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1" r:id="rId13"/>
    <p:sldId id="319" r:id="rId14"/>
    <p:sldId id="320" r:id="rId15"/>
    <p:sldId id="321" r:id="rId16"/>
    <p:sldId id="316" r:id="rId17"/>
    <p:sldId id="317" r:id="rId18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3829" autoAdjust="0"/>
  </p:normalViewPr>
  <p:slideViewPr>
    <p:cSldViewPr snapToGrid="0">
      <p:cViewPr varScale="1">
        <p:scale>
          <a:sx n="80" d="100"/>
          <a:sy n="80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1" name="Shape 5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9" name="Shape 5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8610600" y="6404291"/>
            <a:ext cx="2743200" cy="26924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oject-star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2.jpg"/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/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STARS (Successfully Teaching AstRonomy in Schools)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/>
                <a:ea typeface="Verdana"/>
                <a:cs typeface="Verdana"/>
                <a:sym typeface="Verdana"/>
              </a:rPr>
              <a:t>This project has been funded with the support of the Erasmus+ Programme, K2 Action, Strategic Partnerships in School Education.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800"/>
              <a:t>2017-1-SK01-KA201-035344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9" name="Shape 59"/>
          <p:cNvSpPr/>
          <p:nvPr/>
        </p:nvSpPr>
        <p:spPr>
          <a:xfrm>
            <a:off x="-6761" y="1847151"/>
            <a:ext cx="12198761" cy="310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/>
            <a:r>
              <a:rPr lang="sk-SK"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Tréningový program pre učiteľov (O2)</a:t>
            </a:r>
          </a:p>
          <a:p>
            <a:pPr lvl="0" algn="ctr"/>
            <a:endParaRPr lang="sk-SK" sz="1000" dirty="0"/>
          </a:p>
          <a:p>
            <a:pPr lvl="0" algn="ctr"/>
            <a:r>
              <a:rPr lang="sk-SK" sz="4400" b="1" dirty="0">
                <a:solidFill>
                  <a:srgbClr val="152392"/>
                </a:solidFill>
              </a:rPr>
              <a:t>Modul #2</a:t>
            </a:r>
          </a:p>
          <a:p>
            <a:pPr lvl="0" algn="ctr"/>
            <a:r>
              <a:rPr lang="sk-SK" sz="4400" b="1" u="sng" dirty="0">
                <a:solidFill>
                  <a:srgbClr val="152392"/>
                </a:solidFill>
              </a:rPr>
              <a:t>Pohyb nebeských telies</a:t>
            </a:r>
            <a:br>
              <a:rPr lang="sk-SK" sz="4400" b="1" dirty="0">
                <a:solidFill>
                  <a:srgbClr val="152392"/>
                </a:solidFill>
              </a:rPr>
            </a:br>
            <a:r>
              <a:rPr lang="sk-SK" sz="4400" b="1" dirty="0">
                <a:solidFill>
                  <a:srgbClr val="152392"/>
                </a:solidFill>
              </a:rPr>
              <a:t>Keplerove zákony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5425EE1-9285-4AE9-A3D0-0B1DB805585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BD85AAD-3E33-4E52-9FF5-B942E32B6916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37" name="Shape 137"/>
          <p:cNvSpPr/>
          <p:nvPr/>
        </p:nvSpPr>
        <p:spPr>
          <a:xfrm>
            <a:off x="0" y="1042734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Teoretický obsah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249958" y="1830053"/>
            <a:ext cx="11685322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2</a:t>
            </a:r>
            <a:r>
              <a:rPr sz="3600" dirty="0">
                <a:solidFill>
                  <a:srgbClr val="002060"/>
                </a:solidFill>
              </a:rPr>
              <a:t>.</a:t>
            </a:r>
            <a:r>
              <a:rPr lang="cs-CZ" sz="3600" dirty="0">
                <a:solidFill>
                  <a:srgbClr val="002060"/>
                </a:solidFill>
              </a:rPr>
              <a:t>1</a:t>
            </a:r>
            <a:r>
              <a:rPr sz="3600" dirty="0">
                <a:solidFill>
                  <a:srgbClr val="002060"/>
                </a:solidFill>
              </a:rPr>
              <a:t> </a:t>
            </a:r>
            <a:r>
              <a:rPr lang="cs-CZ" sz="3600" dirty="0" err="1">
                <a:solidFill>
                  <a:srgbClr val="002060"/>
                </a:solidFill>
              </a:rPr>
              <a:t>Keplerove</a:t>
            </a:r>
            <a:r>
              <a:rPr lang="cs-CZ" sz="3600" dirty="0">
                <a:solidFill>
                  <a:srgbClr val="002060"/>
                </a:solidFill>
              </a:rPr>
              <a:t> zákony</a:t>
            </a:r>
            <a:endParaRPr sz="3600" dirty="0">
              <a:solidFill>
                <a:srgbClr val="002060"/>
              </a:solidFill>
            </a:endParaRP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História objavu</a:t>
            </a:r>
            <a:r>
              <a:rPr lang="ru-RU" sz="2800" dirty="0">
                <a:solidFill>
                  <a:srgbClr val="002060"/>
                </a:solidFill>
              </a:rPr>
              <a:t>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mocniny a odmocniny;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elipsa a jej popis;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Keplerove zákony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C18904F-1950-41AD-91F0-AD8C93268D2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4D019DC-F0A9-4F96-9483-B2CDA3C8181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55" name="Shape 155"/>
          <p:cNvSpPr/>
          <p:nvPr/>
        </p:nvSpPr>
        <p:spPr>
          <a:xfrm>
            <a:off x="0" y="1054369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 Zoznam praktických cvičení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261256" y="1941135"/>
            <a:ext cx="11685322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buClr>
                <a:srgbClr val="002060"/>
              </a:buClr>
              <a:buSzPct val="100000"/>
            </a:pPr>
            <a:r>
              <a:rPr lang="cs-CZ" sz="1600" u="sng" dirty="0">
                <a:solidFill>
                  <a:schemeClr val="tx1"/>
                </a:solidFill>
              </a:rPr>
              <a:t>2.1.1	Votrelec vs. pozemšťan</a:t>
            </a:r>
            <a:endParaRPr sz="1600" u="sng" dirty="0">
              <a:solidFill>
                <a:schemeClr val="tx1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cs-CZ" sz="1600" u="sng" dirty="0">
                <a:solidFill>
                  <a:schemeClr val="tx1"/>
                </a:solidFill>
              </a:rPr>
              <a:t>2.1.2	Ľahký ako…čierna </a:t>
            </a:r>
            <a:r>
              <a:rPr lang="cs-CZ" sz="1600" u="sng" dirty="0" err="1">
                <a:solidFill>
                  <a:schemeClr val="tx1"/>
                </a:solidFill>
              </a:rPr>
              <a:t>diera</a:t>
            </a:r>
            <a:r>
              <a:rPr lang="cs-CZ" sz="1600" u="sng" dirty="0">
                <a:solidFill>
                  <a:schemeClr val="tx1"/>
                </a:solidFill>
              </a:rPr>
              <a:t>!</a:t>
            </a:r>
            <a:endParaRPr sz="16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cvičenie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2.1.1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Úloha IV: Votrelec vs. pozemšťan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261702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Materiály a náradie</a:t>
            </a:r>
            <a:r>
              <a:rPr sz="3600">
                <a:solidFill>
                  <a:srgbClr val="002060"/>
                </a:solidFill>
              </a:rPr>
              <a:t>:</a:t>
            </a:r>
            <a:r>
              <a:rPr lang="az-Cyrl-AZ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Kalkulačka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179565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Postup</a:t>
            </a:r>
            <a:r>
              <a:rPr sz="360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Žiak vypočíta parametre trajektórie kométy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6" name="Shape 176"/>
          <p:cNvSpPr/>
          <p:nvPr/>
        </p:nvSpPr>
        <p:spPr>
          <a:xfrm>
            <a:off x="261256" y="1937439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Metodická časť</a:t>
            </a:r>
            <a:r>
              <a:rPr sz="3600">
                <a:solidFill>
                  <a:srgbClr val="002060"/>
                </a:solidFill>
              </a:rPr>
              <a:t>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Použitím 2. a 3. Keplerovho zákona vypočítať parametre trajektórie kométy.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 dirty="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cvičenie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2.1.1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Úloha IV: Votrelec vs. pozemšťan</a:t>
            </a:r>
            <a:endParaRPr sz="3200" dirty="0">
              <a:solidFill>
                <a:srgbClr val="02236A"/>
              </a:solidFill>
            </a:endParaRPr>
          </a:p>
        </p:txBody>
      </p:sp>
      <p:pic>
        <p:nvPicPr>
          <p:cNvPr id="11" name="obrázek 1" descr="C:\Users\Libor\Downloads\elipsa4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1253" y="1708272"/>
            <a:ext cx="7454712" cy="356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8394381" y="3697715"/>
            <a:ext cx="15783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príslnie = 0,5 au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85781" y="3099845"/>
            <a:ext cx="168411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odslnie = 31,5 au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1256" y="1720280"/>
            <a:ext cx="27715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hlavná a vedľajšia poloos, dĺžková </a:t>
            </a:r>
            <a:b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 číselná výstrednosť elipsy		(1. KZ)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5825613" y="1946787"/>
            <a:ext cx="0" cy="1651819"/>
          </a:xfrm>
          <a:prstGeom prst="line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ovéPole 7"/>
          <p:cNvSpPr txBox="1"/>
          <p:nvPr/>
        </p:nvSpPr>
        <p:spPr>
          <a:xfrm>
            <a:off x="5501148" y="2492162"/>
            <a:ext cx="21415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21" name="Přímá spojnice 20"/>
          <p:cNvCxnSpPr/>
          <p:nvPr/>
        </p:nvCxnSpPr>
        <p:spPr>
          <a:xfrm flipH="1">
            <a:off x="3318387" y="3598606"/>
            <a:ext cx="2507226" cy="0"/>
          </a:xfrm>
          <a:prstGeom prst="line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ovéPole 23"/>
          <p:cNvSpPr txBox="1"/>
          <p:nvPr/>
        </p:nvSpPr>
        <p:spPr>
          <a:xfrm>
            <a:off x="4357841" y="3163839"/>
            <a:ext cx="21095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i="1" dirty="0">
                <a:solidFill>
                  <a:srgbClr val="FF0000"/>
                </a:solidFill>
              </a:rPr>
              <a:t>a</a:t>
            </a:r>
            <a:endParaRPr kumimoji="0" lang="cs-CZ" sz="1800" b="0" i="1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Přímá spojnice 24"/>
          <p:cNvCxnSpPr/>
          <p:nvPr/>
        </p:nvCxnSpPr>
        <p:spPr>
          <a:xfrm flipH="1">
            <a:off x="5825613" y="3598606"/>
            <a:ext cx="1887793" cy="0"/>
          </a:xfrm>
          <a:prstGeom prst="line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TextovéPole 27"/>
          <p:cNvSpPr txBox="1"/>
          <p:nvPr/>
        </p:nvSpPr>
        <p:spPr>
          <a:xfrm>
            <a:off x="6596422" y="3141105"/>
            <a:ext cx="21095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i="1" dirty="0">
                <a:solidFill>
                  <a:srgbClr val="FF0000"/>
                </a:solidFill>
              </a:rPr>
              <a:t>e</a:t>
            </a:r>
            <a:endParaRPr kumimoji="0" lang="cs-CZ" sz="1800" b="0" i="1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5"/>
          <a:srcRect l="37400" r="36876"/>
          <a:stretch/>
        </p:blipFill>
        <p:spPr>
          <a:xfrm>
            <a:off x="286641" y="3907162"/>
            <a:ext cx="1889700" cy="471079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6"/>
          <a:srcRect l="30395" r="30706"/>
          <a:stretch/>
        </p:blipFill>
        <p:spPr>
          <a:xfrm>
            <a:off x="226398" y="4487858"/>
            <a:ext cx="2857544" cy="277535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 rotWithShape="1">
          <a:blip r:embed="rId7"/>
          <a:srcRect l="35219" r="35478"/>
          <a:stretch/>
        </p:blipFill>
        <p:spPr>
          <a:xfrm>
            <a:off x="286641" y="4900813"/>
            <a:ext cx="2152616" cy="319530"/>
          </a:xfrm>
          <a:prstGeom prst="rect">
            <a:avLst/>
          </a:prstGeom>
        </p:spPr>
      </p:pic>
      <p:sp>
        <p:nvSpPr>
          <p:cNvPr id="30" name="Obdélník 29"/>
          <p:cNvSpPr/>
          <p:nvPr/>
        </p:nvSpPr>
        <p:spPr>
          <a:xfrm>
            <a:off x="8394381" y="1551042"/>
            <a:ext cx="260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perióda kométy (3. KZ)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8"/>
          <a:srcRect l="39368" r="39470"/>
          <a:stretch/>
        </p:blipFill>
        <p:spPr>
          <a:xfrm>
            <a:off x="9571862" y="1952578"/>
            <a:ext cx="1554574" cy="335963"/>
          </a:xfrm>
          <a:prstGeom prst="rect">
            <a:avLst/>
          </a:prstGeom>
        </p:spPr>
      </p:pic>
      <p:pic>
        <p:nvPicPr>
          <p:cNvPr id="162" name="Obrázek 161"/>
          <p:cNvPicPr>
            <a:picLocks noChangeAspect="1"/>
          </p:cNvPicPr>
          <p:nvPr/>
        </p:nvPicPr>
        <p:blipFill rotWithShape="1">
          <a:blip r:embed="rId9"/>
          <a:srcRect l="28892" r="29098"/>
          <a:stretch/>
        </p:blipFill>
        <p:spPr>
          <a:xfrm>
            <a:off x="8772966" y="2375707"/>
            <a:ext cx="3086080" cy="268405"/>
          </a:xfrm>
          <a:prstGeom prst="rect">
            <a:avLst/>
          </a:prstGeom>
        </p:spPr>
      </p:pic>
      <p:pic>
        <p:nvPicPr>
          <p:cNvPr id="163" name="Obrázek 162"/>
          <p:cNvPicPr>
            <a:picLocks noChangeAspect="1"/>
          </p:cNvPicPr>
          <p:nvPr/>
        </p:nvPicPr>
        <p:blipFill rotWithShape="1">
          <a:blip r:embed="rId10"/>
          <a:srcRect l="26039" r="26505"/>
          <a:stretch/>
        </p:blipFill>
        <p:spPr>
          <a:xfrm>
            <a:off x="8606076" y="2560656"/>
            <a:ext cx="3486146" cy="757744"/>
          </a:xfrm>
          <a:prstGeom prst="rect">
            <a:avLst/>
          </a:prstGeom>
        </p:spPr>
      </p:pic>
      <p:pic>
        <p:nvPicPr>
          <p:cNvPr id="164" name="Obrázek 163"/>
          <p:cNvPicPr>
            <a:picLocks noChangeAspect="1"/>
          </p:cNvPicPr>
          <p:nvPr/>
        </p:nvPicPr>
        <p:blipFill rotWithShape="1">
          <a:blip r:embed="rId11"/>
          <a:srcRect l="30581" r="30458"/>
          <a:stretch/>
        </p:blipFill>
        <p:spPr>
          <a:xfrm>
            <a:off x="8520641" y="4870156"/>
            <a:ext cx="2862098" cy="556896"/>
          </a:xfrm>
          <a:prstGeom prst="rect">
            <a:avLst/>
          </a:prstGeom>
        </p:spPr>
      </p:pic>
      <p:sp>
        <p:nvSpPr>
          <p:cNvPr id="165" name="Obdélník 164"/>
          <p:cNvSpPr/>
          <p:nvPr/>
        </p:nvSpPr>
        <p:spPr>
          <a:xfrm>
            <a:off x="8219052" y="4025735"/>
            <a:ext cx="3719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koľkokrát má kométa v príslní väčšiu rýchlosť ako v odslní 	(2. KZ)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67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3" grpId="0"/>
      <p:bldP spid="8" grpId="0"/>
      <p:bldP spid="24" grpId="0"/>
      <p:bldP spid="28" grpId="0"/>
      <p:bldP spid="30" grpId="0"/>
      <p:bldP spid="1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cvičenie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2.1.2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Úloha X. Ľahký ako... čierna diera!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261702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Materiály a náradie</a:t>
            </a:r>
            <a:r>
              <a:rPr sz="3600">
                <a:solidFill>
                  <a:srgbClr val="002060"/>
                </a:solidFill>
              </a:rPr>
              <a:t>:</a:t>
            </a:r>
            <a:r>
              <a:rPr lang="az-Cyrl-AZ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Kalkulačka, pravítko.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179565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Postup</a:t>
            </a:r>
            <a:r>
              <a:rPr sz="360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Žiak vypočítá hmotnosť čiernej diery z reálných parametrov trajektórie hviezdy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6" name="Shape 176"/>
          <p:cNvSpPr/>
          <p:nvPr/>
        </p:nvSpPr>
        <p:spPr>
          <a:xfrm>
            <a:off x="261256" y="1937439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Metodická část</a:t>
            </a:r>
            <a:r>
              <a:rPr sz="3600">
                <a:solidFill>
                  <a:srgbClr val="002060"/>
                </a:solidFill>
              </a:rPr>
              <a:t>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Práca s grafom a uhlovými vzdialenosťami, aplikácia tretieho  Keplerovho zákona na výpočet hmotnosti čiernej diery.</a:t>
            </a:r>
            <a:endParaRPr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35976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cvičenie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2.1.2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Úloha X. Ľahký ako... čierna diera!</a:t>
            </a:r>
            <a:endParaRPr sz="3200" dirty="0">
              <a:solidFill>
                <a:srgbClr val="02236A"/>
              </a:solidFill>
            </a:endParaRPr>
          </a:p>
        </p:txBody>
      </p:sp>
      <p:pic>
        <p:nvPicPr>
          <p:cNvPr id="11" name="obrázek 1" descr="Orbit of the Star S2 around Sgr A*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256" y="1623923"/>
            <a:ext cx="5448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5850578" y="170827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hviezda S2 vzdialená od Zeme</a:t>
            </a:r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25 900 ly</a:t>
            </a:r>
          </a:p>
          <a:p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obežná doba hviezdy </a:t>
            </a:r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16 let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5"/>
          <a:srcRect l="43569" r="42842"/>
          <a:stretch/>
        </p:blipFill>
        <p:spPr>
          <a:xfrm>
            <a:off x="5852451" y="3106096"/>
            <a:ext cx="998256" cy="440039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5850578" y="256122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25 900 </a:t>
            </a:r>
            <a:r>
              <a:rPr lang="cs-CZ" sz="2400" dirty="0" err="1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ly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~ 1,64 ∙ 10</a:t>
            </a:r>
            <a:r>
              <a:rPr lang="cs-CZ" sz="2400" baseline="30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9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au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9427856" y="2539269"/>
            <a:ext cx="2518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θ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0,09“ (z grafu)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052956" y="3135510"/>
            <a:ext cx="1845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~ 795 au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6"/>
          <a:srcRect l="36619" r="36152"/>
          <a:stretch/>
        </p:blipFill>
        <p:spPr>
          <a:xfrm>
            <a:off x="8686959" y="3039733"/>
            <a:ext cx="2000258" cy="564199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5823786" y="3747759"/>
            <a:ext cx="2053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 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~ 2 ∙ 10</a:t>
            </a:r>
            <a:r>
              <a:rPr lang="cs-CZ" sz="2400" baseline="30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M</a:t>
            </a:r>
            <a:r>
              <a:rPr lang="cs-CZ" sz="2400" baseline="-25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850578" y="4409371"/>
            <a:ext cx="1845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 =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133°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7"/>
          <a:srcRect l="21744" r="20748"/>
          <a:stretch/>
        </p:blipFill>
        <p:spPr>
          <a:xfrm>
            <a:off x="7191923" y="4385954"/>
            <a:ext cx="4224572" cy="487512"/>
          </a:xfrm>
          <a:prstGeom prst="rect">
            <a:avLst/>
          </a:prstGeom>
        </p:spPr>
      </p:pic>
      <p:sp>
        <p:nvSpPr>
          <p:cNvPr id="19" name="Obdélník 18"/>
          <p:cNvSpPr/>
          <p:nvPr/>
        </p:nvSpPr>
        <p:spPr>
          <a:xfrm>
            <a:off x="5823786" y="4998793"/>
            <a:ext cx="2053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 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~ 5 ∙ 10</a:t>
            </a:r>
            <a:r>
              <a:rPr lang="cs-CZ" sz="2400" baseline="30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M</a:t>
            </a:r>
            <a:r>
              <a:rPr lang="cs-CZ" sz="2400" baseline="-25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1212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6" grpId="0"/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8934854-248E-461B-8764-B1D131EA1BE8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5D5B77DD-D63F-412B-8DAD-A01FFFFFA716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Shape 495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498" name="Shape 498"/>
          <p:cNvSpPr/>
          <p:nvPr/>
        </p:nvSpPr>
        <p:spPr>
          <a:xfrm>
            <a:off x="0" y="1044405"/>
            <a:ext cx="121920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Závery, overenie výsledkov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412530" y="1923452"/>
            <a:ext cx="11685322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lang="cs-CZ" sz="2800" dirty="0">
                <a:solidFill>
                  <a:srgbClr val="002060"/>
                </a:solidFill>
              </a:rPr>
              <a:t>Čo bude ďalej</a:t>
            </a:r>
            <a:r>
              <a:rPr sz="2800">
                <a:solidFill>
                  <a:srgbClr val="002060"/>
                </a:solidFill>
              </a:rPr>
              <a:t> </a:t>
            </a:r>
            <a:r>
              <a:rPr sz="2800" dirty="0">
                <a:solidFill>
                  <a:srgbClr val="002060"/>
                </a:solidFill>
              </a:rPr>
              <a:t>(Feed Forward): </a:t>
            </a:r>
            <a:r>
              <a:rPr lang="cs-CZ" sz="2800" dirty="0">
                <a:solidFill>
                  <a:srgbClr val="002060"/>
                </a:solidFill>
              </a:rPr>
              <a:t>Plánujte ďalšiu hodinu na základe výkonu žiaka</a:t>
            </a:r>
            <a:r>
              <a:rPr sz="2800" dirty="0">
                <a:solidFill>
                  <a:srgbClr val="002060"/>
                </a:solidFill>
              </a:rPr>
              <a:t>:</a:t>
            </a:r>
          </a:p>
          <a:p>
            <a:pPr lvl="0"/>
            <a:endParaRPr sz="28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Náročnosť v triede</a:t>
            </a:r>
            <a:r>
              <a:rPr sz="2800" b="1">
                <a:solidFill>
                  <a:srgbClr val="002060"/>
                </a:solidFill>
              </a:rPr>
              <a:t>:</a:t>
            </a:r>
            <a:r>
              <a:rPr sz="280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V závislosti od toho, ako dobre žiaci porozumeli materiálu </a:t>
            </a:r>
            <a:br>
              <a:rPr lang="cs-CZ" sz="2800" dirty="0">
                <a:solidFill>
                  <a:srgbClr val="002060"/>
                </a:solidFill>
              </a:rPr>
            </a:br>
            <a:r>
              <a:rPr lang="cs-CZ" sz="2800" dirty="0">
                <a:solidFill>
                  <a:srgbClr val="002060"/>
                </a:solidFill>
              </a:rPr>
              <a:t>a zvládli úlohy.</a:t>
            </a:r>
            <a:endParaRPr sz="28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Prístup k materiálu</a:t>
            </a:r>
            <a:r>
              <a:rPr sz="280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Aký je správny postup, ktorý vám pomôže porozumieť materiálu a splniť stanovené úlohy</a:t>
            </a:r>
            <a:r>
              <a:rPr sz="2800">
                <a:solidFill>
                  <a:srgbClr val="002060"/>
                </a:solidFill>
              </a:rPr>
              <a:t>.</a:t>
            </a:r>
            <a:endParaRPr sz="28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Sebehodnotenie</a:t>
            </a:r>
            <a:r>
              <a:rPr sz="280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sebadisciplína,</a:t>
            </a:r>
            <a:r>
              <a:rPr sz="280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vedenie a kontrola činností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Individuálny prístup</a:t>
            </a:r>
            <a:r>
              <a:rPr lang="cs-CZ" sz="2800" dirty="0">
                <a:solidFill>
                  <a:srgbClr val="002060"/>
                </a:solidFill>
              </a:rPr>
              <a:t>: Individuálne hodnocenie a vedenie</a:t>
            </a:r>
            <a:r>
              <a:rPr sz="2800">
                <a:solidFill>
                  <a:srgbClr val="002060"/>
                </a:solidFill>
              </a:rPr>
              <a:t>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850D3BD7-257A-462D-8479-26DD74A2234C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1A32783-570E-4B76-A4B2-FB883A2295C5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Shape 50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06" name="Shape 506"/>
          <p:cNvSpPr/>
          <p:nvPr/>
        </p:nvSpPr>
        <p:spPr>
          <a:xfrm>
            <a:off x="261256" y="1054369"/>
            <a:ext cx="11685322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Závery, overenie výsledkov </a:t>
            </a:r>
            <a:r>
              <a:rPr sz="4400" u="sng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07" name="Shape 507"/>
          <p:cNvSpPr/>
          <p:nvPr/>
        </p:nvSpPr>
        <p:spPr>
          <a:xfrm>
            <a:off x="261256" y="1915859"/>
            <a:ext cx="11685322" cy="3154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Príprava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400" dirty="0">
                <a:solidFill>
                  <a:srgbClr val="002060"/>
                </a:solidFill>
              </a:rPr>
              <a:t>Jasné a dobre definované ciele lekcie a cvičení. Keď budú dobre rozumieť konečnému cieľu, môžu sa žiaci ľahšie a efektívnejšie zamerať na konkrétnu úlohu/ materiál</a:t>
            </a:r>
            <a:r>
              <a:rPr sz="2400" dirty="0">
                <a:solidFill>
                  <a:srgbClr val="002060"/>
                </a:solidFill>
              </a:rPr>
              <a:t>.</a:t>
            </a:r>
            <a:r>
              <a:rPr sz="2800" dirty="0">
                <a:solidFill>
                  <a:srgbClr val="002060"/>
                </a:solidFill>
              </a:rPr>
              <a:t>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sz="2800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Overovanie</a:t>
            </a:r>
            <a:r>
              <a:rPr sz="2800">
                <a:solidFill>
                  <a:srgbClr val="002060"/>
                </a:solidFill>
              </a:rPr>
              <a:t>: </a:t>
            </a:r>
            <a:r>
              <a:rPr lang="cs-CZ" sz="2300" dirty="0">
                <a:solidFill>
                  <a:srgbClr val="002060"/>
                </a:solidFill>
              </a:rPr>
              <a:t>Ako som to urobil? Individuálne hodnotenie a spätná väzba od učiteľa o práci žiaka, ktorá sa konkrétne týka dosiahnutia cieľa. </a:t>
            </a:r>
            <a:r>
              <a:rPr lang="cs-CZ" sz="2300">
                <a:solidFill>
                  <a:srgbClr val="002060"/>
                </a:solidFill>
              </a:rPr>
              <a:t>Poskytnite informácie </a:t>
            </a:r>
            <a:r>
              <a:rPr lang="cs-CZ" sz="2300" dirty="0">
                <a:solidFill>
                  <a:srgbClr val="002060"/>
                </a:solidFill>
              </a:rPr>
              <a:t>o </a:t>
            </a:r>
            <a:r>
              <a:rPr lang="cs-CZ" sz="2300">
                <a:solidFill>
                  <a:srgbClr val="002060"/>
                </a:solidFill>
              </a:rPr>
              <a:t>pokroku žiaka (alebo </a:t>
            </a:r>
            <a:r>
              <a:rPr lang="cs-CZ" sz="2300" dirty="0">
                <a:solidFill>
                  <a:srgbClr val="002060"/>
                </a:solidFill>
              </a:rPr>
              <a:t>jeho nedostatku) </a:t>
            </a:r>
            <a:r>
              <a:rPr lang="cs-CZ" sz="2300">
                <a:solidFill>
                  <a:srgbClr val="002060"/>
                </a:solidFill>
              </a:rPr>
              <a:t>a poskytnite </a:t>
            </a:r>
            <a:r>
              <a:rPr lang="cs-CZ" sz="2300" dirty="0">
                <a:solidFill>
                  <a:srgbClr val="002060"/>
                </a:solidFill>
              </a:rPr>
              <a:t>pokyny</a:t>
            </a:r>
            <a:r>
              <a:rPr lang="cs-CZ" sz="2300">
                <a:solidFill>
                  <a:srgbClr val="002060"/>
                </a:solidFill>
              </a:rPr>
              <a:t>, ktoré pomôžu dosiahnuť ciele a dosiahnuť očakávanú úroveň.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2.jpg">
            <a:extLst>
              <a:ext uri="{FF2B5EF4-FFF2-40B4-BE49-F238E27FC236}">
                <a16:creationId xmlns:a16="http://schemas.microsoft.com/office/drawing/2014/main" id="{67DC00D4-5EDA-4398-9BDF-084CD55F4D6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1.png">
            <a:extLst>
              <a:ext uri="{FF2B5EF4-FFF2-40B4-BE49-F238E27FC236}">
                <a16:creationId xmlns:a16="http://schemas.microsoft.com/office/drawing/2014/main" id="{FD4AB659-7E47-4BC4-AD2D-C505FE1C684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1116521" y="3416575"/>
            <a:ext cx="3795125" cy="1779938"/>
            <a:chOff x="-723654" y="0"/>
            <a:chExt cx="3795123" cy="177993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-723654" y="683495"/>
              <a:ext cx="3795123" cy="1096441"/>
              <a:chOff x="-809993" y="347372"/>
              <a:chExt cx="379512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809993" y="347372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600507" y="547911"/>
                <a:ext cx="3585635" cy="5847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>
                    <a:solidFill>
                      <a:srgbClr val="0D0D0D"/>
                    </a:solidFill>
                  </a:rPr>
                  <a:t>4.</a:t>
                </a:r>
                <a:r>
                  <a:rPr sz="1900" b="1" dirty="0">
                    <a:solidFill>
                      <a:srgbClr val="FFFFFF"/>
                    </a:solidFill>
                  </a:rPr>
                  <a:t> </a:t>
                </a:r>
                <a:r>
                  <a:rPr sz="1900" b="1" dirty="0"/>
                  <a:t>STARS </a:t>
                </a:r>
                <a:r>
                  <a:rPr lang="cs-CZ" sz="1900" b="1" dirty="0"/>
                  <a:t>Koncept edukačného programu pre výučbu astronómie</a:t>
                </a:r>
                <a:endParaRPr sz="1900" b="1" dirty="0"/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5338533" y="4051202"/>
            <a:ext cx="4144137" cy="1082609"/>
            <a:chOff x="0" y="0"/>
            <a:chExt cx="3830799" cy="1082606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442093"/>
              <a:ext cx="3783682" cy="640513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80000" tIns="180000" rIns="180000" bIns="180000" numCol="1" anchor="ctr">
              <a:spAutoFit/>
            </a:bodyPr>
            <a:lstStyle>
              <a:lvl1pPr>
                <a:defRPr b="1"/>
              </a:lvl1pPr>
            </a:lstStyle>
            <a:p>
              <a:pPr lvl="0" algn="ctr">
                <a:defRPr b="0"/>
              </a:pPr>
              <a:r>
                <a:rPr lang="cs-CZ" b="1" dirty="0" err="1"/>
                <a:t>Medzinárodná</a:t>
              </a:r>
              <a:r>
                <a:rPr lang="cs-CZ" b="1" dirty="0"/>
                <a:t> online </a:t>
              </a:r>
              <a:r>
                <a:rPr lang="cs-CZ" b="1" dirty="0" err="1"/>
                <a:t>konferencia</a:t>
              </a:r>
              <a:r>
                <a:rPr lang="cs-CZ" b="1"/>
                <a:t> </a:t>
              </a:r>
              <a:r>
                <a:rPr b="1"/>
                <a:t>2020</a:t>
              </a:r>
              <a:endParaRPr b="1" dirty="0"/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52964" y="1810399"/>
            <a:ext cx="3602726" cy="1880032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177088" y="353713"/>
                <a:ext cx="3177984" cy="120831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FFFFFF"/>
                    </a:solidFill>
                  </a:rPr>
                  <a:t>1.</a:t>
                </a:r>
                <a:r>
                  <a:rPr lang="sk-SK" sz="1900" dirty="0">
                    <a:solidFill>
                      <a:srgbClr val="FFFFFF"/>
                    </a:solidFill>
                  </a:rPr>
                  <a:t> </a:t>
                </a:r>
                <a:r>
                  <a:rPr lang="sk-SK" sz="1900" b="1" dirty="0">
                    <a:solidFill>
                      <a:srgbClr val="FFFFFF"/>
                    </a:solidFill>
                  </a:rPr>
                  <a:t>STARS Metodická príručka pre učiteľa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>
                    <a:solidFill>
                      <a:srgbClr val="FFFFFF"/>
                    </a:solidFill>
                  </a:rPr>
                  <a:t>materiál pre učiteľa pripravený </a:t>
                </a:r>
                <a:br>
                  <a:rPr lang="sk-SK" sz="1900" dirty="0">
                    <a:solidFill>
                      <a:srgbClr val="FFFFFF"/>
                    </a:solidFill>
                  </a:rPr>
                </a:br>
                <a:r>
                  <a:rPr lang="sk-SK" sz="1900" dirty="0">
                    <a:solidFill>
                      <a:srgbClr val="FFFFFF"/>
                    </a:solidFill>
                  </a:rPr>
                  <a:t>k okamžitému použitiu</a:t>
                </a: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186445" y="2447476"/>
            <a:ext cx="3640417" cy="1768689"/>
            <a:chOff x="-1" y="-2"/>
            <a:chExt cx="3640416" cy="1768687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2"/>
              <a:ext cx="3500021" cy="1768687"/>
              <a:chOff x="0" y="0"/>
              <a:chExt cx="3500019" cy="1768685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99362" y="299568"/>
                <a:ext cx="3253399" cy="11695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/>
                  <a:t>3.</a:t>
                </a:r>
                <a:r>
                  <a:rPr sz="1900" dirty="0"/>
                  <a:t> </a:t>
                </a:r>
                <a:r>
                  <a:rPr sz="1900" b="1" dirty="0"/>
                  <a:t>STARS Online Platform</a:t>
                </a:r>
                <a:r>
                  <a:rPr lang="cs-CZ" sz="1900" b="1" dirty="0"/>
                  <a:t>a</a:t>
                </a:r>
                <a:r>
                  <a:rPr sz="1900" b="1" dirty="0"/>
                  <a:t> </a:t>
                </a:r>
                <a:br>
                  <a:rPr lang="cs-CZ" sz="1900" b="1" dirty="0"/>
                </a:br>
                <a:r>
                  <a:rPr lang="cs-CZ" sz="1900" dirty="0"/>
                  <a:t>s príkladmi dobrej praxe </a:t>
                </a:r>
                <a:br>
                  <a:rPr lang="cs-CZ" sz="1900" dirty="0"/>
                </a:br>
                <a:r>
                  <a:rPr lang="cs-CZ" sz="1900" dirty="0"/>
                  <a:t>a príležitosťou na diskusie </a:t>
                </a:r>
                <a:br>
                  <a:rPr lang="cs-CZ" sz="1900" dirty="0"/>
                </a:br>
                <a:r>
                  <a:rPr lang="cs-CZ" sz="1900" dirty="0"/>
                  <a:t>a výmenu informácií</a:t>
                </a:r>
                <a:endParaRPr sz="1900" dirty="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478553" y="2064685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89364" y="452735"/>
                <a:ext cx="3106095" cy="8771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040404"/>
                    </a:solidFill>
                  </a:rPr>
                  <a:t>2.</a:t>
                </a:r>
                <a:r>
                  <a:rPr lang="sk-SK" sz="1900" dirty="0">
                    <a:solidFill>
                      <a:srgbClr val="040404"/>
                    </a:solidFill>
                  </a:rPr>
                  <a:t> </a:t>
                </a:r>
                <a:r>
                  <a:rPr lang="sk-SK" sz="1900" b="1" dirty="0"/>
                  <a:t>STARS Tréningový program pre učiteľa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/>
                  <a:t>inovatívny a komplexný prístup</a:t>
                </a:r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0" y="958288"/>
            <a:ext cx="1219200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 algn="ctr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Úvod do projektu </a:t>
            </a:r>
            <a:r>
              <a:rPr sz="4400" u="sng" dirty="0">
                <a:solidFill>
                  <a:srgbClr val="002060"/>
                </a:solidFill>
              </a:rPr>
              <a:t>STARS</a:t>
            </a:r>
          </a:p>
        </p:txBody>
      </p:sp>
      <p:sp>
        <p:nvSpPr>
          <p:cNvPr id="90" name="Shape 90"/>
          <p:cNvSpPr/>
          <p:nvPr/>
        </p:nvSpPr>
        <p:spPr>
          <a:xfrm>
            <a:off x="8828907" y="4977484"/>
            <a:ext cx="3356333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hlinkClick r:id="rId4"/>
              </a:defRPr>
            </a:lvl1pPr>
          </a:lstStyle>
          <a:p>
            <a:pPr lvl="0">
              <a:defRPr sz="1800"/>
            </a:pPr>
            <a:r>
              <a:rPr sz="3200" dirty="0">
                <a:hlinkClick r:id="rId4"/>
              </a:rPr>
              <a:t>project-stars.com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36223A4D-3023-401C-B87B-D47558DCCF2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4EDCB3E2-1EBA-4425-9C15-3D3A560D8617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6761" y="981862"/>
            <a:ext cx="12198760" cy="688766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defTabSz="71323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Moduly projektu </a:t>
            </a:r>
            <a:r>
              <a:rPr sz="4400" u="sng" dirty="0">
                <a:solidFill>
                  <a:srgbClr val="002060"/>
                </a:solidFill>
                <a:sym typeface="Calibri Light"/>
              </a:rPr>
              <a:t>STARS</a:t>
            </a:r>
          </a:p>
        </p:txBody>
      </p:sp>
      <p:sp>
        <p:nvSpPr>
          <p:cNvPr id="9" name="Shape 96"/>
          <p:cNvSpPr>
            <a:spLocks noGrp="1"/>
          </p:cNvSpPr>
          <p:nvPr>
            <p:ph type="body" idx="1"/>
          </p:nvPr>
        </p:nvSpPr>
        <p:spPr>
          <a:xfrm>
            <a:off x="781665" y="2016189"/>
            <a:ext cx="10826932" cy="33318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#1 	Súhvezdia.				#6 	Galaktickej prostredie.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#2 	Pohyb nebeských telies.		#7 	Slnko a hviezdy.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#3 	Newtonov gravitačný zákon.	#8 	Naša Galaxia </a:t>
            </a:r>
            <a:r>
              <a:rPr lang="sk-SK" sz="2600">
                <a:solidFill>
                  <a:srgbClr val="002060"/>
                </a:solidFill>
              </a:rPr>
              <a:t>a iné </a:t>
            </a:r>
            <a:r>
              <a:rPr lang="sk-SK" sz="2600" dirty="0">
                <a:solidFill>
                  <a:srgbClr val="002060"/>
                </a:solidFill>
              </a:rPr>
              <a:t>galaxie.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#4 	Objavovanie vesmíru. 		#9 	Vesmír.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#5 	Slnečná sústava.			#10	Hvezdárne / observatóriá.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F4DABE8-AE72-4301-BEC5-EAEBFCB9396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709AA62F-BCAB-4629-B7C4-096F41662BB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917" y="1072925"/>
            <a:ext cx="12192000" cy="6572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13230">
              <a:defRPr sz="4600">
                <a:solidFill>
                  <a:srgbClr val="142A9D"/>
                </a:solidFill>
              </a:defRPr>
            </a:lvl1pPr>
          </a:lstStyle>
          <a:p>
            <a:pPr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Ako sú moduly štruktúrované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783" y="2036010"/>
            <a:ext cx="11608597" cy="3230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just">
              <a:defRPr sz="1800"/>
            </a:pPr>
            <a:r>
              <a:rPr sz="2000" dirty="0"/>
              <a:t>	</a:t>
            </a:r>
            <a:r>
              <a:rPr lang="cs-CZ" sz="2600" dirty="0">
                <a:solidFill>
                  <a:srgbClr val="002060"/>
                </a:solidFill>
              </a:rPr>
              <a:t>Každý modul je rozdelený do niekoľkých tém.</a:t>
            </a:r>
            <a:endParaRPr sz="2600" dirty="0">
              <a:solidFill>
                <a:srgbClr val="002060"/>
              </a:solidFill>
            </a:endParaRPr>
          </a:p>
          <a:p>
            <a:pPr lvl="0" algn="just">
              <a:defRPr sz="1800"/>
            </a:pPr>
            <a:r>
              <a:rPr sz="2600">
                <a:solidFill>
                  <a:srgbClr val="002060"/>
                </a:solidFill>
              </a:rPr>
              <a:t>	</a:t>
            </a:r>
            <a:r>
              <a:rPr lang="cs-CZ" sz="2600" dirty="0">
                <a:solidFill>
                  <a:srgbClr val="002060"/>
                </a:solidFill>
              </a:rPr>
              <a:t>Každá téma obsahuje</a:t>
            </a:r>
            <a:r>
              <a:rPr sz="2600" dirty="0">
                <a:solidFill>
                  <a:srgbClr val="002060"/>
                </a:solidFill>
              </a:rPr>
              <a:t>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Stručný úvod a kľúčové slová</a:t>
            </a:r>
            <a:r>
              <a:rPr sz="2000">
                <a:solidFill>
                  <a:srgbClr val="002060"/>
                </a:solidFill>
              </a:rPr>
              <a:t>;</a:t>
            </a:r>
            <a:endParaRPr sz="2000" dirty="0">
              <a:solidFill>
                <a:srgbClr val="002060"/>
              </a:solidFill>
            </a:endParaRP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Teoretická část pre učiteľa - Poskytuje základné informácie potrebné na prípravu lekcie na túto tému (v niektorých prípadoch odkazy na ďalšie materiály na internete).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Praktické cvičenia pre žiakov – (vo väčšine prípadov) pripravené na použitie v triede, doplnené odpoveďami.</a:t>
            </a: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AFEDBA9-8232-46EB-B435-372FD91950AE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661739D2-11F9-42BA-A045-07F1C81794BD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8" name="Shape 108"/>
          <p:cNvSpPr/>
          <p:nvPr/>
        </p:nvSpPr>
        <p:spPr>
          <a:xfrm>
            <a:off x="748072" y="2191194"/>
            <a:ext cx="11198505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02057" lvl="0" indent="-502057">
              <a:buClr>
                <a:srgbClr val="002060"/>
              </a:buClr>
              <a:buSzPct val="100000"/>
              <a:buAutoNum type="arabicPeriod"/>
            </a:pPr>
            <a:r>
              <a:rPr lang="sk-SK" sz="2600" dirty="0">
                <a:solidFill>
                  <a:srgbClr val="002060"/>
                </a:solidFill>
              </a:rPr>
              <a:t>Pozorne si prečítajte teoretickú časť pre učiteľa.</a:t>
            </a:r>
          </a:p>
          <a:p>
            <a:pPr lvl="0"/>
            <a:endParaRPr lang="sk-SK" sz="2600" dirty="0">
              <a:solidFill>
                <a:srgbClr val="002060"/>
              </a:solidFill>
            </a:endParaRPr>
          </a:p>
          <a:p>
            <a:pPr marL="502057" lvl="0" indent="-502057">
              <a:buClr>
                <a:srgbClr val="002060"/>
              </a:buClr>
              <a:buSzPct val="100000"/>
              <a:buAutoNum type="arabicPeriod" startAt="2"/>
            </a:pPr>
            <a:r>
              <a:rPr lang="sk-SK" sz="2600" dirty="0">
                <a:solidFill>
                  <a:srgbClr val="002060"/>
                </a:solidFill>
              </a:rPr>
              <a:t>Ak máte akékoľvek otázky, vyhľadajte ďalší materiál na stránke projektu </a:t>
            </a:r>
            <a:br>
              <a:rPr lang="sk-SK" sz="2600" dirty="0">
                <a:solidFill>
                  <a:srgbClr val="002060"/>
                </a:solidFill>
              </a:rPr>
            </a:br>
            <a:r>
              <a:rPr lang="sk-SK" sz="2600" dirty="0">
                <a:solidFill>
                  <a:srgbClr val="002060"/>
                </a:solidFill>
              </a:rPr>
              <a:t>(project-stars.com) alebo na iných webových stránkach. </a:t>
            </a:r>
          </a:p>
          <a:p>
            <a:pPr lvl="0"/>
            <a:r>
              <a:rPr lang="sk-SK" sz="2600" dirty="0">
                <a:solidFill>
                  <a:srgbClr val="002060"/>
                </a:solidFill>
              </a:rPr>
              <a:t>	</a:t>
            </a:r>
            <a:r>
              <a:rPr lang="sk-SK" sz="2600" dirty="0">
                <a:solidFill>
                  <a:srgbClr val="F22D25"/>
                </a:solidFill>
              </a:rPr>
              <a:t>Pozor! Uistite sa, že zdroje sú spoľahlivé!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C62839CD-CF2A-4145-ADA6-6B29B2B191F0}"/>
              </a:ext>
            </a:extLst>
          </p:cNvPr>
          <p:cNvSpPr/>
          <p:nvPr/>
        </p:nvSpPr>
        <p:spPr>
          <a:xfrm>
            <a:off x="-6762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 </a:t>
            </a:r>
            <a:r>
              <a:rPr lang="sk-SK" sz="4400" u="sng" dirty="0">
                <a:solidFill>
                  <a:srgbClr val="002060"/>
                </a:solidFill>
              </a:rPr>
              <a:t>Ako </a:t>
            </a:r>
            <a:r>
              <a:rPr lang="cs-CZ" sz="4400" u="sng" dirty="0">
                <a:solidFill>
                  <a:srgbClr val="002060"/>
                </a:solidFill>
              </a:rPr>
              <a:t>pristupovať k materiálu 1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57766CD6-1A30-4EC7-9007-558110A5F9D7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2AFB0D9-C260-4509-8235-3A828CA36B4C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13" name="Shape 113"/>
          <p:cNvSpPr/>
          <p:nvPr/>
        </p:nvSpPr>
        <p:spPr>
          <a:xfrm>
            <a:off x="668185" y="2181619"/>
            <a:ext cx="11198506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buClr>
                <a:srgbClr val="002163"/>
              </a:buClr>
            </a:pPr>
            <a:r>
              <a:rPr lang="sk-SK" sz="2600" dirty="0">
                <a:solidFill>
                  <a:srgbClr val="002163"/>
                </a:solidFill>
              </a:rPr>
              <a:t>Pri príprave teoretickej časti:</a:t>
            </a:r>
          </a:p>
          <a:p>
            <a:pPr lvl="0"/>
            <a:r>
              <a:rPr lang="sk-SK" dirty="0">
                <a:solidFill>
                  <a:srgbClr val="002163"/>
                </a:solidFill>
              </a:rPr>
              <a:t>Materiál venovaný Keplerovým zákonom môže byť najmä pre mladších žiakov zložitejší z dôvodu práce s veľkými číslami, mocninami, odmocninami. Popísaná je aj elipsa, ktorá sa bežne na základných školách nepreberá. Keplerove zákony sú popísané v základnom tvare, bez odvodenia, okrem 3. Keplerovho zákona, ktorý je odvodený pre kruhovú dráhu, ovšem </a:t>
            </a:r>
            <a:br>
              <a:rPr lang="sk-SK" dirty="0">
                <a:solidFill>
                  <a:srgbClr val="002163"/>
                </a:solidFill>
              </a:rPr>
            </a:br>
            <a:r>
              <a:rPr lang="sk-SK" dirty="0">
                <a:solidFill>
                  <a:srgbClr val="002163"/>
                </a:solidFill>
              </a:rPr>
              <a:t>s platnosťou aj pre všeobecnú </a:t>
            </a:r>
            <a:r>
              <a:rPr lang="sk-SK">
                <a:solidFill>
                  <a:srgbClr val="002163"/>
                </a:solidFill>
              </a:rPr>
              <a:t>trajektóriu.</a:t>
            </a:r>
            <a:endParaRPr lang="sk-SK" dirty="0">
              <a:solidFill>
                <a:srgbClr val="002163"/>
              </a:solidFill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</a:rPr>
              <a:t> Ako</a:t>
            </a:r>
            <a:r>
              <a:rPr sz="4400" u="sng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pristupovať k materiálu 2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CEB8788-6861-4F51-902A-57CA98832C78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0C739F15-AB8A-472A-9547-7741D95343D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0" name="Shape 120"/>
          <p:cNvSpPr/>
          <p:nvPr/>
        </p:nvSpPr>
        <p:spPr>
          <a:xfrm>
            <a:off x="496747" y="1970566"/>
            <a:ext cx="11198506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cs-CZ" sz="2200" dirty="0">
                <a:solidFill>
                  <a:srgbClr val="002060"/>
                </a:solidFill>
              </a:rPr>
              <a:t>Prečítajte si pozorne praktické cvičenia a ich odpovede.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4"/>
            </a:pPr>
            <a:r>
              <a:rPr lang="cs-CZ" sz="2200" dirty="0">
                <a:solidFill>
                  <a:srgbClr val="002060"/>
                </a:solidFill>
              </a:rPr>
              <a:t> Ak máte nejaké otázky, pozrite sa na ďašie materiály a/alebo stránky projektu </a:t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>(project-stars.com) alebo na iné webové stránky. </a:t>
            </a:r>
            <a:r>
              <a:rPr lang="cs-CZ" sz="2200" dirty="0">
                <a:solidFill>
                  <a:srgbClr val="F22D25"/>
                </a:solidFill>
              </a:rPr>
              <a:t>Pozor! Uistite se, že zdroje  sú spoľahlivé!</a:t>
            </a:r>
            <a:endParaRPr sz="2200" dirty="0">
              <a:solidFill>
                <a:srgbClr val="F22D25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5"/>
            </a:pPr>
            <a:r>
              <a:rPr lang="cs-CZ" sz="2200" dirty="0">
                <a:solidFill>
                  <a:srgbClr val="002163"/>
                </a:solidFill>
              </a:rPr>
              <a:t>Na základe teoretickej časti vyberte na ilustráciu praktické cvičenia.  Ďalšie cvičenia môžete hľadať v doplnkových materiáloch a/alebo na stránke projektu (project-stars.com), alebo na iných webových stránkách.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>
                <a:solidFill>
                  <a:srgbClr val="F22D25"/>
                </a:solidFill>
              </a:rPr>
              <a:t>Pozor! Uistite sa, že zdroje sú spoľahlivé!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17C274E4-3DE8-4357-B821-416555839368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 Ako</a:t>
            </a:r>
            <a:r>
              <a:rPr sz="4400" u="sng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pristupovať k materiálu 3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6" name="Shape 126"/>
          <p:cNvSpPr/>
          <p:nvPr/>
        </p:nvSpPr>
        <p:spPr>
          <a:xfrm>
            <a:off x="496747" y="1895860"/>
            <a:ext cx="11198506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6"/>
            </a:pPr>
            <a:r>
              <a:rPr lang="cs-CZ" sz="2200" dirty="0">
                <a:solidFill>
                  <a:srgbClr val="002060"/>
                </a:solidFill>
              </a:rPr>
              <a:t>Uvedomte si, že niektoré cvičenia vyžadujú ďalšie materiály, ktoré sú v triede ťažko dostupné. Je potrebné pripraviť sa na ne vopred – buď ich dodať, alebo upozorniť žiakov, aby si ich pripravili vopred!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2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7"/>
            </a:pPr>
            <a:r>
              <a:rPr lang="cs-CZ" sz="2200" dirty="0">
                <a:solidFill>
                  <a:srgbClr val="002060"/>
                </a:solidFill>
              </a:rPr>
              <a:t>Odporúčame vyskúšať vybrané cvičenia a urobiť si vlastný úsudok vzhľadom na zložitosť a čas potrebný na dokončenie cvičenia. Ak sa rozhodnete, môžete vykonávať zmeny, vynechať niektoré časti, uľahčiť si časti cvičení, pokiaľ to nenarušuje fyzikálny význam úloh.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8"/>
            </a:pPr>
            <a:r>
              <a:rPr lang="cs-CZ" sz="2200" dirty="0">
                <a:solidFill>
                  <a:srgbClr val="002163"/>
                </a:solidFill>
              </a:rPr>
              <a:t>Podľa svojho uváženia môžete dať niektoré cvičenia za domácíe úlohy, urobiť predbežnú prípravu doma alebo naopak nechať doma dokončiť. </a:t>
            </a:r>
            <a:endParaRPr sz="2200" dirty="0">
              <a:solidFill>
                <a:srgbClr val="002163"/>
              </a:solidFill>
            </a:endParaRPr>
          </a:p>
        </p:txBody>
      </p:sp>
      <p:sp>
        <p:nvSpPr>
          <p:cNvPr id="7" name="Shape 114">
            <a:extLst>
              <a:ext uri="{FF2B5EF4-FFF2-40B4-BE49-F238E27FC236}">
                <a16:creationId xmlns:a16="http://schemas.microsoft.com/office/drawing/2014/main" id="{4FF6AEB2-B1EB-48CA-89F9-0BEA488A7F26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dirty="0"/>
              <a:t>  </a:t>
            </a:r>
            <a:r>
              <a:rPr sz="4400" u="sng">
                <a:solidFill>
                  <a:srgbClr val="002060"/>
                </a:solidFill>
              </a:rPr>
              <a:t> </a:t>
            </a:r>
            <a:r>
              <a:rPr lang="sk-SK" sz="4400" u="sng" dirty="0">
                <a:solidFill>
                  <a:srgbClr val="002060"/>
                </a:solidFill>
              </a:rPr>
              <a:t>Ako </a:t>
            </a:r>
            <a:r>
              <a:rPr lang="cs-CZ" sz="4400" u="sng" dirty="0">
                <a:solidFill>
                  <a:srgbClr val="002060"/>
                </a:solidFill>
              </a:rPr>
              <a:t>pristupovať k materiálu 4</a:t>
            </a:r>
            <a:endParaRPr sz="4400" u="sng" dirty="0">
              <a:solidFill>
                <a:srgbClr val="002060"/>
              </a:solidFill>
            </a:endParaRPr>
          </a:p>
        </p:txBody>
      </p:sp>
      <p:pic>
        <p:nvPicPr>
          <p:cNvPr id="8" name="image2.jpg">
            <a:extLst>
              <a:ext uri="{FF2B5EF4-FFF2-40B4-BE49-F238E27FC236}">
                <a16:creationId xmlns:a16="http://schemas.microsoft.com/office/drawing/2014/main" id="{D6DA53BC-1A43-4671-9D80-69E6DB3E3E8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D8D5E18E-20A1-4D31-BBD7-E0497C00766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D8A46CFB-C2C3-482B-8175-3780BFCF28FA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9B96CC1A-5494-47C6-BD7F-49BB45CFCFC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31" name="Shape 131"/>
          <p:cNvSpPr/>
          <p:nvPr/>
        </p:nvSpPr>
        <p:spPr>
          <a:xfrm>
            <a:off x="-6763" y="1054369"/>
            <a:ext cx="1219876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 err="1">
                <a:solidFill>
                  <a:srgbClr val="002060"/>
                </a:solidFill>
              </a:rPr>
              <a:t>Моdul</a:t>
            </a:r>
            <a:r>
              <a:rPr lang="cs-CZ" sz="4400" u="sng" dirty="0">
                <a:solidFill>
                  <a:srgbClr val="002060"/>
                </a:solidFill>
              </a:rPr>
              <a:t> 2 – obsah</a:t>
            </a:r>
          </a:p>
        </p:txBody>
      </p:sp>
      <p:sp>
        <p:nvSpPr>
          <p:cNvPr id="132" name="Shape 132"/>
          <p:cNvSpPr/>
          <p:nvPr/>
        </p:nvSpPr>
        <p:spPr>
          <a:xfrm>
            <a:off x="249956" y="1823810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2</a:t>
            </a:r>
            <a:r>
              <a:rPr sz="3600" dirty="0">
                <a:solidFill>
                  <a:srgbClr val="002060"/>
                </a:solidFill>
              </a:rPr>
              <a:t>.1 </a:t>
            </a:r>
            <a:r>
              <a:rPr lang="cs-CZ" sz="3600" dirty="0" err="1">
                <a:solidFill>
                  <a:srgbClr val="002060"/>
                </a:solidFill>
              </a:rPr>
              <a:t>Keplerove</a:t>
            </a:r>
            <a:r>
              <a:rPr lang="cs-CZ" sz="3600" dirty="0">
                <a:solidFill>
                  <a:srgbClr val="002060"/>
                </a:solidFill>
              </a:rPr>
              <a:t> zákony</a:t>
            </a:r>
            <a:endParaRPr sz="3600" dirty="0">
              <a:solidFill>
                <a:srgbClr val="002060"/>
              </a:solidFill>
            </a:endParaRPr>
          </a:p>
          <a:p>
            <a:pPr lvl="1"/>
            <a:r>
              <a:rPr sz="2800" dirty="0">
                <a:solidFill>
                  <a:srgbClr val="002060"/>
                </a:solidFill>
              </a:rPr>
              <a:t>	</a:t>
            </a:r>
            <a:r>
              <a:rPr lang="cs-CZ" sz="2800" dirty="0">
                <a:solidFill>
                  <a:srgbClr val="002060"/>
                </a:solidFill>
              </a:rPr>
              <a:t>Mocnina a odmocnina, elipsa, </a:t>
            </a:r>
            <a:r>
              <a:rPr lang="cs-CZ" sz="2800" dirty="0" err="1">
                <a:solidFill>
                  <a:srgbClr val="002060"/>
                </a:solidFill>
              </a:rPr>
              <a:t>dostredivá</a:t>
            </a:r>
            <a:r>
              <a:rPr lang="cs-CZ" sz="2800" dirty="0">
                <a:solidFill>
                  <a:srgbClr val="002060"/>
                </a:solidFill>
              </a:rPr>
              <a:t> sila.</a:t>
            </a:r>
            <a:endParaRPr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1700</Words>
  <Application>Microsoft Office PowerPoint</Application>
  <PresentationFormat>Širokouhlá</PresentationFormat>
  <Paragraphs>116</Paragraphs>
  <Slides>17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5" baseType="lpstr">
      <vt:lpstr>Arial</vt:lpstr>
      <vt:lpstr>Avenir Roman</vt:lpstr>
      <vt:lpstr>Calibri</vt:lpstr>
      <vt:lpstr>Calibri Light</vt:lpstr>
      <vt:lpstr>Franklin Gothic Book</vt:lpstr>
      <vt:lpstr>Verdana</vt:lpstr>
      <vt:lpstr>Verdana Bold</vt:lpstr>
      <vt:lpstr>Default</vt:lpstr>
      <vt:lpstr>Prezentácia programu PowerPoint</vt:lpstr>
      <vt:lpstr>Prezentácia programu PowerPoint</vt:lpstr>
      <vt:lpstr>Moduly projektu STARS</vt:lpstr>
      <vt:lpstr>Ako sú moduly štruktúrované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Lubka</dc:creator>
  <cp:lastModifiedBy>Andrea</cp:lastModifiedBy>
  <cp:revision>98</cp:revision>
  <dcterms:modified xsi:type="dcterms:W3CDTF">2020-09-14T11:31:23Z</dcterms:modified>
</cp:coreProperties>
</file>