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_rels/notesSlide21.xml.rels" ContentType="application/vnd.openxmlformats-package.relationships+xml"/>
  <Override PartName="/ppt/notesSlides/_rels/notesSlide2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jpeg" ContentType="image/jpeg"/>
  <Override PartName="/ppt/media/image2.png" ContentType="image/png"/>
  <Override PartName="/ppt/media/image3.jpeg" ContentType="image/jpeg"/>
  <Override PartName="/ppt/media/image45.jpeg" ContentType="image/jpeg"/>
  <Override PartName="/ppt/media/image4.png" ContentType="image/png"/>
  <Override PartName="/ppt/media/image5.jpeg" ContentType="image/jpeg"/>
  <Override PartName="/ppt/media/image34.jpeg" ContentType="image/jpeg"/>
  <Override PartName="/ppt/media/image6.png" ContentType="image/png"/>
  <Override PartName="/ppt/media/image7.jpeg" ContentType="image/jpeg"/>
  <Override PartName="/ppt/media/image8.png" ContentType="image/png"/>
  <Override PartName="/ppt/media/image23.jpeg" ContentType="image/jpeg"/>
  <Override PartName="/ppt/media/image9.jpeg" ContentType="image/jpeg"/>
  <Override PartName="/ppt/media/image51.png" ContentType="image/png"/>
  <Override PartName="/ppt/media/image10.png" ContentType="image/png"/>
  <Override PartName="/ppt/media/image11.jpeg" ContentType="image/jpeg"/>
  <Override PartName="/ppt/media/image12.png" ContentType="image/png"/>
  <Override PartName="/ppt/media/image13.jpeg" ContentType="image/jpeg"/>
  <Override PartName="/ppt/media/image14.png" ContentType="image/png"/>
  <Override PartName="/ppt/media/image15.jpeg" ContentType="image/jpeg"/>
  <Override PartName="/ppt/media/image16.png" ContentType="image/png"/>
  <Override PartName="/ppt/media/image28.wmf" ContentType="image/x-wmf"/>
  <Override PartName="/ppt/media/image17.jpeg" ContentType="image/jpeg"/>
  <Override PartName="/ppt/media/image18.png" ContentType="image/png"/>
  <Override PartName="/ppt/media/image19.jpeg" ContentType="image/jpeg"/>
  <Override PartName="/ppt/media/image22.png" ContentType="image/png"/>
  <Override PartName="/ppt/media/image20.png" ContentType="image/png"/>
  <Override PartName="/ppt/media/image21.jpeg" ContentType="image/jpeg"/>
  <Override PartName="/ppt/media/image24.png" ContentType="image/png"/>
  <Override PartName="/ppt/media/image25.jpeg" ContentType="image/jpeg"/>
  <Override PartName="/ppt/media/image26.png" ContentType="image/png"/>
  <Override PartName="/ppt/media/image27.wmf" ContentType="image/x-wmf"/>
  <Override PartName="/ppt/media/image29.wmf" ContentType="image/x-wmf"/>
  <Override PartName="/ppt/media/image30.png" ContentType="image/png"/>
  <Override PartName="/ppt/media/image41.jpeg" ContentType="image/jpeg"/>
  <Override PartName="/ppt/media/image31.wmf" ContentType="image/x-wmf"/>
  <Override PartName="/ppt/media/image32.jpeg" ContentType="image/jpeg"/>
  <Override PartName="/ppt/media/image33.png" ContentType="image/png"/>
  <Override PartName="/ppt/media/image48.jpeg" ContentType="image/jpeg"/>
  <Override PartName="/ppt/media/image35.png" ContentType="image/png"/>
  <Override PartName="/ppt/media/image36.jpeg" ContentType="image/jpeg"/>
  <Override PartName="/ppt/media/image37.png" ContentType="image/png"/>
  <Override PartName="/ppt/media/image38.jpeg" ContentType="image/jpeg"/>
  <Override PartName="/ppt/media/image39.jpeg" ContentType="image/jpeg"/>
  <Override PartName="/ppt/media/image40.png" ContentType="image/png"/>
  <Override PartName="/ppt/media/image42.png" ContentType="image/png"/>
  <Override PartName="/ppt/media/image43.jpeg" ContentType="image/jpeg"/>
  <Override PartName="/ppt/media/image44.png" ContentType="image/png"/>
  <Override PartName="/ppt/media/image46.png" ContentType="image/png"/>
  <Override PartName="/ppt/media/image47.jpeg" ContentType="image/jpeg"/>
  <Override PartName="/ppt/media/image49.png" ContentType="image/png"/>
  <Override PartName="/ppt/media/image50.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sk-SK" sz="4400" spc="-1" strike="noStrike">
                <a:latin typeface="Arial"/>
              </a:rPr>
              <a:t>Kliknúť pre presun snímky</a:t>
            </a:r>
            <a:endParaRPr b="0" lang="sk-SK" sz="4400" spc="-1" strike="noStrike">
              <a:latin typeface="Arial"/>
            </a:endParaRPr>
          </a:p>
        </p:txBody>
      </p:sp>
      <p:sp>
        <p:nvSpPr>
          <p:cNvPr id="77" name="PlaceHolder 2"/>
          <p:cNvSpPr>
            <a:spLocks noGrp="1"/>
          </p:cNvSpPr>
          <p:nvPr>
            <p:ph type="body"/>
          </p:nvPr>
        </p:nvSpPr>
        <p:spPr>
          <a:xfrm>
            <a:off x="756000" y="5078520"/>
            <a:ext cx="6047640" cy="4811040"/>
          </a:xfrm>
          <a:prstGeom prst="rect">
            <a:avLst/>
          </a:prstGeom>
        </p:spPr>
        <p:txBody>
          <a:bodyPr lIns="0" rIns="0" tIns="0" bIns="0">
            <a:noAutofit/>
          </a:bodyPr>
          <a:p>
            <a:r>
              <a:rPr b="0" lang="sk-SK" sz="2000" spc="-1" strike="noStrike">
                <a:latin typeface="Arial"/>
              </a:rPr>
              <a:t>Kliknúť pre úpravu formátu poznámok</a:t>
            </a:r>
            <a:endParaRPr b="0" lang="sk-SK" sz="2000" spc="-1" strike="noStrike">
              <a:latin typeface="Arial"/>
            </a:endParaRPr>
          </a:p>
        </p:txBody>
      </p:sp>
      <p:sp>
        <p:nvSpPr>
          <p:cNvPr id="78" name="PlaceHolder 3"/>
          <p:cNvSpPr>
            <a:spLocks noGrp="1"/>
          </p:cNvSpPr>
          <p:nvPr>
            <p:ph type="hdr"/>
          </p:nvPr>
        </p:nvSpPr>
        <p:spPr>
          <a:xfrm>
            <a:off x="0" y="0"/>
            <a:ext cx="3280680" cy="534240"/>
          </a:xfrm>
          <a:prstGeom prst="rect">
            <a:avLst/>
          </a:prstGeom>
        </p:spPr>
        <p:txBody>
          <a:bodyPr lIns="0" rIns="0" tIns="0" bIns="0">
            <a:noAutofit/>
          </a:bodyPr>
          <a:p>
            <a:r>
              <a:rPr b="0" lang="sk-SK" sz="1400" spc="-1" strike="noStrike">
                <a:latin typeface="Times New Roman"/>
              </a:rPr>
              <a:t>&lt;hlavička&gt;</a:t>
            </a:r>
            <a:endParaRPr b="0" lang="sk-SK" sz="1400" spc="-1" strike="noStrike">
              <a:latin typeface="Times New Roman"/>
            </a:endParaRPr>
          </a:p>
        </p:txBody>
      </p:sp>
      <p:sp>
        <p:nvSpPr>
          <p:cNvPr id="79" name="PlaceHolder 4"/>
          <p:cNvSpPr>
            <a:spLocks noGrp="1"/>
          </p:cNvSpPr>
          <p:nvPr>
            <p:ph type="dt"/>
          </p:nvPr>
        </p:nvSpPr>
        <p:spPr>
          <a:xfrm>
            <a:off x="4278960" y="0"/>
            <a:ext cx="3280680" cy="534240"/>
          </a:xfrm>
          <a:prstGeom prst="rect">
            <a:avLst/>
          </a:prstGeom>
        </p:spPr>
        <p:txBody>
          <a:bodyPr lIns="0" rIns="0" tIns="0" bIns="0">
            <a:noAutofit/>
          </a:bodyPr>
          <a:p>
            <a:pPr algn="r"/>
            <a:r>
              <a:rPr b="0" lang="sk-SK" sz="1400" spc="-1" strike="noStrike">
                <a:latin typeface="Times New Roman"/>
              </a:rPr>
              <a:t>&lt;dátum/čas&gt;</a:t>
            </a:r>
            <a:endParaRPr b="0" lang="sk-SK" sz="1400" spc="-1" strike="noStrike">
              <a:latin typeface="Times New Roman"/>
            </a:endParaRPr>
          </a:p>
        </p:txBody>
      </p:sp>
      <p:sp>
        <p:nvSpPr>
          <p:cNvPr id="80" name="PlaceHolder 5"/>
          <p:cNvSpPr>
            <a:spLocks noGrp="1"/>
          </p:cNvSpPr>
          <p:nvPr>
            <p:ph type="ftr"/>
          </p:nvPr>
        </p:nvSpPr>
        <p:spPr>
          <a:xfrm>
            <a:off x="0" y="10157400"/>
            <a:ext cx="3280680" cy="534240"/>
          </a:xfrm>
          <a:prstGeom prst="rect">
            <a:avLst/>
          </a:prstGeom>
        </p:spPr>
        <p:txBody>
          <a:bodyPr lIns="0" rIns="0" tIns="0" bIns="0" anchor="b">
            <a:noAutofit/>
          </a:bodyPr>
          <a:p>
            <a:r>
              <a:rPr b="0" lang="sk-SK" sz="1400" spc="-1" strike="noStrike">
                <a:latin typeface="Times New Roman"/>
              </a:rPr>
              <a:t>&lt;päta&gt;</a:t>
            </a:r>
            <a:endParaRPr b="0" lang="sk-SK" sz="1400" spc="-1" strike="noStrike">
              <a:latin typeface="Times New Roman"/>
            </a:endParaRPr>
          </a:p>
        </p:txBody>
      </p:sp>
      <p:sp>
        <p:nvSpPr>
          <p:cNvPr id="8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F6C11F2-0066-4FC5-8A01-2A351D527F90}" type="slidenum">
              <a:rPr b="0" lang="sk-SK" sz="1400" spc="-1" strike="noStrike">
                <a:latin typeface="Times New Roman"/>
              </a:rPr>
              <a:t>&lt;číslo&gt;</a:t>
            </a:fld>
            <a:endParaRPr b="0" lang="sk-SK"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380880" y="685800"/>
            <a:ext cx="6095160" cy="3428280"/>
          </a:xfrm>
          <a:prstGeom prst="rect">
            <a:avLst/>
          </a:prstGeom>
        </p:spPr>
      </p:sp>
      <p:sp>
        <p:nvSpPr>
          <p:cNvPr id="244"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tabLst>
                <a:tab algn="l" pos="0"/>
              </a:tabLst>
            </a:pPr>
            <a:r>
              <a:rPr b="0" i="1" lang="sk-SK" sz="1200" spc="-1" strike="noStrike">
                <a:latin typeface="Calibri"/>
                <a:ea typeface="Calibri"/>
              </a:rPr>
              <a:t>DOI: 10.3102/003465430298487, </a:t>
            </a:r>
            <a:r>
              <a:rPr b="0" lang="sk-SK" sz="1200" spc="-1" strike="noStrike">
                <a:latin typeface="Calibri"/>
                <a:ea typeface="Calibri"/>
              </a:rPr>
              <a:t>The Power of Feedback, John Hattie and Helen Timperley, </a:t>
            </a:r>
            <a:r>
              <a:rPr b="0" i="1" lang="sk-SK" sz="1200" spc="-1" strike="noStrike">
                <a:latin typeface="Calibri"/>
                <a:ea typeface="Calibri"/>
              </a:rPr>
              <a:t>University of Auckland</a:t>
            </a:r>
            <a:endParaRPr b="0" lang="sk-SK"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380880" y="685800"/>
            <a:ext cx="6095160" cy="3428280"/>
          </a:xfrm>
          <a:prstGeom prst="rect">
            <a:avLst/>
          </a:prstGeom>
        </p:spPr>
      </p:sp>
      <p:sp>
        <p:nvSpPr>
          <p:cNvPr id="246" name="PlaceHolder 2"/>
          <p:cNvSpPr>
            <a:spLocks noGrp="1"/>
          </p:cNvSpPr>
          <p:nvPr>
            <p:ph type="body"/>
          </p:nvPr>
        </p:nvSpPr>
        <p:spPr>
          <a:xfrm>
            <a:off x="914400" y="4343400"/>
            <a:ext cx="5028480" cy="4114080"/>
          </a:xfrm>
          <a:prstGeom prst="rect">
            <a:avLst/>
          </a:prstGeom>
        </p:spPr>
        <p:txBody>
          <a:bodyPr lIns="90000" rIns="90000" tIns="45000" bIns="45000">
            <a:noAutofit/>
          </a:bodyPr>
          <a:p>
            <a:pPr marL="216000" indent="-215640">
              <a:lnSpc>
                <a:spcPct val="100000"/>
              </a:lnSpc>
              <a:tabLst>
                <a:tab algn="l" pos="0"/>
              </a:tabLst>
            </a:pPr>
            <a:r>
              <a:rPr b="0" i="1" lang="sk-SK" sz="1200" spc="-1" strike="noStrike">
                <a:latin typeface="Calibri"/>
                <a:ea typeface="Calibri"/>
              </a:rPr>
              <a:t>DOI: 10.3102/003465430298487, </a:t>
            </a:r>
            <a:r>
              <a:rPr b="0" lang="sk-SK" sz="1200" spc="-1" strike="noStrike">
                <a:latin typeface="Calibri"/>
                <a:ea typeface="Calibri"/>
              </a:rPr>
              <a:t>The Power of Feedback, John Hattie and Helen Timperley, </a:t>
            </a:r>
            <a:r>
              <a:rPr b="0" i="1" lang="sk-SK" sz="1200" spc="-1" strike="noStrike">
                <a:latin typeface="Calibri"/>
                <a:ea typeface="Calibri"/>
              </a:rPr>
              <a:t>University of Auckland</a:t>
            </a:r>
            <a:endParaRPr b="0" lang="sk-SK"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24" name="PlaceHolder 2"/>
          <p:cNvSpPr>
            <a:spLocks noGrp="1"/>
          </p:cNvSpPr>
          <p:nvPr>
            <p:ph type="body"/>
          </p:nvPr>
        </p:nvSpPr>
        <p:spPr>
          <a:xfrm>
            <a:off x="1523880" y="3602160"/>
            <a:ext cx="9143280" cy="1552680"/>
          </a:xfrm>
          <a:prstGeom prst="rect">
            <a:avLst/>
          </a:prstGeom>
        </p:spPr>
        <p:txBody>
          <a:bodyPr lIns="0" rIns="0" tIns="0" bIns="0">
            <a:normAutofit/>
          </a:bodyPr>
          <a:p>
            <a:endParaRPr b="0" lang="sk-SK" sz="3200" spc="-1" strike="noStrike">
              <a:latin typeface="Arial"/>
            </a:endParaRPr>
          </a:p>
        </p:txBody>
      </p:sp>
      <p:sp>
        <p:nvSpPr>
          <p:cNvPr id="25" name="PlaceHolder 3"/>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27"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28"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29"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
        <p:nvSpPr>
          <p:cNvPr id="30" name="PlaceHolder 5"/>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32" name="PlaceHolder 2"/>
          <p:cNvSpPr>
            <a:spLocks noGrp="1"/>
          </p:cNvSpPr>
          <p:nvPr>
            <p:ph type="body"/>
          </p:nvPr>
        </p:nvSpPr>
        <p:spPr>
          <a:xfrm>
            <a:off x="1523880" y="3602160"/>
            <a:ext cx="2943720" cy="1552680"/>
          </a:xfrm>
          <a:prstGeom prst="rect">
            <a:avLst/>
          </a:prstGeom>
        </p:spPr>
        <p:txBody>
          <a:bodyPr lIns="0" rIns="0" tIns="0" bIns="0">
            <a:normAutofit/>
          </a:bodyPr>
          <a:p>
            <a:endParaRPr b="0" lang="sk-SK" sz="3200" spc="-1" strike="noStrike">
              <a:latin typeface="Arial"/>
            </a:endParaRPr>
          </a:p>
        </p:txBody>
      </p:sp>
      <p:sp>
        <p:nvSpPr>
          <p:cNvPr id="33" name="PlaceHolder 3"/>
          <p:cNvSpPr>
            <a:spLocks noGrp="1"/>
          </p:cNvSpPr>
          <p:nvPr>
            <p:ph type="body"/>
          </p:nvPr>
        </p:nvSpPr>
        <p:spPr>
          <a:xfrm>
            <a:off x="4615200" y="3602160"/>
            <a:ext cx="2943720" cy="1552680"/>
          </a:xfrm>
          <a:prstGeom prst="rect">
            <a:avLst/>
          </a:prstGeom>
        </p:spPr>
        <p:txBody>
          <a:bodyPr lIns="0" rIns="0" tIns="0" bIns="0">
            <a:normAutofit/>
          </a:bodyPr>
          <a:p>
            <a:endParaRPr b="0" lang="sk-SK" sz="3200" spc="-1" strike="noStrike">
              <a:latin typeface="Arial"/>
            </a:endParaRPr>
          </a:p>
        </p:txBody>
      </p:sp>
      <p:sp>
        <p:nvSpPr>
          <p:cNvPr id="34" name="PlaceHolder 4"/>
          <p:cNvSpPr>
            <a:spLocks noGrp="1"/>
          </p:cNvSpPr>
          <p:nvPr>
            <p:ph type="body"/>
          </p:nvPr>
        </p:nvSpPr>
        <p:spPr>
          <a:xfrm>
            <a:off x="7706520" y="3602160"/>
            <a:ext cx="2943720" cy="1552680"/>
          </a:xfrm>
          <a:prstGeom prst="rect">
            <a:avLst/>
          </a:prstGeom>
        </p:spPr>
        <p:txBody>
          <a:bodyPr lIns="0" rIns="0" tIns="0" bIns="0">
            <a:normAutofit/>
          </a:bodyPr>
          <a:p>
            <a:endParaRPr b="0" lang="sk-SK" sz="3200" spc="-1" strike="noStrike">
              <a:latin typeface="Arial"/>
            </a:endParaRPr>
          </a:p>
        </p:txBody>
      </p:sp>
      <p:sp>
        <p:nvSpPr>
          <p:cNvPr id="35" name="PlaceHolder 5"/>
          <p:cNvSpPr>
            <a:spLocks noGrp="1"/>
          </p:cNvSpPr>
          <p:nvPr>
            <p:ph type="body"/>
          </p:nvPr>
        </p:nvSpPr>
        <p:spPr>
          <a:xfrm>
            <a:off x="1523880" y="5302800"/>
            <a:ext cx="2943720" cy="1552680"/>
          </a:xfrm>
          <a:prstGeom prst="rect">
            <a:avLst/>
          </a:prstGeom>
        </p:spPr>
        <p:txBody>
          <a:bodyPr lIns="0" rIns="0" tIns="0" bIns="0">
            <a:normAutofit/>
          </a:bodyPr>
          <a:p>
            <a:endParaRPr b="0" lang="sk-SK" sz="3200" spc="-1" strike="noStrike">
              <a:latin typeface="Arial"/>
            </a:endParaRPr>
          </a:p>
        </p:txBody>
      </p:sp>
      <p:sp>
        <p:nvSpPr>
          <p:cNvPr id="36" name="PlaceHolder 6"/>
          <p:cNvSpPr>
            <a:spLocks noGrp="1"/>
          </p:cNvSpPr>
          <p:nvPr>
            <p:ph type="body"/>
          </p:nvPr>
        </p:nvSpPr>
        <p:spPr>
          <a:xfrm>
            <a:off x="4615200" y="5302800"/>
            <a:ext cx="2943720" cy="1552680"/>
          </a:xfrm>
          <a:prstGeom prst="rect">
            <a:avLst/>
          </a:prstGeom>
        </p:spPr>
        <p:txBody>
          <a:bodyPr lIns="0" rIns="0" tIns="0" bIns="0">
            <a:normAutofit/>
          </a:bodyPr>
          <a:p>
            <a:endParaRPr b="0" lang="sk-SK" sz="3200" spc="-1" strike="noStrike">
              <a:latin typeface="Arial"/>
            </a:endParaRPr>
          </a:p>
        </p:txBody>
      </p:sp>
      <p:sp>
        <p:nvSpPr>
          <p:cNvPr id="37" name="PlaceHolder 7"/>
          <p:cNvSpPr>
            <a:spLocks noGrp="1"/>
          </p:cNvSpPr>
          <p:nvPr>
            <p:ph type="body"/>
          </p:nvPr>
        </p:nvSpPr>
        <p:spPr>
          <a:xfrm>
            <a:off x="7706520" y="5302800"/>
            <a:ext cx="294372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41" name="PlaceHolder 2"/>
          <p:cNvSpPr>
            <a:spLocks noGrp="1"/>
          </p:cNvSpPr>
          <p:nvPr>
            <p:ph type="subTitle"/>
          </p:nvPr>
        </p:nvSpPr>
        <p:spPr>
          <a:xfrm>
            <a:off x="1523880" y="3602160"/>
            <a:ext cx="9143280" cy="325512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43" name="PlaceHolder 2"/>
          <p:cNvSpPr>
            <a:spLocks noGrp="1"/>
          </p:cNvSpPr>
          <p:nvPr>
            <p:ph type="body"/>
          </p:nvPr>
        </p:nvSpPr>
        <p:spPr>
          <a:xfrm>
            <a:off x="1523880" y="3602160"/>
            <a:ext cx="914328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45"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46"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523880" y="1276200"/>
            <a:ext cx="9143280" cy="1371600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0"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51"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
        <p:nvSpPr>
          <p:cNvPr id="52"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3" name="PlaceHolder 2"/>
          <p:cNvSpPr>
            <a:spLocks noGrp="1"/>
          </p:cNvSpPr>
          <p:nvPr>
            <p:ph type="subTitle"/>
          </p:nvPr>
        </p:nvSpPr>
        <p:spPr>
          <a:xfrm>
            <a:off x="1523880" y="3602160"/>
            <a:ext cx="9143280" cy="325512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4"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55"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56" name="PlaceHolder 4"/>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8"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59"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60" name="PlaceHolder 4"/>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62" name="PlaceHolder 2"/>
          <p:cNvSpPr>
            <a:spLocks noGrp="1"/>
          </p:cNvSpPr>
          <p:nvPr>
            <p:ph type="body"/>
          </p:nvPr>
        </p:nvSpPr>
        <p:spPr>
          <a:xfrm>
            <a:off x="1523880" y="3602160"/>
            <a:ext cx="9143280" cy="1552680"/>
          </a:xfrm>
          <a:prstGeom prst="rect">
            <a:avLst/>
          </a:prstGeom>
        </p:spPr>
        <p:txBody>
          <a:bodyPr lIns="0" rIns="0" tIns="0" bIns="0">
            <a:normAutofit/>
          </a:bodyPr>
          <a:p>
            <a:endParaRPr b="0" lang="sk-SK" sz="3200" spc="-1" strike="noStrike">
              <a:latin typeface="Arial"/>
            </a:endParaRPr>
          </a:p>
        </p:txBody>
      </p:sp>
      <p:sp>
        <p:nvSpPr>
          <p:cNvPr id="63" name="PlaceHolder 3"/>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65"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66"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67"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
        <p:nvSpPr>
          <p:cNvPr id="68" name="PlaceHolder 5"/>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70" name="PlaceHolder 2"/>
          <p:cNvSpPr>
            <a:spLocks noGrp="1"/>
          </p:cNvSpPr>
          <p:nvPr>
            <p:ph type="body"/>
          </p:nvPr>
        </p:nvSpPr>
        <p:spPr>
          <a:xfrm>
            <a:off x="1523880" y="3602160"/>
            <a:ext cx="2943720" cy="1552680"/>
          </a:xfrm>
          <a:prstGeom prst="rect">
            <a:avLst/>
          </a:prstGeom>
        </p:spPr>
        <p:txBody>
          <a:bodyPr lIns="0" rIns="0" tIns="0" bIns="0">
            <a:normAutofit/>
          </a:bodyPr>
          <a:p>
            <a:endParaRPr b="0" lang="sk-SK" sz="3200" spc="-1" strike="noStrike">
              <a:latin typeface="Arial"/>
            </a:endParaRPr>
          </a:p>
        </p:txBody>
      </p:sp>
      <p:sp>
        <p:nvSpPr>
          <p:cNvPr id="71" name="PlaceHolder 3"/>
          <p:cNvSpPr>
            <a:spLocks noGrp="1"/>
          </p:cNvSpPr>
          <p:nvPr>
            <p:ph type="body"/>
          </p:nvPr>
        </p:nvSpPr>
        <p:spPr>
          <a:xfrm>
            <a:off x="4615200" y="3602160"/>
            <a:ext cx="2943720" cy="1552680"/>
          </a:xfrm>
          <a:prstGeom prst="rect">
            <a:avLst/>
          </a:prstGeom>
        </p:spPr>
        <p:txBody>
          <a:bodyPr lIns="0" rIns="0" tIns="0" bIns="0">
            <a:normAutofit/>
          </a:bodyPr>
          <a:p>
            <a:endParaRPr b="0" lang="sk-SK" sz="3200" spc="-1" strike="noStrike">
              <a:latin typeface="Arial"/>
            </a:endParaRPr>
          </a:p>
        </p:txBody>
      </p:sp>
      <p:sp>
        <p:nvSpPr>
          <p:cNvPr id="72" name="PlaceHolder 4"/>
          <p:cNvSpPr>
            <a:spLocks noGrp="1"/>
          </p:cNvSpPr>
          <p:nvPr>
            <p:ph type="body"/>
          </p:nvPr>
        </p:nvSpPr>
        <p:spPr>
          <a:xfrm>
            <a:off x="7706520" y="3602160"/>
            <a:ext cx="2943720" cy="1552680"/>
          </a:xfrm>
          <a:prstGeom prst="rect">
            <a:avLst/>
          </a:prstGeom>
        </p:spPr>
        <p:txBody>
          <a:bodyPr lIns="0" rIns="0" tIns="0" bIns="0">
            <a:normAutofit/>
          </a:bodyPr>
          <a:p>
            <a:endParaRPr b="0" lang="sk-SK" sz="3200" spc="-1" strike="noStrike">
              <a:latin typeface="Arial"/>
            </a:endParaRPr>
          </a:p>
        </p:txBody>
      </p:sp>
      <p:sp>
        <p:nvSpPr>
          <p:cNvPr id="73" name="PlaceHolder 5"/>
          <p:cNvSpPr>
            <a:spLocks noGrp="1"/>
          </p:cNvSpPr>
          <p:nvPr>
            <p:ph type="body"/>
          </p:nvPr>
        </p:nvSpPr>
        <p:spPr>
          <a:xfrm>
            <a:off x="1523880" y="5302800"/>
            <a:ext cx="2943720" cy="1552680"/>
          </a:xfrm>
          <a:prstGeom prst="rect">
            <a:avLst/>
          </a:prstGeom>
        </p:spPr>
        <p:txBody>
          <a:bodyPr lIns="0" rIns="0" tIns="0" bIns="0">
            <a:normAutofit/>
          </a:bodyPr>
          <a:p>
            <a:endParaRPr b="0" lang="sk-SK" sz="3200" spc="-1" strike="noStrike">
              <a:latin typeface="Arial"/>
            </a:endParaRPr>
          </a:p>
        </p:txBody>
      </p:sp>
      <p:sp>
        <p:nvSpPr>
          <p:cNvPr id="74" name="PlaceHolder 6"/>
          <p:cNvSpPr>
            <a:spLocks noGrp="1"/>
          </p:cNvSpPr>
          <p:nvPr>
            <p:ph type="body"/>
          </p:nvPr>
        </p:nvSpPr>
        <p:spPr>
          <a:xfrm>
            <a:off x="4615200" y="5302800"/>
            <a:ext cx="2943720" cy="1552680"/>
          </a:xfrm>
          <a:prstGeom prst="rect">
            <a:avLst/>
          </a:prstGeom>
        </p:spPr>
        <p:txBody>
          <a:bodyPr lIns="0" rIns="0" tIns="0" bIns="0">
            <a:normAutofit/>
          </a:bodyPr>
          <a:p>
            <a:endParaRPr b="0" lang="sk-SK" sz="3200" spc="-1" strike="noStrike">
              <a:latin typeface="Arial"/>
            </a:endParaRPr>
          </a:p>
        </p:txBody>
      </p:sp>
      <p:sp>
        <p:nvSpPr>
          <p:cNvPr id="75" name="PlaceHolder 7"/>
          <p:cNvSpPr>
            <a:spLocks noGrp="1"/>
          </p:cNvSpPr>
          <p:nvPr>
            <p:ph type="body"/>
          </p:nvPr>
        </p:nvSpPr>
        <p:spPr>
          <a:xfrm>
            <a:off x="7706520" y="5302800"/>
            <a:ext cx="294372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5" name="PlaceHolder 2"/>
          <p:cNvSpPr>
            <a:spLocks noGrp="1"/>
          </p:cNvSpPr>
          <p:nvPr>
            <p:ph type="body"/>
          </p:nvPr>
        </p:nvSpPr>
        <p:spPr>
          <a:xfrm>
            <a:off x="1523880" y="3602160"/>
            <a:ext cx="914328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7"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8"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276200"/>
            <a:ext cx="9143280" cy="13716000"/>
          </a:xfrm>
          <a:prstGeom prst="rect">
            <a:avLst/>
          </a:prstGeom>
        </p:spPr>
        <p:txBody>
          <a:bodyPr lIns="0" rIns="0" tIns="0" bIns="0" anchor="ctr">
            <a:noAutofit/>
          </a:bodyPr>
          <a:p>
            <a:pPr algn="ctr"/>
            <a:endParaRPr b="0" lang="sk-S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12"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13" name="PlaceHolder 3"/>
          <p:cNvSpPr>
            <a:spLocks noGrp="1"/>
          </p:cNvSpPr>
          <p:nvPr>
            <p:ph type="body"/>
          </p:nvPr>
        </p:nvSpPr>
        <p:spPr>
          <a:xfrm>
            <a:off x="6209280" y="3602160"/>
            <a:ext cx="4461840" cy="3255120"/>
          </a:xfrm>
          <a:prstGeom prst="rect">
            <a:avLst/>
          </a:prstGeom>
        </p:spPr>
        <p:txBody>
          <a:bodyPr lIns="0" rIns="0" tIns="0" bIns="0">
            <a:normAutofit/>
          </a:bodyPr>
          <a:p>
            <a:endParaRPr b="0" lang="sk-SK" sz="3200" spc="-1" strike="noStrike">
              <a:latin typeface="Arial"/>
            </a:endParaRPr>
          </a:p>
        </p:txBody>
      </p:sp>
      <p:sp>
        <p:nvSpPr>
          <p:cNvPr id="14" name="PlaceHolder 4"/>
          <p:cNvSpPr>
            <a:spLocks noGrp="1"/>
          </p:cNvSpPr>
          <p:nvPr>
            <p:ph type="body"/>
          </p:nvPr>
        </p:nvSpPr>
        <p:spPr>
          <a:xfrm>
            <a:off x="15238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16" name="PlaceHolder 2"/>
          <p:cNvSpPr>
            <a:spLocks noGrp="1"/>
          </p:cNvSpPr>
          <p:nvPr>
            <p:ph type="body"/>
          </p:nvPr>
        </p:nvSpPr>
        <p:spPr>
          <a:xfrm>
            <a:off x="1523880" y="3602160"/>
            <a:ext cx="4461840" cy="3255120"/>
          </a:xfrm>
          <a:prstGeom prst="rect">
            <a:avLst/>
          </a:prstGeom>
        </p:spPr>
        <p:txBody>
          <a:bodyPr lIns="0" rIns="0" tIns="0" bIns="0">
            <a:normAutofit/>
          </a:bodyPr>
          <a:p>
            <a:endParaRPr b="0" lang="sk-SK" sz="3200" spc="-1" strike="noStrike">
              <a:latin typeface="Arial"/>
            </a:endParaRPr>
          </a:p>
        </p:txBody>
      </p:sp>
      <p:sp>
        <p:nvSpPr>
          <p:cNvPr id="17"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18" name="PlaceHolder 4"/>
          <p:cNvSpPr>
            <a:spLocks noGrp="1"/>
          </p:cNvSpPr>
          <p:nvPr>
            <p:ph type="body"/>
          </p:nvPr>
        </p:nvSpPr>
        <p:spPr>
          <a:xfrm>
            <a:off x="6209280" y="5302800"/>
            <a:ext cx="4461840" cy="1552680"/>
          </a:xfrm>
          <a:prstGeom prst="rect">
            <a:avLst/>
          </a:prstGeom>
        </p:spPr>
        <p:txBody>
          <a:bodyPr lIns="0" rIns="0" tIns="0" bIns="0">
            <a:normAutofit/>
          </a:bodyPr>
          <a:p>
            <a:endParaRPr b="0" lang="sk-SK"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0"/>
            <a:ext cx="9143280" cy="3509280"/>
          </a:xfrm>
          <a:prstGeom prst="rect">
            <a:avLst/>
          </a:prstGeom>
        </p:spPr>
        <p:txBody>
          <a:bodyPr lIns="0" rIns="0" tIns="0" bIns="0" anchor="ctr">
            <a:noAutofit/>
          </a:bodyPr>
          <a:p>
            <a:pPr algn="ctr"/>
            <a:endParaRPr b="0" lang="sk-SK" sz="4400" spc="-1" strike="noStrike">
              <a:latin typeface="Arial"/>
            </a:endParaRPr>
          </a:p>
        </p:txBody>
      </p:sp>
      <p:sp>
        <p:nvSpPr>
          <p:cNvPr id="20" name="PlaceHolder 2"/>
          <p:cNvSpPr>
            <a:spLocks noGrp="1"/>
          </p:cNvSpPr>
          <p:nvPr>
            <p:ph type="body"/>
          </p:nvPr>
        </p:nvSpPr>
        <p:spPr>
          <a:xfrm>
            <a:off x="1523880" y="3602160"/>
            <a:ext cx="4461840" cy="1552680"/>
          </a:xfrm>
          <a:prstGeom prst="rect">
            <a:avLst/>
          </a:prstGeom>
        </p:spPr>
        <p:txBody>
          <a:bodyPr lIns="0" rIns="0" tIns="0" bIns="0">
            <a:normAutofit/>
          </a:bodyPr>
          <a:p>
            <a:endParaRPr b="0" lang="sk-SK" sz="3200" spc="-1" strike="noStrike">
              <a:latin typeface="Arial"/>
            </a:endParaRPr>
          </a:p>
        </p:txBody>
      </p:sp>
      <p:sp>
        <p:nvSpPr>
          <p:cNvPr id="21" name="PlaceHolder 3"/>
          <p:cNvSpPr>
            <a:spLocks noGrp="1"/>
          </p:cNvSpPr>
          <p:nvPr>
            <p:ph type="body"/>
          </p:nvPr>
        </p:nvSpPr>
        <p:spPr>
          <a:xfrm>
            <a:off x="6209280" y="3602160"/>
            <a:ext cx="4461840" cy="1552680"/>
          </a:xfrm>
          <a:prstGeom prst="rect">
            <a:avLst/>
          </a:prstGeom>
        </p:spPr>
        <p:txBody>
          <a:bodyPr lIns="0" rIns="0" tIns="0" bIns="0">
            <a:normAutofit/>
          </a:bodyPr>
          <a:p>
            <a:endParaRPr b="0" lang="sk-SK" sz="3200" spc="-1" strike="noStrike">
              <a:latin typeface="Arial"/>
            </a:endParaRPr>
          </a:p>
        </p:txBody>
      </p:sp>
      <p:sp>
        <p:nvSpPr>
          <p:cNvPr id="22" name="PlaceHolder 4"/>
          <p:cNvSpPr>
            <a:spLocks noGrp="1"/>
          </p:cNvSpPr>
          <p:nvPr>
            <p:ph type="body"/>
          </p:nvPr>
        </p:nvSpPr>
        <p:spPr>
          <a:xfrm>
            <a:off x="1523880" y="5302800"/>
            <a:ext cx="9143280" cy="1552680"/>
          </a:xfrm>
          <a:prstGeom prst="rect">
            <a:avLst/>
          </a:prstGeom>
        </p:spPr>
        <p:txBody>
          <a:bodyPr lIns="0" rIns="0" tIns="0" bIns="0">
            <a:normAutofit/>
          </a:bodyPr>
          <a:p>
            <a:endParaRPr b="0" lang="sk-SK"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0"/>
            <a:ext cx="9143280" cy="3509280"/>
          </a:xfrm>
          <a:prstGeom prst="rect">
            <a:avLst/>
          </a:prstGeom>
        </p:spPr>
        <p:txBody>
          <a:bodyPr lIns="0" rIns="0" tIns="0" bIns="0" anchor="ctr">
            <a:noAutofit/>
          </a:bodyPr>
          <a:p>
            <a:pPr algn="ctr"/>
            <a:r>
              <a:rPr b="0" lang="sk-SK" sz="1800" spc="-1" strike="noStrike">
                <a:latin typeface="Arial"/>
              </a:rPr>
              <a:t>Kliknúť na úpravu formátu textu titulku</a:t>
            </a:r>
            <a:endParaRPr b="0" lang="sk-SK" sz="1800" spc="-1" strike="noStrike">
              <a:latin typeface="Arial"/>
            </a:endParaRPr>
          </a:p>
        </p:txBody>
      </p:sp>
      <p:sp>
        <p:nvSpPr>
          <p:cNvPr id="1" name="PlaceHolder 2"/>
          <p:cNvSpPr>
            <a:spLocks noGrp="1"/>
          </p:cNvSpPr>
          <p:nvPr>
            <p:ph type="body"/>
          </p:nvPr>
        </p:nvSpPr>
        <p:spPr>
          <a:xfrm>
            <a:off x="1523880" y="3602160"/>
            <a:ext cx="9143280" cy="32551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sk-SK" sz="1800" spc="-1" strike="noStrike">
                <a:latin typeface="Arial"/>
              </a:rPr>
              <a:t>Kliknúť na úpravu formátu textu osnovy</a:t>
            </a:r>
            <a:endParaRPr b="0" lang="sk-SK" sz="1800" spc="-1" strike="noStrike">
              <a:latin typeface="Arial"/>
            </a:endParaRPr>
          </a:p>
          <a:p>
            <a:pPr lvl="1" marL="864000" indent="-324000" algn="ctr">
              <a:spcBef>
                <a:spcPts val="1134"/>
              </a:spcBef>
              <a:buClr>
                <a:srgbClr val="000000"/>
              </a:buClr>
              <a:buSzPct val="75000"/>
              <a:buFont typeface="Symbol" charset="2"/>
              <a:buChar char=""/>
            </a:pPr>
            <a:r>
              <a:rPr b="0" lang="sk-SK" sz="1800" spc="-1" strike="noStrike">
                <a:latin typeface="Arial"/>
              </a:rPr>
              <a:t>Druhá úroveň</a:t>
            </a:r>
            <a:endParaRPr b="0" lang="sk-SK" sz="1800" spc="-1" strike="noStrike">
              <a:latin typeface="Arial"/>
            </a:endParaRPr>
          </a:p>
          <a:p>
            <a:pPr lvl="2" marL="1296000" indent="-288000" algn="ctr">
              <a:spcBef>
                <a:spcPts val="850"/>
              </a:spcBef>
              <a:buClr>
                <a:srgbClr val="000000"/>
              </a:buClr>
              <a:buSzPct val="45000"/>
              <a:buFont typeface="Wingdings" charset="2"/>
              <a:buChar char=""/>
            </a:pPr>
            <a:r>
              <a:rPr b="0" lang="sk-SK" sz="1800" spc="-1" strike="noStrike">
                <a:latin typeface="Arial"/>
              </a:rPr>
              <a:t>Tretia úroveň</a:t>
            </a:r>
            <a:endParaRPr b="0" lang="sk-SK" sz="1800" spc="-1" strike="noStrike">
              <a:latin typeface="Arial"/>
            </a:endParaRPr>
          </a:p>
          <a:p>
            <a:pPr lvl="3" marL="1728000" indent="-216000" algn="ctr">
              <a:spcBef>
                <a:spcPts val="567"/>
              </a:spcBef>
              <a:buClr>
                <a:srgbClr val="000000"/>
              </a:buClr>
              <a:buSzPct val="75000"/>
              <a:buFont typeface="Symbol" charset="2"/>
              <a:buChar char=""/>
            </a:pPr>
            <a:r>
              <a:rPr b="0" lang="sk-SK" sz="1800" spc="-1" strike="noStrike">
                <a:latin typeface="Arial"/>
              </a:rPr>
              <a:t>Štvrtá úroveň osnovy</a:t>
            </a:r>
            <a:endParaRPr b="0" lang="sk-SK" sz="1800" spc="-1" strike="noStrike">
              <a:latin typeface="Arial"/>
            </a:endParaRPr>
          </a:p>
          <a:p>
            <a:pPr lvl="4" marL="2160000" indent="-216000" algn="ctr">
              <a:spcBef>
                <a:spcPts val="283"/>
              </a:spcBef>
              <a:buClr>
                <a:srgbClr val="000000"/>
              </a:buClr>
              <a:buSzPct val="45000"/>
              <a:buFont typeface="Wingdings" charset="2"/>
              <a:buChar char=""/>
            </a:pPr>
            <a:r>
              <a:rPr b="0" lang="sk-SK" sz="1800" spc="-1" strike="noStrike">
                <a:latin typeface="Arial"/>
              </a:rPr>
              <a:t>Piata úroveň osnovy</a:t>
            </a:r>
            <a:endParaRPr b="0" lang="sk-SK" sz="1800" spc="-1" strike="noStrike">
              <a:latin typeface="Arial"/>
            </a:endParaRPr>
          </a:p>
          <a:p>
            <a:pPr lvl="5" marL="2592000" indent="-216000" algn="ctr">
              <a:spcBef>
                <a:spcPts val="283"/>
              </a:spcBef>
              <a:buClr>
                <a:srgbClr val="000000"/>
              </a:buClr>
              <a:buSzPct val="45000"/>
              <a:buFont typeface="Wingdings" charset="2"/>
              <a:buChar char=""/>
            </a:pPr>
            <a:r>
              <a:rPr b="0" lang="sk-SK" sz="1800" spc="-1" strike="noStrike">
                <a:latin typeface="Arial"/>
              </a:rPr>
              <a:t>Šiesta úroveň</a:t>
            </a:r>
            <a:endParaRPr b="0" lang="sk-SK" sz="1800" spc="-1" strike="noStrike">
              <a:latin typeface="Arial"/>
            </a:endParaRPr>
          </a:p>
          <a:p>
            <a:pPr lvl="6" marL="3024000" indent="-216000" algn="ctr">
              <a:spcBef>
                <a:spcPts val="283"/>
              </a:spcBef>
              <a:buClr>
                <a:srgbClr val="000000"/>
              </a:buClr>
              <a:buSzPct val="45000"/>
              <a:buFont typeface="Wingdings" charset="2"/>
              <a:buChar char=""/>
            </a:pPr>
            <a:r>
              <a:rPr b="0" lang="sk-SK" sz="1800" spc="-1" strike="noStrike">
                <a:latin typeface="Arial"/>
              </a:rPr>
              <a:t>Siedma úroveň</a:t>
            </a:r>
            <a:endParaRPr b="0" lang="sk-SK"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0"/>
            <a:ext cx="9143280" cy="3509280"/>
          </a:xfrm>
          <a:prstGeom prst="rect">
            <a:avLst/>
          </a:prstGeom>
        </p:spPr>
        <p:txBody>
          <a:bodyPr lIns="0" rIns="0" tIns="0" bIns="0" anchor="ctr">
            <a:noAutofit/>
          </a:bodyPr>
          <a:p>
            <a:pPr algn="ctr"/>
            <a:r>
              <a:rPr b="0" lang="sk-SK" sz="1800" spc="-1" strike="noStrike">
                <a:latin typeface="Arial"/>
              </a:rPr>
              <a:t>Kliknúť na úpravu formátu textu titulku</a:t>
            </a:r>
            <a:endParaRPr b="0" lang="sk-SK" sz="1800" spc="-1" strike="noStrike">
              <a:latin typeface="Arial"/>
            </a:endParaRPr>
          </a:p>
        </p:txBody>
      </p:sp>
      <p:sp>
        <p:nvSpPr>
          <p:cNvPr id="39" name="PlaceHolder 2"/>
          <p:cNvSpPr>
            <a:spLocks noGrp="1"/>
          </p:cNvSpPr>
          <p:nvPr>
            <p:ph type="body"/>
          </p:nvPr>
        </p:nvSpPr>
        <p:spPr>
          <a:xfrm>
            <a:off x="1523880" y="3602160"/>
            <a:ext cx="9143280" cy="32551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sk-SK" sz="1800" spc="-1" strike="noStrike">
                <a:latin typeface="Arial"/>
              </a:rPr>
              <a:t>Kliknúť na úpravu formátu textu osnovy</a:t>
            </a:r>
            <a:endParaRPr b="0" lang="sk-SK" sz="1800" spc="-1" strike="noStrike">
              <a:latin typeface="Arial"/>
            </a:endParaRPr>
          </a:p>
          <a:p>
            <a:pPr lvl="1" marL="864000" indent="-324000" algn="ctr">
              <a:spcBef>
                <a:spcPts val="1134"/>
              </a:spcBef>
              <a:buClr>
                <a:srgbClr val="000000"/>
              </a:buClr>
              <a:buSzPct val="75000"/>
              <a:buFont typeface="Symbol" charset="2"/>
              <a:buChar char=""/>
            </a:pPr>
            <a:r>
              <a:rPr b="0" lang="sk-SK" sz="1800" spc="-1" strike="noStrike">
                <a:latin typeface="Arial"/>
              </a:rPr>
              <a:t>Druhá úroveň</a:t>
            </a:r>
            <a:endParaRPr b="0" lang="sk-SK" sz="1800" spc="-1" strike="noStrike">
              <a:latin typeface="Arial"/>
            </a:endParaRPr>
          </a:p>
          <a:p>
            <a:pPr lvl="2" marL="1296000" indent="-288000" algn="ctr">
              <a:spcBef>
                <a:spcPts val="850"/>
              </a:spcBef>
              <a:buClr>
                <a:srgbClr val="000000"/>
              </a:buClr>
              <a:buSzPct val="45000"/>
              <a:buFont typeface="Wingdings" charset="2"/>
              <a:buChar char=""/>
            </a:pPr>
            <a:r>
              <a:rPr b="0" lang="sk-SK" sz="1800" spc="-1" strike="noStrike">
                <a:latin typeface="Arial"/>
              </a:rPr>
              <a:t>Tretia úroveň</a:t>
            </a:r>
            <a:endParaRPr b="0" lang="sk-SK" sz="1800" spc="-1" strike="noStrike">
              <a:latin typeface="Arial"/>
            </a:endParaRPr>
          </a:p>
          <a:p>
            <a:pPr lvl="3" marL="1728000" indent="-216000" algn="ctr">
              <a:spcBef>
                <a:spcPts val="567"/>
              </a:spcBef>
              <a:buClr>
                <a:srgbClr val="000000"/>
              </a:buClr>
              <a:buSzPct val="75000"/>
              <a:buFont typeface="Symbol" charset="2"/>
              <a:buChar char=""/>
            </a:pPr>
            <a:r>
              <a:rPr b="0" lang="sk-SK" sz="1800" spc="-1" strike="noStrike">
                <a:latin typeface="Arial"/>
              </a:rPr>
              <a:t>Štvrtá úroveň osnovy</a:t>
            </a:r>
            <a:endParaRPr b="0" lang="sk-SK" sz="1800" spc="-1" strike="noStrike">
              <a:latin typeface="Arial"/>
            </a:endParaRPr>
          </a:p>
          <a:p>
            <a:pPr lvl="4" marL="2160000" indent="-216000" algn="ctr">
              <a:spcBef>
                <a:spcPts val="283"/>
              </a:spcBef>
              <a:buClr>
                <a:srgbClr val="000000"/>
              </a:buClr>
              <a:buSzPct val="45000"/>
              <a:buFont typeface="Wingdings" charset="2"/>
              <a:buChar char=""/>
            </a:pPr>
            <a:r>
              <a:rPr b="0" lang="sk-SK" sz="1800" spc="-1" strike="noStrike">
                <a:latin typeface="Arial"/>
              </a:rPr>
              <a:t>Piata úroveň osnovy</a:t>
            </a:r>
            <a:endParaRPr b="0" lang="sk-SK" sz="1800" spc="-1" strike="noStrike">
              <a:latin typeface="Arial"/>
            </a:endParaRPr>
          </a:p>
          <a:p>
            <a:pPr lvl="5" marL="2592000" indent="-216000" algn="ctr">
              <a:spcBef>
                <a:spcPts val="283"/>
              </a:spcBef>
              <a:buClr>
                <a:srgbClr val="000000"/>
              </a:buClr>
              <a:buSzPct val="45000"/>
              <a:buFont typeface="Wingdings" charset="2"/>
              <a:buChar char=""/>
            </a:pPr>
            <a:r>
              <a:rPr b="0" lang="sk-SK" sz="1800" spc="-1" strike="noStrike">
                <a:latin typeface="Arial"/>
              </a:rPr>
              <a:t>Šiesta úroveň</a:t>
            </a:r>
            <a:endParaRPr b="0" lang="sk-SK" sz="1800" spc="-1" strike="noStrike">
              <a:latin typeface="Arial"/>
            </a:endParaRPr>
          </a:p>
          <a:p>
            <a:pPr lvl="6" marL="3024000" indent="-216000" algn="ctr">
              <a:spcBef>
                <a:spcPts val="283"/>
              </a:spcBef>
              <a:buClr>
                <a:srgbClr val="000000"/>
              </a:buClr>
              <a:buSzPct val="45000"/>
              <a:buFont typeface="Wingdings" charset="2"/>
              <a:buChar char=""/>
            </a:pPr>
            <a:r>
              <a:rPr b="0" lang="sk-SK" sz="1800" spc="-1" strike="noStrike">
                <a:latin typeface="Arial"/>
              </a:rPr>
              <a:t>Siedma úroveň</a:t>
            </a:r>
            <a:endParaRPr b="0" lang="sk-SK"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png"/><Relationship Id="rId7" Type="http://schemas.openxmlformats.org/officeDocument/2006/relationships/image" Target="../media/image31.wmf"/><Relationship Id="rId8"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png"/><Relationship Id="rId3" Type="http://schemas.openxmlformats.org/officeDocument/2006/relationships/image" Target="../media/image38.jpe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hyperlink" Target="http://project-stars.com/" TargetMode="External"/><Relationship Id="rId4"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png"/><Relationship Id="rId3" Type="http://schemas.openxmlformats.org/officeDocument/2006/relationships/image" Target="../media/image47.jpe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png"/><Relationship Id="rId3" Type="http://schemas.openxmlformats.org/officeDocument/2006/relationships/slideLayout" Target="../slideLayouts/slideLayout13.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png"/><Relationship Id="rId3" Type="http://schemas.openxmlformats.org/officeDocument/2006/relationships/slideLayout" Target="../slideLayouts/slideLayout13.xml"/><Relationship Id="rId4" Type="http://schemas.openxmlformats.org/officeDocument/2006/relationships/notesSlide" Target="../notesSlides/notesSlide22.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83" name="image1.png" descr=""/>
          <p:cNvPicPr/>
          <p:nvPr/>
        </p:nvPicPr>
        <p:blipFill>
          <a:blip r:embed="rId2"/>
          <a:srcRect l="0" t="8888" r="0" b="13844"/>
          <a:stretch/>
        </p:blipFill>
        <p:spPr>
          <a:xfrm>
            <a:off x="1254240" y="0"/>
            <a:ext cx="9682920" cy="1101240"/>
          </a:xfrm>
          <a:prstGeom prst="rect">
            <a:avLst/>
          </a:prstGeom>
          <a:ln w="12700">
            <a:noFill/>
          </a:ln>
        </p:spPr>
      </p:pic>
      <p:sp>
        <p:nvSpPr>
          <p:cNvPr id="84" name="CustomShape 1"/>
          <p:cNvSpPr/>
          <p:nvPr/>
        </p:nvSpPr>
        <p:spPr>
          <a:xfrm>
            <a:off x="-6840" y="1049760"/>
            <a:ext cx="12197880" cy="547560"/>
          </a:xfrm>
          <a:prstGeom prst="rect">
            <a:avLst/>
          </a:prstGeom>
          <a:solidFill>
            <a:srgbClr val="ed7d31"/>
          </a:solidFill>
          <a:ln w="12700">
            <a:noFill/>
          </a:ln>
        </p:spPr>
        <p:style>
          <a:lnRef idx="0"/>
          <a:fillRef idx="0"/>
          <a:effectRef idx="0"/>
          <a:fontRef idx="minor"/>
        </p:style>
        <p:txBody>
          <a:bodyPr lIns="0" rIns="0" tIns="0" bIns="0">
            <a:spAutoFit/>
          </a:bodyPr>
          <a:p>
            <a:pPr>
              <a:lnSpc>
                <a:spcPct val="150000"/>
              </a:lnSpc>
            </a:pPr>
            <a:r>
              <a:rPr b="0" lang="sk-SK" sz="800" spc="-1" strike="noStrike">
                <a:solidFill>
                  <a:srgbClr val="000000"/>
                </a:solidFill>
                <a:latin typeface="Verdana Bold"/>
                <a:ea typeface="Verdana Bold"/>
              </a:rPr>
              <a:t>Project:</a:t>
            </a:r>
            <a:r>
              <a:rPr b="0" lang="sk-SK" sz="800" spc="-1" strike="noStrike">
                <a:solidFill>
                  <a:srgbClr val="000000"/>
                </a:solidFill>
                <a:latin typeface="Verdana"/>
                <a:ea typeface="Verdana"/>
              </a:rPr>
              <a:t> STARS (Successfully Teaching AstRonomy in Schools)</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r>
              <a:rPr b="0" lang="sk-SK" sz="800" spc="-1" strike="noStrike">
                <a:solidFill>
                  <a:srgbClr val="000000"/>
                </a:solidFill>
                <a:latin typeface="Verdana"/>
                <a:ea typeface="Verdana"/>
              </a:rPr>
              <a:t>	</a:t>
            </a:r>
            <a:endParaRPr b="0" lang="sk-SK" sz="800" spc="-1" strike="noStrike">
              <a:latin typeface="Arial"/>
            </a:endParaRPr>
          </a:p>
          <a:p>
            <a:pPr>
              <a:lnSpc>
                <a:spcPct val="150000"/>
              </a:lnSpc>
            </a:pPr>
            <a:r>
              <a:rPr b="0" lang="sk-SK" sz="800" spc="-1" strike="noStrike">
                <a:solidFill>
                  <a:srgbClr val="000000"/>
                </a:solidFill>
                <a:latin typeface="Verdana"/>
                <a:ea typeface="Verdana"/>
              </a:rPr>
              <a:t>This project has been funded with the support of the Erasmus+ Programme, K2 Action, Strategic Partnerships in School Education.</a:t>
            </a:r>
            <a:endParaRPr b="0" lang="sk-SK" sz="800" spc="-1" strike="noStrike">
              <a:latin typeface="Arial"/>
            </a:endParaRPr>
          </a:p>
          <a:p>
            <a:pPr>
              <a:lnSpc>
                <a:spcPct val="150000"/>
              </a:lnSpc>
            </a:pPr>
            <a:r>
              <a:rPr b="0" lang="sk-SK" sz="800" spc="-1" strike="noStrike">
                <a:solidFill>
                  <a:srgbClr val="000000"/>
                </a:solidFill>
                <a:latin typeface="Verdana Bold"/>
                <a:ea typeface="Verdana Bold"/>
              </a:rPr>
              <a:t>Project Agreement Number:</a:t>
            </a:r>
            <a:r>
              <a:rPr b="0" lang="sk-SK" sz="800" spc="-1" strike="noStrike">
                <a:solidFill>
                  <a:srgbClr val="000000"/>
                </a:solidFill>
                <a:latin typeface="Verdana"/>
                <a:ea typeface="Verdana"/>
              </a:rPr>
              <a:t> </a:t>
            </a:r>
            <a:r>
              <a:rPr b="0" lang="sk-SK" sz="800" spc="-1" strike="noStrike">
                <a:solidFill>
                  <a:srgbClr val="000000"/>
                </a:solidFill>
                <a:latin typeface="Calibri"/>
                <a:ea typeface="Calibri"/>
              </a:rPr>
              <a:t>2017-1-SK01-KA201-035344 </a:t>
            </a:r>
            <a:r>
              <a:rPr b="0" lang="sk-SK" sz="800" spc="-1" strike="noStrike">
                <a:solidFill>
                  <a:srgbClr val="000000"/>
                </a:solidFill>
                <a:latin typeface="Calibri"/>
                <a:ea typeface="Calibri"/>
              </a:rPr>
              <a:t>	</a:t>
            </a:r>
            <a:r>
              <a:rPr b="0" lang="sk-SK" sz="800" spc="-1" strike="noStrike">
                <a:solidFill>
                  <a:srgbClr val="000000"/>
                </a:solidFill>
                <a:latin typeface="Calibri"/>
                <a:ea typeface="Calibri"/>
              </a:rPr>
              <a:t>	</a:t>
            </a:r>
            <a:r>
              <a:rPr b="0" lang="sk-SK" sz="800" spc="-1" strike="noStrike">
                <a:solidFill>
                  <a:srgbClr val="000000"/>
                </a:solidFill>
                <a:latin typeface="Calibri"/>
                <a:ea typeface="Calibri"/>
              </a:rPr>
              <a:t>	</a:t>
            </a:r>
            <a:r>
              <a:rPr b="0" lang="sk-SK" sz="800" spc="-1" strike="noStrike">
                <a:solidFill>
                  <a:srgbClr val="000000"/>
                </a:solidFill>
                <a:latin typeface="Calibri"/>
                <a:ea typeface="Calibri"/>
              </a:rPr>
              <a:t>	</a:t>
            </a:r>
            <a:endParaRPr b="0" lang="sk-SK" sz="800" spc="-1" strike="noStrike">
              <a:latin typeface="Arial"/>
            </a:endParaRPr>
          </a:p>
        </p:txBody>
      </p:sp>
      <p:sp>
        <p:nvSpPr>
          <p:cNvPr id="85" name="CustomShape 2"/>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86" name="CustomShape 3"/>
          <p:cNvSpPr/>
          <p:nvPr/>
        </p:nvSpPr>
        <p:spPr>
          <a:xfrm>
            <a:off x="-6840" y="1847160"/>
            <a:ext cx="12197880" cy="456948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1" lang="sk-SK" sz="5400" spc="-1" strike="noStrike">
                <a:solidFill>
                  <a:srgbClr val="843c0b"/>
                </a:solidFill>
                <a:latin typeface="Franklin Gothic Book"/>
                <a:ea typeface="Franklin Gothic Book"/>
              </a:rPr>
              <a:t>Tréningový program pre učiteľov (O2)</a:t>
            </a:r>
            <a:endParaRPr b="0" lang="sk-SK" sz="5400" spc="-1" strike="noStrike">
              <a:latin typeface="Arial"/>
            </a:endParaRPr>
          </a:p>
          <a:p>
            <a:pPr algn="ctr">
              <a:lnSpc>
                <a:spcPct val="100000"/>
              </a:lnSpc>
            </a:pPr>
            <a:endParaRPr b="0" lang="sk-SK" sz="5400" spc="-1" strike="noStrike">
              <a:latin typeface="Arial"/>
            </a:endParaRPr>
          </a:p>
          <a:p>
            <a:pPr algn="ctr">
              <a:lnSpc>
                <a:spcPct val="100000"/>
              </a:lnSpc>
            </a:pPr>
            <a:r>
              <a:rPr b="1" lang="sk-SK" sz="4400" spc="-1" strike="noStrike">
                <a:solidFill>
                  <a:srgbClr val="152392"/>
                </a:solidFill>
                <a:latin typeface="Calibri"/>
                <a:ea typeface="Calibri"/>
              </a:rPr>
              <a:t>Modul #3</a:t>
            </a:r>
            <a:endParaRPr b="0" lang="sk-SK" sz="4400" spc="-1" strike="noStrike">
              <a:latin typeface="Arial"/>
            </a:endParaRPr>
          </a:p>
          <a:p>
            <a:pPr algn="ctr">
              <a:lnSpc>
                <a:spcPct val="100000"/>
              </a:lnSpc>
            </a:pPr>
            <a:r>
              <a:rPr b="1" lang="sk-SK" sz="4400" spc="-1" strike="noStrike" u="sng">
                <a:solidFill>
                  <a:srgbClr val="152392"/>
                </a:solidFill>
                <a:uFillTx/>
                <a:latin typeface="Calibri"/>
                <a:ea typeface="Calibri"/>
              </a:rPr>
              <a:t>Newtonov gravitačný zákon</a:t>
            </a:r>
            <a:br/>
            <a:r>
              <a:rPr b="1" lang="sk-SK" sz="4400" spc="-1" strike="noStrike">
                <a:solidFill>
                  <a:srgbClr val="152392"/>
                </a:solidFill>
                <a:latin typeface="Calibri"/>
                <a:ea typeface="Calibri"/>
              </a:rPr>
              <a:t>Newtonov gravitačný zákon, stav beztiaže</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51" name="image1.png" descr=""/>
          <p:cNvPicPr/>
          <p:nvPr/>
        </p:nvPicPr>
        <p:blipFill>
          <a:blip r:embed="rId2"/>
          <a:srcRect l="0" t="8888" r="0" b="13844"/>
          <a:stretch/>
        </p:blipFill>
        <p:spPr>
          <a:xfrm>
            <a:off x="1254240" y="0"/>
            <a:ext cx="9682920" cy="1101240"/>
          </a:xfrm>
          <a:prstGeom prst="rect">
            <a:avLst/>
          </a:prstGeom>
          <a:ln w="12700">
            <a:noFill/>
          </a:ln>
        </p:spPr>
      </p:pic>
      <p:sp>
        <p:nvSpPr>
          <p:cNvPr id="152"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53" name="CustomShape 2"/>
          <p:cNvSpPr/>
          <p:nvPr/>
        </p:nvSpPr>
        <p:spPr>
          <a:xfrm>
            <a:off x="0" y="1042560"/>
            <a:ext cx="1219140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Teoretický obsah</a:t>
            </a:r>
            <a:endParaRPr b="0" lang="sk-SK" sz="4400" spc="-1" strike="noStrike">
              <a:latin typeface="Arial"/>
            </a:endParaRPr>
          </a:p>
        </p:txBody>
      </p:sp>
      <p:sp>
        <p:nvSpPr>
          <p:cNvPr id="154" name="CustomShape 3"/>
          <p:cNvSpPr/>
          <p:nvPr/>
        </p:nvSpPr>
        <p:spPr>
          <a:xfrm>
            <a:off x="249840" y="182988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3.1 Newtonov gravitačný zákon</a:t>
            </a:r>
            <a:endParaRPr b="0" lang="sk-SK" sz="36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Newtonov gravitačný zákon</a:t>
            </a:r>
            <a:r>
              <a:rPr b="0" lang="ru-RU" sz="2800" spc="-1" strike="noStrike">
                <a:solidFill>
                  <a:srgbClr val="002060"/>
                </a:solidFill>
                <a:latin typeface="Calibri"/>
                <a:ea typeface="Calibri"/>
              </a:rPr>
              <a:t>.</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56" name="image1.png" descr=""/>
          <p:cNvPicPr/>
          <p:nvPr/>
        </p:nvPicPr>
        <p:blipFill>
          <a:blip r:embed="rId2"/>
          <a:srcRect l="0" t="8888" r="0" b="13844"/>
          <a:stretch/>
        </p:blipFill>
        <p:spPr>
          <a:xfrm>
            <a:off x="1254240" y="0"/>
            <a:ext cx="9682920" cy="1101240"/>
          </a:xfrm>
          <a:prstGeom prst="rect">
            <a:avLst/>
          </a:prstGeom>
          <a:ln w="12700">
            <a:noFill/>
          </a:ln>
        </p:spPr>
      </p:pic>
      <p:sp>
        <p:nvSpPr>
          <p:cNvPr id="157"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58" name="CustomShape 2"/>
          <p:cNvSpPr/>
          <p:nvPr/>
        </p:nvSpPr>
        <p:spPr>
          <a:xfrm>
            <a:off x="0" y="1042560"/>
            <a:ext cx="1219140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Teoretický obsah</a:t>
            </a:r>
            <a:endParaRPr b="0" lang="sk-SK" sz="4400" spc="-1" strike="noStrike">
              <a:latin typeface="Arial"/>
            </a:endParaRPr>
          </a:p>
        </p:txBody>
      </p:sp>
      <p:sp>
        <p:nvSpPr>
          <p:cNvPr id="159" name="CustomShape 3"/>
          <p:cNvSpPr/>
          <p:nvPr/>
        </p:nvSpPr>
        <p:spPr>
          <a:xfrm>
            <a:off x="249840" y="1829880"/>
            <a:ext cx="11684520" cy="3624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3.2 Stav beztiaže</a:t>
            </a:r>
            <a:endParaRPr b="0" lang="sk-SK" sz="36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Gravitačná sila, tiažová sila</a:t>
            </a:r>
            <a:r>
              <a:rPr b="0" lang="ru-RU" sz="2800" spc="-1" strike="noStrike">
                <a:solidFill>
                  <a:srgbClr val="002060"/>
                </a:solidFill>
                <a:latin typeface="Calibri"/>
                <a:ea typeface="Calibri"/>
              </a:rPr>
              <a:t>;</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voľný pád a vrh telies;</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pohyb po obežnej dráhe a v kozmickom priestore;</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simulácia stavu beztiaže;</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stav beztiaže a vplyv na život;</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fyzikálne deje v stave beztiaže;</a:t>
            </a:r>
            <a:endParaRPr b="0" lang="sk-SK" sz="2800" spc="-1" strike="noStrike">
              <a:latin typeface="Arial"/>
            </a:endParaRPr>
          </a:p>
          <a:p>
            <a:pPr lvl="1" marL="661680" indent="-280080">
              <a:lnSpc>
                <a:spcPct val="100000"/>
              </a:lnSpc>
              <a:buClr>
                <a:srgbClr val="002060"/>
              </a:buClr>
              <a:buFont typeface="Symbol"/>
              <a:buChar char=""/>
            </a:pPr>
            <a:r>
              <a:rPr b="0" lang="cs-CZ" sz="2800" spc="-1" strike="noStrike">
                <a:solidFill>
                  <a:srgbClr val="002060"/>
                </a:solidFill>
                <a:latin typeface="Calibri"/>
                <a:ea typeface="Calibri"/>
              </a:rPr>
              <a:t>využitie stavu beztiaže</a:t>
            </a:r>
            <a:r>
              <a:rPr b="0" lang="ru-RU" sz="2800" spc="-1" strike="noStrike">
                <a:solidFill>
                  <a:srgbClr val="002060"/>
                </a:solidFill>
                <a:latin typeface="Calibri"/>
                <a:ea typeface="Calibri"/>
              </a:rPr>
              <a:t>.</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61" name="image1.png" descr=""/>
          <p:cNvPicPr/>
          <p:nvPr/>
        </p:nvPicPr>
        <p:blipFill>
          <a:blip r:embed="rId2"/>
          <a:srcRect l="0" t="8888" r="0" b="13844"/>
          <a:stretch/>
        </p:blipFill>
        <p:spPr>
          <a:xfrm>
            <a:off x="1254240" y="0"/>
            <a:ext cx="9682920" cy="1101240"/>
          </a:xfrm>
          <a:prstGeom prst="rect">
            <a:avLst/>
          </a:prstGeom>
          <a:ln w="12700">
            <a:noFill/>
          </a:ln>
        </p:spPr>
      </p:pic>
      <p:sp>
        <p:nvSpPr>
          <p:cNvPr id="162"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63" name="CustomShape 2"/>
          <p:cNvSpPr/>
          <p:nvPr/>
        </p:nvSpPr>
        <p:spPr>
          <a:xfrm>
            <a:off x="0" y="1054440"/>
            <a:ext cx="1219140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 </a:t>
            </a:r>
            <a:r>
              <a:rPr b="0" lang="cs-CZ" sz="4400" spc="-1" strike="noStrike" u="sng">
                <a:solidFill>
                  <a:srgbClr val="002060"/>
                </a:solidFill>
                <a:uFillTx/>
                <a:latin typeface="Calibri"/>
                <a:ea typeface="Calibri"/>
              </a:rPr>
              <a:t>Zoznam praktických cvičení</a:t>
            </a:r>
            <a:endParaRPr b="0" lang="sk-SK" sz="4400" spc="-1" strike="noStrike">
              <a:latin typeface="Arial"/>
            </a:endParaRPr>
          </a:p>
        </p:txBody>
      </p:sp>
      <p:sp>
        <p:nvSpPr>
          <p:cNvPr id="164" name="CustomShape 3"/>
          <p:cNvSpPr/>
          <p:nvPr/>
        </p:nvSpPr>
        <p:spPr>
          <a:xfrm>
            <a:off x="261360" y="1941120"/>
            <a:ext cx="11684520" cy="130680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1600" spc="-1" strike="noStrike" u="sng">
                <a:solidFill>
                  <a:srgbClr val="000000"/>
                </a:solidFill>
                <a:uFillTx/>
                <a:latin typeface="Calibri"/>
                <a:ea typeface="Calibri"/>
              </a:rPr>
              <a:t>3.1.1</a:t>
            </a:r>
            <a:r>
              <a:rPr b="0" lang="cs-CZ" sz="1600" spc="-1" strike="noStrike" u="sng">
                <a:solidFill>
                  <a:srgbClr val="000000"/>
                </a:solidFill>
                <a:uFillTx/>
                <a:latin typeface="Calibri"/>
                <a:ea typeface="Calibri"/>
              </a:rPr>
              <a:t>	</a:t>
            </a:r>
            <a:r>
              <a:rPr b="0" lang="cs-CZ" sz="1600" spc="-1" strike="noStrike" u="sng">
                <a:solidFill>
                  <a:srgbClr val="000000"/>
                </a:solidFill>
                <a:uFillTx/>
                <a:latin typeface="Calibri"/>
                <a:ea typeface="Calibri"/>
              </a:rPr>
              <a:t>Mesiac v diaľke...akej?! </a:t>
            </a:r>
            <a:endParaRPr b="0" lang="sk-SK" sz="1600" spc="-1" strike="noStrike">
              <a:latin typeface="Arial"/>
            </a:endParaRPr>
          </a:p>
          <a:p>
            <a:pPr>
              <a:lnSpc>
                <a:spcPct val="100000"/>
              </a:lnSpc>
            </a:pPr>
            <a:endParaRPr b="0" lang="sk-SK" sz="1600" spc="-1" strike="noStrike">
              <a:latin typeface="Arial"/>
            </a:endParaRPr>
          </a:p>
          <a:p>
            <a:pPr>
              <a:lnSpc>
                <a:spcPct val="100000"/>
              </a:lnSpc>
            </a:pPr>
            <a:r>
              <a:rPr b="0" lang="cs-CZ" sz="1600" spc="-1" strike="noStrike" u="sng">
                <a:solidFill>
                  <a:srgbClr val="000000"/>
                </a:solidFill>
                <a:uFillTx/>
                <a:latin typeface="Calibri"/>
                <a:ea typeface="Calibri"/>
              </a:rPr>
              <a:t>3.2.1</a:t>
            </a:r>
            <a:r>
              <a:rPr b="0" lang="cs-CZ" sz="1600" spc="-1" strike="noStrike" u="sng">
                <a:solidFill>
                  <a:srgbClr val="000000"/>
                </a:solidFill>
                <a:uFillTx/>
                <a:latin typeface="Calibri"/>
                <a:ea typeface="Calibri"/>
              </a:rPr>
              <a:t>	</a:t>
            </a:r>
            <a:r>
              <a:rPr b="0" lang="cs-CZ" sz="1600" spc="-1" strike="noStrike" u="sng">
                <a:solidFill>
                  <a:srgbClr val="000000"/>
                </a:solidFill>
                <a:uFillTx/>
                <a:latin typeface="Calibri"/>
                <a:ea typeface="Calibri"/>
              </a:rPr>
              <a:t>Gravitačné pole v okolí Zeme</a:t>
            </a:r>
            <a:endParaRPr b="0" lang="sk-SK" sz="1600" spc="-1" strike="noStrike">
              <a:latin typeface="Arial"/>
            </a:endParaRPr>
          </a:p>
          <a:p>
            <a:pPr>
              <a:lnSpc>
                <a:spcPct val="100000"/>
              </a:lnSpc>
            </a:pPr>
            <a:r>
              <a:rPr b="0" lang="cs-CZ" sz="1600" spc="-1" strike="noStrike" u="sng">
                <a:solidFill>
                  <a:srgbClr val="000000"/>
                </a:solidFill>
                <a:uFillTx/>
                <a:latin typeface="Calibri"/>
                <a:ea typeface="Calibri"/>
              </a:rPr>
              <a:t>3.2.2</a:t>
            </a:r>
            <a:r>
              <a:rPr b="0" lang="cs-CZ" sz="1600" spc="-1" strike="noStrike" u="sng">
                <a:solidFill>
                  <a:srgbClr val="000000"/>
                </a:solidFill>
                <a:uFillTx/>
                <a:latin typeface="Calibri"/>
                <a:ea typeface="Calibri"/>
              </a:rPr>
              <a:t>	</a:t>
            </a:r>
            <a:r>
              <a:rPr b="0" lang="cs-CZ" sz="1600" spc="-1" strike="noStrike" u="sng">
                <a:solidFill>
                  <a:srgbClr val="000000"/>
                </a:solidFill>
                <a:uFillTx/>
                <a:latin typeface="Calibri"/>
                <a:ea typeface="Calibri"/>
              </a:rPr>
              <a:t>Demonštrácia stavu beztiaže pri voľnom páde</a:t>
            </a:r>
            <a:endParaRPr b="0" lang="sk-SK" sz="1600" spc="-1" strike="noStrike">
              <a:latin typeface="Arial"/>
            </a:endParaRPr>
          </a:p>
          <a:p>
            <a:pPr>
              <a:lnSpc>
                <a:spcPct val="100000"/>
              </a:lnSpc>
            </a:pPr>
            <a:r>
              <a:rPr b="0" lang="cs-CZ" sz="1600" spc="-1" strike="noStrike" u="sng">
                <a:solidFill>
                  <a:srgbClr val="000000"/>
                </a:solidFill>
                <a:uFillTx/>
                <a:latin typeface="Calibri"/>
                <a:ea typeface="Calibri"/>
              </a:rPr>
              <a:t>3.2.3</a:t>
            </a:r>
            <a:r>
              <a:rPr b="0" lang="cs-CZ" sz="1600" spc="-1" strike="noStrike" u="sng">
                <a:solidFill>
                  <a:srgbClr val="000000"/>
                </a:solidFill>
                <a:uFillTx/>
                <a:latin typeface="Calibri"/>
                <a:ea typeface="Calibri"/>
              </a:rPr>
              <a:t>	</a:t>
            </a:r>
            <a:r>
              <a:rPr b="0" lang="cs-CZ" sz="1600" spc="-1" strike="noStrike" u="sng">
                <a:solidFill>
                  <a:srgbClr val="000000"/>
                </a:solidFill>
                <a:uFillTx/>
                <a:latin typeface="Calibri"/>
                <a:ea typeface="Calibri"/>
              </a:rPr>
              <a:t>Správanie sa kvapaliny v stave beztiaže</a:t>
            </a:r>
            <a:endParaRPr b="0" lang="sk-SK"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66" name="image1.png" descr=""/>
          <p:cNvPicPr/>
          <p:nvPr/>
        </p:nvPicPr>
        <p:blipFill>
          <a:blip r:embed="rId2"/>
          <a:srcRect l="0" t="8888" r="0" b="13844"/>
          <a:stretch/>
        </p:blipFill>
        <p:spPr>
          <a:xfrm>
            <a:off x="1254240" y="0"/>
            <a:ext cx="9682920" cy="1101240"/>
          </a:xfrm>
          <a:prstGeom prst="rect">
            <a:avLst/>
          </a:prstGeom>
          <a:ln w="12700">
            <a:noFill/>
          </a:ln>
        </p:spPr>
      </p:pic>
      <p:sp>
        <p:nvSpPr>
          <p:cNvPr id="167"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68"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3.1.1 Úloha II: Mesiac v diaľke...akej?!</a:t>
            </a:r>
            <a:endParaRPr b="0" lang="sk-SK" sz="3200" spc="-1" strike="noStrike">
              <a:latin typeface="Arial"/>
            </a:endParaRPr>
          </a:p>
        </p:txBody>
      </p:sp>
      <p:sp>
        <p:nvSpPr>
          <p:cNvPr id="169" name="CustomShape 3"/>
          <p:cNvSpPr/>
          <p:nvPr/>
        </p:nvSpPr>
        <p:spPr>
          <a:xfrm>
            <a:off x="394200" y="1708200"/>
            <a:ext cx="1450080" cy="3646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0" i="1" lang="cs-CZ" sz="1800" spc="-1" strike="noStrike">
                <a:solidFill>
                  <a:srgbClr val="000000"/>
                </a:solidFill>
                <a:latin typeface="Calibri"/>
                <a:ea typeface="Calibri"/>
              </a:rPr>
              <a:t>g</a:t>
            </a:r>
            <a:r>
              <a:rPr b="0" lang="cs-CZ" sz="1800" spc="-1" strike="noStrike">
                <a:solidFill>
                  <a:srgbClr val="000000"/>
                </a:solidFill>
                <a:latin typeface="Calibri"/>
                <a:ea typeface="Calibri"/>
              </a:rPr>
              <a:t> = 9,81 m ∙ s</a:t>
            </a:r>
            <a:r>
              <a:rPr b="0" lang="cs-CZ" sz="1800" spc="-1" strike="noStrike" baseline="30000">
                <a:solidFill>
                  <a:srgbClr val="000000"/>
                </a:solidFill>
                <a:latin typeface="Calibri"/>
                <a:ea typeface="Calibri"/>
              </a:rPr>
              <a:t>–2</a:t>
            </a:r>
            <a:endParaRPr b="0" lang="sk-SK" sz="1800" spc="-1" strike="noStrike">
              <a:latin typeface="Arial"/>
            </a:endParaRPr>
          </a:p>
        </p:txBody>
      </p:sp>
      <p:sp>
        <p:nvSpPr>
          <p:cNvPr id="170" name="CustomShape 4"/>
          <p:cNvSpPr/>
          <p:nvPr/>
        </p:nvSpPr>
        <p:spPr>
          <a:xfrm>
            <a:off x="387360" y="2242080"/>
            <a:ext cx="1287000" cy="3646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0" i="1" lang="cs-CZ" sz="1800" spc="-1" strike="noStrike">
                <a:solidFill>
                  <a:srgbClr val="000000"/>
                </a:solidFill>
                <a:latin typeface="Calibri"/>
                <a:ea typeface="Calibri"/>
              </a:rPr>
              <a:t>R</a:t>
            </a:r>
            <a:r>
              <a:rPr b="0" lang="cs-CZ" sz="1800" spc="-1" strike="noStrike">
                <a:solidFill>
                  <a:srgbClr val="000000"/>
                </a:solidFill>
                <a:latin typeface="Calibri"/>
                <a:ea typeface="Calibri"/>
              </a:rPr>
              <a:t> = 6 378 km</a:t>
            </a:r>
            <a:endParaRPr b="0" lang="sk-SK" sz="1800" spc="-1" strike="noStrike">
              <a:latin typeface="Arial"/>
            </a:endParaRPr>
          </a:p>
        </p:txBody>
      </p:sp>
      <p:sp>
        <p:nvSpPr>
          <p:cNvPr id="171" name="CustomShape 5"/>
          <p:cNvSpPr/>
          <p:nvPr/>
        </p:nvSpPr>
        <p:spPr>
          <a:xfrm>
            <a:off x="387360" y="2774520"/>
            <a:ext cx="1232280" cy="3646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0" i="1" lang="cs-CZ" sz="1800" spc="-1" strike="noStrike">
                <a:solidFill>
                  <a:srgbClr val="000000"/>
                </a:solidFill>
                <a:latin typeface="Calibri"/>
                <a:ea typeface="Calibri"/>
              </a:rPr>
              <a:t>T</a:t>
            </a:r>
            <a:r>
              <a:rPr b="0" lang="cs-CZ" sz="1800" spc="-1" strike="noStrike">
                <a:solidFill>
                  <a:srgbClr val="000000"/>
                </a:solidFill>
                <a:latin typeface="Calibri"/>
                <a:ea typeface="Calibri"/>
              </a:rPr>
              <a:t> = 27,3 dne</a:t>
            </a:r>
            <a:endParaRPr b="0" lang="sk-SK" sz="1800" spc="-1" strike="noStrike">
              <a:latin typeface="Arial"/>
            </a:endParaRPr>
          </a:p>
        </p:txBody>
      </p:sp>
      <p:pic>
        <p:nvPicPr>
          <p:cNvPr id="172" name="Obrázek 2" descr=""/>
          <p:cNvPicPr/>
          <p:nvPr/>
        </p:nvPicPr>
        <p:blipFill>
          <a:blip r:embed="rId3"/>
          <a:srcRect l="41162" t="0" r="41598" b="0"/>
          <a:stretch/>
        </p:blipFill>
        <p:spPr>
          <a:xfrm>
            <a:off x="2931480" y="2116080"/>
            <a:ext cx="1265400" cy="567000"/>
          </a:xfrm>
          <a:prstGeom prst="rect">
            <a:avLst/>
          </a:prstGeom>
          <a:ln w="0">
            <a:noFill/>
          </a:ln>
        </p:spPr>
      </p:pic>
      <p:pic>
        <p:nvPicPr>
          <p:cNvPr id="173" name="Obrázek 4" descr=""/>
          <p:cNvPicPr/>
          <p:nvPr/>
        </p:nvPicPr>
        <p:blipFill>
          <a:blip r:embed="rId4"/>
          <a:srcRect l="30704" t="0" r="31745" b="0"/>
          <a:stretch/>
        </p:blipFill>
        <p:spPr>
          <a:xfrm>
            <a:off x="5036760" y="3318480"/>
            <a:ext cx="2757600" cy="527040"/>
          </a:xfrm>
          <a:prstGeom prst="rect">
            <a:avLst/>
          </a:prstGeom>
          <a:ln w="0">
            <a:noFill/>
          </a:ln>
        </p:spPr>
      </p:pic>
      <p:pic>
        <p:nvPicPr>
          <p:cNvPr id="174" name="Obrázek 5" descr=""/>
          <p:cNvPicPr/>
          <p:nvPr/>
        </p:nvPicPr>
        <p:blipFill>
          <a:blip r:embed="rId5"/>
          <a:srcRect l="29775" t="0" r="28681" b="0"/>
          <a:stretch/>
        </p:blipFill>
        <p:spPr>
          <a:xfrm>
            <a:off x="2931480" y="4602960"/>
            <a:ext cx="3051000" cy="757080"/>
          </a:xfrm>
          <a:prstGeom prst="rect">
            <a:avLst/>
          </a:prstGeom>
          <a:ln w="0">
            <a:noFill/>
          </a:ln>
        </p:spPr>
      </p:pic>
      <p:pic>
        <p:nvPicPr>
          <p:cNvPr id="175" name="obrázky2" descr=""/>
          <p:cNvPicPr/>
          <p:nvPr/>
        </p:nvPicPr>
        <p:blipFill>
          <a:blip r:embed="rId6"/>
          <a:stretch/>
        </p:blipFill>
        <p:spPr>
          <a:xfrm>
            <a:off x="8133840" y="1631880"/>
            <a:ext cx="3728880" cy="3728160"/>
          </a:xfrm>
          <a:prstGeom prst="rect">
            <a:avLst/>
          </a:prstGeom>
          <a:ln w="0">
            <a:noFill/>
          </a:ln>
        </p:spPr>
      </p:pic>
      <p:sp>
        <p:nvSpPr>
          <p:cNvPr id="176" name="CustomShape 6"/>
          <p:cNvSpPr/>
          <p:nvPr/>
        </p:nvSpPr>
        <p:spPr>
          <a:xfrm>
            <a:off x="2899080" y="1669680"/>
            <a:ext cx="2707200" cy="3646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1" lang="cs-CZ" sz="1800" spc="-1" strike="noStrike">
                <a:solidFill>
                  <a:srgbClr val="000000"/>
                </a:solidFill>
                <a:latin typeface="Calibri"/>
                <a:ea typeface="Calibri"/>
              </a:rPr>
              <a:t>Newtonov gravitačný zákon</a:t>
            </a:r>
            <a:endParaRPr b="0" lang="sk-SK" sz="1800" spc="-1" strike="noStrike">
              <a:latin typeface="Arial"/>
            </a:endParaRPr>
          </a:p>
        </p:txBody>
      </p:sp>
      <p:sp>
        <p:nvSpPr>
          <p:cNvPr id="177" name="CustomShape 7"/>
          <p:cNvSpPr/>
          <p:nvPr/>
        </p:nvSpPr>
        <p:spPr>
          <a:xfrm>
            <a:off x="2900160" y="4055040"/>
            <a:ext cx="2012400" cy="3646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1" lang="cs-CZ" sz="1800" spc="-1" strike="noStrike">
                <a:solidFill>
                  <a:srgbClr val="000000"/>
                </a:solidFill>
                <a:latin typeface="Calibri"/>
                <a:ea typeface="Calibri"/>
              </a:rPr>
              <a:t>Tretí Keplerov zákon</a:t>
            </a:r>
            <a:endParaRPr b="0" lang="sk-SK" sz="1800" spc="-1" strike="noStrike">
              <a:latin typeface="Arial"/>
            </a:endParaRPr>
          </a:p>
        </p:txBody>
      </p:sp>
      <p:pic>
        <p:nvPicPr>
          <p:cNvPr id="178" name="Obrázek 7" descr=""/>
          <p:cNvPicPr/>
          <p:nvPr/>
        </p:nvPicPr>
        <p:blipFill>
          <a:blip r:embed="rId7"/>
          <a:srcRect l="43815" t="0" r="44356" b="0"/>
          <a:stretch/>
        </p:blipFill>
        <p:spPr>
          <a:xfrm>
            <a:off x="2931480" y="3312000"/>
            <a:ext cx="867960" cy="251280"/>
          </a:xfrm>
          <a:prstGeom prst="rect">
            <a:avLst/>
          </a:prstGeom>
          <a:ln w="0">
            <a:noFill/>
          </a:ln>
        </p:spPr>
      </p:pic>
      <p:sp>
        <p:nvSpPr>
          <p:cNvPr id="179" name="CustomShape 8"/>
          <p:cNvSpPr/>
          <p:nvPr/>
        </p:nvSpPr>
        <p:spPr>
          <a:xfrm>
            <a:off x="2893680" y="2901240"/>
            <a:ext cx="2254680" cy="3646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tabLst>
                <a:tab algn="l" pos="0"/>
              </a:tabLst>
            </a:pPr>
            <a:r>
              <a:rPr b="1" lang="cs-CZ" sz="1800" spc="-1" strike="noStrike">
                <a:solidFill>
                  <a:srgbClr val="000000"/>
                </a:solidFill>
                <a:latin typeface="Calibri"/>
                <a:ea typeface="Calibri"/>
              </a:rPr>
              <a:t>Druhý pohybový zákon</a:t>
            </a:r>
            <a:endParaRPr b="0" lang="sk-SK"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81" name="image1.png" descr=""/>
          <p:cNvPicPr/>
          <p:nvPr/>
        </p:nvPicPr>
        <p:blipFill>
          <a:blip r:embed="rId2"/>
          <a:srcRect l="0" t="8888" r="0" b="13844"/>
          <a:stretch/>
        </p:blipFill>
        <p:spPr>
          <a:xfrm>
            <a:off x="1254240" y="0"/>
            <a:ext cx="9682920" cy="1101240"/>
          </a:xfrm>
          <a:prstGeom prst="rect">
            <a:avLst/>
          </a:prstGeom>
          <a:ln w="12700">
            <a:noFill/>
          </a:ln>
        </p:spPr>
      </p:pic>
      <p:sp>
        <p:nvSpPr>
          <p:cNvPr id="182"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83"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3.1.1 Úloha II: Mesiac v diaľke...akej?!</a:t>
            </a:r>
            <a:endParaRPr b="0" lang="sk-SK" sz="3200" spc="-1" strike="noStrike">
              <a:latin typeface="Arial"/>
            </a:endParaRPr>
          </a:p>
        </p:txBody>
      </p:sp>
      <p:sp>
        <p:nvSpPr>
          <p:cNvPr id="184" name="CustomShape 3"/>
          <p:cNvSpPr/>
          <p:nvPr/>
        </p:nvSpPr>
        <p:spPr>
          <a:xfrm>
            <a:off x="171360" y="2976120"/>
            <a:ext cx="9288720" cy="516600"/>
          </a:xfrm>
          <a:prstGeom prst="rect">
            <a:avLst/>
          </a:prstGeom>
          <a:noFill/>
          <a:ln w="12700">
            <a:noFill/>
          </a:ln>
        </p:spPr>
        <p:style>
          <a:lnRef idx="0"/>
          <a:fillRef idx="0"/>
          <a:effectRef idx="0"/>
          <a:fontRef idx="minor"/>
        </p:style>
        <p:txBody>
          <a:bodyPr lIns="90000" rIns="90000" tIns="45000" bIns="45000">
            <a:spAutoFit/>
          </a:bodyPr>
          <a:p>
            <a:pPr>
              <a:lnSpc>
                <a:spcPct val="100000"/>
              </a:lnSpc>
            </a:pPr>
            <a:r>
              <a:rPr b="0" lang="cs-CZ" sz="2800" spc="-1" strike="noStrike">
                <a:solidFill>
                  <a:srgbClr val="002060"/>
                </a:solidFill>
                <a:latin typeface="Calibri"/>
                <a:ea typeface="Calibri"/>
              </a:rPr>
              <a:t>Pomôcky: Kalkulačka</a:t>
            </a:r>
            <a:endParaRPr b="0" lang="sk-SK" sz="2800" spc="-1" strike="noStrike">
              <a:latin typeface="Arial"/>
            </a:endParaRPr>
          </a:p>
        </p:txBody>
      </p:sp>
      <p:sp>
        <p:nvSpPr>
          <p:cNvPr id="185" name="CustomShape 4"/>
          <p:cNvSpPr/>
          <p:nvPr/>
        </p:nvSpPr>
        <p:spPr>
          <a:xfrm>
            <a:off x="261360" y="1914480"/>
            <a:ext cx="10567800" cy="14619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2400" spc="-1" strike="noStrike">
                <a:solidFill>
                  <a:srgbClr val="002060"/>
                </a:solidFill>
                <a:latin typeface="Calibri"/>
                <a:ea typeface="Calibri"/>
              </a:rPr>
              <a:t>Metodická časť: Odhad vzdialenosti Mesiaca od Zeme. Pojmy obvykle nepoužívané na základnej škole (gravitačné zrýchlenie). Aplikácia Newtonova gravitačného zákona a tretieho Keplerovho zákona. Prevody jednotiek</a:t>
            </a:r>
            <a:r>
              <a:rPr b="0" lang="cs-CZ" sz="1800" spc="-1" strike="noStrike">
                <a:solidFill>
                  <a:srgbClr val="002060"/>
                </a:solidFill>
                <a:latin typeface="Calibri"/>
                <a:ea typeface="Calibri"/>
              </a:rPr>
              <a:t>.</a:t>
            </a:r>
            <a:endParaRPr b="0" lang="sk-SK" sz="1800" spc="-1" strike="noStrike">
              <a:latin typeface="Arial"/>
            </a:endParaRPr>
          </a:p>
          <a:p>
            <a:pPr>
              <a:lnSpc>
                <a:spcPct val="100000"/>
              </a:lnSpc>
            </a:pPr>
            <a:endParaRPr b="0" lang="sk-SK" sz="1800" spc="-1" strike="noStrike">
              <a:latin typeface="Arial"/>
            </a:endParaRPr>
          </a:p>
        </p:txBody>
      </p:sp>
      <p:sp>
        <p:nvSpPr>
          <p:cNvPr id="186" name="CustomShape 5"/>
          <p:cNvSpPr/>
          <p:nvPr/>
        </p:nvSpPr>
        <p:spPr>
          <a:xfrm>
            <a:off x="333360" y="4021200"/>
            <a:ext cx="11257920" cy="943560"/>
          </a:xfrm>
          <a:prstGeom prst="rect">
            <a:avLst/>
          </a:prstGeom>
          <a:noFill/>
          <a:ln w="12700">
            <a:noFill/>
          </a:ln>
        </p:spPr>
        <p:style>
          <a:lnRef idx="0"/>
          <a:fillRef idx="0"/>
          <a:effectRef idx="0"/>
          <a:fontRef idx="minor"/>
        </p:style>
        <p:txBody>
          <a:bodyPr lIns="45720" rIns="45720" tIns="45000" bIns="45000">
            <a:spAutoFit/>
          </a:bodyPr>
          <a:p>
            <a:pPr>
              <a:lnSpc>
                <a:spcPct val="100000"/>
              </a:lnSpc>
              <a:tabLst>
                <a:tab algn="l" pos="0"/>
              </a:tabLst>
            </a:pPr>
            <a:r>
              <a:rPr b="0" lang="cs-CZ" sz="2800" spc="-1" strike="noStrike">
                <a:solidFill>
                  <a:srgbClr val="002060"/>
                </a:solidFill>
                <a:latin typeface="Calibri"/>
                <a:ea typeface="Calibri"/>
              </a:rPr>
              <a:t>Postup: Žiak vypočíta vzdialenosť Mesiaca od Zeme na základe znalosti gravi-tačného zrýchlenia a obežnej doby Mesiaca</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88" name="image1.png" descr=""/>
          <p:cNvPicPr/>
          <p:nvPr/>
        </p:nvPicPr>
        <p:blipFill>
          <a:blip r:embed="rId2"/>
          <a:srcRect l="0" t="8888" r="0" b="13844"/>
          <a:stretch/>
        </p:blipFill>
        <p:spPr>
          <a:xfrm>
            <a:off x="1254240" y="0"/>
            <a:ext cx="9682920" cy="1101240"/>
          </a:xfrm>
          <a:prstGeom prst="rect">
            <a:avLst/>
          </a:prstGeom>
          <a:ln w="12700">
            <a:noFill/>
          </a:ln>
        </p:spPr>
      </p:pic>
      <p:sp>
        <p:nvSpPr>
          <p:cNvPr id="189"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90"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3.2.1 Gravitačné pole v okolí Zeme</a:t>
            </a:r>
            <a:endParaRPr b="0" lang="sk-SK" sz="3200" spc="-1" strike="noStrike">
              <a:latin typeface="Arial"/>
            </a:endParaRPr>
          </a:p>
        </p:txBody>
      </p:sp>
      <p:sp>
        <p:nvSpPr>
          <p:cNvPr id="191" name="CustomShape 3"/>
          <p:cNvSpPr/>
          <p:nvPr/>
        </p:nvSpPr>
        <p:spPr>
          <a:xfrm>
            <a:off x="261360" y="3370320"/>
            <a:ext cx="11684520" cy="6386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Materiály a náradie:</a:t>
            </a:r>
            <a:r>
              <a:rPr b="0" lang="az-Cyrl-AZ" sz="3600" spc="-1" strike="noStrike">
                <a:solidFill>
                  <a:srgbClr val="002060"/>
                </a:solidFill>
                <a:latin typeface="Calibri"/>
                <a:ea typeface="Calibri"/>
              </a:rPr>
              <a:t> </a:t>
            </a:r>
            <a:r>
              <a:rPr b="0" lang="cs-CZ" sz="2800" spc="-1" strike="noStrike">
                <a:solidFill>
                  <a:srgbClr val="002060"/>
                </a:solidFill>
                <a:latin typeface="Calibri"/>
                <a:ea typeface="Calibri"/>
              </a:rPr>
              <a:t>Kalkulačka, tabuľkový kalkulátor.</a:t>
            </a:r>
            <a:endParaRPr b="0" lang="sk-SK" sz="2800" spc="-1" strike="noStrike">
              <a:latin typeface="Arial"/>
            </a:endParaRPr>
          </a:p>
        </p:txBody>
      </p:sp>
      <p:sp>
        <p:nvSpPr>
          <p:cNvPr id="192" name="CustomShape 4"/>
          <p:cNvSpPr/>
          <p:nvPr/>
        </p:nvSpPr>
        <p:spPr>
          <a:xfrm>
            <a:off x="261360" y="4046400"/>
            <a:ext cx="11684520" cy="1491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Postup: </a:t>
            </a:r>
            <a:r>
              <a:rPr b="0" lang="cs-CZ" sz="2800" spc="-1" strike="noStrike">
                <a:solidFill>
                  <a:srgbClr val="002060"/>
                </a:solidFill>
                <a:latin typeface="Calibri"/>
                <a:ea typeface="Calibri"/>
              </a:rPr>
              <a:t>Žiaci pochopia, že gravitačná sila pôsobí do nekonečnej vzdialenosti. Uvedomí si, že na existenciu stavu beztiaže nie je nutné, aby gravitačná sila bola nulová. Dokážu si predstaviť geometriu nízkej oběžnej dráhy.</a:t>
            </a:r>
            <a:endParaRPr b="0" lang="sk-SK" sz="2800" spc="-1" strike="noStrike">
              <a:latin typeface="Arial"/>
            </a:endParaRPr>
          </a:p>
        </p:txBody>
      </p:sp>
      <p:sp>
        <p:nvSpPr>
          <p:cNvPr id="193" name="CustomShape 5"/>
          <p:cNvSpPr/>
          <p:nvPr/>
        </p:nvSpPr>
        <p:spPr>
          <a:xfrm>
            <a:off x="261360" y="1832760"/>
            <a:ext cx="11684520" cy="1491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Metodická časť:</a:t>
            </a:r>
            <a:r>
              <a:rPr b="0" lang="ru-RU" sz="3600" spc="-1" strike="noStrike">
                <a:solidFill>
                  <a:srgbClr val="002060"/>
                </a:solidFill>
                <a:latin typeface="Calibri"/>
                <a:ea typeface="Calibri"/>
              </a:rPr>
              <a:t> </a:t>
            </a:r>
            <a:r>
              <a:rPr b="0" lang="cs-CZ" sz="2800" spc="-1" strike="noStrike">
                <a:solidFill>
                  <a:srgbClr val="002060"/>
                </a:solidFill>
                <a:latin typeface="Calibri"/>
                <a:ea typeface="Calibri"/>
              </a:rPr>
              <a:t>Gravitačná sila Zeme pôsobí do nekonečnej vzdialenosti. Na existenciu stavu beztiaže nie je nutné, aby bola gravitačná sila nulová. Napr. na ISS je gravitačná síla len o 12 % menšia ako na povrchu Zeme.</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95" name="image1.png" descr=""/>
          <p:cNvPicPr/>
          <p:nvPr/>
        </p:nvPicPr>
        <p:blipFill>
          <a:blip r:embed="rId2"/>
          <a:srcRect l="0" t="8888" r="0" b="13844"/>
          <a:stretch/>
        </p:blipFill>
        <p:spPr>
          <a:xfrm>
            <a:off x="1254240" y="0"/>
            <a:ext cx="9682920" cy="1101240"/>
          </a:xfrm>
          <a:prstGeom prst="rect">
            <a:avLst/>
          </a:prstGeom>
          <a:ln w="12700">
            <a:noFill/>
          </a:ln>
        </p:spPr>
      </p:pic>
      <p:sp>
        <p:nvSpPr>
          <p:cNvPr id="196"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97" name="CustomShape 2"/>
          <p:cNvSpPr/>
          <p:nvPr/>
        </p:nvSpPr>
        <p:spPr>
          <a:xfrm>
            <a:off x="261360" y="92088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3.2.1 Gravitačné pole v okolí Zeme</a:t>
            </a:r>
            <a:endParaRPr b="0" lang="sk-SK" sz="3200" spc="-1" strike="noStrike">
              <a:latin typeface="Arial"/>
            </a:endParaRPr>
          </a:p>
        </p:txBody>
      </p:sp>
      <p:pic>
        <p:nvPicPr>
          <p:cNvPr id="198" name="Picture 2" descr="Fg-na-h"/>
          <p:cNvPicPr/>
          <p:nvPr/>
        </p:nvPicPr>
        <p:blipFill>
          <a:blip r:embed="rId3"/>
          <a:stretch/>
        </p:blipFill>
        <p:spPr>
          <a:xfrm>
            <a:off x="350640" y="1690560"/>
            <a:ext cx="7531200" cy="3752640"/>
          </a:xfrm>
          <a:prstGeom prst="rect">
            <a:avLst/>
          </a:prstGeom>
          <a:ln w="0">
            <a:noFill/>
          </a:ln>
        </p:spPr>
      </p:pic>
      <p:sp>
        <p:nvSpPr>
          <p:cNvPr id="199" name="CustomShape 3"/>
          <p:cNvSpPr/>
          <p:nvPr/>
        </p:nvSpPr>
        <p:spPr>
          <a:xfrm>
            <a:off x="3891600" y="2250720"/>
            <a:ext cx="8054280" cy="1306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600" spc="-1" strike="noStrike">
                <a:solidFill>
                  <a:srgbClr val="000000"/>
                </a:solidFill>
                <a:latin typeface="Calibri"/>
                <a:ea typeface="Calibri"/>
              </a:rPr>
              <a:t>Na povrchu Zeme pôsobí na teleso s hmotnosťou 1 kg gravitačná sila 9,84 N.</a:t>
            </a:r>
            <a:endParaRPr b="0" lang="sk-SK" sz="1600" spc="-1" strike="noStrike">
              <a:latin typeface="Arial"/>
            </a:endParaRPr>
          </a:p>
          <a:p>
            <a:pPr>
              <a:lnSpc>
                <a:spcPct val="100000"/>
              </a:lnSpc>
            </a:pPr>
            <a:r>
              <a:rPr b="0" lang="cs-CZ" sz="1600" spc="-1" strike="noStrike">
                <a:solidFill>
                  <a:srgbClr val="000000"/>
                </a:solidFill>
                <a:latin typeface="Calibri"/>
                <a:ea typeface="Calibri"/>
              </a:rPr>
              <a:t>Vo výške 400 km (ISS) pôsobí na teleso s hmotnosťou 1 kg gravitačná sila 8,71 N.</a:t>
            </a:r>
            <a:endParaRPr b="0" lang="sk-SK" sz="1600" spc="-1" strike="noStrike">
              <a:latin typeface="Arial"/>
            </a:endParaRPr>
          </a:p>
          <a:p>
            <a:pPr>
              <a:lnSpc>
                <a:spcPct val="100000"/>
              </a:lnSpc>
            </a:pPr>
            <a:r>
              <a:rPr b="0" lang="cs-CZ" sz="1600" spc="-1" strike="noStrike">
                <a:solidFill>
                  <a:srgbClr val="000000"/>
                </a:solidFill>
                <a:latin typeface="Calibri"/>
                <a:ea typeface="Calibri"/>
              </a:rPr>
              <a:t>Vo výške 35 800 km (GEO) pôsobí na teleso s hmotnosťou 1 kg gravitačná sila 0,199 N.</a:t>
            </a:r>
            <a:endParaRPr b="0" lang="sk-SK" sz="1600" spc="-1" strike="noStrike">
              <a:latin typeface="Arial"/>
            </a:endParaRPr>
          </a:p>
          <a:p>
            <a:pPr>
              <a:lnSpc>
                <a:spcPct val="100000"/>
              </a:lnSpc>
            </a:pPr>
            <a:r>
              <a:rPr b="0" lang="cs-CZ" sz="1600" spc="-1" strike="noStrike">
                <a:solidFill>
                  <a:srgbClr val="000000"/>
                </a:solidFill>
                <a:latin typeface="Calibri"/>
                <a:ea typeface="Calibri"/>
              </a:rPr>
              <a:t>Vo vzdialenosti 380 000 km (Mesiac) pôsobí na teleso s hmotnosťou 1 kg gravitačná sila 0,0027 N.</a:t>
            </a:r>
            <a:endParaRPr b="0" lang="sk-SK" sz="1600" spc="-1" strike="noStrike">
              <a:latin typeface="Arial"/>
            </a:endParaRPr>
          </a:p>
        </p:txBody>
      </p:sp>
      <p:sp>
        <p:nvSpPr>
          <p:cNvPr id="200" name="CustomShape 4"/>
          <p:cNvSpPr/>
          <p:nvPr/>
        </p:nvSpPr>
        <p:spPr>
          <a:xfrm>
            <a:off x="5238360" y="3526920"/>
            <a:ext cx="6095160" cy="638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alibri"/>
                <a:ea typeface="Calibri"/>
              </a:rPr>
              <a:t>gravitačná sila je v stave beztiaže kompenzovaná inou silou – pri obehu okolo Zeme ide o odstredivú silu</a:t>
            </a:r>
            <a:endParaRPr b="0" lang="sk-SK" sz="1800" spc="-1" strike="noStrike">
              <a:latin typeface="Arial"/>
            </a:endParaRPr>
          </a:p>
        </p:txBody>
      </p:sp>
      <p:sp>
        <p:nvSpPr>
          <p:cNvPr id="201" name="CustomShape 5"/>
          <p:cNvSpPr/>
          <p:nvPr/>
        </p:nvSpPr>
        <p:spPr>
          <a:xfrm>
            <a:off x="8718480" y="4954320"/>
            <a:ext cx="220608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1800" spc="-1" strike="noStrike">
                <a:solidFill>
                  <a:srgbClr val="000000"/>
                </a:solidFill>
                <a:latin typeface="Calibri"/>
                <a:ea typeface="Calibri"/>
              </a:rPr>
              <a:t>konštanta </a:t>
            </a:r>
            <a:r>
              <a:rPr b="0" i="1" lang="cs-CZ" sz="1800" spc="-1" strike="noStrike">
                <a:solidFill>
                  <a:srgbClr val="000000"/>
                </a:solidFill>
                <a:latin typeface="Calibri"/>
                <a:ea typeface="Calibri"/>
              </a:rPr>
              <a:t>g</a:t>
            </a:r>
            <a:r>
              <a:rPr b="0" lang="cs-CZ" sz="1800" spc="-1" strike="noStrike">
                <a:solidFill>
                  <a:srgbClr val="000000"/>
                </a:solidFill>
                <a:latin typeface="Calibri"/>
                <a:ea typeface="Calibri"/>
              </a:rPr>
              <a:t> = 10 N/kg</a:t>
            </a:r>
            <a:endParaRPr b="0" lang="sk-SK" sz="1800" spc="-1" strike="noStrike">
              <a:latin typeface="Arial"/>
            </a:endParaRPr>
          </a:p>
        </p:txBody>
      </p:sp>
      <p:sp>
        <p:nvSpPr>
          <p:cNvPr id="202" name="CustomShape 6"/>
          <p:cNvSpPr/>
          <p:nvPr/>
        </p:nvSpPr>
        <p:spPr>
          <a:xfrm>
            <a:off x="7972200" y="4085280"/>
            <a:ext cx="3441600" cy="912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alibri"/>
                <a:ea typeface="Calibri"/>
              </a:rPr>
              <a:t>gravitačná sila pôsobiaca na teleso </a:t>
            </a:r>
            <a:br/>
            <a:r>
              <a:rPr b="0" lang="cs-CZ" sz="1800" spc="-1" strike="noStrike">
                <a:solidFill>
                  <a:srgbClr val="000000"/>
                </a:solidFill>
                <a:latin typeface="Calibri"/>
                <a:ea typeface="Calibri"/>
              </a:rPr>
              <a:t>s hmotnosťou 1 kg na povrchu Zeme</a:t>
            </a:r>
            <a:endParaRPr b="0" lang="sk-SK"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04" name="image1.png" descr=""/>
          <p:cNvPicPr/>
          <p:nvPr/>
        </p:nvPicPr>
        <p:blipFill>
          <a:blip r:embed="rId2"/>
          <a:srcRect l="0" t="8888" r="0" b="13844"/>
          <a:stretch/>
        </p:blipFill>
        <p:spPr>
          <a:xfrm>
            <a:off x="1254240" y="0"/>
            <a:ext cx="9682920" cy="1101240"/>
          </a:xfrm>
          <a:prstGeom prst="rect">
            <a:avLst/>
          </a:prstGeom>
          <a:ln w="12700">
            <a:noFill/>
          </a:ln>
        </p:spPr>
      </p:pic>
      <p:sp>
        <p:nvSpPr>
          <p:cNvPr id="205"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06" name="CustomShape 2"/>
          <p:cNvSpPr/>
          <p:nvPr/>
        </p:nvSpPr>
        <p:spPr>
          <a:xfrm>
            <a:off x="261360" y="700560"/>
            <a:ext cx="11684520" cy="12477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3.2.2 Demonštrácia stavu beztiaže pri voľnom páde</a:t>
            </a:r>
            <a:endParaRPr b="0" lang="sk-SK" sz="3200" spc="-1" strike="noStrike">
              <a:latin typeface="Arial"/>
            </a:endParaRPr>
          </a:p>
        </p:txBody>
      </p:sp>
      <p:sp>
        <p:nvSpPr>
          <p:cNvPr id="207" name="CustomShape 3"/>
          <p:cNvSpPr/>
          <p:nvPr/>
        </p:nvSpPr>
        <p:spPr>
          <a:xfrm>
            <a:off x="261360" y="305928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Materiály a náradie:</a:t>
            </a:r>
            <a:r>
              <a:rPr b="0" lang="az-Cyrl-AZ" sz="3600" spc="-1" strike="noStrike">
                <a:solidFill>
                  <a:srgbClr val="002060"/>
                </a:solidFill>
                <a:latin typeface="Calibri"/>
                <a:ea typeface="Calibri"/>
              </a:rPr>
              <a:t> </a:t>
            </a:r>
            <a:r>
              <a:rPr b="0" lang="cs-CZ" sz="2800" spc="-1" strike="noStrike">
                <a:solidFill>
                  <a:srgbClr val="002060"/>
                </a:solidFill>
                <a:latin typeface="Calibri"/>
                <a:ea typeface="Calibri"/>
              </a:rPr>
              <a:t>PET fľaša s vodou, škatuľka od džúsu s vodou, pomôcka – silomer v priehľadnej škatuli.</a:t>
            </a:r>
            <a:endParaRPr b="0" lang="sk-SK" sz="2800" spc="-1" strike="noStrike">
              <a:latin typeface="Arial"/>
            </a:endParaRPr>
          </a:p>
        </p:txBody>
      </p:sp>
      <p:sp>
        <p:nvSpPr>
          <p:cNvPr id="208" name="CustomShape 4"/>
          <p:cNvSpPr/>
          <p:nvPr/>
        </p:nvSpPr>
        <p:spPr>
          <a:xfrm>
            <a:off x="261360" y="4046400"/>
            <a:ext cx="11684520" cy="14918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Postup: </a:t>
            </a:r>
            <a:r>
              <a:rPr b="0" lang="cs-CZ" sz="2800" spc="-1" strike="noStrike">
                <a:solidFill>
                  <a:srgbClr val="002060"/>
                </a:solidFill>
                <a:latin typeface="Calibri"/>
                <a:ea typeface="Calibri"/>
              </a:rPr>
              <a:t>Žiaci si uvedomia, že stav beztiaže môže vzniknúť aj na povrchu Zeme. Pochopia, že stav beztiaže je možné povrchu Zeme docieliť pri voľnom páde. Je však obmedzený na krátke časové úseky.</a:t>
            </a:r>
            <a:endParaRPr b="0" lang="sk-SK" sz="2800" spc="-1" strike="noStrike">
              <a:latin typeface="Arial"/>
            </a:endParaRPr>
          </a:p>
        </p:txBody>
      </p:sp>
      <p:sp>
        <p:nvSpPr>
          <p:cNvPr id="209" name="CustomShape 5"/>
          <p:cNvSpPr/>
          <p:nvPr/>
        </p:nvSpPr>
        <p:spPr>
          <a:xfrm>
            <a:off x="261360" y="180504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Metodická časť:</a:t>
            </a:r>
            <a:r>
              <a:rPr b="0" lang="ru-RU" sz="3600" spc="-1" strike="noStrike">
                <a:solidFill>
                  <a:srgbClr val="002060"/>
                </a:solidFill>
                <a:latin typeface="Calibri"/>
                <a:ea typeface="Calibri"/>
              </a:rPr>
              <a:t> </a:t>
            </a:r>
            <a:r>
              <a:rPr b="0" lang="cs-CZ" sz="2800" spc="-1" strike="noStrike">
                <a:solidFill>
                  <a:srgbClr val="002060"/>
                </a:solidFill>
                <a:latin typeface="Calibri"/>
                <a:ea typeface="Calibri"/>
              </a:rPr>
              <a:t>Stav beztiaže môže existovať aj na povrchu Zeme, nie je obmedzený len na kozmický priestor. Na Zemi je obmedzený na niekoľko sekúnd.</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11" name="image1.png" descr=""/>
          <p:cNvPicPr/>
          <p:nvPr/>
        </p:nvPicPr>
        <p:blipFill>
          <a:blip r:embed="rId2"/>
          <a:srcRect l="0" t="8888" r="0" b="13844"/>
          <a:stretch/>
        </p:blipFill>
        <p:spPr>
          <a:xfrm>
            <a:off x="1254240" y="0"/>
            <a:ext cx="9682920" cy="1101240"/>
          </a:xfrm>
          <a:prstGeom prst="rect">
            <a:avLst/>
          </a:prstGeom>
          <a:ln w="12700">
            <a:noFill/>
          </a:ln>
        </p:spPr>
      </p:pic>
      <p:sp>
        <p:nvSpPr>
          <p:cNvPr id="212"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13" name="CustomShape 2"/>
          <p:cNvSpPr/>
          <p:nvPr/>
        </p:nvSpPr>
        <p:spPr>
          <a:xfrm>
            <a:off x="261360" y="920880"/>
            <a:ext cx="11684520" cy="124776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3.2.2 Demonštrácia stavu beztiaže pri voľnom páde</a:t>
            </a:r>
            <a:endParaRPr b="0" lang="sk-SK" sz="3200" spc="-1" strike="noStrike">
              <a:latin typeface="Arial"/>
            </a:endParaRPr>
          </a:p>
        </p:txBody>
      </p:sp>
      <p:sp>
        <p:nvSpPr>
          <p:cNvPr id="214" name="CustomShape 3"/>
          <p:cNvSpPr/>
          <p:nvPr/>
        </p:nvSpPr>
        <p:spPr>
          <a:xfrm>
            <a:off x="431280" y="2786760"/>
            <a:ext cx="5171400" cy="1461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c00000"/>
                </a:solidFill>
                <a:latin typeface="Calibri"/>
                <a:ea typeface="Calibri"/>
              </a:rPr>
              <a:t>Všeobecným problémom je, že voľný pád na povrchu Zeme je možné docieliť len na veľmi krátku dobu, počas ktorej je taktiež možné experiment pozorovať. Je vhodné realizáciu experimentu zachytiť fotoaparátom s krátkou expozičnou dobou.</a:t>
            </a:r>
            <a:endParaRPr b="0" lang="sk-SK" sz="1800" spc="-1" strike="noStrike">
              <a:latin typeface="Arial"/>
            </a:endParaRPr>
          </a:p>
        </p:txBody>
      </p:sp>
      <p:sp>
        <p:nvSpPr>
          <p:cNvPr id="215" name="CustomShape 4"/>
          <p:cNvSpPr/>
          <p:nvPr/>
        </p:nvSpPr>
        <p:spPr>
          <a:xfrm>
            <a:off x="5850720" y="2786760"/>
            <a:ext cx="6095160" cy="173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c00000"/>
                </a:solidFill>
                <a:latin typeface="Calibri"/>
                <a:ea typeface="Calibri"/>
              </a:rPr>
              <a:t>Ďalším problémom je, že padajúce teleso je na konci experimentu nutné zastaviť, a to pokiaľ možno takým spôsobom, aby sa nerozbilo. Z tohto pohľadu je padajúca PET fľaša alebo škatuľka od džúsu vhodnejšia. Prevedenie experimentu so silomerom ukazujúcim nulovú výchylku je ale zase presvedčivejší. </a:t>
            </a:r>
            <a:endParaRPr b="0" lang="sk-SK" sz="1800" spc="-1" strike="noStrike">
              <a:latin typeface="Arial"/>
            </a:endParaRPr>
          </a:p>
        </p:txBody>
      </p:sp>
      <p:sp>
        <p:nvSpPr>
          <p:cNvPr id="216" name="CustomShape 5"/>
          <p:cNvSpPr/>
          <p:nvPr/>
        </p:nvSpPr>
        <p:spPr>
          <a:xfrm>
            <a:off x="390600" y="5042880"/>
            <a:ext cx="3986280" cy="3643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cs-CZ" sz="1800" spc="-1" strike="noStrike">
                <a:solidFill>
                  <a:srgbClr val="000000"/>
                </a:solidFill>
                <a:latin typeface="Calibri"/>
                <a:ea typeface="Calibri"/>
              </a:rPr>
              <a:t>stav beztíže v padajícím utrženém výtahu</a:t>
            </a:r>
            <a:endParaRPr b="0" lang="sk-SK" sz="1800" spc="-1" strike="noStrike">
              <a:latin typeface="Arial"/>
            </a:endParaRPr>
          </a:p>
        </p:txBody>
      </p:sp>
      <p:sp>
        <p:nvSpPr>
          <p:cNvPr id="217" name="CustomShape 6"/>
          <p:cNvSpPr/>
          <p:nvPr/>
        </p:nvSpPr>
        <p:spPr>
          <a:xfrm>
            <a:off x="457200" y="2157480"/>
            <a:ext cx="3674520" cy="364320"/>
          </a:xfrm>
          <a:prstGeom prst="rect">
            <a:avLst/>
          </a:prstGeom>
          <a:noFill/>
          <a:ln w="0">
            <a:noFill/>
          </a:ln>
        </p:spPr>
        <p:style>
          <a:lnRef idx="0"/>
          <a:fillRef idx="0"/>
          <a:effectRef idx="0"/>
          <a:fontRef idx="minor"/>
        </p:style>
        <p:txBody>
          <a:bodyPr wrap="none" lIns="90000" rIns="90000" tIns="45000" bIns="45000">
            <a:spAutoFit/>
          </a:bodyPr>
          <a:p>
            <a:pPr marL="285840" indent="-285120">
              <a:lnSpc>
                <a:spcPct val="100000"/>
              </a:lnSpc>
              <a:buClr>
                <a:srgbClr val="000000"/>
              </a:buClr>
              <a:buFont typeface="Arial"/>
              <a:buChar char="•"/>
            </a:pPr>
            <a:r>
              <a:rPr b="0" lang="cs-CZ" sz="1800" spc="-1" strike="noStrike">
                <a:solidFill>
                  <a:srgbClr val="000000"/>
                </a:solidFill>
                <a:latin typeface="Calibri"/>
                <a:ea typeface="Calibri"/>
              </a:rPr>
              <a:t>plastová PET fľaša naplnená vodou</a:t>
            </a:r>
            <a:endParaRPr b="0" lang="sk-SK" sz="1800" spc="-1" strike="noStrike">
              <a:latin typeface="Arial"/>
            </a:endParaRPr>
          </a:p>
        </p:txBody>
      </p:sp>
      <p:sp>
        <p:nvSpPr>
          <p:cNvPr id="218" name="CustomShape 7"/>
          <p:cNvSpPr/>
          <p:nvPr/>
        </p:nvSpPr>
        <p:spPr>
          <a:xfrm>
            <a:off x="5906520" y="2157480"/>
            <a:ext cx="5655960" cy="364320"/>
          </a:xfrm>
          <a:prstGeom prst="rect">
            <a:avLst/>
          </a:prstGeom>
          <a:noFill/>
          <a:ln w="0">
            <a:noFill/>
          </a:ln>
        </p:spPr>
        <p:style>
          <a:lnRef idx="0"/>
          <a:fillRef idx="0"/>
          <a:effectRef idx="0"/>
          <a:fontRef idx="minor"/>
        </p:style>
        <p:txBody>
          <a:bodyPr wrap="none" lIns="90000" rIns="90000" tIns="45000" bIns="45000">
            <a:spAutoFit/>
          </a:bodyPr>
          <a:p>
            <a:pPr marL="285840" indent="-285120">
              <a:lnSpc>
                <a:spcPct val="100000"/>
              </a:lnSpc>
              <a:buClr>
                <a:srgbClr val="000000"/>
              </a:buClr>
              <a:buFont typeface="Arial"/>
              <a:buChar char="•"/>
            </a:pPr>
            <a:r>
              <a:rPr b="0" lang="cs-CZ" sz="1800" spc="-12" strike="noStrike">
                <a:solidFill>
                  <a:srgbClr val="000000"/>
                </a:solidFill>
                <a:latin typeface="Calibri"/>
                <a:ea typeface="Calibri"/>
              </a:rPr>
              <a:t>silomer so závažím zavesený v priehľadnej škatuli či ráme</a:t>
            </a:r>
            <a:endParaRPr b="0" lang="sk-SK"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9"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20" name="image1.png" descr=""/>
          <p:cNvPicPr/>
          <p:nvPr/>
        </p:nvPicPr>
        <p:blipFill>
          <a:blip r:embed="rId2"/>
          <a:srcRect l="0" t="8888" r="0" b="13844"/>
          <a:stretch/>
        </p:blipFill>
        <p:spPr>
          <a:xfrm>
            <a:off x="1254240" y="0"/>
            <a:ext cx="9682920" cy="1101240"/>
          </a:xfrm>
          <a:prstGeom prst="rect">
            <a:avLst/>
          </a:prstGeom>
          <a:ln w="12700">
            <a:noFill/>
          </a:ln>
        </p:spPr>
      </p:pic>
      <p:sp>
        <p:nvSpPr>
          <p:cNvPr id="221"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22" name="CustomShape 2"/>
          <p:cNvSpPr/>
          <p:nvPr/>
        </p:nvSpPr>
        <p:spPr>
          <a:xfrm>
            <a:off x="261360" y="73620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3.2.3 Správanie sa kvapaliny v stave beztiaže</a:t>
            </a:r>
            <a:endParaRPr b="0" lang="sk-SK" sz="3200" spc="-1" strike="noStrike">
              <a:latin typeface="Arial"/>
            </a:endParaRPr>
          </a:p>
        </p:txBody>
      </p:sp>
      <p:sp>
        <p:nvSpPr>
          <p:cNvPr id="223" name="CustomShape 3"/>
          <p:cNvSpPr/>
          <p:nvPr/>
        </p:nvSpPr>
        <p:spPr>
          <a:xfrm>
            <a:off x="261360" y="305928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Materiály a náradie:</a:t>
            </a:r>
            <a:r>
              <a:rPr b="0" lang="az-Cyrl-AZ" sz="3600" spc="-1" strike="noStrike">
                <a:solidFill>
                  <a:srgbClr val="002060"/>
                </a:solidFill>
                <a:latin typeface="Calibri"/>
                <a:ea typeface="Calibri"/>
              </a:rPr>
              <a:t> </a:t>
            </a:r>
            <a:r>
              <a:rPr b="0" lang="cs-CZ" sz="2800" spc="-1" strike="noStrike">
                <a:solidFill>
                  <a:srgbClr val="002060"/>
                </a:solidFill>
                <a:latin typeface="Calibri"/>
                <a:ea typeface="Calibri"/>
              </a:rPr>
              <a:t>Fotoaparát s režimami ručného zaostrovania a predvoľby času uzávierky. </a:t>
            </a:r>
            <a:endParaRPr b="0" lang="sk-SK" sz="2800" spc="-1" strike="noStrike">
              <a:latin typeface="Arial"/>
            </a:endParaRPr>
          </a:p>
        </p:txBody>
      </p:sp>
      <p:sp>
        <p:nvSpPr>
          <p:cNvPr id="224" name="CustomShape 4"/>
          <p:cNvSpPr/>
          <p:nvPr/>
        </p:nvSpPr>
        <p:spPr>
          <a:xfrm>
            <a:off x="261360" y="419688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Postup: </a:t>
            </a:r>
            <a:r>
              <a:rPr b="0" lang="cs-CZ" sz="2800" spc="-1" strike="noStrike">
                <a:solidFill>
                  <a:srgbClr val="002060"/>
                </a:solidFill>
                <a:latin typeface="Calibri"/>
                <a:ea typeface="Calibri"/>
              </a:rPr>
              <a:t>Žiaci uvidia, že kvapalné teleso v stave beztiaže zaujme guľový tvar. Pochopia, že stav beztiaže je možné na povrchu Zeme docieliť pri voľnom páde.</a:t>
            </a:r>
            <a:endParaRPr b="0" lang="sk-SK" sz="2800" spc="-1" strike="noStrike">
              <a:latin typeface="Arial"/>
            </a:endParaRPr>
          </a:p>
        </p:txBody>
      </p:sp>
      <p:sp>
        <p:nvSpPr>
          <p:cNvPr id="225" name="CustomShape 5"/>
          <p:cNvSpPr/>
          <p:nvPr/>
        </p:nvSpPr>
        <p:spPr>
          <a:xfrm>
            <a:off x="261360" y="1802880"/>
            <a:ext cx="11684520" cy="106524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Metodická časť:</a:t>
            </a:r>
            <a:r>
              <a:rPr b="0" lang="ru-RU" sz="3600" spc="-1" strike="noStrike">
                <a:solidFill>
                  <a:srgbClr val="002060"/>
                </a:solidFill>
                <a:latin typeface="Calibri"/>
                <a:ea typeface="Calibri"/>
              </a:rPr>
              <a:t> </a:t>
            </a:r>
            <a:r>
              <a:rPr b="0" lang="cs-CZ" sz="2800" spc="-1" strike="noStrike">
                <a:solidFill>
                  <a:srgbClr val="002060"/>
                </a:solidFill>
                <a:latin typeface="Calibri"/>
                <a:ea typeface="Calibri"/>
              </a:rPr>
              <a:t>Stav beztiaže môže existovať aj na povrchu Zeme, nie je obmedzený len na kozmický priestor. Na Zemi je obmedzený na niekoľko sekúnd.</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88" name="image1.png" descr=""/>
          <p:cNvPicPr/>
          <p:nvPr/>
        </p:nvPicPr>
        <p:blipFill>
          <a:blip r:embed="rId2"/>
          <a:srcRect l="0" t="8888" r="0" b="13844"/>
          <a:stretch/>
        </p:blipFill>
        <p:spPr>
          <a:xfrm>
            <a:off x="1254240" y="0"/>
            <a:ext cx="9682920" cy="1101240"/>
          </a:xfrm>
          <a:prstGeom prst="rect">
            <a:avLst/>
          </a:prstGeom>
          <a:ln w="12700">
            <a:noFill/>
          </a:ln>
        </p:spPr>
      </p:pic>
      <p:sp>
        <p:nvSpPr>
          <p:cNvPr id="89"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grpSp>
        <p:nvGrpSpPr>
          <p:cNvPr id="90" name="Group 2"/>
          <p:cNvGrpSpPr/>
          <p:nvPr/>
        </p:nvGrpSpPr>
        <p:grpSpPr>
          <a:xfrm>
            <a:off x="1116360" y="3416400"/>
            <a:ext cx="3794400" cy="1779480"/>
            <a:chOff x="1116360" y="3416400"/>
            <a:chExt cx="3794400" cy="1779480"/>
          </a:xfrm>
        </p:grpSpPr>
        <p:sp>
          <p:nvSpPr>
            <p:cNvPr id="91" name="CustomShape 3"/>
            <p:cNvSpPr/>
            <p:nvPr/>
          </p:nvSpPr>
          <p:spPr>
            <a:xfrm>
              <a:off x="1840320" y="3416400"/>
              <a:ext cx="2079720" cy="176796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92" name="Group 4"/>
            <p:cNvGrpSpPr/>
            <p:nvPr/>
          </p:nvGrpSpPr>
          <p:grpSpPr>
            <a:xfrm>
              <a:off x="1116360" y="4100040"/>
              <a:ext cx="3794400" cy="1095840"/>
              <a:chOff x="1116360" y="4100040"/>
              <a:chExt cx="3794400" cy="1095840"/>
            </a:xfrm>
          </p:grpSpPr>
          <p:sp>
            <p:nvSpPr>
              <p:cNvPr id="93" name="CustomShape 5"/>
              <p:cNvSpPr/>
              <p:nvPr/>
            </p:nvSpPr>
            <p:spPr>
              <a:xfrm>
                <a:off x="1116360" y="4100040"/>
                <a:ext cx="3707280" cy="1095840"/>
              </a:xfrm>
              <a:prstGeom prst="rect">
                <a:avLst/>
              </a:prstGeom>
              <a:solidFill>
                <a:srgbClr val="a5a5a5"/>
              </a:solidFill>
              <a:ln w="19050">
                <a:solidFill>
                  <a:srgbClr val="ffffff"/>
                </a:solidFill>
                <a:miter/>
              </a:ln>
            </p:spPr>
            <p:style>
              <a:lnRef idx="0"/>
              <a:fillRef idx="0"/>
              <a:effectRef idx="0"/>
              <a:fontRef idx="minor"/>
            </p:style>
          </p:sp>
          <p:sp>
            <p:nvSpPr>
              <p:cNvPr id="94" name="CustomShape 6"/>
              <p:cNvSpPr/>
              <p:nvPr/>
            </p:nvSpPr>
            <p:spPr>
              <a:xfrm>
                <a:off x="1325880" y="4302720"/>
                <a:ext cx="3584880" cy="57924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0d0d0d"/>
                    </a:solidFill>
                    <a:latin typeface="Calibri"/>
                    <a:ea typeface="Calibri"/>
                  </a:rPr>
                  <a:t>4.</a:t>
                </a:r>
                <a:r>
                  <a:rPr b="1" lang="sk-SK" sz="1900" spc="-1" strike="noStrike">
                    <a:solidFill>
                      <a:srgbClr val="ffffff"/>
                    </a:solidFill>
                    <a:latin typeface="Calibri"/>
                    <a:ea typeface="Calibri"/>
                  </a:rPr>
                  <a:t> STARS </a:t>
                </a:r>
                <a:r>
                  <a:rPr b="1" lang="cs-CZ" sz="1900" spc="-1" strike="noStrike">
                    <a:solidFill>
                      <a:srgbClr val="ffffff"/>
                    </a:solidFill>
                    <a:latin typeface="Calibri"/>
                    <a:ea typeface="Calibri"/>
                  </a:rPr>
                  <a:t>Koncept edukačného programu pre výučbu astronómie</a:t>
                </a:r>
                <a:endParaRPr b="0" lang="sk-SK" sz="1900" spc="-1" strike="noStrike">
                  <a:latin typeface="Arial"/>
                </a:endParaRPr>
              </a:p>
            </p:txBody>
          </p:sp>
        </p:grpSp>
      </p:grpSp>
      <p:grpSp>
        <p:nvGrpSpPr>
          <p:cNvPr id="95" name="Group 7"/>
          <p:cNvGrpSpPr/>
          <p:nvPr/>
        </p:nvGrpSpPr>
        <p:grpSpPr>
          <a:xfrm>
            <a:off x="5338440" y="4051080"/>
            <a:ext cx="4143600" cy="1079280"/>
            <a:chOff x="5338440" y="4051080"/>
            <a:chExt cx="4143600" cy="1079280"/>
          </a:xfrm>
        </p:grpSpPr>
        <p:sp>
          <p:nvSpPr>
            <p:cNvPr id="96" name="CustomShape 8"/>
            <p:cNvSpPr/>
            <p:nvPr/>
          </p:nvSpPr>
          <p:spPr>
            <a:xfrm>
              <a:off x="5338440" y="4051080"/>
              <a:ext cx="2113200" cy="964440"/>
            </a:xfrm>
            <a:prstGeom prst="roundRect">
              <a:avLst>
                <a:gd name="adj" fmla="val 16667"/>
              </a:avLst>
            </a:prstGeom>
            <a:solidFill>
              <a:srgbClr val="ffffff"/>
            </a:solidFill>
            <a:ln w="6350">
              <a:solidFill>
                <a:srgbClr val="ffffff"/>
              </a:solidFill>
              <a:miter/>
            </a:ln>
          </p:spPr>
          <p:style>
            <a:lnRef idx="0"/>
            <a:fillRef idx="0"/>
            <a:effectRef idx="0"/>
            <a:fontRef idx="minor"/>
          </p:style>
        </p:sp>
        <p:sp>
          <p:nvSpPr>
            <p:cNvPr id="97" name="CustomShape 9"/>
            <p:cNvSpPr/>
            <p:nvPr/>
          </p:nvSpPr>
          <p:spPr>
            <a:xfrm>
              <a:off x="5389560" y="4495680"/>
              <a:ext cx="4092480" cy="634680"/>
            </a:xfrm>
            <a:prstGeom prst="rect">
              <a:avLst/>
            </a:prstGeom>
            <a:solidFill>
              <a:srgbClr val="ed7d31"/>
            </a:solidFill>
            <a:ln w="12700">
              <a:solidFill>
                <a:srgbClr val="ad5b24"/>
              </a:solidFill>
              <a:miter/>
            </a:ln>
          </p:spPr>
          <p:style>
            <a:lnRef idx="0"/>
            <a:fillRef idx="0"/>
            <a:effectRef idx="0"/>
            <a:fontRef idx="minor"/>
          </p:style>
          <p:txBody>
            <a:bodyPr lIns="180000" rIns="180000" tIns="180000" bIns="180000" anchor="ctr">
              <a:spAutoFit/>
            </a:bodyPr>
            <a:p>
              <a:pPr algn="ctr">
                <a:lnSpc>
                  <a:spcPct val="100000"/>
                </a:lnSpc>
              </a:pPr>
              <a:r>
                <a:rPr b="1" lang="cs-CZ" sz="1800" spc="-1" strike="noStrike">
                  <a:solidFill>
                    <a:srgbClr val="000000"/>
                  </a:solidFill>
                  <a:latin typeface="Calibri"/>
                  <a:ea typeface="Calibri"/>
                </a:rPr>
                <a:t>Medzinárodná online konferencia 2020</a:t>
              </a:r>
              <a:endParaRPr b="0" lang="sk-SK" sz="1800" spc="-1" strike="noStrike">
                <a:latin typeface="Arial"/>
              </a:endParaRPr>
            </a:p>
          </p:txBody>
        </p:sp>
      </p:grpSp>
      <p:grpSp>
        <p:nvGrpSpPr>
          <p:cNvPr id="98" name="Group 10"/>
          <p:cNvGrpSpPr/>
          <p:nvPr/>
        </p:nvGrpSpPr>
        <p:grpSpPr>
          <a:xfrm>
            <a:off x="653040" y="1810440"/>
            <a:ext cx="3601800" cy="1879560"/>
            <a:chOff x="653040" y="1810440"/>
            <a:chExt cx="3601800" cy="1879560"/>
          </a:xfrm>
        </p:grpSpPr>
        <p:sp>
          <p:nvSpPr>
            <p:cNvPr id="99" name="CustomShape 11"/>
            <p:cNvSpPr/>
            <p:nvPr/>
          </p:nvSpPr>
          <p:spPr>
            <a:xfrm>
              <a:off x="653040" y="1810440"/>
              <a:ext cx="3355560" cy="141624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100" name="Group 12"/>
            <p:cNvGrpSpPr/>
            <p:nvPr/>
          </p:nvGrpSpPr>
          <p:grpSpPr>
            <a:xfrm>
              <a:off x="724320" y="1873800"/>
              <a:ext cx="3530520" cy="1816200"/>
              <a:chOff x="724320" y="1873800"/>
              <a:chExt cx="3530520" cy="1816200"/>
            </a:xfrm>
          </p:grpSpPr>
          <p:sp>
            <p:nvSpPr>
              <p:cNvPr id="101" name="CustomShape 13"/>
              <p:cNvSpPr/>
              <p:nvPr/>
            </p:nvSpPr>
            <p:spPr>
              <a:xfrm>
                <a:off x="724320" y="1873800"/>
                <a:ext cx="3530520" cy="1816200"/>
              </a:xfrm>
              <a:prstGeom prst="rect">
                <a:avLst/>
              </a:prstGeom>
              <a:gradFill rotWithShape="0">
                <a:gsLst>
                  <a:gs pos="0">
                    <a:srgbClr val="5f82cb"/>
                  </a:gs>
                  <a:gs pos="100000">
                    <a:srgbClr val="3e70ca"/>
                  </a:gs>
                </a:gsLst>
                <a:lin ang="5400000"/>
              </a:gradFill>
              <a:ln w="6350">
                <a:solidFill>
                  <a:srgbClr val="4472c4"/>
                </a:solidFill>
                <a:miter/>
              </a:ln>
            </p:spPr>
            <p:style>
              <a:lnRef idx="0"/>
              <a:fillRef idx="0"/>
              <a:effectRef idx="0"/>
              <a:fontRef idx="minor"/>
            </p:style>
          </p:sp>
          <p:sp>
            <p:nvSpPr>
              <p:cNvPr id="102" name="CustomShape 14"/>
              <p:cNvSpPr/>
              <p:nvPr/>
            </p:nvSpPr>
            <p:spPr>
              <a:xfrm>
                <a:off x="901440" y="2221560"/>
                <a:ext cx="3177360" cy="115812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ffffff"/>
                    </a:solidFill>
                    <a:latin typeface="Calibri"/>
                    <a:ea typeface="Calibri"/>
                  </a:rPr>
                  <a:t>1.</a:t>
                </a:r>
                <a:r>
                  <a:rPr b="0" lang="sk-SK" sz="1900" spc="-1" strike="noStrike">
                    <a:solidFill>
                      <a:srgbClr val="ffffff"/>
                    </a:solidFill>
                    <a:latin typeface="Calibri"/>
                    <a:ea typeface="Calibri"/>
                  </a:rPr>
                  <a:t> </a:t>
                </a:r>
                <a:r>
                  <a:rPr b="1" lang="sk-SK" sz="1900" spc="-1" strike="noStrike">
                    <a:solidFill>
                      <a:srgbClr val="ffffff"/>
                    </a:solidFill>
                    <a:latin typeface="Calibri"/>
                    <a:ea typeface="Calibri"/>
                  </a:rPr>
                  <a:t>STARS Metodická príručka pre učiteľa</a:t>
                </a:r>
                <a:endParaRPr b="0" lang="sk-SK" sz="1900" spc="-1" strike="noStrike">
                  <a:latin typeface="Arial"/>
                </a:endParaRPr>
              </a:p>
              <a:p>
                <a:pPr>
                  <a:lnSpc>
                    <a:spcPct val="100000"/>
                  </a:lnSpc>
                </a:pPr>
                <a:r>
                  <a:rPr b="0" lang="sk-SK" sz="1900" spc="-1" strike="noStrike">
                    <a:solidFill>
                      <a:srgbClr val="ffffff"/>
                    </a:solidFill>
                    <a:latin typeface="Calibri"/>
                    <a:ea typeface="Calibri"/>
                  </a:rPr>
                  <a:t>materiál pre učiteľa pripravený </a:t>
                </a:r>
                <a:br/>
                <a:r>
                  <a:rPr b="0" lang="sk-SK" sz="1900" spc="-1" strike="noStrike">
                    <a:solidFill>
                      <a:srgbClr val="ffffff"/>
                    </a:solidFill>
                    <a:latin typeface="Calibri"/>
                    <a:ea typeface="Calibri"/>
                  </a:rPr>
                  <a:t>k okamžitému použitiu</a:t>
                </a:r>
                <a:endParaRPr b="0" lang="sk-SK" sz="1900" spc="-1" strike="noStrike">
                  <a:latin typeface="Arial"/>
                </a:endParaRPr>
              </a:p>
            </p:txBody>
          </p:sp>
        </p:grpSp>
      </p:grpSp>
      <p:grpSp>
        <p:nvGrpSpPr>
          <p:cNvPr id="103" name="Group 15"/>
          <p:cNvGrpSpPr/>
          <p:nvPr/>
        </p:nvGrpSpPr>
        <p:grpSpPr>
          <a:xfrm>
            <a:off x="8186400" y="2447640"/>
            <a:ext cx="3639600" cy="1767960"/>
            <a:chOff x="8186400" y="2447640"/>
            <a:chExt cx="3639600" cy="1767960"/>
          </a:xfrm>
        </p:grpSpPr>
        <p:sp>
          <p:nvSpPr>
            <p:cNvPr id="104" name="CustomShape 16"/>
            <p:cNvSpPr/>
            <p:nvPr/>
          </p:nvSpPr>
          <p:spPr>
            <a:xfrm>
              <a:off x="8186400" y="2612880"/>
              <a:ext cx="3639600" cy="143712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105" name="Group 17"/>
            <p:cNvGrpSpPr/>
            <p:nvPr/>
          </p:nvGrpSpPr>
          <p:grpSpPr>
            <a:xfrm>
              <a:off x="8256600" y="2447640"/>
              <a:ext cx="3499200" cy="1767960"/>
              <a:chOff x="8256600" y="2447640"/>
              <a:chExt cx="3499200" cy="1767960"/>
            </a:xfrm>
          </p:grpSpPr>
          <p:sp>
            <p:nvSpPr>
              <p:cNvPr id="106" name="CustomShape 18"/>
              <p:cNvSpPr/>
              <p:nvPr/>
            </p:nvSpPr>
            <p:spPr>
              <a:xfrm>
                <a:off x="8256600" y="2447640"/>
                <a:ext cx="3499200" cy="1767960"/>
              </a:xfrm>
              <a:prstGeom prst="rect">
                <a:avLst/>
              </a:prstGeom>
              <a:gradFill rotWithShape="0">
                <a:gsLst>
                  <a:gs pos="0">
                    <a:srgbClr val="ffdb9b"/>
                  </a:gs>
                  <a:gs pos="100000">
                    <a:srgbClr val="ffd58d"/>
                  </a:gs>
                </a:gsLst>
                <a:lin ang="5400000"/>
              </a:gradFill>
              <a:ln w="6350">
                <a:solidFill>
                  <a:srgbClr val="ffc000"/>
                </a:solidFill>
                <a:miter/>
              </a:ln>
            </p:spPr>
            <p:style>
              <a:lnRef idx="0"/>
              <a:fillRef idx="0"/>
              <a:effectRef idx="0"/>
              <a:fontRef idx="minor"/>
            </p:style>
          </p:sp>
          <p:sp>
            <p:nvSpPr>
              <p:cNvPr id="107" name="CustomShape 19"/>
              <p:cNvSpPr/>
              <p:nvPr/>
            </p:nvSpPr>
            <p:spPr>
              <a:xfrm>
                <a:off x="8355960" y="2752560"/>
                <a:ext cx="3252600" cy="115812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000000"/>
                    </a:solidFill>
                    <a:latin typeface="Calibri"/>
                    <a:ea typeface="Calibri"/>
                  </a:rPr>
                  <a:t>3.</a:t>
                </a:r>
                <a:r>
                  <a:rPr b="0" lang="sk-SK" sz="1900" spc="-1" strike="noStrike">
                    <a:solidFill>
                      <a:srgbClr val="000000"/>
                    </a:solidFill>
                    <a:latin typeface="Calibri"/>
                    <a:ea typeface="Calibri"/>
                  </a:rPr>
                  <a:t> </a:t>
                </a:r>
                <a:r>
                  <a:rPr b="1" lang="sk-SK" sz="1900" spc="-1" strike="noStrike">
                    <a:solidFill>
                      <a:srgbClr val="000000"/>
                    </a:solidFill>
                    <a:latin typeface="Calibri"/>
                    <a:ea typeface="Calibri"/>
                  </a:rPr>
                  <a:t>STARS Online Platform</a:t>
                </a:r>
                <a:r>
                  <a:rPr b="1" lang="cs-CZ" sz="1900" spc="-1" strike="noStrike">
                    <a:solidFill>
                      <a:srgbClr val="000000"/>
                    </a:solidFill>
                    <a:latin typeface="Calibri"/>
                    <a:ea typeface="Calibri"/>
                  </a:rPr>
                  <a:t>a </a:t>
                </a:r>
                <a:br/>
                <a:r>
                  <a:rPr b="0" lang="cs-CZ" sz="1900" spc="-1" strike="noStrike">
                    <a:solidFill>
                      <a:srgbClr val="000000"/>
                    </a:solidFill>
                    <a:latin typeface="Calibri"/>
                    <a:ea typeface="Calibri"/>
                  </a:rPr>
                  <a:t>s príkladmi dobrej praxe </a:t>
                </a:r>
                <a:br/>
                <a:r>
                  <a:rPr b="0" lang="cs-CZ" sz="1900" spc="-1" strike="noStrike">
                    <a:solidFill>
                      <a:srgbClr val="000000"/>
                    </a:solidFill>
                    <a:latin typeface="Calibri"/>
                    <a:ea typeface="Calibri"/>
                  </a:rPr>
                  <a:t>a príležitosťou na diskusie </a:t>
                </a:r>
                <a:br/>
                <a:r>
                  <a:rPr b="0" lang="cs-CZ" sz="1900" spc="-1" strike="noStrike">
                    <a:solidFill>
                      <a:srgbClr val="000000"/>
                    </a:solidFill>
                    <a:latin typeface="Calibri"/>
                    <a:ea typeface="Calibri"/>
                  </a:rPr>
                  <a:t>a výmenu informácií</a:t>
                </a:r>
                <a:endParaRPr b="0" lang="sk-SK" sz="1900" spc="-1" strike="noStrike">
                  <a:latin typeface="Arial"/>
                </a:endParaRPr>
              </a:p>
            </p:txBody>
          </p:sp>
        </p:grpSp>
      </p:grpSp>
      <p:grpSp>
        <p:nvGrpSpPr>
          <p:cNvPr id="108" name="Group 20"/>
          <p:cNvGrpSpPr/>
          <p:nvPr/>
        </p:nvGrpSpPr>
        <p:grpSpPr>
          <a:xfrm>
            <a:off x="4478400" y="2064600"/>
            <a:ext cx="3288960" cy="1855800"/>
            <a:chOff x="4478400" y="2064600"/>
            <a:chExt cx="3288960" cy="1855800"/>
          </a:xfrm>
        </p:grpSpPr>
        <p:sp>
          <p:nvSpPr>
            <p:cNvPr id="109" name="CustomShape 21"/>
            <p:cNvSpPr/>
            <p:nvPr/>
          </p:nvSpPr>
          <p:spPr>
            <a:xfrm>
              <a:off x="4520160" y="2064600"/>
              <a:ext cx="2575800" cy="1329120"/>
            </a:xfrm>
            <a:prstGeom prst="roundRect">
              <a:avLst>
                <a:gd name="adj" fmla="val 16667"/>
              </a:avLst>
            </a:prstGeom>
            <a:solidFill>
              <a:srgbClr val="ffffff"/>
            </a:solidFill>
            <a:ln w="6350">
              <a:solidFill>
                <a:srgbClr val="ffffff"/>
              </a:solidFill>
              <a:miter/>
            </a:ln>
          </p:spPr>
          <p:style>
            <a:lnRef idx="0"/>
            <a:fillRef idx="0"/>
            <a:effectRef idx="0"/>
            <a:fontRef idx="minor"/>
          </p:style>
        </p:sp>
        <p:grpSp>
          <p:nvGrpSpPr>
            <p:cNvPr id="110" name="Group 22"/>
            <p:cNvGrpSpPr/>
            <p:nvPr/>
          </p:nvGrpSpPr>
          <p:grpSpPr>
            <a:xfrm>
              <a:off x="4478400" y="2138400"/>
              <a:ext cx="3288960" cy="1782000"/>
              <a:chOff x="4478400" y="2138400"/>
              <a:chExt cx="3288960" cy="1782000"/>
            </a:xfrm>
          </p:grpSpPr>
          <p:sp>
            <p:nvSpPr>
              <p:cNvPr id="111" name="CustomShape 23"/>
              <p:cNvSpPr/>
              <p:nvPr/>
            </p:nvSpPr>
            <p:spPr>
              <a:xfrm>
                <a:off x="4478400" y="2138400"/>
                <a:ext cx="3288960" cy="1782000"/>
              </a:xfrm>
              <a:prstGeom prst="rect">
                <a:avLst/>
              </a:prstGeom>
              <a:gradFill rotWithShape="0">
                <a:gsLst>
                  <a:gs pos="0">
                    <a:srgbClr val="80b860"/>
                  </a:gs>
                  <a:gs pos="100000">
                    <a:srgbClr val="6fb242"/>
                  </a:gs>
                </a:gsLst>
                <a:lin ang="5400000"/>
              </a:gradFill>
              <a:ln w="6350">
                <a:solidFill>
                  <a:srgbClr val="5b9bd5"/>
                </a:solidFill>
                <a:miter/>
              </a:ln>
              <a:effectLst>
                <a:outerShdw blurRad="63500" dir="5400000" dist="19080" rotWithShape="0">
                  <a:srgbClr val="000000">
                    <a:alpha val="63000"/>
                  </a:srgbClr>
                </a:outerShdw>
              </a:effectLst>
            </p:spPr>
            <p:style>
              <a:lnRef idx="0"/>
              <a:fillRef idx="0"/>
              <a:effectRef idx="0"/>
              <a:fontRef idx="minor"/>
            </p:style>
          </p:sp>
          <p:sp>
            <p:nvSpPr>
              <p:cNvPr id="112" name="CustomShape 24"/>
              <p:cNvSpPr/>
              <p:nvPr/>
            </p:nvSpPr>
            <p:spPr>
              <a:xfrm>
                <a:off x="4568040" y="2594880"/>
                <a:ext cx="3105360" cy="868680"/>
              </a:xfrm>
              <a:prstGeom prst="rect">
                <a:avLst/>
              </a:prstGeom>
              <a:noFill/>
              <a:ln w="12700">
                <a:noFill/>
              </a:ln>
            </p:spPr>
            <p:style>
              <a:lnRef idx="0"/>
              <a:fillRef idx="0"/>
              <a:effectRef idx="0"/>
              <a:fontRef idx="minor"/>
            </p:style>
            <p:txBody>
              <a:bodyPr lIns="0" rIns="0" tIns="0" bIns="0" anchor="ctr">
                <a:spAutoFit/>
              </a:bodyPr>
              <a:p>
                <a:pPr>
                  <a:lnSpc>
                    <a:spcPct val="100000"/>
                  </a:lnSpc>
                </a:pPr>
                <a:r>
                  <a:rPr b="1" lang="sk-SK" sz="1900" spc="-1" strike="noStrike">
                    <a:solidFill>
                      <a:srgbClr val="040404"/>
                    </a:solidFill>
                    <a:latin typeface="Calibri"/>
                    <a:ea typeface="Calibri"/>
                  </a:rPr>
                  <a:t>2.</a:t>
                </a:r>
                <a:r>
                  <a:rPr b="0" lang="sk-SK" sz="1900" spc="-1" strike="noStrike">
                    <a:solidFill>
                      <a:srgbClr val="040404"/>
                    </a:solidFill>
                    <a:latin typeface="Calibri"/>
                    <a:ea typeface="Calibri"/>
                  </a:rPr>
                  <a:t> </a:t>
                </a:r>
                <a:r>
                  <a:rPr b="1" lang="sk-SK" sz="1900" spc="-1" strike="noStrike">
                    <a:solidFill>
                      <a:srgbClr val="040404"/>
                    </a:solidFill>
                    <a:latin typeface="Calibri"/>
                    <a:ea typeface="Calibri"/>
                  </a:rPr>
                  <a:t>STARS Tréningový program pre učiteľa</a:t>
                </a:r>
                <a:endParaRPr b="0" lang="sk-SK" sz="1900" spc="-1" strike="noStrike">
                  <a:latin typeface="Arial"/>
                </a:endParaRPr>
              </a:p>
              <a:p>
                <a:pPr>
                  <a:lnSpc>
                    <a:spcPct val="100000"/>
                  </a:lnSpc>
                </a:pPr>
                <a:r>
                  <a:rPr b="0" lang="sk-SK" sz="1900" spc="-1" strike="noStrike">
                    <a:solidFill>
                      <a:srgbClr val="040404"/>
                    </a:solidFill>
                    <a:latin typeface="Calibri"/>
                    <a:ea typeface="Calibri"/>
                  </a:rPr>
                  <a:t>inovatívny a komplexný prístup</a:t>
                </a:r>
                <a:endParaRPr b="0" lang="sk-SK" sz="1900" spc="-1" strike="noStrike">
                  <a:latin typeface="Arial"/>
                </a:endParaRPr>
              </a:p>
            </p:txBody>
          </p:sp>
        </p:grpSp>
      </p:grpSp>
      <p:sp>
        <p:nvSpPr>
          <p:cNvPr id="113" name="CustomShape 25"/>
          <p:cNvSpPr/>
          <p:nvPr/>
        </p:nvSpPr>
        <p:spPr>
          <a:xfrm>
            <a:off x="0" y="958320"/>
            <a:ext cx="1219140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Úvod do projektu STARS</a:t>
            </a:r>
            <a:endParaRPr b="0" lang="sk-SK" sz="4400" spc="-1" strike="noStrike">
              <a:latin typeface="Arial"/>
            </a:endParaRPr>
          </a:p>
        </p:txBody>
      </p:sp>
      <p:sp>
        <p:nvSpPr>
          <p:cNvPr id="114" name="CustomShape 26"/>
          <p:cNvSpPr/>
          <p:nvPr/>
        </p:nvSpPr>
        <p:spPr>
          <a:xfrm>
            <a:off x="9025920" y="4977360"/>
            <a:ext cx="2961720" cy="577080"/>
          </a:xfrm>
          <a:prstGeom prst="rect">
            <a:avLst/>
          </a:prstGeom>
          <a:noFill/>
          <a:ln w="12700">
            <a:noFill/>
          </a:ln>
        </p:spPr>
        <p:style>
          <a:lnRef idx="0"/>
          <a:fillRef idx="0"/>
          <a:effectRef idx="0"/>
          <a:fontRef idx="minor"/>
        </p:style>
        <p:txBody>
          <a:bodyPr wrap="none" lIns="45720" rIns="45720" tIns="45000" bIns="45000">
            <a:spAutoFit/>
          </a:bodyPr>
          <a:p>
            <a:pPr>
              <a:lnSpc>
                <a:spcPct val="100000"/>
              </a:lnSpc>
            </a:pPr>
            <a:r>
              <a:rPr b="0" lang="sk-SK" sz="3200" spc="-1" strike="noStrike" u="sng">
                <a:solidFill>
                  <a:srgbClr val="0000ff"/>
                </a:solidFill>
                <a:uFillTx/>
                <a:latin typeface="Calibri"/>
                <a:ea typeface="Calibri"/>
                <a:hlinkClick r:id="rId3"/>
              </a:rPr>
              <a:t>project-stars.com</a:t>
            </a:r>
            <a:endParaRPr b="0" lang="sk-SK"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27" name="image1.png" descr=""/>
          <p:cNvPicPr/>
          <p:nvPr/>
        </p:nvPicPr>
        <p:blipFill>
          <a:blip r:embed="rId2"/>
          <a:srcRect l="0" t="8888" r="0" b="13844"/>
          <a:stretch/>
        </p:blipFill>
        <p:spPr>
          <a:xfrm>
            <a:off x="1194840" y="0"/>
            <a:ext cx="9682920" cy="1101240"/>
          </a:xfrm>
          <a:prstGeom prst="rect">
            <a:avLst/>
          </a:prstGeom>
          <a:ln w="12700">
            <a:noFill/>
          </a:ln>
        </p:spPr>
      </p:pic>
      <p:sp>
        <p:nvSpPr>
          <p:cNvPr id="228"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29" name="CustomShape 2"/>
          <p:cNvSpPr/>
          <p:nvPr/>
        </p:nvSpPr>
        <p:spPr>
          <a:xfrm>
            <a:off x="261360" y="712440"/>
            <a:ext cx="11684520" cy="76032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4400" spc="-1" strike="noStrike" u="sng">
                <a:solidFill>
                  <a:srgbClr val="02236a"/>
                </a:solidFill>
                <a:uFillTx/>
                <a:latin typeface="Calibri"/>
                <a:ea typeface="Calibri"/>
              </a:rPr>
              <a:t>Praktické cvičenie</a:t>
            </a:r>
            <a:r>
              <a:rPr b="0" lang="cs-CZ" sz="4400" spc="-1" strike="noStrike">
                <a:solidFill>
                  <a:srgbClr val="02236a"/>
                </a:solidFill>
                <a:latin typeface="Calibri"/>
                <a:ea typeface="Calibri"/>
              </a:rPr>
              <a:t>: </a:t>
            </a:r>
            <a:r>
              <a:rPr b="0" lang="cs-CZ" sz="3200" spc="-1" strike="noStrike">
                <a:solidFill>
                  <a:srgbClr val="02236a"/>
                </a:solidFill>
                <a:latin typeface="Calibri"/>
                <a:ea typeface="Calibri"/>
              </a:rPr>
              <a:t>3.2.3 Správanie sa kvapaliny v stave beztiaže</a:t>
            </a:r>
            <a:endParaRPr b="0" lang="sk-SK" sz="3200" spc="-1" strike="noStrike">
              <a:latin typeface="Arial"/>
            </a:endParaRPr>
          </a:p>
        </p:txBody>
      </p:sp>
      <p:pic>
        <p:nvPicPr>
          <p:cNvPr id="230" name="Obrázek 10" descr=""/>
          <p:cNvPicPr/>
          <p:nvPr/>
        </p:nvPicPr>
        <p:blipFill>
          <a:blip r:embed="rId3"/>
          <a:stretch/>
        </p:blipFill>
        <p:spPr>
          <a:xfrm>
            <a:off x="271080" y="1904040"/>
            <a:ext cx="2513160" cy="3603960"/>
          </a:xfrm>
          <a:prstGeom prst="rect">
            <a:avLst/>
          </a:prstGeom>
          <a:ln w="0">
            <a:noFill/>
          </a:ln>
        </p:spPr>
      </p:pic>
      <p:sp>
        <p:nvSpPr>
          <p:cNvPr id="231" name="CustomShape 3"/>
          <p:cNvSpPr/>
          <p:nvPr/>
        </p:nvSpPr>
        <p:spPr>
          <a:xfrm>
            <a:off x="3044520" y="1690560"/>
            <a:ext cx="6095160" cy="2010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alibri"/>
                <a:ea typeface="Calibri"/>
              </a:rPr>
              <a:t>V stave beztiaže je celková pôsobiaca sila na kvapalné teleso nulová, takže kvapalné teleso sa vznáša v priestore. V takejto situácii nadobudnú na význame sily povrchového napätia, ktoré sú v bežnej situácii malé a často je možné ich zanedbať. Vznášajúce sa kvapalné teleso zaujme pôsobením síl povrchového napätia tvar s čo najmenším povrchom, čo je bez dotyku s inými telesami tvar gule.</a:t>
            </a:r>
            <a:endParaRPr b="0" lang="sk-SK" sz="1800" spc="-1" strike="noStrike">
              <a:latin typeface="Arial"/>
            </a:endParaRPr>
          </a:p>
        </p:txBody>
      </p:sp>
      <p:sp>
        <p:nvSpPr>
          <p:cNvPr id="232" name="CustomShape 4"/>
          <p:cNvSpPr/>
          <p:nvPr/>
        </p:nvSpPr>
        <p:spPr>
          <a:xfrm>
            <a:off x="3044520" y="4094640"/>
            <a:ext cx="8575920" cy="1461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alibri"/>
                <a:ea typeface="Calibri"/>
              </a:rPr>
              <a:t>Na povrchu Zeme je možno pozorovať stav beztiaže pri voľnom páde. Správanie sa kvapaliny v stave beztiaže môžeme pozorovať na kvapkajúcich a padajúcich kvapkách vody. Tvar kvapiek vody je guľový, zodpovedá popisu vyššie. Kvapky je vhodné zachytiť fotoaparátom s krátkou dobou expozície (1/1000 s) pri dobrom osvetlení na kontrastnom pozadí.</a:t>
            </a:r>
            <a:endParaRPr b="0" lang="sk-SK"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34" name="image1.png" descr=""/>
          <p:cNvPicPr/>
          <p:nvPr/>
        </p:nvPicPr>
        <p:blipFill>
          <a:blip r:embed="rId2"/>
          <a:srcRect l="0" t="8888" r="0" b="13844"/>
          <a:stretch/>
        </p:blipFill>
        <p:spPr>
          <a:xfrm>
            <a:off x="1254240" y="0"/>
            <a:ext cx="9682920" cy="1101240"/>
          </a:xfrm>
          <a:prstGeom prst="rect">
            <a:avLst/>
          </a:prstGeom>
          <a:ln w="12700">
            <a:noFill/>
          </a:ln>
        </p:spPr>
      </p:pic>
      <p:sp>
        <p:nvSpPr>
          <p:cNvPr id="235"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36" name="CustomShape 2"/>
          <p:cNvSpPr/>
          <p:nvPr/>
        </p:nvSpPr>
        <p:spPr>
          <a:xfrm>
            <a:off x="0" y="1044360"/>
            <a:ext cx="1219140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Závery, overenie výsledkov</a:t>
            </a:r>
            <a:endParaRPr b="0" lang="sk-SK" sz="4400" spc="-1" strike="noStrike">
              <a:latin typeface="Arial"/>
            </a:endParaRPr>
          </a:p>
        </p:txBody>
      </p:sp>
      <p:sp>
        <p:nvSpPr>
          <p:cNvPr id="237" name="CustomShape 3"/>
          <p:cNvSpPr/>
          <p:nvPr/>
        </p:nvSpPr>
        <p:spPr>
          <a:xfrm>
            <a:off x="412560" y="1923480"/>
            <a:ext cx="11684520" cy="3412800"/>
          </a:xfrm>
          <a:prstGeom prst="rect">
            <a:avLst/>
          </a:prstGeom>
          <a:noFill/>
          <a:ln w="12700">
            <a:noFill/>
          </a:ln>
        </p:spPr>
        <p:style>
          <a:lnRef idx="0"/>
          <a:fillRef idx="0"/>
          <a:effectRef idx="0"/>
          <a:fontRef idx="minor"/>
        </p:style>
        <p:txBody>
          <a:bodyPr lIns="0" rIns="0" tIns="0" bIns="0">
            <a:spAutoFit/>
          </a:bodyPr>
          <a:p>
            <a:pPr>
              <a:lnSpc>
                <a:spcPct val="100000"/>
              </a:lnSpc>
            </a:pPr>
            <a:r>
              <a:rPr b="0" lang="cs-CZ" sz="2800" spc="-1" strike="noStrike">
                <a:solidFill>
                  <a:srgbClr val="002060"/>
                </a:solidFill>
                <a:latin typeface="Calibri"/>
                <a:ea typeface="Calibri"/>
              </a:rPr>
              <a:t>Čo bude ďalej (Feed Forward): Plánujte ďalšiu hodinu na základe výkonu žiaka:</a:t>
            </a:r>
            <a:endParaRPr b="0" lang="sk-SK" sz="2800" spc="-1" strike="noStrike">
              <a:latin typeface="Arial"/>
            </a:endParaRPr>
          </a:p>
          <a:p>
            <a:pPr>
              <a:lnSpc>
                <a:spcPct val="100000"/>
              </a:lnSpc>
            </a:pP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Náročnosť v triede:</a:t>
            </a:r>
            <a:r>
              <a:rPr b="0" lang="cs-CZ" sz="2800" spc="-1" strike="noStrike">
                <a:solidFill>
                  <a:srgbClr val="002060"/>
                </a:solidFill>
                <a:latin typeface="Calibri"/>
                <a:ea typeface="Calibri"/>
              </a:rPr>
              <a:t> V závislosti od toho, ako dobre žiaci porozumeli materiálu </a:t>
            </a:r>
            <a:br/>
            <a:r>
              <a:rPr b="0" lang="cs-CZ" sz="2800" spc="-1" strike="noStrike">
                <a:solidFill>
                  <a:srgbClr val="002060"/>
                </a:solidFill>
                <a:latin typeface="Calibri"/>
                <a:ea typeface="Calibri"/>
              </a:rPr>
              <a:t>a zvládli úlohy.</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Prístup k materiálu</a:t>
            </a:r>
            <a:r>
              <a:rPr b="0" lang="cs-CZ" sz="2800" spc="-1" strike="noStrike">
                <a:solidFill>
                  <a:srgbClr val="002060"/>
                </a:solidFill>
                <a:latin typeface="Calibri"/>
                <a:ea typeface="Calibri"/>
              </a:rPr>
              <a:t>: Aký je správny postup, ktorý vám pomôže porozumieť materiálu a splniť stanovené úlohy.</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Sebehodnotenie</a:t>
            </a:r>
            <a:r>
              <a:rPr b="0" lang="cs-CZ" sz="2800" spc="-1" strike="noStrike">
                <a:solidFill>
                  <a:srgbClr val="002060"/>
                </a:solidFill>
                <a:latin typeface="Calibri"/>
                <a:ea typeface="Calibri"/>
              </a:rPr>
              <a:t>: sebadisciplína, vedenie a kontrola činností.</a:t>
            </a:r>
            <a:endParaRPr b="0" lang="sk-SK" sz="2800" spc="-1" strike="noStrike">
              <a:latin typeface="Arial"/>
            </a:endParaRPr>
          </a:p>
          <a:p>
            <a:pPr marL="343080" indent="-342360">
              <a:lnSpc>
                <a:spcPct val="100000"/>
              </a:lnSpc>
              <a:buClr>
                <a:srgbClr val="002060"/>
              </a:buClr>
              <a:buFont typeface="Arial"/>
              <a:buChar char="•"/>
            </a:pPr>
            <a:r>
              <a:rPr b="1" lang="cs-CZ" sz="2800" spc="-1" strike="noStrike">
                <a:solidFill>
                  <a:srgbClr val="002060"/>
                </a:solidFill>
                <a:latin typeface="Calibri"/>
                <a:ea typeface="Calibri"/>
              </a:rPr>
              <a:t>Individuálny prístup</a:t>
            </a:r>
            <a:r>
              <a:rPr b="0" lang="cs-CZ" sz="2800" spc="-1" strike="noStrike">
                <a:solidFill>
                  <a:srgbClr val="002060"/>
                </a:solidFill>
                <a:latin typeface="Calibri"/>
                <a:ea typeface="Calibri"/>
              </a:rPr>
              <a:t>: Individuálne hodnocenie a vedenie.</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239" name="image1.png" descr=""/>
          <p:cNvPicPr/>
          <p:nvPr/>
        </p:nvPicPr>
        <p:blipFill>
          <a:blip r:embed="rId2"/>
          <a:srcRect l="0" t="8888" r="0" b="13844"/>
          <a:stretch/>
        </p:blipFill>
        <p:spPr>
          <a:xfrm>
            <a:off x="1254240" y="0"/>
            <a:ext cx="9682920" cy="1101240"/>
          </a:xfrm>
          <a:prstGeom prst="rect">
            <a:avLst/>
          </a:prstGeom>
          <a:ln w="12700">
            <a:noFill/>
          </a:ln>
        </p:spPr>
      </p:pic>
      <p:sp>
        <p:nvSpPr>
          <p:cNvPr id="240"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241" name="CustomShape 2"/>
          <p:cNvSpPr/>
          <p:nvPr/>
        </p:nvSpPr>
        <p:spPr>
          <a:xfrm>
            <a:off x="261360" y="1054440"/>
            <a:ext cx="1168452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Závery, overenie výsledkov 2</a:t>
            </a:r>
            <a:endParaRPr b="0" lang="sk-SK" sz="4400" spc="-1" strike="noStrike">
              <a:latin typeface="Arial"/>
            </a:endParaRPr>
          </a:p>
        </p:txBody>
      </p:sp>
      <p:sp>
        <p:nvSpPr>
          <p:cNvPr id="242" name="CustomShape 3"/>
          <p:cNvSpPr/>
          <p:nvPr/>
        </p:nvSpPr>
        <p:spPr>
          <a:xfrm>
            <a:off x="261360" y="1915920"/>
            <a:ext cx="11684520" cy="3123000"/>
          </a:xfrm>
          <a:prstGeom prst="rect">
            <a:avLst/>
          </a:prstGeom>
          <a:noFill/>
          <a:ln w="12700">
            <a:noFill/>
          </a:ln>
        </p:spPr>
        <p:style>
          <a:lnRef idx="0"/>
          <a:fillRef idx="0"/>
          <a:effectRef idx="0"/>
          <a:fontRef idx="minor"/>
        </p:style>
        <p:txBody>
          <a:bodyPr lIns="0" rIns="0" tIns="0" bIns="0">
            <a:spAutoFit/>
          </a:bodyPr>
          <a:p>
            <a:pPr marL="457200" indent="-456480">
              <a:lnSpc>
                <a:spcPct val="100000"/>
              </a:lnSpc>
              <a:buClr>
                <a:srgbClr val="002060"/>
              </a:buClr>
              <a:buFont typeface="Arial"/>
              <a:buChar char="•"/>
            </a:pPr>
            <a:r>
              <a:rPr b="1" lang="cs-CZ" sz="2800" spc="-1" strike="noStrike">
                <a:solidFill>
                  <a:srgbClr val="002060"/>
                </a:solidFill>
                <a:latin typeface="Calibri"/>
                <a:ea typeface="Calibri"/>
              </a:rPr>
              <a:t>Príprava</a:t>
            </a:r>
            <a:r>
              <a:rPr b="0" lang="cs-CZ" sz="2800" spc="-1" strike="noStrike">
                <a:solidFill>
                  <a:srgbClr val="002060"/>
                </a:solidFill>
                <a:latin typeface="Calibri"/>
                <a:ea typeface="Calibri"/>
              </a:rPr>
              <a:t>: </a:t>
            </a:r>
            <a:r>
              <a:rPr b="0" lang="cs-CZ" sz="2400" spc="-1" strike="noStrike">
                <a:solidFill>
                  <a:srgbClr val="002060"/>
                </a:solidFill>
                <a:latin typeface="Calibri"/>
                <a:ea typeface="Calibri"/>
              </a:rPr>
              <a:t>Jasné a dobre definované ciele lekcie a cvičení. Keď budú dobre rozumieť konečnému cieľu, môžu sa žiaci ľahšie a efektívnejšie zamerať na konkrétnu úlohu/ materiál.</a:t>
            </a:r>
            <a:r>
              <a:rPr b="0" lang="cs-CZ" sz="2800" spc="-1" strike="noStrike">
                <a:solidFill>
                  <a:srgbClr val="002060"/>
                </a:solidFill>
                <a:latin typeface="Calibri"/>
                <a:ea typeface="Calibri"/>
              </a:rPr>
              <a:t>  </a:t>
            </a:r>
            <a:endParaRPr b="0" lang="sk-SK" sz="2800" spc="-1" strike="noStrike">
              <a:latin typeface="Arial"/>
            </a:endParaRPr>
          </a:p>
          <a:p>
            <a:pPr>
              <a:lnSpc>
                <a:spcPct val="100000"/>
              </a:lnSpc>
            </a:pPr>
            <a:endParaRPr b="0" lang="sk-SK" sz="2800" spc="-1" strike="noStrike">
              <a:latin typeface="Arial"/>
            </a:endParaRPr>
          </a:p>
          <a:p>
            <a:pPr marL="457200" indent="-456480">
              <a:lnSpc>
                <a:spcPct val="100000"/>
              </a:lnSpc>
              <a:buClr>
                <a:srgbClr val="002060"/>
              </a:buClr>
              <a:buFont typeface="Arial"/>
              <a:buChar char="•"/>
            </a:pPr>
            <a:r>
              <a:rPr b="1" lang="cs-CZ" sz="2800" spc="-1" strike="noStrike">
                <a:solidFill>
                  <a:srgbClr val="002060"/>
                </a:solidFill>
                <a:latin typeface="Calibri"/>
                <a:ea typeface="Calibri"/>
              </a:rPr>
              <a:t>Overovanie</a:t>
            </a:r>
            <a:r>
              <a:rPr b="0" lang="cs-CZ" sz="2800" spc="-1" strike="noStrike">
                <a:solidFill>
                  <a:srgbClr val="002060"/>
                </a:solidFill>
                <a:latin typeface="Calibri"/>
                <a:ea typeface="Calibri"/>
              </a:rPr>
              <a:t>: </a:t>
            </a:r>
            <a:r>
              <a:rPr b="0" lang="cs-CZ" sz="2300" spc="-1" strike="noStrike">
                <a:solidFill>
                  <a:srgbClr val="002060"/>
                </a:solidFill>
                <a:latin typeface="Calibri"/>
                <a:ea typeface="Calibri"/>
              </a:rPr>
              <a:t>Ako som to urobil? Individuálne hodnotenie a spätná väzba od učiteľa o práci žiaka, ktorá sa konkrétne týka dosiahnutia cieľa. Poskytnite informácie o pokroku žiaka (alebo jeho nedostatku) a poskytnite pokyny, ktoré pomôžu dosiahnuť ciele a dosiahnuť očakávanú úroveň.</a:t>
            </a:r>
            <a:endParaRPr b="0" lang="sk-SK" sz="23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16" name="image1.png" descr=""/>
          <p:cNvPicPr/>
          <p:nvPr/>
        </p:nvPicPr>
        <p:blipFill>
          <a:blip r:embed="rId2"/>
          <a:srcRect l="0" t="8888" r="0" b="13844"/>
          <a:stretch/>
        </p:blipFill>
        <p:spPr>
          <a:xfrm>
            <a:off x="1254240" y="0"/>
            <a:ext cx="9682920" cy="1101240"/>
          </a:xfrm>
          <a:prstGeom prst="rect">
            <a:avLst/>
          </a:prstGeom>
          <a:ln w="12700">
            <a:noFill/>
          </a:ln>
        </p:spPr>
      </p:pic>
      <p:sp>
        <p:nvSpPr>
          <p:cNvPr id="117"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18" name="CustomShape 2"/>
          <p:cNvSpPr/>
          <p:nvPr/>
        </p:nvSpPr>
        <p:spPr>
          <a:xfrm>
            <a:off x="-6840" y="981720"/>
            <a:ext cx="12197880" cy="687960"/>
          </a:xfrm>
          <a:prstGeom prst="rect">
            <a:avLst/>
          </a:prstGeom>
          <a:noFill/>
          <a:ln w="12600">
            <a:noFill/>
          </a:ln>
        </p:spPr>
        <p:style>
          <a:lnRef idx="0"/>
          <a:fillRef idx="0"/>
          <a:effectRef idx="0"/>
          <a:fontRef idx="minor"/>
        </p:style>
        <p:txBody>
          <a:bodyPr lIns="45720" rIns="45720" tIns="45000" bIns="45000" anchor="b">
            <a:normAutofit/>
          </a:bodyPr>
          <a:p>
            <a:pPr algn="ctr">
              <a:lnSpc>
                <a:spcPct val="90000"/>
              </a:lnSpc>
            </a:pPr>
            <a:r>
              <a:rPr b="0" lang="cs-CZ" sz="4400" spc="-1" strike="noStrike" u="sng">
                <a:solidFill>
                  <a:srgbClr val="002060"/>
                </a:solidFill>
                <a:uFillTx/>
                <a:latin typeface="Calibri"/>
                <a:ea typeface="Calibri"/>
              </a:rPr>
              <a:t>Moduly projektu STARS</a:t>
            </a:r>
            <a:endParaRPr b="0" lang="sk-SK" sz="4400" spc="-1" strike="noStrike">
              <a:latin typeface="Arial"/>
            </a:endParaRPr>
          </a:p>
        </p:txBody>
      </p:sp>
      <p:sp>
        <p:nvSpPr>
          <p:cNvPr id="119" name="CustomShape 3"/>
          <p:cNvSpPr/>
          <p:nvPr/>
        </p:nvSpPr>
        <p:spPr>
          <a:xfrm>
            <a:off x="781560" y="2016360"/>
            <a:ext cx="10826280" cy="3331080"/>
          </a:xfrm>
          <a:prstGeom prst="rect">
            <a:avLst/>
          </a:prstGeom>
          <a:noFill/>
          <a:ln w="12600">
            <a:noFill/>
          </a:ln>
        </p:spPr>
        <p:style>
          <a:lnRef idx="0"/>
          <a:fillRef idx="0"/>
          <a:effectRef idx="0"/>
          <a:fontRef idx="minor"/>
        </p:style>
        <p:txBody>
          <a:bodyPr lIns="45720" rIns="45720" tIns="45000" bIns="45000">
            <a:normAutofit/>
          </a:bodyPr>
          <a:p>
            <a:pPr algn="just">
              <a:lnSpc>
                <a:spcPct val="90000"/>
              </a:lnSpc>
              <a:spcBef>
                <a:spcPts val="901"/>
              </a:spcBef>
              <a:tabLst>
                <a:tab algn="l" pos="0"/>
              </a:tabLst>
            </a:pPr>
            <a:r>
              <a:rPr b="0" lang="sk-SK" sz="2600" spc="-1" strike="noStrike">
                <a:solidFill>
                  <a:srgbClr val="002060"/>
                </a:solidFill>
                <a:latin typeface="Calibri"/>
                <a:ea typeface="Calibri"/>
              </a:rPr>
              <a:t>#1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Súhvezdia.</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#6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Galaktickej prostredie.</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#2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Pohyb nebeských telies.</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#7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Slnko a hviezdy.</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#3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Newtonov gravitačný zákon.</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#8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Naša Galaxia a iné galaxie.</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#4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Objavovanie vesmíru.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#9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Vesmír.</a:t>
            </a:r>
            <a:endParaRPr b="0" lang="sk-SK" sz="2600" spc="-1" strike="noStrike">
              <a:latin typeface="Arial"/>
            </a:endParaRPr>
          </a:p>
          <a:p>
            <a:pPr algn="just">
              <a:lnSpc>
                <a:spcPct val="90000"/>
              </a:lnSpc>
              <a:spcBef>
                <a:spcPts val="901"/>
              </a:spcBef>
              <a:tabLst>
                <a:tab algn="l" pos="0"/>
              </a:tabLst>
            </a:pPr>
            <a:r>
              <a:rPr b="0" lang="sk-SK" sz="2600" spc="-1" strike="noStrike">
                <a:solidFill>
                  <a:srgbClr val="002060"/>
                </a:solidFill>
                <a:latin typeface="Calibri"/>
                <a:ea typeface="Calibri"/>
              </a:rPr>
              <a:t>#5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Slnečná sústava.</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#10</a:t>
            </a:r>
            <a:r>
              <a:rPr b="0" lang="sk-SK" sz="2600" spc="-1" strike="noStrike">
                <a:solidFill>
                  <a:srgbClr val="002060"/>
                </a:solidFill>
                <a:latin typeface="Calibri"/>
                <a:ea typeface="Calibri"/>
              </a:rPr>
              <a:t>	</a:t>
            </a:r>
            <a:r>
              <a:rPr b="0" lang="sk-SK" sz="2600" spc="-1" strike="noStrike">
                <a:solidFill>
                  <a:srgbClr val="002060"/>
                </a:solidFill>
                <a:latin typeface="Calibri"/>
                <a:ea typeface="Calibri"/>
              </a:rPr>
              <a:t>Hvezdárne / observatóriá.</a:t>
            </a:r>
            <a:endParaRPr b="0" lang="sk-SK"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21" name="image1.png" descr=""/>
          <p:cNvPicPr/>
          <p:nvPr/>
        </p:nvPicPr>
        <p:blipFill>
          <a:blip r:embed="rId2"/>
          <a:srcRect l="0" t="8888" r="0" b="13844"/>
          <a:stretch/>
        </p:blipFill>
        <p:spPr>
          <a:xfrm>
            <a:off x="1254240" y="0"/>
            <a:ext cx="9682920" cy="1101240"/>
          </a:xfrm>
          <a:prstGeom prst="rect">
            <a:avLst/>
          </a:prstGeom>
          <a:ln w="12700">
            <a:noFill/>
          </a:ln>
        </p:spPr>
      </p:pic>
      <p:sp>
        <p:nvSpPr>
          <p:cNvPr id="122"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23" name="CustomShape 2"/>
          <p:cNvSpPr/>
          <p:nvPr/>
        </p:nvSpPr>
        <p:spPr>
          <a:xfrm>
            <a:off x="7920" y="1072800"/>
            <a:ext cx="12191400" cy="656640"/>
          </a:xfrm>
          <a:prstGeom prst="rect">
            <a:avLst/>
          </a:prstGeom>
          <a:noFill/>
          <a:ln w="12600">
            <a:noFill/>
          </a:ln>
        </p:spPr>
        <p:style>
          <a:lnRef idx="0"/>
          <a:fillRef idx="0"/>
          <a:effectRef idx="0"/>
          <a:fontRef idx="minor"/>
        </p:style>
        <p:txBody>
          <a:bodyPr lIns="0" rIns="0" tIns="0" bIns="0" anchor="b">
            <a:normAutofit/>
          </a:bodyPr>
          <a:p>
            <a:pPr algn="ctr">
              <a:lnSpc>
                <a:spcPct val="90000"/>
              </a:lnSpc>
            </a:pPr>
            <a:r>
              <a:rPr b="0" lang="sk-SK" sz="4400" spc="-1" strike="noStrike" u="sng">
                <a:solidFill>
                  <a:srgbClr val="002060"/>
                </a:solidFill>
                <a:uFillTx/>
                <a:latin typeface="Calibri"/>
                <a:ea typeface="Calibri Light"/>
              </a:rPr>
              <a:t>Ako sú moduly štruktúrované</a:t>
            </a:r>
            <a:endParaRPr b="0" lang="sk-SK" sz="4400" spc="-1" strike="noStrike">
              <a:latin typeface="Arial"/>
            </a:endParaRPr>
          </a:p>
        </p:txBody>
      </p:sp>
      <p:sp>
        <p:nvSpPr>
          <p:cNvPr id="124" name="CustomShape 3"/>
          <p:cNvSpPr/>
          <p:nvPr/>
        </p:nvSpPr>
        <p:spPr>
          <a:xfrm>
            <a:off x="92880" y="2036160"/>
            <a:ext cx="11607840" cy="3229920"/>
          </a:xfrm>
          <a:prstGeom prst="rect">
            <a:avLst/>
          </a:prstGeom>
          <a:noFill/>
          <a:ln w="12600">
            <a:noFill/>
          </a:ln>
        </p:spPr>
        <p:style>
          <a:lnRef idx="0"/>
          <a:fillRef idx="0"/>
          <a:effectRef idx="0"/>
          <a:fontRef idx="minor"/>
        </p:style>
        <p:txBody>
          <a:bodyPr lIns="0" rIns="0" tIns="0" bIns="0">
            <a:noAutofit/>
          </a:bodyPr>
          <a:p>
            <a:pPr algn="just">
              <a:lnSpc>
                <a:spcPct val="90000"/>
              </a:lnSpc>
              <a:spcBef>
                <a:spcPts val="1001"/>
              </a:spcBef>
              <a:tabLst>
                <a:tab algn="l" pos="0"/>
              </a:tabLst>
            </a:pPr>
            <a:r>
              <a:rPr b="0" lang="sk-SK" sz="2000" spc="-1" strike="noStrike">
                <a:latin typeface="Calibri"/>
                <a:ea typeface="Calibri"/>
              </a:rPr>
              <a:t>	</a:t>
            </a:r>
            <a:r>
              <a:rPr b="0" lang="cs-CZ" sz="2600" spc="-1" strike="noStrike">
                <a:solidFill>
                  <a:srgbClr val="002060"/>
                </a:solidFill>
                <a:latin typeface="Calibri"/>
                <a:ea typeface="Calibri"/>
              </a:rPr>
              <a:t>Každý modul je rozdelený do niekoľkých tém.</a:t>
            </a:r>
            <a:endParaRPr b="0" lang="sk-SK" sz="2600" spc="-1" strike="noStrike">
              <a:latin typeface="Arial"/>
            </a:endParaRPr>
          </a:p>
          <a:p>
            <a:pPr algn="just">
              <a:lnSpc>
                <a:spcPct val="90000"/>
              </a:lnSpc>
              <a:spcBef>
                <a:spcPts val="1001"/>
              </a:spcBef>
              <a:tabLst>
                <a:tab algn="l" pos="0"/>
              </a:tabLst>
            </a:pPr>
            <a:r>
              <a:rPr b="0" lang="cs-CZ" sz="2600" spc="-1" strike="noStrike">
                <a:solidFill>
                  <a:srgbClr val="002060"/>
                </a:solidFill>
                <a:latin typeface="Calibri"/>
                <a:ea typeface="Calibri"/>
              </a:rPr>
              <a:t>	</a:t>
            </a:r>
            <a:r>
              <a:rPr b="0" lang="cs-CZ" sz="2600" spc="-1" strike="noStrike">
                <a:solidFill>
                  <a:srgbClr val="002060"/>
                </a:solidFill>
                <a:latin typeface="Calibri"/>
                <a:ea typeface="Calibri"/>
              </a:rPr>
              <a:t>Každá téma obsahuje:</a:t>
            </a:r>
            <a:endParaRPr b="0" lang="sk-SK" sz="2600" spc="-1" strike="noStrike">
              <a:latin typeface="Arial"/>
            </a:endParaRPr>
          </a:p>
          <a:p>
            <a:pPr marL="1434960" indent="-304200" algn="just">
              <a:lnSpc>
                <a:spcPct val="90000"/>
              </a:lnSpc>
              <a:spcBef>
                <a:spcPts val="1001"/>
              </a:spcBef>
              <a:buClr>
                <a:srgbClr val="131d84"/>
              </a:buClr>
              <a:buFont typeface="Arial"/>
              <a:buChar char="•"/>
              <a:tabLst>
                <a:tab algn="l" pos="0"/>
              </a:tabLst>
            </a:pPr>
            <a:r>
              <a:rPr b="0" lang="cs-CZ" sz="2000" spc="-1" strike="noStrike">
                <a:solidFill>
                  <a:srgbClr val="002060"/>
                </a:solidFill>
                <a:latin typeface="Calibri"/>
                <a:ea typeface="Calibri"/>
              </a:rPr>
              <a:t>Stručný úvod a kľúčové slová;</a:t>
            </a:r>
            <a:endParaRPr b="0" lang="sk-SK" sz="2000" spc="-1" strike="noStrike">
              <a:latin typeface="Arial"/>
            </a:endParaRPr>
          </a:p>
          <a:p>
            <a:pPr marL="1434960" indent="-304200">
              <a:lnSpc>
                <a:spcPct val="90000"/>
              </a:lnSpc>
              <a:spcBef>
                <a:spcPts val="1001"/>
              </a:spcBef>
              <a:buClr>
                <a:srgbClr val="131d84"/>
              </a:buClr>
              <a:buFont typeface="Arial"/>
              <a:buChar char="•"/>
              <a:tabLst>
                <a:tab algn="l" pos="0"/>
              </a:tabLst>
            </a:pPr>
            <a:r>
              <a:rPr b="0" lang="cs-CZ" sz="2000" spc="-1" strike="noStrike">
                <a:solidFill>
                  <a:srgbClr val="002060"/>
                </a:solidFill>
                <a:latin typeface="Calibri"/>
                <a:ea typeface="Calibri"/>
              </a:rPr>
              <a:t>Teoretická část pre učiteľa - Poskytuje základné informácie potrebné na prípravu lekcie na túto tému (v niektorých prípadoch odkazy na ďalšie materiály na internete).</a:t>
            </a:r>
            <a:endParaRPr b="0" lang="sk-SK" sz="2000" spc="-1" strike="noStrike">
              <a:latin typeface="Arial"/>
            </a:endParaRPr>
          </a:p>
          <a:p>
            <a:pPr marL="1434960" indent="-304200">
              <a:lnSpc>
                <a:spcPct val="90000"/>
              </a:lnSpc>
              <a:spcBef>
                <a:spcPts val="1001"/>
              </a:spcBef>
              <a:buClr>
                <a:srgbClr val="131d84"/>
              </a:buClr>
              <a:buFont typeface="Arial"/>
              <a:buChar char="•"/>
              <a:tabLst>
                <a:tab algn="l" pos="0"/>
              </a:tabLst>
            </a:pPr>
            <a:r>
              <a:rPr b="0" lang="cs-CZ" sz="2000" spc="-1" strike="noStrike">
                <a:solidFill>
                  <a:srgbClr val="002060"/>
                </a:solidFill>
                <a:latin typeface="Calibri"/>
                <a:ea typeface="Calibri"/>
              </a:rPr>
              <a:t>Praktické cvičenia pre žiakov – (vo väčšine prípadov) pripravené na použitie v triede, doplnené odpoveďami.</a:t>
            </a:r>
            <a:endParaRPr b="0" lang="sk-SK"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26" name="image1.png" descr=""/>
          <p:cNvPicPr/>
          <p:nvPr/>
        </p:nvPicPr>
        <p:blipFill>
          <a:blip r:embed="rId2"/>
          <a:srcRect l="0" t="8888" r="0" b="13844"/>
          <a:stretch/>
        </p:blipFill>
        <p:spPr>
          <a:xfrm>
            <a:off x="1254240" y="0"/>
            <a:ext cx="9682920" cy="1101240"/>
          </a:xfrm>
          <a:prstGeom prst="rect">
            <a:avLst/>
          </a:prstGeom>
          <a:ln w="12700">
            <a:noFill/>
          </a:ln>
        </p:spPr>
      </p:pic>
      <p:sp>
        <p:nvSpPr>
          <p:cNvPr id="127"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28" name="CustomShape 2"/>
          <p:cNvSpPr/>
          <p:nvPr/>
        </p:nvSpPr>
        <p:spPr>
          <a:xfrm>
            <a:off x="748080" y="2191320"/>
            <a:ext cx="11197800" cy="1980000"/>
          </a:xfrm>
          <a:prstGeom prst="rect">
            <a:avLst/>
          </a:prstGeom>
          <a:noFill/>
          <a:ln w="12700">
            <a:noFill/>
          </a:ln>
        </p:spPr>
        <p:style>
          <a:lnRef idx="0"/>
          <a:fillRef idx="0"/>
          <a:effectRef idx="0"/>
          <a:fontRef idx="minor"/>
        </p:style>
        <p:txBody>
          <a:bodyPr lIns="0" rIns="0" tIns="0" bIns="0">
            <a:spAutoFit/>
          </a:bodyPr>
          <a:p>
            <a:pPr marL="502200" indent="-501480">
              <a:lnSpc>
                <a:spcPct val="100000"/>
              </a:lnSpc>
              <a:buClr>
                <a:srgbClr val="002060"/>
              </a:buClr>
              <a:buFont typeface="StarSymbol"/>
              <a:buAutoNum type="arabicPeriod"/>
            </a:pPr>
            <a:r>
              <a:rPr b="0" lang="sk-SK" sz="2600" spc="-1" strike="noStrike">
                <a:solidFill>
                  <a:srgbClr val="002060"/>
                </a:solidFill>
                <a:latin typeface="Calibri"/>
                <a:ea typeface="Calibri"/>
              </a:rPr>
              <a:t>Pozorne si prečítajte teoretickú časť pre učiteľa.</a:t>
            </a:r>
            <a:endParaRPr b="0" lang="sk-SK" sz="2600" spc="-1" strike="noStrike">
              <a:latin typeface="Arial"/>
            </a:endParaRPr>
          </a:p>
          <a:p>
            <a:pPr>
              <a:lnSpc>
                <a:spcPct val="100000"/>
              </a:lnSpc>
            </a:pPr>
            <a:endParaRPr b="0" lang="sk-SK" sz="2600" spc="-1" strike="noStrike">
              <a:latin typeface="Arial"/>
            </a:endParaRPr>
          </a:p>
          <a:p>
            <a:pPr marL="502200" indent="-501480">
              <a:lnSpc>
                <a:spcPct val="100000"/>
              </a:lnSpc>
              <a:buClr>
                <a:srgbClr val="002060"/>
              </a:buClr>
              <a:buFont typeface="StarSymbol"/>
              <a:buAutoNum type="arabicPeriod" startAt="2"/>
            </a:pPr>
            <a:r>
              <a:rPr b="0" lang="sk-SK" sz="2600" spc="-1" strike="noStrike">
                <a:solidFill>
                  <a:srgbClr val="002060"/>
                </a:solidFill>
                <a:latin typeface="Calibri"/>
                <a:ea typeface="Calibri"/>
              </a:rPr>
              <a:t>Ak máte akékoľvek otázky, vyhľadajte ďalší materiál na stránke projektu </a:t>
            </a:r>
            <a:br/>
            <a:r>
              <a:rPr b="0" lang="sk-SK" sz="2600" spc="-1" strike="noStrike">
                <a:solidFill>
                  <a:srgbClr val="002060"/>
                </a:solidFill>
                <a:latin typeface="Calibri"/>
                <a:ea typeface="Calibri"/>
              </a:rPr>
              <a:t>(project-stars.com) alebo na iných webových stránkach. </a:t>
            </a:r>
            <a:endParaRPr b="0" lang="sk-SK" sz="2600" spc="-1" strike="noStrike">
              <a:latin typeface="Arial"/>
            </a:endParaRPr>
          </a:p>
          <a:p>
            <a:pPr>
              <a:lnSpc>
                <a:spcPct val="100000"/>
              </a:lnSpc>
            </a:pPr>
            <a:r>
              <a:rPr b="0" lang="sk-SK" sz="2600" spc="-1" strike="noStrike">
                <a:solidFill>
                  <a:srgbClr val="002060"/>
                </a:solidFill>
                <a:latin typeface="Calibri"/>
                <a:ea typeface="Calibri"/>
              </a:rPr>
              <a:t>	</a:t>
            </a:r>
            <a:r>
              <a:rPr b="0" lang="sk-SK" sz="2600" spc="-1" strike="noStrike">
                <a:solidFill>
                  <a:srgbClr val="f22d25"/>
                </a:solidFill>
                <a:latin typeface="Calibri"/>
                <a:ea typeface="Calibri"/>
              </a:rPr>
              <a:t>Pozor! Uistite sa, že zdroje sú spoľahlivé!</a:t>
            </a:r>
            <a:endParaRPr b="0" lang="sk-SK" sz="2600" spc="-1" strike="noStrike">
              <a:latin typeface="Arial"/>
            </a:endParaRPr>
          </a:p>
        </p:txBody>
      </p:sp>
      <p:sp>
        <p:nvSpPr>
          <p:cNvPr id="129"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sk-SK" sz="4400" spc="-1" strike="noStrike" u="sng">
                <a:solidFill>
                  <a:srgbClr val="002060"/>
                </a:solidFill>
                <a:uFillTx/>
                <a:latin typeface="Calibri"/>
                <a:ea typeface="Calibri"/>
              </a:rPr>
              <a:t> </a:t>
            </a:r>
            <a:r>
              <a:rPr b="0" lang="sk-SK" sz="4400" spc="-1" strike="noStrike" u="sng">
                <a:solidFill>
                  <a:srgbClr val="002060"/>
                </a:solidFill>
                <a:uFillTx/>
                <a:latin typeface="Calibri"/>
                <a:ea typeface="Calibri"/>
              </a:rPr>
              <a:t>Ako </a:t>
            </a:r>
            <a:r>
              <a:rPr b="0" lang="cs-CZ" sz="4400" spc="-1" strike="noStrike" u="sng">
                <a:solidFill>
                  <a:srgbClr val="002060"/>
                </a:solidFill>
                <a:uFillTx/>
                <a:latin typeface="Calibri"/>
                <a:ea typeface="Calibri"/>
              </a:rPr>
              <a:t>pristupovať k materiálu 1</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31" name="image1.png" descr=""/>
          <p:cNvPicPr/>
          <p:nvPr/>
        </p:nvPicPr>
        <p:blipFill>
          <a:blip r:embed="rId2"/>
          <a:srcRect l="0" t="8888" r="0" b="13844"/>
          <a:stretch/>
        </p:blipFill>
        <p:spPr>
          <a:xfrm>
            <a:off x="1254240" y="0"/>
            <a:ext cx="9682920" cy="1101240"/>
          </a:xfrm>
          <a:prstGeom prst="rect">
            <a:avLst/>
          </a:prstGeom>
          <a:ln w="12700">
            <a:noFill/>
          </a:ln>
        </p:spPr>
      </p:pic>
      <p:sp>
        <p:nvSpPr>
          <p:cNvPr id="132"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33" name="CustomShape 2"/>
          <p:cNvSpPr/>
          <p:nvPr/>
        </p:nvSpPr>
        <p:spPr>
          <a:xfrm>
            <a:off x="668160" y="2181600"/>
            <a:ext cx="11197800" cy="1493280"/>
          </a:xfrm>
          <a:prstGeom prst="rect">
            <a:avLst/>
          </a:prstGeom>
          <a:noFill/>
          <a:ln w="12700">
            <a:noFill/>
          </a:ln>
        </p:spPr>
        <p:style>
          <a:lnRef idx="0"/>
          <a:fillRef idx="0"/>
          <a:effectRef idx="0"/>
          <a:fontRef idx="minor"/>
        </p:style>
        <p:txBody>
          <a:bodyPr lIns="0" rIns="0" tIns="0" bIns="0">
            <a:spAutoFit/>
          </a:bodyPr>
          <a:p>
            <a:pPr>
              <a:lnSpc>
                <a:spcPct val="100000"/>
              </a:lnSpc>
            </a:pPr>
            <a:r>
              <a:rPr b="0" lang="sk-SK" sz="2600" spc="-1" strike="noStrike">
                <a:solidFill>
                  <a:srgbClr val="002163"/>
                </a:solidFill>
                <a:latin typeface="Calibri"/>
                <a:ea typeface="Calibri"/>
              </a:rPr>
              <a:t>Pri príprave teoretickej časti:</a:t>
            </a:r>
            <a:endParaRPr b="0" lang="sk-SK" sz="2600" spc="-1" strike="noStrike">
              <a:latin typeface="Arial"/>
            </a:endParaRPr>
          </a:p>
          <a:p>
            <a:pPr>
              <a:lnSpc>
                <a:spcPct val="100000"/>
              </a:lnSpc>
            </a:pPr>
            <a:r>
              <a:rPr b="0" lang="sk-SK" sz="1800" spc="-1" strike="noStrike">
                <a:solidFill>
                  <a:srgbClr val="002163"/>
                </a:solidFill>
                <a:latin typeface="Calibri"/>
                <a:ea typeface="Calibri"/>
              </a:rPr>
              <a:t>Všeobecne môže byť téma stavu beztiaže horšie predstaviteľná, pretože spravidla sa žiaci v stave beztiaže bežne nevyskytujú. V blízkosti povrchu Zeme sa stav beztiaže objavuje na niekoľko sekúnd pri voľnom páde. Na základnej škole sa bežne nepoužíva pojem zrýchlenie, v materiály sme ho napriek tomu použili. Rovnako tak rozlišujeme gravitačnú sílu, tiažovú silu a tiaž, aj keď na základnej škole sa používa len termín gravitačná sila.</a:t>
            </a:r>
            <a:endParaRPr b="0" lang="sk-SK" sz="1800" spc="-1" strike="noStrike">
              <a:latin typeface="Arial"/>
            </a:endParaRPr>
          </a:p>
        </p:txBody>
      </p:sp>
      <p:sp>
        <p:nvSpPr>
          <p:cNvPr id="134"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sk-SK" sz="4400" spc="-1" strike="noStrike" u="sng">
                <a:solidFill>
                  <a:srgbClr val="002060"/>
                </a:solidFill>
                <a:uFillTx/>
                <a:latin typeface="Calibri"/>
                <a:ea typeface="Calibri"/>
              </a:rPr>
              <a:t> </a:t>
            </a:r>
            <a:r>
              <a:rPr b="0" lang="sk-SK" sz="4400" spc="-1" strike="noStrike" u="sng">
                <a:solidFill>
                  <a:srgbClr val="002060"/>
                </a:solidFill>
                <a:uFillTx/>
                <a:latin typeface="Calibri"/>
                <a:ea typeface="Calibri"/>
              </a:rPr>
              <a:t>Ako </a:t>
            </a:r>
            <a:r>
              <a:rPr b="0" lang="cs-CZ" sz="4400" spc="-1" strike="noStrike" u="sng">
                <a:solidFill>
                  <a:srgbClr val="002060"/>
                </a:solidFill>
                <a:uFillTx/>
                <a:latin typeface="Calibri"/>
                <a:ea typeface="Calibri"/>
              </a:rPr>
              <a:t>pristupovať k materiálu 2</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36" name="image1.png" descr=""/>
          <p:cNvPicPr/>
          <p:nvPr/>
        </p:nvPicPr>
        <p:blipFill>
          <a:blip r:embed="rId2"/>
          <a:srcRect l="0" t="8888" r="0" b="13844"/>
          <a:stretch/>
        </p:blipFill>
        <p:spPr>
          <a:xfrm>
            <a:off x="1254240" y="0"/>
            <a:ext cx="9682920" cy="1101240"/>
          </a:xfrm>
          <a:prstGeom prst="rect">
            <a:avLst/>
          </a:prstGeom>
          <a:ln w="12700">
            <a:noFill/>
          </a:ln>
        </p:spPr>
      </p:pic>
      <p:sp>
        <p:nvSpPr>
          <p:cNvPr id="137"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38" name="CustomShape 2"/>
          <p:cNvSpPr/>
          <p:nvPr/>
        </p:nvSpPr>
        <p:spPr>
          <a:xfrm>
            <a:off x="496800" y="1970640"/>
            <a:ext cx="11197800" cy="2681640"/>
          </a:xfrm>
          <a:prstGeom prst="rect">
            <a:avLst/>
          </a:prstGeom>
          <a:noFill/>
          <a:ln w="12700">
            <a:noFill/>
          </a:ln>
        </p:spPr>
        <p:style>
          <a:lnRef idx="0"/>
          <a:fillRef idx="0"/>
          <a:effectRef idx="0"/>
          <a:fontRef idx="minor"/>
        </p:style>
        <p:txBody>
          <a:bodyPr lIns="0" rIns="0" tIns="0" bIns="0">
            <a:spAutoFit/>
          </a:bodyPr>
          <a:p>
            <a:pPr marL="457200" indent="-456480">
              <a:lnSpc>
                <a:spcPct val="100000"/>
              </a:lnSpc>
              <a:buClr>
                <a:srgbClr val="002060"/>
              </a:buClr>
              <a:buFont typeface="Helvetica"/>
              <a:buAutoNum type="arabicPeriod" startAt="3"/>
            </a:pPr>
            <a:r>
              <a:rPr b="0" lang="cs-CZ" sz="2200" spc="-1" strike="noStrike">
                <a:solidFill>
                  <a:srgbClr val="002060"/>
                </a:solidFill>
                <a:latin typeface="Calibri"/>
                <a:ea typeface="Calibri"/>
              </a:rPr>
              <a:t>Prečítajte si pozorne praktické cvičenia a ich odpovede.</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060"/>
              </a:buClr>
              <a:buFont typeface="Helvetica"/>
              <a:buAutoNum type="arabicPeriod" startAt="4"/>
            </a:pPr>
            <a:r>
              <a:rPr b="0" lang="cs-CZ" sz="2200" spc="-1" strike="noStrike">
                <a:solidFill>
                  <a:srgbClr val="002060"/>
                </a:solidFill>
                <a:latin typeface="Calibri"/>
                <a:ea typeface="Calibri"/>
              </a:rPr>
              <a:t> </a:t>
            </a:r>
            <a:r>
              <a:rPr b="0" lang="cs-CZ" sz="2200" spc="-1" strike="noStrike">
                <a:solidFill>
                  <a:srgbClr val="002060"/>
                </a:solidFill>
                <a:latin typeface="Calibri"/>
                <a:ea typeface="Calibri"/>
              </a:rPr>
              <a:t>Ak máte nejaké otázky, pozrite sa na ďašie materiály a/alebo stránky projektu </a:t>
            </a:r>
            <a:br/>
            <a:r>
              <a:rPr b="0" lang="cs-CZ" sz="2200" spc="-1" strike="noStrike">
                <a:solidFill>
                  <a:srgbClr val="002060"/>
                </a:solidFill>
                <a:latin typeface="Calibri"/>
                <a:ea typeface="Calibri"/>
              </a:rPr>
              <a:t>(project-stars.com) alebo na iné webové stránky. </a:t>
            </a:r>
            <a:r>
              <a:rPr b="0" lang="cs-CZ" sz="2200" spc="-1" strike="noStrike">
                <a:solidFill>
                  <a:srgbClr val="f22d25"/>
                </a:solidFill>
                <a:latin typeface="Calibri"/>
                <a:ea typeface="Calibri"/>
              </a:rPr>
              <a:t>Pozor! Uistite se, že zdroje  sú spoľahlivé!</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163"/>
              </a:buClr>
              <a:buFont typeface="Helvetica"/>
              <a:buAutoNum type="arabicPeriod" startAt="5"/>
            </a:pPr>
            <a:r>
              <a:rPr b="0" lang="cs-CZ" sz="2200" spc="-1" strike="noStrike">
                <a:solidFill>
                  <a:srgbClr val="002163"/>
                </a:solidFill>
                <a:latin typeface="Calibri"/>
                <a:ea typeface="Calibri"/>
              </a:rPr>
              <a:t>Na základe teoretickej časti vyberte na ilustráciu praktické cvičenia.  Ďalšie cvičenia môžete hľadať v doplnkových materiáloch a/alebo na stránke projektu (project-stars.com), alebo na iných webových stránkách.</a:t>
            </a:r>
            <a:r>
              <a:rPr b="0" lang="cs-CZ" sz="2200" spc="-1" strike="noStrike">
                <a:solidFill>
                  <a:srgbClr val="002060"/>
                </a:solidFill>
                <a:latin typeface="Calibri"/>
                <a:ea typeface="Calibri"/>
              </a:rPr>
              <a:t> </a:t>
            </a:r>
            <a:r>
              <a:rPr b="0" lang="cs-CZ" sz="2200" spc="-1" strike="noStrike">
                <a:solidFill>
                  <a:srgbClr val="f22d25"/>
                </a:solidFill>
                <a:latin typeface="Calibri"/>
                <a:ea typeface="Calibri"/>
              </a:rPr>
              <a:t>Pozor! Uistite sa, že zdroje sú spoľahlivé!</a:t>
            </a:r>
            <a:endParaRPr b="0" lang="sk-SK" sz="2200" spc="-1" strike="noStrike">
              <a:latin typeface="Arial"/>
            </a:endParaRPr>
          </a:p>
        </p:txBody>
      </p:sp>
      <p:sp>
        <p:nvSpPr>
          <p:cNvPr id="139"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4400" spc="-1" strike="noStrike" u="sng">
                <a:solidFill>
                  <a:srgbClr val="002060"/>
                </a:solidFill>
                <a:uFillTx/>
                <a:latin typeface="Calibri"/>
                <a:ea typeface="Calibri"/>
              </a:rPr>
              <a:t> </a:t>
            </a:r>
            <a:r>
              <a:rPr b="0" lang="cs-CZ" sz="4400" spc="-1" strike="noStrike" u="sng">
                <a:solidFill>
                  <a:srgbClr val="002060"/>
                </a:solidFill>
                <a:uFillTx/>
                <a:latin typeface="Calibri"/>
                <a:ea typeface="Calibri"/>
              </a:rPr>
              <a:t>Ako pristupovať k materiálu 3</a:t>
            </a:r>
            <a:endParaRPr b="0" lang="sk-SK" sz="4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6840" y="5572440"/>
            <a:ext cx="12197880" cy="14616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41" name="CustomShape 2"/>
          <p:cNvSpPr/>
          <p:nvPr/>
        </p:nvSpPr>
        <p:spPr>
          <a:xfrm>
            <a:off x="496800" y="1895760"/>
            <a:ext cx="11197800" cy="3351960"/>
          </a:xfrm>
          <a:prstGeom prst="rect">
            <a:avLst/>
          </a:prstGeom>
          <a:noFill/>
          <a:ln w="12700">
            <a:noFill/>
          </a:ln>
        </p:spPr>
        <p:style>
          <a:lnRef idx="0"/>
          <a:fillRef idx="0"/>
          <a:effectRef idx="0"/>
          <a:fontRef idx="minor"/>
        </p:style>
        <p:txBody>
          <a:bodyPr lIns="0" rIns="0" tIns="0" bIns="0">
            <a:spAutoFit/>
          </a:bodyPr>
          <a:p>
            <a:pPr marL="457200" indent="-456480">
              <a:lnSpc>
                <a:spcPct val="100000"/>
              </a:lnSpc>
              <a:buClr>
                <a:srgbClr val="002060"/>
              </a:buClr>
              <a:buFont typeface="Helvetica"/>
              <a:buAutoNum type="arabicPeriod" startAt="6"/>
            </a:pPr>
            <a:r>
              <a:rPr b="0" lang="cs-CZ" sz="2200" spc="-1" strike="noStrike">
                <a:solidFill>
                  <a:srgbClr val="002060"/>
                </a:solidFill>
                <a:latin typeface="Calibri"/>
                <a:ea typeface="Calibri"/>
              </a:rPr>
              <a:t>Uvedomte si, že niektoré cvičenia vyžadujú ďalšie materiály, ktoré sú v triede ťažko dostupné. Je potrebné pripraviť sa na ne vopred – buď ich dodať, alebo upozorniť žiakov, aby si ich pripravili vopred!</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060"/>
              </a:buClr>
              <a:buFont typeface="Helvetica"/>
              <a:buAutoNum type="arabicPeriod" startAt="7"/>
            </a:pPr>
            <a:r>
              <a:rPr b="0" lang="cs-CZ" sz="2200" spc="-1" strike="noStrike">
                <a:solidFill>
                  <a:srgbClr val="002060"/>
                </a:solidFill>
                <a:latin typeface="Calibri"/>
                <a:ea typeface="Calibri"/>
              </a:rPr>
              <a:t>Odporúčame vyskúšať vybrané cvičenia a urobiť si vlastný úsudok vzhľadom na zložitosť a čas potrebný na dokončenie cvičenia. Ak sa rozhodnete, môžete vykonávať zmeny, vynechať niektoré časti, uľahčiť si časti cvičení, pokiaľ to nenarušuje fyzikálny význam úloh.</a:t>
            </a:r>
            <a:endParaRPr b="0" lang="sk-SK" sz="2200" spc="-1" strike="noStrike">
              <a:latin typeface="Arial"/>
            </a:endParaRPr>
          </a:p>
          <a:p>
            <a:pPr>
              <a:lnSpc>
                <a:spcPct val="100000"/>
              </a:lnSpc>
            </a:pPr>
            <a:endParaRPr b="0" lang="sk-SK" sz="2200" spc="-1" strike="noStrike">
              <a:latin typeface="Arial"/>
            </a:endParaRPr>
          </a:p>
          <a:p>
            <a:pPr marL="457200" indent="-456480">
              <a:lnSpc>
                <a:spcPct val="100000"/>
              </a:lnSpc>
              <a:buClr>
                <a:srgbClr val="002163"/>
              </a:buClr>
              <a:buFont typeface="Helvetica"/>
              <a:buAutoNum type="arabicPeriod" startAt="8"/>
            </a:pPr>
            <a:r>
              <a:rPr b="0" lang="cs-CZ" sz="2200" spc="-1" strike="noStrike">
                <a:solidFill>
                  <a:srgbClr val="002163"/>
                </a:solidFill>
                <a:latin typeface="Calibri"/>
                <a:ea typeface="Calibri"/>
              </a:rPr>
              <a:t>Podľa svojho uváženia môžete dať niektoré cvičenia za domácíe úlohy, urobiť predbežnú prípravu doma alebo naopak nechať doma dokončiť. </a:t>
            </a:r>
            <a:endParaRPr b="0" lang="sk-SK" sz="2200" spc="-1" strike="noStrike">
              <a:latin typeface="Arial"/>
            </a:endParaRPr>
          </a:p>
        </p:txBody>
      </p:sp>
      <p:sp>
        <p:nvSpPr>
          <p:cNvPr id="142" name="CustomShape 3"/>
          <p:cNvSpPr/>
          <p:nvPr/>
        </p:nvSpPr>
        <p:spPr>
          <a:xfrm>
            <a:off x="-6840" y="1101960"/>
            <a:ext cx="12197880" cy="670320"/>
          </a:xfrm>
          <a:prstGeom prst="rect">
            <a:avLst/>
          </a:prstGeom>
          <a:noFill/>
          <a:ln w="12700">
            <a:noFill/>
          </a:ln>
        </p:spPr>
        <p:style>
          <a:lnRef idx="0"/>
          <a:fillRef idx="0"/>
          <a:effectRef idx="0"/>
          <a:fontRef idx="minor"/>
        </p:style>
        <p:txBody>
          <a:bodyPr lIns="0" rIns="0" tIns="0" bIns="0">
            <a:spAutoFit/>
          </a:bodyPr>
          <a:p>
            <a:pPr algn="ctr">
              <a:lnSpc>
                <a:spcPct val="100000"/>
              </a:lnSpc>
            </a:pPr>
            <a:r>
              <a:rPr b="0" lang="cs-CZ" sz="1800" spc="-1" strike="noStrike">
                <a:solidFill>
                  <a:srgbClr val="000000"/>
                </a:solidFill>
                <a:latin typeface="Calibri"/>
                <a:ea typeface="Calibri"/>
              </a:rPr>
              <a:t>  </a:t>
            </a:r>
            <a:r>
              <a:rPr b="0" lang="cs-CZ" sz="4400" spc="-1" strike="noStrike" u="sng">
                <a:solidFill>
                  <a:srgbClr val="002060"/>
                </a:solidFill>
                <a:uFillTx/>
                <a:latin typeface="Calibri"/>
                <a:ea typeface="Calibri"/>
              </a:rPr>
              <a:t> </a:t>
            </a:r>
            <a:r>
              <a:rPr b="0" lang="sk-SK" sz="4400" spc="-1" strike="noStrike" u="sng">
                <a:solidFill>
                  <a:srgbClr val="002060"/>
                </a:solidFill>
                <a:uFillTx/>
                <a:latin typeface="Calibri"/>
                <a:ea typeface="Calibri"/>
              </a:rPr>
              <a:t>Ako </a:t>
            </a:r>
            <a:r>
              <a:rPr b="0" lang="cs-CZ" sz="4400" spc="-1" strike="noStrike" u="sng">
                <a:solidFill>
                  <a:srgbClr val="002060"/>
                </a:solidFill>
                <a:uFillTx/>
                <a:latin typeface="Calibri"/>
                <a:ea typeface="Calibri"/>
              </a:rPr>
              <a:t>pristupovať k materiálu 4</a:t>
            </a:r>
            <a:endParaRPr b="0" lang="sk-SK" sz="4400" spc="-1" strike="noStrike">
              <a:latin typeface="Arial"/>
            </a:endParaRPr>
          </a:p>
        </p:txBody>
      </p:sp>
      <p:pic>
        <p:nvPicPr>
          <p:cNvPr id="143"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44" name="image1.png" descr=""/>
          <p:cNvPicPr/>
          <p:nvPr/>
        </p:nvPicPr>
        <p:blipFill>
          <a:blip r:embed="rId2"/>
          <a:srcRect l="0" t="8888" r="0" b="13844"/>
          <a:stretch/>
        </p:blipFill>
        <p:spPr>
          <a:xfrm>
            <a:off x="1254240" y="0"/>
            <a:ext cx="9682920" cy="1101240"/>
          </a:xfrm>
          <a:prstGeom prst="rect">
            <a:avLst/>
          </a:prstGeom>
          <a:ln w="1270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image2.jpg" descr=""/>
          <p:cNvPicPr/>
          <p:nvPr/>
        </p:nvPicPr>
        <p:blipFill>
          <a:blip r:embed="rId1"/>
          <a:srcRect l="0" t="14595" r="0" b="20013"/>
          <a:stretch/>
        </p:blipFill>
        <p:spPr>
          <a:xfrm>
            <a:off x="1587600" y="5821560"/>
            <a:ext cx="9032040" cy="1035720"/>
          </a:xfrm>
          <a:prstGeom prst="rect">
            <a:avLst/>
          </a:prstGeom>
          <a:ln w="12700">
            <a:noFill/>
          </a:ln>
        </p:spPr>
      </p:pic>
      <p:pic>
        <p:nvPicPr>
          <p:cNvPr id="146" name="image1.png" descr=""/>
          <p:cNvPicPr/>
          <p:nvPr/>
        </p:nvPicPr>
        <p:blipFill>
          <a:blip r:embed="rId2"/>
          <a:srcRect l="0" t="8888" r="0" b="13844"/>
          <a:stretch/>
        </p:blipFill>
        <p:spPr>
          <a:xfrm>
            <a:off x="1254240" y="0"/>
            <a:ext cx="9682920" cy="1101240"/>
          </a:xfrm>
          <a:prstGeom prst="rect">
            <a:avLst/>
          </a:prstGeom>
          <a:ln w="12700">
            <a:noFill/>
          </a:ln>
        </p:spPr>
      </p:pic>
      <p:sp>
        <p:nvSpPr>
          <p:cNvPr id="147" name="CustomShape 1"/>
          <p:cNvSpPr/>
          <p:nvPr/>
        </p:nvSpPr>
        <p:spPr>
          <a:xfrm>
            <a:off x="-6840" y="5572440"/>
            <a:ext cx="12197880" cy="146520"/>
          </a:xfrm>
          <a:prstGeom prst="rect">
            <a:avLst/>
          </a:prstGeom>
          <a:solidFill>
            <a:srgbClr val="ed7d31"/>
          </a:solidFill>
          <a:ln w="12700">
            <a:noFill/>
          </a:ln>
        </p:spPr>
        <p:style>
          <a:lnRef idx="0"/>
          <a:fillRef idx="0"/>
          <a:effectRef idx="0"/>
          <a:fontRef idx="minor"/>
        </p:style>
        <p:txBody>
          <a:bodyPr lIns="0" rIns="0" tIns="0" bIns="0">
            <a:spAutoFit/>
          </a:bodyPr>
          <a:p>
            <a:pPr>
              <a:lnSpc>
                <a:spcPct val="107000"/>
              </a:lnSpc>
              <a:spcBef>
                <a:spcPts val="799"/>
              </a:spcBef>
            </a:pPr>
            <a:r>
              <a:rPr b="0" lang="sk-SK" sz="900" spc="-1" strike="noStrike">
                <a:solidFill>
                  <a:srgbClr val="000000"/>
                </a:solidFill>
                <a:latin typeface="Verdana"/>
                <a:ea typeface="Verdana"/>
              </a:rPr>
              <a:t>The current publication reflects only the author´s view and neither the Slovak National Agency, nor the European Commission are responsible for any use that may be made of the information it contains.</a:t>
            </a:r>
            <a:endParaRPr b="0" lang="sk-SK" sz="900" spc="-1" strike="noStrike">
              <a:latin typeface="Arial"/>
            </a:endParaRPr>
          </a:p>
        </p:txBody>
      </p:sp>
      <p:sp>
        <p:nvSpPr>
          <p:cNvPr id="148" name="CustomShape 2"/>
          <p:cNvSpPr/>
          <p:nvPr/>
        </p:nvSpPr>
        <p:spPr>
          <a:xfrm>
            <a:off x="-6840" y="1054440"/>
            <a:ext cx="12197880" cy="760320"/>
          </a:xfrm>
          <a:prstGeom prst="rect">
            <a:avLst/>
          </a:prstGeom>
          <a:noFill/>
          <a:ln w="12700">
            <a:noFill/>
          </a:ln>
        </p:spPr>
        <p:style>
          <a:lnRef idx="0"/>
          <a:fillRef idx="0"/>
          <a:effectRef idx="0"/>
          <a:fontRef idx="minor"/>
        </p:style>
        <p:txBody>
          <a:bodyPr lIns="45720" rIns="45720" tIns="45000" bIns="45000">
            <a:spAutoFit/>
          </a:bodyPr>
          <a:p>
            <a:pPr algn="ctr">
              <a:lnSpc>
                <a:spcPct val="100000"/>
              </a:lnSpc>
            </a:pPr>
            <a:r>
              <a:rPr b="0" lang="cs-CZ" sz="4400" spc="-1" strike="noStrike" u="sng">
                <a:solidFill>
                  <a:srgbClr val="002060"/>
                </a:solidFill>
                <a:uFillTx/>
                <a:latin typeface="Calibri"/>
                <a:ea typeface="Calibri"/>
              </a:rPr>
              <a:t>Моdul 3 – obsah</a:t>
            </a:r>
            <a:endParaRPr b="0" lang="sk-SK" sz="4400" spc="-1" strike="noStrike">
              <a:latin typeface="Arial"/>
            </a:endParaRPr>
          </a:p>
        </p:txBody>
      </p:sp>
      <p:sp>
        <p:nvSpPr>
          <p:cNvPr id="149" name="CustomShape 3"/>
          <p:cNvSpPr/>
          <p:nvPr/>
        </p:nvSpPr>
        <p:spPr>
          <a:xfrm>
            <a:off x="249840" y="1823760"/>
            <a:ext cx="11684520" cy="2040480"/>
          </a:xfrm>
          <a:prstGeom prst="rect">
            <a:avLst/>
          </a:prstGeom>
          <a:noFill/>
          <a:ln w="12700">
            <a:noFill/>
          </a:ln>
        </p:spPr>
        <p:style>
          <a:lnRef idx="0"/>
          <a:fillRef idx="0"/>
          <a:effectRef idx="0"/>
          <a:fontRef idx="minor"/>
        </p:style>
        <p:txBody>
          <a:bodyPr lIns="45720" rIns="45720" tIns="45000" bIns="45000">
            <a:spAutoFit/>
          </a:bodyPr>
          <a:p>
            <a:pPr>
              <a:lnSpc>
                <a:spcPct val="100000"/>
              </a:lnSpc>
            </a:pPr>
            <a:r>
              <a:rPr b="0" lang="cs-CZ" sz="3600" spc="-1" strike="noStrike">
                <a:solidFill>
                  <a:srgbClr val="002060"/>
                </a:solidFill>
                <a:latin typeface="Calibri"/>
                <a:ea typeface="Calibri"/>
              </a:rPr>
              <a:t>3.1 Newtonov gravitačný zákon</a:t>
            </a:r>
            <a:endParaRPr b="0" lang="sk-SK" sz="3600" spc="-1" strike="noStrike">
              <a:latin typeface="Arial"/>
            </a:endParaRPr>
          </a:p>
          <a:p>
            <a:pPr>
              <a:lnSpc>
                <a:spcPct val="100000"/>
              </a:lnSpc>
              <a:tabLst>
                <a:tab algn="l" pos="0"/>
              </a:tabLst>
            </a:pPr>
            <a:r>
              <a:rPr b="0" lang="cs-CZ" sz="2800" spc="-1" strike="noStrike">
                <a:solidFill>
                  <a:srgbClr val="002060"/>
                </a:solidFill>
                <a:latin typeface="Calibri"/>
                <a:ea typeface="Calibri"/>
              </a:rPr>
              <a:t>	</a:t>
            </a:r>
            <a:r>
              <a:rPr b="0" lang="cs-CZ" sz="2800" spc="-1" strike="noStrike">
                <a:solidFill>
                  <a:srgbClr val="002060"/>
                </a:solidFill>
                <a:latin typeface="Calibri"/>
                <a:ea typeface="Calibri"/>
              </a:rPr>
              <a:t>Gravitačný zákon, tretiaa kozmická rýchlosť, hmotnosť, tiež.</a:t>
            </a:r>
            <a:endParaRPr b="0" lang="sk-SK" sz="2800" spc="-1" strike="noStrike">
              <a:latin typeface="Arial"/>
            </a:endParaRPr>
          </a:p>
          <a:p>
            <a:pPr>
              <a:lnSpc>
                <a:spcPct val="100000"/>
              </a:lnSpc>
              <a:tabLst>
                <a:tab algn="l" pos="0"/>
              </a:tabLst>
            </a:pPr>
            <a:r>
              <a:rPr b="0" lang="cs-CZ" sz="3600" spc="-1" strike="noStrike">
                <a:solidFill>
                  <a:srgbClr val="002060"/>
                </a:solidFill>
                <a:latin typeface="Calibri"/>
                <a:ea typeface="Calibri"/>
              </a:rPr>
              <a:t>3.2 Stav beztiaže</a:t>
            </a:r>
            <a:endParaRPr b="0" lang="sk-SK" sz="3600" spc="-1" strike="noStrike">
              <a:latin typeface="Arial"/>
            </a:endParaRPr>
          </a:p>
          <a:p>
            <a:pPr>
              <a:lnSpc>
                <a:spcPct val="100000"/>
              </a:lnSpc>
              <a:tabLst>
                <a:tab algn="l" pos="0"/>
              </a:tabLst>
            </a:pPr>
            <a:r>
              <a:rPr b="0" lang="cs-CZ" sz="2800" spc="-1" strike="noStrike">
                <a:solidFill>
                  <a:srgbClr val="002060"/>
                </a:solidFill>
                <a:latin typeface="Calibri"/>
                <a:ea typeface="Calibri"/>
              </a:rPr>
              <a:t>	</a:t>
            </a:r>
            <a:r>
              <a:rPr b="0" lang="cs-CZ" sz="2800" spc="-1" strike="noStrike">
                <a:solidFill>
                  <a:srgbClr val="002060"/>
                </a:solidFill>
                <a:latin typeface="Calibri"/>
                <a:ea typeface="Calibri"/>
              </a:rPr>
              <a:t>Voľný pád, simulácia stavu beztiaže.</a:t>
            </a:r>
            <a:endParaRPr b="0" lang="sk-SK"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697</TotalTime>
  <Application>LibreOffice/7.0.0.3$Windows_X86_64 LibreOffice_project/8061b3e9204bef6b321a21033174034a5e2ea88e</Application>
  <Words>2494</Words>
  <Paragraphs>146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Lubka</dc:creator>
  <dc:description/>
  <dc:language>sk-SK</dc:language>
  <cp:lastModifiedBy/>
  <dcterms:modified xsi:type="dcterms:W3CDTF">2020-11-23T12:38:31Z</dcterms:modified>
  <cp:revision>104</cp:revision>
  <dc:subject/>
  <dc:title>Prezentace aplikace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Širokouhlá</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