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83" r:id="rId4"/>
    <p:sldId id="259" r:id="rId5"/>
    <p:sldId id="260" r:id="rId6"/>
    <p:sldId id="261" r:id="rId7"/>
    <p:sldId id="262" r:id="rId8"/>
    <p:sldId id="263" r:id="rId9"/>
    <p:sldId id="264" r:id="rId10"/>
    <p:sldId id="340" r:id="rId11"/>
    <p:sldId id="268" r:id="rId12"/>
    <p:sldId id="368" r:id="rId13"/>
    <p:sldId id="369" r:id="rId14"/>
    <p:sldId id="371" r:id="rId15"/>
    <p:sldId id="370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16" r:id="rId28"/>
    <p:sldId id="317" r:id="rId29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FBFBF"/>
    <a:srgbClr val="FFFF69"/>
    <a:srgbClr val="E3E3E4"/>
    <a:srgbClr val="FFFFFF"/>
    <a:srgbClr val="92D050"/>
    <a:srgbClr val="002060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3829" autoAdjust="0"/>
  </p:normalViewPr>
  <p:slideViewPr>
    <p:cSldViewPr snapToGrid="0">
      <p:cViewPr varScale="1">
        <p:scale>
          <a:sx n="80" d="100"/>
          <a:sy n="80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Autor foto nejvýchodnější bod ČR: Petr </a:t>
            </a:r>
            <a:r>
              <a:rPr lang="cs-CZ" dirty="0" err="1"/>
              <a:t>Bukovjan</a:t>
            </a:r>
            <a:r>
              <a:rPr lang="cs-CZ" dirty="0"/>
              <a:t> (pořízeno 11. 8. 2018)</a:t>
            </a:r>
          </a:p>
          <a:p>
            <a:r>
              <a:rPr lang="pt-BR" dirty="0"/>
              <a:t>Autor</a:t>
            </a:r>
            <a:r>
              <a:rPr lang="cs-CZ" dirty="0"/>
              <a:t> foto nejzápadnější bod ČR</a:t>
            </a:r>
            <a:r>
              <a:rPr lang="pt-BR" dirty="0"/>
              <a:t>: Vaclav Jezek As (pořízeno 13. 8. 2019)</a:t>
            </a:r>
          </a:p>
        </p:txBody>
      </p:sp>
    </p:spTree>
    <p:extLst>
      <p:ext uri="{BB962C8B-B14F-4D97-AF65-F5344CB8AC3E}">
        <p14:creationId xmlns:p14="http://schemas.microsoft.com/office/powerpoint/2010/main" val="93720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66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27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239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00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37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ocenka.observatory.cz/2019/slunce.html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lendar.beda.cz/o-casu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847151"/>
            <a:ext cx="12198761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cs-CZ"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Tréningový program pre učiteľa (O2)</a:t>
            </a:r>
          </a:p>
          <a:p>
            <a:pPr lvl="0" algn="ctr"/>
            <a:endParaRPr lang="cs-CZ" sz="1000" dirty="0"/>
          </a:p>
          <a:p>
            <a:pPr lvl="0" algn="ctr"/>
            <a:r>
              <a:rPr lang="cs-CZ" sz="4400" b="1" dirty="0">
                <a:solidFill>
                  <a:srgbClr val="152392"/>
                </a:solidFill>
              </a:rPr>
              <a:t>Modul #4</a:t>
            </a:r>
          </a:p>
          <a:p>
            <a:pPr lvl="0" algn="ctr"/>
            <a:r>
              <a:rPr lang="sk-SK" sz="4400" b="1" u="sng" dirty="0">
                <a:solidFill>
                  <a:srgbClr val="152392"/>
                </a:solidFill>
              </a:rPr>
              <a:t>Objavovanie</a:t>
            </a:r>
            <a:r>
              <a:rPr lang="cs-CZ" sz="4400" b="1" u="sng" dirty="0">
                <a:solidFill>
                  <a:srgbClr val="152392"/>
                </a:solidFill>
              </a:rPr>
              <a:t> vesmíru</a:t>
            </a:r>
            <a:br>
              <a:rPr lang="cs-CZ" sz="4400" b="1" dirty="0">
                <a:solidFill>
                  <a:srgbClr val="152392"/>
                </a:solidFill>
              </a:rPr>
            </a:br>
            <a:r>
              <a:rPr lang="cs-CZ" sz="4400" b="1" dirty="0" err="1">
                <a:solidFill>
                  <a:srgbClr val="152392"/>
                </a:solidFill>
              </a:rPr>
              <a:t>Meranie</a:t>
            </a:r>
            <a:r>
              <a:rPr lang="cs-CZ" sz="4400" b="1" dirty="0">
                <a:solidFill>
                  <a:srgbClr val="152392"/>
                </a:solidFill>
              </a:rPr>
              <a:t> času (čas, hodiny)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Teoretický obsah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4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1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Časy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Pravý slnečný čas a </a:t>
            </a:r>
            <a:r>
              <a:rPr lang="cs-CZ" sz="2800" dirty="0" err="1">
                <a:solidFill>
                  <a:srgbClr val="002060"/>
                </a:solidFill>
              </a:rPr>
              <a:t>stredný</a:t>
            </a:r>
            <a:r>
              <a:rPr lang="cs-CZ" sz="2800" dirty="0">
                <a:solidFill>
                  <a:srgbClr val="002060"/>
                </a:solidFill>
              </a:rPr>
              <a:t> slnečný čas;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hviezdny čas;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svetový koordinovaný čas;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pásmový čas;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meranie času hodinami.</a:t>
            </a:r>
          </a:p>
        </p:txBody>
      </p:sp>
    </p:spTree>
    <p:extLst>
      <p:ext uri="{BB962C8B-B14F-4D97-AF65-F5344CB8AC3E}">
        <p14:creationId xmlns:p14="http://schemas.microsoft.com/office/powerpoint/2010/main" val="30562584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C18904F-1950-41AD-91F0-AD8C93268D2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D019DC-F0A9-4F96-9483-B2CDA3C8181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1054369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Zoznam praktických cvičení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hlinkClick r:id="rId4" action="ppaction://hlinksldjump"/>
              </a:rPr>
              <a:t>4.1.1	Pásmový čas</a:t>
            </a:r>
            <a:endParaRPr lang="pl-PL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hlinkClick r:id="rId5" action="ppaction://hlinksldjump"/>
              </a:rPr>
              <a:t>4.1.2	Stredný slnečný čas a pravý slnečný čas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114854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náradie: </a:t>
            </a:r>
            <a:r>
              <a:rPr lang="cs-CZ" sz="2800" dirty="0">
                <a:solidFill>
                  <a:srgbClr val="002060"/>
                </a:solidFill>
              </a:rPr>
              <a:t>Mapa ČR, mapa sveta, mapa časových pásiem.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064385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Žiaci sa oboznámia s pojmom pásmový čas a s jeho uplatnením v rôznych miestach našej republiky aj v rôznych lokalitách na svete. Úlohy sú volené tak, aby viedli k pochopeniu podstaty pásmového času.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734436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časť: </a:t>
            </a:r>
            <a:r>
              <a:rPr lang="cs-CZ" sz="2800" dirty="0">
                <a:solidFill>
                  <a:srgbClr val="002060"/>
                </a:solidFill>
              </a:rPr>
              <a:t>Aktivita je zameraná na prácu s mapou a výpočty na kalkulačke.</a:t>
            </a:r>
          </a:p>
        </p:txBody>
      </p:sp>
    </p:spTree>
    <p:extLst>
      <p:ext uri="{BB962C8B-B14F-4D97-AF65-F5344CB8AC3E}">
        <p14:creationId xmlns:p14="http://schemas.microsoft.com/office/powerpoint/2010/main" val="33228438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1256" y="1505728"/>
            <a:ext cx="644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commons.wikimedia.org/</a:t>
            </a:r>
            <a:r>
              <a:rPr lang="sk-SK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wiki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sk-SK" u="sng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File:World_Time_Zones_Map.png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6" y="1833756"/>
            <a:ext cx="6906460" cy="3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88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Nájdite na mape ČR niektoré mesto, ktoré leží na 15. poludníku východnej dĺžky. Ďalej nájdite najvýchodnejší bod </a:t>
            </a:r>
            <a:b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najzápadnejší bod. Určite ich zemepisné súradnice.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46" y="2354603"/>
            <a:ext cx="5356186" cy="3094685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5445226" y="4678583"/>
            <a:ext cx="73742" cy="7374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8507190" y="4123412"/>
            <a:ext cx="73742" cy="7374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224746" y="3271405"/>
            <a:ext cx="73742" cy="73742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Přímá spojnice se šipkou 13"/>
          <p:cNvCxnSpPr>
            <a:endCxn id="12" idx="2"/>
          </p:cNvCxnSpPr>
          <p:nvPr/>
        </p:nvCxnSpPr>
        <p:spPr>
          <a:xfrm flipV="1">
            <a:off x="3310978" y="4715454"/>
            <a:ext cx="2134248" cy="277345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ovéPole 17"/>
          <p:cNvSpPr txBox="1"/>
          <p:nvPr/>
        </p:nvSpPr>
        <p:spPr>
          <a:xfrm>
            <a:off x="966761" y="4802959"/>
            <a:ext cx="23092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napr. Jindřichův</a:t>
            </a:r>
            <a:r>
              <a:rPr kumimoji="0" lang="cs-CZ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Hradec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49°09'; 15°00'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188816" y="4433627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najvýchodnějšie 49°55’; 18°52’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361054" y="238666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najzápadnejšie 50°15’; 12°05’</a:t>
            </a:r>
          </a:p>
        </p:txBody>
      </p:sp>
      <p:cxnSp>
        <p:nvCxnSpPr>
          <p:cNvPr id="26" name="Přímá spojnice se šipkou 25"/>
          <p:cNvCxnSpPr>
            <a:stCxn id="25" idx="2"/>
          </p:cNvCxnSpPr>
          <p:nvPr/>
        </p:nvCxnSpPr>
        <p:spPr>
          <a:xfrm rot="16200000" flipH="1">
            <a:off x="2773857" y="2820520"/>
            <a:ext cx="515410" cy="38636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Přímá spojnice se šipkou 27"/>
          <p:cNvCxnSpPr>
            <a:stCxn id="21" idx="0"/>
            <a:endCxn id="16" idx="6"/>
          </p:cNvCxnSpPr>
          <p:nvPr/>
        </p:nvCxnSpPr>
        <p:spPr>
          <a:xfrm rot="16200000" flipV="1">
            <a:off x="9015720" y="3725495"/>
            <a:ext cx="273344" cy="114292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9" name="Obrázek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913" y="2279004"/>
            <a:ext cx="2552034" cy="168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Obrázek 1030"/>
          <p:cNvPicPr>
            <a:picLocks noChangeAspect="1"/>
          </p:cNvPicPr>
          <p:nvPr/>
        </p:nvPicPr>
        <p:blipFill rotWithShape="1">
          <a:blip r:embed="rId7"/>
          <a:srcRect l="-2520" r="-1"/>
          <a:stretch/>
        </p:blipFill>
        <p:spPr>
          <a:xfrm>
            <a:off x="120771" y="2441408"/>
            <a:ext cx="1240284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073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15. poludníku vychádza v určitý deň slnko o 6.00 h a zapadá o 18.00 h. O koľkej vychádza a zapadá </a:t>
            </a:r>
            <a:b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najvýchodnejšom a nanjzápadnejšom mieste ČR? Nadmorskú výšku miesta a jeho okolia zanedbajte.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7" y="2384946"/>
            <a:ext cx="1071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Rozdiel zemepisných dĺžok medzi najvýchodnejším miestom v ČR a 15. poludníkom je 3°52’, medzi najzápadnejším miestom v ČR a 15. poludníkom je 2°55’.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Obdélník 1034"/>
          <p:cNvSpPr/>
          <p:nvPr/>
        </p:nvSpPr>
        <p:spPr>
          <a:xfrm>
            <a:off x="598096" y="3144555"/>
            <a:ext cx="10719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Pretože rozdiel 15° zemepisnej dĺžky znamená rozdíie 1 hodina (360 stupňov znamená 24 hodin), znamená 1° zemepisnej dĺžky rozdiel 4 minúty.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V najvýchodnejšom mieste ČR slnko vychádza a zapadá o 15,5 minút skôr,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najzápadnejšom mieste o 11,5 minút neskôr.</a:t>
            </a:r>
          </a:p>
        </p:txBody>
      </p:sp>
    </p:spTree>
    <p:extLst>
      <p:ext uri="{BB962C8B-B14F-4D97-AF65-F5344CB8AC3E}">
        <p14:creationId xmlns:p14="http://schemas.microsoft.com/office/powerpoint/2010/main" val="25565829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Nájdi na mape miesto, na ktorom v rovnaký deň vychádza slnko o 5 hod  50 min.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6" y="2279004"/>
            <a:ext cx="10719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Rozdiel 10 minút znamená rozdiel 2,5° zemepisnej dĺžky oproti poludníku 15°. 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Hľadané miesto preto leží na poludníku 17,5°. 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tomto poludníku se nachádza napríklad mesto Tlumačov.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106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dirty="0"/>
              <a:t>V Plzni zapadlo slnko o 16 h 16 min. V koľkej hodine zapadlo slnko v Žďári nad Sázavou? Nadmorskú výšku oboch miest a ich okolia zanedbajte.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6" y="2336725"/>
            <a:ext cx="1071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Plzeň 49°44’; 13°23’; Žďár nad Sázavou 49°34’; 15°56’; rozdiel zemepisných dĺžok je 2°33’. Rozdiel časov západu slnka je 10,2 minúty. Západ slnka sa v Ždiari nad Sázavou uskutočnil o 16 hod 6 min.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8096" y="3036617"/>
            <a:ext cx="10719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tomto prípade berieme do úvahy len rozdiel zemepisných dĺžok, čo je na úrovni základníej školy dostatočné.</a:t>
            </a:r>
          </a:p>
          <a:p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 by sa výraznejšie líšila aj zemepisná šírka (tu sa líši len o 10 uhlových minút), je nutné urobiť korekciu na zemepisnú šírku, ktorá ovšem presahuje učivo základnej školy. Pre záujemcov je popis k dispozícii ve Hvezdárskej ročenke, napr. </a:t>
            </a:r>
            <a:r>
              <a:rPr lang="cs-CZ" dirty="0">
                <a:solidFill>
                  <a:srgbClr val="00B050"/>
                </a:solidFill>
                <a:hlinkClick r:id="rId5"/>
              </a:rPr>
              <a:t>rocenka.observatory.cz/2019/slunce.html</a:t>
            </a:r>
            <a:r>
              <a:rPr lang="cs-CZ" dirty="0">
                <a:solidFill>
                  <a:srgbClr val="00B050"/>
                </a:solidFill>
              </a:rPr>
              <a:t>. Do zadania by sa musel doplniť dátum západu slnka, aby sa dal zistiť azimut západu.</a:t>
            </a:r>
          </a:p>
          <a:p>
            <a:r>
              <a:rPr lang="cs-CZ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Slnko zapadá v Plzni o 16 h 16 min dňa 1. januára v azimute 234° (astronomický azimut je 54°, počítaný od juhu). Chyba v určení západu slnka na zemepisnú šířku by v tomto prípade bola menšia než 1 minúta.</a:t>
            </a:r>
          </a:p>
        </p:txBody>
      </p:sp>
    </p:spTree>
    <p:extLst>
      <p:ext uri="{BB962C8B-B14F-4D97-AF65-F5344CB8AC3E}">
        <p14:creationId xmlns:p14="http://schemas.microsoft.com/office/powerpoint/2010/main" val="31576080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cs-CZ" dirty="0"/>
              <a:t>V Prahe je 3. decembra 6.00 hod pásmového času. Aký je dátum a aký čas v Tokiu, v Sydney, v Káhire, v Ottawe?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6" y="2336725"/>
            <a:ext cx="107197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Tokio leží v pásme s časom o 9 hodín posunutom voči svetovému času. Je tu o 8 hodín viacej ako v Prahe, teda 3. decembra 14 h. 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Sydney (+10 hodín oproti svetovému času) je 15 hod. 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Káhire (+ 2 hodiny) je 7 hod.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Ottawa je v pásme s časom menším o 5 hodín voči svetovému času. Je tam proto o 6 hodín menej než v Prahe, nastáva tu teda polnoc z 2. na 3. decembra.</a:t>
            </a:r>
          </a:p>
        </p:txBody>
      </p:sp>
    </p:spTree>
    <p:extLst>
      <p:ext uri="{BB962C8B-B14F-4D97-AF65-F5344CB8AC3E}">
        <p14:creationId xmlns:p14="http://schemas.microsoft.com/office/powerpoint/2010/main" val="20958886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cs-CZ" dirty="0"/>
              <a:t>Pri pásmových časch sa často zjednodušene uvádza, že je Zem rozdelená do 12 pásiem ohraničených poludníkmi so šírkou pásma 15 stupňov, v ktorých je pásmový čas daný časom poludníka ležiaceho uprostred daného pásma. S využitím mapy časových pásiem uveďte, aké ďalšie faktory ovplyvňujú, aký pásmový čas sa v danom mieste využíva. Existujú miesta, v ktorých sa pásmový čas líši od svetového času o dobu, ktorú nemožno vyjadriť v celých hodinách?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6" y="3102737"/>
            <a:ext cx="107197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Veľmi podstatným faktorom ovplyvňujúcim, aký pásmový čas sa v danom mieste používa, sú hranice štátu alebo skupiny štátov.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niektorých ostrovoch v južných zemepisných šírkach je využívaný čas líšiaci sa o nepárne násobky polhodín. Napríklad Kokosové ostrovy (+6,5 h), Andamanské a Nikobarské ostrovy (+5,5 h), ale napríklad aj stredná časť Austrálie (+9,5 h). V južnej časti Austrálie je oblasť s časom +8,75 h voči svetovému času, neďaleko Nového Zélandu Chathamské ostrovy (+12,75 h)…</a:t>
            </a:r>
          </a:p>
        </p:txBody>
      </p:sp>
    </p:spTree>
    <p:extLst>
      <p:ext uri="{BB962C8B-B14F-4D97-AF65-F5344CB8AC3E}">
        <p14:creationId xmlns:p14="http://schemas.microsoft.com/office/powerpoint/2010/main" val="553652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>
                    <a:solidFill>
                      <a:srgbClr val="0D0D0D"/>
                    </a:solidFill>
                  </a:rPr>
                  <a:t>4.</a:t>
                </a:r>
                <a:r>
                  <a:rPr sz="1900" b="1" dirty="0">
                    <a:solidFill>
                      <a:srgbClr val="FFFFFF"/>
                    </a:solidFill>
                  </a:rPr>
                  <a:t> </a:t>
                </a:r>
                <a:r>
                  <a:rPr sz="1900" b="1" dirty="0"/>
                  <a:t>STARS </a:t>
                </a:r>
                <a:r>
                  <a:rPr lang="cs-CZ" sz="1900" b="1" dirty="0"/>
                  <a:t>Koncept edukačného programu na výučbu astronómie</a:t>
                </a:r>
                <a:endParaRPr sz="1900" b="1" dirty="0"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1082609"/>
            <a:chOff x="0" y="0"/>
            <a:chExt cx="3830799" cy="1082606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442093"/>
              <a:ext cx="3783682" cy="640513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cs-CZ" b="1" dirty="0" err="1"/>
                <a:t>Medzinárodná</a:t>
              </a:r>
              <a:r>
                <a:rPr lang="cs-CZ" b="1" dirty="0"/>
                <a:t> online </a:t>
              </a:r>
              <a:r>
                <a:rPr lang="cs-CZ" b="1" dirty="0" err="1"/>
                <a:t>konferencia</a:t>
              </a:r>
              <a:r>
                <a:rPr lang="cs-CZ" b="1" dirty="0"/>
                <a:t> </a:t>
              </a:r>
              <a:r>
                <a:rPr b="1" dirty="0"/>
                <a:t>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10399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53713"/>
                <a:ext cx="3177984" cy="1208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FFFFFF"/>
                    </a:solidFill>
                  </a:rPr>
                  <a:t>1.</a:t>
                </a:r>
                <a:r>
                  <a:rPr lang="cs-CZ" sz="1900" dirty="0">
                    <a:solidFill>
                      <a:srgbClr val="FFFFFF"/>
                    </a:solidFill>
                  </a:rPr>
                  <a:t> </a:t>
                </a:r>
                <a:r>
                  <a:rPr lang="cs-CZ" sz="1900" b="1" dirty="0">
                    <a:solidFill>
                      <a:srgbClr val="FFFFFF"/>
                    </a:solidFill>
                  </a:rPr>
                  <a:t>STARS Metodická príručka pre učiteľa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>
                    <a:solidFill>
                      <a:srgbClr val="FFFFFF"/>
                    </a:solidFill>
                  </a:rPr>
                  <a:t>materiál pre učiteľa pripravený </a:t>
                </a:r>
                <a:br>
                  <a:rPr lang="cs-CZ" sz="1900" dirty="0">
                    <a:solidFill>
                      <a:srgbClr val="FFFFFF"/>
                    </a:solidFill>
                  </a:rPr>
                </a:br>
                <a:r>
                  <a:rPr lang="cs-CZ" sz="1900" dirty="0">
                    <a:solidFill>
                      <a:srgbClr val="FFFFFF"/>
                    </a:solidFill>
                  </a:rPr>
                  <a:t>na okamžité použitie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26014" y="2471227"/>
            <a:ext cx="3700848" cy="1768689"/>
            <a:chOff x="-60432" y="23749"/>
            <a:chExt cx="3700847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-60432" y="23749"/>
              <a:ext cx="3500021" cy="1768687"/>
              <a:chOff x="-130629" y="23751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-130629" y="23751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/>
                  <a:t>3.</a:t>
                </a:r>
                <a:r>
                  <a:rPr sz="1900" dirty="0"/>
                  <a:t> </a:t>
                </a:r>
                <a:r>
                  <a:rPr sz="1900" b="1" dirty="0"/>
                  <a:t>STARS Online Platform</a:t>
                </a:r>
                <a:r>
                  <a:rPr lang="cs-CZ" sz="1900" b="1" dirty="0"/>
                  <a:t>a</a:t>
                </a:r>
                <a:r>
                  <a:rPr sz="1900" b="1" dirty="0"/>
                  <a:t> </a:t>
                </a:r>
                <a:br>
                  <a:rPr lang="cs-CZ" sz="1900" b="1" dirty="0"/>
                </a:br>
                <a:r>
                  <a:rPr lang="cs-CZ" sz="1900" dirty="0"/>
                  <a:t>s príkladmi dobrej praxe </a:t>
                </a:r>
                <a:br>
                  <a:rPr lang="cs-CZ" sz="1900" dirty="0"/>
                </a:br>
                <a:r>
                  <a:rPr lang="cs-CZ" sz="1900" dirty="0"/>
                  <a:t>a príležitosťou na diskusie</a:t>
                </a:r>
                <a:br>
                  <a:rPr lang="cs-CZ" sz="1900" dirty="0"/>
                </a:br>
                <a:r>
                  <a:rPr lang="cs-CZ" sz="1900" dirty="0"/>
                  <a:t>a výmenu informácií</a:t>
                </a:r>
                <a:endParaRPr sz="1900" dirty="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040404"/>
                    </a:solidFill>
                  </a:rPr>
                  <a:t>2.</a:t>
                </a:r>
                <a:r>
                  <a:rPr lang="cs-CZ" sz="1900" dirty="0">
                    <a:solidFill>
                      <a:srgbClr val="040404"/>
                    </a:solidFill>
                  </a:rPr>
                  <a:t> </a:t>
                </a:r>
                <a:r>
                  <a:rPr lang="cs-CZ" sz="1900" b="1" dirty="0"/>
                  <a:t>STARS Tréningový program pre učiteľa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/>
                  <a:t>inovatívny a komplexný prístup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Úvod do projektu </a:t>
            </a:r>
            <a:r>
              <a:rPr sz="4400" u="sng" dirty="0">
                <a:solidFill>
                  <a:srgbClr val="002060"/>
                </a:solidFill>
              </a:rPr>
              <a:t>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4.1.1 Pásmový čas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1255" y="1690394"/>
            <a:ext cx="11493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cs-CZ" dirty="0"/>
              <a:t>Zisti, čo je dátumová hranica. Opíš jej priebeh na mape Zeme a vysvetli jej význam. Ako má správne postupovať človek, keď prelieta dátovou hranicou z východu na západ, a ako pri prelete opačným smerom? Ako sa prejavila dátumová hranica pri ceste Willyho Foga okolo sveta?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598096" y="2529444"/>
            <a:ext cx="107197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Medzinárodnou dohodou je stanovená hranica, pri ktorej prekročení sa mení dátum. Prechádza približne poludníkem 180° zemepisnej dĺžky. Je navrhnutá tak, aby prechádzala čo najďalej od ľudskej civilizácie. Vyhýba sa kontinentom a ostrovom, najbližšie k pevnej zemi (okrem Antarktídy) prechádza medzi Diomédovými ostrovmi v Beringovov prielive.</a:t>
            </a: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 prekročení dátumovej hranice je potrebné upraviť dátum tak, aby na východ od dátovej hranice bolo o deň menej ako na západ od nej.</a:t>
            </a:r>
          </a:p>
          <a:p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 by neexistovala medzinárodná dátumová hranica, cestovateľom, ktorí obídu celú Zem západným smerom, by po návrate chýbal v kalendári jeden den. Tí, ktorí by obišli Zem východným smerom, by zase mali jeden deň navyše. To sa stalo aj Willymu Foggovi v animovanom seriáli </a:t>
            </a:r>
            <a:r>
              <a:rPr lang="cs-CZ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Willy Fog na ceste okolo sveta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inšpirovaný románom Julese Verna </a:t>
            </a:r>
            <a:r>
              <a:rPr lang="cs-CZ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Cesta okolo sveta za 80 dní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8833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114854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náradie: </a:t>
            </a:r>
            <a:r>
              <a:rPr lang="cs-CZ" sz="2800" dirty="0">
                <a:solidFill>
                  <a:srgbClr val="002060"/>
                </a:solidFill>
              </a:rPr>
              <a:t>Slnečné hodiny, hodinky alebo mobil.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064385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Žiaci pochopia rozdiel medzi pravým a stredným slnečným časom.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734436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časť: </a:t>
            </a:r>
            <a:r>
              <a:rPr lang="cs-CZ" sz="2800" dirty="0">
                <a:solidFill>
                  <a:srgbClr val="002060"/>
                </a:solidFill>
              </a:rPr>
              <a:t>Aktivita je dlhodobá, jeden rok, pričom každý deň zaberie zhruba 10 minút, záverečné spracovanie dát 1 hodinu.</a:t>
            </a:r>
          </a:p>
        </p:txBody>
      </p:sp>
    </p:spTree>
    <p:extLst>
      <p:ext uri="{BB962C8B-B14F-4D97-AF65-F5344CB8AC3E}">
        <p14:creationId xmlns:p14="http://schemas.microsoft.com/office/powerpoint/2010/main" val="26964635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1255" y="1690394"/>
            <a:ext cx="11493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Slnečné hodiny merajú miestny pravý slnečný čas, ktorý sa líši od stredného slnečného času, vzťahujúceho sa k príslušnému poludníku v rámci časového pásma. Cieľom úlohy je zmapovať vzťah medzi pravým a stredným slnečným časom v priebehu kalendárneho roku. </a:t>
            </a:r>
            <a:br>
              <a:rPr lang="cs-CZ" dirty="0"/>
            </a:br>
            <a:r>
              <a:rPr lang="cs-CZ" dirty="0"/>
              <a:t>Zvoľ si čas, ktorý bude na pravidelné celoročné sledovanie čo najvhodnejší (aby bolo po celý rok možné v tento čas vykonať meranie), teda napríklad 15 hod. Nezabudni, že tento čas môže byť len medzi 8. a 16. hod, pretože </a:t>
            </a:r>
            <a:br>
              <a:rPr lang="cs-CZ" dirty="0"/>
            </a:br>
            <a:r>
              <a:rPr lang="cs-CZ" dirty="0"/>
              <a:t>v zimných mesiacoch je cca od 16 hod do cca 8 hod noc.</a:t>
            </a:r>
            <a:br>
              <a:rPr lang="cs-CZ" dirty="0"/>
            </a:br>
            <a:r>
              <a:rPr lang="cs-CZ" dirty="0"/>
              <a:t>Každý deň zmeraj presný čas (na minúty), kedy slnečné hodiny ukazujú 15 hod. </a:t>
            </a:r>
            <a:br>
              <a:rPr lang="cs-CZ" dirty="0"/>
            </a:br>
            <a:r>
              <a:rPr lang="cs-CZ" dirty="0"/>
              <a:t>Zaznamenávaj si postupne zmerané časy, najlepšie do tabuľky v počítači.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b="7490"/>
          <a:stretch/>
        </p:blipFill>
        <p:spPr>
          <a:xfrm>
            <a:off x="8455543" y="3136476"/>
            <a:ext cx="3088256" cy="2296990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50478"/>
              </p:ext>
            </p:extLst>
          </p:nvPr>
        </p:nvGraphicFramePr>
        <p:xfrm>
          <a:off x="720783" y="4340634"/>
          <a:ext cx="6784197" cy="80515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61399">
                  <a:extLst>
                    <a:ext uri="{9D8B030D-6E8A-4147-A177-3AD203B41FA5}">
                      <a16:colId xmlns:a16="http://schemas.microsoft.com/office/drawing/2014/main" val="1915432620"/>
                    </a:ext>
                  </a:extLst>
                </a:gridCol>
                <a:gridCol w="2261399">
                  <a:extLst>
                    <a:ext uri="{9D8B030D-6E8A-4147-A177-3AD203B41FA5}">
                      <a16:colId xmlns:a16="http://schemas.microsoft.com/office/drawing/2014/main" val="310588475"/>
                    </a:ext>
                  </a:extLst>
                </a:gridCol>
                <a:gridCol w="2261399">
                  <a:extLst>
                    <a:ext uri="{9D8B030D-6E8A-4147-A177-3AD203B41FA5}">
                      <a16:colId xmlns:a16="http://schemas.microsoft.com/office/drawing/2014/main" val="1837023190"/>
                    </a:ext>
                  </a:extLst>
                </a:gridCol>
              </a:tblGrid>
              <a:tr h="402577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Dátum</a:t>
                      </a:r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Slnečné</a:t>
                      </a:r>
                      <a:r>
                        <a:rPr lang="cs-CZ" sz="1300" baseline="0" dirty="0"/>
                        <a:t> hodiny</a:t>
                      </a:r>
                      <a:endParaRPr lang="cs-CZ" sz="1300" dirty="0"/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Presný čas</a:t>
                      </a:r>
                    </a:p>
                  </a:txBody>
                  <a:tcPr marL="99266" marR="99266" marT="49633" marB="49633"/>
                </a:tc>
                <a:extLst>
                  <a:ext uri="{0D108BD9-81ED-4DB2-BD59-A6C34878D82A}">
                    <a16:rowId xmlns:a16="http://schemas.microsoft.com/office/drawing/2014/main" val="4215316918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 algn="ctr"/>
                      <a:endParaRPr lang="cs-CZ" sz="1300" dirty="0"/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15 hod</a:t>
                      </a:r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endParaRPr lang="cs-CZ" sz="1300" dirty="0"/>
                    </a:p>
                  </a:txBody>
                  <a:tcPr marL="99266" marR="99266" marT="49633" marB="49633"/>
                </a:tc>
                <a:extLst>
                  <a:ext uri="{0D108BD9-81ED-4DB2-BD59-A6C34878D82A}">
                    <a16:rowId xmlns:a16="http://schemas.microsoft.com/office/drawing/2014/main" val="343566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8352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1255" y="1690394"/>
            <a:ext cx="11493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dirty="0"/>
              <a:t>Vypočítal rozdiel medzi miestnym časom a pásmovým časom daný zemepisnou dĺžkou miesta pozorovania a uveď ho nad tabuľku. Potom do nového stĺpca v tabuľke uveď prepočítané časy zodpovedajúce hodnote 15 hodín na slnečných hodinách.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04549"/>
              </p:ext>
            </p:extLst>
          </p:nvPr>
        </p:nvGraphicFramePr>
        <p:xfrm>
          <a:off x="731416" y="2981587"/>
          <a:ext cx="6784196" cy="80515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96049">
                  <a:extLst>
                    <a:ext uri="{9D8B030D-6E8A-4147-A177-3AD203B41FA5}">
                      <a16:colId xmlns:a16="http://schemas.microsoft.com/office/drawing/2014/main" val="1915432620"/>
                    </a:ext>
                  </a:extLst>
                </a:gridCol>
                <a:gridCol w="1696049">
                  <a:extLst>
                    <a:ext uri="{9D8B030D-6E8A-4147-A177-3AD203B41FA5}">
                      <a16:colId xmlns:a16="http://schemas.microsoft.com/office/drawing/2014/main" val="310588475"/>
                    </a:ext>
                  </a:extLst>
                </a:gridCol>
                <a:gridCol w="1696049">
                  <a:extLst>
                    <a:ext uri="{9D8B030D-6E8A-4147-A177-3AD203B41FA5}">
                      <a16:colId xmlns:a16="http://schemas.microsoft.com/office/drawing/2014/main" val="1837023190"/>
                    </a:ext>
                  </a:extLst>
                </a:gridCol>
                <a:gridCol w="1696049">
                  <a:extLst>
                    <a:ext uri="{9D8B030D-6E8A-4147-A177-3AD203B41FA5}">
                      <a16:colId xmlns:a16="http://schemas.microsoft.com/office/drawing/2014/main" val="1881725206"/>
                    </a:ext>
                  </a:extLst>
                </a:gridCol>
              </a:tblGrid>
              <a:tr h="402577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Dátum</a:t>
                      </a:r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Slnečné</a:t>
                      </a:r>
                      <a:r>
                        <a:rPr lang="cs-CZ" sz="1300" baseline="0" dirty="0"/>
                        <a:t> hodiny</a:t>
                      </a:r>
                      <a:endParaRPr lang="cs-CZ" sz="1300" dirty="0"/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Presný čas</a:t>
                      </a:r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Prepočítaný čas</a:t>
                      </a:r>
                    </a:p>
                  </a:txBody>
                  <a:tcPr marL="99266" marR="99266" marT="49633" marB="49633"/>
                </a:tc>
                <a:extLst>
                  <a:ext uri="{0D108BD9-81ED-4DB2-BD59-A6C34878D82A}">
                    <a16:rowId xmlns:a16="http://schemas.microsoft.com/office/drawing/2014/main" val="4215316918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 algn="ctr"/>
                      <a:endParaRPr lang="cs-CZ" sz="1300" dirty="0"/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15 hod</a:t>
                      </a:r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endParaRPr lang="cs-CZ" sz="1300" dirty="0"/>
                    </a:p>
                  </a:txBody>
                  <a:tcPr marL="99266" marR="99266" marT="49633" marB="49633"/>
                </a:tc>
                <a:tc>
                  <a:txBody>
                    <a:bodyPr/>
                    <a:lstStyle/>
                    <a:p>
                      <a:pPr algn="ctr"/>
                      <a:endParaRPr lang="cs-CZ" sz="1300" dirty="0"/>
                    </a:p>
                  </a:txBody>
                  <a:tcPr marL="99266" marR="99266" marT="49633" marB="49633"/>
                </a:tc>
                <a:extLst>
                  <a:ext uri="{0D108BD9-81ED-4DB2-BD59-A6C34878D82A}">
                    <a16:rowId xmlns:a16="http://schemas.microsoft.com/office/drawing/2014/main" val="343566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3202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dirty="0"/>
              <a:t>Zostroj graf závislosti rozdielu pravého slnečného času a stredného slnečného času. Zisti, ako sa tento rozdiel v astronómii nazýva.</a:t>
            </a:r>
          </a:p>
        </p:txBody>
      </p:sp>
      <p:pic>
        <p:nvPicPr>
          <p:cNvPr id="9218" name="Picture 2" descr="https://kalendar.beda.cz/pic/casova-rovnice-gr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93" y="2011549"/>
            <a:ext cx="4313208" cy="34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488623" y="4963305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kalendar.beda.cz/o-casu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9600" y="2553384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časová rovnica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26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935195" y="2234849"/>
            <a:ext cx="5792028" cy="3586660"/>
            <a:chOff x="5931693" y="2336725"/>
            <a:chExt cx="5047457" cy="3125591"/>
          </a:xfrm>
        </p:grpSpPr>
        <p:pic>
          <p:nvPicPr>
            <p:cNvPr id="11268" name="Picture 4" descr="https://ftp.solarsystemscope.com/spacepedia/images/articles_2017/orbital-and-rotational-characteristics-of-earth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859" y="2336725"/>
              <a:ext cx="4878971" cy="3125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7526544" y="2354603"/>
              <a:ext cx="1906244" cy="3218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rPr>
                <a:t>trajektória Zeme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046415" y="4054608"/>
              <a:ext cx="1164135" cy="64632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rPr>
                <a:t>rovina</a:t>
              </a:r>
            </a:p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rPr>
                <a:t>ekliptiky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 rot="16200000">
              <a:off x="9865102" y="3731817"/>
              <a:ext cx="1906244" cy="3218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rPr>
                <a:t>príslnie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 rot="16200000">
              <a:off x="5139497" y="3759615"/>
              <a:ext cx="1906244" cy="3218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sym typeface="Calibri"/>
                </a:rPr>
                <a:t>odslnie</a:t>
              </a:r>
            </a:p>
          </p:txBody>
        </p:sp>
      </p:grpSp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dirty="0"/>
              <a:t>S využitím internetu popíš, prečo sa počas roku rozdiel medzi pravým a stredným časom mení. Ktoré dve charakteristiky zmeny spôsobujú?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53023" y="1976332"/>
            <a:ext cx="6367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sklon zemskej osi a eliptičnosť trajektórie Zeme okolo Slnka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669148" y="2545990"/>
            <a:ext cx="5041817" cy="3107712"/>
            <a:chOff x="690413" y="2354604"/>
            <a:chExt cx="5041817" cy="3107712"/>
          </a:xfrm>
        </p:grpSpPr>
        <p:pic>
          <p:nvPicPr>
            <p:cNvPr id="11266" name="Picture 2" descr="https://qph.fs.quoracdn.net/main-qimg-8e4a50b54e27a8530036133e07a954c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13" y="2354604"/>
              <a:ext cx="5041817" cy="310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395324" y="3631443"/>
              <a:ext cx="877802" cy="646329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rovina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bg1"/>
                  </a:solidFill>
                </a:rPr>
                <a:t>ekliptiky</a:t>
              </a:r>
              <a:endParaRPr kumimoji="0" lang="cs-CZ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289870" y="5092986"/>
              <a:ext cx="1311159" cy="36933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os</a:t>
              </a:r>
              <a:r>
                <a:rPr kumimoji="0" lang="cs-CZ" sz="1800" b="0" i="0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rotácie</a:t>
              </a:r>
              <a:endParaRPr kumimoji="0" lang="cs-CZ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289870" y="2392327"/>
              <a:ext cx="1906244" cy="36933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kolmé</a:t>
              </a:r>
              <a:r>
                <a:rPr kumimoji="0" lang="cs-CZ" sz="1800" b="0" i="0" u="none" strike="noStrike" cap="none" spc="0" normalizeH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ku ekliptike</a:t>
              </a:r>
              <a:endParaRPr kumimoji="0" lang="cs-CZ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66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4400" u="sng" dirty="0">
                <a:solidFill>
                  <a:srgbClr val="02236A"/>
                </a:solidFill>
              </a:rPr>
              <a:t>Praktické cvičenie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02060"/>
                </a:solidFill>
              </a:rPr>
              <a:t>4.1.2 Stredný a pravý slnečný čas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61255" y="1690394"/>
            <a:ext cx="1149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cs-CZ" dirty="0"/>
              <a:t>Vysvetli pranostiku „Lucia noci upíja, ale dňa nepridá“.</a:t>
            </a:r>
            <a:br>
              <a:rPr lang="cs-CZ" dirty="0"/>
            </a:br>
            <a:r>
              <a:rPr lang="cs-CZ" dirty="0"/>
              <a:t>Využi pritom pojmy: pravý slnečný čas, stredný slnečný čas, západ slnka, dĺžka bieleho dňa.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8807" y="2387450"/>
            <a:ext cx="11125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Na Luciu (13. 12.) zapadá slnko najskôr z celého roku.</a:t>
            </a:r>
          </a:p>
          <a:p>
            <a:r>
              <a:rPr lang="pl-PL" dirty="0">
                <a:solidFill>
                  <a:srgbClr val="C00000"/>
                </a:solidFill>
              </a:rPr>
              <a:t>Keby súčasne v tento deň taktiež najskôr vychádzalo, bol by na Luciu najkratší biely deň. Najneskorší východ slnka však nastáva až začiatkom januára. </a:t>
            </a:r>
          </a:p>
          <a:p>
            <a:r>
              <a:rPr lang="pl-PL" dirty="0">
                <a:solidFill>
                  <a:srgbClr val="C00000"/>
                </a:solidFill>
              </a:rPr>
              <a:t>Preto je najkratší biely deň najčastejšie 20. decembra. To, že najskorší západ slnka a najneskorší východ slnka nenastávajú v rovnaký deň, je spôsobené nerovnomerným obehom Zeme okolo Slnka a rovnomernou rotáciou Zeme okolo svojej osi. </a:t>
            </a:r>
          </a:p>
          <a:p>
            <a:r>
              <a:rPr lang="pl-PL" dirty="0">
                <a:solidFill>
                  <a:srgbClr val="C00000"/>
                </a:solidFill>
              </a:rPr>
              <a:t>Pranostika o Lucii je prejavom časovej rovnice, teda kolísaním dĺžky  časovej rovnice v priebehu roka. </a:t>
            </a:r>
          </a:p>
          <a:p>
            <a:r>
              <a:rPr lang="pl-PL" dirty="0">
                <a:solidFill>
                  <a:srgbClr val="C00000"/>
                </a:solidFill>
              </a:rPr>
              <a:t>Uvedená pranostika tak zviditeľňuje rozdiel medzi pravým a stredným slnečným časom.</a:t>
            </a:r>
          </a:p>
        </p:txBody>
      </p:sp>
    </p:spTree>
    <p:extLst>
      <p:ext uri="{BB962C8B-B14F-4D97-AF65-F5344CB8AC3E}">
        <p14:creationId xmlns:p14="http://schemas.microsoft.com/office/powerpoint/2010/main" val="344804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Závery, overenie výsledkov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2530" y="1923452"/>
            <a:ext cx="11685322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</a:rPr>
              <a:t>Čo bude ďalej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sz="2800" dirty="0">
                <a:solidFill>
                  <a:srgbClr val="002060"/>
                </a:solidFill>
              </a:rPr>
              <a:t>(Feed Forward): </a:t>
            </a:r>
            <a:r>
              <a:rPr lang="cs-CZ" sz="2800" dirty="0">
                <a:solidFill>
                  <a:srgbClr val="002060"/>
                </a:solidFill>
              </a:rPr>
              <a:t>Plánujte ďalšiu hodinu na základe výkonu žiaka</a:t>
            </a:r>
            <a:r>
              <a:rPr sz="2800" dirty="0">
                <a:solidFill>
                  <a:srgbClr val="002060"/>
                </a:solidFill>
              </a:rPr>
              <a:t>:</a:t>
            </a:r>
          </a:p>
          <a:p>
            <a:pPr lvl="0"/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Náročnosť v triede</a:t>
            </a:r>
            <a:r>
              <a:rPr sz="2800" b="1">
                <a:solidFill>
                  <a:srgbClr val="002060"/>
                </a:solidFill>
              </a:rPr>
              <a:t>: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 závislosti od toho, ako dobre žiaci porozumeli materiálu </a:t>
            </a:r>
            <a:br>
              <a:rPr lang="cs-CZ" sz="2800" dirty="0">
                <a:solidFill>
                  <a:srgbClr val="002060"/>
                </a:solidFill>
              </a:rPr>
            </a:br>
            <a:r>
              <a:rPr lang="cs-CZ" sz="2800" dirty="0">
                <a:solidFill>
                  <a:srgbClr val="002060"/>
                </a:solidFill>
              </a:rPr>
              <a:t>a zvládli úlohy.</a:t>
            </a:r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Prístup k materiálu</a:t>
            </a:r>
            <a:r>
              <a:rPr sz="280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Aký je správny postup, ktorý vám pomôže porozumieť materiálu a splniť stanovené úlohy</a:t>
            </a:r>
            <a:r>
              <a:rPr sz="2800">
                <a:solidFill>
                  <a:srgbClr val="002060"/>
                </a:solidFill>
              </a:rPr>
              <a:t>.</a:t>
            </a:r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Sebahodnotenie</a:t>
            </a:r>
            <a:r>
              <a:rPr sz="280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Sebadisciplína,</a:t>
            </a:r>
            <a:r>
              <a:rPr sz="280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vedenie a kontrola činností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Individuálny prístup</a:t>
            </a:r>
            <a:r>
              <a:rPr lang="cs-CZ" sz="2800" dirty="0">
                <a:solidFill>
                  <a:srgbClr val="002060"/>
                </a:solidFill>
              </a:rPr>
              <a:t>: Individuálne hodnotenie a vedenie</a:t>
            </a:r>
            <a:r>
              <a:rPr sz="2800">
                <a:solidFill>
                  <a:srgbClr val="002060"/>
                </a:solidFill>
              </a:rPr>
              <a:t>.</a:t>
            </a: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06" name="Shape 506"/>
          <p:cNvSpPr/>
          <p:nvPr/>
        </p:nvSpPr>
        <p:spPr>
          <a:xfrm>
            <a:off x="261256" y="1054369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Závery, overenie výsledkov </a:t>
            </a:r>
            <a:r>
              <a:rPr sz="4400" u="sng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915859"/>
            <a:ext cx="11685322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Príprava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400" dirty="0">
                <a:solidFill>
                  <a:srgbClr val="002060"/>
                </a:solidFill>
              </a:rPr>
              <a:t>Jasné a dobre definované ciele lekcie a cvičení. Keď budú dobre rozumieť konečnému cieľu, môžu sa žiaci ľahšie a efektívnejšie zamerať na konkrétnu úlohu/materiál</a:t>
            </a:r>
            <a:r>
              <a:rPr sz="2400" dirty="0">
                <a:solidFill>
                  <a:srgbClr val="002060"/>
                </a:solidFill>
              </a:rPr>
              <a:t>.</a:t>
            </a:r>
            <a:r>
              <a:rPr sz="28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Overovanie</a:t>
            </a:r>
            <a:r>
              <a:rPr sz="2800">
                <a:solidFill>
                  <a:srgbClr val="002060"/>
                </a:solidFill>
              </a:rPr>
              <a:t>: </a:t>
            </a:r>
            <a:r>
              <a:rPr lang="cs-CZ" sz="2300" dirty="0">
                <a:solidFill>
                  <a:srgbClr val="002060"/>
                </a:solidFill>
              </a:rPr>
              <a:t>Ako som to urobil? Individuálne hodnotenie a spätná väzba od učiteľa na prácu žiaka, ktorá sa konkrétne týka dosiahnutia cieľa. Poskytnite informácie o pokroku žiaka (alebo jeho nedostatku) a poskytnite pokyny, ktoré pomôžu dosiahnuť ciele a </a:t>
            </a:r>
            <a:r>
              <a:rPr lang="cs-CZ" sz="2300">
                <a:solidFill>
                  <a:srgbClr val="002060"/>
                </a:solidFill>
              </a:rPr>
              <a:t>dosiahnuť očakávanú úroveň.</a:t>
            </a: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Moduly projektu </a:t>
            </a:r>
            <a:r>
              <a:rPr sz="4400" u="sng" dirty="0">
                <a:solidFill>
                  <a:srgbClr val="002060"/>
                </a:solidFill>
                <a:sym typeface="Calibri Light"/>
              </a:rPr>
              <a:t>STARS</a:t>
            </a:r>
          </a:p>
        </p:txBody>
      </p:sp>
      <p:sp>
        <p:nvSpPr>
          <p:cNvPr id="9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#1 	Súhvezdia.				#6 	Galaktickej prostredie.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#2 	Pohyb nebeských telies.		#7 	Slnko a hviezdy.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#3 	Newtonov gravitačný zákon.	#8 	Naša Galaxia </a:t>
            </a:r>
            <a:r>
              <a:rPr lang="sk-SK" sz="2600">
                <a:solidFill>
                  <a:srgbClr val="002060"/>
                </a:solidFill>
              </a:rPr>
              <a:t>a iné galaxie</a:t>
            </a:r>
            <a:r>
              <a:rPr lang="sk-SK" sz="2600" dirty="0">
                <a:solidFill>
                  <a:srgbClr val="002060"/>
                </a:solidFill>
              </a:rPr>
              <a:t>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#4 	Objavovanie vesmíru. 		#9 	Vesmír.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#5 	Slnečná sústava.			#10	Hvezdárne / observatóriá.</a:t>
            </a:r>
          </a:p>
        </p:txBody>
      </p:sp>
    </p:spTree>
    <p:extLst>
      <p:ext uri="{BB962C8B-B14F-4D97-AF65-F5344CB8AC3E}">
        <p14:creationId xmlns:p14="http://schemas.microsoft.com/office/powerpoint/2010/main" val="19063615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Ako sú moduly štruktúrované</a:t>
            </a:r>
            <a:endParaRPr sz="4400" u="sng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cs-CZ" sz="2600" dirty="0">
                <a:solidFill>
                  <a:srgbClr val="002060"/>
                </a:solidFill>
              </a:rPr>
              <a:t>Každý modul je rozdelený do niekoľkých tém.</a:t>
            </a:r>
            <a:endParaRPr sz="2600" dirty="0">
              <a:solidFill>
                <a:srgbClr val="002060"/>
              </a:solidFill>
            </a:endParaRPr>
          </a:p>
          <a:p>
            <a:pPr lvl="0" algn="just">
              <a:defRPr sz="1800"/>
            </a:pPr>
            <a:r>
              <a:rPr sz="260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002060"/>
                </a:solidFill>
              </a:rPr>
              <a:t>Každá téma obsahuje</a:t>
            </a:r>
            <a:r>
              <a:rPr sz="2600" dirty="0">
                <a:solidFill>
                  <a:srgbClr val="002060"/>
                </a:solidFill>
              </a:rPr>
              <a:t>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Stručný úvod a kľúčové slová</a:t>
            </a:r>
            <a:r>
              <a:rPr sz="2000">
                <a:solidFill>
                  <a:srgbClr val="002060"/>
                </a:solidFill>
              </a:rPr>
              <a:t>;</a:t>
            </a:r>
            <a:endParaRPr sz="2000" dirty="0">
              <a:solidFill>
                <a:srgbClr val="002060"/>
              </a:solidFill>
            </a:endParaRP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Teoretická část pre učiteľa – poskytuje základné informácie potrebne na prípravu lekcie na túto tému (v niektorých prípadoch odkazy na daľšie materiály na internete).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Praktické cvičenia pre žiakov – (vo väčšine prípradov) pripravené na použitie v triede, doplnené odpoveďami.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Pozorne si prečítajte teoretickú časť pre učiteľa.</a:t>
            </a:r>
            <a:endParaRPr sz="2600" dirty="0">
              <a:solidFill>
                <a:srgbClr val="002060"/>
              </a:solidFill>
            </a:endParaRPr>
          </a:p>
          <a:p>
            <a:pPr lvl="0"/>
            <a:endParaRPr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cs-CZ" sz="2600" dirty="0">
                <a:solidFill>
                  <a:srgbClr val="002060"/>
                </a:solidFill>
              </a:rPr>
              <a:t>Ak máte akékoľvek otázky, vyhľadajte ďalší materiál na stránke projektu 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(project-stars.com) alebo na iných webových stránkach.</a:t>
            </a:r>
            <a:r>
              <a:rPr sz="26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F22D25"/>
                </a:solidFill>
              </a:rPr>
              <a:t>Pozor! Uistite sa, že zdroje sú spoľahlivé!</a:t>
            </a:r>
            <a:endParaRPr sz="2600" dirty="0">
              <a:solidFill>
                <a:srgbClr val="F22D25"/>
              </a:solidFill>
            </a:endParaRP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Ako </a:t>
            </a:r>
            <a:r>
              <a:rPr lang="cs-CZ" sz="4400" u="sng" dirty="0">
                <a:solidFill>
                  <a:srgbClr val="002060"/>
                </a:solidFill>
              </a:rPr>
              <a:t>pristupovať k materiálu 1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13" name="Shape 113"/>
          <p:cNvSpPr/>
          <p:nvPr/>
        </p:nvSpPr>
        <p:spPr>
          <a:xfrm>
            <a:off x="668185" y="2181619"/>
            <a:ext cx="11198506" cy="15081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cs-CZ" sz="2600" dirty="0">
                <a:solidFill>
                  <a:srgbClr val="002163"/>
                </a:solidFill>
              </a:rPr>
              <a:t>Pri príprave teoretickej časti:</a:t>
            </a:r>
          </a:p>
          <a:p>
            <a:pPr lvl="0"/>
            <a:r>
              <a:rPr lang="cs-CZ" dirty="0" err="1"/>
              <a:t>Nemenej</a:t>
            </a:r>
            <a:r>
              <a:rPr lang="cs-CZ" dirty="0"/>
              <a:t> dôležitou  témou je otázka času, je vhodné spomenúť pásmový čas, ktorý sa uplatní aj pri cestování alebo sledovaní športových stretnutí, ktoré sa konajú inde ako v Európe. Zaujímavé témy poskytuje aj otázka pravého slnečného času a stredného slnečného času, ktoré je možné ľahko sledovať pomocou slnečných hodín a použiť na vysvetlenie známej pranostiky, že Lucia noci upíja, ale dňa nepridá.  </a:t>
            </a: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Ako</a:t>
            </a: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pristupovať k materiálu 2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970566"/>
            <a:ext cx="11198506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cs-CZ" sz="2200" dirty="0">
                <a:solidFill>
                  <a:srgbClr val="002060"/>
                </a:solidFill>
              </a:rPr>
              <a:t>Prečítajte si pozorne praktické cvičenia a ich odpovede.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cs-CZ" sz="2200" dirty="0">
                <a:solidFill>
                  <a:srgbClr val="002060"/>
                </a:solidFill>
              </a:rPr>
              <a:t>Ak máte nejaké otázky, pozrite sa na ďalšie materiály a/alebo stránky projektu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rgbClr val="002060"/>
                </a:solidFill>
              </a:rPr>
              <a:t>(project-stars.com) alebo na iné webové stránky. </a:t>
            </a:r>
            <a:r>
              <a:rPr lang="cs-CZ" sz="2200" dirty="0">
                <a:solidFill>
                  <a:srgbClr val="F22D25"/>
                </a:solidFill>
              </a:rPr>
              <a:t>Pozor! Uistite sa, že zdroje sú spoľahlivé!</a:t>
            </a:r>
            <a:endParaRPr sz="2200" dirty="0">
              <a:solidFill>
                <a:srgbClr val="F22D25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cs-CZ" sz="2200" dirty="0">
                <a:solidFill>
                  <a:srgbClr val="002163"/>
                </a:solidFill>
              </a:rPr>
              <a:t>Na základe teoretickej časti vyberte na ilustráciu praktické cvičenia.  Ďalšie cvičenia môžete hľadať v doplnkových materiáloch a/alebo na stránke projektu (project-stars.com) alebo na iných webových stránkách.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F22D25"/>
                </a:solidFill>
              </a:rPr>
              <a:t>Pozor! Uistite sa, že zdroje sú spoľahlivé!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Ako </a:t>
            </a:r>
            <a:r>
              <a:rPr lang="cs-CZ" sz="4400" u="sng" dirty="0">
                <a:solidFill>
                  <a:srgbClr val="002060"/>
                </a:solidFill>
              </a:rPr>
              <a:t>pristupovať k materiálu 3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cs-CZ" sz="2200" dirty="0">
                <a:solidFill>
                  <a:srgbClr val="002060"/>
                </a:solidFill>
              </a:rPr>
              <a:t>Uvedomte si, že niektoré cvičenia vyžadujú ďalšie materiály, ktoré sú v triede ťažko dostupné. Pre ne je potrebné sa pripraviť vopred – buď ich dodať, alebo upozorniť žiakov, aby si ich pripravili vopred!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2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cs-CZ" sz="2200" dirty="0">
                <a:solidFill>
                  <a:srgbClr val="002060"/>
                </a:solidFill>
              </a:rPr>
              <a:t>Odporúčame vyskúšať vybrané cvičenia a urobiť si vlastný úsudok ohľadom zložitosti a času potrebného na dokončenie cvičení. Ak sa rozhodnete, môžete vykonávať zmeny, vynechať niektoré  časti, uľahčiť si časť cvičení, pokiaľ to nenarušuje fyzikálny význam úloh.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cs-CZ" sz="2200" dirty="0">
                <a:solidFill>
                  <a:srgbClr val="002163"/>
                </a:solidFill>
              </a:rPr>
              <a:t>Podľa svojho uváženia môžete dať niektoré cvičeia za domácu úlohu, urobiť predbežnú prípravu doma alebo naopak nechať dokončiť doma.</a:t>
            </a:r>
            <a:endParaRPr sz="2200" dirty="0">
              <a:solidFill>
                <a:srgbClr val="002163"/>
              </a:solidFill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dirty="0"/>
              <a:t> </a:t>
            </a: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Ako </a:t>
            </a:r>
            <a:r>
              <a:rPr lang="cs-CZ" sz="4400" u="sng" dirty="0">
                <a:solidFill>
                  <a:srgbClr val="002060"/>
                </a:solidFill>
              </a:rPr>
              <a:t>pristupovať k materiálu 4</a:t>
            </a:r>
            <a:endParaRPr sz="4400" u="sng" dirty="0">
              <a:solidFill>
                <a:srgbClr val="002060"/>
              </a:solidFill>
            </a:endParaRP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D8A46CFB-C2C3-482B-8175-3780BFCF28FA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9B96CC1A-5494-47C6-BD7F-49BB45CFCFC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1" name="Shape 131"/>
          <p:cNvSpPr/>
          <p:nvPr/>
        </p:nvSpPr>
        <p:spPr>
          <a:xfrm>
            <a:off x="-6763" y="1054369"/>
            <a:ext cx="12198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</a:rPr>
              <a:t>Моdul</a:t>
            </a:r>
            <a:r>
              <a:rPr lang="cs-CZ" sz="4400" u="sng" dirty="0">
                <a:solidFill>
                  <a:srgbClr val="002060"/>
                </a:solidFill>
              </a:rPr>
              <a:t> 4 – obsah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6" y="1823810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4.1 </a:t>
            </a:r>
            <a:r>
              <a:rPr lang="cs-CZ" sz="3600" dirty="0" err="1">
                <a:solidFill>
                  <a:srgbClr val="002060"/>
                </a:solidFill>
              </a:rPr>
              <a:t>Meranie</a:t>
            </a:r>
            <a:r>
              <a:rPr lang="cs-CZ" sz="3600" dirty="0">
                <a:solidFill>
                  <a:srgbClr val="002060"/>
                </a:solidFill>
              </a:rPr>
              <a:t> času (čas, hodiny)</a:t>
            </a:r>
          </a:p>
          <a:p>
            <a:pPr lvl="1"/>
            <a:r>
              <a:rPr lang="cs-CZ" sz="2800" dirty="0">
                <a:solidFill>
                  <a:srgbClr val="002060"/>
                </a:solidFill>
              </a:rPr>
              <a:t>	Pásmový čas, slnečné časy.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3460</Words>
  <Application>Microsoft Office PowerPoint</Application>
  <PresentationFormat>Širokouhlá</PresentationFormat>
  <Paragraphs>195</Paragraphs>
  <Slides>28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6" baseType="lpstr">
      <vt:lpstr>Arial</vt:lpstr>
      <vt:lpstr>Avenir Roman</vt:lpstr>
      <vt:lpstr>Calibri</vt:lpstr>
      <vt:lpstr>Calibri Light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Moduly projektu STARS</vt:lpstr>
      <vt:lpstr> Ako sú moduly štruktúrované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Ota Kéhar</dc:creator>
  <cp:lastModifiedBy>Andrea</cp:lastModifiedBy>
  <cp:revision>260</cp:revision>
  <dcterms:modified xsi:type="dcterms:W3CDTF">2020-09-14T11:36:59Z</dcterms:modified>
</cp:coreProperties>
</file>