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1.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_rels/slide35.xml.rels" ContentType="application/vnd.openxmlformats-package.relationships+xml"/>
  <Override PartName="/ppt/slides/_rels/slide1.xml.rels" ContentType="application/vnd.openxmlformats-package.relationships+xml"/>
  <Override PartName="/ppt/slides/_rels/slide22.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38.xml.rels" ContentType="application/vnd.openxmlformats-package.relationships+xml"/>
  <Override PartName="/ppt/slides/_rels/slide5.xml.rels" ContentType="application/vnd.openxmlformats-package.relationships+xml"/>
  <Override PartName="/ppt/slides/_rels/slide39.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50.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51.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4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media/image28.png" ContentType="image/png"/>
  <Override PartName="/ppt/media/image100.png" ContentType="image/png"/>
  <Override PartName="/ppt/media/image1.jpeg" ContentType="image/jpeg"/>
  <Override PartName="/ppt/media/image142.jpeg" ContentType="image/jpeg"/>
  <Override PartName="/ppt/media/image2.png" ContentType="image/png"/>
  <Override PartName="/ppt/media/image48.png" ContentType="image/png"/>
  <Override PartName="/ppt/media/image3.jpeg" ContentType="image/jpeg"/>
  <Override PartName="/ppt/media/image144.jpeg" ContentType="image/jpeg"/>
  <Override PartName="/ppt/media/image4.png" ContentType="image/png"/>
  <Override PartName="/ppt/media/image146.jpeg" ContentType="image/jpeg"/>
  <Override PartName="/ppt/media/image5.jpeg" ContentType="image/jpeg"/>
  <Override PartName="/ppt/media/image6.png" ContentType="image/png"/>
  <Override PartName="/ppt/media/image7.jpeg" ContentType="image/jpeg"/>
  <Override PartName="/ppt/media/image31.png" ContentType="image/png"/>
  <Override PartName="/ppt/media/image74.png" ContentType="image/png"/>
  <Override PartName="/ppt/media/image8.png" ContentType="image/png"/>
  <Override PartName="/ppt/media/image23.jpeg" ContentType="image/jpeg"/>
  <Override PartName="/ppt/media/image9.jpeg" ContentType="image/jpeg"/>
  <Override PartName="/ppt/media/image51.png" ContentType="image/png"/>
  <Override PartName="/ppt/media/image10.png" ContentType="image/png"/>
  <Override PartName="/ppt/media/image29.jpeg" ContentType="image/jpeg"/>
  <Override PartName="/ppt/media/image66.png" ContentType="image/png"/>
  <Override PartName="/ppt/media/image11.jpeg" ContentType="image/jpeg"/>
  <Override PartName="/ppt/media/image12.png" ContentType="image/png"/>
  <Override PartName="/ppt/media/image13.jpeg" ContentType="image/jpeg"/>
  <Override PartName="/ppt/media/image14.png" ContentType="image/png"/>
  <Override PartName="/ppt/media/image15.jpeg" ContentType="image/jpeg"/>
  <Override PartName="/ppt/media/image111.png" ContentType="image/png"/>
  <Override PartName="/ppt/media/image39.png" ContentType="image/png"/>
  <Override PartName="/ppt/media/image16.png" ContentType="image/png"/>
  <Override PartName="/ppt/media/image17.jpeg" ContentType="image/jpeg"/>
  <Override PartName="/ppt/media/image131.png" ContentType="image/png"/>
  <Override PartName="/ppt/media/image59.png" ContentType="image/png"/>
  <Override PartName="/ppt/media/image18.png" ContentType="image/png"/>
  <Override PartName="/ppt/media/image19.jpeg" ContentType="image/jpeg"/>
  <Override PartName="/ppt/media/image22.png" ContentType="image/png"/>
  <Override PartName="/ppt/media/image20.png" ContentType="image/png"/>
  <Override PartName="/ppt/media/image21.jpeg" ContentType="image/jpeg"/>
  <Override PartName="/ppt/media/image54.png" ContentType="image/png"/>
  <Override PartName="/ppt/media/image24.png" ContentType="image/png"/>
  <Override PartName="/ppt/media/image25.jpeg" ContentType="image/jpeg"/>
  <Override PartName="/ppt/media/image26.png" ContentType="image/png"/>
  <Override PartName="/ppt/media/image27.jpeg" ContentType="image/jpeg"/>
  <Override PartName="/ppt/media/image30.png" ContentType="image/png"/>
  <Override PartName="/ppt/media/image32.png" ContentType="image/png"/>
  <Override PartName="/ppt/media/image122.jpeg" ContentType="image/jpeg"/>
  <Override PartName="/ppt/media/image33.jpeg" ContentType="image/jpeg"/>
  <Override PartName="/ppt/media/image62.png" ContentType="image/png"/>
  <Override PartName="/ppt/media/image34.png" ContentType="image/png"/>
  <Override PartName="/ppt/media/image35.png" ContentType="image/png"/>
  <Override PartName="/ppt/media/image36.png" ContentType="image/png"/>
  <Override PartName="/ppt/media/image37.png" ContentType="image/png"/>
  <Override PartName="/ppt/media/image110.png" ContentType="image/png"/>
  <Override PartName="/ppt/media/image38.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136.jpeg" ContentType="image/jpeg"/>
  <Override PartName="/ppt/media/image47.jpeg" ContentType="image/jpeg"/>
  <Override PartName="/ppt/media/image49.png" ContentType="image/png"/>
  <Override PartName="/ppt/media/image121.png" ContentType="image/png"/>
  <Override PartName="/ppt/media/image50.png" ContentType="image/png"/>
  <Override PartName="/ppt/media/image52.png" ContentType="image/png"/>
  <Override PartName="/ppt/media/image53.png" ContentType="image/png"/>
  <Override PartName="/ppt/media/image55.png" ContentType="image/png"/>
  <Override PartName="/ppt/media/image128.jpeg" ContentType="image/jpeg"/>
  <Override PartName="/ppt/media/image56.png" ContentType="image/png"/>
  <Override PartName="/ppt/media/image57.png" ContentType="image/png"/>
  <Override PartName="/ppt/media/image58.jpeg" ContentType="image/jpeg"/>
  <Override PartName="/ppt/media/image60.png" ContentType="image/png"/>
  <Override PartName="/ppt/media/image63.png" ContentType="image/png"/>
  <Override PartName="/ppt/media/image61.jpeg" ContentType="image/jpeg"/>
  <Override PartName="/ppt/media/image64.png" ContentType="image/png"/>
  <Override PartName="/ppt/media/image65.png" ContentType="image/png"/>
  <Override PartName="/ppt/media/image67.png" ContentType="image/png"/>
  <Override PartName="/ppt/media/image68.png" ContentType="image/png"/>
  <Override PartName="/ppt/media/image140.png" ContentType="image/png"/>
  <Override PartName="/ppt/media/image69.png" ContentType="image/png"/>
  <Override PartName="/ppt/media/image141.png" ContentType="image/png"/>
  <Override PartName="/ppt/media/image70.jpeg" ContentType="image/jpeg"/>
  <Override PartName="/ppt/media/image71.png" ContentType="image/png"/>
  <Override PartName="/ppt/media/image72.jpeg" ContentType="image/jpeg"/>
  <Override PartName="/ppt/media/image73.png" ContentType="image/png"/>
  <Override PartName="/ppt/media/image75.png" ContentType="image/png"/>
  <Override PartName="/ppt/media/image76.png" ContentType="image/png"/>
  <Override PartName="/ppt/media/image77.png" ContentType="image/png"/>
  <Override PartName="/ppt/media/image78.png" ContentType="image/png"/>
  <Override PartName="/ppt/media/image150.png" ContentType="image/png"/>
  <Override PartName="/ppt/media/image79.png" ContentType="image/png"/>
  <Override PartName="/ppt/media/image86.jpeg" ContentType="image/jpe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7.png" ContentType="image/png"/>
  <Override PartName="/ppt/media/image88.jpeg" ContentType="image/jpeg"/>
  <Override PartName="/ppt/media/image99.png" ContentType="image/png"/>
  <Override PartName="/ppt/media/image171.png" ContentType="image/png"/>
  <Override PartName="/ppt/media/image89.png" ContentType="image/png"/>
  <Override PartName="/ppt/media/image161.png" ContentType="image/png"/>
  <Override PartName="/ppt/media/image176.jpeg" ContentType="image/jpeg"/>
  <Override PartName="/ppt/media/image90.png" ContentType="image/png"/>
  <Override PartName="/ppt/media/image91.wmf" ContentType="image/x-wmf"/>
  <Override PartName="/ppt/media/image92.jpeg" ContentType="image/jpeg"/>
  <Override PartName="/ppt/media/image93.png" ContentType="image/png"/>
  <Override PartName="/ppt/media/image94.jpeg" ContentType="image/jpeg"/>
  <Override PartName="/ppt/media/image95.png" ContentType="image/png"/>
  <Override PartName="/ppt/media/image96.jpeg" ContentType="image/jpeg"/>
  <Override PartName="/ppt/media/image97.png" ContentType="image/png"/>
  <Override PartName="/ppt/media/image98.jpeg" ContentType="image/jpeg"/>
  <Override PartName="/ppt/media/image101.png" ContentType="image/png"/>
  <Override PartName="/ppt/media/image102.png" ContentType="image/png"/>
  <Override PartName="/ppt/media/image103.jpeg" ContentType="image/jpeg"/>
  <Override PartName="/ppt/media/image104.png" ContentType="image/png"/>
  <Override PartName="/ppt/media/image105.jpeg" ContentType="image/jpeg"/>
  <Override PartName="/ppt/media/image106.png" ContentType="image/png"/>
  <Override PartName="/ppt/media/image107.png" ContentType="image/png"/>
  <Override PartName="/ppt/media/image108.png" ContentType="image/png"/>
  <Override PartName="/ppt/media/image109.jpeg" ContentType="image/jpeg"/>
  <Override PartName="/ppt/media/image112.png" ContentType="image/png"/>
  <Override PartName="/ppt/media/image113.jpeg" ContentType="image/jpeg"/>
  <Override PartName="/ppt/media/image114.png" ContentType="image/png"/>
  <Override PartName="/ppt/media/image115.jpeg" ContentType="image/jpeg"/>
  <Override PartName="/ppt/media/image116.png" ContentType="image/png"/>
  <Override PartName="/ppt/media/image117.jpeg" ContentType="image/jpeg"/>
  <Override PartName="/ppt/media/image118.png" ContentType="image/png"/>
  <Override PartName="/ppt/media/image119.png" ContentType="image/png"/>
  <Override PartName="/ppt/media/image120.jpeg" ContentType="image/jpeg"/>
  <Override PartName="/ppt/media/image123.png" ContentType="image/png"/>
  <Override PartName="/ppt/media/image124.png" ContentType="image/png"/>
  <Override PartName="/ppt/media/image125.jpeg" ContentType="image/jpeg"/>
  <Override PartName="/ppt/media/image126.png" ContentType="image/png"/>
  <Override PartName="/ppt/media/image127.png" ContentType="image/png"/>
  <Override PartName="/ppt/media/image129.png" ContentType="image/png"/>
  <Override PartName="/ppt/media/image130.png" ContentType="image/png"/>
  <Override PartName="/ppt/media/image132.png" ContentType="image/png"/>
  <Override PartName="/ppt/media/image133.png" ContentType="image/png"/>
  <Override PartName="/ppt/media/image134.jpeg" ContentType="image/jpeg"/>
  <Override PartName="/ppt/media/image135.png" ContentType="image/png"/>
  <Override PartName="/ppt/media/image137.png" ContentType="image/png"/>
  <Override PartName="/ppt/media/image138.png" ContentType="image/png"/>
  <Override PartName="/ppt/media/image139.jpeg" ContentType="image/jpeg"/>
  <Override PartName="/ppt/media/image143.png" ContentType="image/png"/>
  <Override PartName="/ppt/media/image145.png" ContentType="image/png"/>
  <Override PartName="/ppt/media/image147.png" ContentType="image/png"/>
  <Override PartName="/ppt/media/image148.png" ContentType="image/png"/>
  <Override PartName="/ppt/media/image159.jpeg" ContentType="image/jpeg"/>
  <Override PartName="/ppt/media/image149.jpeg" ContentType="image/jpeg"/>
  <Override PartName="/ppt/media/image151.jpeg" ContentType="image/jpeg"/>
  <Override PartName="/ppt/media/image152.png" ContentType="image/png"/>
  <Override PartName="/ppt/media/image153.png" ContentType="image/png"/>
  <Override PartName="/ppt/media/image154.png" ContentType="image/png"/>
  <Override PartName="/ppt/media/image155.png" ContentType="image/png"/>
  <Override PartName="/ppt/media/image156.png" ContentType="image/png"/>
  <Override PartName="/ppt/media/image157.jpeg" ContentType="image/jpeg"/>
  <Override PartName="/ppt/media/image158.png" ContentType="image/png"/>
  <Override PartName="/ppt/media/image160.png" ContentType="image/png"/>
  <Override PartName="/ppt/media/image162.jpeg" ContentType="image/jpeg"/>
  <Override PartName="/ppt/media/image163.png" ContentType="image/png"/>
  <Override PartName="/ppt/media/image164.png" ContentType="image/png"/>
  <Override PartName="/ppt/media/image165.png" ContentType="image/png"/>
  <Override PartName="/ppt/media/image166.jpeg" ContentType="image/jpeg"/>
  <Override PartName="/ppt/media/image167.png" ContentType="image/png"/>
  <Override PartName="/ppt/media/image168.jpeg" ContentType="image/jpeg"/>
  <Override PartName="/ppt/media/image169.png" ContentType="image/png"/>
  <Override PartName="/ppt/media/image170.png" ContentType="image/png"/>
  <Override PartName="/ppt/media/image172.png" ContentType="image/png"/>
  <Override PartName="/ppt/media/image173.png" ContentType="image/png"/>
  <Override PartName="/ppt/media/image174.png" ContentType="image/png"/>
  <Override PartName="/ppt/media/image175.png" ContentType="image/png"/>
  <Override PartName="/ppt/media/image177.png" ContentType="image/png"/>
  <Override PartName="/ppt/media/image178.jpeg" ContentType="image/jpeg"/>
  <Override PartName="/ppt/media/image179.png" ContentType="image/pn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_rels/notesSlide50.xml.rels" ContentType="application/vnd.openxmlformats-package.relationships+xml"/>
  <Override PartName="/ppt/notesSlides/_rels/notesSlide51.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spPr>
            <a:solidFill>
              <a:srgbClr val="5b9bd5"/>
            </a:solidFill>
            <a:ln w="0">
              <a:noFill/>
            </a:ln>
          </c:spPr>
          <c:invertIfNegative val="0"/>
          <c:dLbls>
            <c:txPr>
              <a:bodyPr wrap="none"/>
              <a:lstStyle/>
              <a:p>
                <a:pPr>
                  <a:defRPr b="0" sz="1000" spc="-1" strike="noStrike">
                    <a:solidFill>
                      <a:srgbClr val="000000"/>
                    </a:solidFill>
                    <a:latin typeface="Avenir Roman"/>
                    <a:ea typeface="Avenir Roman"/>
                  </a:defRPr>
                </a:pPr>
              </a:p>
            </c:txPr>
            <c:dLblPos val="outEnd"/>
            <c:showLegendKey val="0"/>
            <c:showVal val="0"/>
            <c:showCatName val="0"/>
            <c:showSerName val="0"/>
            <c:showPercent val="0"/>
            <c:separator>; </c:separator>
            <c:showLeaderLines val="0"/>
            <c:extLst>
              <c:ext xmlns:c15="http://schemas.microsoft.com/office/drawing/2012/chart" uri="{CE6537A1-D6FC-4f65-9D91-7224C49458BB}">
                <c15:showLeaderLines val="1"/>
              </c:ext>
            </c:extLst>
          </c:dLbls>
          <c:cat>
            <c:strRef>
              <c:f>categories</c:f>
              <c:strCache>
                <c:ptCount val="12"/>
                <c:pt idx="0">
                  <c:v>Ceres</c:v>
                </c:pt>
                <c:pt idx="1">
                  <c:v>Pluto</c:v>
                </c:pt>
                <c:pt idx="2">
                  <c:v>Měsíc</c:v>
                </c:pt>
                <c:pt idx="3">
                  <c:v>Merkur</c:v>
                </c:pt>
                <c:pt idx="4">
                  <c:v>Mars</c:v>
                </c:pt>
                <c:pt idx="5">
                  <c:v>Venuše</c:v>
                </c:pt>
                <c:pt idx="6">
                  <c:v>Země</c:v>
                </c:pt>
                <c:pt idx="7">
                  <c:v>Uran</c:v>
                </c:pt>
                <c:pt idx="8">
                  <c:v>Neptun</c:v>
                </c:pt>
                <c:pt idx="9">
                  <c:v>Saturn</c:v>
                </c:pt>
                <c:pt idx="10">
                  <c:v>Jupiter</c:v>
                </c:pt>
                <c:pt idx="11">
                  <c:v>Slunce</c:v>
                </c:pt>
              </c:strCache>
            </c:strRef>
          </c:cat>
          <c:val>
            <c:numRef>
              <c:f>0</c:f>
              <c:numCache>
                <c:formatCode>General</c:formatCode>
                <c:ptCount val="12"/>
                <c:pt idx="0">
                  <c:v>0.00940000000000002</c:v>
                </c:pt>
                <c:pt idx="1">
                  <c:v>0.13</c:v>
                </c:pt>
                <c:pt idx="2">
                  <c:v>0.730000000000001</c:v>
                </c:pt>
                <c:pt idx="3">
                  <c:v>3.3</c:v>
                </c:pt>
                <c:pt idx="4">
                  <c:v>6.42</c:v>
                </c:pt>
                <c:pt idx="5">
                  <c:v>48.7</c:v>
                </c:pt>
                <c:pt idx="6">
                  <c:v>59.7</c:v>
                </c:pt>
                <c:pt idx="7">
                  <c:v>868</c:v>
                </c:pt>
                <c:pt idx="8">
                  <c:v>1020</c:v>
                </c:pt>
                <c:pt idx="9">
                  <c:v>5680</c:v>
                </c:pt>
                <c:pt idx="10">
                  <c:v>19000</c:v>
                </c:pt>
                <c:pt idx="11">
                  <c:v>19900000</c:v>
                </c:pt>
              </c:numCache>
            </c:numRef>
          </c:val>
        </c:ser>
        <c:ser>
          <c:idx val="1"/>
          <c:order val="1"/>
          <c:spPr>
            <a:solidFill>
              <a:srgbClr val="ed7d31"/>
            </a:solidFill>
            <a:ln w="0">
              <a:noFill/>
            </a:ln>
          </c:spPr>
          <c:invertIfNegative val="0"/>
          <c:dLbls>
            <c:txPr>
              <a:bodyPr wrap="none"/>
              <a:lstStyle/>
              <a:p>
                <a:pPr>
                  <a:defRPr b="0" sz="1000" spc="-1" strike="noStrike">
                    <a:solidFill>
                      <a:srgbClr val="000000"/>
                    </a:solidFill>
                    <a:latin typeface="Avenir Roman"/>
                    <a:ea typeface="Avenir Roman"/>
                  </a:defRPr>
                </a:pPr>
              </a:p>
            </c:txPr>
            <c:dLblPos val="outEnd"/>
            <c:showLegendKey val="0"/>
            <c:showVal val="0"/>
            <c:showCatName val="0"/>
            <c:showSerName val="0"/>
            <c:showPercent val="0"/>
            <c:separator>; </c:separator>
            <c:showLeaderLines val="0"/>
            <c:extLst>
              <c:ext xmlns:c15="http://schemas.microsoft.com/office/drawing/2012/chart" uri="{CE6537A1-D6FC-4f65-9D91-7224C49458BB}">
                <c15:showLeaderLines val="1"/>
              </c:ext>
            </c:extLst>
          </c:dLbls>
          <c:cat>
            <c:strRef>
              <c:f>categories</c:f>
              <c:strCache>
                <c:ptCount val="12"/>
                <c:pt idx="0">
                  <c:v>Ceres</c:v>
                </c:pt>
                <c:pt idx="1">
                  <c:v>Pluto</c:v>
                </c:pt>
                <c:pt idx="2">
                  <c:v>Měsíc</c:v>
                </c:pt>
                <c:pt idx="3">
                  <c:v>Merkur</c:v>
                </c:pt>
                <c:pt idx="4">
                  <c:v>Mars</c:v>
                </c:pt>
                <c:pt idx="5">
                  <c:v>Venuše</c:v>
                </c:pt>
                <c:pt idx="6">
                  <c:v>Země</c:v>
                </c:pt>
                <c:pt idx="7">
                  <c:v>Uran</c:v>
                </c:pt>
                <c:pt idx="8">
                  <c:v>Neptun</c:v>
                </c:pt>
                <c:pt idx="9">
                  <c:v>Saturn</c:v>
                </c:pt>
                <c:pt idx="10">
                  <c:v>Jupiter</c:v>
                </c:pt>
                <c:pt idx="11">
                  <c:v>Slunce</c:v>
                </c:pt>
              </c:strCache>
            </c:strRef>
          </c:cat>
          <c:val>
            <c:numRef>
              <c:f>1</c:f>
              <c:numCache>
                <c:formatCode>General</c:formatCode>
                <c:ptCount val="12"/>
                <c:pt idx="0">
                  <c:v>1730</c:v>
                </c:pt>
                <c:pt idx="1">
                  <c:v>835</c:v>
                </c:pt>
                <c:pt idx="2">
                  <c:v>294</c:v>
                </c:pt>
                <c:pt idx="3">
                  <c:v>132</c:v>
                </c:pt>
                <c:pt idx="4">
                  <c:v>132</c:v>
                </c:pt>
                <c:pt idx="5">
                  <c:v>55.5</c:v>
                </c:pt>
                <c:pt idx="6">
                  <c:v>50</c:v>
                </c:pt>
                <c:pt idx="7">
                  <c:v>55.5</c:v>
                </c:pt>
                <c:pt idx="8">
                  <c:v>44</c:v>
                </c:pt>
                <c:pt idx="9">
                  <c:v>46</c:v>
                </c:pt>
                <c:pt idx="10">
                  <c:v>20</c:v>
                </c:pt>
                <c:pt idx="11">
                  <c:v>1.8</c:v>
                </c:pt>
              </c:numCache>
            </c:numRef>
          </c:val>
        </c:ser>
        <c:gapWidth val="219"/>
        <c:overlap val="-27"/>
        <c:axId val="25609284"/>
        <c:axId val="19611258"/>
      </c:barChart>
      <c:catAx>
        <c:axId val="25609284"/>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b="0" lang="cs-CZ" sz="900" spc="-1" strike="noStrike">
                <a:solidFill>
                  <a:srgbClr val="595959"/>
                </a:solidFill>
                <a:latin typeface="Avenir Roman"/>
                <a:ea typeface="Avenir Roman"/>
              </a:defRPr>
            </a:pPr>
          </a:p>
        </c:txPr>
        <c:crossAx val="19611258"/>
        <c:crosses val="autoZero"/>
        <c:auto val="1"/>
        <c:lblAlgn val="ctr"/>
        <c:lblOffset val="100"/>
        <c:noMultiLvlLbl val="0"/>
      </c:catAx>
      <c:valAx>
        <c:axId val="19611258"/>
        <c:scaling>
          <c:logBase val="10"/>
          <c:orientation val="minMax"/>
        </c:scaling>
        <c:delete val="0"/>
        <c:axPos val="l"/>
        <c:majorGridlines>
          <c:spPr>
            <a:ln w="9360">
              <a:solidFill>
                <a:srgbClr val="d9d9d9"/>
              </a:solidFill>
              <a:round/>
            </a:ln>
          </c:spPr>
        </c:majorGridlines>
        <c:numFmt formatCode="0.0E+00" sourceLinked="0"/>
        <c:majorTickMark val="none"/>
        <c:minorTickMark val="none"/>
        <c:tickLblPos val="nextTo"/>
        <c:spPr>
          <a:ln w="9360">
            <a:noFill/>
          </a:ln>
        </c:spPr>
        <c:txPr>
          <a:bodyPr/>
          <a:lstStyle/>
          <a:p>
            <a:pPr>
              <a:defRPr b="0" lang="cs-CZ" sz="900" spc="-1" strike="noStrike">
                <a:solidFill>
                  <a:srgbClr val="595959"/>
                </a:solidFill>
                <a:latin typeface="Avenir Roman"/>
                <a:ea typeface="Avenir Roman"/>
              </a:defRPr>
            </a:pPr>
          </a:p>
        </c:txPr>
        <c:crossAx val="25609284"/>
        <c:crosses val="autoZero"/>
        <c:crossBetween val="between"/>
      </c:valAx>
      <c:spPr>
        <a:noFill/>
        <a:ln w="0">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sk-SK" sz="4400" spc="-1" strike="noStrike">
                <a:latin typeface="Arial"/>
              </a:rPr>
              <a:t>Kliknúť pre presun snímky</a:t>
            </a:r>
            <a:endParaRPr b="0" lang="sk-SK" sz="4400" spc="-1" strike="noStrike">
              <a:latin typeface="Arial"/>
            </a:endParaRPr>
          </a:p>
        </p:txBody>
      </p:sp>
      <p:sp>
        <p:nvSpPr>
          <p:cNvPr id="77" name="PlaceHolder 2"/>
          <p:cNvSpPr>
            <a:spLocks noGrp="1"/>
          </p:cNvSpPr>
          <p:nvPr>
            <p:ph type="body"/>
          </p:nvPr>
        </p:nvSpPr>
        <p:spPr>
          <a:xfrm>
            <a:off x="756000" y="5078520"/>
            <a:ext cx="6047640" cy="4811040"/>
          </a:xfrm>
          <a:prstGeom prst="rect">
            <a:avLst/>
          </a:prstGeom>
        </p:spPr>
        <p:txBody>
          <a:bodyPr lIns="0" rIns="0" tIns="0" bIns="0">
            <a:noAutofit/>
          </a:bodyPr>
          <a:p>
            <a:r>
              <a:rPr b="0" lang="sk-SK" sz="2000" spc="-1" strike="noStrike">
                <a:latin typeface="Arial"/>
              </a:rPr>
              <a:t>Kliknúť pre úpravu formátu poznámok</a:t>
            </a:r>
            <a:endParaRPr b="0" lang="sk-SK" sz="2000" spc="-1" strike="noStrike">
              <a:latin typeface="Arial"/>
            </a:endParaRPr>
          </a:p>
        </p:txBody>
      </p:sp>
      <p:sp>
        <p:nvSpPr>
          <p:cNvPr id="78" name="PlaceHolder 3"/>
          <p:cNvSpPr>
            <a:spLocks noGrp="1"/>
          </p:cNvSpPr>
          <p:nvPr>
            <p:ph type="hdr"/>
          </p:nvPr>
        </p:nvSpPr>
        <p:spPr>
          <a:xfrm>
            <a:off x="0" y="0"/>
            <a:ext cx="3280680" cy="534240"/>
          </a:xfrm>
          <a:prstGeom prst="rect">
            <a:avLst/>
          </a:prstGeom>
        </p:spPr>
        <p:txBody>
          <a:bodyPr lIns="0" rIns="0" tIns="0" bIns="0">
            <a:noAutofit/>
          </a:bodyPr>
          <a:p>
            <a:r>
              <a:rPr b="0" lang="sk-SK" sz="1400" spc="-1" strike="noStrike">
                <a:latin typeface="Times New Roman"/>
              </a:rPr>
              <a:t>&lt;hlavička&gt;</a:t>
            </a:r>
            <a:endParaRPr b="0" lang="sk-SK" sz="1400" spc="-1" strike="noStrike">
              <a:latin typeface="Times New Roman"/>
            </a:endParaRPr>
          </a:p>
        </p:txBody>
      </p:sp>
      <p:sp>
        <p:nvSpPr>
          <p:cNvPr id="79" name="PlaceHolder 4"/>
          <p:cNvSpPr>
            <a:spLocks noGrp="1"/>
          </p:cNvSpPr>
          <p:nvPr>
            <p:ph type="dt"/>
          </p:nvPr>
        </p:nvSpPr>
        <p:spPr>
          <a:xfrm>
            <a:off x="4278960" y="0"/>
            <a:ext cx="3280680" cy="534240"/>
          </a:xfrm>
          <a:prstGeom prst="rect">
            <a:avLst/>
          </a:prstGeom>
        </p:spPr>
        <p:txBody>
          <a:bodyPr lIns="0" rIns="0" tIns="0" bIns="0">
            <a:noAutofit/>
          </a:bodyPr>
          <a:p>
            <a:pPr algn="r"/>
            <a:r>
              <a:rPr b="0" lang="sk-SK" sz="1400" spc="-1" strike="noStrike">
                <a:latin typeface="Times New Roman"/>
              </a:rPr>
              <a:t>&lt;dátum/čas&gt;</a:t>
            </a:r>
            <a:endParaRPr b="0" lang="sk-SK" sz="1400" spc="-1" strike="noStrike">
              <a:latin typeface="Times New Roman"/>
            </a:endParaRPr>
          </a:p>
        </p:txBody>
      </p:sp>
      <p:sp>
        <p:nvSpPr>
          <p:cNvPr id="80" name="PlaceHolder 5"/>
          <p:cNvSpPr>
            <a:spLocks noGrp="1"/>
          </p:cNvSpPr>
          <p:nvPr>
            <p:ph type="ftr"/>
          </p:nvPr>
        </p:nvSpPr>
        <p:spPr>
          <a:xfrm>
            <a:off x="0" y="10157400"/>
            <a:ext cx="3280680" cy="534240"/>
          </a:xfrm>
          <a:prstGeom prst="rect">
            <a:avLst/>
          </a:prstGeom>
        </p:spPr>
        <p:txBody>
          <a:bodyPr lIns="0" rIns="0" tIns="0" bIns="0" anchor="b">
            <a:noAutofit/>
          </a:bodyPr>
          <a:p>
            <a:r>
              <a:rPr b="0" lang="sk-SK" sz="1400" spc="-1" strike="noStrike">
                <a:latin typeface="Times New Roman"/>
              </a:rPr>
              <a:t>&lt;päta&gt;</a:t>
            </a:r>
            <a:endParaRPr b="0" lang="sk-SK" sz="1400" spc="-1" strike="noStrike">
              <a:latin typeface="Times New Roman"/>
            </a:endParaRPr>
          </a:p>
        </p:txBody>
      </p:sp>
      <p:sp>
        <p:nvSpPr>
          <p:cNvPr id="81"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B16CA487-E177-4A74-86A3-5913FBFD5E46}" type="slidenum">
              <a:rPr b="0" lang="sk-SK" sz="1400" spc="-1" strike="noStrike">
                <a:latin typeface="Times New Roman"/>
              </a:rPr>
              <a:t>&lt;číslo&gt;</a:t>
            </a:fld>
            <a:endParaRPr b="0" lang="sk-SK"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PlaceHolder 1"/>
          <p:cNvSpPr>
            <a:spLocks noGrp="1"/>
          </p:cNvSpPr>
          <p:nvPr>
            <p:ph type="sldImg"/>
          </p:nvPr>
        </p:nvSpPr>
        <p:spPr>
          <a:xfrm>
            <a:off x="380880" y="685800"/>
            <a:ext cx="6094440" cy="3427560"/>
          </a:xfrm>
          <a:prstGeom prst="rect">
            <a:avLst/>
          </a:prstGeom>
        </p:spPr>
      </p:sp>
      <p:sp>
        <p:nvSpPr>
          <p:cNvPr id="666" name="PlaceHolder 2"/>
          <p:cNvSpPr>
            <a:spLocks noGrp="1"/>
          </p:cNvSpPr>
          <p:nvPr>
            <p:ph type="body"/>
          </p:nvPr>
        </p:nvSpPr>
        <p:spPr>
          <a:xfrm>
            <a:off x="914400" y="4343400"/>
            <a:ext cx="5027760" cy="4113360"/>
          </a:xfrm>
          <a:prstGeom prst="rect">
            <a:avLst/>
          </a:prstGeom>
        </p:spPr>
        <p:txBody>
          <a:bodyPr lIns="90000" rIns="90000" tIns="45000" bIns="45000">
            <a:noAutofit/>
          </a:bodyPr>
          <a:p>
            <a:pPr marL="216000" indent="-214920">
              <a:lnSpc>
                <a:spcPct val="100000"/>
              </a:lnSpc>
              <a:tabLst>
                <a:tab algn="l" pos="0"/>
              </a:tabLst>
            </a:pPr>
            <a:r>
              <a:rPr b="0" i="1" lang="sk-SK" sz="1200" spc="-1" strike="noStrike">
                <a:latin typeface="Calibri"/>
                <a:ea typeface="Calibri"/>
              </a:rPr>
              <a:t>DOI: 10.3102/003465430298487, </a:t>
            </a:r>
            <a:r>
              <a:rPr b="0" lang="sk-SK" sz="1200" spc="-1" strike="noStrike">
                <a:latin typeface="Calibri"/>
                <a:ea typeface="Calibri"/>
              </a:rPr>
              <a:t>The Power of Feedback, John Hattie and Helen Timperley, </a:t>
            </a:r>
            <a:r>
              <a:rPr b="0" i="1" lang="sk-SK" sz="1200" spc="-1" strike="noStrike">
                <a:latin typeface="Calibri"/>
                <a:ea typeface="Calibri"/>
              </a:rPr>
              <a:t>University of Auckland</a:t>
            </a:r>
            <a:endParaRPr b="0" lang="sk-SK" sz="1200" spc="-1" strike="noStrike">
              <a:latin typeface="Arial"/>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PlaceHolder 1"/>
          <p:cNvSpPr>
            <a:spLocks noGrp="1"/>
          </p:cNvSpPr>
          <p:nvPr>
            <p:ph type="sldImg"/>
          </p:nvPr>
        </p:nvSpPr>
        <p:spPr>
          <a:xfrm>
            <a:off x="380880" y="685800"/>
            <a:ext cx="6094440" cy="3427560"/>
          </a:xfrm>
          <a:prstGeom prst="rect">
            <a:avLst/>
          </a:prstGeom>
        </p:spPr>
      </p:sp>
      <p:sp>
        <p:nvSpPr>
          <p:cNvPr id="668" name="PlaceHolder 2"/>
          <p:cNvSpPr>
            <a:spLocks noGrp="1"/>
          </p:cNvSpPr>
          <p:nvPr>
            <p:ph type="body"/>
          </p:nvPr>
        </p:nvSpPr>
        <p:spPr>
          <a:xfrm>
            <a:off x="914400" y="4343400"/>
            <a:ext cx="5027760" cy="4113360"/>
          </a:xfrm>
          <a:prstGeom prst="rect">
            <a:avLst/>
          </a:prstGeom>
        </p:spPr>
        <p:txBody>
          <a:bodyPr lIns="90000" rIns="90000" tIns="45000" bIns="45000">
            <a:noAutofit/>
          </a:bodyPr>
          <a:p>
            <a:pPr marL="216000" indent="-214920">
              <a:lnSpc>
                <a:spcPct val="100000"/>
              </a:lnSpc>
              <a:tabLst>
                <a:tab algn="l" pos="0"/>
              </a:tabLst>
            </a:pPr>
            <a:r>
              <a:rPr b="0" i="1" lang="sk-SK" sz="1200" spc="-1" strike="noStrike">
                <a:latin typeface="Calibri"/>
                <a:ea typeface="Calibri"/>
              </a:rPr>
              <a:t>DOI: 10.3102/003465430298487, </a:t>
            </a:r>
            <a:r>
              <a:rPr b="0" lang="sk-SK" sz="1200" spc="-1" strike="noStrike">
                <a:latin typeface="Calibri"/>
                <a:ea typeface="Calibri"/>
              </a:rPr>
              <a:t>The Power of Feedback, John Hattie and Helen Timperley, </a:t>
            </a:r>
            <a:r>
              <a:rPr b="0" i="1" lang="sk-SK" sz="1200" spc="-1" strike="noStrike">
                <a:latin typeface="Calibri"/>
                <a:ea typeface="Calibri"/>
              </a:rPr>
              <a:t>University of Auckland</a:t>
            </a:r>
            <a:endParaRPr b="0" lang="sk-SK"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sk-SK" sz="3200" spc="-1" strike="noStrike">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sk-SK" sz="3200" spc="-1" strike="noStrike">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sk-SK" sz="3200" spc="-1" strike="noStrike">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sk-SK" sz="3200" spc="-1" strike="noStrike">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sk-SK" sz="3200" spc="-1" strike="noStrike">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sk-SK" sz="3200" spc="-1" strike="noStrike">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sk-SK" sz="3200" spc="-1" strike="noStrike">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rIns="0" tIns="0" bIns="0">
            <a:normAutofit/>
          </a:bodyPr>
          <a:p>
            <a:endParaRPr b="0" lang="sk-SK"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rIns="0" tIns="0" bIns="0">
            <a:normAutofit/>
          </a:bodyPr>
          <a:p>
            <a:endParaRPr b="0" lang="sk-SK" sz="3200" spc="-1" strike="noStrike">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rIns="0" tIns="0" bIns="0">
            <a:normAutofit/>
          </a:bodyPr>
          <a:p>
            <a:endParaRPr b="0" lang="sk-SK"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rIns="0" tIns="0" bIns="0">
            <a:normAutofit/>
          </a:bodyPr>
          <a:p>
            <a:endParaRPr b="0" lang="sk-SK" sz="3200" spc="-1" strike="noStrike">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rIns="0" tIns="0" bIns="0">
            <a:normAutofit/>
          </a:bodyPr>
          <a:p>
            <a:endParaRPr b="0" lang="sk-SK" sz="3200" spc="-1" strike="noStrike">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rIns="0" tIns="0" bIns="0">
            <a:normAutofit/>
          </a:bodyPr>
          <a:p>
            <a:endParaRPr b="0" lang="sk-SK" sz="3200" spc="-1" strike="noStrike">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rIns="0" tIns="0" bIns="0">
            <a:normAutofit/>
          </a:bodyPr>
          <a:p>
            <a:endParaRPr b="0" lang="sk-SK" sz="3200" spc="-1" strike="noStrike">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rIns="0" tIns="0" bIns="0">
            <a:normAutofit/>
          </a:bodyPr>
          <a:p>
            <a:endParaRPr b="0" lang="sk-SK" sz="3200" spc="-1" strike="noStrike">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rIns="0" tIns="0" bIns="0">
            <a:normAutofit/>
          </a:bodyPr>
          <a:p>
            <a:endParaRPr b="0" lang="sk-SK" sz="3200" spc="-1" strike="noStrike">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rIns="0" tIns="0" bIns="0">
            <a:normAutofit/>
          </a:bodyPr>
          <a:p>
            <a:endParaRPr b="0" lang="sk-SK" sz="3200" spc="-1" strike="noStrike">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rIns="0" tIns="0" bIns="0">
            <a:normAutofit/>
          </a:bodyPr>
          <a:p>
            <a:endParaRPr b="0" lang="sk-SK" sz="3200" spc="-1" strike="noStrike">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rIns="0" tIns="0" bIns="0">
            <a:normAutofit/>
          </a:bodyPr>
          <a:p>
            <a:endParaRPr b="0" lang="sk-SK" sz="3200" spc="-1" strike="noStrike">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sk-SK"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sk-SK" sz="3200" spc="-1" strike="noStrike">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sk-SK"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sk-SK"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sk-SK" sz="3200" spc="-1" strike="noStrike">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sk-SK" sz="3200" spc="-1" strike="noStrike">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sk-SK"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sk-SK" sz="4400" spc="-1" strike="noStrike">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sk-SK" sz="3200" spc="-1" strike="noStrike">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sk-SK" sz="3200" spc="-1" strike="noStrike">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sk-SK"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sk-SK" sz="4400" spc="-1" strike="noStrike">
                <a:latin typeface="Arial"/>
              </a:rPr>
              <a:t>Kliknúť na úpravu formátu textu titulku</a:t>
            </a:r>
            <a:endParaRPr b="0" lang="sk-SK" sz="4400" spc="-1" strike="noStrike">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3200" spc="-1" strike="noStrike">
                <a:latin typeface="Arial"/>
              </a:rPr>
              <a:t>Kliknúť na úpravu formátu textu osnovy</a:t>
            </a:r>
            <a:endParaRPr b="0" lang="sk-SK" sz="3200" spc="-1" strike="noStrike">
              <a:latin typeface="Arial"/>
            </a:endParaRPr>
          </a:p>
          <a:p>
            <a:pPr lvl="1" marL="864000" indent="-324000">
              <a:spcBef>
                <a:spcPts val="1134"/>
              </a:spcBef>
              <a:buClr>
                <a:srgbClr val="000000"/>
              </a:buClr>
              <a:buSzPct val="75000"/>
              <a:buFont typeface="Symbol" charset="2"/>
              <a:buChar char=""/>
            </a:pPr>
            <a:r>
              <a:rPr b="0" lang="sk-SK" sz="2800" spc="-1" strike="noStrike">
                <a:latin typeface="Arial"/>
              </a:rPr>
              <a:t>Druhá úroveň</a:t>
            </a:r>
            <a:endParaRPr b="0" lang="sk-SK" sz="2800" spc="-1" strike="noStrike">
              <a:latin typeface="Arial"/>
            </a:endParaRPr>
          </a:p>
          <a:p>
            <a:pPr lvl="2" marL="1296000" indent="-288000">
              <a:spcBef>
                <a:spcPts val="850"/>
              </a:spcBef>
              <a:buClr>
                <a:srgbClr val="000000"/>
              </a:buClr>
              <a:buSzPct val="45000"/>
              <a:buFont typeface="Wingdings" charset="2"/>
              <a:buChar char=""/>
            </a:pPr>
            <a:r>
              <a:rPr b="0" lang="sk-SK" sz="2400" spc="-1" strike="noStrike">
                <a:latin typeface="Arial"/>
              </a:rPr>
              <a:t>Tretia úroveň</a:t>
            </a:r>
            <a:endParaRPr b="0" lang="sk-SK" sz="2400" spc="-1" strike="noStrike">
              <a:latin typeface="Arial"/>
            </a:endParaRPr>
          </a:p>
          <a:p>
            <a:pPr lvl="3" marL="1728000" indent="-216000">
              <a:spcBef>
                <a:spcPts val="567"/>
              </a:spcBef>
              <a:buClr>
                <a:srgbClr val="000000"/>
              </a:buClr>
              <a:buSzPct val="75000"/>
              <a:buFont typeface="Symbol" charset="2"/>
              <a:buChar char=""/>
            </a:pPr>
            <a:r>
              <a:rPr b="0" lang="sk-SK" sz="2000" spc="-1" strike="noStrike">
                <a:latin typeface="Arial"/>
              </a:rPr>
              <a:t>Štvrtá úroveň osnovy</a:t>
            </a:r>
            <a:endParaRPr b="0" lang="sk-SK" sz="2000" spc="-1" strike="noStrike">
              <a:latin typeface="Arial"/>
            </a:endParaRPr>
          </a:p>
          <a:p>
            <a:pPr lvl="4" marL="2160000" indent="-216000">
              <a:spcBef>
                <a:spcPts val="283"/>
              </a:spcBef>
              <a:buClr>
                <a:srgbClr val="000000"/>
              </a:buClr>
              <a:buSzPct val="45000"/>
              <a:buFont typeface="Wingdings" charset="2"/>
              <a:buChar char=""/>
            </a:pPr>
            <a:r>
              <a:rPr b="0" lang="sk-SK" sz="2000" spc="-1" strike="noStrike">
                <a:latin typeface="Arial"/>
              </a:rPr>
              <a:t>Piata úroveň osnovy</a:t>
            </a:r>
            <a:endParaRPr b="0" lang="sk-SK" sz="2000" spc="-1" strike="noStrike">
              <a:latin typeface="Arial"/>
            </a:endParaRPr>
          </a:p>
          <a:p>
            <a:pPr lvl="5" marL="2592000" indent="-216000">
              <a:spcBef>
                <a:spcPts val="283"/>
              </a:spcBef>
              <a:buClr>
                <a:srgbClr val="000000"/>
              </a:buClr>
              <a:buSzPct val="45000"/>
              <a:buFont typeface="Wingdings" charset="2"/>
              <a:buChar char=""/>
            </a:pPr>
            <a:r>
              <a:rPr b="0" lang="sk-SK" sz="2000" spc="-1" strike="noStrike">
                <a:latin typeface="Arial"/>
              </a:rPr>
              <a:t>Šiesta úroveň</a:t>
            </a:r>
            <a:endParaRPr b="0" lang="sk-SK" sz="2000" spc="-1" strike="noStrike">
              <a:latin typeface="Arial"/>
            </a:endParaRPr>
          </a:p>
          <a:p>
            <a:pPr lvl="6" marL="3024000" indent="-216000">
              <a:spcBef>
                <a:spcPts val="283"/>
              </a:spcBef>
              <a:buClr>
                <a:srgbClr val="000000"/>
              </a:buClr>
              <a:buSzPct val="45000"/>
              <a:buFont typeface="Wingdings" charset="2"/>
              <a:buChar char=""/>
            </a:pPr>
            <a:r>
              <a:rPr b="0" lang="sk-SK" sz="2000" spc="-1" strike="noStrike">
                <a:latin typeface="Arial"/>
              </a:rPr>
              <a:t>Siedma úroveň</a:t>
            </a:r>
            <a:endParaRPr b="0" lang="sk-SK"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r>
              <a:rPr b="0" lang="sk-SK" sz="4400" spc="-1" strike="noStrike">
                <a:latin typeface="Arial"/>
              </a:rPr>
              <a:t>Kliknúť na úpravu formátu textu titulku</a:t>
            </a:r>
            <a:endParaRPr b="0" lang="sk-SK" sz="4400" spc="-1" strike="noStrike">
              <a:latin typeface="Arial"/>
            </a:endParaRPr>
          </a:p>
        </p:txBody>
      </p:sp>
      <p:sp>
        <p:nvSpPr>
          <p:cNvPr id="39"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sk-SK" sz="3200" spc="-1" strike="noStrike">
                <a:latin typeface="Arial"/>
              </a:rPr>
              <a:t>Kliknúť na úpravu formátu textu osnovy</a:t>
            </a:r>
            <a:endParaRPr b="0" lang="sk-SK" sz="3200" spc="-1" strike="noStrike">
              <a:latin typeface="Arial"/>
            </a:endParaRPr>
          </a:p>
          <a:p>
            <a:pPr lvl="1" marL="864000" indent="-324000">
              <a:spcBef>
                <a:spcPts val="1134"/>
              </a:spcBef>
              <a:buClr>
                <a:srgbClr val="000000"/>
              </a:buClr>
              <a:buSzPct val="75000"/>
              <a:buFont typeface="Symbol" charset="2"/>
              <a:buChar char=""/>
            </a:pPr>
            <a:r>
              <a:rPr b="0" lang="sk-SK" sz="2800" spc="-1" strike="noStrike">
                <a:latin typeface="Arial"/>
              </a:rPr>
              <a:t>Druhá úroveň</a:t>
            </a:r>
            <a:endParaRPr b="0" lang="sk-SK" sz="2800" spc="-1" strike="noStrike">
              <a:latin typeface="Arial"/>
            </a:endParaRPr>
          </a:p>
          <a:p>
            <a:pPr lvl="2" marL="1296000" indent="-288000">
              <a:spcBef>
                <a:spcPts val="850"/>
              </a:spcBef>
              <a:buClr>
                <a:srgbClr val="000000"/>
              </a:buClr>
              <a:buSzPct val="45000"/>
              <a:buFont typeface="Wingdings" charset="2"/>
              <a:buChar char=""/>
            </a:pPr>
            <a:r>
              <a:rPr b="0" lang="sk-SK" sz="2400" spc="-1" strike="noStrike">
                <a:latin typeface="Arial"/>
              </a:rPr>
              <a:t>Tretia úroveň</a:t>
            </a:r>
            <a:endParaRPr b="0" lang="sk-SK" sz="2400" spc="-1" strike="noStrike">
              <a:latin typeface="Arial"/>
            </a:endParaRPr>
          </a:p>
          <a:p>
            <a:pPr lvl="3" marL="1728000" indent="-216000">
              <a:spcBef>
                <a:spcPts val="567"/>
              </a:spcBef>
              <a:buClr>
                <a:srgbClr val="000000"/>
              </a:buClr>
              <a:buSzPct val="75000"/>
              <a:buFont typeface="Symbol" charset="2"/>
              <a:buChar char=""/>
            </a:pPr>
            <a:r>
              <a:rPr b="0" lang="sk-SK" sz="2000" spc="-1" strike="noStrike">
                <a:latin typeface="Arial"/>
              </a:rPr>
              <a:t>Štvrtá úroveň osnovy</a:t>
            </a:r>
            <a:endParaRPr b="0" lang="sk-SK" sz="2000" spc="-1" strike="noStrike">
              <a:latin typeface="Arial"/>
            </a:endParaRPr>
          </a:p>
          <a:p>
            <a:pPr lvl="4" marL="2160000" indent="-216000">
              <a:spcBef>
                <a:spcPts val="283"/>
              </a:spcBef>
              <a:buClr>
                <a:srgbClr val="000000"/>
              </a:buClr>
              <a:buSzPct val="45000"/>
              <a:buFont typeface="Wingdings" charset="2"/>
              <a:buChar char=""/>
            </a:pPr>
            <a:r>
              <a:rPr b="0" lang="sk-SK" sz="2000" spc="-1" strike="noStrike">
                <a:latin typeface="Arial"/>
              </a:rPr>
              <a:t>Piata úroveň osnovy</a:t>
            </a:r>
            <a:endParaRPr b="0" lang="sk-SK" sz="2000" spc="-1" strike="noStrike">
              <a:latin typeface="Arial"/>
            </a:endParaRPr>
          </a:p>
          <a:p>
            <a:pPr lvl="5" marL="2592000" indent="-216000">
              <a:spcBef>
                <a:spcPts val="283"/>
              </a:spcBef>
              <a:buClr>
                <a:srgbClr val="000000"/>
              </a:buClr>
              <a:buSzPct val="45000"/>
              <a:buFont typeface="Wingdings" charset="2"/>
              <a:buChar char=""/>
            </a:pPr>
            <a:r>
              <a:rPr b="0" lang="sk-SK" sz="2000" spc="-1" strike="noStrike">
                <a:latin typeface="Arial"/>
              </a:rPr>
              <a:t>Šiesta úroveň</a:t>
            </a:r>
            <a:endParaRPr b="0" lang="sk-SK" sz="2000" spc="-1" strike="noStrike">
              <a:latin typeface="Arial"/>
            </a:endParaRPr>
          </a:p>
          <a:p>
            <a:pPr lvl="6" marL="3024000" indent="-216000">
              <a:spcBef>
                <a:spcPts val="283"/>
              </a:spcBef>
              <a:buClr>
                <a:srgbClr val="000000"/>
              </a:buClr>
              <a:buSzPct val="45000"/>
              <a:buFont typeface="Wingdings" charset="2"/>
              <a:buChar char=""/>
            </a:pPr>
            <a:r>
              <a:rPr b="0" lang="sk-SK" sz="2000" spc="-1" strike="noStrike">
                <a:latin typeface="Arial"/>
              </a:rPr>
              <a:t>Siedma úroveň</a:t>
            </a:r>
            <a:endParaRPr b="0" lang="sk-SK"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png"/><Relationship Id="rId3"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53.png"/><Relationship Id="rId12" Type="http://schemas.openxmlformats.org/officeDocument/2006/relationships/image" Target="../media/image54.png"/><Relationship Id="rId13" Type="http://schemas.openxmlformats.org/officeDocument/2006/relationships/image" Target="../media/image55.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jpe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hyperlink" Target="http://project-stars.com/" TargetMode="External"/><Relationship Id="rId4"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image" Target="../media/image71.png"/><Relationship Id="rId3"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png"/><Relationship Id="rId3"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88.jpe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wmf"/><Relationship Id="rId5"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92.jpeg"/><Relationship Id="rId2" Type="http://schemas.openxmlformats.org/officeDocument/2006/relationships/image" Target="../media/image93.png"/><Relationship Id="rId3"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94.jpeg"/><Relationship Id="rId2" Type="http://schemas.openxmlformats.org/officeDocument/2006/relationships/image" Target="../media/image95.pn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image" Target="../media/image97.png"/><Relationship Id="rId3"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03.jpeg"/><Relationship Id="rId2" Type="http://schemas.openxmlformats.org/officeDocument/2006/relationships/image" Target="../media/image104.png"/><Relationship Id="rId3"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05.jpe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109.jpe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113.jpeg"/><Relationship Id="rId2" Type="http://schemas.openxmlformats.org/officeDocument/2006/relationships/image" Target="../media/image114.png"/><Relationship Id="rId3"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115.jpeg"/><Relationship Id="rId2" Type="http://schemas.openxmlformats.org/officeDocument/2006/relationships/image" Target="../media/image116.png"/><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120.jpeg"/><Relationship Id="rId2" Type="http://schemas.openxmlformats.org/officeDocument/2006/relationships/image" Target="../media/image121.png"/><Relationship Id="rId3"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122.jpeg"/><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125.jpeg"/><Relationship Id="rId2" Type="http://schemas.openxmlformats.org/officeDocument/2006/relationships/image" Target="../media/image126.png"/><Relationship Id="rId3"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127.png"/><Relationship Id="rId2" Type="http://schemas.openxmlformats.org/officeDocument/2006/relationships/image" Target="../media/image128.jpeg"/><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134.jpeg"/><Relationship Id="rId2" Type="http://schemas.openxmlformats.org/officeDocument/2006/relationships/image" Target="../media/image135.png"/><Relationship Id="rId3" Type="http://schemas.openxmlformats.org/officeDocument/2006/relationships/chart" Target="../charts/chart1.xml"/><Relationship Id="rId4"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136.jpeg"/><Relationship Id="rId2" Type="http://schemas.openxmlformats.org/officeDocument/2006/relationships/image" Target="../media/image137.png"/><Relationship Id="rId3"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138.png"/><Relationship Id="rId2" Type="http://schemas.openxmlformats.org/officeDocument/2006/relationships/image" Target="../media/image139.jpeg"/><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image" Target="../media/image142.jpeg"/><Relationship Id="rId2" Type="http://schemas.openxmlformats.org/officeDocument/2006/relationships/image" Target="../media/image143.png"/><Relationship Id="rId3"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144.jpeg"/><Relationship Id="rId2" Type="http://schemas.openxmlformats.org/officeDocument/2006/relationships/image" Target="../media/image145.png"/><Relationship Id="rId3"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146.jpe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149.jpeg"/><Relationship Id="rId2" Type="http://schemas.openxmlformats.org/officeDocument/2006/relationships/image" Target="../media/image150.png"/><Relationship Id="rId3"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151.jpe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157.jpeg"/><Relationship Id="rId2" Type="http://schemas.openxmlformats.org/officeDocument/2006/relationships/image" Target="../media/image158.png"/><Relationship Id="rId3"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159.jpeg"/><Relationship Id="rId2" Type="http://schemas.openxmlformats.org/officeDocument/2006/relationships/image" Target="../media/image160.png"/><Relationship Id="rId3" Type="http://schemas.openxmlformats.org/officeDocument/2006/relationships/image" Target="../media/image161.png"/><Relationship Id="rId4"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162.jpeg"/><Relationship Id="rId2" Type="http://schemas.openxmlformats.org/officeDocument/2006/relationships/image" Target="../media/image163.png"/><Relationship Id="rId3" Type="http://schemas.openxmlformats.org/officeDocument/2006/relationships/image" Target="../media/image164.png"/><Relationship Id="rId4" Type="http://schemas.openxmlformats.org/officeDocument/2006/relationships/image" Target="../media/image165.png"/><Relationship Id="rId5"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166.jpeg"/><Relationship Id="rId2" Type="http://schemas.openxmlformats.org/officeDocument/2006/relationships/image" Target="../media/image167.png"/><Relationship Id="rId3"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168.jpeg"/><Relationship Id="rId2" Type="http://schemas.openxmlformats.org/officeDocument/2006/relationships/image" Target="../media/image169.png"/><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png"/><Relationship Id="rId9"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image" Target="../media/image176.jpeg"/><Relationship Id="rId2" Type="http://schemas.openxmlformats.org/officeDocument/2006/relationships/image" Target="../media/image177.png"/><Relationship Id="rId3" Type="http://schemas.openxmlformats.org/officeDocument/2006/relationships/slideLayout" Target="../slideLayouts/slideLayout13.xml"/><Relationship Id="rId4"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178.jpeg"/><Relationship Id="rId2" Type="http://schemas.openxmlformats.org/officeDocument/2006/relationships/image" Target="../media/image179.png"/><Relationship Id="rId3" Type="http://schemas.openxmlformats.org/officeDocument/2006/relationships/slideLayout" Target="../slideLayouts/slideLayout13.xml"/><Relationship Id="rId4" Type="http://schemas.openxmlformats.org/officeDocument/2006/relationships/notesSlide" Target="../notesSlides/notesSlide51.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2"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83" name="image1.png" descr=""/>
          <p:cNvPicPr/>
          <p:nvPr/>
        </p:nvPicPr>
        <p:blipFill>
          <a:blip r:embed="rId2"/>
          <a:srcRect l="0" t="8888" r="0" b="13844"/>
          <a:stretch/>
        </p:blipFill>
        <p:spPr>
          <a:xfrm>
            <a:off x="1254240" y="0"/>
            <a:ext cx="9682200" cy="1100520"/>
          </a:xfrm>
          <a:prstGeom prst="rect">
            <a:avLst/>
          </a:prstGeom>
          <a:ln w="12700">
            <a:noFill/>
          </a:ln>
        </p:spPr>
      </p:pic>
      <p:sp>
        <p:nvSpPr>
          <p:cNvPr id="84" name="CustomShape 1"/>
          <p:cNvSpPr/>
          <p:nvPr/>
        </p:nvSpPr>
        <p:spPr>
          <a:xfrm>
            <a:off x="-6840" y="1049760"/>
            <a:ext cx="12197160" cy="547200"/>
          </a:xfrm>
          <a:prstGeom prst="rect">
            <a:avLst/>
          </a:prstGeom>
          <a:solidFill>
            <a:srgbClr val="ed7d31"/>
          </a:solidFill>
          <a:ln w="12700">
            <a:noFill/>
          </a:ln>
        </p:spPr>
        <p:style>
          <a:lnRef idx="0"/>
          <a:fillRef idx="0"/>
          <a:effectRef idx="0"/>
          <a:fontRef idx="minor"/>
        </p:style>
        <p:txBody>
          <a:bodyPr lIns="0" rIns="0" tIns="0" bIns="0">
            <a:spAutoFit/>
          </a:bodyPr>
          <a:p>
            <a:pPr>
              <a:lnSpc>
                <a:spcPct val="150000"/>
              </a:lnSpc>
            </a:pPr>
            <a:r>
              <a:rPr b="0" lang="sk-SK" sz="800" spc="-1" strike="noStrike">
                <a:solidFill>
                  <a:srgbClr val="000000"/>
                </a:solidFill>
                <a:latin typeface="Verdana Bold"/>
                <a:ea typeface="Verdana Bold"/>
              </a:rPr>
              <a:t>Project:</a:t>
            </a:r>
            <a:r>
              <a:rPr b="0" lang="sk-SK" sz="800" spc="-1" strike="noStrike">
                <a:solidFill>
                  <a:srgbClr val="000000"/>
                </a:solidFill>
                <a:latin typeface="Verdana"/>
                <a:ea typeface="Verdana"/>
              </a:rPr>
              <a:t> STARS (Successfully Teaching AstRonomy in Schools)</a:t>
            </a:r>
            <a:r>
              <a:rPr b="0" lang="sk-SK" sz="800" spc="-1" strike="noStrike">
                <a:solidFill>
                  <a:srgbClr val="000000"/>
                </a:solidFill>
                <a:latin typeface="Verdana"/>
                <a:ea typeface="Verdana"/>
              </a:rPr>
              <a:t>	</a:t>
            </a:r>
            <a:r>
              <a:rPr b="0" lang="sk-SK" sz="800" spc="-1" strike="noStrike">
                <a:solidFill>
                  <a:srgbClr val="000000"/>
                </a:solidFill>
                <a:latin typeface="Verdana"/>
                <a:ea typeface="Verdana"/>
              </a:rPr>
              <a:t>	</a:t>
            </a:r>
            <a:r>
              <a:rPr b="0" lang="sk-SK" sz="800" spc="-1" strike="noStrike">
                <a:solidFill>
                  <a:srgbClr val="000000"/>
                </a:solidFill>
                <a:latin typeface="Verdana"/>
                <a:ea typeface="Verdana"/>
              </a:rPr>
              <a:t> </a:t>
            </a:r>
            <a:r>
              <a:rPr b="0" lang="sk-SK" sz="800" spc="-1" strike="noStrike">
                <a:solidFill>
                  <a:srgbClr val="000000"/>
                </a:solidFill>
                <a:latin typeface="Verdana"/>
                <a:ea typeface="Verdana"/>
              </a:rPr>
              <a:t>	</a:t>
            </a:r>
            <a:r>
              <a:rPr b="0" lang="sk-SK" sz="800" spc="-1" strike="noStrike">
                <a:solidFill>
                  <a:srgbClr val="000000"/>
                </a:solidFill>
                <a:latin typeface="Verdana"/>
                <a:ea typeface="Verdana"/>
              </a:rPr>
              <a:t>	</a:t>
            </a:r>
            <a:r>
              <a:rPr b="0" lang="sk-SK" sz="800" spc="-1" strike="noStrike">
                <a:solidFill>
                  <a:srgbClr val="000000"/>
                </a:solidFill>
                <a:latin typeface="Verdana"/>
                <a:ea typeface="Verdana"/>
              </a:rPr>
              <a:t>	</a:t>
            </a:r>
            <a:endParaRPr b="0" lang="sk-SK" sz="800" spc="-1" strike="noStrike">
              <a:latin typeface="Arial"/>
            </a:endParaRPr>
          </a:p>
          <a:p>
            <a:pPr>
              <a:lnSpc>
                <a:spcPct val="150000"/>
              </a:lnSpc>
            </a:pPr>
            <a:r>
              <a:rPr b="0" lang="sk-SK" sz="800" spc="-1" strike="noStrike">
                <a:solidFill>
                  <a:srgbClr val="000000"/>
                </a:solidFill>
                <a:latin typeface="Verdana"/>
                <a:ea typeface="Verdana"/>
              </a:rPr>
              <a:t>This project has been funded with the support of the Erasmus+ Programme, K2 Action, Strategic Partnerships in School Education.</a:t>
            </a:r>
            <a:endParaRPr b="0" lang="sk-SK" sz="800" spc="-1" strike="noStrike">
              <a:latin typeface="Arial"/>
            </a:endParaRPr>
          </a:p>
          <a:p>
            <a:pPr>
              <a:lnSpc>
                <a:spcPct val="150000"/>
              </a:lnSpc>
            </a:pPr>
            <a:r>
              <a:rPr b="0" lang="sk-SK" sz="800" spc="-1" strike="noStrike">
                <a:solidFill>
                  <a:srgbClr val="000000"/>
                </a:solidFill>
                <a:latin typeface="Verdana Bold"/>
                <a:ea typeface="Verdana Bold"/>
              </a:rPr>
              <a:t>Project Agreement Number:</a:t>
            </a:r>
            <a:r>
              <a:rPr b="0" lang="sk-SK" sz="800" spc="-1" strike="noStrike">
                <a:solidFill>
                  <a:srgbClr val="000000"/>
                </a:solidFill>
                <a:latin typeface="Verdana"/>
                <a:ea typeface="Verdana"/>
              </a:rPr>
              <a:t> </a:t>
            </a:r>
            <a:r>
              <a:rPr b="0" lang="sk-SK" sz="800" spc="-1" strike="noStrike">
                <a:solidFill>
                  <a:srgbClr val="000000"/>
                </a:solidFill>
                <a:latin typeface="Calibri"/>
                <a:ea typeface="Calibri"/>
              </a:rPr>
              <a:t>2017-1-SK01-KA201-035344 </a:t>
            </a:r>
            <a:r>
              <a:rPr b="0" lang="sk-SK" sz="800" spc="-1" strike="noStrike">
                <a:solidFill>
                  <a:srgbClr val="000000"/>
                </a:solidFill>
                <a:latin typeface="Calibri"/>
                <a:ea typeface="Calibri"/>
              </a:rPr>
              <a:t>	</a:t>
            </a:r>
            <a:r>
              <a:rPr b="0" lang="sk-SK" sz="800" spc="-1" strike="noStrike">
                <a:solidFill>
                  <a:srgbClr val="000000"/>
                </a:solidFill>
                <a:latin typeface="Calibri"/>
                <a:ea typeface="Calibri"/>
              </a:rPr>
              <a:t>	</a:t>
            </a:r>
            <a:r>
              <a:rPr b="0" lang="sk-SK" sz="800" spc="-1" strike="noStrike">
                <a:solidFill>
                  <a:srgbClr val="000000"/>
                </a:solidFill>
                <a:latin typeface="Calibri"/>
                <a:ea typeface="Calibri"/>
              </a:rPr>
              <a:t>	</a:t>
            </a:r>
            <a:r>
              <a:rPr b="0" lang="sk-SK" sz="800" spc="-1" strike="noStrike">
                <a:solidFill>
                  <a:srgbClr val="000000"/>
                </a:solidFill>
                <a:latin typeface="Calibri"/>
                <a:ea typeface="Calibri"/>
              </a:rPr>
              <a:t>	</a:t>
            </a:r>
            <a:endParaRPr b="0" lang="sk-SK" sz="800" spc="-1" strike="noStrike">
              <a:latin typeface="Arial"/>
            </a:endParaRPr>
          </a:p>
        </p:txBody>
      </p:sp>
      <p:sp>
        <p:nvSpPr>
          <p:cNvPr id="85" name="CustomShape 2"/>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86" name="CustomShape 3"/>
          <p:cNvSpPr/>
          <p:nvPr/>
        </p:nvSpPr>
        <p:spPr>
          <a:xfrm>
            <a:off x="-6840" y="1847160"/>
            <a:ext cx="12197160" cy="523980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1" lang="cs-CZ" sz="5400" spc="-1" strike="noStrike">
                <a:solidFill>
                  <a:srgbClr val="843c0b"/>
                </a:solidFill>
                <a:latin typeface="Franklin Gothic Book"/>
                <a:ea typeface="Franklin Gothic Book"/>
              </a:rPr>
              <a:t>Tréningový program pre učiteľa (O2)</a:t>
            </a:r>
            <a:endParaRPr b="0" lang="sk-SK" sz="5400" spc="-1" strike="noStrike">
              <a:latin typeface="Arial"/>
            </a:endParaRPr>
          </a:p>
          <a:p>
            <a:pPr algn="ctr">
              <a:lnSpc>
                <a:spcPct val="100000"/>
              </a:lnSpc>
            </a:pPr>
            <a:endParaRPr b="0" lang="sk-SK" sz="5400" spc="-1" strike="noStrike">
              <a:latin typeface="Arial"/>
            </a:endParaRPr>
          </a:p>
          <a:p>
            <a:pPr algn="ctr">
              <a:lnSpc>
                <a:spcPct val="100000"/>
              </a:lnSpc>
            </a:pPr>
            <a:r>
              <a:rPr b="1" lang="cs-CZ" sz="4400" spc="-1" strike="noStrike">
                <a:solidFill>
                  <a:srgbClr val="152392"/>
                </a:solidFill>
                <a:latin typeface="Calibri"/>
                <a:ea typeface="Calibri"/>
              </a:rPr>
              <a:t>Modul #5a</a:t>
            </a:r>
            <a:endParaRPr b="0" lang="sk-SK" sz="4400" spc="-1" strike="noStrike">
              <a:latin typeface="Arial"/>
            </a:endParaRPr>
          </a:p>
          <a:p>
            <a:pPr algn="ctr">
              <a:lnSpc>
                <a:spcPct val="100000"/>
              </a:lnSpc>
            </a:pPr>
            <a:r>
              <a:rPr b="1" lang="cs-CZ" sz="4400" spc="-1" strike="noStrike" u="sng">
                <a:solidFill>
                  <a:srgbClr val="152392"/>
                </a:solidFill>
                <a:uFillTx/>
                <a:latin typeface="Calibri"/>
                <a:ea typeface="Calibri"/>
              </a:rPr>
              <a:t>Slnečná sústava</a:t>
            </a:r>
            <a:br/>
            <a:r>
              <a:rPr b="1" lang="cs-CZ" sz="4400" spc="-1" strike="noStrike">
                <a:solidFill>
                  <a:srgbClr val="152392"/>
                </a:solidFill>
                <a:latin typeface="Calibri"/>
                <a:ea typeface="Calibri"/>
              </a:rPr>
              <a:t>Planéty slnečnej sústavy, Trpasličie planéty, Malé telesá slnečnej sústavy</a:t>
            </a:r>
            <a:endParaRPr b="0" lang="sk-SK" sz="4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51" name="image1.png" descr=""/>
          <p:cNvPicPr/>
          <p:nvPr/>
        </p:nvPicPr>
        <p:blipFill>
          <a:blip r:embed="rId2"/>
          <a:srcRect l="0" t="8888" r="0" b="13844"/>
          <a:stretch/>
        </p:blipFill>
        <p:spPr>
          <a:xfrm>
            <a:off x="1254240" y="0"/>
            <a:ext cx="9682200" cy="1100520"/>
          </a:xfrm>
          <a:prstGeom prst="rect">
            <a:avLst/>
          </a:prstGeom>
          <a:ln w="12700">
            <a:noFill/>
          </a:ln>
        </p:spPr>
      </p:pic>
      <p:sp>
        <p:nvSpPr>
          <p:cNvPr id="15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53" name="CustomShape 2"/>
          <p:cNvSpPr/>
          <p:nvPr/>
        </p:nvSpPr>
        <p:spPr>
          <a:xfrm>
            <a:off x="0" y="1042560"/>
            <a:ext cx="1219068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Teoretický obsah</a:t>
            </a:r>
            <a:endParaRPr b="0" lang="sk-SK" sz="4400" spc="-1" strike="noStrike">
              <a:latin typeface="Arial"/>
            </a:endParaRPr>
          </a:p>
        </p:txBody>
      </p:sp>
      <p:sp>
        <p:nvSpPr>
          <p:cNvPr id="154" name="CustomShape 3"/>
          <p:cNvSpPr/>
          <p:nvPr/>
        </p:nvSpPr>
        <p:spPr>
          <a:xfrm>
            <a:off x="249840" y="182988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5a.1 Planéty slnečnej sústavy</a:t>
            </a:r>
            <a:endParaRPr b="0" lang="sk-SK" sz="36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História objavov planét</a:t>
            </a:r>
            <a:r>
              <a:rPr b="0" lang="ru-RU" sz="2800" spc="-1" strike="noStrike">
                <a:solidFill>
                  <a:srgbClr val="002060"/>
                </a:solidFill>
                <a:latin typeface="Calibri"/>
                <a:ea typeface="Calibri"/>
              </a:rPr>
              <a:t>;</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kamenné planéty (Merkúr, Venuša, Zem, Mars);</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plynné planéty (Jupiter, Saturn, Urán, Neptún).</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56" name="image1.png" descr=""/>
          <p:cNvPicPr/>
          <p:nvPr/>
        </p:nvPicPr>
        <p:blipFill>
          <a:blip r:embed="rId2"/>
          <a:srcRect l="0" t="8888" r="0" b="13844"/>
          <a:stretch/>
        </p:blipFill>
        <p:spPr>
          <a:xfrm>
            <a:off x="1254240" y="0"/>
            <a:ext cx="9682200" cy="1100520"/>
          </a:xfrm>
          <a:prstGeom prst="rect">
            <a:avLst/>
          </a:prstGeom>
          <a:ln w="12700">
            <a:noFill/>
          </a:ln>
        </p:spPr>
      </p:pic>
      <p:sp>
        <p:nvSpPr>
          <p:cNvPr id="15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58" name="CustomShape 2"/>
          <p:cNvSpPr/>
          <p:nvPr/>
        </p:nvSpPr>
        <p:spPr>
          <a:xfrm>
            <a:off x="0" y="1042560"/>
            <a:ext cx="1219068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Teoretický obsah</a:t>
            </a:r>
            <a:endParaRPr b="0" lang="sk-SK" sz="4400" spc="-1" strike="noStrike">
              <a:latin typeface="Arial"/>
            </a:endParaRPr>
          </a:p>
        </p:txBody>
      </p:sp>
      <p:sp>
        <p:nvSpPr>
          <p:cNvPr id="159" name="CustomShape 3"/>
          <p:cNvSpPr/>
          <p:nvPr/>
        </p:nvSpPr>
        <p:spPr>
          <a:xfrm>
            <a:off x="249840" y="182988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5a.2 Trpasličie planéty</a:t>
            </a:r>
            <a:endParaRPr b="0" lang="sk-SK" sz="36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Vznik pojmu</a:t>
            </a:r>
            <a:r>
              <a:rPr b="0" lang="ru-RU" sz="2800" spc="-1" strike="noStrike">
                <a:solidFill>
                  <a:srgbClr val="002060"/>
                </a:solidFill>
                <a:latin typeface="Calibri"/>
                <a:ea typeface="Calibri"/>
              </a:rPr>
              <a:t>;</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definícia typu trpasličej planéty;</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zoznam trpasličích planét.</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61" name="image1.png" descr=""/>
          <p:cNvPicPr/>
          <p:nvPr/>
        </p:nvPicPr>
        <p:blipFill>
          <a:blip r:embed="rId2"/>
          <a:srcRect l="0" t="8888" r="0" b="13844"/>
          <a:stretch/>
        </p:blipFill>
        <p:spPr>
          <a:xfrm>
            <a:off x="1254240" y="0"/>
            <a:ext cx="9682200" cy="1100520"/>
          </a:xfrm>
          <a:prstGeom prst="rect">
            <a:avLst/>
          </a:prstGeom>
          <a:ln w="12700">
            <a:noFill/>
          </a:ln>
        </p:spPr>
      </p:pic>
      <p:sp>
        <p:nvSpPr>
          <p:cNvPr id="16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63" name="CustomShape 2"/>
          <p:cNvSpPr/>
          <p:nvPr/>
        </p:nvSpPr>
        <p:spPr>
          <a:xfrm>
            <a:off x="0" y="1042560"/>
            <a:ext cx="1219068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Teoretický obsah</a:t>
            </a:r>
            <a:endParaRPr b="0" lang="sk-SK" sz="4400" spc="-1" strike="noStrike">
              <a:latin typeface="Arial"/>
            </a:endParaRPr>
          </a:p>
        </p:txBody>
      </p:sp>
      <p:sp>
        <p:nvSpPr>
          <p:cNvPr id="164" name="CustomShape 3"/>
          <p:cNvSpPr/>
          <p:nvPr/>
        </p:nvSpPr>
        <p:spPr>
          <a:xfrm>
            <a:off x="249840" y="1829880"/>
            <a:ext cx="11683800" cy="2771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5a.3 Malé telesá slnečnej sústavy</a:t>
            </a:r>
            <a:endParaRPr b="0" lang="sk-SK" sz="36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Kométy</a:t>
            </a:r>
            <a:r>
              <a:rPr b="0" lang="ru-RU" sz="2800" spc="-1" strike="noStrike">
                <a:solidFill>
                  <a:srgbClr val="002060"/>
                </a:solidFill>
                <a:latin typeface="Calibri"/>
                <a:ea typeface="Calibri"/>
              </a:rPr>
              <a:t>;</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planétky;</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história objavu;</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hľadanie planétiek;</a:t>
            </a:r>
            <a:endParaRPr b="0" lang="sk-SK" sz="2800" spc="-1" strike="noStrike">
              <a:latin typeface="Arial"/>
            </a:endParaRPr>
          </a:p>
          <a:p>
            <a:pPr lvl="1" marL="661680" indent="-279360">
              <a:lnSpc>
                <a:spcPct val="100000"/>
              </a:lnSpc>
              <a:buClr>
                <a:srgbClr val="002060"/>
              </a:buClr>
              <a:buFont typeface="Symbol"/>
              <a:buChar char=""/>
            </a:pPr>
            <a:r>
              <a:rPr b="0" lang="cs-CZ" sz="2800" spc="-1" strike="noStrike">
                <a:solidFill>
                  <a:srgbClr val="002060"/>
                </a:solidFill>
                <a:latin typeface="Calibri"/>
                <a:ea typeface="Calibri"/>
              </a:rPr>
              <a:t>potenciálne nebezpečné planétky.</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66" name="image1.png" descr=""/>
          <p:cNvPicPr/>
          <p:nvPr/>
        </p:nvPicPr>
        <p:blipFill>
          <a:blip r:embed="rId2"/>
          <a:srcRect l="0" t="8888" r="0" b="13844"/>
          <a:stretch/>
        </p:blipFill>
        <p:spPr>
          <a:xfrm>
            <a:off x="1254240" y="0"/>
            <a:ext cx="9682200" cy="1100520"/>
          </a:xfrm>
          <a:prstGeom prst="rect">
            <a:avLst/>
          </a:prstGeom>
          <a:ln w="12700">
            <a:noFill/>
          </a:ln>
        </p:spPr>
      </p:pic>
      <p:sp>
        <p:nvSpPr>
          <p:cNvPr id="16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68" name="CustomShape 2"/>
          <p:cNvSpPr/>
          <p:nvPr/>
        </p:nvSpPr>
        <p:spPr>
          <a:xfrm>
            <a:off x="0" y="1054440"/>
            <a:ext cx="1219068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 </a:t>
            </a:r>
            <a:r>
              <a:rPr b="0" lang="cs-CZ" sz="4400" spc="-1" strike="noStrike" u="sng">
                <a:solidFill>
                  <a:srgbClr val="002060"/>
                </a:solidFill>
                <a:uFillTx/>
                <a:latin typeface="Calibri"/>
                <a:ea typeface="Calibri"/>
              </a:rPr>
              <a:t>Zoznam praktických cvičení</a:t>
            </a:r>
            <a:endParaRPr b="0" lang="sk-SK" sz="4400" spc="-1" strike="noStrike">
              <a:latin typeface="Arial"/>
            </a:endParaRPr>
          </a:p>
        </p:txBody>
      </p:sp>
      <p:sp>
        <p:nvSpPr>
          <p:cNvPr id="169" name="CustomShape 3"/>
          <p:cNvSpPr/>
          <p:nvPr/>
        </p:nvSpPr>
        <p:spPr>
          <a:xfrm>
            <a:off x="261360" y="1941120"/>
            <a:ext cx="11683800" cy="276660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1600" spc="-1" strike="noStrike">
                <a:solidFill>
                  <a:srgbClr val="002060"/>
                </a:solidFill>
                <a:latin typeface="Calibri"/>
                <a:ea typeface="Calibri"/>
              </a:rPr>
              <a:t>5a.1.1</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Výroba modelov telies slnečnej sústavy</a:t>
            </a:r>
            <a:endParaRPr b="0" lang="sk-SK" sz="1600" spc="-1" strike="noStrike">
              <a:latin typeface="Arial"/>
            </a:endParaRPr>
          </a:p>
          <a:p>
            <a:pPr>
              <a:lnSpc>
                <a:spcPct val="100000"/>
              </a:lnSpc>
            </a:pPr>
            <a:r>
              <a:rPr b="0" lang="cs-CZ" sz="1600" spc="-1" strike="noStrike">
                <a:solidFill>
                  <a:srgbClr val="002060"/>
                </a:solidFill>
                <a:latin typeface="Calibri"/>
                <a:ea typeface="Calibri"/>
              </a:rPr>
              <a:t>5a.1.2</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Modeluj pohyb Zeme okolo Slnka </a:t>
            </a:r>
            <a:endParaRPr b="0" lang="sk-SK" sz="1600" spc="-1" strike="noStrike">
              <a:latin typeface="Arial"/>
            </a:endParaRPr>
          </a:p>
          <a:p>
            <a:pPr>
              <a:lnSpc>
                <a:spcPct val="100000"/>
              </a:lnSpc>
            </a:pPr>
            <a:r>
              <a:rPr b="0" lang="cs-CZ" sz="1600" spc="-1" strike="noStrike">
                <a:solidFill>
                  <a:srgbClr val="002060"/>
                </a:solidFill>
                <a:latin typeface="Calibri"/>
                <a:ea typeface="Calibri"/>
              </a:rPr>
              <a:t>5a.1.3</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Aké sú vzdialenosti planét od Slnka?</a:t>
            </a:r>
            <a:endParaRPr b="0" lang="sk-SK" sz="1600" spc="-1" strike="noStrike">
              <a:latin typeface="Arial"/>
            </a:endParaRPr>
          </a:p>
          <a:p>
            <a:pPr>
              <a:lnSpc>
                <a:spcPct val="100000"/>
              </a:lnSpc>
            </a:pPr>
            <a:r>
              <a:rPr b="0" lang="cs-CZ" sz="1600" spc="-1" strike="noStrike">
                <a:solidFill>
                  <a:srgbClr val="002060"/>
                </a:solidFill>
                <a:latin typeface="Calibri"/>
                <a:ea typeface="Calibri"/>
              </a:rPr>
              <a:t>5a.1.4</a:t>
            </a:r>
            <a:r>
              <a:rPr b="0" lang="cs-CZ" sz="1600" spc="-1" strike="noStrike">
                <a:solidFill>
                  <a:srgbClr val="002060"/>
                </a:solidFill>
                <a:latin typeface="Calibri"/>
                <a:ea typeface="Calibri"/>
              </a:rPr>
              <a:t>	</a:t>
            </a:r>
            <a:r>
              <a:rPr b="0" lang="pl-PL" sz="1600" spc="-1" strike="noStrike">
                <a:solidFill>
                  <a:srgbClr val="002060"/>
                </a:solidFill>
                <a:latin typeface="Calibri"/>
                <a:ea typeface="Calibri"/>
              </a:rPr>
              <a:t>Úloha V: Zem z Marsu</a:t>
            </a:r>
            <a:endParaRPr b="0" lang="sk-SK" sz="1600" spc="-1" strike="noStrike">
              <a:latin typeface="Arial"/>
            </a:endParaRPr>
          </a:p>
          <a:p>
            <a:pPr>
              <a:lnSpc>
                <a:spcPct val="100000"/>
              </a:lnSpc>
            </a:pPr>
            <a:r>
              <a:rPr b="0" lang="pl-PL" sz="1600" spc="-1" strike="noStrike">
                <a:solidFill>
                  <a:srgbClr val="002060"/>
                </a:solidFill>
                <a:latin typeface="Calibri"/>
                <a:ea typeface="Calibri"/>
              </a:rPr>
              <a:t>5a.1.5</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Úloha VI: Aký velký je Mesiac?</a:t>
            </a:r>
            <a:endParaRPr b="0" lang="sk-SK" sz="1600" spc="-1" strike="noStrike">
              <a:latin typeface="Arial"/>
            </a:endParaRPr>
          </a:p>
          <a:p>
            <a:pPr>
              <a:lnSpc>
                <a:spcPct val="100000"/>
              </a:lnSpc>
            </a:pPr>
            <a:r>
              <a:rPr b="0" lang="pl-PL" sz="1600" spc="-1" strike="noStrike">
                <a:solidFill>
                  <a:srgbClr val="002060"/>
                </a:solidFill>
                <a:latin typeface="Calibri"/>
                <a:ea typeface="Calibri"/>
              </a:rPr>
              <a:t>5a.1.6</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Aké  sú veľkosti planét?</a:t>
            </a:r>
            <a:endParaRPr b="0" lang="sk-SK" sz="1600" spc="-1" strike="noStrike">
              <a:latin typeface="Arial"/>
            </a:endParaRPr>
          </a:p>
          <a:p>
            <a:pPr>
              <a:lnSpc>
                <a:spcPct val="100000"/>
              </a:lnSpc>
            </a:pPr>
            <a:endParaRPr b="0" lang="sk-SK" sz="1600" spc="-1" strike="noStrike">
              <a:latin typeface="Arial"/>
            </a:endParaRPr>
          </a:p>
          <a:p>
            <a:pPr>
              <a:lnSpc>
                <a:spcPct val="100000"/>
              </a:lnSpc>
            </a:pPr>
            <a:r>
              <a:rPr b="0" lang="pl-PL" sz="1600" spc="-1" strike="noStrike">
                <a:solidFill>
                  <a:srgbClr val="002060"/>
                </a:solidFill>
                <a:latin typeface="Calibri"/>
                <a:ea typeface="Calibri"/>
              </a:rPr>
              <a:t>5a.2.1</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Trajektórie trpasličích planét</a:t>
            </a:r>
            <a:endParaRPr b="0" lang="sk-SK" sz="1600" spc="-1" strike="noStrike">
              <a:latin typeface="Arial"/>
            </a:endParaRPr>
          </a:p>
          <a:p>
            <a:pPr>
              <a:lnSpc>
                <a:spcPct val="100000"/>
              </a:lnSpc>
            </a:pPr>
            <a:r>
              <a:rPr b="0" lang="pl-PL" sz="1600" spc="-1" strike="noStrike">
                <a:solidFill>
                  <a:srgbClr val="002060"/>
                </a:solidFill>
                <a:latin typeface="Calibri"/>
                <a:ea typeface="Calibri"/>
              </a:rPr>
              <a:t>5a.2.2</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Západ trpasličej planéty</a:t>
            </a:r>
            <a:endParaRPr b="0" lang="sk-SK" sz="1600" spc="-1" strike="noStrike">
              <a:latin typeface="Arial"/>
            </a:endParaRPr>
          </a:p>
          <a:p>
            <a:pPr>
              <a:lnSpc>
                <a:spcPct val="100000"/>
              </a:lnSpc>
            </a:pPr>
            <a:r>
              <a:rPr b="0" lang="pl-PL" sz="1600" spc="-1" strike="noStrike">
                <a:solidFill>
                  <a:srgbClr val="002060"/>
                </a:solidFill>
                <a:latin typeface="Calibri"/>
                <a:ea typeface="Calibri"/>
              </a:rPr>
              <a:t>5a.2.3</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Model trajektórie</a:t>
            </a:r>
            <a:endParaRPr b="0" lang="sk-SK" sz="1600" spc="-1" strike="noStrike">
              <a:latin typeface="Arial"/>
            </a:endParaRPr>
          </a:p>
          <a:p>
            <a:pPr>
              <a:lnSpc>
                <a:spcPct val="100000"/>
              </a:lnSpc>
            </a:pPr>
            <a:r>
              <a:rPr b="0" lang="pl-PL" sz="1600" spc="-1" strike="noStrike">
                <a:solidFill>
                  <a:srgbClr val="002060"/>
                </a:solidFill>
                <a:latin typeface="Calibri"/>
                <a:ea typeface="Calibri"/>
              </a:rPr>
              <a:t>5a.2.4</a:t>
            </a:r>
            <a:r>
              <a:rPr b="0" lang="pl-PL" sz="1600" spc="-1" strike="noStrike">
                <a:solidFill>
                  <a:srgbClr val="002060"/>
                </a:solidFill>
                <a:latin typeface="Calibri"/>
                <a:ea typeface="Calibri"/>
              </a:rPr>
              <a:t>	</a:t>
            </a:r>
            <a:r>
              <a:rPr b="0" lang="pl-PL" sz="1600" spc="-1" strike="noStrike">
                <a:solidFill>
                  <a:srgbClr val="002060"/>
                </a:solidFill>
                <a:latin typeface="Calibri"/>
                <a:ea typeface="Calibri"/>
              </a:rPr>
              <a:t>Skok do výšky</a:t>
            </a:r>
            <a:endParaRPr b="0" lang="sk-SK" sz="1600" spc="-1" strike="noStrike">
              <a:latin typeface="Arial"/>
            </a:endParaRPr>
          </a:p>
        </p:txBody>
      </p:sp>
      <p:sp>
        <p:nvSpPr>
          <p:cNvPr id="170" name="CustomShape 4"/>
          <p:cNvSpPr/>
          <p:nvPr/>
        </p:nvSpPr>
        <p:spPr>
          <a:xfrm>
            <a:off x="5656680" y="3654360"/>
            <a:ext cx="4539240" cy="13064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600" spc="-1" strike="noStrike">
                <a:solidFill>
                  <a:srgbClr val="002060"/>
                </a:solidFill>
                <a:latin typeface="Calibri"/>
                <a:ea typeface="Calibri"/>
              </a:rPr>
              <a:t>5a.3.1</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Kométa</a:t>
            </a:r>
            <a:endParaRPr b="0" lang="sk-SK" sz="1600" spc="-1" strike="noStrike">
              <a:latin typeface="Arial"/>
            </a:endParaRPr>
          </a:p>
          <a:p>
            <a:pPr>
              <a:lnSpc>
                <a:spcPct val="100000"/>
              </a:lnSpc>
            </a:pPr>
            <a:r>
              <a:rPr b="0" lang="cs-CZ" sz="1600" spc="-1" strike="noStrike">
                <a:solidFill>
                  <a:srgbClr val="002060"/>
                </a:solidFill>
                <a:latin typeface="Calibri"/>
                <a:ea typeface="Calibri"/>
              </a:rPr>
              <a:t>5a.3.2</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Rýchlosti planetiek</a:t>
            </a:r>
            <a:endParaRPr b="0" lang="sk-SK" sz="1600" spc="-1" strike="noStrike">
              <a:latin typeface="Arial"/>
            </a:endParaRPr>
          </a:p>
          <a:p>
            <a:pPr>
              <a:lnSpc>
                <a:spcPct val="100000"/>
              </a:lnSpc>
            </a:pPr>
            <a:r>
              <a:rPr b="0" lang="cs-CZ" sz="1600" spc="-1" strike="noStrike">
                <a:solidFill>
                  <a:srgbClr val="002060"/>
                </a:solidFill>
                <a:latin typeface="Calibri"/>
                <a:ea typeface="Calibri"/>
              </a:rPr>
              <a:t>5a.3.3</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Energia </a:t>
            </a:r>
            <a:endParaRPr b="0" lang="sk-SK" sz="1600" spc="-1" strike="noStrike">
              <a:latin typeface="Arial"/>
            </a:endParaRPr>
          </a:p>
          <a:p>
            <a:pPr>
              <a:lnSpc>
                <a:spcPct val="100000"/>
              </a:lnSpc>
            </a:pPr>
            <a:r>
              <a:rPr b="0" lang="cs-CZ" sz="1600" spc="-1" strike="noStrike">
                <a:solidFill>
                  <a:srgbClr val="002060"/>
                </a:solidFill>
                <a:latin typeface="Calibri"/>
                <a:ea typeface="Calibri"/>
              </a:rPr>
              <a:t>5a.3.4</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Impaktové krátery</a:t>
            </a:r>
            <a:endParaRPr b="0" lang="sk-SK" sz="1600" spc="-1" strike="noStrike">
              <a:latin typeface="Arial"/>
            </a:endParaRPr>
          </a:p>
          <a:p>
            <a:pPr>
              <a:lnSpc>
                <a:spcPct val="100000"/>
              </a:lnSpc>
            </a:pPr>
            <a:r>
              <a:rPr b="0" lang="cs-CZ" sz="1600" spc="-1" strike="noStrike">
                <a:solidFill>
                  <a:srgbClr val="002060"/>
                </a:solidFill>
                <a:latin typeface="Calibri"/>
                <a:ea typeface="Calibri"/>
              </a:rPr>
              <a:t>5a.3.5</a:t>
            </a:r>
            <a:r>
              <a:rPr b="0" lang="cs-CZ" sz="1600" spc="-1" strike="noStrike">
                <a:solidFill>
                  <a:srgbClr val="002060"/>
                </a:solidFill>
                <a:latin typeface="Calibri"/>
                <a:ea typeface="Calibri"/>
              </a:rPr>
              <a:t>	</a:t>
            </a:r>
            <a:r>
              <a:rPr b="0" lang="cs-CZ" sz="1600" spc="-1" strike="noStrike">
                <a:solidFill>
                  <a:srgbClr val="002060"/>
                </a:solidFill>
                <a:latin typeface="Calibri"/>
                <a:ea typeface="Calibri"/>
              </a:rPr>
              <a:t>Gravitačná sila</a:t>
            </a:r>
            <a:endParaRPr b="0" lang="sk-SK" sz="16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72" name="image1.png" descr=""/>
          <p:cNvPicPr/>
          <p:nvPr/>
        </p:nvPicPr>
        <p:blipFill>
          <a:blip r:embed="rId2"/>
          <a:srcRect l="0" t="8888" r="0" b="13844"/>
          <a:stretch/>
        </p:blipFill>
        <p:spPr>
          <a:xfrm>
            <a:off x="1254240" y="0"/>
            <a:ext cx="9682200" cy="1100520"/>
          </a:xfrm>
          <a:prstGeom prst="rect">
            <a:avLst/>
          </a:prstGeom>
          <a:ln w="12700">
            <a:noFill/>
          </a:ln>
        </p:spPr>
      </p:pic>
      <p:sp>
        <p:nvSpPr>
          <p:cNvPr id="173"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74" name="CustomShape 2"/>
          <p:cNvSpPr/>
          <p:nvPr/>
        </p:nvSpPr>
        <p:spPr>
          <a:xfrm>
            <a:off x="261360" y="920880"/>
            <a:ext cx="11929320" cy="124740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5a.1.1 Výroba modelov telies slnečnej sústavy</a:t>
            </a:r>
            <a:endParaRPr b="0" lang="sk-SK" sz="3200" spc="-1" strike="noStrike">
              <a:latin typeface="Arial"/>
            </a:endParaRPr>
          </a:p>
          <a:p>
            <a:pPr>
              <a:lnSpc>
                <a:spcPct val="100000"/>
              </a:lnSpc>
            </a:pPr>
            <a:endParaRPr b="0" lang="sk-SK" sz="3200" spc="-1" strike="noStrike">
              <a:latin typeface="Arial"/>
            </a:endParaRPr>
          </a:p>
        </p:txBody>
      </p:sp>
      <p:sp>
        <p:nvSpPr>
          <p:cNvPr id="175" name="CustomShape 3"/>
          <p:cNvSpPr/>
          <p:nvPr/>
        </p:nvSpPr>
        <p:spPr>
          <a:xfrm>
            <a:off x="261360" y="218484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a:t>
            </a:r>
            <a:r>
              <a:rPr b="0" lang="ru-RU" sz="3600" spc="-1" strike="noStrike">
                <a:solidFill>
                  <a:srgbClr val="002060"/>
                </a:solidFill>
                <a:latin typeface="Calibri"/>
                <a:ea typeface="Calibri"/>
              </a:rPr>
              <a:t> </a:t>
            </a:r>
            <a:r>
              <a:rPr b="0" lang="cs-CZ" sz="2800" spc="-1" strike="noStrike">
                <a:solidFill>
                  <a:srgbClr val="002060"/>
                </a:solidFill>
                <a:latin typeface="Calibri"/>
                <a:ea typeface="Calibri"/>
              </a:rPr>
              <a:t>Výroba modelov objektov slnečnej sústavy nebude zodpovedať správnej mierke pri veľkostiach, ale zase bude dodržaný sklon rotačnej osi. Model Slnka by mal byť správne biely (podľa spektra, ktoré hviezda vyžaruje), avšak v návode je navrhnutá žltá alebo oranžová farba.</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77" name="image1.png" descr=""/>
          <p:cNvPicPr/>
          <p:nvPr/>
        </p:nvPicPr>
        <p:blipFill>
          <a:blip r:embed="rId2"/>
          <a:srcRect l="0" t="8888" r="0" b="13844"/>
          <a:stretch/>
        </p:blipFill>
        <p:spPr>
          <a:xfrm>
            <a:off x="1254240" y="0"/>
            <a:ext cx="9682200" cy="1100520"/>
          </a:xfrm>
          <a:prstGeom prst="rect">
            <a:avLst/>
          </a:prstGeom>
          <a:ln w="12700">
            <a:noFill/>
          </a:ln>
        </p:spPr>
      </p:pic>
      <p:sp>
        <p:nvSpPr>
          <p:cNvPr id="178"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79" name="CustomShape 2"/>
          <p:cNvSpPr/>
          <p:nvPr/>
        </p:nvSpPr>
        <p:spPr>
          <a:xfrm>
            <a:off x="261360" y="920880"/>
            <a:ext cx="11929320" cy="124740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5a.1.1 Výroba modelov telies slnečnej sústavy</a:t>
            </a:r>
            <a:endParaRPr b="0" lang="sk-SK" sz="3200" spc="-1" strike="noStrike">
              <a:latin typeface="Arial"/>
            </a:endParaRPr>
          </a:p>
          <a:p>
            <a:pPr>
              <a:lnSpc>
                <a:spcPct val="100000"/>
              </a:lnSpc>
            </a:pPr>
            <a:endParaRPr b="0" lang="sk-SK" sz="3200" spc="-1" strike="noStrike">
              <a:latin typeface="Arial"/>
            </a:endParaRPr>
          </a:p>
        </p:txBody>
      </p:sp>
      <p:sp>
        <p:nvSpPr>
          <p:cNvPr id="180" name="CustomShape 3"/>
          <p:cNvSpPr/>
          <p:nvPr/>
        </p:nvSpPr>
        <p:spPr>
          <a:xfrm>
            <a:off x="261360" y="195948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10 loptičiek na stolný tenis, plastová fólia (stredne pevná), fixy, </a:t>
            </a:r>
            <a:r>
              <a:rPr b="0" lang="cs-CZ" sz="2800" spc="-1" strike="noStrike" u="sng">
                <a:solidFill>
                  <a:srgbClr val="002060"/>
                </a:solidFill>
                <a:uFillTx/>
                <a:latin typeface="Calibri"/>
                <a:ea typeface="Calibri"/>
              </a:rPr>
              <a:t>vŕtačka</a:t>
            </a:r>
            <a:r>
              <a:rPr b="0" lang="cs-CZ" sz="2800" spc="-1" strike="noStrike">
                <a:solidFill>
                  <a:srgbClr val="002060"/>
                </a:solidFill>
                <a:latin typeface="Calibri"/>
                <a:ea typeface="Calibri"/>
              </a:rPr>
              <a:t> s vrtákom do dreva s priemerom 2,5 – 3 mm, 10 špajdlí najlepšie s hrotom), </a:t>
            </a:r>
            <a:r>
              <a:rPr b="0" lang="cs-CZ" sz="2800" spc="-1" strike="noStrike" u="sng">
                <a:solidFill>
                  <a:srgbClr val="002060"/>
                </a:solidFill>
                <a:uFillTx/>
                <a:latin typeface="Calibri"/>
                <a:ea typeface="Calibri"/>
              </a:rPr>
              <a:t>tavná pištol</a:t>
            </a:r>
            <a:r>
              <a:rPr b="0" lang="cs-CZ" sz="2800" spc="-1" strike="noStrike">
                <a:solidFill>
                  <a:srgbClr val="002060"/>
                </a:solidFill>
                <a:latin typeface="Calibri"/>
                <a:ea typeface="Calibri"/>
              </a:rPr>
              <a:t>, </a:t>
            </a:r>
            <a:r>
              <a:rPr b="0" lang="cs-CZ" sz="2800" spc="-1" strike="noStrike" u="sng">
                <a:solidFill>
                  <a:srgbClr val="002060"/>
                </a:solidFill>
                <a:uFillTx/>
                <a:latin typeface="Calibri"/>
                <a:ea typeface="Calibri"/>
              </a:rPr>
              <a:t>nôž</a:t>
            </a:r>
            <a:r>
              <a:rPr b="0" lang="cs-CZ" sz="2800" spc="-1" strike="noStrike">
                <a:solidFill>
                  <a:srgbClr val="002060"/>
                </a:solidFill>
                <a:latin typeface="Calibri"/>
                <a:ea typeface="Calibri"/>
              </a:rPr>
              <a:t>, hmota na aranžovanie kvetov, uhlomer, ohybný tvarovateľný drôtik dlhý cca 20 cm, tabuľky charakteristík planét</a:t>
            </a:r>
            <a:endParaRPr b="0" lang="sk-SK" sz="2800" spc="-1" strike="noStrike">
              <a:latin typeface="Arial"/>
            </a:endParaRPr>
          </a:p>
        </p:txBody>
      </p:sp>
      <p:sp>
        <p:nvSpPr>
          <p:cNvPr id="181" name="CustomShape 4"/>
          <p:cNvSpPr/>
          <p:nvPr/>
        </p:nvSpPr>
        <p:spPr>
          <a:xfrm>
            <a:off x="261360" y="390816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Príprava modelov významných telies Slnečnej sústavy pre ďalšie úlohy; pochopenie významu základných charakteristík planét Slnečnej sústavy; </a:t>
            </a:r>
            <a:endParaRPr b="0" lang="sk-SK" sz="2800" spc="-1" strike="noStrike">
              <a:latin typeface="Arial"/>
            </a:endParaRPr>
          </a:p>
          <a:p>
            <a:pPr>
              <a:lnSpc>
                <a:spcPct val="100000"/>
              </a:lnSpc>
            </a:pPr>
            <a:r>
              <a:rPr b="0" lang="cs-CZ" sz="2800" spc="-1" strike="noStrike">
                <a:solidFill>
                  <a:srgbClr val="002060"/>
                </a:solidFill>
                <a:latin typeface="Calibri"/>
                <a:ea typeface="Calibri"/>
              </a:rPr>
              <a:t>rozvíjanie manuálnej zručnosti.</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2" name="Obrázek 50" descr=""/>
          <p:cNvPicPr/>
          <p:nvPr/>
        </p:nvPicPr>
        <p:blipFill>
          <a:blip r:embed="rId1"/>
          <a:stretch/>
        </p:blipFill>
        <p:spPr>
          <a:xfrm>
            <a:off x="7949160" y="4370760"/>
            <a:ext cx="1392480" cy="1172160"/>
          </a:xfrm>
          <a:prstGeom prst="rect">
            <a:avLst/>
          </a:prstGeom>
          <a:ln w="0">
            <a:noFill/>
          </a:ln>
        </p:spPr>
      </p:pic>
      <p:pic>
        <p:nvPicPr>
          <p:cNvPr id="183" name="Obrázek 5" descr=""/>
          <p:cNvPicPr/>
          <p:nvPr/>
        </p:nvPicPr>
        <p:blipFill>
          <a:blip r:embed="rId2"/>
          <a:stretch/>
        </p:blipFill>
        <p:spPr>
          <a:xfrm>
            <a:off x="3408480" y="4457520"/>
            <a:ext cx="1392480" cy="1172160"/>
          </a:xfrm>
          <a:prstGeom prst="rect">
            <a:avLst/>
          </a:prstGeom>
          <a:ln w="0">
            <a:noFill/>
          </a:ln>
        </p:spPr>
      </p:pic>
      <p:pic>
        <p:nvPicPr>
          <p:cNvPr id="184" name="image2.jpg" descr=""/>
          <p:cNvPicPr/>
          <p:nvPr/>
        </p:nvPicPr>
        <p:blipFill>
          <a:blip r:embed="rId3"/>
          <a:srcRect l="0" t="14595" r="0" b="20013"/>
          <a:stretch/>
        </p:blipFill>
        <p:spPr>
          <a:xfrm>
            <a:off x="1587600" y="5821560"/>
            <a:ext cx="9031320" cy="1035000"/>
          </a:xfrm>
          <a:prstGeom prst="rect">
            <a:avLst/>
          </a:prstGeom>
          <a:ln w="12700">
            <a:noFill/>
          </a:ln>
        </p:spPr>
      </p:pic>
      <p:pic>
        <p:nvPicPr>
          <p:cNvPr id="185" name="image1.png" descr=""/>
          <p:cNvPicPr/>
          <p:nvPr/>
        </p:nvPicPr>
        <p:blipFill>
          <a:blip r:embed="rId4"/>
          <a:srcRect l="0" t="8888" r="0" b="13844"/>
          <a:stretch/>
        </p:blipFill>
        <p:spPr>
          <a:xfrm>
            <a:off x="1254240" y="0"/>
            <a:ext cx="9682200" cy="1100520"/>
          </a:xfrm>
          <a:prstGeom prst="rect">
            <a:avLst/>
          </a:prstGeom>
          <a:ln w="12700">
            <a:noFill/>
          </a:ln>
        </p:spPr>
      </p:pic>
      <p:sp>
        <p:nvSpPr>
          <p:cNvPr id="186"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87" name="CustomShape 2"/>
          <p:cNvSpPr/>
          <p:nvPr/>
        </p:nvSpPr>
        <p:spPr>
          <a:xfrm>
            <a:off x="261360" y="605520"/>
            <a:ext cx="11929320" cy="124740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5a.1.1 Výroba modelov telies slnečnej sústavy</a:t>
            </a:r>
            <a:endParaRPr b="0" lang="sk-SK" sz="3200" spc="-1" strike="noStrike">
              <a:latin typeface="Arial"/>
            </a:endParaRPr>
          </a:p>
          <a:p>
            <a:pPr>
              <a:lnSpc>
                <a:spcPct val="100000"/>
              </a:lnSpc>
            </a:pPr>
            <a:endParaRPr b="0" lang="sk-SK" sz="3200" spc="-1" strike="noStrike">
              <a:latin typeface="Arial"/>
            </a:endParaRPr>
          </a:p>
        </p:txBody>
      </p:sp>
      <p:pic>
        <p:nvPicPr>
          <p:cNvPr id="188" name="Obrázek 1" descr=""/>
          <p:cNvPicPr/>
          <p:nvPr/>
        </p:nvPicPr>
        <p:blipFill>
          <a:blip r:embed="rId5"/>
          <a:stretch/>
        </p:blipFill>
        <p:spPr>
          <a:xfrm>
            <a:off x="491760" y="2738880"/>
            <a:ext cx="1903680" cy="1713240"/>
          </a:xfrm>
          <a:prstGeom prst="rect">
            <a:avLst/>
          </a:prstGeom>
          <a:ln w="0">
            <a:noFill/>
          </a:ln>
        </p:spPr>
      </p:pic>
      <p:pic>
        <p:nvPicPr>
          <p:cNvPr id="189" name="Obrázek 2" descr=""/>
          <p:cNvPicPr/>
          <p:nvPr/>
        </p:nvPicPr>
        <p:blipFill>
          <a:blip r:embed="rId6"/>
          <a:srcRect l="3248" t="49335" r="87445" b="0"/>
          <a:stretch/>
        </p:blipFill>
        <p:spPr>
          <a:xfrm>
            <a:off x="1371600" y="4471200"/>
            <a:ext cx="143640" cy="902880"/>
          </a:xfrm>
          <a:prstGeom prst="rect">
            <a:avLst/>
          </a:prstGeom>
          <a:ln w="0">
            <a:noFill/>
          </a:ln>
        </p:spPr>
      </p:pic>
      <p:pic>
        <p:nvPicPr>
          <p:cNvPr id="190" name="Obrázek 11" descr=""/>
          <p:cNvPicPr/>
          <p:nvPr/>
        </p:nvPicPr>
        <p:blipFill>
          <a:blip r:embed="rId7"/>
          <a:srcRect l="3248" t="49335" r="87445" b="0"/>
          <a:stretch/>
        </p:blipFill>
        <p:spPr>
          <a:xfrm rot="10800000">
            <a:off x="1342800" y="1836000"/>
            <a:ext cx="143640" cy="902880"/>
          </a:xfrm>
          <a:prstGeom prst="rect">
            <a:avLst/>
          </a:prstGeom>
          <a:ln w="0">
            <a:noFill/>
          </a:ln>
        </p:spPr>
      </p:pic>
      <p:pic>
        <p:nvPicPr>
          <p:cNvPr id="191" name="Picture 6" descr="Špejle 30 cm bambus hrocené, 200ks"/>
          <p:cNvPicPr/>
          <p:nvPr/>
        </p:nvPicPr>
        <p:blipFill>
          <a:blip r:embed="rId8"/>
          <a:srcRect l="15928" t="0" r="59039" b="0"/>
          <a:stretch/>
        </p:blipFill>
        <p:spPr>
          <a:xfrm rot="9780000">
            <a:off x="3555360" y="1561320"/>
            <a:ext cx="1101600" cy="3303000"/>
          </a:xfrm>
          <a:prstGeom prst="rect">
            <a:avLst/>
          </a:prstGeom>
          <a:ln w="0">
            <a:noFill/>
          </a:ln>
        </p:spPr>
      </p:pic>
      <p:pic>
        <p:nvPicPr>
          <p:cNvPr id="192" name="Obrázek 12" descr=""/>
          <p:cNvPicPr/>
          <p:nvPr/>
        </p:nvPicPr>
        <p:blipFill>
          <a:blip r:embed="rId9"/>
          <a:stretch/>
        </p:blipFill>
        <p:spPr>
          <a:xfrm>
            <a:off x="3158640" y="1917360"/>
            <a:ext cx="1903680" cy="1713240"/>
          </a:xfrm>
          <a:prstGeom prst="rect">
            <a:avLst/>
          </a:prstGeom>
          <a:ln w="0">
            <a:noFill/>
          </a:ln>
        </p:spPr>
      </p:pic>
      <p:sp>
        <p:nvSpPr>
          <p:cNvPr id="193" name="CustomShape 3"/>
          <p:cNvSpPr/>
          <p:nvPr/>
        </p:nvSpPr>
        <p:spPr>
          <a:xfrm>
            <a:off x="350280" y="1737720"/>
            <a:ext cx="74664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1" lang="cs-CZ" sz="1800" spc="-1" strike="noStrike">
                <a:solidFill>
                  <a:srgbClr val="000000"/>
                </a:solidFill>
                <a:latin typeface="Calibri"/>
                <a:ea typeface="Calibri"/>
              </a:rPr>
              <a:t>model </a:t>
            </a:r>
            <a:endParaRPr b="0" lang="sk-SK" sz="1800" spc="-1" strike="noStrike">
              <a:latin typeface="Arial"/>
            </a:endParaRPr>
          </a:p>
          <a:p>
            <a:pPr algn="ctr">
              <a:lnSpc>
                <a:spcPct val="100000"/>
              </a:lnSpc>
              <a:tabLst>
                <a:tab algn="l" pos="0"/>
              </a:tabLst>
            </a:pPr>
            <a:r>
              <a:rPr b="1" lang="cs-CZ" sz="1800" spc="-1" strike="noStrike">
                <a:solidFill>
                  <a:srgbClr val="000000"/>
                </a:solidFill>
                <a:latin typeface="Calibri"/>
                <a:ea typeface="Calibri"/>
              </a:rPr>
              <a:t>Slnka</a:t>
            </a:r>
            <a:endParaRPr b="0" lang="sk-SK" sz="1800" spc="-1" strike="noStrike">
              <a:latin typeface="Arial"/>
            </a:endParaRPr>
          </a:p>
        </p:txBody>
      </p:sp>
      <p:sp>
        <p:nvSpPr>
          <p:cNvPr id="194" name="CustomShape 4"/>
          <p:cNvSpPr/>
          <p:nvPr/>
        </p:nvSpPr>
        <p:spPr>
          <a:xfrm>
            <a:off x="628920" y="3192840"/>
            <a:ext cx="1568520" cy="638280"/>
          </a:xfrm>
          <a:prstGeom prst="rect">
            <a:avLst/>
          </a:prstGeom>
          <a:noFill/>
          <a:ln w="12700">
            <a:noFill/>
          </a:ln>
        </p:spPr>
        <p:style>
          <a:lnRef idx="0"/>
          <a:fillRef idx="0"/>
          <a:effectRef idx="0"/>
          <a:fontRef idx="minor"/>
        </p:style>
        <p:txBody>
          <a:bodyPr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loptička </a:t>
            </a:r>
            <a:br/>
            <a:r>
              <a:rPr b="0" lang="cs-CZ" sz="1800" spc="-1" strike="noStrike">
                <a:solidFill>
                  <a:srgbClr val="000000"/>
                </a:solidFill>
                <a:latin typeface="Calibri"/>
                <a:ea typeface="Calibri"/>
              </a:rPr>
              <a:t>na stolný tenis</a:t>
            </a:r>
            <a:endParaRPr b="0" lang="sk-SK" sz="1800" spc="-1" strike="noStrike">
              <a:latin typeface="Arial"/>
            </a:endParaRPr>
          </a:p>
        </p:txBody>
      </p:sp>
      <p:sp>
        <p:nvSpPr>
          <p:cNvPr id="195" name="CustomShape 5"/>
          <p:cNvSpPr/>
          <p:nvPr/>
        </p:nvSpPr>
        <p:spPr>
          <a:xfrm>
            <a:off x="1456560" y="1797120"/>
            <a:ext cx="15624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vrták do dreva </a:t>
            </a:r>
            <a:endParaRPr b="0" lang="sk-SK" sz="1800" spc="-1" strike="noStrike">
              <a:latin typeface="Arial"/>
            </a:endParaRPr>
          </a:p>
        </p:txBody>
      </p:sp>
      <p:sp>
        <p:nvSpPr>
          <p:cNvPr id="196" name="Line 6"/>
          <p:cNvSpPr/>
          <p:nvPr/>
        </p:nvSpPr>
        <p:spPr>
          <a:xfrm>
            <a:off x="3966480" y="1676160"/>
            <a:ext cx="1803600" cy="0"/>
          </a:xfrm>
          <a:prstGeom prst="line">
            <a:avLst/>
          </a:prstGeom>
          <a:ln w="12700">
            <a:solidFill>
              <a:srgbClr val="5b9bd5"/>
            </a:solidFill>
            <a:miter/>
          </a:ln>
        </p:spPr>
        <p:style>
          <a:lnRef idx="0"/>
          <a:fillRef idx="0"/>
          <a:effectRef idx="0"/>
          <a:fontRef idx="minor"/>
        </p:style>
      </p:sp>
      <p:sp>
        <p:nvSpPr>
          <p:cNvPr id="197" name="Line 7"/>
          <p:cNvSpPr/>
          <p:nvPr/>
        </p:nvSpPr>
        <p:spPr>
          <a:xfrm>
            <a:off x="3966480" y="1917000"/>
            <a:ext cx="1803600" cy="0"/>
          </a:xfrm>
          <a:prstGeom prst="line">
            <a:avLst/>
          </a:prstGeom>
          <a:ln w="12700">
            <a:solidFill>
              <a:srgbClr val="5b9bd5"/>
            </a:solidFill>
            <a:miter/>
          </a:ln>
        </p:spPr>
        <p:style>
          <a:lnRef idx="0"/>
          <a:fillRef idx="0"/>
          <a:effectRef idx="0"/>
          <a:fontRef idx="minor"/>
        </p:style>
      </p:sp>
      <p:sp>
        <p:nvSpPr>
          <p:cNvPr id="198" name="CustomShape 8"/>
          <p:cNvSpPr/>
          <p:nvPr/>
        </p:nvSpPr>
        <p:spPr>
          <a:xfrm>
            <a:off x="5827320" y="1583280"/>
            <a:ext cx="53784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2 cm</a:t>
            </a:r>
            <a:endParaRPr b="0" lang="sk-SK" sz="1800" spc="-1" strike="noStrike">
              <a:latin typeface="Arial"/>
            </a:endParaRPr>
          </a:p>
        </p:txBody>
      </p:sp>
      <p:sp>
        <p:nvSpPr>
          <p:cNvPr id="199" name="Line 9"/>
          <p:cNvSpPr/>
          <p:nvPr/>
        </p:nvSpPr>
        <p:spPr>
          <a:xfrm flipH="1" flipV="1">
            <a:off x="5743800" y="1612080"/>
            <a:ext cx="720" cy="369360"/>
          </a:xfrm>
          <a:prstGeom prst="line">
            <a:avLst/>
          </a:prstGeom>
          <a:ln w="12700">
            <a:solidFill>
              <a:srgbClr val="5b9bd5"/>
            </a:solidFill>
            <a:miter/>
          </a:ln>
        </p:spPr>
        <p:style>
          <a:lnRef idx="0"/>
          <a:fillRef idx="0"/>
          <a:effectRef idx="0"/>
          <a:fontRef idx="minor"/>
        </p:style>
      </p:sp>
      <p:sp>
        <p:nvSpPr>
          <p:cNvPr id="200" name="CustomShape 10"/>
          <p:cNvSpPr/>
          <p:nvPr/>
        </p:nvSpPr>
        <p:spPr>
          <a:xfrm>
            <a:off x="5744160" y="1590840"/>
            <a:ext cx="360" cy="82440"/>
          </a:xfrm>
          <a:custGeom>
            <a:avLst/>
            <a:gdLst/>
            <a:ahLst/>
            <a:rect l="l" t="t" r="r" b="b"/>
            <a:pathLst>
              <a:path w="21600" h="21600">
                <a:moveTo>
                  <a:pt x="0" y="0"/>
                </a:moveTo>
                <a:lnTo>
                  <a:pt x="21600" y="21600"/>
                </a:lnTo>
              </a:path>
            </a:pathLst>
          </a:custGeom>
          <a:noFill/>
          <a:ln w="12700">
            <a:solidFill>
              <a:srgbClr val="5b9bd5"/>
            </a:solidFill>
            <a:miter/>
            <a:tailEnd len="sm" type="triangle" w="sm"/>
          </a:ln>
        </p:spPr>
        <p:style>
          <a:lnRef idx="0"/>
          <a:fillRef idx="0"/>
          <a:effectRef idx="0"/>
          <a:fontRef idx="minor"/>
        </p:style>
      </p:sp>
      <p:sp>
        <p:nvSpPr>
          <p:cNvPr id="201" name="CustomShape 11"/>
          <p:cNvSpPr/>
          <p:nvPr/>
        </p:nvSpPr>
        <p:spPr>
          <a:xfrm flipV="1">
            <a:off x="5744160" y="1915920"/>
            <a:ext cx="360" cy="69120"/>
          </a:xfrm>
          <a:custGeom>
            <a:avLst/>
            <a:gdLst/>
            <a:ahLst/>
            <a:rect l="l" t="t" r="r" b="b"/>
            <a:pathLst>
              <a:path w="21600" h="21600">
                <a:moveTo>
                  <a:pt x="0" y="0"/>
                </a:moveTo>
                <a:lnTo>
                  <a:pt x="21600" y="21600"/>
                </a:lnTo>
              </a:path>
            </a:pathLst>
          </a:custGeom>
          <a:noFill/>
          <a:ln w="12700">
            <a:solidFill>
              <a:srgbClr val="5b9bd5"/>
            </a:solidFill>
            <a:miter/>
            <a:tailEnd len="sm" type="triangle" w="sm"/>
          </a:ln>
        </p:spPr>
        <p:style>
          <a:lnRef idx="0"/>
          <a:fillRef idx="0"/>
          <a:effectRef idx="0"/>
          <a:fontRef idx="minor"/>
        </p:style>
      </p:sp>
      <p:sp>
        <p:nvSpPr>
          <p:cNvPr id="202" name="CustomShape 12"/>
          <p:cNvSpPr/>
          <p:nvPr/>
        </p:nvSpPr>
        <p:spPr>
          <a:xfrm>
            <a:off x="4172760" y="3826080"/>
            <a:ext cx="8582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Calibri"/>
              </a:rPr>
              <a:t>špajdľa</a:t>
            </a:r>
            <a:endParaRPr b="0" lang="sk-SK" sz="1800" spc="-1" strike="noStrike">
              <a:latin typeface="Arial"/>
            </a:endParaRPr>
          </a:p>
        </p:txBody>
      </p:sp>
      <p:sp>
        <p:nvSpPr>
          <p:cNvPr id="203" name="CustomShape 13"/>
          <p:cNvSpPr/>
          <p:nvPr/>
        </p:nvSpPr>
        <p:spPr>
          <a:xfrm>
            <a:off x="4861800" y="4359240"/>
            <a:ext cx="196920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hmota na </a:t>
            </a:r>
            <a:endParaRPr b="0" lang="sk-SK" sz="1800" spc="-1" strike="noStrike">
              <a:latin typeface="Arial"/>
            </a:endParaRPr>
          </a:p>
          <a:p>
            <a:pPr>
              <a:lnSpc>
                <a:spcPct val="100000"/>
              </a:lnSpc>
            </a:pPr>
            <a:r>
              <a:rPr b="0" lang="cs-CZ" sz="1800" spc="-1" strike="noStrike">
                <a:solidFill>
                  <a:srgbClr val="000000"/>
                </a:solidFill>
                <a:latin typeface="Times New Roman"/>
                <a:ea typeface="Times New Roman"/>
              </a:rPr>
              <a:t>aranžovanie kvetov</a:t>
            </a:r>
            <a:endParaRPr b="0" lang="sk-SK" sz="1800" spc="-1" strike="noStrike">
              <a:latin typeface="Arial"/>
            </a:endParaRPr>
          </a:p>
        </p:txBody>
      </p:sp>
      <p:sp>
        <p:nvSpPr>
          <p:cNvPr id="204" name="CustomShape 14"/>
          <p:cNvSpPr/>
          <p:nvPr/>
        </p:nvSpPr>
        <p:spPr>
          <a:xfrm>
            <a:off x="5185440" y="2492280"/>
            <a:ext cx="291708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zafixujeme špajdľu v loptičke</a:t>
            </a:r>
            <a:endParaRPr b="0" lang="sk-SK" sz="1800" spc="-1" strike="noStrike">
              <a:latin typeface="Arial"/>
            </a:endParaRPr>
          </a:p>
          <a:p>
            <a:pPr>
              <a:lnSpc>
                <a:spcPct val="100000"/>
              </a:lnSpc>
            </a:pPr>
            <a:r>
              <a:rPr b="0" lang="cs-CZ" sz="1800" spc="-1" strike="noStrike">
                <a:solidFill>
                  <a:srgbClr val="000000"/>
                </a:solidFill>
                <a:latin typeface="Times New Roman"/>
                <a:ea typeface="Times New Roman"/>
              </a:rPr>
              <a:t>tavnou pištoľou</a:t>
            </a:r>
            <a:endParaRPr b="0" lang="sk-SK" sz="1800" spc="-1" strike="noStrike">
              <a:latin typeface="Arial"/>
            </a:endParaRPr>
          </a:p>
        </p:txBody>
      </p:sp>
      <p:sp>
        <p:nvSpPr>
          <p:cNvPr id="205" name="CustomShape 15"/>
          <p:cNvSpPr/>
          <p:nvPr/>
        </p:nvSpPr>
        <p:spPr>
          <a:xfrm rot="10800000">
            <a:off x="4112640" y="1917360"/>
            <a:ext cx="1062000" cy="896760"/>
          </a:xfrm>
          <a:custGeom>
            <a:avLst/>
            <a:gdLst/>
            <a:ahLst/>
            <a:rect l="l" t="t" r="r" b="b"/>
            <a:pathLst>
              <a:path w="21600" h="21600">
                <a:moveTo>
                  <a:pt x="0" y="0"/>
                </a:moveTo>
                <a:lnTo>
                  <a:pt x="21600" y="21600"/>
                </a:lnTo>
              </a:path>
            </a:pathLst>
          </a:custGeom>
          <a:noFill/>
          <a:ln w="12700">
            <a:solidFill>
              <a:srgbClr val="5b9bd5"/>
            </a:solidFill>
            <a:miter/>
            <a:tailEnd len="med" type="triangle" w="med"/>
          </a:ln>
        </p:spPr>
        <p:style>
          <a:lnRef idx="0"/>
          <a:fillRef idx="0"/>
          <a:effectRef idx="0"/>
          <a:fontRef idx="minor"/>
        </p:style>
      </p:sp>
      <p:sp>
        <p:nvSpPr>
          <p:cNvPr id="206" name="CustomShape 16"/>
          <p:cNvSpPr/>
          <p:nvPr/>
        </p:nvSpPr>
        <p:spPr>
          <a:xfrm flipV="1" rot="10800000">
            <a:off x="4112640" y="2815200"/>
            <a:ext cx="1062000" cy="815040"/>
          </a:xfrm>
          <a:custGeom>
            <a:avLst/>
            <a:gdLst/>
            <a:ahLst/>
            <a:rect l="l" t="t" r="r" b="b"/>
            <a:pathLst>
              <a:path w="21600" h="21600">
                <a:moveTo>
                  <a:pt x="0" y="0"/>
                </a:moveTo>
                <a:lnTo>
                  <a:pt x="21600" y="21600"/>
                </a:lnTo>
              </a:path>
            </a:pathLst>
          </a:custGeom>
          <a:noFill/>
          <a:ln w="12700">
            <a:solidFill>
              <a:srgbClr val="5b9bd5"/>
            </a:solidFill>
            <a:miter/>
            <a:tailEnd len="med" type="triangle" w="med"/>
          </a:ln>
        </p:spPr>
        <p:style>
          <a:lnRef idx="0"/>
          <a:fillRef idx="0"/>
          <a:effectRef idx="0"/>
          <a:fontRef idx="minor"/>
        </p:style>
      </p:sp>
      <p:sp>
        <p:nvSpPr>
          <p:cNvPr id="207" name="CustomShape 17"/>
          <p:cNvSpPr/>
          <p:nvPr/>
        </p:nvSpPr>
        <p:spPr>
          <a:xfrm>
            <a:off x="3593880" y="4813920"/>
            <a:ext cx="9921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ffffff"/>
                </a:solidFill>
                <a:latin typeface="Times New Roman"/>
                <a:ea typeface="Times New Roman"/>
              </a:rPr>
              <a:t>5 × 5 cm</a:t>
            </a:r>
            <a:endParaRPr b="0" lang="sk-SK" sz="1800" spc="-1" strike="noStrike">
              <a:latin typeface="Arial"/>
            </a:endParaRPr>
          </a:p>
        </p:txBody>
      </p:sp>
      <p:grpSp>
        <p:nvGrpSpPr>
          <p:cNvPr id="208" name="Group 18"/>
          <p:cNvGrpSpPr/>
          <p:nvPr/>
        </p:nvGrpSpPr>
        <p:grpSpPr>
          <a:xfrm>
            <a:off x="8240760" y="2365560"/>
            <a:ext cx="1925280" cy="2519640"/>
            <a:chOff x="8240760" y="2365560"/>
            <a:chExt cx="1925280" cy="2519640"/>
          </a:xfrm>
        </p:grpSpPr>
        <p:pic>
          <p:nvPicPr>
            <p:cNvPr id="209" name="Picture 6" descr="Špejle 30 cm bambus hrocené, 200ks"/>
            <p:cNvPicPr/>
            <p:nvPr/>
          </p:nvPicPr>
          <p:blipFill>
            <a:blip r:embed="rId10"/>
            <a:srcRect l="15935" t="0" r="59038" b="0"/>
            <a:stretch/>
          </p:blipFill>
          <p:spPr>
            <a:xfrm rot="11160000">
              <a:off x="8732880" y="2401560"/>
              <a:ext cx="816120" cy="2447640"/>
            </a:xfrm>
            <a:prstGeom prst="rect">
              <a:avLst/>
            </a:prstGeom>
            <a:ln w="0">
              <a:noFill/>
            </a:ln>
          </p:spPr>
        </p:pic>
        <p:pic>
          <p:nvPicPr>
            <p:cNvPr id="210" name="Obrázek 36" descr=""/>
            <p:cNvPicPr/>
            <p:nvPr/>
          </p:nvPicPr>
          <p:blipFill>
            <a:blip r:embed="rId11"/>
            <a:stretch/>
          </p:blipFill>
          <p:spPr>
            <a:xfrm rot="1380000">
              <a:off x="8468640" y="2719800"/>
              <a:ext cx="1468800" cy="1466640"/>
            </a:xfrm>
            <a:prstGeom prst="rect">
              <a:avLst/>
            </a:prstGeom>
            <a:ln w="0">
              <a:noFill/>
            </a:ln>
          </p:spPr>
        </p:pic>
      </p:grpSp>
      <p:sp>
        <p:nvSpPr>
          <p:cNvPr id="211" name="Line 19"/>
          <p:cNvSpPr/>
          <p:nvPr/>
        </p:nvSpPr>
        <p:spPr>
          <a:xfrm flipV="1">
            <a:off x="8676000" y="2455560"/>
            <a:ext cx="0" cy="2536200"/>
          </a:xfrm>
          <a:prstGeom prst="line">
            <a:avLst/>
          </a:prstGeom>
          <a:ln w="12700">
            <a:solidFill>
              <a:srgbClr val="5b9bd5"/>
            </a:solidFill>
            <a:miter/>
          </a:ln>
        </p:spPr>
        <p:style>
          <a:lnRef idx="0"/>
          <a:fillRef idx="0"/>
          <a:effectRef idx="0"/>
          <a:fontRef idx="minor"/>
        </p:style>
      </p:sp>
      <p:pic>
        <p:nvPicPr>
          <p:cNvPr id="212" name="Obrázek 43" descr=""/>
          <p:cNvPicPr/>
          <p:nvPr/>
        </p:nvPicPr>
        <p:blipFill>
          <a:blip r:embed="rId12"/>
          <a:stretch/>
        </p:blipFill>
        <p:spPr>
          <a:xfrm>
            <a:off x="8487720" y="1506960"/>
            <a:ext cx="1306440" cy="899280"/>
          </a:xfrm>
          <a:prstGeom prst="rect">
            <a:avLst/>
          </a:prstGeom>
          <a:ln w="0">
            <a:noFill/>
          </a:ln>
        </p:spPr>
      </p:pic>
      <p:sp>
        <p:nvSpPr>
          <p:cNvPr id="213" name="CustomShape 20"/>
          <p:cNvSpPr/>
          <p:nvPr/>
        </p:nvSpPr>
        <p:spPr>
          <a:xfrm>
            <a:off x="8888760" y="2305800"/>
            <a:ext cx="5731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23,5°</a:t>
            </a:r>
            <a:endParaRPr b="0" lang="sk-SK" sz="1800" spc="-1" strike="noStrike">
              <a:latin typeface="Arial"/>
            </a:endParaRPr>
          </a:p>
        </p:txBody>
      </p:sp>
      <p:sp>
        <p:nvSpPr>
          <p:cNvPr id="214" name="CustomShape 21"/>
          <p:cNvSpPr/>
          <p:nvPr/>
        </p:nvSpPr>
        <p:spPr>
          <a:xfrm>
            <a:off x="9301680" y="4122720"/>
            <a:ext cx="69480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1" lang="cs-CZ" sz="1800" spc="-1" strike="noStrike">
                <a:solidFill>
                  <a:srgbClr val="000000"/>
                </a:solidFill>
                <a:latin typeface="Calibri"/>
                <a:ea typeface="Calibri"/>
              </a:rPr>
              <a:t>model</a:t>
            </a:r>
            <a:endParaRPr b="0" lang="sk-SK" sz="1800" spc="-1" strike="noStrike">
              <a:latin typeface="Arial"/>
            </a:endParaRPr>
          </a:p>
          <a:p>
            <a:pPr algn="ctr">
              <a:lnSpc>
                <a:spcPct val="100000"/>
              </a:lnSpc>
              <a:tabLst>
                <a:tab algn="l" pos="0"/>
              </a:tabLst>
            </a:pPr>
            <a:r>
              <a:rPr b="1" lang="cs-CZ" sz="1800" spc="-1" strike="noStrike">
                <a:solidFill>
                  <a:srgbClr val="000000"/>
                </a:solidFill>
                <a:latin typeface="Calibri"/>
                <a:ea typeface="Calibri"/>
              </a:rPr>
              <a:t>Zeme</a:t>
            </a:r>
            <a:endParaRPr b="0" lang="sk-SK" sz="1800" spc="-1" strike="noStrike">
              <a:latin typeface="Arial"/>
            </a:endParaRPr>
          </a:p>
        </p:txBody>
      </p:sp>
      <p:sp>
        <p:nvSpPr>
          <p:cNvPr id="215" name="CustomShape 22"/>
          <p:cNvSpPr/>
          <p:nvPr/>
        </p:nvSpPr>
        <p:spPr>
          <a:xfrm>
            <a:off x="10128600" y="1999800"/>
            <a:ext cx="1910520" cy="1461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Times New Roman"/>
                <a:ea typeface="Times New Roman"/>
              </a:rPr>
              <a:t>rovnako modely Mesiaca (sklon 2°), Merkúru (0°), Venuše (3°) </a:t>
            </a:r>
            <a:br/>
            <a:r>
              <a:rPr b="0" lang="cs-CZ" sz="1800" spc="-1" strike="noStrike">
                <a:solidFill>
                  <a:srgbClr val="000000"/>
                </a:solidFill>
                <a:latin typeface="Times New Roman"/>
                <a:ea typeface="Times New Roman"/>
              </a:rPr>
              <a:t>a Marsu (25°)</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Obrázek 33" descr=""/>
          <p:cNvPicPr/>
          <p:nvPr/>
        </p:nvPicPr>
        <p:blipFill>
          <a:blip r:embed="rId1"/>
          <a:stretch/>
        </p:blipFill>
        <p:spPr>
          <a:xfrm>
            <a:off x="7525800" y="3860640"/>
            <a:ext cx="3889080" cy="1260360"/>
          </a:xfrm>
          <a:prstGeom prst="rect">
            <a:avLst/>
          </a:prstGeom>
          <a:ln w="0">
            <a:noFill/>
          </a:ln>
        </p:spPr>
      </p:pic>
      <p:pic>
        <p:nvPicPr>
          <p:cNvPr id="217" name="Picture 6" descr="Špejle 30 cm bambus hrocené, 200ks"/>
          <p:cNvPicPr/>
          <p:nvPr/>
        </p:nvPicPr>
        <p:blipFill>
          <a:blip r:embed="rId2"/>
          <a:srcRect l="15934" t="0" r="59040" b="0"/>
          <a:stretch/>
        </p:blipFill>
        <p:spPr>
          <a:xfrm rot="9780000">
            <a:off x="10716120" y="2117880"/>
            <a:ext cx="692280" cy="2077560"/>
          </a:xfrm>
          <a:prstGeom prst="rect">
            <a:avLst/>
          </a:prstGeom>
          <a:ln w="0">
            <a:noFill/>
          </a:ln>
        </p:spPr>
      </p:pic>
      <p:pic>
        <p:nvPicPr>
          <p:cNvPr id="218" name="Picture 6" descr="Špejle 30 cm bambus hrocené, 200ks"/>
          <p:cNvPicPr/>
          <p:nvPr/>
        </p:nvPicPr>
        <p:blipFill>
          <a:blip r:embed="rId3"/>
          <a:srcRect l="15926" t="79795" r="77190" b="0"/>
          <a:stretch/>
        </p:blipFill>
        <p:spPr>
          <a:xfrm rot="4527000">
            <a:off x="7788960" y="2298240"/>
            <a:ext cx="253440" cy="559800"/>
          </a:xfrm>
          <a:prstGeom prst="rect">
            <a:avLst/>
          </a:prstGeom>
          <a:ln w="0">
            <a:noFill/>
          </a:ln>
        </p:spPr>
      </p:pic>
      <p:pic>
        <p:nvPicPr>
          <p:cNvPr id="219" name="Picture 6" descr="Špejle 30 cm bambus hrocené, 200ks"/>
          <p:cNvPicPr/>
          <p:nvPr/>
        </p:nvPicPr>
        <p:blipFill>
          <a:blip r:embed="rId4"/>
          <a:srcRect l="33376" t="1875" r="58857" b="81510"/>
          <a:stretch/>
        </p:blipFill>
        <p:spPr>
          <a:xfrm rot="4527000">
            <a:off x="10868040" y="2469240"/>
            <a:ext cx="286200" cy="460440"/>
          </a:xfrm>
          <a:prstGeom prst="rect">
            <a:avLst/>
          </a:prstGeom>
          <a:ln w="0">
            <a:noFill/>
          </a:ln>
        </p:spPr>
      </p:pic>
      <p:pic>
        <p:nvPicPr>
          <p:cNvPr id="220" name="image2.jpg" descr=""/>
          <p:cNvPicPr/>
          <p:nvPr/>
        </p:nvPicPr>
        <p:blipFill>
          <a:blip r:embed="rId5"/>
          <a:srcRect l="0" t="14595" r="0" b="20013"/>
          <a:stretch/>
        </p:blipFill>
        <p:spPr>
          <a:xfrm>
            <a:off x="1587600" y="5821560"/>
            <a:ext cx="9031320" cy="1035000"/>
          </a:xfrm>
          <a:prstGeom prst="rect">
            <a:avLst/>
          </a:prstGeom>
          <a:ln w="12700">
            <a:noFill/>
          </a:ln>
        </p:spPr>
      </p:pic>
      <p:pic>
        <p:nvPicPr>
          <p:cNvPr id="221" name="image1.png" descr=""/>
          <p:cNvPicPr/>
          <p:nvPr/>
        </p:nvPicPr>
        <p:blipFill>
          <a:blip r:embed="rId6"/>
          <a:srcRect l="0" t="8888" r="0" b="13844"/>
          <a:stretch/>
        </p:blipFill>
        <p:spPr>
          <a:xfrm>
            <a:off x="1254240" y="0"/>
            <a:ext cx="9682200" cy="1100520"/>
          </a:xfrm>
          <a:prstGeom prst="rect">
            <a:avLst/>
          </a:prstGeom>
          <a:ln w="12700">
            <a:noFill/>
          </a:ln>
        </p:spPr>
      </p:pic>
      <p:sp>
        <p:nvSpPr>
          <p:cNvPr id="22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223" name="CustomShape 2"/>
          <p:cNvSpPr/>
          <p:nvPr/>
        </p:nvSpPr>
        <p:spPr>
          <a:xfrm>
            <a:off x="261360" y="653040"/>
            <a:ext cx="11929320" cy="124740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5a.1.1 Výroba modelov telies slnečnej sústavy</a:t>
            </a:r>
            <a:endParaRPr b="0" lang="sk-SK" sz="3200" spc="-1" strike="noStrike">
              <a:latin typeface="Arial"/>
            </a:endParaRPr>
          </a:p>
          <a:p>
            <a:pPr>
              <a:lnSpc>
                <a:spcPct val="100000"/>
              </a:lnSpc>
            </a:pPr>
            <a:endParaRPr b="0" lang="sk-SK" sz="3200" spc="-1" strike="noStrike">
              <a:latin typeface="Arial"/>
            </a:endParaRPr>
          </a:p>
        </p:txBody>
      </p:sp>
      <p:pic>
        <p:nvPicPr>
          <p:cNvPr id="224" name="Obrázek 4" descr=""/>
          <p:cNvPicPr/>
          <p:nvPr/>
        </p:nvPicPr>
        <p:blipFill>
          <a:blip r:embed="rId7"/>
          <a:stretch/>
        </p:blipFill>
        <p:spPr>
          <a:xfrm>
            <a:off x="154440" y="1816560"/>
            <a:ext cx="1430640" cy="1430640"/>
          </a:xfrm>
          <a:prstGeom prst="rect">
            <a:avLst/>
          </a:prstGeom>
          <a:ln w="0">
            <a:noFill/>
          </a:ln>
        </p:spPr>
      </p:pic>
      <p:sp>
        <p:nvSpPr>
          <p:cNvPr id="225" name="CustomShape 3"/>
          <p:cNvSpPr/>
          <p:nvPr/>
        </p:nvSpPr>
        <p:spPr>
          <a:xfrm>
            <a:off x="536040" y="2032200"/>
            <a:ext cx="4906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fólia</a:t>
            </a:r>
            <a:endParaRPr b="0" lang="sk-SK" sz="1800" spc="-1" strike="noStrike">
              <a:latin typeface="Arial"/>
            </a:endParaRPr>
          </a:p>
        </p:txBody>
      </p:sp>
      <p:sp>
        <p:nvSpPr>
          <p:cNvPr id="226" name="CustomShape 4"/>
          <p:cNvSpPr/>
          <p:nvPr/>
        </p:nvSpPr>
        <p:spPr>
          <a:xfrm>
            <a:off x="2895480" y="2364480"/>
            <a:ext cx="1683720" cy="1683720"/>
          </a:xfrm>
          <a:prstGeom prst="ellipse">
            <a:avLst/>
          </a:prstGeom>
          <a:solidFill>
            <a:srgbClr val="ccecff"/>
          </a:solidFill>
          <a:ln w="12700">
            <a:solidFill>
              <a:srgbClr val="00b0f0"/>
            </a:solidFill>
            <a:miter/>
          </a:ln>
        </p:spPr>
        <p:style>
          <a:lnRef idx="0"/>
          <a:fillRef idx="0"/>
          <a:effectRef idx="0"/>
          <a:fontRef idx="minor"/>
        </p:style>
      </p:sp>
      <p:sp>
        <p:nvSpPr>
          <p:cNvPr id="227" name="CustomShape 5"/>
          <p:cNvSpPr/>
          <p:nvPr/>
        </p:nvSpPr>
        <p:spPr>
          <a:xfrm>
            <a:off x="3280320" y="1881720"/>
            <a:ext cx="91440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Ø 4,7 cm</a:t>
            </a:r>
            <a:endParaRPr b="0" lang="sk-SK" sz="1800" spc="-1" strike="noStrike">
              <a:latin typeface="Arial"/>
            </a:endParaRPr>
          </a:p>
        </p:txBody>
      </p:sp>
      <p:sp>
        <p:nvSpPr>
          <p:cNvPr id="228" name="CustomShape 6"/>
          <p:cNvSpPr/>
          <p:nvPr/>
        </p:nvSpPr>
        <p:spPr>
          <a:xfrm>
            <a:off x="3381480" y="2841480"/>
            <a:ext cx="711720" cy="711720"/>
          </a:xfrm>
          <a:prstGeom prst="ellipse">
            <a:avLst/>
          </a:prstGeom>
          <a:solidFill>
            <a:schemeClr val="bg1"/>
          </a:solidFill>
          <a:ln w="12700">
            <a:solidFill>
              <a:srgbClr val="00b0f0"/>
            </a:solidFill>
            <a:miter/>
          </a:ln>
        </p:spPr>
        <p:style>
          <a:lnRef idx="0"/>
          <a:fillRef idx="0"/>
          <a:effectRef idx="0"/>
          <a:fontRef idx="minor"/>
        </p:style>
      </p:sp>
      <p:sp>
        <p:nvSpPr>
          <p:cNvPr id="229" name="CustomShape 7"/>
          <p:cNvSpPr/>
          <p:nvPr/>
        </p:nvSpPr>
        <p:spPr>
          <a:xfrm>
            <a:off x="3392640" y="3008880"/>
            <a:ext cx="7423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Ø 2 cm</a:t>
            </a:r>
            <a:endParaRPr b="0" lang="sk-SK" sz="1800" spc="-1" strike="noStrike">
              <a:latin typeface="Arial"/>
            </a:endParaRPr>
          </a:p>
        </p:txBody>
      </p:sp>
      <p:sp>
        <p:nvSpPr>
          <p:cNvPr id="230" name="CustomShape 8"/>
          <p:cNvSpPr/>
          <p:nvPr/>
        </p:nvSpPr>
        <p:spPr>
          <a:xfrm>
            <a:off x="2179080" y="2396880"/>
            <a:ext cx="89460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prstenec</a:t>
            </a:r>
            <a:endParaRPr b="0" lang="sk-SK" sz="1800" spc="-1" strike="noStrike">
              <a:latin typeface="Arial"/>
            </a:endParaRPr>
          </a:p>
        </p:txBody>
      </p:sp>
      <p:sp>
        <p:nvSpPr>
          <p:cNvPr id="231" name="CustomShape 9"/>
          <p:cNvSpPr/>
          <p:nvPr/>
        </p:nvSpPr>
        <p:spPr>
          <a:xfrm>
            <a:off x="1769400" y="4441320"/>
            <a:ext cx="341856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cs-CZ" sz="1800" spc="-1" strike="noStrike">
                <a:solidFill>
                  <a:srgbClr val="000000"/>
                </a:solidFill>
                <a:latin typeface="Calibri"/>
                <a:ea typeface="Calibri"/>
              </a:rPr>
              <a:t>na vystihnutý kruh nakreslíme podobu prstencov,</a:t>
            </a:r>
            <a:endParaRPr b="0" lang="sk-SK" sz="1800" spc="-1" strike="noStrike">
              <a:latin typeface="Arial"/>
            </a:endParaRPr>
          </a:p>
          <a:p>
            <a:pPr algn="ctr">
              <a:lnSpc>
                <a:spcPct val="100000"/>
              </a:lnSpc>
            </a:pPr>
            <a:r>
              <a:rPr b="0" lang="cs-CZ" sz="1800" spc="-1" strike="noStrike">
                <a:solidFill>
                  <a:srgbClr val="000000"/>
                </a:solidFill>
                <a:latin typeface="Times New Roman"/>
                <a:ea typeface="Times New Roman"/>
              </a:rPr>
              <a:t>prstence začínajú až v určitej vzdialenosti od povrchu Saturnu</a:t>
            </a:r>
            <a:endParaRPr b="0" lang="sk-SK" sz="1800" spc="-1" strike="noStrike">
              <a:latin typeface="Arial"/>
            </a:endParaRPr>
          </a:p>
        </p:txBody>
      </p:sp>
      <p:sp>
        <p:nvSpPr>
          <p:cNvPr id="232" name="CustomShape 10"/>
          <p:cNvSpPr/>
          <p:nvPr/>
        </p:nvSpPr>
        <p:spPr>
          <a:xfrm>
            <a:off x="4701240" y="1735200"/>
            <a:ext cx="2323440" cy="1186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Times New Roman"/>
                <a:ea typeface="Times New Roman"/>
              </a:rPr>
              <a:t>polohu prstenca zafixujeme k modelu planéty pomocou tavnej pištole</a:t>
            </a:r>
            <a:endParaRPr b="0" lang="sk-SK" sz="1800" spc="-1" strike="noStrike">
              <a:latin typeface="Arial"/>
            </a:endParaRPr>
          </a:p>
        </p:txBody>
      </p:sp>
      <p:sp>
        <p:nvSpPr>
          <p:cNvPr id="233" name="CustomShape 11"/>
          <p:cNvSpPr/>
          <p:nvPr/>
        </p:nvSpPr>
        <p:spPr>
          <a:xfrm>
            <a:off x="1932480" y="1683720"/>
            <a:ext cx="83664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1" lang="cs-CZ" sz="1800" spc="-1" strike="noStrike">
                <a:solidFill>
                  <a:srgbClr val="000000"/>
                </a:solidFill>
                <a:latin typeface="Calibri"/>
                <a:ea typeface="Calibri"/>
              </a:rPr>
              <a:t>model</a:t>
            </a:r>
            <a:endParaRPr b="0" lang="sk-SK" sz="1800" spc="-1" strike="noStrike">
              <a:latin typeface="Arial"/>
            </a:endParaRPr>
          </a:p>
          <a:p>
            <a:pPr algn="ctr">
              <a:lnSpc>
                <a:spcPct val="100000"/>
              </a:lnSpc>
              <a:tabLst>
                <a:tab algn="l" pos="0"/>
              </a:tabLst>
            </a:pPr>
            <a:r>
              <a:rPr b="1" lang="cs-CZ" sz="1800" spc="-1" strike="noStrike">
                <a:solidFill>
                  <a:srgbClr val="000000"/>
                </a:solidFill>
                <a:latin typeface="Calibri"/>
                <a:ea typeface="Calibri"/>
              </a:rPr>
              <a:t>Saturnu</a:t>
            </a:r>
            <a:endParaRPr b="0" lang="sk-SK" sz="1800" spc="-1" strike="noStrike">
              <a:latin typeface="Arial"/>
            </a:endParaRPr>
          </a:p>
        </p:txBody>
      </p:sp>
      <p:sp>
        <p:nvSpPr>
          <p:cNvPr id="234" name="CustomShape 12"/>
          <p:cNvSpPr/>
          <p:nvPr/>
        </p:nvSpPr>
        <p:spPr>
          <a:xfrm>
            <a:off x="4701240" y="3034800"/>
            <a:ext cx="2264040" cy="1461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Times New Roman"/>
                <a:ea typeface="Times New Roman"/>
              </a:rPr>
              <a:t>rovnako modely Jupiteru (sklon 3°), Uránu (upevnenie pozri vpravo)</a:t>
            </a:r>
            <a:br/>
            <a:r>
              <a:rPr b="0" lang="cs-CZ" sz="1800" spc="-1" strike="noStrike">
                <a:solidFill>
                  <a:srgbClr val="000000"/>
                </a:solidFill>
                <a:latin typeface="Times New Roman"/>
                <a:ea typeface="Times New Roman"/>
              </a:rPr>
              <a:t>a Neptúnu (28°)</a:t>
            </a:r>
            <a:endParaRPr b="0" lang="sk-SK" sz="1800" spc="-1" strike="noStrike">
              <a:latin typeface="Arial"/>
            </a:endParaRPr>
          </a:p>
        </p:txBody>
      </p:sp>
      <p:grpSp>
        <p:nvGrpSpPr>
          <p:cNvPr id="235" name="Group 13"/>
          <p:cNvGrpSpPr/>
          <p:nvPr/>
        </p:nvGrpSpPr>
        <p:grpSpPr>
          <a:xfrm>
            <a:off x="620640" y="3008880"/>
            <a:ext cx="1854720" cy="2509200"/>
            <a:chOff x="620640" y="3008880"/>
            <a:chExt cx="1854720" cy="2509200"/>
          </a:xfrm>
        </p:grpSpPr>
        <p:pic>
          <p:nvPicPr>
            <p:cNvPr id="236" name="Obrázek 20" descr=""/>
            <p:cNvPicPr/>
            <p:nvPr/>
          </p:nvPicPr>
          <p:blipFill>
            <a:blip r:embed="rId8"/>
            <a:stretch/>
          </p:blipFill>
          <p:spPr>
            <a:xfrm>
              <a:off x="620640" y="4777920"/>
              <a:ext cx="879480" cy="740160"/>
            </a:xfrm>
            <a:prstGeom prst="rect">
              <a:avLst/>
            </a:prstGeom>
            <a:ln w="0">
              <a:noFill/>
            </a:ln>
          </p:spPr>
        </p:pic>
        <p:grpSp>
          <p:nvGrpSpPr>
            <p:cNvPr id="237" name="Group 14"/>
            <p:cNvGrpSpPr/>
            <p:nvPr/>
          </p:nvGrpSpPr>
          <p:grpSpPr>
            <a:xfrm>
              <a:off x="946800" y="3008880"/>
              <a:ext cx="1528560" cy="2176200"/>
              <a:chOff x="946800" y="3008880"/>
              <a:chExt cx="1528560" cy="2176200"/>
            </a:xfrm>
          </p:grpSpPr>
          <p:pic>
            <p:nvPicPr>
              <p:cNvPr id="238" name="Picture 6" descr="Špejle 30 cm bambus hrocené, 200ks"/>
              <p:cNvPicPr/>
              <p:nvPr/>
            </p:nvPicPr>
            <p:blipFill>
              <a:blip r:embed="rId9"/>
              <a:srcRect l="15925" t="0" r="59033" b="0"/>
              <a:stretch/>
            </p:blipFill>
            <p:spPr>
              <a:xfrm rot="11400000">
                <a:off x="1215000" y="3053160"/>
                <a:ext cx="695520" cy="2087280"/>
              </a:xfrm>
              <a:prstGeom prst="rect">
                <a:avLst/>
              </a:prstGeom>
              <a:ln w="0">
                <a:noFill/>
              </a:ln>
            </p:spPr>
          </p:pic>
          <p:pic>
            <p:nvPicPr>
              <p:cNvPr id="239" name="Obrázek 5" descr="Obsah obrázku interiér, vsedě, oranžová, stůl&#10;&#10;Popis byl vytvořen automaticky"/>
              <p:cNvPicPr/>
              <p:nvPr/>
            </p:nvPicPr>
            <p:blipFill>
              <a:blip r:embed="rId10"/>
              <a:stretch/>
            </p:blipFill>
            <p:spPr>
              <a:xfrm rot="1620000">
                <a:off x="1142640" y="3225600"/>
                <a:ext cx="1136520" cy="1136520"/>
              </a:xfrm>
              <a:prstGeom prst="rect">
                <a:avLst/>
              </a:prstGeom>
              <a:ln w="0">
                <a:noFill/>
              </a:ln>
            </p:spPr>
          </p:pic>
        </p:grpSp>
      </p:grpSp>
      <p:sp>
        <p:nvSpPr>
          <p:cNvPr id="240" name="CustomShape 15"/>
          <p:cNvSpPr/>
          <p:nvPr/>
        </p:nvSpPr>
        <p:spPr>
          <a:xfrm>
            <a:off x="1400040" y="2859840"/>
            <a:ext cx="4006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27°</a:t>
            </a:r>
            <a:endParaRPr b="0" lang="sk-SK" sz="1800" spc="-1" strike="noStrike">
              <a:latin typeface="Arial"/>
            </a:endParaRPr>
          </a:p>
        </p:txBody>
      </p:sp>
      <p:sp>
        <p:nvSpPr>
          <p:cNvPr id="241" name="Line 16"/>
          <p:cNvSpPr/>
          <p:nvPr/>
        </p:nvSpPr>
        <p:spPr>
          <a:xfrm flipV="1">
            <a:off x="1078560" y="3228840"/>
            <a:ext cx="0" cy="1955880"/>
          </a:xfrm>
          <a:prstGeom prst="line">
            <a:avLst/>
          </a:prstGeom>
          <a:ln w="12700">
            <a:solidFill>
              <a:srgbClr val="5b9bd5"/>
            </a:solidFill>
            <a:miter/>
          </a:ln>
        </p:spPr>
        <p:style>
          <a:lnRef idx="0"/>
          <a:fillRef idx="0"/>
          <a:effectRef idx="0"/>
          <a:fontRef idx="minor"/>
        </p:style>
      </p:sp>
      <p:sp>
        <p:nvSpPr>
          <p:cNvPr id="242" name="CustomShape 17"/>
          <p:cNvSpPr/>
          <p:nvPr/>
        </p:nvSpPr>
        <p:spPr>
          <a:xfrm>
            <a:off x="1254240" y="2487960"/>
            <a:ext cx="1639800" cy="468360"/>
          </a:xfrm>
          <a:custGeom>
            <a:avLst/>
            <a:gdLst/>
            <a:ahLst/>
            <a:rect l="l" t="t" r="r" b="b"/>
            <a:pathLst>
              <a:path w="21600" h="21600">
                <a:moveTo>
                  <a:pt x="0" y="0"/>
                </a:moveTo>
                <a:lnTo>
                  <a:pt x="21600" y="21600"/>
                </a:lnTo>
              </a:path>
            </a:pathLst>
          </a:custGeom>
          <a:noFill/>
          <a:ln w="12700">
            <a:solidFill>
              <a:srgbClr val="5b9bd5"/>
            </a:solidFill>
            <a:miter/>
            <a:tailEnd len="med" type="triangle" w="med"/>
          </a:ln>
        </p:spPr>
        <p:style>
          <a:lnRef idx="0"/>
          <a:fillRef idx="0"/>
          <a:effectRef idx="0"/>
          <a:fontRef idx="minor"/>
        </p:style>
      </p:sp>
      <p:pic>
        <p:nvPicPr>
          <p:cNvPr id="243" name="Picture 6" descr="Špejle 30 cm bambus hrocené, 200ks"/>
          <p:cNvPicPr/>
          <p:nvPr/>
        </p:nvPicPr>
        <p:blipFill>
          <a:blip r:embed="rId11"/>
          <a:srcRect l="15932" t="0" r="59042" b="0"/>
          <a:stretch/>
        </p:blipFill>
        <p:spPr>
          <a:xfrm rot="9780000">
            <a:off x="7560360" y="2195280"/>
            <a:ext cx="686520" cy="2060280"/>
          </a:xfrm>
          <a:prstGeom prst="rect">
            <a:avLst/>
          </a:prstGeom>
          <a:ln w="0">
            <a:noFill/>
          </a:ln>
        </p:spPr>
      </p:pic>
      <p:sp>
        <p:nvSpPr>
          <p:cNvPr id="244" name="CustomShape 18"/>
          <p:cNvSpPr/>
          <p:nvPr/>
        </p:nvSpPr>
        <p:spPr>
          <a:xfrm>
            <a:off x="7026840" y="4844520"/>
            <a:ext cx="69480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1" lang="cs-CZ" sz="1800" spc="-1" strike="noStrike">
                <a:solidFill>
                  <a:srgbClr val="000000"/>
                </a:solidFill>
                <a:latin typeface="Calibri"/>
                <a:ea typeface="Calibri"/>
              </a:rPr>
              <a:t>model</a:t>
            </a:r>
            <a:endParaRPr b="0" lang="sk-SK" sz="1800" spc="-1" strike="noStrike">
              <a:latin typeface="Arial"/>
            </a:endParaRPr>
          </a:p>
          <a:p>
            <a:pPr algn="ctr">
              <a:lnSpc>
                <a:spcPct val="100000"/>
              </a:lnSpc>
              <a:tabLst>
                <a:tab algn="l" pos="0"/>
              </a:tabLst>
            </a:pPr>
            <a:r>
              <a:rPr b="1" lang="cs-CZ" sz="1800" spc="-1" strike="noStrike">
                <a:solidFill>
                  <a:srgbClr val="000000"/>
                </a:solidFill>
                <a:latin typeface="Calibri"/>
                <a:ea typeface="Calibri"/>
              </a:rPr>
              <a:t>Uránu</a:t>
            </a:r>
            <a:endParaRPr b="0" lang="sk-SK" sz="1800" spc="-1" strike="noStrike">
              <a:latin typeface="Arial"/>
            </a:endParaRPr>
          </a:p>
        </p:txBody>
      </p:sp>
      <p:sp>
        <p:nvSpPr>
          <p:cNvPr id="245" name="CustomShape 19"/>
          <p:cNvSpPr/>
          <p:nvPr/>
        </p:nvSpPr>
        <p:spPr>
          <a:xfrm>
            <a:off x="7193160" y="3806640"/>
            <a:ext cx="8290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Calibri"/>
              </a:rPr>
              <a:t>špajdla</a:t>
            </a:r>
            <a:endParaRPr b="0" lang="sk-SK" sz="1800" spc="-1" strike="noStrike">
              <a:latin typeface="Arial"/>
            </a:endParaRPr>
          </a:p>
        </p:txBody>
      </p:sp>
      <p:sp>
        <p:nvSpPr>
          <p:cNvPr id="246" name="CustomShape 20"/>
          <p:cNvSpPr/>
          <p:nvPr/>
        </p:nvSpPr>
        <p:spPr>
          <a:xfrm>
            <a:off x="11065680" y="3562560"/>
            <a:ext cx="8290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Calibri"/>
              </a:rPr>
              <a:t>špajdla</a:t>
            </a:r>
            <a:endParaRPr b="0" lang="sk-SK" sz="1800" spc="-1" strike="noStrike">
              <a:latin typeface="Arial"/>
            </a:endParaRPr>
          </a:p>
        </p:txBody>
      </p:sp>
      <p:sp>
        <p:nvSpPr>
          <p:cNvPr id="247" name="CustomShape 21"/>
          <p:cNvSpPr/>
          <p:nvPr/>
        </p:nvSpPr>
        <p:spPr>
          <a:xfrm>
            <a:off x="9306000" y="4817160"/>
            <a:ext cx="191880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hmota na </a:t>
            </a:r>
            <a:endParaRPr b="0" lang="sk-SK" sz="1800" spc="-1" strike="noStrike">
              <a:latin typeface="Arial"/>
            </a:endParaRPr>
          </a:p>
          <a:p>
            <a:pPr>
              <a:lnSpc>
                <a:spcPct val="100000"/>
              </a:lnSpc>
            </a:pPr>
            <a:r>
              <a:rPr b="0" lang="cs-CZ" sz="1800" spc="-1" strike="noStrike">
                <a:solidFill>
                  <a:srgbClr val="000000"/>
                </a:solidFill>
                <a:latin typeface="Times New Roman"/>
                <a:ea typeface="Times New Roman"/>
              </a:rPr>
              <a:t>aranžovanie kvetín</a:t>
            </a:r>
            <a:endParaRPr b="0" lang="sk-SK" sz="1800" spc="-1" strike="noStrike">
              <a:latin typeface="Arial"/>
            </a:endParaRPr>
          </a:p>
        </p:txBody>
      </p:sp>
      <p:pic>
        <p:nvPicPr>
          <p:cNvPr id="248" name="Obrázek 30" descr="Obsah obrázku vzdálené, fotka, vsedě&#10;&#10;Popis byl vytvořen automaticky"/>
          <p:cNvPicPr/>
          <p:nvPr/>
        </p:nvPicPr>
        <p:blipFill>
          <a:blip r:embed="rId12"/>
          <a:srcRect l="0" t="16778" r="0" b="49541"/>
          <a:stretch/>
        </p:blipFill>
        <p:spPr>
          <a:xfrm>
            <a:off x="7825320" y="2699280"/>
            <a:ext cx="181080" cy="488520"/>
          </a:xfrm>
          <a:prstGeom prst="rect">
            <a:avLst/>
          </a:prstGeom>
          <a:ln w="0">
            <a:noFill/>
          </a:ln>
        </p:spPr>
      </p:pic>
      <p:pic>
        <p:nvPicPr>
          <p:cNvPr id="249" name="Obrázek 48" descr="Obsah obrázku vzdálené, fotka, vsedě&#10;&#10;Popis byl vytvořen automaticky"/>
          <p:cNvPicPr/>
          <p:nvPr/>
        </p:nvPicPr>
        <p:blipFill>
          <a:blip r:embed="rId13"/>
          <a:srcRect l="0" t="18733" r="0" b="49542"/>
          <a:stretch/>
        </p:blipFill>
        <p:spPr>
          <a:xfrm>
            <a:off x="10970280" y="2750760"/>
            <a:ext cx="181080" cy="459720"/>
          </a:xfrm>
          <a:prstGeom prst="rect">
            <a:avLst/>
          </a:prstGeom>
          <a:ln w="0">
            <a:noFill/>
          </a:ln>
        </p:spPr>
      </p:pic>
      <p:sp>
        <p:nvSpPr>
          <p:cNvPr id="250" name="CustomShape 22"/>
          <p:cNvSpPr/>
          <p:nvPr/>
        </p:nvSpPr>
        <p:spPr>
          <a:xfrm rot="572400">
            <a:off x="10757520" y="2734920"/>
            <a:ext cx="327240" cy="27360"/>
          </a:xfrm>
          <a:prstGeom prst="rect">
            <a:avLst/>
          </a:prstGeom>
          <a:solidFill>
            <a:schemeClr val="bg1">
              <a:lumMod val="50000"/>
            </a:schemeClr>
          </a:solidFill>
          <a:ln w="12700">
            <a:noFill/>
          </a:ln>
        </p:spPr>
        <p:style>
          <a:lnRef idx="0"/>
          <a:fillRef idx="0"/>
          <a:effectRef idx="0"/>
          <a:fontRef idx="minor"/>
        </p:style>
      </p:sp>
      <p:sp>
        <p:nvSpPr>
          <p:cNvPr id="251" name="CustomShape 23"/>
          <p:cNvSpPr/>
          <p:nvPr/>
        </p:nvSpPr>
        <p:spPr>
          <a:xfrm rot="20640000">
            <a:off x="7842960" y="2653920"/>
            <a:ext cx="327240" cy="27360"/>
          </a:xfrm>
          <a:prstGeom prst="rect">
            <a:avLst/>
          </a:prstGeom>
          <a:solidFill>
            <a:schemeClr val="bg1">
              <a:lumMod val="50000"/>
            </a:schemeClr>
          </a:solidFill>
          <a:ln w="12700">
            <a:noFill/>
          </a:ln>
        </p:spPr>
        <p:style>
          <a:lnRef idx="0"/>
          <a:fillRef idx="0"/>
          <a:effectRef idx="0"/>
          <a:fontRef idx="minor"/>
        </p:style>
      </p:sp>
      <p:sp>
        <p:nvSpPr>
          <p:cNvPr id="252" name="CustomShape 24"/>
          <p:cNvSpPr/>
          <p:nvPr/>
        </p:nvSpPr>
        <p:spPr>
          <a:xfrm>
            <a:off x="8134560" y="2541960"/>
            <a:ext cx="125640" cy="125640"/>
          </a:xfrm>
          <a:prstGeom prst="donut">
            <a:avLst>
              <a:gd name="adj" fmla="val 25000"/>
            </a:avLst>
          </a:prstGeom>
          <a:solidFill>
            <a:schemeClr val="bg1">
              <a:lumMod val="50000"/>
            </a:schemeClr>
          </a:solidFill>
          <a:ln w="12700">
            <a:noFill/>
          </a:ln>
        </p:spPr>
        <p:style>
          <a:lnRef idx="0"/>
          <a:fillRef idx="0"/>
          <a:effectRef idx="0"/>
          <a:fontRef idx="minor"/>
        </p:style>
      </p:sp>
      <p:sp>
        <p:nvSpPr>
          <p:cNvPr id="253" name="CustomShape 25"/>
          <p:cNvSpPr/>
          <p:nvPr/>
        </p:nvSpPr>
        <p:spPr>
          <a:xfrm>
            <a:off x="10650600" y="2651400"/>
            <a:ext cx="125640" cy="125640"/>
          </a:xfrm>
          <a:prstGeom prst="donut">
            <a:avLst>
              <a:gd name="adj" fmla="val 25000"/>
            </a:avLst>
          </a:prstGeom>
          <a:solidFill>
            <a:schemeClr val="bg1">
              <a:lumMod val="50000"/>
            </a:schemeClr>
          </a:solidFill>
          <a:ln w="12700">
            <a:noFill/>
          </a:ln>
        </p:spPr>
        <p:style>
          <a:lnRef idx="0"/>
          <a:fillRef idx="0"/>
          <a:effectRef idx="0"/>
          <a:fontRef idx="minor"/>
        </p:style>
      </p:sp>
      <p:pic>
        <p:nvPicPr>
          <p:cNvPr id="254" name="Picture 6" descr="Špejle 30 cm bambus hrocené, 200ks"/>
          <p:cNvPicPr/>
          <p:nvPr/>
        </p:nvPicPr>
        <p:blipFill>
          <a:blip r:embed="rId14"/>
          <a:srcRect l="15933" t="6116" r="60493" b="0"/>
          <a:stretch/>
        </p:blipFill>
        <p:spPr>
          <a:xfrm rot="4527000">
            <a:off x="8943840" y="1332000"/>
            <a:ext cx="871920" cy="2607120"/>
          </a:xfrm>
          <a:prstGeom prst="rect">
            <a:avLst/>
          </a:prstGeom>
          <a:ln w="0">
            <a:noFill/>
          </a:ln>
        </p:spPr>
      </p:pic>
      <p:sp>
        <p:nvSpPr>
          <p:cNvPr id="255" name="CustomShape 26"/>
          <p:cNvSpPr/>
          <p:nvPr/>
        </p:nvSpPr>
        <p:spPr>
          <a:xfrm>
            <a:off x="11249280" y="2575080"/>
            <a:ext cx="5486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Calibri"/>
              </a:rPr>
              <a:t>drôt</a:t>
            </a:r>
            <a:endParaRPr b="0" lang="sk-SK" sz="1800" spc="-1" strike="noStrike">
              <a:latin typeface="Arial"/>
            </a:endParaRPr>
          </a:p>
        </p:txBody>
      </p:sp>
      <p:sp>
        <p:nvSpPr>
          <p:cNvPr id="256" name="CustomShape 27"/>
          <p:cNvSpPr/>
          <p:nvPr/>
        </p:nvSpPr>
        <p:spPr>
          <a:xfrm>
            <a:off x="7161120" y="2838960"/>
            <a:ext cx="5486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Calibri"/>
              </a:rPr>
              <a:t>drôt</a:t>
            </a:r>
            <a:endParaRPr b="0" lang="sk-SK" sz="1800" spc="-1" strike="noStrike">
              <a:latin typeface="Arial"/>
            </a:endParaRPr>
          </a:p>
        </p:txBody>
      </p:sp>
      <p:pic>
        <p:nvPicPr>
          <p:cNvPr id="257" name="Obrázek 49" descr=""/>
          <p:cNvPicPr/>
          <p:nvPr/>
        </p:nvPicPr>
        <p:blipFill>
          <a:blip r:embed="rId15"/>
          <a:stretch/>
        </p:blipFill>
        <p:spPr>
          <a:xfrm rot="5400000">
            <a:off x="8528760" y="1726560"/>
            <a:ext cx="1798560" cy="179856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259" name="image1.png" descr=""/>
          <p:cNvPicPr/>
          <p:nvPr/>
        </p:nvPicPr>
        <p:blipFill>
          <a:blip r:embed="rId2"/>
          <a:srcRect l="0" t="8888" r="0" b="13844"/>
          <a:stretch/>
        </p:blipFill>
        <p:spPr>
          <a:xfrm>
            <a:off x="1254240" y="0"/>
            <a:ext cx="9682200" cy="1100520"/>
          </a:xfrm>
          <a:prstGeom prst="rect">
            <a:avLst/>
          </a:prstGeom>
          <a:ln w="12700">
            <a:noFill/>
          </a:ln>
        </p:spPr>
      </p:pic>
      <p:sp>
        <p:nvSpPr>
          <p:cNvPr id="26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261" name="CustomShape 2"/>
          <p:cNvSpPr/>
          <p:nvPr/>
        </p:nvSpPr>
        <p:spPr>
          <a:xfrm>
            <a:off x="261360" y="920880"/>
            <a:ext cx="1168380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2236a"/>
                </a:solidFill>
                <a:latin typeface="Calibri"/>
                <a:ea typeface="Calibri"/>
              </a:rPr>
              <a:t>5a.1.2 Modeluj pohyb Zeme okolo Slnka</a:t>
            </a:r>
            <a:endParaRPr b="0" lang="sk-SK" sz="3200" spc="-1" strike="noStrike">
              <a:latin typeface="Arial"/>
            </a:endParaRPr>
          </a:p>
        </p:txBody>
      </p:sp>
      <p:sp>
        <p:nvSpPr>
          <p:cNvPr id="262" name="CustomShape 3"/>
          <p:cNvSpPr/>
          <p:nvPr/>
        </p:nvSpPr>
        <p:spPr>
          <a:xfrm>
            <a:off x="261360" y="34624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Modely Slnka a Mesiaca, prípadne aj model Mesiaca, špendlík s farebnou guľatou hlavičkou, silný zdroj svetla, kalkulačka, tabuľky.</a:t>
            </a:r>
            <a:endParaRPr b="0" lang="sk-SK" sz="2800" spc="-1" strike="noStrike">
              <a:latin typeface="Arial"/>
            </a:endParaRPr>
          </a:p>
        </p:txBody>
      </p:sp>
      <p:sp>
        <p:nvSpPr>
          <p:cNvPr id="263" name="CustomShape 4"/>
          <p:cNvSpPr/>
          <p:nvPr/>
        </p:nvSpPr>
        <p:spPr>
          <a:xfrm>
            <a:off x="261360" y="448632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Pochopenie podstaty striedania ročných období; pochopenie podstaty pohybu telies Slnečnej sústavy; pochopenie striedania dňa a noci.</a:t>
            </a:r>
            <a:endParaRPr b="0" lang="sk-SK" sz="2800" spc="-1" strike="noStrike">
              <a:latin typeface="Arial"/>
            </a:endParaRPr>
          </a:p>
        </p:txBody>
      </p:sp>
      <p:sp>
        <p:nvSpPr>
          <p:cNvPr id="264" name="CustomShape 5"/>
          <p:cNvSpPr/>
          <p:nvPr/>
        </p:nvSpPr>
        <p:spPr>
          <a:xfrm>
            <a:off x="261360" y="158184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Pri realizácii je nutné dbať na správny smer otáčania Zeme (od západu k východu), správna poloha rotačnej osi Zeme (os se s ohľadom k vzdialeným hviezdam nemení), správna vzdialenosť Zeme od Slunka (najbližšie </a:t>
            </a:r>
            <a:br/>
            <a:r>
              <a:rPr b="0" lang="cs-CZ" sz="2800" spc="-1" strike="noStrike">
                <a:solidFill>
                  <a:srgbClr val="002060"/>
                </a:solidFill>
                <a:latin typeface="Calibri"/>
                <a:ea typeface="Calibri"/>
              </a:rPr>
              <a:t>v zime, najďalej v lete, ročné obdobie na severnej pologuli).</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5" name="Obrázek 4" descr=""/>
          <p:cNvPicPr/>
          <p:nvPr/>
        </p:nvPicPr>
        <p:blipFill>
          <a:blip r:embed="rId1"/>
          <a:stretch/>
        </p:blipFill>
        <p:spPr>
          <a:xfrm flipH="1">
            <a:off x="1103400" y="2611440"/>
            <a:ext cx="1214280" cy="1468080"/>
          </a:xfrm>
          <a:prstGeom prst="rect">
            <a:avLst/>
          </a:prstGeom>
          <a:ln w="0">
            <a:noFill/>
          </a:ln>
        </p:spPr>
      </p:pic>
      <p:pic>
        <p:nvPicPr>
          <p:cNvPr id="266" name="image2.jpg" descr=""/>
          <p:cNvPicPr/>
          <p:nvPr/>
        </p:nvPicPr>
        <p:blipFill>
          <a:blip r:embed="rId2"/>
          <a:srcRect l="0" t="14595" r="0" b="20013"/>
          <a:stretch/>
        </p:blipFill>
        <p:spPr>
          <a:xfrm>
            <a:off x="1587600" y="5821560"/>
            <a:ext cx="9031320" cy="1035000"/>
          </a:xfrm>
          <a:prstGeom prst="rect">
            <a:avLst/>
          </a:prstGeom>
          <a:ln w="12700">
            <a:noFill/>
          </a:ln>
        </p:spPr>
      </p:pic>
      <p:pic>
        <p:nvPicPr>
          <p:cNvPr id="267" name="image1.png" descr=""/>
          <p:cNvPicPr/>
          <p:nvPr/>
        </p:nvPicPr>
        <p:blipFill>
          <a:blip r:embed="rId3"/>
          <a:srcRect l="0" t="8888" r="0" b="13844"/>
          <a:stretch/>
        </p:blipFill>
        <p:spPr>
          <a:xfrm>
            <a:off x="1254240" y="0"/>
            <a:ext cx="9682200" cy="1100520"/>
          </a:xfrm>
          <a:prstGeom prst="rect">
            <a:avLst/>
          </a:prstGeom>
          <a:ln w="12700">
            <a:noFill/>
          </a:ln>
        </p:spPr>
      </p:pic>
      <p:sp>
        <p:nvSpPr>
          <p:cNvPr id="268"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269" name="CustomShape 2"/>
          <p:cNvSpPr/>
          <p:nvPr/>
        </p:nvSpPr>
        <p:spPr>
          <a:xfrm>
            <a:off x="261360" y="920880"/>
            <a:ext cx="1168380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2236a"/>
                </a:solidFill>
                <a:latin typeface="Calibri"/>
                <a:ea typeface="Calibri"/>
              </a:rPr>
              <a:t>5a.1.2 Modeluj pohyb Zeme okolo Slnka</a:t>
            </a:r>
            <a:endParaRPr b="0" lang="sk-SK" sz="3200" spc="-1" strike="noStrike">
              <a:latin typeface="Arial"/>
            </a:endParaRPr>
          </a:p>
        </p:txBody>
      </p:sp>
      <p:sp>
        <p:nvSpPr>
          <p:cNvPr id="270" name="CustomShape 3"/>
          <p:cNvSpPr/>
          <p:nvPr/>
        </p:nvSpPr>
        <p:spPr>
          <a:xfrm>
            <a:off x="1058400" y="1864080"/>
            <a:ext cx="21870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modely Slnka a Zeme</a:t>
            </a:r>
            <a:endParaRPr b="0" lang="sk-SK" sz="1800" spc="-1" strike="noStrike">
              <a:latin typeface="Arial"/>
            </a:endParaRPr>
          </a:p>
        </p:txBody>
      </p:sp>
      <p:grpSp>
        <p:nvGrpSpPr>
          <p:cNvPr id="271" name="Group 4"/>
          <p:cNvGrpSpPr/>
          <p:nvPr/>
        </p:nvGrpSpPr>
        <p:grpSpPr>
          <a:xfrm>
            <a:off x="383760" y="2374200"/>
            <a:ext cx="1078560" cy="2221560"/>
            <a:chOff x="383760" y="2374200"/>
            <a:chExt cx="1078560" cy="2221560"/>
          </a:xfrm>
        </p:grpSpPr>
        <p:pic>
          <p:nvPicPr>
            <p:cNvPr id="272" name="Obrázek 11" descr=""/>
            <p:cNvPicPr/>
            <p:nvPr/>
          </p:nvPicPr>
          <p:blipFill>
            <a:blip r:embed="rId4"/>
            <a:stretch/>
          </p:blipFill>
          <p:spPr>
            <a:xfrm>
              <a:off x="550080" y="3969720"/>
              <a:ext cx="744120" cy="626040"/>
            </a:xfrm>
            <a:prstGeom prst="rect">
              <a:avLst/>
            </a:prstGeom>
            <a:ln w="0">
              <a:noFill/>
            </a:ln>
          </p:spPr>
        </p:pic>
        <p:pic>
          <p:nvPicPr>
            <p:cNvPr id="273" name="Picture 6" descr="Špejle 30 cm bambus hrocené, 200ks"/>
            <p:cNvPicPr/>
            <p:nvPr/>
          </p:nvPicPr>
          <p:blipFill>
            <a:blip r:embed="rId5"/>
            <a:srcRect l="15931" t="0" r="59031" b="0"/>
            <a:stretch/>
          </p:blipFill>
          <p:spPr>
            <a:xfrm rot="9780000">
              <a:off x="628560" y="2421720"/>
              <a:ext cx="588240" cy="1765440"/>
            </a:xfrm>
            <a:prstGeom prst="rect">
              <a:avLst/>
            </a:prstGeom>
            <a:ln w="0">
              <a:noFill/>
            </a:ln>
          </p:spPr>
        </p:pic>
        <p:pic>
          <p:nvPicPr>
            <p:cNvPr id="274" name="Obrázek 13" descr=""/>
            <p:cNvPicPr/>
            <p:nvPr/>
          </p:nvPicPr>
          <p:blipFill>
            <a:blip r:embed="rId6"/>
            <a:stretch/>
          </p:blipFill>
          <p:spPr>
            <a:xfrm>
              <a:off x="416520" y="2611440"/>
              <a:ext cx="1017360" cy="915480"/>
            </a:xfrm>
            <a:prstGeom prst="rect">
              <a:avLst/>
            </a:prstGeom>
            <a:ln w="0">
              <a:noFill/>
            </a:ln>
          </p:spPr>
        </p:pic>
      </p:grpSp>
      <p:grpSp>
        <p:nvGrpSpPr>
          <p:cNvPr id="275" name="Group 5"/>
          <p:cNvGrpSpPr/>
          <p:nvPr/>
        </p:nvGrpSpPr>
        <p:grpSpPr>
          <a:xfrm>
            <a:off x="2529360" y="2522160"/>
            <a:ext cx="1487880" cy="2133000"/>
            <a:chOff x="2529360" y="2522160"/>
            <a:chExt cx="1487880" cy="2133000"/>
          </a:xfrm>
        </p:grpSpPr>
        <p:pic>
          <p:nvPicPr>
            <p:cNvPr id="276" name="Obrázek 10" descr=""/>
            <p:cNvPicPr/>
            <p:nvPr/>
          </p:nvPicPr>
          <p:blipFill>
            <a:blip r:embed="rId7"/>
            <a:stretch/>
          </p:blipFill>
          <p:spPr>
            <a:xfrm>
              <a:off x="2529360" y="3868560"/>
              <a:ext cx="934560" cy="786600"/>
            </a:xfrm>
            <a:prstGeom prst="rect">
              <a:avLst/>
            </a:prstGeom>
            <a:ln w="0">
              <a:noFill/>
            </a:ln>
          </p:spPr>
        </p:pic>
        <p:grpSp>
          <p:nvGrpSpPr>
            <p:cNvPr id="277" name="Group 6"/>
            <p:cNvGrpSpPr/>
            <p:nvPr/>
          </p:nvGrpSpPr>
          <p:grpSpPr>
            <a:xfrm>
              <a:off x="2725200" y="2522160"/>
              <a:ext cx="1292040" cy="1691280"/>
              <a:chOff x="2725200" y="2522160"/>
              <a:chExt cx="1292040" cy="1691280"/>
            </a:xfrm>
          </p:grpSpPr>
          <p:pic>
            <p:nvPicPr>
              <p:cNvPr id="278" name="Picture 6" descr="Špejle 30 cm bambus hrocené, 200ks"/>
              <p:cNvPicPr/>
              <p:nvPr/>
            </p:nvPicPr>
            <p:blipFill>
              <a:blip r:embed="rId8"/>
              <a:srcRect l="15927" t="0" r="59040" b="0"/>
              <a:stretch/>
            </p:blipFill>
            <p:spPr>
              <a:xfrm rot="11160000">
                <a:off x="3055680" y="2546280"/>
                <a:ext cx="547560" cy="1643040"/>
              </a:xfrm>
              <a:prstGeom prst="rect">
                <a:avLst/>
              </a:prstGeom>
              <a:ln w="0">
                <a:noFill/>
              </a:ln>
            </p:spPr>
          </p:pic>
          <p:pic>
            <p:nvPicPr>
              <p:cNvPr id="279" name="Obrázek 16" descr=""/>
              <p:cNvPicPr/>
              <p:nvPr/>
            </p:nvPicPr>
            <p:blipFill>
              <a:blip r:embed="rId9"/>
              <a:stretch/>
            </p:blipFill>
            <p:spPr>
              <a:xfrm rot="1380000">
                <a:off x="2878200" y="2759040"/>
                <a:ext cx="986040" cy="984240"/>
              </a:xfrm>
              <a:prstGeom prst="rect">
                <a:avLst/>
              </a:prstGeom>
              <a:ln w="0">
                <a:noFill/>
              </a:ln>
            </p:spPr>
          </p:pic>
        </p:grpSp>
      </p:grpSp>
      <p:sp>
        <p:nvSpPr>
          <p:cNvPr id="280" name="CustomShape 7"/>
          <p:cNvSpPr/>
          <p:nvPr/>
        </p:nvSpPr>
        <p:spPr>
          <a:xfrm>
            <a:off x="1267560" y="3901680"/>
            <a:ext cx="124380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silný</a:t>
            </a:r>
            <a:endParaRPr b="0" lang="sk-SK" sz="1800" spc="-1" strike="noStrike">
              <a:latin typeface="Arial"/>
            </a:endParaRPr>
          </a:p>
          <a:p>
            <a:pPr>
              <a:lnSpc>
                <a:spcPct val="100000"/>
              </a:lnSpc>
            </a:pPr>
            <a:r>
              <a:rPr b="0" lang="cs-CZ" sz="1800" spc="-1" strike="noStrike">
                <a:solidFill>
                  <a:srgbClr val="000000"/>
                </a:solidFill>
                <a:latin typeface="Times New Roman"/>
                <a:ea typeface="Calibri"/>
              </a:rPr>
              <a:t>zdroj svetla</a:t>
            </a:r>
            <a:endParaRPr b="0" lang="sk-SK" sz="1800" spc="-1" strike="noStrike">
              <a:latin typeface="Arial"/>
            </a:endParaRPr>
          </a:p>
        </p:txBody>
      </p:sp>
      <p:pic>
        <p:nvPicPr>
          <p:cNvPr id="281" name="Obrázek 5" descr=""/>
          <p:cNvPicPr/>
          <p:nvPr/>
        </p:nvPicPr>
        <p:blipFill>
          <a:blip r:embed="rId10"/>
          <a:srcRect l="63032" t="15596" r="27798" b="15957"/>
          <a:stretch/>
        </p:blipFill>
        <p:spPr>
          <a:xfrm rot="13630800">
            <a:off x="3939840" y="2608560"/>
            <a:ext cx="44280" cy="339120"/>
          </a:xfrm>
          <a:prstGeom prst="rect">
            <a:avLst/>
          </a:prstGeom>
          <a:ln w="0">
            <a:noFill/>
          </a:ln>
        </p:spPr>
      </p:pic>
      <p:sp>
        <p:nvSpPr>
          <p:cNvPr id="282" name="CustomShape 8"/>
          <p:cNvSpPr/>
          <p:nvPr/>
        </p:nvSpPr>
        <p:spPr>
          <a:xfrm>
            <a:off x="3763440" y="1978200"/>
            <a:ext cx="170856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Times New Roman"/>
                <a:ea typeface="Times New Roman"/>
              </a:rPr>
              <a:t>špendlík </a:t>
            </a:r>
            <a:endParaRPr b="0" lang="sk-SK" sz="1800" spc="-1" strike="noStrike">
              <a:latin typeface="Arial"/>
            </a:endParaRPr>
          </a:p>
          <a:p>
            <a:pPr>
              <a:lnSpc>
                <a:spcPct val="100000"/>
              </a:lnSpc>
            </a:pPr>
            <a:r>
              <a:rPr b="0" lang="cs-CZ" sz="1800" spc="-1" strike="noStrike">
                <a:solidFill>
                  <a:srgbClr val="000000"/>
                </a:solidFill>
                <a:latin typeface="Times New Roman"/>
                <a:ea typeface="Times New Roman"/>
              </a:rPr>
              <a:t>na označenie SR</a:t>
            </a:r>
            <a:endParaRPr b="0" lang="sk-SK" sz="1800" spc="-1" strike="noStrike">
              <a:latin typeface="Arial"/>
            </a:endParaRPr>
          </a:p>
        </p:txBody>
      </p:sp>
      <p:sp>
        <p:nvSpPr>
          <p:cNvPr id="283" name="CustomShape 9"/>
          <p:cNvSpPr/>
          <p:nvPr/>
        </p:nvSpPr>
        <p:spPr>
          <a:xfrm>
            <a:off x="5497200" y="1759320"/>
            <a:ext cx="6286680" cy="2952360"/>
          </a:xfrm>
          <a:prstGeom prst="rect">
            <a:avLst/>
          </a:prstGeom>
          <a:noFill/>
          <a:ln w="0">
            <a:noFill/>
          </a:ln>
        </p:spPr>
        <p:style>
          <a:lnRef idx="0"/>
          <a:fillRef idx="0"/>
          <a:effectRef idx="0"/>
          <a:fontRef idx="minor"/>
        </p:style>
        <p:txBody>
          <a:bodyPr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Times New Roman"/>
              </a:rPr>
              <a:t>Otáčaním Zeme demonštrácia striedania dňa a noci</a:t>
            </a:r>
            <a:endParaRPr b="0" lang="sk-SK" sz="1800" spc="-1" strike="noStrike">
              <a:latin typeface="Arial"/>
            </a:endParaRPr>
          </a:p>
          <a:p>
            <a:pPr lvl="8" marL="622440" indent="-284400">
              <a:lnSpc>
                <a:spcPct val="100000"/>
              </a:lnSpc>
              <a:buClr>
                <a:srgbClr val="000000"/>
              </a:buClr>
              <a:buFont typeface="Arial"/>
              <a:buChar char="•"/>
            </a:pPr>
            <a:r>
              <a:rPr b="0" lang="cs-CZ" sz="1600" spc="-1" strike="noStrike">
                <a:solidFill>
                  <a:srgbClr val="000000"/>
                </a:solidFill>
                <a:latin typeface="Calibri"/>
                <a:ea typeface="Calibri"/>
              </a:rPr>
              <a:t>Nájsť na Zemi miesto, kde sa nemení deň a noc.</a:t>
            </a:r>
            <a:endParaRPr b="0" lang="sk-SK" sz="1600" spc="-1" strike="noStrike">
              <a:latin typeface="Arial"/>
            </a:endParaRPr>
          </a:p>
          <a:p>
            <a:pPr lvl="8" marL="622440" indent="-284400">
              <a:lnSpc>
                <a:spcPct val="100000"/>
              </a:lnSpc>
              <a:buClr>
                <a:srgbClr val="000000"/>
              </a:buClr>
              <a:buFont typeface="Arial"/>
              <a:buChar char="•"/>
            </a:pPr>
            <a:r>
              <a:rPr b="0" lang="cs-CZ" sz="1600" spc="-1" strike="noStrike">
                <a:solidFill>
                  <a:srgbClr val="000000"/>
                </a:solidFill>
                <a:latin typeface="Calibri"/>
                <a:ea typeface="Calibri"/>
              </a:rPr>
              <a:t>Porovnať dĺžku noci v mieste pozorovateľa a na rovníku.</a:t>
            </a:r>
            <a:endParaRPr b="0" lang="sk-SK" sz="1600" spc="-1" strike="noStrike">
              <a:latin typeface="Arial"/>
            </a:endParaRPr>
          </a:p>
          <a:p>
            <a:pPr marL="285840" indent="-284400">
              <a:lnSpc>
                <a:spcPct val="100000"/>
              </a:lnSpc>
              <a:buClr>
                <a:srgbClr val="000000"/>
              </a:buClr>
              <a:buFont typeface="Arial"/>
              <a:buChar char="•"/>
            </a:pPr>
            <a:r>
              <a:rPr b="0" lang="cs-CZ" sz="1800" spc="-1" strike="noStrike">
                <a:solidFill>
                  <a:srgbClr val="000000"/>
                </a:solidFill>
                <a:latin typeface="Calibri"/>
                <a:ea typeface="Calibri"/>
              </a:rPr>
              <a:t>Pohyb Zeme po kruhovej trajektórii</a:t>
            </a:r>
            <a:endParaRPr b="0" lang="sk-SK" sz="1800" spc="-1" strike="noStrike">
              <a:latin typeface="Arial"/>
            </a:endParaRPr>
          </a:p>
          <a:p>
            <a:pPr lvl="8" marL="622440" indent="-284400">
              <a:lnSpc>
                <a:spcPct val="100000"/>
              </a:lnSpc>
              <a:buClr>
                <a:srgbClr val="000000"/>
              </a:buClr>
              <a:buFont typeface="Arial"/>
              <a:buChar char="•"/>
            </a:pPr>
            <a:r>
              <a:rPr b="0" lang="cs-CZ" sz="1600" spc="-1" strike="noStrike">
                <a:solidFill>
                  <a:srgbClr val="000000"/>
                </a:solidFill>
                <a:latin typeface="Calibri"/>
                <a:ea typeface="Calibri"/>
              </a:rPr>
              <a:t>Situácie, aby na severnej pologuli bolo leto, zima, jar.</a:t>
            </a:r>
            <a:endParaRPr b="0" lang="sk-SK" sz="1600" spc="-1" strike="noStrike">
              <a:latin typeface="Arial"/>
            </a:endParaRPr>
          </a:p>
          <a:p>
            <a:pPr marL="285840" indent="-284400">
              <a:lnSpc>
                <a:spcPct val="100000"/>
              </a:lnSpc>
              <a:buClr>
                <a:srgbClr val="000000"/>
              </a:buClr>
              <a:buFont typeface="Arial"/>
              <a:buChar char="•"/>
            </a:pPr>
            <a:r>
              <a:rPr b="0" lang="cs-CZ" sz="1800" spc="-1" strike="noStrike">
                <a:solidFill>
                  <a:srgbClr val="000000"/>
                </a:solidFill>
                <a:latin typeface="Calibri"/>
                <a:ea typeface="Calibri"/>
              </a:rPr>
              <a:t>Pohyb Zeme po eliptickej trajektórii</a:t>
            </a:r>
            <a:endParaRPr b="0" lang="sk-SK" sz="1800" spc="-1" strike="noStrike">
              <a:latin typeface="Arial"/>
            </a:endParaRPr>
          </a:p>
          <a:p>
            <a:pPr marL="285840" indent="-284400">
              <a:lnSpc>
                <a:spcPct val="100000"/>
              </a:lnSpc>
              <a:buClr>
                <a:srgbClr val="000000"/>
              </a:buClr>
              <a:buFont typeface="Arial"/>
              <a:buChar char="•"/>
            </a:pPr>
            <a:r>
              <a:rPr b="0" lang="cs-CZ" sz="1800" spc="-1" strike="noStrike">
                <a:solidFill>
                  <a:srgbClr val="000000"/>
                </a:solidFill>
                <a:latin typeface="Calibri"/>
                <a:ea typeface="Calibri"/>
              </a:rPr>
              <a:t>Pohyb aj s Mesiacom</a:t>
            </a:r>
            <a:endParaRPr b="0" lang="sk-SK" sz="1800" spc="-1" strike="noStrike">
              <a:latin typeface="Arial"/>
            </a:endParaRPr>
          </a:p>
          <a:p>
            <a:pPr lvl="8" marL="622440" indent="-284400">
              <a:lnSpc>
                <a:spcPct val="100000"/>
              </a:lnSpc>
              <a:buClr>
                <a:srgbClr val="000000"/>
              </a:buClr>
              <a:buFont typeface="Arial"/>
              <a:buChar char="•"/>
            </a:pPr>
            <a:r>
              <a:rPr b="0" lang="cs-CZ" sz="1600" spc="-1" strike="noStrike">
                <a:solidFill>
                  <a:srgbClr val="000000"/>
                </a:solidFill>
                <a:latin typeface="Calibri"/>
                <a:ea typeface="Calibri"/>
              </a:rPr>
              <a:t>Situácie, aby bol Mesiac v splne, nove, prvej štvrti, poslednej štvrti.</a:t>
            </a:r>
            <a:endParaRPr b="0" lang="sk-SK" sz="1600" spc="-1" strike="noStrike">
              <a:latin typeface="Arial"/>
            </a:endParaRPr>
          </a:p>
          <a:p>
            <a:pPr marL="285840" indent="-284400">
              <a:lnSpc>
                <a:spcPct val="100000"/>
              </a:lnSpc>
              <a:buClr>
                <a:srgbClr val="000000"/>
              </a:buClr>
              <a:buFont typeface="Arial"/>
              <a:buChar char="•"/>
            </a:pPr>
            <a:r>
              <a:rPr b="0" lang="cs-CZ" sz="1800" spc="-1" strike="noStrike">
                <a:solidFill>
                  <a:srgbClr val="000000"/>
                </a:solidFill>
                <a:latin typeface="Calibri"/>
                <a:ea typeface="Calibri"/>
              </a:rPr>
              <a:t>V ktorých zemepisných šírkach je slnko pozorované aspoň raz v roku smerom na juh (teda ako u nás)</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88" name="image1.png" descr=""/>
          <p:cNvPicPr/>
          <p:nvPr/>
        </p:nvPicPr>
        <p:blipFill>
          <a:blip r:embed="rId2"/>
          <a:srcRect l="0" t="8888" r="0" b="13844"/>
          <a:stretch/>
        </p:blipFill>
        <p:spPr>
          <a:xfrm>
            <a:off x="1254240" y="0"/>
            <a:ext cx="9682200" cy="1100520"/>
          </a:xfrm>
          <a:prstGeom prst="rect">
            <a:avLst/>
          </a:prstGeom>
          <a:ln w="12700">
            <a:noFill/>
          </a:ln>
        </p:spPr>
      </p:pic>
      <p:sp>
        <p:nvSpPr>
          <p:cNvPr id="89"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grpSp>
        <p:nvGrpSpPr>
          <p:cNvPr id="90" name="Group 2"/>
          <p:cNvGrpSpPr/>
          <p:nvPr/>
        </p:nvGrpSpPr>
        <p:grpSpPr>
          <a:xfrm>
            <a:off x="1116360" y="3416400"/>
            <a:ext cx="3793680" cy="1778760"/>
            <a:chOff x="1116360" y="3416400"/>
            <a:chExt cx="3793680" cy="1778760"/>
          </a:xfrm>
        </p:grpSpPr>
        <p:sp>
          <p:nvSpPr>
            <p:cNvPr id="91" name="CustomShape 3"/>
            <p:cNvSpPr/>
            <p:nvPr/>
          </p:nvSpPr>
          <p:spPr>
            <a:xfrm>
              <a:off x="1840320" y="3416400"/>
              <a:ext cx="2079000" cy="1767240"/>
            </a:xfrm>
            <a:prstGeom prst="roundRect">
              <a:avLst>
                <a:gd name="adj" fmla="val 16667"/>
              </a:avLst>
            </a:prstGeom>
            <a:solidFill>
              <a:srgbClr val="ffffff"/>
            </a:solidFill>
            <a:ln w="6350">
              <a:solidFill>
                <a:srgbClr val="ffffff"/>
              </a:solidFill>
              <a:miter/>
            </a:ln>
          </p:spPr>
          <p:style>
            <a:lnRef idx="0"/>
            <a:fillRef idx="0"/>
            <a:effectRef idx="0"/>
            <a:fontRef idx="minor"/>
          </p:style>
        </p:sp>
        <p:grpSp>
          <p:nvGrpSpPr>
            <p:cNvPr id="92" name="Group 4"/>
            <p:cNvGrpSpPr/>
            <p:nvPr/>
          </p:nvGrpSpPr>
          <p:grpSpPr>
            <a:xfrm>
              <a:off x="1116360" y="4100040"/>
              <a:ext cx="3793680" cy="1095120"/>
              <a:chOff x="1116360" y="4100040"/>
              <a:chExt cx="3793680" cy="1095120"/>
            </a:xfrm>
          </p:grpSpPr>
          <p:sp>
            <p:nvSpPr>
              <p:cNvPr id="93" name="CustomShape 5"/>
              <p:cNvSpPr/>
              <p:nvPr/>
            </p:nvSpPr>
            <p:spPr>
              <a:xfrm>
                <a:off x="1116360" y="4100040"/>
                <a:ext cx="3706560" cy="1095120"/>
              </a:xfrm>
              <a:prstGeom prst="rect">
                <a:avLst/>
              </a:prstGeom>
              <a:solidFill>
                <a:srgbClr val="a5a5a5"/>
              </a:solidFill>
              <a:ln w="19050">
                <a:solidFill>
                  <a:srgbClr val="ffffff"/>
                </a:solidFill>
                <a:miter/>
              </a:ln>
            </p:spPr>
            <p:style>
              <a:lnRef idx="0"/>
              <a:fillRef idx="0"/>
              <a:effectRef idx="0"/>
              <a:fontRef idx="minor"/>
            </p:style>
          </p:sp>
          <p:sp>
            <p:nvSpPr>
              <p:cNvPr id="94" name="CustomShape 6"/>
              <p:cNvSpPr/>
              <p:nvPr/>
            </p:nvSpPr>
            <p:spPr>
              <a:xfrm>
                <a:off x="1325880" y="4302720"/>
                <a:ext cx="3584160" cy="578520"/>
              </a:xfrm>
              <a:prstGeom prst="rect">
                <a:avLst/>
              </a:prstGeom>
              <a:noFill/>
              <a:ln w="12700">
                <a:noFill/>
              </a:ln>
            </p:spPr>
            <p:style>
              <a:lnRef idx="0"/>
              <a:fillRef idx="0"/>
              <a:effectRef idx="0"/>
              <a:fontRef idx="minor"/>
            </p:style>
            <p:txBody>
              <a:bodyPr lIns="0" rIns="0" tIns="0" bIns="0" anchor="ctr">
                <a:spAutoFit/>
              </a:bodyPr>
              <a:p>
                <a:pPr>
                  <a:lnSpc>
                    <a:spcPct val="100000"/>
                  </a:lnSpc>
                </a:pPr>
                <a:r>
                  <a:rPr b="1" lang="sk-SK" sz="1900" spc="-1" strike="noStrike">
                    <a:solidFill>
                      <a:srgbClr val="0d0d0d"/>
                    </a:solidFill>
                    <a:latin typeface="Calibri"/>
                    <a:ea typeface="Calibri"/>
                  </a:rPr>
                  <a:t>4.</a:t>
                </a:r>
                <a:r>
                  <a:rPr b="1" lang="sk-SK" sz="1900" spc="-1" strike="noStrike">
                    <a:solidFill>
                      <a:srgbClr val="ffffff"/>
                    </a:solidFill>
                    <a:latin typeface="Calibri"/>
                    <a:ea typeface="Calibri"/>
                  </a:rPr>
                  <a:t> STARS </a:t>
                </a:r>
                <a:r>
                  <a:rPr b="1" lang="cs-CZ" sz="1900" spc="-1" strike="noStrike">
                    <a:solidFill>
                      <a:srgbClr val="ffffff"/>
                    </a:solidFill>
                    <a:latin typeface="Calibri"/>
                    <a:ea typeface="Calibri"/>
                  </a:rPr>
                  <a:t>Koncept edukačného programu na výučbu astronómie</a:t>
                </a:r>
                <a:endParaRPr b="0" lang="sk-SK" sz="1900" spc="-1" strike="noStrike">
                  <a:latin typeface="Arial"/>
                </a:endParaRPr>
              </a:p>
            </p:txBody>
          </p:sp>
        </p:grpSp>
      </p:grpSp>
      <p:grpSp>
        <p:nvGrpSpPr>
          <p:cNvPr id="95" name="Group 7"/>
          <p:cNvGrpSpPr/>
          <p:nvPr/>
        </p:nvGrpSpPr>
        <p:grpSpPr>
          <a:xfrm>
            <a:off x="5338440" y="4051080"/>
            <a:ext cx="4142880" cy="1078560"/>
            <a:chOff x="5338440" y="4051080"/>
            <a:chExt cx="4142880" cy="1078560"/>
          </a:xfrm>
        </p:grpSpPr>
        <p:sp>
          <p:nvSpPr>
            <p:cNvPr id="96" name="CustomShape 8"/>
            <p:cNvSpPr/>
            <p:nvPr/>
          </p:nvSpPr>
          <p:spPr>
            <a:xfrm>
              <a:off x="5338440" y="4051080"/>
              <a:ext cx="2112480" cy="963720"/>
            </a:xfrm>
            <a:prstGeom prst="roundRect">
              <a:avLst>
                <a:gd name="adj" fmla="val 16667"/>
              </a:avLst>
            </a:prstGeom>
            <a:solidFill>
              <a:srgbClr val="ffffff"/>
            </a:solidFill>
            <a:ln w="6350">
              <a:solidFill>
                <a:srgbClr val="ffffff"/>
              </a:solidFill>
              <a:miter/>
            </a:ln>
          </p:spPr>
          <p:style>
            <a:lnRef idx="0"/>
            <a:fillRef idx="0"/>
            <a:effectRef idx="0"/>
            <a:fontRef idx="minor"/>
          </p:style>
        </p:sp>
        <p:sp>
          <p:nvSpPr>
            <p:cNvPr id="97" name="CustomShape 9"/>
            <p:cNvSpPr/>
            <p:nvPr/>
          </p:nvSpPr>
          <p:spPr>
            <a:xfrm>
              <a:off x="5389560" y="4495680"/>
              <a:ext cx="4091760" cy="633960"/>
            </a:xfrm>
            <a:prstGeom prst="rect">
              <a:avLst/>
            </a:prstGeom>
            <a:solidFill>
              <a:srgbClr val="ed7d31"/>
            </a:solidFill>
            <a:ln w="12700">
              <a:solidFill>
                <a:srgbClr val="ad5b24"/>
              </a:solidFill>
              <a:miter/>
            </a:ln>
          </p:spPr>
          <p:style>
            <a:lnRef idx="0"/>
            <a:fillRef idx="0"/>
            <a:effectRef idx="0"/>
            <a:fontRef idx="minor"/>
          </p:style>
          <p:txBody>
            <a:bodyPr lIns="180000" rIns="180000" tIns="180000" bIns="180000" anchor="ctr">
              <a:spAutoFit/>
            </a:bodyPr>
            <a:p>
              <a:pPr algn="ctr">
                <a:lnSpc>
                  <a:spcPct val="100000"/>
                </a:lnSpc>
              </a:pPr>
              <a:r>
                <a:rPr b="1" lang="cs-CZ" sz="1800" spc="-1" strike="noStrike">
                  <a:solidFill>
                    <a:srgbClr val="000000"/>
                  </a:solidFill>
                  <a:latin typeface="Calibri"/>
                  <a:ea typeface="Calibri"/>
                </a:rPr>
                <a:t>Medzinárodná online konferencia 2020</a:t>
              </a:r>
              <a:endParaRPr b="0" lang="sk-SK" sz="1800" spc="-1" strike="noStrike">
                <a:latin typeface="Arial"/>
              </a:endParaRPr>
            </a:p>
          </p:txBody>
        </p:sp>
      </p:grpSp>
      <p:grpSp>
        <p:nvGrpSpPr>
          <p:cNvPr id="98" name="Group 10"/>
          <p:cNvGrpSpPr/>
          <p:nvPr/>
        </p:nvGrpSpPr>
        <p:grpSpPr>
          <a:xfrm>
            <a:off x="653040" y="1810440"/>
            <a:ext cx="3601080" cy="1878840"/>
            <a:chOff x="653040" y="1810440"/>
            <a:chExt cx="3601080" cy="1878840"/>
          </a:xfrm>
        </p:grpSpPr>
        <p:sp>
          <p:nvSpPr>
            <p:cNvPr id="99" name="CustomShape 11"/>
            <p:cNvSpPr/>
            <p:nvPr/>
          </p:nvSpPr>
          <p:spPr>
            <a:xfrm>
              <a:off x="653040" y="1810440"/>
              <a:ext cx="3354840" cy="1415520"/>
            </a:xfrm>
            <a:prstGeom prst="roundRect">
              <a:avLst>
                <a:gd name="adj" fmla="val 16667"/>
              </a:avLst>
            </a:prstGeom>
            <a:solidFill>
              <a:srgbClr val="ffffff"/>
            </a:solidFill>
            <a:ln w="6350">
              <a:solidFill>
                <a:srgbClr val="ffffff"/>
              </a:solidFill>
              <a:miter/>
            </a:ln>
          </p:spPr>
          <p:style>
            <a:lnRef idx="0"/>
            <a:fillRef idx="0"/>
            <a:effectRef idx="0"/>
            <a:fontRef idx="minor"/>
          </p:style>
        </p:sp>
        <p:grpSp>
          <p:nvGrpSpPr>
            <p:cNvPr id="100" name="Group 12"/>
            <p:cNvGrpSpPr/>
            <p:nvPr/>
          </p:nvGrpSpPr>
          <p:grpSpPr>
            <a:xfrm>
              <a:off x="724320" y="1873800"/>
              <a:ext cx="3529800" cy="1815480"/>
              <a:chOff x="724320" y="1873800"/>
              <a:chExt cx="3529800" cy="1815480"/>
            </a:xfrm>
          </p:grpSpPr>
          <p:sp>
            <p:nvSpPr>
              <p:cNvPr id="101" name="CustomShape 13"/>
              <p:cNvSpPr/>
              <p:nvPr/>
            </p:nvSpPr>
            <p:spPr>
              <a:xfrm>
                <a:off x="724320" y="1873800"/>
                <a:ext cx="3529800" cy="1815480"/>
              </a:xfrm>
              <a:prstGeom prst="rect">
                <a:avLst/>
              </a:prstGeom>
              <a:gradFill rotWithShape="0">
                <a:gsLst>
                  <a:gs pos="0">
                    <a:srgbClr val="5f82cb"/>
                  </a:gs>
                  <a:gs pos="100000">
                    <a:srgbClr val="3e70ca"/>
                  </a:gs>
                </a:gsLst>
                <a:lin ang="5400000"/>
              </a:gradFill>
              <a:ln w="6350">
                <a:solidFill>
                  <a:srgbClr val="4472c4"/>
                </a:solidFill>
                <a:miter/>
              </a:ln>
            </p:spPr>
            <p:style>
              <a:lnRef idx="0"/>
              <a:fillRef idx="0"/>
              <a:effectRef idx="0"/>
              <a:fontRef idx="minor"/>
            </p:style>
          </p:sp>
          <p:sp>
            <p:nvSpPr>
              <p:cNvPr id="102" name="CustomShape 14"/>
              <p:cNvSpPr/>
              <p:nvPr/>
            </p:nvSpPr>
            <p:spPr>
              <a:xfrm>
                <a:off x="901440" y="2221560"/>
                <a:ext cx="3176640" cy="1157400"/>
              </a:xfrm>
              <a:prstGeom prst="rect">
                <a:avLst/>
              </a:prstGeom>
              <a:noFill/>
              <a:ln w="12700">
                <a:noFill/>
              </a:ln>
            </p:spPr>
            <p:style>
              <a:lnRef idx="0"/>
              <a:fillRef idx="0"/>
              <a:effectRef idx="0"/>
              <a:fontRef idx="minor"/>
            </p:style>
            <p:txBody>
              <a:bodyPr lIns="0" rIns="0" tIns="0" bIns="0" anchor="ctr">
                <a:spAutoFit/>
              </a:bodyPr>
              <a:p>
                <a:pPr>
                  <a:lnSpc>
                    <a:spcPct val="100000"/>
                  </a:lnSpc>
                </a:pPr>
                <a:r>
                  <a:rPr b="1" lang="cs-CZ" sz="1900" spc="-1" strike="noStrike">
                    <a:solidFill>
                      <a:srgbClr val="ffffff"/>
                    </a:solidFill>
                    <a:latin typeface="Calibri"/>
                    <a:ea typeface="Calibri"/>
                  </a:rPr>
                  <a:t>1.</a:t>
                </a:r>
                <a:r>
                  <a:rPr b="0" lang="cs-CZ" sz="1900" spc="-1" strike="noStrike">
                    <a:solidFill>
                      <a:srgbClr val="ffffff"/>
                    </a:solidFill>
                    <a:latin typeface="Calibri"/>
                    <a:ea typeface="Calibri"/>
                  </a:rPr>
                  <a:t> </a:t>
                </a:r>
                <a:r>
                  <a:rPr b="1" lang="cs-CZ" sz="1900" spc="-1" strike="noStrike">
                    <a:solidFill>
                      <a:srgbClr val="ffffff"/>
                    </a:solidFill>
                    <a:latin typeface="Calibri"/>
                    <a:ea typeface="Calibri"/>
                  </a:rPr>
                  <a:t>STARS Metodická príručka pre učiteľa</a:t>
                </a:r>
                <a:endParaRPr b="0" lang="sk-SK" sz="1900" spc="-1" strike="noStrike">
                  <a:latin typeface="Arial"/>
                </a:endParaRPr>
              </a:p>
              <a:p>
                <a:pPr>
                  <a:lnSpc>
                    <a:spcPct val="100000"/>
                  </a:lnSpc>
                </a:pPr>
                <a:r>
                  <a:rPr b="0" lang="cs-CZ" sz="1900" spc="-1" strike="noStrike">
                    <a:solidFill>
                      <a:srgbClr val="ffffff"/>
                    </a:solidFill>
                    <a:latin typeface="Calibri"/>
                    <a:ea typeface="Calibri"/>
                  </a:rPr>
                  <a:t>materiál pre učiteľa pripravený </a:t>
                </a:r>
                <a:br/>
                <a:r>
                  <a:rPr b="0" lang="cs-CZ" sz="1900" spc="-1" strike="noStrike">
                    <a:solidFill>
                      <a:srgbClr val="ffffff"/>
                    </a:solidFill>
                    <a:latin typeface="Calibri"/>
                    <a:ea typeface="Calibri"/>
                  </a:rPr>
                  <a:t>na okamžité použitie</a:t>
                </a:r>
                <a:endParaRPr b="0" lang="sk-SK" sz="1900" spc="-1" strike="noStrike">
                  <a:latin typeface="Arial"/>
                </a:endParaRPr>
              </a:p>
            </p:txBody>
          </p:sp>
        </p:grpSp>
      </p:grpSp>
      <p:grpSp>
        <p:nvGrpSpPr>
          <p:cNvPr id="103" name="Group 15"/>
          <p:cNvGrpSpPr/>
          <p:nvPr/>
        </p:nvGrpSpPr>
        <p:grpSpPr>
          <a:xfrm>
            <a:off x="8186400" y="2447640"/>
            <a:ext cx="3638880" cy="1767240"/>
            <a:chOff x="8186400" y="2447640"/>
            <a:chExt cx="3638880" cy="1767240"/>
          </a:xfrm>
        </p:grpSpPr>
        <p:sp>
          <p:nvSpPr>
            <p:cNvPr id="104" name="CustomShape 16"/>
            <p:cNvSpPr/>
            <p:nvPr/>
          </p:nvSpPr>
          <p:spPr>
            <a:xfrm>
              <a:off x="8186400" y="2612880"/>
              <a:ext cx="3638880" cy="1436400"/>
            </a:xfrm>
            <a:prstGeom prst="roundRect">
              <a:avLst>
                <a:gd name="adj" fmla="val 16667"/>
              </a:avLst>
            </a:prstGeom>
            <a:solidFill>
              <a:srgbClr val="ffffff"/>
            </a:solidFill>
            <a:ln w="6350">
              <a:solidFill>
                <a:srgbClr val="ffffff"/>
              </a:solidFill>
              <a:miter/>
            </a:ln>
          </p:spPr>
          <p:style>
            <a:lnRef idx="0"/>
            <a:fillRef idx="0"/>
            <a:effectRef idx="0"/>
            <a:fontRef idx="minor"/>
          </p:style>
        </p:sp>
        <p:grpSp>
          <p:nvGrpSpPr>
            <p:cNvPr id="105" name="Group 17"/>
            <p:cNvGrpSpPr/>
            <p:nvPr/>
          </p:nvGrpSpPr>
          <p:grpSpPr>
            <a:xfrm>
              <a:off x="8256600" y="2447640"/>
              <a:ext cx="3498480" cy="1767240"/>
              <a:chOff x="8256600" y="2447640"/>
              <a:chExt cx="3498480" cy="1767240"/>
            </a:xfrm>
          </p:grpSpPr>
          <p:sp>
            <p:nvSpPr>
              <p:cNvPr id="106" name="CustomShape 18"/>
              <p:cNvSpPr/>
              <p:nvPr/>
            </p:nvSpPr>
            <p:spPr>
              <a:xfrm>
                <a:off x="8256600" y="2447640"/>
                <a:ext cx="3498480" cy="1767240"/>
              </a:xfrm>
              <a:prstGeom prst="rect">
                <a:avLst/>
              </a:prstGeom>
              <a:gradFill rotWithShape="0">
                <a:gsLst>
                  <a:gs pos="0">
                    <a:srgbClr val="ffdb9b"/>
                  </a:gs>
                  <a:gs pos="100000">
                    <a:srgbClr val="ffd58d"/>
                  </a:gs>
                </a:gsLst>
                <a:lin ang="5400000"/>
              </a:gradFill>
              <a:ln w="6350">
                <a:solidFill>
                  <a:srgbClr val="ffc000"/>
                </a:solidFill>
                <a:miter/>
              </a:ln>
            </p:spPr>
            <p:style>
              <a:lnRef idx="0"/>
              <a:fillRef idx="0"/>
              <a:effectRef idx="0"/>
              <a:fontRef idx="minor"/>
            </p:style>
          </p:sp>
          <p:sp>
            <p:nvSpPr>
              <p:cNvPr id="107" name="CustomShape 19"/>
              <p:cNvSpPr/>
              <p:nvPr/>
            </p:nvSpPr>
            <p:spPr>
              <a:xfrm>
                <a:off x="8355960" y="2752560"/>
                <a:ext cx="3251880" cy="1157400"/>
              </a:xfrm>
              <a:prstGeom prst="rect">
                <a:avLst/>
              </a:prstGeom>
              <a:noFill/>
              <a:ln w="12700">
                <a:noFill/>
              </a:ln>
            </p:spPr>
            <p:style>
              <a:lnRef idx="0"/>
              <a:fillRef idx="0"/>
              <a:effectRef idx="0"/>
              <a:fontRef idx="minor"/>
            </p:style>
            <p:txBody>
              <a:bodyPr lIns="0" rIns="0" tIns="0" bIns="0" anchor="ctr">
                <a:spAutoFit/>
              </a:bodyPr>
              <a:p>
                <a:pPr>
                  <a:lnSpc>
                    <a:spcPct val="100000"/>
                  </a:lnSpc>
                </a:pPr>
                <a:r>
                  <a:rPr b="1" lang="sk-SK" sz="1900" spc="-1" strike="noStrike">
                    <a:solidFill>
                      <a:srgbClr val="000000"/>
                    </a:solidFill>
                    <a:latin typeface="Calibri"/>
                    <a:ea typeface="Calibri"/>
                  </a:rPr>
                  <a:t>3.</a:t>
                </a:r>
                <a:r>
                  <a:rPr b="0" lang="sk-SK" sz="1900" spc="-1" strike="noStrike">
                    <a:solidFill>
                      <a:srgbClr val="000000"/>
                    </a:solidFill>
                    <a:latin typeface="Calibri"/>
                    <a:ea typeface="Calibri"/>
                  </a:rPr>
                  <a:t> </a:t>
                </a:r>
                <a:r>
                  <a:rPr b="1" lang="sk-SK" sz="1900" spc="-1" strike="noStrike">
                    <a:solidFill>
                      <a:srgbClr val="000000"/>
                    </a:solidFill>
                    <a:latin typeface="Calibri"/>
                    <a:ea typeface="Calibri"/>
                  </a:rPr>
                  <a:t>STARS Online Platform</a:t>
                </a:r>
                <a:r>
                  <a:rPr b="1" lang="cs-CZ" sz="1900" spc="-1" strike="noStrike">
                    <a:solidFill>
                      <a:srgbClr val="000000"/>
                    </a:solidFill>
                    <a:latin typeface="Calibri"/>
                    <a:ea typeface="Calibri"/>
                  </a:rPr>
                  <a:t>a </a:t>
                </a:r>
                <a:br/>
                <a:r>
                  <a:rPr b="0" lang="cs-CZ" sz="1900" spc="-1" strike="noStrike">
                    <a:solidFill>
                      <a:srgbClr val="000000"/>
                    </a:solidFill>
                    <a:latin typeface="Calibri"/>
                    <a:ea typeface="Calibri"/>
                  </a:rPr>
                  <a:t>s príkladmi dobrej praxe </a:t>
                </a:r>
                <a:br/>
                <a:r>
                  <a:rPr b="0" lang="cs-CZ" sz="1900" spc="-1" strike="noStrike">
                    <a:solidFill>
                      <a:srgbClr val="000000"/>
                    </a:solidFill>
                    <a:latin typeface="Calibri"/>
                    <a:ea typeface="Calibri"/>
                  </a:rPr>
                  <a:t>a príležitosťou na diskusie </a:t>
                </a:r>
                <a:br/>
                <a:r>
                  <a:rPr b="0" lang="cs-CZ" sz="1900" spc="-1" strike="noStrike">
                    <a:solidFill>
                      <a:srgbClr val="000000"/>
                    </a:solidFill>
                    <a:latin typeface="Calibri"/>
                    <a:ea typeface="Calibri"/>
                  </a:rPr>
                  <a:t>a výmenu informácií</a:t>
                </a:r>
                <a:endParaRPr b="0" lang="sk-SK" sz="1900" spc="-1" strike="noStrike">
                  <a:latin typeface="Arial"/>
                </a:endParaRPr>
              </a:p>
            </p:txBody>
          </p:sp>
        </p:grpSp>
      </p:grpSp>
      <p:grpSp>
        <p:nvGrpSpPr>
          <p:cNvPr id="108" name="Group 20"/>
          <p:cNvGrpSpPr/>
          <p:nvPr/>
        </p:nvGrpSpPr>
        <p:grpSpPr>
          <a:xfrm>
            <a:off x="4478400" y="2064600"/>
            <a:ext cx="3288240" cy="1855080"/>
            <a:chOff x="4478400" y="2064600"/>
            <a:chExt cx="3288240" cy="1855080"/>
          </a:xfrm>
        </p:grpSpPr>
        <p:sp>
          <p:nvSpPr>
            <p:cNvPr id="109" name="CustomShape 21"/>
            <p:cNvSpPr/>
            <p:nvPr/>
          </p:nvSpPr>
          <p:spPr>
            <a:xfrm>
              <a:off x="4520160" y="2064600"/>
              <a:ext cx="2575080" cy="1328400"/>
            </a:xfrm>
            <a:prstGeom prst="roundRect">
              <a:avLst>
                <a:gd name="adj" fmla="val 16667"/>
              </a:avLst>
            </a:prstGeom>
            <a:solidFill>
              <a:srgbClr val="ffffff"/>
            </a:solidFill>
            <a:ln w="6350">
              <a:solidFill>
                <a:srgbClr val="ffffff"/>
              </a:solidFill>
              <a:miter/>
            </a:ln>
          </p:spPr>
          <p:style>
            <a:lnRef idx="0"/>
            <a:fillRef idx="0"/>
            <a:effectRef idx="0"/>
            <a:fontRef idx="minor"/>
          </p:style>
        </p:sp>
        <p:grpSp>
          <p:nvGrpSpPr>
            <p:cNvPr id="110" name="Group 22"/>
            <p:cNvGrpSpPr/>
            <p:nvPr/>
          </p:nvGrpSpPr>
          <p:grpSpPr>
            <a:xfrm>
              <a:off x="4478400" y="2138400"/>
              <a:ext cx="3288240" cy="1781280"/>
              <a:chOff x="4478400" y="2138400"/>
              <a:chExt cx="3288240" cy="1781280"/>
            </a:xfrm>
          </p:grpSpPr>
          <p:sp>
            <p:nvSpPr>
              <p:cNvPr id="111" name="CustomShape 23"/>
              <p:cNvSpPr/>
              <p:nvPr/>
            </p:nvSpPr>
            <p:spPr>
              <a:xfrm>
                <a:off x="4478400" y="2138400"/>
                <a:ext cx="3288240" cy="1781280"/>
              </a:xfrm>
              <a:prstGeom prst="rect">
                <a:avLst/>
              </a:prstGeom>
              <a:gradFill rotWithShape="0">
                <a:gsLst>
                  <a:gs pos="0">
                    <a:srgbClr val="80b860"/>
                  </a:gs>
                  <a:gs pos="100000">
                    <a:srgbClr val="6fb242"/>
                  </a:gs>
                </a:gsLst>
                <a:lin ang="5400000"/>
              </a:gradFill>
              <a:ln w="6350">
                <a:solidFill>
                  <a:srgbClr val="5b9bd5"/>
                </a:solidFill>
                <a:miter/>
              </a:ln>
              <a:effectLst>
                <a:outerShdw blurRad="63500" dir="5400000" dist="19080" rotWithShape="0">
                  <a:srgbClr val="000000">
                    <a:alpha val="63000"/>
                  </a:srgbClr>
                </a:outerShdw>
              </a:effectLst>
            </p:spPr>
            <p:style>
              <a:lnRef idx="0"/>
              <a:fillRef idx="0"/>
              <a:effectRef idx="0"/>
              <a:fontRef idx="minor"/>
            </p:style>
          </p:sp>
          <p:sp>
            <p:nvSpPr>
              <p:cNvPr id="112" name="CustomShape 24"/>
              <p:cNvSpPr/>
              <p:nvPr/>
            </p:nvSpPr>
            <p:spPr>
              <a:xfrm>
                <a:off x="4568040" y="2594880"/>
                <a:ext cx="3104640" cy="867960"/>
              </a:xfrm>
              <a:prstGeom prst="rect">
                <a:avLst/>
              </a:prstGeom>
              <a:noFill/>
              <a:ln w="12700">
                <a:noFill/>
              </a:ln>
            </p:spPr>
            <p:style>
              <a:lnRef idx="0"/>
              <a:fillRef idx="0"/>
              <a:effectRef idx="0"/>
              <a:fontRef idx="minor"/>
            </p:style>
            <p:txBody>
              <a:bodyPr lIns="0" rIns="0" tIns="0" bIns="0" anchor="ctr">
                <a:spAutoFit/>
              </a:bodyPr>
              <a:p>
                <a:pPr>
                  <a:lnSpc>
                    <a:spcPct val="100000"/>
                  </a:lnSpc>
                </a:pPr>
                <a:r>
                  <a:rPr b="1" lang="cs-CZ" sz="1900" spc="-1" strike="noStrike">
                    <a:solidFill>
                      <a:srgbClr val="040404"/>
                    </a:solidFill>
                    <a:latin typeface="Calibri"/>
                    <a:ea typeface="Calibri"/>
                  </a:rPr>
                  <a:t>2.</a:t>
                </a:r>
                <a:r>
                  <a:rPr b="0" lang="cs-CZ" sz="1900" spc="-1" strike="noStrike">
                    <a:solidFill>
                      <a:srgbClr val="040404"/>
                    </a:solidFill>
                    <a:latin typeface="Calibri"/>
                    <a:ea typeface="Calibri"/>
                  </a:rPr>
                  <a:t> </a:t>
                </a:r>
                <a:r>
                  <a:rPr b="1" lang="cs-CZ" sz="1900" spc="-1" strike="noStrike">
                    <a:solidFill>
                      <a:srgbClr val="040404"/>
                    </a:solidFill>
                    <a:latin typeface="Calibri"/>
                    <a:ea typeface="Calibri"/>
                  </a:rPr>
                  <a:t>STARS Tréningový program pre učiteľa</a:t>
                </a:r>
                <a:endParaRPr b="0" lang="sk-SK" sz="1900" spc="-1" strike="noStrike">
                  <a:latin typeface="Arial"/>
                </a:endParaRPr>
              </a:p>
              <a:p>
                <a:pPr>
                  <a:lnSpc>
                    <a:spcPct val="100000"/>
                  </a:lnSpc>
                </a:pPr>
                <a:r>
                  <a:rPr b="0" lang="cs-CZ" sz="1900" spc="-1" strike="noStrike">
                    <a:solidFill>
                      <a:srgbClr val="040404"/>
                    </a:solidFill>
                    <a:latin typeface="Calibri"/>
                    <a:ea typeface="Calibri"/>
                  </a:rPr>
                  <a:t>inovatívny a komplexný prístup</a:t>
                </a:r>
                <a:endParaRPr b="0" lang="sk-SK" sz="1900" spc="-1" strike="noStrike">
                  <a:latin typeface="Arial"/>
                </a:endParaRPr>
              </a:p>
            </p:txBody>
          </p:sp>
        </p:grpSp>
      </p:grpSp>
      <p:sp>
        <p:nvSpPr>
          <p:cNvPr id="113" name="CustomShape 25"/>
          <p:cNvSpPr/>
          <p:nvPr/>
        </p:nvSpPr>
        <p:spPr>
          <a:xfrm>
            <a:off x="0" y="958320"/>
            <a:ext cx="1219068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Úvod do projektu STARS</a:t>
            </a:r>
            <a:endParaRPr b="0" lang="sk-SK" sz="4400" spc="-1" strike="noStrike">
              <a:latin typeface="Arial"/>
            </a:endParaRPr>
          </a:p>
        </p:txBody>
      </p:sp>
      <p:sp>
        <p:nvSpPr>
          <p:cNvPr id="114" name="CustomShape 26"/>
          <p:cNvSpPr/>
          <p:nvPr/>
        </p:nvSpPr>
        <p:spPr>
          <a:xfrm>
            <a:off x="9025920" y="4977360"/>
            <a:ext cx="2961000" cy="57708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pPr>
            <a:r>
              <a:rPr b="0" lang="sk-SK" sz="3200" spc="-1" strike="noStrike" u="sng">
                <a:solidFill>
                  <a:srgbClr val="0000ff"/>
                </a:solidFill>
                <a:uFillTx/>
                <a:latin typeface="Calibri"/>
                <a:ea typeface="Calibri"/>
                <a:hlinkClick r:id="rId3"/>
              </a:rPr>
              <a:t>project-stars.com</a:t>
            </a:r>
            <a:endParaRPr b="0" lang="sk-SK" sz="3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4"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285" name="image1.png" descr=""/>
          <p:cNvPicPr/>
          <p:nvPr/>
        </p:nvPicPr>
        <p:blipFill>
          <a:blip r:embed="rId2"/>
          <a:srcRect l="0" t="8888" r="0" b="13844"/>
          <a:stretch/>
        </p:blipFill>
        <p:spPr>
          <a:xfrm>
            <a:off x="1254240" y="0"/>
            <a:ext cx="9682200" cy="1100520"/>
          </a:xfrm>
          <a:prstGeom prst="rect">
            <a:avLst/>
          </a:prstGeom>
          <a:ln w="12700">
            <a:noFill/>
          </a:ln>
        </p:spPr>
      </p:pic>
      <p:sp>
        <p:nvSpPr>
          <p:cNvPr id="286"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287"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5a.1.3 Aké sú vzdialenosti planét od Slnka?</a:t>
            </a:r>
            <a:endParaRPr b="0" lang="sk-SK" sz="3200" spc="-1" strike="noStrike">
              <a:latin typeface="Arial"/>
            </a:endParaRPr>
          </a:p>
        </p:txBody>
      </p:sp>
      <p:sp>
        <p:nvSpPr>
          <p:cNvPr id="288" name="CustomShape 3"/>
          <p:cNvSpPr/>
          <p:nvPr/>
        </p:nvSpPr>
        <p:spPr>
          <a:xfrm>
            <a:off x="261360" y="354924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Modely Slnka a planét, kalkulačka, tabuľky, krieda</a:t>
            </a:r>
            <a:endParaRPr b="0" lang="sk-SK" sz="2800" spc="-1" strike="noStrike">
              <a:latin typeface="Arial"/>
            </a:endParaRPr>
          </a:p>
        </p:txBody>
      </p:sp>
      <p:sp>
        <p:nvSpPr>
          <p:cNvPr id="289" name="CustomShape 4"/>
          <p:cNvSpPr/>
          <p:nvPr/>
        </p:nvSpPr>
        <p:spPr>
          <a:xfrm>
            <a:off x="261360" y="476028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Žiak sa naučí odhadovať vzdialenosti medzi jednotlivými planétami.</a:t>
            </a:r>
            <a:endParaRPr b="0" lang="sk-SK" sz="2800" spc="-1" strike="noStrike">
              <a:latin typeface="Arial"/>
            </a:endParaRPr>
          </a:p>
        </p:txBody>
      </p:sp>
      <p:sp>
        <p:nvSpPr>
          <p:cNvPr id="290" name="CustomShape 5"/>
          <p:cNvSpPr/>
          <p:nvPr/>
        </p:nvSpPr>
        <p:spPr>
          <a:xfrm>
            <a:off x="261360" y="19072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část: </a:t>
            </a:r>
            <a:r>
              <a:rPr b="0" lang="cs-CZ" sz="2800" spc="-1" strike="noStrike">
                <a:solidFill>
                  <a:srgbClr val="002060"/>
                </a:solidFill>
                <a:latin typeface="Calibri"/>
                <a:ea typeface="Calibri"/>
              </a:rPr>
              <a:t>Pri realizácii je nutné dbať na správnu mierku pri voľbe vzdialeností modelov jednotlivých planét.</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1"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292" name="image1.png" descr=""/>
          <p:cNvPicPr/>
          <p:nvPr/>
        </p:nvPicPr>
        <p:blipFill>
          <a:blip r:embed="rId2"/>
          <a:srcRect l="0" t="8888" r="0" b="13844"/>
          <a:stretch/>
        </p:blipFill>
        <p:spPr>
          <a:xfrm>
            <a:off x="1254240" y="0"/>
            <a:ext cx="9682200" cy="1100520"/>
          </a:xfrm>
          <a:prstGeom prst="rect">
            <a:avLst/>
          </a:prstGeom>
          <a:ln w="12700">
            <a:noFill/>
          </a:ln>
        </p:spPr>
      </p:pic>
      <p:sp>
        <p:nvSpPr>
          <p:cNvPr id="293"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294"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5a.1.3 Aké sú vzdialenosti planét od Slnka?</a:t>
            </a:r>
            <a:endParaRPr b="0" lang="sk-SK" sz="3200" spc="-1" strike="noStrike">
              <a:latin typeface="Arial"/>
            </a:endParaRPr>
          </a:p>
        </p:txBody>
      </p:sp>
      <p:grpSp>
        <p:nvGrpSpPr>
          <p:cNvPr id="295" name="Group 3"/>
          <p:cNvGrpSpPr/>
          <p:nvPr/>
        </p:nvGrpSpPr>
        <p:grpSpPr>
          <a:xfrm>
            <a:off x="712440" y="1976040"/>
            <a:ext cx="1078560" cy="2221920"/>
            <a:chOff x="712440" y="1976040"/>
            <a:chExt cx="1078560" cy="2221920"/>
          </a:xfrm>
        </p:grpSpPr>
        <p:pic>
          <p:nvPicPr>
            <p:cNvPr id="296" name="Obrázek 11" descr=""/>
            <p:cNvPicPr/>
            <p:nvPr/>
          </p:nvPicPr>
          <p:blipFill>
            <a:blip r:embed="rId3"/>
            <a:stretch/>
          </p:blipFill>
          <p:spPr>
            <a:xfrm>
              <a:off x="878400" y="3571920"/>
              <a:ext cx="744120" cy="626040"/>
            </a:xfrm>
            <a:prstGeom prst="rect">
              <a:avLst/>
            </a:prstGeom>
            <a:ln w="0">
              <a:noFill/>
            </a:ln>
          </p:spPr>
        </p:pic>
        <p:pic>
          <p:nvPicPr>
            <p:cNvPr id="297" name="Picture 6" descr="Špejle 30 cm bambus hrocené, 200ks"/>
            <p:cNvPicPr/>
            <p:nvPr/>
          </p:nvPicPr>
          <p:blipFill>
            <a:blip r:embed="rId4"/>
            <a:srcRect l="15931" t="0" r="59031" b="0"/>
            <a:stretch/>
          </p:blipFill>
          <p:spPr>
            <a:xfrm rot="9780000">
              <a:off x="957240" y="2023560"/>
              <a:ext cx="588240" cy="1765440"/>
            </a:xfrm>
            <a:prstGeom prst="rect">
              <a:avLst/>
            </a:prstGeom>
            <a:ln w="0">
              <a:noFill/>
            </a:ln>
          </p:spPr>
        </p:pic>
        <p:pic>
          <p:nvPicPr>
            <p:cNvPr id="298" name="Obrázek 13" descr=""/>
            <p:cNvPicPr/>
            <p:nvPr/>
          </p:nvPicPr>
          <p:blipFill>
            <a:blip r:embed="rId5"/>
            <a:stretch/>
          </p:blipFill>
          <p:spPr>
            <a:xfrm>
              <a:off x="744840" y="2213280"/>
              <a:ext cx="1017360" cy="915480"/>
            </a:xfrm>
            <a:prstGeom prst="rect">
              <a:avLst/>
            </a:prstGeom>
            <a:ln w="0">
              <a:noFill/>
            </a:ln>
          </p:spPr>
        </p:pic>
      </p:grpSp>
      <p:grpSp>
        <p:nvGrpSpPr>
          <p:cNvPr id="299" name="Group 4"/>
          <p:cNvGrpSpPr/>
          <p:nvPr/>
        </p:nvGrpSpPr>
        <p:grpSpPr>
          <a:xfrm>
            <a:off x="1623960" y="2299680"/>
            <a:ext cx="1288440" cy="1847520"/>
            <a:chOff x="1623960" y="2299680"/>
            <a:chExt cx="1288440" cy="1847520"/>
          </a:xfrm>
        </p:grpSpPr>
        <p:pic>
          <p:nvPicPr>
            <p:cNvPr id="300" name="Obrázek 15" descr=""/>
            <p:cNvPicPr/>
            <p:nvPr/>
          </p:nvPicPr>
          <p:blipFill>
            <a:blip r:embed="rId6"/>
            <a:stretch/>
          </p:blipFill>
          <p:spPr>
            <a:xfrm>
              <a:off x="1623960" y="3466080"/>
              <a:ext cx="809280" cy="681120"/>
            </a:xfrm>
            <a:prstGeom prst="rect">
              <a:avLst/>
            </a:prstGeom>
            <a:ln w="0">
              <a:noFill/>
            </a:ln>
          </p:spPr>
        </p:pic>
        <p:grpSp>
          <p:nvGrpSpPr>
            <p:cNvPr id="301" name="Group 5"/>
            <p:cNvGrpSpPr/>
            <p:nvPr/>
          </p:nvGrpSpPr>
          <p:grpSpPr>
            <a:xfrm>
              <a:off x="1793520" y="2299680"/>
              <a:ext cx="1118880" cy="1464840"/>
              <a:chOff x="1793520" y="2299680"/>
              <a:chExt cx="1118880" cy="1464840"/>
            </a:xfrm>
          </p:grpSpPr>
          <p:pic>
            <p:nvPicPr>
              <p:cNvPr id="302" name="Picture 6" descr="Špejle 30 cm bambus hrocené, 200ks"/>
              <p:cNvPicPr/>
              <p:nvPr/>
            </p:nvPicPr>
            <p:blipFill>
              <a:blip r:embed="rId7"/>
              <a:srcRect l="15938" t="0" r="59024" b="0"/>
              <a:stretch/>
            </p:blipFill>
            <p:spPr>
              <a:xfrm rot="11160000">
                <a:off x="2081160" y="2320200"/>
                <a:ext cx="474120" cy="1423080"/>
              </a:xfrm>
              <a:prstGeom prst="rect">
                <a:avLst/>
              </a:prstGeom>
              <a:ln w="0">
                <a:noFill/>
              </a:ln>
            </p:spPr>
          </p:pic>
          <p:pic>
            <p:nvPicPr>
              <p:cNvPr id="303" name="Obrázek 18" descr=""/>
              <p:cNvPicPr/>
              <p:nvPr/>
            </p:nvPicPr>
            <p:blipFill>
              <a:blip r:embed="rId8"/>
              <a:stretch/>
            </p:blipFill>
            <p:spPr>
              <a:xfrm rot="1380000">
                <a:off x="1926000" y="2505240"/>
                <a:ext cx="853920" cy="852480"/>
              </a:xfrm>
              <a:prstGeom prst="rect">
                <a:avLst/>
              </a:prstGeom>
              <a:ln w="0">
                <a:noFill/>
              </a:ln>
            </p:spPr>
          </p:pic>
        </p:grpSp>
      </p:grpSp>
      <p:sp>
        <p:nvSpPr>
          <p:cNvPr id="304" name="CustomShape 6"/>
          <p:cNvSpPr/>
          <p:nvPr/>
        </p:nvSpPr>
        <p:spPr>
          <a:xfrm>
            <a:off x="597600" y="4285440"/>
            <a:ext cx="2187000" cy="63828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Times New Roman"/>
                <a:ea typeface="Times New Roman"/>
              </a:rPr>
              <a:t>modely Slnka a Zeme</a:t>
            </a:r>
            <a:endParaRPr b="0" lang="sk-SK" sz="1800" spc="-1" strike="noStrike">
              <a:latin typeface="Arial"/>
            </a:endParaRPr>
          </a:p>
          <a:p>
            <a:pPr algn="ctr">
              <a:lnSpc>
                <a:spcPct val="100000"/>
              </a:lnSpc>
            </a:pPr>
            <a:r>
              <a:rPr b="0" lang="cs-CZ" sz="1800" spc="-1" strike="noStrike">
                <a:solidFill>
                  <a:srgbClr val="000000"/>
                </a:solidFill>
                <a:latin typeface="Times New Roman"/>
                <a:ea typeface="Calibri"/>
              </a:rPr>
              <a:t>sa dotýkajú</a:t>
            </a:r>
            <a:endParaRPr b="0" lang="sk-SK" sz="1800" spc="-1" strike="noStrike">
              <a:latin typeface="Arial"/>
            </a:endParaRPr>
          </a:p>
        </p:txBody>
      </p:sp>
      <p:sp>
        <p:nvSpPr>
          <p:cNvPr id="305" name="CustomShape 7"/>
          <p:cNvSpPr/>
          <p:nvPr/>
        </p:nvSpPr>
        <p:spPr>
          <a:xfrm>
            <a:off x="2999160" y="2498760"/>
            <a:ext cx="231912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cs-CZ" sz="1800" spc="-1" strike="noStrike">
                <a:solidFill>
                  <a:srgbClr val="000000"/>
                </a:solidFill>
                <a:latin typeface="Times New Roman"/>
                <a:ea typeface="Times New Roman"/>
              </a:rPr>
              <a:t>umiestnenie modelov Marsu, Jupiteru, Saturnu </a:t>
            </a:r>
            <a:endParaRPr b="0" lang="sk-SK" sz="1800" spc="-1" strike="noStrike">
              <a:latin typeface="Arial"/>
            </a:endParaRPr>
          </a:p>
          <a:p>
            <a:pPr algn="ctr">
              <a:lnSpc>
                <a:spcPct val="100000"/>
              </a:lnSpc>
            </a:pPr>
            <a:r>
              <a:rPr b="0" lang="cs-CZ" sz="1800" spc="-1" strike="noStrike">
                <a:solidFill>
                  <a:srgbClr val="000000"/>
                </a:solidFill>
                <a:latin typeface="Times New Roman"/>
                <a:ea typeface="Times New Roman"/>
              </a:rPr>
              <a:t>do správnej mierky</a:t>
            </a:r>
            <a:endParaRPr b="0" lang="sk-SK" sz="1800" spc="-1" strike="noStrike">
              <a:latin typeface="Arial"/>
            </a:endParaRPr>
          </a:p>
        </p:txBody>
      </p:sp>
      <p:grpSp>
        <p:nvGrpSpPr>
          <p:cNvPr id="306" name="Group 8"/>
          <p:cNvGrpSpPr/>
          <p:nvPr/>
        </p:nvGrpSpPr>
        <p:grpSpPr>
          <a:xfrm>
            <a:off x="6537240" y="1995480"/>
            <a:ext cx="1078560" cy="2221560"/>
            <a:chOff x="6537240" y="1995480"/>
            <a:chExt cx="1078560" cy="2221560"/>
          </a:xfrm>
        </p:grpSpPr>
        <p:pic>
          <p:nvPicPr>
            <p:cNvPr id="307" name="Obrázek 31" descr=""/>
            <p:cNvPicPr/>
            <p:nvPr/>
          </p:nvPicPr>
          <p:blipFill>
            <a:blip r:embed="rId9"/>
            <a:stretch/>
          </p:blipFill>
          <p:spPr>
            <a:xfrm>
              <a:off x="6703560" y="3591000"/>
              <a:ext cx="744120" cy="626040"/>
            </a:xfrm>
            <a:prstGeom prst="rect">
              <a:avLst/>
            </a:prstGeom>
            <a:ln w="0">
              <a:noFill/>
            </a:ln>
          </p:spPr>
        </p:pic>
        <p:pic>
          <p:nvPicPr>
            <p:cNvPr id="308" name="Picture 6" descr="Špejle 30 cm bambus hrocené, 200ks"/>
            <p:cNvPicPr/>
            <p:nvPr/>
          </p:nvPicPr>
          <p:blipFill>
            <a:blip r:embed="rId10"/>
            <a:srcRect l="15931" t="0" r="59031" b="0"/>
            <a:stretch/>
          </p:blipFill>
          <p:spPr>
            <a:xfrm rot="9780000">
              <a:off x="6782040" y="2043000"/>
              <a:ext cx="588240" cy="1765440"/>
            </a:xfrm>
            <a:prstGeom prst="rect">
              <a:avLst/>
            </a:prstGeom>
            <a:ln w="0">
              <a:noFill/>
            </a:ln>
          </p:spPr>
        </p:pic>
        <p:pic>
          <p:nvPicPr>
            <p:cNvPr id="309" name="Obrázek 33" descr=""/>
            <p:cNvPicPr/>
            <p:nvPr/>
          </p:nvPicPr>
          <p:blipFill>
            <a:blip r:embed="rId11"/>
            <a:stretch/>
          </p:blipFill>
          <p:spPr>
            <a:xfrm>
              <a:off x="6570000" y="2232720"/>
              <a:ext cx="1017360" cy="915480"/>
            </a:xfrm>
            <a:prstGeom prst="rect">
              <a:avLst/>
            </a:prstGeom>
            <a:ln w="0">
              <a:noFill/>
            </a:ln>
          </p:spPr>
        </p:pic>
      </p:grpSp>
      <p:sp>
        <p:nvSpPr>
          <p:cNvPr id="310" name="Line 9"/>
          <p:cNvSpPr/>
          <p:nvPr/>
        </p:nvSpPr>
        <p:spPr>
          <a:xfrm>
            <a:off x="6703560" y="4218480"/>
            <a:ext cx="5189760" cy="0"/>
          </a:xfrm>
          <a:prstGeom prst="line">
            <a:avLst/>
          </a:prstGeom>
          <a:ln w="12700">
            <a:solidFill>
              <a:srgbClr val="5b9bd5"/>
            </a:solidFill>
            <a:miter/>
          </a:ln>
        </p:spPr>
        <p:style>
          <a:lnRef idx="0"/>
          <a:fillRef idx="0"/>
          <a:effectRef idx="0"/>
          <a:fontRef idx="minor"/>
        </p:style>
      </p:sp>
      <p:sp>
        <p:nvSpPr>
          <p:cNvPr id="311" name="CustomShape 10"/>
          <p:cNvSpPr/>
          <p:nvPr/>
        </p:nvSpPr>
        <p:spPr>
          <a:xfrm>
            <a:off x="8122320" y="4401360"/>
            <a:ext cx="2248200" cy="63828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Times New Roman"/>
                <a:ea typeface="Times New Roman"/>
              </a:rPr>
              <a:t>modely Slnka a Marsu</a:t>
            </a:r>
            <a:endParaRPr b="0" lang="sk-SK" sz="1800" spc="-1" strike="noStrike">
              <a:latin typeface="Arial"/>
            </a:endParaRPr>
          </a:p>
          <a:p>
            <a:pPr algn="ctr">
              <a:lnSpc>
                <a:spcPct val="100000"/>
              </a:lnSpc>
            </a:pPr>
            <a:r>
              <a:rPr b="0" lang="cs-CZ" sz="1800" spc="-1" strike="noStrike">
                <a:solidFill>
                  <a:srgbClr val="000000"/>
                </a:solidFill>
                <a:latin typeface="Times New Roman"/>
                <a:ea typeface="Calibri"/>
              </a:rPr>
              <a:t>na okraji stola</a:t>
            </a:r>
            <a:endParaRPr b="0" lang="sk-SK" sz="1800" spc="-1" strike="noStrike">
              <a:latin typeface="Arial"/>
            </a:endParaRPr>
          </a:p>
        </p:txBody>
      </p:sp>
      <p:sp>
        <p:nvSpPr>
          <p:cNvPr id="312" name="CustomShape 11"/>
          <p:cNvSpPr/>
          <p:nvPr/>
        </p:nvSpPr>
        <p:spPr>
          <a:xfrm>
            <a:off x="7192800" y="4193640"/>
            <a:ext cx="51084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Times New Roman"/>
                <a:ea typeface="Times New Roman"/>
              </a:rPr>
              <a:t>stôl</a:t>
            </a:r>
            <a:endParaRPr b="0" lang="sk-SK" sz="1800" spc="-1" strike="noStrike">
              <a:latin typeface="Arial"/>
            </a:endParaRPr>
          </a:p>
        </p:txBody>
      </p:sp>
      <p:sp>
        <p:nvSpPr>
          <p:cNvPr id="313" name="CustomShape 12"/>
          <p:cNvSpPr/>
          <p:nvPr/>
        </p:nvSpPr>
        <p:spPr>
          <a:xfrm>
            <a:off x="7889760" y="2723040"/>
            <a:ext cx="2681280" cy="9126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cs-CZ" sz="1800" spc="-1" strike="noStrike">
                <a:solidFill>
                  <a:srgbClr val="000000"/>
                </a:solidFill>
                <a:latin typeface="Times New Roman"/>
                <a:ea typeface="Times New Roman"/>
              </a:rPr>
              <a:t>umiestnenie modelov Merkuru, Venuše a Zeme</a:t>
            </a:r>
            <a:endParaRPr b="0" lang="sk-SK" sz="1800" spc="-1" strike="noStrike">
              <a:latin typeface="Arial"/>
            </a:endParaRPr>
          </a:p>
          <a:p>
            <a:pPr algn="ctr">
              <a:lnSpc>
                <a:spcPct val="100000"/>
              </a:lnSpc>
            </a:pPr>
            <a:r>
              <a:rPr b="0" lang="cs-CZ" sz="1800" spc="-1" strike="noStrike">
                <a:solidFill>
                  <a:srgbClr val="000000"/>
                </a:solidFill>
                <a:latin typeface="Times New Roman"/>
                <a:ea typeface="Times New Roman"/>
              </a:rPr>
              <a:t>do správnej mierky</a:t>
            </a:r>
            <a:endParaRPr b="0" lang="sk-SK" sz="1800" spc="-1" strike="noStrike">
              <a:latin typeface="Arial"/>
            </a:endParaRPr>
          </a:p>
        </p:txBody>
      </p:sp>
      <p:grpSp>
        <p:nvGrpSpPr>
          <p:cNvPr id="314" name="Group 13"/>
          <p:cNvGrpSpPr/>
          <p:nvPr/>
        </p:nvGrpSpPr>
        <p:grpSpPr>
          <a:xfrm>
            <a:off x="10888920" y="2360160"/>
            <a:ext cx="1364760" cy="1847520"/>
            <a:chOff x="10888920" y="2360160"/>
            <a:chExt cx="1364760" cy="1847520"/>
          </a:xfrm>
        </p:grpSpPr>
        <p:pic>
          <p:nvPicPr>
            <p:cNvPr id="315" name="Obrázek 35" descr=""/>
            <p:cNvPicPr/>
            <p:nvPr/>
          </p:nvPicPr>
          <p:blipFill>
            <a:blip r:embed="rId12"/>
            <a:stretch/>
          </p:blipFill>
          <p:spPr>
            <a:xfrm>
              <a:off x="10888920" y="3526560"/>
              <a:ext cx="809280" cy="681120"/>
            </a:xfrm>
            <a:prstGeom prst="rect">
              <a:avLst/>
            </a:prstGeom>
            <a:ln w="0">
              <a:noFill/>
            </a:ln>
          </p:spPr>
        </p:pic>
        <p:pic>
          <p:nvPicPr>
            <p:cNvPr id="316" name="Picture 6" descr="Špejle 30 cm bambus hrocené, 200ks"/>
            <p:cNvPicPr/>
            <p:nvPr/>
          </p:nvPicPr>
          <p:blipFill>
            <a:blip r:embed="rId13"/>
            <a:srcRect l="15938" t="0" r="59024" b="0"/>
            <a:stretch/>
          </p:blipFill>
          <p:spPr>
            <a:xfrm rot="11160000">
              <a:off x="11346120" y="2380680"/>
              <a:ext cx="474120" cy="1423080"/>
            </a:xfrm>
            <a:prstGeom prst="rect">
              <a:avLst/>
            </a:prstGeom>
            <a:ln w="0">
              <a:noFill/>
            </a:ln>
          </p:spPr>
        </p:pic>
        <p:pic>
          <p:nvPicPr>
            <p:cNvPr id="317" name="Obrázek 5" descr=""/>
            <p:cNvPicPr/>
            <p:nvPr/>
          </p:nvPicPr>
          <p:blipFill>
            <a:blip r:embed="rId14"/>
            <a:stretch/>
          </p:blipFill>
          <p:spPr>
            <a:xfrm rot="1380000">
              <a:off x="11068200" y="2522880"/>
              <a:ext cx="1026360" cy="1023840"/>
            </a:xfrm>
            <a:prstGeom prst="rect">
              <a:avLst/>
            </a:prstGeom>
            <a:ln w="0">
              <a:noFill/>
            </a:ln>
          </p:spPr>
        </p:pic>
      </p:gr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19" name="image1.png" descr=""/>
          <p:cNvPicPr/>
          <p:nvPr/>
        </p:nvPicPr>
        <p:blipFill>
          <a:blip r:embed="rId2"/>
          <a:srcRect l="0" t="8888" r="0" b="13844"/>
          <a:stretch/>
        </p:blipFill>
        <p:spPr>
          <a:xfrm>
            <a:off x="1254240" y="0"/>
            <a:ext cx="9682200" cy="1100520"/>
          </a:xfrm>
          <a:prstGeom prst="rect">
            <a:avLst/>
          </a:prstGeom>
          <a:ln w="12700">
            <a:noFill/>
          </a:ln>
        </p:spPr>
      </p:pic>
      <p:sp>
        <p:nvSpPr>
          <p:cNvPr id="32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2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5a.1.4 Úloha V: Zem z Marsu</a:t>
            </a:r>
            <a:endParaRPr b="0" lang="sk-SK" sz="3200" spc="-1" strike="noStrike">
              <a:latin typeface="Arial"/>
            </a:endParaRPr>
          </a:p>
        </p:txBody>
      </p:sp>
      <p:sp>
        <p:nvSpPr>
          <p:cNvPr id="322" name="CustomShape 3"/>
          <p:cNvSpPr/>
          <p:nvPr/>
        </p:nvSpPr>
        <p:spPr>
          <a:xfrm>
            <a:off x="261360" y="358128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kalkulačka</a:t>
            </a:r>
            <a:endParaRPr b="0" lang="sk-SK" sz="2800" spc="-1" strike="noStrike">
              <a:latin typeface="Arial"/>
            </a:endParaRPr>
          </a:p>
        </p:txBody>
      </p:sp>
      <p:sp>
        <p:nvSpPr>
          <p:cNvPr id="323" name="CustomShape 4"/>
          <p:cNvSpPr/>
          <p:nvPr/>
        </p:nvSpPr>
        <p:spPr>
          <a:xfrm>
            <a:off x="261360" y="436140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Žiak pri výpočte úhlovej vzdialenosti Zeme od Slunka pri pozorovaní</a:t>
            </a:r>
            <a:br/>
            <a:r>
              <a:rPr b="0" lang="cs-CZ" sz="2800" spc="-1" strike="noStrike">
                <a:solidFill>
                  <a:srgbClr val="002060"/>
                </a:solidFill>
                <a:latin typeface="Calibri"/>
                <a:ea typeface="Calibri"/>
              </a:rPr>
              <a:t>z Marsu použije goniometrické funkcie a tretí Keplerov zákon.</a:t>
            </a:r>
            <a:endParaRPr b="0" lang="sk-SK" sz="2800" spc="-1" strike="noStrike">
              <a:latin typeface="Arial"/>
            </a:endParaRPr>
          </a:p>
        </p:txBody>
      </p:sp>
      <p:sp>
        <p:nvSpPr>
          <p:cNvPr id="324" name="CustomShape 5"/>
          <p:cNvSpPr/>
          <p:nvPr/>
        </p:nvSpPr>
        <p:spPr>
          <a:xfrm>
            <a:off x="261360" y="185220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čásť: </a:t>
            </a:r>
            <a:r>
              <a:rPr b="0" lang="cs-CZ" sz="2800" spc="-1" strike="noStrike">
                <a:solidFill>
                  <a:srgbClr val="002060"/>
                </a:solidFill>
                <a:latin typeface="Calibri"/>
                <a:ea typeface="Calibri"/>
              </a:rPr>
              <a:t>Úloha je zameraná na vzájomné postavenie objektov v slnečnej sústave, maximálnu elongáciu. Zmena je oproti úlohe II v tom, že pozorujeme z Marsu.</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26" name="image1.png" descr=""/>
          <p:cNvPicPr/>
          <p:nvPr/>
        </p:nvPicPr>
        <p:blipFill>
          <a:blip r:embed="rId2"/>
          <a:srcRect l="0" t="8888" r="0" b="13844"/>
          <a:stretch/>
        </p:blipFill>
        <p:spPr>
          <a:xfrm>
            <a:off x="1254240" y="0"/>
            <a:ext cx="9682200" cy="1100520"/>
          </a:xfrm>
          <a:prstGeom prst="rect">
            <a:avLst/>
          </a:prstGeom>
          <a:ln w="12700">
            <a:noFill/>
          </a:ln>
        </p:spPr>
      </p:pic>
      <p:sp>
        <p:nvSpPr>
          <p:cNvPr id="32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2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5a.1.4 Úloha V: Zem z Marsu</a:t>
            </a:r>
            <a:endParaRPr b="0" lang="sk-SK" sz="3200" spc="-1" strike="noStrike">
              <a:latin typeface="Arial"/>
            </a:endParaRPr>
          </a:p>
        </p:txBody>
      </p:sp>
      <p:pic>
        <p:nvPicPr>
          <p:cNvPr id="329" name="obrázek 3" descr="C:\Users\Libor\Downloads\aspekty – kopie.png"/>
          <p:cNvPicPr/>
          <p:nvPr/>
        </p:nvPicPr>
        <p:blipFill>
          <a:blip r:embed="rId3"/>
          <a:srcRect l="0" t="3168" r="0" b="0"/>
          <a:stretch/>
        </p:blipFill>
        <p:spPr>
          <a:xfrm>
            <a:off x="485280" y="1843200"/>
            <a:ext cx="3818880" cy="3636000"/>
          </a:xfrm>
          <a:prstGeom prst="rect">
            <a:avLst/>
          </a:prstGeom>
          <a:ln w="9525">
            <a:noFill/>
          </a:ln>
        </p:spPr>
      </p:pic>
      <p:sp>
        <p:nvSpPr>
          <p:cNvPr id="330" name="CustomShape 3"/>
          <p:cNvSpPr/>
          <p:nvPr/>
        </p:nvSpPr>
        <p:spPr>
          <a:xfrm>
            <a:off x="1738440" y="1613160"/>
            <a:ext cx="1225440" cy="2721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200" spc="-1" strike="noStrike">
                <a:solidFill>
                  <a:srgbClr val="000000"/>
                </a:solidFill>
                <a:latin typeface="Calibri"/>
                <a:ea typeface="Calibri"/>
              </a:rPr>
              <a:t>Smer obehu Zeme</a:t>
            </a:r>
            <a:endParaRPr b="0" lang="sk-SK" sz="1200" spc="-1" strike="noStrike">
              <a:latin typeface="Arial"/>
            </a:endParaRPr>
          </a:p>
        </p:txBody>
      </p:sp>
      <p:sp>
        <p:nvSpPr>
          <p:cNvPr id="331" name="CustomShape 4"/>
          <p:cNvSpPr/>
          <p:nvPr/>
        </p:nvSpPr>
        <p:spPr>
          <a:xfrm>
            <a:off x="4169160" y="1825560"/>
            <a:ext cx="2413800" cy="40140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i="1" lang="cs-CZ" sz="1800" spc="-1" strike="noStrike">
                <a:solidFill>
                  <a:srgbClr val="000000"/>
                </a:solidFill>
                <a:latin typeface="Calibri"/>
                <a:ea typeface="Calibri"/>
              </a:rPr>
              <a:t>T</a:t>
            </a:r>
            <a:r>
              <a:rPr b="0" lang="cs-CZ" sz="1800" spc="-1" strike="noStrike" baseline="-25000">
                <a:solidFill>
                  <a:srgbClr val="000000"/>
                </a:solidFill>
                <a:latin typeface="Calibri"/>
                <a:ea typeface="Calibri"/>
              </a:rPr>
              <a:t>M</a:t>
            </a:r>
            <a:r>
              <a:rPr b="0" lang="cs-CZ" sz="1800" spc="-1" strike="noStrike">
                <a:solidFill>
                  <a:srgbClr val="000000"/>
                </a:solidFill>
                <a:latin typeface="Calibri"/>
                <a:ea typeface="Calibri"/>
              </a:rPr>
              <a:t> = 687 dní ~ 1,88 rokov</a:t>
            </a:r>
            <a:endParaRPr b="0" lang="sk-SK" sz="1800" spc="-1" strike="noStrike">
              <a:latin typeface="Arial"/>
            </a:endParaRPr>
          </a:p>
        </p:txBody>
      </p:sp>
      <p:pic>
        <p:nvPicPr>
          <p:cNvPr id="332" name="Obrázek 4" descr=""/>
          <p:cNvPicPr/>
          <p:nvPr/>
        </p:nvPicPr>
        <p:blipFill>
          <a:blip r:embed="rId4"/>
          <a:srcRect l="34439" t="0" r="35063" b="0"/>
          <a:stretch/>
        </p:blipFill>
        <p:spPr>
          <a:xfrm>
            <a:off x="4225680" y="2347560"/>
            <a:ext cx="2238840" cy="520920"/>
          </a:xfrm>
          <a:prstGeom prst="rect">
            <a:avLst/>
          </a:prstGeom>
          <a:ln w="0">
            <a:noFill/>
          </a:ln>
        </p:spPr>
      </p:pic>
      <mc:AlternateContent>
        <mc:Choice xmlns:a14="http://schemas.microsoft.com/office/drawing/2010/main" Requires="a14">
          <p:sp>
            <p:nvSpPr>
              <p:cNvPr id="333" name="Formula 5"/>
              <p:cNvSpPr txBox="1"/>
              <p:nvPr/>
            </p:nvSpPr>
            <p:spPr>
              <a:xfrm>
                <a:off x="4585680" y="3844440"/>
                <a:ext cx="2447280" cy="610560"/>
              </a:xfrm>
              <a:prstGeom prst="rect">
                <a:avLst/>
              </a:prstGeom>
            </p:spPr>
            <p:txBody>
              <a:bodyPr/>
              <a:p>
                <a14:m>
                  <m:oMath xmlns:m="http://schemas.openxmlformats.org/officeDocument/2006/math">
                    <m:r>
                      <m:t xml:space="preserve">sin</m:t>
                    </m:r>
                    <m:r>
                      <m:t xml:space="preserve">𝜃</m:t>
                    </m:r>
                    <m:r>
                      <m:t xml:space="preserve">=</m:t>
                    </m:r>
                    <m:f>
                      <m:num>
                        <m:sSub>
                          <m:e>
                            <m:r>
                              <m:t xml:space="preserve">𝑎</m:t>
                            </m:r>
                          </m:e>
                          <m:sub>
                            <m:r>
                              <m:t xml:space="preserve">Z</m:t>
                            </m:r>
                          </m:sub>
                        </m:sSub>
                      </m:num>
                      <m:den>
                        <m:sSub>
                          <m:e>
                            <m:r>
                              <m:t xml:space="preserve">𝑎</m:t>
                            </m:r>
                          </m:e>
                          <m:sub>
                            <m:r>
                              <m:t xml:space="preserve">M</m:t>
                            </m:r>
                          </m:sub>
                        </m:sSub>
                      </m:den>
                    </m:f>
                    <m:r>
                      <m:t xml:space="preserve">→</m:t>
                    </m:r>
                    <m:r>
                      <m:t xml:space="preserve">𝜃</m:t>
                    </m:r>
                    <m:r>
                      <m:t xml:space="preserve">=</m:t>
                    </m:r>
                    <m:r>
                      <m:t xml:space="preserve">41</m:t>
                    </m:r>
                    <m:r>
                      <m:t xml:space="preserve">°</m:t>
                    </m:r>
                  </m:oMath>
                </a14:m>
              </a:p>
            </p:txBody>
          </p:sp>
        </mc:Choice>
        <mc:Fallback/>
      </mc:AlternateContent>
      <p:sp>
        <p:nvSpPr>
          <p:cNvPr id="334" name="CustomShape 6"/>
          <p:cNvSpPr/>
          <p:nvPr/>
        </p:nvSpPr>
        <p:spPr>
          <a:xfrm rot="1458600">
            <a:off x="8656560" y="2440440"/>
            <a:ext cx="940320" cy="2152080"/>
          </a:xfrm>
          <a:prstGeom prst="rtTriangle">
            <a:avLst/>
          </a:prstGeom>
          <a:solidFill>
            <a:srgbClr val="ffffff"/>
          </a:solidFill>
          <a:ln w="12700">
            <a:solidFill>
              <a:srgbClr val="5b9bd5"/>
            </a:solidFill>
            <a:miter/>
          </a:ln>
        </p:spPr>
        <p:style>
          <a:lnRef idx="0"/>
          <a:fillRef idx="0"/>
          <a:effectRef idx="0"/>
          <a:fontRef idx="minor"/>
        </p:style>
      </p:sp>
      <p:sp>
        <p:nvSpPr>
          <p:cNvPr id="335" name="CustomShape 7"/>
          <p:cNvSpPr/>
          <p:nvPr/>
        </p:nvSpPr>
        <p:spPr>
          <a:xfrm>
            <a:off x="8975160" y="2190600"/>
            <a:ext cx="303480" cy="303480"/>
          </a:xfrm>
          <a:prstGeom prst="sun">
            <a:avLst>
              <a:gd name="adj" fmla="val 25000"/>
            </a:avLst>
          </a:prstGeom>
          <a:solidFill>
            <a:srgbClr val="ffffff"/>
          </a:solidFill>
          <a:ln w="12700">
            <a:solidFill>
              <a:srgbClr val="5b9bd5"/>
            </a:solidFill>
            <a:miter/>
          </a:ln>
        </p:spPr>
        <p:style>
          <a:lnRef idx="0"/>
          <a:fillRef idx="0"/>
          <a:effectRef idx="0"/>
          <a:fontRef idx="minor"/>
        </p:style>
      </p:sp>
      <p:sp>
        <p:nvSpPr>
          <p:cNvPr id="336" name="CustomShape 8"/>
          <p:cNvSpPr/>
          <p:nvPr/>
        </p:nvSpPr>
        <p:spPr>
          <a:xfrm>
            <a:off x="8121960" y="4146480"/>
            <a:ext cx="265320" cy="265320"/>
          </a:xfrm>
          <a:prstGeom prst="ellipse">
            <a:avLst/>
          </a:prstGeom>
          <a:solidFill>
            <a:srgbClr val="ffffff"/>
          </a:solidFill>
          <a:ln w="12700">
            <a:solidFill>
              <a:srgbClr val="5b9bd5"/>
            </a:solidFill>
            <a:miter/>
          </a:ln>
        </p:spPr>
        <p:style>
          <a:lnRef idx="0"/>
          <a:fillRef idx="0"/>
          <a:effectRef idx="0"/>
          <a:fontRef idx="minor"/>
        </p:style>
      </p:sp>
      <p:sp>
        <p:nvSpPr>
          <p:cNvPr id="337" name="CustomShape 9"/>
          <p:cNvSpPr/>
          <p:nvPr/>
        </p:nvSpPr>
        <p:spPr>
          <a:xfrm>
            <a:off x="8975160" y="4560120"/>
            <a:ext cx="265320" cy="265320"/>
          </a:xfrm>
          <a:prstGeom prst="ellipse">
            <a:avLst/>
          </a:prstGeom>
          <a:solidFill>
            <a:srgbClr val="ffffff"/>
          </a:solidFill>
          <a:ln w="12700">
            <a:solidFill>
              <a:srgbClr val="5b9bd5"/>
            </a:solidFill>
            <a:miter/>
          </a:ln>
        </p:spPr>
        <p:style>
          <a:lnRef idx="0"/>
          <a:fillRef idx="0"/>
          <a:effectRef idx="0"/>
          <a:fontRef idx="minor"/>
        </p:style>
      </p:sp>
      <p:sp>
        <p:nvSpPr>
          <p:cNvPr id="338" name="CustomShape 10"/>
          <p:cNvSpPr/>
          <p:nvPr/>
        </p:nvSpPr>
        <p:spPr>
          <a:xfrm>
            <a:off x="9284040" y="3434760"/>
            <a:ext cx="77724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1,52 au</a:t>
            </a:r>
            <a:endParaRPr b="0" lang="sk-SK" sz="1800" spc="-1" strike="noStrike">
              <a:latin typeface="Arial"/>
            </a:endParaRPr>
          </a:p>
        </p:txBody>
      </p:sp>
      <p:sp>
        <p:nvSpPr>
          <p:cNvPr id="339" name="CustomShape 11"/>
          <p:cNvSpPr/>
          <p:nvPr/>
        </p:nvSpPr>
        <p:spPr>
          <a:xfrm>
            <a:off x="8081640" y="2944080"/>
            <a:ext cx="6613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1,0 au</a:t>
            </a:r>
            <a:endParaRPr b="0" lang="sk-SK" sz="1800" spc="-1" strike="noStrike">
              <a:latin typeface="Arial"/>
            </a:endParaRPr>
          </a:p>
        </p:txBody>
      </p:sp>
      <p:sp>
        <p:nvSpPr>
          <p:cNvPr id="340" name="CustomShape 12"/>
          <p:cNvSpPr/>
          <p:nvPr/>
        </p:nvSpPr>
        <p:spPr>
          <a:xfrm>
            <a:off x="7519320" y="4228560"/>
            <a:ext cx="4921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Zem</a:t>
            </a:r>
            <a:endParaRPr b="0" lang="sk-SK" sz="1800" spc="-1" strike="noStrike">
              <a:latin typeface="Arial"/>
            </a:endParaRPr>
          </a:p>
        </p:txBody>
      </p:sp>
      <p:sp>
        <p:nvSpPr>
          <p:cNvPr id="341" name="CustomShape 13"/>
          <p:cNvSpPr/>
          <p:nvPr/>
        </p:nvSpPr>
        <p:spPr>
          <a:xfrm>
            <a:off x="9244800" y="4317840"/>
            <a:ext cx="5623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Mars</a:t>
            </a:r>
            <a:endParaRPr b="0" lang="sk-SK" sz="1800" spc="-1" strike="noStrike">
              <a:latin typeface="Arial"/>
            </a:endParaRPr>
          </a:p>
        </p:txBody>
      </p:sp>
      <p:sp>
        <p:nvSpPr>
          <p:cNvPr id="342" name="CustomShape 14"/>
          <p:cNvSpPr/>
          <p:nvPr/>
        </p:nvSpPr>
        <p:spPr>
          <a:xfrm>
            <a:off x="9241200" y="1906920"/>
            <a:ext cx="58536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Slnko</a:t>
            </a:r>
            <a:endParaRPr b="0" lang="sk-SK" sz="1800" spc="-1" strike="noStrike">
              <a:latin typeface="Arial"/>
            </a:endParaRPr>
          </a:p>
        </p:txBody>
      </p:sp>
      <p:sp>
        <p:nvSpPr>
          <p:cNvPr id="343" name="CustomShape 15"/>
          <p:cNvSpPr/>
          <p:nvPr/>
        </p:nvSpPr>
        <p:spPr>
          <a:xfrm>
            <a:off x="7378920" y="3465720"/>
            <a:ext cx="969120" cy="63828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najväčšia</a:t>
            </a:r>
            <a:endParaRPr b="0" lang="sk-SK" sz="1800" spc="-1" strike="noStrike">
              <a:latin typeface="Arial"/>
            </a:endParaRPr>
          </a:p>
          <a:p>
            <a:pPr>
              <a:lnSpc>
                <a:spcPct val="100000"/>
              </a:lnSpc>
              <a:tabLst>
                <a:tab algn="l" pos="0"/>
              </a:tabLst>
            </a:pPr>
            <a:r>
              <a:rPr b="0" lang="cs-CZ" sz="1800" spc="-1" strike="noStrike">
                <a:solidFill>
                  <a:srgbClr val="000000"/>
                </a:solidFill>
                <a:latin typeface="Calibri"/>
                <a:ea typeface="Calibri"/>
              </a:rPr>
              <a:t>elongácia</a:t>
            </a:r>
            <a:endParaRPr b="0" lang="sk-SK" sz="1800" spc="-1" strike="noStrike">
              <a:latin typeface="Arial"/>
            </a:endParaRPr>
          </a:p>
        </p:txBody>
      </p:sp>
      <p:sp>
        <p:nvSpPr>
          <p:cNvPr id="344" name="CustomShape 16"/>
          <p:cNvSpPr/>
          <p:nvPr/>
        </p:nvSpPr>
        <p:spPr>
          <a:xfrm>
            <a:off x="8893080" y="2821320"/>
            <a:ext cx="2134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el-GR" sz="1800" spc="-1" strike="noStrike">
                <a:solidFill>
                  <a:srgbClr val="000000"/>
                </a:solidFill>
                <a:latin typeface="Calibri"/>
                <a:ea typeface="Calibri"/>
              </a:rPr>
              <a:t>θ</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46" name="image1.png" descr=""/>
          <p:cNvPicPr/>
          <p:nvPr/>
        </p:nvPicPr>
        <p:blipFill>
          <a:blip r:embed="rId2"/>
          <a:srcRect l="0" t="8888" r="0" b="13844"/>
          <a:stretch/>
        </p:blipFill>
        <p:spPr>
          <a:xfrm>
            <a:off x="1254240" y="0"/>
            <a:ext cx="9682200" cy="1100520"/>
          </a:xfrm>
          <a:prstGeom prst="rect">
            <a:avLst/>
          </a:prstGeom>
          <a:ln w="12700">
            <a:noFill/>
          </a:ln>
        </p:spPr>
      </p:pic>
      <p:sp>
        <p:nvSpPr>
          <p:cNvPr id="34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4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5a.1.5 Úloha VI: Aký veľký je Mesiac?</a:t>
            </a:r>
            <a:endParaRPr b="0" lang="sk-SK" sz="3200" spc="-1" strike="noStrike">
              <a:latin typeface="Arial"/>
            </a:endParaRPr>
          </a:p>
        </p:txBody>
      </p:sp>
      <p:sp>
        <p:nvSpPr>
          <p:cNvPr id="349" name="CustomShape 3"/>
          <p:cNvSpPr/>
          <p:nvPr/>
        </p:nvSpPr>
        <p:spPr>
          <a:xfrm>
            <a:off x="261360" y="353772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kalkulačka</a:t>
            </a:r>
            <a:endParaRPr b="0" lang="sk-SK" sz="2800" spc="-1" strike="noStrike">
              <a:latin typeface="Arial"/>
            </a:endParaRPr>
          </a:p>
        </p:txBody>
      </p:sp>
      <p:sp>
        <p:nvSpPr>
          <p:cNvPr id="350" name="CustomShape 4"/>
          <p:cNvSpPr/>
          <p:nvPr/>
        </p:nvSpPr>
        <p:spPr>
          <a:xfrm>
            <a:off x="261360" y="412056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Žiak pri výpočtoch hmotnosti, uhlových veľkostí, skutočných rozmerov objektov Slnečnej sústavy použije goniometrické funkcie a tretí Keplerov zákon.</a:t>
            </a:r>
            <a:endParaRPr b="0" lang="sk-SK" sz="2800" spc="-1" strike="noStrike">
              <a:latin typeface="Arial"/>
            </a:endParaRPr>
          </a:p>
        </p:txBody>
      </p:sp>
      <p:sp>
        <p:nvSpPr>
          <p:cNvPr id="351" name="CustomShape 5"/>
          <p:cNvSpPr/>
          <p:nvPr/>
        </p:nvSpPr>
        <p:spPr>
          <a:xfrm>
            <a:off x="261360" y="185220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Úloha je zameraná na výpočet rôznych parametrov objektov v Slnečnej sústave použitím goniometrických funkcií (spravidla sa na základnej škole nepreberajú, takže ide o rozširujúce učivo) a tretieho Keplerovho zákona.</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2"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53" name="image1.png" descr=""/>
          <p:cNvPicPr/>
          <p:nvPr/>
        </p:nvPicPr>
        <p:blipFill>
          <a:blip r:embed="rId2"/>
          <a:srcRect l="0" t="8888" r="0" b="13844"/>
          <a:stretch/>
        </p:blipFill>
        <p:spPr>
          <a:xfrm>
            <a:off x="1254240" y="0"/>
            <a:ext cx="9682200" cy="1100520"/>
          </a:xfrm>
          <a:prstGeom prst="rect">
            <a:avLst/>
          </a:prstGeom>
          <a:ln w="12700">
            <a:noFill/>
          </a:ln>
        </p:spPr>
      </p:pic>
      <p:sp>
        <p:nvSpPr>
          <p:cNvPr id="354"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55"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5a.1.5 Úloha VI: Aký veľký je Mesiac?</a:t>
            </a:r>
            <a:endParaRPr b="0" lang="sk-SK" sz="3200" spc="-1" strike="noStrike">
              <a:latin typeface="Arial"/>
            </a:endParaRPr>
          </a:p>
        </p:txBody>
      </p:sp>
      <p:sp>
        <p:nvSpPr>
          <p:cNvPr id="356" name="CustomShape 3"/>
          <p:cNvSpPr/>
          <p:nvPr/>
        </p:nvSpPr>
        <p:spPr>
          <a:xfrm>
            <a:off x="353880" y="1838160"/>
            <a:ext cx="9826200" cy="363960"/>
          </a:xfrm>
          <a:prstGeom prst="rect">
            <a:avLst/>
          </a:prstGeom>
          <a:noFill/>
          <a:ln w="0">
            <a:noFill/>
          </a:ln>
        </p:spPr>
        <p:style>
          <a:lnRef idx="0"/>
          <a:fillRef idx="0"/>
          <a:effectRef idx="0"/>
          <a:fontRef idx="minor"/>
        </p:style>
        <p:txBody>
          <a:bodyPr wrap="none"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SimSun"/>
              </a:rPr>
              <a:t>uhlová veľkosť  Slnka pre pozorovateľa na Zemi pri znalosti vzdialenosti Zem – Slnko a polomeru Slnka</a:t>
            </a:r>
            <a:endParaRPr b="0" lang="sk-SK" sz="1800" spc="-1" strike="noStrike">
              <a:latin typeface="Arial"/>
            </a:endParaRPr>
          </a:p>
        </p:txBody>
      </p:sp>
      <p:sp>
        <p:nvSpPr>
          <p:cNvPr id="357" name="CustomShape 4"/>
          <p:cNvSpPr/>
          <p:nvPr/>
        </p:nvSpPr>
        <p:spPr>
          <a:xfrm>
            <a:off x="598320" y="2232360"/>
            <a:ext cx="1002060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c00000"/>
                </a:solidFill>
                <a:latin typeface="Wingdings"/>
                <a:ea typeface="SimSun"/>
              </a:rPr>
              <a:t></a:t>
            </a:r>
            <a:r>
              <a:rPr b="0" lang="en-GB" sz="1800" spc="-1" strike="noStrike">
                <a:solidFill>
                  <a:srgbClr val="c00000"/>
                </a:solidFill>
                <a:latin typeface="Calibri"/>
                <a:ea typeface="SimSun"/>
              </a:rPr>
              <a:t> </a:t>
            </a:r>
            <a:r>
              <a:rPr b="0" lang="cs-CZ" sz="1800" spc="-1" strike="noStrike">
                <a:solidFill>
                  <a:srgbClr val="c00000"/>
                </a:solidFill>
                <a:latin typeface="Calibri"/>
                <a:ea typeface="SimSun"/>
              </a:rPr>
              <a:t>využitie približného vzťahu pre malé uhly, bez goniometrickej funkcie, výsledok 32 uhlových minút</a:t>
            </a:r>
            <a:endParaRPr b="0" lang="sk-SK" sz="1800" spc="-1" strike="noStrike">
              <a:latin typeface="Arial"/>
            </a:endParaRPr>
          </a:p>
        </p:txBody>
      </p:sp>
      <p:sp>
        <p:nvSpPr>
          <p:cNvPr id="358" name="CustomShape 5"/>
          <p:cNvSpPr/>
          <p:nvPr/>
        </p:nvSpPr>
        <p:spPr>
          <a:xfrm>
            <a:off x="304920" y="2690640"/>
            <a:ext cx="9061200" cy="363960"/>
          </a:xfrm>
          <a:prstGeom prst="rect">
            <a:avLst/>
          </a:prstGeom>
          <a:noFill/>
          <a:ln w="0">
            <a:noFill/>
          </a:ln>
        </p:spPr>
        <p:style>
          <a:lnRef idx="0"/>
          <a:fillRef idx="0"/>
          <a:effectRef idx="0"/>
          <a:fontRef idx="minor"/>
        </p:style>
        <p:txBody>
          <a:bodyPr wrap="none"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SimSun"/>
              </a:rPr>
              <a:t>vzdialenosť Mesiaca od Slnka pri znalosti hmotnosti Zeme a doby obehu Mesiaca okolo Zeme</a:t>
            </a:r>
            <a:endParaRPr b="0" lang="sk-SK" sz="1800" spc="-1" strike="noStrike">
              <a:latin typeface="Arial"/>
            </a:endParaRPr>
          </a:p>
        </p:txBody>
      </p:sp>
      <p:sp>
        <p:nvSpPr>
          <p:cNvPr id="359" name="CustomShape 6"/>
          <p:cNvSpPr/>
          <p:nvPr/>
        </p:nvSpPr>
        <p:spPr>
          <a:xfrm>
            <a:off x="662040" y="3072240"/>
            <a:ext cx="89748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n-GB" sz="1800" spc="-1" strike="noStrike">
                <a:solidFill>
                  <a:srgbClr val="c00000"/>
                </a:solidFill>
                <a:latin typeface="Wingdings"/>
                <a:ea typeface="SimSun"/>
              </a:rPr>
              <a:t></a:t>
            </a:r>
            <a:r>
              <a:rPr b="0" lang="en-GB" sz="1800" spc="-1" strike="noStrike">
                <a:solidFill>
                  <a:srgbClr val="c00000"/>
                </a:solidFill>
                <a:latin typeface="Calibri"/>
                <a:ea typeface="SimSun"/>
              </a:rPr>
              <a:t> </a:t>
            </a:r>
            <a:r>
              <a:rPr b="0" lang="cs-CZ" sz="1800" spc="-1" strike="noStrike">
                <a:solidFill>
                  <a:srgbClr val="c00000"/>
                </a:solidFill>
                <a:latin typeface="Calibri"/>
                <a:ea typeface="SimSun"/>
              </a:rPr>
              <a:t>využitie tretieho Keplerovho zákona pri zanedbaní hmotnosti Mesiaca, výsledok 383 tisíc km</a:t>
            </a:r>
            <a:endParaRPr b="0" lang="sk-SK" sz="1800" spc="-1" strike="noStrike">
              <a:latin typeface="Arial"/>
            </a:endParaRPr>
          </a:p>
        </p:txBody>
      </p:sp>
      <p:sp>
        <p:nvSpPr>
          <p:cNvPr id="360" name="CustomShape 7"/>
          <p:cNvSpPr/>
          <p:nvPr/>
        </p:nvSpPr>
        <p:spPr>
          <a:xfrm>
            <a:off x="358200" y="3542400"/>
            <a:ext cx="11702160" cy="363960"/>
          </a:xfrm>
          <a:prstGeom prst="rect">
            <a:avLst/>
          </a:prstGeom>
          <a:noFill/>
          <a:ln w="0">
            <a:noFill/>
          </a:ln>
        </p:spPr>
        <p:style>
          <a:lnRef idx="0"/>
          <a:fillRef idx="0"/>
          <a:effectRef idx="0"/>
          <a:fontRef idx="minor"/>
        </p:style>
        <p:txBody>
          <a:bodyPr wrap="none"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SimSun"/>
              </a:rPr>
              <a:t>s ohľadom na úplné zatmenie Slnka (= Mesiac má rovnakú uhlovú veľkosť ako Slnka) odhad skutočných rozmerov Mesiaca</a:t>
            </a:r>
            <a:endParaRPr b="0" lang="sk-SK" sz="1800" spc="-1" strike="noStrike">
              <a:latin typeface="Arial"/>
            </a:endParaRPr>
          </a:p>
        </p:txBody>
      </p:sp>
      <p:sp>
        <p:nvSpPr>
          <p:cNvPr id="361" name="CustomShape 8"/>
          <p:cNvSpPr/>
          <p:nvPr/>
        </p:nvSpPr>
        <p:spPr>
          <a:xfrm>
            <a:off x="666000" y="3902760"/>
            <a:ext cx="85968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n-GB" sz="1800" spc="-1" strike="noStrike">
                <a:solidFill>
                  <a:srgbClr val="c00000"/>
                </a:solidFill>
                <a:latin typeface="Wingdings"/>
                <a:ea typeface="SimSun"/>
              </a:rPr>
              <a:t></a:t>
            </a:r>
            <a:r>
              <a:rPr b="0" lang="en-GB" sz="1800" spc="-1" strike="noStrike">
                <a:solidFill>
                  <a:srgbClr val="c00000"/>
                </a:solidFill>
                <a:latin typeface="Calibri"/>
                <a:ea typeface="SimSun"/>
              </a:rPr>
              <a:t> </a:t>
            </a:r>
            <a:r>
              <a:rPr b="0" lang="cs-CZ" sz="1800" spc="-1" strike="noStrike">
                <a:solidFill>
                  <a:srgbClr val="c00000"/>
                </a:solidFill>
                <a:latin typeface="Calibri"/>
                <a:ea typeface="SimSun"/>
              </a:rPr>
              <a:t>využitie približného vzťahu pre malé uhly, bez goniometrickej funkcie, výsledok 1780 km</a:t>
            </a:r>
            <a:endParaRPr b="0" lang="sk-SK" sz="1800" spc="-1" strike="noStrike">
              <a:latin typeface="Arial"/>
            </a:endParaRPr>
          </a:p>
        </p:txBody>
      </p:sp>
      <p:sp>
        <p:nvSpPr>
          <p:cNvPr id="362" name="CustomShape 9"/>
          <p:cNvSpPr/>
          <p:nvPr/>
        </p:nvSpPr>
        <p:spPr>
          <a:xfrm>
            <a:off x="331920" y="4323600"/>
            <a:ext cx="8060040" cy="363960"/>
          </a:xfrm>
          <a:prstGeom prst="rect">
            <a:avLst/>
          </a:prstGeom>
          <a:noFill/>
          <a:ln w="0">
            <a:noFill/>
          </a:ln>
        </p:spPr>
        <p:style>
          <a:lnRef idx="0"/>
          <a:fillRef idx="0"/>
          <a:effectRef idx="0"/>
          <a:fontRef idx="minor"/>
        </p:style>
        <p:txBody>
          <a:bodyPr wrap="none"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SimSun"/>
              </a:rPr>
              <a:t>uhlová veľkosť Zeme pre pozorovateľa z Mesiaca; plocha Zeme viditeľná z Mesiaca</a:t>
            </a:r>
            <a:endParaRPr b="0" lang="sk-SK" sz="1800" spc="-1" strike="noStrike">
              <a:latin typeface="Arial"/>
            </a:endParaRPr>
          </a:p>
        </p:txBody>
      </p:sp>
      <p:sp>
        <p:nvSpPr>
          <p:cNvPr id="363" name="CustomShape 10"/>
          <p:cNvSpPr/>
          <p:nvPr/>
        </p:nvSpPr>
        <p:spPr>
          <a:xfrm>
            <a:off x="598320" y="4727520"/>
            <a:ext cx="1140048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c00000"/>
                </a:solidFill>
                <a:latin typeface="Wingdings"/>
                <a:ea typeface="SimSun"/>
              </a:rPr>
              <a:t></a:t>
            </a:r>
            <a:r>
              <a:rPr b="0" lang="en-GB" sz="1800" spc="-1" strike="noStrike">
                <a:solidFill>
                  <a:srgbClr val="c00000"/>
                </a:solidFill>
                <a:latin typeface="Calibri"/>
                <a:ea typeface="SimSun"/>
              </a:rPr>
              <a:t> </a:t>
            </a:r>
            <a:r>
              <a:rPr b="0" lang="cs-CZ" sz="1800" spc="-1" strike="noStrike">
                <a:solidFill>
                  <a:srgbClr val="c00000"/>
                </a:solidFill>
                <a:latin typeface="Calibri"/>
                <a:ea typeface="SimSun"/>
              </a:rPr>
              <a:t>využitie približného vzťahu pre malé uhly, bez goniometrickej funkcie, výsledok 1°55‘; plocha guľového vrchlíku </a:t>
            </a:r>
            <a:br/>
            <a:r>
              <a:rPr b="0" lang="cs-CZ" sz="1800" spc="-1" strike="noStrike">
                <a:solidFill>
                  <a:srgbClr val="c00000"/>
                </a:solidFill>
                <a:latin typeface="Calibri"/>
                <a:ea typeface="SimSun"/>
              </a:rPr>
              <a:t>a porovnanie s plochou gule, výsledek 49  %</a:t>
            </a:r>
            <a:endParaRPr b="0" lang="sk-SK" sz="1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 presetSubtype="10">
                                  <p:stCondLst>
                                    <p:cond delay="0"/>
                                  </p:stCondLst>
                                  <p:childTnLst>
                                    <p:set>
                                      <p:cBhvr>
                                        <p:cTn id="6" dur="1" fill="hold">
                                          <p:stCondLst>
                                            <p:cond delay="0"/>
                                          </p:stCondLst>
                                        </p:cTn>
                                        <p:tgtEl>
                                          <p:spTgt spid="356"/>
                                        </p:tgtEl>
                                        <p:attrNameLst>
                                          <p:attrName>style.visibility</p:attrName>
                                        </p:attrNameLst>
                                      </p:cBhvr>
                                      <p:to>
                                        <p:strVal val="visible"/>
                                      </p:to>
                                    </p:set>
                                    <p:animEffect filter="checkerboard(across)" transition="in">
                                      <p:cBhvr additive="repl">
                                        <p:cTn id="7" dur="5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nodeType="clickEffect" fill="hold" presetClass="entr" presetID="5" presetSubtype="10">
                                  <p:stCondLst>
                                    <p:cond delay="0"/>
                                  </p:stCondLst>
                                  <p:childTnLst>
                                    <p:set>
                                      <p:cBhvr>
                                        <p:cTn id="11" dur="1" fill="hold">
                                          <p:stCondLst>
                                            <p:cond delay="0"/>
                                          </p:stCondLst>
                                        </p:cTn>
                                        <p:tgtEl>
                                          <p:spTgt spid="357"/>
                                        </p:tgtEl>
                                        <p:attrNameLst>
                                          <p:attrName>style.visibility</p:attrName>
                                        </p:attrNameLst>
                                      </p:cBhvr>
                                      <p:to>
                                        <p:strVal val="visible"/>
                                      </p:to>
                                    </p:set>
                                    <p:animEffect filter="checkerboard(across)" transition="in">
                                      <p:cBhvr additive="repl">
                                        <p:cTn id="12" dur="500"/>
                                        <p:tgtEl>
                                          <p:spTgt spid="357"/>
                                        </p:tgtEl>
                                      </p:cBhvr>
                                    </p:animEffec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5" presetSubtype="10">
                                  <p:stCondLst>
                                    <p:cond delay="0"/>
                                  </p:stCondLst>
                                  <p:childTnLst>
                                    <p:set>
                                      <p:cBhvr>
                                        <p:cTn id="16" dur="1" fill="hold">
                                          <p:stCondLst>
                                            <p:cond delay="0"/>
                                          </p:stCondLst>
                                        </p:cTn>
                                        <p:tgtEl>
                                          <p:spTgt spid="358"/>
                                        </p:tgtEl>
                                        <p:attrNameLst>
                                          <p:attrName>style.visibility</p:attrName>
                                        </p:attrNameLst>
                                      </p:cBhvr>
                                      <p:to>
                                        <p:strVal val="visible"/>
                                      </p:to>
                                    </p:set>
                                    <p:animEffect filter="checkerboard(across)" transition="in">
                                      <p:cBhvr additive="repl">
                                        <p:cTn id="17" dur="500"/>
                                        <p:tgtEl>
                                          <p:spTgt spid="358"/>
                                        </p:tgtEl>
                                      </p:cBhvr>
                                    </p:animEffect>
                                  </p:childTnLst>
                                </p:cTn>
                              </p:par>
                            </p:childTnLst>
                          </p:cTn>
                        </p:par>
                      </p:childTnLst>
                    </p:cTn>
                  </p:par>
                  <p:par>
                    <p:cTn id="18" fill="hold">
                      <p:stCondLst>
                        <p:cond delay="indefinite"/>
                      </p:stCondLst>
                      <p:childTnLst>
                        <p:par>
                          <p:cTn id="19" fill="hold">
                            <p:stCondLst>
                              <p:cond delay="0"/>
                            </p:stCondLst>
                            <p:childTnLst>
                              <p:par>
                                <p:cTn id="20" nodeType="clickEffect" fill="hold" presetClass="entr" presetID="5" presetSubtype="10">
                                  <p:stCondLst>
                                    <p:cond delay="0"/>
                                  </p:stCondLst>
                                  <p:childTnLst>
                                    <p:set>
                                      <p:cBhvr>
                                        <p:cTn id="21" dur="1" fill="hold">
                                          <p:stCondLst>
                                            <p:cond delay="0"/>
                                          </p:stCondLst>
                                        </p:cTn>
                                        <p:tgtEl>
                                          <p:spTgt spid="359"/>
                                        </p:tgtEl>
                                        <p:attrNameLst>
                                          <p:attrName>style.visibility</p:attrName>
                                        </p:attrNameLst>
                                      </p:cBhvr>
                                      <p:to>
                                        <p:strVal val="visible"/>
                                      </p:to>
                                    </p:set>
                                    <p:animEffect filter="checkerboard(across)" transition="in">
                                      <p:cBhvr additive="repl">
                                        <p:cTn id="22" dur="500"/>
                                        <p:tgtEl>
                                          <p:spTgt spid="359"/>
                                        </p:tgtEl>
                                      </p:cBhvr>
                                    </p:animEffec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5" presetSubtype="10">
                                  <p:stCondLst>
                                    <p:cond delay="0"/>
                                  </p:stCondLst>
                                  <p:childTnLst>
                                    <p:set>
                                      <p:cBhvr>
                                        <p:cTn id="26" dur="1" fill="hold">
                                          <p:stCondLst>
                                            <p:cond delay="0"/>
                                          </p:stCondLst>
                                        </p:cTn>
                                        <p:tgtEl>
                                          <p:spTgt spid="360"/>
                                        </p:tgtEl>
                                        <p:attrNameLst>
                                          <p:attrName>style.visibility</p:attrName>
                                        </p:attrNameLst>
                                      </p:cBhvr>
                                      <p:to>
                                        <p:strVal val="visible"/>
                                      </p:to>
                                    </p:set>
                                    <p:animEffect filter="checkerboard(across)" transition="in">
                                      <p:cBhvr additive="repl">
                                        <p:cTn id="27" dur="500"/>
                                        <p:tgtEl>
                                          <p:spTgt spid="360"/>
                                        </p:tgtEl>
                                      </p:cBhvr>
                                    </p:animEffect>
                                  </p:childTnLst>
                                </p:cTn>
                              </p:par>
                            </p:childTnLst>
                          </p:cTn>
                        </p:par>
                      </p:childTnLst>
                    </p:cTn>
                  </p:par>
                  <p:par>
                    <p:cTn id="28" fill="hold">
                      <p:stCondLst>
                        <p:cond delay="indefinite"/>
                      </p:stCondLst>
                      <p:childTnLst>
                        <p:par>
                          <p:cTn id="29" fill="hold">
                            <p:stCondLst>
                              <p:cond delay="0"/>
                            </p:stCondLst>
                            <p:childTnLst>
                              <p:par>
                                <p:cTn id="30" nodeType="clickEffect" fill="hold" presetClass="entr" presetID="5" presetSubtype="10">
                                  <p:stCondLst>
                                    <p:cond delay="0"/>
                                  </p:stCondLst>
                                  <p:childTnLst>
                                    <p:set>
                                      <p:cBhvr>
                                        <p:cTn id="31" dur="1" fill="hold">
                                          <p:stCondLst>
                                            <p:cond delay="0"/>
                                          </p:stCondLst>
                                        </p:cTn>
                                        <p:tgtEl>
                                          <p:spTgt spid="361"/>
                                        </p:tgtEl>
                                        <p:attrNameLst>
                                          <p:attrName>style.visibility</p:attrName>
                                        </p:attrNameLst>
                                      </p:cBhvr>
                                      <p:to>
                                        <p:strVal val="visible"/>
                                      </p:to>
                                    </p:set>
                                    <p:animEffect filter="checkerboard(across)" transition="in">
                                      <p:cBhvr additive="repl">
                                        <p:cTn id="32" dur="500"/>
                                        <p:tgtEl>
                                          <p:spTgt spid="361"/>
                                        </p:tgtEl>
                                      </p:cBhvr>
                                    </p:animEffect>
                                  </p:childTnLst>
                                </p:cTn>
                              </p:par>
                            </p:childTnLst>
                          </p:cTn>
                        </p:par>
                      </p:childTnLst>
                    </p:cTn>
                  </p:par>
                  <p:par>
                    <p:cTn id="33" fill="hold">
                      <p:stCondLst>
                        <p:cond delay="indefinite"/>
                      </p:stCondLst>
                      <p:childTnLst>
                        <p:par>
                          <p:cTn id="34" fill="hold">
                            <p:stCondLst>
                              <p:cond delay="0"/>
                            </p:stCondLst>
                            <p:childTnLst>
                              <p:par>
                                <p:cTn id="35" nodeType="clickEffect" fill="hold" presetClass="entr" presetID="5" presetSubtype="10">
                                  <p:stCondLst>
                                    <p:cond delay="0"/>
                                  </p:stCondLst>
                                  <p:childTnLst>
                                    <p:set>
                                      <p:cBhvr>
                                        <p:cTn id="36" dur="1" fill="hold">
                                          <p:stCondLst>
                                            <p:cond delay="0"/>
                                          </p:stCondLst>
                                        </p:cTn>
                                        <p:tgtEl>
                                          <p:spTgt spid="362"/>
                                        </p:tgtEl>
                                        <p:attrNameLst>
                                          <p:attrName>style.visibility</p:attrName>
                                        </p:attrNameLst>
                                      </p:cBhvr>
                                      <p:to>
                                        <p:strVal val="visible"/>
                                      </p:to>
                                    </p:set>
                                    <p:animEffect filter="checkerboard(across)" transition="in">
                                      <p:cBhvr additive="repl">
                                        <p:cTn id="37" dur="500"/>
                                        <p:tgtEl>
                                          <p:spTgt spid="362"/>
                                        </p:tgtEl>
                                      </p:cBhvr>
                                    </p:animEffect>
                                  </p:childTnLst>
                                </p:cTn>
                              </p:par>
                            </p:childTnLst>
                          </p:cTn>
                        </p:par>
                      </p:childTnLst>
                    </p:cTn>
                  </p:par>
                  <p:par>
                    <p:cTn id="38" fill="hold">
                      <p:stCondLst>
                        <p:cond delay="indefinite"/>
                      </p:stCondLst>
                      <p:childTnLst>
                        <p:par>
                          <p:cTn id="39" fill="hold">
                            <p:stCondLst>
                              <p:cond delay="0"/>
                            </p:stCondLst>
                            <p:childTnLst>
                              <p:par>
                                <p:cTn id="40" nodeType="clickEffect" fill="hold" presetClass="entr" presetID="5" presetSubtype="10">
                                  <p:stCondLst>
                                    <p:cond delay="0"/>
                                  </p:stCondLst>
                                  <p:childTnLst>
                                    <p:set>
                                      <p:cBhvr>
                                        <p:cTn id="41" dur="1" fill="hold">
                                          <p:stCondLst>
                                            <p:cond delay="0"/>
                                          </p:stCondLst>
                                        </p:cTn>
                                        <p:tgtEl>
                                          <p:spTgt spid="363"/>
                                        </p:tgtEl>
                                        <p:attrNameLst>
                                          <p:attrName>style.visibility</p:attrName>
                                        </p:attrNameLst>
                                      </p:cBhvr>
                                      <p:to>
                                        <p:strVal val="visible"/>
                                      </p:to>
                                    </p:set>
                                    <p:animEffect filter="checkerboard(across)" transition="in">
                                      <p:cBhvr additive="repl">
                                        <p:cTn id="42" dur="5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4"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65" name="image1.png" descr=""/>
          <p:cNvPicPr/>
          <p:nvPr/>
        </p:nvPicPr>
        <p:blipFill>
          <a:blip r:embed="rId2"/>
          <a:srcRect l="0" t="8888" r="0" b="13844"/>
          <a:stretch/>
        </p:blipFill>
        <p:spPr>
          <a:xfrm>
            <a:off x="1254240" y="0"/>
            <a:ext cx="9682200" cy="1100520"/>
          </a:xfrm>
          <a:prstGeom prst="rect">
            <a:avLst/>
          </a:prstGeom>
          <a:ln w="12700">
            <a:noFill/>
          </a:ln>
        </p:spPr>
      </p:pic>
      <p:sp>
        <p:nvSpPr>
          <p:cNvPr id="366"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67"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5a.1.6 Aké sú veľkosti planét?</a:t>
            </a:r>
            <a:endParaRPr b="0" lang="sk-SK" sz="3200" spc="-1" strike="noStrike">
              <a:latin typeface="Arial"/>
            </a:endParaRPr>
          </a:p>
        </p:txBody>
      </p:sp>
      <p:sp>
        <p:nvSpPr>
          <p:cNvPr id="368" name="CustomShape 3"/>
          <p:cNvSpPr/>
          <p:nvPr/>
        </p:nvSpPr>
        <p:spPr>
          <a:xfrm>
            <a:off x="261360" y="309852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Modely Slnka a planét, kalkulačka, tabuľky, krieda.</a:t>
            </a:r>
            <a:endParaRPr b="0" lang="sk-SK" sz="2800" spc="-1" strike="noStrike">
              <a:latin typeface="Arial"/>
            </a:endParaRPr>
          </a:p>
        </p:txBody>
      </p:sp>
      <p:sp>
        <p:nvSpPr>
          <p:cNvPr id="369" name="CustomShape 4"/>
          <p:cNvSpPr/>
          <p:nvPr/>
        </p:nvSpPr>
        <p:spPr>
          <a:xfrm>
            <a:off x="261360" y="391392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Porozumenie rozmerovej pestrosti planét slunečnej sústavy; </a:t>
            </a:r>
            <a:endParaRPr b="0" lang="sk-SK" sz="2800" spc="-1" strike="noStrike">
              <a:latin typeface="Arial"/>
            </a:endParaRPr>
          </a:p>
          <a:p>
            <a:pPr>
              <a:lnSpc>
                <a:spcPct val="100000"/>
              </a:lnSpc>
            </a:pPr>
            <a:r>
              <a:rPr b="0" lang="cs-CZ" sz="2800" spc="-1" strike="noStrike">
                <a:solidFill>
                  <a:srgbClr val="002060"/>
                </a:solidFill>
                <a:latin typeface="Calibri"/>
                <a:ea typeface="Calibri"/>
              </a:rPr>
              <a:t>získanie kompetencie vnímania veľkostných a vzdialenostných pomerov v Slnečnej sústave.</a:t>
            </a:r>
            <a:endParaRPr b="0" lang="sk-SK" sz="2800" spc="-1" strike="noStrike">
              <a:latin typeface="Arial"/>
            </a:endParaRPr>
          </a:p>
        </p:txBody>
      </p:sp>
      <p:sp>
        <p:nvSpPr>
          <p:cNvPr id="370" name="CustomShape 5"/>
          <p:cNvSpPr/>
          <p:nvPr/>
        </p:nvSpPr>
        <p:spPr>
          <a:xfrm>
            <a:off x="261360" y="185220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Úloha je zameraná na výpočet veľkosti modelov planét, aby zodpovedali správnym rozmerom planét slnečnej sústavy.</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1"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72" name="image1.png" descr=""/>
          <p:cNvPicPr/>
          <p:nvPr/>
        </p:nvPicPr>
        <p:blipFill>
          <a:blip r:embed="rId2"/>
          <a:srcRect l="0" t="8888" r="0" b="13844"/>
          <a:stretch/>
        </p:blipFill>
        <p:spPr>
          <a:xfrm>
            <a:off x="1254240" y="0"/>
            <a:ext cx="9682200" cy="1100520"/>
          </a:xfrm>
          <a:prstGeom prst="rect">
            <a:avLst/>
          </a:prstGeom>
          <a:ln w="12700">
            <a:noFill/>
          </a:ln>
        </p:spPr>
      </p:pic>
      <p:sp>
        <p:nvSpPr>
          <p:cNvPr id="373"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74"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5a.1.6 Aké sú veľkosti planét?</a:t>
            </a:r>
            <a:endParaRPr b="0" lang="sk-SK" sz="3200" spc="-1" strike="noStrike">
              <a:latin typeface="Arial"/>
            </a:endParaRPr>
          </a:p>
        </p:txBody>
      </p:sp>
      <p:sp>
        <p:nvSpPr>
          <p:cNvPr id="375" name="CustomShape 3"/>
          <p:cNvSpPr/>
          <p:nvPr/>
        </p:nvSpPr>
        <p:spPr>
          <a:xfrm>
            <a:off x="271800" y="1880280"/>
            <a:ext cx="1576080" cy="63828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Calibri"/>
                <a:ea typeface="Times New Roman"/>
              </a:rPr>
              <a:t>model Jupiteru</a:t>
            </a:r>
            <a:endParaRPr b="0" lang="sk-SK" sz="1800" spc="-1" strike="noStrike">
              <a:latin typeface="Arial"/>
            </a:endParaRPr>
          </a:p>
          <a:p>
            <a:pPr algn="ctr">
              <a:lnSpc>
                <a:spcPct val="100000"/>
              </a:lnSpc>
            </a:pPr>
            <a:r>
              <a:rPr b="0" lang="cs-CZ" sz="1800" spc="-1" strike="noStrike">
                <a:solidFill>
                  <a:srgbClr val="000000"/>
                </a:solidFill>
                <a:latin typeface="Calibri"/>
                <a:ea typeface="Times New Roman"/>
              </a:rPr>
              <a:t>ako základ</a:t>
            </a:r>
            <a:endParaRPr b="0" lang="sk-SK" sz="1800" spc="-1" strike="noStrike">
              <a:latin typeface="Arial"/>
            </a:endParaRPr>
          </a:p>
        </p:txBody>
      </p:sp>
      <p:grpSp>
        <p:nvGrpSpPr>
          <p:cNvPr id="376" name="Group 4"/>
          <p:cNvGrpSpPr/>
          <p:nvPr/>
        </p:nvGrpSpPr>
        <p:grpSpPr>
          <a:xfrm>
            <a:off x="561240" y="2566800"/>
            <a:ext cx="997920" cy="2219760"/>
            <a:chOff x="561240" y="2566800"/>
            <a:chExt cx="997920" cy="2219760"/>
          </a:xfrm>
        </p:grpSpPr>
        <p:pic>
          <p:nvPicPr>
            <p:cNvPr id="377" name="Obrázek 11" descr=""/>
            <p:cNvPicPr/>
            <p:nvPr/>
          </p:nvPicPr>
          <p:blipFill>
            <a:blip r:embed="rId3"/>
            <a:stretch/>
          </p:blipFill>
          <p:spPr>
            <a:xfrm>
              <a:off x="687960" y="4160520"/>
              <a:ext cx="744120" cy="626040"/>
            </a:xfrm>
            <a:prstGeom prst="rect">
              <a:avLst/>
            </a:prstGeom>
            <a:ln w="0">
              <a:noFill/>
            </a:ln>
          </p:spPr>
        </p:pic>
        <p:pic>
          <p:nvPicPr>
            <p:cNvPr id="378" name="Picture 6" descr="Špejle 30 cm bambus hrocené, 200ks"/>
            <p:cNvPicPr/>
            <p:nvPr/>
          </p:nvPicPr>
          <p:blipFill>
            <a:blip r:embed="rId4"/>
            <a:srcRect l="15931" t="0" r="59031" b="0"/>
            <a:stretch/>
          </p:blipFill>
          <p:spPr>
            <a:xfrm rot="9960000">
              <a:off x="766080" y="2611440"/>
              <a:ext cx="588240" cy="1765440"/>
            </a:xfrm>
            <a:prstGeom prst="rect">
              <a:avLst/>
            </a:prstGeom>
            <a:ln w="0">
              <a:noFill/>
            </a:ln>
          </p:spPr>
        </p:pic>
        <p:pic>
          <p:nvPicPr>
            <p:cNvPr id="379" name="Obrázek 4" descr=""/>
            <p:cNvPicPr/>
            <p:nvPr/>
          </p:nvPicPr>
          <p:blipFill>
            <a:blip r:embed="rId5"/>
            <a:stretch/>
          </p:blipFill>
          <p:spPr>
            <a:xfrm rot="180000">
              <a:off x="591120" y="2837160"/>
              <a:ext cx="934560" cy="926640"/>
            </a:xfrm>
            <a:prstGeom prst="rect">
              <a:avLst/>
            </a:prstGeom>
            <a:ln w="0">
              <a:noFill/>
            </a:ln>
          </p:spPr>
        </p:pic>
      </p:grpSp>
      <p:sp>
        <p:nvSpPr>
          <p:cNvPr id="380" name="CustomShape 5"/>
          <p:cNvSpPr/>
          <p:nvPr/>
        </p:nvSpPr>
        <p:spPr>
          <a:xfrm>
            <a:off x="2246040" y="1689840"/>
            <a:ext cx="7104240" cy="363960"/>
          </a:xfrm>
          <a:prstGeom prst="rect">
            <a:avLst/>
          </a:prstGeom>
          <a:noFill/>
          <a:ln w="0">
            <a:noFill/>
          </a:ln>
        </p:spPr>
        <p:style>
          <a:lnRef idx="0"/>
          <a:fillRef idx="0"/>
          <a:effectRef idx="0"/>
          <a:fontRef idx="minor"/>
        </p:style>
        <p:txBody>
          <a:bodyPr wrap="none" lIns="90000" rIns="90000" tIns="45000" bIns="45000">
            <a:spAutoFit/>
          </a:bodyPr>
          <a:p>
            <a:pPr marL="285840" indent="-284400">
              <a:lnSpc>
                <a:spcPct val="100000"/>
              </a:lnSpc>
              <a:buClr>
                <a:srgbClr val="000000"/>
              </a:buClr>
              <a:buFont typeface="Arial"/>
              <a:buChar char="•"/>
            </a:pPr>
            <a:r>
              <a:rPr b="0" lang="cs-CZ" sz="1800" spc="-1" strike="noStrike">
                <a:solidFill>
                  <a:srgbClr val="000000"/>
                </a:solidFill>
                <a:latin typeface="Calibri"/>
                <a:ea typeface="Times New Roman"/>
              </a:rPr>
              <a:t>Aké veľké by boli modely ostatných planét a Slnka, ako ďaleko od Slnka. </a:t>
            </a:r>
            <a:endParaRPr b="0" lang="sk-SK" sz="1800" spc="-1" strike="noStrike">
              <a:latin typeface="Arial"/>
            </a:endParaRPr>
          </a:p>
        </p:txBody>
      </p:sp>
      <p:graphicFrame>
        <p:nvGraphicFramePr>
          <p:cNvPr id="381" name="Table 6"/>
          <p:cNvGraphicFramePr/>
          <p:nvPr/>
        </p:nvGraphicFramePr>
        <p:xfrm>
          <a:off x="2176920" y="2193840"/>
          <a:ext cx="5706000" cy="3130200"/>
        </p:xfrm>
        <a:graphic>
          <a:graphicData uri="http://schemas.openxmlformats.org/drawingml/2006/table">
            <a:tbl>
              <a:tblPr/>
              <a:tblGrid>
                <a:gridCol w="1557720"/>
                <a:gridCol w="1828800"/>
                <a:gridCol w="2319840"/>
              </a:tblGrid>
              <a:tr h="312840">
                <a:tc>
                  <a:txBody>
                    <a:bodyPr>
                      <a:noAutofit/>
                    </a:bodyPr>
                    <a:p>
                      <a:pPr algn="ctr">
                        <a:lnSpc>
                          <a:spcPct val="100000"/>
                        </a:lnSpc>
                      </a:pPr>
                      <a:r>
                        <a:rPr b="1" lang="cs-CZ" sz="1200" spc="-1" strike="noStrike">
                          <a:solidFill>
                            <a:srgbClr val="ffffff"/>
                          </a:solidFill>
                          <a:latin typeface="Avenir Roman"/>
                          <a:ea typeface="Avenir Roman"/>
                        </a:rPr>
                        <a:t>Názov objektu</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a:noAutofit/>
                    </a:bodyPr>
                    <a:p>
                      <a:pPr algn="ctr">
                        <a:lnSpc>
                          <a:spcPct val="100000"/>
                        </a:lnSpc>
                      </a:pPr>
                      <a:r>
                        <a:rPr b="1" lang="cs-CZ" sz="1200" spc="-1" strike="noStrike">
                          <a:solidFill>
                            <a:srgbClr val="ffffff"/>
                          </a:solidFill>
                          <a:latin typeface="Avenir Roman"/>
                          <a:ea typeface="Avenir Roman"/>
                        </a:rPr>
                        <a:t>Veľkosť (Zem = 1)</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a:noAutofit/>
                    </a:bodyPr>
                    <a:p>
                      <a:pPr algn="ctr">
                        <a:lnSpc>
                          <a:spcPct val="100000"/>
                        </a:lnSpc>
                      </a:pPr>
                      <a:r>
                        <a:rPr b="1" lang="cs-CZ" sz="1200" spc="-1" strike="noStrike">
                          <a:solidFill>
                            <a:srgbClr val="ffffff"/>
                          </a:solidFill>
                          <a:latin typeface="Avenir Roman"/>
                          <a:ea typeface="Avenir Roman"/>
                        </a:rPr>
                        <a:t>Vzdialenosť od Slnka</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r>
              <a:tr h="312840">
                <a:tc>
                  <a:txBody>
                    <a:bodyPr>
                      <a:noAutofit/>
                    </a:bodyPr>
                    <a:p>
                      <a:pPr algn="ctr">
                        <a:lnSpc>
                          <a:spcPct val="100000"/>
                        </a:lnSpc>
                      </a:pPr>
                      <a:r>
                        <a:rPr b="0" lang="cs-CZ" sz="1200" spc="-1" strike="noStrike">
                          <a:solidFill>
                            <a:srgbClr val="000000"/>
                          </a:solidFill>
                          <a:latin typeface="Avenir Roman"/>
                          <a:ea typeface="Avenir Roman"/>
                        </a:rPr>
                        <a:t>Slnko</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109×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20 cm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312840">
                <a:tc>
                  <a:txBody>
                    <a:bodyPr>
                      <a:noAutofit/>
                    </a:bodyPr>
                    <a:p>
                      <a:pPr algn="ctr">
                        <a:lnSpc>
                          <a:spcPct val="100000"/>
                        </a:lnSpc>
                      </a:pPr>
                      <a:r>
                        <a:rPr b="0" lang="cs-CZ" sz="1200" spc="-1" strike="noStrike">
                          <a:solidFill>
                            <a:srgbClr val="000000"/>
                          </a:solidFill>
                          <a:latin typeface="Avenir Roman"/>
                          <a:ea typeface="Avenir Roman"/>
                        </a:rPr>
                        <a:t>Merkúr</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0,38×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0,7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0,4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8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312840">
                <a:tc>
                  <a:txBody>
                    <a:bodyPr>
                      <a:noAutofit/>
                    </a:bodyPr>
                    <a:p>
                      <a:pPr algn="ctr">
                        <a:lnSpc>
                          <a:spcPct val="100000"/>
                        </a:lnSpc>
                      </a:pPr>
                      <a:r>
                        <a:rPr b="0" lang="cs-CZ" sz="1200" spc="-1" strike="noStrike">
                          <a:solidFill>
                            <a:srgbClr val="000000"/>
                          </a:solidFill>
                          <a:latin typeface="Avenir Roman"/>
                          <a:ea typeface="Avenir Roman"/>
                        </a:rPr>
                        <a:t>Venuša</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0,95×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1,7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0,7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15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312840">
                <a:tc>
                  <a:txBody>
                    <a:bodyPr>
                      <a:noAutofit/>
                    </a:bodyPr>
                    <a:p>
                      <a:pPr algn="ctr">
                        <a:lnSpc>
                          <a:spcPct val="100000"/>
                        </a:lnSpc>
                      </a:pPr>
                      <a:r>
                        <a:rPr b="0" lang="cs-CZ" sz="1200" spc="-1" strike="noStrike">
                          <a:solidFill>
                            <a:srgbClr val="000000"/>
                          </a:solidFill>
                          <a:latin typeface="Avenir Roman"/>
                          <a:ea typeface="Avenir Roman"/>
                        </a:rPr>
                        <a:t>Zem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1,0×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1,8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1,0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21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312840">
                <a:tc>
                  <a:txBody>
                    <a:bodyPr>
                      <a:noAutofit/>
                    </a:bodyPr>
                    <a:p>
                      <a:pPr algn="ctr">
                        <a:lnSpc>
                          <a:spcPct val="100000"/>
                        </a:lnSpc>
                      </a:pPr>
                      <a:r>
                        <a:rPr b="0" lang="cs-CZ" sz="1200" spc="-1" strike="noStrike">
                          <a:solidFill>
                            <a:srgbClr val="000000"/>
                          </a:solidFill>
                          <a:latin typeface="Avenir Roman"/>
                          <a:ea typeface="Avenir Roman"/>
                        </a:rPr>
                        <a:t>Mars</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0,53×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1,5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31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312840">
                <a:tc>
                  <a:txBody>
                    <a:bodyPr>
                      <a:noAutofit/>
                    </a:bodyPr>
                    <a:p>
                      <a:pPr algn="ctr">
                        <a:lnSpc>
                          <a:spcPct val="100000"/>
                        </a:lnSpc>
                      </a:pPr>
                      <a:r>
                        <a:rPr b="0" lang="cs-CZ" sz="1200" spc="-1" strike="noStrike">
                          <a:solidFill>
                            <a:srgbClr val="000000"/>
                          </a:solidFill>
                          <a:latin typeface="Avenir Roman"/>
                          <a:ea typeface="Avenir Roman"/>
                        </a:rPr>
                        <a:t>Jupiter</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11×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20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5,2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109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312840">
                <a:tc>
                  <a:txBody>
                    <a:bodyPr>
                      <a:noAutofit/>
                    </a:bodyPr>
                    <a:p>
                      <a:pPr algn="ctr">
                        <a:lnSpc>
                          <a:spcPct val="100000"/>
                        </a:lnSpc>
                      </a:pPr>
                      <a:r>
                        <a:rPr b="0" lang="cs-CZ" sz="1200" spc="-1" strike="noStrike">
                          <a:solidFill>
                            <a:srgbClr val="000000"/>
                          </a:solidFill>
                          <a:latin typeface="Avenir Roman"/>
                          <a:ea typeface="Avenir Roman"/>
                        </a:rPr>
                        <a:t>Saturn</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9,3×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17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9,5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199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312840">
                <a:tc>
                  <a:txBody>
                    <a:bodyPr>
                      <a:noAutofit/>
                    </a:bodyPr>
                    <a:p>
                      <a:pPr algn="ctr">
                        <a:lnSpc>
                          <a:spcPct val="100000"/>
                        </a:lnSpc>
                      </a:pPr>
                      <a:r>
                        <a:rPr b="0" lang="cs-CZ" sz="1200" spc="-1" strike="noStrike">
                          <a:solidFill>
                            <a:srgbClr val="000000"/>
                          </a:solidFill>
                          <a:latin typeface="Avenir Roman"/>
                          <a:ea typeface="Avenir Roman"/>
                        </a:rPr>
                        <a:t>Urán</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4,0×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7,3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a:noAutofit/>
                    </a:bodyPr>
                    <a:p>
                      <a:pPr algn="ctr">
                        <a:lnSpc>
                          <a:spcPct val="100000"/>
                        </a:lnSpc>
                      </a:pPr>
                      <a:r>
                        <a:rPr b="0" lang="cs-CZ" sz="1200" spc="-1" strike="noStrike">
                          <a:solidFill>
                            <a:srgbClr val="000000"/>
                          </a:solidFill>
                          <a:latin typeface="Avenir Roman"/>
                          <a:ea typeface="Avenir Roman"/>
                        </a:rPr>
                        <a:t>20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420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314640">
                <a:tc>
                  <a:txBody>
                    <a:bodyPr>
                      <a:noAutofit/>
                    </a:bodyPr>
                    <a:p>
                      <a:pPr algn="ctr">
                        <a:lnSpc>
                          <a:spcPct val="100000"/>
                        </a:lnSpc>
                      </a:pPr>
                      <a:r>
                        <a:rPr b="0" lang="cs-CZ" sz="1200" spc="-1" strike="noStrike">
                          <a:solidFill>
                            <a:srgbClr val="000000"/>
                          </a:solidFill>
                          <a:latin typeface="Avenir Roman"/>
                          <a:ea typeface="Avenir Roman"/>
                        </a:rPr>
                        <a:t>Neptún</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3,9×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7,1 mm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a:noAutofit/>
                    </a:bodyPr>
                    <a:p>
                      <a:pPr algn="ctr">
                        <a:lnSpc>
                          <a:spcPct val="100000"/>
                        </a:lnSpc>
                      </a:pPr>
                      <a:r>
                        <a:rPr b="0" lang="cs-CZ" sz="1200" spc="-1" strike="noStrike">
                          <a:solidFill>
                            <a:srgbClr val="000000"/>
                          </a:solidFill>
                          <a:latin typeface="Avenir Roman"/>
                          <a:ea typeface="Avenir Roman"/>
                        </a:rPr>
                        <a:t>30 au </a:t>
                      </a:r>
                      <a:r>
                        <a:rPr b="0" lang="cs-CZ" sz="1200" spc="-1" strike="noStrike">
                          <a:solidFill>
                            <a:srgbClr val="000000"/>
                          </a:solidFill>
                          <a:latin typeface="Wingdings"/>
                          <a:ea typeface="Avenir Roman"/>
                        </a:rPr>
                        <a:t></a:t>
                      </a:r>
                      <a:r>
                        <a:rPr b="0" lang="cs-CZ" sz="1200" spc="-1" strike="noStrike">
                          <a:solidFill>
                            <a:srgbClr val="000000"/>
                          </a:solidFill>
                          <a:latin typeface="Avenir Roman"/>
                          <a:ea typeface="Avenir Roman"/>
                        </a:rPr>
                        <a:t> 629 m</a:t>
                      </a:r>
                      <a:endParaRPr b="0" lang="sk-SK" sz="1200" spc="-1" strike="noStrike">
                        <a:latin typeface="Arial"/>
                      </a:endParaRPr>
                    </a:p>
                  </a:txBody>
                  <a:tcPr marL="91440" marR="9144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bl>
          </a:graphicData>
        </a:graphic>
      </p:graphicFrame>
      <p:sp>
        <p:nvSpPr>
          <p:cNvPr id="382" name="CustomShape 7"/>
          <p:cNvSpPr/>
          <p:nvPr/>
        </p:nvSpPr>
        <p:spPr>
          <a:xfrm>
            <a:off x="8165520" y="2193120"/>
            <a:ext cx="3871080" cy="228420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veľkosť modelu Jupiteru (20 mm)</a:t>
            </a:r>
            <a:endParaRPr b="0" lang="sk-SK" sz="1800" spc="-1" strike="noStrike">
              <a:latin typeface="Arial"/>
            </a:endParaRPr>
          </a:p>
          <a:p>
            <a:pPr>
              <a:lnSpc>
                <a:spcPct val="100000"/>
              </a:lnSpc>
              <a:tabLst>
                <a:tab algn="l" pos="0"/>
              </a:tabLst>
            </a:pPr>
            <a:r>
              <a:rPr b="0" lang="cs-CZ" sz="1800" spc="-1" strike="noStrike">
                <a:solidFill>
                  <a:srgbClr val="000000"/>
                </a:solidFill>
                <a:latin typeface="Calibri"/>
                <a:ea typeface="Calibri"/>
              </a:rPr>
              <a:t>skutočné rozmery Jupiteru (143 tisíc km)</a:t>
            </a:r>
            <a:endParaRPr b="0" lang="sk-SK" sz="1800" spc="-1" strike="noStrike">
              <a:latin typeface="Arial"/>
            </a:endParaRPr>
          </a:p>
          <a:p>
            <a:pPr>
              <a:lnSpc>
                <a:spcPct val="100000"/>
              </a:lnSpc>
              <a:tabLst>
                <a:tab algn="l" pos="0"/>
              </a:tabLst>
            </a:pPr>
            <a:endParaRPr b="0" lang="sk-SK" sz="1800" spc="-1" strike="noStrike">
              <a:latin typeface="Arial"/>
            </a:endParaRPr>
          </a:p>
          <a:p>
            <a:pPr>
              <a:lnSpc>
                <a:spcPct val="100000"/>
              </a:lnSpc>
              <a:tabLst>
                <a:tab algn="l" pos="0"/>
              </a:tabLst>
            </a:pPr>
            <a:r>
              <a:rPr b="0" lang="cs-CZ" sz="1800" spc="-1" strike="noStrike">
                <a:solidFill>
                  <a:srgbClr val="000000"/>
                </a:solidFill>
                <a:latin typeface="Calibri"/>
                <a:ea typeface="Calibri"/>
              </a:rPr>
              <a:t>mierka pre vzdialenosť 1 cm = 71 500 km</a:t>
            </a:r>
            <a:endParaRPr b="0" lang="sk-SK" sz="1800" spc="-1" strike="noStrike">
              <a:latin typeface="Arial"/>
            </a:endParaRPr>
          </a:p>
          <a:p>
            <a:pPr>
              <a:lnSpc>
                <a:spcPct val="100000"/>
              </a:lnSpc>
              <a:tabLst>
                <a:tab algn="l" pos="0"/>
              </a:tabLst>
            </a:pPr>
            <a:endParaRPr b="0" lang="sk-SK" sz="1800" spc="-1" strike="noStrike">
              <a:latin typeface="Arial"/>
            </a:endParaRPr>
          </a:p>
          <a:p>
            <a:pPr>
              <a:lnSpc>
                <a:spcPct val="100000"/>
              </a:lnSpc>
              <a:tabLst>
                <a:tab algn="l" pos="0"/>
              </a:tabLst>
            </a:pPr>
            <a:r>
              <a:rPr b="0" lang="en-GB" sz="1800" spc="-1" strike="noStrike">
                <a:solidFill>
                  <a:srgbClr val="000000"/>
                </a:solidFill>
                <a:latin typeface="Calibri"/>
                <a:ea typeface="Calibri"/>
              </a:rPr>
              <a:t>p</a:t>
            </a:r>
            <a:r>
              <a:rPr b="0" lang="cs-CZ" sz="1800" spc="-1" strike="noStrike">
                <a:solidFill>
                  <a:srgbClr val="000000"/>
                </a:solidFill>
                <a:latin typeface="Calibri"/>
                <a:ea typeface="Calibri"/>
              </a:rPr>
              <a:t>r. pre Zem: </a:t>
            </a:r>
            <a:endParaRPr b="0" lang="sk-SK" sz="1800" spc="-1" strike="noStrike">
              <a:latin typeface="Arial"/>
            </a:endParaRPr>
          </a:p>
          <a:p>
            <a:pPr>
              <a:lnSpc>
                <a:spcPct val="100000"/>
              </a:lnSpc>
              <a:tabLst>
                <a:tab algn="l" pos="0"/>
              </a:tabLst>
            </a:pPr>
            <a:r>
              <a:rPr b="0" lang="cs-CZ" sz="1800" spc="-1" strike="noStrike">
                <a:solidFill>
                  <a:srgbClr val="000000"/>
                </a:solidFill>
                <a:latin typeface="Calibri"/>
                <a:ea typeface="Calibri"/>
              </a:rPr>
              <a:t>	</a:t>
            </a:r>
            <a:r>
              <a:rPr b="0" lang="cs-CZ" sz="1800" spc="-1" strike="noStrike">
                <a:solidFill>
                  <a:srgbClr val="000000"/>
                </a:solidFill>
                <a:latin typeface="Calibri"/>
                <a:ea typeface="Calibri"/>
              </a:rPr>
              <a:t>1 au = 150 mil. km</a:t>
            </a:r>
            <a:endParaRPr b="0" lang="sk-SK" sz="1800" spc="-1" strike="noStrike">
              <a:latin typeface="Arial"/>
            </a:endParaRPr>
          </a:p>
          <a:p>
            <a:pPr>
              <a:lnSpc>
                <a:spcPct val="100000"/>
              </a:lnSpc>
              <a:tabLst>
                <a:tab algn="l" pos="0"/>
              </a:tabLst>
            </a:pPr>
            <a:r>
              <a:rPr b="0" lang="cs-CZ" sz="1800" spc="-1" strike="noStrike">
                <a:solidFill>
                  <a:srgbClr val="000000"/>
                </a:solidFill>
                <a:latin typeface="Calibri"/>
                <a:ea typeface="Calibri"/>
              </a:rPr>
              <a:t>	</a:t>
            </a:r>
            <a:r>
              <a:rPr b="0" lang="cs-CZ" sz="1800" spc="-1" strike="noStrike">
                <a:solidFill>
                  <a:srgbClr val="000000"/>
                </a:solidFill>
                <a:latin typeface="Calibri"/>
                <a:ea typeface="Calibri"/>
              </a:rPr>
              <a:t>150 000 000 / 71 500 </a:t>
            </a:r>
            <a:r>
              <a:rPr b="0" lang="en-GB" sz="1800" spc="-1" strike="noStrike">
                <a:solidFill>
                  <a:srgbClr val="000000"/>
                </a:solidFill>
                <a:latin typeface="Calibri"/>
                <a:ea typeface="Calibri"/>
              </a:rPr>
              <a:t>~</a:t>
            </a:r>
            <a:r>
              <a:rPr b="0" lang="cs-CZ" sz="1800" spc="-1" strike="noStrike">
                <a:solidFill>
                  <a:srgbClr val="000000"/>
                </a:solidFill>
                <a:latin typeface="Calibri"/>
                <a:ea typeface="Calibri"/>
              </a:rPr>
              <a:t> 2 100 cm</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84" name="image1.png" descr=""/>
          <p:cNvPicPr/>
          <p:nvPr/>
        </p:nvPicPr>
        <p:blipFill>
          <a:blip r:embed="rId2"/>
          <a:srcRect l="0" t="8888" r="0" b="13844"/>
          <a:stretch/>
        </p:blipFill>
        <p:spPr>
          <a:xfrm>
            <a:off x="1254240" y="0"/>
            <a:ext cx="9682200" cy="1100520"/>
          </a:xfrm>
          <a:prstGeom prst="rect">
            <a:avLst/>
          </a:prstGeom>
          <a:ln w="12700">
            <a:noFill/>
          </a:ln>
        </p:spPr>
      </p:pic>
      <p:sp>
        <p:nvSpPr>
          <p:cNvPr id="385"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86"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5a.2.1</a:t>
            </a:r>
            <a:r>
              <a:rPr b="0" lang="en-GB" sz="3200" spc="-1" strike="noStrike">
                <a:solidFill>
                  <a:srgbClr val="002060"/>
                </a:solidFill>
                <a:latin typeface="Calibri"/>
                <a:ea typeface="Calibri"/>
              </a:rPr>
              <a:t> </a:t>
            </a:r>
            <a:r>
              <a:rPr b="0" lang="pl-PL" sz="3200" spc="-1" strike="noStrike">
                <a:solidFill>
                  <a:srgbClr val="002060"/>
                </a:solidFill>
                <a:latin typeface="Calibri"/>
                <a:ea typeface="Calibri"/>
              </a:rPr>
              <a:t>Trajektórie trpasličích planét</a:t>
            </a:r>
            <a:endParaRPr b="0" lang="sk-SK" sz="3200" spc="-1" strike="noStrike">
              <a:latin typeface="Arial"/>
            </a:endParaRPr>
          </a:p>
        </p:txBody>
      </p:sp>
      <p:sp>
        <p:nvSpPr>
          <p:cNvPr id="387" name="CustomShape 3"/>
          <p:cNvSpPr/>
          <p:nvPr/>
        </p:nvSpPr>
        <p:spPr>
          <a:xfrm>
            <a:off x="261360" y="3280320"/>
            <a:ext cx="1192932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Kalkulačka, tabuľkový procesor, encyklopédia (internet).</a:t>
            </a:r>
            <a:endParaRPr b="0" lang="sk-SK" sz="2800" spc="-1" strike="noStrike">
              <a:latin typeface="Arial"/>
            </a:endParaRPr>
          </a:p>
        </p:txBody>
      </p:sp>
      <p:sp>
        <p:nvSpPr>
          <p:cNvPr id="388" name="CustomShape 4"/>
          <p:cNvSpPr/>
          <p:nvPr/>
        </p:nvSpPr>
        <p:spPr>
          <a:xfrm>
            <a:off x="261360" y="409716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sa oboznámia s výpočtom vzdialenosti v príslní a odslní a mali by dospieť k záveru, že súčet vzdialeností v príslní a odslní sa rovná dvojnásobku veľkosti hlavnej poloosi. V ďalšej časti je aj zahrnutý vplyv sklonu obežnej dráhy.</a:t>
            </a:r>
            <a:endParaRPr b="0" lang="sk-SK" sz="2800" spc="-1" strike="noStrike">
              <a:latin typeface="Arial"/>
            </a:endParaRPr>
          </a:p>
        </p:txBody>
      </p:sp>
      <p:sp>
        <p:nvSpPr>
          <p:cNvPr id="389" name="CustomShape 5"/>
          <p:cNvSpPr/>
          <p:nvPr/>
        </p:nvSpPr>
        <p:spPr>
          <a:xfrm>
            <a:off x="261360" y="159120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Úloha je zameraná na výpočet parametrov dráh </a:t>
            </a:r>
            <a:br/>
            <a:r>
              <a:rPr b="0" lang="cs-CZ" sz="2800" spc="-1" strike="noStrike">
                <a:solidFill>
                  <a:srgbClr val="002060"/>
                </a:solidFill>
                <a:latin typeface="Calibri"/>
                <a:ea typeface="Calibri"/>
              </a:rPr>
              <a:t>pri trpasličích planétach, vzdialenosť v príslní a odslní a následné zoradenie objektov podľa vzdialenosti od Slnka. Druhá časť úlohy využívá goniometrické funkcie.</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91" name="image1.png" descr=""/>
          <p:cNvPicPr/>
          <p:nvPr/>
        </p:nvPicPr>
        <p:blipFill>
          <a:blip r:embed="rId2"/>
          <a:srcRect l="0" t="8888" r="0" b="13844"/>
          <a:stretch/>
        </p:blipFill>
        <p:spPr>
          <a:xfrm>
            <a:off x="1254240" y="0"/>
            <a:ext cx="9682200" cy="1100520"/>
          </a:xfrm>
          <a:prstGeom prst="rect">
            <a:avLst/>
          </a:prstGeom>
          <a:ln w="12700">
            <a:noFill/>
          </a:ln>
        </p:spPr>
      </p:pic>
      <p:sp>
        <p:nvSpPr>
          <p:cNvPr id="39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393"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5a.2.1</a:t>
            </a:r>
            <a:r>
              <a:rPr b="0" lang="en-GB" sz="3200" spc="-1" strike="noStrike">
                <a:solidFill>
                  <a:srgbClr val="002060"/>
                </a:solidFill>
                <a:latin typeface="Calibri"/>
                <a:ea typeface="Calibri"/>
              </a:rPr>
              <a:t> </a:t>
            </a:r>
            <a:r>
              <a:rPr b="0" lang="pl-PL" sz="3200" spc="-1" strike="noStrike">
                <a:solidFill>
                  <a:srgbClr val="002060"/>
                </a:solidFill>
                <a:latin typeface="Calibri"/>
                <a:ea typeface="Calibri"/>
              </a:rPr>
              <a:t>Trajektórie trpasličích planét</a:t>
            </a:r>
            <a:endParaRPr b="0" lang="sk-SK" sz="3200" spc="-1" strike="noStrike">
              <a:latin typeface="Arial"/>
            </a:endParaRPr>
          </a:p>
        </p:txBody>
      </p:sp>
      <p:sp>
        <p:nvSpPr>
          <p:cNvPr id="394" name="CustomShape 3"/>
          <p:cNvSpPr/>
          <p:nvPr/>
        </p:nvSpPr>
        <p:spPr>
          <a:xfrm>
            <a:off x="261360" y="3678480"/>
            <a:ext cx="7718400" cy="1719720"/>
          </a:xfrm>
          <a:prstGeom prst="rect">
            <a:avLst/>
          </a:prstGeom>
          <a:noFill/>
          <a:ln w="0">
            <a:noFill/>
          </a:ln>
        </p:spPr>
        <p:style>
          <a:lnRef idx="0"/>
          <a:fillRef idx="0"/>
          <a:effectRef idx="0"/>
          <a:fontRef idx="minor"/>
        </p:style>
        <p:txBody>
          <a:bodyPr lIns="90000" rIns="90000" tIns="45000" bIns="45000">
            <a:spAutoFit/>
          </a:bodyPr>
          <a:p>
            <a:pPr algn="just">
              <a:lnSpc>
                <a:spcPct val="100000"/>
              </a:lnSpc>
              <a:spcBef>
                <a:spcPts val="601"/>
              </a:spcBef>
              <a:spcAft>
                <a:spcPts val="601"/>
              </a:spcAft>
            </a:pPr>
            <a:r>
              <a:rPr b="0" lang="cs-CZ" sz="1800" spc="-1" strike="noStrike">
                <a:solidFill>
                  <a:srgbClr val="000000"/>
                </a:solidFill>
                <a:latin typeface="Calibri"/>
                <a:ea typeface="Times New Roman"/>
              </a:rPr>
              <a:t>Vzdialenosť v príslní (pro Ceres) </a:t>
            </a:r>
            <a:r>
              <a:rPr b="0" i="1" lang="cs-CZ" sz="1800" spc="-1" strike="noStrike">
                <a:solidFill>
                  <a:srgbClr val="000000"/>
                </a:solidFill>
                <a:latin typeface="Calibri"/>
                <a:ea typeface="Times New Roman"/>
              </a:rPr>
              <a:t>r</a:t>
            </a:r>
            <a:r>
              <a:rPr b="0" lang="cs-CZ" sz="1800" spc="-1" strike="noStrike" baseline="-25000">
                <a:solidFill>
                  <a:srgbClr val="000000"/>
                </a:solidFill>
                <a:latin typeface="Calibri"/>
                <a:ea typeface="Times New Roman"/>
              </a:rPr>
              <a:t>P</a:t>
            </a:r>
            <a:r>
              <a:rPr b="0" lang="cs-CZ" sz="1800" spc="-1" strike="noStrike">
                <a:solidFill>
                  <a:srgbClr val="000000"/>
                </a:solidFill>
                <a:latin typeface="Calibri"/>
                <a:ea typeface="Times New Roman"/>
              </a:rPr>
              <a:t> = </a:t>
            </a:r>
            <a:r>
              <a:rPr b="0" i="1" lang="cs-CZ" sz="1800" spc="-1" strike="noStrike">
                <a:solidFill>
                  <a:srgbClr val="000000"/>
                </a:solidFill>
                <a:latin typeface="Calibri"/>
                <a:ea typeface="Times New Roman"/>
              </a:rPr>
              <a:t>a</a:t>
            </a:r>
            <a:r>
              <a:rPr b="0" lang="cs-CZ" sz="1800" spc="-1" strike="noStrike">
                <a:solidFill>
                  <a:srgbClr val="000000"/>
                </a:solidFill>
                <a:latin typeface="Calibri"/>
                <a:ea typeface="Times New Roman"/>
              </a:rPr>
              <a:t> (1 – </a:t>
            </a:r>
            <a:r>
              <a:rPr b="0" i="1" lang="cs-CZ" sz="1800" spc="-1" strike="noStrike">
                <a:solidFill>
                  <a:srgbClr val="000000"/>
                </a:solidFill>
                <a:latin typeface="Calibri"/>
                <a:ea typeface="Times New Roman"/>
              </a:rPr>
              <a:t>e</a:t>
            </a:r>
            <a:r>
              <a:rPr b="0" lang="cs-CZ" sz="1800" spc="-1" strike="noStrike">
                <a:solidFill>
                  <a:srgbClr val="000000"/>
                </a:solidFill>
                <a:latin typeface="Calibri"/>
                <a:ea typeface="Times New Roman"/>
              </a:rPr>
              <a:t>) = 2,77 (1 – 0,0758) au = 2,56 au</a:t>
            </a:r>
            <a:endParaRPr b="0" lang="sk-SK" sz="1800" spc="-1" strike="noStrike">
              <a:latin typeface="Arial"/>
            </a:endParaRPr>
          </a:p>
          <a:p>
            <a:pPr algn="just">
              <a:lnSpc>
                <a:spcPct val="100000"/>
              </a:lnSpc>
              <a:spcBef>
                <a:spcPts val="601"/>
              </a:spcBef>
              <a:spcAft>
                <a:spcPts val="601"/>
              </a:spcAft>
            </a:pPr>
            <a:r>
              <a:rPr b="0" lang="cs-CZ" sz="1800" spc="-1" strike="noStrike">
                <a:solidFill>
                  <a:srgbClr val="000000"/>
                </a:solidFill>
                <a:latin typeface="Calibri"/>
                <a:ea typeface="Times New Roman"/>
              </a:rPr>
              <a:t>Vzdialenosť v odslní (pro Ceres) </a:t>
            </a:r>
            <a:r>
              <a:rPr b="0" i="1" lang="cs-CZ" sz="1800" spc="-1" strike="noStrike">
                <a:solidFill>
                  <a:srgbClr val="000000"/>
                </a:solidFill>
                <a:latin typeface="Calibri"/>
                <a:ea typeface="Times New Roman"/>
              </a:rPr>
              <a:t>r</a:t>
            </a:r>
            <a:r>
              <a:rPr b="0" lang="cs-CZ" sz="1800" spc="-1" strike="noStrike" baseline="-25000">
                <a:solidFill>
                  <a:srgbClr val="000000"/>
                </a:solidFill>
                <a:latin typeface="Calibri"/>
                <a:ea typeface="Times New Roman"/>
              </a:rPr>
              <a:t>A</a:t>
            </a:r>
            <a:r>
              <a:rPr b="0" lang="cs-CZ" sz="1800" spc="-1" strike="noStrike">
                <a:solidFill>
                  <a:srgbClr val="000000"/>
                </a:solidFill>
                <a:latin typeface="Calibri"/>
                <a:ea typeface="Times New Roman"/>
              </a:rPr>
              <a:t> = </a:t>
            </a:r>
            <a:r>
              <a:rPr b="0" i="1" lang="cs-CZ" sz="1800" spc="-1" strike="noStrike">
                <a:solidFill>
                  <a:srgbClr val="000000"/>
                </a:solidFill>
                <a:latin typeface="Calibri"/>
                <a:ea typeface="Times New Roman"/>
              </a:rPr>
              <a:t>a</a:t>
            </a:r>
            <a:r>
              <a:rPr b="0" lang="cs-CZ" sz="1800" spc="-1" strike="noStrike">
                <a:solidFill>
                  <a:srgbClr val="000000"/>
                </a:solidFill>
                <a:latin typeface="Calibri"/>
                <a:ea typeface="Times New Roman"/>
              </a:rPr>
              <a:t> (1 + </a:t>
            </a:r>
            <a:r>
              <a:rPr b="0" i="1" lang="cs-CZ" sz="1800" spc="-1" strike="noStrike">
                <a:solidFill>
                  <a:srgbClr val="000000"/>
                </a:solidFill>
                <a:latin typeface="Calibri"/>
                <a:ea typeface="Times New Roman"/>
              </a:rPr>
              <a:t>e</a:t>
            </a:r>
            <a:r>
              <a:rPr b="0" lang="cs-CZ" sz="1800" spc="-1" strike="noStrike">
                <a:solidFill>
                  <a:srgbClr val="000000"/>
                </a:solidFill>
                <a:latin typeface="Calibri"/>
                <a:ea typeface="Times New Roman"/>
              </a:rPr>
              <a:t>) = 2,77 (1 + 0,0758) au = 2,98 au</a:t>
            </a:r>
            <a:endParaRPr b="0" lang="sk-SK" sz="1800" spc="-1" strike="noStrike">
              <a:latin typeface="Arial"/>
            </a:endParaRPr>
          </a:p>
          <a:p>
            <a:pPr algn="just">
              <a:lnSpc>
                <a:spcPct val="100000"/>
              </a:lnSpc>
              <a:spcBef>
                <a:spcPts val="601"/>
              </a:spcBef>
              <a:spcAft>
                <a:spcPts val="601"/>
              </a:spcAft>
            </a:pPr>
            <a:r>
              <a:rPr b="0" lang="cs-CZ" sz="1800" spc="-1" strike="noStrike">
                <a:solidFill>
                  <a:srgbClr val="000000"/>
                </a:solidFill>
                <a:latin typeface="Calibri"/>
                <a:ea typeface="Times New Roman"/>
              </a:rPr>
              <a:t>Poradie v príslní: </a:t>
            </a:r>
            <a:r>
              <a:rPr b="1" lang="cs-CZ" sz="1800" spc="-1" strike="noStrike">
                <a:solidFill>
                  <a:srgbClr val="000000"/>
                </a:solidFill>
                <a:latin typeface="Calibri"/>
                <a:ea typeface="Times New Roman"/>
              </a:rPr>
              <a:t>Ceres</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Pluto</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Haumea</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Eris</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Makemake</a:t>
            </a:r>
            <a:endParaRPr b="0" lang="sk-SK" sz="1800" spc="-1" strike="noStrike">
              <a:latin typeface="Arial"/>
            </a:endParaRPr>
          </a:p>
          <a:p>
            <a:pPr algn="just">
              <a:lnSpc>
                <a:spcPct val="100000"/>
              </a:lnSpc>
              <a:spcBef>
                <a:spcPts val="601"/>
              </a:spcBef>
              <a:spcAft>
                <a:spcPts val="601"/>
              </a:spcAft>
            </a:pPr>
            <a:r>
              <a:rPr b="0" lang="cs-CZ" sz="1800" spc="-1" strike="noStrike">
                <a:solidFill>
                  <a:srgbClr val="000000"/>
                </a:solidFill>
                <a:latin typeface="Calibri"/>
                <a:ea typeface="Times New Roman"/>
              </a:rPr>
              <a:t>Poradie v odslní: </a:t>
            </a:r>
            <a:r>
              <a:rPr b="1" lang="cs-CZ" sz="1800" spc="-1" strike="noStrike">
                <a:solidFill>
                  <a:srgbClr val="000000"/>
                </a:solidFill>
                <a:latin typeface="Calibri"/>
                <a:ea typeface="Times New Roman"/>
              </a:rPr>
              <a:t>Ceres</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Pluto</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Haumea</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Makemake</a:t>
            </a:r>
            <a:r>
              <a:rPr b="0" lang="cs-CZ" sz="1800" spc="-1" strike="noStrike">
                <a:solidFill>
                  <a:srgbClr val="000000"/>
                </a:solidFill>
                <a:latin typeface="Calibri"/>
                <a:ea typeface="Times New Roman"/>
              </a:rPr>
              <a:t>, </a:t>
            </a:r>
            <a:r>
              <a:rPr b="1" lang="cs-CZ" sz="1800" spc="-1" strike="noStrike">
                <a:solidFill>
                  <a:srgbClr val="000000"/>
                </a:solidFill>
                <a:latin typeface="Calibri"/>
                <a:ea typeface="Times New Roman"/>
              </a:rPr>
              <a:t>Eris</a:t>
            </a:r>
            <a:endParaRPr b="0" lang="sk-SK" sz="1800" spc="-1" strike="noStrike">
              <a:latin typeface="Arial"/>
            </a:endParaRPr>
          </a:p>
        </p:txBody>
      </p:sp>
      <p:sp>
        <p:nvSpPr>
          <p:cNvPr id="395" name="CustomShape 4"/>
          <p:cNvSpPr/>
          <p:nvPr/>
        </p:nvSpPr>
        <p:spPr>
          <a:xfrm>
            <a:off x="7781040" y="4584960"/>
            <a:ext cx="4285440" cy="9421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400" spc="-1" strike="noStrike">
                <a:solidFill>
                  <a:srgbClr val="000000"/>
                </a:solidFill>
                <a:latin typeface="Arial"/>
                <a:ea typeface="Times New Roman"/>
              </a:rPr>
              <a:t>Z tohto poradia je zrejmé, že sa trpasličia planéta Eris približuje k Slnku bližšie ako trpasličia planéta Makemake, rozdiel 0,7 au zhruba zodpovedá vzdialenosti Venuše od Slnka.</a:t>
            </a:r>
            <a:endParaRPr b="0" lang="sk-SK" sz="1400" spc="-1" strike="noStrike">
              <a:latin typeface="Arial"/>
            </a:endParaRPr>
          </a:p>
        </p:txBody>
      </p:sp>
      <p:pic>
        <p:nvPicPr>
          <p:cNvPr id="396" name="Obrázek 13" descr=""/>
          <p:cNvPicPr/>
          <p:nvPr/>
        </p:nvPicPr>
        <p:blipFill>
          <a:blip r:embed="rId3"/>
          <a:stretch/>
        </p:blipFill>
        <p:spPr>
          <a:xfrm>
            <a:off x="8739720" y="1708200"/>
            <a:ext cx="2993400" cy="2818080"/>
          </a:xfrm>
          <a:prstGeom prst="rect">
            <a:avLst/>
          </a:prstGeom>
          <a:ln w="0">
            <a:noFill/>
          </a:ln>
        </p:spPr>
      </p:pic>
      <p:pic>
        <p:nvPicPr>
          <p:cNvPr id="397" name="" descr=""/>
          <p:cNvPicPr/>
          <p:nvPr/>
        </p:nvPicPr>
        <p:blipFill>
          <a:blip r:embed="rId4"/>
          <a:stretch/>
        </p:blipFill>
        <p:spPr>
          <a:xfrm>
            <a:off x="259560" y="1620000"/>
            <a:ext cx="8479800" cy="2143080"/>
          </a:xfrm>
          <a:prstGeom prst="rect">
            <a:avLst/>
          </a:prstGeom>
          <a:ln w="0">
            <a:noFill/>
          </a:ln>
        </p:spPr>
      </p:pic>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childTnLst>
                  <p:par>
                    <p:cTn id="45" fill="hold">
                      <p:stCondLst>
                        <p:cond delay="indefinite"/>
                      </p:stCondLst>
                      <p:childTnLst>
                        <p:par>
                          <p:cTn id="46" fill="hold">
                            <p:stCondLst>
                              <p:cond delay="0"/>
                            </p:stCondLst>
                            <p:childTnLst>
                              <p:par>
                                <p:cTn id="47" nodeType="clickEffect" fill="hold" presetClass="entr" presetID="5" presetSubtype="10">
                                  <p:stCondLst>
                                    <p:cond delay="0"/>
                                  </p:stCondLst>
                                  <p:childTnLst>
                                    <p:set>
                                      <p:cBhvr>
                                        <p:cTn id="48" dur="1" fill="hold">
                                          <p:stCondLst>
                                            <p:cond delay="0"/>
                                          </p:stCondLst>
                                        </p:cTn>
                                        <p:tgtEl>
                                          <p:spTgt spid="394">
                                            <p:txEl>
                                              <p:pRg st="0" end="0"/>
                                            </p:txEl>
                                          </p:spTgt>
                                        </p:tgtEl>
                                        <p:attrNameLst>
                                          <p:attrName>style.visibility</p:attrName>
                                        </p:attrNameLst>
                                      </p:cBhvr>
                                      <p:to>
                                        <p:strVal val="visible"/>
                                      </p:to>
                                    </p:set>
                                    <p:animEffect filter="checkerboard(across)" transition="in">
                                      <p:cBhvr additive="repl">
                                        <p:cTn id="49" dur="500"/>
                                        <p:tgtEl>
                                          <p:spTgt spid="39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nodeType="clickEffect" fill="hold" presetClass="entr" presetID="5" presetSubtype="10">
                                  <p:stCondLst>
                                    <p:cond delay="0"/>
                                  </p:stCondLst>
                                  <p:childTnLst>
                                    <p:set>
                                      <p:cBhvr>
                                        <p:cTn id="53" dur="1" fill="hold">
                                          <p:stCondLst>
                                            <p:cond delay="0"/>
                                          </p:stCondLst>
                                        </p:cTn>
                                        <p:tgtEl>
                                          <p:spTgt spid="394">
                                            <p:txEl>
                                              <p:pRg st="1" end="1"/>
                                            </p:txEl>
                                          </p:spTgt>
                                        </p:tgtEl>
                                        <p:attrNameLst>
                                          <p:attrName>style.visibility</p:attrName>
                                        </p:attrNameLst>
                                      </p:cBhvr>
                                      <p:to>
                                        <p:strVal val="visible"/>
                                      </p:to>
                                    </p:set>
                                    <p:animEffect filter="checkerboard(across)" transition="in">
                                      <p:cBhvr additive="repl">
                                        <p:cTn id="54" dur="500"/>
                                        <p:tgtEl>
                                          <p:spTgt spid="394">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5" presetSubtype="10">
                                  <p:stCondLst>
                                    <p:cond delay="0"/>
                                  </p:stCondLst>
                                  <p:childTnLst>
                                    <p:set>
                                      <p:cBhvr>
                                        <p:cTn id="58" dur="1" fill="hold">
                                          <p:stCondLst>
                                            <p:cond delay="0"/>
                                          </p:stCondLst>
                                        </p:cTn>
                                        <p:tgtEl>
                                          <p:spTgt spid="394">
                                            <p:txEl>
                                              <p:pRg st="2" end="2"/>
                                            </p:txEl>
                                          </p:spTgt>
                                        </p:tgtEl>
                                        <p:attrNameLst>
                                          <p:attrName>style.visibility</p:attrName>
                                        </p:attrNameLst>
                                      </p:cBhvr>
                                      <p:to>
                                        <p:strVal val="visible"/>
                                      </p:to>
                                    </p:set>
                                    <p:animEffect filter="checkerboard(across)" transition="in">
                                      <p:cBhvr additive="repl">
                                        <p:cTn id="59" dur="500"/>
                                        <p:tgtEl>
                                          <p:spTgt spid="394">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nodeType="clickEffect" fill="hold" presetClass="entr" presetID="5" presetSubtype="10">
                                  <p:stCondLst>
                                    <p:cond delay="0"/>
                                  </p:stCondLst>
                                  <p:childTnLst>
                                    <p:set>
                                      <p:cBhvr>
                                        <p:cTn id="63" dur="1" fill="hold">
                                          <p:stCondLst>
                                            <p:cond delay="0"/>
                                          </p:stCondLst>
                                        </p:cTn>
                                        <p:tgtEl>
                                          <p:spTgt spid="394">
                                            <p:txEl>
                                              <p:pRg st="3" end="3"/>
                                            </p:txEl>
                                          </p:spTgt>
                                        </p:tgtEl>
                                        <p:attrNameLst>
                                          <p:attrName>style.visibility</p:attrName>
                                        </p:attrNameLst>
                                      </p:cBhvr>
                                      <p:to>
                                        <p:strVal val="visible"/>
                                      </p:to>
                                    </p:set>
                                    <p:animEffect filter="checkerboard(across)" transition="in">
                                      <p:cBhvr additive="repl">
                                        <p:cTn id="64" dur="500"/>
                                        <p:tgtEl>
                                          <p:spTgt spid="394">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nodeType="clickEffect" fill="hold" presetClass="entr" presetID="5" presetSubtype="10">
                                  <p:stCondLst>
                                    <p:cond delay="0"/>
                                  </p:stCondLst>
                                  <p:childTnLst>
                                    <p:set>
                                      <p:cBhvr>
                                        <p:cTn id="68" dur="1" fill="hold">
                                          <p:stCondLst>
                                            <p:cond delay="0"/>
                                          </p:stCondLst>
                                        </p:cTn>
                                        <p:tgtEl>
                                          <p:spTgt spid="395"/>
                                        </p:tgtEl>
                                        <p:attrNameLst>
                                          <p:attrName>style.visibility</p:attrName>
                                        </p:attrNameLst>
                                      </p:cBhvr>
                                      <p:to>
                                        <p:strVal val="visible"/>
                                      </p:to>
                                    </p:set>
                                    <p:animEffect filter="checkerboard(across)" transition="in">
                                      <p:cBhvr additive="repl">
                                        <p:cTn id="69" dur="5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16" name="image1.png" descr=""/>
          <p:cNvPicPr/>
          <p:nvPr/>
        </p:nvPicPr>
        <p:blipFill>
          <a:blip r:embed="rId2"/>
          <a:srcRect l="0" t="8888" r="0" b="13844"/>
          <a:stretch/>
        </p:blipFill>
        <p:spPr>
          <a:xfrm>
            <a:off x="1254240" y="0"/>
            <a:ext cx="9682200" cy="1100520"/>
          </a:xfrm>
          <a:prstGeom prst="rect">
            <a:avLst/>
          </a:prstGeom>
          <a:ln w="12700">
            <a:noFill/>
          </a:ln>
        </p:spPr>
      </p:pic>
      <p:sp>
        <p:nvSpPr>
          <p:cNvPr id="11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18" name="CustomShape 2"/>
          <p:cNvSpPr/>
          <p:nvPr/>
        </p:nvSpPr>
        <p:spPr>
          <a:xfrm>
            <a:off x="-6840" y="981720"/>
            <a:ext cx="12197160" cy="687240"/>
          </a:xfrm>
          <a:prstGeom prst="rect">
            <a:avLst/>
          </a:prstGeom>
          <a:noFill/>
          <a:ln w="12600">
            <a:noFill/>
          </a:ln>
        </p:spPr>
        <p:style>
          <a:lnRef idx="0"/>
          <a:fillRef idx="0"/>
          <a:effectRef idx="0"/>
          <a:fontRef idx="minor"/>
        </p:style>
        <p:txBody>
          <a:bodyPr lIns="45720" rIns="45720" tIns="45000" bIns="45000" anchor="b">
            <a:normAutofit/>
          </a:bodyPr>
          <a:p>
            <a:pPr algn="ctr">
              <a:lnSpc>
                <a:spcPct val="90000"/>
              </a:lnSpc>
            </a:pPr>
            <a:r>
              <a:rPr b="0" lang="cs-CZ" sz="4400" spc="-1" strike="noStrike" u="sng">
                <a:solidFill>
                  <a:srgbClr val="002060"/>
                </a:solidFill>
                <a:uFillTx/>
                <a:latin typeface="Calibri"/>
                <a:ea typeface="Calibri"/>
              </a:rPr>
              <a:t>Moduly projektu STARS</a:t>
            </a:r>
            <a:endParaRPr b="0" lang="sk-SK" sz="4400" spc="-1" strike="noStrike">
              <a:latin typeface="Arial"/>
            </a:endParaRPr>
          </a:p>
        </p:txBody>
      </p:sp>
      <p:sp>
        <p:nvSpPr>
          <p:cNvPr id="119" name="CustomShape 3"/>
          <p:cNvSpPr/>
          <p:nvPr/>
        </p:nvSpPr>
        <p:spPr>
          <a:xfrm>
            <a:off x="781560" y="2016360"/>
            <a:ext cx="10825560" cy="3330360"/>
          </a:xfrm>
          <a:prstGeom prst="rect">
            <a:avLst/>
          </a:prstGeom>
          <a:noFill/>
          <a:ln w="12600">
            <a:noFill/>
          </a:ln>
        </p:spPr>
        <p:style>
          <a:lnRef idx="0"/>
          <a:fillRef idx="0"/>
          <a:effectRef idx="0"/>
          <a:fontRef idx="minor"/>
        </p:style>
        <p:txBody>
          <a:bodyPr lIns="45720" rIns="45720" tIns="45000" bIns="45000">
            <a:normAutofit/>
          </a:bodyPr>
          <a:p>
            <a:pPr algn="just">
              <a:lnSpc>
                <a:spcPct val="90000"/>
              </a:lnSpc>
              <a:spcBef>
                <a:spcPts val="901"/>
              </a:spcBef>
              <a:tabLst>
                <a:tab algn="l" pos="0"/>
              </a:tabLst>
            </a:pPr>
            <a:r>
              <a:rPr b="0" lang="sk-SK" sz="2600" spc="-1" strike="noStrike">
                <a:solidFill>
                  <a:srgbClr val="002060"/>
                </a:solidFill>
                <a:latin typeface="Calibri"/>
                <a:ea typeface="Calibri"/>
              </a:rPr>
              <a:t>#1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Súhvezdia.</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#6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Galaktické prostredie.</a:t>
            </a:r>
            <a:endParaRPr b="0" lang="sk-SK" sz="2600" spc="-1" strike="noStrike">
              <a:latin typeface="Arial"/>
            </a:endParaRPr>
          </a:p>
          <a:p>
            <a:pPr algn="just">
              <a:lnSpc>
                <a:spcPct val="90000"/>
              </a:lnSpc>
              <a:spcBef>
                <a:spcPts val="901"/>
              </a:spcBef>
              <a:tabLst>
                <a:tab algn="l" pos="0"/>
              </a:tabLst>
            </a:pPr>
            <a:r>
              <a:rPr b="0" lang="sk-SK" sz="2600" spc="-1" strike="noStrike">
                <a:solidFill>
                  <a:srgbClr val="002060"/>
                </a:solidFill>
                <a:latin typeface="Calibri"/>
                <a:ea typeface="Calibri"/>
              </a:rPr>
              <a:t>#2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Pohyb nebeských telies.</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#7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Slnko a hviezdy.</a:t>
            </a:r>
            <a:endParaRPr b="0" lang="sk-SK" sz="2600" spc="-1" strike="noStrike">
              <a:latin typeface="Arial"/>
            </a:endParaRPr>
          </a:p>
          <a:p>
            <a:pPr algn="just">
              <a:lnSpc>
                <a:spcPct val="90000"/>
              </a:lnSpc>
              <a:spcBef>
                <a:spcPts val="901"/>
              </a:spcBef>
              <a:tabLst>
                <a:tab algn="l" pos="0"/>
              </a:tabLst>
            </a:pPr>
            <a:r>
              <a:rPr b="0" lang="sk-SK" sz="2600" spc="-1" strike="noStrike">
                <a:solidFill>
                  <a:srgbClr val="002060"/>
                </a:solidFill>
                <a:latin typeface="Calibri"/>
                <a:ea typeface="Calibri"/>
              </a:rPr>
              <a:t>#3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Newtonov gravitačný zákon.</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#8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Naša Galaxia a iné galaxie.</a:t>
            </a:r>
            <a:endParaRPr b="0" lang="sk-SK" sz="2600" spc="-1" strike="noStrike">
              <a:latin typeface="Arial"/>
            </a:endParaRPr>
          </a:p>
          <a:p>
            <a:pPr algn="just">
              <a:lnSpc>
                <a:spcPct val="90000"/>
              </a:lnSpc>
              <a:spcBef>
                <a:spcPts val="901"/>
              </a:spcBef>
              <a:tabLst>
                <a:tab algn="l" pos="0"/>
              </a:tabLst>
            </a:pPr>
            <a:r>
              <a:rPr b="0" lang="sk-SK" sz="2600" spc="-1" strike="noStrike">
                <a:solidFill>
                  <a:srgbClr val="002060"/>
                </a:solidFill>
                <a:latin typeface="Calibri"/>
                <a:ea typeface="Calibri"/>
              </a:rPr>
              <a:t>#4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Objavovanie vesmíru.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#9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Vesmír.</a:t>
            </a:r>
            <a:endParaRPr b="0" lang="sk-SK" sz="2600" spc="-1" strike="noStrike">
              <a:latin typeface="Arial"/>
            </a:endParaRPr>
          </a:p>
          <a:p>
            <a:pPr algn="just">
              <a:lnSpc>
                <a:spcPct val="90000"/>
              </a:lnSpc>
              <a:spcBef>
                <a:spcPts val="901"/>
              </a:spcBef>
              <a:tabLst>
                <a:tab algn="l" pos="0"/>
              </a:tabLst>
            </a:pPr>
            <a:r>
              <a:rPr b="0" lang="sk-SK" sz="2600" spc="-1" strike="noStrike">
                <a:solidFill>
                  <a:srgbClr val="002060"/>
                </a:solidFill>
                <a:latin typeface="Calibri"/>
                <a:ea typeface="Calibri"/>
              </a:rPr>
              <a:t>#5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Slnečná sústava.</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#10</a:t>
            </a:r>
            <a:r>
              <a:rPr b="0" lang="sk-SK" sz="2600" spc="-1" strike="noStrike">
                <a:solidFill>
                  <a:srgbClr val="002060"/>
                </a:solidFill>
                <a:latin typeface="Calibri"/>
                <a:ea typeface="Calibri"/>
              </a:rPr>
              <a:t>	</a:t>
            </a:r>
            <a:r>
              <a:rPr b="0" lang="sk-SK" sz="2600" spc="-1" strike="noStrike">
                <a:solidFill>
                  <a:srgbClr val="002060"/>
                </a:solidFill>
                <a:latin typeface="Calibri"/>
                <a:ea typeface="Calibri"/>
              </a:rPr>
              <a:t>Hvezdárne / observatóriá.</a:t>
            </a:r>
            <a:endParaRPr b="0" lang="sk-SK" sz="26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399" name="image1.png" descr=""/>
          <p:cNvPicPr/>
          <p:nvPr/>
        </p:nvPicPr>
        <p:blipFill>
          <a:blip r:embed="rId2"/>
          <a:srcRect l="0" t="8888" r="0" b="13844"/>
          <a:stretch/>
        </p:blipFill>
        <p:spPr>
          <a:xfrm>
            <a:off x="1254240" y="0"/>
            <a:ext cx="9682200" cy="1100520"/>
          </a:xfrm>
          <a:prstGeom prst="rect">
            <a:avLst/>
          </a:prstGeom>
          <a:ln w="12700">
            <a:noFill/>
          </a:ln>
        </p:spPr>
      </p:pic>
      <p:sp>
        <p:nvSpPr>
          <p:cNvPr id="40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0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5a.2.1</a:t>
            </a:r>
            <a:r>
              <a:rPr b="0" lang="en-GB" sz="3200" spc="-1" strike="noStrike">
                <a:solidFill>
                  <a:srgbClr val="002060"/>
                </a:solidFill>
                <a:latin typeface="Calibri"/>
                <a:ea typeface="Calibri"/>
              </a:rPr>
              <a:t> </a:t>
            </a:r>
            <a:r>
              <a:rPr b="0" lang="pl-PL" sz="3200" spc="-1" strike="noStrike">
                <a:solidFill>
                  <a:srgbClr val="002060"/>
                </a:solidFill>
                <a:latin typeface="Calibri"/>
                <a:ea typeface="Calibri"/>
              </a:rPr>
              <a:t>Trajektórie trpasličích planét</a:t>
            </a:r>
            <a:endParaRPr b="0" lang="sk-SK" sz="3200" spc="-1" strike="noStrike">
              <a:latin typeface="Arial"/>
            </a:endParaRPr>
          </a:p>
        </p:txBody>
      </p:sp>
      <p:sp>
        <p:nvSpPr>
          <p:cNvPr id="402" name="CustomShape 3"/>
          <p:cNvSpPr/>
          <p:nvPr/>
        </p:nvSpPr>
        <p:spPr>
          <a:xfrm>
            <a:off x="8646840" y="1825200"/>
            <a:ext cx="3282480" cy="3467880"/>
          </a:xfrm>
          <a:prstGeom prst="rect">
            <a:avLst/>
          </a:prstGeom>
          <a:noFill/>
          <a:ln w="0">
            <a:noFill/>
          </a:ln>
        </p:spPr>
        <p:style>
          <a:lnRef idx="0"/>
          <a:fillRef idx="0"/>
          <a:effectRef idx="0"/>
          <a:fontRef idx="minor"/>
        </p:style>
        <p:txBody>
          <a:bodyPr lIns="90000" rIns="90000" tIns="45000" bIns="45000">
            <a:spAutoFit/>
          </a:bodyPr>
          <a:p>
            <a:pPr algn="just">
              <a:lnSpc>
                <a:spcPct val="100000"/>
              </a:lnSpc>
              <a:spcBef>
                <a:spcPts val="601"/>
              </a:spcBef>
              <a:spcAft>
                <a:spcPts val="601"/>
              </a:spcAft>
            </a:pPr>
            <a:r>
              <a:rPr b="0" lang="cs-CZ" sz="1600" spc="-1" strike="noStrike">
                <a:solidFill>
                  <a:srgbClr val="000000"/>
                </a:solidFill>
                <a:latin typeface="Calibri"/>
                <a:ea typeface="Times New Roman"/>
              </a:rPr>
              <a:t>Vzdialenosť v príslní v rovine ekliptiky (pro Ceres): </a:t>
            </a:r>
            <a:r>
              <a:rPr b="0" i="1" lang="cs-CZ" sz="1600" spc="-1" strike="noStrike">
                <a:solidFill>
                  <a:srgbClr val="000000"/>
                </a:solidFill>
                <a:latin typeface="Calibri"/>
                <a:ea typeface="Times New Roman"/>
              </a:rPr>
              <a:t>a</a:t>
            </a:r>
            <a:r>
              <a:rPr b="0" lang="cs-CZ" sz="1600" spc="-1" strike="noStrike">
                <a:solidFill>
                  <a:srgbClr val="000000"/>
                </a:solidFill>
                <a:latin typeface="Calibri"/>
                <a:ea typeface="Times New Roman"/>
              </a:rPr>
              <a:t> (1 – </a:t>
            </a:r>
            <a:r>
              <a:rPr b="0" i="1" lang="cs-CZ" sz="1600" spc="-1" strike="noStrike">
                <a:solidFill>
                  <a:srgbClr val="000000"/>
                </a:solidFill>
                <a:latin typeface="Calibri"/>
                <a:ea typeface="Times New Roman"/>
              </a:rPr>
              <a:t>e</a:t>
            </a:r>
            <a:r>
              <a:rPr b="0" lang="cs-CZ" sz="1600" spc="-1" strike="noStrike">
                <a:solidFill>
                  <a:srgbClr val="000000"/>
                </a:solidFill>
                <a:latin typeface="Calibri"/>
                <a:ea typeface="Times New Roman"/>
              </a:rPr>
              <a:t>) cos </a:t>
            </a:r>
            <a:r>
              <a:rPr b="0" i="1" lang="cs-CZ" sz="1600" spc="-1" strike="noStrike">
                <a:solidFill>
                  <a:srgbClr val="000000"/>
                </a:solidFill>
                <a:latin typeface="Calibri"/>
                <a:ea typeface="Times New Roman"/>
              </a:rPr>
              <a:t>i</a:t>
            </a:r>
            <a:r>
              <a:rPr b="0" lang="cs-CZ" sz="1600" spc="-1" strike="noStrike">
                <a:solidFill>
                  <a:srgbClr val="000000"/>
                </a:solidFill>
                <a:latin typeface="Calibri"/>
                <a:ea typeface="Times New Roman"/>
              </a:rPr>
              <a:t> = 2,77 (1 – 0,0758) cos 11° au = 2,51 au</a:t>
            </a:r>
            <a:endParaRPr b="0" lang="sk-SK" sz="1600" spc="-1" strike="noStrike">
              <a:latin typeface="Arial"/>
            </a:endParaRPr>
          </a:p>
          <a:p>
            <a:pPr algn="just">
              <a:lnSpc>
                <a:spcPct val="100000"/>
              </a:lnSpc>
              <a:spcBef>
                <a:spcPts val="601"/>
              </a:spcBef>
              <a:spcAft>
                <a:spcPts val="601"/>
              </a:spcAft>
            </a:pPr>
            <a:r>
              <a:rPr b="0" lang="cs-CZ" sz="1600" spc="-1" strike="noStrike">
                <a:solidFill>
                  <a:srgbClr val="000000"/>
                </a:solidFill>
                <a:latin typeface="Calibri"/>
                <a:ea typeface="Times New Roman"/>
              </a:rPr>
              <a:t>Vzdialenosť v odslní v rovine ekliptiky (pro Ceres):</a:t>
            </a:r>
            <a:r>
              <a:rPr b="0" i="1" lang="cs-CZ" sz="1600" spc="-1" strike="noStrike">
                <a:solidFill>
                  <a:srgbClr val="000000"/>
                </a:solidFill>
                <a:latin typeface="Calibri"/>
                <a:ea typeface="Times New Roman"/>
              </a:rPr>
              <a:t> a</a:t>
            </a:r>
            <a:r>
              <a:rPr b="0" lang="cs-CZ" sz="1600" spc="-1" strike="noStrike">
                <a:solidFill>
                  <a:srgbClr val="000000"/>
                </a:solidFill>
                <a:latin typeface="Calibri"/>
                <a:ea typeface="Times New Roman"/>
              </a:rPr>
              <a:t> (1 + </a:t>
            </a:r>
            <a:r>
              <a:rPr b="0" i="1" lang="cs-CZ" sz="1600" spc="-1" strike="noStrike">
                <a:solidFill>
                  <a:srgbClr val="000000"/>
                </a:solidFill>
                <a:latin typeface="Calibri"/>
                <a:ea typeface="Times New Roman"/>
              </a:rPr>
              <a:t>e</a:t>
            </a:r>
            <a:r>
              <a:rPr b="0" lang="cs-CZ" sz="1600" spc="-1" strike="noStrike">
                <a:solidFill>
                  <a:srgbClr val="000000"/>
                </a:solidFill>
                <a:latin typeface="Calibri"/>
                <a:ea typeface="Times New Roman"/>
              </a:rPr>
              <a:t>) cos </a:t>
            </a:r>
            <a:r>
              <a:rPr b="0" i="1" lang="cs-CZ" sz="1600" spc="-1" strike="noStrike">
                <a:solidFill>
                  <a:srgbClr val="000000"/>
                </a:solidFill>
                <a:latin typeface="Calibri"/>
                <a:ea typeface="Times New Roman"/>
              </a:rPr>
              <a:t>i</a:t>
            </a:r>
            <a:r>
              <a:rPr b="0" lang="cs-CZ" sz="1600" spc="-1" strike="noStrike">
                <a:solidFill>
                  <a:srgbClr val="000000"/>
                </a:solidFill>
                <a:latin typeface="Calibri"/>
                <a:ea typeface="Times New Roman"/>
              </a:rPr>
              <a:t> = 2,77 (1 + 0,0758) cos 11° au = 2,93 au</a:t>
            </a:r>
            <a:endParaRPr b="0" lang="sk-SK" sz="1600" spc="-1" strike="noStrike">
              <a:latin typeface="Arial"/>
            </a:endParaRPr>
          </a:p>
          <a:p>
            <a:pPr algn="just">
              <a:lnSpc>
                <a:spcPct val="100000"/>
              </a:lnSpc>
              <a:spcBef>
                <a:spcPts val="601"/>
              </a:spcBef>
              <a:spcAft>
                <a:spcPts val="601"/>
              </a:spcAft>
            </a:pPr>
            <a:r>
              <a:rPr b="0" lang="cs-CZ" sz="1600" spc="-1" strike="noStrike">
                <a:solidFill>
                  <a:srgbClr val="000000"/>
                </a:solidFill>
                <a:latin typeface="Calibri"/>
                <a:ea typeface="Times New Roman"/>
              </a:rPr>
              <a:t>Vzdialenosť od ekliptiky v príslní (pre Ceres): </a:t>
            </a:r>
            <a:r>
              <a:rPr b="0" i="1" lang="cs-CZ" sz="1600" spc="-1" strike="noStrike">
                <a:solidFill>
                  <a:srgbClr val="000000"/>
                </a:solidFill>
                <a:latin typeface="Calibri"/>
                <a:ea typeface="Times New Roman"/>
              </a:rPr>
              <a:t>a</a:t>
            </a:r>
            <a:r>
              <a:rPr b="0" lang="cs-CZ" sz="1600" spc="-1" strike="noStrike">
                <a:solidFill>
                  <a:srgbClr val="000000"/>
                </a:solidFill>
                <a:latin typeface="Calibri"/>
                <a:ea typeface="Times New Roman"/>
              </a:rPr>
              <a:t> (1 – </a:t>
            </a:r>
            <a:r>
              <a:rPr b="0" i="1" lang="cs-CZ" sz="1600" spc="-1" strike="noStrike">
                <a:solidFill>
                  <a:srgbClr val="000000"/>
                </a:solidFill>
                <a:latin typeface="Calibri"/>
                <a:ea typeface="Times New Roman"/>
              </a:rPr>
              <a:t>e</a:t>
            </a:r>
            <a:r>
              <a:rPr b="0" lang="cs-CZ" sz="1600" spc="-1" strike="noStrike">
                <a:solidFill>
                  <a:srgbClr val="000000"/>
                </a:solidFill>
                <a:latin typeface="Calibri"/>
                <a:ea typeface="Times New Roman"/>
              </a:rPr>
              <a:t>) sin </a:t>
            </a:r>
            <a:r>
              <a:rPr b="0" i="1" lang="cs-CZ" sz="1600" spc="-1" strike="noStrike">
                <a:solidFill>
                  <a:srgbClr val="000000"/>
                </a:solidFill>
                <a:latin typeface="Calibri"/>
                <a:ea typeface="Times New Roman"/>
              </a:rPr>
              <a:t>i</a:t>
            </a:r>
            <a:r>
              <a:rPr b="0" lang="cs-CZ" sz="1600" spc="-1" strike="noStrike">
                <a:solidFill>
                  <a:srgbClr val="000000"/>
                </a:solidFill>
                <a:latin typeface="Calibri"/>
                <a:ea typeface="Times New Roman"/>
              </a:rPr>
              <a:t> = 2,77 (1 – 0,0758) sin 11° au = 0,49 au</a:t>
            </a:r>
            <a:endParaRPr b="0" lang="sk-SK" sz="1600" spc="-1" strike="noStrike">
              <a:latin typeface="Arial"/>
            </a:endParaRPr>
          </a:p>
          <a:p>
            <a:pPr algn="just">
              <a:lnSpc>
                <a:spcPct val="100000"/>
              </a:lnSpc>
              <a:spcBef>
                <a:spcPts val="601"/>
              </a:spcBef>
              <a:spcAft>
                <a:spcPts val="601"/>
              </a:spcAft>
            </a:pPr>
            <a:r>
              <a:rPr b="0" lang="cs-CZ" sz="1600" spc="-1" strike="noStrike">
                <a:solidFill>
                  <a:srgbClr val="000000"/>
                </a:solidFill>
                <a:latin typeface="Calibri"/>
                <a:ea typeface="Times New Roman"/>
              </a:rPr>
              <a:t>Vzdialenosť od ekliptiky v odslní (pre Ceres): </a:t>
            </a:r>
            <a:r>
              <a:rPr b="0" i="1" lang="cs-CZ" sz="1600" spc="-1" strike="noStrike">
                <a:solidFill>
                  <a:srgbClr val="000000"/>
                </a:solidFill>
                <a:latin typeface="Calibri"/>
                <a:ea typeface="Times New Roman"/>
              </a:rPr>
              <a:t>a</a:t>
            </a:r>
            <a:r>
              <a:rPr b="0" lang="cs-CZ" sz="1600" spc="-1" strike="noStrike">
                <a:solidFill>
                  <a:srgbClr val="000000"/>
                </a:solidFill>
                <a:latin typeface="Calibri"/>
                <a:ea typeface="Times New Roman"/>
              </a:rPr>
              <a:t> (1 + </a:t>
            </a:r>
            <a:r>
              <a:rPr b="0" i="1" lang="cs-CZ" sz="1600" spc="-1" strike="noStrike">
                <a:solidFill>
                  <a:srgbClr val="000000"/>
                </a:solidFill>
                <a:latin typeface="Calibri"/>
                <a:ea typeface="Times New Roman"/>
              </a:rPr>
              <a:t>e</a:t>
            </a:r>
            <a:r>
              <a:rPr b="0" lang="cs-CZ" sz="1600" spc="-1" strike="noStrike">
                <a:solidFill>
                  <a:srgbClr val="000000"/>
                </a:solidFill>
                <a:latin typeface="Calibri"/>
                <a:ea typeface="Times New Roman"/>
              </a:rPr>
              <a:t>) sin </a:t>
            </a:r>
            <a:r>
              <a:rPr b="0" i="1" lang="cs-CZ" sz="1600" spc="-1" strike="noStrike">
                <a:solidFill>
                  <a:srgbClr val="000000"/>
                </a:solidFill>
                <a:latin typeface="Calibri"/>
                <a:ea typeface="Times New Roman"/>
              </a:rPr>
              <a:t>i</a:t>
            </a:r>
            <a:r>
              <a:rPr b="0" lang="cs-CZ" sz="1600" spc="-1" strike="noStrike">
                <a:solidFill>
                  <a:srgbClr val="000000"/>
                </a:solidFill>
                <a:latin typeface="Calibri"/>
                <a:ea typeface="Times New Roman"/>
              </a:rPr>
              <a:t> = 2,77 (1 + 0,0758) sin 11° au = 0,57 au</a:t>
            </a:r>
            <a:endParaRPr b="0" lang="sk-SK" sz="1600" spc="-1" strike="noStrike">
              <a:latin typeface="Arial"/>
            </a:endParaRPr>
          </a:p>
        </p:txBody>
      </p:sp>
      <p:pic>
        <p:nvPicPr>
          <p:cNvPr id="403" name="" descr=""/>
          <p:cNvPicPr/>
          <p:nvPr/>
        </p:nvPicPr>
        <p:blipFill>
          <a:blip r:embed="rId3"/>
          <a:stretch/>
        </p:blipFill>
        <p:spPr>
          <a:xfrm>
            <a:off x="664920" y="1697400"/>
            <a:ext cx="6894360" cy="1361880"/>
          </a:xfrm>
          <a:prstGeom prst="rect">
            <a:avLst/>
          </a:prstGeom>
          <a:ln w="0">
            <a:noFill/>
          </a:ln>
        </p:spPr>
      </p:pic>
      <p:pic>
        <p:nvPicPr>
          <p:cNvPr id="404" name="" descr=""/>
          <p:cNvPicPr/>
          <p:nvPr/>
        </p:nvPicPr>
        <p:blipFill>
          <a:blip r:embed="rId4"/>
          <a:stretch/>
        </p:blipFill>
        <p:spPr>
          <a:xfrm>
            <a:off x="244800" y="3193200"/>
            <a:ext cx="8214840" cy="2026440"/>
          </a:xfrm>
          <a:prstGeom prst="rect">
            <a:avLst/>
          </a:prstGeom>
          <a:ln w="0">
            <a:noFill/>
          </a:ln>
        </p:spPr>
      </p:pic>
    </p:spTree>
  </p:cSld>
  <mc:AlternateContent>
    <mc:Choice Requires="p14">
      <p:transition spd="slow" p14:dur="2000"/>
    </mc:Choice>
    <mc:Fallback>
      <p:transition spd="slow"/>
    </mc:Fallback>
  </mc:AlternateContent>
  <p:timing>
    <p:tnLst>
      <p:par>
        <p:cTn id="70" dur="indefinite" restart="never" nodeType="tmRoot">
          <p:childTnLst>
            <p:seq>
              <p:cTn id="71" dur="indefinite" nodeType="mainSeq">
                <p:childTnLst>
                  <p:par>
                    <p:cTn id="72" fill="hold">
                      <p:stCondLst>
                        <p:cond delay="indefinite"/>
                      </p:stCondLst>
                      <p:childTnLst>
                        <p:par>
                          <p:cTn id="73" fill="hold">
                            <p:stCondLst>
                              <p:cond delay="0"/>
                            </p:stCondLst>
                            <p:childTnLst>
                              <p:par>
                                <p:cTn id="74" nodeType="clickEffect" fill="hold" presetClass="entr" presetID="5" presetSubtype="10">
                                  <p:stCondLst>
                                    <p:cond delay="0"/>
                                  </p:stCondLst>
                                  <p:childTnLst>
                                    <p:set>
                                      <p:cBhvr>
                                        <p:cTn id="75" dur="1" fill="hold">
                                          <p:stCondLst>
                                            <p:cond delay="0"/>
                                          </p:stCondLst>
                                        </p:cTn>
                                        <p:tgtEl>
                                          <p:spTgt spid="402">
                                            <p:txEl>
                                              <p:pRg st="0" end="0"/>
                                            </p:txEl>
                                          </p:spTgt>
                                        </p:tgtEl>
                                        <p:attrNameLst>
                                          <p:attrName>style.visibility</p:attrName>
                                        </p:attrNameLst>
                                      </p:cBhvr>
                                      <p:to>
                                        <p:strVal val="visible"/>
                                      </p:to>
                                    </p:set>
                                    <p:animEffect filter="checkerboard(across)" transition="in">
                                      <p:cBhvr additive="repl">
                                        <p:cTn id="76" dur="500"/>
                                        <p:tgtEl>
                                          <p:spTgt spid="40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5" presetSubtype="10">
                                  <p:stCondLst>
                                    <p:cond delay="0"/>
                                  </p:stCondLst>
                                  <p:childTnLst>
                                    <p:set>
                                      <p:cBhvr>
                                        <p:cTn id="80" dur="1" fill="hold">
                                          <p:stCondLst>
                                            <p:cond delay="0"/>
                                          </p:stCondLst>
                                        </p:cTn>
                                        <p:tgtEl>
                                          <p:spTgt spid="402">
                                            <p:txEl>
                                              <p:pRg st="1" end="1"/>
                                            </p:txEl>
                                          </p:spTgt>
                                        </p:tgtEl>
                                        <p:attrNameLst>
                                          <p:attrName>style.visibility</p:attrName>
                                        </p:attrNameLst>
                                      </p:cBhvr>
                                      <p:to>
                                        <p:strVal val="visible"/>
                                      </p:to>
                                    </p:set>
                                    <p:animEffect filter="checkerboard(across)" transition="in">
                                      <p:cBhvr additive="repl">
                                        <p:cTn id="81" dur="500"/>
                                        <p:tgtEl>
                                          <p:spTgt spid="402">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nodeType="clickEffect" fill="hold" presetClass="entr" presetID="5" presetSubtype="10">
                                  <p:stCondLst>
                                    <p:cond delay="0"/>
                                  </p:stCondLst>
                                  <p:childTnLst>
                                    <p:set>
                                      <p:cBhvr>
                                        <p:cTn id="85" dur="1" fill="hold">
                                          <p:stCondLst>
                                            <p:cond delay="0"/>
                                          </p:stCondLst>
                                        </p:cTn>
                                        <p:tgtEl>
                                          <p:spTgt spid="402">
                                            <p:txEl>
                                              <p:pRg st="2" end="2"/>
                                            </p:txEl>
                                          </p:spTgt>
                                        </p:tgtEl>
                                        <p:attrNameLst>
                                          <p:attrName>style.visibility</p:attrName>
                                        </p:attrNameLst>
                                      </p:cBhvr>
                                      <p:to>
                                        <p:strVal val="visible"/>
                                      </p:to>
                                    </p:set>
                                    <p:animEffect filter="checkerboard(across)" transition="in">
                                      <p:cBhvr additive="repl">
                                        <p:cTn id="86" dur="500"/>
                                        <p:tgtEl>
                                          <p:spTgt spid="402">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5" presetSubtype="10">
                                  <p:stCondLst>
                                    <p:cond delay="0"/>
                                  </p:stCondLst>
                                  <p:childTnLst>
                                    <p:set>
                                      <p:cBhvr>
                                        <p:cTn id="90" dur="1" fill="hold">
                                          <p:stCondLst>
                                            <p:cond delay="0"/>
                                          </p:stCondLst>
                                        </p:cTn>
                                        <p:tgtEl>
                                          <p:spTgt spid="402">
                                            <p:txEl>
                                              <p:pRg st="3" end="3"/>
                                            </p:txEl>
                                          </p:spTgt>
                                        </p:tgtEl>
                                        <p:attrNameLst>
                                          <p:attrName>style.visibility</p:attrName>
                                        </p:attrNameLst>
                                      </p:cBhvr>
                                      <p:to>
                                        <p:strVal val="visible"/>
                                      </p:to>
                                    </p:set>
                                    <p:animEffect filter="checkerboard(across)" transition="in">
                                      <p:cBhvr additive="repl">
                                        <p:cTn id="91" dur="500"/>
                                        <p:tgtEl>
                                          <p:spTgt spid="40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06" name="image1.png" descr=""/>
          <p:cNvPicPr/>
          <p:nvPr/>
        </p:nvPicPr>
        <p:blipFill>
          <a:blip r:embed="rId2"/>
          <a:srcRect l="0" t="8888" r="0" b="13844"/>
          <a:stretch/>
        </p:blipFill>
        <p:spPr>
          <a:xfrm>
            <a:off x="1254240" y="0"/>
            <a:ext cx="9682200" cy="1100520"/>
          </a:xfrm>
          <a:prstGeom prst="rect">
            <a:avLst/>
          </a:prstGeom>
          <a:ln w="12700">
            <a:noFill/>
          </a:ln>
        </p:spPr>
      </p:pic>
      <p:sp>
        <p:nvSpPr>
          <p:cNvPr id="40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0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5a.2.2 Západ trpasličej planéty</a:t>
            </a:r>
            <a:endParaRPr b="0" lang="sk-SK" sz="3200" spc="-1" strike="noStrike">
              <a:latin typeface="Arial"/>
            </a:endParaRPr>
          </a:p>
        </p:txBody>
      </p:sp>
      <p:sp>
        <p:nvSpPr>
          <p:cNvPr id="409" name="CustomShape 3"/>
          <p:cNvSpPr/>
          <p:nvPr/>
        </p:nvSpPr>
        <p:spPr>
          <a:xfrm>
            <a:off x="261360" y="289044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Kalkulačka, milimetrový papier (na graf) alebo tabuľkový kalkulátor.</a:t>
            </a:r>
            <a:endParaRPr b="0" lang="sk-SK" sz="2800" spc="-1" strike="noStrike">
              <a:latin typeface="Arial"/>
            </a:endParaRPr>
          </a:p>
        </p:txBody>
      </p:sp>
      <p:sp>
        <p:nvSpPr>
          <p:cNvPr id="410" name="CustomShape 4"/>
          <p:cNvSpPr/>
          <p:nvPr/>
        </p:nvSpPr>
        <p:spPr>
          <a:xfrm>
            <a:off x="261360" y="402336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sa oboznámia s výpočtom západu trpasličej planéty. Ako zdroj dát slúži výška objektu nad obzorom po niekoľko dní za sebou.</a:t>
            </a:r>
            <a:endParaRPr b="0" lang="sk-SK" sz="2800" spc="-1" strike="noStrike">
              <a:latin typeface="Arial"/>
            </a:endParaRPr>
          </a:p>
        </p:txBody>
      </p:sp>
      <p:sp>
        <p:nvSpPr>
          <p:cNvPr id="411" name="CustomShape 5"/>
          <p:cNvSpPr/>
          <p:nvPr/>
        </p:nvSpPr>
        <p:spPr>
          <a:xfrm>
            <a:off x="261360" y="173124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Úloha je zameraná na prácu s grafom, odvodenie rovnice grafu a zistenie priesečníka s osou x.</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2"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13" name="image1.png" descr=""/>
          <p:cNvPicPr/>
          <p:nvPr/>
        </p:nvPicPr>
        <p:blipFill>
          <a:blip r:embed="rId2"/>
          <a:srcRect l="0" t="8888" r="0" b="13844"/>
          <a:stretch/>
        </p:blipFill>
        <p:spPr>
          <a:xfrm>
            <a:off x="1254240" y="0"/>
            <a:ext cx="9682200" cy="1100520"/>
          </a:xfrm>
          <a:prstGeom prst="rect">
            <a:avLst/>
          </a:prstGeom>
          <a:ln w="12700">
            <a:noFill/>
          </a:ln>
        </p:spPr>
      </p:pic>
      <p:sp>
        <p:nvSpPr>
          <p:cNvPr id="414"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15"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5a.2.2 Západ trpasličej planéty</a:t>
            </a:r>
            <a:endParaRPr b="0" lang="sk-SK" sz="3200" spc="-1" strike="noStrike">
              <a:latin typeface="Arial"/>
            </a:endParaRPr>
          </a:p>
        </p:txBody>
      </p:sp>
      <p:pic>
        <p:nvPicPr>
          <p:cNvPr id="416" name="Obrázek 2" descr="Obsah obrázku interiér, objekt, židle, vsedě&#10;&#10;Popis byl vytvořen automaticky"/>
          <p:cNvPicPr/>
          <p:nvPr/>
        </p:nvPicPr>
        <p:blipFill>
          <a:blip r:embed="rId3"/>
          <a:stretch/>
        </p:blipFill>
        <p:spPr>
          <a:xfrm>
            <a:off x="334800" y="3222000"/>
            <a:ext cx="1257840" cy="1923480"/>
          </a:xfrm>
          <a:prstGeom prst="rect">
            <a:avLst/>
          </a:prstGeom>
          <a:ln w="0">
            <a:noFill/>
          </a:ln>
        </p:spPr>
      </p:pic>
      <p:pic>
        <p:nvPicPr>
          <p:cNvPr id="417" name="Obrázek 7" descr="Obsah obrázku kráter, černá, bílá, vsedě&#10;&#10;Popis byl vytvořen automaticky"/>
          <p:cNvPicPr/>
          <p:nvPr/>
        </p:nvPicPr>
        <p:blipFill>
          <a:blip r:embed="rId4"/>
          <a:stretch/>
        </p:blipFill>
        <p:spPr>
          <a:xfrm>
            <a:off x="92520" y="1618920"/>
            <a:ext cx="2120400" cy="1590120"/>
          </a:xfrm>
          <a:prstGeom prst="rect">
            <a:avLst/>
          </a:prstGeom>
          <a:ln w="0">
            <a:noFill/>
          </a:ln>
        </p:spPr>
      </p:pic>
      <p:sp>
        <p:nvSpPr>
          <p:cNvPr id="418" name="CustomShape 3"/>
          <p:cNvSpPr/>
          <p:nvPr/>
        </p:nvSpPr>
        <p:spPr>
          <a:xfrm>
            <a:off x="96120" y="1557000"/>
            <a:ext cx="60804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Ceres</a:t>
            </a:r>
            <a:endParaRPr b="0" lang="sk-SK" sz="1800" spc="-1" strike="noStrike">
              <a:latin typeface="Arial"/>
            </a:endParaRPr>
          </a:p>
        </p:txBody>
      </p:sp>
      <p:sp>
        <p:nvSpPr>
          <p:cNvPr id="419" name="CustomShape 4"/>
          <p:cNvSpPr/>
          <p:nvPr/>
        </p:nvSpPr>
        <p:spPr>
          <a:xfrm>
            <a:off x="128880" y="5164560"/>
            <a:ext cx="23317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Faulkes Telescope North</a:t>
            </a:r>
            <a:endParaRPr b="0" lang="sk-SK" sz="1800" spc="-1" strike="noStrike">
              <a:latin typeface="Arial"/>
            </a:endParaRPr>
          </a:p>
        </p:txBody>
      </p:sp>
      <p:graphicFrame>
        <p:nvGraphicFramePr>
          <p:cNvPr id="420" name="Table 5"/>
          <p:cNvGraphicFramePr/>
          <p:nvPr/>
        </p:nvGraphicFramePr>
        <p:xfrm>
          <a:off x="2084400" y="1708200"/>
          <a:ext cx="3771720" cy="3474000"/>
        </p:xfrm>
        <a:graphic>
          <a:graphicData uri="http://schemas.openxmlformats.org/drawingml/2006/table">
            <a:tbl>
              <a:tblPr/>
              <a:tblGrid>
                <a:gridCol w="587880"/>
                <a:gridCol w="1297440"/>
                <a:gridCol w="531360"/>
                <a:gridCol w="1355400"/>
              </a:tblGrid>
              <a:tr h="456840">
                <a:tc>
                  <a:txBody>
                    <a:bodyPr lIns="68400" rIns="68400">
                      <a:noAutofit/>
                    </a:bodyPr>
                    <a:p>
                      <a:pPr algn="ctr">
                        <a:lnSpc>
                          <a:spcPct val="100000"/>
                        </a:lnSpc>
                      </a:pPr>
                      <a:r>
                        <a:rPr b="1" lang="cs-CZ" sz="1200" spc="-1" strike="noStrike">
                          <a:solidFill>
                            <a:srgbClr val="ffffff"/>
                          </a:solidFill>
                          <a:latin typeface="Calibri"/>
                          <a:ea typeface="Times New Roman"/>
                        </a:rPr>
                        <a:t>Deň</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70ad47"/>
                    </a:solidFill>
                  </a:tcPr>
                </a:tc>
                <a:tc>
                  <a:txBody>
                    <a:bodyPr lIns="68400" rIns="68400">
                      <a:noAutofit/>
                    </a:bodyPr>
                    <a:p>
                      <a:pPr algn="ctr">
                        <a:lnSpc>
                          <a:spcPct val="100000"/>
                        </a:lnSpc>
                      </a:pPr>
                      <a:r>
                        <a:rPr b="1" lang="cs-CZ" sz="1200" spc="-1" strike="noStrike">
                          <a:solidFill>
                            <a:srgbClr val="ffffff"/>
                          </a:solidFill>
                          <a:latin typeface="Calibri"/>
                          <a:ea typeface="Avenir Roman"/>
                        </a:rPr>
                        <a:t>Výška nad obzorom (°)</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gn="ctr">
                        <a:lnSpc>
                          <a:spcPct val="100000"/>
                        </a:lnSpc>
                      </a:pPr>
                      <a:r>
                        <a:rPr b="1" lang="cs-CZ" sz="1200" spc="-1" strike="noStrike">
                          <a:solidFill>
                            <a:srgbClr val="ffffff"/>
                          </a:solidFill>
                          <a:latin typeface="Calibri"/>
                          <a:ea typeface="Times New Roman"/>
                        </a:rPr>
                        <a:t>Deň</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gn="ctr">
                        <a:lnSpc>
                          <a:spcPct val="100000"/>
                        </a:lnSpc>
                      </a:pPr>
                      <a:r>
                        <a:rPr b="1" lang="cs-CZ" sz="1200" spc="-1" strike="noStrike">
                          <a:solidFill>
                            <a:srgbClr val="ffffff"/>
                          </a:solidFill>
                          <a:latin typeface="Calibri"/>
                          <a:ea typeface="Avenir Roman"/>
                        </a:rPr>
                        <a:t>Výška nad obzorom (°)</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1</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19</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2</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19</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3</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4</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5</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6</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7</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8</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19</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9</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20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10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10</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21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gn="ctr">
                        <a:lnSpc>
                          <a:spcPct val="100000"/>
                        </a:lnSpc>
                      </a:pPr>
                      <a:r>
                        <a:rPr b="0" lang="cs-CZ" sz="1200" spc="-1" strike="noStrike">
                          <a:solidFill>
                            <a:srgbClr val="000000"/>
                          </a:solidFill>
                          <a:latin typeface="Calibri"/>
                          <a:ea typeface="Avenir Roman"/>
                        </a:rPr>
                        <a:t>11</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ctr">
                        <a:lnSpc>
                          <a:spcPct val="100000"/>
                        </a:lnSpc>
                      </a:pPr>
                      <a:r>
                        <a:rPr b="0" lang="cs-CZ" sz="1200" spc="-1" strike="noStrike">
                          <a:solidFill>
                            <a:srgbClr val="000000"/>
                          </a:solidFill>
                          <a:latin typeface="Calibri"/>
                          <a:ea typeface="Avenir Roman"/>
                        </a:rPr>
                        <a:t>15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 </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gn="ctr">
                        <a:lnSpc>
                          <a:spcPct val="100000"/>
                        </a:lnSpc>
                      </a:pPr>
                      <a:r>
                        <a:rPr b="0" lang="cs-CZ" sz="1200" spc="-1" strike="noStrike">
                          <a:solidFill>
                            <a:srgbClr val="000000"/>
                          </a:solidFill>
                          <a:latin typeface="Calibri"/>
                          <a:ea typeface="Avenir Roman"/>
                        </a:rPr>
                        <a:t> </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bl>
          </a:graphicData>
        </a:graphic>
      </p:graphicFrame>
      <p:pic>
        <p:nvPicPr>
          <p:cNvPr id="421" name="Obrázek 12" descr=""/>
          <p:cNvPicPr/>
          <p:nvPr/>
        </p:nvPicPr>
        <p:blipFill>
          <a:blip r:embed="rId5"/>
          <a:stretch/>
        </p:blipFill>
        <p:spPr>
          <a:xfrm>
            <a:off x="6103800" y="1694520"/>
            <a:ext cx="5771880" cy="3467520"/>
          </a:xfrm>
          <a:prstGeom prst="rect">
            <a:avLst/>
          </a:prstGeom>
          <a:ln w="0">
            <a:noFill/>
          </a:ln>
        </p:spPr>
      </p:pic>
      <p:sp>
        <p:nvSpPr>
          <p:cNvPr id="422" name="CustomShape 6"/>
          <p:cNvSpPr/>
          <p:nvPr/>
        </p:nvSpPr>
        <p:spPr>
          <a:xfrm>
            <a:off x="8782920" y="2414520"/>
            <a:ext cx="18277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c00000"/>
                </a:solidFill>
                <a:latin typeface="Arial"/>
                <a:ea typeface="Times New Roman"/>
              </a:rPr>
              <a:t>y</a:t>
            </a:r>
            <a:r>
              <a:rPr b="0" lang="cs-CZ" sz="1800" spc="-1" strike="noStrike">
                <a:solidFill>
                  <a:srgbClr val="c00000"/>
                </a:solidFill>
                <a:latin typeface="Arial"/>
                <a:ea typeface="Times New Roman"/>
              </a:rPr>
              <a:t> = −0,45 </a:t>
            </a:r>
            <a:r>
              <a:rPr b="0" i="1" lang="cs-CZ" sz="1800" spc="-1" strike="noStrike">
                <a:solidFill>
                  <a:srgbClr val="c00000"/>
                </a:solidFill>
                <a:latin typeface="Arial"/>
                <a:ea typeface="Times New Roman"/>
              </a:rPr>
              <a:t>x</a:t>
            </a:r>
            <a:r>
              <a:rPr b="0" lang="cs-CZ" sz="1800" spc="-1" strike="noStrike">
                <a:solidFill>
                  <a:srgbClr val="c00000"/>
                </a:solidFill>
                <a:latin typeface="Arial"/>
                <a:ea typeface="Times New Roman"/>
              </a:rPr>
              <a:t> + 19</a:t>
            </a:r>
            <a:endParaRPr b="0" lang="sk-SK" sz="1800" spc="-1" strike="noStrike">
              <a:latin typeface="Arial"/>
            </a:endParaRPr>
          </a:p>
        </p:txBody>
      </p:sp>
      <p:sp>
        <p:nvSpPr>
          <p:cNvPr id="423" name="CustomShape 7"/>
          <p:cNvSpPr/>
          <p:nvPr/>
        </p:nvSpPr>
        <p:spPr>
          <a:xfrm>
            <a:off x="6805800" y="3629520"/>
            <a:ext cx="47883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1. a 21. deň (20 dní) = –9° </a:t>
            </a:r>
            <a:r>
              <a:rPr b="0" lang="en-GB" sz="1800" spc="-1" strike="noStrike">
                <a:solidFill>
                  <a:srgbClr val="000000"/>
                </a:solidFill>
                <a:latin typeface="Wingdings"/>
                <a:ea typeface="Times New Roman"/>
              </a:rPr>
              <a:t></a:t>
            </a:r>
            <a:r>
              <a:rPr b="0" lang="en-GB" sz="1800" spc="-1" strike="noStrike">
                <a:solidFill>
                  <a:srgbClr val="000000"/>
                </a:solidFill>
                <a:latin typeface="Arial"/>
                <a:ea typeface="Times New Roman"/>
              </a:rPr>
              <a:t> 9° / 20 = −0,45°</a:t>
            </a:r>
            <a:endParaRPr b="0" lang="sk-SK" sz="1800" spc="-1" strike="noStrike">
              <a:latin typeface="Arial"/>
            </a:endParaRPr>
          </a:p>
        </p:txBody>
      </p:sp>
      <p:sp>
        <p:nvSpPr>
          <p:cNvPr id="424" name="CustomShape 8"/>
          <p:cNvSpPr/>
          <p:nvPr/>
        </p:nvSpPr>
        <p:spPr>
          <a:xfrm>
            <a:off x="6763680" y="4052520"/>
            <a:ext cx="26488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priesečník s osou y = 19</a:t>
            </a:r>
            <a:endParaRPr b="0" lang="sk-SK" sz="1800" spc="-1" strike="noStrike">
              <a:latin typeface="Arial"/>
            </a:endParaRPr>
          </a:p>
        </p:txBody>
      </p:sp>
      <p:sp>
        <p:nvSpPr>
          <p:cNvPr id="425" name="CustomShape 9"/>
          <p:cNvSpPr/>
          <p:nvPr/>
        </p:nvSpPr>
        <p:spPr>
          <a:xfrm>
            <a:off x="2118240" y="4223880"/>
            <a:ext cx="3703320" cy="9126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cs-CZ" sz="1800" spc="-1" strike="noStrike">
                <a:solidFill>
                  <a:srgbClr val="000000"/>
                </a:solidFill>
                <a:latin typeface="Calibri"/>
                <a:ea typeface="Times New Roman"/>
              </a:rPr>
              <a:t>západ Ceres </a:t>
            </a:r>
            <a:r>
              <a:rPr b="0" lang="cs-CZ" sz="1800" spc="-1" strike="noStrike">
                <a:solidFill>
                  <a:srgbClr val="000000"/>
                </a:solidFill>
                <a:latin typeface="Wingdings"/>
                <a:ea typeface="Times New Roman"/>
              </a:rPr>
              <a:t></a:t>
            </a:r>
            <a:r>
              <a:rPr b="0" lang="cs-CZ" sz="1800" spc="-1" strike="noStrike">
                <a:solidFill>
                  <a:srgbClr val="000000"/>
                </a:solidFill>
                <a:latin typeface="Calibri"/>
                <a:ea typeface="Times New Roman"/>
              </a:rPr>
              <a:t> </a:t>
            </a:r>
            <a:r>
              <a:rPr b="0" i="1" lang="cs-CZ" sz="1800" spc="-1" strike="noStrike">
                <a:solidFill>
                  <a:srgbClr val="000000"/>
                </a:solidFill>
                <a:latin typeface="Calibri"/>
                <a:ea typeface="Times New Roman"/>
              </a:rPr>
              <a:t>h</a:t>
            </a:r>
            <a:r>
              <a:rPr b="0" lang="cs-CZ" sz="1800" spc="-1" strike="noStrike">
                <a:solidFill>
                  <a:srgbClr val="000000"/>
                </a:solidFill>
                <a:latin typeface="Calibri"/>
                <a:ea typeface="Times New Roman"/>
              </a:rPr>
              <a:t> = 0° </a:t>
            </a:r>
            <a:r>
              <a:rPr b="0" lang="cs-CZ" sz="1800" spc="-1" strike="noStrike">
                <a:solidFill>
                  <a:srgbClr val="000000"/>
                </a:solidFill>
                <a:latin typeface="Wingdings"/>
                <a:ea typeface="Times New Roman"/>
              </a:rPr>
              <a:t></a:t>
            </a:r>
            <a:r>
              <a:rPr b="0" lang="cs-CZ" sz="1800" spc="-1" strike="noStrike">
                <a:solidFill>
                  <a:srgbClr val="000000"/>
                </a:solidFill>
                <a:latin typeface="Calibri"/>
                <a:ea typeface="Times New Roman"/>
              </a:rPr>
              <a:t> </a:t>
            </a:r>
            <a:r>
              <a:rPr b="0" i="1" lang="cs-CZ" sz="1800" spc="-1" strike="noStrike">
                <a:solidFill>
                  <a:srgbClr val="000000"/>
                </a:solidFill>
                <a:latin typeface="Calibri"/>
                <a:ea typeface="Times New Roman"/>
              </a:rPr>
              <a:t>y</a:t>
            </a:r>
            <a:r>
              <a:rPr b="0" lang="cs-CZ" sz="1800" spc="-1" strike="noStrike">
                <a:solidFill>
                  <a:srgbClr val="000000"/>
                </a:solidFill>
                <a:latin typeface="Calibri"/>
                <a:ea typeface="Times New Roman"/>
              </a:rPr>
              <a:t> = 0</a:t>
            </a:r>
            <a:endParaRPr b="0" lang="sk-SK" sz="1800" spc="-1" strike="noStrike">
              <a:latin typeface="Arial"/>
            </a:endParaRPr>
          </a:p>
          <a:p>
            <a:pPr algn="ctr">
              <a:lnSpc>
                <a:spcPct val="100000"/>
              </a:lnSpc>
            </a:pPr>
            <a:r>
              <a:rPr b="0" lang="cs-CZ" sz="1800" spc="-1" strike="noStrike">
                <a:solidFill>
                  <a:srgbClr val="000000"/>
                </a:solidFill>
                <a:latin typeface="Calibri"/>
                <a:ea typeface="Calibri"/>
              </a:rPr>
              <a:t>0,45 x = 19</a:t>
            </a:r>
            <a:endParaRPr b="0" lang="sk-SK" sz="1800" spc="-1" strike="noStrike">
              <a:latin typeface="Arial"/>
            </a:endParaRPr>
          </a:p>
          <a:p>
            <a:pPr algn="ctr">
              <a:lnSpc>
                <a:spcPct val="100000"/>
              </a:lnSpc>
            </a:pPr>
            <a:r>
              <a:rPr b="0" lang="cs-CZ" sz="1800" spc="-1" strike="noStrike">
                <a:solidFill>
                  <a:srgbClr val="000000"/>
                </a:solidFill>
                <a:latin typeface="Calibri"/>
                <a:ea typeface="Calibri"/>
              </a:rPr>
              <a:t>x = </a:t>
            </a:r>
            <a:r>
              <a:rPr b="1" lang="cs-CZ" sz="1800" spc="-1" strike="noStrike">
                <a:solidFill>
                  <a:srgbClr val="000000"/>
                </a:solidFill>
                <a:latin typeface="Calibri"/>
                <a:ea typeface="Calibri"/>
              </a:rPr>
              <a:t>42</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6"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27" name="image1.png" descr=""/>
          <p:cNvPicPr/>
          <p:nvPr/>
        </p:nvPicPr>
        <p:blipFill>
          <a:blip r:embed="rId2"/>
          <a:srcRect l="0" t="8888" r="0" b="13844"/>
          <a:stretch/>
        </p:blipFill>
        <p:spPr>
          <a:xfrm>
            <a:off x="1254240" y="0"/>
            <a:ext cx="9682200" cy="1100520"/>
          </a:xfrm>
          <a:prstGeom prst="rect">
            <a:avLst/>
          </a:prstGeom>
          <a:ln w="12700">
            <a:noFill/>
          </a:ln>
        </p:spPr>
      </p:pic>
      <p:sp>
        <p:nvSpPr>
          <p:cNvPr id="428"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29"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5a.2.3 Model trajektórie</a:t>
            </a:r>
            <a:endParaRPr b="0" lang="sk-SK" sz="3200" spc="-1" strike="noStrike">
              <a:latin typeface="Arial"/>
            </a:endParaRPr>
          </a:p>
        </p:txBody>
      </p:sp>
      <p:sp>
        <p:nvSpPr>
          <p:cNvPr id="430" name="CustomShape 3"/>
          <p:cNvSpPr/>
          <p:nvPr/>
        </p:nvSpPr>
        <p:spPr>
          <a:xfrm>
            <a:off x="261360" y="331776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az-Cyrl-AZ" sz="3600" spc="-1" strike="noStrike">
                <a:solidFill>
                  <a:srgbClr val="002060"/>
                </a:solidFill>
                <a:latin typeface="Calibri"/>
                <a:ea typeface="Calibri"/>
              </a:rPr>
              <a:t> </a:t>
            </a:r>
            <a:r>
              <a:rPr b="0" lang="cs-CZ" sz="2800" spc="-1" strike="noStrike">
                <a:solidFill>
                  <a:srgbClr val="002060"/>
                </a:solidFill>
                <a:latin typeface="Calibri"/>
                <a:ea typeface="Calibri"/>
              </a:rPr>
              <a:t>Nožnice, list papiera, kružidlo, uhlomer, ceruzka.</a:t>
            </a:r>
            <a:endParaRPr b="0" lang="sk-SK" sz="2800" spc="-1" strike="noStrike">
              <a:latin typeface="Arial"/>
            </a:endParaRPr>
          </a:p>
        </p:txBody>
      </p:sp>
      <p:sp>
        <p:nvSpPr>
          <p:cNvPr id="431" name="CustomShape 4"/>
          <p:cNvSpPr/>
          <p:nvPr/>
        </p:nvSpPr>
        <p:spPr>
          <a:xfrm>
            <a:off x="261360" y="41968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sa na modelu trajektórií Neptúnu a Pluta presvedčia, že sa Neptún a Pluto nemôžu zraziť.</a:t>
            </a:r>
            <a:endParaRPr b="0" lang="sk-SK" sz="2800" spc="-1" strike="noStrike">
              <a:latin typeface="Arial"/>
            </a:endParaRPr>
          </a:p>
        </p:txBody>
      </p:sp>
      <p:sp>
        <p:nvSpPr>
          <p:cNvPr id="432" name="CustomShape 5"/>
          <p:cNvSpPr/>
          <p:nvPr/>
        </p:nvSpPr>
        <p:spPr>
          <a:xfrm>
            <a:off x="261360" y="173124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Trpasličia planéta Pluto sa dostáva v malom úseku svojej trajektórie k Slnku bližšie ako Neptún, ak si jeho obežnú trajektóriu premietneme do roviny ekliptiky.</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3"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34" name="image1.png" descr=""/>
          <p:cNvPicPr/>
          <p:nvPr/>
        </p:nvPicPr>
        <p:blipFill>
          <a:blip r:embed="rId2"/>
          <a:srcRect l="0" t="8888" r="0" b="13844"/>
          <a:stretch/>
        </p:blipFill>
        <p:spPr>
          <a:xfrm>
            <a:off x="1254240" y="0"/>
            <a:ext cx="9682200" cy="1100520"/>
          </a:xfrm>
          <a:prstGeom prst="rect">
            <a:avLst/>
          </a:prstGeom>
          <a:ln w="12700">
            <a:noFill/>
          </a:ln>
        </p:spPr>
      </p:pic>
      <p:sp>
        <p:nvSpPr>
          <p:cNvPr id="435"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36"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5a.2.3 Model trajektórie</a:t>
            </a:r>
            <a:endParaRPr b="0" lang="sk-SK" sz="3200" spc="-1" strike="noStrike">
              <a:latin typeface="Arial"/>
            </a:endParaRPr>
          </a:p>
        </p:txBody>
      </p:sp>
      <p:sp>
        <p:nvSpPr>
          <p:cNvPr id="437" name="CustomShape 3"/>
          <p:cNvSpPr/>
          <p:nvPr/>
        </p:nvSpPr>
        <p:spPr>
          <a:xfrm>
            <a:off x="3368520" y="1846080"/>
            <a:ext cx="3455280" cy="3563640"/>
          </a:xfrm>
          <a:prstGeom prst="rect">
            <a:avLst/>
          </a:prstGeom>
          <a:noFill/>
          <a:ln>
            <a:round/>
          </a:ln>
        </p:spPr>
        <p:style>
          <a:lnRef idx="2">
            <a:schemeClr val="accent1">
              <a:shade val="50000"/>
            </a:schemeClr>
          </a:lnRef>
          <a:fillRef idx="1">
            <a:schemeClr val="accent1"/>
          </a:fillRef>
          <a:effectRef idx="0">
            <a:schemeClr val="accent1"/>
          </a:effectRef>
          <a:fontRef idx="minor"/>
        </p:style>
      </p:sp>
      <p:sp>
        <p:nvSpPr>
          <p:cNvPr id="438" name="Line 4"/>
          <p:cNvSpPr/>
          <p:nvPr/>
        </p:nvSpPr>
        <p:spPr>
          <a:xfrm>
            <a:off x="5094000" y="1797120"/>
            <a:ext cx="0" cy="3668400"/>
          </a:xfrm>
          <a:prstGeom prst="line">
            <a:avLst/>
          </a:prstGeom>
          <a:ln>
            <a:solidFill>
              <a:srgbClr val="5597d3"/>
            </a:solidFill>
            <a:prstDash val="dashDot"/>
            <a:round/>
          </a:ln>
        </p:spPr>
        <p:style>
          <a:lnRef idx="1">
            <a:schemeClr val="accent1"/>
          </a:lnRef>
          <a:fillRef idx="0">
            <a:schemeClr val="accent1"/>
          </a:fillRef>
          <a:effectRef idx="0">
            <a:schemeClr val="accent1"/>
          </a:effectRef>
          <a:fontRef idx="minor"/>
        </p:style>
      </p:sp>
      <p:sp>
        <p:nvSpPr>
          <p:cNvPr id="439" name="Line 5"/>
          <p:cNvSpPr/>
          <p:nvPr/>
        </p:nvSpPr>
        <p:spPr>
          <a:xfrm>
            <a:off x="3324600" y="3626640"/>
            <a:ext cx="3535560" cy="0"/>
          </a:xfrm>
          <a:prstGeom prst="line">
            <a:avLst/>
          </a:prstGeom>
          <a:ln>
            <a:solidFill>
              <a:srgbClr val="5597d3"/>
            </a:solidFill>
            <a:prstDash val="dashDot"/>
            <a:round/>
          </a:ln>
        </p:spPr>
        <p:style>
          <a:lnRef idx="1">
            <a:schemeClr val="accent1"/>
          </a:lnRef>
          <a:fillRef idx="0">
            <a:schemeClr val="accent1"/>
          </a:fillRef>
          <a:effectRef idx="0">
            <a:schemeClr val="accent1"/>
          </a:effectRef>
          <a:fontRef idx="minor"/>
        </p:style>
      </p:sp>
      <p:sp>
        <p:nvSpPr>
          <p:cNvPr id="440" name="CustomShape 6"/>
          <p:cNvSpPr/>
          <p:nvPr/>
        </p:nvSpPr>
        <p:spPr>
          <a:xfrm>
            <a:off x="3373920" y="1851840"/>
            <a:ext cx="3455280" cy="3563640"/>
          </a:xfrm>
          <a:prstGeom prst="ellipse">
            <a:avLst/>
          </a:prstGeom>
          <a:noFill/>
          <a:ln w="19050">
            <a:solidFill>
              <a:srgbClr val="ff0000"/>
            </a:solidFill>
            <a:round/>
          </a:ln>
        </p:spPr>
        <p:style>
          <a:lnRef idx="2">
            <a:schemeClr val="accent1">
              <a:shade val="50000"/>
            </a:schemeClr>
          </a:lnRef>
          <a:fillRef idx="1">
            <a:schemeClr val="accent1"/>
          </a:fillRef>
          <a:effectRef idx="0">
            <a:schemeClr val="accent1"/>
          </a:effectRef>
          <a:fontRef idx="minor"/>
        </p:style>
      </p:sp>
      <p:sp>
        <p:nvSpPr>
          <p:cNvPr id="441" name="CustomShape 7"/>
          <p:cNvSpPr/>
          <p:nvPr/>
        </p:nvSpPr>
        <p:spPr>
          <a:xfrm>
            <a:off x="1582920" y="1846080"/>
            <a:ext cx="3563280" cy="3563640"/>
          </a:xfrm>
          <a:prstGeom prst="arc">
            <a:avLst>
              <a:gd name="adj1" fmla="val 16200000"/>
              <a:gd name="adj2" fmla="val 5382314"/>
            </a:avLst>
          </a:prstGeom>
          <a:noFill/>
          <a:ln>
            <a:solidFill>
              <a:schemeClr val="bg1">
                <a:lumMod val="85000"/>
              </a:schemeClr>
            </a:solidFill>
            <a:round/>
          </a:ln>
        </p:spPr>
        <p:style>
          <a:lnRef idx="1">
            <a:schemeClr val="accent1"/>
          </a:lnRef>
          <a:fillRef idx="0">
            <a:schemeClr val="accent1"/>
          </a:fillRef>
          <a:effectRef idx="0">
            <a:schemeClr val="accent1"/>
          </a:effectRef>
          <a:fontRef idx="minor"/>
        </p:style>
      </p:sp>
      <p:sp>
        <p:nvSpPr>
          <p:cNvPr id="442" name="Line 8"/>
          <p:cNvSpPr/>
          <p:nvPr/>
        </p:nvSpPr>
        <p:spPr>
          <a:xfrm>
            <a:off x="5094000" y="3196440"/>
            <a:ext cx="1680480" cy="0"/>
          </a:xfrm>
          <a:prstGeom prst="line">
            <a:avLst/>
          </a:prstGeom>
          <a:ln w="19050">
            <a:solidFill>
              <a:srgbClr val="00b050"/>
            </a:solidFill>
            <a:prstDash val="dash"/>
            <a:round/>
          </a:ln>
        </p:spPr>
        <p:style>
          <a:lnRef idx="1">
            <a:schemeClr val="accent1"/>
          </a:lnRef>
          <a:fillRef idx="0">
            <a:schemeClr val="accent1"/>
          </a:fillRef>
          <a:effectRef idx="0">
            <a:schemeClr val="accent1"/>
          </a:effectRef>
          <a:fontRef idx="minor"/>
        </p:style>
      </p:sp>
      <p:sp>
        <p:nvSpPr>
          <p:cNvPr id="443" name="CustomShape 9"/>
          <p:cNvSpPr/>
          <p:nvPr/>
        </p:nvSpPr>
        <p:spPr>
          <a:xfrm>
            <a:off x="5032800" y="3135240"/>
            <a:ext cx="125280" cy="125280"/>
          </a:xfrm>
          <a:prstGeom prst="sun">
            <a:avLst>
              <a:gd name="adj" fmla="val 25000"/>
            </a:avLst>
          </a:prstGeom>
          <a:solidFill>
            <a:srgbClr val="ffff00"/>
          </a:solidFill>
          <a:ln>
            <a:round/>
          </a:ln>
        </p:spPr>
        <p:style>
          <a:lnRef idx="2">
            <a:schemeClr val="accent1">
              <a:shade val="50000"/>
            </a:schemeClr>
          </a:lnRef>
          <a:fillRef idx="1">
            <a:schemeClr val="accent1"/>
          </a:fillRef>
          <a:effectRef idx="0">
            <a:schemeClr val="accent1"/>
          </a:effectRef>
          <a:fontRef idx="minor"/>
        </p:style>
      </p:sp>
      <p:sp>
        <p:nvSpPr>
          <p:cNvPr id="444" name="CustomShape 10"/>
          <p:cNvSpPr/>
          <p:nvPr/>
        </p:nvSpPr>
        <p:spPr>
          <a:xfrm>
            <a:off x="233280" y="2153520"/>
            <a:ext cx="2697840" cy="26978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445" name="CustomShape 11"/>
          <p:cNvSpPr/>
          <p:nvPr/>
        </p:nvSpPr>
        <p:spPr>
          <a:xfrm>
            <a:off x="420480" y="1828440"/>
            <a:ext cx="8578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Ø 15 cm</a:t>
            </a:r>
            <a:endParaRPr b="0" lang="sk-SK" sz="1800" spc="-1" strike="noStrike">
              <a:latin typeface="Arial"/>
            </a:endParaRPr>
          </a:p>
        </p:txBody>
      </p:sp>
      <p:sp>
        <p:nvSpPr>
          <p:cNvPr id="446" name="CustomShape 12"/>
          <p:cNvSpPr/>
          <p:nvPr/>
        </p:nvSpPr>
        <p:spPr>
          <a:xfrm>
            <a:off x="172800" y="4930560"/>
            <a:ext cx="29170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obežná trajektória Neptúnu</a:t>
            </a:r>
            <a:endParaRPr b="0" lang="sk-SK" sz="1800" spc="-1" strike="noStrike">
              <a:latin typeface="Arial"/>
            </a:endParaRPr>
          </a:p>
        </p:txBody>
      </p:sp>
      <p:sp>
        <p:nvSpPr>
          <p:cNvPr id="447" name="Line 13"/>
          <p:cNvSpPr/>
          <p:nvPr/>
        </p:nvSpPr>
        <p:spPr>
          <a:xfrm flipH="1">
            <a:off x="1587240" y="3503160"/>
            <a:ext cx="1345320" cy="0"/>
          </a:xfrm>
          <a:prstGeom prst="line">
            <a:avLst/>
          </a:prstGeom>
          <a:ln w="19050">
            <a:solidFill>
              <a:srgbClr val="00b050"/>
            </a:solidFill>
            <a:prstDash val="dash"/>
            <a:miter/>
          </a:ln>
        </p:spPr>
        <p:style>
          <a:lnRef idx="0"/>
          <a:fillRef idx="0"/>
          <a:effectRef idx="0"/>
          <a:fontRef idx="minor"/>
        </p:style>
      </p:sp>
      <p:sp>
        <p:nvSpPr>
          <p:cNvPr id="448" name="CustomShape 14"/>
          <p:cNvSpPr/>
          <p:nvPr/>
        </p:nvSpPr>
        <p:spPr>
          <a:xfrm>
            <a:off x="1591200" y="3133800"/>
            <a:ext cx="12787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prestrihnúť</a:t>
            </a:r>
            <a:endParaRPr b="0" lang="sk-SK" sz="1800" spc="-1" strike="noStrike">
              <a:latin typeface="Arial"/>
            </a:endParaRPr>
          </a:p>
        </p:txBody>
      </p:sp>
      <p:sp>
        <p:nvSpPr>
          <p:cNvPr id="449" name="CustomShape 15"/>
          <p:cNvSpPr/>
          <p:nvPr/>
        </p:nvSpPr>
        <p:spPr>
          <a:xfrm>
            <a:off x="6814800" y="2530800"/>
            <a:ext cx="9662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Times New Roman"/>
              </a:rPr>
              <a:t>19,8 cm </a:t>
            </a:r>
            <a:endParaRPr b="0" lang="sk-SK" sz="1800" spc="-1" strike="noStrike">
              <a:latin typeface="Arial"/>
            </a:endParaRPr>
          </a:p>
        </p:txBody>
      </p:sp>
      <p:sp>
        <p:nvSpPr>
          <p:cNvPr id="450" name="CustomShape 16"/>
          <p:cNvSpPr/>
          <p:nvPr/>
        </p:nvSpPr>
        <p:spPr>
          <a:xfrm>
            <a:off x="5463720" y="1472760"/>
            <a:ext cx="9662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Times New Roman"/>
              </a:rPr>
              <a:t>19,2 cm </a:t>
            </a:r>
            <a:endParaRPr b="0" lang="sk-SK" sz="1800" spc="-1" strike="noStrike">
              <a:latin typeface="Arial"/>
            </a:endParaRPr>
          </a:p>
        </p:txBody>
      </p:sp>
      <p:sp>
        <p:nvSpPr>
          <p:cNvPr id="451" name="CustomShape 17"/>
          <p:cNvSpPr/>
          <p:nvPr/>
        </p:nvSpPr>
        <p:spPr>
          <a:xfrm>
            <a:off x="3531600" y="2673360"/>
            <a:ext cx="7743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ff0000"/>
                </a:solidFill>
                <a:latin typeface="Arial"/>
                <a:ea typeface="Times New Roman"/>
              </a:rPr>
              <a:t>elipsa</a:t>
            </a:r>
            <a:endParaRPr b="0" lang="sk-SK" sz="1800" spc="-1" strike="noStrike">
              <a:latin typeface="Arial"/>
            </a:endParaRPr>
          </a:p>
        </p:txBody>
      </p:sp>
      <p:sp>
        <p:nvSpPr>
          <p:cNvPr id="452" name="CustomShape 18"/>
          <p:cNvSpPr/>
          <p:nvPr/>
        </p:nvSpPr>
        <p:spPr>
          <a:xfrm>
            <a:off x="5099040" y="4514040"/>
            <a:ext cx="11174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osi elipsy</a:t>
            </a:r>
            <a:endParaRPr b="0" lang="sk-SK" sz="1800" spc="-1" strike="noStrike">
              <a:latin typeface="Arial"/>
            </a:endParaRPr>
          </a:p>
        </p:txBody>
      </p:sp>
      <p:sp>
        <p:nvSpPr>
          <p:cNvPr id="453" name="CustomShape 19"/>
          <p:cNvSpPr/>
          <p:nvPr/>
        </p:nvSpPr>
        <p:spPr>
          <a:xfrm>
            <a:off x="3816720" y="4482720"/>
            <a:ext cx="10562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19,8 cm </a:t>
            </a:r>
            <a:endParaRPr b="0" lang="sk-SK" sz="1800" spc="-1" strike="noStrike">
              <a:latin typeface="Arial"/>
            </a:endParaRPr>
          </a:p>
        </p:txBody>
      </p:sp>
      <p:sp>
        <p:nvSpPr>
          <p:cNvPr id="454" name="CustomShape 20"/>
          <p:cNvSpPr/>
          <p:nvPr/>
        </p:nvSpPr>
        <p:spPr>
          <a:xfrm>
            <a:off x="4197240" y="2999160"/>
            <a:ext cx="7498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Slnko</a:t>
            </a:r>
            <a:endParaRPr b="0" lang="sk-SK" sz="1800" spc="-1" strike="noStrike">
              <a:latin typeface="Arial"/>
            </a:endParaRPr>
          </a:p>
        </p:txBody>
      </p:sp>
      <p:sp>
        <p:nvSpPr>
          <p:cNvPr id="455" name="CustomShape 21"/>
          <p:cNvSpPr/>
          <p:nvPr/>
        </p:nvSpPr>
        <p:spPr>
          <a:xfrm>
            <a:off x="5229720" y="2857680"/>
            <a:ext cx="12787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prestrihnúť</a:t>
            </a:r>
            <a:endParaRPr b="0" lang="sk-SK" sz="1800" spc="-1" strike="noStrike">
              <a:latin typeface="Arial"/>
            </a:endParaRPr>
          </a:p>
        </p:txBody>
      </p:sp>
      <p:sp>
        <p:nvSpPr>
          <p:cNvPr id="456" name="CustomShape 22"/>
          <p:cNvSpPr/>
          <p:nvPr/>
        </p:nvSpPr>
        <p:spPr>
          <a:xfrm>
            <a:off x="5202360" y="2124360"/>
            <a:ext cx="1178280" cy="63828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Arial"/>
                <a:ea typeface="Times New Roman"/>
              </a:rPr>
              <a:t>elipsu</a:t>
            </a:r>
            <a:endParaRPr b="0" lang="sk-SK" sz="1800" spc="-1" strike="noStrike">
              <a:latin typeface="Arial"/>
            </a:endParaRPr>
          </a:p>
          <a:p>
            <a:pPr>
              <a:lnSpc>
                <a:spcPct val="100000"/>
              </a:lnSpc>
            </a:pPr>
            <a:r>
              <a:rPr b="0" lang="cs-CZ" sz="1800" spc="-1" strike="noStrike">
                <a:solidFill>
                  <a:srgbClr val="000000"/>
                </a:solidFill>
                <a:latin typeface="Arial"/>
                <a:ea typeface="Calibri"/>
              </a:rPr>
              <a:t>vystrihnúť</a:t>
            </a:r>
            <a:endParaRPr b="0" lang="sk-SK" sz="1800" spc="-1" strike="noStrike">
              <a:latin typeface="Arial"/>
            </a:endParaRPr>
          </a:p>
        </p:txBody>
      </p:sp>
      <p:sp>
        <p:nvSpPr>
          <p:cNvPr id="457" name="CustomShape 23"/>
          <p:cNvSpPr/>
          <p:nvPr/>
        </p:nvSpPr>
        <p:spPr>
          <a:xfrm>
            <a:off x="6782400" y="4491000"/>
            <a:ext cx="1181160" cy="91260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obežná</a:t>
            </a:r>
            <a:endParaRPr b="0" lang="sk-SK" sz="1800" spc="-1" strike="noStrike">
              <a:latin typeface="Arial"/>
            </a:endParaRPr>
          </a:p>
          <a:p>
            <a:pPr algn="ctr">
              <a:lnSpc>
                <a:spcPct val="100000"/>
              </a:lnSpc>
            </a:pPr>
            <a:r>
              <a:rPr b="0" lang="cs-CZ" sz="1800" spc="-1" strike="noStrike">
                <a:solidFill>
                  <a:srgbClr val="000000"/>
                </a:solidFill>
                <a:latin typeface="Arial"/>
                <a:ea typeface="Times New Roman"/>
              </a:rPr>
              <a:t>trajektória</a:t>
            </a:r>
            <a:endParaRPr b="0" lang="sk-SK" sz="1800" spc="-1" strike="noStrike">
              <a:latin typeface="Arial"/>
            </a:endParaRPr>
          </a:p>
          <a:p>
            <a:pPr algn="ctr">
              <a:lnSpc>
                <a:spcPct val="100000"/>
              </a:lnSpc>
            </a:pPr>
            <a:r>
              <a:rPr b="0" lang="cs-CZ" sz="1800" spc="-1" strike="noStrike">
                <a:solidFill>
                  <a:srgbClr val="000000"/>
                </a:solidFill>
                <a:latin typeface="Arial"/>
                <a:ea typeface="Times New Roman"/>
              </a:rPr>
              <a:t>Pluta</a:t>
            </a:r>
            <a:endParaRPr b="0" lang="sk-SK" sz="1800" spc="-1" strike="noStrike">
              <a:latin typeface="Arial"/>
            </a:endParaRPr>
          </a:p>
        </p:txBody>
      </p:sp>
      <p:sp>
        <p:nvSpPr>
          <p:cNvPr id="458" name="CustomShape 24"/>
          <p:cNvSpPr/>
          <p:nvPr/>
        </p:nvSpPr>
        <p:spPr>
          <a:xfrm>
            <a:off x="9029880" y="1742400"/>
            <a:ext cx="3019320" cy="91260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obe trajektórie zasunúť</a:t>
            </a:r>
            <a:endParaRPr b="0" lang="sk-SK" sz="1800" spc="-1" strike="noStrike">
              <a:latin typeface="Arial"/>
            </a:endParaRPr>
          </a:p>
          <a:p>
            <a:pPr algn="ctr">
              <a:lnSpc>
                <a:spcPct val="100000"/>
              </a:lnSpc>
            </a:pPr>
            <a:r>
              <a:rPr b="0" lang="cs-CZ" sz="1800" spc="-1" strike="noStrike">
                <a:solidFill>
                  <a:srgbClr val="000000"/>
                </a:solidFill>
                <a:latin typeface="Arial"/>
                <a:ea typeface="Calibri"/>
              </a:rPr>
              <a:t>do seba zelenými prestrihmi</a:t>
            </a:r>
            <a:endParaRPr b="0" lang="sk-SK" sz="1800" spc="-1" strike="noStrike">
              <a:latin typeface="Arial"/>
            </a:endParaRPr>
          </a:p>
          <a:p>
            <a:pPr algn="ctr">
              <a:lnSpc>
                <a:spcPct val="100000"/>
              </a:lnSpc>
            </a:pPr>
            <a:r>
              <a:rPr b="0" lang="cs-CZ" sz="1800" spc="-1" strike="noStrike">
                <a:solidFill>
                  <a:srgbClr val="000000"/>
                </a:solidFill>
                <a:latin typeface="Arial"/>
                <a:ea typeface="Calibri"/>
              </a:rPr>
              <a:t>pod uhlom 17°</a:t>
            </a:r>
            <a:endParaRPr b="0" lang="sk-SK" sz="1800" spc="-1" strike="noStrike">
              <a:latin typeface="Arial"/>
            </a:endParaRPr>
          </a:p>
        </p:txBody>
      </p:sp>
      <p:pic>
        <p:nvPicPr>
          <p:cNvPr id="459" name="Obrázek 37" descr=""/>
          <p:cNvPicPr/>
          <p:nvPr/>
        </p:nvPicPr>
        <p:blipFill>
          <a:blip r:embed="rId3"/>
          <a:stretch/>
        </p:blipFill>
        <p:spPr>
          <a:xfrm>
            <a:off x="7780320" y="1747440"/>
            <a:ext cx="1306440" cy="899280"/>
          </a:xfrm>
          <a:prstGeom prst="rect">
            <a:avLst/>
          </a:prstGeom>
          <a:ln w="0">
            <a:noFill/>
          </a:ln>
        </p:spPr>
      </p:pic>
      <p:sp>
        <p:nvSpPr>
          <p:cNvPr id="460" name="CustomShape 25"/>
          <p:cNvSpPr/>
          <p:nvPr/>
        </p:nvSpPr>
        <p:spPr>
          <a:xfrm>
            <a:off x="8564400" y="2999160"/>
            <a:ext cx="2688480" cy="63828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Pluto bližšie ako Neptún</a:t>
            </a:r>
            <a:endParaRPr b="0" lang="sk-SK" sz="1800" spc="-1" strike="noStrike">
              <a:latin typeface="Arial"/>
            </a:endParaRPr>
          </a:p>
          <a:p>
            <a:pPr algn="ctr">
              <a:lnSpc>
                <a:spcPct val="100000"/>
              </a:lnSpc>
            </a:pPr>
            <a:r>
              <a:rPr b="0" lang="cs-CZ" sz="1800" spc="-1" strike="noStrike">
                <a:solidFill>
                  <a:srgbClr val="000000"/>
                </a:solidFill>
                <a:latin typeface="Arial"/>
                <a:ea typeface="Times New Roman"/>
              </a:rPr>
              <a:t>7. 2. 1979 až 11. 2. 1999</a:t>
            </a:r>
            <a:endParaRPr b="0" lang="sk-SK" sz="1800" spc="-1" strike="noStrike">
              <a:latin typeface="Arial"/>
            </a:endParaRPr>
          </a:p>
        </p:txBody>
      </p:sp>
      <p:sp>
        <p:nvSpPr>
          <p:cNvPr id="461" name="CustomShape 26"/>
          <p:cNvSpPr/>
          <p:nvPr/>
        </p:nvSpPr>
        <p:spPr>
          <a:xfrm>
            <a:off x="8397000" y="3609000"/>
            <a:ext cx="334368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obežná doba Pluta = 248 rokov</a:t>
            </a:r>
            <a:endParaRPr b="0" lang="sk-SK" sz="1800" spc="-1" strike="noStrike">
              <a:latin typeface="Arial"/>
            </a:endParaRPr>
          </a:p>
        </p:txBody>
      </p:sp>
      <p:sp>
        <p:nvSpPr>
          <p:cNvPr id="462" name="CustomShape 27"/>
          <p:cNvSpPr/>
          <p:nvPr/>
        </p:nvSpPr>
        <p:spPr>
          <a:xfrm>
            <a:off x="9078480" y="3927960"/>
            <a:ext cx="165996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20 / 248 = 8 %</a:t>
            </a:r>
            <a:endParaRPr b="0" lang="sk-SK" sz="1800" spc="-1" strike="noStrike">
              <a:latin typeface="Arial"/>
            </a:endParaRPr>
          </a:p>
        </p:txBody>
      </p:sp>
      <p:sp>
        <p:nvSpPr>
          <p:cNvPr id="463" name="CustomShape 28"/>
          <p:cNvSpPr/>
          <p:nvPr/>
        </p:nvSpPr>
        <p:spPr>
          <a:xfrm>
            <a:off x="8161200" y="4329360"/>
            <a:ext cx="3494880" cy="118692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Calibri"/>
              </a:rPr>
              <a:t>7 309 dní </a:t>
            </a:r>
            <a:endParaRPr b="0" lang="sk-SK" sz="1800" spc="-1" strike="noStrike">
              <a:latin typeface="Arial"/>
            </a:endParaRPr>
          </a:p>
          <a:p>
            <a:pPr algn="ctr">
              <a:lnSpc>
                <a:spcPct val="100000"/>
              </a:lnSpc>
            </a:pPr>
            <a:r>
              <a:rPr b="0" lang="cs-CZ" sz="1800" spc="-1" strike="noStrike">
                <a:solidFill>
                  <a:srgbClr val="000000"/>
                </a:solidFill>
                <a:latin typeface="Arial"/>
                <a:ea typeface="Calibri"/>
              </a:rPr>
              <a:t>= 20 ∙ 365 + 5 (prestupné roky – </a:t>
            </a:r>
            <a:endParaRPr b="0" lang="sk-SK" sz="1800" spc="-1" strike="noStrike">
              <a:latin typeface="Arial"/>
            </a:endParaRPr>
          </a:p>
          <a:p>
            <a:pPr algn="ctr">
              <a:lnSpc>
                <a:spcPct val="100000"/>
              </a:lnSpc>
            </a:pPr>
            <a:r>
              <a:rPr b="0" lang="pt-BR" sz="1800" spc="-1" strike="noStrike">
                <a:solidFill>
                  <a:srgbClr val="000000"/>
                </a:solidFill>
                <a:latin typeface="Arial"/>
                <a:ea typeface="Calibri"/>
              </a:rPr>
              <a:t>1980, 1984, 1988, 1992 a 1996</a:t>
            </a:r>
            <a:r>
              <a:rPr b="0" lang="cs-CZ" sz="1800" spc="-1" strike="noStrike">
                <a:solidFill>
                  <a:srgbClr val="000000"/>
                </a:solidFill>
                <a:latin typeface="Arial"/>
                <a:ea typeface="Calibri"/>
              </a:rPr>
              <a:t>) </a:t>
            </a:r>
            <a:br/>
            <a:r>
              <a:rPr b="0" lang="cs-CZ" sz="1800" spc="-1" strike="noStrike">
                <a:solidFill>
                  <a:srgbClr val="000000"/>
                </a:solidFill>
                <a:latin typeface="Arial"/>
                <a:ea typeface="Calibri"/>
              </a:rPr>
              <a:t>+ 4 (</a:t>
            </a:r>
            <a:r>
              <a:rPr b="0" lang="pl-PL" sz="1800" spc="-1" strike="noStrike">
                <a:solidFill>
                  <a:srgbClr val="000000"/>
                </a:solidFill>
                <a:latin typeface="Arial"/>
                <a:ea typeface="Calibri"/>
              </a:rPr>
              <a:t>od 7. do 11. dňa v mesiaci</a:t>
            </a:r>
            <a:r>
              <a:rPr b="0" lang="cs-CZ" sz="1800" spc="-1" strike="noStrike">
                <a:solidFill>
                  <a:srgbClr val="000000"/>
                </a:solidFill>
                <a:latin typeface="Arial"/>
                <a:ea typeface="Calibri"/>
              </a:rPr>
              <a:t>)</a:t>
            </a:r>
            <a:endParaRPr b="0" lang="sk-SK" sz="1800" spc="-1" strike="noStrike">
              <a:latin typeface="Arial"/>
            </a:endParaRPr>
          </a:p>
        </p:txBody>
      </p:sp>
    </p:spTree>
  </p:cSld>
  <mc:AlternateContent>
    <mc:Choice Requires="p14">
      <p:transition spd="slow" p14:dur="2000"/>
    </mc:Choice>
    <mc:Fallback>
      <p:transition spd="slow"/>
    </mc:Fallback>
  </mc:AlternateContent>
  <p:timing>
    <p:tnLst>
      <p:par>
        <p:cTn id="92" dur="indefinite" restart="never" nodeType="tmRoot">
          <p:childTnLst>
            <p:seq>
              <p:cTn id="93" dur="indefinite" nodeType="mainSeq">
                <p:childTnLst>
                  <p:par>
                    <p:cTn id="94" fill="hold">
                      <p:stCondLst>
                        <p:cond delay="indefinite"/>
                      </p:stCondLst>
                      <p:childTnLst>
                        <p:par>
                          <p:cTn id="95" fill="hold">
                            <p:stCondLst>
                              <p:cond delay="0"/>
                            </p:stCondLst>
                            <p:childTnLst>
                              <p:par>
                                <p:cTn id="96" nodeType="clickEffect" fill="hold" presetClass="entr" presetID="5" presetSubtype="10">
                                  <p:stCondLst>
                                    <p:cond delay="0"/>
                                  </p:stCondLst>
                                  <p:childTnLst>
                                    <p:set>
                                      <p:cBhvr>
                                        <p:cTn id="97" dur="1" fill="hold">
                                          <p:stCondLst>
                                            <p:cond delay="0"/>
                                          </p:stCondLst>
                                        </p:cTn>
                                        <p:tgtEl>
                                          <p:spTgt spid="446"/>
                                        </p:tgtEl>
                                        <p:attrNameLst>
                                          <p:attrName>style.visibility</p:attrName>
                                        </p:attrNameLst>
                                      </p:cBhvr>
                                      <p:to>
                                        <p:strVal val="visible"/>
                                      </p:to>
                                    </p:set>
                                    <p:animEffect filter="checkerboard(across)" transition="in">
                                      <p:cBhvr additive="repl">
                                        <p:cTn id="98" dur="500"/>
                                        <p:tgtEl>
                                          <p:spTgt spid="446"/>
                                        </p:tgtEl>
                                      </p:cBhvr>
                                    </p:animEffec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5" presetSubtype="10">
                                  <p:stCondLst>
                                    <p:cond delay="0"/>
                                  </p:stCondLst>
                                  <p:childTnLst>
                                    <p:set>
                                      <p:cBhvr>
                                        <p:cTn id="102" dur="1" fill="hold">
                                          <p:stCondLst>
                                            <p:cond delay="0"/>
                                          </p:stCondLst>
                                        </p:cTn>
                                        <p:tgtEl>
                                          <p:spTgt spid="444"/>
                                        </p:tgtEl>
                                        <p:attrNameLst>
                                          <p:attrName>style.visibility</p:attrName>
                                        </p:attrNameLst>
                                      </p:cBhvr>
                                      <p:to>
                                        <p:strVal val="visible"/>
                                      </p:to>
                                    </p:set>
                                    <p:animEffect filter="checkerboard(across)" transition="in">
                                      <p:cBhvr additive="repl">
                                        <p:cTn id="103" dur="500"/>
                                        <p:tgtEl>
                                          <p:spTgt spid="444"/>
                                        </p:tgtEl>
                                      </p:cBhvr>
                                    </p:animEffect>
                                  </p:childTnLst>
                                </p:cTn>
                              </p:par>
                            </p:childTnLst>
                          </p:cTn>
                        </p:par>
                        <p:par>
                          <p:cTn id="104" fill="hold">
                            <p:stCondLst>
                              <p:cond delay="500"/>
                            </p:stCondLst>
                            <p:childTnLst>
                              <p:par>
                                <p:cTn id="105" nodeType="afterEffect" fill="hold" presetClass="entr" presetID="5" presetSubtype="10">
                                  <p:stCondLst>
                                    <p:cond delay="0"/>
                                  </p:stCondLst>
                                  <p:childTnLst>
                                    <p:set>
                                      <p:cBhvr>
                                        <p:cTn id="106" dur="1" fill="hold">
                                          <p:stCondLst>
                                            <p:cond delay="0"/>
                                          </p:stCondLst>
                                        </p:cTn>
                                        <p:tgtEl>
                                          <p:spTgt spid="445"/>
                                        </p:tgtEl>
                                        <p:attrNameLst>
                                          <p:attrName>style.visibility</p:attrName>
                                        </p:attrNameLst>
                                      </p:cBhvr>
                                      <p:to>
                                        <p:strVal val="visible"/>
                                      </p:to>
                                    </p:set>
                                    <p:animEffect filter="checkerboard(across)" transition="in">
                                      <p:cBhvr additive="repl">
                                        <p:cTn id="107" dur="500"/>
                                        <p:tgtEl>
                                          <p:spTgt spid="445"/>
                                        </p:tgtEl>
                                      </p:cBhvr>
                                    </p:animEffect>
                                  </p:childTnLst>
                                </p:cTn>
                              </p:par>
                            </p:childTnLst>
                          </p:cTn>
                        </p:par>
                      </p:childTnLst>
                    </p:cTn>
                  </p:par>
                  <p:par>
                    <p:cTn id="108" fill="hold">
                      <p:stCondLst>
                        <p:cond delay="indefinite"/>
                      </p:stCondLst>
                      <p:childTnLst>
                        <p:par>
                          <p:cTn id="109" fill="hold">
                            <p:stCondLst>
                              <p:cond delay="0"/>
                            </p:stCondLst>
                            <p:childTnLst>
                              <p:par>
                                <p:cTn id="110" nodeType="clickEffect" fill="hold" presetClass="entr" presetID="5" presetSubtype="10">
                                  <p:stCondLst>
                                    <p:cond delay="0"/>
                                  </p:stCondLst>
                                  <p:childTnLst>
                                    <p:set>
                                      <p:cBhvr>
                                        <p:cTn id="111" dur="1" fill="hold">
                                          <p:stCondLst>
                                            <p:cond delay="0"/>
                                          </p:stCondLst>
                                        </p:cTn>
                                        <p:tgtEl>
                                          <p:spTgt spid="447"/>
                                        </p:tgtEl>
                                        <p:attrNameLst>
                                          <p:attrName>style.visibility</p:attrName>
                                        </p:attrNameLst>
                                      </p:cBhvr>
                                      <p:to>
                                        <p:strVal val="visible"/>
                                      </p:to>
                                    </p:set>
                                    <p:animEffect filter="checkerboard(across)" transition="in">
                                      <p:cBhvr additive="repl">
                                        <p:cTn id="112" dur="500"/>
                                        <p:tgtEl>
                                          <p:spTgt spid="447"/>
                                        </p:tgtEl>
                                      </p:cBhvr>
                                    </p:animEffect>
                                  </p:childTnLst>
                                </p:cTn>
                              </p:par>
                              <p:par>
                                <p:cTn id="113" nodeType="withEffect" fill="hold" presetClass="entr" presetID="5" presetSubtype="10">
                                  <p:stCondLst>
                                    <p:cond delay="0"/>
                                  </p:stCondLst>
                                  <p:childTnLst>
                                    <p:set>
                                      <p:cBhvr>
                                        <p:cTn id="114" dur="1" fill="hold">
                                          <p:stCondLst>
                                            <p:cond delay="0"/>
                                          </p:stCondLst>
                                        </p:cTn>
                                        <p:tgtEl>
                                          <p:spTgt spid="448"/>
                                        </p:tgtEl>
                                        <p:attrNameLst>
                                          <p:attrName>style.visibility</p:attrName>
                                        </p:attrNameLst>
                                      </p:cBhvr>
                                      <p:to>
                                        <p:strVal val="visible"/>
                                      </p:to>
                                    </p:set>
                                    <p:animEffect filter="checkerboard(across)" transition="in">
                                      <p:cBhvr additive="repl">
                                        <p:cTn id="115" dur="500"/>
                                        <p:tgtEl>
                                          <p:spTgt spid="448"/>
                                        </p:tgtEl>
                                      </p:cBhvr>
                                    </p:animEffect>
                                  </p:childTnLst>
                                </p:cTn>
                              </p:par>
                            </p:childTnLst>
                          </p:cTn>
                        </p:par>
                      </p:childTnLst>
                    </p:cTn>
                  </p:par>
                  <p:par>
                    <p:cTn id="116" fill="hold">
                      <p:stCondLst>
                        <p:cond delay="indefinite"/>
                      </p:stCondLst>
                      <p:childTnLst>
                        <p:par>
                          <p:cTn id="117" fill="hold">
                            <p:stCondLst>
                              <p:cond delay="0"/>
                            </p:stCondLst>
                            <p:childTnLst>
                              <p:par>
                                <p:cTn id="118" nodeType="clickEffect" fill="hold" presetClass="entr" presetID="5" presetSubtype="10">
                                  <p:stCondLst>
                                    <p:cond delay="0"/>
                                  </p:stCondLst>
                                  <p:childTnLst>
                                    <p:set>
                                      <p:cBhvr>
                                        <p:cTn id="119" dur="1" fill="hold">
                                          <p:stCondLst>
                                            <p:cond delay="0"/>
                                          </p:stCondLst>
                                        </p:cTn>
                                        <p:tgtEl>
                                          <p:spTgt spid="457"/>
                                        </p:tgtEl>
                                        <p:attrNameLst>
                                          <p:attrName>style.visibility</p:attrName>
                                        </p:attrNameLst>
                                      </p:cBhvr>
                                      <p:to>
                                        <p:strVal val="visible"/>
                                      </p:to>
                                    </p:set>
                                    <p:animEffect filter="checkerboard(across)" transition="in">
                                      <p:cBhvr additive="repl">
                                        <p:cTn id="120" dur="500"/>
                                        <p:tgtEl>
                                          <p:spTgt spid="457"/>
                                        </p:tgtEl>
                                      </p:cBhvr>
                                    </p:animEffect>
                                  </p:childTnLst>
                                </p:cTn>
                              </p:par>
                            </p:childTnLst>
                          </p:cTn>
                        </p:par>
                      </p:childTnLst>
                    </p:cTn>
                  </p:par>
                  <p:par>
                    <p:cTn id="121" fill="hold">
                      <p:stCondLst>
                        <p:cond delay="indefinite"/>
                      </p:stCondLst>
                      <p:childTnLst>
                        <p:par>
                          <p:cTn id="122" fill="hold">
                            <p:stCondLst>
                              <p:cond delay="0"/>
                            </p:stCondLst>
                            <p:childTnLst>
                              <p:par>
                                <p:cTn id="123" nodeType="clickEffect" fill="hold" presetClass="entr" presetID="5" presetSubtype="10">
                                  <p:stCondLst>
                                    <p:cond delay="0"/>
                                  </p:stCondLst>
                                  <p:childTnLst>
                                    <p:set>
                                      <p:cBhvr>
                                        <p:cTn id="124" dur="1" fill="hold">
                                          <p:stCondLst>
                                            <p:cond delay="0"/>
                                          </p:stCondLst>
                                        </p:cTn>
                                        <p:tgtEl>
                                          <p:spTgt spid="437"/>
                                        </p:tgtEl>
                                        <p:attrNameLst>
                                          <p:attrName>style.visibility</p:attrName>
                                        </p:attrNameLst>
                                      </p:cBhvr>
                                      <p:to>
                                        <p:strVal val="visible"/>
                                      </p:to>
                                    </p:set>
                                    <p:animEffect filter="checkerboard(across)" transition="in">
                                      <p:cBhvr additive="repl">
                                        <p:cTn id="125" dur="500"/>
                                        <p:tgtEl>
                                          <p:spTgt spid="437"/>
                                        </p:tgtEl>
                                      </p:cBhvr>
                                    </p:animEffect>
                                  </p:childTnLst>
                                </p:cTn>
                              </p:par>
                              <p:par>
                                <p:cTn id="126" nodeType="withEffect" fill="hold" presetClass="entr" presetID="5" presetSubtype="10">
                                  <p:stCondLst>
                                    <p:cond delay="0"/>
                                  </p:stCondLst>
                                  <p:childTnLst>
                                    <p:set>
                                      <p:cBhvr>
                                        <p:cTn id="127" dur="1" fill="hold">
                                          <p:stCondLst>
                                            <p:cond delay="0"/>
                                          </p:stCondLst>
                                        </p:cTn>
                                        <p:tgtEl>
                                          <p:spTgt spid="450"/>
                                        </p:tgtEl>
                                        <p:attrNameLst>
                                          <p:attrName>style.visibility</p:attrName>
                                        </p:attrNameLst>
                                      </p:cBhvr>
                                      <p:to>
                                        <p:strVal val="visible"/>
                                      </p:to>
                                    </p:set>
                                    <p:animEffect filter="checkerboard(across)" transition="in">
                                      <p:cBhvr additive="repl">
                                        <p:cTn id="128" dur="500"/>
                                        <p:tgtEl>
                                          <p:spTgt spid="450"/>
                                        </p:tgtEl>
                                      </p:cBhvr>
                                    </p:animEffect>
                                  </p:childTnLst>
                                </p:cTn>
                              </p:par>
                              <p:par>
                                <p:cTn id="129" nodeType="withEffect" fill="hold" presetClass="entr" presetID="5" presetSubtype="10">
                                  <p:stCondLst>
                                    <p:cond delay="0"/>
                                  </p:stCondLst>
                                  <p:childTnLst>
                                    <p:set>
                                      <p:cBhvr>
                                        <p:cTn id="130" dur="1" fill="hold">
                                          <p:stCondLst>
                                            <p:cond delay="0"/>
                                          </p:stCondLst>
                                        </p:cTn>
                                        <p:tgtEl>
                                          <p:spTgt spid="449"/>
                                        </p:tgtEl>
                                        <p:attrNameLst>
                                          <p:attrName>style.visibility</p:attrName>
                                        </p:attrNameLst>
                                      </p:cBhvr>
                                      <p:to>
                                        <p:strVal val="visible"/>
                                      </p:to>
                                    </p:set>
                                    <p:animEffect filter="checkerboard(across)" transition="in">
                                      <p:cBhvr additive="repl">
                                        <p:cTn id="131" dur="500"/>
                                        <p:tgtEl>
                                          <p:spTgt spid="449"/>
                                        </p:tgtEl>
                                      </p:cBhvr>
                                    </p:animEffect>
                                  </p:childTnLst>
                                </p:cTn>
                              </p:par>
                            </p:childTnLst>
                          </p:cTn>
                        </p:par>
                      </p:childTnLst>
                    </p:cTn>
                  </p:par>
                  <p:par>
                    <p:cTn id="132" fill="hold">
                      <p:stCondLst>
                        <p:cond delay="indefinite"/>
                      </p:stCondLst>
                      <p:childTnLst>
                        <p:par>
                          <p:cTn id="133" fill="hold">
                            <p:stCondLst>
                              <p:cond delay="0"/>
                            </p:stCondLst>
                            <p:childTnLst>
                              <p:par>
                                <p:cTn id="134" nodeType="clickEffect" fill="hold" presetClass="entr" presetID="5" presetSubtype="10">
                                  <p:stCondLst>
                                    <p:cond delay="0"/>
                                  </p:stCondLst>
                                  <p:childTnLst>
                                    <p:set>
                                      <p:cBhvr>
                                        <p:cTn id="135" dur="1" fill="hold">
                                          <p:stCondLst>
                                            <p:cond delay="0"/>
                                          </p:stCondLst>
                                        </p:cTn>
                                        <p:tgtEl>
                                          <p:spTgt spid="440"/>
                                        </p:tgtEl>
                                        <p:attrNameLst>
                                          <p:attrName>style.visibility</p:attrName>
                                        </p:attrNameLst>
                                      </p:cBhvr>
                                      <p:to>
                                        <p:strVal val="visible"/>
                                      </p:to>
                                    </p:set>
                                    <p:animEffect filter="checkerboard(across)" transition="in">
                                      <p:cBhvr additive="repl">
                                        <p:cTn id="136" dur="500"/>
                                        <p:tgtEl>
                                          <p:spTgt spid="440"/>
                                        </p:tgtEl>
                                      </p:cBhvr>
                                    </p:animEffect>
                                  </p:childTnLst>
                                </p:cTn>
                              </p:par>
                              <p:par>
                                <p:cTn id="137" nodeType="withEffect" fill="hold" presetClass="entr" presetID="5" presetSubtype="10">
                                  <p:stCondLst>
                                    <p:cond delay="0"/>
                                  </p:stCondLst>
                                  <p:childTnLst>
                                    <p:set>
                                      <p:cBhvr>
                                        <p:cTn id="138" dur="1" fill="hold">
                                          <p:stCondLst>
                                            <p:cond delay="0"/>
                                          </p:stCondLst>
                                        </p:cTn>
                                        <p:tgtEl>
                                          <p:spTgt spid="451"/>
                                        </p:tgtEl>
                                        <p:attrNameLst>
                                          <p:attrName>style.visibility</p:attrName>
                                        </p:attrNameLst>
                                      </p:cBhvr>
                                      <p:to>
                                        <p:strVal val="visible"/>
                                      </p:to>
                                    </p:set>
                                    <p:animEffect filter="checkerboard(across)" transition="in">
                                      <p:cBhvr additive="repl">
                                        <p:cTn id="139" dur="500"/>
                                        <p:tgtEl>
                                          <p:spTgt spid="451"/>
                                        </p:tgtEl>
                                      </p:cBhvr>
                                    </p:animEffect>
                                  </p:childTnLst>
                                </p:cTn>
                              </p:par>
                            </p:childTnLst>
                          </p:cTn>
                        </p:par>
                      </p:childTnLst>
                    </p:cTn>
                  </p:par>
                  <p:par>
                    <p:cTn id="140" fill="hold">
                      <p:stCondLst>
                        <p:cond delay="indefinite"/>
                      </p:stCondLst>
                      <p:childTnLst>
                        <p:par>
                          <p:cTn id="141" fill="hold">
                            <p:stCondLst>
                              <p:cond delay="0"/>
                            </p:stCondLst>
                            <p:childTnLst>
                              <p:par>
                                <p:cTn id="142" nodeType="clickEffect" fill="hold" presetClass="entr" presetID="5" presetSubtype="10">
                                  <p:stCondLst>
                                    <p:cond delay="0"/>
                                  </p:stCondLst>
                                  <p:childTnLst>
                                    <p:set>
                                      <p:cBhvr>
                                        <p:cTn id="143" dur="1" fill="hold">
                                          <p:stCondLst>
                                            <p:cond delay="0"/>
                                          </p:stCondLst>
                                        </p:cTn>
                                        <p:tgtEl>
                                          <p:spTgt spid="439"/>
                                        </p:tgtEl>
                                        <p:attrNameLst>
                                          <p:attrName>style.visibility</p:attrName>
                                        </p:attrNameLst>
                                      </p:cBhvr>
                                      <p:to>
                                        <p:strVal val="visible"/>
                                      </p:to>
                                    </p:set>
                                    <p:animEffect filter="checkerboard(across)" transition="in">
                                      <p:cBhvr additive="repl">
                                        <p:cTn id="144" dur="500"/>
                                        <p:tgtEl>
                                          <p:spTgt spid="439"/>
                                        </p:tgtEl>
                                      </p:cBhvr>
                                    </p:animEffect>
                                  </p:childTnLst>
                                </p:cTn>
                              </p:par>
                              <p:par>
                                <p:cTn id="145" nodeType="withEffect" fill="hold" presetClass="entr" presetID="5" presetSubtype="10">
                                  <p:stCondLst>
                                    <p:cond delay="0"/>
                                  </p:stCondLst>
                                  <p:childTnLst>
                                    <p:set>
                                      <p:cBhvr>
                                        <p:cTn id="146" dur="1" fill="hold">
                                          <p:stCondLst>
                                            <p:cond delay="0"/>
                                          </p:stCondLst>
                                        </p:cTn>
                                        <p:tgtEl>
                                          <p:spTgt spid="452"/>
                                        </p:tgtEl>
                                        <p:attrNameLst>
                                          <p:attrName>style.visibility</p:attrName>
                                        </p:attrNameLst>
                                      </p:cBhvr>
                                      <p:to>
                                        <p:strVal val="visible"/>
                                      </p:to>
                                    </p:set>
                                    <p:animEffect filter="checkerboard(across)" transition="in">
                                      <p:cBhvr additive="repl">
                                        <p:cTn id="147" dur="500"/>
                                        <p:tgtEl>
                                          <p:spTgt spid="452"/>
                                        </p:tgtEl>
                                      </p:cBhvr>
                                    </p:animEffect>
                                  </p:childTnLst>
                                </p:cTn>
                              </p:par>
                              <p:par>
                                <p:cTn id="148" nodeType="withEffect" fill="hold" presetClass="entr" presetID="5" presetSubtype="10">
                                  <p:stCondLst>
                                    <p:cond delay="0"/>
                                  </p:stCondLst>
                                  <p:childTnLst>
                                    <p:set>
                                      <p:cBhvr>
                                        <p:cTn id="149" dur="1" fill="hold">
                                          <p:stCondLst>
                                            <p:cond delay="0"/>
                                          </p:stCondLst>
                                        </p:cTn>
                                        <p:tgtEl>
                                          <p:spTgt spid="438"/>
                                        </p:tgtEl>
                                        <p:attrNameLst>
                                          <p:attrName>style.visibility</p:attrName>
                                        </p:attrNameLst>
                                      </p:cBhvr>
                                      <p:to>
                                        <p:strVal val="visible"/>
                                      </p:to>
                                    </p:set>
                                    <p:animEffect filter="checkerboard(across)" transition="in">
                                      <p:cBhvr additive="repl">
                                        <p:cTn id="150" dur="500"/>
                                        <p:tgtEl>
                                          <p:spTgt spid="438"/>
                                        </p:tgtEl>
                                      </p:cBhvr>
                                    </p:animEffect>
                                  </p:childTnLst>
                                </p:cTn>
                              </p:par>
                            </p:childTnLst>
                          </p:cTn>
                        </p:par>
                      </p:childTnLst>
                    </p:cTn>
                  </p:par>
                  <p:par>
                    <p:cTn id="151" fill="hold">
                      <p:stCondLst>
                        <p:cond delay="indefinite"/>
                      </p:stCondLst>
                      <p:childTnLst>
                        <p:par>
                          <p:cTn id="152" fill="hold">
                            <p:stCondLst>
                              <p:cond delay="0"/>
                            </p:stCondLst>
                            <p:childTnLst>
                              <p:par>
                                <p:cTn id="153" nodeType="clickEffect" fill="hold" presetClass="entr" presetID="5" presetSubtype="10">
                                  <p:stCondLst>
                                    <p:cond delay="0"/>
                                  </p:stCondLst>
                                  <p:childTnLst>
                                    <p:set>
                                      <p:cBhvr>
                                        <p:cTn id="154" dur="1" fill="hold">
                                          <p:stCondLst>
                                            <p:cond delay="0"/>
                                          </p:stCondLst>
                                        </p:cTn>
                                        <p:tgtEl>
                                          <p:spTgt spid="441"/>
                                        </p:tgtEl>
                                        <p:attrNameLst>
                                          <p:attrName>style.visibility</p:attrName>
                                        </p:attrNameLst>
                                      </p:cBhvr>
                                      <p:to>
                                        <p:strVal val="visible"/>
                                      </p:to>
                                    </p:set>
                                    <p:animEffect filter="checkerboard(across)" transition="in">
                                      <p:cBhvr additive="repl">
                                        <p:cTn id="155" dur="500"/>
                                        <p:tgtEl>
                                          <p:spTgt spid="441"/>
                                        </p:tgtEl>
                                      </p:cBhvr>
                                    </p:animEffect>
                                  </p:childTnLst>
                                </p:cTn>
                              </p:par>
                              <p:par>
                                <p:cTn id="156" nodeType="withEffect" fill="hold" presetClass="entr" presetID="5" presetSubtype="10">
                                  <p:stCondLst>
                                    <p:cond delay="0"/>
                                  </p:stCondLst>
                                  <p:childTnLst>
                                    <p:set>
                                      <p:cBhvr>
                                        <p:cTn id="157" dur="1" fill="hold">
                                          <p:stCondLst>
                                            <p:cond delay="0"/>
                                          </p:stCondLst>
                                        </p:cTn>
                                        <p:tgtEl>
                                          <p:spTgt spid="453"/>
                                        </p:tgtEl>
                                        <p:attrNameLst>
                                          <p:attrName>style.visibility</p:attrName>
                                        </p:attrNameLst>
                                      </p:cBhvr>
                                      <p:to>
                                        <p:strVal val="visible"/>
                                      </p:to>
                                    </p:set>
                                    <p:animEffect filter="checkerboard(across)" transition="in">
                                      <p:cBhvr additive="repl">
                                        <p:cTn id="158" dur="500"/>
                                        <p:tgtEl>
                                          <p:spTgt spid="453"/>
                                        </p:tgtEl>
                                      </p:cBhvr>
                                    </p:animEffec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5" presetSubtype="10">
                                  <p:stCondLst>
                                    <p:cond delay="0"/>
                                  </p:stCondLst>
                                  <p:childTnLst>
                                    <p:set>
                                      <p:cBhvr>
                                        <p:cTn id="162" dur="1" fill="hold">
                                          <p:stCondLst>
                                            <p:cond delay="0"/>
                                          </p:stCondLst>
                                        </p:cTn>
                                        <p:tgtEl>
                                          <p:spTgt spid="443"/>
                                        </p:tgtEl>
                                        <p:attrNameLst>
                                          <p:attrName>style.visibility</p:attrName>
                                        </p:attrNameLst>
                                      </p:cBhvr>
                                      <p:to>
                                        <p:strVal val="visible"/>
                                      </p:to>
                                    </p:set>
                                    <p:animEffect filter="checkerboard(across)" transition="in">
                                      <p:cBhvr additive="repl">
                                        <p:cTn id="163" dur="500"/>
                                        <p:tgtEl>
                                          <p:spTgt spid="443"/>
                                        </p:tgtEl>
                                      </p:cBhvr>
                                    </p:animEffect>
                                  </p:childTnLst>
                                </p:cTn>
                              </p:par>
                              <p:par>
                                <p:cTn id="164" nodeType="withEffect" fill="hold" presetClass="entr" presetID="5" presetSubtype="10">
                                  <p:stCondLst>
                                    <p:cond delay="0"/>
                                  </p:stCondLst>
                                  <p:childTnLst>
                                    <p:set>
                                      <p:cBhvr>
                                        <p:cTn id="165" dur="1" fill="hold">
                                          <p:stCondLst>
                                            <p:cond delay="0"/>
                                          </p:stCondLst>
                                        </p:cTn>
                                        <p:tgtEl>
                                          <p:spTgt spid="454"/>
                                        </p:tgtEl>
                                        <p:attrNameLst>
                                          <p:attrName>style.visibility</p:attrName>
                                        </p:attrNameLst>
                                      </p:cBhvr>
                                      <p:to>
                                        <p:strVal val="visible"/>
                                      </p:to>
                                    </p:set>
                                    <p:animEffect filter="checkerboard(across)" transition="in">
                                      <p:cBhvr additive="repl">
                                        <p:cTn id="166" dur="500"/>
                                        <p:tgtEl>
                                          <p:spTgt spid="454"/>
                                        </p:tgtEl>
                                      </p:cBhvr>
                                    </p:animEffect>
                                  </p:childTnLst>
                                </p:cTn>
                              </p:par>
                            </p:childTnLst>
                          </p:cTn>
                        </p:par>
                      </p:childTnLst>
                    </p:cTn>
                  </p:par>
                  <p:par>
                    <p:cTn id="167" fill="hold">
                      <p:stCondLst>
                        <p:cond delay="indefinite"/>
                      </p:stCondLst>
                      <p:childTnLst>
                        <p:par>
                          <p:cTn id="168" fill="hold">
                            <p:stCondLst>
                              <p:cond delay="0"/>
                            </p:stCondLst>
                            <p:childTnLst>
                              <p:par>
                                <p:cTn id="169" nodeType="clickEffect" fill="hold" presetClass="entr" presetID="5" presetSubtype="10">
                                  <p:stCondLst>
                                    <p:cond delay="0"/>
                                  </p:stCondLst>
                                  <p:childTnLst>
                                    <p:set>
                                      <p:cBhvr>
                                        <p:cTn id="170" dur="1" fill="hold">
                                          <p:stCondLst>
                                            <p:cond delay="0"/>
                                          </p:stCondLst>
                                        </p:cTn>
                                        <p:tgtEl>
                                          <p:spTgt spid="442"/>
                                        </p:tgtEl>
                                        <p:attrNameLst>
                                          <p:attrName>style.visibility</p:attrName>
                                        </p:attrNameLst>
                                      </p:cBhvr>
                                      <p:to>
                                        <p:strVal val="visible"/>
                                      </p:to>
                                    </p:set>
                                    <p:animEffect filter="checkerboard(across)" transition="in">
                                      <p:cBhvr additive="repl">
                                        <p:cTn id="171" dur="500"/>
                                        <p:tgtEl>
                                          <p:spTgt spid="442"/>
                                        </p:tgtEl>
                                      </p:cBhvr>
                                    </p:animEffect>
                                  </p:childTnLst>
                                </p:cTn>
                              </p:par>
                              <p:par>
                                <p:cTn id="172" nodeType="withEffect" fill="hold" presetClass="entr" presetID="5" presetSubtype="10">
                                  <p:stCondLst>
                                    <p:cond delay="0"/>
                                  </p:stCondLst>
                                  <p:childTnLst>
                                    <p:set>
                                      <p:cBhvr>
                                        <p:cTn id="173" dur="1" fill="hold">
                                          <p:stCondLst>
                                            <p:cond delay="0"/>
                                          </p:stCondLst>
                                        </p:cTn>
                                        <p:tgtEl>
                                          <p:spTgt spid="455"/>
                                        </p:tgtEl>
                                        <p:attrNameLst>
                                          <p:attrName>style.visibility</p:attrName>
                                        </p:attrNameLst>
                                      </p:cBhvr>
                                      <p:to>
                                        <p:strVal val="visible"/>
                                      </p:to>
                                    </p:set>
                                    <p:animEffect filter="checkerboard(across)" transition="in">
                                      <p:cBhvr additive="repl">
                                        <p:cTn id="174" dur="500"/>
                                        <p:tgtEl>
                                          <p:spTgt spid="455"/>
                                        </p:tgtEl>
                                      </p:cBhvr>
                                    </p:animEffect>
                                  </p:childTnLst>
                                </p:cTn>
                              </p:par>
                            </p:childTnLst>
                          </p:cTn>
                        </p:par>
                      </p:childTnLst>
                    </p:cTn>
                  </p:par>
                  <p:par>
                    <p:cTn id="175" fill="hold">
                      <p:stCondLst>
                        <p:cond delay="indefinite"/>
                      </p:stCondLst>
                      <p:childTnLst>
                        <p:par>
                          <p:cTn id="176" fill="hold">
                            <p:stCondLst>
                              <p:cond delay="0"/>
                            </p:stCondLst>
                            <p:childTnLst>
                              <p:par>
                                <p:cTn id="177" nodeType="clickEffect" fill="hold" presetClass="entr" presetID="5" presetSubtype="10">
                                  <p:stCondLst>
                                    <p:cond delay="0"/>
                                  </p:stCondLst>
                                  <p:childTnLst>
                                    <p:set>
                                      <p:cBhvr>
                                        <p:cTn id="178" dur="1" fill="hold">
                                          <p:stCondLst>
                                            <p:cond delay="0"/>
                                          </p:stCondLst>
                                        </p:cTn>
                                        <p:tgtEl>
                                          <p:spTgt spid="456"/>
                                        </p:tgtEl>
                                        <p:attrNameLst>
                                          <p:attrName>style.visibility</p:attrName>
                                        </p:attrNameLst>
                                      </p:cBhvr>
                                      <p:to>
                                        <p:strVal val="visible"/>
                                      </p:to>
                                    </p:set>
                                    <p:animEffect filter="checkerboard(across)" transition="in">
                                      <p:cBhvr additive="repl">
                                        <p:cTn id="179" dur="500"/>
                                        <p:tgtEl>
                                          <p:spTgt spid="456"/>
                                        </p:tgtEl>
                                      </p:cBhvr>
                                    </p:animEffect>
                                  </p:childTnLst>
                                </p:cTn>
                              </p:par>
                            </p:childTnLst>
                          </p:cTn>
                        </p:par>
                      </p:childTnLst>
                    </p:cTn>
                  </p:par>
                  <p:par>
                    <p:cTn id="180" fill="hold">
                      <p:stCondLst>
                        <p:cond delay="indefinite"/>
                      </p:stCondLst>
                      <p:childTnLst>
                        <p:par>
                          <p:cTn id="181" fill="hold">
                            <p:stCondLst>
                              <p:cond delay="0"/>
                            </p:stCondLst>
                            <p:childTnLst>
                              <p:par>
                                <p:cTn id="182" nodeType="clickEffect" fill="hold" presetClass="entr" presetID="5" presetSubtype="10">
                                  <p:stCondLst>
                                    <p:cond delay="0"/>
                                  </p:stCondLst>
                                  <p:childTnLst>
                                    <p:set>
                                      <p:cBhvr>
                                        <p:cTn id="183" dur="1" fill="hold">
                                          <p:stCondLst>
                                            <p:cond delay="0"/>
                                          </p:stCondLst>
                                        </p:cTn>
                                        <p:tgtEl>
                                          <p:spTgt spid="458"/>
                                        </p:tgtEl>
                                        <p:attrNameLst>
                                          <p:attrName>style.visibility</p:attrName>
                                        </p:attrNameLst>
                                      </p:cBhvr>
                                      <p:to>
                                        <p:strVal val="visible"/>
                                      </p:to>
                                    </p:set>
                                    <p:animEffect filter="checkerboard(across)" transition="in">
                                      <p:cBhvr additive="repl">
                                        <p:cTn id="184" dur="500"/>
                                        <p:tgtEl>
                                          <p:spTgt spid="458"/>
                                        </p:tgtEl>
                                      </p:cBhvr>
                                    </p:animEffect>
                                  </p:childTnLst>
                                </p:cTn>
                              </p:par>
                            </p:childTnLst>
                          </p:cTn>
                        </p:par>
                        <p:par>
                          <p:cTn id="185" fill="hold">
                            <p:stCondLst>
                              <p:cond delay="500"/>
                            </p:stCondLst>
                            <p:childTnLst>
                              <p:par>
                                <p:cTn id="186" nodeType="afterEffect" fill="hold" presetClass="entr" presetID="5" presetSubtype="10">
                                  <p:stCondLst>
                                    <p:cond delay="0"/>
                                  </p:stCondLst>
                                  <p:childTnLst>
                                    <p:set>
                                      <p:cBhvr>
                                        <p:cTn id="187" dur="1" fill="hold">
                                          <p:stCondLst>
                                            <p:cond delay="0"/>
                                          </p:stCondLst>
                                        </p:cTn>
                                        <p:tgtEl>
                                          <p:spTgt spid="459"/>
                                        </p:tgtEl>
                                        <p:attrNameLst>
                                          <p:attrName>style.visibility</p:attrName>
                                        </p:attrNameLst>
                                      </p:cBhvr>
                                      <p:to>
                                        <p:strVal val="visible"/>
                                      </p:to>
                                    </p:set>
                                    <p:animEffect filter="checkerboard(across)" transition="in">
                                      <p:cBhvr additive="repl">
                                        <p:cTn id="188" dur="500"/>
                                        <p:tgtEl>
                                          <p:spTgt spid="459"/>
                                        </p:tgtEl>
                                      </p:cBhvr>
                                    </p:animEffect>
                                  </p:childTnLst>
                                </p:cTn>
                              </p:par>
                            </p:childTnLst>
                          </p:cTn>
                        </p:par>
                      </p:childTnLst>
                    </p:cTn>
                  </p:par>
                  <p:par>
                    <p:cTn id="189" fill="hold">
                      <p:stCondLst>
                        <p:cond delay="indefinite"/>
                      </p:stCondLst>
                      <p:childTnLst>
                        <p:par>
                          <p:cTn id="190" fill="hold">
                            <p:stCondLst>
                              <p:cond delay="0"/>
                            </p:stCondLst>
                            <p:childTnLst>
                              <p:par>
                                <p:cTn id="191" nodeType="clickEffect" fill="hold" presetClass="entr" presetID="5" presetSubtype="10">
                                  <p:stCondLst>
                                    <p:cond delay="0"/>
                                  </p:stCondLst>
                                  <p:childTnLst>
                                    <p:set>
                                      <p:cBhvr>
                                        <p:cTn id="192" dur="1" fill="hold">
                                          <p:stCondLst>
                                            <p:cond delay="0"/>
                                          </p:stCondLst>
                                        </p:cTn>
                                        <p:tgtEl>
                                          <p:spTgt spid="460"/>
                                        </p:tgtEl>
                                        <p:attrNameLst>
                                          <p:attrName>style.visibility</p:attrName>
                                        </p:attrNameLst>
                                      </p:cBhvr>
                                      <p:to>
                                        <p:strVal val="visible"/>
                                      </p:to>
                                    </p:set>
                                    <p:animEffect filter="checkerboard(across)" transition="in">
                                      <p:cBhvr additive="repl">
                                        <p:cTn id="193" dur="500"/>
                                        <p:tgtEl>
                                          <p:spTgt spid="460"/>
                                        </p:tgtEl>
                                      </p:cBhvr>
                                    </p:animEffect>
                                  </p:childTnLst>
                                </p:cTn>
                              </p:par>
                            </p:childTnLst>
                          </p:cTn>
                        </p:par>
                      </p:childTnLst>
                    </p:cTn>
                  </p:par>
                  <p:par>
                    <p:cTn id="194" fill="hold">
                      <p:stCondLst>
                        <p:cond delay="indefinite"/>
                      </p:stCondLst>
                      <p:childTnLst>
                        <p:par>
                          <p:cTn id="195" fill="hold">
                            <p:stCondLst>
                              <p:cond delay="0"/>
                            </p:stCondLst>
                            <p:childTnLst>
                              <p:par>
                                <p:cTn id="196" nodeType="clickEffect" fill="hold" presetClass="entr" presetID="5" presetSubtype="10">
                                  <p:stCondLst>
                                    <p:cond delay="0"/>
                                  </p:stCondLst>
                                  <p:childTnLst>
                                    <p:set>
                                      <p:cBhvr>
                                        <p:cTn id="197" dur="1" fill="hold">
                                          <p:stCondLst>
                                            <p:cond delay="0"/>
                                          </p:stCondLst>
                                        </p:cTn>
                                        <p:tgtEl>
                                          <p:spTgt spid="461"/>
                                        </p:tgtEl>
                                        <p:attrNameLst>
                                          <p:attrName>style.visibility</p:attrName>
                                        </p:attrNameLst>
                                      </p:cBhvr>
                                      <p:to>
                                        <p:strVal val="visible"/>
                                      </p:to>
                                    </p:set>
                                    <p:animEffect filter="checkerboard(across)" transition="in">
                                      <p:cBhvr additive="repl">
                                        <p:cTn id="198" dur="500"/>
                                        <p:tgtEl>
                                          <p:spTgt spid="461"/>
                                        </p:tgtEl>
                                      </p:cBhvr>
                                    </p:animEffect>
                                  </p:childTnLst>
                                </p:cTn>
                              </p:par>
                            </p:childTnLst>
                          </p:cTn>
                        </p:par>
                      </p:childTnLst>
                    </p:cTn>
                  </p:par>
                  <p:par>
                    <p:cTn id="199" fill="hold">
                      <p:stCondLst>
                        <p:cond delay="indefinite"/>
                      </p:stCondLst>
                      <p:childTnLst>
                        <p:par>
                          <p:cTn id="200" fill="hold">
                            <p:stCondLst>
                              <p:cond delay="0"/>
                            </p:stCondLst>
                            <p:childTnLst>
                              <p:par>
                                <p:cTn id="201" nodeType="clickEffect" fill="hold" presetClass="entr" presetID="5" presetSubtype="10">
                                  <p:stCondLst>
                                    <p:cond delay="0"/>
                                  </p:stCondLst>
                                  <p:childTnLst>
                                    <p:set>
                                      <p:cBhvr>
                                        <p:cTn id="202" dur="1" fill="hold">
                                          <p:stCondLst>
                                            <p:cond delay="0"/>
                                          </p:stCondLst>
                                        </p:cTn>
                                        <p:tgtEl>
                                          <p:spTgt spid="462"/>
                                        </p:tgtEl>
                                        <p:attrNameLst>
                                          <p:attrName>style.visibility</p:attrName>
                                        </p:attrNameLst>
                                      </p:cBhvr>
                                      <p:to>
                                        <p:strVal val="visible"/>
                                      </p:to>
                                    </p:set>
                                    <p:animEffect filter="checkerboard(across)" transition="in">
                                      <p:cBhvr additive="repl">
                                        <p:cTn id="203" dur="500"/>
                                        <p:tgtEl>
                                          <p:spTgt spid="462"/>
                                        </p:tgtEl>
                                      </p:cBhvr>
                                    </p:animEffect>
                                  </p:childTnLst>
                                </p:cTn>
                              </p:par>
                            </p:childTnLst>
                          </p:cTn>
                        </p:par>
                      </p:childTnLst>
                    </p:cTn>
                  </p:par>
                  <p:par>
                    <p:cTn id="204" fill="hold">
                      <p:stCondLst>
                        <p:cond delay="indefinite"/>
                      </p:stCondLst>
                      <p:childTnLst>
                        <p:par>
                          <p:cTn id="205" fill="hold">
                            <p:stCondLst>
                              <p:cond delay="0"/>
                            </p:stCondLst>
                            <p:childTnLst>
                              <p:par>
                                <p:cTn id="206" nodeType="clickEffect" fill="hold" presetClass="entr" presetID="5" presetSubtype="10">
                                  <p:stCondLst>
                                    <p:cond delay="0"/>
                                  </p:stCondLst>
                                  <p:childTnLst>
                                    <p:set>
                                      <p:cBhvr>
                                        <p:cTn id="207" dur="1" fill="hold">
                                          <p:stCondLst>
                                            <p:cond delay="0"/>
                                          </p:stCondLst>
                                        </p:cTn>
                                        <p:tgtEl>
                                          <p:spTgt spid="463"/>
                                        </p:tgtEl>
                                        <p:attrNameLst>
                                          <p:attrName>style.visibility</p:attrName>
                                        </p:attrNameLst>
                                      </p:cBhvr>
                                      <p:to>
                                        <p:strVal val="visible"/>
                                      </p:to>
                                    </p:set>
                                    <p:animEffect filter="checkerboard(across)" transition="in">
                                      <p:cBhvr additive="repl">
                                        <p:cTn id="208" dur="5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4"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65" name="image1.png" descr=""/>
          <p:cNvPicPr/>
          <p:nvPr/>
        </p:nvPicPr>
        <p:blipFill>
          <a:blip r:embed="rId2"/>
          <a:srcRect l="0" t="8888" r="0" b="13844"/>
          <a:stretch/>
        </p:blipFill>
        <p:spPr>
          <a:xfrm>
            <a:off x="1254240" y="0"/>
            <a:ext cx="9682200" cy="1100520"/>
          </a:xfrm>
          <a:prstGeom prst="rect">
            <a:avLst/>
          </a:prstGeom>
          <a:ln w="12700">
            <a:noFill/>
          </a:ln>
        </p:spPr>
      </p:pic>
      <p:sp>
        <p:nvSpPr>
          <p:cNvPr id="466"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67"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5a.2.4 Skok do výšky</a:t>
            </a:r>
            <a:endParaRPr b="0" lang="sk-SK" sz="3200" spc="-1" strike="noStrike">
              <a:latin typeface="Arial"/>
            </a:endParaRPr>
          </a:p>
        </p:txBody>
      </p:sp>
      <p:sp>
        <p:nvSpPr>
          <p:cNvPr id="468" name="CustomShape 3"/>
          <p:cNvSpPr/>
          <p:nvPr/>
        </p:nvSpPr>
        <p:spPr>
          <a:xfrm>
            <a:off x="261360" y="371124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 </a:t>
            </a:r>
            <a:r>
              <a:rPr b="0" lang="cs-CZ" sz="2800" spc="-1" strike="noStrike">
                <a:solidFill>
                  <a:srgbClr val="002060"/>
                </a:solidFill>
                <a:latin typeface="Calibri"/>
                <a:ea typeface="Calibri"/>
              </a:rPr>
              <a:t>Metrové pravítko, kalkulačka, tabuľkový procesor, milimetrový papier.</a:t>
            </a:r>
            <a:endParaRPr b="0" lang="sk-SK" sz="2800" spc="-1" strike="noStrike">
              <a:latin typeface="Arial"/>
            </a:endParaRPr>
          </a:p>
        </p:txBody>
      </p:sp>
      <p:sp>
        <p:nvSpPr>
          <p:cNvPr id="469" name="CustomShape 4"/>
          <p:cNvSpPr/>
          <p:nvPr/>
        </p:nvSpPr>
        <p:spPr>
          <a:xfrm>
            <a:off x="261360" y="466056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si vyskúšajú, ako hmotnosť planéty ovplyvňuje skok do výšky.</a:t>
            </a:r>
            <a:endParaRPr b="0" lang="sk-SK" sz="2800" spc="-1" strike="noStrike">
              <a:latin typeface="Arial"/>
            </a:endParaRPr>
          </a:p>
        </p:txBody>
      </p:sp>
      <p:sp>
        <p:nvSpPr>
          <p:cNvPr id="470" name="CustomShape 5"/>
          <p:cNvSpPr/>
          <p:nvPr/>
        </p:nvSpPr>
        <p:spPr>
          <a:xfrm>
            <a:off x="261360" y="1555560"/>
            <a:ext cx="11683800" cy="23446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Koľko vážiš, závisí od gravitačnej sily v mieste, kde sa nachádzaš. Je nutné si uvedomiť, že hmotnosť sa na rôznych miestach nemení, zostáva stále rovnaká. Len sa mení ťarcha, ktorá súvisí s gravitačnou silou. Na plynných planetách a Slnku sa nedá v skutočnosti pristáť, pretože nemaú pevný povrch.</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1" name="Obrázek 6" descr=""/>
          <p:cNvPicPr/>
          <p:nvPr/>
        </p:nvPicPr>
        <p:blipFill>
          <a:blip r:embed="rId1"/>
          <a:srcRect l="0" t="0" r="49336" b="0"/>
          <a:stretch/>
        </p:blipFill>
        <p:spPr>
          <a:xfrm flipH="1">
            <a:off x="2941200" y="2077560"/>
            <a:ext cx="1195560" cy="2141640"/>
          </a:xfrm>
          <a:prstGeom prst="rect">
            <a:avLst/>
          </a:prstGeom>
          <a:ln w="0">
            <a:noFill/>
          </a:ln>
        </p:spPr>
      </p:pic>
      <p:pic>
        <p:nvPicPr>
          <p:cNvPr id="472" name="image2.jpg" descr=""/>
          <p:cNvPicPr/>
          <p:nvPr/>
        </p:nvPicPr>
        <p:blipFill>
          <a:blip r:embed="rId2"/>
          <a:srcRect l="0" t="14595" r="0" b="20013"/>
          <a:stretch/>
        </p:blipFill>
        <p:spPr>
          <a:xfrm>
            <a:off x="1587600" y="5821560"/>
            <a:ext cx="9031320" cy="1035000"/>
          </a:xfrm>
          <a:prstGeom prst="rect">
            <a:avLst/>
          </a:prstGeom>
          <a:ln w="12700">
            <a:noFill/>
          </a:ln>
        </p:spPr>
      </p:pic>
      <p:pic>
        <p:nvPicPr>
          <p:cNvPr id="473" name="image1.png" descr=""/>
          <p:cNvPicPr/>
          <p:nvPr/>
        </p:nvPicPr>
        <p:blipFill>
          <a:blip r:embed="rId3"/>
          <a:srcRect l="0" t="8888" r="0" b="13844"/>
          <a:stretch/>
        </p:blipFill>
        <p:spPr>
          <a:xfrm>
            <a:off x="1254240" y="0"/>
            <a:ext cx="9682200" cy="1100520"/>
          </a:xfrm>
          <a:prstGeom prst="rect">
            <a:avLst/>
          </a:prstGeom>
          <a:ln w="12700">
            <a:noFill/>
          </a:ln>
        </p:spPr>
      </p:pic>
      <p:sp>
        <p:nvSpPr>
          <p:cNvPr id="474"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75"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5a.2.4 Skok do výšky</a:t>
            </a:r>
            <a:endParaRPr b="0" lang="sk-SK" sz="3200" spc="-1" strike="noStrike">
              <a:latin typeface="Arial"/>
            </a:endParaRPr>
          </a:p>
        </p:txBody>
      </p:sp>
      <p:sp>
        <p:nvSpPr>
          <p:cNvPr id="476" name="CustomShape 3"/>
          <p:cNvSpPr/>
          <p:nvPr/>
        </p:nvSpPr>
        <p:spPr>
          <a:xfrm>
            <a:off x="338040" y="1708200"/>
            <a:ext cx="171612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Calibri"/>
                <a:ea typeface="Times New Roman"/>
              </a:rPr>
              <a:t>skupiny po troch</a:t>
            </a:r>
            <a:endParaRPr b="0" lang="sk-SK" sz="1800" spc="-1" strike="noStrike">
              <a:latin typeface="Arial"/>
            </a:endParaRPr>
          </a:p>
        </p:txBody>
      </p:sp>
      <p:sp>
        <p:nvSpPr>
          <p:cNvPr id="477" name="Line 4"/>
          <p:cNvSpPr/>
          <p:nvPr/>
        </p:nvSpPr>
        <p:spPr>
          <a:xfrm>
            <a:off x="2616120" y="4076640"/>
            <a:ext cx="2736360" cy="0"/>
          </a:xfrm>
          <a:prstGeom prst="line">
            <a:avLst/>
          </a:prstGeom>
          <a:ln w="12700">
            <a:solidFill>
              <a:srgbClr val="5b9bd5"/>
            </a:solidFill>
            <a:miter/>
          </a:ln>
        </p:spPr>
        <p:style>
          <a:lnRef idx="0"/>
          <a:fillRef idx="0"/>
          <a:effectRef idx="0"/>
          <a:fontRef idx="minor"/>
        </p:style>
      </p:sp>
      <p:pic>
        <p:nvPicPr>
          <p:cNvPr id="478" name="Obrázek 5" descr=""/>
          <p:cNvPicPr/>
          <p:nvPr/>
        </p:nvPicPr>
        <p:blipFill>
          <a:blip r:embed="rId4"/>
          <a:srcRect l="0" t="0" r="0" b="7369"/>
          <a:stretch/>
        </p:blipFill>
        <p:spPr>
          <a:xfrm>
            <a:off x="3992400" y="2431440"/>
            <a:ext cx="1358640" cy="1665360"/>
          </a:xfrm>
          <a:prstGeom prst="rect">
            <a:avLst/>
          </a:prstGeom>
          <a:ln w="0">
            <a:noFill/>
          </a:ln>
        </p:spPr>
      </p:pic>
      <p:pic>
        <p:nvPicPr>
          <p:cNvPr id="479" name="Picture 6" descr="https://cdn11.bigcommerce.com/s-9nntib/images/stencil/1280x1280/products/22839/155338/0366090__37712__87986__35869.1560956187.jpg?c=2&amp;imbypass=on"/>
          <p:cNvPicPr/>
          <p:nvPr/>
        </p:nvPicPr>
        <p:blipFill>
          <a:blip r:embed="rId5"/>
          <a:srcRect l="0" t="46274" r="0" b="47006"/>
          <a:stretch/>
        </p:blipFill>
        <p:spPr>
          <a:xfrm rot="16200000">
            <a:off x="3306960" y="3463200"/>
            <a:ext cx="1150560" cy="75960"/>
          </a:xfrm>
          <a:prstGeom prst="rect">
            <a:avLst/>
          </a:prstGeom>
          <a:ln w="0">
            <a:noFill/>
          </a:ln>
        </p:spPr>
      </p:pic>
      <p:pic>
        <p:nvPicPr>
          <p:cNvPr id="480" name="Obrázek 10" descr=""/>
          <p:cNvPicPr/>
          <p:nvPr/>
        </p:nvPicPr>
        <p:blipFill>
          <a:blip r:embed="rId6"/>
          <a:stretch/>
        </p:blipFill>
        <p:spPr>
          <a:xfrm>
            <a:off x="5352480" y="3149280"/>
            <a:ext cx="969480" cy="1294560"/>
          </a:xfrm>
          <a:prstGeom prst="rect">
            <a:avLst/>
          </a:prstGeom>
          <a:ln w="0">
            <a:noFill/>
          </a:ln>
        </p:spPr>
      </p:pic>
      <p:sp>
        <p:nvSpPr>
          <p:cNvPr id="481" name="CustomShape 5"/>
          <p:cNvSpPr/>
          <p:nvPr/>
        </p:nvSpPr>
        <p:spPr>
          <a:xfrm flipH="1">
            <a:off x="3920400" y="3444840"/>
            <a:ext cx="1791720" cy="360"/>
          </a:xfrm>
          <a:custGeom>
            <a:avLst/>
            <a:gdLst/>
            <a:ahLst/>
            <a:rect l="l" t="t" r="r" b="b"/>
            <a:pathLst>
              <a:path w="21600" h="21600">
                <a:moveTo>
                  <a:pt x="0" y="0"/>
                </a:moveTo>
                <a:lnTo>
                  <a:pt x="21600" y="21600"/>
                </a:lnTo>
              </a:path>
            </a:pathLst>
          </a:custGeom>
          <a:noFill/>
          <a:ln w="12700">
            <a:solidFill>
              <a:srgbClr val="5b9bd5"/>
            </a:solidFill>
            <a:miter/>
            <a:tailEnd len="med" type="triangle" w="med"/>
          </a:ln>
        </p:spPr>
        <p:style>
          <a:lnRef idx="0"/>
          <a:fillRef idx="0"/>
          <a:effectRef idx="0"/>
          <a:fontRef idx="minor"/>
        </p:style>
      </p:sp>
      <p:sp>
        <p:nvSpPr>
          <p:cNvPr id="482" name="CustomShape 6"/>
          <p:cNvSpPr/>
          <p:nvPr/>
        </p:nvSpPr>
        <p:spPr>
          <a:xfrm>
            <a:off x="3386160" y="4047120"/>
            <a:ext cx="99216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Arial"/>
                <a:ea typeface="Times New Roman"/>
              </a:rPr>
              <a:t>pravítko</a:t>
            </a:r>
            <a:endParaRPr b="0" lang="sk-SK" sz="1800" spc="-1" strike="noStrike">
              <a:latin typeface="Arial"/>
            </a:endParaRPr>
          </a:p>
        </p:txBody>
      </p:sp>
      <p:sp>
        <p:nvSpPr>
          <p:cNvPr id="483" name="CustomShape 7"/>
          <p:cNvSpPr/>
          <p:nvPr/>
        </p:nvSpPr>
        <p:spPr>
          <a:xfrm>
            <a:off x="4993920" y="1634040"/>
            <a:ext cx="1131120" cy="363960"/>
          </a:xfrm>
          <a:prstGeom prst="rect">
            <a:avLst/>
          </a:prstGeom>
          <a:noFill/>
          <a:ln w="0">
            <a:noFill/>
          </a:ln>
        </p:spPr>
        <p:style>
          <a:lnRef idx="0"/>
          <a:fillRef idx="0"/>
          <a:effectRef idx="0"/>
          <a:fontRef idx="minor"/>
        </p:style>
        <p:txBody>
          <a:bodyPr wrap="none" lIns="90000" rIns="90000" tIns="45000" bIns="45000">
            <a:spAutoFit/>
          </a:bodyPr>
          <a:p>
            <a:pPr algn="ctr">
              <a:lnSpc>
                <a:spcPct val="100000"/>
              </a:lnSpc>
            </a:pPr>
            <a:r>
              <a:rPr b="0" lang="cs-CZ" sz="1800" spc="-1" strike="noStrike">
                <a:solidFill>
                  <a:srgbClr val="000000"/>
                </a:solidFill>
                <a:latin typeface="Calibri"/>
                <a:ea typeface="Times New Roman"/>
              </a:rPr>
              <a:t>3 × výskok</a:t>
            </a:r>
            <a:endParaRPr b="0" lang="sk-SK" sz="1800" spc="-1" strike="noStrike">
              <a:latin typeface="Arial"/>
            </a:endParaRPr>
          </a:p>
        </p:txBody>
      </p:sp>
      <p:graphicFrame>
        <p:nvGraphicFramePr>
          <p:cNvPr id="484" name="Table 8"/>
          <p:cNvGraphicFramePr/>
          <p:nvPr/>
        </p:nvGraphicFramePr>
        <p:xfrm>
          <a:off x="225720" y="4792320"/>
          <a:ext cx="5611320" cy="730800"/>
        </p:xfrm>
        <a:graphic>
          <a:graphicData uri="http://schemas.openxmlformats.org/drawingml/2006/table">
            <a:tbl>
              <a:tblPr/>
              <a:tblGrid>
                <a:gridCol w="1076760"/>
                <a:gridCol w="1076040"/>
                <a:gridCol w="1076040"/>
                <a:gridCol w="1076040"/>
                <a:gridCol w="1306800"/>
              </a:tblGrid>
              <a:tr h="456840">
                <a:tc>
                  <a:txBody>
                    <a:bodyPr lIns="68400" rIns="68400">
                      <a:noAutofit/>
                    </a:bodyPr>
                    <a:p>
                      <a:pPr>
                        <a:lnSpc>
                          <a:spcPct val="100000"/>
                        </a:lnSpc>
                      </a:pPr>
                      <a:r>
                        <a:rPr b="1" lang="cs-CZ" sz="1200" spc="-1" strike="noStrike">
                          <a:solidFill>
                            <a:srgbClr val="ffffff"/>
                          </a:solidFill>
                          <a:latin typeface="Avenir Roman"/>
                          <a:ea typeface="Avenir Roman"/>
                        </a:rPr>
                        <a:t>Výskok</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70ad47"/>
                    </a:solidFill>
                  </a:tcPr>
                </a:tc>
                <a:tc>
                  <a:txBody>
                    <a:bodyPr lIns="68400" rIns="68400">
                      <a:noAutofit/>
                    </a:bodyPr>
                    <a:p>
                      <a:pPr>
                        <a:lnSpc>
                          <a:spcPct val="100000"/>
                        </a:lnSpc>
                      </a:pPr>
                      <a:r>
                        <a:rPr b="1" lang="cs-CZ" sz="1200" spc="-1" strike="noStrike">
                          <a:solidFill>
                            <a:srgbClr val="ffffff"/>
                          </a:solidFill>
                          <a:latin typeface="Avenir Roman"/>
                          <a:ea typeface="Avenir Roman"/>
                        </a:rPr>
                        <a:t>Pokus #1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nSpc>
                          <a:spcPct val="100000"/>
                        </a:lnSpc>
                      </a:pPr>
                      <a:r>
                        <a:rPr b="1" lang="cs-CZ" sz="1200" spc="-1" strike="noStrike">
                          <a:solidFill>
                            <a:srgbClr val="ffffff"/>
                          </a:solidFill>
                          <a:latin typeface="Avenir Roman"/>
                          <a:ea typeface="Avenir Roman"/>
                        </a:rPr>
                        <a:t>Pokus #2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nSpc>
                          <a:spcPct val="100000"/>
                        </a:lnSpc>
                      </a:pPr>
                      <a:r>
                        <a:rPr b="1" lang="cs-CZ" sz="1200" spc="-1" strike="noStrike">
                          <a:solidFill>
                            <a:srgbClr val="ffffff"/>
                          </a:solidFill>
                          <a:latin typeface="Avenir Roman"/>
                          <a:ea typeface="Avenir Roman"/>
                        </a:rPr>
                        <a:t>Pokus #3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nSpc>
                          <a:spcPct val="100000"/>
                        </a:lnSpc>
                      </a:pPr>
                      <a:r>
                        <a:rPr b="1" lang="cs-CZ" sz="1200" spc="-1" strike="noStrike">
                          <a:solidFill>
                            <a:srgbClr val="ffffff"/>
                          </a:solidFill>
                          <a:latin typeface="Avenir Roman"/>
                          <a:ea typeface="Avenir Roman"/>
                        </a:rPr>
                        <a:t>Priemerný výskok</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70ad47"/>
                    </a:solidFill>
                  </a:tcPr>
                </a:tc>
              </a:tr>
              <a:tr h="274320">
                <a:tc>
                  <a:txBody>
                    <a:bodyPr lIns="68400" rIns="68400">
                      <a:noAutofit/>
                    </a:bodyPr>
                    <a:p>
                      <a:pPr algn="just">
                        <a:lnSpc>
                          <a:spcPct val="100000"/>
                        </a:lnSpc>
                      </a:pPr>
                      <a:r>
                        <a:rPr b="0" lang="cs-CZ" sz="1200" spc="-1" strike="noStrike">
                          <a:solidFill>
                            <a:srgbClr val="000000"/>
                          </a:solidFill>
                          <a:latin typeface="Avenir Roman"/>
                          <a:ea typeface="Avenir Roman"/>
                        </a:rPr>
                        <a:t>Výška (cm)</a:t>
                      </a:r>
                      <a:endParaRPr b="0" lang="sk-SK" sz="1200" spc="-1" strike="noStrike">
                        <a:latin typeface="Arial"/>
                      </a:endParaRPr>
                    </a:p>
                  </a:txBody>
                  <a:tcPr marL="68400" marR="684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68400" rIns="68400">
                      <a:noAutofit/>
                    </a:bodyPr>
                    <a:p>
                      <a:pPr algn="just">
                        <a:lnSpc>
                          <a:spcPct val="100000"/>
                        </a:lnSpc>
                      </a:pPr>
                      <a:r>
                        <a:rPr b="0" lang="cs-CZ" sz="1200" spc="-1" strike="noStrike">
                          <a:solidFill>
                            <a:srgbClr val="000000"/>
                          </a:solidFill>
                          <a:latin typeface="Avenir Roman"/>
                          <a:ea typeface="Avenir Roman"/>
                        </a:rPr>
                        <a:t>53</a:t>
                      </a:r>
                      <a:endParaRPr b="0" lang="sk-SK" sz="1200" spc="-1" strike="noStrike">
                        <a:latin typeface="Arial"/>
                      </a:endParaRPr>
                    </a:p>
                  </a:txBody>
                  <a:tcPr marL="68400" marR="68400">
                    <a:lnL w="9360">
                      <a:solidFill>
                        <a:srgbClr val="6dac43"/>
                      </a:solidFill>
                    </a:lnL>
                    <a:lnR w="9360">
                      <a:solidFill>
                        <a:srgbClr val="6dac43"/>
                      </a:solidFill>
                    </a:lnR>
                    <a:lnT w="25200">
                      <a:solidFill>
                        <a:srgbClr val="70ad47"/>
                      </a:solidFill>
                    </a:lnT>
                    <a:lnB w="25200">
                      <a:solidFill>
                        <a:srgbClr val="70ad47"/>
                      </a:solidFill>
                    </a:lnB>
                    <a:solidFill>
                      <a:srgbClr val="d0f7c1"/>
                    </a:solidFill>
                  </a:tcPr>
                </a:tc>
                <a:tc>
                  <a:txBody>
                    <a:bodyPr lIns="68400" rIns="68400">
                      <a:noAutofit/>
                    </a:bodyPr>
                    <a:p>
                      <a:pPr algn="just">
                        <a:lnSpc>
                          <a:spcPct val="100000"/>
                        </a:lnSpc>
                      </a:pPr>
                      <a:r>
                        <a:rPr b="0" lang="cs-CZ" sz="1200" spc="-1" strike="noStrike">
                          <a:solidFill>
                            <a:srgbClr val="000000"/>
                          </a:solidFill>
                          <a:latin typeface="Avenir Roman"/>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25200">
                      <a:solidFill>
                        <a:srgbClr val="70ad47"/>
                      </a:solidFill>
                    </a:lnT>
                    <a:lnB w="25200">
                      <a:solidFill>
                        <a:srgbClr val="70ad47"/>
                      </a:solidFill>
                    </a:lnB>
                    <a:solidFill>
                      <a:srgbClr val="d0f7c1"/>
                    </a:solidFill>
                  </a:tcPr>
                </a:tc>
                <a:tc>
                  <a:txBody>
                    <a:bodyPr lIns="68400" rIns="68400">
                      <a:noAutofit/>
                    </a:bodyPr>
                    <a:p>
                      <a:pPr algn="just">
                        <a:lnSpc>
                          <a:spcPct val="100000"/>
                        </a:lnSpc>
                      </a:pPr>
                      <a:r>
                        <a:rPr b="0" lang="cs-CZ" sz="1200" spc="-1" strike="noStrike">
                          <a:solidFill>
                            <a:srgbClr val="000000"/>
                          </a:solidFill>
                          <a:latin typeface="Avenir Roman"/>
                          <a:ea typeface="Avenir Roman"/>
                        </a:rPr>
                        <a:t>47</a:t>
                      </a:r>
                      <a:endParaRPr b="0" lang="sk-SK" sz="1200" spc="-1" strike="noStrike">
                        <a:latin typeface="Arial"/>
                      </a:endParaRPr>
                    </a:p>
                  </a:txBody>
                  <a:tcPr marL="68400" marR="68400">
                    <a:lnL w="9360">
                      <a:solidFill>
                        <a:srgbClr val="6dac43"/>
                      </a:solidFill>
                    </a:lnL>
                    <a:lnR w="9360">
                      <a:solidFill>
                        <a:srgbClr val="6dac43"/>
                      </a:solidFill>
                    </a:lnR>
                    <a:lnT w="25200">
                      <a:solidFill>
                        <a:srgbClr val="70ad47"/>
                      </a:solidFill>
                    </a:lnT>
                    <a:lnB w="25200">
                      <a:solidFill>
                        <a:srgbClr val="70ad47"/>
                      </a:solidFill>
                    </a:lnB>
                    <a:solidFill>
                      <a:srgbClr val="d0f7c1"/>
                    </a:solidFill>
                  </a:tcPr>
                </a:tc>
                <a:tc>
                  <a:txBody>
                    <a:bodyPr lIns="68400" rIns="68400">
                      <a:noAutofit/>
                    </a:bodyPr>
                    <a:p>
                      <a:pPr algn="just">
                        <a:lnSpc>
                          <a:spcPct val="100000"/>
                        </a:lnSpc>
                      </a:pPr>
                      <a:r>
                        <a:rPr b="0" lang="cs-CZ" sz="1200" spc="-1" strike="noStrike">
                          <a:solidFill>
                            <a:srgbClr val="000000"/>
                          </a:solidFill>
                          <a:latin typeface="Avenir Roman"/>
                          <a:ea typeface="Avenir Roman"/>
                        </a:rPr>
                        <a:t>50</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bl>
          </a:graphicData>
        </a:graphic>
      </p:graphicFrame>
      <p:graphicFrame>
        <p:nvGraphicFramePr>
          <p:cNvPr id="485" name="Table 9"/>
          <p:cNvGraphicFramePr/>
          <p:nvPr/>
        </p:nvGraphicFramePr>
        <p:xfrm>
          <a:off x="6542280" y="2116440"/>
          <a:ext cx="5242680" cy="4113360"/>
        </p:xfrm>
        <a:graphic>
          <a:graphicData uri="http://schemas.openxmlformats.org/drawingml/2006/table">
            <a:tbl>
              <a:tblPr/>
              <a:tblGrid>
                <a:gridCol w="916200"/>
                <a:gridCol w="1180440"/>
                <a:gridCol w="1048320"/>
                <a:gridCol w="1048320"/>
                <a:gridCol w="1049760"/>
              </a:tblGrid>
              <a:tr h="821880">
                <a:tc>
                  <a:txBody>
                    <a:bodyPr lIns="68400" rIns="68400">
                      <a:noAutofit/>
                    </a:bodyPr>
                    <a:p>
                      <a:pPr algn="just">
                        <a:lnSpc>
                          <a:spcPct val="100000"/>
                        </a:lnSpc>
                      </a:pPr>
                      <a:r>
                        <a:rPr b="1" lang="cs-CZ" sz="1200" spc="-1" strike="noStrike">
                          <a:solidFill>
                            <a:srgbClr val="ffffff"/>
                          </a:solidFill>
                          <a:latin typeface="Calibri"/>
                          <a:ea typeface="Avenir Roman"/>
                        </a:rPr>
                        <a:t>Objekt</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gn="just">
                        <a:lnSpc>
                          <a:spcPct val="100000"/>
                        </a:lnSpc>
                      </a:pPr>
                      <a:r>
                        <a:rPr b="1" lang="cs-CZ" sz="1200" spc="-1" strike="noStrike">
                          <a:solidFill>
                            <a:srgbClr val="ffffff"/>
                          </a:solidFill>
                          <a:latin typeface="Calibri"/>
                          <a:ea typeface="Avenir Roman"/>
                        </a:rPr>
                        <a:t>Hmotnosť objektu Slnečnej sústavy (×10</a:t>
                      </a:r>
                      <a:r>
                        <a:rPr b="1" lang="cs-CZ" sz="1200" spc="-1" strike="noStrike" baseline="30000">
                          <a:solidFill>
                            <a:srgbClr val="ffffff"/>
                          </a:solidFill>
                          <a:latin typeface="Calibri"/>
                          <a:ea typeface="Avenir Roman"/>
                        </a:rPr>
                        <a:t>23</a:t>
                      </a:r>
                      <a:r>
                        <a:rPr b="1" lang="cs-CZ" sz="1200" spc="-1" strike="noStrike">
                          <a:solidFill>
                            <a:srgbClr val="ffffff"/>
                          </a:solidFill>
                          <a:latin typeface="Calibri"/>
                          <a:ea typeface="Avenir Roman"/>
                        </a:rPr>
                        <a:t> kg)</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gn="just">
                        <a:lnSpc>
                          <a:spcPct val="100000"/>
                        </a:lnSpc>
                      </a:pPr>
                      <a:r>
                        <a:rPr b="1" lang="cs-CZ" sz="1200" spc="-1" strike="noStrike">
                          <a:solidFill>
                            <a:srgbClr val="ffffff"/>
                          </a:solidFill>
                          <a:latin typeface="Calibri"/>
                          <a:ea typeface="Avenir Roman"/>
                        </a:rPr>
                        <a:t>Priemerná výška výskoku na Zemi (cm)</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gn="just">
                        <a:lnSpc>
                          <a:spcPct val="100000"/>
                        </a:lnSpc>
                      </a:pPr>
                      <a:r>
                        <a:rPr b="1" lang="cs-CZ" sz="1200" spc="-1" strike="noStrike">
                          <a:solidFill>
                            <a:srgbClr val="ffffff"/>
                          </a:solidFill>
                          <a:latin typeface="Calibri"/>
                          <a:ea typeface="Avenir Roman"/>
                        </a:rPr>
                        <a:t>Prevodný koeficient pre výšku výskoku</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nSpc>
                          <a:spcPct val="100000"/>
                        </a:lnSpc>
                      </a:pPr>
                      <a:r>
                        <a:rPr b="1" lang="cs-CZ" sz="1200" spc="-1" strike="noStrike">
                          <a:solidFill>
                            <a:srgbClr val="ffffff"/>
                          </a:solidFill>
                          <a:latin typeface="Calibri"/>
                          <a:ea typeface="Avenir Roman"/>
                        </a:rPr>
                        <a:t>Výška výskoku na objekte (cm)</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70ad47"/>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Slnko</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19 900 000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×0,036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1,8</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Merkúr</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3,3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×2,63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132</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Venuša</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48,7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×1,11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55,5</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Zem</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59,7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Mesiac</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0,73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×5,88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294</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Mars</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6,42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×2,63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132</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Ceres</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0,0094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×34,5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1730</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Jupiter</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19 000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×0,40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20</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Saturn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5 680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×0,91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46</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Urán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868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×1,11</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55,5</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Neptún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1 020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×0,88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Calibri"/>
                          <a:ea typeface="Avenir Roman"/>
                        </a:rPr>
                        <a:t>44</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Calibri"/>
                          <a:ea typeface="Avenir Roman"/>
                        </a:rPr>
                        <a:t>Pluto</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0,13</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×16,7</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Calibri"/>
                          <a:ea typeface="Avenir Roman"/>
                        </a:rPr>
                        <a:t>835</a:t>
                      </a:r>
                      <a:endParaRPr b="0" lang="sk-SK" sz="1200" spc="-1" strike="noStrike">
                        <a:latin typeface="Arial"/>
                      </a:endParaRPr>
                    </a:p>
                  </a:txBody>
                  <a:tcPr marL="68400" marR="68400">
                    <a:lnL w="25200">
                      <a:solidFill>
                        <a:srgbClr val="70ad47"/>
                      </a:solidFill>
                    </a:lnL>
                    <a:lnR w="9360">
                      <a:solidFill>
                        <a:srgbClr val="6dac43"/>
                      </a:solidFill>
                    </a:lnR>
                    <a:lnT w="9360">
                      <a:solidFill>
                        <a:srgbClr val="6dac43"/>
                      </a:solidFill>
                    </a:lnT>
                    <a:lnB w="9360">
                      <a:solidFill>
                        <a:srgbClr val="6dac43"/>
                      </a:solidFill>
                    </a:lnB>
                    <a:solidFill>
                      <a:srgbClr val="d0f7c1"/>
                    </a:solidFill>
                  </a:tcPr>
                </a:tc>
              </a:tr>
            </a:tbl>
          </a:graphicData>
        </a:graphic>
      </p:graphicFrame>
      <p:sp>
        <p:nvSpPr>
          <p:cNvPr id="486" name="CustomShape 10"/>
          <p:cNvSpPr/>
          <p:nvPr/>
        </p:nvSpPr>
        <p:spPr>
          <a:xfrm>
            <a:off x="237960" y="4452480"/>
            <a:ext cx="41486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Times New Roman"/>
              </a:rPr>
              <a:t>Výpočet priemernej výšky výskoku na Zemi</a:t>
            </a:r>
            <a:endParaRPr b="0" lang="sk-SK" sz="1800" spc="-1" strike="noStrike">
              <a:latin typeface="Arial"/>
            </a:endParaRPr>
          </a:p>
        </p:txBody>
      </p:sp>
      <p:sp>
        <p:nvSpPr>
          <p:cNvPr id="487" name="CustomShape 11"/>
          <p:cNvSpPr/>
          <p:nvPr/>
        </p:nvSpPr>
        <p:spPr>
          <a:xfrm>
            <a:off x="6519600" y="1525320"/>
            <a:ext cx="452052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Ako výšku výskoku ovplyvňuje hmotnosť objektu slnečnej sústavy</a:t>
            </a:r>
            <a:endParaRPr b="0" lang="sk-SK" sz="1800" spc="-1" strike="noStrike">
              <a:latin typeface="Arial"/>
            </a:endParaRPr>
          </a:p>
        </p:txBody>
      </p:sp>
      <p:pic>
        <p:nvPicPr>
          <p:cNvPr id="488" name="Obrázek 18" descr=""/>
          <p:cNvPicPr/>
          <p:nvPr/>
        </p:nvPicPr>
        <p:blipFill>
          <a:blip r:embed="rId7"/>
          <a:stretch/>
        </p:blipFill>
        <p:spPr>
          <a:xfrm>
            <a:off x="387360" y="2178360"/>
            <a:ext cx="2065320" cy="2208240"/>
          </a:xfrm>
          <a:prstGeom prst="rect">
            <a:avLst/>
          </a:prstGeom>
          <a:ln w="0">
            <a:noFill/>
          </a:ln>
        </p:spPr>
      </p:pic>
    </p:spTree>
  </p:cSld>
  <mc:AlternateContent>
    <mc:Choice Requires="p14">
      <p:transition spd="slow" p14:dur="2000"/>
    </mc:Choice>
    <mc:Fallback>
      <p:transition spd="slow"/>
    </mc:Fallback>
  </mc:AlternateContent>
  <p:timing>
    <p:tnLst>
      <p:par>
        <p:cTn id="209" dur="indefinite" restart="never" nodeType="tmRoot">
          <p:childTnLst>
            <p:seq>
              <p:cTn id="210" dur="indefinite" nodeType="mainSeq">
                <p:childTnLst>
                  <p:par>
                    <p:cTn id="211" fill="hold">
                      <p:stCondLst>
                        <p:cond delay="indefinite"/>
                      </p:stCondLst>
                      <p:childTnLst>
                        <p:par>
                          <p:cTn id="212" fill="hold">
                            <p:stCondLst>
                              <p:cond delay="0"/>
                            </p:stCondLst>
                            <p:childTnLst>
                              <p:par>
                                <p:cTn id="213" nodeType="clickEffect" fill="hold" presetClass="entr" presetID="5" presetSubtype="10">
                                  <p:stCondLst>
                                    <p:cond delay="0"/>
                                  </p:stCondLst>
                                  <p:childTnLst>
                                    <p:set>
                                      <p:cBhvr>
                                        <p:cTn id="214" dur="1" fill="hold">
                                          <p:stCondLst>
                                            <p:cond delay="0"/>
                                          </p:stCondLst>
                                        </p:cTn>
                                        <p:tgtEl>
                                          <p:spTgt spid="476"/>
                                        </p:tgtEl>
                                        <p:attrNameLst>
                                          <p:attrName>style.visibility</p:attrName>
                                        </p:attrNameLst>
                                      </p:cBhvr>
                                      <p:to>
                                        <p:strVal val="visible"/>
                                      </p:to>
                                    </p:set>
                                    <p:animEffect filter="checkerboard(across)" transition="in">
                                      <p:cBhvr additive="repl">
                                        <p:cTn id="215" dur="500"/>
                                        <p:tgtEl>
                                          <p:spTgt spid="476"/>
                                        </p:tgtEl>
                                      </p:cBhvr>
                                    </p:animEffect>
                                  </p:childTnLst>
                                </p:cTn>
                              </p:par>
                              <p:par>
                                <p:cTn id="216" nodeType="withEffect" fill="hold" presetClass="entr" presetID="5" presetSubtype="10">
                                  <p:stCondLst>
                                    <p:cond delay="0"/>
                                  </p:stCondLst>
                                  <p:childTnLst>
                                    <p:set>
                                      <p:cBhvr>
                                        <p:cTn id="217" dur="1" fill="hold">
                                          <p:stCondLst>
                                            <p:cond delay="0"/>
                                          </p:stCondLst>
                                        </p:cTn>
                                        <p:tgtEl>
                                          <p:spTgt spid="488"/>
                                        </p:tgtEl>
                                        <p:attrNameLst>
                                          <p:attrName>style.visibility</p:attrName>
                                        </p:attrNameLst>
                                      </p:cBhvr>
                                      <p:to>
                                        <p:strVal val="visible"/>
                                      </p:to>
                                    </p:set>
                                    <p:animEffect filter="checkerboard(across)" transition="in">
                                      <p:cBhvr additive="repl">
                                        <p:cTn id="218" dur="500"/>
                                        <p:tgtEl>
                                          <p:spTgt spid="488"/>
                                        </p:tgtEl>
                                      </p:cBhvr>
                                    </p:animEffect>
                                  </p:childTnLst>
                                </p:cTn>
                              </p:par>
                            </p:childTnLst>
                          </p:cTn>
                        </p:par>
                      </p:childTnLst>
                    </p:cTn>
                  </p:par>
                  <p:par>
                    <p:cTn id="219" fill="hold">
                      <p:stCondLst>
                        <p:cond delay="indefinite"/>
                      </p:stCondLst>
                      <p:childTnLst>
                        <p:par>
                          <p:cTn id="220" fill="hold">
                            <p:stCondLst>
                              <p:cond delay="0"/>
                            </p:stCondLst>
                            <p:childTnLst>
                              <p:par>
                                <p:cTn id="221" nodeType="clickEffect" fill="hold" presetClass="entr" presetID="5" presetSubtype="10">
                                  <p:stCondLst>
                                    <p:cond delay="0"/>
                                  </p:stCondLst>
                                  <p:childTnLst>
                                    <p:set>
                                      <p:cBhvr>
                                        <p:cTn id="222" dur="1" fill="hold">
                                          <p:stCondLst>
                                            <p:cond delay="0"/>
                                          </p:stCondLst>
                                        </p:cTn>
                                        <p:tgtEl>
                                          <p:spTgt spid="477"/>
                                        </p:tgtEl>
                                        <p:attrNameLst>
                                          <p:attrName>style.visibility</p:attrName>
                                        </p:attrNameLst>
                                      </p:cBhvr>
                                      <p:to>
                                        <p:strVal val="visible"/>
                                      </p:to>
                                    </p:set>
                                    <p:animEffect filter="checkerboard(across)" transition="in">
                                      <p:cBhvr additive="repl">
                                        <p:cTn id="223" dur="500"/>
                                        <p:tgtEl>
                                          <p:spTgt spid="477"/>
                                        </p:tgtEl>
                                      </p:cBhvr>
                                    </p:animEffect>
                                  </p:childTnLst>
                                </p:cTn>
                              </p:par>
                              <p:par>
                                <p:cTn id="224" nodeType="withEffect" fill="hold" presetClass="entr" presetID="5" presetSubtype="10">
                                  <p:stCondLst>
                                    <p:cond delay="0"/>
                                  </p:stCondLst>
                                  <p:childTnLst>
                                    <p:set>
                                      <p:cBhvr>
                                        <p:cTn id="225" dur="1" fill="hold">
                                          <p:stCondLst>
                                            <p:cond delay="0"/>
                                          </p:stCondLst>
                                        </p:cTn>
                                        <p:tgtEl>
                                          <p:spTgt spid="479"/>
                                        </p:tgtEl>
                                        <p:attrNameLst>
                                          <p:attrName>style.visibility</p:attrName>
                                        </p:attrNameLst>
                                      </p:cBhvr>
                                      <p:to>
                                        <p:strVal val="visible"/>
                                      </p:to>
                                    </p:set>
                                    <p:animEffect filter="checkerboard(across)" transition="in">
                                      <p:cBhvr additive="repl">
                                        <p:cTn id="226" dur="500"/>
                                        <p:tgtEl>
                                          <p:spTgt spid="479"/>
                                        </p:tgtEl>
                                      </p:cBhvr>
                                    </p:animEffect>
                                  </p:childTnLst>
                                </p:cTn>
                              </p:par>
                              <p:par>
                                <p:cTn id="227" nodeType="withEffect" fill="hold" presetClass="entr" presetID="5" presetSubtype="10">
                                  <p:stCondLst>
                                    <p:cond delay="0"/>
                                  </p:stCondLst>
                                  <p:childTnLst>
                                    <p:set>
                                      <p:cBhvr>
                                        <p:cTn id="228" dur="1" fill="hold">
                                          <p:stCondLst>
                                            <p:cond delay="0"/>
                                          </p:stCondLst>
                                        </p:cTn>
                                        <p:tgtEl>
                                          <p:spTgt spid="471"/>
                                        </p:tgtEl>
                                        <p:attrNameLst>
                                          <p:attrName>style.visibility</p:attrName>
                                        </p:attrNameLst>
                                      </p:cBhvr>
                                      <p:to>
                                        <p:strVal val="visible"/>
                                      </p:to>
                                    </p:set>
                                    <p:animEffect filter="checkerboard(across)" transition="in">
                                      <p:cBhvr additive="repl">
                                        <p:cTn id="229" dur="500"/>
                                        <p:tgtEl>
                                          <p:spTgt spid="471"/>
                                        </p:tgtEl>
                                      </p:cBhvr>
                                    </p:animEffect>
                                  </p:childTnLst>
                                </p:cTn>
                              </p:par>
                              <p:par>
                                <p:cTn id="230" nodeType="withEffect" fill="hold" presetClass="entr" presetID="5" presetSubtype="10">
                                  <p:stCondLst>
                                    <p:cond delay="0"/>
                                  </p:stCondLst>
                                  <p:childTnLst>
                                    <p:set>
                                      <p:cBhvr>
                                        <p:cTn id="231" dur="1" fill="hold">
                                          <p:stCondLst>
                                            <p:cond delay="0"/>
                                          </p:stCondLst>
                                        </p:cTn>
                                        <p:tgtEl>
                                          <p:spTgt spid="482"/>
                                        </p:tgtEl>
                                        <p:attrNameLst>
                                          <p:attrName>style.visibility</p:attrName>
                                        </p:attrNameLst>
                                      </p:cBhvr>
                                      <p:to>
                                        <p:strVal val="visible"/>
                                      </p:to>
                                    </p:set>
                                    <p:animEffect filter="checkerboard(across)" transition="in">
                                      <p:cBhvr additive="repl">
                                        <p:cTn id="232" dur="500"/>
                                        <p:tgtEl>
                                          <p:spTgt spid="482"/>
                                        </p:tgtEl>
                                      </p:cBhvr>
                                    </p:animEffect>
                                  </p:childTnLst>
                                </p:cTn>
                              </p:par>
                            </p:childTnLst>
                          </p:cTn>
                        </p:par>
                      </p:childTnLst>
                    </p:cTn>
                  </p:par>
                  <p:par>
                    <p:cTn id="233" fill="hold">
                      <p:stCondLst>
                        <p:cond delay="indefinite"/>
                      </p:stCondLst>
                      <p:childTnLst>
                        <p:par>
                          <p:cTn id="234" fill="hold">
                            <p:stCondLst>
                              <p:cond delay="0"/>
                            </p:stCondLst>
                            <p:childTnLst>
                              <p:par>
                                <p:cTn id="235" nodeType="clickEffect" fill="hold" presetClass="entr" presetID="5" presetSubtype="10">
                                  <p:stCondLst>
                                    <p:cond delay="0"/>
                                  </p:stCondLst>
                                  <p:childTnLst>
                                    <p:set>
                                      <p:cBhvr>
                                        <p:cTn id="236" dur="1" fill="hold">
                                          <p:stCondLst>
                                            <p:cond delay="0"/>
                                          </p:stCondLst>
                                        </p:cTn>
                                        <p:tgtEl>
                                          <p:spTgt spid="478"/>
                                        </p:tgtEl>
                                        <p:attrNameLst>
                                          <p:attrName>style.visibility</p:attrName>
                                        </p:attrNameLst>
                                      </p:cBhvr>
                                      <p:to>
                                        <p:strVal val="visible"/>
                                      </p:to>
                                    </p:set>
                                    <p:animEffect filter="checkerboard(across)" transition="in">
                                      <p:cBhvr additive="repl">
                                        <p:cTn id="237" dur="500"/>
                                        <p:tgtEl>
                                          <p:spTgt spid="478"/>
                                        </p:tgtEl>
                                      </p:cBhvr>
                                    </p:animEffect>
                                  </p:childTnLst>
                                </p:cTn>
                              </p:par>
                            </p:childTnLst>
                          </p:cTn>
                        </p:par>
                      </p:childTnLst>
                    </p:cTn>
                  </p:par>
                  <p:par>
                    <p:cTn id="238" fill="hold">
                      <p:stCondLst>
                        <p:cond delay="indefinite"/>
                      </p:stCondLst>
                      <p:childTnLst>
                        <p:par>
                          <p:cTn id="239" fill="hold">
                            <p:stCondLst>
                              <p:cond delay="0"/>
                            </p:stCondLst>
                            <p:childTnLst>
                              <p:par>
                                <p:cTn id="240" nodeType="clickEffect" fill="hold" presetClass="entr" presetID="5" presetSubtype="10">
                                  <p:stCondLst>
                                    <p:cond delay="0"/>
                                  </p:stCondLst>
                                  <p:childTnLst>
                                    <p:set>
                                      <p:cBhvr>
                                        <p:cTn id="241" dur="1" fill="hold">
                                          <p:stCondLst>
                                            <p:cond delay="0"/>
                                          </p:stCondLst>
                                        </p:cTn>
                                        <p:tgtEl>
                                          <p:spTgt spid="480"/>
                                        </p:tgtEl>
                                        <p:attrNameLst>
                                          <p:attrName>style.visibility</p:attrName>
                                        </p:attrNameLst>
                                      </p:cBhvr>
                                      <p:to>
                                        <p:strVal val="visible"/>
                                      </p:to>
                                    </p:set>
                                    <p:animEffect filter="checkerboard(across)" transition="in">
                                      <p:cBhvr additive="repl">
                                        <p:cTn id="242" dur="500"/>
                                        <p:tgtEl>
                                          <p:spTgt spid="480"/>
                                        </p:tgtEl>
                                      </p:cBhvr>
                                    </p:animEffect>
                                  </p:childTnLst>
                                </p:cTn>
                              </p:par>
                            </p:childTnLst>
                          </p:cTn>
                        </p:par>
                      </p:childTnLst>
                    </p:cTn>
                  </p:par>
                  <p:par>
                    <p:cTn id="243" fill="hold">
                      <p:stCondLst>
                        <p:cond delay="indefinite"/>
                      </p:stCondLst>
                      <p:childTnLst>
                        <p:par>
                          <p:cTn id="244" fill="hold">
                            <p:stCondLst>
                              <p:cond delay="0"/>
                            </p:stCondLst>
                            <p:childTnLst>
                              <p:par>
                                <p:cTn id="245" nodeType="clickEffect" fill="hold" presetClass="path" presetID="64">
                                  <p:stCondLst>
                                    <p:cond delay="0"/>
                                  </p:stCondLst>
                                  <p:childTnLst>
                                    <p:animMotion origin="layout" path="M -3.125E-006 2.59259E-006 L -3.125E-006 -0.08889 E">
                                      <p:cBhvr>
                                        <p:cTn id="246" dur="2000" fill="hold"/>
                                        <p:tgtEl>
                                          <p:spTgt spid="478"/>
                                        </p:tgtEl>
                                        <p:attrNameLst>
                                          <p:attrName>ppt_x</p:attrName>
                                          <p:attrName>ppt_y</p:attrName>
                                        </p:attrNameLst>
                                      </p:cBhvr>
                                    </p:animMotion>
                                  </p:childTnLst>
                                </p:cTn>
                              </p:par>
                            </p:childTnLst>
                          </p:cTn>
                        </p:par>
                        <p:par>
                          <p:cTn id="247" fill="hold">
                            <p:stCondLst>
                              <p:cond delay="2000"/>
                            </p:stCondLst>
                            <p:childTnLst>
                              <p:par>
                                <p:cTn id="248" nodeType="afterEffect" fill="hold" presetClass="entr" presetID="22" presetSubtype="2">
                                  <p:stCondLst>
                                    <p:cond delay="0"/>
                                  </p:stCondLst>
                                  <p:childTnLst>
                                    <p:set>
                                      <p:cBhvr>
                                        <p:cTn id="249" dur="1" fill="hold">
                                          <p:stCondLst>
                                            <p:cond delay="0"/>
                                          </p:stCondLst>
                                        </p:cTn>
                                        <p:tgtEl>
                                          <p:spTgt spid="481"/>
                                        </p:tgtEl>
                                        <p:attrNameLst>
                                          <p:attrName>style.visibility</p:attrName>
                                        </p:attrNameLst>
                                      </p:cBhvr>
                                      <p:to>
                                        <p:strVal val="visible"/>
                                      </p:to>
                                    </p:set>
                                    <p:animEffect filter="wipe(right)" transition="in">
                                      <p:cBhvr additive="repl">
                                        <p:cTn id="250" dur="500"/>
                                        <p:tgtEl>
                                          <p:spTgt spid="481"/>
                                        </p:tgtEl>
                                      </p:cBhvr>
                                    </p:animEffect>
                                  </p:childTnLst>
                                </p:cTn>
                              </p:par>
                            </p:childTnLst>
                          </p:cTn>
                        </p:par>
                      </p:childTnLst>
                    </p:cTn>
                  </p:par>
                  <p:par>
                    <p:cTn id="251" fill="hold">
                      <p:stCondLst>
                        <p:cond delay="indefinite"/>
                      </p:stCondLst>
                      <p:childTnLst>
                        <p:par>
                          <p:cTn id="252" fill="hold">
                            <p:stCondLst>
                              <p:cond delay="0"/>
                            </p:stCondLst>
                            <p:childTnLst>
                              <p:par>
                                <p:cTn id="253" nodeType="clickEffect" fill="hold" presetClass="entr" presetID="5" presetSubtype="10">
                                  <p:stCondLst>
                                    <p:cond delay="0"/>
                                  </p:stCondLst>
                                  <p:childTnLst>
                                    <p:set>
                                      <p:cBhvr>
                                        <p:cTn id="254" dur="1" fill="hold">
                                          <p:stCondLst>
                                            <p:cond delay="0"/>
                                          </p:stCondLst>
                                        </p:cTn>
                                        <p:tgtEl>
                                          <p:spTgt spid="483"/>
                                        </p:tgtEl>
                                        <p:attrNameLst>
                                          <p:attrName>style.visibility</p:attrName>
                                        </p:attrNameLst>
                                      </p:cBhvr>
                                      <p:to>
                                        <p:strVal val="visible"/>
                                      </p:to>
                                    </p:set>
                                    <p:animEffect filter="checkerboard(across)" transition="in">
                                      <p:cBhvr additive="repl">
                                        <p:cTn id="255" dur="500"/>
                                        <p:tgtEl>
                                          <p:spTgt spid="483"/>
                                        </p:tgtEl>
                                      </p:cBhvr>
                                    </p:animEffect>
                                  </p:childTnLst>
                                </p:cTn>
                              </p:par>
                            </p:childTnLst>
                          </p:cTn>
                        </p:par>
                      </p:childTnLst>
                    </p:cTn>
                  </p:par>
                  <p:par>
                    <p:cTn id="256" fill="hold">
                      <p:stCondLst>
                        <p:cond delay="indefinite"/>
                      </p:stCondLst>
                      <p:childTnLst>
                        <p:par>
                          <p:cTn id="257" fill="hold">
                            <p:stCondLst>
                              <p:cond delay="0"/>
                            </p:stCondLst>
                            <p:childTnLst>
                              <p:par>
                                <p:cTn id="258" nodeType="clickEffect" fill="hold" presetClass="entr" presetID="5" presetSubtype="10">
                                  <p:stCondLst>
                                    <p:cond delay="0"/>
                                  </p:stCondLst>
                                  <p:childTnLst>
                                    <p:set>
                                      <p:cBhvr>
                                        <p:cTn id="259" dur="1" fill="hold">
                                          <p:stCondLst>
                                            <p:cond delay="0"/>
                                          </p:stCondLst>
                                        </p:cTn>
                                        <p:tgtEl>
                                          <p:spTgt spid="486"/>
                                        </p:tgtEl>
                                        <p:attrNameLst>
                                          <p:attrName>style.visibility</p:attrName>
                                        </p:attrNameLst>
                                      </p:cBhvr>
                                      <p:to>
                                        <p:strVal val="visible"/>
                                      </p:to>
                                    </p:set>
                                    <p:animEffect filter="checkerboard(across)" transition="in">
                                      <p:cBhvr additive="repl">
                                        <p:cTn id="260" dur="500"/>
                                        <p:tgtEl>
                                          <p:spTgt spid="486"/>
                                        </p:tgtEl>
                                      </p:cBhvr>
                                    </p:animEffect>
                                  </p:childTnLst>
                                </p:cTn>
                              </p:par>
                              <p:par>
                                <p:cTn id="261" nodeType="withEffect" fill="hold" presetClass="entr" presetID="5" presetSubtype="10">
                                  <p:stCondLst>
                                    <p:cond delay="0"/>
                                  </p:stCondLst>
                                  <p:childTnLst>
                                    <p:set>
                                      <p:cBhvr>
                                        <p:cTn id="262" dur="1" fill="hold">
                                          <p:stCondLst>
                                            <p:cond delay="0"/>
                                          </p:stCondLst>
                                        </p:cTn>
                                        <p:tgtEl>
                                          <p:spTgt spid="484"/>
                                        </p:tgtEl>
                                        <p:attrNameLst>
                                          <p:attrName>style.visibility</p:attrName>
                                        </p:attrNameLst>
                                      </p:cBhvr>
                                      <p:to>
                                        <p:strVal val="visible"/>
                                      </p:to>
                                    </p:set>
                                    <p:animEffect filter="checkerboard(across)" transition="in">
                                      <p:cBhvr additive="repl">
                                        <p:cTn id="263" dur="500"/>
                                        <p:tgtEl>
                                          <p:spTgt spid="484"/>
                                        </p:tgtEl>
                                      </p:cBhvr>
                                    </p:animEffect>
                                  </p:childTnLst>
                                </p:cTn>
                              </p:par>
                            </p:childTnLst>
                          </p:cTn>
                        </p:par>
                      </p:childTnLst>
                    </p:cTn>
                  </p:par>
                  <p:par>
                    <p:cTn id="264" fill="hold">
                      <p:stCondLst>
                        <p:cond delay="indefinite"/>
                      </p:stCondLst>
                      <p:childTnLst>
                        <p:par>
                          <p:cTn id="265" fill="hold">
                            <p:stCondLst>
                              <p:cond delay="0"/>
                            </p:stCondLst>
                            <p:childTnLst>
                              <p:par>
                                <p:cTn id="266" nodeType="clickEffect" fill="hold" presetClass="entr" presetID="5" presetSubtype="10">
                                  <p:stCondLst>
                                    <p:cond delay="0"/>
                                  </p:stCondLst>
                                  <p:childTnLst>
                                    <p:set>
                                      <p:cBhvr>
                                        <p:cTn id="267" dur="1" fill="hold">
                                          <p:stCondLst>
                                            <p:cond delay="0"/>
                                          </p:stCondLst>
                                        </p:cTn>
                                        <p:tgtEl>
                                          <p:spTgt spid="487"/>
                                        </p:tgtEl>
                                        <p:attrNameLst>
                                          <p:attrName>style.visibility</p:attrName>
                                        </p:attrNameLst>
                                      </p:cBhvr>
                                      <p:to>
                                        <p:strVal val="visible"/>
                                      </p:to>
                                    </p:set>
                                    <p:animEffect filter="checkerboard(across)" transition="in">
                                      <p:cBhvr additive="repl">
                                        <p:cTn id="268" dur="500"/>
                                        <p:tgtEl>
                                          <p:spTgt spid="487"/>
                                        </p:tgtEl>
                                      </p:cBhvr>
                                    </p:animEffect>
                                  </p:childTnLst>
                                </p:cTn>
                              </p:par>
                              <p:par>
                                <p:cTn id="269" nodeType="withEffect" fill="hold" presetClass="entr" presetID="5" presetSubtype="10">
                                  <p:stCondLst>
                                    <p:cond delay="0"/>
                                  </p:stCondLst>
                                  <p:childTnLst>
                                    <p:set>
                                      <p:cBhvr>
                                        <p:cTn id="270" dur="1" fill="hold">
                                          <p:stCondLst>
                                            <p:cond delay="0"/>
                                          </p:stCondLst>
                                        </p:cTn>
                                        <p:tgtEl>
                                          <p:spTgt spid="485"/>
                                        </p:tgtEl>
                                        <p:attrNameLst>
                                          <p:attrName>style.visibility</p:attrName>
                                        </p:attrNameLst>
                                      </p:cBhvr>
                                      <p:to>
                                        <p:strVal val="visible"/>
                                      </p:to>
                                    </p:set>
                                    <p:animEffect filter="checkerboard(across)" transition="in">
                                      <p:cBhvr additive="repl">
                                        <p:cTn id="271" dur="5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9"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90" name="image1.png" descr=""/>
          <p:cNvPicPr/>
          <p:nvPr/>
        </p:nvPicPr>
        <p:blipFill>
          <a:blip r:embed="rId2"/>
          <a:srcRect l="0" t="8888" r="0" b="13844"/>
          <a:stretch/>
        </p:blipFill>
        <p:spPr>
          <a:xfrm>
            <a:off x="1254240" y="0"/>
            <a:ext cx="9682200" cy="1100520"/>
          </a:xfrm>
          <a:prstGeom prst="rect">
            <a:avLst/>
          </a:prstGeom>
          <a:ln w="12700">
            <a:noFill/>
          </a:ln>
        </p:spPr>
      </p:pic>
      <p:sp>
        <p:nvSpPr>
          <p:cNvPr id="491"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492"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cvičení</a:t>
            </a:r>
            <a:r>
              <a:rPr b="0" lang="cs-CZ" sz="4400" spc="-1" strike="noStrike">
                <a:solidFill>
                  <a:srgbClr val="02236a"/>
                </a:solidFill>
                <a:latin typeface="Calibri"/>
                <a:ea typeface="Calibri"/>
              </a:rPr>
              <a:t>: </a:t>
            </a:r>
            <a:r>
              <a:rPr b="0" lang="pl-PL" sz="3200" spc="-1" strike="noStrike">
                <a:solidFill>
                  <a:srgbClr val="002060"/>
                </a:solidFill>
                <a:latin typeface="Calibri"/>
                <a:ea typeface="Calibri"/>
              </a:rPr>
              <a:t>5a.2.4 Skok do výšky</a:t>
            </a:r>
            <a:endParaRPr b="0" lang="sk-SK" sz="3200" spc="-1" strike="noStrike">
              <a:latin typeface="Arial"/>
            </a:endParaRPr>
          </a:p>
        </p:txBody>
      </p:sp>
      <p:graphicFrame>
        <p:nvGraphicFramePr>
          <p:cNvPr id="493" name="Table 3"/>
          <p:cNvGraphicFramePr/>
          <p:nvPr/>
        </p:nvGraphicFramePr>
        <p:xfrm>
          <a:off x="261360" y="2045160"/>
          <a:ext cx="5622840" cy="3568320"/>
        </p:xfrm>
        <a:graphic>
          <a:graphicData uri="http://schemas.openxmlformats.org/drawingml/2006/table">
            <a:tbl>
              <a:tblPr/>
              <a:tblGrid>
                <a:gridCol w="2811600"/>
                <a:gridCol w="2811600"/>
              </a:tblGrid>
              <a:tr h="276480">
                <a:tc>
                  <a:txBody>
                    <a:bodyPr lIns="68400" rIns="68400">
                      <a:noAutofit/>
                    </a:bodyPr>
                    <a:p>
                      <a:pPr algn="just">
                        <a:lnSpc>
                          <a:spcPct val="100000"/>
                        </a:lnSpc>
                      </a:pPr>
                      <a:r>
                        <a:rPr b="1" lang="cs-CZ" sz="1200" spc="-1" strike="noStrike">
                          <a:solidFill>
                            <a:srgbClr val="ffffff"/>
                          </a:solidFill>
                          <a:latin typeface="Avenir Roman"/>
                          <a:ea typeface="Avenir Roman"/>
                        </a:rPr>
                        <a:t>Objekt Slnečnej sústavy</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68400" rIns="68400">
                      <a:noAutofit/>
                    </a:bodyPr>
                    <a:p>
                      <a:pPr>
                        <a:lnSpc>
                          <a:spcPct val="100000"/>
                        </a:lnSpc>
                      </a:pPr>
                      <a:r>
                        <a:rPr b="1" lang="cs-CZ" sz="1200" spc="-1" strike="noStrike">
                          <a:solidFill>
                            <a:srgbClr val="ffffff"/>
                          </a:solidFill>
                          <a:latin typeface="Avenir Roman"/>
                          <a:ea typeface="Avenir Roman"/>
                        </a:rPr>
                        <a:t>Výška výskoku na danom objekte</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Ceres</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1730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Pluto</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835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Mesiac</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294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Merkúr</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132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Mars</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132</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Venuša</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55,5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Zem</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50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Urán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55,5</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Neptún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44</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Saturn</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46</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Jupiter</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68400" rIns="68400">
                      <a:noAutofit/>
                    </a:bodyPr>
                    <a:p>
                      <a:pPr>
                        <a:lnSpc>
                          <a:spcPct val="100000"/>
                        </a:lnSpc>
                      </a:pPr>
                      <a:r>
                        <a:rPr b="0" lang="cs-CZ" sz="1200" spc="-1" strike="noStrike">
                          <a:solidFill>
                            <a:srgbClr val="000000"/>
                          </a:solidFill>
                          <a:latin typeface="Avenir Roman"/>
                          <a:ea typeface="Avenir Roman"/>
                        </a:rPr>
                        <a:t>20</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274320">
                <a:tc>
                  <a:txBody>
                    <a:bodyPr lIns="68400" rIns="68400">
                      <a:noAutofit/>
                    </a:bodyPr>
                    <a:p>
                      <a:pPr>
                        <a:lnSpc>
                          <a:spcPct val="100000"/>
                        </a:lnSpc>
                      </a:pPr>
                      <a:r>
                        <a:rPr b="0" lang="cs-CZ" sz="1200" spc="-1" strike="noStrike">
                          <a:solidFill>
                            <a:srgbClr val="000000"/>
                          </a:solidFill>
                          <a:latin typeface="Avenir Roman"/>
                          <a:ea typeface="Avenir Roman"/>
                        </a:rPr>
                        <a:t>Slnko</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68400" rIns="68400">
                      <a:noAutofit/>
                    </a:bodyPr>
                    <a:p>
                      <a:pPr>
                        <a:lnSpc>
                          <a:spcPct val="100000"/>
                        </a:lnSpc>
                      </a:pPr>
                      <a:r>
                        <a:rPr b="0" lang="cs-CZ" sz="1200" spc="-1" strike="noStrike">
                          <a:solidFill>
                            <a:srgbClr val="000000"/>
                          </a:solidFill>
                          <a:latin typeface="Avenir Roman"/>
                          <a:ea typeface="Avenir Roman"/>
                        </a:rPr>
                        <a:t>1,8</a:t>
                      </a:r>
                      <a:endParaRPr b="0" lang="sk-SK" sz="1200" spc="-1" strike="noStrike">
                        <a:latin typeface="Arial"/>
                      </a:endParaRPr>
                    </a:p>
                  </a:txBody>
                  <a:tcPr marL="68400" marR="684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bl>
          </a:graphicData>
        </a:graphic>
      </p:graphicFrame>
      <p:sp>
        <p:nvSpPr>
          <p:cNvPr id="494" name="CustomShape 4"/>
          <p:cNvSpPr/>
          <p:nvPr/>
        </p:nvSpPr>
        <p:spPr>
          <a:xfrm>
            <a:off x="263520" y="1679400"/>
            <a:ext cx="49010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Times New Roman"/>
              </a:rPr>
              <a:t>Poradie objektov Slnečnej sústavy podľa hmotnosti</a:t>
            </a:r>
            <a:endParaRPr b="0" lang="sk-SK" sz="1800" spc="-1" strike="noStrike">
              <a:latin typeface="Arial"/>
            </a:endParaRPr>
          </a:p>
        </p:txBody>
      </p:sp>
      <p:graphicFrame>
        <p:nvGraphicFramePr>
          <p:cNvPr id="495" name="Graf 23"/>
          <p:cNvGraphicFramePr/>
          <p:nvPr/>
        </p:nvGraphicFramePr>
        <p:xfrm>
          <a:off x="5913720" y="2058840"/>
          <a:ext cx="5510520" cy="3305520"/>
        </p:xfrm>
        <a:graphic>
          <a:graphicData uri="http://schemas.openxmlformats.org/drawingml/2006/chart">
            <c:chart xmlns:c="http://schemas.openxmlformats.org/drawingml/2006/chart" xmlns:r="http://schemas.openxmlformats.org/officeDocument/2006/relationships" r:id="rId3"/>
          </a:graphicData>
        </a:graphic>
      </p:graphicFrame>
      <p:sp>
        <p:nvSpPr>
          <p:cNvPr id="496" name="CustomShape 5"/>
          <p:cNvSpPr/>
          <p:nvPr/>
        </p:nvSpPr>
        <p:spPr>
          <a:xfrm>
            <a:off x="7020000" y="2340000"/>
            <a:ext cx="36270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logaritmické zobrazenie na zvislej ose</a:t>
            </a:r>
            <a:endParaRPr b="0" lang="sk-SK" sz="1800" spc="-1" strike="noStrike">
              <a:latin typeface="Arial"/>
            </a:endParaRPr>
          </a:p>
        </p:txBody>
      </p:sp>
      <p:sp>
        <p:nvSpPr>
          <p:cNvPr id="497" name="CustomShape 6"/>
          <p:cNvSpPr/>
          <p:nvPr/>
        </p:nvSpPr>
        <p:spPr>
          <a:xfrm>
            <a:off x="8245080" y="1693440"/>
            <a:ext cx="3179160" cy="576720"/>
          </a:xfrm>
          <a:prstGeom prst="rect">
            <a:avLst/>
          </a:prstGeom>
          <a:solidFill>
            <a:schemeClr val="bg1"/>
          </a:solidFill>
          <a:ln w="12700">
            <a:noFill/>
          </a:ln>
        </p:spPr>
        <p:style>
          <a:lnRef idx="0"/>
          <a:fillRef idx="0"/>
          <a:effectRef idx="0"/>
          <a:fontRef idx="minor"/>
        </p:style>
        <p:txBody>
          <a:bodyPr lIns="45720" rIns="45720" tIns="45000" bIns="45000" anchor="ctr">
            <a:spAutoFit/>
          </a:bodyPr>
          <a:p>
            <a:pPr>
              <a:lnSpc>
                <a:spcPct val="100000"/>
              </a:lnSpc>
              <a:tabLst>
                <a:tab algn="l" pos="0"/>
              </a:tabLst>
            </a:pPr>
            <a:r>
              <a:rPr b="0" lang="cs-CZ" sz="1600" spc="-1" strike="noStrike">
                <a:solidFill>
                  <a:srgbClr val="000000"/>
                </a:solidFill>
                <a:latin typeface="Calibri"/>
                <a:ea typeface="Calibri"/>
              </a:rPr>
              <a:t>modrá – hmotnost objektu ×10</a:t>
            </a:r>
            <a:r>
              <a:rPr b="0" lang="cs-CZ" sz="1600" spc="-1" strike="noStrike" baseline="30000">
                <a:solidFill>
                  <a:srgbClr val="000000"/>
                </a:solidFill>
                <a:latin typeface="Calibri"/>
                <a:ea typeface="Calibri"/>
              </a:rPr>
              <a:t>23</a:t>
            </a:r>
            <a:r>
              <a:rPr b="0" lang="cs-CZ" sz="1600" spc="-1" strike="noStrike">
                <a:solidFill>
                  <a:srgbClr val="000000"/>
                </a:solidFill>
                <a:latin typeface="Calibri"/>
                <a:ea typeface="Calibri"/>
              </a:rPr>
              <a:t> kg</a:t>
            </a:r>
            <a:endParaRPr b="0" lang="sk-SK" sz="1600" spc="-1" strike="noStrike">
              <a:latin typeface="Arial"/>
            </a:endParaRPr>
          </a:p>
          <a:p>
            <a:pPr>
              <a:lnSpc>
                <a:spcPct val="100000"/>
              </a:lnSpc>
              <a:tabLst>
                <a:tab algn="l" pos="0"/>
              </a:tabLst>
            </a:pPr>
            <a:r>
              <a:rPr b="0" lang="cs-CZ" sz="1600" spc="-1" strike="noStrike">
                <a:solidFill>
                  <a:srgbClr val="000000"/>
                </a:solidFill>
                <a:latin typeface="Calibri"/>
                <a:ea typeface="Calibri"/>
              </a:rPr>
              <a:t>oranžová – výška výskoku v cm</a:t>
            </a:r>
            <a:endParaRPr b="0" lang="sk-SK" sz="1600" spc="-1" strike="noStrike">
              <a:latin typeface="Arial"/>
            </a:endParaRPr>
          </a:p>
        </p:txBody>
      </p:sp>
    </p:spTree>
  </p:cSld>
  <mc:AlternateContent>
    <mc:Choice Requires="p14">
      <p:transition spd="slow" p14:dur="2000"/>
    </mc:Choice>
    <mc:Fallback>
      <p:transition spd="slow"/>
    </mc:Fallback>
  </mc:AlternateContent>
  <p:timing>
    <p:tnLst>
      <p:par>
        <p:cTn id="272" dur="indefinite" restart="never" nodeType="tmRoot">
          <p:childTnLst>
            <p:seq>
              <p:cTn id="273" dur="indefinite" nodeType="mainSeq">
                <p:childTnLst>
                  <p:par>
                    <p:cTn id="274" fill="hold">
                      <p:stCondLst>
                        <p:cond delay="indefinite"/>
                      </p:stCondLst>
                      <p:childTnLst>
                        <p:par>
                          <p:cTn id="275" fill="hold">
                            <p:stCondLst>
                              <p:cond delay="0"/>
                            </p:stCondLst>
                            <p:childTnLst>
                              <p:par>
                                <p:cTn id="276" nodeType="clickEffect" fill="hold" presetClass="entr" presetID="5" presetSubtype="10">
                                  <p:stCondLst>
                                    <p:cond delay="0"/>
                                  </p:stCondLst>
                                  <p:childTnLst>
                                    <p:set>
                                      <p:cBhvr>
                                        <p:cTn id="277" dur="1" fill="hold">
                                          <p:stCondLst>
                                            <p:cond delay="0"/>
                                          </p:stCondLst>
                                        </p:cTn>
                                        <p:tgtEl>
                                          <p:spTgt spid="494"/>
                                        </p:tgtEl>
                                        <p:attrNameLst>
                                          <p:attrName>style.visibility</p:attrName>
                                        </p:attrNameLst>
                                      </p:cBhvr>
                                      <p:to>
                                        <p:strVal val="visible"/>
                                      </p:to>
                                    </p:set>
                                    <p:animEffect filter="checkerboard(across)" transition="in">
                                      <p:cBhvr additive="repl">
                                        <p:cTn id="278" dur="500"/>
                                        <p:tgtEl>
                                          <p:spTgt spid="494"/>
                                        </p:tgtEl>
                                      </p:cBhvr>
                                    </p:animEffect>
                                  </p:childTnLst>
                                </p:cTn>
                              </p:par>
                            </p:childTnLst>
                          </p:cTn>
                        </p:par>
                        <p:par>
                          <p:cTn id="279" fill="hold">
                            <p:stCondLst>
                              <p:cond delay="500"/>
                            </p:stCondLst>
                            <p:childTnLst>
                              <p:par>
                                <p:cTn id="280" nodeType="afterEffect" fill="hold" presetClass="entr" presetID="5" presetSubtype="10">
                                  <p:stCondLst>
                                    <p:cond delay="0"/>
                                  </p:stCondLst>
                                  <p:childTnLst>
                                    <p:set>
                                      <p:cBhvr>
                                        <p:cTn id="281" dur="1" fill="hold">
                                          <p:stCondLst>
                                            <p:cond delay="0"/>
                                          </p:stCondLst>
                                        </p:cTn>
                                        <p:tgtEl>
                                          <p:spTgt spid="493"/>
                                        </p:tgtEl>
                                        <p:attrNameLst>
                                          <p:attrName>style.visibility</p:attrName>
                                        </p:attrNameLst>
                                      </p:cBhvr>
                                      <p:to>
                                        <p:strVal val="visible"/>
                                      </p:to>
                                    </p:set>
                                    <p:animEffect filter="checkerboard(across)" transition="in">
                                      <p:cBhvr additive="repl">
                                        <p:cTn id="282" dur="500"/>
                                        <p:tgtEl>
                                          <p:spTgt spid="493"/>
                                        </p:tgtEl>
                                      </p:cBhvr>
                                    </p:animEffect>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5" presetSubtype="10">
                                  <p:stCondLst>
                                    <p:cond delay="0"/>
                                  </p:stCondLst>
                                  <p:childTnLst>
                                    <p:set>
                                      <p:cBhvr>
                                        <p:cTn id="286" dur="1" fill="hold">
                                          <p:stCondLst>
                                            <p:cond delay="0"/>
                                          </p:stCondLst>
                                        </p:cTn>
                                        <p:tgtEl>
                                          <p:spTgt spid="495"/>
                                        </p:tgtEl>
                                        <p:attrNameLst>
                                          <p:attrName>style.visibility</p:attrName>
                                        </p:attrNameLst>
                                      </p:cBhvr>
                                      <p:to>
                                        <p:strVal val="visible"/>
                                      </p:to>
                                    </p:set>
                                    <p:animEffect filter="checkerboard(across)" transition="in">
                                      <p:cBhvr additive="repl">
                                        <p:cTn id="287" dur="500"/>
                                        <p:tgtEl>
                                          <p:spTgt spid="495"/>
                                        </p:tgtEl>
                                      </p:cBhvr>
                                    </p:animEffect>
                                  </p:childTnLst>
                                </p:cTn>
                              </p:par>
                            </p:childTnLst>
                          </p:cTn>
                        </p:par>
                      </p:childTnLst>
                    </p:cTn>
                  </p:par>
                  <p:par>
                    <p:cTn id="288" fill="hold">
                      <p:stCondLst>
                        <p:cond delay="indefinite"/>
                      </p:stCondLst>
                      <p:childTnLst>
                        <p:par>
                          <p:cTn id="289" fill="hold">
                            <p:stCondLst>
                              <p:cond delay="0"/>
                            </p:stCondLst>
                            <p:childTnLst>
                              <p:par>
                                <p:cTn id="290" nodeType="clickEffect" fill="hold" presetClass="entr" presetID="5" presetSubtype="10">
                                  <p:stCondLst>
                                    <p:cond delay="0"/>
                                  </p:stCondLst>
                                  <p:childTnLst>
                                    <p:set>
                                      <p:cBhvr>
                                        <p:cTn id="291" dur="1" fill="hold">
                                          <p:stCondLst>
                                            <p:cond delay="0"/>
                                          </p:stCondLst>
                                        </p:cTn>
                                        <p:tgtEl>
                                          <p:spTgt spid="496"/>
                                        </p:tgtEl>
                                        <p:attrNameLst>
                                          <p:attrName>style.visibility</p:attrName>
                                        </p:attrNameLst>
                                      </p:cBhvr>
                                      <p:to>
                                        <p:strVal val="visible"/>
                                      </p:to>
                                    </p:set>
                                    <p:animEffect filter="checkerboard(across)" transition="in">
                                      <p:cBhvr additive="repl">
                                        <p:cTn id="292"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499" name="image1.png" descr=""/>
          <p:cNvPicPr/>
          <p:nvPr/>
        </p:nvPicPr>
        <p:blipFill>
          <a:blip r:embed="rId2"/>
          <a:srcRect l="0" t="8888" r="0" b="13844"/>
          <a:stretch/>
        </p:blipFill>
        <p:spPr>
          <a:xfrm>
            <a:off x="1254240" y="0"/>
            <a:ext cx="9682200" cy="1100520"/>
          </a:xfrm>
          <a:prstGeom prst="rect">
            <a:avLst/>
          </a:prstGeom>
          <a:ln w="12700">
            <a:noFill/>
          </a:ln>
        </p:spPr>
      </p:pic>
      <p:sp>
        <p:nvSpPr>
          <p:cNvPr id="50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0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5a.3.1 Kométa</a:t>
            </a:r>
            <a:endParaRPr b="0" lang="sk-SK" sz="3200" spc="-1" strike="noStrike">
              <a:latin typeface="Arial"/>
            </a:endParaRPr>
          </a:p>
        </p:txBody>
      </p:sp>
      <p:sp>
        <p:nvSpPr>
          <p:cNvPr id="502" name="CustomShape 3"/>
          <p:cNvSpPr/>
          <p:nvPr/>
        </p:nvSpPr>
        <p:spPr>
          <a:xfrm>
            <a:off x="261360" y="325980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 </a:t>
            </a:r>
            <a:r>
              <a:rPr b="0" lang="cs-CZ" sz="2800" spc="-1" strike="noStrike">
                <a:solidFill>
                  <a:srgbClr val="002060"/>
                </a:solidFill>
                <a:latin typeface="Calibri"/>
                <a:ea typeface="Calibri"/>
              </a:rPr>
              <a:t>Encyklopédia, atlas alebo internet, kalkulačka, tabuľkový procesor.</a:t>
            </a:r>
            <a:endParaRPr b="0" lang="sk-SK" sz="2800" spc="-1" strike="noStrike">
              <a:latin typeface="Arial"/>
            </a:endParaRPr>
          </a:p>
        </p:txBody>
      </p:sp>
      <p:sp>
        <p:nvSpPr>
          <p:cNvPr id="503" name="CustomShape 4"/>
          <p:cNvSpPr/>
          <p:nvPr/>
        </p:nvSpPr>
        <p:spPr>
          <a:xfrm>
            <a:off x="261360" y="478836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si nakreslia jednotlivé časti kométy.</a:t>
            </a:r>
            <a:endParaRPr b="0" lang="sk-SK" sz="2800" spc="-1" strike="noStrike">
              <a:latin typeface="Arial"/>
            </a:endParaRPr>
          </a:p>
        </p:txBody>
      </p:sp>
      <p:sp>
        <p:nvSpPr>
          <p:cNvPr id="504" name="CustomShape 5"/>
          <p:cNvSpPr/>
          <p:nvPr/>
        </p:nvSpPr>
        <p:spPr>
          <a:xfrm>
            <a:off x="261360" y="173124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Kométy sú objekty spravidla s výraznou eliptickou dráhou, tvorené z ľadu a prachu a pri priblížení k Slnku majú chvost.</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5" name="Obrázek 15" descr=""/>
          <p:cNvPicPr/>
          <p:nvPr/>
        </p:nvPicPr>
        <p:blipFill>
          <a:blip r:embed="rId1"/>
          <a:stretch/>
        </p:blipFill>
        <p:spPr>
          <a:xfrm>
            <a:off x="7224120" y="3312720"/>
            <a:ext cx="4757040" cy="2159640"/>
          </a:xfrm>
          <a:prstGeom prst="rect">
            <a:avLst/>
          </a:prstGeom>
          <a:ln w="0">
            <a:noFill/>
          </a:ln>
        </p:spPr>
      </p:pic>
      <p:pic>
        <p:nvPicPr>
          <p:cNvPr id="506" name="image2.jpg" descr=""/>
          <p:cNvPicPr/>
          <p:nvPr/>
        </p:nvPicPr>
        <p:blipFill>
          <a:blip r:embed="rId2"/>
          <a:srcRect l="0" t="14595" r="0" b="20013"/>
          <a:stretch/>
        </p:blipFill>
        <p:spPr>
          <a:xfrm>
            <a:off x="1587600" y="5821560"/>
            <a:ext cx="9031320" cy="1035000"/>
          </a:xfrm>
          <a:prstGeom prst="rect">
            <a:avLst/>
          </a:prstGeom>
          <a:ln w="12700">
            <a:noFill/>
          </a:ln>
        </p:spPr>
      </p:pic>
      <p:pic>
        <p:nvPicPr>
          <p:cNvPr id="507" name="image1.png" descr=""/>
          <p:cNvPicPr/>
          <p:nvPr/>
        </p:nvPicPr>
        <p:blipFill>
          <a:blip r:embed="rId3"/>
          <a:srcRect l="0" t="8888" r="0" b="13844"/>
          <a:stretch/>
        </p:blipFill>
        <p:spPr>
          <a:xfrm>
            <a:off x="1254240" y="0"/>
            <a:ext cx="9682200" cy="1100520"/>
          </a:xfrm>
          <a:prstGeom prst="rect">
            <a:avLst/>
          </a:prstGeom>
          <a:ln w="12700">
            <a:noFill/>
          </a:ln>
        </p:spPr>
      </p:pic>
      <p:sp>
        <p:nvSpPr>
          <p:cNvPr id="508"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09"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5a.3.1 Kométa</a:t>
            </a:r>
            <a:endParaRPr b="0" lang="sk-SK" sz="3200" spc="-1" strike="noStrike">
              <a:latin typeface="Arial"/>
            </a:endParaRPr>
          </a:p>
        </p:txBody>
      </p:sp>
      <p:pic>
        <p:nvPicPr>
          <p:cNvPr id="510" name="Obrázek 13" descr=""/>
          <p:cNvPicPr/>
          <p:nvPr/>
        </p:nvPicPr>
        <p:blipFill>
          <a:blip r:embed="rId4"/>
          <a:stretch/>
        </p:blipFill>
        <p:spPr>
          <a:xfrm>
            <a:off x="261360" y="1645560"/>
            <a:ext cx="7170840" cy="3875400"/>
          </a:xfrm>
          <a:prstGeom prst="rect">
            <a:avLst/>
          </a:prstGeom>
          <a:ln w="0">
            <a:noFill/>
          </a:ln>
        </p:spPr>
      </p:pic>
      <p:sp>
        <p:nvSpPr>
          <p:cNvPr id="511" name="CustomShape 3"/>
          <p:cNvSpPr/>
          <p:nvPr/>
        </p:nvSpPr>
        <p:spPr>
          <a:xfrm>
            <a:off x="80280" y="3792960"/>
            <a:ext cx="2401200" cy="17355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Chvost kométy sa vytvorí až v okamihu, keď sa kométa priblíži k Slnku a z jeho povrchu sa vyparujú plyny </a:t>
            </a:r>
            <a:br/>
            <a:r>
              <a:rPr b="0" lang="cs-CZ" sz="1800" spc="-1" strike="noStrike">
                <a:solidFill>
                  <a:srgbClr val="000000"/>
                </a:solidFill>
                <a:latin typeface="Calibri"/>
                <a:ea typeface="Times New Roman"/>
              </a:rPr>
              <a:t>a prach.</a:t>
            </a:r>
            <a:endParaRPr b="0" lang="sk-SK" sz="1800" spc="-1" strike="noStrike">
              <a:latin typeface="Arial"/>
            </a:endParaRPr>
          </a:p>
        </p:txBody>
      </p:sp>
      <p:sp>
        <p:nvSpPr>
          <p:cNvPr id="512" name="CustomShape 4"/>
          <p:cNvSpPr/>
          <p:nvPr/>
        </p:nvSpPr>
        <p:spPr>
          <a:xfrm>
            <a:off x="7433640" y="1558080"/>
            <a:ext cx="4413960" cy="1461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Chvost kométy nemôže nikdy smerovať k Slnku, protože je spôsobený slnečným vetrom a tlakom slnečného žiarenia. Ak sa kométa pohybuje od Slnka, chvost bude smerovať pred kométu, nie viať za kométou.</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21" name="image1.png" descr=""/>
          <p:cNvPicPr/>
          <p:nvPr/>
        </p:nvPicPr>
        <p:blipFill>
          <a:blip r:embed="rId2"/>
          <a:srcRect l="0" t="8888" r="0" b="13844"/>
          <a:stretch/>
        </p:blipFill>
        <p:spPr>
          <a:xfrm>
            <a:off x="1254240" y="0"/>
            <a:ext cx="9682200" cy="1100520"/>
          </a:xfrm>
          <a:prstGeom prst="rect">
            <a:avLst/>
          </a:prstGeom>
          <a:ln w="12700">
            <a:noFill/>
          </a:ln>
        </p:spPr>
      </p:pic>
      <p:sp>
        <p:nvSpPr>
          <p:cNvPr id="12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23" name="CustomShape 2"/>
          <p:cNvSpPr/>
          <p:nvPr/>
        </p:nvSpPr>
        <p:spPr>
          <a:xfrm>
            <a:off x="7920" y="1072800"/>
            <a:ext cx="12190680" cy="655920"/>
          </a:xfrm>
          <a:prstGeom prst="rect">
            <a:avLst/>
          </a:prstGeom>
          <a:noFill/>
          <a:ln w="12600">
            <a:noFill/>
          </a:ln>
        </p:spPr>
        <p:style>
          <a:lnRef idx="0"/>
          <a:fillRef idx="0"/>
          <a:effectRef idx="0"/>
          <a:fontRef idx="minor"/>
        </p:style>
        <p:txBody>
          <a:bodyPr lIns="0" rIns="0" tIns="0" bIns="0" anchor="b">
            <a:normAutofit/>
          </a:bodyPr>
          <a:p>
            <a:pPr algn="ctr">
              <a:lnSpc>
                <a:spcPct val="90000"/>
              </a:lnSpc>
            </a:pPr>
            <a:r>
              <a:rPr b="0" lang="cs-CZ" sz="4400" spc="-1" strike="noStrike" u="sng">
                <a:solidFill>
                  <a:srgbClr val="002060"/>
                </a:solidFill>
                <a:uFillTx/>
                <a:latin typeface="Calibri"/>
                <a:ea typeface="Calibri Light"/>
              </a:rPr>
              <a:t>Ako sú moduly štruktúrované</a:t>
            </a:r>
            <a:endParaRPr b="0" lang="sk-SK" sz="4400" spc="-1" strike="noStrike">
              <a:latin typeface="Arial"/>
            </a:endParaRPr>
          </a:p>
        </p:txBody>
      </p:sp>
      <p:sp>
        <p:nvSpPr>
          <p:cNvPr id="124" name="CustomShape 3"/>
          <p:cNvSpPr/>
          <p:nvPr/>
        </p:nvSpPr>
        <p:spPr>
          <a:xfrm>
            <a:off x="92880" y="2036160"/>
            <a:ext cx="11607120" cy="3229200"/>
          </a:xfrm>
          <a:prstGeom prst="rect">
            <a:avLst/>
          </a:prstGeom>
          <a:noFill/>
          <a:ln w="12600">
            <a:noFill/>
          </a:ln>
        </p:spPr>
        <p:style>
          <a:lnRef idx="0"/>
          <a:fillRef idx="0"/>
          <a:effectRef idx="0"/>
          <a:fontRef idx="minor"/>
        </p:style>
        <p:txBody>
          <a:bodyPr lIns="0" rIns="0" tIns="0" bIns="0">
            <a:noAutofit/>
          </a:bodyPr>
          <a:p>
            <a:pPr algn="just">
              <a:lnSpc>
                <a:spcPct val="90000"/>
              </a:lnSpc>
              <a:spcBef>
                <a:spcPts val="1001"/>
              </a:spcBef>
              <a:tabLst>
                <a:tab algn="l" pos="0"/>
              </a:tabLst>
            </a:pPr>
            <a:r>
              <a:rPr b="0" lang="sk-SK" sz="2000" spc="-1" strike="noStrike">
                <a:solidFill>
                  <a:srgbClr val="000000"/>
                </a:solidFill>
                <a:latin typeface="Calibri"/>
                <a:ea typeface="Calibri"/>
              </a:rPr>
              <a:t>	</a:t>
            </a:r>
            <a:r>
              <a:rPr b="0" lang="cs-CZ" sz="2600" spc="-1" strike="noStrike">
                <a:solidFill>
                  <a:srgbClr val="002060"/>
                </a:solidFill>
                <a:latin typeface="Calibri"/>
                <a:ea typeface="Calibri"/>
              </a:rPr>
              <a:t>Každý modul je rozdelený do niekoľkých tém.</a:t>
            </a:r>
            <a:endParaRPr b="0" lang="sk-SK" sz="2600" spc="-1" strike="noStrike">
              <a:latin typeface="Arial"/>
            </a:endParaRPr>
          </a:p>
          <a:p>
            <a:pPr algn="just">
              <a:lnSpc>
                <a:spcPct val="90000"/>
              </a:lnSpc>
              <a:spcBef>
                <a:spcPts val="1001"/>
              </a:spcBef>
              <a:tabLst>
                <a:tab algn="l" pos="0"/>
              </a:tabLst>
            </a:pPr>
            <a:r>
              <a:rPr b="0" lang="cs-CZ" sz="2600" spc="-1" strike="noStrike">
                <a:solidFill>
                  <a:srgbClr val="002060"/>
                </a:solidFill>
                <a:latin typeface="Calibri"/>
                <a:ea typeface="Calibri"/>
              </a:rPr>
              <a:t>	</a:t>
            </a:r>
            <a:r>
              <a:rPr b="0" lang="cs-CZ" sz="2600" spc="-1" strike="noStrike">
                <a:solidFill>
                  <a:srgbClr val="002060"/>
                </a:solidFill>
                <a:latin typeface="Calibri"/>
                <a:ea typeface="Calibri"/>
              </a:rPr>
              <a:t>Každé téma obsahuje:</a:t>
            </a:r>
            <a:endParaRPr b="0" lang="sk-SK" sz="2600" spc="-1" strike="noStrike">
              <a:latin typeface="Arial"/>
            </a:endParaRPr>
          </a:p>
          <a:p>
            <a:pPr marL="1434960" indent="-303480" algn="just">
              <a:lnSpc>
                <a:spcPct val="90000"/>
              </a:lnSpc>
              <a:spcBef>
                <a:spcPts val="1001"/>
              </a:spcBef>
              <a:buClr>
                <a:srgbClr val="131d84"/>
              </a:buClr>
              <a:buFont typeface="Arial"/>
              <a:buChar char="•"/>
              <a:tabLst>
                <a:tab algn="l" pos="0"/>
              </a:tabLst>
            </a:pPr>
            <a:r>
              <a:rPr b="0" lang="cs-CZ" sz="2000" spc="-1" strike="noStrike">
                <a:solidFill>
                  <a:srgbClr val="002060"/>
                </a:solidFill>
                <a:latin typeface="Calibri"/>
                <a:ea typeface="Calibri"/>
              </a:rPr>
              <a:t>Stručný úvod a kľúčové slová;</a:t>
            </a:r>
            <a:endParaRPr b="0" lang="sk-SK" sz="2000" spc="-1" strike="noStrike">
              <a:latin typeface="Arial"/>
            </a:endParaRPr>
          </a:p>
          <a:p>
            <a:pPr marL="1434960" indent="-303480">
              <a:lnSpc>
                <a:spcPct val="90000"/>
              </a:lnSpc>
              <a:spcBef>
                <a:spcPts val="1001"/>
              </a:spcBef>
              <a:buClr>
                <a:srgbClr val="131d84"/>
              </a:buClr>
              <a:buFont typeface="Arial"/>
              <a:buChar char="•"/>
              <a:tabLst>
                <a:tab algn="l" pos="0"/>
              </a:tabLst>
            </a:pPr>
            <a:r>
              <a:rPr b="0" lang="cs-CZ" sz="2000" spc="-1" strike="noStrike">
                <a:solidFill>
                  <a:srgbClr val="002060"/>
                </a:solidFill>
                <a:latin typeface="Calibri"/>
                <a:ea typeface="Calibri"/>
              </a:rPr>
              <a:t>Teoretická část pre učiteľa - Poskytuje základné informácie potrebné na prípravu lekcie na túto téma (v niektorých prípadoch odkazy na ďalšie materiály na internete).</a:t>
            </a:r>
            <a:endParaRPr b="0" lang="sk-SK" sz="2000" spc="-1" strike="noStrike">
              <a:latin typeface="Arial"/>
            </a:endParaRPr>
          </a:p>
          <a:p>
            <a:pPr marL="1434960" indent="-303480">
              <a:lnSpc>
                <a:spcPct val="90000"/>
              </a:lnSpc>
              <a:spcBef>
                <a:spcPts val="1001"/>
              </a:spcBef>
              <a:buClr>
                <a:srgbClr val="131d84"/>
              </a:buClr>
              <a:buFont typeface="Arial"/>
              <a:buChar char="•"/>
              <a:tabLst>
                <a:tab algn="l" pos="0"/>
              </a:tabLst>
            </a:pPr>
            <a:r>
              <a:rPr b="0" lang="cs-CZ" sz="2000" spc="-1" strike="noStrike">
                <a:solidFill>
                  <a:srgbClr val="002060"/>
                </a:solidFill>
                <a:latin typeface="Calibri"/>
                <a:ea typeface="Calibri"/>
              </a:rPr>
              <a:t>Praktické cvičenia pre žiakov – (vo väčšine prípradov) pripravené na použitie v triede, doplnené odpoveďami.</a:t>
            </a:r>
            <a:endParaRPr b="0" lang="sk-SK" sz="20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3"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14" name="image1.png" descr=""/>
          <p:cNvPicPr/>
          <p:nvPr/>
        </p:nvPicPr>
        <p:blipFill>
          <a:blip r:embed="rId2"/>
          <a:srcRect l="0" t="8888" r="0" b="13844"/>
          <a:stretch/>
        </p:blipFill>
        <p:spPr>
          <a:xfrm>
            <a:off x="1254240" y="0"/>
            <a:ext cx="9682200" cy="1100520"/>
          </a:xfrm>
          <a:prstGeom prst="rect">
            <a:avLst/>
          </a:prstGeom>
          <a:ln w="12700">
            <a:noFill/>
          </a:ln>
        </p:spPr>
      </p:pic>
      <p:sp>
        <p:nvSpPr>
          <p:cNvPr id="515"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16"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5a.3.1 Kométa</a:t>
            </a:r>
            <a:endParaRPr b="0" lang="sk-SK" sz="3200" spc="-1" strike="noStrike">
              <a:latin typeface="Arial"/>
            </a:endParaRPr>
          </a:p>
        </p:txBody>
      </p:sp>
      <p:graphicFrame>
        <p:nvGraphicFramePr>
          <p:cNvPr id="517" name="Table 3"/>
          <p:cNvGraphicFramePr/>
          <p:nvPr/>
        </p:nvGraphicFramePr>
        <p:xfrm>
          <a:off x="536760" y="1865880"/>
          <a:ext cx="11110680" cy="3961440"/>
        </p:xfrm>
        <a:graphic>
          <a:graphicData uri="http://schemas.openxmlformats.org/drawingml/2006/table">
            <a:tbl>
              <a:tblPr/>
              <a:tblGrid>
                <a:gridCol w="5555520"/>
                <a:gridCol w="5555520"/>
              </a:tblGrid>
              <a:tr h="442080">
                <a:tc>
                  <a:txBody>
                    <a:bodyPr lIns="132120" rIns="132120">
                      <a:noAutofit/>
                    </a:bodyPr>
                    <a:p>
                      <a:pPr algn="ctr">
                        <a:lnSpc>
                          <a:spcPct val="100000"/>
                        </a:lnSpc>
                      </a:pPr>
                      <a:r>
                        <a:rPr b="1" lang="cs-CZ" sz="2300" spc="-1" strike="noStrike">
                          <a:solidFill>
                            <a:srgbClr val="ffffff"/>
                          </a:solidFill>
                          <a:latin typeface="Calibri"/>
                          <a:ea typeface="Avenir Roman"/>
                        </a:rPr>
                        <a:t>Kométy</a:t>
                      </a:r>
                      <a:endParaRPr b="0" lang="sk-SK" sz="2300" spc="-1" strike="noStrike">
                        <a:latin typeface="Arial"/>
                      </a:endParaRPr>
                    </a:p>
                  </a:txBody>
                  <a:tcPr marL="132120" marR="132120">
                    <a:lnL w="9360">
                      <a:solidFill>
                        <a:srgbClr val="6dac43"/>
                      </a:solidFill>
                    </a:lnL>
                    <a:lnR w="25200">
                      <a:solidFill>
                        <a:srgbClr val="70ad47"/>
                      </a:solidFill>
                    </a:lnR>
                    <a:lnT w="9360">
                      <a:solidFill>
                        <a:srgbClr val="6dac43"/>
                      </a:solidFill>
                    </a:lnT>
                    <a:lnB w="9360">
                      <a:solidFill>
                        <a:srgbClr val="6dac43"/>
                      </a:solidFill>
                    </a:lnB>
                    <a:solidFill>
                      <a:srgbClr val="70ad47"/>
                    </a:solidFill>
                  </a:tcPr>
                </a:tc>
                <a:tc>
                  <a:txBody>
                    <a:bodyPr lIns="132120" rIns="132120">
                      <a:noAutofit/>
                    </a:bodyPr>
                    <a:p>
                      <a:pPr algn="ctr">
                        <a:lnSpc>
                          <a:spcPct val="100000"/>
                        </a:lnSpc>
                      </a:pPr>
                      <a:r>
                        <a:rPr b="1" lang="cs-CZ" sz="2300" spc="-1" strike="noStrike">
                          <a:solidFill>
                            <a:srgbClr val="ffffff"/>
                          </a:solidFill>
                          <a:latin typeface="Calibri"/>
                          <a:ea typeface="Avenir Roman"/>
                        </a:rPr>
                        <a:t>Planétky</a:t>
                      </a:r>
                      <a:endParaRPr b="0" lang="sk-SK" sz="2300" spc="-1" strike="noStrike">
                        <a:latin typeface="Arial"/>
                      </a:endParaRPr>
                    </a:p>
                  </a:txBody>
                  <a:tcPr marL="132120" marR="13212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r>
              <a:tr h="442080">
                <a:tc>
                  <a:txBody>
                    <a:bodyPr lIns="132120" rIns="132120">
                      <a:noAutofit/>
                    </a:bodyPr>
                    <a:p>
                      <a:pPr algn="ctr">
                        <a:lnSpc>
                          <a:spcPct val="100000"/>
                        </a:lnSpc>
                      </a:pPr>
                      <a:r>
                        <a:rPr b="0" lang="cs-CZ" sz="2300" spc="-1" strike="noStrike">
                          <a:solidFill>
                            <a:srgbClr val="000000"/>
                          </a:solidFill>
                          <a:latin typeface="Calibri"/>
                          <a:ea typeface="Avenir Roman"/>
                        </a:rPr>
                        <a:t>Nájdené za obežnou dráhou Pluta</a:t>
                      </a:r>
                      <a:endParaRPr b="0" lang="sk-SK" sz="2300" spc="-1" strike="noStrike">
                        <a:latin typeface="Arial"/>
                      </a:endParaRPr>
                    </a:p>
                  </a:txBody>
                  <a:tcPr marL="132120" marR="13212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132120" rIns="132120">
                      <a:noAutofit/>
                    </a:bodyPr>
                    <a:p>
                      <a:pPr algn="ctr">
                        <a:lnSpc>
                          <a:spcPct val="100000"/>
                        </a:lnSpc>
                      </a:pPr>
                      <a:r>
                        <a:rPr b="0" lang="cs-CZ" sz="2300" spc="-1" strike="noStrike">
                          <a:solidFill>
                            <a:srgbClr val="000000"/>
                          </a:solidFill>
                          <a:latin typeface="Calibri"/>
                          <a:ea typeface="Avenir Roman"/>
                        </a:rPr>
                        <a:t>Nájdené medzi Marsom a Jupiterom</a:t>
                      </a:r>
                      <a:endParaRPr b="0" lang="sk-SK" sz="2300" spc="-1" strike="noStrike">
                        <a:latin typeface="Arial"/>
                      </a:endParaRPr>
                    </a:p>
                  </a:txBody>
                  <a:tcPr marL="132120" marR="13212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792360">
                <a:tc>
                  <a:txBody>
                    <a:bodyPr lIns="132120" rIns="132120">
                      <a:noAutofit/>
                    </a:bodyPr>
                    <a:p>
                      <a:pPr algn="ctr">
                        <a:lnSpc>
                          <a:spcPct val="100000"/>
                        </a:lnSpc>
                      </a:pPr>
                      <a:r>
                        <a:rPr b="0" lang="cs-CZ" sz="2300" spc="-1" strike="noStrike">
                          <a:solidFill>
                            <a:srgbClr val="000000"/>
                          </a:solidFill>
                          <a:latin typeface="Calibri"/>
                          <a:ea typeface="Avenir Roman"/>
                        </a:rPr>
                        <a:t>Tvorené z ľadu a prachu – „špinavé“ snehové gule</a:t>
                      </a:r>
                      <a:endParaRPr b="0" lang="sk-SK" sz="2300" spc="-1" strike="noStrike">
                        <a:latin typeface="Arial"/>
                      </a:endParaRPr>
                    </a:p>
                  </a:txBody>
                  <a:tcPr marL="132120" marR="13212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132120" rIns="132120">
                      <a:noAutofit/>
                    </a:bodyPr>
                    <a:p>
                      <a:pPr algn="ctr">
                        <a:lnSpc>
                          <a:spcPct val="100000"/>
                        </a:lnSpc>
                      </a:pPr>
                      <a:r>
                        <a:rPr b="0" lang="cs-CZ" sz="2300" spc="-1" strike="noStrike">
                          <a:solidFill>
                            <a:srgbClr val="000000"/>
                          </a:solidFill>
                          <a:latin typeface="Calibri"/>
                          <a:ea typeface="Avenir Roman"/>
                        </a:rPr>
                        <a:t>Tvorené horninami</a:t>
                      </a:r>
                      <a:endParaRPr b="0" lang="sk-SK" sz="2300" spc="-1" strike="noStrike">
                        <a:latin typeface="Arial"/>
                      </a:endParaRPr>
                    </a:p>
                  </a:txBody>
                  <a:tcPr marL="132120" marR="13212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442080">
                <a:tc>
                  <a:txBody>
                    <a:bodyPr lIns="132120" rIns="132120">
                      <a:noAutofit/>
                    </a:bodyPr>
                    <a:p>
                      <a:pPr algn="ctr">
                        <a:lnSpc>
                          <a:spcPct val="100000"/>
                        </a:lnSpc>
                      </a:pPr>
                      <a:r>
                        <a:rPr b="0" lang="cs-CZ" sz="2300" spc="-1" strike="noStrike">
                          <a:solidFill>
                            <a:srgbClr val="000000"/>
                          </a:solidFill>
                          <a:latin typeface="Calibri"/>
                          <a:ea typeface="Avenir Roman"/>
                        </a:rPr>
                        <a:t>Majú chvost</a:t>
                      </a:r>
                      <a:endParaRPr b="0" lang="sk-SK" sz="2300" spc="-1" strike="noStrike">
                        <a:latin typeface="Arial"/>
                      </a:endParaRPr>
                    </a:p>
                  </a:txBody>
                  <a:tcPr marL="132120" marR="13212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132120" rIns="132120">
                      <a:noAutofit/>
                    </a:bodyPr>
                    <a:p>
                      <a:pPr algn="ctr">
                        <a:lnSpc>
                          <a:spcPct val="100000"/>
                        </a:lnSpc>
                      </a:pPr>
                      <a:r>
                        <a:rPr b="0" lang="cs-CZ" sz="2300" spc="-1" strike="noStrike">
                          <a:solidFill>
                            <a:srgbClr val="000000"/>
                          </a:solidFill>
                          <a:latin typeface="Calibri"/>
                          <a:ea typeface="Avenir Roman"/>
                        </a:rPr>
                        <a:t>Nemajú chvost</a:t>
                      </a:r>
                      <a:endParaRPr b="0" lang="sk-SK" sz="2300" spc="-1" strike="noStrike">
                        <a:latin typeface="Arial"/>
                      </a:endParaRPr>
                    </a:p>
                  </a:txBody>
                  <a:tcPr marL="132120" marR="13212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1843200">
                <a:tc>
                  <a:txBody>
                    <a:bodyPr lIns="132120" rIns="132120">
                      <a:noAutofit/>
                    </a:bodyPr>
                    <a:p>
                      <a:pPr algn="ctr">
                        <a:lnSpc>
                          <a:spcPct val="100000"/>
                        </a:lnSpc>
                      </a:pPr>
                      <a:r>
                        <a:rPr b="0" lang="cs-CZ" sz="2300" spc="-1" strike="noStrike">
                          <a:solidFill>
                            <a:srgbClr val="000000"/>
                          </a:solidFill>
                          <a:latin typeface="Calibri"/>
                          <a:ea typeface="Avenir Roman"/>
                        </a:rPr>
                        <a:t>Majú spravidla eliptickú obežnú dráhu (dlhoperiodické – perióda obehu nad </a:t>
                      </a:r>
                      <a:br/>
                      <a:r>
                        <a:rPr b="0" lang="cs-CZ" sz="2300" spc="-1" strike="noStrike">
                          <a:solidFill>
                            <a:srgbClr val="000000"/>
                          </a:solidFill>
                          <a:latin typeface="Calibri"/>
                          <a:ea typeface="Avenir Roman"/>
                        </a:rPr>
                        <a:t>200 rokov – majú výstrednosť dráhy vyššiu než 0,85; krátkoperiodické majú priemernú výstrednosť dráhy 0,5)</a:t>
                      </a:r>
                      <a:endParaRPr b="0" lang="sk-SK" sz="2300" spc="-1" strike="noStrike">
                        <a:latin typeface="Arial"/>
                      </a:endParaRPr>
                    </a:p>
                  </a:txBody>
                  <a:tcPr marL="132120" marR="13212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132120" rIns="132120">
                      <a:noAutofit/>
                    </a:bodyPr>
                    <a:p>
                      <a:pPr algn="ctr">
                        <a:lnSpc>
                          <a:spcPct val="100000"/>
                        </a:lnSpc>
                      </a:pPr>
                      <a:r>
                        <a:rPr b="0" lang="cs-CZ" sz="2300" spc="-1" strike="noStrike">
                          <a:solidFill>
                            <a:srgbClr val="000000"/>
                          </a:solidFill>
                          <a:latin typeface="Calibri"/>
                          <a:ea typeface="Avenir Roman"/>
                        </a:rPr>
                        <a:t>Majú menej výstrednú obežnú dráhu </a:t>
                      </a:r>
                      <a:br/>
                      <a:r>
                        <a:rPr b="0" lang="cs-CZ" sz="2300" spc="-1" strike="noStrike">
                          <a:solidFill>
                            <a:srgbClr val="000000"/>
                          </a:solidFill>
                          <a:latin typeface="Calibri"/>
                          <a:ea typeface="Avenir Roman"/>
                        </a:rPr>
                        <a:t>(98 % očíslovaných planétiek má výstrednosť dráhy menšiu ako 0,3; 80 % menšiu než 0,2 </a:t>
                      </a:r>
                      <a:br/>
                      <a:r>
                        <a:rPr b="0" lang="cs-CZ" sz="2300" spc="-1" strike="noStrike">
                          <a:solidFill>
                            <a:srgbClr val="000000"/>
                          </a:solidFill>
                          <a:latin typeface="Calibri"/>
                          <a:ea typeface="Avenir Roman"/>
                        </a:rPr>
                        <a:t>a 30 % menej než 0,1)</a:t>
                      </a:r>
                      <a:endParaRPr b="0" lang="sk-SK" sz="2300" spc="-1" strike="noStrike">
                        <a:latin typeface="Arial"/>
                      </a:endParaRPr>
                    </a:p>
                  </a:txBody>
                  <a:tcPr marL="132120" marR="13212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bl>
          </a:graphicData>
        </a:graphic>
      </p:graphicFrame>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19" name="image1.png" descr=""/>
          <p:cNvPicPr/>
          <p:nvPr/>
        </p:nvPicPr>
        <p:blipFill>
          <a:blip r:embed="rId2"/>
          <a:srcRect l="0" t="8888" r="0" b="13844"/>
          <a:stretch/>
        </p:blipFill>
        <p:spPr>
          <a:xfrm>
            <a:off x="1254240" y="0"/>
            <a:ext cx="9682200" cy="1100520"/>
          </a:xfrm>
          <a:prstGeom prst="rect">
            <a:avLst/>
          </a:prstGeom>
          <a:ln w="12700">
            <a:noFill/>
          </a:ln>
        </p:spPr>
      </p:pic>
      <p:sp>
        <p:nvSpPr>
          <p:cNvPr id="52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2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5a.3.2 Rýchlosti planétiek</a:t>
            </a:r>
            <a:endParaRPr b="0" lang="sk-SK" sz="3200" spc="-1" strike="noStrike">
              <a:latin typeface="Arial"/>
            </a:endParaRPr>
          </a:p>
        </p:txBody>
      </p:sp>
      <p:sp>
        <p:nvSpPr>
          <p:cNvPr id="522" name="CustomShape 3"/>
          <p:cNvSpPr/>
          <p:nvPr/>
        </p:nvSpPr>
        <p:spPr>
          <a:xfrm>
            <a:off x="261360" y="36424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 </a:t>
            </a:r>
            <a:r>
              <a:rPr b="0" lang="cs-CZ" sz="2800" spc="-1" strike="noStrike">
                <a:solidFill>
                  <a:srgbClr val="002060"/>
                </a:solidFill>
                <a:latin typeface="Calibri"/>
                <a:ea typeface="Calibri"/>
              </a:rPr>
              <a:t>Encyklopédia, atlas alebo internet, kalkulačka, tabuľkový procesor.</a:t>
            </a:r>
            <a:endParaRPr b="0" lang="sk-SK" sz="2800" spc="-1" strike="noStrike">
              <a:latin typeface="Arial"/>
            </a:endParaRPr>
          </a:p>
        </p:txBody>
      </p:sp>
      <p:sp>
        <p:nvSpPr>
          <p:cNvPr id="523" name="CustomShape 4"/>
          <p:cNvSpPr/>
          <p:nvPr/>
        </p:nvSpPr>
        <p:spPr>
          <a:xfrm>
            <a:off x="261360" y="478836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si precvičia prevody jednotiek a tretí Keplerov zákon.</a:t>
            </a:r>
            <a:endParaRPr b="0" lang="sk-SK" sz="2800" spc="-1" strike="noStrike">
              <a:latin typeface="Arial"/>
            </a:endParaRPr>
          </a:p>
        </p:txBody>
      </p:sp>
      <p:sp>
        <p:nvSpPr>
          <p:cNvPr id="524" name="CustomShape 5"/>
          <p:cNvSpPr/>
          <p:nvPr/>
        </p:nvSpPr>
        <p:spPr>
          <a:xfrm>
            <a:off x="261360" y="173124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Planétky sa nachádzajú v rôznych častiach slnečnej sústavy, najviac známych planétiek je medzi dráhami Marsu a Jupiteru. Planétky môžu mať rôzne označenie, aj po českých osobnostiach. Úloha je náročnejšia na výpočty – veľké čísla, mocnina, odmocnina, obvod kruhu, priemerná rýchlosť.</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26" name="image1.png" descr=""/>
          <p:cNvPicPr/>
          <p:nvPr/>
        </p:nvPicPr>
        <p:blipFill>
          <a:blip r:embed="rId2"/>
          <a:srcRect l="0" t="8888" r="0" b="13844"/>
          <a:stretch/>
        </p:blipFill>
        <p:spPr>
          <a:xfrm>
            <a:off x="1254240" y="0"/>
            <a:ext cx="9682200" cy="1100520"/>
          </a:xfrm>
          <a:prstGeom prst="rect">
            <a:avLst/>
          </a:prstGeom>
          <a:ln w="12700">
            <a:noFill/>
          </a:ln>
        </p:spPr>
      </p:pic>
      <p:sp>
        <p:nvSpPr>
          <p:cNvPr id="52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2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5a.3.2 Rýchlosti planétiek</a:t>
            </a:r>
            <a:endParaRPr b="0" lang="sk-SK" sz="3200" spc="-1" strike="noStrike">
              <a:latin typeface="Arial"/>
            </a:endParaRPr>
          </a:p>
        </p:txBody>
      </p:sp>
      <p:sp>
        <p:nvSpPr>
          <p:cNvPr id="529" name="CustomShape 3"/>
          <p:cNvSpPr/>
          <p:nvPr/>
        </p:nvSpPr>
        <p:spPr>
          <a:xfrm>
            <a:off x="261360" y="1690560"/>
            <a:ext cx="1157868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Planétka s označením (5000) IAU sa nachádza vo vzdialenosti 2,54 au od Slnka. </a:t>
            </a:r>
            <a:endParaRPr b="0" lang="sk-SK" sz="1800" spc="-1" strike="noStrike">
              <a:latin typeface="Arial"/>
            </a:endParaRPr>
          </a:p>
          <a:p>
            <a:pPr>
              <a:lnSpc>
                <a:spcPct val="100000"/>
              </a:lnSpc>
            </a:pPr>
            <a:r>
              <a:rPr b="0" lang="cs-CZ" sz="1800" spc="-1" strike="noStrike">
                <a:solidFill>
                  <a:srgbClr val="000000"/>
                </a:solidFill>
                <a:latin typeface="Calibri"/>
                <a:ea typeface="Times New Roman"/>
              </a:rPr>
              <a:t>Predpokladaj kruhovú obežnú trajektóriu. Aká je jej obežná doba v sekundách?</a:t>
            </a:r>
            <a:endParaRPr b="0" lang="sk-SK" sz="1800" spc="-1" strike="noStrike">
              <a:latin typeface="Arial"/>
            </a:endParaRPr>
          </a:p>
        </p:txBody>
      </p:sp>
      <p:sp>
        <p:nvSpPr>
          <p:cNvPr id="530" name="CustomShape 4"/>
          <p:cNvSpPr/>
          <p:nvPr/>
        </p:nvSpPr>
        <p:spPr>
          <a:xfrm>
            <a:off x="261360" y="2360520"/>
            <a:ext cx="9491040" cy="391320"/>
          </a:xfrm>
          <a:prstGeom prst="rect">
            <a:avLst/>
          </a:prstGeom>
          <a:blipFill rotWithShape="0">
            <a:blip r:embed="rId3"/>
            <a:stretch/>
          </a:blipFill>
          <a:ln w="0">
            <a:noFill/>
          </a:ln>
        </p:spPr>
        <p:style>
          <a:lnRef idx="0"/>
          <a:fillRef idx="0"/>
          <a:effectRef idx="0"/>
          <a:fontRef idx="minor"/>
        </p:style>
        <p:txBody>
          <a:bodyPr lIns="90000" rIns="90000" tIns="45000" bIns="45000">
            <a:noAutofit/>
          </a:bodyPr>
          <a:p>
            <a:pPr>
              <a:lnSpc>
                <a:spcPct val="100000"/>
              </a:lnSpc>
            </a:pPr>
            <a:r>
              <a:rPr b="0" lang="cs-CZ" sz="1800" spc="-1" strike="noStrike">
                <a:solidFill>
                  <a:srgbClr val="000000"/>
                </a:solidFill>
                <a:latin typeface="Calibri"/>
                <a:ea typeface="Calibri"/>
              </a:rPr>
              <a:t>Pomoc</a:t>
            </a:r>
            <a:endParaRPr b="0" lang="sk-SK" sz="1800" spc="-1" strike="noStrike">
              <a:latin typeface="Arial"/>
            </a:endParaRPr>
          </a:p>
        </p:txBody>
      </p:sp>
      <p:sp>
        <p:nvSpPr>
          <p:cNvPr id="531" name="CustomShape 5"/>
          <p:cNvSpPr/>
          <p:nvPr/>
        </p:nvSpPr>
        <p:spPr>
          <a:xfrm>
            <a:off x="261360" y="2910960"/>
            <a:ext cx="1116720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Odhadni rýchlosť planétky na obežnej trajektórii okolo Slnka za predpokladu, že trajektória planétky okolo Slnka je kruhová.</a:t>
            </a:r>
            <a:endParaRPr b="0" lang="sk-SK" sz="1800" spc="-1" strike="noStrike">
              <a:latin typeface="Arial"/>
            </a:endParaRPr>
          </a:p>
        </p:txBody>
      </p:sp>
      <p:sp>
        <p:nvSpPr>
          <p:cNvPr id="532" name="CustomShape 6"/>
          <p:cNvSpPr/>
          <p:nvPr/>
        </p:nvSpPr>
        <p:spPr>
          <a:xfrm>
            <a:off x="261360" y="3640680"/>
            <a:ext cx="1116720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c00000"/>
                </a:solidFill>
                <a:latin typeface="Calibri"/>
                <a:ea typeface="Times New Roman"/>
              </a:rPr>
              <a:t>Priemerná rýchlosť </a:t>
            </a:r>
            <a:r>
              <a:rPr b="0" i="1" lang="cs-CZ" sz="1800" spc="-1" strike="noStrike">
                <a:solidFill>
                  <a:srgbClr val="c00000"/>
                </a:solidFill>
                <a:latin typeface="Calibri"/>
                <a:ea typeface="Times New Roman"/>
              </a:rPr>
              <a:t>v</a:t>
            </a:r>
            <a:r>
              <a:rPr b="0" lang="cs-CZ" sz="1800" spc="-1" strike="noStrike">
                <a:solidFill>
                  <a:srgbClr val="c00000"/>
                </a:solidFill>
                <a:latin typeface="Calibri"/>
                <a:ea typeface="Times New Roman"/>
              </a:rPr>
              <a:t> = </a:t>
            </a:r>
            <a:r>
              <a:rPr b="0" i="1" lang="cs-CZ" sz="1800" spc="-1" strike="noStrike">
                <a:solidFill>
                  <a:srgbClr val="c00000"/>
                </a:solidFill>
                <a:latin typeface="Calibri"/>
                <a:ea typeface="Times New Roman"/>
              </a:rPr>
              <a:t>s</a:t>
            </a:r>
            <a:r>
              <a:rPr b="0" lang="cs-CZ" sz="1800" spc="-1" strike="noStrike">
                <a:solidFill>
                  <a:srgbClr val="c00000"/>
                </a:solidFill>
                <a:latin typeface="Calibri"/>
                <a:ea typeface="Times New Roman"/>
              </a:rPr>
              <a:t>/</a:t>
            </a:r>
            <a:r>
              <a:rPr b="0" i="1" lang="cs-CZ" sz="1800" spc="-1" strike="noStrike">
                <a:solidFill>
                  <a:srgbClr val="c00000"/>
                </a:solidFill>
                <a:latin typeface="Calibri"/>
                <a:ea typeface="Times New Roman"/>
              </a:rPr>
              <a:t>T</a:t>
            </a:r>
            <a:r>
              <a:rPr b="0" lang="cs-CZ" sz="1800" spc="-1" strike="noStrike">
                <a:solidFill>
                  <a:srgbClr val="c00000"/>
                </a:solidFill>
                <a:latin typeface="Calibri"/>
                <a:ea typeface="Times New Roman"/>
              </a:rPr>
              <a:t>, dráha je obvod kruhu </a:t>
            </a:r>
            <a:r>
              <a:rPr b="0" i="1" lang="cs-CZ" sz="1800" spc="-1" strike="noStrike">
                <a:solidFill>
                  <a:srgbClr val="c00000"/>
                </a:solidFill>
                <a:latin typeface="Calibri"/>
                <a:ea typeface="Times New Roman"/>
              </a:rPr>
              <a:t>o</a:t>
            </a:r>
            <a:r>
              <a:rPr b="0" lang="cs-CZ" sz="1800" spc="-1" strike="noStrike">
                <a:solidFill>
                  <a:srgbClr val="c00000"/>
                </a:solidFill>
                <a:latin typeface="Calibri"/>
                <a:ea typeface="Times New Roman"/>
              </a:rPr>
              <a:t> = 2</a:t>
            </a:r>
            <a:r>
              <a:rPr b="0" i="1" lang="el-GR" sz="1800" spc="-1" strike="noStrike">
                <a:solidFill>
                  <a:srgbClr val="c00000"/>
                </a:solidFill>
                <a:latin typeface="Calibri"/>
                <a:ea typeface="Times New Roman"/>
              </a:rPr>
              <a:t>π</a:t>
            </a:r>
            <a:r>
              <a:rPr b="0" i="1" lang="cs-CZ" sz="1800" spc="-1" strike="noStrike">
                <a:solidFill>
                  <a:srgbClr val="c00000"/>
                </a:solidFill>
                <a:latin typeface="Calibri"/>
                <a:ea typeface="Times New Roman"/>
              </a:rPr>
              <a:t>r</a:t>
            </a:r>
            <a:r>
              <a:rPr b="0" lang="cs-CZ" sz="1800" spc="-1" strike="noStrike">
                <a:solidFill>
                  <a:srgbClr val="c00000"/>
                </a:solidFill>
                <a:latin typeface="Calibri"/>
                <a:ea typeface="Times New Roman"/>
              </a:rPr>
              <a:t>. Priemerná rýchlosť vyjde </a:t>
            </a:r>
            <a:r>
              <a:rPr b="0" i="1" lang="cs-CZ" sz="1800" spc="-1" strike="noStrike">
                <a:solidFill>
                  <a:srgbClr val="c00000"/>
                </a:solidFill>
                <a:latin typeface="Calibri"/>
                <a:ea typeface="Times New Roman"/>
              </a:rPr>
              <a:t>v</a:t>
            </a:r>
            <a:r>
              <a:rPr b="0" lang="cs-CZ" sz="1800" spc="-1" strike="noStrike">
                <a:solidFill>
                  <a:srgbClr val="c00000"/>
                </a:solidFill>
                <a:latin typeface="Calibri"/>
                <a:ea typeface="Times New Roman"/>
              </a:rPr>
              <a:t> = 18,7 km∙s</a:t>
            </a:r>
            <a:r>
              <a:rPr b="0" lang="cs-CZ" sz="1800" spc="-1" strike="noStrike" baseline="30000">
                <a:solidFill>
                  <a:srgbClr val="c00000"/>
                </a:solidFill>
                <a:latin typeface="Calibri"/>
                <a:ea typeface="Times New Roman"/>
              </a:rPr>
              <a:t>–1</a:t>
            </a:r>
            <a:r>
              <a:rPr b="0" lang="cs-CZ" sz="1800" spc="-1" strike="noStrike">
                <a:solidFill>
                  <a:srgbClr val="c00000"/>
                </a:solidFill>
                <a:latin typeface="Calibri"/>
                <a:ea typeface="Times New Roman"/>
              </a:rPr>
              <a:t>. </a:t>
            </a:r>
            <a:endParaRPr b="0" lang="sk-SK" sz="1800" spc="-1" strike="noStrike">
              <a:latin typeface="Arial"/>
            </a:endParaRPr>
          </a:p>
        </p:txBody>
      </p:sp>
      <p:sp>
        <p:nvSpPr>
          <p:cNvPr id="533" name="CustomShape 7"/>
          <p:cNvSpPr/>
          <p:nvPr/>
        </p:nvSpPr>
        <p:spPr>
          <a:xfrm>
            <a:off x="261360" y="4167000"/>
            <a:ext cx="108320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Times New Roman"/>
              </a:rPr>
              <a:t>Ako by sa zmenila obežná rýchlosť planétky, ak by sa nachádzala vo vzdialenosti planéty Jupiter?</a:t>
            </a:r>
            <a:endParaRPr b="0" lang="sk-SK" sz="1800" spc="-1" strike="noStrike">
              <a:latin typeface="Arial"/>
            </a:endParaRPr>
          </a:p>
        </p:txBody>
      </p:sp>
      <p:sp>
        <p:nvSpPr>
          <p:cNvPr id="534" name="CustomShape 8"/>
          <p:cNvSpPr/>
          <p:nvPr/>
        </p:nvSpPr>
        <p:spPr>
          <a:xfrm>
            <a:off x="335880" y="4619520"/>
            <a:ext cx="95173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Pomocu tretieho Keplerovho zákona sa vypočíta doba obehu, priemerná rýchlosť by bola 13,1 km∙s</a:t>
            </a:r>
            <a:r>
              <a:rPr b="0" lang="cs-CZ" sz="1800" spc="-1" strike="noStrike" baseline="30000">
                <a:solidFill>
                  <a:srgbClr val="c00000"/>
                </a:solidFill>
                <a:latin typeface="Calibri"/>
                <a:ea typeface="Times New Roman"/>
              </a:rPr>
              <a:t>–1</a:t>
            </a:r>
            <a:r>
              <a:rPr b="0" lang="cs-CZ" sz="1800" spc="-1" strike="noStrike">
                <a:solidFill>
                  <a:srgbClr val="c00000"/>
                </a:solidFill>
                <a:latin typeface="Calibri"/>
                <a:ea typeface="Times New Roman"/>
              </a:rPr>
              <a:t>.</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36" name="image1.png" descr=""/>
          <p:cNvPicPr/>
          <p:nvPr/>
        </p:nvPicPr>
        <p:blipFill>
          <a:blip r:embed="rId2"/>
          <a:srcRect l="0" t="8888" r="0" b="13844"/>
          <a:stretch/>
        </p:blipFill>
        <p:spPr>
          <a:xfrm>
            <a:off x="1254240" y="0"/>
            <a:ext cx="9682200" cy="1100520"/>
          </a:xfrm>
          <a:prstGeom prst="rect">
            <a:avLst/>
          </a:prstGeom>
          <a:ln w="12700">
            <a:noFill/>
          </a:ln>
        </p:spPr>
      </p:pic>
      <p:sp>
        <p:nvSpPr>
          <p:cNvPr id="53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3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5a.3.3 Energia</a:t>
            </a:r>
            <a:endParaRPr b="0" lang="sk-SK" sz="3200" spc="-1" strike="noStrike">
              <a:latin typeface="Arial"/>
            </a:endParaRPr>
          </a:p>
        </p:txBody>
      </p:sp>
      <p:sp>
        <p:nvSpPr>
          <p:cNvPr id="539" name="CustomShape 3"/>
          <p:cNvSpPr/>
          <p:nvPr/>
        </p:nvSpPr>
        <p:spPr>
          <a:xfrm>
            <a:off x="261360" y="364932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cs-CZ" sz="2800" spc="-1" strike="noStrike">
                <a:solidFill>
                  <a:srgbClr val="002060"/>
                </a:solidFill>
                <a:latin typeface="Calibri"/>
                <a:ea typeface="Calibri"/>
              </a:rPr>
              <a:t> Papier, počítač, kalkulačka.</a:t>
            </a:r>
            <a:endParaRPr b="0" lang="sk-SK" sz="2800" spc="-1" strike="noStrike">
              <a:latin typeface="Arial"/>
            </a:endParaRPr>
          </a:p>
        </p:txBody>
      </p:sp>
      <p:sp>
        <p:nvSpPr>
          <p:cNvPr id="540" name="CustomShape 4"/>
          <p:cNvSpPr/>
          <p:nvPr/>
        </p:nvSpPr>
        <p:spPr>
          <a:xfrm>
            <a:off x="261360" y="431352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si precvičia zákon zachovania mechanickej energie, pohybovú </a:t>
            </a:r>
            <a:br/>
            <a:r>
              <a:rPr b="0" lang="cs-CZ" sz="2800" spc="-1" strike="noStrike">
                <a:solidFill>
                  <a:srgbClr val="002060"/>
                </a:solidFill>
                <a:latin typeface="Calibri"/>
                <a:ea typeface="Calibri"/>
              </a:rPr>
              <a:t>a polohovú energiu.</a:t>
            </a:r>
            <a:endParaRPr b="0" lang="sk-SK" sz="2800" spc="-1" strike="noStrike">
              <a:latin typeface="Arial"/>
            </a:endParaRPr>
          </a:p>
        </p:txBody>
      </p:sp>
      <p:sp>
        <p:nvSpPr>
          <p:cNvPr id="541" name="CustomShape 5"/>
          <p:cNvSpPr/>
          <p:nvPr/>
        </p:nvSpPr>
        <p:spPr>
          <a:xfrm>
            <a:off x="261360" y="1686600"/>
            <a:ext cx="11683800" cy="19180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Platí zákon zachovania energie, preto v okamihu, kedy nepočítame so stratami, premení sa všetka polohová energia na pohybovú energiu. Dopad kilogramového objektu na Zem rýchlosťou 20 km∙s</a:t>
            </a:r>
            <a:r>
              <a:rPr b="0" lang="cs-CZ" sz="2800" spc="-1" strike="noStrike" baseline="30000">
                <a:solidFill>
                  <a:srgbClr val="002060"/>
                </a:solidFill>
                <a:latin typeface="Calibri"/>
                <a:ea typeface="Calibri"/>
              </a:rPr>
              <a:t>–1</a:t>
            </a:r>
            <a:r>
              <a:rPr b="0" lang="cs-CZ" sz="2800" spc="-1" strike="noStrike">
                <a:solidFill>
                  <a:srgbClr val="002060"/>
                </a:solidFill>
                <a:latin typeface="Calibri"/>
                <a:ea typeface="Calibri"/>
              </a:rPr>
              <a:t> uvoľní energiu, ktorá by stačila na ohrev 500 l vody z 0 °C na 95 °C.</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2"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43" name="image1.png" descr=""/>
          <p:cNvPicPr/>
          <p:nvPr/>
        </p:nvPicPr>
        <p:blipFill>
          <a:blip r:embed="rId2"/>
          <a:srcRect l="0" t="8888" r="0" b="13844"/>
          <a:stretch/>
        </p:blipFill>
        <p:spPr>
          <a:xfrm>
            <a:off x="1254240" y="0"/>
            <a:ext cx="9682200" cy="1100520"/>
          </a:xfrm>
          <a:prstGeom prst="rect">
            <a:avLst/>
          </a:prstGeom>
          <a:ln w="12700">
            <a:noFill/>
          </a:ln>
        </p:spPr>
      </p:pic>
      <p:sp>
        <p:nvSpPr>
          <p:cNvPr id="544"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45"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5a.3.3 Energia</a:t>
            </a:r>
            <a:endParaRPr b="0" lang="sk-SK" sz="3200" spc="-1" strike="noStrike">
              <a:latin typeface="Arial"/>
            </a:endParaRPr>
          </a:p>
        </p:txBody>
      </p:sp>
      <p:sp>
        <p:nvSpPr>
          <p:cNvPr id="546" name="Line 3"/>
          <p:cNvSpPr/>
          <p:nvPr/>
        </p:nvSpPr>
        <p:spPr>
          <a:xfrm>
            <a:off x="426600" y="5120640"/>
            <a:ext cx="2148840" cy="0"/>
          </a:xfrm>
          <a:prstGeom prst="line">
            <a:avLst/>
          </a:prstGeom>
          <a:ln w="38100">
            <a:solidFill>
              <a:srgbClr val="5b9bd5"/>
            </a:solidFill>
            <a:miter/>
          </a:ln>
        </p:spPr>
        <p:style>
          <a:lnRef idx="0"/>
          <a:fillRef idx="0"/>
          <a:effectRef idx="0"/>
          <a:fontRef idx="minor"/>
        </p:style>
      </p:sp>
      <p:sp>
        <p:nvSpPr>
          <p:cNvPr id="547" name="CustomShape 4"/>
          <p:cNvSpPr/>
          <p:nvPr/>
        </p:nvSpPr>
        <p:spPr>
          <a:xfrm flipV="1">
            <a:off x="777240" y="2475720"/>
            <a:ext cx="360" cy="2504880"/>
          </a:xfrm>
          <a:custGeom>
            <a:avLst/>
            <a:gdLst/>
            <a:ahLst/>
            <a:rect l="l" t="t" r="r" b="b"/>
            <a:pathLst>
              <a:path w="21600" h="21600">
                <a:moveTo>
                  <a:pt x="0" y="0"/>
                </a:moveTo>
                <a:lnTo>
                  <a:pt x="21600" y="21600"/>
                </a:lnTo>
              </a:path>
            </a:pathLst>
          </a:custGeom>
          <a:noFill/>
          <a:ln w="12700">
            <a:solidFill>
              <a:srgbClr val="5b9bd5"/>
            </a:solidFill>
            <a:miter/>
            <a:headEnd len="med" type="triangle" w="med"/>
            <a:tailEnd len="med" type="triangle" w="med"/>
          </a:ln>
        </p:spPr>
        <p:style>
          <a:lnRef idx="0"/>
          <a:fillRef idx="0"/>
          <a:effectRef idx="0"/>
          <a:fontRef idx="minor"/>
        </p:style>
      </p:sp>
      <p:grpSp>
        <p:nvGrpSpPr>
          <p:cNvPr id="548" name="Group 5"/>
          <p:cNvGrpSpPr/>
          <p:nvPr/>
        </p:nvGrpSpPr>
        <p:grpSpPr>
          <a:xfrm>
            <a:off x="1145520" y="1683360"/>
            <a:ext cx="882000" cy="1132200"/>
            <a:chOff x="1145520" y="1683360"/>
            <a:chExt cx="882000" cy="1132200"/>
          </a:xfrm>
        </p:grpSpPr>
        <p:pic>
          <p:nvPicPr>
            <p:cNvPr id="549" name="Obrázek 6" descr=""/>
            <p:cNvPicPr/>
            <p:nvPr/>
          </p:nvPicPr>
          <p:blipFill>
            <a:blip r:embed="rId3"/>
            <a:stretch/>
          </p:blipFill>
          <p:spPr>
            <a:xfrm>
              <a:off x="1145520" y="1683360"/>
              <a:ext cx="882000" cy="1132200"/>
            </a:xfrm>
            <a:prstGeom prst="rect">
              <a:avLst/>
            </a:prstGeom>
            <a:ln w="0">
              <a:noFill/>
            </a:ln>
          </p:spPr>
        </p:pic>
        <p:sp>
          <p:nvSpPr>
            <p:cNvPr id="550" name="CustomShape 6"/>
            <p:cNvSpPr/>
            <p:nvPr/>
          </p:nvSpPr>
          <p:spPr>
            <a:xfrm>
              <a:off x="1293480" y="2292480"/>
              <a:ext cx="586800" cy="363960"/>
            </a:xfrm>
            <a:prstGeom prst="rect">
              <a:avLst/>
            </a:prstGeom>
            <a:solidFill>
              <a:schemeClr val="bg1"/>
            </a:solid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10 kg</a:t>
              </a:r>
              <a:endParaRPr b="0" lang="sk-SK" sz="1800" spc="-1" strike="noStrike">
                <a:latin typeface="Arial"/>
              </a:endParaRPr>
            </a:p>
          </p:txBody>
        </p:sp>
      </p:grpSp>
      <p:sp>
        <p:nvSpPr>
          <p:cNvPr id="551" name="CustomShape 7"/>
          <p:cNvSpPr/>
          <p:nvPr/>
        </p:nvSpPr>
        <p:spPr>
          <a:xfrm flipV="1">
            <a:off x="2179440" y="3728880"/>
            <a:ext cx="360" cy="1251720"/>
          </a:xfrm>
          <a:custGeom>
            <a:avLst/>
            <a:gdLst/>
            <a:ahLst/>
            <a:rect l="l" t="t" r="r" b="b"/>
            <a:pathLst>
              <a:path w="21600" h="21600">
                <a:moveTo>
                  <a:pt x="0" y="0"/>
                </a:moveTo>
                <a:lnTo>
                  <a:pt x="21600" y="21600"/>
                </a:lnTo>
              </a:path>
            </a:pathLst>
          </a:custGeom>
          <a:noFill/>
          <a:ln w="12700">
            <a:solidFill>
              <a:srgbClr val="5b9bd5"/>
            </a:solidFill>
            <a:miter/>
            <a:headEnd len="med" type="triangle" w="med"/>
            <a:tailEnd len="med" type="triangle" w="med"/>
          </a:ln>
        </p:spPr>
        <p:style>
          <a:lnRef idx="0"/>
          <a:fillRef idx="0"/>
          <a:effectRef idx="0"/>
          <a:fontRef idx="minor"/>
        </p:style>
      </p:sp>
      <p:sp>
        <p:nvSpPr>
          <p:cNvPr id="552" name="CustomShape 8"/>
          <p:cNvSpPr/>
          <p:nvPr/>
        </p:nvSpPr>
        <p:spPr>
          <a:xfrm>
            <a:off x="835920" y="4544640"/>
            <a:ext cx="66132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10 km</a:t>
            </a:r>
            <a:endParaRPr b="0" lang="sk-SK" sz="1800" spc="-1" strike="noStrike">
              <a:latin typeface="Arial"/>
            </a:endParaRPr>
          </a:p>
        </p:txBody>
      </p:sp>
      <p:sp>
        <p:nvSpPr>
          <p:cNvPr id="553" name="CustomShape 9"/>
          <p:cNvSpPr/>
          <p:nvPr/>
        </p:nvSpPr>
        <p:spPr>
          <a:xfrm>
            <a:off x="2359080" y="4544640"/>
            <a:ext cx="54576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cs-CZ" sz="1800" spc="-1" strike="noStrike">
                <a:solidFill>
                  <a:srgbClr val="000000"/>
                </a:solidFill>
                <a:latin typeface="Calibri"/>
                <a:ea typeface="Calibri"/>
              </a:rPr>
              <a:t>5 km</a:t>
            </a:r>
            <a:endParaRPr b="0" lang="sk-SK" sz="1800" spc="-1" strike="noStrike">
              <a:latin typeface="Arial"/>
            </a:endParaRPr>
          </a:p>
        </p:txBody>
      </p:sp>
      <p:sp>
        <p:nvSpPr>
          <p:cNvPr id="554" name="CustomShape 10"/>
          <p:cNvSpPr/>
          <p:nvPr/>
        </p:nvSpPr>
        <p:spPr>
          <a:xfrm>
            <a:off x="3237480" y="1838160"/>
            <a:ext cx="99396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p</a:t>
            </a:r>
            <a:r>
              <a:rPr b="0" lang="cs-CZ" sz="1800" spc="-1" strike="noStrike">
                <a:solidFill>
                  <a:srgbClr val="000000"/>
                </a:solidFill>
                <a:latin typeface="Calibri"/>
                <a:ea typeface="Times New Roman"/>
              </a:rPr>
              <a:t> = </a:t>
            </a:r>
            <a:r>
              <a:rPr b="0" i="1" lang="cs-CZ" sz="1800" spc="-1" strike="noStrike">
                <a:solidFill>
                  <a:srgbClr val="000000"/>
                </a:solidFill>
                <a:latin typeface="Calibri"/>
                <a:ea typeface="Times New Roman"/>
              </a:rPr>
              <a:t>mhg</a:t>
            </a:r>
            <a:endParaRPr b="0" lang="sk-SK" sz="1800" spc="-1" strike="noStrike">
              <a:latin typeface="Arial"/>
            </a:endParaRPr>
          </a:p>
        </p:txBody>
      </p:sp>
      <p:sp>
        <p:nvSpPr>
          <p:cNvPr id="555" name="CustomShape 11"/>
          <p:cNvSpPr/>
          <p:nvPr/>
        </p:nvSpPr>
        <p:spPr>
          <a:xfrm>
            <a:off x="3245760" y="2325960"/>
            <a:ext cx="112176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k</a:t>
            </a:r>
            <a:r>
              <a:rPr b="0" lang="cs-CZ" sz="1800" spc="-1" strike="noStrike">
                <a:solidFill>
                  <a:srgbClr val="000000"/>
                </a:solidFill>
                <a:latin typeface="Calibri"/>
                <a:ea typeface="Times New Roman"/>
              </a:rPr>
              <a:t> = ½ </a:t>
            </a:r>
            <a:r>
              <a:rPr b="0" i="1" lang="cs-CZ" sz="1800" spc="-1" strike="noStrike">
                <a:solidFill>
                  <a:srgbClr val="000000"/>
                </a:solidFill>
                <a:latin typeface="Calibri"/>
                <a:ea typeface="Times New Roman"/>
              </a:rPr>
              <a:t>mv</a:t>
            </a:r>
            <a:r>
              <a:rPr b="0" lang="cs-CZ" sz="1800" spc="-1" strike="noStrike" baseline="30000">
                <a:solidFill>
                  <a:srgbClr val="000000"/>
                </a:solidFill>
                <a:latin typeface="Calibri"/>
                <a:ea typeface="Times New Roman"/>
              </a:rPr>
              <a:t>2</a:t>
            </a:r>
            <a:endParaRPr b="0" lang="sk-SK" sz="1800" spc="-1" strike="noStrike">
              <a:latin typeface="Arial"/>
            </a:endParaRPr>
          </a:p>
        </p:txBody>
      </p:sp>
      <p:sp>
        <p:nvSpPr>
          <p:cNvPr id="556" name="CustomShape 12"/>
          <p:cNvSpPr/>
          <p:nvPr/>
        </p:nvSpPr>
        <p:spPr>
          <a:xfrm>
            <a:off x="2386440" y="3261960"/>
            <a:ext cx="6069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Times New Roman"/>
              </a:rPr>
              <a:t>v</a:t>
            </a:r>
            <a:r>
              <a:rPr b="0" lang="cs-CZ" sz="1800" spc="-1" strike="noStrike">
                <a:solidFill>
                  <a:srgbClr val="000000"/>
                </a:solidFill>
                <a:latin typeface="Calibri"/>
                <a:ea typeface="Times New Roman"/>
              </a:rPr>
              <a:t> = ?</a:t>
            </a:r>
            <a:endParaRPr b="0" lang="sk-SK" sz="1800" spc="-1" strike="noStrike">
              <a:latin typeface="Arial"/>
            </a:endParaRPr>
          </a:p>
        </p:txBody>
      </p:sp>
      <p:sp>
        <p:nvSpPr>
          <p:cNvPr id="557" name="CustomShape 13"/>
          <p:cNvSpPr/>
          <p:nvPr/>
        </p:nvSpPr>
        <p:spPr>
          <a:xfrm>
            <a:off x="2372760" y="3703680"/>
            <a:ext cx="17388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Calibri"/>
              </a:rPr>
              <a:t>v</a:t>
            </a:r>
            <a:r>
              <a:rPr b="0" lang="cs-CZ" sz="1800" spc="-1" strike="noStrike">
                <a:solidFill>
                  <a:srgbClr val="000000"/>
                </a:solidFill>
                <a:latin typeface="Calibri"/>
                <a:ea typeface="Calibri"/>
              </a:rPr>
              <a:t> = 1 140 km⋅h</a:t>
            </a:r>
            <a:r>
              <a:rPr b="0" lang="cs-CZ" sz="1800" spc="-1" strike="noStrike" baseline="30000">
                <a:solidFill>
                  <a:srgbClr val="000000"/>
                </a:solidFill>
                <a:latin typeface="Calibri"/>
                <a:ea typeface="Calibri"/>
              </a:rPr>
              <a:t>−1</a:t>
            </a:r>
            <a:endParaRPr b="0" lang="sk-SK" sz="1800" spc="-1" strike="noStrike">
              <a:latin typeface="Arial"/>
            </a:endParaRPr>
          </a:p>
        </p:txBody>
      </p:sp>
      <p:pic>
        <p:nvPicPr>
          <p:cNvPr id="558" name="Obrázek 22" descr=""/>
          <p:cNvPicPr/>
          <p:nvPr/>
        </p:nvPicPr>
        <p:blipFill>
          <a:blip r:embed="rId4"/>
          <a:stretch/>
        </p:blipFill>
        <p:spPr>
          <a:xfrm>
            <a:off x="4494240" y="2325960"/>
            <a:ext cx="2602440" cy="2661120"/>
          </a:xfrm>
          <a:prstGeom prst="rect">
            <a:avLst/>
          </a:prstGeom>
          <a:ln w="0">
            <a:noFill/>
          </a:ln>
        </p:spPr>
      </p:pic>
      <p:sp>
        <p:nvSpPr>
          <p:cNvPr id="559" name="CustomShape 14"/>
          <p:cNvSpPr/>
          <p:nvPr/>
        </p:nvSpPr>
        <p:spPr>
          <a:xfrm>
            <a:off x="6223320" y="1902960"/>
            <a:ext cx="14248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Calibri"/>
              </a:rPr>
              <a:t>v</a:t>
            </a:r>
            <a:r>
              <a:rPr b="0" lang="cs-CZ" sz="1800" spc="-1" strike="noStrike">
                <a:solidFill>
                  <a:srgbClr val="000000"/>
                </a:solidFill>
                <a:latin typeface="Calibri"/>
                <a:ea typeface="Calibri"/>
              </a:rPr>
              <a:t> = 20 km⋅s</a:t>
            </a:r>
            <a:r>
              <a:rPr b="0" lang="cs-CZ" sz="1800" spc="-1" strike="noStrike" baseline="30000">
                <a:solidFill>
                  <a:srgbClr val="000000"/>
                </a:solidFill>
                <a:latin typeface="Calibri"/>
                <a:ea typeface="Calibri"/>
              </a:rPr>
              <a:t>−1</a:t>
            </a:r>
            <a:endParaRPr b="0" lang="sk-SK" sz="1800" spc="-1" strike="noStrike">
              <a:latin typeface="Arial"/>
            </a:endParaRPr>
          </a:p>
        </p:txBody>
      </p:sp>
      <p:sp>
        <p:nvSpPr>
          <p:cNvPr id="560" name="CustomShape 15"/>
          <p:cNvSpPr/>
          <p:nvPr/>
        </p:nvSpPr>
        <p:spPr>
          <a:xfrm>
            <a:off x="7070760" y="2659320"/>
            <a:ext cx="9586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Calibri"/>
              </a:rPr>
              <a:t>m</a:t>
            </a:r>
            <a:r>
              <a:rPr b="0" lang="cs-CZ" sz="1800" spc="-1" strike="noStrike">
                <a:solidFill>
                  <a:srgbClr val="000000"/>
                </a:solidFill>
                <a:latin typeface="Calibri"/>
                <a:ea typeface="Calibri"/>
              </a:rPr>
              <a:t> = 1 kg</a:t>
            </a:r>
            <a:endParaRPr b="0" lang="sk-SK" sz="1800" spc="-1" strike="noStrike">
              <a:latin typeface="Arial"/>
            </a:endParaRPr>
          </a:p>
        </p:txBody>
      </p:sp>
      <p:sp>
        <p:nvSpPr>
          <p:cNvPr id="561" name="CustomShape 16"/>
          <p:cNvSpPr/>
          <p:nvPr/>
        </p:nvSpPr>
        <p:spPr>
          <a:xfrm>
            <a:off x="7254360" y="3226320"/>
            <a:ext cx="67680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k</a:t>
            </a:r>
            <a:r>
              <a:rPr b="0" lang="cs-CZ" sz="1800" spc="-1" strike="noStrike">
                <a:solidFill>
                  <a:srgbClr val="000000"/>
                </a:solidFill>
                <a:latin typeface="Calibri"/>
                <a:ea typeface="Times New Roman"/>
              </a:rPr>
              <a:t> = ?</a:t>
            </a:r>
            <a:endParaRPr b="0" lang="sk-SK" sz="1800" spc="-1" strike="noStrike">
              <a:latin typeface="Arial"/>
            </a:endParaRPr>
          </a:p>
        </p:txBody>
      </p:sp>
      <p:sp>
        <p:nvSpPr>
          <p:cNvPr id="562" name="CustomShape 17"/>
          <p:cNvSpPr/>
          <p:nvPr/>
        </p:nvSpPr>
        <p:spPr>
          <a:xfrm>
            <a:off x="8040600" y="3226320"/>
            <a:ext cx="8809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2 ∙ 10</a:t>
            </a:r>
            <a:r>
              <a:rPr b="0" lang="cs-CZ" sz="1800" spc="-1" strike="noStrike" baseline="30000">
                <a:solidFill>
                  <a:srgbClr val="c00000"/>
                </a:solidFill>
                <a:latin typeface="Calibri"/>
                <a:ea typeface="Times New Roman"/>
              </a:rPr>
              <a:t>8</a:t>
            </a:r>
            <a:r>
              <a:rPr b="0" lang="cs-CZ" sz="1800" spc="-1" strike="noStrike">
                <a:solidFill>
                  <a:srgbClr val="c00000"/>
                </a:solidFill>
                <a:latin typeface="Calibri"/>
                <a:ea typeface="Times New Roman"/>
              </a:rPr>
              <a:t> J</a:t>
            </a:r>
            <a:endParaRPr b="0" lang="sk-SK" sz="1800" spc="-1" strike="noStrike">
              <a:latin typeface="Arial"/>
            </a:endParaRPr>
          </a:p>
        </p:txBody>
      </p:sp>
      <p:pic>
        <p:nvPicPr>
          <p:cNvPr id="563" name="Obrázek 25" descr=""/>
          <p:cNvPicPr/>
          <p:nvPr/>
        </p:nvPicPr>
        <p:blipFill>
          <a:blip r:embed="rId5"/>
          <a:stretch/>
        </p:blipFill>
        <p:spPr>
          <a:xfrm>
            <a:off x="9094680" y="1553760"/>
            <a:ext cx="1903680" cy="1903680"/>
          </a:xfrm>
          <a:prstGeom prst="rect">
            <a:avLst/>
          </a:prstGeom>
          <a:ln w="0">
            <a:noFill/>
          </a:ln>
        </p:spPr>
      </p:pic>
      <p:sp>
        <p:nvSpPr>
          <p:cNvPr id="564" name="CustomShape 18"/>
          <p:cNvSpPr/>
          <p:nvPr/>
        </p:nvSpPr>
        <p:spPr>
          <a:xfrm>
            <a:off x="9764640" y="2382120"/>
            <a:ext cx="6310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Calibri"/>
              </a:rPr>
              <a:t>500 l</a:t>
            </a:r>
            <a:endParaRPr b="0" lang="sk-SK" sz="1800" spc="-1" strike="noStrike">
              <a:latin typeface="Arial"/>
            </a:endParaRPr>
          </a:p>
        </p:txBody>
      </p:sp>
      <p:pic>
        <p:nvPicPr>
          <p:cNvPr id="565" name="Obrázek 28" descr=""/>
          <p:cNvPicPr/>
          <p:nvPr/>
        </p:nvPicPr>
        <p:blipFill>
          <a:blip r:embed="rId6"/>
          <a:stretch/>
        </p:blipFill>
        <p:spPr>
          <a:xfrm>
            <a:off x="10843200" y="1465200"/>
            <a:ext cx="417600" cy="2036880"/>
          </a:xfrm>
          <a:prstGeom prst="rect">
            <a:avLst/>
          </a:prstGeom>
          <a:ln w="0">
            <a:noFill/>
          </a:ln>
        </p:spPr>
      </p:pic>
      <p:sp>
        <p:nvSpPr>
          <p:cNvPr id="566" name="CustomShape 19"/>
          <p:cNvSpPr/>
          <p:nvPr/>
        </p:nvSpPr>
        <p:spPr>
          <a:xfrm>
            <a:off x="11264400" y="2720880"/>
            <a:ext cx="5472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Calibri"/>
              </a:rPr>
              <a:t>0 °C</a:t>
            </a:r>
            <a:endParaRPr b="0" lang="sk-SK" sz="1800" spc="-1" strike="noStrike">
              <a:latin typeface="Arial"/>
            </a:endParaRPr>
          </a:p>
        </p:txBody>
      </p:sp>
      <p:sp>
        <p:nvSpPr>
          <p:cNvPr id="567" name="CustomShape 20"/>
          <p:cNvSpPr/>
          <p:nvPr/>
        </p:nvSpPr>
        <p:spPr>
          <a:xfrm>
            <a:off x="11266560" y="1561680"/>
            <a:ext cx="6631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Calibri"/>
              </a:rPr>
              <a:t>95 °C</a:t>
            </a:r>
            <a:endParaRPr b="0" lang="sk-SK" sz="1800" spc="-1" strike="noStrike">
              <a:latin typeface="Arial"/>
            </a:endParaRPr>
          </a:p>
        </p:txBody>
      </p:sp>
      <p:sp>
        <p:nvSpPr>
          <p:cNvPr id="568" name="CustomShape 21"/>
          <p:cNvSpPr/>
          <p:nvPr/>
        </p:nvSpPr>
        <p:spPr>
          <a:xfrm>
            <a:off x="7628760" y="4453920"/>
            <a:ext cx="17935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Calibri"/>
              </a:rPr>
              <a:t>pro </a:t>
            </a:r>
            <a:r>
              <a:rPr b="0" i="1" lang="cs-CZ" sz="1800" spc="-1" strike="noStrike">
                <a:solidFill>
                  <a:srgbClr val="000000"/>
                </a:solidFill>
                <a:latin typeface="Calibri"/>
                <a:ea typeface="Calibri"/>
              </a:rPr>
              <a:t>v</a:t>
            </a:r>
            <a:r>
              <a:rPr b="0" lang="cs-CZ" sz="1800" spc="-1" strike="noStrike">
                <a:solidFill>
                  <a:srgbClr val="000000"/>
                </a:solidFill>
                <a:latin typeface="Calibri"/>
                <a:ea typeface="Calibri"/>
              </a:rPr>
              <a:t> = 70 km⋅s</a:t>
            </a:r>
            <a:r>
              <a:rPr b="0" lang="cs-CZ" sz="1800" spc="-1" strike="noStrike" baseline="30000">
                <a:solidFill>
                  <a:srgbClr val="000000"/>
                </a:solidFill>
                <a:latin typeface="Calibri"/>
                <a:ea typeface="Calibri"/>
              </a:rPr>
              <a:t>−1</a:t>
            </a:r>
            <a:endParaRPr b="0" lang="sk-SK" sz="1800" spc="-1" strike="noStrike">
              <a:latin typeface="Arial"/>
            </a:endParaRPr>
          </a:p>
        </p:txBody>
      </p:sp>
      <p:sp>
        <p:nvSpPr>
          <p:cNvPr id="569" name="CustomShape 22"/>
          <p:cNvSpPr/>
          <p:nvPr/>
        </p:nvSpPr>
        <p:spPr>
          <a:xfrm>
            <a:off x="9610200" y="4470840"/>
            <a:ext cx="166680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Wingdings"/>
                <a:ea typeface="Times New Roman"/>
              </a:rPr>
              <a:t></a:t>
            </a:r>
            <a:r>
              <a:rPr b="0" lang="cs-CZ" sz="1800" spc="-1" strike="noStrike">
                <a:solidFill>
                  <a:srgbClr val="000000"/>
                </a:solidFill>
                <a:latin typeface="Calibri"/>
                <a:ea typeface="Times New Roman"/>
              </a:rPr>
              <a:t> </a:t>
            </a: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k</a:t>
            </a:r>
            <a:r>
              <a:rPr b="0" lang="cs-CZ" sz="1800" spc="-1" strike="noStrike">
                <a:solidFill>
                  <a:srgbClr val="000000"/>
                </a:solidFill>
                <a:latin typeface="Calibri"/>
                <a:ea typeface="Times New Roman"/>
              </a:rPr>
              <a:t> = </a:t>
            </a:r>
            <a:r>
              <a:rPr b="0" lang="cs-CZ" sz="1800" spc="-1" strike="noStrike">
                <a:solidFill>
                  <a:srgbClr val="c00000"/>
                </a:solidFill>
                <a:latin typeface="Calibri"/>
                <a:ea typeface="Times New Roman"/>
              </a:rPr>
              <a:t>2,5∙ 10</a:t>
            </a:r>
            <a:r>
              <a:rPr b="0" lang="cs-CZ" sz="1800" spc="-1" strike="noStrike" baseline="30000">
                <a:solidFill>
                  <a:srgbClr val="c00000"/>
                </a:solidFill>
                <a:latin typeface="Calibri"/>
                <a:ea typeface="Times New Roman"/>
              </a:rPr>
              <a:t>9</a:t>
            </a:r>
            <a:r>
              <a:rPr b="0" lang="cs-CZ" sz="1800" spc="-1" strike="noStrike">
                <a:solidFill>
                  <a:srgbClr val="c00000"/>
                </a:solidFill>
                <a:latin typeface="Calibri"/>
                <a:ea typeface="Times New Roman"/>
              </a:rPr>
              <a:t> J</a:t>
            </a:r>
            <a:endParaRPr b="0" lang="sk-SK" sz="1800" spc="-1" strike="noStrike">
              <a:latin typeface="Arial"/>
            </a:endParaRPr>
          </a:p>
        </p:txBody>
      </p:sp>
      <p:sp>
        <p:nvSpPr>
          <p:cNvPr id="570" name="CustomShape 23"/>
          <p:cNvSpPr/>
          <p:nvPr/>
        </p:nvSpPr>
        <p:spPr>
          <a:xfrm>
            <a:off x="8058240" y="4086000"/>
            <a:ext cx="13701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rýchlosť 3,5×</a:t>
            </a:r>
            <a:endParaRPr b="0" lang="sk-SK" sz="1800" spc="-1" strike="noStrike">
              <a:latin typeface="Arial"/>
            </a:endParaRPr>
          </a:p>
        </p:txBody>
      </p:sp>
      <p:sp>
        <p:nvSpPr>
          <p:cNvPr id="571" name="CustomShape 24"/>
          <p:cNvSpPr/>
          <p:nvPr/>
        </p:nvSpPr>
        <p:spPr>
          <a:xfrm>
            <a:off x="9856440" y="4086000"/>
            <a:ext cx="14450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energia 12,5×</a:t>
            </a:r>
            <a:endParaRPr b="0" lang="sk-SK" sz="1800" spc="-1" strike="noStrike">
              <a:latin typeface="Arial"/>
            </a:endParaRPr>
          </a:p>
        </p:txBody>
      </p:sp>
      <p:sp>
        <p:nvSpPr>
          <p:cNvPr id="572" name="CustomShape 25"/>
          <p:cNvSpPr/>
          <p:nvPr/>
        </p:nvSpPr>
        <p:spPr>
          <a:xfrm>
            <a:off x="7653600" y="5124600"/>
            <a:ext cx="13273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Calibri"/>
              </a:rPr>
              <a:t>pro </a:t>
            </a:r>
            <a:r>
              <a:rPr b="0" i="1" lang="cs-CZ" sz="1800" spc="-1" strike="noStrike">
                <a:solidFill>
                  <a:srgbClr val="000000"/>
                </a:solidFill>
                <a:latin typeface="Calibri"/>
                <a:ea typeface="Calibri"/>
              </a:rPr>
              <a:t>m</a:t>
            </a:r>
            <a:r>
              <a:rPr b="0" lang="cs-CZ" sz="1800" spc="-1" strike="noStrike">
                <a:solidFill>
                  <a:srgbClr val="000000"/>
                </a:solidFill>
                <a:latin typeface="Calibri"/>
                <a:ea typeface="Calibri"/>
              </a:rPr>
              <a:t> = 2 kg</a:t>
            </a:r>
            <a:endParaRPr b="0" lang="sk-SK" sz="1800" spc="-1" strike="noStrike">
              <a:latin typeface="Arial"/>
            </a:endParaRPr>
          </a:p>
        </p:txBody>
      </p:sp>
      <p:sp>
        <p:nvSpPr>
          <p:cNvPr id="573" name="CustomShape 26"/>
          <p:cNvSpPr/>
          <p:nvPr/>
        </p:nvSpPr>
        <p:spPr>
          <a:xfrm>
            <a:off x="9582840" y="5142600"/>
            <a:ext cx="154656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Wingdings"/>
                <a:ea typeface="Times New Roman"/>
              </a:rPr>
              <a:t></a:t>
            </a:r>
            <a:r>
              <a:rPr b="0" lang="cs-CZ" sz="1800" spc="-1" strike="noStrike">
                <a:solidFill>
                  <a:srgbClr val="000000"/>
                </a:solidFill>
                <a:latin typeface="Calibri"/>
                <a:ea typeface="Times New Roman"/>
              </a:rPr>
              <a:t> </a:t>
            </a: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k</a:t>
            </a:r>
            <a:r>
              <a:rPr b="0" lang="cs-CZ" sz="1800" spc="-1" strike="noStrike">
                <a:solidFill>
                  <a:srgbClr val="000000"/>
                </a:solidFill>
                <a:latin typeface="Calibri"/>
                <a:ea typeface="Times New Roman"/>
              </a:rPr>
              <a:t> = </a:t>
            </a:r>
            <a:r>
              <a:rPr b="0" lang="cs-CZ" sz="1800" spc="-1" strike="noStrike">
                <a:solidFill>
                  <a:srgbClr val="c00000"/>
                </a:solidFill>
                <a:latin typeface="Calibri"/>
                <a:ea typeface="Times New Roman"/>
              </a:rPr>
              <a:t>4 ∙ 10</a:t>
            </a:r>
            <a:r>
              <a:rPr b="0" lang="cs-CZ" sz="1800" spc="-1" strike="noStrike" baseline="30000">
                <a:solidFill>
                  <a:srgbClr val="c00000"/>
                </a:solidFill>
                <a:latin typeface="Calibri"/>
                <a:ea typeface="Times New Roman"/>
              </a:rPr>
              <a:t>8</a:t>
            </a:r>
            <a:r>
              <a:rPr b="0" lang="cs-CZ" sz="1800" spc="-1" strike="noStrike">
                <a:solidFill>
                  <a:srgbClr val="c00000"/>
                </a:solidFill>
                <a:latin typeface="Calibri"/>
                <a:ea typeface="Times New Roman"/>
              </a:rPr>
              <a:t> J</a:t>
            </a:r>
            <a:endParaRPr b="0" lang="sk-SK" sz="1800" spc="-1" strike="noStrike">
              <a:latin typeface="Arial"/>
            </a:endParaRPr>
          </a:p>
        </p:txBody>
      </p:sp>
      <p:sp>
        <p:nvSpPr>
          <p:cNvPr id="574" name="CustomShape 27"/>
          <p:cNvSpPr/>
          <p:nvPr/>
        </p:nvSpPr>
        <p:spPr>
          <a:xfrm>
            <a:off x="8056440" y="4818600"/>
            <a:ext cx="136872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hmotnosť 2×</a:t>
            </a:r>
            <a:endParaRPr b="0" lang="sk-SK" sz="1800" spc="-1" strike="noStrike">
              <a:latin typeface="Arial"/>
            </a:endParaRPr>
          </a:p>
        </p:txBody>
      </p:sp>
      <p:sp>
        <p:nvSpPr>
          <p:cNvPr id="575" name="CustomShape 28"/>
          <p:cNvSpPr/>
          <p:nvPr/>
        </p:nvSpPr>
        <p:spPr>
          <a:xfrm>
            <a:off x="9945720" y="4818600"/>
            <a:ext cx="115704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c00000"/>
                </a:solidFill>
                <a:latin typeface="Calibri"/>
                <a:ea typeface="Times New Roman"/>
              </a:rPr>
              <a:t>energia 2×</a:t>
            </a:r>
            <a:endParaRPr b="0" lang="sk-SK" sz="1800" spc="-1" strike="noStrike">
              <a:latin typeface="Arial"/>
            </a:endParaRPr>
          </a:p>
        </p:txBody>
      </p:sp>
      <p:sp>
        <p:nvSpPr>
          <p:cNvPr id="576" name="CustomShape 29"/>
          <p:cNvSpPr/>
          <p:nvPr/>
        </p:nvSpPr>
        <p:spPr>
          <a:xfrm>
            <a:off x="3241080" y="2813040"/>
            <a:ext cx="749880" cy="4014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p</a:t>
            </a:r>
            <a:r>
              <a:rPr b="0" lang="cs-CZ" sz="1800" spc="-1" strike="noStrike">
                <a:solidFill>
                  <a:srgbClr val="000000"/>
                </a:solidFill>
                <a:latin typeface="Calibri"/>
                <a:ea typeface="Times New Roman"/>
              </a:rPr>
              <a:t> = </a:t>
            </a:r>
            <a:r>
              <a:rPr b="0" i="1" lang="cs-CZ" sz="1800" spc="-1" strike="noStrike">
                <a:solidFill>
                  <a:srgbClr val="000000"/>
                </a:solidFill>
                <a:latin typeface="Calibri"/>
                <a:ea typeface="Times New Roman"/>
              </a:rPr>
              <a:t>E</a:t>
            </a:r>
            <a:r>
              <a:rPr b="0" i="1" lang="cs-CZ" sz="1800" spc="-1" strike="noStrike" baseline="-25000">
                <a:solidFill>
                  <a:srgbClr val="000000"/>
                </a:solidFill>
                <a:latin typeface="Calibri"/>
                <a:ea typeface="Times New Roman"/>
              </a:rPr>
              <a:t>k</a:t>
            </a:r>
            <a:endParaRPr b="0" lang="sk-SK" sz="1800" spc="-1" strike="noStrike">
              <a:latin typeface="Arial"/>
            </a:endParaRPr>
          </a:p>
        </p:txBody>
      </p:sp>
      <p:sp>
        <p:nvSpPr>
          <p:cNvPr id="577" name="CustomShape 30"/>
          <p:cNvSpPr/>
          <p:nvPr/>
        </p:nvSpPr>
        <p:spPr>
          <a:xfrm flipH="1" flipV="1">
            <a:off x="11536200" y="1941840"/>
            <a:ext cx="360" cy="696960"/>
          </a:xfrm>
          <a:custGeom>
            <a:avLst/>
            <a:gdLst/>
            <a:ahLst/>
            <a:rect l="l" t="t" r="r" b="b"/>
            <a:pathLst>
              <a:path w="21600" h="21600">
                <a:moveTo>
                  <a:pt x="0" y="0"/>
                </a:moveTo>
                <a:lnTo>
                  <a:pt x="21600" y="21600"/>
                </a:lnTo>
              </a:path>
            </a:pathLst>
          </a:custGeom>
          <a:noFill/>
          <a:ln w="12700">
            <a:solidFill>
              <a:srgbClr val="5b9bd5"/>
            </a:solidFill>
            <a:miter/>
            <a:tailEnd len="med" type="triangle" w="med"/>
          </a:ln>
        </p:spPr>
        <p:style>
          <a:lnRef idx="0"/>
          <a:fillRef idx="0"/>
          <a:effectRef idx="0"/>
          <a:fontRef idx="minor"/>
        </p:style>
      </p:sp>
    </p:spTree>
  </p:cSld>
  <mc:AlternateContent>
    <mc:Choice Requires="p14">
      <p:transition spd="slow" p14:dur="2000"/>
    </mc:Choice>
    <mc:Fallback>
      <p:transition spd="slow"/>
    </mc:Fallback>
  </mc:AlternateContent>
  <p:timing>
    <p:tnLst>
      <p:par>
        <p:cTn id="293" dur="indefinite" restart="never" nodeType="tmRoot">
          <p:childTnLst>
            <p:seq>
              <p:cTn id="294" dur="indefinite" nodeType="mainSeq">
                <p:childTnLst>
                  <p:par>
                    <p:cTn id="295" fill="hold">
                      <p:stCondLst>
                        <p:cond delay="indefinite"/>
                      </p:stCondLst>
                      <p:childTnLst>
                        <p:par>
                          <p:cTn id="296" fill="hold">
                            <p:stCondLst>
                              <p:cond delay="0"/>
                            </p:stCondLst>
                            <p:childTnLst>
                              <p:par>
                                <p:cTn id="297" nodeType="clickEffect" fill="hold" presetClass="entr" presetID="5" presetSubtype="10">
                                  <p:stCondLst>
                                    <p:cond delay="0"/>
                                  </p:stCondLst>
                                  <p:childTnLst>
                                    <p:set>
                                      <p:cBhvr>
                                        <p:cTn id="298" dur="1" fill="hold">
                                          <p:stCondLst>
                                            <p:cond delay="0"/>
                                          </p:stCondLst>
                                        </p:cTn>
                                        <p:tgtEl>
                                          <p:spTgt spid="546"/>
                                        </p:tgtEl>
                                        <p:attrNameLst>
                                          <p:attrName>style.visibility</p:attrName>
                                        </p:attrNameLst>
                                      </p:cBhvr>
                                      <p:to>
                                        <p:strVal val="visible"/>
                                      </p:to>
                                    </p:set>
                                    <p:animEffect filter="checkerboard(across)" transition="in">
                                      <p:cBhvr additive="repl">
                                        <p:cTn id="299" dur="500"/>
                                        <p:tgtEl>
                                          <p:spTgt spid="546"/>
                                        </p:tgtEl>
                                      </p:cBhvr>
                                    </p:animEffect>
                                  </p:childTnLst>
                                </p:cTn>
                              </p:par>
                              <p:par>
                                <p:cTn id="300" nodeType="withEffect" fill="hold" presetClass="entr" presetID="5" presetSubtype="10">
                                  <p:stCondLst>
                                    <p:cond delay="0"/>
                                  </p:stCondLst>
                                  <p:childTnLst>
                                    <p:set>
                                      <p:cBhvr>
                                        <p:cTn id="301" dur="1" fill="hold">
                                          <p:stCondLst>
                                            <p:cond delay="0"/>
                                          </p:stCondLst>
                                        </p:cTn>
                                        <p:tgtEl>
                                          <p:spTgt spid="552"/>
                                        </p:tgtEl>
                                        <p:attrNameLst>
                                          <p:attrName>style.visibility</p:attrName>
                                        </p:attrNameLst>
                                      </p:cBhvr>
                                      <p:to>
                                        <p:strVal val="visible"/>
                                      </p:to>
                                    </p:set>
                                    <p:animEffect filter="checkerboard(across)" transition="in">
                                      <p:cBhvr additive="repl">
                                        <p:cTn id="302" dur="500"/>
                                        <p:tgtEl>
                                          <p:spTgt spid="552"/>
                                        </p:tgtEl>
                                      </p:cBhvr>
                                    </p:animEffect>
                                  </p:childTnLst>
                                </p:cTn>
                              </p:par>
                              <p:par>
                                <p:cTn id="303" nodeType="withEffect" fill="hold" presetClass="entr" presetID="5" presetSubtype="10">
                                  <p:stCondLst>
                                    <p:cond delay="0"/>
                                  </p:stCondLst>
                                  <p:childTnLst>
                                    <p:set>
                                      <p:cBhvr>
                                        <p:cTn id="304" dur="1" fill="hold">
                                          <p:stCondLst>
                                            <p:cond delay="0"/>
                                          </p:stCondLst>
                                        </p:cTn>
                                        <p:tgtEl>
                                          <p:spTgt spid="547"/>
                                        </p:tgtEl>
                                        <p:attrNameLst>
                                          <p:attrName>style.visibility</p:attrName>
                                        </p:attrNameLst>
                                      </p:cBhvr>
                                      <p:to>
                                        <p:strVal val="visible"/>
                                      </p:to>
                                    </p:set>
                                    <p:animEffect filter="checkerboard(across)" transition="in">
                                      <p:cBhvr additive="repl">
                                        <p:cTn id="305" dur="500"/>
                                        <p:tgtEl>
                                          <p:spTgt spid="547"/>
                                        </p:tgtEl>
                                      </p:cBhvr>
                                    </p:animEffect>
                                  </p:childTnLst>
                                </p:cTn>
                              </p:par>
                              <p:par>
                                <p:cTn id="306" nodeType="withEffect" fill="hold" presetClass="entr" presetID="5" presetSubtype="10">
                                  <p:stCondLst>
                                    <p:cond delay="0"/>
                                  </p:stCondLst>
                                  <p:childTnLst>
                                    <p:set>
                                      <p:cBhvr>
                                        <p:cTn id="307" dur="1" fill="hold">
                                          <p:stCondLst>
                                            <p:cond delay="0"/>
                                          </p:stCondLst>
                                        </p:cTn>
                                        <p:tgtEl>
                                          <p:spTgt spid="548"/>
                                        </p:tgtEl>
                                        <p:attrNameLst>
                                          <p:attrName>style.visibility</p:attrName>
                                        </p:attrNameLst>
                                      </p:cBhvr>
                                      <p:to>
                                        <p:strVal val="visible"/>
                                      </p:to>
                                    </p:set>
                                    <p:animEffect filter="checkerboard(across)" transition="in">
                                      <p:cBhvr additive="repl">
                                        <p:cTn id="308" dur="500"/>
                                        <p:tgtEl>
                                          <p:spTgt spid="548"/>
                                        </p:tgtEl>
                                      </p:cBhvr>
                                    </p:animEffect>
                                  </p:childTnLst>
                                </p:cTn>
                              </p:par>
                            </p:childTnLst>
                          </p:cTn>
                        </p:par>
                      </p:childTnLst>
                    </p:cTn>
                  </p:par>
                  <p:par>
                    <p:cTn id="309" fill="hold">
                      <p:stCondLst>
                        <p:cond delay="indefinite"/>
                      </p:stCondLst>
                      <p:childTnLst>
                        <p:par>
                          <p:cTn id="310" fill="hold">
                            <p:stCondLst>
                              <p:cond delay="0"/>
                            </p:stCondLst>
                            <p:childTnLst>
                              <p:par>
                                <p:cTn id="311" nodeType="clickEffect" fill="hold" presetClass="path" presetID="42">
                                  <p:stCondLst>
                                    <p:cond delay="0"/>
                                  </p:stCondLst>
                                  <p:childTnLst>
                                    <p:animMotion origin="layout" path="M 1.66667E-006 7.40741E-007 L 1.66667E-006 0.17639 E">
                                      <p:cBhvr>
                                        <p:cTn id="312" dur="2000" fill="hold"/>
                                        <p:tgtEl>
                                          <p:spTgt spid="548"/>
                                        </p:tgtEl>
                                        <p:attrNameLst>
                                          <p:attrName>ppt_x</p:attrName>
                                          <p:attrName>ppt_y</p:attrName>
                                        </p:attrNameLst>
                                      </p:cBhvr>
                                    </p:animMotion>
                                  </p:childTnLst>
                                </p:cTn>
                              </p:par>
                            </p:childTnLst>
                          </p:cTn>
                        </p:par>
                        <p:par>
                          <p:cTn id="313" fill="hold">
                            <p:stCondLst>
                              <p:cond delay="2000"/>
                            </p:stCondLst>
                            <p:childTnLst>
                              <p:par>
                                <p:cTn id="314" nodeType="afterEffect" fill="hold" presetClass="entr" presetID="5" presetSubtype="10">
                                  <p:stCondLst>
                                    <p:cond delay="0"/>
                                  </p:stCondLst>
                                  <p:childTnLst>
                                    <p:set>
                                      <p:cBhvr>
                                        <p:cTn id="315" dur="1" fill="hold">
                                          <p:stCondLst>
                                            <p:cond delay="0"/>
                                          </p:stCondLst>
                                        </p:cTn>
                                        <p:tgtEl>
                                          <p:spTgt spid="551"/>
                                        </p:tgtEl>
                                        <p:attrNameLst>
                                          <p:attrName>style.visibility</p:attrName>
                                        </p:attrNameLst>
                                      </p:cBhvr>
                                      <p:to>
                                        <p:strVal val="visible"/>
                                      </p:to>
                                    </p:set>
                                    <p:animEffect filter="checkerboard(across)" transition="in">
                                      <p:cBhvr additive="repl">
                                        <p:cTn id="316" dur="500"/>
                                        <p:tgtEl>
                                          <p:spTgt spid="551"/>
                                        </p:tgtEl>
                                      </p:cBhvr>
                                    </p:animEffect>
                                  </p:childTnLst>
                                </p:cTn>
                              </p:par>
                              <p:par>
                                <p:cTn id="317" nodeType="withEffect" fill="hold" presetClass="entr" presetID="5" presetSubtype="10">
                                  <p:stCondLst>
                                    <p:cond delay="0"/>
                                  </p:stCondLst>
                                  <p:childTnLst>
                                    <p:set>
                                      <p:cBhvr>
                                        <p:cTn id="318" dur="1" fill="hold">
                                          <p:stCondLst>
                                            <p:cond delay="0"/>
                                          </p:stCondLst>
                                        </p:cTn>
                                        <p:tgtEl>
                                          <p:spTgt spid="553"/>
                                        </p:tgtEl>
                                        <p:attrNameLst>
                                          <p:attrName>style.visibility</p:attrName>
                                        </p:attrNameLst>
                                      </p:cBhvr>
                                      <p:to>
                                        <p:strVal val="visible"/>
                                      </p:to>
                                    </p:set>
                                    <p:animEffect filter="checkerboard(across)" transition="in">
                                      <p:cBhvr additive="repl">
                                        <p:cTn id="319" dur="500"/>
                                        <p:tgtEl>
                                          <p:spTgt spid="553"/>
                                        </p:tgtEl>
                                      </p:cBhvr>
                                    </p:animEffect>
                                  </p:childTnLst>
                                </p:cTn>
                              </p:par>
                            </p:childTnLst>
                          </p:cTn>
                        </p:par>
                      </p:childTnLst>
                    </p:cTn>
                  </p:par>
                  <p:par>
                    <p:cTn id="320" fill="hold">
                      <p:stCondLst>
                        <p:cond delay="indefinite"/>
                      </p:stCondLst>
                      <p:childTnLst>
                        <p:par>
                          <p:cTn id="321" fill="hold">
                            <p:stCondLst>
                              <p:cond delay="0"/>
                            </p:stCondLst>
                            <p:childTnLst>
                              <p:par>
                                <p:cTn id="322" nodeType="clickEffect" fill="hold" presetClass="entr" presetID="5" presetSubtype="10">
                                  <p:stCondLst>
                                    <p:cond delay="0"/>
                                  </p:stCondLst>
                                  <p:childTnLst>
                                    <p:set>
                                      <p:cBhvr>
                                        <p:cTn id="323" dur="1" fill="hold">
                                          <p:stCondLst>
                                            <p:cond delay="0"/>
                                          </p:stCondLst>
                                        </p:cTn>
                                        <p:tgtEl>
                                          <p:spTgt spid="556"/>
                                        </p:tgtEl>
                                        <p:attrNameLst>
                                          <p:attrName>style.visibility</p:attrName>
                                        </p:attrNameLst>
                                      </p:cBhvr>
                                      <p:to>
                                        <p:strVal val="visible"/>
                                      </p:to>
                                    </p:set>
                                    <p:animEffect filter="checkerboard(across)" transition="in">
                                      <p:cBhvr additive="repl">
                                        <p:cTn id="324" dur="500"/>
                                        <p:tgtEl>
                                          <p:spTgt spid="556"/>
                                        </p:tgtEl>
                                      </p:cBhvr>
                                    </p:animEffect>
                                  </p:childTnLst>
                                </p:cTn>
                              </p:par>
                            </p:childTnLst>
                          </p:cTn>
                        </p:par>
                      </p:childTnLst>
                    </p:cTn>
                  </p:par>
                  <p:par>
                    <p:cTn id="325" fill="hold">
                      <p:stCondLst>
                        <p:cond delay="indefinite"/>
                      </p:stCondLst>
                      <p:childTnLst>
                        <p:par>
                          <p:cTn id="326" fill="hold">
                            <p:stCondLst>
                              <p:cond delay="0"/>
                            </p:stCondLst>
                            <p:childTnLst>
                              <p:par>
                                <p:cTn id="327" nodeType="clickEffect" fill="hold" presetClass="entr" presetID="5" presetSubtype="10">
                                  <p:stCondLst>
                                    <p:cond delay="0"/>
                                  </p:stCondLst>
                                  <p:childTnLst>
                                    <p:set>
                                      <p:cBhvr>
                                        <p:cTn id="328" dur="1" fill="hold">
                                          <p:stCondLst>
                                            <p:cond delay="0"/>
                                          </p:stCondLst>
                                        </p:cTn>
                                        <p:tgtEl>
                                          <p:spTgt spid="554"/>
                                        </p:tgtEl>
                                        <p:attrNameLst>
                                          <p:attrName>style.visibility</p:attrName>
                                        </p:attrNameLst>
                                      </p:cBhvr>
                                      <p:to>
                                        <p:strVal val="visible"/>
                                      </p:to>
                                    </p:set>
                                    <p:animEffect filter="checkerboard(across)" transition="in">
                                      <p:cBhvr additive="repl">
                                        <p:cTn id="329" dur="500"/>
                                        <p:tgtEl>
                                          <p:spTgt spid="554"/>
                                        </p:tgtEl>
                                      </p:cBhvr>
                                    </p:animEffect>
                                  </p:childTnLst>
                                </p:cTn>
                              </p:par>
                              <p:par>
                                <p:cTn id="330" nodeType="withEffect" fill="hold" presetClass="entr" presetID="5" presetSubtype="10">
                                  <p:stCondLst>
                                    <p:cond delay="0"/>
                                  </p:stCondLst>
                                  <p:childTnLst>
                                    <p:set>
                                      <p:cBhvr>
                                        <p:cTn id="331" dur="1" fill="hold">
                                          <p:stCondLst>
                                            <p:cond delay="0"/>
                                          </p:stCondLst>
                                        </p:cTn>
                                        <p:tgtEl>
                                          <p:spTgt spid="555"/>
                                        </p:tgtEl>
                                        <p:attrNameLst>
                                          <p:attrName>style.visibility</p:attrName>
                                        </p:attrNameLst>
                                      </p:cBhvr>
                                      <p:to>
                                        <p:strVal val="visible"/>
                                      </p:to>
                                    </p:set>
                                    <p:animEffect filter="checkerboard(across)" transition="in">
                                      <p:cBhvr additive="repl">
                                        <p:cTn id="332" dur="500"/>
                                        <p:tgtEl>
                                          <p:spTgt spid="555"/>
                                        </p:tgtEl>
                                      </p:cBhvr>
                                    </p:animEffect>
                                  </p:childTnLst>
                                </p:cTn>
                              </p:par>
                            </p:childTnLst>
                          </p:cTn>
                        </p:par>
                      </p:childTnLst>
                    </p:cTn>
                  </p:par>
                  <p:par>
                    <p:cTn id="333" fill="hold">
                      <p:stCondLst>
                        <p:cond delay="indefinite"/>
                      </p:stCondLst>
                      <p:childTnLst>
                        <p:par>
                          <p:cTn id="334" fill="hold">
                            <p:stCondLst>
                              <p:cond delay="0"/>
                            </p:stCondLst>
                            <p:childTnLst>
                              <p:par>
                                <p:cTn id="335" nodeType="clickEffect" fill="hold" presetClass="entr" presetID="5" presetSubtype="10">
                                  <p:stCondLst>
                                    <p:cond delay="0"/>
                                  </p:stCondLst>
                                  <p:childTnLst>
                                    <p:set>
                                      <p:cBhvr>
                                        <p:cTn id="336" dur="1" fill="hold">
                                          <p:stCondLst>
                                            <p:cond delay="0"/>
                                          </p:stCondLst>
                                        </p:cTn>
                                        <p:tgtEl>
                                          <p:spTgt spid="576"/>
                                        </p:tgtEl>
                                        <p:attrNameLst>
                                          <p:attrName>style.visibility</p:attrName>
                                        </p:attrNameLst>
                                      </p:cBhvr>
                                      <p:to>
                                        <p:strVal val="visible"/>
                                      </p:to>
                                    </p:set>
                                    <p:animEffect filter="checkerboard(across)" transition="in">
                                      <p:cBhvr additive="repl">
                                        <p:cTn id="337" dur="500"/>
                                        <p:tgtEl>
                                          <p:spTgt spid="576"/>
                                        </p:tgtEl>
                                      </p:cBhvr>
                                    </p:animEffect>
                                  </p:childTnLst>
                                </p:cTn>
                              </p:par>
                            </p:childTnLst>
                          </p:cTn>
                        </p:par>
                      </p:childTnLst>
                    </p:cTn>
                  </p:par>
                  <p:par>
                    <p:cTn id="338" fill="hold">
                      <p:stCondLst>
                        <p:cond delay="indefinite"/>
                      </p:stCondLst>
                      <p:childTnLst>
                        <p:par>
                          <p:cTn id="339" fill="hold">
                            <p:stCondLst>
                              <p:cond delay="0"/>
                            </p:stCondLst>
                            <p:childTnLst>
                              <p:par>
                                <p:cTn id="340" nodeType="clickEffect" fill="hold" presetClass="entr" presetID="5" presetSubtype="10">
                                  <p:stCondLst>
                                    <p:cond delay="0"/>
                                  </p:stCondLst>
                                  <p:childTnLst>
                                    <p:set>
                                      <p:cBhvr>
                                        <p:cTn id="341" dur="1" fill="hold">
                                          <p:stCondLst>
                                            <p:cond delay="0"/>
                                          </p:stCondLst>
                                        </p:cTn>
                                        <p:tgtEl>
                                          <p:spTgt spid="557"/>
                                        </p:tgtEl>
                                        <p:attrNameLst>
                                          <p:attrName>style.visibility</p:attrName>
                                        </p:attrNameLst>
                                      </p:cBhvr>
                                      <p:to>
                                        <p:strVal val="visible"/>
                                      </p:to>
                                    </p:set>
                                    <p:animEffect filter="checkerboard(across)" transition="in">
                                      <p:cBhvr additive="repl">
                                        <p:cTn id="342" dur="500"/>
                                        <p:tgtEl>
                                          <p:spTgt spid="557"/>
                                        </p:tgtEl>
                                      </p:cBhvr>
                                    </p:animEffect>
                                  </p:childTnLst>
                                </p:cTn>
                              </p:par>
                            </p:childTnLst>
                          </p:cTn>
                        </p:par>
                      </p:childTnLst>
                    </p:cTn>
                  </p:par>
                  <p:par>
                    <p:cTn id="343" fill="hold">
                      <p:stCondLst>
                        <p:cond delay="indefinite"/>
                      </p:stCondLst>
                      <p:childTnLst>
                        <p:par>
                          <p:cTn id="344" fill="hold">
                            <p:stCondLst>
                              <p:cond delay="0"/>
                            </p:stCondLst>
                            <p:childTnLst>
                              <p:par>
                                <p:cTn id="345" nodeType="clickEffect" fill="hold" presetClass="entr" presetID="5" presetSubtype="10">
                                  <p:stCondLst>
                                    <p:cond delay="0"/>
                                  </p:stCondLst>
                                  <p:childTnLst>
                                    <p:set>
                                      <p:cBhvr>
                                        <p:cTn id="346" dur="1" fill="hold">
                                          <p:stCondLst>
                                            <p:cond delay="0"/>
                                          </p:stCondLst>
                                        </p:cTn>
                                        <p:tgtEl>
                                          <p:spTgt spid="558"/>
                                        </p:tgtEl>
                                        <p:attrNameLst>
                                          <p:attrName>style.visibility</p:attrName>
                                        </p:attrNameLst>
                                      </p:cBhvr>
                                      <p:to>
                                        <p:strVal val="visible"/>
                                      </p:to>
                                    </p:set>
                                    <p:animEffect filter="checkerboard(across)" transition="in">
                                      <p:cBhvr additive="repl">
                                        <p:cTn id="347" dur="500"/>
                                        <p:tgtEl>
                                          <p:spTgt spid="558"/>
                                        </p:tgtEl>
                                      </p:cBhvr>
                                    </p:animEffect>
                                  </p:childTnLst>
                                </p:cTn>
                              </p:par>
                            </p:childTnLst>
                          </p:cTn>
                        </p:par>
                        <p:par>
                          <p:cTn id="348" fill="hold">
                            <p:stCondLst>
                              <p:cond delay="500"/>
                            </p:stCondLst>
                            <p:childTnLst>
                              <p:par>
                                <p:cTn id="349" nodeType="afterEffect" fill="hold" presetClass="entr" presetID="5" presetSubtype="10">
                                  <p:stCondLst>
                                    <p:cond delay="0"/>
                                  </p:stCondLst>
                                  <p:childTnLst>
                                    <p:set>
                                      <p:cBhvr>
                                        <p:cTn id="350" dur="1" fill="hold">
                                          <p:stCondLst>
                                            <p:cond delay="0"/>
                                          </p:stCondLst>
                                        </p:cTn>
                                        <p:tgtEl>
                                          <p:spTgt spid="559"/>
                                        </p:tgtEl>
                                        <p:attrNameLst>
                                          <p:attrName>style.visibility</p:attrName>
                                        </p:attrNameLst>
                                      </p:cBhvr>
                                      <p:to>
                                        <p:strVal val="visible"/>
                                      </p:to>
                                    </p:set>
                                    <p:animEffect filter="checkerboard(across)" transition="in">
                                      <p:cBhvr additive="repl">
                                        <p:cTn id="351" dur="500"/>
                                        <p:tgtEl>
                                          <p:spTgt spid="559"/>
                                        </p:tgtEl>
                                      </p:cBhvr>
                                    </p:animEffect>
                                  </p:childTnLst>
                                </p:cTn>
                              </p:par>
                              <p:par>
                                <p:cTn id="352" nodeType="withEffect" fill="hold" presetClass="entr" presetID="5" presetSubtype="10">
                                  <p:stCondLst>
                                    <p:cond delay="0"/>
                                  </p:stCondLst>
                                  <p:childTnLst>
                                    <p:set>
                                      <p:cBhvr>
                                        <p:cTn id="353" dur="1" fill="hold">
                                          <p:stCondLst>
                                            <p:cond delay="0"/>
                                          </p:stCondLst>
                                        </p:cTn>
                                        <p:tgtEl>
                                          <p:spTgt spid="560"/>
                                        </p:tgtEl>
                                        <p:attrNameLst>
                                          <p:attrName>style.visibility</p:attrName>
                                        </p:attrNameLst>
                                      </p:cBhvr>
                                      <p:to>
                                        <p:strVal val="visible"/>
                                      </p:to>
                                    </p:set>
                                    <p:animEffect filter="checkerboard(across)" transition="in">
                                      <p:cBhvr additive="repl">
                                        <p:cTn id="354" dur="500"/>
                                        <p:tgtEl>
                                          <p:spTgt spid="560"/>
                                        </p:tgtEl>
                                      </p:cBhvr>
                                    </p:animEffect>
                                  </p:childTnLst>
                                </p:cTn>
                              </p:par>
                            </p:childTnLst>
                          </p:cTn>
                        </p:par>
                      </p:childTnLst>
                    </p:cTn>
                  </p:par>
                  <p:par>
                    <p:cTn id="355" fill="hold">
                      <p:stCondLst>
                        <p:cond delay="indefinite"/>
                      </p:stCondLst>
                      <p:childTnLst>
                        <p:par>
                          <p:cTn id="356" fill="hold">
                            <p:stCondLst>
                              <p:cond delay="0"/>
                            </p:stCondLst>
                            <p:childTnLst>
                              <p:par>
                                <p:cTn id="357" nodeType="clickEffect" fill="hold" presetClass="entr" presetID="5" presetSubtype="10">
                                  <p:stCondLst>
                                    <p:cond delay="0"/>
                                  </p:stCondLst>
                                  <p:childTnLst>
                                    <p:set>
                                      <p:cBhvr>
                                        <p:cTn id="358" dur="1" fill="hold">
                                          <p:stCondLst>
                                            <p:cond delay="0"/>
                                          </p:stCondLst>
                                        </p:cTn>
                                        <p:tgtEl>
                                          <p:spTgt spid="561"/>
                                        </p:tgtEl>
                                        <p:attrNameLst>
                                          <p:attrName>style.visibility</p:attrName>
                                        </p:attrNameLst>
                                      </p:cBhvr>
                                      <p:to>
                                        <p:strVal val="visible"/>
                                      </p:to>
                                    </p:set>
                                    <p:animEffect filter="checkerboard(across)" transition="in">
                                      <p:cBhvr additive="repl">
                                        <p:cTn id="359" dur="500"/>
                                        <p:tgtEl>
                                          <p:spTgt spid="561"/>
                                        </p:tgtEl>
                                      </p:cBhvr>
                                    </p:animEffect>
                                  </p:childTnLst>
                                </p:cTn>
                              </p:par>
                            </p:childTnLst>
                          </p:cTn>
                        </p:par>
                      </p:childTnLst>
                    </p:cTn>
                  </p:par>
                  <p:par>
                    <p:cTn id="360" fill="hold">
                      <p:stCondLst>
                        <p:cond delay="indefinite"/>
                      </p:stCondLst>
                      <p:childTnLst>
                        <p:par>
                          <p:cTn id="361" fill="hold">
                            <p:stCondLst>
                              <p:cond delay="0"/>
                            </p:stCondLst>
                            <p:childTnLst>
                              <p:par>
                                <p:cTn id="362" nodeType="clickEffect" fill="hold" presetClass="entr" presetID="5" presetSubtype="10">
                                  <p:stCondLst>
                                    <p:cond delay="0"/>
                                  </p:stCondLst>
                                  <p:childTnLst>
                                    <p:set>
                                      <p:cBhvr>
                                        <p:cTn id="363" dur="1" fill="hold">
                                          <p:stCondLst>
                                            <p:cond delay="0"/>
                                          </p:stCondLst>
                                        </p:cTn>
                                        <p:tgtEl>
                                          <p:spTgt spid="562"/>
                                        </p:tgtEl>
                                        <p:attrNameLst>
                                          <p:attrName>style.visibility</p:attrName>
                                        </p:attrNameLst>
                                      </p:cBhvr>
                                      <p:to>
                                        <p:strVal val="visible"/>
                                      </p:to>
                                    </p:set>
                                    <p:animEffect filter="checkerboard(across)" transition="in">
                                      <p:cBhvr additive="repl">
                                        <p:cTn id="364" dur="500"/>
                                        <p:tgtEl>
                                          <p:spTgt spid="562"/>
                                        </p:tgtEl>
                                      </p:cBhvr>
                                    </p:animEffect>
                                  </p:childTnLst>
                                </p:cTn>
                              </p:par>
                            </p:childTnLst>
                          </p:cTn>
                        </p:par>
                      </p:childTnLst>
                    </p:cTn>
                  </p:par>
                  <p:par>
                    <p:cTn id="365" fill="hold">
                      <p:stCondLst>
                        <p:cond delay="indefinite"/>
                      </p:stCondLst>
                      <p:childTnLst>
                        <p:par>
                          <p:cTn id="366" fill="hold">
                            <p:stCondLst>
                              <p:cond delay="0"/>
                            </p:stCondLst>
                            <p:childTnLst>
                              <p:par>
                                <p:cTn id="367" nodeType="clickEffect" fill="hold" presetClass="entr" presetID="5" presetSubtype="10">
                                  <p:stCondLst>
                                    <p:cond delay="0"/>
                                  </p:stCondLst>
                                  <p:childTnLst>
                                    <p:set>
                                      <p:cBhvr>
                                        <p:cTn id="368" dur="1" fill="hold">
                                          <p:stCondLst>
                                            <p:cond delay="0"/>
                                          </p:stCondLst>
                                        </p:cTn>
                                        <p:tgtEl>
                                          <p:spTgt spid="563"/>
                                        </p:tgtEl>
                                        <p:attrNameLst>
                                          <p:attrName>style.visibility</p:attrName>
                                        </p:attrNameLst>
                                      </p:cBhvr>
                                      <p:to>
                                        <p:strVal val="visible"/>
                                      </p:to>
                                    </p:set>
                                    <p:animEffect filter="checkerboard(across)" transition="in">
                                      <p:cBhvr additive="repl">
                                        <p:cTn id="369" dur="500"/>
                                        <p:tgtEl>
                                          <p:spTgt spid="563"/>
                                        </p:tgtEl>
                                      </p:cBhvr>
                                    </p:animEffect>
                                  </p:childTnLst>
                                </p:cTn>
                              </p:par>
                              <p:par>
                                <p:cTn id="370" nodeType="withEffect" fill="hold" presetClass="entr" presetID="5" presetSubtype="10">
                                  <p:stCondLst>
                                    <p:cond delay="0"/>
                                  </p:stCondLst>
                                  <p:childTnLst>
                                    <p:set>
                                      <p:cBhvr>
                                        <p:cTn id="371" dur="1" fill="hold">
                                          <p:stCondLst>
                                            <p:cond delay="0"/>
                                          </p:stCondLst>
                                        </p:cTn>
                                        <p:tgtEl>
                                          <p:spTgt spid="564"/>
                                        </p:tgtEl>
                                        <p:attrNameLst>
                                          <p:attrName>style.visibility</p:attrName>
                                        </p:attrNameLst>
                                      </p:cBhvr>
                                      <p:to>
                                        <p:strVal val="visible"/>
                                      </p:to>
                                    </p:set>
                                    <p:animEffect filter="checkerboard(across)" transition="in">
                                      <p:cBhvr additive="repl">
                                        <p:cTn id="372" dur="500"/>
                                        <p:tgtEl>
                                          <p:spTgt spid="564"/>
                                        </p:tgtEl>
                                      </p:cBhvr>
                                    </p:animEffect>
                                  </p:childTnLst>
                                </p:cTn>
                              </p:par>
                            </p:childTnLst>
                          </p:cTn>
                        </p:par>
                      </p:childTnLst>
                    </p:cTn>
                  </p:par>
                  <p:par>
                    <p:cTn id="373" fill="hold">
                      <p:stCondLst>
                        <p:cond delay="indefinite"/>
                      </p:stCondLst>
                      <p:childTnLst>
                        <p:par>
                          <p:cTn id="374" fill="hold">
                            <p:stCondLst>
                              <p:cond delay="0"/>
                            </p:stCondLst>
                            <p:childTnLst>
                              <p:par>
                                <p:cTn id="375" nodeType="clickEffect" fill="hold" presetClass="entr" presetID="5" presetSubtype="10">
                                  <p:stCondLst>
                                    <p:cond delay="0"/>
                                  </p:stCondLst>
                                  <p:childTnLst>
                                    <p:set>
                                      <p:cBhvr>
                                        <p:cTn id="376" dur="1" fill="hold">
                                          <p:stCondLst>
                                            <p:cond delay="0"/>
                                          </p:stCondLst>
                                        </p:cTn>
                                        <p:tgtEl>
                                          <p:spTgt spid="565"/>
                                        </p:tgtEl>
                                        <p:attrNameLst>
                                          <p:attrName>style.visibility</p:attrName>
                                        </p:attrNameLst>
                                      </p:cBhvr>
                                      <p:to>
                                        <p:strVal val="visible"/>
                                      </p:to>
                                    </p:set>
                                    <p:animEffect filter="checkerboard(across)" transition="in">
                                      <p:cBhvr additive="repl">
                                        <p:cTn id="377" dur="500"/>
                                        <p:tgtEl>
                                          <p:spTgt spid="565"/>
                                        </p:tgtEl>
                                      </p:cBhvr>
                                    </p:animEffect>
                                  </p:childTnLst>
                                </p:cTn>
                              </p:par>
                              <p:par>
                                <p:cTn id="378" nodeType="withEffect" fill="hold" presetClass="entr" presetID="5" presetSubtype="10">
                                  <p:stCondLst>
                                    <p:cond delay="0"/>
                                  </p:stCondLst>
                                  <p:childTnLst>
                                    <p:set>
                                      <p:cBhvr>
                                        <p:cTn id="379" dur="1" fill="hold">
                                          <p:stCondLst>
                                            <p:cond delay="0"/>
                                          </p:stCondLst>
                                        </p:cTn>
                                        <p:tgtEl>
                                          <p:spTgt spid="566"/>
                                        </p:tgtEl>
                                        <p:attrNameLst>
                                          <p:attrName>style.visibility</p:attrName>
                                        </p:attrNameLst>
                                      </p:cBhvr>
                                      <p:to>
                                        <p:strVal val="visible"/>
                                      </p:to>
                                    </p:set>
                                    <p:animEffect filter="checkerboard(across)" transition="in">
                                      <p:cBhvr additive="repl">
                                        <p:cTn id="380" dur="500"/>
                                        <p:tgtEl>
                                          <p:spTgt spid="566"/>
                                        </p:tgtEl>
                                      </p:cBhvr>
                                    </p:animEffect>
                                  </p:childTnLst>
                                </p:cTn>
                              </p:par>
                            </p:childTnLst>
                          </p:cTn>
                        </p:par>
                      </p:childTnLst>
                    </p:cTn>
                  </p:par>
                  <p:par>
                    <p:cTn id="381" fill="hold">
                      <p:stCondLst>
                        <p:cond delay="indefinite"/>
                      </p:stCondLst>
                      <p:childTnLst>
                        <p:par>
                          <p:cTn id="382" fill="hold">
                            <p:stCondLst>
                              <p:cond delay="0"/>
                            </p:stCondLst>
                            <p:childTnLst>
                              <p:par>
                                <p:cTn id="383" nodeType="clickEffect" fill="hold" presetClass="entr" presetID="22" presetSubtype="4">
                                  <p:stCondLst>
                                    <p:cond delay="0"/>
                                  </p:stCondLst>
                                  <p:childTnLst>
                                    <p:set>
                                      <p:cBhvr>
                                        <p:cTn id="384" dur="1" fill="hold">
                                          <p:stCondLst>
                                            <p:cond delay="0"/>
                                          </p:stCondLst>
                                        </p:cTn>
                                        <p:tgtEl>
                                          <p:spTgt spid="577"/>
                                        </p:tgtEl>
                                        <p:attrNameLst>
                                          <p:attrName>style.visibility</p:attrName>
                                        </p:attrNameLst>
                                      </p:cBhvr>
                                      <p:to>
                                        <p:strVal val="visible"/>
                                      </p:to>
                                    </p:set>
                                    <p:animEffect filter="wipe(down)" transition="in">
                                      <p:cBhvr additive="repl">
                                        <p:cTn id="385" dur="500"/>
                                        <p:tgtEl>
                                          <p:spTgt spid="577"/>
                                        </p:tgtEl>
                                      </p:cBhvr>
                                    </p:animEffect>
                                  </p:childTnLst>
                                </p:cTn>
                              </p:par>
                            </p:childTnLst>
                          </p:cTn>
                        </p:par>
                      </p:childTnLst>
                    </p:cTn>
                  </p:par>
                  <p:par>
                    <p:cTn id="386" fill="hold">
                      <p:stCondLst>
                        <p:cond delay="indefinite"/>
                      </p:stCondLst>
                      <p:childTnLst>
                        <p:par>
                          <p:cTn id="387" fill="hold">
                            <p:stCondLst>
                              <p:cond delay="0"/>
                            </p:stCondLst>
                            <p:childTnLst>
                              <p:par>
                                <p:cTn id="388" nodeType="clickEffect" fill="hold" presetClass="entr" presetID="5" presetSubtype="10">
                                  <p:stCondLst>
                                    <p:cond delay="0"/>
                                  </p:stCondLst>
                                  <p:childTnLst>
                                    <p:set>
                                      <p:cBhvr>
                                        <p:cTn id="389" dur="1" fill="hold">
                                          <p:stCondLst>
                                            <p:cond delay="0"/>
                                          </p:stCondLst>
                                        </p:cTn>
                                        <p:tgtEl>
                                          <p:spTgt spid="567"/>
                                        </p:tgtEl>
                                        <p:attrNameLst>
                                          <p:attrName>style.visibility</p:attrName>
                                        </p:attrNameLst>
                                      </p:cBhvr>
                                      <p:to>
                                        <p:strVal val="visible"/>
                                      </p:to>
                                    </p:set>
                                    <p:animEffect filter="checkerboard(across)" transition="in">
                                      <p:cBhvr additive="repl">
                                        <p:cTn id="390" dur="500"/>
                                        <p:tgtEl>
                                          <p:spTgt spid="567"/>
                                        </p:tgtEl>
                                      </p:cBhvr>
                                    </p:animEffect>
                                  </p:childTnLst>
                                </p:cTn>
                              </p:par>
                            </p:childTnLst>
                          </p:cTn>
                        </p:par>
                      </p:childTnLst>
                    </p:cTn>
                  </p:par>
                  <p:par>
                    <p:cTn id="391" fill="hold">
                      <p:stCondLst>
                        <p:cond delay="indefinite"/>
                      </p:stCondLst>
                      <p:childTnLst>
                        <p:par>
                          <p:cTn id="392" fill="hold">
                            <p:stCondLst>
                              <p:cond delay="0"/>
                            </p:stCondLst>
                            <p:childTnLst>
                              <p:par>
                                <p:cTn id="393" nodeType="clickEffect" fill="hold" presetClass="entr" presetID="5" presetSubtype="10">
                                  <p:stCondLst>
                                    <p:cond delay="0"/>
                                  </p:stCondLst>
                                  <p:childTnLst>
                                    <p:set>
                                      <p:cBhvr>
                                        <p:cTn id="394" dur="1" fill="hold">
                                          <p:stCondLst>
                                            <p:cond delay="0"/>
                                          </p:stCondLst>
                                        </p:cTn>
                                        <p:tgtEl>
                                          <p:spTgt spid="568"/>
                                        </p:tgtEl>
                                        <p:attrNameLst>
                                          <p:attrName>style.visibility</p:attrName>
                                        </p:attrNameLst>
                                      </p:cBhvr>
                                      <p:to>
                                        <p:strVal val="visible"/>
                                      </p:to>
                                    </p:set>
                                    <p:animEffect filter="checkerboard(across)" transition="in">
                                      <p:cBhvr additive="repl">
                                        <p:cTn id="395" dur="500"/>
                                        <p:tgtEl>
                                          <p:spTgt spid="568"/>
                                        </p:tgtEl>
                                      </p:cBhvr>
                                    </p:animEffect>
                                  </p:childTnLst>
                                </p:cTn>
                              </p:par>
                              <p:par>
                                <p:cTn id="396" nodeType="withEffect" fill="hold" presetClass="entr" presetID="5" presetSubtype="10">
                                  <p:stCondLst>
                                    <p:cond delay="0"/>
                                  </p:stCondLst>
                                  <p:childTnLst>
                                    <p:set>
                                      <p:cBhvr>
                                        <p:cTn id="397" dur="1" fill="hold">
                                          <p:stCondLst>
                                            <p:cond delay="0"/>
                                          </p:stCondLst>
                                        </p:cTn>
                                        <p:tgtEl>
                                          <p:spTgt spid="569"/>
                                        </p:tgtEl>
                                        <p:attrNameLst>
                                          <p:attrName>style.visibility</p:attrName>
                                        </p:attrNameLst>
                                      </p:cBhvr>
                                      <p:to>
                                        <p:strVal val="visible"/>
                                      </p:to>
                                    </p:set>
                                    <p:animEffect filter="checkerboard(across)" transition="in">
                                      <p:cBhvr additive="repl">
                                        <p:cTn id="398" dur="500"/>
                                        <p:tgtEl>
                                          <p:spTgt spid="569"/>
                                        </p:tgtEl>
                                      </p:cBhvr>
                                    </p:animEffect>
                                  </p:childTnLst>
                                </p:cTn>
                              </p:par>
                            </p:childTnLst>
                          </p:cTn>
                        </p:par>
                      </p:childTnLst>
                    </p:cTn>
                  </p:par>
                  <p:par>
                    <p:cTn id="399" fill="hold">
                      <p:stCondLst>
                        <p:cond delay="indefinite"/>
                      </p:stCondLst>
                      <p:childTnLst>
                        <p:par>
                          <p:cTn id="400" fill="hold">
                            <p:stCondLst>
                              <p:cond delay="0"/>
                            </p:stCondLst>
                            <p:childTnLst>
                              <p:par>
                                <p:cTn id="401" nodeType="clickEffect" fill="hold" presetClass="entr" presetID="5" presetSubtype="10">
                                  <p:stCondLst>
                                    <p:cond delay="0"/>
                                  </p:stCondLst>
                                  <p:childTnLst>
                                    <p:set>
                                      <p:cBhvr>
                                        <p:cTn id="402" dur="1" fill="hold">
                                          <p:stCondLst>
                                            <p:cond delay="0"/>
                                          </p:stCondLst>
                                        </p:cTn>
                                        <p:tgtEl>
                                          <p:spTgt spid="570"/>
                                        </p:tgtEl>
                                        <p:attrNameLst>
                                          <p:attrName>style.visibility</p:attrName>
                                        </p:attrNameLst>
                                      </p:cBhvr>
                                      <p:to>
                                        <p:strVal val="visible"/>
                                      </p:to>
                                    </p:set>
                                    <p:animEffect filter="checkerboard(across)" transition="in">
                                      <p:cBhvr additive="repl">
                                        <p:cTn id="403" dur="500"/>
                                        <p:tgtEl>
                                          <p:spTgt spid="570"/>
                                        </p:tgtEl>
                                      </p:cBhvr>
                                    </p:animEffect>
                                  </p:childTnLst>
                                </p:cTn>
                              </p:par>
                              <p:par>
                                <p:cTn id="404" nodeType="withEffect" fill="hold" presetClass="entr" presetID="5" presetSubtype="10">
                                  <p:stCondLst>
                                    <p:cond delay="0"/>
                                  </p:stCondLst>
                                  <p:childTnLst>
                                    <p:set>
                                      <p:cBhvr>
                                        <p:cTn id="405" dur="1" fill="hold">
                                          <p:stCondLst>
                                            <p:cond delay="0"/>
                                          </p:stCondLst>
                                        </p:cTn>
                                        <p:tgtEl>
                                          <p:spTgt spid="571"/>
                                        </p:tgtEl>
                                        <p:attrNameLst>
                                          <p:attrName>style.visibility</p:attrName>
                                        </p:attrNameLst>
                                      </p:cBhvr>
                                      <p:to>
                                        <p:strVal val="visible"/>
                                      </p:to>
                                    </p:set>
                                    <p:animEffect filter="checkerboard(across)" transition="in">
                                      <p:cBhvr additive="repl">
                                        <p:cTn id="406" dur="500"/>
                                        <p:tgtEl>
                                          <p:spTgt spid="571"/>
                                        </p:tgtEl>
                                      </p:cBhvr>
                                    </p:animEffect>
                                  </p:childTnLst>
                                </p:cTn>
                              </p:par>
                            </p:childTnLst>
                          </p:cTn>
                        </p:par>
                      </p:childTnLst>
                    </p:cTn>
                  </p:par>
                  <p:par>
                    <p:cTn id="407" fill="hold">
                      <p:stCondLst>
                        <p:cond delay="indefinite"/>
                      </p:stCondLst>
                      <p:childTnLst>
                        <p:par>
                          <p:cTn id="408" fill="hold">
                            <p:stCondLst>
                              <p:cond delay="0"/>
                            </p:stCondLst>
                            <p:childTnLst>
                              <p:par>
                                <p:cTn id="409" nodeType="clickEffect" fill="hold" presetClass="entr" presetID="5" presetSubtype="10">
                                  <p:stCondLst>
                                    <p:cond delay="0"/>
                                  </p:stCondLst>
                                  <p:childTnLst>
                                    <p:set>
                                      <p:cBhvr>
                                        <p:cTn id="410" dur="1" fill="hold">
                                          <p:stCondLst>
                                            <p:cond delay="0"/>
                                          </p:stCondLst>
                                        </p:cTn>
                                        <p:tgtEl>
                                          <p:spTgt spid="572"/>
                                        </p:tgtEl>
                                        <p:attrNameLst>
                                          <p:attrName>style.visibility</p:attrName>
                                        </p:attrNameLst>
                                      </p:cBhvr>
                                      <p:to>
                                        <p:strVal val="visible"/>
                                      </p:to>
                                    </p:set>
                                    <p:animEffect filter="checkerboard(across)" transition="in">
                                      <p:cBhvr additive="repl">
                                        <p:cTn id="411" dur="500"/>
                                        <p:tgtEl>
                                          <p:spTgt spid="572"/>
                                        </p:tgtEl>
                                      </p:cBhvr>
                                    </p:animEffect>
                                  </p:childTnLst>
                                </p:cTn>
                              </p:par>
                              <p:par>
                                <p:cTn id="412" nodeType="withEffect" fill="hold" presetClass="entr" presetID="5" presetSubtype="10">
                                  <p:stCondLst>
                                    <p:cond delay="0"/>
                                  </p:stCondLst>
                                  <p:childTnLst>
                                    <p:set>
                                      <p:cBhvr>
                                        <p:cTn id="413" dur="1" fill="hold">
                                          <p:stCondLst>
                                            <p:cond delay="0"/>
                                          </p:stCondLst>
                                        </p:cTn>
                                        <p:tgtEl>
                                          <p:spTgt spid="573"/>
                                        </p:tgtEl>
                                        <p:attrNameLst>
                                          <p:attrName>style.visibility</p:attrName>
                                        </p:attrNameLst>
                                      </p:cBhvr>
                                      <p:to>
                                        <p:strVal val="visible"/>
                                      </p:to>
                                    </p:set>
                                    <p:animEffect filter="checkerboard(across)" transition="in">
                                      <p:cBhvr additive="repl">
                                        <p:cTn id="414" dur="500"/>
                                        <p:tgtEl>
                                          <p:spTgt spid="573"/>
                                        </p:tgtEl>
                                      </p:cBhvr>
                                    </p:animEffect>
                                  </p:childTnLst>
                                </p:cTn>
                              </p:par>
                            </p:childTnLst>
                          </p:cTn>
                        </p:par>
                      </p:childTnLst>
                    </p:cTn>
                  </p:par>
                  <p:par>
                    <p:cTn id="415" fill="hold">
                      <p:stCondLst>
                        <p:cond delay="indefinite"/>
                      </p:stCondLst>
                      <p:childTnLst>
                        <p:par>
                          <p:cTn id="416" fill="hold">
                            <p:stCondLst>
                              <p:cond delay="0"/>
                            </p:stCondLst>
                            <p:childTnLst>
                              <p:par>
                                <p:cTn id="417" nodeType="clickEffect" fill="hold" presetClass="entr" presetID="5" presetSubtype="10">
                                  <p:stCondLst>
                                    <p:cond delay="0"/>
                                  </p:stCondLst>
                                  <p:childTnLst>
                                    <p:set>
                                      <p:cBhvr>
                                        <p:cTn id="418" dur="1" fill="hold">
                                          <p:stCondLst>
                                            <p:cond delay="0"/>
                                          </p:stCondLst>
                                        </p:cTn>
                                        <p:tgtEl>
                                          <p:spTgt spid="574"/>
                                        </p:tgtEl>
                                        <p:attrNameLst>
                                          <p:attrName>style.visibility</p:attrName>
                                        </p:attrNameLst>
                                      </p:cBhvr>
                                      <p:to>
                                        <p:strVal val="visible"/>
                                      </p:to>
                                    </p:set>
                                    <p:animEffect filter="checkerboard(across)" transition="in">
                                      <p:cBhvr additive="repl">
                                        <p:cTn id="419" dur="500"/>
                                        <p:tgtEl>
                                          <p:spTgt spid="574"/>
                                        </p:tgtEl>
                                      </p:cBhvr>
                                    </p:animEffect>
                                  </p:childTnLst>
                                </p:cTn>
                              </p:par>
                              <p:par>
                                <p:cTn id="420" nodeType="withEffect" fill="hold" presetClass="entr" presetID="5" presetSubtype="10">
                                  <p:stCondLst>
                                    <p:cond delay="0"/>
                                  </p:stCondLst>
                                  <p:childTnLst>
                                    <p:set>
                                      <p:cBhvr>
                                        <p:cTn id="421" dur="1" fill="hold">
                                          <p:stCondLst>
                                            <p:cond delay="0"/>
                                          </p:stCondLst>
                                        </p:cTn>
                                        <p:tgtEl>
                                          <p:spTgt spid="575"/>
                                        </p:tgtEl>
                                        <p:attrNameLst>
                                          <p:attrName>style.visibility</p:attrName>
                                        </p:attrNameLst>
                                      </p:cBhvr>
                                      <p:to>
                                        <p:strVal val="visible"/>
                                      </p:to>
                                    </p:set>
                                    <p:animEffect filter="checkerboard(across)" transition="in">
                                      <p:cBhvr additive="repl">
                                        <p:cTn id="422" dur="5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79" name="image1.png" descr=""/>
          <p:cNvPicPr/>
          <p:nvPr/>
        </p:nvPicPr>
        <p:blipFill>
          <a:blip r:embed="rId2"/>
          <a:srcRect l="0" t="8888" r="0" b="13844"/>
          <a:stretch/>
        </p:blipFill>
        <p:spPr>
          <a:xfrm>
            <a:off x="1254240" y="0"/>
            <a:ext cx="9682200" cy="1100520"/>
          </a:xfrm>
          <a:prstGeom prst="rect">
            <a:avLst/>
          </a:prstGeom>
          <a:ln w="12700">
            <a:noFill/>
          </a:ln>
        </p:spPr>
      </p:pic>
      <p:sp>
        <p:nvSpPr>
          <p:cNvPr id="58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8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5a.3.4 Impaktné krátery</a:t>
            </a:r>
            <a:endParaRPr b="0" lang="sk-SK" sz="3200" spc="-1" strike="noStrike">
              <a:latin typeface="Arial"/>
            </a:endParaRPr>
          </a:p>
        </p:txBody>
      </p:sp>
      <p:sp>
        <p:nvSpPr>
          <p:cNvPr id="582" name="CustomShape 3"/>
          <p:cNvSpPr/>
          <p:nvPr/>
        </p:nvSpPr>
        <p:spPr>
          <a:xfrm>
            <a:off x="261360" y="306576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cs-CZ" sz="2800" spc="-1" strike="noStrike">
                <a:solidFill>
                  <a:srgbClr val="002060"/>
                </a:solidFill>
                <a:latin typeface="Calibri"/>
                <a:ea typeface="Calibri"/>
              </a:rPr>
              <a:t> Metrové pravítko, kalkulačka, tabuľkový procesor, milimetrový papier.</a:t>
            </a:r>
            <a:endParaRPr b="0" lang="sk-SK" sz="2800" spc="-1" strike="noStrike">
              <a:latin typeface="Arial"/>
            </a:endParaRPr>
          </a:p>
        </p:txBody>
      </p:sp>
      <p:sp>
        <p:nvSpPr>
          <p:cNvPr id="583" name="CustomShape 4"/>
          <p:cNvSpPr/>
          <p:nvPr/>
        </p:nvSpPr>
        <p:spPr>
          <a:xfrm>
            <a:off x="261360" y="43192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pracujú s mapou, precvičia si výpočty pohybovej energie, objemu, hmotnosti a hustoty.</a:t>
            </a:r>
            <a:endParaRPr b="0" lang="sk-SK" sz="2800" spc="-1" strike="noStrike">
              <a:latin typeface="Arial"/>
            </a:endParaRPr>
          </a:p>
        </p:txBody>
      </p:sp>
      <p:sp>
        <p:nvSpPr>
          <p:cNvPr id="584" name="CustomShape 5"/>
          <p:cNvSpPr/>
          <p:nvPr/>
        </p:nvSpPr>
        <p:spPr>
          <a:xfrm>
            <a:off x="261360" y="168660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Aktivita je zameraná na meranie rozmerov skutečných impaktných kráterov na povrchu Zeme pomocou Mapy.sk alebo Google Maps.</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86" name="image1.png" descr=""/>
          <p:cNvPicPr/>
          <p:nvPr/>
        </p:nvPicPr>
        <p:blipFill>
          <a:blip r:embed="rId2"/>
          <a:srcRect l="0" t="8888" r="0" b="13844"/>
          <a:stretch/>
        </p:blipFill>
        <p:spPr>
          <a:xfrm>
            <a:off x="1254240" y="0"/>
            <a:ext cx="9682200" cy="1100520"/>
          </a:xfrm>
          <a:prstGeom prst="rect">
            <a:avLst/>
          </a:prstGeom>
          <a:ln w="12700">
            <a:noFill/>
          </a:ln>
        </p:spPr>
      </p:pic>
      <p:sp>
        <p:nvSpPr>
          <p:cNvPr id="58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8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5a.3.4 Impaktné krátery</a:t>
            </a:r>
            <a:endParaRPr b="0" lang="sk-SK" sz="3200" spc="-1" strike="noStrike">
              <a:latin typeface="Arial"/>
            </a:endParaRPr>
          </a:p>
        </p:txBody>
      </p:sp>
      <p:pic>
        <p:nvPicPr>
          <p:cNvPr id="589" name="Obrázek 1" descr=""/>
          <p:cNvPicPr/>
          <p:nvPr/>
        </p:nvPicPr>
        <p:blipFill>
          <a:blip r:embed="rId3"/>
          <a:stretch/>
        </p:blipFill>
        <p:spPr>
          <a:xfrm>
            <a:off x="6226560" y="1690560"/>
            <a:ext cx="5601240" cy="3135960"/>
          </a:xfrm>
          <a:prstGeom prst="rect">
            <a:avLst/>
          </a:prstGeom>
          <a:ln w="0">
            <a:noFill/>
          </a:ln>
        </p:spPr>
      </p:pic>
      <p:graphicFrame>
        <p:nvGraphicFramePr>
          <p:cNvPr id="590" name="Table 3"/>
          <p:cNvGraphicFramePr/>
          <p:nvPr/>
        </p:nvGraphicFramePr>
        <p:xfrm>
          <a:off x="301320" y="1690560"/>
          <a:ext cx="5803560" cy="4207680"/>
        </p:xfrm>
        <a:graphic>
          <a:graphicData uri="http://schemas.openxmlformats.org/drawingml/2006/table">
            <a:tbl>
              <a:tblPr/>
              <a:tblGrid>
                <a:gridCol w="1801440"/>
                <a:gridCol w="794880"/>
                <a:gridCol w="858960"/>
                <a:gridCol w="804960"/>
                <a:gridCol w="626400"/>
                <a:gridCol w="917280"/>
              </a:tblGrid>
              <a:tr h="304920">
                <a:tc>
                  <a:txBody>
                    <a:bodyPr lIns="37800" rIns="37800">
                      <a:noAutofit/>
                    </a:bodyPr>
                    <a:p>
                      <a:pPr algn="just">
                        <a:lnSpc>
                          <a:spcPct val="100000"/>
                        </a:lnSpc>
                      </a:pPr>
                      <a:r>
                        <a:rPr b="1" lang="cs-CZ" sz="700" spc="-1" strike="noStrike">
                          <a:solidFill>
                            <a:srgbClr val="ffffff"/>
                          </a:solidFill>
                          <a:latin typeface="Avenir Roman"/>
                          <a:ea typeface="Avenir Roman"/>
                        </a:rPr>
                        <a:t>Název impaktního kráteru</a:t>
                      </a:r>
                      <a:endParaRPr b="0" lang="sk-SK" sz="7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70ad47"/>
                    </a:solidFill>
                  </a:tcPr>
                </a:tc>
                <a:tc>
                  <a:txBody>
                    <a:bodyPr lIns="37800" rIns="37800">
                      <a:noAutofit/>
                    </a:bodyPr>
                    <a:p>
                      <a:pPr algn="just">
                        <a:lnSpc>
                          <a:spcPct val="100000"/>
                        </a:lnSpc>
                      </a:pPr>
                      <a:r>
                        <a:rPr b="1" lang="cs-CZ" sz="700" spc="-1" strike="noStrike">
                          <a:solidFill>
                            <a:srgbClr val="ffffff"/>
                          </a:solidFill>
                          <a:latin typeface="Avenir Roman"/>
                          <a:ea typeface="Avenir Roman"/>
                        </a:rPr>
                        <a:t>Zemepisná šírka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37800" rIns="37800">
                      <a:noAutofit/>
                    </a:bodyPr>
                    <a:p>
                      <a:pPr algn="just">
                        <a:lnSpc>
                          <a:spcPct val="100000"/>
                        </a:lnSpc>
                      </a:pPr>
                      <a:r>
                        <a:rPr b="1" lang="cs-CZ" sz="700" spc="-1" strike="noStrike">
                          <a:solidFill>
                            <a:srgbClr val="ffffff"/>
                          </a:solidFill>
                          <a:latin typeface="Avenir Roman"/>
                          <a:ea typeface="Avenir Roman"/>
                        </a:rPr>
                        <a:t>Zemepisná dĺžka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37800" rIns="37800">
                      <a:noAutofit/>
                    </a:bodyPr>
                    <a:p>
                      <a:pPr algn="just">
                        <a:lnSpc>
                          <a:spcPct val="100000"/>
                        </a:lnSpc>
                      </a:pPr>
                      <a:r>
                        <a:rPr b="1" lang="cs-CZ" sz="700" spc="-1" strike="noStrike">
                          <a:solidFill>
                            <a:srgbClr val="ffffff"/>
                          </a:solidFill>
                          <a:latin typeface="Avenir Roman"/>
                          <a:ea typeface="Avenir Roman"/>
                        </a:rPr>
                        <a:t>Veľkost (km)</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37800" rIns="37800">
                      <a:noAutofit/>
                    </a:bodyPr>
                    <a:p>
                      <a:pPr algn="just">
                        <a:lnSpc>
                          <a:spcPct val="100000"/>
                        </a:lnSpc>
                      </a:pPr>
                      <a:r>
                        <a:rPr b="1" lang="cs-CZ" sz="700" spc="-1" strike="noStrike">
                          <a:solidFill>
                            <a:srgbClr val="ffffff"/>
                          </a:solidFill>
                          <a:latin typeface="Avenir Roman"/>
                          <a:ea typeface="Avenir Roman"/>
                        </a:rPr>
                        <a:t>Plocha (km</a:t>
                      </a:r>
                      <a:r>
                        <a:rPr b="1" lang="cs-CZ" sz="700" spc="-1" strike="noStrike" baseline="30000">
                          <a:solidFill>
                            <a:srgbClr val="ffffff"/>
                          </a:solidFill>
                          <a:latin typeface="Avenir Roman"/>
                          <a:ea typeface="Avenir Roman"/>
                        </a:rPr>
                        <a:t>2</a:t>
                      </a:r>
                      <a:r>
                        <a:rPr b="1" lang="cs-CZ" sz="700" spc="-1" strike="noStrike">
                          <a:solidFill>
                            <a:srgbClr val="ffffff"/>
                          </a:solidFill>
                          <a:latin typeface="Avenir Roman"/>
                          <a:ea typeface="Avenir Roman"/>
                        </a:rPr>
                        <a:t>)</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c>
                  <a:txBody>
                    <a:bodyPr lIns="37800" rIns="37800">
                      <a:noAutofit/>
                    </a:bodyPr>
                    <a:p>
                      <a:pPr algn="just">
                        <a:lnSpc>
                          <a:spcPct val="100000"/>
                        </a:lnSpc>
                      </a:pPr>
                      <a:r>
                        <a:rPr b="1" lang="cs-CZ" sz="700" spc="-1" strike="noStrike">
                          <a:solidFill>
                            <a:srgbClr val="ffffff"/>
                          </a:solidFill>
                          <a:latin typeface="Avenir Roman"/>
                          <a:ea typeface="Avenir Roman"/>
                        </a:rPr>
                        <a:t>Štát</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25200">
                      <a:solidFill>
                        <a:srgbClr val="ffffff"/>
                      </a:solidFill>
                    </a:lnB>
                    <a:solidFill>
                      <a:srgbClr val="70ad47"/>
                    </a:solidFill>
                  </a:tcPr>
                </a:tc>
              </a:tr>
              <a:tr h="381240">
                <a:tc>
                  <a:txBody>
                    <a:bodyPr lIns="37800" rIns="37800">
                      <a:noAutofit/>
                    </a:bodyPr>
                    <a:p>
                      <a:pPr>
                        <a:lnSpc>
                          <a:spcPct val="100000"/>
                        </a:lnSpc>
                      </a:pPr>
                      <a:r>
                        <a:rPr b="0" lang="cs-CZ" sz="700" spc="-1" strike="noStrike">
                          <a:solidFill>
                            <a:srgbClr val="000000"/>
                          </a:solidFill>
                          <a:latin typeface="Avenir Roman"/>
                          <a:ea typeface="Avenir Roman"/>
                        </a:rPr>
                        <a:t>Barringerov kráter</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Tento kráter vznikol pred 50 tisíc rokmi dopadom železného meteoritu.</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35°02'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111°01'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nSpc>
                          <a:spcPct val="100000"/>
                        </a:lnSpc>
                      </a:pPr>
                      <a:r>
                        <a:rPr b="0" lang="cs-CZ" sz="700" spc="-1" strike="noStrike">
                          <a:solidFill>
                            <a:srgbClr val="000000"/>
                          </a:solidFill>
                          <a:latin typeface="Avenir Roman"/>
                          <a:ea typeface="Avenir Roman"/>
                        </a:rPr>
                        <a:t>1,2</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1</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Arizona, USA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381240">
                <a:tc>
                  <a:txBody>
                    <a:bodyPr lIns="37800" rIns="37800">
                      <a:noAutofit/>
                    </a:bodyPr>
                    <a:p>
                      <a:pPr>
                        <a:lnSpc>
                          <a:spcPct val="100000"/>
                        </a:lnSpc>
                      </a:pPr>
                      <a:r>
                        <a:rPr b="0" lang="cs-CZ" sz="700" spc="-1" strike="noStrike">
                          <a:solidFill>
                            <a:srgbClr val="000000"/>
                          </a:solidFill>
                          <a:latin typeface="Avenir Roman"/>
                          <a:ea typeface="Avenir Roman"/>
                        </a:rPr>
                        <a:t>Manicouagan</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Jeden z najväčších zachovaných impaktných kráterov, vznikol pred 200 miliónmi rokov.</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51°23'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68°42'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nSpc>
                          <a:spcPct val="100000"/>
                        </a:lnSpc>
                      </a:pPr>
                      <a:r>
                        <a:rPr b="0" lang="cs-CZ" sz="700" spc="-1" strike="noStrike">
                          <a:solidFill>
                            <a:srgbClr val="000000"/>
                          </a:solidFill>
                          <a:latin typeface="Avenir Roman"/>
                          <a:ea typeface="Avenir Roman"/>
                        </a:rPr>
                        <a:t>69,3</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3 200</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Kanada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381240">
                <a:tc>
                  <a:txBody>
                    <a:bodyPr lIns="37800" rIns="37800">
                      <a:noAutofit/>
                    </a:bodyPr>
                    <a:p>
                      <a:pPr>
                        <a:lnSpc>
                          <a:spcPct val="100000"/>
                        </a:lnSpc>
                      </a:pPr>
                      <a:r>
                        <a:rPr b="0" lang="cs-CZ" sz="700" spc="-1" strike="noStrike">
                          <a:solidFill>
                            <a:srgbClr val="000000"/>
                          </a:solidFill>
                          <a:latin typeface="Avenir Roman"/>
                          <a:ea typeface="Avenir Roman"/>
                        </a:rPr>
                        <a:t>Clearwater Lakes</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Tieto dva impaktné krátery boly vytvorené dopadom dvojice planétiek na povrch Zeme. </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56°13'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74°30'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nSpc>
                          <a:spcPct val="100000"/>
                        </a:lnSpc>
                      </a:pPr>
                      <a:r>
                        <a:rPr b="0" lang="cs-CZ" sz="700" spc="-1" strike="noStrike">
                          <a:solidFill>
                            <a:srgbClr val="000000"/>
                          </a:solidFill>
                          <a:latin typeface="Avenir Roman"/>
                          <a:ea typeface="Avenir Roman"/>
                        </a:rPr>
                        <a:t>32,4 a 22,1</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730 a 360</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Kanada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655560">
                <a:tc>
                  <a:txBody>
                    <a:bodyPr lIns="37800" rIns="37800">
                      <a:noAutofit/>
                    </a:bodyPr>
                    <a:p>
                      <a:pPr>
                        <a:lnSpc>
                          <a:spcPct val="100000"/>
                        </a:lnSpc>
                      </a:pPr>
                      <a:r>
                        <a:rPr b="0" lang="cs-CZ" sz="700" spc="-1" strike="noStrike">
                          <a:solidFill>
                            <a:srgbClr val="000000"/>
                          </a:solidFill>
                          <a:latin typeface="Avenir Roman"/>
                          <a:ea typeface="Avenir Roman"/>
                        </a:rPr>
                        <a:t>Chicxulubský kráter</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Tento impaktný kráter je zložité nájsť. Vznikol pred 66 miliónmi rokov dopadom meteoritu s veľkosťou </a:t>
                      </a:r>
                      <a:br/>
                      <a:r>
                        <a:rPr b="0" lang="cs-CZ" sz="600" spc="-1" strike="noStrike">
                          <a:solidFill>
                            <a:srgbClr val="000000"/>
                          </a:solidFill>
                          <a:latin typeface="Avenir Roman"/>
                          <a:ea typeface="Avenir Roman"/>
                        </a:rPr>
                        <a:t>10 km. Dopadom sa uvoľnilo velké množstvo energie, došlo ku klimatickým zmenám a vyhynutiu mnohých živočišných druhov.</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21°24'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89°31'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nSpc>
                          <a:spcPct val="100000"/>
                        </a:lnSpc>
                      </a:pPr>
                      <a:r>
                        <a:rPr b="0" lang="cs-CZ" sz="700" spc="-1" strike="noStrike">
                          <a:solidFill>
                            <a:srgbClr val="000000"/>
                          </a:solidFill>
                          <a:latin typeface="Avenir Roman"/>
                          <a:ea typeface="Avenir Roman"/>
                        </a:rPr>
                        <a:t>viacej než 100 km</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Mexiko</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564120">
                <a:tc>
                  <a:txBody>
                    <a:bodyPr lIns="37800" rIns="37800">
                      <a:noAutofit/>
                    </a:bodyPr>
                    <a:p>
                      <a:pPr>
                        <a:lnSpc>
                          <a:spcPct val="100000"/>
                        </a:lnSpc>
                      </a:pPr>
                      <a:r>
                        <a:rPr b="0" lang="cs-CZ" sz="700" spc="-1" strike="noStrike">
                          <a:solidFill>
                            <a:srgbClr val="000000"/>
                          </a:solidFill>
                          <a:latin typeface="Avenir Roman"/>
                          <a:ea typeface="Avenir Roman"/>
                        </a:rPr>
                        <a:t>Upheaval Dome</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Tento kráter má všetky </a:t>
                      </a:r>
                      <a:br/>
                      <a:r>
                        <a:rPr b="0" lang="cs-CZ" sz="600" spc="-1" strike="noStrike">
                          <a:solidFill>
                            <a:srgbClr val="000000"/>
                          </a:solidFill>
                          <a:latin typeface="Avenir Roman"/>
                          <a:ea typeface="Avenir Roman"/>
                        </a:rPr>
                        <a:t>rysy typického impaktného kráteru – centrálny vrcholok, vnútorný kráter a vonkajšie</a:t>
                      </a:r>
                      <a:br/>
                      <a:r>
                        <a:rPr b="0" lang="cs-CZ" sz="600" spc="-1" strike="noStrike">
                          <a:solidFill>
                            <a:srgbClr val="000000"/>
                          </a:solidFill>
                          <a:latin typeface="Avenir Roman"/>
                          <a:ea typeface="Avenir Roman"/>
                        </a:rPr>
                        <a:t>sústredné rázové krúžky.</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38°26'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109°54'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nSpc>
                          <a:spcPct val="100000"/>
                        </a:lnSpc>
                      </a:pPr>
                      <a:r>
                        <a:rPr b="0" lang="cs-CZ" sz="700" spc="-1" strike="noStrike">
                          <a:solidFill>
                            <a:srgbClr val="000000"/>
                          </a:solidFill>
                          <a:latin typeface="Avenir Roman"/>
                          <a:ea typeface="Avenir Roman"/>
                        </a:rPr>
                        <a:t>3,5</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8</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Utah, USA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564120">
                <a:tc>
                  <a:txBody>
                    <a:bodyPr lIns="37800" rIns="37800">
                      <a:noAutofit/>
                    </a:bodyPr>
                    <a:p>
                      <a:pPr>
                        <a:lnSpc>
                          <a:spcPct val="100000"/>
                        </a:lnSpc>
                      </a:pPr>
                      <a:r>
                        <a:rPr b="0" lang="cs-CZ" sz="700" spc="-1" strike="noStrike">
                          <a:solidFill>
                            <a:srgbClr val="000000"/>
                          </a:solidFill>
                          <a:latin typeface="Avenir Roman"/>
                          <a:ea typeface="Avenir Roman"/>
                        </a:rPr>
                        <a:t>Gosses Bluff</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Tento impaktný kráter vznikol pred viacej než </a:t>
                      </a:r>
                      <a:br/>
                      <a:r>
                        <a:rPr b="0" lang="cs-CZ" sz="600" spc="-1" strike="noStrike">
                          <a:solidFill>
                            <a:srgbClr val="000000"/>
                          </a:solidFill>
                          <a:latin typeface="Avenir Roman"/>
                          <a:ea typeface="Avenir Roman"/>
                        </a:rPr>
                        <a:t>140 miliónmi rokov dopadom planétky s veľkosťou1 km. Centrálny kruh nie je okraj kráteru, ten leží omnoho ďalej.</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23°50' J</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132°19' V</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nSpc>
                          <a:spcPct val="100000"/>
                        </a:lnSpc>
                      </a:pPr>
                      <a:r>
                        <a:rPr b="0" lang="cs-CZ" sz="700" spc="-1" strike="noStrike">
                          <a:solidFill>
                            <a:srgbClr val="000000"/>
                          </a:solidFill>
                          <a:latin typeface="Avenir Roman"/>
                          <a:ea typeface="Avenir Roman"/>
                        </a:rPr>
                        <a:t>5,4</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20</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Austrália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r h="564120">
                <a:tc>
                  <a:txBody>
                    <a:bodyPr lIns="37800" rIns="37800">
                      <a:noAutofit/>
                    </a:bodyPr>
                    <a:p>
                      <a:pPr>
                        <a:lnSpc>
                          <a:spcPct val="100000"/>
                        </a:lnSpc>
                      </a:pPr>
                      <a:r>
                        <a:rPr b="0" lang="cs-CZ" sz="700" spc="-1" strike="noStrike">
                          <a:solidFill>
                            <a:srgbClr val="000000"/>
                          </a:solidFill>
                          <a:latin typeface="Avenir Roman"/>
                          <a:ea typeface="Avenir Roman"/>
                        </a:rPr>
                        <a:t>Tenoumer</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V okolí kráteru sa nachádzajú dalšie dva, ktoré je ľahké nájsť, prvý je 166 km v azimute 27°, druhý 376 km v azimute 219°. Kráter vznikol pred </a:t>
                      </a:r>
                      <a:br/>
                      <a:r>
                        <a:rPr b="0" lang="cs-CZ" sz="600" spc="-1" strike="noStrike">
                          <a:solidFill>
                            <a:srgbClr val="000000"/>
                          </a:solidFill>
                          <a:latin typeface="Avenir Roman"/>
                          <a:ea typeface="Avenir Roman"/>
                        </a:rPr>
                        <a:t>20 tisíc rokmi.</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22°55' S</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10°24' Z</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nSpc>
                          <a:spcPct val="100000"/>
                        </a:lnSpc>
                      </a:pPr>
                      <a:r>
                        <a:rPr b="0" lang="cs-CZ" sz="700" spc="-1" strike="noStrike">
                          <a:solidFill>
                            <a:srgbClr val="000000"/>
                          </a:solidFill>
                          <a:latin typeface="Avenir Roman"/>
                          <a:ea typeface="Avenir Roman"/>
                        </a:rPr>
                        <a:t>1,9</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3</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Mauretánia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aad990"/>
                    </a:solidFill>
                  </a:tcPr>
                </a:tc>
              </a:tr>
              <a:tr h="411480">
                <a:tc>
                  <a:txBody>
                    <a:bodyPr lIns="37800" rIns="37800">
                      <a:noAutofit/>
                    </a:bodyPr>
                    <a:p>
                      <a:pPr>
                        <a:lnSpc>
                          <a:spcPct val="100000"/>
                        </a:lnSpc>
                      </a:pPr>
                      <a:r>
                        <a:rPr b="0" lang="cs-CZ" sz="700" spc="-1" strike="noStrike">
                          <a:solidFill>
                            <a:srgbClr val="000000"/>
                          </a:solidFill>
                          <a:latin typeface="Avenir Roman"/>
                          <a:ea typeface="Avenir Roman"/>
                        </a:rPr>
                        <a:t>Vredefort</a:t>
                      </a:r>
                      <a:endParaRPr b="0" lang="sk-SK" sz="700" spc="-1" strike="noStrike">
                        <a:latin typeface="Arial"/>
                      </a:endParaRPr>
                    </a:p>
                    <a:p>
                      <a:pPr>
                        <a:lnSpc>
                          <a:spcPct val="100000"/>
                        </a:lnSpc>
                      </a:pPr>
                      <a:r>
                        <a:rPr b="0" lang="cs-CZ" sz="600" spc="-1" strike="noStrike">
                          <a:solidFill>
                            <a:srgbClr val="000000"/>
                          </a:solidFill>
                          <a:latin typeface="Avenir Roman"/>
                          <a:ea typeface="Avenir Roman"/>
                        </a:rPr>
                        <a:t>Kráter zložený z niekoľkých prstencov. Vek 2 mld rokov. Meteorit s veľkosťou 10 km.</a:t>
                      </a:r>
                      <a:endParaRPr b="0" lang="sk-SK" sz="600" spc="-1" strike="noStrike">
                        <a:latin typeface="Arial"/>
                      </a:endParaRPr>
                    </a:p>
                  </a:txBody>
                  <a:tcPr marL="37800" marR="37800">
                    <a:lnL w="9360">
                      <a:solidFill>
                        <a:srgbClr val="6dac43"/>
                      </a:solidFill>
                    </a:lnL>
                    <a:lnR w="25200">
                      <a:solidFill>
                        <a:srgbClr val="70ad47"/>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27°00' J</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27°30' V</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nSpc>
                          <a:spcPct val="100000"/>
                        </a:lnSpc>
                      </a:pPr>
                      <a:r>
                        <a:rPr b="0" lang="cs-CZ" sz="700" spc="-1" strike="noStrike">
                          <a:solidFill>
                            <a:srgbClr val="000000"/>
                          </a:solidFill>
                          <a:latin typeface="Avenir Roman"/>
                          <a:ea typeface="Avenir Roman"/>
                        </a:rPr>
                        <a:t>60</a:t>
                      </a:r>
                      <a:br/>
                      <a:r>
                        <a:rPr b="0" lang="cs-CZ" sz="700" spc="-1" strike="noStrike">
                          <a:solidFill>
                            <a:srgbClr val="000000"/>
                          </a:solidFill>
                          <a:latin typeface="Avenir Roman"/>
                          <a:ea typeface="Avenir Roman"/>
                        </a:rPr>
                        <a:t>(vnútorný prstenec)</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2 000</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c>
                  <a:txBody>
                    <a:bodyPr lIns="37800" rIns="37800">
                      <a:noAutofit/>
                    </a:bodyPr>
                    <a:p>
                      <a:pPr algn="just">
                        <a:lnSpc>
                          <a:spcPct val="100000"/>
                        </a:lnSpc>
                      </a:pPr>
                      <a:r>
                        <a:rPr b="0" lang="cs-CZ" sz="700" spc="-1" strike="noStrike">
                          <a:solidFill>
                            <a:srgbClr val="000000"/>
                          </a:solidFill>
                          <a:latin typeface="Avenir Roman"/>
                          <a:ea typeface="Avenir Roman"/>
                        </a:rPr>
                        <a:t>Juhoafrická republika</a:t>
                      </a:r>
                      <a:endParaRPr b="0" lang="sk-SK" sz="700" spc="-1" strike="noStrike">
                        <a:latin typeface="Arial"/>
                      </a:endParaRPr>
                    </a:p>
                  </a:txBody>
                  <a:tcPr marL="37800" marR="37800">
                    <a:lnL w="9360">
                      <a:solidFill>
                        <a:srgbClr val="6dac43"/>
                      </a:solidFill>
                    </a:lnL>
                    <a:lnR w="9360">
                      <a:solidFill>
                        <a:srgbClr val="6dac43"/>
                      </a:solidFill>
                    </a:lnR>
                    <a:lnT w="9360">
                      <a:solidFill>
                        <a:srgbClr val="6dac43"/>
                      </a:solidFill>
                    </a:lnT>
                    <a:lnB w="9360">
                      <a:solidFill>
                        <a:srgbClr val="6dac43"/>
                      </a:solidFill>
                    </a:lnB>
                    <a:solidFill>
                      <a:srgbClr val="d0f7c1"/>
                    </a:solidFill>
                  </a:tcPr>
                </a:tc>
              </a:tr>
            </a:tbl>
          </a:graphicData>
        </a:graphic>
      </p:graphicFrame>
      <p:sp>
        <p:nvSpPr>
          <p:cNvPr id="591" name="CustomShape 4"/>
          <p:cNvSpPr/>
          <p:nvPr/>
        </p:nvSpPr>
        <p:spPr>
          <a:xfrm>
            <a:off x="6252840" y="1713600"/>
            <a:ext cx="283176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cs-CZ" sz="1800" spc="-1" strike="noStrike">
                <a:solidFill>
                  <a:srgbClr val="000000"/>
                </a:solidFill>
                <a:latin typeface="Calibri"/>
                <a:ea typeface="Times New Roman"/>
              </a:rPr>
              <a:t>Barringerov  kráter v Arizone</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2"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593" name="image1.png" descr=""/>
          <p:cNvPicPr/>
          <p:nvPr/>
        </p:nvPicPr>
        <p:blipFill>
          <a:blip r:embed="rId2"/>
          <a:srcRect l="0" t="8888" r="0" b="13844"/>
          <a:stretch/>
        </p:blipFill>
        <p:spPr>
          <a:xfrm>
            <a:off x="1254240" y="0"/>
            <a:ext cx="9682200" cy="1100520"/>
          </a:xfrm>
          <a:prstGeom prst="rect">
            <a:avLst/>
          </a:prstGeom>
          <a:ln w="12700">
            <a:noFill/>
          </a:ln>
        </p:spPr>
      </p:pic>
      <p:sp>
        <p:nvSpPr>
          <p:cNvPr id="594"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595"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5a.3.4 Impaktné krátery</a:t>
            </a:r>
            <a:endParaRPr b="0" lang="sk-SK" sz="3200" spc="-1" strike="noStrike">
              <a:latin typeface="Arial"/>
            </a:endParaRPr>
          </a:p>
        </p:txBody>
      </p:sp>
      <p:sp>
        <p:nvSpPr>
          <p:cNvPr id="596" name="CustomShape 3"/>
          <p:cNvSpPr/>
          <p:nvPr/>
        </p:nvSpPr>
        <p:spPr>
          <a:xfrm>
            <a:off x="284040" y="1708200"/>
            <a:ext cx="294300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cs-CZ" sz="1800" spc="-1" strike="noStrike">
                <a:solidFill>
                  <a:srgbClr val="000000"/>
                </a:solidFill>
                <a:latin typeface="Calibri"/>
                <a:ea typeface="Times New Roman"/>
              </a:rPr>
              <a:t>Chicxulubský kráter v Mexiku</a:t>
            </a:r>
            <a:endParaRPr b="0" lang="sk-SK" sz="1800" spc="-1" strike="noStrike">
              <a:latin typeface="Arial"/>
            </a:endParaRPr>
          </a:p>
        </p:txBody>
      </p:sp>
      <p:sp>
        <p:nvSpPr>
          <p:cNvPr id="597" name="CustomShape 4"/>
          <p:cNvSpPr/>
          <p:nvPr/>
        </p:nvSpPr>
        <p:spPr>
          <a:xfrm>
            <a:off x="261360" y="2073240"/>
            <a:ext cx="609444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vytvorený dopadom skalnatého telesa (hustota = 2 700 kg·m</a:t>
            </a:r>
            <a:r>
              <a:rPr b="0" lang="cs-CZ" sz="1800" spc="-1" strike="noStrike" baseline="30000">
                <a:solidFill>
                  <a:srgbClr val="000000"/>
                </a:solidFill>
                <a:latin typeface="Calibri"/>
                <a:ea typeface="Calibri"/>
              </a:rPr>
              <a:t>–3</a:t>
            </a:r>
            <a:r>
              <a:rPr b="0" lang="cs-CZ" sz="1800" spc="-1" strike="noStrike">
                <a:solidFill>
                  <a:srgbClr val="000000"/>
                </a:solidFill>
                <a:latin typeface="Calibri"/>
                <a:ea typeface="Calibri"/>
              </a:rPr>
              <a:t>) </a:t>
            </a:r>
            <a:br/>
            <a:r>
              <a:rPr b="0" lang="cs-CZ" sz="1800" spc="-1" strike="noStrike">
                <a:solidFill>
                  <a:srgbClr val="000000"/>
                </a:solidFill>
                <a:latin typeface="Calibri"/>
                <a:ea typeface="Calibri"/>
              </a:rPr>
              <a:t>s priemerom17,5 km</a:t>
            </a:r>
            <a:endParaRPr b="0" lang="sk-SK" sz="1800" spc="-1" strike="noStrike">
              <a:latin typeface="Arial"/>
            </a:endParaRPr>
          </a:p>
        </p:txBody>
      </p:sp>
      <p:sp>
        <p:nvSpPr>
          <p:cNvPr id="598" name="CustomShape 5"/>
          <p:cNvSpPr/>
          <p:nvPr/>
        </p:nvSpPr>
        <p:spPr>
          <a:xfrm>
            <a:off x="261360" y="2822760"/>
            <a:ext cx="60944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objem telesa (guľového), pomocou vzorca pre objem gule</a:t>
            </a:r>
            <a:endParaRPr b="0" lang="sk-SK" sz="1800" spc="-1" strike="noStrike">
              <a:latin typeface="Arial"/>
            </a:endParaRPr>
          </a:p>
        </p:txBody>
      </p:sp>
      <p:sp>
        <p:nvSpPr>
          <p:cNvPr id="599" name="CustomShape 6"/>
          <p:cNvSpPr/>
          <p:nvPr/>
        </p:nvSpPr>
        <p:spPr>
          <a:xfrm>
            <a:off x="261360" y="3749040"/>
            <a:ext cx="60944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hmotnosť telesa, pomocu vzorca pri znalosti objemu a hustoty</a:t>
            </a:r>
            <a:endParaRPr b="0" lang="sk-SK" sz="1800" spc="-1" strike="noStrike">
              <a:latin typeface="Arial"/>
            </a:endParaRPr>
          </a:p>
        </p:txBody>
      </p:sp>
      <p:sp>
        <p:nvSpPr>
          <p:cNvPr id="600" name="CustomShape 7"/>
          <p:cNvSpPr/>
          <p:nvPr/>
        </p:nvSpPr>
        <p:spPr>
          <a:xfrm>
            <a:off x="261360" y="4614480"/>
            <a:ext cx="609444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pohybová energia pri dopade pri rýchlosti 20 km·s</a:t>
            </a:r>
            <a:r>
              <a:rPr b="0" lang="cs-CZ" sz="1800" spc="-1" strike="noStrike" baseline="30000">
                <a:solidFill>
                  <a:srgbClr val="000000"/>
                </a:solidFill>
                <a:latin typeface="Calibri"/>
                <a:ea typeface="Calibri"/>
              </a:rPr>
              <a:t>–1</a:t>
            </a:r>
            <a:endParaRPr b="0" lang="sk-SK" sz="1800" spc="-1" strike="noStrike">
              <a:latin typeface="Arial"/>
            </a:endParaRPr>
          </a:p>
        </p:txBody>
      </p:sp>
      <mc:AlternateContent>
        <mc:Choice xmlns:a14="http://schemas.microsoft.com/office/drawing/2010/main" Requires="a14">
          <p:sp>
            <p:nvSpPr>
              <p:cNvPr id="601" name="Formula 8"/>
              <p:cNvSpPr txBox="1"/>
              <p:nvPr/>
            </p:nvSpPr>
            <p:spPr>
              <a:xfrm>
                <a:off x="858600" y="3102480"/>
                <a:ext cx="4639680" cy="610200"/>
              </a:xfrm>
              <a:prstGeom prst="rect">
                <a:avLst/>
              </a:prstGeom>
            </p:spPr>
            <p:txBody>
              <a:bodyPr/>
              <a:p>
                <a14:m>
                  <m:oMath xmlns:m="http://schemas.openxmlformats.org/officeDocument/2006/math">
                    <m:r>
                      <m:t xml:space="preserve">𝑉</m:t>
                    </m:r>
                    <m:r>
                      <m:t xml:space="preserve">=</m:t>
                    </m:r>
                    <m:f>
                      <m:num>
                        <m:r>
                          <m:t xml:space="preserve">4</m:t>
                        </m:r>
                      </m:num>
                      <m:den>
                        <m:r>
                          <m:t xml:space="preserve">3</m:t>
                        </m:r>
                      </m:den>
                    </m:f>
                    <m:r>
                      <m:t xml:space="preserve">𝜋</m:t>
                    </m:r>
                    <m:sSup>
                      <m:e>
                        <m:r>
                          <m:t xml:space="preserve">𝑟</m:t>
                        </m:r>
                      </m:e>
                      <m:sup>
                        <m:r>
                          <m:t xml:space="preserve">3</m:t>
                        </m:r>
                      </m:sup>
                    </m:sSup>
                    <m:r>
                      <m:t xml:space="preserve">=</m:t>
                    </m:r>
                    <m:f>
                      <m:num>
                        <m:r>
                          <m:t xml:space="preserve">4</m:t>
                        </m:r>
                      </m:num>
                      <m:den>
                        <m:r>
                          <m:t xml:space="preserve">3</m:t>
                        </m:r>
                      </m:den>
                    </m:f>
                    <m:r>
                      <m:t xml:space="preserve">𝜋</m:t>
                    </m:r>
                    <m:sSup>
                      <m:e>
                        <m:d>
                          <m:dPr>
                            <m:begChr m:val="("/>
                            <m:endChr m:val=")"/>
                          </m:dPr>
                          <m:e>
                            <m:r>
                              <m:t xml:space="preserve">8750</m:t>
                            </m:r>
                          </m:e>
                        </m:d>
                      </m:e>
                      <m:sup>
                        <m:r>
                          <m:t xml:space="preserve">3</m:t>
                        </m:r>
                      </m:sup>
                    </m:sSup>
                    <m:sSup>
                      <m:e>
                        <m:r>
                          <m:t xml:space="preserve">𝑚</m:t>
                        </m:r>
                      </m:e>
                      <m:sup>
                        <m:r>
                          <m:t xml:space="preserve">3</m:t>
                        </m:r>
                      </m:sup>
                    </m:sSup>
                    <m:r>
                      <m:t xml:space="preserve">=</m:t>
                    </m:r>
                    <m:r>
                      <m:t xml:space="preserve">2,8</m:t>
                    </m:r>
                    <m:r>
                      <m:t xml:space="preserve">⋅</m:t>
                    </m:r>
                    <m:sSup>
                      <m:e>
                        <m:r>
                          <m:t xml:space="preserve">10</m:t>
                        </m:r>
                      </m:e>
                      <m:sup>
                        <m:r>
                          <m:t xml:space="preserve">12</m:t>
                        </m:r>
                      </m:sup>
                    </m:sSup>
                    <m:sSup>
                      <m:e>
                        <m:r>
                          <m:t xml:space="preserve">𝑚</m:t>
                        </m:r>
                      </m:e>
                      <m:sup>
                        <m:r>
                          <m:t xml:space="preserve">3</m:t>
                        </m:r>
                      </m:sup>
                    </m:sSup>
                  </m:oMath>
                </a14:m>
              </a:p>
            </p:txBody>
          </p:sp>
        </mc:Choice>
        <mc:Fallback/>
      </mc:AlternateContent>
      <mc:AlternateContent>
        <mc:Choice xmlns:a14="http://schemas.microsoft.com/office/drawing/2010/main" Requires="a14">
          <p:sp>
            <p:nvSpPr>
              <p:cNvPr id="602" name="Formula 9"/>
              <p:cNvSpPr txBox="1"/>
              <p:nvPr/>
            </p:nvSpPr>
            <p:spPr>
              <a:xfrm>
                <a:off x="811440" y="4144680"/>
                <a:ext cx="4734000" cy="370800"/>
              </a:xfrm>
              <a:prstGeom prst="rect">
                <a:avLst/>
              </a:prstGeom>
            </p:spPr>
            <p:txBody>
              <a:bodyPr/>
              <a:p>
                <a14:m>
                  <m:oMath xmlns:m="http://schemas.openxmlformats.org/officeDocument/2006/math">
                    <m:r>
                      <m:t xml:space="preserve">𝑚</m:t>
                    </m:r>
                    <m:r>
                      <m:t xml:space="preserve">=</m:t>
                    </m:r>
                    <m:r>
                      <m:t xml:space="preserve">𝜌</m:t>
                    </m:r>
                    <m:r>
                      <m:t xml:space="preserve">𝑉</m:t>
                    </m:r>
                    <m:r>
                      <m:t xml:space="preserve">=</m:t>
                    </m:r>
                    <m:r>
                      <m:t xml:space="preserve">2700</m:t>
                    </m:r>
                    <m:r>
                      <m:t xml:space="preserve">⋅</m:t>
                    </m:r>
                    <m:r>
                      <m:t xml:space="preserve">2,8</m:t>
                    </m:r>
                    <m:r>
                      <m:t xml:space="preserve">⋅</m:t>
                    </m:r>
                    <m:sSup>
                      <m:e>
                        <m:r>
                          <m:t xml:space="preserve">10</m:t>
                        </m:r>
                      </m:e>
                      <m:sup>
                        <m:r>
                          <m:t xml:space="preserve">12</m:t>
                        </m:r>
                      </m:sup>
                    </m:sSup>
                    <m:r>
                      <m:rPr>
                        <m:lit/>
                        <m:nor/>
                      </m:rPr>
                      <m:t xml:space="preserve"> </m:t>
                    </m:r>
                    <m:r>
                      <m:rPr>
                        <m:lit/>
                        <m:nor/>
                      </m:rPr>
                      <m:t xml:space="preserve">kg</m:t>
                    </m:r>
                    <m:r>
                      <m:t xml:space="preserve">=</m:t>
                    </m:r>
                    <m:r>
                      <m:t xml:space="preserve">7,6</m:t>
                    </m:r>
                    <m:r>
                      <m:t xml:space="preserve">⋅</m:t>
                    </m:r>
                    <m:sSup>
                      <m:e>
                        <m:r>
                          <m:t xml:space="preserve">10</m:t>
                        </m:r>
                      </m:e>
                      <m:sup>
                        <m:r>
                          <m:t xml:space="preserve">15</m:t>
                        </m:r>
                      </m:sup>
                    </m:sSup>
                    <m:r>
                      <m:rPr>
                        <m:lit/>
                        <m:nor/>
                      </m:rPr>
                      <m:t xml:space="preserve"> </m:t>
                    </m:r>
                    <m:r>
                      <m:rPr>
                        <m:lit/>
                        <m:nor/>
                      </m:rPr>
                      <m:t xml:space="preserve">kg</m:t>
                    </m:r>
                  </m:oMath>
                </a14:m>
              </a:p>
            </p:txBody>
          </p:sp>
        </mc:Choice>
        <mc:Fallback/>
      </mc:AlternateContent>
      <mc:AlternateContent>
        <mc:Choice xmlns:a14="http://schemas.microsoft.com/office/drawing/2010/main" Requires="a14">
          <p:sp>
            <p:nvSpPr>
              <p:cNvPr id="603" name="Formula 10"/>
              <p:cNvSpPr txBox="1"/>
              <p:nvPr/>
            </p:nvSpPr>
            <p:spPr>
              <a:xfrm>
                <a:off x="858600" y="4912560"/>
                <a:ext cx="5435280" cy="609480"/>
              </a:xfrm>
              <a:prstGeom prst="rect">
                <a:avLst/>
              </a:prstGeom>
            </p:spPr>
            <p:txBody>
              <a:bodyPr/>
              <a:p>
                <a14:m>
                  <m:oMath xmlns:m="http://schemas.openxmlformats.org/officeDocument/2006/math">
                    <m:sSub>
                      <m:e>
                        <m:r>
                          <m:t xml:space="preserve">𝐸</m:t>
                        </m:r>
                      </m:e>
                      <m:sub>
                        <m:r>
                          <m:t xml:space="preserve">𝑘</m:t>
                        </m:r>
                      </m:sub>
                    </m:sSub>
                    <m:r>
                      <m:t xml:space="preserve">=</m:t>
                    </m:r>
                    <m:f>
                      <m:num>
                        <m:r>
                          <m:t xml:space="preserve">1</m:t>
                        </m:r>
                      </m:num>
                      <m:den>
                        <m:r>
                          <m:t xml:space="preserve">2</m:t>
                        </m:r>
                      </m:den>
                    </m:f>
                    <m:r>
                      <m:t xml:space="preserve">𝑚</m:t>
                    </m:r>
                    <m:sSup>
                      <m:e>
                        <m:r>
                          <m:t xml:space="preserve">𝑣</m:t>
                        </m:r>
                      </m:e>
                      <m:sup>
                        <m:r>
                          <m:t xml:space="preserve">2</m:t>
                        </m:r>
                      </m:sup>
                    </m:sSup>
                    <m:r>
                      <m:t xml:space="preserve">=</m:t>
                    </m:r>
                    <m:f>
                      <m:num>
                        <m:r>
                          <m:t xml:space="preserve">1</m:t>
                        </m:r>
                      </m:num>
                      <m:den>
                        <m:r>
                          <m:t xml:space="preserve">2</m:t>
                        </m:r>
                      </m:den>
                    </m:f>
                    <m:r>
                      <m:t xml:space="preserve">⋅</m:t>
                    </m:r>
                    <m:r>
                      <m:t xml:space="preserve">7,6</m:t>
                    </m:r>
                    <m:r>
                      <m:t xml:space="preserve">⋅</m:t>
                    </m:r>
                    <m:sSup>
                      <m:e>
                        <m:r>
                          <m:t xml:space="preserve">10</m:t>
                        </m:r>
                      </m:e>
                      <m:sup>
                        <m:r>
                          <m:t xml:space="preserve">15</m:t>
                        </m:r>
                      </m:sup>
                    </m:sSup>
                    <m:r>
                      <m:rPr>
                        <m:lit/>
                        <m:nor/>
                      </m:rPr>
                      <m:t xml:space="preserve">⋅ </m:t>
                    </m:r>
                    <m:sSup>
                      <m:e>
                        <m:d>
                          <m:dPr>
                            <m:begChr m:val="("/>
                            <m:endChr m:val=")"/>
                          </m:dPr>
                          <m:e>
                            <m:r>
                              <m:t xml:space="preserve">20000</m:t>
                            </m:r>
                          </m:e>
                        </m:d>
                      </m:e>
                      <m:sup>
                        <m:r>
                          <m:t xml:space="preserve">2</m:t>
                        </m:r>
                      </m:sup>
                    </m:sSup>
                    <m:r>
                      <m:rPr>
                        <m:lit/>
                        <m:nor/>
                      </m:rPr>
                      <m:t xml:space="preserve"> </m:t>
                    </m:r>
                    <m:r>
                      <m:rPr>
                        <m:lit/>
                        <m:nor/>
                      </m:rPr>
                      <m:t xml:space="preserve">J</m:t>
                    </m:r>
                    <m:r>
                      <m:rPr>
                        <m:lit/>
                        <m:nor/>
                      </m:rPr>
                      <m:t xml:space="preserve"> </m:t>
                    </m:r>
                    <m:r>
                      <m:rPr>
                        <m:lit/>
                        <m:nor/>
                      </m:rPr>
                      <m:t xml:space="preserve">= </m:t>
                    </m:r>
                    <m:r>
                      <m:t xml:space="preserve">1,5</m:t>
                    </m:r>
                    <m:r>
                      <m:t xml:space="preserve">⋅</m:t>
                    </m:r>
                    <m:sSup>
                      <m:e>
                        <m:r>
                          <m:t xml:space="preserve">10</m:t>
                        </m:r>
                      </m:e>
                      <m:sup>
                        <m:r>
                          <m:t xml:space="preserve">24</m:t>
                        </m:r>
                      </m:sup>
                    </m:sSup>
                    <m:r>
                      <m:rPr>
                        <m:lit/>
                        <m:nor/>
                      </m:rPr>
                      <m:t xml:space="preserve"> </m:t>
                    </m:r>
                    <m:r>
                      <m:rPr>
                        <m:lit/>
                        <m:nor/>
                      </m:rPr>
                      <m:t xml:space="preserve">J</m:t>
                    </m:r>
                  </m:oMath>
                </a14:m>
              </a:p>
            </p:txBody>
          </p:sp>
        </mc:Choice>
        <mc:Fallback/>
      </mc:AlternateContent>
      <p:sp>
        <p:nvSpPr>
          <p:cNvPr id="604" name="CustomShape 11"/>
          <p:cNvSpPr/>
          <p:nvPr/>
        </p:nvSpPr>
        <p:spPr>
          <a:xfrm>
            <a:off x="6383160" y="3493080"/>
            <a:ext cx="248652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tepelná energia Jadrovej elektrárne Temelín v ČR za rok (2 · 10</a:t>
            </a:r>
            <a:r>
              <a:rPr b="0" lang="cs-CZ" sz="1800" spc="-1" strike="noStrike" baseline="30000">
                <a:solidFill>
                  <a:srgbClr val="000000"/>
                </a:solidFill>
                <a:latin typeface="Calibri"/>
                <a:ea typeface="Calibri"/>
              </a:rPr>
              <a:t>17</a:t>
            </a:r>
            <a:r>
              <a:rPr b="0" lang="cs-CZ" sz="1800" spc="-1" strike="noStrike">
                <a:solidFill>
                  <a:srgbClr val="000000"/>
                </a:solidFill>
                <a:latin typeface="Calibri"/>
                <a:ea typeface="Calibri"/>
              </a:rPr>
              <a:t> J)</a:t>
            </a:r>
            <a:endParaRPr b="0" lang="sk-SK" sz="1800" spc="-1" strike="noStrike">
              <a:latin typeface="Arial"/>
            </a:endParaRPr>
          </a:p>
        </p:txBody>
      </p:sp>
      <p:pic>
        <p:nvPicPr>
          <p:cNvPr id="605" name="Obrázek 15" descr=""/>
          <p:cNvPicPr/>
          <p:nvPr/>
        </p:nvPicPr>
        <p:blipFill>
          <a:blip r:embed="rId3"/>
          <a:stretch/>
        </p:blipFill>
        <p:spPr>
          <a:xfrm>
            <a:off x="6498360" y="1629360"/>
            <a:ext cx="3123360" cy="1748520"/>
          </a:xfrm>
          <a:prstGeom prst="rect">
            <a:avLst/>
          </a:prstGeom>
          <a:ln w="0">
            <a:noFill/>
          </a:ln>
        </p:spPr>
      </p:pic>
      <p:pic>
        <p:nvPicPr>
          <p:cNvPr id="606" name="Obrázek 17" descr=""/>
          <p:cNvPicPr/>
          <p:nvPr/>
        </p:nvPicPr>
        <p:blipFill>
          <a:blip r:embed="rId4"/>
          <a:stretch/>
        </p:blipFill>
        <p:spPr>
          <a:xfrm>
            <a:off x="8871120" y="3482280"/>
            <a:ext cx="3108960" cy="1882080"/>
          </a:xfrm>
          <a:prstGeom prst="rect">
            <a:avLst/>
          </a:prstGeom>
          <a:ln w="0">
            <a:noFill/>
          </a:ln>
        </p:spPr>
      </p:pic>
      <p:sp>
        <p:nvSpPr>
          <p:cNvPr id="607" name="CustomShape 12"/>
          <p:cNvSpPr/>
          <p:nvPr/>
        </p:nvSpPr>
        <p:spPr>
          <a:xfrm>
            <a:off x="9766080" y="1619640"/>
            <a:ext cx="1902240" cy="1186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cs-CZ" sz="1800" spc="-1" strike="noStrike">
                <a:solidFill>
                  <a:srgbClr val="000000"/>
                </a:solidFill>
                <a:latin typeface="Calibri"/>
                <a:ea typeface="Calibri"/>
              </a:rPr>
              <a:t>rovnaká energia vyžiarená Slnkom celým povrchom </a:t>
            </a:r>
            <a:br/>
            <a:r>
              <a:rPr b="0" lang="cs-CZ" sz="1800" spc="-1" strike="noStrike">
                <a:solidFill>
                  <a:srgbClr val="000000"/>
                </a:solidFill>
                <a:latin typeface="Calibri"/>
                <a:ea typeface="Calibri"/>
              </a:rPr>
              <a:t>(za 0,004 s) </a:t>
            </a:r>
            <a:endParaRPr b="0" lang="sk-SK" sz="1800" spc="-1" strike="noStrike">
              <a:latin typeface="Arial"/>
            </a:endParaRPr>
          </a:p>
        </p:txBody>
      </p:sp>
    </p:spTree>
  </p:cSld>
  <mc:AlternateContent>
    <mc:Choice Requires="p14">
      <p:transition spd="slow" p14:dur="2000"/>
    </mc:Choice>
    <mc:Fallback>
      <p:transition spd="slow"/>
    </mc:Fallback>
  </mc:AlternateContent>
  <p:timing>
    <p:tnLst>
      <p:par>
        <p:cTn id="423" dur="indefinite" restart="never" nodeType="tmRoot">
          <p:childTnLst>
            <p:seq>
              <p:cTn id="424" dur="indefinite" nodeType="mainSeq">
                <p:childTnLst>
                  <p:par>
                    <p:cTn id="425" fill="hold">
                      <p:stCondLst>
                        <p:cond delay="indefinite"/>
                      </p:stCondLst>
                      <p:childTnLst>
                        <p:par>
                          <p:cTn id="426" fill="hold">
                            <p:stCondLst>
                              <p:cond delay="0"/>
                            </p:stCondLst>
                            <p:childTnLst>
                              <p:par>
                                <p:cTn id="427" nodeType="clickEffect" fill="hold" presetClass="entr" presetID="5" presetSubtype="10">
                                  <p:stCondLst>
                                    <p:cond delay="0"/>
                                  </p:stCondLst>
                                  <p:childTnLst>
                                    <p:set>
                                      <p:cBhvr>
                                        <p:cTn id="428" dur="1" fill="hold">
                                          <p:stCondLst>
                                            <p:cond delay="0"/>
                                          </p:stCondLst>
                                        </p:cTn>
                                        <p:tgtEl>
                                          <p:spTgt spid="598"/>
                                        </p:tgtEl>
                                        <p:attrNameLst>
                                          <p:attrName>style.visibility</p:attrName>
                                        </p:attrNameLst>
                                      </p:cBhvr>
                                      <p:to>
                                        <p:strVal val="visible"/>
                                      </p:to>
                                    </p:set>
                                    <p:animEffect filter="checkerboard(across)" transition="in">
                                      <p:cBhvr additive="repl">
                                        <p:cTn id="429" dur="500"/>
                                        <p:tgtEl>
                                          <p:spTgt spid="598"/>
                                        </p:tgtEl>
                                      </p:cBhvr>
                                    </p:animEffect>
                                  </p:childTnLst>
                                </p:cTn>
                              </p:par>
                              <p:par>
                                <p:cTn id="430" nodeType="withEffect" fill="hold" presetClass="entr" presetID="5" presetSubtype="10">
                                  <p:stCondLst>
                                    <p:cond delay="0"/>
                                  </p:stCondLst>
                                  <p:childTnLst>
                                    <p:set>
                                      <p:cBhvr>
                                        <p:cTn id="431" dur="1" fill="hold">
                                          <p:stCondLst>
                                            <p:cond delay="0"/>
                                          </p:stCondLst>
                                        </p:cTn>
                                        <p:tgtEl>
                                          <p:spTgt spid="601"/>
                                        </p:tgtEl>
                                        <p:attrNameLst>
                                          <p:attrName>style.visibility</p:attrName>
                                        </p:attrNameLst>
                                      </p:cBhvr>
                                      <p:to>
                                        <p:strVal val="visible"/>
                                      </p:to>
                                    </p:set>
                                    <p:animEffect filter="checkerboard(across)" transition="in">
                                      <p:cBhvr additive="repl">
                                        <p:cTn id="432" dur="500"/>
                                        <p:tgtEl>
                                          <p:spTgt spid="601"/>
                                        </p:tgtEl>
                                      </p:cBhvr>
                                    </p:animEffect>
                                  </p:childTnLst>
                                </p:cTn>
                              </p:par>
                            </p:childTnLst>
                          </p:cTn>
                        </p:par>
                      </p:childTnLst>
                    </p:cTn>
                  </p:par>
                  <p:par>
                    <p:cTn id="433" fill="hold">
                      <p:stCondLst>
                        <p:cond delay="indefinite"/>
                      </p:stCondLst>
                      <p:childTnLst>
                        <p:par>
                          <p:cTn id="434" fill="hold">
                            <p:stCondLst>
                              <p:cond delay="0"/>
                            </p:stCondLst>
                            <p:childTnLst>
                              <p:par>
                                <p:cTn id="435" nodeType="clickEffect" fill="hold" presetClass="entr" presetID="5" presetSubtype="10">
                                  <p:stCondLst>
                                    <p:cond delay="0"/>
                                  </p:stCondLst>
                                  <p:childTnLst>
                                    <p:set>
                                      <p:cBhvr>
                                        <p:cTn id="436" dur="1" fill="hold">
                                          <p:stCondLst>
                                            <p:cond delay="0"/>
                                          </p:stCondLst>
                                        </p:cTn>
                                        <p:tgtEl>
                                          <p:spTgt spid="599"/>
                                        </p:tgtEl>
                                        <p:attrNameLst>
                                          <p:attrName>style.visibility</p:attrName>
                                        </p:attrNameLst>
                                      </p:cBhvr>
                                      <p:to>
                                        <p:strVal val="visible"/>
                                      </p:to>
                                    </p:set>
                                    <p:animEffect filter="checkerboard(across)" transition="in">
                                      <p:cBhvr additive="repl">
                                        <p:cTn id="437" dur="500"/>
                                        <p:tgtEl>
                                          <p:spTgt spid="599"/>
                                        </p:tgtEl>
                                      </p:cBhvr>
                                    </p:animEffect>
                                  </p:childTnLst>
                                </p:cTn>
                              </p:par>
                              <p:par>
                                <p:cTn id="438" nodeType="withEffect" fill="hold" presetClass="entr" presetID="5" presetSubtype="10">
                                  <p:stCondLst>
                                    <p:cond delay="0"/>
                                  </p:stCondLst>
                                  <p:childTnLst>
                                    <p:set>
                                      <p:cBhvr>
                                        <p:cTn id="439" dur="1" fill="hold">
                                          <p:stCondLst>
                                            <p:cond delay="0"/>
                                          </p:stCondLst>
                                        </p:cTn>
                                        <p:tgtEl>
                                          <p:spTgt spid="602"/>
                                        </p:tgtEl>
                                        <p:attrNameLst>
                                          <p:attrName>style.visibility</p:attrName>
                                        </p:attrNameLst>
                                      </p:cBhvr>
                                      <p:to>
                                        <p:strVal val="visible"/>
                                      </p:to>
                                    </p:set>
                                    <p:animEffect filter="checkerboard(across)" transition="in">
                                      <p:cBhvr additive="repl">
                                        <p:cTn id="440" dur="500"/>
                                        <p:tgtEl>
                                          <p:spTgt spid="602"/>
                                        </p:tgtEl>
                                      </p:cBhvr>
                                    </p:animEffect>
                                  </p:childTnLst>
                                </p:cTn>
                              </p:par>
                            </p:childTnLst>
                          </p:cTn>
                        </p:par>
                      </p:childTnLst>
                    </p:cTn>
                  </p:par>
                  <p:par>
                    <p:cTn id="441" fill="hold">
                      <p:stCondLst>
                        <p:cond delay="indefinite"/>
                      </p:stCondLst>
                      <p:childTnLst>
                        <p:par>
                          <p:cTn id="442" fill="hold">
                            <p:stCondLst>
                              <p:cond delay="0"/>
                            </p:stCondLst>
                            <p:childTnLst>
                              <p:par>
                                <p:cTn id="443" nodeType="clickEffect" fill="hold" presetClass="entr" presetID="5" presetSubtype="10">
                                  <p:stCondLst>
                                    <p:cond delay="0"/>
                                  </p:stCondLst>
                                  <p:childTnLst>
                                    <p:set>
                                      <p:cBhvr>
                                        <p:cTn id="444" dur="1" fill="hold">
                                          <p:stCondLst>
                                            <p:cond delay="0"/>
                                          </p:stCondLst>
                                        </p:cTn>
                                        <p:tgtEl>
                                          <p:spTgt spid="600"/>
                                        </p:tgtEl>
                                        <p:attrNameLst>
                                          <p:attrName>style.visibility</p:attrName>
                                        </p:attrNameLst>
                                      </p:cBhvr>
                                      <p:to>
                                        <p:strVal val="visible"/>
                                      </p:to>
                                    </p:set>
                                    <p:animEffect filter="checkerboard(across)" transition="in">
                                      <p:cBhvr additive="repl">
                                        <p:cTn id="445" dur="500"/>
                                        <p:tgtEl>
                                          <p:spTgt spid="600"/>
                                        </p:tgtEl>
                                      </p:cBhvr>
                                    </p:animEffect>
                                  </p:childTnLst>
                                </p:cTn>
                              </p:par>
                              <p:par>
                                <p:cTn id="446" nodeType="withEffect" fill="hold" presetClass="entr" presetID="5" presetSubtype="10">
                                  <p:stCondLst>
                                    <p:cond delay="0"/>
                                  </p:stCondLst>
                                  <p:childTnLst>
                                    <p:set>
                                      <p:cBhvr>
                                        <p:cTn id="447" dur="1" fill="hold">
                                          <p:stCondLst>
                                            <p:cond delay="0"/>
                                          </p:stCondLst>
                                        </p:cTn>
                                        <p:tgtEl>
                                          <p:spTgt spid="603"/>
                                        </p:tgtEl>
                                        <p:attrNameLst>
                                          <p:attrName>style.visibility</p:attrName>
                                        </p:attrNameLst>
                                      </p:cBhvr>
                                      <p:to>
                                        <p:strVal val="visible"/>
                                      </p:to>
                                    </p:set>
                                    <p:animEffect filter="checkerboard(across)" transition="in">
                                      <p:cBhvr additive="repl">
                                        <p:cTn id="448" dur="500"/>
                                        <p:tgtEl>
                                          <p:spTgt spid="603"/>
                                        </p:tgtEl>
                                      </p:cBhvr>
                                    </p:animEffect>
                                  </p:childTnLst>
                                </p:cTn>
                              </p:par>
                            </p:childTnLst>
                          </p:cTn>
                        </p:par>
                      </p:childTnLst>
                    </p:cTn>
                  </p:par>
                  <p:par>
                    <p:cTn id="449" fill="hold">
                      <p:stCondLst>
                        <p:cond delay="indefinite"/>
                      </p:stCondLst>
                      <p:childTnLst>
                        <p:par>
                          <p:cTn id="450" fill="hold">
                            <p:stCondLst>
                              <p:cond delay="0"/>
                            </p:stCondLst>
                            <p:childTnLst>
                              <p:par>
                                <p:cTn id="451" nodeType="clickEffect" fill="hold" presetClass="entr" presetID="5" presetSubtype="10">
                                  <p:stCondLst>
                                    <p:cond delay="0"/>
                                  </p:stCondLst>
                                  <p:childTnLst>
                                    <p:set>
                                      <p:cBhvr>
                                        <p:cTn id="452" dur="1" fill="hold">
                                          <p:stCondLst>
                                            <p:cond delay="0"/>
                                          </p:stCondLst>
                                        </p:cTn>
                                        <p:tgtEl>
                                          <p:spTgt spid="605"/>
                                        </p:tgtEl>
                                        <p:attrNameLst>
                                          <p:attrName>style.visibility</p:attrName>
                                        </p:attrNameLst>
                                      </p:cBhvr>
                                      <p:to>
                                        <p:strVal val="visible"/>
                                      </p:to>
                                    </p:set>
                                    <p:animEffect filter="checkerboard(across)" transition="in">
                                      <p:cBhvr additive="repl">
                                        <p:cTn id="453" dur="500"/>
                                        <p:tgtEl>
                                          <p:spTgt spid="605"/>
                                        </p:tgtEl>
                                      </p:cBhvr>
                                    </p:animEffect>
                                  </p:childTnLst>
                                </p:cTn>
                              </p:par>
                              <p:par>
                                <p:cTn id="454" nodeType="withEffect" fill="hold" presetClass="entr" presetID="5" presetSubtype="10">
                                  <p:stCondLst>
                                    <p:cond delay="0"/>
                                  </p:stCondLst>
                                  <p:childTnLst>
                                    <p:set>
                                      <p:cBhvr>
                                        <p:cTn id="455" dur="1" fill="hold">
                                          <p:stCondLst>
                                            <p:cond delay="0"/>
                                          </p:stCondLst>
                                        </p:cTn>
                                        <p:tgtEl>
                                          <p:spTgt spid="607"/>
                                        </p:tgtEl>
                                        <p:attrNameLst>
                                          <p:attrName>style.visibility</p:attrName>
                                        </p:attrNameLst>
                                      </p:cBhvr>
                                      <p:to>
                                        <p:strVal val="visible"/>
                                      </p:to>
                                    </p:set>
                                    <p:animEffect filter="checkerboard(across)" transition="in">
                                      <p:cBhvr additive="repl">
                                        <p:cTn id="456" dur="500"/>
                                        <p:tgtEl>
                                          <p:spTgt spid="607"/>
                                        </p:tgtEl>
                                      </p:cBhvr>
                                    </p:animEffect>
                                  </p:childTnLst>
                                </p:cTn>
                              </p:par>
                            </p:childTnLst>
                          </p:cTn>
                        </p:par>
                      </p:childTnLst>
                    </p:cTn>
                  </p:par>
                  <p:par>
                    <p:cTn id="457" fill="hold">
                      <p:stCondLst>
                        <p:cond delay="indefinite"/>
                      </p:stCondLst>
                      <p:childTnLst>
                        <p:par>
                          <p:cTn id="458" fill="hold">
                            <p:stCondLst>
                              <p:cond delay="0"/>
                            </p:stCondLst>
                            <p:childTnLst>
                              <p:par>
                                <p:cTn id="459" nodeType="clickEffect" fill="hold" presetClass="entr" presetID="5" presetSubtype="10">
                                  <p:stCondLst>
                                    <p:cond delay="0"/>
                                  </p:stCondLst>
                                  <p:childTnLst>
                                    <p:set>
                                      <p:cBhvr>
                                        <p:cTn id="460" dur="1" fill="hold">
                                          <p:stCondLst>
                                            <p:cond delay="0"/>
                                          </p:stCondLst>
                                        </p:cTn>
                                        <p:tgtEl>
                                          <p:spTgt spid="606"/>
                                        </p:tgtEl>
                                        <p:attrNameLst>
                                          <p:attrName>style.visibility</p:attrName>
                                        </p:attrNameLst>
                                      </p:cBhvr>
                                      <p:to>
                                        <p:strVal val="visible"/>
                                      </p:to>
                                    </p:set>
                                    <p:animEffect filter="checkerboard(across)" transition="in">
                                      <p:cBhvr additive="repl">
                                        <p:cTn id="461" dur="500"/>
                                        <p:tgtEl>
                                          <p:spTgt spid="606"/>
                                        </p:tgtEl>
                                      </p:cBhvr>
                                    </p:animEffect>
                                  </p:childTnLst>
                                </p:cTn>
                              </p:par>
                              <p:par>
                                <p:cTn id="462" nodeType="withEffect" fill="hold" presetClass="entr" presetID="5" presetSubtype="10">
                                  <p:stCondLst>
                                    <p:cond delay="0"/>
                                  </p:stCondLst>
                                  <p:childTnLst>
                                    <p:set>
                                      <p:cBhvr>
                                        <p:cTn id="463" dur="1" fill="hold">
                                          <p:stCondLst>
                                            <p:cond delay="0"/>
                                          </p:stCondLst>
                                        </p:cTn>
                                        <p:tgtEl>
                                          <p:spTgt spid="604"/>
                                        </p:tgtEl>
                                        <p:attrNameLst>
                                          <p:attrName>style.visibility</p:attrName>
                                        </p:attrNameLst>
                                      </p:cBhvr>
                                      <p:to>
                                        <p:strVal val="visible"/>
                                      </p:to>
                                    </p:set>
                                    <p:animEffect filter="checkerboard(across)" transition="in">
                                      <p:cBhvr additive="repl">
                                        <p:cTn id="464" dur="500"/>
                                        <p:tgtEl>
                                          <p:spTgt spid="6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8"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609" name="image1.png" descr=""/>
          <p:cNvPicPr/>
          <p:nvPr/>
        </p:nvPicPr>
        <p:blipFill>
          <a:blip r:embed="rId2"/>
          <a:srcRect l="0" t="8888" r="0" b="13844"/>
          <a:stretch/>
        </p:blipFill>
        <p:spPr>
          <a:xfrm>
            <a:off x="1254240" y="0"/>
            <a:ext cx="9682200" cy="1100520"/>
          </a:xfrm>
          <a:prstGeom prst="rect">
            <a:avLst/>
          </a:prstGeom>
          <a:ln w="12700">
            <a:noFill/>
          </a:ln>
        </p:spPr>
      </p:pic>
      <p:sp>
        <p:nvSpPr>
          <p:cNvPr id="61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611"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5a.3.5 Gravitačná sila</a:t>
            </a:r>
            <a:endParaRPr b="0" lang="sk-SK" sz="3200" spc="-1" strike="noStrike">
              <a:latin typeface="Arial"/>
            </a:endParaRPr>
          </a:p>
        </p:txBody>
      </p:sp>
      <p:sp>
        <p:nvSpPr>
          <p:cNvPr id="612" name="CustomShape 3"/>
          <p:cNvSpPr/>
          <p:nvPr/>
        </p:nvSpPr>
        <p:spPr>
          <a:xfrm>
            <a:off x="261360" y="3433680"/>
            <a:ext cx="11683800" cy="6382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Materiály a náradie:</a:t>
            </a:r>
            <a:r>
              <a:rPr b="0" lang="cs-CZ" sz="2800" spc="-1" strike="noStrike">
                <a:solidFill>
                  <a:srgbClr val="002060"/>
                </a:solidFill>
                <a:latin typeface="Calibri"/>
                <a:ea typeface="Calibri"/>
              </a:rPr>
              <a:t> Kalkulačka, tabuľkový procesor.</a:t>
            </a:r>
            <a:endParaRPr b="0" lang="sk-SK" sz="2800" spc="-1" strike="noStrike">
              <a:latin typeface="Arial"/>
            </a:endParaRPr>
          </a:p>
        </p:txBody>
      </p:sp>
      <p:sp>
        <p:nvSpPr>
          <p:cNvPr id="613" name="CustomShape 4"/>
          <p:cNvSpPr/>
          <p:nvPr/>
        </p:nvSpPr>
        <p:spPr>
          <a:xfrm>
            <a:off x="261360" y="4319280"/>
            <a:ext cx="11683800" cy="10648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Postup: </a:t>
            </a:r>
            <a:r>
              <a:rPr b="0" lang="cs-CZ" sz="2800" spc="-1" strike="noStrike">
                <a:solidFill>
                  <a:srgbClr val="002060"/>
                </a:solidFill>
                <a:latin typeface="Calibri"/>
                <a:ea typeface="Calibri"/>
              </a:rPr>
              <a:t>Žiaci si precvičia výpočty gravitačnej sily, objemu gule a prevody jednotiek.</a:t>
            </a:r>
            <a:endParaRPr b="0" lang="sk-SK" sz="2800" spc="-1" strike="noStrike">
              <a:latin typeface="Arial"/>
            </a:endParaRPr>
          </a:p>
        </p:txBody>
      </p:sp>
      <p:sp>
        <p:nvSpPr>
          <p:cNvPr id="614" name="CustomShape 5"/>
          <p:cNvSpPr/>
          <p:nvPr/>
        </p:nvSpPr>
        <p:spPr>
          <a:xfrm>
            <a:off x="261360" y="1686600"/>
            <a:ext cx="11683800" cy="149148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Metodická časť: </a:t>
            </a:r>
            <a:r>
              <a:rPr b="0" lang="cs-CZ" sz="2800" spc="-1" strike="noStrike">
                <a:solidFill>
                  <a:srgbClr val="002060"/>
                </a:solidFill>
                <a:latin typeface="Calibri"/>
                <a:ea typeface="Calibri"/>
              </a:rPr>
              <a:t>Aktivita je zameraná na výpočet (odhad) veľkosti gravitačnej sily, ktorá pôsobí medzi dvomi telesami s rôznou hmotnosťou a rôznymi vzdialenosťami.</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616" name="image1.png" descr=""/>
          <p:cNvPicPr/>
          <p:nvPr/>
        </p:nvPicPr>
        <p:blipFill>
          <a:blip r:embed="rId2"/>
          <a:srcRect l="0" t="8888" r="0" b="13844"/>
          <a:stretch/>
        </p:blipFill>
        <p:spPr>
          <a:xfrm>
            <a:off x="1254240" y="0"/>
            <a:ext cx="9682200" cy="1100520"/>
          </a:xfrm>
          <a:prstGeom prst="rect">
            <a:avLst/>
          </a:prstGeom>
          <a:ln w="12700">
            <a:noFill/>
          </a:ln>
        </p:spPr>
      </p:pic>
      <p:sp>
        <p:nvSpPr>
          <p:cNvPr id="61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618" name="CustomShape 2"/>
          <p:cNvSpPr/>
          <p:nvPr/>
        </p:nvSpPr>
        <p:spPr>
          <a:xfrm>
            <a:off x="261360" y="920880"/>
            <a:ext cx="11929320" cy="759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4400" spc="-1" strike="noStrike" u="sng">
                <a:solidFill>
                  <a:srgbClr val="02236a"/>
                </a:solidFill>
                <a:uFillTx/>
                <a:latin typeface="Calibri"/>
                <a:ea typeface="Calibri"/>
              </a:rPr>
              <a:t>Praktické cvičenie</a:t>
            </a:r>
            <a:r>
              <a:rPr b="0" lang="cs-CZ" sz="4400" spc="-1" strike="noStrike">
                <a:solidFill>
                  <a:srgbClr val="02236a"/>
                </a:solidFill>
                <a:latin typeface="Calibri"/>
                <a:ea typeface="Calibri"/>
              </a:rPr>
              <a:t>: </a:t>
            </a:r>
            <a:r>
              <a:rPr b="0" lang="cs-CZ" sz="3200" spc="-1" strike="noStrike">
                <a:solidFill>
                  <a:srgbClr val="002060"/>
                </a:solidFill>
                <a:latin typeface="Calibri"/>
                <a:ea typeface="Calibri"/>
              </a:rPr>
              <a:t>5a.3.5 Gravitačná sila</a:t>
            </a:r>
            <a:endParaRPr b="0" lang="sk-SK" sz="3200" spc="-1" strike="noStrike">
              <a:latin typeface="Arial"/>
            </a:endParaRPr>
          </a:p>
        </p:txBody>
      </p:sp>
      <p:sp>
        <p:nvSpPr>
          <p:cNvPr id="619" name="CustomShape 3"/>
          <p:cNvSpPr/>
          <p:nvPr/>
        </p:nvSpPr>
        <p:spPr>
          <a:xfrm>
            <a:off x="275040" y="1622160"/>
            <a:ext cx="81828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0,2 m</a:t>
            </a:r>
            <a:endParaRPr b="0" lang="sk-SK" sz="1800" spc="-1" strike="noStrike">
              <a:latin typeface="Arial"/>
            </a:endParaRPr>
          </a:p>
        </p:txBody>
      </p:sp>
      <p:sp>
        <p:nvSpPr>
          <p:cNvPr id="620" name="CustomShape 4"/>
          <p:cNvSpPr/>
          <p:nvPr/>
        </p:nvSpPr>
        <p:spPr>
          <a:xfrm>
            <a:off x="2760840" y="1622160"/>
            <a:ext cx="81828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0,2 m</a:t>
            </a:r>
            <a:endParaRPr b="0" lang="sk-SK" sz="1800" spc="-1" strike="noStrike">
              <a:latin typeface="Arial"/>
            </a:endParaRPr>
          </a:p>
        </p:txBody>
      </p:sp>
      <p:sp>
        <p:nvSpPr>
          <p:cNvPr id="621" name="Line 5"/>
          <p:cNvSpPr/>
          <p:nvPr/>
        </p:nvSpPr>
        <p:spPr>
          <a:xfrm>
            <a:off x="682560" y="2275920"/>
            <a:ext cx="0" cy="739440"/>
          </a:xfrm>
          <a:prstGeom prst="line">
            <a:avLst/>
          </a:prstGeom>
          <a:ln w="12700">
            <a:solidFill>
              <a:srgbClr val="5b9bd5"/>
            </a:solidFill>
            <a:miter/>
          </a:ln>
        </p:spPr>
        <p:style>
          <a:lnRef idx="0"/>
          <a:fillRef idx="0"/>
          <a:effectRef idx="0"/>
          <a:fontRef idx="minor"/>
        </p:style>
      </p:sp>
      <p:sp>
        <p:nvSpPr>
          <p:cNvPr id="622" name="Line 6"/>
          <p:cNvSpPr/>
          <p:nvPr/>
        </p:nvSpPr>
        <p:spPr>
          <a:xfrm>
            <a:off x="3163320" y="2275920"/>
            <a:ext cx="0" cy="739440"/>
          </a:xfrm>
          <a:prstGeom prst="line">
            <a:avLst/>
          </a:prstGeom>
          <a:ln w="12700">
            <a:solidFill>
              <a:srgbClr val="5b9bd5"/>
            </a:solidFill>
            <a:miter/>
          </a:ln>
        </p:spPr>
        <p:style>
          <a:lnRef idx="0"/>
          <a:fillRef idx="0"/>
          <a:effectRef idx="0"/>
          <a:fontRef idx="minor"/>
        </p:style>
      </p:sp>
      <p:pic>
        <p:nvPicPr>
          <p:cNvPr id="623" name="Obrázek 1" descr=""/>
          <p:cNvPicPr/>
          <p:nvPr/>
        </p:nvPicPr>
        <p:blipFill>
          <a:blip r:embed="rId3"/>
          <a:stretch/>
        </p:blipFill>
        <p:spPr>
          <a:xfrm>
            <a:off x="261360" y="1923120"/>
            <a:ext cx="841680" cy="884880"/>
          </a:xfrm>
          <a:prstGeom prst="rect">
            <a:avLst/>
          </a:prstGeom>
          <a:ln w="0">
            <a:noFill/>
          </a:ln>
        </p:spPr>
      </p:pic>
      <p:pic>
        <p:nvPicPr>
          <p:cNvPr id="624" name="Obrázek 10" descr=""/>
          <p:cNvPicPr/>
          <p:nvPr/>
        </p:nvPicPr>
        <p:blipFill>
          <a:blip r:embed="rId4"/>
          <a:stretch/>
        </p:blipFill>
        <p:spPr>
          <a:xfrm>
            <a:off x="2741760" y="1923120"/>
            <a:ext cx="841680" cy="884880"/>
          </a:xfrm>
          <a:prstGeom prst="rect">
            <a:avLst/>
          </a:prstGeom>
          <a:ln w="0">
            <a:noFill/>
          </a:ln>
        </p:spPr>
      </p:pic>
      <p:sp>
        <p:nvSpPr>
          <p:cNvPr id="625" name="CustomShape 7"/>
          <p:cNvSpPr/>
          <p:nvPr/>
        </p:nvSpPr>
        <p:spPr>
          <a:xfrm>
            <a:off x="682920" y="3015720"/>
            <a:ext cx="2478960" cy="360"/>
          </a:xfrm>
          <a:custGeom>
            <a:avLst/>
            <a:gdLst/>
            <a:ahLst/>
            <a:rect l="l" t="t" r="r" b="b"/>
            <a:pathLst>
              <a:path w="21600" h="21600">
                <a:moveTo>
                  <a:pt x="0" y="0"/>
                </a:moveTo>
                <a:lnTo>
                  <a:pt x="21600" y="21600"/>
                </a:lnTo>
              </a:path>
            </a:pathLst>
          </a:custGeom>
          <a:noFill/>
          <a:ln w="12700">
            <a:solidFill>
              <a:srgbClr val="5b9bd5"/>
            </a:solidFill>
            <a:miter/>
            <a:headEnd len="med" type="triangle" w="med"/>
            <a:tailEnd len="med" type="triangle" w="med"/>
          </a:ln>
        </p:spPr>
        <p:style>
          <a:lnRef idx="0"/>
          <a:fillRef idx="0"/>
          <a:effectRef idx="0"/>
          <a:fontRef idx="minor"/>
        </p:style>
      </p:sp>
      <p:sp>
        <p:nvSpPr>
          <p:cNvPr id="626" name="CustomShape 8"/>
          <p:cNvSpPr/>
          <p:nvPr/>
        </p:nvSpPr>
        <p:spPr>
          <a:xfrm>
            <a:off x="1718280" y="2611800"/>
            <a:ext cx="44208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1 m</a:t>
            </a:r>
            <a:endParaRPr b="0" lang="sk-SK" sz="1800" spc="-1" strike="noStrike">
              <a:latin typeface="Arial"/>
            </a:endParaRPr>
          </a:p>
        </p:txBody>
      </p:sp>
      <p:sp>
        <p:nvSpPr>
          <p:cNvPr id="627" name="CustomShape 9"/>
          <p:cNvSpPr/>
          <p:nvPr/>
        </p:nvSpPr>
        <p:spPr>
          <a:xfrm>
            <a:off x="1164600" y="1896480"/>
            <a:ext cx="15256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el-GR" sz="1800" spc="-1" strike="noStrike">
                <a:solidFill>
                  <a:srgbClr val="000000"/>
                </a:solidFill>
                <a:latin typeface="Calibri"/>
                <a:ea typeface="Calibri"/>
              </a:rPr>
              <a:t>ρ</a:t>
            </a:r>
            <a:r>
              <a:rPr b="0" lang="cs-CZ" sz="1800" spc="-1" strike="noStrike">
                <a:solidFill>
                  <a:srgbClr val="000000"/>
                </a:solidFill>
                <a:latin typeface="Calibri"/>
                <a:ea typeface="Calibri"/>
              </a:rPr>
              <a:t> = 1300 kg∙m</a:t>
            </a:r>
            <a:r>
              <a:rPr b="0" lang="cs-CZ" sz="1800" spc="-1" strike="noStrike" baseline="30000">
                <a:solidFill>
                  <a:srgbClr val="000000"/>
                </a:solidFill>
                <a:latin typeface="Calibri"/>
                <a:ea typeface="Calibri"/>
              </a:rPr>
              <a:t>–3</a:t>
            </a:r>
            <a:endParaRPr b="0" lang="sk-SK" sz="1800" spc="-1" strike="noStrike">
              <a:latin typeface="Arial"/>
            </a:endParaRPr>
          </a:p>
        </p:txBody>
      </p:sp>
      <mc:AlternateContent>
        <mc:Choice xmlns:a14="http://schemas.microsoft.com/office/drawing/2010/main" Requires="a14">
          <p:sp>
            <p:nvSpPr>
              <p:cNvPr id="628" name="Formula 10"/>
              <p:cNvSpPr txBox="1"/>
              <p:nvPr/>
            </p:nvSpPr>
            <p:spPr>
              <a:xfrm>
                <a:off x="1153080" y="3232800"/>
                <a:ext cx="1538280" cy="563400"/>
              </a:xfrm>
              <a:prstGeom prst="rect">
                <a:avLst/>
              </a:prstGeom>
            </p:spPr>
            <p:txBody>
              <a:bodyPr/>
              <a:p>
                <a14:m>
                  <m:oMath xmlns:m="http://schemas.openxmlformats.org/officeDocument/2006/math">
                    <m:sSub>
                      <m:e>
                        <m:r>
                          <m:t xml:space="preserve">𝐹</m:t>
                        </m:r>
                      </m:e>
                      <m:sub>
                        <m:r>
                          <m:t xml:space="preserve">𝑔</m:t>
                        </m:r>
                      </m:sub>
                    </m:sSub>
                    <m:r>
                      <m:t xml:space="preserve">=</m:t>
                    </m:r>
                    <m:r>
                      <m:t xml:space="preserve">𝐺</m:t>
                    </m:r>
                    <m:f>
                      <m:num>
                        <m:sSub>
                          <m:e>
                            <m:r>
                              <m:t xml:space="preserve">𝑚</m:t>
                            </m:r>
                          </m:e>
                          <m:sub>
                            <m:r>
                              <m:t xml:space="preserve">1</m:t>
                            </m:r>
                          </m:sub>
                        </m:sSub>
                        <m:sSub>
                          <m:e>
                            <m:r>
                              <m:t xml:space="preserve">𝑚</m:t>
                            </m:r>
                          </m:e>
                          <m:sub>
                            <m:r>
                              <m:t xml:space="preserve">2</m:t>
                            </m:r>
                          </m:sub>
                        </m:sSub>
                      </m:num>
                      <m:den>
                        <m:sSup>
                          <m:e>
                            <m:r>
                              <m:t xml:space="preserve">𝑟</m:t>
                            </m:r>
                          </m:e>
                          <m:sup>
                            <m:r>
                              <m:t xml:space="preserve">2</m:t>
                            </m:r>
                          </m:sup>
                        </m:sSup>
                      </m:den>
                    </m:f>
                  </m:oMath>
                </a14:m>
              </a:p>
            </p:txBody>
          </p:sp>
        </mc:Choice>
        <mc:Fallback/>
      </mc:AlternateContent>
      <p:sp>
        <p:nvSpPr>
          <p:cNvPr id="629" name="CustomShape 11"/>
          <p:cNvSpPr/>
          <p:nvPr/>
        </p:nvSpPr>
        <p:spPr>
          <a:xfrm>
            <a:off x="437040" y="3877560"/>
            <a:ext cx="354636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objem zrniek pomocou objemu gule, </a:t>
            </a:r>
            <a:endParaRPr b="0" lang="sk-SK" sz="1800" spc="-1" strike="noStrike">
              <a:latin typeface="Arial"/>
            </a:endParaRPr>
          </a:p>
          <a:p>
            <a:pPr algn="ctr">
              <a:lnSpc>
                <a:spcPct val="100000"/>
              </a:lnSpc>
              <a:tabLst>
                <a:tab algn="l" pos="0"/>
              </a:tabLst>
            </a:pPr>
            <a:r>
              <a:rPr b="0" lang="cs-CZ" sz="1800" spc="-1" strike="noStrike">
                <a:solidFill>
                  <a:srgbClr val="000000"/>
                </a:solidFill>
                <a:latin typeface="Calibri"/>
                <a:ea typeface="Calibri"/>
              </a:rPr>
              <a:t>hmotnosť zo znalosti hustoty</a:t>
            </a:r>
            <a:endParaRPr b="0" lang="sk-SK" sz="1800" spc="-1" strike="noStrike">
              <a:latin typeface="Arial"/>
            </a:endParaRPr>
          </a:p>
        </p:txBody>
      </p:sp>
      <p:sp>
        <p:nvSpPr>
          <p:cNvPr id="630" name="CustomShape 12"/>
          <p:cNvSpPr/>
          <p:nvPr/>
        </p:nvSpPr>
        <p:spPr>
          <a:xfrm>
            <a:off x="1190880" y="4625280"/>
            <a:ext cx="1496880" cy="40140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i="1" lang="cs-CZ" sz="1800" spc="-1" strike="noStrike">
                <a:solidFill>
                  <a:srgbClr val="c00000"/>
                </a:solidFill>
                <a:latin typeface="Calibri"/>
                <a:ea typeface="Calibri"/>
              </a:rPr>
              <a:t>F</a:t>
            </a:r>
            <a:r>
              <a:rPr b="0" i="1" lang="cs-CZ" sz="1800" spc="-1" strike="noStrike" baseline="-25000">
                <a:solidFill>
                  <a:srgbClr val="c00000"/>
                </a:solidFill>
                <a:latin typeface="Calibri"/>
                <a:ea typeface="Calibri"/>
              </a:rPr>
              <a:t>g</a:t>
            </a:r>
            <a:r>
              <a:rPr b="0" lang="cs-CZ" sz="1800" spc="-1" strike="noStrike">
                <a:solidFill>
                  <a:srgbClr val="c00000"/>
                </a:solidFill>
                <a:latin typeface="Calibri"/>
                <a:ea typeface="Calibri"/>
              </a:rPr>
              <a:t> = 2,0 ∙ 10</a:t>
            </a:r>
            <a:r>
              <a:rPr b="0" lang="cs-CZ" sz="1800" spc="-1" strike="noStrike" baseline="30000">
                <a:solidFill>
                  <a:srgbClr val="c00000"/>
                </a:solidFill>
                <a:latin typeface="Calibri"/>
                <a:ea typeface="Calibri"/>
              </a:rPr>
              <a:t>−9</a:t>
            </a:r>
            <a:r>
              <a:rPr b="0" lang="cs-CZ" sz="1800" spc="-1" strike="noStrike">
                <a:solidFill>
                  <a:srgbClr val="c00000"/>
                </a:solidFill>
                <a:latin typeface="Calibri"/>
                <a:ea typeface="Calibri"/>
              </a:rPr>
              <a:t> N</a:t>
            </a:r>
            <a:endParaRPr b="0" lang="sk-SK" sz="1800" spc="-1" strike="noStrike">
              <a:latin typeface="Arial"/>
            </a:endParaRPr>
          </a:p>
        </p:txBody>
      </p:sp>
      <p:sp>
        <p:nvSpPr>
          <p:cNvPr id="631" name="CustomShape 13"/>
          <p:cNvSpPr/>
          <p:nvPr/>
        </p:nvSpPr>
        <p:spPr>
          <a:xfrm>
            <a:off x="4809960" y="1622160"/>
            <a:ext cx="76212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20 m</a:t>
            </a:r>
            <a:endParaRPr b="0" lang="sk-SK" sz="1800" spc="-1" strike="noStrike">
              <a:latin typeface="Arial"/>
            </a:endParaRPr>
          </a:p>
        </p:txBody>
      </p:sp>
      <p:sp>
        <p:nvSpPr>
          <p:cNvPr id="632" name="CustomShape 14"/>
          <p:cNvSpPr/>
          <p:nvPr/>
        </p:nvSpPr>
        <p:spPr>
          <a:xfrm>
            <a:off x="7295760" y="1622160"/>
            <a:ext cx="76212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20 m</a:t>
            </a:r>
            <a:endParaRPr b="0" lang="sk-SK" sz="1800" spc="-1" strike="noStrike">
              <a:latin typeface="Arial"/>
            </a:endParaRPr>
          </a:p>
        </p:txBody>
      </p:sp>
      <p:sp>
        <p:nvSpPr>
          <p:cNvPr id="633" name="Line 15"/>
          <p:cNvSpPr/>
          <p:nvPr/>
        </p:nvSpPr>
        <p:spPr>
          <a:xfrm>
            <a:off x="5189400" y="2275920"/>
            <a:ext cx="0" cy="739440"/>
          </a:xfrm>
          <a:prstGeom prst="line">
            <a:avLst/>
          </a:prstGeom>
          <a:ln w="12700">
            <a:solidFill>
              <a:srgbClr val="5b9bd5"/>
            </a:solidFill>
            <a:miter/>
          </a:ln>
        </p:spPr>
        <p:style>
          <a:lnRef idx="0"/>
          <a:fillRef idx="0"/>
          <a:effectRef idx="0"/>
          <a:fontRef idx="minor"/>
        </p:style>
      </p:sp>
      <p:sp>
        <p:nvSpPr>
          <p:cNvPr id="634" name="Line 16"/>
          <p:cNvSpPr/>
          <p:nvPr/>
        </p:nvSpPr>
        <p:spPr>
          <a:xfrm>
            <a:off x="7670160" y="2275920"/>
            <a:ext cx="0" cy="739440"/>
          </a:xfrm>
          <a:prstGeom prst="line">
            <a:avLst/>
          </a:prstGeom>
          <a:ln w="12700">
            <a:solidFill>
              <a:srgbClr val="5b9bd5"/>
            </a:solidFill>
            <a:miter/>
          </a:ln>
        </p:spPr>
        <p:style>
          <a:lnRef idx="0"/>
          <a:fillRef idx="0"/>
          <a:effectRef idx="0"/>
          <a:fontRef idx="minor"/>
        </p:style>
      </p:sp>
      <p:pic>
        <p:nvPicPr>
          <p:cNvPr id="635" name="Obrázek 26" descr=""/>
          <p:cNvPicPr/>
          <p:nvPr/>
        </p:nvPicPr>
        <p:blipFill>
          <a:blip r:embed="rId5"/>
          <a:stretch/>
        </p:blipFill>
        <p:spPr>
          <a:xfrm>
            <a:off x="4768200" y="1923120"/>
            <a:ext cx="841680" cy="884880"/>
          </a:xfrm>
          <a:prstGeom prst="rect">
            <a:avLst/>
          </a:prstGeom>
          <a:ln w="0">
            <a:noFill/>
          </a:ln>
        </p:spPr>
      </p:pic>
      <p:pic>
        <p:nvPicPr>
          <p:cNvPr id="636" name="Obrázek 27" descr=""/>
          <p:cNvPicPr/>
          <p:nvPr/>
        </p:nvPicPr>
        <p:blipFill>
          <a:blip r:embed="rId6"/>
          <a:stretch/>
        </p:blipFill>
        <p:spPr>
          <a:xfrm>
            <a:off x="7248600" y="1923120"/>
            <a:ext cx="841680" cy="884880"/>
          </a:xfrm>
          <a:prstGeom prst="rect">
            <a:avLst/>
          </a:prstGeom>
          <a:ln w="0">
            <a:noFill/>
          </a:ln>
        </p:spPr>
      </p:pic>
      <p:sp>
        <p:nvSpPr>
          <p:cNvPr id="637" name="CustomShape 17"/>
          <p:cNvSpPr/>
          <p:nvPr/>
        </p:nvSpPr>
        <p:spPr>
          <a:xfrm>
            <a:off x="5189760" y="3015720"/>
            <a:ext cx="2478960" cy="360"/>
          </a:xfrm>
          <a:custGeom>
            <a:avLst/>
            <a:gdLst/>
            <a:ahLst/>
            <a:rect l="l" t="t" r="r" b="b"/>
            <a:pathLst>
              <a:path w="21600" h="21600">
                <a:moveTo>
                  <a:pt x="0" y="0"/>
                </a:moveTo>
                <a:lnTo>
                  <a:pt x="21600" y="21600"/>
                </a:lnTo>
              </a:path>
            </a:pathLst>
          </a:custGeom>
          <a:noFill/>
          <a:ln w="12700">
            <a:solidFill>
              <a:srgbClr val="5b9bd5"/>
            </a:solidFill>
            <a:miter/>
            <a:headEnd len="med" type="triangle" w="med"/>
            <a:tailEnd len="med" type="triangle" w="med"/>
          </a:ln>
        </p:spPr>
        <p:style>
          <a:lnRef idx="0"/>
          <a:fillRef idx="0"/>
          <a:effectRef idx="0"/>
          <a:fontRef idx="minor"/>
        </p:style>
      </p:sp>
      <p:sp>
        <p:nvSpPr>
          <p:cNvPr id="638" name="CustomShape 18"/>
          <p:cNvSpPr/>
          <p:nvPr/>
        </p:nvSpPr>
        <p:spPr>
          <a:xfrm>
            <a:off x="6173280" y="2611800"/>
            <a:ext cx="54576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1 km</a:t>
            </a:r>
            <a:endParaRPr b="0" lang="sk-SK" sz="1800" spc="-1" strike="noStrike">
              <a:latin typeface="Arial"/>
            </a:endParaRPr>
          </a:p>
        </p:txBody>
      </p:sp>
      <p:sp>
        <p:nvSpPr>
          <p:cNvPr id="639" name="CustomShape 19"/>
          <p:cNvSpPr/>
          <p:nvPr/>
        </p:nvSpPr>
        <p:spPr>
          <a:xfrm>
            <a:off x="5671440" y="1896480"/>
            <a:ext cx="15256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el-GR" sz="1800" spc="-1" strike="noStrike">
                <a:solidFill>
                  <a:srgbClr val="000000"/>
                </a:solidFill>
                <a:latin typeface="Calibri"/>
                <a:ea typeface="Calibri"/>
              </a:rPr>
              <a:t>ρ</a:t>
            </a:r>
            <a:r>
              <a:rPr b="0" lang="cs-CZ" sz="1800" spc="-1" strike="noStrike">
                <a:solidFill>
                  <a:srgbClr val="000000"/>
                </a:solidFill>
                <a:latin typeface="Calibri"/>
                <a:ea typeface="Calibri"/>
              </a:rPr>
              <a:t> = 1300 kg∙m</a:t>
            </a:r>
            <a:r>
              <a:rPr b="0" lang="cs-CZ" sz="1800" spc="-1" strike="noStrike" baseline="30000">
                <a:solidFill>
                  <a:srgbClr val="000000"/>
                </a:solidFill>
                <a:latin typeface="Calibri"/>
                <a:ea typeface="Calibri"/>
              </a:rPr>
              <a:t>–3</a:t>
            </a:r>
            <a:endParaRPr b="0" lang="sk-SK" sz="1800" spc="-1" strike="noStrike">
              <a:latin typeface="Arial"/>
            </a:endParaRPr>
          </a:p>
        </p:txBody>
      </p:sp>
      <mc:AlternateContent>
        <mc:Choice xmlns:a14="http://schemas.microsoft.com/office/drawing/2010/main" Requires="a14">
          <p:sp>
            <p:nvSpPr>
              <p:cNvPr id="640" name="Formula 20"/>
              <p:cNvSpPr txBox="1"/>
              <p:nvPr/>
            </p:nvSpPr>
            <p:spPr>
              <a:xfrm>
                <a:off x="5659920" y="3232800"/>
                <a:ext cx="1538280" cy="563400"/>
              </a:xfrm>
              <a:prstGeom prst="rect">
                <a:avLst/>
              </a:prstGeom>
            </p:spPr>
            <p:txBody>
              <a:bodyPr/>
              <a:p>
                <a14:m>
                  <m:oMath xmlns:m="http://schemas.openxmlformats.org/officeDocument/2006/math">
                    <m:sSub>
                      <m:e>
                        <m:r>
                          <m:t xml:space="preserve">𝐹</m:t>
                        </m:r>
                      </m:e>
                      <m:sub>
                        <m:r>
                          <m:t xml:space="preserve">𝑔</m:t>
                        </m:r>
                      </m:sub>
                    </m:sSub>
                    <m:r>
                      <m:t xml:space="preserve">=</m:t>
                    </m:r>
                    <m:r>
                      <m:t xml:space="preserve">𝐺</m:t>
                    </m:r>
                    <m:f>
                      <m:num>
                        <m:sSub>
                          <m:e>
                            <m:r>
                              <m:t xml:space="preserve">𝑚</m:t>
                            </m:r>
                          </m:e>
                          <m:sub>
                            <m:r>
                              <m:t xml:space="preserve">1</m:t>
                            </m:r>
                          </m:sub>
                        </m:sSub>
                        <m:sSub>
                          <m:e>
                            <m:r>
                              <m:t xml:space="preserve">𝑚</m:t>
                            </m:r>
                          </m:e>
                          <m:sub>
                            <m:r>
                              <m:t xml:space="preserve">2</m:t>
                            </m:r>
                          </m:sub>
                        </m:sSub>
                      </m:num>
                      <m:den>
                        <m:sSup>
                          <m:e>
                            <m:r>
                              <m:t xml:space="preserve">𝑟</m:t>
                            </m:r>
                          </m:e>
                          <m:sup>
                            <m:r>
                              <m:t xml:space="preserve">2</m:t>
                            </m:r>
                          </m:sup>
                        </m:sSup>
                      </m:den>
                    </m:f>
                  </m:oMath>
                </a14:m>
              </a:p>
            </p:txBody>
          </p:sp>
        </mc:Choice>
        <mc:Fallback/>
      </mc:AlternateContent>
      <p:sp>
        <p:nvSpPr>
          <p:cNvPr id="641" name="CustomShape 21"/>
          <p:cNvSpPr/>
          <p:nvPr/>
        </p:nvSpPr>
        <p:spPr>
          <a:xfrm>
            <a:off x="4942440" y="3877560"/>
            <a:ext cx="342756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objem zrniek pomocu objemu gule, </a:t>
            </a:r>
            <a:endParaRPr b="0" lang="sk-SK" sz="1800" spc="-1" strike="noStrike">
              <a:latin typeface="Arial"/>
            </a:endParaRPr>
          </a:p>
          <a:p>
            <a:pPr algn="ctr">
              <a:lnSpc>
                <a:spcPct val="100000"/>
              </a:lnSpc>
              <a:tabLst>
                <a:tab algn="l" pos="0"/>
              </a:tabLst>
            </a:pPr>
            <a:r>
              <a:rPr b="0" lang="cs-CZ" sz="1800" spc="-1" strike="noStrike">
                <a:solidFill>
                  <a:srgbClr val="000000"/>
                </a:solidFill>
                <a:latin typeface="Calibri"/>
                <a:ea typeface="Calibri"/>
              </a:rPr>
              <a:t>hmotnosť zo znalosti hustoty</a:t>
            </a:r>
            <a:endParaRPr b="0" lang="sk-SK" sz="1800" spc="-1" strike="noStrike">
              <a:latin typeface="Arial"/>
            </a:endParaRPr>
          </a:p>
        </p:txBody>
      </p:sp>
      <p:sp>
        <p:nvSpPr>
          <p:cNvPr id="642" name="CustomShape 22"/>
          <p:cNvSpPr/>
          <p:nvPr/>
        </p:nvSpPr>
        <p:spPr>
          <a:xfrm>
            <a:off x="5697720" y="4625280"/>
            <a:ext cx="1496880" cy="40140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i="1" lang="cs-CZ" sz="1800" spc="-1" strike="noStrike">
                <a:solidFill>
                  <a:srgbClr val="c00000"/>
                </a:solidFill>
                <a:latin typeface="Calibri"/>
                <a:ea typeface="Calibri"/>
              </a:rPr>
              <a:t>F</a:t>
            </a:r>
            <a:r>
              <a:rPr b="0" i="1" lang="cs-CZ" sz="1800" spc="-1" strike="noStrike" baseline="-25000">
                <a:solidFill>
                  <a:srgbClr val="c00000"/>
                </a:solidFill>
                <a:latin typeface="Calibri"/>
                <a:ea typeface="Calibri"/>
              </a:rPr>
              <a:t>g</a:t>
            </a:r>
            <a:r>
              <a:rPr b="0" lang="cs-CZ" sz="1800" spc="-1" strike="noStrike">
                <a:solidFill>
                  <a:srgbClr val="c00000"/>
                </a:solidFill>
                <a:latin typeface="Calibri"/>
                <a:ea typeface="Calibri"/>
              </a:rPr>
              <a:t> = 2,0 ∙ 10</a:t>
            </a:r>
            <a:r>
              <a:rPr b="0" lang="cs-CZ" sz="1800" spc="-1" strike="noStrike" baseline="30000">
                <a:solidFill>
                  <a:srgbClr val="c00000"/>
                </a:solidFill>
                <a:latin typeface="Calibri"/>
                <a:ea typeface="Calibri"/>
              </a:rPr>
              <a:t>−3</a:t>
            </a:r>
            <a:r>
              <a:rPr b="0" lang="cs-CZ" sz="1800" spc="-1" strike="noStrike">
                <a:solidFill>
                  <a:srgbClr val="c00000"/>
                </a:solidFill>
                <a:latin typeface="Calibri"/>
                <a:ea typeface="Calibri"/>
              </a:rPr>
              <a:t> N</a:t>
            </a:r>
            <a:endParaRPr b="0" lang="sk-SK" sz="1800" spc="-1" strike="noStrike">
              <a:latin typeface="Arial"/>
            </a:endParaRPr>
          </a:p>
        </p:txBody>
      </p:sp>
      <p:sp>
        <p:nvSpPr>
          <p:cNvPr id="643" name="CustomShape 23"/>
          <p:cNvSpPr/>
          <p:nvPr/>
        </p:nvSpPr>
        <p:spPr>
          <a:xfrm>
            <a:off x="8527320" y="1622160"/>
            <a:ext cx="81828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0,1 m</a:t>
            </a:r>
            <a:endParaRPr b="0" lang="sk-SK" sz="1800" spc="-1" strike="noStrike">
              <a:latin typeface="Arial"/>
            </a:endParaRPr>
          </a:p>
        </p:txBody>
      </p:sp>
      <p:sp>
        <p:nvSpPr>
          <p:cNvPr id="644" name="CustomShape 24"/>
          <p:cNvSpPr/>
          <p:nvPr/>
        </p:nvSpPr>
        <p:spPr>
          <a:xfrm>
            <a:off x="10989720" y="1622160"/>
            <a:ext cx="86580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Ø 10 km</a:t>
            </a:r>
            <a:endParaRPr b="0" lang="sk-SK" sz="1800" spc="-1" strike="noStrike">
              <a:latin typeface="Arial"/>
            </a:endParaRPr>
          </a:p>
        </p:txBody>
      </p:sp>
      <p:sp>
        <p:nvSpPr>
          <p:cNvPr id="645" name="Line 25"/>
          <p:cNvSpPr/>
          <p:nvPr/>
        </p:nvSpPr>
        <p:spPr>
          <a:xfrm>
            <a:off x="8934840" y="2275920"/>
            <a:ext cx="0" cy="739440"/>
          </a:xfrm>
          <a:prstGeom prst="line">
            <a:avLst/>
          </a:prstGeom>
          <a:ln w="12700">
            <a:solidFill>
              <a:srgbClr val="5b9bd5"/>
            </a:solidFill>
            <a:miter/>
          </a:ln>
        </p:spPr>
        <p:style>
          <a:lnRef idx="0"/>
          <a:fillRef idx="0"/>
          <a:effectRef idx="0"/>
          <a:fontRef idx="minor"/>
        </p:style>
      </p:sp>
      <p:sp>
        <p:nvSpPr>
          <p:cNvPr id="646" name="Line 26"/>
          <p:cNvSpPr/>
          <p:nvPr/>
        </p:nvSpPr>
        <p:spPr>
          <a:xfrm>
            <a:off x="11415600" y="2275920"/>
            <a:ext cx="0" cy="739440"/>
          </a:xfrm>
          <a:prstGeom prst="line">
            <a:avLst/>
          </a:prstGeom>
          <a:ln w="12700">
            <a:solidFill>
              <a:srgbClr val="5b9bd5"/>
            </a:solidFill>
            <a:miter/>
          </a:ln>
        </p:spPr>
        <p:style>
          <a:lnRef idx="0"/>
          <a:fillRef idx="0"/>
          <a:effectRef idx="0"/>
          <a:fontRef idx="minor"/>
        </p:style>
      </p:sp>
      <p:pic>
        <p:nvPicPr>
          <p:cNvPr id="647" name="Obrázek 38" descr=""/>
          <p:cNvPicPr/>
          <p:nvPr/>
        </p:nvPicPr>
        <p:blipFill>
          <a:blip r:embed="rId7"/>
          <a:stretch/>
        </p:blipFill>
        <p:spPr>
          <a:xfrm>
            <a:off x="8513640" y="1923120"/>
            <a:ext cx="841680" cy="884880"/>
          </a:xfrm>
          <a:prstGeom prst="rect">
            <a:avLst/>
          </a:prstGeom>
          <a:ln w="0">
            <a:noFill/>
          </a:ln>
        </p:spPr>
      </p:pic>
      <p:pic>
        <p:nvPicPr>
          <p:cNvPr id="648" name="Obrázek 39" descr=""/>
          <p:cNvPicPr/>
          <p:nvPr/>
        </p:nvPicPr>
        <p:blipFill>
          <a:blip r:embed="rId8"/>
          <a:stretch/>
        </p:blipFill>
        <p:spPr>
          <a:xfrm>
            <a:off x="10994040" y="1923120"/>
            <a:ext cx="841680" cy="884880"/>
          </a:xfrm>
          <a:prstGeom prst="rect">
            <a:avLst/>
          </a:prstGeom>
          <a:ln w="0">
            <a:noFill/>
          </a:ln>
        </p:spPr>
      </p:pic>
      <p:sp>
        <p:nvSpPr>
          <p:cNvPr id="649" name="CustomShape 27"/>
          <p:cNvSpPr/>
          <p:nvPr/>
        </p:nvSpPr>
        <p:spPr>
          <a:xfrm>
            <a:off x="8935200" y="3015720"/>
            <a:ext cx="2478960" cy="360"/>
          </a:xfrm>
          <a:custGeom>
            <a:avLst/>
            <a:gdLst/>
            <a:ahLst/>
            <a:rect l="l" t="t" r="r" b="b"/>
            <a:pathLst>
              <a:path w="21600" h="21600">
                <a:moveTo>
                  <a:pt x="0" y="0"/>
                </a:moveTo>
                <a:lnTo>
                  <a:pt x="21600" y="21600"/>
                </a:lnTo>
              </a:path>
            </a:pathLst>
          </a:custGeom>
          <a:noFill/>
          <a:ln w="12700">
            <a:solidFill>
              <a:srgbClr val="5b9bd5"/>
            </a:solidFill>
            <a:miter/>
            <a:headEnd len="med" type="triangle" w="med"/>
            <a:tailEnd len="med" type="triangle" w="med"/>
          </a:ln>
        </p:spPr>
        <p:style>
          <a:lnRef idx="0"/>
          <a:fillRef idx="0"/>
          <a:effectRef idx="0"/>
          <a:fontRef idx="minor"/>
        </p:style>
      </p:sp>
      <p:sp>
        <p:nvSpPr>
          <p:cNvPr id="650" name="CustomShape 28"/>
          <p:cNvSpPr/>
          <p:nvPr/>
        </p:nvSpPr>
        <p:spPr>
          <a:xfrm>
            <a:off x="9861120" y="2611800"/>
            <a:ext cx="661320" cy="36396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15 km</a:t>
            </a:r>
            <a:endParaRPr b="0" lang="sk-SK" sz="1800" spc="-1" strike="noStrike">
              <a:latin typeface="Arial"/>
            </a:endParaRPr>
          </a:p>
        </p:txBody>
      </p:sp>
      <p:sp>
        <p:nvSpPr>
          <p:cNvPr id="651" name="CustomShape 29"/>
          <p:cNvSpPr/>
          <p:nvPr/>
        </p:nvSpPr>
        <p:spPr>
          <a:xfrm>
            <a:off x="9416880" y="1896480"/>
            <a:ext cx="1525680" cy="363960"/>
          </a:xfrm>
          <a:prstGeom prst="rect">
            <a:avLst/>
          </a:prstGeom>
          <a:noFill/>
          <a:ln w="12700">
            <a:noFill/>
          </a:ln>
        </p:spPr>
        <p:style>
          <a:lnRef idx="0"/>
          <a:fillRef idx="0"/>
          <a:effectRef idx="0"/>
          <a:fontRef idx="minor"/>
        </p:style>
        <p:txBody>
          <a:bodyPr wrap="none" lIns="45720" rIns="45720" tIns="45000" bIns="45000">
            <a:spAutoFit/>
          </a:bodyPr>
          <a:p>
            <a:pPr>
              <a:lnSpc>
                <a:spcPct val="100000"/>
              </a:lnSpc>
              <a:tabLst>
                <a:tab algn="l" pos="0"/>
              </a:tabLst>
            </a:pPr>
            <a:r>
              <a:rPr b="0" lang="el-GR" sz="1800" spc="-1" strike="noStrike">
                <a:solidFill>
                  <a:srgbClr val="000000"/>
                </a:solidFill>
                <a:latin typeface="Calibri"/>
                <a:ea typeface="Calibri"/>
              </a:rPr>
              <a:t>ρ</a:t>
            </a:r>
            <a:r>
              <a:rPr b="0" lang="cs-CZ" sz="1800" spc="-1" strike="noStrike">
                <a:solidFill>
                  <a:srgbClr val="000000"/>
                </a:solidFill>
                <a:latin typeface="Calibri"/>
                <a:ea typeface="Calibri"/>
              </a:rPr>
              <a:t> = 1300 kg∙m</a:t>
            </a:r>
            <a:r>
              <a:rPr b="0" lang="cs-CZ" sz="1800" spc="-1" strike="noStrike" baseline="30000">
                <a:solidFill>
                  <a:srgbClr val="000000"/>
                </a:solidFill>
                <a:latin typeface="Calibri"/>
                <a:ea typeface="Calibri"/>
              </a:rPr>
              <a:t>–3</a:t>
            </a:r>
            <a:endParaRPr b="0" lang="sk-SK" sz="1800" spc="-1" strike="noStrike">
              <a:latin typeface="Arial"/>
            </a:endParaRPr>
          </a:p>
        </p:txBody>
      </p:sp>
      <mc:AlternateContent>
        <mc:Choice xmlns:a14="http://schemas.microsoft.com/office/drawing/2010/main" Requires="a14">
          <p:sp>
            <p:nvSpPr>
              <p:cNvPr id="652" name="Formula 30"/>
              <p:cNvSpPr txBox="1"/>
              <p:nvPr/>
            </p:nvSpPr>
            <p:spPr>
              <a:xfrm>
                <a:off x="9405360" y="3232800"/>
                <a:ext cx="1538280" cy="563400"/>
              </a:xfrm>
              <a:prstGeom prst="rect">
                <a:avLst/>
              </a:prstGeom>
            </p:spPr>
            <p:txBody>
              <a:bodyPr/>
              <a:p>
                <a14:m>
                  <m:oMath xmlns:m="http://schemas.openxmlformats.org/officeDocument/2006/math">
                    <m:sSub>
                      <m:e>
                        <m:r>
                          <m:t xml:space="preserve">𝐹</m:t>
                        </m:r>
                      </m:e>
                      <m:sub>
                        <m:r>
                          <m:t xml:space="preserve">𝑔</m:t>
                        </m:r>
                      </m:sub>
                    </m:sSub>
                    <m:r>
                      <m:t xml:space="preserve">=</m:t>
                    </m:r>
                    <m:r>
                      <m:t xml:space="preserve">𝐺</m:t>
                    </m:r>
                    <m:f>
                      <m:num>
                        <m:sSub>
                          <m:e>
                            <m:r>
                              <m:t xml:space="preserve">𝑚</m:t>
                            </m:r>
                          </m:e>
                          <m:sub>
                            <m:r>
                              <m:t xml:space="preserve">1</m:t>
                            </m:r>
                          </m:sub>
                        </m:sSub>
                        <m:sSub>
                          <m:e>
                            <m:r>
                              <m:t xml:space="preserve">𝑚</m:t>
                            </m:r>
                          </m:e>
                          <m:sub>
                            <m:r>
                              <m:t xml:space="preserve">2</m:t>
                            </m:r>
                          </m:sub>
                        </m:sSub>
                      </m:num>
                      <m:den>
                        <m:sSup>
                          <m:e>
                            <m:r>
                              <m:t xml:space="preserve">𝑟</m:t>
                            </m:r>
                          </m:e>
                          <m:sup>
                            <m:r>
                              <m:t xml:space="preserve">2</m:t>
                            </m:r>
                          </m:sup>
                        </m:sSup>
                      </m:den>
                    </m:f>
                  </m:oMath>
                </a14:m>
              </a:p>
            </p:txBody>
          </p:sp>
        </mc:Choice>
        <mc:Fallback/>
      </mc:AlternateContent>
      <p:sp>
        <p:nvSpPr>
          <p:cNvPr id="653" name="CustomShape 31"/>
          <p:cNvSpPr/>
          <p:nvPr/>
        </p:nvSpPr>
        <p:spPr>
          <a:xfrm>
            <a:off x="8628480" y="3972600"/>
            <a:ext cx="3546360" cy="63828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lang="cs-CZ" sz="1800" spc="-1" strike="noStrike">
                <a:solidFill>
                  <a:srgbClr val="000000"/>
                </a:solidFill>
                <a:latin typeface="Calibri"/>
                <a:ea typeface="Calibri"/>
              </a:rPr>
              <a:t>objem zrniek pomocou objemu gule, </a:t>
            </a:r>
            <a:endParaRPr b="0" lang="sk-SK" sz="1800" spc="-1" strike="noStrike">
              <a:latin typeface="Arial"/>
            </a:endParaRPr>
          </a:p>
          <a:p>
            <a:pPr algn="ctr">
              <a:lnSpc>
                <a:spcPct val="100000"/>
              </a:lnSpc>
              <a:tabLst>
                <a:tab algn="l" pos="0"/>
              </a:tabLst>
            </a:pPr>
            <a:r>
              <a:rPr b="0" lang="cs-CZ" sz="1800" spc="-1" strike="noStrike">
                <a:solidFill>
                  <a:srgbClr val="000000"/>
                </a:solidFill>
                <a:latin typeface="Calibri"/>
                <a:ea typeface="Calibri"/>
              </a:rPr>
              <a:t>hmotnosť zo znalosti hustoty</a:t>
            </a:r>
            <a:endParaRPr b="0" lang="sk-SK" sz="1800" spc="-1" strike="noStrike">
              <a:latin typeface="Arial"/>
            </a:endParaRPr>
          </a:p>
        </p:txBody>
      </p:sp>
      <p:sp>
        <p:nvSpPr>
          <p:cNvPr id="654" name="CustomShape 32"/>
          <p:cNvSpPr/>
          <p:nvPr/>
        </p:nvSpPr>
        <p:spPr>
          <a:xfrm>
            <a:off x="9443160" y="4625280"/>
            <a:ext cx="1496880" cy="401400"/>
          </a:xfrm>
          <a:prstGeom prst="rect">
            <a:avLst/>
          </a:prstGeom>
          <a:noFill/>
          <a:ln w="12700">
            <a:noFill/>
          </a:ln>
        </p:spPr>
        <p:style>
          <a:lnRef idx="0"/>
          <a:fillRef idx="0"/>
          <a:effectRef idx="0"/>
          <a:fontRef idx="minor"/>
        </p:style>
        <p:txBody>
          <a:bodyPr wrap="none" lIns="45720" rIns="45720" tIns="45000" bIns="45000">
            <a:spAutoFit/>
          </a:bodyPr>
          <a:p>
            <a:pPr algn="ctr">
              <a:lnSpc>
                <a:spcPct val="100000"/>
              </a:lnSpc>
              <a:tabLst>
                <a:tab algn="l" pos="0"/>
              </a:tabLst>
            </a:pPr>
            <a:r>
              <a:rPr b="0" i="1" lang="cs-CZ" sz="1800" spc="-1" strike="noStrike">
                <a:solidFill>
                  <a:srgbClr val="c00000"/>
                </a:solidFill>
                <a:latin typeface="Calibri"/>
                <a:ea typeface="Calibri"/>
              </a:rPr>
              <a:t>F</a:t>
            </a:r>
            <a:r>
              <a:rPr b="0" i="1" lang="cs-CZ" sz="1800" spc="-1" strike="noStrike" baseline="-25000">
                <a:solidFill>
                  <a:srgbClr val="c00000"/>
                </a:solidFill>
                <a:latin typeface="Calibri"/>
                <a:ea typeface="Calibri"/>
              </a:rPr>
              <a:t>g</a:t>
            </a:r>
            <a:r>
              <a:rPr b="0" lang="cs-CZ" sz="1800" spc="-1" strike="noStrike">
                <a:solidFill>
                  <a:srgbClr val="c00000"/>
                </a:solidFill>
                <a:latin typeface="Calibri"/>
                <a:ea typeface="Calibri"/>
              </a:rPr>
              <a:t> = 1,4 ∙ 10</a:t>
            </a:r>
            <a:r>
              <a:rPr b="0" lang="cs-CZ" sz="1800" spc="-1" strike="noStrike" baseline="30000">
                <a:solidFill>
                  <a:srgbClr val="c00000"/>
                </a:solidFill>
                <a:latin typeface="Calibri"/>
                <a:ea typeface="Calibri"/>
              </a:rPr>
              <a:t>−4</a:t>
            </a:r>
            <a:r>
              <a:rPr b="0" lang="cs-CZ" sz="1800" spc="-1" strike="noStrike">
                <a:solidFill>
                  <a:srgbClr val="c00000"/>
                </a:solidFill>
                <a:latin typeface="Calibri"/>
                <a:ea typeface="Calibri"/>
              </a:rPr>
              <a:t> N</a:t>
            </a:r>
            <a:endParaRPr b="0" lang="sk-SK"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26" name="image1.png" descr=""/>
          <p:cNvPicPr/>
          <p:nvPr/>
        </p:nvPicPr>
        <p:blipFill>
          <a:blip r:embed="rId2"/>
          <a:srcRect l="0" t="8888" r="0" b="13844"/>
          <a:stretch/>
        </p:blipFill>
        <p:spPr>
          <a:xfrm>
            <a:off x="1254240" y="0"/>
            <a:ext cx="9682200" cy="1100520"/>
          </a:xfrm>
          <a:prstGeom prst="rect">
            <a:avLst/>
          </a:prstGeom>
          <a:ln w="12700">
            <a:noFill/>
          </a:ln>
        </p:spPr>
      </p:pic>
      <p:sp>
        <p:nvSpPr>
          <p:cNvPr id="12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28" name="CustomShape 2"/>
          <p:cNvSpPr/>
          <p:nvPr/>
        </p:nvSpPr>
        <p:spPr>
          <a:xfrm>
            <a:off x="748080" y="2191320"/>
            <a:ext cx="11197080" cy="1979640"/>
          </a:xfrm>
          <a:prstGeom prst="rect">
            <a:avLst/>
          </a:prstGeom>
          <a:noFill/>
          <a:ln w="12700">
            <a:noFill/>
          </a:ln>
        </p:spPr>
        <p:style>
          <a:lnRef idx="0"/>
          <a:fillRef idx="0"/>
          <a:effectRef idx="0"/>
          <a:fontRef idx="minor"/>
        </p:style>
        <p:txBody>
          <a:bodyPr lIns="0" rIns="0" tIns="0" bIns="0">
            <a:spAutoFit/>
          </a:bodyPr>
          <a:p>
            <a:pPr marL="502200" indent="-500760">
              <a:lnSpc>
                <a:spcPct val="100000"/>
              </a:lnSpc>
              <a:buClr>
                <a:srgbClr val="002060"/>
              </a:buClr>
              <a:buFont typeface="StarSymbol"/>
              <a:buAutoNum type="arabicPeriod"/>
            </a:pPr>
            <a:r>
              <a:rPr b="0" lang="cs-CZ" sz="2600" spc="-1" strike="noStrike">
                <a:solidFill>
                  <a:srgbClr val="002060"/>
                </a:solidFill>
                <a:latin typeface="Calibri"/>
                <a:ea typeface="Calibri"/>
              </a:rPr>
              <a:t>Pozorne si prečítajte teoretickú časť pre učiteľa.</a:t>
            </a:r>
            <a:endParaRPr b="0" lang="sk-SK" sz="2600" spc="-1" strike="noStrike">
              <a:latin typeface="Arial"/>
            </a:endParaRPr>
          </a:p>
          <a:p>
            <a:pPr>
              <a:lnSpc>
                <a:spcPct val="100000"/>
              </a:lnSpc>
            </a:pPr>
            <a:endParaRPr b="0" lang="sk-SK" sz="2600" spc="-1" strike="noStrike">
              <a:latin typeface="Arial"/>
            </a:endParaRPr>
          </a:p>
          <a:p>
            <a:pPr marL="502200" indent="-500760">
              <a:lnSpc>
                <a:spcPct val="100000"/>
              </a:lnSpc>
              <a:buClr>
                <a:srgbClr val="002060"/>
              </a:buClr>
              <a:buFont typeface="StarSymbol"/>
              <a:buAutoNum type="arabicPeriod" startAt="2"/>
            </a:pPr>
            <a:r>
              <a:rPr b="0" lang="cs-CZ" sz="2600" spc="-1" strike="noStrike">
                <a:solidFill>
                  <a:srgbClr val="002060"/>
                </a:solidFill>
                <a:latin typeface="Calibri"/>
                <a:ea typeface="Calibri"/>
              </a:rPr>
              <a:t>Ak máte akékoľvek otázky, vyhľadajte ďalší materiál na stránke projektu </a:t>
            </a:r>
            <a:br/>
            <a:r>
              <a:rPr b="0" lang="cs-CZ" sz="2600" spc="-1" strike="noStrike">
                <a:solidFill>
                  <a:srgbClr val="002060"/>
                </a:solidFill>
                <a:latin typeface="Calibri"/>
                <a:ea typeface="Calibri"/>
              </a:rPr>
              <a:t>(project-stars.com) alebo na iných webových stránkach. </a:t>
            </a:r>
            <a:endParaRPr b="0" lang="sk-SK" sz="2600" spc="-1" strike="noStrike">
              <a:latin typeface="Arial"/>
            </a:endParaRPr>
          </a:p>
          <a:p>
            <a:pPr>
              <a:lnSpc>
                <a:spcPct val="100000"/>
              </a:lnSpc>
            </a:pPr>
            <a:r>
              <a:rPr b="0" lang="cs-CZ" sz="2600" spc="-1" strike="noStrike">
                <a:solidFill>
                  <a:srgbClr val="002060"/>
                </a:solidFill>
                <a:latin typeface="Calibri"/>
                <a:ea typeface="Calibri"/>
              </a:rPr>
              <a:t>	</a:t>
            </a:r>
            <a:r>
              <a:rPr b="0" lang="cs-CZ" sz="2600" spc="-1" strike="noStrike">
                <a:solidFill>
                  <a:srgbClr val="f22d25"/>
                </a:solidFill>
                <a:latin typeface="Calibri"/>
                <a:ea typeface="Calibri"/>
              </a:rPr>
              <a:t>Pozor! Uistite sa, že zdroje sú spoľahlivé!</a:t>
            </a:r>
            <a:endParaRPr b="0" lang="sk-SK" sz="2600" spc="-1" strike="noStrike">
              <a:latin typeface="Arial"/>
            </a:endParaRPr>
          </a:p>
        </p:txBody>
      </p:sp>
      <p:sp>
        <p:nvSpPr>
          <p:cNvPr id="129" name="CustomShape 3"/>
          <p:cNvSpPr/>
          <p:nvPr/>
        </p:nvSpPr>
        <p:spPr>
          <a:xfrm>
            <a:off x="-6840" y="1101960"/>
            <a:ext cx="1219716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cs-CZ" sz="1800" spc="-1" strike="noStrike">
                <a:solidFill>
                  <a:srgbClr val="000000"/>
                </a:solidFill>
                <a:latin typeface="Calibri"/>
                <a:ea typeface="Calibri"/>
              </a:rPr>
              <a:t>  </a:t>
            </a:r>
            <a:r>
              <a:rPr b="0" lang="cs-CZ" sz="4400" spc="-1" strike="noStrike" u="sng">
                <a:solidFill>
                  <a:srgbClr val="002060"/>
                </a:solidFill>
                <a:uFillTx/>
                <a:latin typeface="Calibri"/>
                <a:ea typeface="Calibri"/>
              </a:rPr>
              <a:t> </a:t>
            </a:r>
            <a:r>
              <a:rPr b="0" lang="sk-SK" sz="4400" spc="-1" strike="noStrike" u="sng">
                <a:solidFill>
                  <a:srgbClr val="002060"/>
                </a:solidFill>
                <a:uFillTx/>
                <a:latin typeface="Calibri"/>
                <a:ea typeface="Calibri"/>
              </a:rPr>
              <a:t>Ako </a:t>
            </a:r>
            <a:r>
              <a:rPr b="0" lang="cs-CZ" sz="4400" spc="-1" strike="noStrike" u="sng">
                <a:solidFill>
                  <a:srgbClr val="002060"/>
                </a:solidFill>
                <a:uFillTx/>
                <a:latin typeface="Calibri"/>
                <a:ea typeface="Calibri"/>
              </a:rPr>
              <a:t>pristupovat k materiálu 1</a:t>
            </a:r>
            <a:endParaRPr b="0" lang="sk-SK" sz="44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656" name="image1.png" descr=""/>
          <p:cNvPicPr/>
          <p:nvPr/>
        </p:nvPicPr>
        <p:blipFill>
          <a:blip r:embed="rId2"/>
          <a:srcRect l="0" t="8888" r="0" b="13844"/>
          <a:stretch/>
        </p:blipFill>
        <p:spPr>
          <a:xfrm>
            <a:off x="1254240" y="0"/>
            <a:ext cx="9682200" cy="1100520"/>
          </a:xfrm>
          <a:prstGeom prst="rect">
            <a:avLst/>
          </a:prstGeom>
          <a:ln w="12700">
            <a:noFill/>
          </a:ln>
        </p:spPr>
      </p:pic>
      <p:sp>
        <p:nvSpPr>
          <p:cNvPr id="65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658" name="CustomShape 2"/>
          <p:cNvSpPr/>
          <p:nvPr/>
        </p:nvSpPr>
        <p:spPr>
          <a:xfrm>
            <a:off x="0" y="1044360"/>
            <a:ext cx="1219068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cs-CZ" sz="4400" spc="-1" strike="noStrike" u="sng">
                <a:solidFill>
                  <a:srgbClr val="002060"/>
                </a:solidFill>
                <a:uFillTx/>
                <a:latin typeface="Calibri"/>
                <a:ea typeface="Calibri"/>
              </a:rPr>
              <a:t>Závery, overenie výsledkov</a:t>
            </a:r>
            <a:endParaRPr b="0" lang="sk-SK" sz="4400" spc="-1" strike="noStrike">
              <a:latin typeface="Arial"/>
            </a:endParaRPr>
          </a:p>
        </p:txBody>
      </p:sp>
      <p:sp>
        <p:nvSpPr>
          <p:cNvPr id="659" name="CustomShape 3"/>
          <p:cNvSpPr/>
          <p:nvPr/>
        </p:nvSpPr>
        <p:spPr>
          <a:xfrm>
            <a:off x="412560" y="1923480"/>
            <a:ext cx="11683800" cy="3412440"/>
          </a:xfrm>
          <a:prstGeom prst="rect">
            <a:avLst/>
          </a:prstGeom>
          <a:noFill/>
          <a:ln w="12700">
            <a:noFill/>
          </a:ln>
        </p:spPr>
        <p:style>
          <a:lnRef idx="0"/>
          <a:fillRef idx="0"/>
          <a:effectRef idx="0"/>
          <a:fontRef idx="minor"/>
        </p:style>
        <p:txBody>
          <a:bodyPr lIns="0" rIns="0" tIns="0" bIns="0">
            <a:spAutoFit/>
          </a:bodyPr>
          <a:p>
            <a:pPr>
              <a:lnSpc>
                <a:spcPct val="100000"/>
              </a:lnSpc>
            </a:pPr>
            <a:r>
              <a:rPr b="0" lang="cs-CZ" sz="2800" spc="-1" strike="noStrike">
                <a:solidFill>
                  <a:srgbClr val="002060"/>
                </a:solidFill>
                <a:latin typeface="Calibri"/>
                <a:ea typeface="Calibri"/>
              </a:rPr>
              <a:t>Čo bude ďalej (Feed Forward): Plánujte ďalšiu hodinu na základe výkonu žiaka:</a:t>
            </a:r>
            <a:endParaRPr b="0" lang="sk-SK" sz="2800" spc="-1" strike="noStrike">
              <a:latin typeface="Arial"/>
            </a:endParaRPr>
          </a:p>
          <a:p>
            <a:pPr>
              <a:lnSpc>
                <a:spcPct val="100000"/>
              </a:lnSpc>
            </a:pPr>
            <a:endParaRPr b="0" lang="sk-SK" sz="2800" spc="-1" strike="noStrike">
              <a:latin typeface="Arial"/>
            </a:endParaRPr>
          </a:p>
          <a:p>
            <a:pPr marL="343080" indent="-341640">
              <a:lnSpc>
                <a:spcPct val="100000"/>
              </a:lnSpc>
              <a:buClr>
                <a:srgbClr val="002060"/>
              </a:buClr>
              <a:buFont typeface="Arial"/>
              <a:buChar char="•"/>
            </a:pPr>
            <a:r>
              <a:rPr b="1" lang="cs-CZ" sz="2800" spc="-1" strike="noStrike">
                <a:solidFill>
                  <a:srgbClr val="002060"/>
                </a:solidFill>
                <a:latin typeface="Calibri"/>
                <a:ea typeface="Calibri"/>
              </a:rPr>
              <a:t>Náročnosť v triede:</a:t>
            </a:r>
            <a:r>
              <a:rPr b="0" lang="cs-CZ" sz="2800" spc="-1" strike="noStrike">
                <a:solidFill>
                  <a:srgbClr val="002060"/>
                </a:solidFill>
                <a:latin typeface="Calibri"/>
                <a:ea typeface="Calibri"/>
              </a:rPr>
              <a:t> V závislosti od toho, ako dobre žiaci porozumeli materiálu </a:t>
            </a:r>
            <a:br/>
            <a:r>
              <a:rPr b="0" lang="cs-CZ" sz="2800" spc="-1" strike="noStrike">
                <a:solidFill>
                  <a:srgbClr val="002060"/>
                </a:solidFill>
                <a:latin typeface="Calibri"/>
                <a:ea typeface="Calibri"/>
              </a:rPr>
              <a:t>a zvládli úlohy.</a:t>
            </a:r>
            <a:endParaRPr b="0" lang="sk-SK" sz="2800" spc="-1" strike="noStrike">
              <a:latin typeface="Arial"/>
            </a:endParaRPr>
          </a:p>
          <a:p>
            <a:pPr marL="343080" indent="-341640">
              <a:lnSpc>
                <a:spcPct val="100000"/>
              </a:lnSpc>
              <a:buClr>
                <a:srgbClr val="002060"/>
              </a:buClr>
              <a:buFont typeface="Arial"/>
              <a:buChar char="•"/>
            </a:pPr>
            <a:r>
              <a:rPr b="1" lang="cs-CZ" sz="2800" spc="-1" strike="noStrike">
                <a:solidFill>
                  <a:srgbClr val="002060"/>
                </a:solidFill>
                <a:latin typeface="Calibri"/>
                <a:ea typeface="Calibri"/>
              </a:rPr>
              <a:t>Prístup k materiálu</a:t>
            </a:r>
            <a:r>
              <a:rPr b="0" lang="cs-CZ" sz="2800" spc="-1" strike="noStrike">
                <a:solidFill>
                  <a:srgbClr val="002060"/>
                </a:solidFill>
                <a:latin typeface="Calibri"/>
                <a:ea typeface="Calibri"/>
              </a:rPr>
              <a:t>: Aký je správny postup, ktorý vám pomôže porozumieť materiálu a splniť stanovené úlohy.</a:t>
            </a:r>
            <a:endParaRPr b="0" lang="sk-SK" sz="2800" spc="-1" strike="noStrike">
              <a:latin typeface="Arial"/>
            </a:endParaRPr>
          </a:p>
          <a:p>
            <a:pPr marL="343080" indent="-341640">
              <a:lnSpc>
                <a:spcPct val="100000"/>
              </a:lnSpc>
              <a:buClr>
                <a:srgbClr val="002060"/>
              </a:buClr>
              <a:buFont typeface="Arial"/>
              <a:buChar char="•"/>
            </a:pPr>
            <a:r>
              <a:rPr b="1" lang="cs-CZ" sz="2800" spc="-1" strike="noStrike">
                <a:solidFill>
                  <a:srgbClr val="002060"/>
                </a:solidFill>
                <a:latin typeface="Calibri"/>
                <a:ea typeface="Calibri"/>
              </a:rPr>
              <a:t>Sebahodnotenie</a:t>
            </a:r>
            <a:r>
              <a:rPr b="0" lang="cs-CZ" sz="2800" spc="-1" strike="noStrike">
                <a:solidFill>
                  <a:srgbClr val="002060"/>
                </a:solidFill>
                <a:latin typeface="Calibri"/>
                <a:ea typeface="Calibri"/>
              </a:rPr>
              <a:t>: sebadisciplína, vedenie a kontrola činností.</a:t>
            </a:r>
            <a:endParaRPr b="0" lang="sk-SK" sz="2800" spc="-1" strike="noStrike">
              <a:latin typeface="Arial"/>
            </a:endParaRPr>
          </a:p>
          <a:p>
            <a:pPr marL="343080" indent="-341640">
              <a:lnSpc>
                <a:spcPct val="100000"/>
              </a:lnSpc>
              <a:buClr>
                <a:srgbClr val="002060"/>
              </a:buClr>
              <a:buFont typeface="Arial"/>
              <a:buChar char="•"/>
            </a:pPr>
            <a:r>
              <a:rPr b="1" lang="cs-CZ" sz="2800" spc="-1" strike="noStrike">
                <a:solidFill>
                  <a:srgbClr val="002060"/>
                </a:solidFill>
                <a:latin typeface="Calibri"/>
                <a:ea typeface="Calibri"/>
              </a:rPr>
              <a:t>Individuálny prístup</a:t>
            </a:r>
            <a:r>
              <a:rPr b="0" lang="cs-CZ" sz="2800" spc="-1" strike="noStrike">
                <a:solidFill>
                  <a:srgbClr val="002060"/>
                </a:solidFill>
                <a:latin typeface="Calibri"/>
                <a:ea typeface="Calibri"/>
              </a:rPr>
              <a:t>: Individuálne hodnotenie a vedenie.</a:t>
            </a:r>
            <a:endParaRPr b="0" lang="sk-SK" sz="28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661" name="image1.png" descr=""/>
          <p:cNvPicPr/>
          <p:nvPr/>
        </p:nvPicPr>
        <p:blipFill>
          <a:blip r:embed="rId2"/>
          <a:srcRect l="0" t="8888" r="0" b="13844"/>
          <a:stretch/>
        </p:blipFill>
        <p:spPr>
          <a:xfrm>
            <a:off x="1254240" y="0"/>
            <a:ext cx="9682200" cy="1100520"/>
          </a:xfrm>
          <a:prstGeom prst="rect">
            <a:avLst/>
          </a:prstGeom>
          <a:ln w="12700">
            <a:noFill/>
          </a:ln>
        </p:spPr>
      </p:pic>
      <p:sp>
        <p:nvSpPr>
          <p:cNvPr id="66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663" name="CustomShape 2"/>
          <p:cNvSpPr/>
          <p:nvPr/>
        </p:nvSpPr>
        <p:spPr>
          <a:xfrm>
            <a:off x="261360" y="1054440"/>
            <a:ext cx="1168380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cs-CZ" sz="4400" spc="-1" strike="noStrike" u="sng">
                <a:solidFill>
                  <a:srgbClr val="002060"/>
                </a:solidFill>
                <a:uFillTx/>
                <a:latin typeface="Calibri"/>
                <a:ea typeface="Calibri"/>
              </a:rPr>
              <a:t>Závery, overenie výsledkov 2</a:t>
            </a:r>
            <a:endParaRPr b="0" lang="sk-SK" sz="4400" spc="-1" strike="noStrike">
              <a:latin typeface="Arial"/>
            </a:endParaRPr>
          </a:p>
        </p:txBody>
      </p:sp>
      <p:sp>
        <p:nvSpPr>
          <p:cNvPr id="664" name="CustomShape 3"/>
          <p:cNvSpPr/>
          <p:nvPr/>
        </p:nvSpPr>
        <p:spPr>
          <a:xfrm>
            <a:off x="261360" y="1915920"/>
            <a:ext cx="11683800" cy="3122640"/>
          </a:xfrm>
          <a:prstGeom prst="rect">
            <a:avLst/>
          </a:prstGeom>
          <a:noFill/>
          <a:ln w="12700">
            <a:noFill/>
          </a:ln>
        </p:spPr>
        <p:style>
          <a:lnRef idx="0"/>
          <a:fillRef idx="0"/>
          <a:effectRef idx="0"/>
          <a:fontRef idx="minor"/>
        </p:style>
        <p:txBody>
          <a:bodyPr lIns="0" rIns="0" tIns="0" bIns="0">
            <a:spAutoFit/>
          </a:bodyPr>
          <a:p>
            <a:pPr marL="457200" indent="-455760">
              <a:lnSpc>
                <a:spcPct val="100000"/>
              </a:lnSpc>
              <a:buClr>
                <a:srgbClr val="002060"/>
              </a:buClr>
              <a:buFont typeface="Arial"/>
              <a:buChar char="•"/>
            </a:pPr>
            <a:r>
              <a:rPr b="1" lang="cs-CZ" sz="2800" spc="-1" strike="noStrike">
                <a:solidFill>
                  <a:srgbClr val="002060"/>
                </a:solidFill>
                <a:latin typeface="Calibri"/>
                <a:ea typeface="Calibri"/>
              </a:rPr>
              <a:t>Príprava</a:t>
            </a:r>
            <a:r>
              <a:rPr b="0" lang="cs-CZ" sz="2800" spc="-1" strike="noStrike">
                <a:solidFill>
                  <a:srgbClr val="002060"/>
                </a:solidFill>
                <a:latin typeface="Calibri"/>
                <a:ea typeface="Calibri"/>
              </a:rPr>
              <a:t>: </a:t>
            </a:r>
            <a:r>
              <a:rPr b="0" lang="cs-CZ" sz="2400" spc="-1" strike="noStrike">
                <a:solidFill>
                  <a:srgbClr val="002060"/>
                </a:solidFill>
                <a:latin typeface="Calibri"/>
                <a:ea typeface="Calibri"/>
              </a:rPr>
              <a:t>Jasné a dobre definované ciele lekcie a cvičení. Keď budú dobre rozumieť konečnému cieľu, môžu sa žiaci ľahšie a efektívnejšie zamerať na konkrétnu úlohu/materiál.</a:t>
            </a:r>
            <a:r>
              <a:rPr b="0" lang="cs-CZ" sz="2800" spc="-1" strike="noStrike">
                <a:solidFill>
                  <a:srgbClr val="002060"/>
                </a:solidFill>
                <a:latin typeface="Calibri"/>
                <a:ea typeface="Calibri"/>
              </a:rPr>
              <a:t>  </a:t>
            </a:r>
            <a:endParaRPr b="0" lang="sk-SK" sz="2800" spc="-1" strike="noStrike">
              <a:latin typeface="Arial"/>
            </a:endParaRPr>
          </a:p>
          <a:p>
            <a:pPr>
              <a:lnSpc>
                <a:spcPct val="100000"/>
              </a:lnSpc>
            </a:pPr>
            <a:endParaRPr b="0" lang="sk-SK" sz="2800" spc="-1" strike="noStrike">
              <a:latin typeface="Arial"/>
            </a:endParaRPr>
          </a:p>
          <a:p>
            <a:pPr marL="457200" indent="-455760">
              <a:lnSpc>
                <a:spcPct val="100000"/>
              </a:lnSpc>
              <a:buClr>
                <a:srgbClr val="002060"/>
              </a:buClr>
              <a:buFont typeface="Arial"/>
              <a:buChar char="•"/>
            </a:pPr>
            <a:r>
              <a:rPr b="1" lang="cs-CZ" sz="2800" spc="-1" strike="noStrike">
                <a:solidFill>
                  <a:srgbClr val="002060"/>
                </a:solidFill>
                <a:latin typeface="Calibri"/>
                <a:ea typeface="Calibri"/>
              </a:rPr>
              <a:t>Overovanie</a:t>
            </a:r>
            <a:r>
              <a:rPr b="0" lang="cs-CZ" sz="2800" spc="-1" strike="noStrike">
                <a:solidFill>
                  <a:srgbClr val="002060"/>
                </a:solidFill>
                <a:latin typeface="Calibri"/>
                <a:ea typeface="Calibri"/>
              </a:rPr>
              <a:t>: </a:t>
            </a:r>
            <a:r>
              <a:rPr b="0" lang="cs-CZ" sz="2300" spc="-1" strike="noStrike">
                <a:solidFill>
                  <a:srgbClr val="002060"/>
                </a:solidFill>
                <a:latin typeface="Calibri"/>
                <a:ea typeface="Calibri"/>
              </a:rPr>
              <a:t>Ako som to urobil? Individuálne hodnotenie a spätná väzba od učiteľa na prácu žiaka, ktorá sa konkrétne týka dosiahnutia cieľa. Poskytnite informácie o pokroku žiaka (alebo jeho nedostatku) a poskytnite pokyny, ktoré pomôžu dosiahnuť ciele a dosiahnuť očakávanú úroveň. </a:t>
            </a:r>
            <a:endParaRPr b="0" lang="sk-SK" sz="23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31" name="image1.png" descr=""/>
          <p:cNvPicPr/>
          <p:nvPr/>
        </p:nvPicPr>
        <p:blipFill>
          <a:blip r:embed="rId2"/>
          <a:srcRect l="0" t="8888" r="0" b="13844"/>
          <a:stretch/>
        </p:blipFill>
        <p:spPr>
          <a:xfrm>
            <a:off x="1254240" y="0"/>
            <a:ext cx="9682200" cy="1100520"/>
          </a:xfrm>
          <a:prstGeom prst="rect">
            <a:avLst/>
          </a:prstGeom>
          <a:ln w="12700">
            <a:noFill/>
          </a:ln>
        </p:spPr>
      </p:pic>
      <p:sp>
        <p:nvSpPr>
          <p:cNvPr id="132"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33" name="CustomShape 2"/>
          <p:cNvSpPr/>
          <p:nvPr/>
        </p:nvSpPr>
        <p:spPr>
          <a:xfrm>
            <a:off x="668160" y="2181600"/>
            <a:ext cx="11197080" cy="1767240"/>
          </a:xfrm>
          <a:prstGeom prst="rect">
            <a:avLst/>
          </a:prstGeom>
          <a:noFill/>
          <a:ln w="12700">
            <a:noFill/>
          </a:ln>
        </p:spPr>
        <p:style>
          <a:lnRef idx="0"/>
          <a:fillRef idx="0"/>
          <a:effectRef idx="0"/>
          <a:fontRef idx="minor"/>
        </p:style>
        <p:txBody>
          <a:bodyPr lIns="0" rIns="0" tIns="0" bIns="0">
            <a:spAutoFit/>
          </a:bodyPr>
          <a:p>
            <a:pPr>
              <a:lnSpc>
                <a:spcPct val="100000"/>
              </a:lnSpc>
            </a:pPr>
            <a:r>
              <a:rPr b="0" lang="cs-CZ" sz="2600" spc="-1" strike="noStrike">
                <a:solidFill>
                  <a:srgbClr val="002163"/>
                </a:solidFill>
                <a:latin typeface="Calibri"/>
                <a:ea typeface="Calibri"/>
              </a:rPr>
              <a:t>Pri príprave teoretickej časti:</a:t>
            </a:r>
            <a:endParaRPr b="0" lang="sk-SK" sz="2600" spc="-1" strike="noStrike">
              <a:latin typeface="Arial"/>
            </a:endParaRPr>
          </a:p>
          <a:p>
            <a:pPr>
              <a:lnSpc>
                <a:spcPct val="100000"/>
              </a:lnSpc>
            </a:pPr>
            <a:r>
              <a:rPr b="0" lang="cs-CZ" sz="1800" spc="-1" strike="noStrike">
                <a:solidFill>
                  <a:srgbClr val="002060"/>
                </a:solidFill>
                <a:latin typeface="Calibri"/>
                <a:ea typeface="Calibri"/>
              </a:rPr>
              <a:t>Materiál venovaný objektom Slnejčnej sústavy je obšírny (z dôvodu veľkého množstva objektov nachádzajúcich sa v Slnečnej sústave), je na učiteľovi, ktorú časť vyberie.  Je zameraný na základné objekty – planéty, trpasličie planéty a malá telesá Slnečnej sústavy. Teoretická část obsahuje popis objektov a ich charakteristické vlastnosti. Aktivity sú dvojaké – praktické činnosti žiakov pri tvorbe rôznych modelov (planét, trajektórie), modelovanie pohybu alebo meranie výšky výskoku a aktivity zamerané na počítanie rôznych parametrov (energia, uhlová veľkosť, vzdialenosť, rýchlosť, sila).</a:t>
            </a:r>
            <a:endParaRPr b="0" lang="sk-SK" sz="1800" spc="-1" strike="noStrike">
              <a:latin typeface="Arial"/>
            </a:endParaRPr>
          </a:p>
        </p:txBody>
      </p:sp>
      <p:sp>
        <p:nvSpPr>
          <p:cNvPr id="134" name="CustomShape 3"/>
          <p:cNvSpPr/>
          <p:nvPr/>
        </p:nvSpPr>
        <p:spPr>
          <a:xfrm>
            <a:off x="-6840" y="1101960"/>
            <a:ext cx="1219716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cs-CZ" sz="1800" spc="-1" strike="noStrike">
                <a:solidFill>
                  <a:srgbClr val="000000"/>
                </a:solidFill>
                <a:latin typeface="Calibri"/>
                <a:ea typeface="Calibri"/>
              </a:rPr>
              <a:t>  </a:t>
            </a:r>
            <a:r>
              <a:rPr b="0" lang="cs-CZ" sz="4400" spc="-1" strike="noStrike" u="sng">
                <a:solidFill>
                  <a:srgbClr val="002060"/>
                </a:solidFill>
                <a:uFillTx/>
                <a:latin typeface="Calibri"/>
                <a:ea typeface="Calibri"/>
              </a:rPr>
              <a:t> </a:t>
            </a:r>
            <a:r>
              <a:rPr b="0" lang="sk-SK" sz="4400" spc="-1" strike="noStrike" u="sng">
                <a:solidFill>
                  <a:srgbClr val="002060"/>
                </a:solidFill>
                <a:uFillTx/>
                <a:latin typeface="Calibri"/>
                <a:ea typeface="Calibri"/>
              </a:rPr>
              <a:t>Ako </a:t>
            </a:r>
            <a:r>
              <a:rPr b="0" lang="cs-CZ" sz="4400" spc="-1" strike="noStrike" u="sng">
                <a:solidFill>
                  <a:srgbClr val="002060"/>
                </a:solidFill>
                <a:uFillTx/>
                <a:latin typeface="Calibri"/>
                <a:ea typeface="Calibri"/>
              </a:rPr>
              <a:t>pristupovať k materiálu 2</a:t>
            </a:r>
            <a:endParaRPr b="0" lang="sk-SK" sz="4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36" name="image1.png" descr=""/>
          <p:cNvPicPr/>
          <p:nvPr/>
        </p:nvPicPr>
        <p:blipFill>
          <a:blip r:embed="rId2"/>
          <a:srcRect l="0" t="8888" r="0" b="13844"/>
          <a:stretch/>
        </p:blipFill>
        <p:spPr>
          <a:xfrm>
            <a:off x="1254240" y="0"/>
            <a:ext cx="9682200" cy="1100520"/>
          </a:xfrm>
          <a:prstGeom prst="rect">
            <a:avLst/>
          </a:prstGeom>
          <a:ln w="12700">
            <a:noFill/>
          </a:ln>
        </p:spPr>
      </p:pic>
      <p:sp>
        <p:nvSpPr>
          <p:cNvPr id="13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38" name="CustomShape 2"/>
          <p:cNvSpPr/>
          <p:nvPr/>
        </p:nvSpPr>
        <p:spPr>
          <a:xfrm>
            <a:off x="496800" y="1970640"/>
            <a:ext cx="11197080" cy="2680920"/>
          </a:xfrm>
          <a:prstGeom prst="rect">
            <a:avLst/>
          </a:prstGeom>
          <a:noFill/>
          <a:ln w="12700">
            <a:noFill/>
          </a:ln>
        </p:spPr>
        <p:style>
          <a:lnRef idx="0"/>
          <a:fillRef idx="0"/>
          <a:effectRef idx="0"/>
          <a:fontRef idx="minor"/>
        </p:style>
        <p:txBody>
          <a:bodyPr lIns="0" rIns="0" tIns="0" bIns="0">
            <a:spAutoFit/>
          </a:bodyPr>
          <a:p>
            <a:pPr marL="457200" indent="-455760">
              <a:lnSpc>
                <a:spcPct val="100000"/>
              </a:lnSpc>
              <a:buClr>
                <a:srgbClr val="002060"/>
              </a:buClr>
              <a:buFont typeface="Helvetica"/>
              <a:buAutoNum type="arabicPeriod" startAt="3"/>
            </a:pPr>
            <a:r>
              <a:rPr b="0" lang="cs-CZ" sz="2200" spc="-1" strike="noStrike">
                <a:solidFill>
                  <a:srgbClr val="002060"/>
                </a:solidFill>
                <a:latin typeface="Calibri"/>
                <a:ea typeface="Calibri"/>
              </a:rPr>
              <a:t>Prečítajte  si pozorne praktické cvičenia a ich odpovede.</a:t>
            </a:r>
            <a:endParaRPr b="0" lang="sk-SK" sz="2200" spc="-1" strike="noStrike">
              <a:latin typeface="Arial"/>
            </a:endParaRPr>
          </a:p>
          <a:p>
            <a:pPr>
              <a:lnSpc>
                <a:spcPct val="100000"/>
              </a:lnSpc>
            </a:pPr>
            <a:endParaRPr b="0" lang="sk-SK" sz="2200" spc="-1" strike="noStrike">
              <a:latin typeface="Arial"/>
            </a:endParaRPr>
          </a:p>
          <a:p>
            <a:pPr marL="457200" indent="-455760">
              <a:lnSpc>
                <a:spcPct val="100000"/>
              </a:lnSpc>
              <a:buClr>
                <a:srgbClr val="002060"/>
              </a:buClr>
              <a:buFont typeface="Helvetica"/>
              <a:buAutoNum type="arabicPeriod" startAt="4"/>
            </a:pPr>
            <a:r>
              <a:rPr b="0" lang="cs-CZ" sz="2200" spc="-1" strike="noStrike">
                <a:solidFill>
                  <a:srgbClr val="002060"/>
                </a:solidFill>
                <a:latin typeface="Calibri"/>
                <a:ea typeface="Calibri"/>
              </a:rPr>
              <a:t>Ak máte nejaké otázky, pozrite sa na dalšie materiály a/alebo stránky projektu </a:t>
            </a:r>
            <a:br/>
            <a:r>
              <a:rPr b="0" lang="cs-CZ" sz="2200" spc="-1" strike="noStrike">
                <a:solidFill>
                  <a:srgbClr val="002060"/>
                </a:solidFill>
                <a:latin typeface="Calibri"/>
                <a:ea typeface="Calibri"/>
              </a:rPr>
              <a:t>(project-stars.com) alebo na jiné webové stránky. </a:t>
            </a:r>
            <a:r>
              <a:rPr b="0" lang="cs-CZ" sz="2200" spc="-1" strike="noStrike">
                <a:solidFill>
                  <a:srgbClr val="f22d25"/>
                </a:solidFill>
                <a:latin typeface="Calibri"/>
                <a:ea typeface="Calibri"/>
              </a:rPr>
              <a:t>Pozor! Uistite sa, že zdroje sú spoľahlivé!</a:t>
            </a:r>
            <a:endParaRPr b="0" lang="sk-SK" sz="2200" spc="-1" strike="noStrike">
              <a:latin typeface="Arial"/>
            </a:endParaRPr>
          </a:p>
          <a:p>
            <a:pPr>
              <a:lnSpc>
                <a:spcPct val="100000"/>
              </a:lnSpc>
            </a:pPr>
            <a:endParaRPr b="0" lang="sk-SK" sz="2200" spc="-1" strike="noStrike">
              <a:latin typeface="Arial"/>
            </a:endParaRPr>
          </a:p>
          <a:p>
            <a:pPr marL="457200" indent="-455760">
              <a:lnSpc>
                <a:spcPct val="100000"/>
              </a:lnSpc>
              <a:buClr>
                <a:srgbClr val="002163"/>
              </a:buClr>
              <a:buFont typeface="Helvetica"/>
              <a:buAutoNum type="arabicPeriod" startAt="5"/>
            </a:pPr>
            <a:r>
              <a:rPr b="0" lang="cs-CZ" sz="2200" spc="-1" strike="noStrike">
                <a:solidFill>
                  <a:srgbClr val="002163"/>
                </a:solidFill>
                <a:latin typeface="Calibri"/>
                <a:ea typeface="Calibri"/>
              </a:rPr>
              <a:t>Na základe teoretickej časti vyberte na ilustráciu praktické cvičenia. Ďalšie cvičenia môžete hľadať v doplnkových materiáloch a/alebo na stránke projektu (project-stars.com) alebo na iných webových stránkach.</a:t>
            </a:r>
            <a:r>
              <a:rPr b="0" lang="cs-CZ" sz="2200" spc="-1" strike="noStrike">
                <a:solidFill>
                  <a:srgbClr val="002060"/>
                </a:solidFill>
                <a:latin typeface="Calibri"/>
                <a:ea typeface="Calibri"/>
              </a:rPr>
              <a:t> </a:t>
            </a:r>
            <a:r>
              <a:rPr b="0" lang="cs-CZ" sz="2200" spc="-1" strike="noStrike">
                <a:solidFill>
                  <a:srgbClr val="f22d25"/>
                </a:solidFill>
                <a:latin typeface="Calibri"/>
                <a:ea typeface="Calibri"/>
              </a:rPr>
              <a:t>Pozor! Uistite sa, že zdroje sú spoľahlivé!</a:t>
            </a:r>
            <a:endParaRPr b="0" lang="sk-SK" sz="2200" spc="-1" strike="noStrike">
              <a:latin typeface="Arial"/>
            </a:endParaRPr>
          </a:p>
        </p:txBody>
      </p:sp>
      <p:sp>
        <p:nvSpPr>
          <p:cNvPr id="139" name="CustomShape 3"/>
          <p:cNvSpPr/>
          <p:nvPr/>
        </p:nvSpPr>
        <p:spPr>
          <a:xfrm>
            <a:off x="-6840" y="1101960"/>
            <a:ext cx="1219716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cs-CZ" sz="1800" spc="-1" strike="noStrike">
                <a:solidFill>
                  <a:srgbClr val="000000"/>
                </a:solidFill>
                <a:latin typeface="Calibri"/>
                <a:ea typeface="Calibri"/>
              </a:rPr>
              <a:t> </a:t>
            </a:r>
            <a:r>
              <a:rPr b="0" lang="cs-CZ" sz="4400" spc="-1" strike="noStrike" u="sng">
                <a:solidFill>
                  <a:srgbClr val="002060"/>
                </a:solidFill>
                <a:uFillTx/>
                <a:latin typeface="Calibri"/>
                <a:ea typeface="Calibri"/>
              </a:rPr>
              <a:t> </a:t>
            </a:r>
            <a:r>
              <a:rPr b="0" lang="sk-SK" sz="4400" spc="-1" strike="noStrike" u="sng">
                <a:solidFill>
                  <a:srgbClr val="002060"/>
                </a:solidFill>
                <a:uFillTx/>
                <a:latin typeface="Calibri"/>
                <a:ea typeface="Calibri"/>
              </a:rPr>
              <a:t>Ako </a:t>
            </a:r>
            <a:r>
              <a:rPr b="0" lang="cs-CZ" sz="4400" spc="-1" strike="noStrike" u="sng">
                <a:solidFill>
                  <a:srgbClr val="002060"/>
                </a:solidFill>
                <a:uFillTx/>
                <a:latin typeface="Calibri"/>
                <a:ea typeface="Calibri"/>
              </a:rPr>
              <a:t>pristupovať k materiálu 3</a:t>
            </a:r>
            <a:endParaRPr b="0" lang="sk-SK" sz="4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41" name="CustomShape 2"/>
          <p:cNvSpPr/>
          <p:nvPr/>
        </p:nvSpPr>
        <p:spPr>
          <a:xfrm>
            <a:off x="496800" y="1895760"/>
            <a:ext cx="11197080" cy="3351240"/>
          </a:xfrm>
          <a:prstGeom prst="rect">
            <a:avLst/>
          </a:prstGeom>
          <a:noFill/>
          <a:ln w="12700">
            <a:noFill/>
          </a:ln>
        </p:spPr>
        <p:style>
          <a:lnRef idx="0"/>
          <a:fillRef idx="0"/>
          <a:effectRef idx="0"/>
          <a:fontRef idx="minor"/>
        </p:style>
        <p:txBody>
          <a:bodyPr lIns="0" rIns="0" tIns="0" bIns="0">
            <a:spAutoFit/>
          </a:bodyPr>
          <a:p>
            <a:pPr marL="457200" indent="-455760">
              <a:lnSpc>
                <a:spcPct val="100000"/>
              </a:lnSpc>
              <a:buClr>
                <a:srgbClr val="002060"/>
              </a:buClr>
              <a:buFont typeface="Helvetica"/>
              <a:buAutoNum type="arabicPeriod" startAt="6"/>
            </a:pPr>
            <a:r>
              <a:rPr b="0" lang="cs-CZ" sz="2200" spc="-1" strike="noStrike">
                <a:solidFill>
                  <a:srgbClr val="002060"/>
                </a:solidFill>
                <a:latin typeface="Calibri"/>
                <a:ea typeface="Calibri"/>
              </a:rPr>
              <a:t>Uvedomte si, že niektoré cvičenia vyžadujú ďalšie materiály, ktoré sú v triede ťažšie dostupné. Na ne je potrebné vopred sa pripraviť – buď ichdodať, alebo upozornit žiakov, aby si ich pripravili vopred!</a:t>
            </a:r>
            <a:endParaRPr b="0" lang="sk-SK" sz="2200" spc="-1" strike="noStrike">
              <a:latin typeface="Arial"/>
            </a:endParaRPr>
          </a:p>
          <a:p>
            <a:pPr>
              <a:lnSpc>
                <a:spcPct val="100000"/>
              </a:lnSpc>
            </a:pPr>
            <a:endParaRPr b="0" lang="sk-SK" sz="2200" spc="-1" strike="noStrike">
              <a:latin typeface="Arial"/>
            </a:endParaRPr>
          </a:p>
          <a:p>
            <a:pPr marL="457200" indent="-455760">
              <a:lnSpc>
                <a:spcPct val="100000"/>
              </a:lnSpc>
              <a:buClr>
                <a:srgbClr val="002060"/>
              </a:buClr>
              <a:buFont typeface="Helvetica"/>
              <a:buAutoNum type="arabicPeriod" startAt="7"/>
            </a:pPr>
            <a:r>
              <a:rPr b="0" lang="cs-CZ" sz="2200" spc="-1" strike="noStrike">
                <a:solidFill>
                  <a:srgbClr val="002060"/>
                </a:solidFill>
                <a:latin typeface="Calibri"/>
                <a:ea typeface="Calibri"/>
              </a:rPr>
              <a:t>Odporúčame vyskúšať vybrané cvičenia a urobiť si vlastný úsudok ohľadom zložitosti a času potrebného na dokončenie cvičení. Ak sa rozhodnete, môžete vykonávať zmeny, vynechať niektoré časti, uľahčiť si časti cvičení, pokiaľ to nenarúša fyzikálny význam úloh.</a:t>
            </a:r>
            <a:endParaRPr b="0" lang="sk-SK" sz="2200" spc="-1" strike="noStrike">
              <a:latin typeface="Arial"/>
            </a:endParaRPr>
          </a:p>
          <a:p>
            <a:pPr>
              <a:lnSpc>
                <a:spcPct val="100000"/>
              </a:lnSpc>
            </a:pPr>
            <a:endParaRPr b="0" lang="sk-SK" sz="2200" spc="-1" strike="noStrike">
              <a:latin typeface="Arial"/>
            </a:endParaRPr>
          </a:p>
          <a:p>
            <a:pPr marL="457200" indent="-455760">
              <a:lnSpc>
                <a:spcPct val="100000"/>
              </a:lnSpc>
              <a:buClr>
                <a:srgbClr val="002163"/>
              </a:buClr>
              <a:buFont typeface="Helvetica"/>
              <a:buAutoNum type="arabicPeriod" startAt="8"/>
            </a:pPr>
            <a:r>
              <a:rPr b="0" lang="cs-CZ" sz="2200" spc="-1" strike="noStrike">
                <a:solidFill>
                  <a:srgbClr val="002163"/>
                </a:solidFill>
                <a:latin typeface="Calibri"/>
                <a:ea typeface="Calibri"/>
              </a:rPr>
              <a:t>Podľa svojho uváženia môžete dať niektoré cvičenia  za domácu úlohu, urobiť predbežnú prípravu doma alebo naopak nechať doma dokončiť. </a:t>
            </a:r>
            <a:endParaRPr b="0" lang="sk-SK" sz="2200" spc="-1" strike="noStrike">
              <a:latin typeface="Arial"/>
            </a:endParaRPr>
          </a:p>
        </p:txBody>
      </p:sp>
      <p:sp>
        <p:nvSpPr>
          <p:cNvPr id="142" name="CustomShape 3"/>
          <p:cNvSpPr/>
          <p:nvPr/>
        </p:nvSpPr>
        <p:spPr>
          <a:xfrm>
            <a:off x="-6840" y="1101960"/>
            <a:ext cx="12197160" cy="669960"/>
          </a:xfrm>
          <a:prstGeom prst="rect">
            <a:avLst/>
          </a:prstGeom>
          <a:noFill/>
          <a:ln w="12700">
            <a:noFill/>
          </a:ln>
        </p:spPr>
        <p:style>
          <a:lnRef idx="0"/>
          <a:fillRef idx="0"/>
          <a:effectRef idx="0"/>
          <a:fontRef idx="minor"/>
        </p:style>
        <p:txBody>
          <a:bodyPr lIns="0" rIns="0" tIns="0" bIns="0">
            <a:spAutoFit/>
          </a:bodyPr>
          <a:p>
            <a:pPr algn="ctr">
              <a:lnSpc>
                <a:spcPct val="100000"/>
              </a:lnSpc>
            </a:pPr>
            <a:r>
              <a:rPr b="0" lang="sk-SK" sz="4400" spc="-1" strike="noStrike" u="sng">
                <a:solidFill>
                  <a:srgbClr val="002060"/>
                </a:solidFill>
                <a:uFillTx/>
                <a:latin typeface="Calibri"/>
                <a:ea typeface="Calibri"/>
              </a:rPr>
              <a:t> </a:t>
            </a:r>
            <a:r>
              <a:rPr b="0" lang="sk-SK" sz="4400" spc="-1" strike="noStrike" u="sng">
                <a:solidFill>
                  <a:srgbClr val="002060"/>
                </a:solidFill>
                <a:uFillTx/>
                <a:latin typeface="Calibri"/>
                <a:ea typeface="Calibri"/>
              </a:rPr>
              <a:t>Ako </a:t>
            </a:r>
            <a:r>
              <a:rPr b="0" lang="cs-CZ" sz="4400" spc="-1" strike="noStrike" u="sng">
                <a:solidFill>
                  <a:srgbClr val="002060"/>
                </a:solidFill>
                <a:uFillTx/>
                <a:latin typeface="Calibri"/>
                <a:ea typeface="Calibri"/>
              </a:rPr>
              <a:t>pristupovať k materiálu 4</a:t>
            </a:r>
            <a:endParaRPr b="0" lang="sk-SK" sz="4400" spc="-1" strike="noStrike">
              <a:latin typeface="Arial"/>
            </a:endParaRPr>
          </a:p>
        </p:txBody>
      </p:sp>
      <p:pic>
        <p:nvPicPr>
          <p:cNvPr id="143"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44" name="image1.png" descr=""/>
          <p:cNvPicPr/>
          <p:nvPr/>
        </p:nvPicPr>
        <p:blipFill>
          <a:blip r:embed="rId2"/>
          <a:srcRect l="0" t="8888" r="0" b="13844"/>
          <a:stretch/>
        </p:blipFill>
        <p:spPr>
          <a:xfrm>
            <a:off x="1254240" y="0"/>
            <a:ext cx="9682200" cy="1100520"/>
          </a:xfrm>
          <a:prstGeom prst="rect">
            <a:avLst/>
          </a:prstGeom>
          <a:ln w="1270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5" name="image2.jpg" descr=""/>
          <p:cNvPicPr/>
          <p:nvPr/>
        </p:nvPicPr>
        <p:blipFill>
          <a:blip r:embed="rId1"/>
          <a:srcRect l="0" t="14595" r="0" b="20013"/>
          <a:stretch/>
        </p:blipFill>
        <p:spPr>
          <a:xfrm>
            <a:off x="1587600" y="5821560"/>
            <a:ext cx="9031320" cy="1035000"/>
          </a:xfrm>
          <a:prstGeom prst="rect">
            <a:avLst/>
          </a:prstGeom>
          <a:ln w="12700">
            <a:noFill/>
          </a:ln>
        </p:spPr>
      </p:pic>
      <p:pic>
        <p:nvPicPr>
          <p:cNvPr id="146" name="image1.png" descr=""/>
          <p:cNvPicPr/>
          <p:nvPr/>
        </p:nvPicPr>
        <p:blipFill>
          <a:blip r:embed="rId2"/>
          <a:srcRect l="0" t="8888" r="0" b="13844"/>
          <a:stretch/>
        </p:blipFill>
        <p:spPr>
          <a:xfrm>
            <a:off x="1254240" y="0"/>
            <a:ext cx="9682200" cy="1100520"/>
          </a:xfrm>
          <a:prstGeom prst="rect">
            <a:avLst/>
          </a:prstGeom>
          <a:ln w="12700">
            <a:noFill/>
          </a:ln>
        </p:spPr>
      </p:pic>
      <p:sp>
        <p:nvSpPr>
          <p:cNvPr id="147" name="CustomShape 1"/>
          <p:cNvSpPr/>
          <p:nvPr/>
        </p:nvSpPr>
        <p:spPr>
          <a:xfrm>
            <a:off x="-6840" y="5572440"/>
            <a:ext cx="12197160" cy="146160"/>
          </a:xfrm>
          <a:prstGeom prst="rect">
            <a:avLst/>
          </a:prstGeom>
          <a:solidFill>
            <a:srgbClr val="ed7d31"/>
          </a:solidFill>
          <a:ln w="12700">
            <a:noFill/>
          </a:ln>
        </p:spPr>
        <p:style>
          <a:lnRef idx="0"/>
          <a:fillRef idx="0"/>
          <a:effectRef idx="0"/>
          <a:fontRef idx="minor"/>
        </p:style>
        <p:txBody>
          <a:bodyPr lIns="0" rIns="0" tIns="0" bIns="0">
            <a:spAutoFit/>
          </a:bodyPr>
          <a:p>
            <a:pPr>
              <a:lnSpc>
                <a:spcPct val="107000"/>
              </a:lnSpc>
              <a:spcBef>
                <a:spcPts val="799"/>
              </a:spcBef>
            </a:pPr>
            <a:r>
              <a:rPr b="0" lang="sk-SK" sz="900" spc="-1" strike="noStrike">
                <a:solidFill>
                  <a:srgbClr val="000000"/>
                </a:solidFill>
                <a:latin typeface="Verdana"/>
                <a:ea typeface="Verdana"/>
              </a:rPr>
              <a:t>The current publication reflects only the author´s view and neither the Slovak National Agency, nor the European Commission are responsible for any use that may be made of the information it contains.</a:t>
            </a:r>
            <a:endParaRPr b="0" lang="sk-SK" sz="900" spc="-1" strike="noStrike">
              <a:latin typeface="Arial"/>
            </a:endParaRPr>
          </a:p>
        </p:txBody>
      </p:sp>
      <p:sp>
        <p:nvSpPr>
          <p:cNvPr id="148" name="CustomShape 2"/>
          <p:cNvSpPr/>
          <p:nvPr/>
        </p:nvSpPr>
        <p:spPr>
          <a:xfrm>
            <a:off x="-6840" y="1054440"/>
            <a:ext cx="12197160" cy="759960"/>
          </a:xfrm>
          <a:prstGeom prst="rect">
            <a:avLst/>
          </a:prstGeom>
          <a:noFill/>
          <a:ln w="12700">
            <a:noFill/>
          </a:ln>
        </p:spPr>
        <p:style>
          <a:lnRef idx="0"/>
          <a:fillRef idx="0"/>
          <a:effectRef idx="0"/>
          <a:fontRef idx="minor"/>
        </p:style>
        <p:txBody>
          <a:bodyPr lIns="45720" rIns="45720" tIns="45000" bIns="45000">
            <a:spAutoFit/>
          </a:bodyPr>
          <a:p>
            <a:pPr algn="ctr">
              <a:lnSpc>
                <a:spcPct val="100000"/>
              </a:lnSpc>
            </a:pPr>
            <a:r>
              <a:rPr b="0" lang="cs-CZ" sz="4400" spc="-1" strike="noStrike" u="sng">
                <a:solidFill>
                  <a:srgbClr val="002060"/>
                </a:solidFill>
                <a:uFillTx/>
                <a:latin typeface="Calibri"/>
                <a:ea typeface="Calibri"/>
              </a:rPr>
              <a:t>Моdul 5a – obsah</a:t>
            </a:r>
            <a:endParaRPr b="0" lang="sk-SK" sz="4400" spc="-1" strike="noStrike">
              <a:latin typeface="Arial"/>
            </a:endParaRPr>
          </a:p>
        </p:txBody>
      </p:sp>
      <p:sp>
        <p:nvSpPr>
          <p:cNvPr id="149" name="CustomShape 3"/>
          <p:cNvSpPr/>
          <p:nvPr/>
        </p:nvSpPr>
        <p:spPr>
          <a:xfrm>
            <a:off x="249840" y="1823760"/>
            <a:ext cx="11683800" cy="344196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cs-CZ" sz="3600" spc="-1" strike="noStrike">
                <a:solidFill>
                  <a:srgbClr val="002060"/>
                </a:solidFill>
                <a:latin typeface="Calibri"/>
                <a:ea typeface="Calibri"/>
              </a:rPr>
              <a:t>5a.1 Planéty slnečnej sústavy</a:t>
            </a:r>
            <a:endParaRPr b="0" lang="sk-SK" sz="3600" spc="-1" strike="noStrike">
              <a:latin typeface="Arial"/>
            </a:endParaRPr>
          </a:p>
          <a:p>
            <a:pPr>
              <a:lnSpc>
                <a:spcPct val="100000"/>
              </a:lnSpc>
              <a:tabLst>
                <a:tab algn="l" pos="0"/>
              </a:tabLst>
            </a:pPr>
            <a:r>
              <a:rPr b="0" lang="cs-CZ" sz="2800" spc="-1" strike="noStrike">
                <a:solidFill>
                  <a:srgbClr val="002060"/>
                </a:solidFill>
                <a:latin typeface="Calibri"/>
                <a:ea typeface="Calibri"/>
              </a:rPr>
              <a:t>	</a:t>
            </a:r>
            <a:r>
              <a:rPr b="0" lang="cs-CZ" sz="2800" spc="-1" strike="noStrike">
                <a:solidFill>
                  <a:srgbClr val="002060"/>
                </a:solidFill>
                <a:latin typeface="Calibri"/>
                <a:ea typeface="Calibri"/>
              </a:rPr>
              <a:t>Modely planét, obeh Zeme okolo Slnka, vzdialenosti a rozmery planét.</a:t>
            </a:r>
            <a:endParaRPr b="0" lang="sk-SK" sz="2800" spc="-1" strike="noStrike">
              <a:latin typeface="Arial"/>
            </a:endParaRPr>
          </a:p>
          <a:p>
            <a:pPr>
              <a:lnSpc>
                <a:spcPct val="100000"/>
              </a:lnSpc>
              <a:tabLst>
                <a:tab algn="l" pos="0"/>
              </a:tabLst>
            </a:pPr>
            <a:r>
              <a:rPr b="0" lang="cs-CZ" sz="3600" spc="-1" strike="noStrike">
                <a:solidFill>
                  <a:srgbClr val="002060"/>
                </a:solidFill>
                <a:latin typeface="Calibri"/>
                <a:ea typeface="Calibri"/>
              </a:rPr>
              <a:t>5a.2 Trpasličie planéty</a:t>
            </a:r>
            <a:endParaRPr b="0" lang="sk-SK" sz="3600" spc="-1" strike="noStrike">
              <a:latin typeface="Arial"/>
            </a:endParaRPr>
          </a:p>
          <a:p>
            <a:pPr>
              <a:lnSpc>
                <a:spcPct val="100000"/>
              </a:lnSpc>
              <a:tabLst>
                <a:tab algn="l" pos="0"/>
              </a:tabLst>
            </a:pPr>
            <a:r>
              <a:rPr b="0" lang="cs-CZ" sz="2800" spc="-1" strike="noStrike">
                <a:solidFill>
                  <a:srgbClr val="002060"/>
                </a:solidFill>
                <a:latin typeface="Calibri"/>
                <a:ea typeface="Calibri"/>
              </a:rPr>
              <a:t>	</a:t>
            </a:r>
            <a:r>
              <a:rPr b="0" lang="cs-CZ" sz="2800" spc="-1" strike="noStrike">
                <a:solidFill>
                  <a:srgbClr val="002060"/>
                </a:solidFill>
                <a:latin typeface="Calibri"/>
                <a:ea typeface="Calibri"/>
              </a:rPr>
              <a:t>Trpasličie planéty, Ceres, Pluto.</a:t>
            </a:r>
            <a:endParaRPr b="0" lang="sk-SK" sz="2800" spc="-1" strike="noStrike">
              <a:latin typeface="Arial"/>
            </a:endParaRPr>
          </a:p>
          <a:p>
            <a:pPr>
              <a:lnSpc>
                <a:spcPct val="100000"/>
              </a:lnSpc>
              <a:tabLst>
                <a:tab algn="l" pos="0"/>
              </a:tabLst>
            </a:pPr>
            <a:r>
              <a:rPr b="0" lang="cs-CZ" sz="3600" spc="-1" strike="noStrike">
                <a:solidFill>
                  <a:srgbClr val="002060"/>
                </a:solidFill>
                <a:latin typeface="Calibri"/>
                <a:ea typeface="Calibri"/>
              </a:rPr>
              <a:t>5a.3 Malé telesá slnečnej sústavy</a:t>
            </a:r>
            <a:endParaRPr b="0" lang="sk-SK" sz="3600" spc="-1" strike="noStrike">
              <a:latin typeface="Arial"/>
            </a:endParaRPr>
          </a:p>
          <a:p>
            <a:pPr>
              <a:lnSpc>
                <a:spcPct val="100000"/>
              </a:lnSpc>
              <a:tabLst>
                <a:tab algn="l" pos="0"/>
              </a:tabLst>
            </a:pPr>
            <a:r>
              <a:rPr b="0" lang="cs-CZ" sz="2800" spc="-1" strike="noStrike">
                <a:solidFill>
                  <a:srgbClr val="002060"/>
                </a:solidFill>
                <a:latin typeface="Calibri"/>
                <a:ea typeface="Calibri"/>
              </a:rPr>
              <a:t>	</a:t>
            </a:r>
            <a:r>
              <a:rPr b="0" lang="cs-CZ" sz="2800" spc="-1" strike="noStrike">
                <a:solidFill>
                  <a:srgbClr val="002060"/>
                </a:solidFill>
                <a:latin typeface="Calibri"/>
                <a:ea typeface="Calibri"/>
              </a:rPr>
              <a:t>Kométa, planétka, meteorit, meteoroid, meteor.</a:t>
            </a:r>
            <a:endParaRPr b="0" lang="sk-SK" sz="2800" spc="-1" strike="noStrike">
              <a:latin typeface="Arial"/>
            </a:endParaRPr>
          </a:p>
          <a:p>
            <a:pPr>
              <a:lnSpc>
                <a:spcPct val="100000"/>
              </a:lnSpc>
              <a:tabLst>
                <a:tab algn="l" pos="0"/>
              </a:tabLst>
            </a:pPr>
            <a:endParaRPr b="0" lang="sk-SK"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1790</TotalTime>
  <Application>LibreOffice/7.0.0.3$Windows_X86_64 LibreOffice_project/8061b3e9204bef6b321a21033174034a5e2ea88e</Application>
  <Words>6499</Words>
  <Paragraphs>692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Lubka</dc:creator>
  <dc:description/>
  <dc:language>sk-SK</dc:language>
  <cp:lastModifiedBy/>
  <dcterms:modified xsi:type="dcterms:W3CDTF">2020-09-21T14:01:03Z</dcterms:modified>
  <cp:revision>188</cp:revision>
  <dc:subject/>
  <dc:title>Prezentace aplikace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vt:i4>
  </property>
  <property fmtid="{D5CDD505-2E9C-101B-9397-08002B2CF9AE}" pid="8" name="PresentationFormat">
    <vt:lpwstr>Širokouhlá</vt:lpwstr>
  </property>
  <property fmtid="{D5CDD505-2E9C-101B-9397-08002B2CF9AE}" pid="9" name="ScaleCrop">
    <vt:bool>0</vt:bool>
  </property>
  <property fmtid="{D5CDD505-2E9C-101B-9397-08002B2CF9AE}" pid="10" name="ShareDoc">
    <vt:bool>0</vt:bool>
  </property>
  <property fmtid="{D5CDD505-2E9C-101B-9397-08002B2CF9AE}" pid="11" name="Slides">
    <vt:i4>51</vt:i4>
  </property>
</Properties>
</file>