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3"/>
  </p:notesMasterIdLst>
  <p:sldIdLst>
    <p:sldId id="256" r:id="rId2"/>
    <p:sldId id="257" r:id="rId3"/>
    <p:sldId id="383" r:id="rId4"/>
    <p:sldId id="259" r:id="rId5"/>
    <p:sldId id="260" r:id="rId6"/>
    <p:sldId id="261" r:id="rId7"/>
    <p:sldId id="262" r:id="rId8"/>
    <p:sldId id="263" r:id="rId9"/>
    <p:sldId id="264" r:id="rId10"/>
    <p:sldId id="265" r:id="rId11"/>
    <p:sldId id="268" r:id="rId12"/>
    <p:sldId id="334" r:id="rId13"/>
    <p:sldId id="341" r:id="rId14"/>
    <p:sldId id="342" r:id="rId15"/>
    <p:sldId id="343" r:id="rId16"/>
    <p:sldId id="344" r:id="rId17"/>
    <p:sldId id="345" r:id="rId18"/>
    <p:sldId id="346" r:id="rId19"/>
    <p:sldId id="347" r:id="rId20"/>
    <p:sldId id="348" r:id="rId21"/>
    <p:sldId id="349" r:id="rId22"/>
    <p:sldId id="350" r:id="rId23"/>
    <p:sldId id="351" r:id="rId24"/>
    <p:sldId id="352" r:id="rId25"/>
    <p:sldId id="353" r:id="rId26"/>
    <p:sldId id="354" r:id="rId27"/>
    <p:sldId id="355" r:id="rId28"/>
    <p:sldId id="356" r:id="rId29"/>
    <p:sldId id="357" r:id="rId30"/>
    <p:sldId id="358" r:id="rId31"/>
    <p:sldId id="359" r:id="rId32"/>
    <p:sldId id="360" r:id="rId33"/>
    <p:sldId id="361" r:id="rId34"/>
    <p:sldId id="362" r:id="rId35"/>
    <p:sldId id="363" r:id="rId36"/>
    <p:sldId id="364" r:id="rId37"/>
    <p:sldId id="365" r:id="rId38"/>
    <p:sldId id="366" r:id="rId39"/>
    <p:sldId id="367" r:id="rId40"/>
    <p:sldId id="316" r:id="rId41"/>
    <p:sldId id="317" r:id="rId42"/>
  </p:sldIdLst>
  <p:sldSz cx="12192000" cy="6858000"/>
  <p:notesSz cx="6858000" cy="9144000"/>
  <p:defaultTextStyle>
    <a:lvl1pPr>
      <a:defRPr>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indent="2286000">
      <a:defRPr>
        <a:latin typeface="Calibri"/>
        <a:ea typeface="Calibri"/>
        <a:cs typeface="Calibri"/>
        <a:sym typeface="Calibri"/>
      </a:defRPr>
    </a:lvl6pPr>
    <a:lvl7pPr indent="2743200">
      <a:defRPr>
        <a:latin typeface="Calibri"/>
        <a:ea typeface="Calibri"/>
        <a:cs typeface="Calibri"/>
        <a:sym typeface="Calibri"/>
      </a:defRPr>
    </a:lvl7pPr>
    <a:lvl8pPr indent="3200400">
      <a:defRPr>
        <a:latin typeface="Calibri"/>
        <a:ea typeface="Calibri"/>
        <a:cs typeface="Calibri"/>
        <a:sym typeface="Calibri"/>
      </a:defRPr>
    </a:lvl8pPr>
    <a:lvl9pPr indent="3657600">
      <a:defRPr>
        <a:latin typeface="Calibri"/>
        <a:ea typeface="Calibri"/>
        <a:cs typeface="Calibri"/>
        <a:sym typeface="Calibri"/>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BFBFBF"/>
    <a:srgbClr val="FFFF69"/>
    <a:srgbClr val="E3E3E4"/>
    <a:srgbClr val="FFFFFF"/>
    <a:srgbClr val="92D050"/>
    <a:srgbClr val="002060"/>
    <a:srgbClr val="CCEC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0DEEF"/>
          </a:solidFill>
        </a:fill>
      </a:tcStyle>
    </a:wholeTbl>
    <a:band2H>
      <a:tcTxStyle/>
      <a:tcStyle>
        <a:tcBdr/>
        <a:fill>
          <a:solidFill>
            <a:srgbClr val="E9EFF7"/>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B9BD5"/>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B9BD5"/>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B9BD5"/>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0E0E0"/>
          </a:solidFill>
        </a:fill>
      </a:tcStyle>
    </a:wholeTbl>
    <a:band2H>
      <a:tcTxStyle/>
      <a:tcStyle>
        <a:tcBdr/>
        <a:fill>
          <a:solidFill>
            <a:srgbClr val="F0F0F0"/>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4E2CE"/>
          </a:solidFill>
        </a:fill>
      </a:tcStyle>
    </a:wholeTbl>
    <a:band2H>
      <a:tcTxStyle/>
      <a:tcStyle>
        <a:tcBdr/>
        <a:fill>
          <a:solidFill>
            <a:srgbClr val="EBF1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B9BD5"/>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5B9BD5"/>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Styl s motivem 1 – zvýraznění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35" autoAdjust="0"/>
    <p:restoredTop sz="93829" autoAdjust="0"/>
  </p:normalViewPr>
  <p:slideViewPr>
    <p:cSldViewPr snapToGrid="0">
      <p:cViewPr varScale="1">
        <p:scale>
          <a:sx n="80" d="100"/>
          <a:sy n="80" d="100"/>
        </p:scale>
        <p:origin x="634" y="67"/>
      </p:cViewPr>
      <p:guideLst>
        <p:guide orient="horz" pos="2160"/>
        <p:guide pos="3840"/>
      </p:guideLst>
    </p:cSldViewPr>
  </p:slideViewPr>
  <p:notesTextViewPr>
    <p:cViewPr>
      <p:scale>
        <a:sx n="1" d="1"/>
        <a:sy n="1" d="1"/>
      </p:scale>
      <p:origin x="0" y="0"/>
    </p:cViewPr>
  </p:notesTextViewPr>
  <p:sorterViewPr>
    <p:cViewPr>
      <p:scale>
        <a:sx n="100" d="100"/>
        <a:sy n="100" d="100"/>
      </p:scale>
      <p:origin x="0" y="-279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4" name="Shape 54"/>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55" name="Shape 55"/>
          <p:cNvSpPr>
            <a:spLocks noGrp="1"/>
          </p:cNvSpPr>
          <p:nvPr>
            <p:ph type="body" sz="quarter" idx="1"/>
          </p:nvPr>
        </p:nvSpPr>
        <p:spPr>
          <a:xfrm>
            <a:off x="914400" y="4343400"/>
            <a:ext cx="5029200" cy="4114800"/>
          </a:xfrm>
          <a:prstGeom prst="rect">
            <a:avLst/>
          </a:prstGeom>
        </p:spPr>
        <p:txBody>
          <a:bodyPr/>
          <a:lstStyle/>
          <a:p>
            <a:pPr lvl="0"/>
            <a:endParaRPr/>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 name="Shape 500"/>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501" name="Shape 501"/>
          <p:cNvSpPr>
            <a:spLocks noGrp="1"/>
          </p:cNvSpPr>
          <p:nvPr>
            <p:ph type="body" sz="quarter" idx="1"/>
          </p:nvPr>
        </p:nvSpPr>
        <p:spPr>
          <a:prstGeom prst="rect">
            <a:avLst/>
          </a:prstGeom>
        </p:spPr>
        <p:txBody>
          <a:bodyPr/>
          <a:lstStyle/>
          <a:p>
            <a:pPr lvl="0" defTabSz="914400">
              <a:lnSpc>
                <a:spcPct val="100000"/>
              </a:lnSpc>
              <a:defRPr sz="1800"/>
            </a:pPr>
            <a:r>
              <a:rPr sz="1200" i="1">
                <a:latin typeface="Calibri"/>
                <a:ea typeface="Calibri"/>
                <a:cs typeface="Calibri"/>
                <a:sym typeface="Calibri"/>
              </a:rPr>
              <a:t>DOI: 10.3102/003465430298487, </a:t>
            </a:r>
            <a:r>
              <a:rPr sz="1200">
                <a:latin typeface="Calibri"/>
                <a:ea typeface="Calibri"/>
                <a:cs typeface="Calibri"/>
                <a:sym typeface="Calibri"/>
              </a:rPr>
              <a:t>The Power of Feedback, John Hattie and Helen Timperley, </a:t>
            </a:r>
            <a:r>
              <a:rPr sz="1200" i="1">
                <a:latin typeface="Calibri"/>
                <a:ea typeface="Calibri"/>
                <a:cs typeface="Calibri"/>
                <a:sym typeface="Calibri"/>
              </a:rPr>
              <a:t>University of Auckland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 name="Shape 508"/>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509" name="Shape 509"/>
          <p:cNvSpPr>
            <a:spLocks noGrp="1"/>
          </p:cNvSpPr>
          <p:nvPr>
            <p:ph type="body" sz="quarter" idx="1"/>
          </p:nvPr>
        </p:nvSpPr>
        <p:spPr>
          <a:prstGeom prst="rect">
            <a:avLst/>
          </a:prstGeom>
        </p:spPr>
        <p:txBody>
          <a:bodyPr/>
          <a:lstStyle/>
          <a:p>
            <a:pPr lvl="0" defTabSz="914400">
              <a:lnSpc>
                <a:spcPct val="100000"/>
              </a:lnSpc>
              <a:defRPr sz="1800"/>
            </a:pPr>
            <a:r>
              <a:rPr sz="1200" i="1">
                <a:latin typeface="Calibri"/>
                <a:ea typeface="Calibri"/>
                <a:cs typeface="Calibri"/>
                <a:sym typeface="Calibri"/>
              </a:rPr>
              <a:t>DOI: 10.3102/003465430298487, </a:t>
            </a:r>
            <a:r>
              <a:rPr sz="1200">
                <a:latin typeface="Calibri"/>
                <a:ea typeface="Calibri"/>
                <a:cs typeface="Calibri"/>
                <a:sym typeface="Calibri"/>
              </a:rPr>
              <a:t>The Power of Feedback, John Hattie and Helen Timperley, </a:t>
            </a:r>
            <a:r>
              <a:rPr sz="1200" i="1">
                <a:latin typeface="Calibri"/>
                <a:ea typeface="Calibri"/>
                <a:cs typeface="Calibri"/>
                <a:sym typeface="Calibri"/>
              </a:rPr>
              <a:t>University of Auckland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Úvodná snímka">
    <p:spTree>
      <p:nvGrpSpPr>
        <p:cNvPr id="1" name=""/>
        <p:cNvGrpSpPr/>
        <p:nvPr/>
      </p:nvGrpSpPr>
      <p:grpSpPr>
        <a:xfrm>
          <a:off x="0" y="0"/>
          <a:ext cx="0" cy="0"/>
          <a:chOff x="0" y="0"/>
          <a:chExt cx="0" cy="0"/>
        </a:xfrm>
      </p:grpSpPr>
      <p:sp>
        <p:nvSpPr>
          <p:cNvPr id="6" name="Shape 6"/>
          <p:cNvSpPr>
            <a:spLocks noGrp="1"/>
          </p:cNvSpPr>
          <p:nvPr>
            <p:ph type="title"/>
          </p:nvPr>
        </p:nvSpPr>
        <p:spPr>
          <a:xfrm>
            <a:off x="1524000" y="0"/>
            <a:ext cx="9144000" cy="3509963"/>
          </a:xfrm>
          <a:prstGeom prst="rect">
            <a:avLst/>
          </a:prstGeom>
        </p:spPr>
        <p:txBody>
          <a:bodyPr anchor="b"/>
          <a:lstStyle>
            <a:lvl1pPr algn="ctr">
              <a:defRPr sz="6000"/>
            </a:lvl1pPr>
          </a:lstStyle>
          <a:p>
            <a:pPr lvl="0">
              <a:defRPr sz="1800"/>
            </a:pPr>
            <a:r>
              <a:rPr sz="6000"/>
              <a:t>Title Text</a:t>
            </a:r>
          </a:p>
        </p:txBody>
      </p:sp>
      <p:sp>
        <p:nvSpPr>
          <p:cNvPr id="7" name="Shape 7"/>
          <p:cNvSpPr>
            <a:spLocks noGrp="1"/>
          </p:cNvSpPr>
          <p:nvPr>
            <p:ph type="body" idx="1"/>
          </p:nvPr>
        </p:nvSpPr>
        <p:spPr>
          <a:xfrm>
            <a:off x="1524000" y="3602037"/>
            <a:ext cx="9144000" cy="32559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
        <p:nvSpPr>
          <p:cNvPr id="8" name="Shape 8"/>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Nadpis a zvislý text">
    <p:spTree>
      <p:nvGrpSpPr>
        <p:cNvPr id="1" name=""/>
        <p:cNvGrpSpPr/>
        <p:nvPr/>
      </p:nvGrpSpPr>
      <p:grpSpPr>
        <a:xfrm>
          <a:off x="0" y="0"/>
          <a:ext cx="0" cy="0"/>
          <a:chOff x="0" y="0"/>
          <a:chExt cx="0" cy="0"/>
        </a:xfrm>
      </p:grpSpPr>
      <p:sp>
        <p:nvSpPr>
          <p:cNvPr id="39" name="Shape 39"/>
          <p:cNvSpPr>
            <a:spLocks noGrp="1"/>
          </p:cNvSpPr>
          <p:nvPr>
            <p:ph type="title"/>
          </p:nvPr>
        </p:nvSpPr>
        <p:spPr>
          <a:prstGeom prst="rect">
            <a:avLst/>
          </a:prstGeom>
        </p:spPr>
        <p:txBody>
          <a:bodyPr/>
          <a:lstStyle/>
          <a:p>
            <a:pPr lvl="0">
              <a:defRPr sz="1800"/>
            </a:pPr>
            <a:r>
              <a:rPr sz="4400"/>
              <a:t>Title Text</a:t>
            </a:r>
          </a:p>
        </p:txBody>
      </p:sp>
      <p:sp>
        <p:nvSpPr>
          <p:cNvPr id="40" name="Shape 40"/>
          <p:cNvSpPr>
            <a:spLocks noGrp="1"/>
          </p:cNvSpPr>
          <p:nvPr>
            <p:ph type="body" idx="1"/>
          </p:nvPr>
        </p:nvSpPr>
        <p:spPr>
          <a:prstGeom prst="rect">
            <a:avLst/>
          </a:prstGeom>
        </p:spPr>
        <p:txBody>
          <a:body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41" name="Shape 41"/>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Zvislý nadpis a text">
    <p:spTree>
      <p:nvGrpSpPr>
        <p:cNvPr id="1" name=""/>
        <p:cNvGrpSpPr/>
        <p:nvPr/>
      </p:nvGrpSpPr>
      <p:grpSpPr>
        <a:xfrm>
          <a:off x="0" y="0"/>
          <a:ext cx="0" cy="0"/>
          <a:chOff x="0" y="0"/>
          <a:chExt cx="0" cy="0"/>
        </a:xfrm>
      </p:grpSpPr>
      <p:sp>
        <p:nvSpPr>
          <p:cNvPr id="43" name="Shape 43"/>
          <p:cNvSpPr>
            <a:spLocks noGrp="1"/>
          </p:cNvSpPr>
          <p:nvPr>
            <p:ph type="title"/>
          </p:nvPr>
        </p:nvSpPr>
        <p:spPr>
          <a:xfrm>
            <a:off x="8724900" y="0"/>
            <a:ext cx="2628900" cy="6542088"/>
          </a:xfrm>
          <a:prstGeom prst="rect">
            <a:avLst/>
          </a:prstGeom>
        </p:spPr>
        <p:txBody>
          <a:bodyPr/>
          <a:lstStyle/>
          <a:p>
            <a:pPr lvl="0">
              <a:defRPr sz="1800"/>
            </a:pPr>
            <a:r>
              <a:rPr sz="4400"/>
              <a:t>Title Text</a:t>
            </a:r>
          </a:p>
        </p:txBody>
      </p:sp>
      <p:sp>
        <p:nvSpPr>
          <p:cNvPr id="44" name="Shape 44"/>
          <p:cNvSpPr>
            <a:spLocks noGrp="1"/>
          </p:cNvSpPr>
          <p:nvPr>
            <p:ph type="body" idx="1"/>
          </p:nvPr>
        </p:nvSpPr>
        <p:spPr>
          <a:xfrm>
            <a:off x="838200" y="365125"/>
            <a:ext cx="7734300" cy="6492875"/>
          </a:xfrm>
          <a:prstGeom prst="rect">
            <a:avLst/>
          </a:prstGeom>
        </p:spPr>
        <p:txBody>
          <a:body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45" name="Shape 45"/>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Úvodná snímka">
    <p:spTree>
      <p:nvGrpSpPr>
        <p:cNvPr id="1" name=""/>
        <p:cNvGrpSpPr/>
        <p:nvPr/>
      </p:nvGrpSpPr>
      <p:grpSpPr>
        <a:xfrm>
          <a:off x="0" y="0"/>
          <a:ext cx="0" cy="0"/>
          <a:chOff x="0" y="0"/>
          <a:chExt cx="0" cy="0"/>
        </a:xfrm>
      </p:grpSpPr>
      <p:sp>
        <p:nvSpPr>
          <p:cNvPr id="51" name="Shape 51"/>
          <p:cNvSpPr>
            <a:spLocks noGrp="1"/>
          </p:cNvSpPr>
          <p:nvPr>
            <p:ph type="title"/>
          </p:nvPr>
        </p:nvSpPr>
        <p:spPr>
          <a:xfrm>
            <a:off x="1524000" y="0"/>
            <a:ext cx="9144000" cy="3509963"/>
          </a:xfrm>
          <a:prstGeom prst="rect">
            <a:avLst/>
          </a:prstGeom>
        </p:spPr>
        <p:txBody>
          <a:bodyPr lIns="0" tIns="0" rIns="0" bIns="0" anchor="b"/>
          <a:lstStyle>
            <a:lvl1pPr algn="ctr">
              <a:defRPr sz="6000"/>
            </a:lvl1pPr>
          </a:lstStyle>
          <a:p>
            <a:pPr lvl="0">
              <a:defRPr sz="1800"/>
            </a:pPr>
            <a:r>
              <a:rPr sz="6000"/>
              <a:t>Title Text</a:t>
            </a:r>
          </a:p>
        </p:txBody>
      </p:sp>
      <p:sp>
        <p:nvSpPr>
          <p:cNvPr id="52" name="Shape 52"/>
          <p:cNvSpPr>
            <a:spLocks noGrp="1"/>
          </p:cNvSpPr>
          <p:nvPr>
            <p:ph type="body" idx="1"/>
          </p:nvPr>
        </p:nvSpPr>
        <p:spPr>
          <a:xfrm>
            <a:off x="1524000" y="3602037"/>
            <a:ext cx="9144000" cy="3255963"/>
          </a:xfrm>
          <a:prstGeom prst="rect">
            <a:avLst/>
          </a:prstGeom>
        </p:spPr>
        <p:txBody>
          <a:bodyPr lIns="0" tIns="0" rIns="0" bIns="0"/>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
        <p:nvSpPr>
          <p:cNvPr id="53" name="Shape 53"/>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Nadpis a obsah">
    <p:spTree>
      <p:nvGrpSpPr>
        <p:cNvPr id="1" name=""/>
        <p:cNvGrpSpPr/>
        <p:nvPr/>
      </p:nvGrpSpPr>
      <p:grpSpPr>
        <a:xfrm>
          <a:off x="0" y="0"/>
          <a:ext cx="0" cy="0"/>
          <a:chOff x="0" y="0"/>
          <a:chExt cx="0" cy="0"/>
        </a:xfrm>
      </p:grpSpPr>
      <p:sp>
        <p:nvSpPr>
          <p:cNvPr id="10" name="Shape 10"/>
          <p:cNvSpPr>
            <a:spLocks noGrp="1"/>
          </p:cNvSpPr>
          <p:nvPr>
            <p:ph type="title"/>
          </p:nvPr>
        </p:nvSpPr>
        <p:spPr>
          <a:prstGeom prst="rect">
            <a:avLst/>
          </a:prstGeom>
        </p:spPr>
        <p:txBody>
          <a:bodyPr/>
          <a:lstStyle/>
          <a:p>
            <a:pPr lvl="0">
              <a:defRPr sz="1800"/>
            </a:pPr>
            <a:r>
              <a:rPr sz="4400"/>
              <a:t>Title Text</a:t>
            </a:r>
          </a:p>
        </p:txBody>
      </p:sp>
      <p:sp>
        <p:nvSpPr>
          <p:cNvPr id="11" name="Shape 11"/>
          <p:cNvSpPr>
            <a:spLocks noGrp="1"/>
          </p:cNvSpPr>
          <p:nvPr>
            <p:ph type="body" idx="1"/>
          </p:nvPr>
        </p:nvSpPr>
        <p:spPr>
          <a:prstGeom prst="rect">
            <a:avLst/>
          </a:prstGeom>
        </p:spPr>
        <p:txBody>
          <a:body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12" name="Shape 12"/>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Hlavička sekcie">
    <p:spTree>
      <p:nvGrpSpPr>
        <p:cNvPr id="1" name=""/>
        <p:cNvGrpSpPr/>
        <p:nvPr/>
      </p:nvGrpSpPr>
      <p:grpSpPr>
        <a:xfrm>
          <a:off x="0" y="0"/>
          <a:ext cx="0" cy="0"/>
          <a:chOff x="0" y="0"/>
          <a:chExt cx="0" cy="0"/>
        </a:xfrm>
      </p:grpSpPr>
      <p:sp>
        <p:nvSpPr>
          <p:cNvPr id="14" name="Shape 14"/>
          <p:cNvSpPr>
            <a:spLocks noGrp="1"/>
          </p:cNvSpPr>
          <p:nvPr>
            <p:ph type="title"/>
          </p:nvPr>
        </p:nvSpPr>
        <p:spPr>
          <a:xfrm>
            <a:off x="831850" y="0"/>
            <a:ext cx="10515600" cy="4562475"/>
          </a:xfrm>
          <a:prstGeom prst="rect">
            <a:avLst/>
          </a:prstGeom>
        </p:spPr>
        <p:txBody>
          <a:bodyPr anchor="b"/>
          <a:lstStyle>
            <a:lvl1pPr>
              <a:defRPr sz="6000"/>
            </a:lvl1pPr>
          </a:lstStyle>
          <a:p>
            <a:pPr lvl="0">
              <a:defRPr sz="1800"/>
            </a:pPr>
            <a:r>
              <a:rPr sz="6000"/>
              <a:t>Title Text</a:t>
            </a:r>
          </a:p>
        </p:txBody>
      </p:sp>
      <p:sp>
        <p:nvSpPr>
          <p:cNvPr id="15" name="Shape 15"/>
          <p:cNvSpPr>
            <a:spLocks noGrp="1"/>
          </p:cNvSpPr>
          <p:nvPr>
            <p:ph type="body" idx="1"/>
          </p:nvPr>
        </p:nvSpPr>
        <p:spPr>
          <a:xfrm>
            <a:off x="831850" y="4589462"/>
            <a:ext cx="10515600" cy="226853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pPr lvl="0">
              <a:defRPr sz="1800">
                <a:solidFill>
                  <a:srgbClr val="000000"/>
                </a:solidFill>
              </a:defRPr>
            </a:pPr>
            <a:r>
              <a:rPr sz="2400">
                <a:solidFill>
                  <a:srgbClr val="888888"/>
                </a:solidFill>
              </a:rPr>
              <a:t>Body Level One</a:t>
            </a:r>
          </a:p>
          <a:p>
            <a:pPr lvl="1">
              <a:defRPr sz="1800">
                <a:solidFill>
                  <a:srgbClr val="000000"/>
                </a:solidFill>
              </a:defRPr>
            </a:pPr>
            <a:r>
              <a:rPr sz="2400">
                <a:solidFill>
                  <a:srgbClr val="888888"/>
                </a:solidFill>
              </a:rPr>
              <a:t>Body Level Two</a:t>
            </a:r>
          </a:p>
          <a:p>
            <a:pPr lvl="2">
              <a:defRPr sz="1800">
                <a:solidFill>
                  <a:srgbClr val="000000"/>
                </a:solidFill>
              </a:defRPr>
            </a:pPr>
            <a:r>
              <a:rPr sz="2400">
                <a:solidFill>
                  <a:srgbClr val="888888"/>
                </a:solidFill>
              </a:rPr>
              <a:t>Body Level Three</a:t>
            </a:r>
          </a:p>
          <a:p>
            <a:pPr lvl="3">
              <a:defRPr sz="1800">
                <a:solidFill>
                  <a:srgbClr val="000000"/>
                </a:solidFill>
              </a:defRPr>
            </a:pPr>
            <a:r>
              <a:rPr sz="2400">
                <a:solidFill>
                  <a:srgbClr val="888888"/>
                </a:solidFill>
              </a:rPr>
              <a:t>Body Level Four</a:t>
            </a:r>
          </a:p>
          <a:p>
            <a:pPr lvl="4">
              <a:defRPr sz="1800">
                <a:solidFill>
                  <a:srgbClr val="000000"/>
                </a:solidFill>
              </a:defRPr>
            </a:pPr>
            <a:r>
              <a:rPr sz="2400">
                <a:solidFill>
                  <a:srgbClr val="888888"/>
                </a:solidFill>
              </a:rPr>
              <a:t>Body Level Five</a:t>
            </a:r>
          </a:p>
        </p:txBody>
      </p:sp>
      <p:sp>
        <p:nvSpPr>
          <p:cNvPr id="16" name="Shape 16"/>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va obsahy">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4400"/>
              <a:t>Title Text</a:t>
            </a:r>
          </a:p>
        </p:txBody>
      </p:sp>
      <p:sp>
        <p:nvSpPr>
          <p:cNvPr id="19" name="Shape 19"/>
          <p:cNvSpPr>
            <a:spLocks noGrp="1"/>
          </p:cNvSpPr>
          <p:nvPr>
            <p:ph type="body" idx="1"/>
          </p:nvPr>
        </p:nvSpPr>
        <p:spPr>
          <a:xfrm>
            <a:off x="838200" y="1825625"/>
            <a:ext cx="5181600" cy="5032375"/>
          </a:xfrm>
          <a:prstGeom prst="rect">
            <a:avLst/>
          </a:prstGeom>
        </p:spPr>
        <p:txBody>
          <a:body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20" name="Shape 20"/>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orovnanie">
    <p:spTree>
      <p:nvGrpSpPr>
        <p:cNvPr id="1" name=""/>
        <p:cNvGrpSpPr/>
        <p:nvPr/>
      </p:nvGrpSpPr>
      <p:grpSpPr>
        <a:xfrm>
          <a:off x="0" y="0"/>
          <a:ext cx="0" cy="0"/>
          <a:chOff x="0" y="0"/>
          <a:chExt cx="0" cy="0"/>
        </a:xfrm>
      </p:grpSpPr>
      <p:sp>
        <p:nvSpPr>
          <p:cNvPr id="22" name="Shape 22"/>
          <p:cNvSpPr>
            <a:spLocks noGrp="1"/>
          </p:cNvSpPr>
          <p:nvPr>
            <p:ph type="title"/>
          </p:nvPr>
        </p:nvSpPr>
        <p:spPr>
          <a:xfrm>
            <a:off x="839787" y="365125"/>
            <a:ext cx="10515601" cy="1325563"/>
          </a:xfrm>
          <a:prstGeom prst="rect">
            <a:avLst/>
          </a:prstGeom>
        </p:spPr>
        <p:txBody>
          <a:bodyPr/>
          <a:lstStyle/>
          <a:p>
            <a:pPr lvl="0">
              <a:defRPr sz="1800"/>
            </a:pPr>
            <a:r>
              <a:rPr sz="4400"/>
              <a:t>Title Text</a:t>
            </a:r>
          </a:p>
        </p:txBody>
      </p:sp>
      <p:sp>
        <p:nvSpPr>
          <p:cNvPr id="23" name="Shape 23"/>
          <p:cNvSpPr>
            <a:spLocks noGrp="1"/>
          </p:cNvSpPr>
          <p:nvPr>
            <p:ph type="body"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pPr lvl="0">
              <a:defRPr sz="1800" b="0"/>
            </a:pPr>
            <a:r>
              <a:rPr sz="2400" b="1"/>
              <a:t>Body Level One</a:t>
            </a:r>
          </a:p>
          <a:p>
            <a:pPr lvl="1">
              <a:defRPr sz="1800" b="0"/>
            </a:pPr>
            <a:r>
              <a:rPr sz="2400" b="1"/>
              <a:t>Body Level Two</a:t>
            </a:r>
          </a:p>
          <a:p>
            <a:pPr lvl="2">
              <a:defRPr sz="1800" b="0"/>
            </a:pPr>
            <a:r>
              <a:rPr sz="2400" b="1"/>
              <a:t>Body Level Three</a:t>
            </a:r>
          </a:p>
          <a:p>
            <a:pPr lvl="3">
              <a:defRPr sz="1800" b="0"/>
            </a:pPr>
            <a:r>
              <a:rPr sz="2400" b="1"/>
              <a:t>Body Level Four</a:t>
            </a:r>
          </a:p>
          <a:p>
            <a:pPr lvl="4">
              <a:defRPr sz="1800" b="0"/>
            </a:pPr>
            <a:r>
              <a:rPr sz="2400" b="1"/>
              <a:t>Body Level Five</a:t>
            </a:r>
          </a:p>
        </p:txBody>
      </p:sp>
      <p:sp>
        <p:nvSpPr>
          <p:cNvPr id="24" name="Shape 24"/>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Len nadpis">
    <p:spTree>
      <p:nvGrpSpPr>
        <p:cNvPr id="1" name=""/>
        <p:cNvGrpSpPr/>
        <p:nvPr/>
      </p:nvGrpSpPr>
      <p:grpSpPr>
        <a:xfrm>
          <a:off x="0" y="0"/>
          <a:ext cx="0" cy="0"/>
          <a:chOff x="0" y="0"/>
          <a:chExt cx="0" cy="0"/>
        </a:xfrm>
      </p:grpSpPr>
      <p:sp>
        <p:nvSpPr>
          <p:cNvPr id="26" name="Shape 26"/>
          <p:cNvSpPr>
            <a:spLocks noGrp="1"/>
          </p:cNvSpPr>
          <p:nvPr>
            <p:ph type="title"/>
          </p:nvPr>
        </p:nvSpPr>
        <p:spPr>
          <a:xfrm>
            <a:off x="838200" y="365125"/>
            <a:ext cx="10515600" cy="1325563"/>
          </a:xfrm>
          <a:prstGeom prst="rect">
            <a:avLst/>
          </a:prstGeom>
        </p:spPr>
        <p:txBody>
          <a:bodyPr/>
          <a:lstStyle/>
          <a:p>
            <a:pPr lvl="0">
              <a:defRPr sz="1800"/>
            </a:pPr>
            <a:r>
              <a:rPr sz="4400"/>
              <a:t>Title Text</a:t>
            </a:r>
          </a:p>
        </p:txBody>
      </p:sp>
      <p:sp>
        <p:nvSpPr>
          <p:cNvPr id="27" name="Shape 27"/>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rázdna">
    <p:spTree>
      <p:nvGrpSpPr>
        <p:cNvPr id="1" name=""/>
        <p:cNvGrpSpPr/>
        <p:nvPr/>
      </p:nvGrpSpPr>
      <p:grpSpPr>
        <a:xfrm>
          <a:off x="0" y="0"/>
          <a:ext cx="0" cy="0"/>
          <a:chOff x="0" y="0"/>
          <a:chExt cx="0" cy="0"/>
        </a:xfrm>
      </p:grpSpPr>
      <p:sp>
        <p:nvSpPr>
          <p:cNvPr id="29" name="Shape 29"/>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Obsah s popisom">
    <p:spTree>
      <p:nvGrpSpPr>
        <p:cNvPr id="1" name=""/>
        <p:cNvGrpSpPr/>
        <p:nvPr/>
      </p:nvGrpSpPr>
      <p:grpSpPr>
        <a:xfrm>
          <a:off x="0" y="0"/>
          <a:ext cx="0" cy="0"/>
          <a:chOff x="0" y="0"/>
          <a:chExt cx="0" cy="0"/>
        </a:xfrm>
      </p:grpSpPr>
      <p:sp>
        <p:nvSpPr>
          <p:cNvPr id="31" name="Shape 31"/>
          <p:cNvSpPr>
            <a:spLocks noGrp="1"/>
          </p:cNvSpPr>
          <p:nvPr>
            <p:ph type="title"/>
          </p:nvPr>
        </p:nvSpPr>
        <p:spPr>
          <a:xfrm>
            <a:off x="839787" y="0"/>
            <a:ext cx="3932239" cy="2057400"/>
          </a:xfrm>
          <a:prstGeom prst="rect">
            <a:avLst/>
          </a:prstGeom>
        </p:spPr>
        <p:txBody>
          <a:bodyPr anchor="b"/>
          <a:lstStyle>
            <a:lvl1pPr>
              <a:defRPr sz="3200"/>
            </a:lvl1pPr>
          </a:lstStyle>
          <a:p>
            <a:pPr lvl="0">
              <a:defRPr sz="1800"/>
            </a:pPr>
            <a:r>
              <a:rPr sz="3200"/>
              <a:t>Title Text</a:t>
            </a:r>
          </a:p>
        </p:txBody>
      </p:sp>
      <p:sp>
        <p:nvSpPr>
          <p:cNvPr id="32" name="Shape 32"/>
          <p:cNvSpPr>
            <a:spLocks noGrp="1"/>
          </p:cNvSpPr>
          <p:nvPr>
            <p:ph type="body" idx="1"/>
          </p:nvPr>
        </p:nvSpPr>
        <p:spPr>
          <a:xfrm>
            <a:off x="5183187" y="987425"/>
            <a:ext cx="6172201" cy="587057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33" name="Shape 33"/>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Obrázok s popisom">
    <p:spTree>
      <p:nvGrpSpPr>
        <p:cNvPr id="1" name=""/>
        <p:cNvGrpSpPr/>
        <p:nvPr/>
      </p:nvGrpSpPr>
      <p:grpSpPr>
        <a:xfrm>
          <a:off x="0" y="0"/>
          <a:ext cx="0" cy="0"/>
          <a:chOff x="0" y="0"/>
          <a:chExt cx="0" cy="0"/>
        </a:xfrm>
      </p:grpSpPr>
      <p:sp>
        <p:nvSpPr>
          <p:cNvPr id="35" name="Shape 35"/>
          <p:cNvSpPr>
            <a:spLocks noGrp="1"/>
          </p:cNvSpPr>
          <p:nvPr>
            <p:ph type="title"/>
          </p:nvPr>
        </p:nvSpPr>
        <p:spPr>
          <a:xfrm>
            <a:off x="839787" y="0"/>
            <a:ext cx="3932239" cy="2057400"/>
          </a:xfrm>
          <a:prstGeom prst="rect">
            <a:avLst/>
          </a:prstGeom>
        </p:spPr>
        <p:txBody>
          <a:bodyPr anchor="b"/>
          <a:lstStyle>
            <a:lvl1pPr>
              <a:defRPr sz="3200"/>
            </a:lvl1pPr>
          </a:lstStyle>
          <a:p>
            <a:pPr lvl="0">
              <a:defRPr sz="1800"/>
            </a:pPr>
            <a:r>
              <a:rPr sz="3200"/>
              <a:t>Title Text</a:t>
            </a:r>
          </a:p>
        </p:txBody>
      </p:sp>
      <p:sp>
        <p:nvSpPr>
          <p:cNvPr id="36" name="Shape 36"/>
          <p:cNvSpPr>
            <a:spLocks noGrp="1"/>
          </p:cNvSpPr>
          <p:nvPr>
            <p:ph type="body" idx="1"/>
          </p:nvPr>
        </p:nvSpPr>
        <p:spPr>
          <a:xfrm>
            <a:off x="839787" y="2057400"/>
            <a:ext cx="3932239" cy="4800600"/>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lvl="0">
              <a:defRPr sz="1800"/>
            </a:pPr>
            <a:r>
              <a:rPr sz="1600"/>
              <a:t>Body Level One</a:t>
            </a:r>
          </a:p>
          <a:p>
            <a:pPr lvl="1">
              <a:defRPr sz="1800"/>
            </a:pPr>
            <a:r>
              <a:rPr sz="1600"/>
              <a:t>Body Level Two</a:t>
            </a:r>
          </a:p>
          <a:p>
            <a:pPr lvl="2">
              <a:defRPr sz="1800"/>
            </a:pPr>
            <a:r>
              <a:rPr sz="1600"/>
              <a:t>Body Level Three</a:t>
            </a:r>
          </a:p>
          <a:p>
            <a:pPr lvl="3">
              <a:defRPr sz="1800"/>
            </a:pPr>
            <a:r>
              <a:rPr sz="1600"/>
              <a:t>Body Level Four</a:t>
            </a:r>
          </a:p>
          <a:p>
            <a:pPr lvl="4">
              <a:defRPr sz="1800"/>
            </a:pPr>
            <a:r>
              <a:rPr sz="1600"/>
              <a:t>Body Level Five</a:t>
            </a:r>
          </a:p>
        </p:txBody>
      </p:sp>
      <p:sp>
        <p:nvSpPr>
          <p:cNvPr id="37" name="Shape 37"/>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838200" y="230187"/>
            <a:ext cx="10515600" cy="1595439"/>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pPr lvl="0">
              <a:defRPr sz="1800"/>
            </a:pPr>
            <a:r>
              <a:rPr sz="4400"/>
              <a:t>Title Text</a:t>
            </a:r>
          </a:p>
        </p:txBody>
      </p:sp>
      <p:sp>
        <p:nvSpPr>
          <p:cNvPr id="3" name="Shape 3"/>
          <p:cNvSpPr>
            <a:spLocks noGrp="1"/>
          </p:cNvSpPr>
          <p:nvPr>
            <p:ph type="body" idx="1"/>
          </p:nvPr>
        </p:nvSpPr>
        <p:spPr>
          <a:xfrm>
            <a:off x="838200" y="1825625"/>
            <a:ext cx="10515600" cy="5032375"/>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4" name="Shape 4"/>
          <p:cNvSpPr>
            <a:spLocks noGrp="1"/>
          </p:cNvSpPr>
          <p:nvPr>
            <p:ph type="sldNum" sz="quarter" idx="2"/>
          </p:nvPr>
        </p:nvSpPr>
        <p:spPr>
          <a:xfrm>
            <a:off x="8610600" y="6404292"/>
            <a:ext cx="2743200" cy="269241"/>
          </a:xfrm>
          <a:prstGeom prst="rect">
            <a:avLst/>
          </a:prstGeom>
          <a:ln w="12700">
            <a:miter lim="400000"/>
          </a:ln>
        </p:spPr>
        <p:txBody>
          <a:bodyPr lIns="45719" rIns="45719" anchor="ctr">
            <a:spAutoFit/>
          </a:bodyPr>
          <a:lstStyle>
            <a:lvl1pPr algn="r">
              <a:defRPr sz="1200">
                <a:solidFill>
                  <a:srgbClr val="888888"/>
                </a:solidFill>
              </a:defRPr>
            </a:lvl1pPr>
          </a:lstStyle>
          <a:p>
            <a:pPr lvl="0"/>
            <a:fld id="{86CB4B4D-7CA3-9044-876B-883B54F8677D}" type="slidenum">
              <a:rPr/>
              <a:pPr lvl="0"/>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ransition spd="med"/>
  <p:txStyles>
    <p:titleStyle>
      <a:lvl1pPr>
        <a:lnSpc>
          <a:spcPct val="90000"/>
        </a:lnSpc>
        <a:defRPr sz="4400">
          <a:latin typeface="Calibri Light"/>
          <a:ea typeface="Calibri Light"/>
          <a:cs typeface="Calibri Light"/>
          <a:sym typeface="Calibri Light"/>
        </a:defRPr>
      </a:lvl1pPr>
      <a:lvl2pPr>
        <a:lnSpc>
          <a:spcPct val="90000"/>
        </a:lnSpc>
        <a:defRPr sz="4400">
          <a:latin typeface="Calibri Light"/>
          <a:ea typeface="Calibri Light"/>
          <a:cs typeface="Calibri Light"/>
          <a:sym typeface="Calibri Light"/>
        </a:defRPr>
      </a:lvl2pPr>
      <a:lvl3pPr>
        <a:lnSpc>
          <a:spcPct val="90000"/>
        </a:lnSpc>
        <a:defRPr sz="4400">
          <a:latin typeface="Calibri Light"/>
          <a:ea typeface="Calibri Light"/>
          <a:cs typeface="Calibri Light"/>
          <a:sym typeface="Calibri Light"/>
        </a:defRPr>
      </a:lvl3pPr>
      <a:lvl4pPr>
        <a:lnSpc>
          <a:spcPct val="90000"/>
        </a:lnSpc>
        <a:defRPr sz="4400">
          <a:latin typeface="Calibri Light"/>
          <a:ea typeface="Calibri Light"/>
          <a:cs typeface="Calibri Light"/>
          <a:sym typeface="Calibri Light"/>
        </a:defRPr>
      </a:lvl4pPr>
      <a:lvl5pPr>
        <a:lnSpc>
          <a:spcPct val="90000"/>
        </a:lnSpc>
        <a:defRPr sz="4400">
          <a:latin typeface="Calibri Light"/>
          <a:ea typeface="Calibri Light"/>
          <a:cs typeface="Calibri Light"/>
          <a:sym typeface="Calibri Light"/>
        </a:defRPr>
      </a:lvl5pPr>
      <a:lvl6pPr>
        <a:lnSpc>
          <a:spcPct val="90000"/>
        </a:lnSpc>
        <a:defRPr sz="4400">
          <a:latin typeface="Calibri Light"/>
          <a:ea typeface="Calibri Light"/>
          <a:cs typeface="Calibri Light"/>
          <a:sym typeface="Calibri Light"/>
        </a:defRPr>
      </a:lvl6pPr>
      <a:lvl7pPr>
        <a:lnSpc>
          <a:spcPct val="90000"/>
        </a:lnSpc>
        <a:defRPr sz="4400">
          <a:latin typeface="Calibri Light"/>
          <a:ea typeface="Calibri Light"/>
          <a:cs typeface="Calibri Light"/>
          <a:sym typeface="Calibri Light"/>
        </a:defRPr>
      </a:lvl7pPr>
      <a:lvl8pPr>
        <a:lnSpc>
          <a:spcPct val="90000"/>
        </a:lnSpc>
        <a:defRPr sz="4400">
          <a:latin typeface="Calibri Light"/>
          <a:ea typeface="Calibri Light"/>
          <a:cs typeface="Calibri Light"/>
          <a:sym typeface="Calibri Light"/>
        </a:defRPr>
      </a:lvl8pPr>
      <a:lvl9pPr>
        <a:lnSpc>
          <a:spcPct val="90000"/>
        </a:lnSpc>
        <a:defRPr sz="4400">
          <a:latin typeface="Calibri Light"/>
          <a:ea typeface="Calibri Light"/>
          <a:cs typeface="Calibri Light"/>
          <a:sym typeface="Calibri Light"/>
        </a:defRPr>
      </a:lvl9pPr>
    </p:titleStyle>
    <p:bodyStyle>
      <a:lvl1pPr marL="228600" indent="-228600">
        <a:lnSpc>
          <a:spcPct val="90000"/>
        </a:lnSpc>
        <a:spcBef>
          <a:spcPts val="1000"/>
        </a:spcBef>
        <a:buSzPct val="100000"/>
        <a:buFont typeface="Arial"/>
        <a:buChar char="•"/>
        <a:defRPr sz="2800">
          <a:latin typeface="Calibri"/>
          <a:ea typeface="Calibri"/>
          <a:cs typeface="Calibri"/>
          <a:sym typeface="Calibri"/>
        </a:defRPr>
      </a:lvl1pPr>
      <a:lvl2pPr marL="723900" indent="-266700">
        <a:lnSpc>
          <a:spcPct val="90000"/>
        </a:lnSpc>
        <a:spcBef>
          <a:spcPts val="1000"/>
        </a:spcBef>
        <a:buSzPct val="100000"/>
        <a:buFont typeface="Arial"/>
        <a:buChar char="•"/>
        <a:defRPr sz="2800">
          <a:latin typeface="Calibri"/>
          <a:ea typeface="Calibri"/>
          <a:cs typeface="Calibri"/>
          <a:sym typeface="Calibri"/>
        </a:defRPr>
      </a:lvl2pPr>
      <a:lvl3pPr marL="1234439" indent="-320039">
        <a:lnSpc>
          <a:spcPct val="90000"/>
        </a:lnSpc>
        <a:spcBef>
          <a:spcPts val="1000"/>
        </a:spcBef>
        <a:buSzPct val="100000"/>
        <a:buFont typeface="Arial"/>
        <a:buChar char="•"/>
        <a:defRPr sz="2800">
          <a:latin typeface="Calibri"/>
          <a:ea typeface="Calibri"/>
          <a:cs typeface="Calibri"/>
          <a:sym typeface="Calibri"/>
        </a:defRPr>
      </a:lvl3pPr>
      <a:lvl4pPr marL="1727200" indent="-355600">
        <a:lnSpc>
          <a:spcPct val="90000"/>
        </a:lnSpc>
        <a:spcBef>
          <a:spcPts val="1000"/>
        </a:spcBef>
        <a:buSzPct val="100000"/>
        <a:buFont typeface="Arial"/>
        <a:buChar char="•"/>
        <a:defRPr sz="2800">
          <a:latin typeface="Calibri"/>
          <a:ea typeface="Calibri"/>
          <a:cs typeface="Calibri"/>
          <a:sym typeface="Calibri"/>
        </a:defRPr>
      </a:lvl4pPr>
      <a:lvl5pPr marL="2184400" indent="-355600">
        <a:lnSpc>
          <a:spcPct val="90000"/>
        </a:lnSpc>
        <a:spcBef>
          <a:spcPts val="1000"/>
        </a:spcBef>
        <a:buSzPct val="100000"/>
        <a:buFont typeface="Arial"/>
        <a:buChar char="•"/>
        <a:defRPr sz="2800">
          <a:latin typeface="Calibri"/>
          <a:ea typeface="Calibri"/>
          <a:cs typeface="Calibri"/>
          <a:sym typeface="Calibri"/>
        </a:defRPr>
      </a:lvl5pPr>
      <a:lvl6pPr marL="2641600" indent="-355600">
        <a:lnSpc>
          <a:spcPct val="90000"/>
        </a:lnSpc>
        <a:spcBef>
          <a:spcPts val="1000"/>
        </a:spcBef>
        <a:buSzPct val="100000"/>
        <a:buFont typeface="Arial"/>
        <a:buChar char="•"/>
        <a:defRPr sz="2800">
          <a:latin typeface="Calibri"/>
          <a:ea typeface="Calibri"/>
          <a:cs typeface="Calibri"/>
          <a:sym typeface="Calibri"/>
        </a:defRPr>
      </a:lvl6pPr>
      <a:lvl7pPr marL="3098800" indent="-355600">
        <a:lnSpc>
          <a:spcPct val="90000"/>
        </a:lnSpc>
        <a:spcBef>
          <a:spcPts val="1000"/>
        </a:spcBef>
        <a:buSzPct val="100000"/>
        <a:buFont typeface="Arial"/>
        <a:buChar char="•"/>
        <a:defRPr sz="2800">
          <a:latin typeface="Calibri"/>
          <a:ea typeface="Calibri"/>
          <a:cs typeface="Calibri"/>
          <a:sym typeface="Calibri"/>
        </a:defRPr>
      </a:lvl7pPr>
      <a:lvl8pPr marL="3556000" indent="-355600">
        <a:lnSpc>
          <a:spcPct val="90000"/>
        </a:lnSpc>
        <a:spcBef>
          <a:spcPts val="1000"/>
        </a:spcBef>
        <a:buSzPct val="100000"/>
        <a:buFont typeface="Arial"/>
        <a:buChar char="•"/>
        <a:defRPr sz="2800">
          <a:latin typeface="Calibri"/>
          <a:ea typeface="Calibri"/>
          <a:cs typeface="Calibri"/>
          <a:sym typeface="Calibri"/>
        </a:defRPr>
      </a:lvl8pPr>
      <a:lvl9pPr marL="4013200" indent="-355600">
        <a:lnSpc>
          <a:spcPct val="90000"/>
        </a:lnSpc>
        <a:spcBef>
          <a:spcPts val="1000"/>
        </a:spcBef>
        <a:buSzPct val="100000"/>
        <a:buFont typeface="Arial"/>
        <a:buChar char="•"/>
        <a:defRPr sz="2800">
          <a:latin typeface="Calibri"/>
          <a:ea typeface="Calibri"/>
          <a:cs typeface="Calibri"/>
          <a:sym typeface="Calibri"/>
        </a:defRPr>
      </a:lvl9pPr>
    </p:bodyStyle>
    <p:otherStyle>
      <a:lvl1pPr algn="r">
        <a:defRPr sz="1200">
          <a:solidFill>
            <a:schemeClr val="tx1"/>
          </a:solidFill>
          <a:latin typeface="+mn-lt"/>
          <a:ea typeface="+mn-ea"/>
          <a:cs typeface="+mn-cs"/>
          <a:sym typeface="Calibri"/>
        </a:defRPr>
      </a:lvl1pPr>
      <a:lvl2pPr indent="457200" algn="r">
        <a:defRPr sz="1200">
          <a:solidFill>
            <a:schemeClr val="tx1"/>
          </a:solidFill>
          <a:latin typeface="+mn-lt"/>
          <a:ea typeface="+mn-ea"/>
          <a:cs typeface="+mn-cs"/>
          <a:sym typeface="Calibri"/>
        </a:defRPr>
      </a:lvl2pPr>
      <a:lvl3pPr indent="914400" algn="r">
        <a:defRPr sz="1200">
          <a:solidFill>
            <a:schemeClr val="tx1"/>
          </a:solidFill>
          <a:latin typeface="+mn-lt"/>
          <a:ea typeface="+mn-ea"/>
          <a:cs typeface="+mn-cs"/>
          <a:sym typeface="Calibri"/>
        </a:defRPr>
      </a:lvl3pPr>
      <a:lvl4pPr indent="1371600" algn="r">
        <a:defRPr sz="1200">
          <a:solidFill>
            <a:schemeClr val="tx1"/>
          </a:solidFill>
          <a:latin typeface="+mn-lt"/>
          <a:ea typeface="+mn-ea"/>
          <a:cs typeface="+mn-cs"/>
          <a:sym typeface="Calibri"/>
        </a:defRPr>
      </a:lvl4pPr>
      <a:lvl5pPr indent="1828800" algn="r">
        <a:defRPr sz="1200">
          <a:solidFill>
            <a:schemeClr val="tx1"/>
          </a:solidFill>
          <a:latin typeface="+mn-lt"/>
          <a:ea typeface="+mn-ea"/>
          <a:cs typeface="+mn-cs"/>
          <a:sym typeface="Calibri"/>
        </a:defRPr>
      </a:lvl5pPr>
      <a:lvl6pPr indent="2286000" algn="r">
        <a:defRPr sz="1200">
          <a:solidFill>
            <a:schemeClr val="tx1"/>
          </a:solidFill>
          <a:latin typeface="+mn-lt"/>
          <a:ea typeface="+mn-ea"/>
          <a:cs typeface="+mn-cs"/>
          <a:sym typeface="Calibri"/>
        </a:defRPr>
      </a:lvl6pPr>
      <a:lvl7pPr indent="2743200" algn="r">
        <a:defRPr sz="1200">
          <a:solidFill>
            <a:schemeClr val="tx1"/>
          </a:solidFill>
          <a:latin typeface="+mn-lt"/>
          <a:ea typeface="+mn-ea"/>
          <a:cs typeface="+mn-cs"/>
          <a:sym typeface="Calibri"/>
        </a:defRPr>
      </a:lvl7pPr>
      <a:lvl8pPr indent="3200400" algn="r">
        <a:defRPr sz="1200">
          <a:solidFill>
            <a:schemeClr val="tx1"/>
          </a:solidFill>
          <a:latin typeface="+mn-lt"/>
          <a:ea typeface="+mn-ea"/>
          <a:cs typeface="+mn-cs"/>
          <a:sym typeface="Calibri"/>
        </a:defRPr>
      </a:lvl8pPr>
      <a:lvl9pPr indent="3657600" algn="r">
        <a:defRPr sz="12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image" Target="../media/image2.png"/><Relationship Id="rId7" Type="http://schemas.openxmlformats.org/officeDocument/2006/relationships/slide" Target="slide21.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17.xml"/><Relationship Id="rId5" Type="http://schemas.openxmlformats.org/officeDocument/2006/relationships/slide" Target="slide14.xml"/><Relationship Id="rId10" Type="http://schemas.openxmlformats.org/officeDocument/2006/relationships/slide" Target="slide33.xml"/><Relationship Id="rId4" Type="http://schemas.openxmlformats.org/officeDocument/2006/relationships/slide" Target="slide12.xml"/><Relationship Id="rId9" Type="http://schemas.openxmlformats.org/officeDocument/2006/relationships/slide" Target="slide2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project-stars.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www.astro.cz/na-obloze/zatmeni.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image2.jpg"/>
          <p:cNvPicPr/>
          <p:nvPr/>
        </p:nvPicPr>
        <p:blipFill rotWithShape="1">
          <a:blip r:embed="rId2"/>
          <a:srcRect t="14594" b="20007"/>
          <a:stretch/>
        </p:blipFill>
        <p:spPr>
          <a:xfrm>
            <a:off x="1587482" y="5821509"/>
            <a:ext cx="9032870" cy="1036491"/>
          </a:xfrm>
          <a:prstGeom prst="rect">
            <a:avLst/>
          </a:prstGeom>
          <a:ln w="12700">
            <a:miter lim="400000"/>
          </a:ln>
        </p:spPr>
      </p:pic>
      <p:pic>
        <p:nvPicPr>
          <p:cNvPr id="60" name="image1.png"/>
          <p:cNvPicPr/>
          <p:nvPr/>
        </p:nvPicPr>
        <p:blipFill rotWithShape="1">
          <a:blip r:embed="rId3"/>
          <a:srcRect t="8893" b="13838"/>
          <a:stretch/>
        </p:blipFill>
        <p:spPr>
          <a:xfrm>
            <a:off x="1254255" y="0"/>
            <a:ext cx="9683489" cy="1101784"/>
          </a:xfrm>
          <a:prstGeom prst="rect">
            <a:avLst/>
          </a:prstGeom>
          <a:ln w="12700">
            <a:miter lim="400000"/>
          </a:ln>
        </p:spPr>
      </p:pic>
      <p:sp>
        <p:nvSpPr>
          <p:cNvPr id="57" name="Shape 57"/>
          <p:cNvSpPr/>
          <p:nvPr/>
        </p:nvSpPr>
        <p:spPr>
          <a:xfrm>
            <a:off x="-6761" y="1049639"/>
            <a:ext cx="12198761" cy="60068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p>
            <a:pPr lvl="0">
              <a:lnSpc>
                <a:spcPct val="150000"/>
              </a:lnSpc>
            </a:pPr>
            <a:r>
              <a:rPr sz="800">
                <a:latin typeface="Verdana Bold"/>
                <a:ea typeface="Verdana Bold"/>
                <a:cs typeface="Verdana Bold"/>
                <a:sym typeface="Verdana Bold"/>
              </a:rPr>
              <a:t>Project:</a:t>
            </a:r>
            <a:r>
              <a:rPr sz="800">
                <a:latin typeface="Verdana"/>
                <a:ea typeface="Verdana"/>
                <a:cs typeface="Verdana"/>
                <a:sym typeface="Verdana"/>
              </a:rPr>
              <a:t> STARS (Successfully Teaching AstRonomy in Schools)		 			</a:t>
            </a:r>
          </a:p>
          <a:p>
            <a:pPr lvl="0">
              <a:lnSpc>
                <a:spcPct val="150000"/>
              </a:lnSpc>
            </a:pPr>
            <a:r>
              <a:rPr sz="800">
                <a:latin typeface="Verdana"/>
                <a:ea typeface="Verdana"/>
                <a:cs typeface="Verdana"/>
                <a:sym typeface="Verdana"/>
              </a:rPr>
              <a:t>This project has been funded with the support of the Erasmus+ Programme, K2 Action, Strategic Partnerships in School Education.</a:t>
            </a:r>
          </a:p>
          <a:p>
            <a:pPr lvl="0">
              <a:lnSpc>
                <a:spcPct val="150000"/>
              </a:lnSpc>
            </a:pPr>
            <a:r>
              <a:rPr sz="800">
                <a:latin typeface="Verdana Bold"/>
                <a:ea typeface="Verdana Bold"/>
                <a:cs typeface="Verdana Bold"/>
                <a:sym typeface="Verdana Bold"/>
              </a:rPr>
              <a:t>Project Agreement Number:</a:t>
            </a:r>
            <a:r>
              <a:rPr sz="800">
                <a:latin typeface="Verdana"/>
                <a:ea typeface="Verdana"/>
                <a:cs typeface="Verdana"/>
                <a:sym typeface="Verdana"/>
              </a:rPr>
              <a:t> </a:t>
            </a:r>
            <a:r>
              <a:rPr sz="800"/>
              <a:t>2017-1-SK01-KA201-035344 				</a:t>
            </a:r>
          </a:p>
        </p:txBody>
      </p:sp>
      <p:sp>
        <p:nvSpPr>
          <p:cNvPr id="58" name="Shape 58"/>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59" name="Shape 59"/>
          <p:cNvSpPr/>
          <p:nvPr/>
        </p:nvSpPr>
        <p:spPr>
          <a:xfrm>
            <a:off x="-6761" y="1847151"/>
            <a:ext cx="12198761" cy="3108543"/>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lvl="0" algn="ctr"/>
            <a:r>
              <a:rPr lang="cs-CZ" sz="5400" b="1" dirty="0">
                <a:solidFill>
                  <a:srgbClr val="843C0B"/>
                </a:solidFill>
                <a:latin typeface="Franklin Gothic Book"/>
                <a:ea typeface="Franklin Gothic Book"/>
                <a:cs typeface="Franklin Gothic Book"/>
                <a:sym typeface="Franklin Gothic Book"/>
              </a:rPr>
              <a:t>Tréningový program pre učiteľa (O2)</a:t>
            </a:r>
          </a:p>
          <a:p>
            <a:pPr lvl="0" algn="ctr"/>
            <a:endParaRPr lang="cs-CZ" sz="1000" dirty="0"/>
          </a:p>
          <a:p>
            <a:pPr lvl="0" algn="ctr"/>
            <a:r>
              <a:rPr lang="cs-CZ" sz="4400" b="1" dirty="0">
                <a:solidFill>
                  <a:srgbClr val="152392"/>
                </a:solidFill>
              </a:rPr>
              <a:t>Modul #5b</a:t>
            </a:r>
          </a:p>
          <a:p>
            <a:pPr lvl="0" algn="ctr"/>
            <a:r>
              <a:rPr lang="sk-SK" sz="4400" b="1" u="sng" dirty="0">
                <a:solidFill>
                  <a:srgbClr val="152392"/>
                </a:solidFill>
              </a:rPr>
              <a:t>Slnečná sústava</a:t>
            </a:r>
            <a:br>
              <a:rPr lang="cs-CZ" sz="4400" b="1" dirty="0">
                <a:solidFill>
                  <a:srgbClr val="152392"/>
                </a:solidFill>
              </a:rPr>
            </a:br>
            <a:r>
              <a:rPr lang="cs-CZ" sz="4400" b="1" dirty="0" err="1">
                <a:solidFill>
                  <a:srgbClr val="152392"/>
                </a:solidFill>
              </a:rPr>
              <a:t>Zatmenie</a:t>
            </a:r>
            <a:r>
              <a:rPr lang="cs-CZ" sz="4400" b="1" dirty="0">
                <a:solidFill>
                  <a:srgbClr val="152392"/>
                </a:solidFill>
              </a:rPr>
              <a:t> </a:t>
            </a:r>
            <a:r>
              <a:rPr lang="cs-CZ" sz="4400" b="1" dirty="0" err="1">
                <a:solidFill>
                  <a:srgbClr val="152392"/>
                </a:solidFill>
              </a:rPr>
              <a:t>Slnka</a:t>
            </a:r>
            <a:r>
              <a:rPr lang="cs-CZ" sz="4400" b="1" dirty="0">
                <a:solidFill>
                  <a:srgbClr val="152392"/>
                </a:solidFill>
              </a:rPr>
              <a:t>, </a:t>
            </a:r>
            <a:r>
              <a:rPr lang="cs-CZ" sz="4400" b="1" dirty="0" err="1">
                <a:solidFill>
                  <a:srgbClr val="152392"/>
                </a:solidFill>
              </a:rPr>
              <a:t>Zatmenie</a:t>
            </a:r>
            <a:r>
              <a:rPr lang="cs-CZ" sz="4400" b="1" dirty="0">
                <a:solidFill>
                  <a:srgbClr val="152392"/>
                </a:solidFill>
              </a:rPr>
              <a:t> </a:t>
            </a:r>
            <a:r>
              <a:rPr lang="cs-CZ" sz="4400" b="1" dirty="0" err="1">
                <a:solidFill>
                  <a:srgbClr val="152392"/>
                </a:solidFill>
              </a:rPr>
              <a:t>Mesiaca</a:t>
            </a:r>
            <a:endParaRPr lang="cs-CZ" sz="4400" b="1" dirty="0">
              <a:solidFill>
                <a:srgbClr val="152392"/>
              </a:solidFill>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F5425EE1-9285-4AE9-A3D0-0B1DB805585C}"/>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8BD85AAD-3E33-4E52-9FF5-B942E32B6916}"/>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34" name="Shape 134"/>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37" name="Shape 137"/>
          <p:cNvSpPr/>
          <p:nvPr/>
        </p:nvSpPr>
        <p:spPr>
          <a:xfrm>
            <a:off x="0" y="1042734"/>
            <a:ext cx="12192000" cy="76944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gn="ctr">
              <a:defRPr sz="4400" u="sng">
                <a:solidFill>
                  <a:srgbClr val="002060"/>
                </a:solidFill>
              </a:defRPr>
            </a:lvl1pPr>
          </a:lstStyle>
          <a:p>
            <a:pPr lvl="0">
              <a:defRPr sz="1800" u="none">
                <a:solidFill>
                  <a:srgbClr val="000000"/>
                </a:solidFill>
              </a:defRPr>
            </a:pPr>
            <a:r>
              <a:rPr lang="cs-CZ" sz="4400" u="sng" dirty="0">
                <a:solidFill>
                  <a:srgbClr val="002060"/>
                </a:solidFill>
              </a:rPr>
              <a:t>Teoretický obsah</a:t>
            </a:r>
            <a:endParaRPr sz="4400" u="sng" dirty="0">
              <a:solidFill>
                <a:srgbClr val="002060"/>
              </a:solidFill>
            </a:endParaRPr>
          </a:p>
        </p:txBody>
      </p:sp>
      <p:sp>
        <p:nvSpPr>
          <p:cNvPr id="138" name="Shape 138"/>
          <p:cNvSpPr/>
          <p:nvPr/>
        </p:nvSpPr>
        <p:spPr>
          <a:xfrm>
            <a:off x="249958" y="1830053"/>
            <a:ext cx="11685322" cy="280076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cs-CZ" sz="3600" dirty="0">
                <a:solidFill>
                  <a:srgbClr val="002060"/>
                </a:solidFill>
              </a:rPr>
              <a:t>5b</a:t>
            </a:r>
            <a:r>
              <a:rPr sz="3600" dirty="0">
                <a:solidFill>
                  <a:srgbClr val="002060"/>
                </a:solidFill>
              </a:rPr>
              <a:t>.</a:t>
            </a:r>
            <a:r>
              <a:rPr lang="cs-CZ" sz="3600" dirty="0">
                <a:solidFill>
                  <a:srgbClr val="002060"/>
                </a:solidFill>
              </a:rPr>
              <a:t>1</a:t>
            </a:r>
            <a:r>
              <a:rPr sz="3600" dirty="0">
                <a:solidFill>
                  <a:srgbClr val="002060"/>
                </a:solidFill>
              </a:rPr>
              <a:t> </a:t>
            </a:r>
            <a:r>
              <a:rPr lang="cs-CZ" sz="3600" dirty="0">
                <a:solidFill>
                  <a:srgbClr val="002060"/>
                </a:solidFill>
              </a:rPr>
              <a:t>Zatmenie</a:t>
            </a:r>
            <a:endParaRPr sz="3600" dirty="0">
              <a:solidFill>
                <a:srgbClr val="002060"/>
              </a:solidFill>
            </a:endParaRPr>
          </a:p>
          <a:p>
            <a:pPr marL="661736" lvl="1" indent="-280736">
              <a:buSzPct val="100000"/>
              <a:buChar char="•"/>
            </a:pPr>
            <a:r>
              <a:rPr lang="cs-CZ" sz="2800" dirty="0">
                <a:solidFill>
                  <a:srgbClr val="002060"/>
                </a:solidFill>
              </a:rPr>
              <a:t>Zatmenie Mesiaca (základné informácie, druhy zatmenia, predpovedanie zatmení, tabuľka najbližších zatmení)</a:t>
            </a:r>
            <a:r>
              <a:rPr lang="ru-RU" sz="2800" dirty="0">
                <a:solidFill>
                  <a:srgbClr val="002060"/>
                </a:solidFill>
              </a:rPr>
              <a:t>;</a:t>
            </a:r>
          </a:p>
          <a:p>
            <a:pPr marL="661736" lvl="1" indent="-280736">
              <a:buSzPct val="100000"/>
              <a:buChar char="•"/>
            </a:pPr>
            <a:r>
              <a:rPr lang="cs-CZ" sz="2800" dirty="0">
                <a:solidFill>
                  <a:srgbClr val="002060"/>
                </a:solidFill>
              </a:rPr>
              <a:t>Zatmenie Slnka (základné informácie, druhy zatmení, javy pozorovateľné pri úplnom zatmení, predpovedanie zatmení, tabuľka najbližších zatmení, pozorovanie zatmení a bezpečnosť).</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1C18904F-1950-41AD-91F0-AD8C93268D26}"/>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84D019DC-F0A9-4F96-9483-B2CDA3C8181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52" name="Shape 152"/>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55" name="Shape 155"/>
          <p:cNvSpPr/>
          <p:nvPr/>
        </p:nvSpPr>
        <p:spPr>
          <a:xfrm>
            <a:off x="0" y="1054369"/>
            <a:ext cx="12192000" cy="76944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gn="ctr">
              <a:defRPr sz="4400" u="sng">
                <a:solidFill>
                  <a:srgbClr val="002060"/>
                </a:solidFill>
              </a:defRPr>
            </a:lvl1pPr>
          </a:lstStyle>
          <a:p>
            <a:pPr lvl="0">
              <a:defRPr sz="1800" u="none">
                <a:solidFill>
                  <a:srgbClr val="000000"/>
                </a:solidFill>
              </a:defRPr>
            </a:pPr>
            <a:r>
              <a:rPr lang="cs-CZ" sz="4400" u="sng" dirty="0">
                <a:solidFill>
                  <a:srgbClr val="002060"/>
                </a:solidFill>
              </a:rPr>
              <a:t>Zoznam praktických cvičení</a:t>
            </a:r>
            <a:endParaRPr sz="4400" u="sng" dirty="0">
              <a:solidFill>
                <a:srgbClr val="002060"/>
              </a:solidFill>
            </a:endParaRPr>
          </a:p>
        </p:txBody>
      </p:sp>
      <p:sp>
        <p:nvSpPr>
          <p:cNvPr id="156" name="Shape 156"/>
          <p:cNvSpPr/>
          <p:nvPr/>
        </p:nvSpPr>
        <p:spPr>
          <a:xfrm>
            <a:off x="261256" y="1941135"/>
            <a:ext cx="11685322" cy="2062103"/>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buClr>
                <a:srgbClr val="002060"/>
              </a:buClr>
              <a:buSzPct val="100000"/>
            </a:pPr>
            <a:r>
              <a:rPr lang="cs-CZ" sz="1600" dirty="0">
                <a:solidFill>
                  <a:srgbClr val="002060"/>
                </a:solidFill>
                <a:hlinkClick r:id="rId4" action="ppaction://hlinksldjump"/>
              </a:rPr>
              <a:t>5b.1.1	Demonštrácia zatmenia Mesiaca</a:t>
            </a:r>
            <a:r>
              <a:rPr lang="cs-CZ" sz="1600" dirty="0">
                <a:solidFill>
                  <a:srgbClr val="002060"/>
                </a:solidFill>
              </a:rPr>
              <a:t> </a:t>
            </a:r>
          </a:p>
          <a:p>
            <a:pPr lvl="0">
              <a:buClr>
                <a:srgbClr val="002060"/>
              </a:buClr>
              <a:buSzPct val="100000"/>
            </a:pPr>
            <a:r>
              <a:rPr lang="cs-CZ" sz="1600" dirty="0">
                <a:solidFill>
                  <a:srgbClr val="002060"/>
                </a:solidFill>
                <a:hlinkClick r:id="rId5" action="ppaction://hlinksldjump"/>
              </a:rPr>
              <a:t>5b.1.2	Model zatmenia Mesiaca v terén</a:t>
            </a:r>
            <a:r>
              <a:rPr lang="cs-CZ" sz="1600" dirty="0">
                <a:solidFill>
                  <a:srgbClr val="002060"/>
                </a:solidFill>
              </a:rPr>
              <a:t>e</a:t>
            </a:r>
          </a:p>
          <a:p>
            <a:pPr lvl="0">
              <a:buClr>
                <a:srgbClr val="002060"/>
              </a:buClr>
              <a:buSzPct val="100000"/>
            </a:pPr>
            <a:r>
              <a:rPr lang="cs-CZ" sz="1600" dirty="0">
                <a:solidFill>
                  <a:srgbClr val="002060"/>
                </a:solidFill>
                <a:hlinkClick r:id="rId6" action="ppaction://hlinksldjump"/>
              </a:rPr>
              <a:t>5b.1.3	Typy zatmenia Mesiaca – rozdiely oproti zatmeniu Slnka</a:t>
            </a:r>
            <a:r>
              <a:rPr lang="cs-CZ" sz="1600" dirty="0">
                <a:solidFill>
                  <a:srgbClr val="002060"/>
                </a:solidFill>
              </a:rPr>
              <a:t> </a:t>
            </a:r>
          </a:p>
          <a:p>
            <a:pPr lvl="0">
              <a:buClr>
                <a:srgbClr val="002060"/>
              </a:buClr>
              <a:buSzPct val="100000"/>
            </a:pPr>
            <a:endParaRPr lang="cs-CZ" sz="1600" dirty="0">
              <a:solidFill>
                <a:srgbClr val="002060"/>
              </a:solidFill>
            </a:endParaRPr>
          </a:p>
          <a:p>
            <a:pPr lvl="0">
              <a:buClr>
                <a:srgbClr val="002060"/>
              </a:buClr>
              <a:buSzPct val="100000"/>
            </a:pPr>
            <a:r>
              <a:rPr lang="cs-CZ" sz="1600" dirty="0">
                <a:solidFill>
                  <a:srgbClr val="002060"/>
                </a:solidFill>
                <a:hlinkClick r:id="rId7" action="ppaction://hlinksldjump"/>
              </a:rPr>
              <a:t>5b.1.4	Demonštrácia zatmenia Slnka</a:t>
            </a:r>
            <a:r>
              <a:rPr lang="cs-CZ" sz="1600" dirty="0">
                <a:solidFill>
                  <a:srgbClr val="002060"/>
                </a:solidFill>
              </a:rPr>
              <a:t> </a:t>
            </a:r>
          </a:p>
          <a:p>
            <a:pPr lvl="0">
              <a:buClr>
                <a:srgbClr val="002060"/>
              </a:buClr>
              <a:buSzPct val="100000"/>
            </a:pPr>
            <a:r>
              <a:rPr lang="cs-CZ" sz="1600" dirty="0">
                <a:solidFill>
                  <a:srgbClr val="002060"/>
                </a:solidFill>
                <a:hlinkClick r:id="rId8" action="ppaction://hlinksldjump"/>
              </a:rPr>
              <a:t>5b.1.5	Model zatmenia Slnka v terén</a:t>
            </a:r>
            <a:r>
              <a:rPr lang="cs-CZ" sz="1600" dirty="0">
                <a:solidFill>
                  <a:srgbClr val="002060"/>
                </a:solidFill>
              </a:rPr>
              <a:t>e</a:t>
            </a:r>
          </a:p>
          <a:p>
            <a:pPr lvl="0">
              <a:buClr>
                <a:srgbClr val="002060"/>
              </a:buClr>
              <a:buSzPct val="100000"/>
            </a:pPr>
            <a:r>
              <a:rPr lang="cs-CZ" sz="1600" dirty="0">
                <a:solidFill>
                  <a:srgbClr val="002060"/>
                </a:solidFill>
                <a:hlinkClick r:id="rId9" action="ppaction://hlinksldjump"/>
              </a:rPr>
              <a:t>5b.1.6	Zdánlivá veľkosť Slnka a Mesiaca na oblohe – typy zatmenia Slnka</a:t>
            </a:r>
            <a:r>
              <a:rPr lang="cs-CZ" sz="1600" dirty="0">
                <a:solidFill>
                  <a:srgbClr val="002060"/>
                </a:solidFill>
              </a:rPr>
              <a:t> </a:t>
            </a:r>
          </a:p>
          <a:p>
            <a:pPr lvl="0">
              <a:buClr>
                <a:srgbClr val="002060"/>
              </a:buClr>
              <a:buSzPct val="100000"/>
            </a:pPr>
            <a:r>
              <a:rPr lang="cs-CZ" sz="1600" dirty="0">
                <a:solidFill>
                  <a:srgbClr val="002060"/>
                </a:solidFill>
                <a:hlinkClick r:id="rId10" action="ppaction://hlinksldjump"/>
              </a:rPr>
              <a:t>5b.1.7	Pozorovanie úplného zatmenia Slnka z </a:t>
            </a:r>
            <a:r>
              <a:rPr lang="cs-CZ" sz="1600" dirty="0" err="1">
                <a:solidFill>
                  <a:srgbClr val="002060"/>
                </a:solidFill>
                <a:hlinkClick r:id="rId10" action="ppaction://hlinksldjump"/>
              </a:rPr>
              <a:t>iných</a:t>
            </a:r>
            <a:r>
              <a:rPr lang="cs-CZ" sz="1600" dirty="0">
                <a:solidFill>
                  <a:srgbClr val="002060"/>
                </a:solidFill>
                <a:hlinkClick r:id="rId10" action="ppaction://hlinksldjump"/>
              </a:rPr>
              <a:t> </a:t>
            </a:r>
            <a:r>
              <a:rPr lang="cs-CZ" sz="1600" dirty="0" err="1">
                <a:solidFill>
                  <a:srgbClr val="002060"/>
                </a:solidFill>
                <a:hlinkClick r:id="rId10" action="ppaction://hlinksldjump"/>
              </a:rPr>
              <a:t>planét</a:t>
            </a:r>
            <a:endParaRPr sz="1600" dirty="0">
              <a:solidFill>
                <a:srgbClr val="002060"/>
              </a:solidFill>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73" name="Shape 173"/>
          <p:cNvSpPr/>
          <p:nvPr/>
        </p:nvSpPr>
        <p:spPr>
          <a:xfrm>
            <a:off x="261256" y="920953"/>
            <a:ext cx="11685322" cy="769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rPr lang="cs-CZ" sz="4400" u="sng" dirty="0">
                <a:solidFill>
                  <a:srgbClr val="02236A"/>
                </a:solidFill>
              </a:rPr>
              <a:t>Praktické cvičenie</a:t>
            </a:r>
            <a:r>
              <a:rPr sz="4400" dirty="0">
                <a:solidFill>
                  <a:srgbClr val="02236A"/>
                </a:solidFill>
              </a:rPr>
              <a:t>: </a:t>
            </a:r>
            <a:r>
              <a:rPr lang="cs-CZ" sz="3200" dirty="0">
                <a:solidFill>
                  <a:srgbClr val="002060"/>
                </a:solidFill>
              </a:rPr>
              <a:t>5b</a:t>
            </a:r>
            <a:r>
              <a:rPr lang="pt-BR" sz="3200" dirty="0">
                <a:solidFill>
                  <a:srgbClr val="002060"/>
                </a:solidFill>
              </a:rPr>
              <a:t>.1.1</a:t>
            </a:r>
            <a:r>
              <a:rPr lang="cs-CZ" sz="3200" dirty="0">
                <a:solidFill>
                  <a:srgbClr val="002060"/>
                </a:solidFill>
              </a:rPr>
              <a:t> </a:t>
            </a:r>
            <a:r>
              <a:rPr lang="pt-BR" sz="3200" dirty="0">
                <a:solidFill>
                  <a:srgbClr val="002060"/>
                </a:solidFill>
              </a:rPr>
              <a:t>Demon</a:t>
            </a:r>
            <a:r>
              <a:rPr lang="sk-SK" sz="3200" dirty="0">
                <a:solidFill>
                  <a:srgbClr val="002060"/>
                </a:solidFill>
              </a:rPr>
              <a:t>štrácia</a:t>
            </a:r>
            <a:r>
              <a:rPr lang="pt-BR" sz="3200" dirty="0">
                <a:solidFill>
                  <a:srgbClr val="002060"/>
                </a:solidFill>
              </a:rPr>
              <a:t> zatm</a:t>
            </a:r>
            <a:r>
              <a:rPr lang="sk-SK" sz="3200" dirty="0">
                <a:solidFill>
                  <a:srgbClr val="002060"/>
                </a:solidFill>
              </a:rPr>
              <a:t>enia</a:t>
            </a:r>
            <a:r>
              <a:rPr lang="pt-BR" sz="3200" dirty="0">
                <a:solidFill>
                  <a:srgbClr val="002060"/>
                </a:solidFill>
              </a:rPr>
              <a:t> M</a:t>
            </a:r>
            <a:r>
              <a:rPr lang="sk-SK" sz="3200" dirty="0">
                <a:solidFill>
                  <a:srgbClr val="002060"/>
                </a:solidFill>
              </a:rPr>
              <a:t>esiaca</a:t>
            </a:r>
            <a:endParaRPr lang="pt-BR" sz="3200" dirty="0">
              <a:solidFill>
                <a:srgbClr val="002060"/>
              </a:solidFill>
            </a:endParaRPr>
          </a:p>
        </p:txBody>
      </p:sp>
      <p:sp>
        <p:nvSpPr>
          <p:cNvPr id="174" name="Shape 174"/>
          <p:cNvSpPr/>
          <p:nvPr/>
        </p:nvSpPr>
        <p:spPr>
          <a:xfrm>
            <a:off x="261256" y="3289111"/>
            <a:ext cx="11685322" cy="150810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lvl="0"/>
            <a:r>
              <a:rPr lang="cs-CZ" sz="3600" dirty="0">
                <a:solidFill>
                  <a:srgbClr val="002060"/>
                </a:solidFill>
              </a:rPr>
              <a:t>Materiály a náradie</a:t>
            </a:r>
            <a:r>
              <a:rPr sz="3600">
                <a:solidFill>
                  <a:srgbClr val="002060"/>
                </a:solidFill>
              </a:rPr>
              <a:t>:</a:t>
            </a:r>
            <a:r>
              <a:rPr lang="az-Cyrl-AZ" sz="3600" dirty="0">
                <a:solidFill>
                  <a:srgbClr val="002060"/>
                </a:solidFill>
              </a:rPr>
              <a:t> </a:t>
            </a:r>
            <a:r>
              <a:rPr lang="cs-CZ" sz="2800" dirty="0">
                <a:solidFill>
                  <a:srgbClr val="002060"/>
                </a:solidFill>
              </a:rPr>
              <a:t>Slabší smerový plošný zdroj svetla, 2 gule (volejbalova + tenisová lopta alebo loptička na stolný tenis + gymnastická lopta 15 cm)</a:t>
            </a:r>
            <a:endParaRPr sz="3600" dirty="0">
              <a:solidFill>
                <a:srgbClr val="002060"/>
              </a:solidFill>
            </a:endParaRPr>
          </a:p>
        </p:txBody>
      </p:sp>
      <p:sp>
        <p:nvSpPr>
          <p:cNvPr id="175" name="Shape 175"/>
          <p:cNvSpPr/>
          <p:nvPr/>
        </p:nvSpPr>
        <p:spPr>
          <a:xfrm>
            <a:off x="261256" y="4599295"/>
            <a:ext cx="11685322" cy="1077218"/>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lvl="0"/>
            <a:r>
              <a:rPr lang="cs-CZ" sz="3600" dirty="0">
                <a:solidFill>
                  <a:srgbClr val="002060"/>
                </a:solidFill>
              </a:rPr>
              <a:t>Postup</a:t>
            </a:r>
            <a:r>
              <a:rPr sz="3600">
                <a:solidFill>
                  <a:srgbClr val="002060"/>
                </a:solidFill>
              </a:rPr>
              <a:t>: </a:t>
            </a:r>
            <a:r>
              <a:rPr lang="cs-CZ" sz="2800" dirty="0">
                <a:solidFill>
                  <a:srgbClr val="002060"/>
                </a:solidFill>
              </a:rPr>
              <a:t>Žiaci pochopia princíp vzniku úplného a čiastočného zatmenia Mesiaca. Zapamätajú si vzájomnú polohu telies pri zatmení Mesiaca.</a:t>
            </a:r>
          </a:p>
        </p:txBody>
      </p:sp>
      <p:sp>
        <p:nvSpPr>
          <p:cNvPr id="176" name="Shape 176"/>
          <p:cNvSpPr/>
          <p:nvPr/>
        </p:nvSpPr>
        <p:spPr>
          <a:xfrm>
            <a:off x="0" y="1522894"/>
            <a:ext cx="11685322" cy="193899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lang="cs-CZ" sz="3600" dirty="0">
                <a:solidFill>
                  <a:srgbClr val="002060"/>
                </a:solidFill>
              </a:rPr>
              <a:t>Metodická časť</a:t>
            </a:r>
            <a:r>
              <a:rPr sz="3600">
                <a:solidFill>
                  <a:srgbClr val="002060"/>
                </a:solidFill>
              </a:rPr>
              <a:t>:</a:t>
            </a:r>
            <a:r>
              <a:rPr lang="cs-CZ" sz="3600" dirty="0">
                <a:solidFill>
                  <a:srgbClr val="002060"/>
                </a:solidFill>
              </a:rPr>
              <a:t> </a:t>
            </a:r>
            <a:r>
              <a:rPr lang="cs-CZ" sz="2800" dirty="0">
                <a:solidFill>
                  <a:srgbClr val="002060"/>
                </a:solidFill>
              </a:rPr>
              <a:t>Najväčším problémom je zaistenie vhodného zdroja svetla – plošný, kruhový (min. 20 cm), smerový, nie príliš silný (zhruba 30 W na vzdialenosť 2,5 m). Miestnosť s čiernymi stenami pohlcujúce rozptýlené a odrazené svetlo.</a:t>
            </a:r>
            <a:endParaRPr sz="2800" dirty="0">
              <a:solidFill>
                <a:srgbClr val="002060"/>
              </a:solidFill>
            </a:endParaRPr>
          </a:p>
        </p:txBody>
      </p:sp>
    </p:spTree>
    <p:extLst>
      <p:ext uri="{BB962C8B-B14F-4D97-AF65-F5344CB8AC3E}">
        <p14:creationId xmlns:p14="http://schemas.microsoft.com/office/powerpoint/2010/main" val="264509417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vnoramenný trojúhelník 26"/>
          <p:cNvSpPr/>
          <p:nvPr/>
        </p:nvSpPr>
        <p:spPr>
          <a:xfrm rot="5400000">
            <a:off x="7611465" y="-128828"/>
            <a:ext cx="2302138" cy="6669214"/>
          </a:xfrm>
          <a:prstGeom prst="triangle">
            <a:avLst/>
          </a:prstGeom>
          <a:solidFill>
            <a:schemeClr val="bg1">
              <a:lumMod val="75000"/>
            </a:schemeClr>
          </a:solidFill>
          <a:ln w="12700" cap="flat">
            <a:solidFill>
              <a:srgbClr val="5B9BD5"/>
            </a:solid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cs-CZ" sz="1800" b="0" i="0" u="none" strike="noStrike" cap="none" spc="0" normalizeH="0" baseline="0">
              <a:ln>
                <a:noFill/>
              </a:ln>
              <a:solidFill>
                <a:srgbClr val="000000"/>
              </a:solidFill>
              <a:effectLst/>
              <a:uFillTx/>
              <a:latin typeface="Calibri"/>
              <a:ea typeface="Calibri"/>
              <a:cs typeface="Calibri"/>
              <a:sym typeface="Calibri"/>
            </a:endParaRPr>
          </a:p>
        </p:txBody>
      </p:sp>
      <p:cxnSp>
        <p:nvCxnSpPr>
          <p:cNvPr id="7" name="Přímá spojnice se šipkou 6"/>
          <p:cNvCxnSpPr>
            <a:cxnSpLocks/>
          </p:cNvCxnSpPr>
          <p:nvPr/>
        </p:nvCxnSpPr>
        <p:spPr>
          <a:xfrm>
            <a:off x="3928156" y="3228975"/>
            <a:ext cx="5272994" cy="0"/>
          </a:xfrm>
          <a:prstGeom prst="straightConnector1">
            <a:avLst/>
          </a:prstGeom>
          <a:noFill/>
          <a:ln w="12700" cap="flat">
            <a:solidFill>
              <a:srgbClr val="5B9BD5"/>
            </a:solidFill>
            <a:prstDash val="solid"/>
            <a:miter lim="800000"/>
            <a:tailEnd type="triangle"/>
          </a:ln>
          <a:effectLst/>
        </p:spPr>
        <p:style>
          <a:lnRef idx="0">
            <a:scrgbClr r="0" g="0" b="0"/>
          </a:lnRef>
          <a:fillRef idx="0">
            <a:scrgbClr r="0" g="0" b="0"/>
          </a:fillRef>
          <a:effectRef idx="0">
            <a:scrgbClr r="0" g="0" b="0"/>
          </a:effectRef>
          <a:fontRef idx="none"/>
        </p:style>
      </p:cxnSp>
      <p:pic>
        <p:nvPicPr>
          <p:cNvPr id="1031" name="Obrázek 1030"/>
          <p:cNvPicPr>
            <a:picLocks noChangeAspect="1"/>
          </p:cNvPicPr>
          <p:nvPr/>
        </p:nvPicPr>
        <p:blipFill>
          <a:blip r:embed="rId2">
            <a:clrChange>
              <a:clrFrom>
                <a:srgbClr val="000000"/>
              </a:clrFrom>
              <a:clrTo>
                <a:srgbClr val="000000">
                  <a:alpha val="0"/>
                </a:srgbClr>
              </a:clrTo>
            </a:clrChange>
          </a:blip>
          <a:stretch>
            <a:fillRect/>
          </a:stretch>
        </p:blipFill>
        <p:spPr>
          <a:xfrm>
            <a:off x="3928156" y="1572509"/>
            <a:ext cx="3060667" cy="3310622"/>
          </a:xfrm>
          <a:prstGeom prst="rect">
            <a:avLst/>
          </a:prstGeom>
        </p:spPr>
      </p:pic>
      <p:pic>
        <p:nvPicPr>
          <p:cNvPr id="9" name="image2.jpg">
            <a:extLst>
              <a:ext uri="{FF2B5EF4-FFF2-40B4-BE49-F238E27FC236}">
                <a16:creationId xmlns:a16="http://schemas.microsoft.com/office/drawing/2014/main" id="{E7D86E1B-B265-46BD-8359-07F1416579F2}"/>
              </a:ext>
            </a:extLst>
          </p:cNvPr>
          <p:cNvPicPr/>
          <p:nvPr/>
        </p:nvPicPr>
        <p:blipFill rotWithShape="1">
          <a:blip r:embed="rId3"/>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4"/>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73" name="Shape 173"/>
          <p:cNvSpPr/>
          <p:nvPr/>
        </p:nvSpPr>
        <p:spPr>
          <a:xfrm>
            <a:off x="261256" y="920953"/>
            <a:ext cx="11685322" cy="769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rPr lang="cs-CZ" sz="4400" u="sng" dirty="0">
                <a:solidFill>
                  <a:srgbClr val="02236A"/>
                </a:solidFill>
              </a:rPr>
              <a:t>Praktické cvičenie</a:t>
            </a:r>
            <a:r>
              <a:rPr sz="4400" dirty="0">
                <a:solidFill>
                  <a:srgbClr val="02236A"/>
                </a:solidFill>
              </a:rPr>
              <a:t>: </a:t>
            </a:r>
            <a:r>
              <a:rPr lang="cs-CZ" sz="3200" dirty="0">
                <a:solidFill>
                  <a:srgbClr val="002060"/>
                </a:solidFill>
              </a:rPr>
              <a:t>5b</a:t>
            </a:r>
            <a:r>
              <a:rPr lang="pt-BR" sz="3200" dirty="0">
                <a:solidFill>
                  <a:srgbClr val="002060"/>
                </a:solidFill>
              </a:rPr>
              <a:t>.1.1</a:t>
            </a:r>
            <a:r>
              <a:rPr lang="cs-CZ" sz="3200" dirty="0">
                <a:solidFill>
                  <a:srgbClr val="002060"/>
                </a:solidFill>
              </a:rPr>
              <a:t> </a:t>
            </a:r>
            <a:r>
              <a:rPr lang="pt-BR" sz="3200" dirty="0">
                <a:solidFill>
                  <a:srgbClr val="002060"/>
                </a:solidFill>
              </a:rPr>
              <a:t>Demon</a:t>
            </a:r>
            <a:r>
              <a:rPr lang="sk-SK" sz="3200" dirty="0">
                <a:solidFill>
                  <a:srgbClr val="002060"/>
                </a:solidFill>
              </a:rPr>
              <a:t>štrácia</a:t>
            </a:r>
            <a:r>
              <a:rPr lang="pt-BR" sz="3200" dirty="0">
                <a:solidFill>
                  <a:srgbClr val="002060"/>
                </a:solidFill>
              </a:rPr>
              <a:t> zatm</a:t>
            </a:r>
            <a:r>
              <a:rPr lang="sk-SK" sz="3200" dirty="0">
                <a:solidFill>
                  <a:srgbClr val="002060"/>
                </a:solidFill>
              </a:rPr>
              <a:t>enia</a:t>
            </a:r>
            <a:r>
              <a:rPr lang="pt-BR" sz="3200" dirty="0">
                <a:solidFill>
                  <a:srgbClr val="002060"/>
                </a:solidFill>
              </a:rPr>
              <a:t> M</a:t>
            </a:r>
            <a:r>
              <a:rPr lang="sk-SK" sz="3200" dirty="0">
                <a:solidFill>
                  <a:srgbClr val="002060"/>
                </a:solidFill>
              </a:rPr>
              <a:t>esiaca </a:t>
            </a:r>
            <a:endParaRPr lang="pt-BR" sz="3200" dirty="0">
              <a:solidFill>
                <a:srgbClr val="002060"/>
              </a:solidFill>
            </a:endParaRPr>
          </a:p>
        </p:txBody>
      </p:sp>
      <p:sp>
        <p:nvSpPr>
          <p:cNvPr id="2" name="Obdélník 1"/>
          <p:cNvSpPr/>
          <p:nvPr/>
        </p:nvSpPr>
        <p:spPr>
          <a:xfrm>
            <a:off x="261256" y="1708272"/>
            <a:ext cx="3948517" cy="369332"/>
          </a:xfrm>
          <a:prstGeom prst="rect">
            <a:avLst/>
          </a:prstGeom>
        </p:spPr>
        <p:txBody>
          <a:bodyPr wrap="none">
            <a:spAutoFit/>
          </a:bodyPr>
          <a:lstStyle/>
          <a:p>
            <a:r>
              <a:rPr lang="cs-CZ" dirty="0">
                <a:latin typeface="Calibri" panose="020F0502020204030204" pitchFamily="34" charset="0"/>
                <a:ea typeface="Calibri" panose="020F0502020204030204" pitchFamily="34" charset="0"/>
                <a:cs typeface="Times New Roman" panose="02020603050405020304" pitchFamily="18" charset="0"/>
              </a:rPr>
              <a:t>zatemnená miestnosť s čienymi stenami</a:t>
            </a:r>
            <a:endParaRPr lang="cs-CZ" dirty="0"/>
          </a:p>
        </p:txBody>
      </p:sp>
      <p:pic>
        <p:nvPicPr>
          <p:cNvPr id="3" name="Obrázek 2"/>
          <p:cNvPicPr>
            <a:picLocks noChangeAspect="1"/>
          </p:cNvPicPr>
          <p:nvPr/>
        </p:nvPicPr>
        <p:blipFill>
          <a:blip r:embed="rId5"/>
          <a:stretch>
            <a:fillRect/>
          </a:stretch>
        </p:blipFill>
        <p:spPr>
          <a:xfrm flipH="1">
            <a:off x="275042" y="2402379"/>
            <a:ext cx="2091837" cy="2092492"/>
          </a:xfrm>
          <a:prstGeom prst="rect">
            <a:avLst/>
          </a:prstGeom>
        </p:spPr>
      </p:pic>
      <p:sp>
        <p:nvSpPr>
          <p:cNvPr id="12" name="Obdélník 11"/>
          <p:cNvSpPr/>
          <p:nvPr/>
        </p:nvSpPr>
        <p:spPr>
          <a:xfrm>
            <a:off x="742379" y="4424360"/>
            <a:ext cx="845103" cy="369332"/>
          </a:xfrm>
          <a:prstGeom prst="rect">
            <a:avLst/>
          </a:prstGeom>
        </p:spPr>
        <p:txBody>
          <a:bodyPr wrap="none">
            <a:spAutoFit/>
          </a:bodyPr>
          <a:lstStyle/>
          <a:p>
            <a:r>
              <a:rPr lang="cs-CZ" dirty="0">
                <a:latin typeface="Calibri" panose="020F0502020204030204" pitchFamily="34" charset="0"/>
                <a:cs typeface="Times New Roman" panose="02020603050405020304" pitchFamily="18" charset="0"/>
              </a:rPr>
              <a:t>~ 30 W</a:t>
            </a:r>
            <a:endParaRPr lang="cs-CZ" dirty="0"/>
          </a:p>
        </p:txBody>
      </p:sp>
      <p:sp>
        <p:nvSpPr>
          <p:cNvPr id="16" name="Obdélník 15"/>
          <p:cNvSpPr/>
          <p:nvPr/>
        </p:nvSpPr>
        <p:spPr>
          <a:xfrm>
            <a:off x="8846615" y="4703824"/>
            <a:ext cx="1770036" cy="646331"/>
          </a:xfrm>
          <a:prstGeom prst="rect">
            <a:avLst/>
          </a:prstGeom>
        </p:spPr>
        <p:txBody>
          <a:bodyPr wrap="none">
            <a:spAutoFit/>
          </a:bodyPr>
          <a:lstStyle/>
          <a:p>
            <a:pPr algn="ctr"/>
            <a:r>
              <a:rPr lang="cs-CZ" dirty="0">
                <a:latin typeface="Calibri" panose="020F0502020204030204" pitchFamily="34" charset="0"/>
                <a:cs typeface="Times New Roman" panose="02020603050405020304" pitchFamily="18" charset="0"/>
              </a:rPr>
              <a:t>model Mesiaca</a:t>
            </a:r>
          </a:p>
          <a:p>
            <a:pPr algn="ctr"/>
            <a:r>
              <a:rPr lang="cs-CZ" dirty="0">
                <a:latin typeface="Calibri" panose="020F0502020204030204" pitchFamily="34" charset="0"/>
                <a:cs typeface="Times New Roman" panose="02020603050405020304" pitchFamily="18" charset="0"/>
              </a:rPr>
              <a:t>tenisová loptička</a:t>
            </a:r>
            <a:endParaRPr lang="cs-CZ" dirty="0"/>
          </a:p>
        </p:txBody>
      </p:sp>
      <p:sp>
        <p:nvSpPr>
          <p:cNvPr id="17" name="Obdélník 16"/>
          <p:cNvSpPr/>
          <p:nvPr/>
        </p:nvSpPr>
        <p:spPr>
          <a:xfrm>
            <a:off x="582456" y="4703824"/>
            <a:ext cx="1329211" cy="646331"/>
          </a:xfrm>
          <a:prstGeom prst="rect">
            <a:avLst/>
          </a:prstGeom>
        </p:spPr>
        <p:txBody>
          <a:bodyPr wrap="none">
            <a:spAutoFit/>
          </a:bodyPr>
          <a:lstStyle/>
          <a:p>
            <a:pPr algn="ctr"/>
            <a:r>
              <a:rPr lang="cs-CZ" dirty="0">
                <a:latin typeface="Calibri" panose="020F0502020204030204" pitchFamily="34" charset="0"/>
                <a:cs typeface="Times New Roman" panose="02020603050405020304" pitchFamily="18" charset="0"/>
              </a:rPr>
              <a:t>model Slnka</a:t>
            </a:r>
          </a:p>
          <a:p>
            <a:pPr algn="ctr"/>
            <a:r>
              <a:rPr lang="cs-CZ" dirty="0">
                <a:latin typeface="Calibri" panose="020F0502020204030204" pitchFamily="34" charset="0"/>
                <a:cs typeface="Times New Roman" panose="02020603050405020304" pitchFamily="18" charset="0"/>
              </a:rPr>
              <a:t>reflektor</a:t>
            </a:r>
            <a:endParaRPr lang="cs-CZ" dirty="0"/>
          </a:p>
        </p:txBody>
      </p:sp>
      <p:sp>
        <p:nvSpPr>
          <p:cNvPr id="18" name="Obdélník 17"/>
          <p:cNvSpPr/>
          <p:nvPr/>
        </p:nvSpPr>
        <p:spPr>
          <a:xfrm>
            <a:off x="8117253" y="4346187"/>
            <a:ext cx="3046027" cy="369332"/>
          </a:xfrm>
          <a:prstGeom prst="rect">
            <a:avLst/>
          </a:prstGeom>
        </p:spPr>
        <p:txBody>
          <a:bodyPr wrap="none">
            <a:spAutoFit/>
          </a:bodyPr>
          <a:lstStyle/>
          <a:p>
            <a:pPr algn="ctr"/>
            <a:r>
              <a:rPr lang="cs-CZ" dirty="0">
                <a:latin typeface="Calibri" panose="020F0502020204030204" pitchFamily="34" charset="0"/>
                <a:cs typeface="Times New Roman" panose="02020603050405020304" pitchFamily="18" charset="0"/>
              </a:rPr>
              <a:t>(4krát menší ako model Zeme)</a:t>
            </a:r>
            <a:endParaRPr lang="cs-CZ" dirty="0"/>
          </a:p>
        </p:txBody>
      </p:sp>
      <p:pic>
        <p:nvPicPr>
          <p:cNvPr id="1033" name="Obrázek 1032"/>
          <p:cNvPicPr>
            <a:picLocks noChangeAspect="1"/>
          </p:cNvPicPr>
          <p:nvPr/>
        </p:nvPicPr>
        <p:blipFill>
          <a:blip r:embed="rId6" cstate="print">
            <a:clrChange>
              <a:clrFrom>
                <a:srgbClr val="F7F7F7"/>
              </a:clrFrom>
              <a:clrTo>
                <a:srgbClr val="F7F7F7">
                  <a:alpha val="0"/>
                </a:srgbClr>
              </a:clrTo>
            </a:clrChange>
          </a:blip>
          <a:stretch>
            <a:fillRect/>
          </a:stretch>
        </p:blipFill>
        <p:spPr>
          <a:xfrm>
            <a:off x="9329497" y="2879022"/>
            <a:ext cx="664376" cy="697595"/>
          </a:xfrm>
          <a:prstGeom prst="rect">
            <a:avLst/>
          </a:prstGeom>
        </p:spPr>
      </p:pic>
      <p:cxnSp>
        <p:nvCxnSpPr>
          <p:cNvPr id="11" name="Přímá spojnice se šipkou 10"/>
          <p:cNvCxnSpPr/>
          <p:nvPr/>
        </p:nvCxnSpPr>
        <p:spPr>
          <a:xfrm>
            <a:off x="10308892" y="2558705"/>
            <a:ext cx="0" cy="1140311"/>
          </a:xfrm>
          <a:prstGeom prst="straightConnector1">
            <a:avLst/>
          </a:prstGeom>
          <a:noFill/>
          <a:ln w="12700" cap="flat">
            <a:solidFill>
              <a:srgbClr val="5B9BD5"/>
            </a:solidFill>
            <a:prstDash val="solid"/>
            <a:miter lim="800000"/>
            <a:headEnd type="triangle" w="med" len="med"/>
            <a:tailEnd type="triangle" w="med" len="med"/>
          </a:ln>
          <a:effectLst/>
        </p:spPr>
        <p:style>
          <a:lnRef idx="0">
            <a:scrgbClr r="0" g="0" b="0"/>
          </a:lnRef>
          <a:fillRef idx="0">
            <a:scrgbClr r="0" g="0" b="0"/>
          </a:fillRef>
          <a:effectRef idx="0">
            <a:scrgbClr r="0" g="0" b="0"/>
          </a:effectRef>
          <a:fontRef idx="none"/>
        </p:style>
      </p:cxnSp>
      <p:cxnSp>
        <p:nvCxnSpPr>
          <p:cNvPr id="25" name="Přímá spojnice se šipkou 24"/>
          <p:cNvCxnSpPr/>
          <p:nvPr/>
        </p:nvCxnSpPr>
        <p:spPr>
          <a:xfrm>
            <a:off x="10004895" y="2984543"/>
            <a:ext cx="652159" cy="408143"/>
          </a:xfrm>
          <a:prstGeom prst="straightConnector1">
            <a:avLst/>
          </a:prstGeom>
          <a:noFill/>
          <a:ln w="12700" cap="flat">
            <a:solidFill>
              <a:srgbClr val="5B9BD5"/>
            </a:solidFill>
            <a:prstDash val="solid"/>
            <a:miter lim="800000"/>
            <a:headEnd type="triangle" w="med" len="med"/>
            <a:tailEnd type="triangle" w="med" len="med"/>
          </a:ln>
          <a:effectLst/>
        </p:spPr>
        <p:style>
          <a:lnRef idx="0">
            <a:scrgbClr r="0" g="0" b="0"/>
          </a:lnRef>
          <a:fillRef idx="0">
            <a:scrgbClr r="0" g="0" b="0"/>
          </a:fillRef>
          <a:effectRef idx="0">
            <a:scrgbClr r="0" g="0" b="0"/>
          </a:effectRef>
          <a:fontRef idx="none"/>
        </p:style>
      </p:cxnSp>
      <p:sp>
        <p:nvSpPr>
          <p:cNvPr id="1035" name="Lichoběžník 1034"/>
          <p:cNvSpPr/>
          <p:nvPr/>
        </p:nvSpPr>
        <p:spPr>
          <a:xfrm rot="16200000">
            <a:off x="2066967" y="2207659"/>
            <a:ext cx="2106112" cy="2024330"/>
          </a:xfrm>
          <a:prstGeom prst="trapezoid">
            <a:avLst>
              <a:gd name="adj" fmla="val 31587"/>
            </a:avLst>
          </a:prstGeom>
          <a:gradFill flip="none" rotWithShape="1">
            <a:gsLst>
              <a:gs pos="0">
                <a:srgbClr val="FFFF00"/>
              </a:gs>
              <a:gs pos="20000">
                <a:srgbClr val="FFFF69"/>
              </a:gs>
              <a:gs pos="100000">
                <a:schemeClr val="bg1"/>
              </a:gs>
            </a:gsLst>
            <a:lin ang="5400000" scaled="1"/>
            <a:tileRect/>
          </a:gradFill>
          <a:ln w="12700" cap="flat">
            <a:no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cs-CZ" sz="1800" b="0" i="0" u="none" strike="noStrike" cap="none" spc="0" normalizeH="0" baseline="0">
              <a:ln>
                <a:noFill/>
              </a:ln>
              <a:solidFill>
                <a:srgbClr val="000000"/>
              </a:solidFill>
              <a:effectLst/>
              <a:uFillTx/>
              <a:latin typeface="Calibri"/>
              <a:ea typeface="Calibri"/>
              <a:cs typeface="Calibri"/>
              <a:sym typeface="Calibri"/>
            </a:endParaRPr>
          </a:p>
        </p:txBody>
      </p:sp>
      <p:sp>
        <p:nvSpPr>
          <p:cNvPr id="15" name="Obdélník 14"/>
          <p:cNvSpPr/>
          <p:nvPr/>
        </p:nvSpPr>
        <p:spPr>
          <a:xfrm>
            <a:off x="4639996" y="4703824"/>
            <a:ext cx="1792478" cy="646331"/>
          </a:xfrm>
          <a:prstGeom prst="rect">
            <a:avLst/>
          </a:prstGeom>
        </p:spPr>
        <p:txBody>
          <a:bodyPr wrap="none">
            <a:spAutoFit/>
          </a:bodyPr>
          <a:lstStyle/>
          <a:p>
            <a:pPr algn="ctr"/>
            <a:r>
              <a:rPr lang="cs-CZ" dirty="0">
                <a:latin typeface="Calibri" panose="020F0502020204030204" pitchFamily="34" charset="0"/>
                <a:cs typeface="Times New Roman" panose="02020603050405020304" pitchFamily="18" charset="0"/>
              </a:rPr>
              <a:t>model Zeme</a:t>
            </a:r>
          </a:p>
          <a:p>
            <a:pPr algn="ctr"/>
            <a:r>
              <a:rPr lang="cs-CZ" dirty="0">
                <a:latin typeface="Calibri" panose="020F0502020204030204" pitchFamily="34" charset="0"/>
                <a:cs typeface="Times New Roman" panose="02020603050405020304" pitchFamily="18" charset="0"/>
              </a:rPr>
              <a:t>volejbalová lopta</a:t>
            </a:r>
            <a:endParaRPr lang="cs-CZ" dirty="0"/>
          </a:p>
        </p:txBody>
      </p:sp>
      <p:cxnSp>
        <p:nvCxnSpPr>
          <p:cNvPr id="20" name="Přímá spojnice se šipkou 19">
            <a:extLst>
              <a:ext uri="{FF2B5EF4-FFF2-40B4-BE49-F238E27FC236}">
                <a16:creationId xmlns:a16="http://schemas.microsoft.com/office/drawing/2014/main" id="{DC6299DE-67B5-4360-973D-B6516BBFA2E0}"/>
              </a:ext>
            </a:extLst>
          </p:cNvPr>
          <p:cNvCxnSpPr>
            <a:cxnSpLocks/>
          </p:cNvCxnSpPr>
          <p:nvPr/>
        </p:nvCxnSpPr>
        <p:spPr>
          <a:xfrm>
            <a:off x="4857172" y="4609026"/>
            <a:ext cx="1202634" cy="0"/>
          </a:xfrm>
          <a:prstGeom prst="straightConnector1">
            <a:avLst/>
          </a:prstGeom>
          <a:noFill/>
          <a:ln w="12700" cap="flat">
            <a:solidFill>
              <a:srgbClr val="5B9BD5"/>
            </a:solidFill>
            <a:prstDash val="solid"/>
            <a:miter lim="800000"/>
            <a:headEnd type="triangle" w="med" len="med"/>
            <a:tailEnd type="triangle" w="med" len="med"/>
          </a:ln>
          <a:effectLst/>
        </p:spPr>
        <p:style>
          <a:lnRef idx="0">
            <a:scrgbClr r="0" g="0" b="0"/>
          </a:lnRef>
          <a:fillRef idx="0">
            <a:scrgbClr r="0" g="0" b="0"/>
          </a:fillRef>
          <a:effectRef idx="0">
            <a:scrgbClr r="0" g="0" b="0"/>
          </a:effectRef>
          <a:fontRef idx="none"/>
        </p:style>
      </p:cxnSp>
      <p:sp>
        <p:nvSpPr>
          <p:cNvPr id="26" name="Obdélník 25">
            <a:extLst>
              <a:ext uri="{FF2B5EF4-FFF2-40B4-BE49-F238E27FC236}">
                <a16:creationId xmlns:a16="http://schemas.microsoft.com/office/drawing/2014/main" id="{051FE9D4-098C-44D7-8290-1987C19074AC}"/>
              </a:ext>
            </a:extLst>
          </p:cNvPr>
          <p:cNvSpPr/>
          <p:nvPr/>
        </p:nvSpPr>
        <p:spPr>
          <a:xfrm>
            <a:off x="8943414" y="1551520"/>
            <a:ext cx="2834430" cy="923330"/>
          </a:xfrm>
          <a:prstGeom prst="rect">
            <a:avLst/>
          </a:prstGeom>
        </p:spPr>
        <p:txBody>
          <a:bodyPr wrap="none">
            <a:spAutoFit/>
          </a:bodyPr>
          <a:lstStyle/>
          <a:p>
            <a:pPr algn="ctr"/>
            <a:r>
              <a:rPr lang="cs-CZ" dirty="0">
                <a:latin typeface="Calibri" panose="020F0502020204030204" pitchFamily="34" charset="0"/>
                <a:cs typeface="Times New Roman" panose="02020603050405020304" pitchFamily="18" charset="0"/>
              </a:rPr>
              <a:t>pohybom Mesiaca</a:t>
            </a:r>
          </a:p>
          <a:p>
            <a:pPr algn="ctr"/>
            <a:r>
              <a:rPr lang="cs-CZ" dirty="0">
                <a:latin typeface="Calibri" panose="020F0502020204030204" pitchFamily="34" charset="0"/>
                <a:cs typeface="Times New Roman" panose="02020603050405020304" pitchFamily="18" charset="0"/>
              </a:rPr>
              <a:t>vznik úplného a čiastočného</a:t>
            </a:r>
          </a:p>
          <a:p>
            <a:pPr algn="ctr"/>
            <a:r>
              <a:rPr lang="cs-CZ" dirty="0">
                <a:latin typeface="Calibri" panose="020F0502020204030204" pitchFamily="34" charset="0"/>
                <a:cs typeface="Times New Roman" panose="02020603050405020304" pitchFamily="18" charset="0"/>
              </a:rPr>
              <a:t>zatmenia Mesiaca</a:t>
            </a:r>
            <a:endParaRPr lang="cs-CZ" dirty="0"/>
          </a:p>
        </p:txBody>
      </p:sp>
    </p:spTree>
    <p:extLst>
      <p:ext uri="{BB962C8B-B14F-4D97-AF65-F5344CB8AC3E}">
        <p14:creationId xmlns:p14="http://schemas.microsoft.com/office/powerpoint/2010/main" val="372099839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heckerboard(across)">
                                      <p:cBhvr>
                                        <p:cTn id="15" dur="500"/>
                                        <p:tgtEl>
                                          <p:spTgt spid="12"/>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checkerboard(across)">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1033"/>
                                        </p:tgtEl>
                                        <p:attrNameLst>
                                          <p:attrName>style.visibility</p:attrName>
                                        </p:attrNameLst>
                                      </p:cBhvr>
                                      <p:to>
                                        <p:strVal val="visible"/>
                                      </p:to>
                                    </p:set>
                                    <p:animEffect transition="in" filter="checkerboard(across)">
                                      <p:cBhvr>
                                        <p:cTn id="23" dur="500"/>
                                        <p:tgtEl>
                                          <p:spTgt spid="1033"/>
                                        </p:tgtEl>
                                      </p:cBhvr>
                                    </p:animEffect>
                                  </p:childTnLst>
                                </p:cTn>
                              </p:par>
                            </p:childTnLst>
                          </p:cTn>
                        </p:par>
                        <p:par>
                          <p:cTn id="24" fill="hold">
                            <p:stCondLst>
                              <p:cond delay="500"/>
                            </p:stCondLst>
                            <p:childTnLst>
                              <p:par>
                                <p:cTn id="25" presetID="5" presetClass="entr" presetSubtype="1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checkerboard(across)">
                                      <p:cBhvr>
                                        <p:cTn id="27" dur="500"/>
                                        <p:tgtEl>
                                          <p:spTgt spid="16"/>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checkerboard(across)">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35"/>
                                        </p:tgtEl>
                                        <p:attrNameLst>
                                          <p:attrName>style.visibility</p:attrName>
                                        </p:attrNameLst>
                                      </p:cBhvr>
                                      <p:to>
                                        <p:strVal val="visible"/>
                                      </p:to>
                                    </p:set>
                                    <p:animEffect transition="in" filter="wipe(left)">
                                      <p:cBhvr>
                                        <p:cTn id="35" dur="500"/>
                                        <p:tgtEl>
                                          <p:spTgt spid="1035"/>
                                        </p:tgtEl>
                                      </p:cBhvr>
                                    </p:animEffec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nodeType="clickEffect">
                                  <p:stCondLst>
                                    <p:cond delay="0"/>
                                  </p:stCondLst>
                                  <p:childTnLst>
                                    <p:set>
                                      <p:cBhvr>
                                        <p:cTn id="43" dur="1" fill="hold">
                                          <p:stCondLst>
                                            <p:cond delay="0"/>
                                          </p:stCondLst>
                                        </p:cTn>
                                        <p:tgtEl>
                                          <p:spTgt spid="1031"/>
                                        </p:tgtEl>
                                        <p:attrNameLst>
                                          <p:attrName>style.visibility</p:attrName>
                                        </p:attrNameLst>
                                      </p:cBhvr>
                                      <p:to>
                                        <p:strVal val="visible"/>
                                      </p:to>
                                    </p:set>
                                    <p:animEffect transition="in" filter="checkerboard(across)">
                                      <p:cBhvr>
                                        <p:cTn id="44" dur="500"/>
                                        <p:tgtEl>
                                          <p:spTgt spid="1031"/>
                                        </p:tgtEl>
                                      </p:cBhvr>
                                    </p:animEffect>
                                  </p:childTnLst>
                                </p:cTn>
                              </p:par>
                            </p:childTnLst>
                          </p:cTn>
                        </p:par>
                        <p:par>
                          <p:cTn id="45" fill="hold">
                            <p:stCondLst>
                              <p:cond delay="500"/>
                            </p:stCondLst>
                            <p:childTnLst>
                              <p:par>
                                <p:cTn id="46" presetID="5" presetClass="entr" presetSubtype="10"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checkerboard(across)">
                                      <p:cBhvr>
                                        <p:cTn id="48" dur="500"/>
                                        <p:tgtEl>
                                          <p:spTgt spid="15"/>
                                        </p:tgtEl>
                                      </p:cBhvr>
                                    </p:animEffect>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left)">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checkerboard(across)">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checkerboard(across)">
                                      <p:cBhvr>
                                        <p:cTn id="62" dur="500"/>
                                        <p:tgtEl>
                                          <p:spTgt spid="26"/>
                                        </p:tgtEl>
                                      </p:cBhvr>
                                    </p:animEffect>
                                  </p:childTnLst>
                                </p:cTn>
                              </p:par>
                            </p:childTnLst>
                          </p:cTn>
                        </p:par>
                        <p:par>
                          <p:cTn id="63" fill="hold">
                            <p:stCondLst>
                              <p:cond delay="500"/>
                            </p:stCondLst>
                            <p:childTnLst>
                              <p:par>
                                <p:cTn id="64" presetID="5" presetClass="entr" presetSubtype="10"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checkerboard(across)">
                                      <p:cBhvr>
                                        <p:cTn id="66" dur="500"/>
                                        <p:tgtEl>
                                          <p:spTgt spid="11"/>
                                        </p:tgtEl>
                                      </p:cBhvr>
                                    </p:animEffect>
                                  </p:childTnLst>
                                </p:cTn>
                              </p:par>
                              <p:par>
                                <p:cTn id="67" presetID="5" presetClass="entr" presetSubtype="10" fill="hold"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checkerboard(across)">
                                      <p:cBhvr>
                                        <p:cTn id="6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 grpId="0"/>
      <p:bldP spid="12" grpId="0"/>
      <p:bldP spid="16" grpId="0"/>
      <p:bldP spid="17" grpId="0"/>
      <p:bldP spid="18" grpId="0"/>
      <p:bldP spid="1035" grpId="0" animBg="1"/>
      <p:bldP spid="15"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73" name="Shape 173"/>
          <p:cNvSpPr/>
          <p:nvPr/>
        </p:nvSpPr>
        <p:spPr>
          <a:xfrm>
            <a:off x="261256" y="920953"/>
            <a:ext cx="11685322" cy="769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rPr lang="cs-CZ" sz="4400" u="sng" dirty="0">
                <a:solidFill>
                  <a:srgbClr val="02236A"/>
                </a:solidFill>
              </a:rPr>
              <a:t>Praktické cvičenie</a:t>
            </a:r>
            <a:r>
              <a:rPr lang="cs-CZ" sz="4400" dirty="0">
                <a:solidFill>
                  <a:srgbClr val="02236A"/>
                </a:solidFill>
              </a:rPr>
              <a:t>: </a:t>
            </a:r>
            <a:r>
              <a:rPr lang="cs-CZ" sz="3200" dirty="0">
                <a:solidFill>
                  <a:srgbClr val="002060"/>
                </a:solidFill>
              </a:rPr>
              <a:t>5b.1.2 Model zatmenia Mesiaca v teréne</a:t>
            </a:r>
          </a:p>
        </p:txBody>
      </p:sp>
      <p:sp>
        <p:nvSpPr>
          <p:cNvPr id="174" name="Shape 174"/>
          <p:cNvSpPr/>
          <p:nvPr/>
        </p:nvSpPr>
        <p:spPr>
          <a:xfrm>
            <a:off x="261256" y="3838463"/>
            <a:ext cx="11685322" cy="64633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lang="cs-CZ" sz="3600" dirty="0">
                <a:solidFill>
                  <a:srgbClr val="002060"/>
                </a:solidFill>
              </a:rPr>
              <a:t>Materiály a náradie</a:t>
            </a:r>
            <a:r>
              <a:rPr sz="3600">
                <a:solidFill>
                  <a:srgbClr val="002060"/>
                </a:solidFill>
              </a:rPr>
              <a:t>:</a:t>
            </a:r>
            <a:r>
              <a:rPr lang="az-Cyrl-AZ" sz="3600" dirty="0">
                <a:solidFill>
                  <a:srgbClr val="002060"/>
                </a:solidFill>
              </a:rPr>
              <a:t> </a:t>
            </a:r>
            <a:r>
              <a:rPr lang="cs-CZ" sz="2800" dirty="0">
                <a:solidFill>
                  <a:srgbClr val="002060"/>
                </a:solidFill>
              </a:rPr>
              <a:t>Gymnastická lopa 70 cm, guličky 6,5 mm a 1,8 mm.</a:t>
            </a:r>
            <a:endParaRPr sz="3600" dirty="0">
              <a:solidFill>
                <a:srgbClr val="002060"/>
              </a:solidFill>
            </a:endParaRPr>
          </a:p>
        </p:txBody>
      </p:sp>
      <p:sp>
        <p:nvSpPr>
          <p:cNvPr id="175" name="Shape 175"/>
          <p:cNvSpPr/>
          <p:nvPr/>
        </p:nvSpPr>
        <p:spPr>
          <a:xfrm>
            <a:off x="261256" y="4445271"/>
            <a:ext cx="11685322" cy="107721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lang="cs-CZ" sz="3600" dirty="0">
                <a:solidFill>
                  <a:srgbClr val="002060"/>
                </a:solidFill>
              </a:rPr>
              <a:t>Postup</a:t>
            </a:r>
            <a:r>
              <a:rPr sz="3600">
                <a:solidFill>
                  <a:srgbClr val="002060"/>
                </a:solidFill>
              </a:rPr>
              <a:t>: </a:t>
            </a:r>
            <a:r>
              <a:rPr lang="cs-CZ" sz="2800" dirty="0">
                <a:solidFill>
                  <a:srgbClr val="002060"/>
                </a:solidFill>
              </a:rPr>
              <a:t>Žiaci si uvedomia obrovskú rozľahlosť medziplanetárneho priestoru </a:t>
            </a:r>
            <a:br>
              <a:rPr lang="cs-CZ" sz="2800" dirty="0">
                <a:solidFill>
                  <a:srgbClr val="002060"/>
                </a:solidFill>
              </a:rPr>
            </a:br>
            <a:r>
              <a:rPr lang="cs-CZ" sz="2800" dirty="0">
                <a:solidFill>
                  <a:srgbClr val="002060"/>
                </a:solidFill>
              </a:rPr>
              <a:t>a dokážu si predstaviť vzájomnú vzdialenosť telies vo vzťahu k ich rozmerom.</a:t>
            </a:r>
          </a:p>
        </p:txBody>
      </p:sp>
      <p:sp>
        <p:nvSpPr>
          <p:cNvPr id="176" name="Shape 176"/>
          <p:cNvSpPr/>
          <p:nvPr/>
        </p:nvSpPr>
        <p:spPr>
          <a:xfrm>
            <a:off x="261256" y="1552392"/>
            <a:ext cx="11685322" cy="236988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lang="cs-CZ" sz="3600" dirty="0">
                <a:solidFill>
                  <a:srgbClr val="002060"/>
                </a:solidFill>
              </a:rPr>
              <a:t>Metodická časť</a:t>
            </a:r>
            <a:r>
              <a:rPr sz="3600">
                <a:solidFill>
                  <a:srgbClr val="002060"/>
                </a:solidFill>
              </a:rPr>
              <a:t>:</a:t>
            </a:r>
            <a:r>
              <a:rPr lang="cs-CZ" sz="3600" dirty="0">
                <a:solidFill>
                  <a:srgbClr val="002060"/>
                </a:solidFill>
              </a:rPr>
              <a:t> </a:t>
            </a:r>
            <a:r>
              <a:rPr lang="cs-CZ" sz="2800" dirty="0">
                <a:solidFill>
                  <a:srgbClr val="002060"/>
                </a:solidFill>
              </a:rPr>
              <a:t>Prípravu vykonať dopredu na hodine alebo za domácu úlohu. Pozor na prevody jednotiek do správnej mierky. Demonštráciu vykonať na rovnej a voľnej ploche. Malé telesá (Mesiac a Zem) držia žiaci v rukách. Vzdialenosť Zeme a Slnka stačí odkrokovať. Pozor na správne poradie telies: Slnko – Zem – Mesiac.</a:t>
            </a:r>
            <a:endParaRPr sz="2800" dirty="0">
              <a:solidFill>
                <a:srgbClr val="002060"/>
              </a:solidFill>
            </a:endParaRPr>
          </a:p>
        </p:txBody>
      </p:sp>
    </p:spTree>
    <p:extLst>
      <p:ext uri="{BB962C8B-B14F-4D97-AF65-F5344CB8AC3E}">
        <p14:creationId xmlns:p14="http://schemas.microsoft.com/office/powerpoint/2010/main" val="279048765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73" name="Shape 173"/>
          <p:cNvSpPr/>
          <p:nvPr/>
        </p:nvSpPr>
        <p:spPr>
          <a:xfrm>
            <a:off x="261256" y="920953"/>
            <a:ext cx="11685322" cy="769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rPr lang="cs-CZ" sz="4400" u="sng" dirty="0">
                <a:solidFill>
                  <a:srgbClr val="02236A"/>
                </a:solidFill>
              </a:rPr>
              <a:t>Praktické cvičenie</a:t>
            </a:r>
            <a:r>
              <a:rPr lang="cs-CZ" sz="4400" dirty="0">
                <a:solidFill>
                  <a:srgbClr val="02236A"/>
                </a:solidFill>
              </a:rPr>
              <a:t>: </a:t>
            </a:r>
            <a:r>
              <a:rPr lang="cs-CZ" sz="3200" dirty="0">
                <a:solidFill>
                  <a:srgbClr val="002060"/>
                </a:solidFill>
              </a:rPr>
              <a:t>5b.1.2 Model zatmenia Mesiaca v teréne</a:t>
            </a:r>
          </a:p>
        </p:txBody>
      </p:sp>
      <p:sp>
        <p:nvSpPr>
          <p:cNvPr id="3" name="Obdélník 2">
            <a:extLst>
              <a:ext uri="{FF2B5EF4-FFF2-40B4-BE49-F238E27FC236}">
                <a16:creationId xmlns:a16="http://schemas.microsoft.com/office/drawing/2014/main" id="{58EDCBA1-9000-49AF-8B1C-7E3590713ABA}"/>
              </a:ext>
            </a:extLst>
          </p:cNvPr>
          <p:cNvSpPr/>
          <p:nvPr/>
        </p:nvSpPr>
        <p:spPr>
          <a:xfrm>
            <a:off x="523462" y="3055607"/>
            <a:ext cx="5035826" cy="1561005"/>
          </a:xfrm>
          <a:prstGeom prst="rect">
            <a:avLst/>
          </a:prstGeom>
        </p:spPr>
        <p:txBody>
          <a:bodyPr wrap="square">
            <a:spAutoFit/>
          </a:bodyPr>
          <a:lstStyle/>
          <a:p>
            <a:pPr marL="179388" defTabSz="896938">
              <a:lnSpc>
                <a:spcPct val="107000"/>
              </a:lnSpc>
              <a:spcAft>
                <a:spcPts val="0"/>
              </a:spcAft>
              <a:tabLst>
                <a:tab pos="2332800" algn="l"/>
                <a:tab pos="4572000" algn="r"/>
              </a:tabLst>
            </a:pPr>
            <a:r>
              <a:rPr lang="cs-CZ" dirty="0">
                <a:latin typeface="Calibri" panose="020F0502020204030204" pitchFamily="34" charset="0"/>
                <a:ea typeface="Calibri" panose="020F0502020204030204" pitchFamily="34" charset="0"/>
                <a:cs typeface="Times New Roman" panose="02020603050405020304" pitchFamily="18" charset="0"/>
              </a:rPr>
              <a:t>priemer Slnka		1 400 000 km</a:t>
            </a:r>
          </a:p>
          <a:p>
            <a:pPr marL="179388" defTabSz="896938">
              <a:lnSpc>
                <a:spcPct val="107000"/>
              </a:lnSpc>
              <a:spcAft>
                <a:spcPts val="0"/>
              </a:spcAft>
              <a:tabLst>
                <a:tab pos="2332800" algn="l"/>
                <a:tab pos="4572000" algn="r"/>
              </a:tabLst>
            </a:pPr>
            <a:r>
              <a:rPr lang="cs-CZ" dirty="0">
                <a:latin typeface="Calibri" panose="020F0502020204030204" pitchFamily="34" charset="0"/>
                <a:ea typeface="Calibri" panose="020F0502020204030204" pitchFamily="34" charset="0"/>
                <a:cs typeface="Times New Roman" panose="02020603050405020304" pitchFamily="18" charset="0"/>
              </a:rPr>
              <a:t>priemer Zeme		13 000 km</a:t>
            </a:r>
          </a:p>
          <a:p>
            <a:pPr marL="179388" defTabSz="896938">
              <a:lnSpc>
                <a:spcPct val="107000"/>
              </a:lnSpc>
              <a:spcAft>
                <a:spcPts val="0"/>
              </a:spcAft>
              <a:tabLst>
                <a:tab pos="2332800" algn="l"/>
                <a:tab pos="4572000" algn="r"/>
              </a:tabLst>
            </a:pPr>
            <a:r>
              <a:rPr lang="cs-CZ" dirty="0">
                <a:latin typeface="Calibri" panose="020F0502020204030204" pitchFamily="34" charset="0"/>
                <a:ea typeface="Calibri" panose="020F0502020204030204" pitchFamily="34" charset="0"/>
                <a:cs typeface="Times New Roman" panose="02020603050405020304" pitchFamily="18" charset="0"/>
              </a:rPr>
              <a:t>priemer Mesiaca		3 500 km</a:t>
            </a:r>
          </a:p>
          <a:p>
            <a:pPr marL="179388" defTabSz="896938">
              <a:lnSpc>
                <a:spcPct val="107000"/>
              </a:lnSpc>
              <a:spcAft>
                <a:spcPts val="0"/>
              </a:spcAft>
              <a:tabLst>
                <a:tab pos="2332800" algn="l"/>
                <a:tab pos="4572000" algn="r"/>
              </a:tabLst>
            </a:pPr>
            <a:r>
              <a:rPr lang="cs-CZ" dirty="0">
                <a:latin typeface="Calibri" panose="020F0502020204030204" pitchFamily="34" charset="0"/>
                <a:ea typeface="Calibri" panose="020F0502020204030204" pitchFamily="34" charset="0"/>
                <a:cs typeface="Times New Roman" panose="02020603050405020304" pitchFamily="18" charset="0"/>
              </a:rPr>
              <a:t>vzdialenosť Zeme od Slnka	150 000 000 km</a:t>
            </a:r>
          </a:p>
          <a:p>
            <a:pPr marL="179388" defTabSz="896938">
              <a:lnSpc>
                <a:spcPct val="107000"/>
              </a:lnSpc>
              <a:spcAft>
                <a:spcPts val="800"/>
              </a:spcAft>
              <a:tabLst>
                <a:tab pos="2332800" algn="l"/>
                <a:tab pos="4572000" algn="r"/>
              </a:tabLst>
            </a:pPr>
            <a:r>
              <a:rPr lang="cs-CZ" dirty="0">
                <a:latin typeface="Calibri" panose="020F0502020204030204" pitchFamily="34" charset="0"/>
                <a:ea typeface="Calibri" panose="020F0502020204030204" pitchFamily="34" charset="0"/>
                <a:cs typeface="Times New Roman" panose="02020603050405020304" pitchFamily="18" charset="0"/>
              </a:rPr>
              <a:t>vzdialenosť Mesiaca od Zeme	400 000 km</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Obdélník 11">
            <a:extLst>
              <a:ext uri="{FF2B5EF4-FFF2-40B4-BE49-F238E27FC236}">
                <a16:creationId xmlns:a16="http://schemas.microsoft.com/office/drawing/2014/main" id="{08D24BC2-9002-4FD1-8C84-692813CA5785}"/>
              </a:ext>
            </a:extLst>
          </p:cNvPr>
          <p:cNvSpPr/>
          <p:nvPr/>
        </p:nvSpPr>
        <p:spPr>
          <a:xfrm>
            <a:off x="5383696" y="3055607"/>
            <a:ext cx="1531828" cy="1561005"/>
          </a:xfrm>
          <a:prstGeom prst="rect">
            <a:avLst/>
          </a:prstGeom>
        </p:spPr>
        <p:txBody>
          <a:bodyPr wrap="square">
            <a:spAutoFit/>
          </a:bodyPr>
          <a:lstStyle/>
          <a:p>
            <a:pPr marL="179388" defTabSz="896938">
              <a:lnSpc>
                <a:spcPct val="107000"/>
              </a:lnSpc>
              <a:spcAft>
                <a:spcPts val="0"/>
              </a:spcAft>
            </a:pPr>
            <a:r>
              <a:rPr lang="cs-CZ" dirty="0">
                <a:latin typeface="Calibri" panose="020F0502020204030204" pitchFamily="34" charset="0"/>
                <a:ea typeface="Calibri" panose="020F0502020204030204" pitchFamily="34" charset="0"/>
                <a:cs typeface="Times New Roman" panose="02020603050405020304" pitchFamily="18" charset="0"/>
              </a:rPr>
              <a:t>0,7 m</a:t>
            </a:r>
          </a:p>
          <a:p>
            <a:pPr marL="179388" defTabSz="896938">
              <a:lnSpc>
                <a:spcPct val="107000"/>
              </a:lnSpc>
              <a:spcAft>
                <a:spcPts val="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6,5 mm</a:t>
            </a:r>
          </a:p>
          <a:p>
            <a:pPr marL="179388" defTabSz="896938">
              <a:lnSpc>
                <a:spcPct val="107000"/>
              </a:lnSpc>
              <a:spcAft>
                <a:spcPts val="0"/>
              </a:spcAft>
            </a:pPr>
            <a:r>
              <a:rPr lang="cs-CZ" dirty="0">
                <a:latin typeface="Calibri" panose="020F0502020204030204" pitchFamily="34" charset="0"/>
                <a:ea typeface="Calibri" panose="020F0502020204030204" pitchFamily="34" charset="0"/>
                <a:cs typeface="Times New Roman" panose="02020603050405020304" pitchFamily="18" charset="0"/>
              </a:rPr>
              <a:t>1,75 mm</a:t>
            </a:r>
          </a:p>
          <a:p>
            <a:pPr marL="179388" defTabSz="896938">
              <a:lnSpc>
                <a:spcPct val="107000"/>
              </a:lnSpc>
              <a:spcAft>
                <a:spcPts val="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75 m</a:t>
            </a:r>
            <a:endParaRPr lang="cs-CZ" dirty="0">
              <a:latin typeface="Calibri" panose="020F0502020204030204" pitchFamily="34" charset="0"/>
              <a:ea typeface="Calibri" panose="020F0502020204030204" pitchFamily="34" charset="0"/>
              <a:cs typeface="Times New Roman" panose="02020603050405020304" pitchFamily="18" charset="0"/>
            </a:endParaRPr>
          </a:p>
          <a:p>
            <a:pPr marL="179388" defTabSz="896938">
              <a:lnSpc>
                <a:spcPct val="107000"/>
              </a:lnSpc>
              <a:spcAft>
                <a:spcPts val="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0,2 m</a:t>
            </a:r>
          </a:p>
        </p:txBody>
      </p:sp>
      <p:sp>
        <p:nvSpPr>
          <p:cNvPr id="4" name="TextovéPole 3">
            <a:extLst>
              <a:ext uri="{FF2B5EF4-FFF2-40B4-BE49-F238E27FC236}">
                <a16:creationId xmlns:a16="http://schemas.microsoft.com/office/drawing/2014/main" id="{23CACEFE-23EF-4310-9E6E-60CBC44F0ECE}"/>
              </a:ext>
            </a:extLst>
          </p:cNvPr>
          <p:cNvSpPr txBox="1"/>
          <p:nvPr/>
        </p:nvSpPr>
        <p:spPr>
          <a:xfrm>
            <a:off x="3677478" y="2686277"/>
            <a:ext cx="1531828"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cs-CZ" sz="1800" b="0" i="0" u="none" strike="noStrike" cap="none" spc="0" normalizeH="0" baseline="0" dirty="0">
                <a:ln>
                  <a:noFill/>
                </a:ln>
                <a:solidFill>
                  <a:srgbClr val="000000"/>
                </a:solidFill>
                <a:effectLst/>
                <a:uFillTx/>
                <a:latin typeface="Calibri"/>
                <a:ea typeface="Calibri"/>
                <a:cs typeface="Calibri"/>
                <a:sym typeface="Calibri"/>
              </a:rPr>
              <a:t>reálne hodnoty</a:t>
            </a:r>
          </a:p>
        </p:txBody>
      </p:sp>
      <p:sp>
        <p:nvSpPr>
          <p:cNvPr id="14" name="TextovéPole 13">
            <a:extLst>
              <a:ext uri="{FF2B5EF4-FFF2-40B4-BE49-F238E27FC236}">
                <a16:creationId xmlns:a16="http://schemas.microsoft.com/office/drawing/2014/main" id="{984AB387-F196-461A-AE13-84CC02E71A32}"/>
              </a:ext>
            </a:extLst>
          </p:cNvPr>
          <p:cNvSpPr txBox="1"/>
          <p:nvPr/>
        </p:nvSpPr>
        <p:spPr>
          <a:xfrm>
            <a:off x="5559288" y="2686277"/>
            <a:ext cx="688648"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cs-CZ" sz="1800" b="0" i="0" u="none" strike="noStrike" cap="none" spc="0" normalizeH="0" baseline="0" dirty="0">
                <a:ln>
                  <a:noFill/>
                </a:ln>
                <a:solidFill>
                  <a:srgbClr val="000000"/>
                </a:solidFill>
                <a:effectLst/>
                <a:uFillTx/>
                <a:latin typeface="Calibri"/>
                <a:ea typeface="Calibri"/>
                <a:cs typeface="Calibri"/>
                <a:sym typeface="Calibri"/>
              </a:rPr>
              <a:t>model</a:t>
            </a:r>
          </a:p>
        </p:txBody>
      </p:sp>
      <p:sp>
        <p:nvSpPr>
          <p:cNvPr id="15" name="TextovéPole 14">
            <a:extLst>
              <a:ext uri="{FF2B5EF4-FFF2-40B4-BE49-F238E27FC236}">
                <a16:creationId xmlns:a16="http://schemas.microsoft.com/office/drawing/2014/main" id="{8BF28CBB-CCE9-462D-BC4D-9A6D0127B10C}"/>
              </a:ext>
            </a:extLst>
          </p:cNvPr>
          <p:cNvSpPr txBox="1"/>
          <p:nvPr/>
        </p:nvSpPr>
        <p:spPr>
          <a:xfrm>
            <a:off x="718932" y="1862070"/>
            <a:ext cx="10446127"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cs-CZ" sz="1800" b="0" i="0" u="none" strike="noStrike" cap="none" spc="0" normalizeH="0" baseline="0" dirty="0">
                <a:ln>
                  <a:noFill/>
                </a:ln>
                <a:solidFill>
                  <a:srgbClr val="000000"/>
                </a:solidFill>
                <a:effectLst/>
                <a:uFillTx/>
                <a:latin typeface="Calibri"/>
                <a:ea typeface="Calibri"/>
                <a:cs typeface="Calibri"/>
                <a:sym typeface="Calibri"/>
              </a:rPr>
              <a:t>prevod reálnych hodnôt priemerov a vzdialeností v správnej mierke, aby gymnastická lopta s priemerom 70 cm</a:t>
            </a:r>
          </a:p>
          <a:p>
            <a:pPr marL="0" marR="0" indent="0" algn="l" defTabSz="914400" rtl="0" fontAlgn="auto" latinLnBrk="1" hangingPunct="0">
              <a:lnSpc>
                <a:spcPct val="100000"/>
              </a:lnSpc>
              <a:spcBef>
                <a:spcPts val="0"/>
              </a:spcBef>
              <a:spcAft>
                <a:spcPts val="0"/>
              </a:spcAft>
              <a:buClrTx/>
              <a:buSzTx/>
              <a:buFontTx/>
              <a:buNone/>
              <a:tabLst/>
            </a:pPr>
            <a:r>
              <a:rPr lang="cs-CZ" dirty="0">
                <a:solidFill>
                  <a:srgbClr val="000000"/>
                </a:solidFill>
              </a:rPr>
              <a:t>zodpovedala Slnku s priemerom 1,4 mil. km</a:t>
            </a:r>
            <a:r>
              <a:rPr kumimoji="0" lang="cs-CZ" sz="1800" b="0" i="0" u="none" strike="noStrike" cap="none" spc="0" normalizeH="0" baseline="0" dirty="0">
                <a:ln>
                  <a:noFill/>
                </a:ln>
                <a:solidFill>
                  <a:srgbClr val="000000"/>
                </a:solidFill>
                <a:effectLst/>
                <a:uFillTx/>
                <a:latin typeface="Calibri"/>
                <a:ea typeface="Calibri"/>
                <a:cs typeface="Calibri"/>
                <a:sym typeface="Calibri"/>
              </a:rPr>
              <a:t> </a:t>
            </a:r>
          </a:p>
        </p:txBody>
      </p:sp>
    </p:spTree>
    <p:extLst>
      <p:ext uri="{BB962C8B-B14F-4D97-AF65-F5344CB8AC3E}">
        <p14:creationId xmlns:p14="http://schemas.microsoft.com/office/powerpoint/2010/main" val="14047247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73" name="Shape 173"/>
          <p:cNvSpPr/>
          <p:nvPr/>
        </p:nvSpPr>
        <p:spPr>
          <a:xfrm>
            <a:off x="261256" y="920953"/>
            <a:ext cx="11685322" cy="769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rPr lang="cs-CZ" sz="4400" u="sng" dirty="0">
                <a:solidFill>
                  <a:srgbClr val="02236A"/>
                </a:solidFill>
              </a:rPr>
              <a:t>Praktické cvičenie</a:t>
            </a:r>
            <a:r>
              <a:rPr lang="cs-CZ" sz="4400" dirty="0">
                <a:solidFill>
                  <a:srgbClr val="02236A"/>
                </a:solidFill>
              </a:rPr>
              <a:t>: </a:t>
            </a:r>
            <a:r>
              <a:rPr lang="cs-CZ" sz="3200" dirty="0">
                <a:solidFill>
                  <a:srgbClr val="002060"/>
                </a:solidFill>
              </a:rPr>
              <a:t>5b.1.2 Model zatmenia Mesiaca v teréne</a:t>
            </a:r>
          </a:p>
        </p:txBody>
      </p:sp>
      <p:pic>
        <p:nvPicPr>
          <p:cNvPr id="2" name="Obrázek 1">
            <a:extLst>
              <a:ext uri="{FF2B5EF4-FFF2-40B4-BE49-F238E27FC236}">
                <a16:creationId xmlns:a16="http://schemas.microsoft.com/office/drawing/2014/main" id="{5B595A11-749C-420A-A855-16E967785FF5}"/>
              </a:ext>
            </a:extLst>
          </p:cNvPr>
          <p:cNvPicPr>
            <a:picLocks noChangeAspect="1"/>
          </p:cNvPicPr>
          <p:nvPr/>
        </p:nvPicPr>
        <p:blipFill>
          <a:blip r:embed="rId4" cstate="print">
            <a:clrChange>
              <a:clrFrom>
                <a:srgbClr val="FFFFFF"/>
              </a:clrFrom>
              <a:clrTo>
                <a:srgbClr val="FFFFFF">
                  <a:alpha val="0"/>
                </a:srgbClr>
              </a:clrTo>
            </a:clrChange>
          </a:blip>
          <a:stretch>
            <a:fillRect/>
          </a:stretch>
        </p:blipFill>
        <p:spPr>
          <a:xfrm>
            <a:off x="369277" y="1708272"/>
            <a:ext cx="2661138" cy="2661138"/>
          </a:xfrm>
          <a:prstGeom prst="rect">
            <a:avLst/>
          </a:prstGeom>
        </p:spPr>
      </p:pic>
      <p:sp>
        <p:nvSpPr>
          <p:cNvPr id="11" name="Obdélník 10">
            <a:extLst>
              <a:ext uri="{FF2B5EF4-FFF2-40B4-BE49-F238E27FC236}">
                <a16:creationId xmlns:a16="http://schemas.microsoft.com/office/drawing/2014/main" id="{6BAE248A-5D50-4570-909F-ECCEDB9E2A0D}"/>
              </a:ext>
            </a:extLst>
          </p:cNvPr>
          <p:cNvSpPr/>
          <p:nvPr/>
        </p:nvSpPr>
        <p:spPr>
          <a:xfrm>
            <a:off x="835668" y="4594055"/>
            <a:ext cx="1920719" cy="923330"/>
          </a:xfrm>
          <a:prstGeom prst="rect">
            <a:avLst/>
          </a:prstGeom>
        </p:spPr>
        <p:txBody>
          <a:bodyPr wrap="none">
            <a:spAutoFit/>
          </a:bodyPr>
          <a:lstStyle/>
          <a:p>
            <a:pPr algn="ctr"/>
            <a:r>
              <a:rPr lang="cs-CZ" dirty="0">
                <a:latin typeface="Calibri" panose="020F0502020204030204" pitchFamily="34" charset="0"/>
                <a:cs typeface="Times New Roman" panose="02020603050405020304" pitchFamily="18" charset="0"/>
              </a:rPr>
              <a:t>model Slnka</a:t>
            </a:r>
          </a:p>
          <a:p>
            <a:pPr algn="ctr"/>
            <a:r>
              <a:rPr lang="cs-CZ" dirty="0">
                <a:latin typeface="Calibri" panose="020F0502020204030204" pitchFamily="34" charset="0"/>
                <a:cs typeface="Times New Roman" panose="02020603050405020304" pitchFamily="18" charset="0"/>
              </a:rPr>
              <a:t>Gymnastická lopta</a:t>
            </a:r>
          </a:p>
          <a:p>
            <a:pPr algn="ctr"/>
            <a:r>
              <a:rPr lang="cs-CZ" dirty="0">
                <a:latin typeface="Calibri" panose="020F0502020204030204" pitchFamily="34" charset="0"/>
                <a:cs typeface="Times New Roman" panose="02020603050405020304" pitchFamily="18" charset="0"/>
              </a:rPr>
              <a:t>Ø 70 cm</a:t>
            </a:r>
            <a:endParaRPr lang="cs-CZ" dirty="0"/>
          </a:p>
        </p:txBody>
      </p:sp>
      <p:sp>
        <p:nvSpPr>
          <p:cNvPr id="3" name="Ovál 2">
            <a:extLst>
              <a:ext uri="{FF2B5EF4-FFF2-40B4-BE49-F238E27FC236}">
                <a16:creationId xmlns:a16="http://schemas.microsoft.com/office/drawing/2014/main" id="{E1C4960A-79FA-4F33-B8D8-DB76E5BEE3F4}"/>
              </a:ext>
            </a:extLst>
          </p:cNvPr>
          <p:cNvSpPr/>
          <p:nvPr/>
        </p:nvSpPr>
        <p:spPr>
          <a:xfrm>
            <a:off x="6679096" y="2864906"/>
            <a:ext cx="347869" cy="347869"/>
          </a:xfrm>
          <a:prstGeom prst="ellipse">
            <a:avLst/>
          </a:prstGeom>
          <a:solidFill>
            <a:srgbClr val="00B050"/>
          </a:solidFill>
          <a:ln w="12700" cap="flat">
            <a:solidFill>
              <a:srgbClr val="5B9BD5"/>
            </a:solid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cs-CZ"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2" name="Obdélník 11">
            <a:extLst>
              <a:ext uri="{FF2B5EF4-FFF2-40B4-BE49-F238E27FC236}">
                <a16:creationId xmlns:a16="http://schemas.microsoft.com/office/drawing/2014/main" id="{822F7204-BAFD-4A01-B037-7F610F6FD261}"/>
              </a:ext>
            </a:extLst>
          </p:cNvPr>
          <p:cNvSpPr/>
          <p:nvPr/>
        </p:nvSpPr>
        <p:spPr>
          <a:xfrm>
            <a:off x="5531999" y="4278171"/>
            <a:ext cx="2584362" cy="1200329"/>
          </a:xfrm>
          <a:prstGeom prst="rect">
            <a:avLst/>
          </a:prstGeom>
        </p:spPr>
        <p:txBody>
          <a:bodyPr wrap="none">
            <a:spAutoFit/>
          </a:bodyPr>
          <a:lstStyle/>
          <a:p>
            <a:pPr algn="ctr"/>
            <a:r>
              <a:rPr lang="cs-CZ" dirty="0">
                <a:latin typeface="Calibri" panose="020F0502020204030204" pitchFamily="34" charset="0"/>
                <a:cs typeface="Times New Roman" panose="02020603050405020304" pitchFamily="18" charset="0"/>
              </a:rPr>
              <a:t>model Zeme</a:t>
            </a:r>
          </a:p>
          <a:p>
            <a:pPr algn="ctr"/>
            <a:r>
              <a:rPr lang="cs-CZ" dirty="0">
                <a:latin typeface="Calibri" panose="020F0502020204030204" pitchFamily="34" charset="0"/>
                <a:cs typeface="Times New Roman" panose="02020603050405020304" pitchFamily="18" charset="0"/>
              </a:rPr>
              <a:t>korálik, ložisková gulička, </a:t>
            </a:r>
          </a:p>
          <a:p>
            <a:pPr algn="ctr"/>
            <a:r>
              <a:rPr lang="cs-CZ" dirty="0">
                <a:latin typeface="Calibri" panose="020F0502020204030204" pitchFamily="34" charset="0"/>
                <a:cs typeface="Times New Roman" panose="02020603050405020304" pitchFamily="18" charset="0"/>
              </a:rPr>
              <a:t>airsoftová gulička, a pod.</a:t>
            </a:r>
            <a:endParaRPr lang="en-GB" dirty="0">
              <a:latin typeface="Calibri" panose="020F0502020204030204" pitchFamily="34" charset="0"/>
              <a:cs typeface="Times New Roman" panose="02020603050405020304" pitchFamily="18" charset="0"/>
            </a:endParaRPr>
          </a:p>
          <a:p>
            <a:pPr algn="ctr"/>
            <a:r>
              <a:rPr lang="cs-CZ" dirty="0">
                <a:latin typeface="Calibri" panose="020F0502020204030204" pitchFamily="34" charset="0"/>
                <a:cs typeface="Times New Roman" panose="02020603050405020304" pitchFamily="18" charset="0"/>
              </a:rPr>
              <a:t>Ø 6,5 mm</a:t>
            </a:r>
            <a:endParaRPr lang="cs-CZ" dirty="0"/>
          </a:p>
        </p:txBody>
      </p:sp>
      <p:cxnSp>
        <p:nvCxnSpPr>
          <p:cNvPr id="5" name="Přímá spojnice se šipkou 4">
            <a:extLst>
              <a:ext uri="{FF2B5EF4-FFF2-40B4-BE49-F238E27FC236}">
                <a16:creationId xmlns:a16="http://schemas.microsoft.com/office/drawing/2014/main" id="{8AFBC136-B293-4F90-8D63-096F0D892E7A}"/>
              </a:ext>
            </a:extLst>
          </p:cNvPr>
          <p:cNvCxnSpPr>
            <a:stCxn id="2" idx="3"/>
          </p:cNvCxnSpPr>
          <p:nvPr/>
        </p:nvCxnSpPr>
        <p:spPr>
          <a:xfrm>
            <a:off x="3030415" y="3038841"/>
            <a:ext cx="3549289" cy="0"/>
          </a:xfrm>
          <a:prstGeom prst="straightConnector1">
            <a:avLst/>
          </a:prstGeom>
          <a:noFill/>
          <a:ln w="12700" cap="flat">
            <a:solidFill>
              <a:srgbClr val="5B9BD5"/>
            </a:solidFill>
            <a:prstDash val="solid"/>
            <a:miter lim="800000"/>
            <a:headEnd type="triangle" w="med" len="med"/>
            <a:tailEnd type="triangle" w="med" len="med"/>
          </a:ln>
          <a:effectLst/>
        </p:spPr>
        <p:style>
          <a:lnRef idx="0">
            <a:scrgbClr r="0" g="0" b="0"/>
          </a:lnRef>
          <a:fillRef idx="0">
            <a:scrgbClr r="0" g="0" b="0"/>
          </a:fillRef>
          <a:effectRef idx="0">
            <a:scrgbClr r="0" g="0" b="0"/>
          </a:effectRef>
          <a:fontRef idx="none"/>
        </p:style>
      </p:cxnSp>
      <p:sp>
        <p:nvSpPr>
          <p:cNvPr id="13" name="Obdélník 12">
            <a:extLst>
              <a:ext uri="{FF2B5EF4-FFF2-40B4-BE49-F238E27FC236}">
                <a16:creationId xmlns:a16="http://schemas.microsoft.com/office/drawing/2014/main" id="{01EA5C74-9673-44CA-BEEB-845DD05A652B}"/>
              </a:ext>
            </a:extLst>
          </p:cNvPr>
          <p:cNvSpPr/>
          <p:nvPr/>
        </p:nvSpPr>
        <p:spPr>
          <a:xfrm>
            <a:off x="4526781" y="2650987"/>
            <a:ext cx="655949" cy="369332"/>
          </a:xfrm>
          <a:prstGeom prst="rect">
            <a:avLst/>
          </a:prstGeom>
        </p:spPr>
        <p:txBody>
          <a:bodyPr wrap="none">
            <a:spAutoFit/>
          </a:bodyPr>
          <a:lstStyle/>
          <a:p>
            <a:pPr algn="ctr"/>
            <a:r>
              <a:rPr lang="cs-CZ" dirty="0">
                <a:latin typeface="Calibri" panose="020F0502020204030204" pitchFamily="34" charset="0"/>
                <a:cs typeface="Times New Roman" panose="02020603050405020304" pitchFamily="18" charset="0"/>
              </a:rPr>
              <a:t>75 m</a:t>
            </a:r>
            <a:endParaRPr lang="cs-CZ" dirty="0"/>
          </a:p>
        </p:txBody>
      </p:sp>
      <p:sp>
        <p:nvSpPr>
          <p:cNvPr id="14" name="Ovál 13">
            <a:extLst>
              <a:ext uri="{FF2B5EF4-FFF2-40B4-BE49-F238E27FC236}">
                <a16:creationId xmlns:a16="http://schemas.microsoft.com/office/drawing/2014/main" id="{D897FA3B-5944-45B9-9FF8-4C0DBB9B94CB}"/>
              </a:ext>
            </a:extLst>
          </p:cNvPr>
          <p:cNvSpPr/>
          <p:nvPr/>
        </p:nvSpPr>
        <p:spPr>
          <a:xfrm>
            <a:off x="8211704" y="2952832"/>
            <a:ext cx="180000" cy="180000"/>
          </a:xfrm>
          <a:prstGeom prst="ellipse">
            <a:avLst/>
          </a:prstGeom>
          <a:solidFill>
            <a:srgbClr val="00B050"/>
          </a:solidFill>
          <a:ln w="12700" cap="flat">
            <a:solidFill>
              <a:srgbClr val="5B9BD5"/>
            </a:solid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cs-CZ"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5" name="Obdélník 14">
            <a:extLst>
              <a:ext uri="{FF2B5EF4-FFF2-40B4-BE49-F238E27FC236}">
                <a16:creationId xmlns:a16="http://schemas.microsoft.com/office/drawing/2014/main" id="{45FE610F-1BF2-41AA-BC38-4B237748A687}"/>
              </a:ext>
            </a:extLst>
          </p:cNvPr>
          <p:cNvSpPr/>
          <p:nvPr/>
        </p:nvSpPr>
        <p:spPr>
          <a:xfrm>
            <a:off x="8464312" y="4594055"/>
            <a:ext cx="1656223" cy="923330"/>
          </a:xfrm>
          <a:prstGeom prst="rect">
            <a:avLst/>
          </a:prstGeom>
        </p:spPr>
        <p:txBody>
          <a:bodyPr wrap="none">
            <a:spAutoFit/>
          </a:bodyPr>
          <a:lstStyle/>
          <a:p>
            <a:pPr algn="ctr"/>
            <a:r>
              <a:rPr lang="cs-CZ" dirty="0">
                <a:latin typeface="Calibri" panose="020F0502020204030204" pitchFamily="34" charset="0"/>
                <a:cs typeface="Times New Roman" panose="02020603050405020304" pitchFamily="18" charset="0"/>
              </a:rPr>
              <a:t>model Mesiaca</a:t>
            </a:r>
          </a:p>
          <a:p>
            <a:pPr algn="ctr"/>
            <a:r>
              <a:rPr lang="cs-CZ" dirty="0">
                <a:latin typeface="Calibri" panose="020F0502020204030204" pitchFamily="34" charset="0"/>
                <a:cs typeface="Times New Roman" panose="02020603050405020304" pitchFamily="18" charset="0"/>
              </a:rPr>
              <a:t>gulička, korenie</a:t>
            </a:r>
            <a:endParaRPr lang="en-GB" dirty="0">
              <a:latin typeface="Calibri" panose="020F0502020204030204" pitchFamily="34" charset="0"/>
              <a:cs typeface="Times New Roman" panose="02020603050405020304" pitchFamily="18" charset="0"/>
            </a:endParaRPr>
          </a:p>
          <a:p>
            <a:pPr algn="ctr"/>
            <a:r>
              <a:rPr lang="cs-CZ" dirty="0">
                <a:latin typeface="Calibri" panose="020F0502020204030204" pitchFamily="34" charset="0"/>
                <a:cs typeface="Times New Roman" panose="02020603050405020304" pitchFamily="18" charset="0"/>
              </a:rPr>
              <a:t>Ø 1,8 mm</a:t>
            </a:r>
            <a:endParaRPr lang="cs-CZ" dirty="0"/>
          </a:p>
        </p:txBody>
      </p:sp>
      <p:cxnSp>
        <p:nvCxnSpPr>
          <p:cNvPr id="16" name="Přímá spojnice se šipkou 15">
            <a:extLst>
              <a:ext uri="{FF2B5EF4-FFF2-40B4-BE49-F238E27FC236}">
                <a16:creationId xmlns:a16="http://schemas.microsoft.com/office/drawing/2014/main" id="{DD2BDA54-AF0D-4ADB-82F2-6DD5897F0EBB}"/>
              </a:ext>
            </a:extLst>
          </p:cNvPr>
          <p:cNvCxnSpPr>
            <a:cxnSpLocks/>
          </p:cNvCxnSpPr>
          <p:nvPr/>
        </p:nvCxnSpPr>
        <p:spPr>
          <a:xfrm>
            <a:off x="7074590" y="3034206"/>
            <a:ext cx="1089489" cy="3991"/>
          </a:xfrm>
          <a:prstGeom prst="straightConnector1">
            <a:avLst/>
          </a:prstGeom>
          <a:noFill/>
          <a:ln w="12700" cap="flat">
            <a:solidFill>
              <a:srgbClr val="5B9BD5"/>
            </a:solidFill>
            <a:prstDash val="solid"/>
            <a:miter lim="800000"/>
            <a:headEnd type="triangle" w="med" len="med"/>
            <a:tailEnd type="triangle" w="med" len="med"/>
          </a:ln>
          <a:effectLst/>
        </p:spPr>
        <p:style>
          <a:lnRef idx="0">
            <a:scrgbClr r="0" g="0" b="0"/>
          </a:lnRef>
          <a:fillRef idx="0">
            <a:scrgbClr r="0" g="0" b="0"/>
          </a:fillRef>
          <a:effectRef idx="0">
            <a:scrgbClr r="0" g="0" b="0"/>
          </a:effectRef>
          <a:fontRef idx="none"/>
        </p:style>
      </p:cxnSp>
      <p:sp>
        <p:nvSpPr>
          <p:cNvPr id="18" name="Obdélník 17">
            <a:extLst>
              <a:ext uri="{FF2B5EF4-FFF2-40B4-BE49-F238E27FC236}">
                <a16:creationId xmlns:a16="http://schemas.microsoft.com/office/drawing/2014/main" id="{690BEE00-F74B-4478-848D-FEFCE94E5BAF}"/>
              </a:ext>
            </a:extLst>
          </p:cNvPr>
          <p:cNvSpPr/>
          <p:nvPr/>
        </p:nvSpPr>
        <p:spPr>
          <a:xfrm>
            <a:off x="7238941" y="2650987"/>
            <a:ext cx="753732" cy="369332"/>
          </a:xfrm>
          <a:prstGeom prst="rect">
            <a:avLst/>
          </a:prstGeom>
        </p:spPr>
        <p:txBody>
          <a:bodyPr wrap="none">
            <a:spAutoFit/>
          </a:bodyPr>
          <a:lstStyle/>
          <a:p>
            <a:pPr algn="ctr"/>
            <a:r>
              <a:rPr lang="cs-CZ" dirty="0">
                <a:latin typeface="Calibri" panose="020F0502020204030204" pitchFamily="34" charset="0"/>
                <a:cs typeface="Times New Roman" panose="02020603050405020304" pitchFamily="18" charset="0"/>
              </a:rPr>
              <a:t>20 cm</a:t>
            </a:r>
            <a:endParaRPr lang="cs-CZ" dirty="0"/>
          </a:p>
        </p:txBody>
      </p:sp>
      <p:sp>
        <p:nvSpPr>
          <p:cNvPr id="8" name="TextovéPole 7">
            <a:extLst>
              <a:ext uri="{FF2B5EF4-FFF2-40B4-BE49-F238E27FC236}">
                <a16:creationId xmlns:a16="http://schemas.microsoft.com/office/drawing/2014/main" id="{73CD9154-15A7-4E6E-9D5F-DBA0487B8AA8}"/>
              </a:ext>
            </a:extLst>
          </p:cNvPr>
          <p:cNvSpPr txBox="1"/>
          <p:nvPr/>
        </p:nvSpPr>
        <p:spPr>
          <a:xfrm>
            <a:off x="8995548" y="1630286"/>
            <a:ext cx="1942196" cy="9233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cs-CZ" sz="1800" b="0" i="0" u="none" strike="noStrike" cap="none" spc="0" normalizeH="0" baseline="0" dirty="0">
                <a:ln>
                  <a:noFill/>
                </a:ln>
                <a:solidFill>
                  <a:srgbClr val="000000"/>
                </a:solidFill>
                <a:effectLst/>
                <a:uFillTx/>
                <a:latin typeface="Calibri"/>
                <a:ea typeface="Calibri"/>
                <a:cs typeface="Calibri"/>
                <a:sym typeface="Calibri"/>
              </a:rPr>
              <a:t>Tu nie je v mierke, </a:t>
            </a:r>
          </a:p>
          <a:p>
            <a:pPr marL="0" marR="0" indent="0" algn="l" defTabSz="914400" rtl="0" fontAlgn="auto" latinLnBrk="1" hangingPunct="0">
              <a:lnSpc>
                <a:spcPct val="100000"/>
              </a:lnSpc>
              <a:spcBef>
                <a:spcPts val="0"/>
              </a:spcBef>
              <a:spcAft>
                <a:spcPts val="0"/>
              </a:spcAft>
              <a:buClrTx/>
              <a:buSzTx/>
              <a:buFontTx/>
              <a:buNone/>
              <a:tabLst/>
            </a:pPr>
            <a:r>
              <a:rPr lang="cs-CZ" dirty="0">
                <a:solidFill>
                  <a:srgbClr val="000000"/>
                </a:solidFill>
              </a:rPr>
              <a:t>ale žiaci si realizujú </a:t>
            </a:r>
          </a:p>
          <a:p>
            <a:pPr marL="0" marR="0" indent="0" algn="l" defTabSz="914400" rtl="0" fontAlgn="auto" latinLnBrk="1" hangingPunct="0">
              <a:lnSpc>
                <a:spcPct val="100000"/>
              </a:lnSpc>
              <a:spcBef>
                <a:spcPts val="0"/>
              </a:spcBef>
              <a:spcAft>
                <a:spcPts val="0"/>
              </a:spcAft>
              <a:buClrTx/>
              <a:buSzTx/>
              <a:buFontTx/>
              <a:buNone/>
              <a:tabLst/>
            </a:pPr>
            <a:r>
              <a:rPr lang="cs-CZ" dirty="0">
                <a:solidFill>
                  <a:srgbClr val="000000"/>
                </a:solidFill>
              </a:rPr>
              <a:t>v teréne v mierke!</a:t>
            </a:r>
            <a:endParaRPr kumimoji="0" lang="cs-CZ"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7" name="Obdélník 16">
            <a:extLst>
              <a:ext uri="{FF2B5EF4-FFF2-40B4-BE49-F238E27FC236}">
                <a16:creationId xmlns:a16="http://schemas.microsoft.com/office/drawing/2014/main" id="{72393739-B343-4AF8-8C79-5BE40076B8A9}"/>
              </a:ext>
            </a:extLst>
          </p:cNvPr>
          <p:cNvSpPr/>
          <p:nvPr/>
        </p:nvSpPr>
        <p:spPr>
          <a:xfrm>
            <a:off x="3373420" y="3079448"/>
            <a:ext cx="2965877" cy="369332"/>
          </a:xfrm>
          <a:prstGeom prst="rect">
            <a:avLst/>
          </a:prstGeom>
        </p:spPr>
        <p:txBody>
          <a:bodyPr wrap="none">
            <a:spAutoFit/>
          </a:bodyPr>
          <a:lstStyle/>
          <a:p>
            <a:r>
              <a:rPr lang="cs-CZ" dirty="0">
                <a:latin typeface="Calibri" panose="020F0502020204030204" pitchFamily="34" charset="0"/>
                <a:ea typeface="Calibri" panose="020F0502020204030204" pitchFamily="34" charset="0"/>
                <a:cs typeface="Times New Roman" panose="02020603050405020304" pitchFamily="18" charset="0"/>
              </a:rPr>
              <a:t>stanoviť približne krokovaním</a:t>
            </a:r>
            <a:endParaRPr lang="cs-CZ" dirty="0"/>
          </a:p>
        </p:txBody>
      </p:sp>
      <p:sp>
        <p:nvSpPr>
          <p:cNvPr id="21" name="Obdélník 20">
            <a:extLst>
              <a:ext uri="{FF2B5EF4-FFF2-40B4-BE49-F238E27FC236}">
                <a16:creationId xmlns:a16="http://schemas.microsoft.com/office/drawing/2014/main" id="{25B69910-066B-4330-B72F-1B25356D1524}"/>
              </a:ext>
            </a:extLst>
          </p:cNvPr>
          <p:cNvSpPr/>
          <p:nvPr/>
        </p:nvSpPr>
        <p:spPr>
          <a:xfrm>
            <a:off x="7051711" y="3079448"/>
            <a:ext cx="1141659" cy="369332"/>
          </a:xfrm>
          <a:prstGeom prst="rect">
            <a:avLst/>
          </a:prstGeom>
        </p:spPr>
        <p:txBody>
          <a:bodyPr wrap="none">
            <a:spAutoFit/>
          </a:bodyPr>
          <a:lstStyle/>
          <a:p>
            <a:r>
              <a:rPr lang="cs-CZ" dirty="0">
                <a:latin typeface="Calibri" panose="020F0502020204030204" pitchFamily="34" charset="0"/>
                <a:ea typeface="Calibri" panose="020F0502020204030204" pitchFamily="34" charset="0"/>
                <a:cs typeface="Times New Roman" panose="02020603050405020304" pitchFamily="18" charset="0"/>
              </a:rPr>
              <a:t>pravítkom</a:t>
            </a:r>
            <a:endParaRPr lang="cs-CZ" dirty="0"/>
          </a:p>
        </p:txBody>
      </p:sp>
      <p:cxnSp>
        <p:nvCxnSpPr>
          <p:cNvPr id="23" name="Přímá spojnice se šipkou 22">
            <a:extLst>
              <a:ext uri="{FF2B5EF4-FFF2-40B4-BE49-F238E27FC236}">
                <a16:creationId xmlns:a16="http://schemas.microsoft.com/office/drawing/2014/main" id="{FB494DF1-2287-48DF-8D1C-F43C87EE3A2C}"/>
              </a:ext>
            </a:extLst>
          </p:cNvPr>
          <p:cNvCxnSpPr>
            <a:stCxn id="15" idx="0"/>
          </p:cNvCxnSpPr>
          <p:nvPr/>
        </p:nvCxnSpPr>
        <p:spPr>
          <a:xfrm rot="16200000" flipV="1">
            <a:off x="8104350" y="3405980"/>
            <a:ext cx="1424278" cy="951871"/>
          </a:xfrm>
          <a:prstGeom prst="straightConnector1">
            <a:avLst/>
          </a:prstGeom>
          <a:noFill/>
          <a:ln w="12700" cap="flat">
            <a:solidFill>
              <a:schemeClr val="bg1">
                <a:lumMod val="75000"/>
              </a:schemeClr>
            </a:solidFill>
            <a:prstDash val="solid"/>
            <a:miter lim="800000"/>
            <a:tailEnd type="triangle"/>
          </a:ln>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38006131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heckerboard(across)">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500"/>
                            </p:stCondLst>
                            <p:childTnLst>
                              <p:par>
                                <p:cTn id="17" presetID="5" presetClass="entr" presetSubtype="1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heckerboard(across)">
                                      <p:cBhvr>
                                        <p:cTn id="19" dur="500"/>
                                        <p:tgtEl>
                                          <p:spTgt spid="13"/>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heckerboard(across)">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checkerboard(across)">
                                      <p:cBhvr>
                                        <p:cTn id="27" dur="500"/>
                                        <p:tgtEl>
                                          <p:spTgt spid="3"/>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checkerboard(across)">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par>
                          <p:cTn id="36" fill="hold">
                            <p:stCondLst>
                              <p:cond delay="500"/>
                            </p:stCondLst>
                            <p:childTnLst>
                              <p:par>
                                <p:cTn id="37" presetID="5" presetClass="entr" presetSubtype="10"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checkerboard(across)">
                                      <p:cBhvr>
                                        <p:cTn id="39" dur="500"/>
                                        <p:tgtEl>
                                          <p:spTgt spid="21"/>
                                        </p:tgtEl>
                                      </p:cBhvr>
                                    </p:animEffect>
                                  </p:childTnLst>
                                </p:cTn>
                              </p:par>
                              <p:par>
                                <p:cTn id="40" presetID="5" presetClass="entr" presetSubtype="1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checkerboard(across)">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checkerboard(across)">
                                      <p:cBhvr>
                                        <p:cTn id="47" dur="500"/>
                                        <p:tgtEl>
                                          <p:spTgt spid="14"/>
                                        </p:tgtEl>
                                      </p:cBhvr>
                                    </p:animEffect>
                                  </p:childTnLst>
                                </p:cTn>
                              </p:par>
                            </p:childTnLst>
                          </p:cTn>
                        </p:par>
                        <p:par>
                          <p:cTn id="48" fill="hold">
                            <p:stCondLst>
                              <p:cond delay="500"/>
                            </p:stCondLst>
                            <p:childTnLst>
                              <p:par>
                                <p:cTn id="49" presetID="22" presetClass="entr" presetSubtype="4" fill="hold"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down)">
                                      <p:cBhvr>
                                        <p:cTn id="51" dur="500"/>
                                        <p:tgtEl>
                                          <p:spTgt spid="23"/>
                                        </p:tgtEl>
                                      </p:cBhvr>
                                    </p:animEffect>
                                  </p:childTnLst>
                                </p:cTn>
                              </p:par>
                              <p:par>
                                <p:cTn id="52" presetID="5" presetClass="entr" presetSubtype="10"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checkerboard(across)">
                                      <p:cBhvr>
                                        <p:cTn id="5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animBg="1"/>
      <p:bldP spid="12" grpId="0"/>
      <p:bldP spid="13" grpId="0"/>
      <p:bldP spid="14" grpId="0" animBg="1"/>
      <p:bldP spid="15" grpId="0"/>
      <p:bldP spid="18" grpId="0"/>
      <p:bldP spid="17"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73" name="Shape 173"/>
          <p:cNvSpPr/>
          <p:nvPr/>
        </p:nvSpPr>
        <p:spPr>
          <a:xfrm>
            <a:off x="261256" y="920953"/>
            <a:ext cx="11685322" cy="126188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rPr lang="cs-CZ" sz="4400" u="sng" dirty="0">
                <a:solidFill>
                  <a:srgbClr val="02236A"/>
                </a:solidFill>
              </a:rPr>
              <a:t>Praktické cvičenie</a:t>
            </a:r>
            <a:r>
              <a:rPr lang="cs-CZ" sz="4400" dirty="0">
                <a:solidFill>
                  <a:srgbClr val="02236A"/>
                </a:solidFill>
              </a:rPr>
              <a:t>: </a:t>
            </a:r>
            <a:r>
              <a:rPr lang="cs-CZ" sz="3200" dirty="0">
                <a:solidFill>
                  <a:srgbClr val="002060"/>
                </a:solidFill>
              </a:rPr>
              <a:t>5b.1.3 Typy zatmenia Mesiaca – rozdiely oproti zatmeniu Slnka</a:t>
            </a:r>
          </a:p>
        </p:txBody>
      </p:sp>
      <p:sp>
        <p:nvSpPr>
          <p:cNvPr id="176" name="Shape 176"/>
          <p:cNvSpPr/>
          <p:nvPr/>
        </p:nvSpPr>
        <p:spPr>
          <a:xfrm>
            <a:off x="261256" y="2022737"/>
            <a:ext cx="11685322" cy="36625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lang="cs-CZ" sz="3600" dirty="0">
                <a:solidFill>
                  <a:srgbClr val="002060"/>
                </a:solidFill>
              </a:rPr>
              <a:t>Metodická časť</a:t>
            </a:r>
            <a:r>
              <a:rPr sz="3600">
                <a:solidFill>
                  <a:srgbClr val="002060"/>
                </a:solidFill>
              </a:rPr>
              <a:t>:</a:t>
            </a:r>
            <a:r>
              <a:rPr lang="cs-CZ" sz="3600" dirty="0">
                <a:solidFill>
                  <a:srgbClr val="002060"/>
                </a:solidFill>
              </a:rPr>
              <a:t> </a:t>
            </a:r>
            <a:r>
              <a:rPr lang="cs-CZ" sz="2800" dirty="0">
                <a:solidFill>
                  <a:srgbClr val="002060"/>
                </a:solidFill>
              </a:rPr>
              <a:t>Zo Zeme má kotúč Slnka približne rovnakú veľkosť ako kotúč Mesiaca. Preto dochádza k úplnému, prstenovému a hybridnému zatmeniu Slnka. Pri zatmení Mesiaca je situácia odlišná. Tieň vrhnutý Zemou do priestoru je tak veľký, že sa do neho Mesiac vždy vojde celý. Zatmenie Mesiaca je pozorovateľné z celej zemskej pologule, na ktorej je práve noc. Mesiac neobieha okolo Zeme v rovine ekliptiky. Zatmenie Mesiaca nastane len vtedy, pokiaľ sa všetky tri telesá dostanú do rovnakej roviny. Keby obiehali v rovnakej rovine, nastávalo by zatmenie Mesiaca pri každom splne. </a:t>
            </a:r>
            <a:endParaRPr sz="2800" dirty="0">
              <a:solidFill>
                <a:srgbClr val="002060"/>
              </a:solidFill>
            </a:endParaRPr>
          </a:p>
        </p:txBody>
      </p:sp>
    </p:spTree>
    <p:extLst>
      <p:ext uri="{BB962C8B-B14F-4D97-AF65-F5344CB8AC3E}">
        <p14:creationId xmlns:p14="http://schemas.microsoft.com/office/powerpoint/2010/main" val="377457384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73" name="Shape 173"/>
          <p:cNvSpPr/>
          <p:nvPr/>
        </p:nvSpPr>
        <p:spPr>
          <a:xfrm>
            <a:off x="261256" y="920953"/>
            <a:ext cx="11685322" cy="126188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rPr lang="cs-CZ" sz="4400" u="sng" dirty="0">
                <a:solidFill>
                  <a:srgbClr val="02236A"/>
                </a:solidFill>
              </a:rPr>
              <a:t>Praktické cvičenie</a:t>
            </a:r>
            <a:r>
              <a:rPr lang="cs-CZ" sz="4400" dirty="0">
                <a:solidFill>
                  <a:srgbClr val="02236A"/>
                </a:solidFill>
              </a:rPr>
              <a:t>: </a:t>
            </a:r>
            <a:r>
              <a:rPr lang="cs-CZ" sz="3200" dirty="0">
                <a:solidFill>
                  <a:srgbClr val="002060"/>
                </a:solidFill>
              </a:rPr>
              <a:t>5b.1.3 Typy zatmenia Mesiaca – rozdiely oproti zatmeniu Slnka</a:t>
            </a:r>
          </a:p>
        </p:txBody>
      </p:sp>
      <p:sp>
        <p:nvSpPr>
          <p:cNvPr id="174" name="Shape 174"/>
          <p:cNvSpPr/>
          <p:nvPr/>
        </p:nvSpPr>
        <p:spPr>
          <a:xfrm>
            <a:off x="261256" y="2457459"/>
            <a:ext cx="11685322" cy="64633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lang="cs-CZ" sz="3600" dirty="0">
                <a:solidFill>
                  <a:srgbClr val="002060"/>
                </a:solidFill>
              </a:rPr>
              <a:t>Materiály a náradie</a:t>
            </a:r>
            <a:r>
              <a:rPr sz="3600">
                <a:solidFill>
                  <a:srgbClr val="002060"/>
                </a:solidFill>
              </a:rPr>
              <a:t>:</a:t>
            </a:r>
            <a:r>
              <a:rPr lang="az-Cyrl-AZ" sz="3600" dirty="0">
                <a:solidFill>
                  <a:srgbClr val="002060"/>
                </a:solidFill>
              </a:rPr>
              <a:t> </a:t>
            </a:r>
            <a:r>
              <a:rPr lang="cs-CZ" sz="2800" dirty="0">
                <a:solidFill>
                  <a:srgbClr val="002060"/>
                </a:solidFill>
              </a:rPr>
              <a:t>Nie</a:t>
            </a:r>
            <a:endParaRPr sz="3600" dirty="0">
              <a:solidFill>
                <a:srgbClr val="002060"/>
              </a:solidFill>
            </a:endParaRPr>
          </a:p>
        </p:txBody>
      </p:sp>
      <p:sp>
        <p:nvSpPr>
          <p:cNvPr id="175" name="Shape 175"/>
          <p:cNvSpPr/>
          <p:nvPr/>
        </p:nvSpPr>
        <p:spPr>
          <a:xfrm>
            <a:off x="261256" y="3064267"/>
            <a:ext cx="11685322" cy="150810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lang="cs-CZ" sz="3600" dirty="0">
                <a:solidFill>
                  <a:srgbClr val="002060"/>
                </a:solidFill>
              </a:rPr>
              <a:t>Postup</a:t>
            </a:r>
            <a:r>
              <a:rPr sz="3600">
                <a:solidFill>
                  <a:srgbClr val="002060"/>
                </a:solidFill>
              </a:rPr>
              <a:t>: </a:t>
            </a:r>
            <a:r>
              <a:rPr lang="cs-CZ" sz="2800" dirty="0">
                <a:solidFill>
                  <a:srgbClr val="002060"/>
                </a:solidFill>
              </a:rPr>
              <a:t>Žiaci pochopia zásadný rozdiel medzi zatmením Slnka a Mesiaca. Ďalej si ujasnia vplyv sklonu roviny obehu Mesiaca okolo Zeme voči rovine ekliptiky na typ zatmenia Mesiaca.</a:t>
            </a:r>
          </a:p>
        </p:txBody>
      </p:sp>
    </p:spTree>
    <p:extLst>
      <p:ext uri="{BB962C8B-B14F-4D97-AF65-F5344CB8AC3E}">
        <p14:creationId xmlns:p14="http://schemas.microsoft.com/office/powerpoint/2010/main" val="257200084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73" name="Shape 173"/>
          <p:cNvSpPr/>
          <p:nvPr/>
        </p:nvSpPr>
        <p:spPr>
          <a:xfrm>
            <a:off x="261256" y="920953"/>
            <a:ext cx="11685322" cy="126188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rPr lang="cs-CZ" sz="4400" u="sng" dirty="0">
                <a:solidFill>
                  <a:srgbClr val="02236A"/>
                </a:solidFill>
              </a:rPr>
              <a:t>Praktické cvičenie</a:t>
            </a:r>
            <a:r>
              <a:rPr lang="cs-CZ" sz="4400" dirty="0">
                <a:solidFill>
                  <a:srgbClr val="02236A"/>
                </a:solidFill>
              </a:rPr>
              <a:t>: </a:t>
            </a:r>
            <a:r>
              <a:rPr lang="cs-CZ" sz="3200" dirty="0">
                <a:solidFill>
                  <a:srgbClr val="002060"/>
                </a:solidFill>
              </a:rPr>
              <a:t>5b.1.3 Typy zatmenia Mesiaca – rozdiely oproti zatmeniu Slnka</a:t>
            </a:r>
          </a:p>
        </p:txBody>
      </p:sp>
      <p:sp>
        <p:nvSpPr>
          <p:cNvPr id="2" name="Obdélník 1">
            <a:extLst>
              <a:ext uri="{FF2B5EF4-FFF2-40B4-BE49-F238E27FC236}">
                <a16:creationId xmlns:a16="http://schemas.microsoft.com/office/drawing/2014/main" id="{3DEAE89A-9F45-4C47-B1BC-5B9D4678C523}"/>
              </a:ext>
            </a:extLst>
          </p:cNvPr>
          <p:cNvSpPr/>
          <p:nvPr/>
        </p:nvSpPr>
        <p:spPr>
          <a:xfrm>
            <a:off x="261256" y="2150279"/>
            <a:ext cx="7620474" cy="369332"/>
          </a:xfrm>
          <a:prstGeom prst="rect">
            <a:avLst/>
          </a:prstGeom>
        </p:spPr>
        <p:txBody>
          <a:bodyPr wrap="square">
            <a:spAutoFit/>
          </a:bodyPr>
          <a:lstStyle/>
          <a:p>
            <a:r>
              <a:rPr lang="cs-CZ" dirty="0">
                <a:latin typeface="Calibri" panose="020F0502020204030204" pitchFamily="34" charset="0"/>
                <a:ea typeface="Calibri" panose="020F0502020204030204" pitchFamily="34" charset="0"/>
                <a:cs typeface="Times New Roman" panose="02020603050405020304" pitchFamily="18" charset="0"/>
              </a:rPr>
              <a:t>Za akých podmienok by mohlo nastávať prstencové zatmenie Mesiaca?</a:t>
            </a:r>
            <a:endParaRPr lang="cs-CZ" dirty="0"/>
          </a:p>
        </p:txBody>
      </p:sp>
      <p:pic>
        <p:nvPicPr>
          <p:cNvPr id="11" name="Obrázek 10">
            <a:extLst>
              <a:ext uri="{FF2B5EF4-FFF2-40B4-BE49-F238E27FC236}">
                <a16:creationId xmlns:a16="http://schemas.microsoft.com/office/drawing/2014/main" id="{69EDB942-8C11-4162-B9C1-4A29768E81C5}"/>
              </a:ext>
            </a:extLst>
          </p:cNvPr>
          <p:cNvPicPr/>
          <p:nvPr/>
        </p:nvPicPr>
        <p:blipFill rotWithShape="1">
          <a:blip r:embed="rId4" cstate="print">
            <a:extLst>
              <a:ext uri="{28A0092B-C50C-407E-A947-70E740481C1C}">
                <a14:useLocalDpi xmlns:a14="http://schemas.microsoft.com/office/drawing/2010/main" val="0"/>
              </a:ext>
            </a:extLst>
          </a:blip>
          <a:srcRect r="12514"/>
          <a:stretch/>
        </p:blipFill>
        <p:spPr bwMode="auto">
          <a:xfrm>
            <a:off x="261257" y="2694077"/>
            <a:ext cx="6893225" cy="2315246"/>
          </a:xfrm>
          <a:prstGeom prst="rect">
            <a:avLst/>
          </a:prstGeom>
          <a:noFill/>
          <a:ln>
            <a:noFill/>
          </a:ln>
        </p:spPr>
      </p:pic>
      <mc:AlternateContent xmlns:mc="http://schemas.openxmlformats.org/markup-compatibility/2006" xmlns:a14="http://schemas.microsoft.com/office/drawing/2010/main">
        <mc:Choice Requires="a14">
          <p:sp>
            <p:nvSpPr>
              <p:cNvPr id="3" name="Obdélník 2">
                <a:extLst>
                  <a:ext uri="{FF2B5EF4-FFF2-40B4-BE49-F238E27FC236}">
                    <a16:creationId xmlns:a16="http://schemas.microsoft.com/office/drawing/2014/main" id="{501B19F9-3E7B-46AE-B50E-4B8008E93B4A}"/>
                  </a:ext>
                </a:extLst>
              </p:cNvPr>
              <p:cNvSpPr/>
              <p:nvPr/>
            </p:nvSpPr>
            <p:spPr>
              <a:xfrm>
                <a:off x="9115762" y="1734299"/>
                <a:ext cx="1290994" cy="656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cs-CZ" i="1" smtClean="0">
                          <a:latin typeface="Cambria Math" panose="02040503050406030204" pitchFamily="18" charset="0"/>
                        </a:rPr>
                        <m:t>𝛼</m:t>
                      </m:r>
                      <m:r>
                        <a:rPr lang="cs-CZ" i="0">
                          <a:latin typeface="Cambria Math" panose="02040503050406030204" pitchFamily="18" charset="0"/>
                        </a:rPr>
                        <m:t>=</m:t>
                      </m:r>
                      <m:f>
                        <m:fPr>
                          <m:ctrlPr>
                            <a:rPr lang="cs-CZ" i="1">
                              <a:latin typeface="Cambria Math" panose="02040503050406030204" pitchFamily="18" charset="0"/>
                            </a:rPr>
                          </m:ctrlPr>
                        </m:fPr>
                        <m:num>
                          <m:sSub>
                            <m:sSubPr>
                              <m:ctrlPr>
                                <a:rPr lang="cs-CZ" i="1">
                                  <a:latin typeface="Cambria Math" panose="02040503050406030204" pitchFamily="18" charset="0"/>
                                </a:rPr>
                              </m:ctrlPr>
                            </m:sSubPr>
                            <m:e>
                              <m:r>
                                <a:rPr lang="cs-CZ" i="1">
                                  <a:latin typeface="Cambria Math" panose="02040503050406030204" pitchFamily="18" charset="0"/>
                                </a:rPr>
                                <m:t>𝐷</m:t>
                              </m:r>
                            </m:e>
                            <m:sub>
                              <m:r>
                                <a:rPr lang="cs-CZ" i="1">
                                  <a:latin typeface="Cambria Math" panose="02040503050406030204" pitchFamily="18" charset="0"/>
                                </a:rPr>
                                <m:t>𝑆</m:t>
                              </m:r>
                            </m:sub>
                          </m:sSub>
                        </m:num>
                        <m:den>
                          <m:sSub>
                            <m:sSubPr>
                              <m:ctrlPr>
                                <a:rPr lang="cs-CZ" i="1">
                                  <a:latin typeface="Cambria Math" panose="02040503050406030204" pitchFamily="18" charset="0"/>
                                </a:rPr>
                              </m:ctrlPr>
                            </m:sSubPr>
                            <m:e>
                              <m:r>
                                <a:rPr lang="cs-CZ" i="1">
                                  <a:latin typeface="Cambria Math" panose="02040503050406030204" pitchFamily="18" charset="0"/>
                                </a:rPr>
                                <m:t>𝑟</m:t>
                              </m:r>
                            </m:e>
                            <m:sub>
                              <m:r>
                                <a:rPr lang="cs-CZ" i="1">
                                  <a:latin typeface="Cambria Math" panose="02040503050406030204" pitchFamily="18" charset="0"/>
                                </a:rPr>
                                <m:t>𝑍</m:t>
                              </m:r>
                            </m:sub>
                          </m:sSub>
                          <m:r>
                            <a:rPr lang="cs-CZ" i="0">
                              <a:latin typeface="Cambria Math" panose="02040503050406030204" pitchFamily="18" charset="0"/>
                            </a:rPr>
                            <m:t>+</m:t>
                          </m:r>
                          <m:r>
                            <a:rPr lang="cs-CZ" i="1">
                              <a:latin typeface="Cambria Math" panose="02040503050406030204" pitchFamily="18" charset="0"/>
                            </a:rPr>
                            <m:t>𝑥</m:t>
                          </m:r>
                        </m:den>
                      </m:f>
                    </m:oMath>
                  </m:oMathPara>
                </a14:m>
                <a:endParaRPr lang="cs-CZ" dirty="0"/>
              </a:p>
            </p:txBody>
          </p:sp>
        </mc:Choice>
        <mc:Fallback xmlns="">
          <p:sp>
            <p:nvSpPr>
              <p:cNvPr id="3" name="Obdélník 2">
                <a:extLst>
                  <a:ext uri="{FF2B5EF4-FFF2-40B4-BE49-F238E27FC236}">
                    <a16:creationId xmlns:a14="http://schemas.microsoft.com/office/drawing/2010/main" xmlns="" xmlns:a16="http://schemas.microsoft.com/office/drawing/2014/main" id="{501B19F9-3E7B-46AE-B50E-4B8008E93B4A}"/>
                  </a:ext>
                </a:extLst>
              </p:cNvPr>
              <p:cNvSpPr>
                <a:spLocks noRot="1" noChangeAspect="1" noMove="1" noResize="1" noEditPoints="1" noAdjustHandles="1" noChangeArrowheads="1" noChangeShapeType="1" noTextEdit="1"/>
              </p:cNvSpPr>
              <p:nvPr/>
            </p:nvSpPr>
            <p:spPr>
              <a:xfrm>
                <a:off x="9115762" y="1734299"/>
                <a:ext cx="1290994" cy="656205"/>
              </a:xfrm>
              <a:prstGeom prst="rect">
                <a:avLst/>
              </a:prstGeom>
              <a:blipFill>
                <a:blip r:embed="rId5"/>
                <a:stretch>
                  <a:fillRect/>
                </a:stretch>
              </a:blipFill>
            </p:spPr>
            <p:txBody>
              <a:bodyPr/>
              <a:lstStyle/>
              <a:p>
                <a:r>
                  <a:rPr lang="cs-CZ">
                    <a:noFill/>
                  </a:rPr>
                  <a:t> </a:t>
                </a:r>
              </a:p>
            </p:txBody>
          </p:sp>
        </mc:Fallback>
      </mc:AlternateContent>
      <p:sp>
        <p:nvSpPr>
          <p:cNvPr id="5" name="Obdélník 4">
            <a:extLst>
              <a:ext uri="{FF2B5EF4-FFF2-40B4-BE49-F238E27FC236}">
                <a16:creationId xmlns:a16="http://schemas.microsoft.com/office/drawing/2014/main" id="{35E2861D-B460-4341-811B-9E3A796ED393}"/>
              </a:ext>
            </a:extLst>
          </p:cNvPr>
          <p:cNvSpPr/>
          <p:nvPr/>
        </p:nvSpPr>
        <p:spPr>
          <a:xfrm>
            <a:off x="7145351" y="1877736"/>
            <a:ext cx="1996059" cy="369332"/>
          </a:xfrm>
          <a:prstGeom prst="rect">
            <a:avLst/>
          </a:prstGeom>
        </p:spPr>
        <p:txBody>
          <a:bodyPr wrap="none">
            <a:spAutoFit/>
          </a:bodyPr>
          <a:lstStyle/>
          <a:p>
            <a:r>
              <a:rPr lang="cs-CZ" dirty="0">
                <a:latin typeface="Calibri" panose="020F0502020204030204" pitchFamily="34" charset="0"/>
                <a:ea typeface="Calibri" panose="020F0502020204030204" pitchFamily="34" charset="0"/>
                <a:cs typeface="Times New Roman" panose="02020603050405020304" pitchFamily="18" charset="0"/>
              </a:rPr>
              <a:t>kuželový tieň Zeme</a:t>
            </a:r>
            <a:endParaRPr lang="cs-CZ" dirty="0"/>
          </a:p>
        </p:txBody>
      </p:sp>
      <p:sp>
        <p:nvSpPr>
          <p:cNvPr id="13" name="Obdélník 12">
            <a:extLst>
              <a:ext uri="{FF2B5EF4-FFF2-40B4-BE49-F238E27FC236}">
                <a16:creationId xmlns:a16="http://schemas.microsoft.com/office/drawing/2014/main" id="{4D983CF8-FF02-4777-B518-7B6BC884C340}"/>
              </a:ext>
            </a:extLst>
          </p:cNvPr>
          <p:cNvSpPr/>
          <p:nvPr/>
        </p:nvSpPr>
        <p:spPr>
          <a:xfrm>
            <a:off x="7576934" y="2381307"/>
            <a:ext cx="1539204" cy="369332"/>
          </a:xfrm>
          <a:prstGeom prst="rect">
            <a:avLst/>
          </a:prstGeom>
        </p:spPr>
        <p:txBody>
          <a:bodyPr wrap="none">
            <a:spAutoFit/>
          </a:bodyPr>
          <a:lstStyle/>
          <a:p>
            <a:r>
              <a:rPr lang="cs-CZ" i="1" dirty="0">
                <a:latin typeface="Calibri" panose="020F0502020204030204" pitchFamily="34" charset="0"/>
                <a:ea typeface="Calibri" panose="020F0502020204030204" pitchFamily="34" charset="0"/>
                <a:cs typeface="Times New Roman" panose="02020603050405020304" pitchFamily="18" charset="0"/>
              </a:rPr>
              <a:t>x</a:t>
            </a:r>
            <a:r>
              <a:rPr lang="cs-CZ" dirty="0">
                <a:latin typeface="Calibri" panose="020F0502020204030204" pitchFamily="34" charset="0"/>
                <a:ea typeface="Calibri" panose="020F0502020204030204" pitchFamily="34" charset="0"/>
                <a:cs typeface="Times New Roman" panose="02020603050405020304" pitchFamily="18" charset="0"/>
              </a:rPr>
              <a:t> = 1,4 mil. km</a:t>
            </a:r>
            <a:endParaRPr lang="cs-CZ" dirty="0"/>
          </a:p>
        </p:txBody>
      </p:sp>
      <mc:AlternateContent xmlns:mc="http://schemas.openxmlformats.org/markup-compatibility/2006" xmlns:a14="http://schemas.microsoft.com/office/drawing/2010/main">
        <mc:Choice Requires="a14">
          <p:sp>
            <p:nvSpPr>
              <p:cNvPr id="6" name="Obdélník 5">
                <a:extLst>
                  <a:ext uri="{FF2B5EF4-FFF2-40B4-BE49-F238E27FC236}">
                    <a16:creationId xmlns:a16="http://schemas.microsoft.com/office/drawing/2014/main" id="{643B43CF-278B-4552-8FC3-14F86F7C7923}"/>
                  </a:ext>
                </a:extLst>
              </p:cNvPr>
              <p:cNvSpPr/>
              <p:nvPr/>
            </p:nvSpPr>
            <p:spPr>
              <a:xfrm>
                <a:off x="10600910" y="1727141"/>
                <a:ext cx="1410386" cy="656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cs-CZ" i="1">
                              <a:latin typeface="Cambria Math" panose="02040503050406030204" pitchFamily="18" charset="0"/>
                            </a:rPr>
                          </m:ctrlPr>
                        </m:fPr>
                        <m:num>
                          <m:sSub>
                            <m:sSubPr>
                              <m:ctrlPr>
                                <a:rPr lang="cs-CZ" i="1">
                                  <a:latin typeface="Cambria Math" panose="02040503050406030204" pitchFamily="18" charset="0"/>
                                </a:rPr>
                              </m:ctrlPr>
                            </m:sSubPr>
                            <m:e>
                              <m:r>
                                <a:rPr lang="cs-CZ" i="1">
                                  <a:latin typeface="Cambria Math" panose="02040503050406030204" pitchFamily="18" charset="0"/>
                                </a:rPr>
                                <m:t>𝐷</m:t>
                              </m:r>
                            </m:e>
                            <m:sub>
                              <m:r>
                                <a:rPr lang="cs-CZ" i="1">
                                  <a:latin typeface="Cambria Math" panose="02040503050406030204" pitchFamily="18" charset="0"/>
                                </a:rPr>
                                <m:t>𝑆</m:t>
                              </m:r>
                            </m:sub>
                          </m:sSub>
                        </m:num>
                        <m:den>
                          <m:sSub>
                            <m:sSubPr>
                              <m:ctrlPr>
                                <a:rPr lang="cs-CZ" i="1">
                                  <a:latin typeface="Cambria Math" panose="02040503050406030204" pitchFamily="18" charset="0"/>
                                </a:rPr>
                              </m:ctrlPr>
                            </m:sSubPr>
                            <m:e>
                              <m:r>
                                <a:rPr lang="cs-CZ" i="1">
                                  <a:latin typeface="Cambria Math" panose="02040503050406030204" pitchFamily="18" charset="0"/>
                                </a:rPr>
                                <m:t>𝑟</m:t>
                              </m:r>
                            </m:e>
                            <m:sub>
                              <m:r>
                                <a:rPr lang="cs-CZ" i="1">
                                  <a:latin typeface="Cambria Math" panose="02040503050406030204" pitchFamily="18" charset="0"/>
                                </a:rPr>
                                <m:t>𝑍</m:t>
                              </m:r>
                            </m:sub>
                          </m:sSub>
                          <m:r>
                            <a:rPr lang="cs-CZ" i="0">
                              <a:latin typeface="Cambria Math" panose="02040503050406030204" pitchFamily="18" charset="0"/>
                            </a:rPr>
                            <m:t>+</m:t>
                          </m:r>
                          <m:r>
                            <a:rPr lang="cs-CZ" i="1">
                              <a:latin typeface="Cambria Math" panose="02040503050406030204" pitchFamily="18" charset="0"/>
                            </a:rPr>
                            <m:t>𝑥</m:t>
                          </m:r>
                        </m:den>
                      </m:f>
                      <m:r>
                        <a:rPr lang="cs-CZ" i="0">
                          <a:latin typeface="Cambria Math" panose="02040503050406030204" pitchFamily="18" charset="0"/>
                        </a:rPr>
                        <m:t>=</m:t>
                      </m:r>
                      <m:f>
                        <m:fPr>
                          <m:ctrlPr>
                            <a:rPr lang="cs-CZ" i="1">
                              <a:latin typeface="Cambria Math" panose="02040503050406030204" pitchFamily="18" charset="0"/>
                            </a:rPr>
                          </m:ctrlPr>
                        </m:fPr>
                        <m:num>
                          <m:sSub>
                            <m:sSubPr>
                              <m:ctrlPr>
                                <a:rPr lang="cs-CZ" i="1">
                                  <a:latin typeface="Cambria Math" panose="02040503050406030204" pitchFamily="18" charset="0"/>
                                </a:rPr>
                              </m:ctrlPr>
                            </m:sSubPr>
                            <m:e>
                              <m:r>
                                <a:rPr lang="cs-CZ" i="1">
                                  <a:latin typeface="Cambria Math" panose="02040503050406030204" pitchFamily="18" charset="0"/>
                                </a:rPr>
                                <m:t>𝐷</m:t>
                              </m:r>
                            </m:e>
                            <m:sub>
                              <m:r>
                                <a:rPr lang="cs-CZ" i="1">
                                  <a:latin typeface="Cambria Math" panose="02040503050406030204" pitchFamily="18" charset="0"/>
                                </a:rPr>
                                <m:t>𝑍</m:t>
                              </m:r>
                            </m:sub>
                          </m:sSub>
                        </m:num>
                        <m:den>
                          <m:r>
                            <a:rPr lang="cs-CZ" i="1">
                              <a:latin typeface="Cambria Math" panose="02040503050406030204" pitchFamily="18" charset="0"/>
                            </a:rPr>
                            <m:t>𝑥</m:t>
                          </m:r>
                        </m:den>
                      </m:f>
                    </m:oMath>
                  </m:oMathPara>
                </a14:m>
                <a:endParaRPr lang="cs-CZ" dirty="0"/>
              </a:p>
            </p:txBody>
          </p:sp>
        </mc:Choice>
        <mc:Fallback xmlns="">
          <p:sp>
            <p:nvSpPr>
              <p:cNvPr id="6" name="Obdélník 5">
                <a:extLst>
                  <a:ext uri="{FF2B5EF4-FFF2-40B4-BE49-F238E27FC236}">
                    <a16:creationId xmlns:a14="http://schemas.microsoft.com/office/drawing/2010/main" xmlns="" xmlns:a16="http://schemas.microsoft.com/office/drawing/2014/main" id="{643B43CF-278B-4552-8FC3-14F86F7C7923}"/>
                  </a:ext>
                </a:extLst>
              </p:cNvPr>
              <p:cNvSpPr>
                <a:spLocks noRot="1" noChangeAspect="1" noMove="1" noResize="1" noEditPoints="1" noAdjustHandles="1" noChangeArrowheads="1" noChangeShapeType="1" noTextEdit="1"/>
              </p:cNvSpPr>
              <p:nvPr/>
            </p:nvSpPr>
            <p:spPr>
              <a:xfrm>
                <a:off x="10600910" y="1727141"/>
                <a:ext cx="1410386" cy="656205"/>
              </a:xfrm>
              <a:prstGeom prst="rect">
                <a:avLst/>
              </a:prstGeom>
              <a:blipFill>
                <a:blip r:embed="rId6"/>
                <a:stretch>
                  <a:fillRect/>
                </a:stretch>
              </a:blipFill>
            </p:spPr>
            <p:txBody>
              <a:bodyPr/>
              <a:lstStyle/>
              <a:p>
                <a:r>
                  <a:rPr lang="cs-CZ">
                    <a:noFill/>
                  </a:rPr>
                  <a:t> </a:t>
                </a:r>
              </a:p>
            </p:txBody>
          </p:sp>
        </mc:Fallback>
      </mc:AlternateContent>
      <p:sp>
        <p:nvSpPr>
          <p:cNvPr id="15" name="Obdélník 14">
            <a:extLst>
              <a:ext uri="{FF2B5EF4-FFF2-40B4-BE49-F238E27FC236}">
                <a16:creationId xmlns:a16="http://schemas.microsoft.com/office/drawing/2014/main" id="{DBE12B5E-4379-4E6D-9A30-D6ABE24EC18F}"/>
              </a:ext>
            </a:extLst>
          </p:cNvPr>
          <p:cNvSpPr/>
          <p:nvPr/>
        </p:nvSpPr>
        <p:spPr>
          <a:xfrm>
            <a:off x="7201486" y="3119653"/>
            <a:ext cx="2787943" cy="369332"/>
          </a:xfrm>
          <a:prstGeom prst="rect">
            <a:avLst/>
          </a:prstGeom>
        </p:spPr>
        <p:txBody>
          <a:bodyPr wrap="none">
            <a:spAutoFit/>
          </a:bodyPr>
          <a:lstStyle/>
          <a:p>
            <a:r>
              <a:rPr lang="cs-CZ" dirty="0">
                <a:latin typeface="Calibri" panose="020F0502020204030204" pitchFamily="34" charset="0"/>
                <a:ea typeface="Calibri" panose="020F0502020204030204" pitchFamily="34" charset="0"/>
                <a:cs typeface="Times New Roman" panose="02020603050405020304" pitchFamily="18" charset="0"/>
              </a:rPr>
              <a:t>limitný priemer Mesiaca </a:t>
            </a:r>
            <a:r>
              <a:rPr lang="cs-CZ" i="1" dirty="0">
                <a:latin typeface="Calibri" panose="020F0502020204030204" pitchFamily="34" charset="0"/>
                <a:ea typeface="Calibri" panose="020F0502020204030204" pitchFamily="34" charset="0"/>
                <a:cs typeface="Times New Roman" panose="02020603050405020304" pitchFamily="18" charset="0"/>
              </a:rPr>
              <a:t>D</a:t>
            </a:r>
            <a:r>
              <a:rPr lang="cs-CZ" baseline="-25000" dirty="0">
                <a:latin typeface="Calibri" panose="020F0502020204030204" pitchFamily="34" charset="0"/>
                <a:ea typeface="Calibri" panose="020F0502020204030204" pitchFamily="34" charset="0"/>
                <a:cs typeface="Times New Roman" panose="02020603050405020304" pitchFamily="18" charset="0"/>
              </a:rPr>
              <a:t>M</a:t>
            </a:r>
            <a:endParaRPr lang="cs-CZ" baseline="-25000" dirty="0"/>
          </a:p>
        </p:txBody>
      </p:sp>
      <mc:AlternateContent xmlns:mc="http://schemas.openxmlformats.org/markup-compatibility/2006" xmlns:a14="http://schemas.microsoft.com/office/drawing/2010/main">
        <mc:Choice Requires="a14">
          <p:sp>
            <p:nvSpPr>
              <p:cNvPr id="7" name="Obdélník 6">
                <a:extLst>
                  <a:ext uri="{FF2B5EF4-FFF2-40B4-BE49-F238E27FC236}">
                    <a16:creationId xmlns:a16="http://schemas.microsoft.com/office/drawing/2014/main" id="{2F1D5A79-23D9-4E84-9A09-F8050D594F55}"/>
                  </a:ext>
                </a:extLst>
              </p:cNvPr>
              <p:cNvSpPr/>
              <p:nvPr/>
            </p:nvSpPr>
            <p:spPr>
              <a:xfrm>
                <a:off x="10051692" y="2990708"/>
                <a:ext cx="1454052" cy="656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cs-CZ" i="1">
                              <a:latin typeface="Cambria Math" panose="02040503050406030204" pitchFamily="18" charset="0"/>
                            </a:rPr>
                          </m:ctrlPr>
                        </m:fPr>
                        <m:num>
                          <m:sSub>
                            <m:sSubPr>
                              <m:ctrlPr>
                                <a:rPr lang="cs-CZ" i="1">
                                  <a:latin typeface="Cambria Math" panose="02040503050406030204" pitchFamily="18" charset="0"/>
                                </a:rPr>
                              </m:ctrlPr>
                            </m:sSubPr>
                            <m:e>
                              <m:r>
                                <a:rPr lang="cs-CZ" i="1">
                                  <a:latin typeface="Cambria Math" panose="02040503050406030204" pitchFamily="18" charset="0"/>
                                </a:rPr>
                                <m:t>𝐷</m:t>
                              </m:r>
                            </m:e>
                            <m:sub>
                              <m:r>
                                <a:rPr lang="cs-CZ" i="1">
                                  <a:latin typeface="Cambria Math" panose="02040503050406030204" pitchFamily="18" charset="0"/>
                                </a:rPr>
                                <m:t>𝑍</m:t>
                              </m:r>
                            </m:sub>
                          </m:sSub>
                        </m:num>
                        <m:den>
                          <m:r>
                            <a:rPr lang="cs-CZ" i="1">
                              <a:latin typeface="Cambria Math" panose="02040503050406030204" pitchFamily="18" charset="0"/>
                            </a:rPr>
                            <m:t>𝑥</m:t>
                          </m:r>
                        </m:den>
                      </m:f>
                      <m:r>
                        <a:rPr lang="cs-CZ" i="0">
                          <a:latin typeface="Cambria Math" panose="02040503050406030204" pitchFamily="18" charset="0"/>
                        </a:rPr>
                        <m:t>=</m:t>
                      </m:r>
                      <m:f>
                        <m:fPr>
                          <m:ctrlPr>
                            <a:rPr lang="cs-CZ" i="1">
                              <a:latin typeface="Cambria Math" panose="02040503050406030204" pitchFamily="18" charset="0"/>
                            </a:rPr>
                          </m:ctrlPr>
                        </m:fPr>
                        <m:num>
                          <m:sSub>
                            <m:sSubPr>
                              <m:ctrlPr>
                                <a:rPr lang="cs-CZ" i="1">
                                  <a:latin typeface="Cambria Math" panose="02040503050406030204" pitchFamily="18" charset="0"/>
                                </a:rPr>
                              </m:ctrlPr>
                            </m:sSubPr>
                            <m:e>
                              <m:r>
                                <a:rPr lang="cs-CZ" i="1">
                                  <a:latin typeface="Cambria Math" panose="02040503050406030204" pitchFamily="18" charset="0"/>
                                </a:rPr>
                                <m:t>𝐷</m:t>
                              </m:r>
                            </m:e>
                            <m:sub>
                              <m:r>
                                <a:rPr lang="cs-CZ" i="1">
                                  <a:latin typeface="Cambria Math" panose="02040503050406030204" pitchFamily="18" charset="0"/>
                                </a:rPr>
                                <m:t>𝑀</m:t>
                              </m:r>
                            </m:sub>
                          </m:sSub>
                        </m:num>
                        <m:den>
                          <m:r>
                            <a:rPr lang="cs-CZ" i="1">
                              <a:latin typeface="Cambria Math" panose="02040503050406030204" pitchFamily="18" charset="0"/>
                            </a:rPr>
                            <m:t>𝑥</m:t>
                          </m:r>
                          <m:r>
                            <a:rPr lang="cs-CZ" i="0">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rPr>
                                <m:t>𝑟</m:t>
                              </m:r>
                            </m:e>
                            <m:sub>
                              <m:r>
                                <a:rPr lang="cs-CZ" i="1">
                                  <a:latin typeface="Cambria Math" panose="02040503050406030204" pitchFamily="18" charset="0"/>
                                </a:rPr>
                                <m:t>𝑀</m:t>
                              </m:r>
                            </m:sub>
                          </m:sSub>
                        </m:den>
                      </m:f>
                    </m:oMath>
                  </m:oMathPara>
                </a14:m>
                <a:endParaRPr lang="cs-CZ" dirty="0"/>
              </a:p>
            </p:txBody>
          </p:sp>
        </mc:Choice>
        <mc:Fallback xmlns="">
          <p:sp>
            <p:nvSpPr>
              <p:cNvPr id="7" name="Obdélník 6">
                <a:extLst>
                  <a:ext uri="{FF2B5EF4-FFF2-40B4-BE49-F238E27FC236}">
                    <a16:creationId xmlns:a14="http://schemas.microsoft.com/office/drawing/2010/main" xmlns="" xmlns:a16="http://schemas.microsoft.com/office/drawing/2014/main" id="{2F1D5A79-23D9-4E84-9A09-F8050D594F55}"/>
                  </a:ext>
                </a:extLst>
              </p:cNvPr>
              <p:cNvSpPr>
                <a:spLocks noRot="1" noChangeAspect="1" noMove="1" noResize="1" noEditPoints="1" noAdjustHandles="1" noChangeArrowheads="1" noChangeShapeType="1" noTextEdit="1"/>
              </p:cNvSpPr>
              <p:nvPr/>
            </p:nvSpPr>
            <p:spPr>
              <a:xfrm>
                <a:off x="10051692" y="2990708"/>
                <a:ext cx="1454052" cy="656205"/>
              </a:xfrm>
              <a:prstGeom prst="rect">
                <a:avLst/>
              </a:prstGeom>
              <a:blipFill>
                <a:blip r:embed="rId7"/>
                <a:stretch>
                  <a:fillRect/>
                </a:stretch>
              </a:blipFill>
            </p:spPr>
            <p:txBody>
              <a:bodyPr/>
              <a:lstStyle/>
              <a:p>
                <a:r>
                  <a:rPr lang="cs-CZ">
                    <a:noFill/>
                  </a:rPr>
                  <a:t> </a:t>
                </a:r>
              </a:p>
            </p:txBody>
          </p:sp>
        </mc:Fallback>
      </mc:AlternateContent>
      <p:sp>
        <p:nvSpPr>
          <p:cNvPr id="17" name="Obdélník 16">
            <a:extLst>
              <a:ext uri="{FF2B5EF4-FFF2-40B4-BE49-F238E27FC236}">
                <a16:creationId xmlns:a16="http://schemas.microsoft.com/office/drawing/2014/main" id="{8E610A4B-7B4F-4752-B6EE-F666690EF830}"/>
              </a:ext>
            </a:extLst>
          </p:cNvPr>
          <p:cNvSpPr/>
          <p:nvPr/>
        </p:nvSpPr>
        <p:spPr>
          <a:xfrm>
            <a:off x="7576934" y="3613980"/>
            <a:ext cx="1547218" cy="369332"/>
          </a:xfrm>
          <a:prstGeom prst="rect">
            <a:avLst/>
          </a:prstGeom>
        </p:spPr>
        <p:txBody>
          <a:bodyPr wrap="none">
            <a:spAutoFit/>
          </a:bodyPr>
          <a:lstStyle/>
          <a:p>
            <a:r>
              <a:rPr lang="cs-CZ" i="1" dirty="0">
                <a:latin typeface="Calibri" panose="020F0502020204030204" pitchFamily="34" charset="0"/>
                <a:ea typeface="Calibri" panose="020F0502020204030204" pitchFamily="34" charset="0"/>
                <a:cs typeface="Times New Roman" panose="02020603050405020304" pitchFamily="18" charset="0"/>
              </a:rPr>
              <a:t>D</a:t>
            </a:r>
            <a:r>
              <a:rPr lang="cs-CZ" baseline="-25000" dirty="0">
                <a:latin typeface="Calibri" panose="020F0502020204030204" pitchFamily="34" charset="0"/>
                <a:ea typeface="Calibri" panose="020F0502020204030204" pitchFamily="34" charset="0"/>
                <a:cs typeface="Times New Roman" panose="02020603050405020304" pitchFamily="18" charset="0"/>
              </a:rPr>
              <a:t>M</a:t>
            </a:r>
            <a:r>
              <a:rPr lang="cs-CZ" dirty="0">
                <a:latin typeface="Calibri" panose="020F0502020204030204" pitchFamily="34" charset="0"/>
                <a:ea typeface="Calibri" panose="020F0502020204030204" pitchFamily="34" charset="0"/>
                <a:cs typeface="Times New Roman" panose="02020603050405020304" pitchFamily="18" charset="0"/>
              </a:rPr>
              <a:t> = 9 500 km</a:t>
            </a:r>
            <a:endParaRPr lang="cs-CZ" dirty="0"/>
          </a:p>
        </p:txBody>
      </p:sp>
      <p:sp>
        <p:nvSpPr>
          <p:cNvPr id="18" name="Obdélník 17">
            <a:extLst>
              <a:ext uri="{FF2B5EF4-FFF2-40B4-BE49-F238E27FC236}">
                <a16:creationId xmlns:a16="http://schemas.microsoft.com/office/drawing/2014/main" id="{AC05C6B3-BE35-487A-B9AA-A9FE24E1C3FA}"/>
              </a:ext>
            </a:extLst>
          </p:cNvPr>
          <p:cNvSpPr/>
          <p:nvPr/>
        </p:nvSpPr>
        <p:spPr>
          <a:xfrm>
            <a:off x="9353128" y="3613980"/>
            <a:ext cx="1181734" cy="369332"/>
          </a:xfrm>
          <a:prstGeom prst="rect">
            <a:avLst/>
          </a:prstGeom>
        </p:spPr>
        <p:txBody>
          <a:bodyPr wrap="none">
            <a:spAutoFit/>
          </a:bodyPr>
          <a:lstStyle/>
          <a:p>
            <a:r>
              <a:rPr lang="cs-CZ" dirty="0">
                <a:latin typeface="Calibri" panose="020F0502020204030204" pitchFamily="34" charset="0"/>
                <a:ea typeface="Calibri" panose="020F0502020204030204" pitchFamily="34" charset="0"/>
                <a:cs typeface="Times New Roman" panose="02020603050405020304" pitchFamily="18" charset="0"/>
              </a:rPr>
              <a:t>3krát väčší</a:t>
            </a:r>
            <a:endParaRPr lang="cs-CZ" dirty="0"/>
          </a:p>
        </p:txBody>
      </p:sp>
      <p:sp>
        <p:nvSpPr>
          <p:cNvPr id="19" name="Obdélník 18">
            <a:extLst>
              <a:ext uri="{FF2B5EF4-FFF2-40B4-BE49-F238E27FC236}">
                <a16:creationId xmlns:a16="http://schemas.microsoft.com/office/drawing/2014/main" id="{6B464312-E2AE-486C-A5FC-00F977BD4121}"/>
              </a:ext>
            </a:extLst>
          </p:cNvPr>
          <p:cNvSpPr/>
          <p:nvPr/>
        </p:nvSpPr>
        <p:spPr>
          <a:xfrm>
            <a:off x="7201486" y="4352073"/>
            <a:ext cx="3042821" cy="369332"/>
          </a:xfrm>
          <a:prstGeom prst="rect">
            <a:avLst/>
          </a:prstGeom>
        </p:spPr>
        <p:txBody>
          <a:bodyPr wrap="none">
            <a:spAutoFit/>
          </a:bodyPr>
          <a:lstStyle/>
          <a:p>
            <a:r>
              <a:rPr lang="cs-CZ" dirty="0">
                <a:latin typeface="Calibri" panose="020F0502020204030204" pitchFamily="34" charset="0"/>
                <a:ea typeface="Calibri" panose="020F0502020204030204" pitchFamily="34" charset="0"/>
                <a:cs typeface="Times New Roman" panose="02020603050405020304" pitchFamily="18" charset="0"/>
              </a:rPr>
              <a:t>limitná vzdialenosť Mesiaca </a:t>
            </a:r>
            <a:r>
              <a:rPr lang="cs-CZ" i="1" dirty="0">
                <a:latin typeface="Calibri" panose="020F0502020204030204" pitchFamily="34" charset="0"/>
                <a:ea typeface="Calibri" panose="020F0502020204030204" pitchFamily="34" charset="0"/>
                <a:cs typeface="Times New Roman" panose="02020603050405020304" pitchFamily="18" charset="0"/>
              </a:rPr>
              <a:t>r</a:t>
            </a:r>
            <a:r>
              <a:rPr lang="cs-CZ" baseline="-25000" dirty="0">
                <a:latin typeface="Calibri" panose="020F0502020204030204" pitchFamily="34" charset="0"/>
                <a:ea typeface="Calibri" panose="020F0502020204030204" pitchFamily="34" charset="0"/>
                <a:cs typeface="Times New Roman" panose="02020603050405020304" pitchFamily="18" charset="0"/>
              </a:rPr>
              <a:t>M</a:t>
            </a:r>
            <a:endParaRPr lang="cs-CZ" baseline="-25000" dirty="0"/>
          </a:p>
        </p:txBody>
      </p:sp>
      <mc:AlternateContent xmlns:mc="http://schemas.openxmlformats.org/markup-compatibility/2006" xmlns:a14="http://schemas.microsoft.com/office/drawing/2010/main">
        <mc:Choice Requires="a14">
          <p:sp>
            <p:nvSpPr>
              <p:cNvPr id="8" name="Obdélník 7">
                <a:extLst>
                  <a:ext uri="{FF2B5EF4-FFF2-40B4-BE49-F238E27FC236}">
                    <a16:creationId xmlns:a16="http://schemas.microsoft.com/office/drawing/2014/main" id="{FAA0E03F-0F23-4DD2-A0CE-E72F9E45BE71}"/>
                  </a:ext>
                </a:extLst>
              </p:cNvPr>
              <p:cNvSpPr/>
              <p:nvPr/>
            </p:nvSpPr>
            <p:spPr>
              <a:xfrm>
                <a:off x="10067448" y="4235075"/>
                <a:ext cx="1454052" cy="656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cs-CZ" i="1">
                              <a:latin typeface="Cambria Math" panose="02040503050406030204" pitchFamily="18" charset="0"/>
                            </a:rPr>
                          </m:ctrlPr>
                        </m:fPr>
                        <m:num>
                          <m:sSub>
                            <m:sSubPr>
                              <m:ctrlPr>
                                <a:rPr lang="cs-CZ" i="1">
                                  <a:latin typeface="Cambria Math" panose="02040503050406030204" pitchFamily="18" charset="0"/>
                                </a:rPr>
                              </m:ctrlPr>
                            </m:sSubPr>
                            <m:e>
                              <m:r>
                                <a:rPr lang="cs-CZ" i="1">
                                  <a:latin typeface="Cambria Math" panose="02040503050406030204" pitchFamily="18" charset="0"/>
                                </a:rPr>
                                <m:t>𝐷</m:t>
                              </m:r>
                            </m:e>
                            <m:sub>
                              <m:r>
                                <a:rPr lang="cs-CZ" i="1">
                                  <a:latin typeface="Cambria Math" panose="02040503050406030204" pitchFamily="18" charset="0"/>
                                </a:rPr>
                                <m:t>𝑍</m:t>
                              </m:r>
                            </m:sub>
                          </m:sSub>
                        </m:num>
                        <m:den>
                          <m:r>
                            <a:rPr lang="cs-CZ" i="1">
                              <a:latin typeface="Cambria Math" panose="02040503050406030204" pitchFamily="18" charset="0"/>
                            </a:rPr>
                            <m:t>𝑥</m:t>
                          </m:r>
                        </m:den>
                      </m:f>
                      <m:r>
                        <a:rPr lang="cs-CZ" i="0">
                          <a:latin typeface="Cambria Math" panose="02040503050406030204" pitchFamily="18" charset="0"/>
                        </a:rPr>
                        <m:t>=</m:t>
                      </m:r>
                      <m:f>
                        <m:fPr>
                          <m:ctrlPr>
                            <a:rPr lang="cs-CZ" i="1">
                              <a:latin typeface="Cambria Math" panose="02040503050406030204" pitchFamily="18" charset="0"/>
                            </a:rPr>
                          </m:ctrlPr>
                        </m:fPr>
                        <m:num>
                          <m:sSub>
                            <m:sSubPr>
                              <m:ctrlPr>
                                <a:rPr lang="cs-CZ" i="1">
                                  <a:latin typeface="Cambria Math" panose="02040503050406030204" pitchFamily="18" charset="0"/>
                                </a:rPr>
                              </m:ctrlPr>
                            </m:sSubPr>
                            <m:e>
                              <m:r>
                                <a:rPr lang="cs-CZ" i="1">
                                  <a:latin typeface="Cambria Math" panose="02040503050406030204" pitchFamily="18" charset="0"/>
                                </a:rPr>
                                <m:t>𝐷</m:t>
                              </m:r>
                            </m:e>
                            <m:sub>
                              <m:r>
                                <a:rPr lang="cs-CZ" i="1">
                                  <a:latin typeface="Cambria Math" panose="02040503050406030204" pitchFamily="18" charset="0"/>
                                </a:rPr>
                                <m:t>𝑀</m:t>
                              </m:r>
                            </m:sub>
                          </m:sSub>
                        </m:num>
                        <m:den>
                          <m:r>
                            <a:rPr lang="cs-CZ" i="1">
                              <a:latin typeface="Cambria Math" panose="02040503050406030204" pitchFamily="18" charset="0"/>
                            </a:rPr>
                            <m:t>𝑥</m:t>
                          </m:r>
                          <m:r>
                            <a:rPr lang="cs-CZ" i="0">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rPr>
                                <m:t>𝑟</m:t>
                              </m:r>
                            </m:e>
                            <m:sub>
                              <m:r>
                                <a:rPr lang="cs-CZ" i="1">
                                  <a:latin typeface="Cambria Math" panose="02040503050406030204" pitchFamily="18" charset="0"/>
                                </a:rPr>
                                <m:t>𝑀</m:t>
                              </m:r>
                            </m:sub>
                          </m:sSub>
                        </m:den>
                      </m:f>
                    </m:oMath>
                  </m:oMathPara>
                </a14:m>
                <a:endParaRPr lang="cs-CZ" dirty="0"/>
              </a:p>
            </p:txBody>
          </p:sp>
        </mc:Choice>
        <mc:Fallback xmlns="">
          <p:sp>
            <p:nvSpPr>
              <p:cNvPr id="8" name="Obdélník 7">
                <a:extLst>
                  <a:ext uri="{FF2B5EF4-FFF2-40B4-BE49-F238E27FC236}">
                    <a16:creationId xmlns:a14="http://schemas.microsoft.com/office/drawing/2010/main" xmlns="" xmlns:a16="http://schemas.microsoft.com/office/drawing/2014/main" id="{FAA0E03F-0F23-4DD2-A0CE-E72F9E45BE71}"/>
                  </a:ext>
                </a:extLst>
              </p:cNvPr>
              <p:cNvSpPr>
                <a:spLocks noRot="1" noChangeAspect="1" noMove="1" noResize="1" noEditPoints="1" noAdjustHandles="1" noChangeArrowheads="1" noChangeShapeType="1" noTextEdit="1"/>
              </p:cNvSpPr>
              <p:nvPr/>
            </p:nvSpPr>
            <p:spPr>
              <a:xfrm>
                <a:off x="10067448" y="4235075"/>
                <a:ext cx="1454052" cy="656205"/>
              </a:xfrm>
              <a:prstGeom prst="rect">
                <a:avLst/>
              </a:prstGeom>
              <a:blipFill>
                <a:blip r:embed="rId8"/>
                <a:stretch>
                  <a:fillRect/>
                </a:stretch>
              </a:blipFill>
            </p:spPr>
            <p:txBody>
              <a:bodyPr/>
              <a:lstStyle/>
              <a:p>
                <a:r>
                  <a:rPr lang="cs-CZ">
                    <a:noFill/>
                  </a:rPr>
                  <a:t> </a:t>
                </a:r>
              </a:p>
            </p:txBody>
          </p:sp>
        </mc:Fallback>
      </mc:AlternateContent>
      <p:sp>
        <p:nvSpPr>
          <p:cNvPr id="21" name="Obdélník 20">
            <a:extLst>
              <a:ext uri="{FF2B5EF4-FFF2-40B4-BE49-F238E27FC236}">
                <a16:creationId xmlns:a16="http://schemas.microsoft.com/office/drawing/2014/main" id="{13654A0A-F15C-4185-AB78-324FFD5F322F}"/>
              </a:ext>
            </a:extLst>
          </p:cNvPr>
          <p:cNvSpPr/>
          <p:nvPr/>
        </p:nvSpPr>
        <p:spPr>
          <a:xfrm>
            <a:off x="7576934" y="4893497"/>
            <a:ext cx="1308371" cy="369332"/>
          </a:xfrm>
          <a:prstGeom prst="rect">
            <a:avLst/>
          </a:prstGeom>
        </p:spPr>
        <p:txBody>
          <a:bodyPr wrap="none">
            <a:spAutoFit/>
          </a:bodyPr>
          <a:lstStyle/>
          <a:p>
            <a:r>
              <a:rPr lang="cs-CZ" i="1" dirty="0" err="1">
                <a:latin typeface="Calibri" panose="020F0502020204030204" pitchFamily="34" charset="0"/>
                <a:ea typeface="Calibri" panose="020F0502020204030204" pitchFamily="34" charset="0"/>
                <a:cs typeface="Times New Roman" panose="02020603050405020304" pitchFamily="18" charset="0"/>
              </a:rPr>
              <a:t>r</a:t>
            </a:r>
            <a:r>
              <a:rPr lang="cs-CZ" baseline="-25000" dirty="0" err="1">
                <a:latin typeface="Calibri" panose="020F0502020204030204" pitchFamily="34" charset="0"/>
                <a:ea typeface="Calibri" panose="020F0502020204030204" pitchFamily="34" charset="0"/>
                <a:cs typeface="Times New Roman" panose="02020603050405020304" pitchFamily="18" charset="0"/>
              </a:rPr>
              <a:t>M</a:t>
            </a:r>
            <a:r>
              <a:rPr lang="cs-CZ" dirty="0">
                <a:latin typeface="Calibri" panose="020F0502020204030204" pitchFamily="34" charset="0"/>
                <a:ea typeface="Calibri" panose="020F0502020204030204" pitchFamily="34" charset="0"/>
                <a:cs typeface="Times New Roman" panose="02020603050405020304" pitchFamily="18" charset="0"/>
              </a:rPr>
              <a:t> = 10</a:t>
            </a:r>
            <a:r>
              <a:rPr lang="cs-CZ" baseline="30000" dirty="0">
                <a:latin typeface="Calibri" panose="020F0502020204030204" pitchFamily="34" charset="0"/>
                <a:ea typeface="Calibri" panose="020F0502020204030204" pitchFamily="34" charset="0"/>
                <a:cs typeface="Times New Roman" panose="02020603050405020304" pitchFamily="18" charset="0"/>
              </a:rPr>
              <a:t>6</a:t>
            </a:r>
            <a:r>
              <a:rPr lang="cs-CZ" dirty="0">
                <a:latin typeface="Calibri" panose="020F0502020204030204" pitchFamily="34" charset="0"/>
                <a:ea typeface="Calibri" panose="020F0502020204030204" pitchFamily="34" charset="0"/>
                <a:cs typeface="Times New Roman" panose="02020603050405020304" pitchFamily="18" charset="0"/>
              </a:rPr>
              <a:t> km</a:t>
            </a:r>
            <a:endParaRPr lang="cs-CZ" dirty="0"/>
          </a:p>
        </p:txBody>
      </p:sp>
      <p:sp>
        <p:nvSpPr>
          <p:cNvPr id="22" name="Obdélník 21">
            <a:extLst>
              <a:ext uri="{FF2B5EF4-FFF2-40B4-BE49-F238E27FC236}">
                <a16:creationId xmlns:a16="http://schemas.microsoft.com/office/drawing/2014/main" id="{391591C3-3739-478D-B778-56FCF6CF18A0}"/>
              </a:ext>
            </a:extLst>
          </p:cNvPr>
          <p:cNvSpPr/>
          <p:nvPr/>
        </p:nvSpPr>
        <p:spPr>
          <a:xfrm>
            <a:off x="9353128" y="4893497"/>
            <a:ext cx="1366080" cy="369332"/>
          </a:xfrm>
          <a:prstGeom prst="rect">
            <a:avLst/>
          </a:prstGeom>
        </p:spPr>
        <p:txBody>
          <a:bodyPr wrap="none">
            <a:spAutoFit/>
          </a:bodyPr>
          <a:lstStyle/>
          <a:p>
            <a:r>
              <a:rPr lang="cs-CZ" dirty="0">
                <a:latin typeface="Calibri" panose="020F0502020204030204" pitchFamily="34" charset="0"/>
                <a:ea typeface="Calibri" panose="020F0502020204030204" pitchFamily="34" charset="0"/>
                <a:cs typeface="Times New Roman" panose="02020603050405020304" pitchFamily="18" charset="0"/>
              </a:rPr>
              <a:t>2,6krát ďalej</a:t>
            </a:r>
            <a:endParaRPr lang="cs-CZ" dirty="0"/>
          </a:p>
        </p:txBody>
      </p:sp>
    </p:spTree>
    <p:extLst>
      <p:ext uri="{BB962C8B-B14F-4D97-AF65-F5344CB8AC3E}">
        <p14:creationId xmlns:p14="http://schemas.microsoft.com/office/powerpoint/2010/main" val="404608673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2.jpg">
            <a:extLst>
              <a:ext uri="{FF2B5EF4-FFF2-40B4-BE49-F238E27FC236}">
                <a16:creationId xmlns:a16="http://schemas.microsoft.com/office/drawing/2014/main" id="{67DC00D4-5EDA-4398-9BDF-084CD55F4D6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33" name="image1.png">
            <a:extLst>
              <a:ext uri="{FF2B5EF4-FFF2-40B4-BE49-F238E27FC236}">
                <a16:creationId xmlns:a16="http://schemas.microsoft.com/office/drawing/2014/main" id="{FD4AB659-7E47-4BC4-AD2D-C505FE1C6841}"/>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63" name="Shape 63"/>
          <p:cNvSpPr/>
          <p:nvPr/>
        </p:nvSpPr>
        <p:spPr>
          <a:xfrm>
            <a:off x="-6761" y="5572490"/>
            <a:ext cx="12198761" cy="13970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grpSp>
        <p:nvGrpSpPr>
          <p:cNvPr id="70" name="Group 70"/>
          <p:cNvGrpSpPr/>
          <p:nvPr/>
        </p:nvGrpSpPr>
        <p:grpSpPr>
          <a:xfrm>
            <a:off x="1116521" y="3416575"/>
            <a:ext cx="3795125" cy="1779938"/>
            <a:chOff x="-723654" y="0"/>
            <a:chExt cx="3795123" cy="1779936"/>
          </a:xfrm>
        </p:grpSpPr>
        <p:sp>
          <p:nvSpPr>
            <p:cNvPr id="66" name="Shape 66"/>
            <p:cNvSpPr/>
            <p:nvPr/>
          </p:nvSpPr>
          <p:spPr>
            <a:xfrm>
              <a:off x="-1" y="0"/>
              <a:ext cx="2080590" cy="1768686"/>
            </a:xfrm>
            <a:prstGeom prst="roundRect">
              <a:avLst>
                <a:gd name="adj" fmla="val 16667"/>
              </a:avLst>
            </a:prstGeom>
            <a:solidFill>
              <a:srgbClr val="FFFFFF"/>
            </a:solidFill>
            <a:ln w="6350" cap="flat">
              <a:solidFill>
                <a:srgbClr val="FFFFFF"/>
              </a:solidFill>
              <a:prstDash val="solid"/>
              <a:miter lim="800000"/>
            </a:ln>
            <a:effectLst/>
          </p:spPr>
          <p:txBody>
            <a:bodyPr wrap="square" lIns="0" tIns="0" rIns="0" bIns="0" numCol="1" anchor="ctr">
              <a:noAutofit/>
            </a:bodyPr>
            <a:lstStyle/>
            <a:p>
              <a:pPr lvl="0">
                <a:defRPr>
                  <a:solidFill>
                    <a:srgbClr val="FFFFFF"/>
                  </a:solidFill>
                </a:defRPr>
              </a:pPr>
              <a:endParaRPr/>
            </a:p>
          </p:txBody>
        </p:sp>
        <p:grpSp>
          <p:nvGrpSpPr>
            <p:cNvPr id="69" name="Group 69"/>
            <p:cNvGrpSpPr/>
            <p:nvPr/>
          </p:nvGrpSpPr>
          <p:grpSpPr>
            <a:xfrm>
              <a:off x="-723654" y="683495"/>
              <a:ext cx="3795123" cy="1096441"/>
              <a:chOff x="-809993" y="347372"/>
              <a:chExt cx="3795121" cy="1096440"/>
            </a:xfrm>
          </p:grpSpPr>
          <p:sp>
            <p:nvSpPr>
              <p:cNvPr id="67" name="Shape 67"/>
              <p:cNvSpPr/>
              <p:nvPr/>
            </p:nvSpPr>
            <p:spPr>
              <a:xfrm>
                <a:off x="-809993" y="347372"/>
                <a:ext cx="3707841" cy="1096440"/>
              </a:xfrm>
              <a:prstGeom prst="rect">
                <a:avLst/>
              </a:prstGeom>
              <a:solidFill>
                <a:srgbClr val="A5A5A5"/>
              </a:solidFill>
              <a:ln w="19050" cap="flat">
                <a:solidFill>
                  <a:srgbClr val="FFFFFF"/>
                </a:solidFill>
                <a:prstDash val="solid"/>
                <a:miter lim="800000"/>
              </a:ln>
              <a:effectLst/>
            </p:spPr>
            <p:txBody>
              <a:bodyPr wrap="square" lIns="0" tIns="0" rIns="0" bIns="0" numCol="1" anchor="ctr">
                <a:noAutofit/>
              </a:bodyPr>
              <a:lstStyle/>
              <a:p>
                <a:pPr lvl="0"/>
                <a:endParaRPr/>
              </a:p>
            </p:txBody>
          </p:sp>
          <p:sp>
            <p:nvSpPr>
              <p:cNvPr id="68" name="Shape 68"/>
              <p:cNvSpPr/>
              <p:nvPr/>
            </p:nvSpPr>
            <p:spPr>
              <a:xfrm>
                <a:off x="-600507" y="547911"/>
                <a:ext cx="3585635" cy="58477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p>
                <a:pPr lvl="0"/>
                <a:r>
                  <a:rPr sz="1900" b="1" dirty="0">
                    <a:solidFill>
                      <a:srgbClr val="0D0D0D"/>
                    </a:solidFill>
                  </a:rPr>
                  <a:t>4.</a:t>
                </a:r>
                <a:r>
                  <a:rPr sz="1900" b="1" dirty="0">
                    <a:solidFill>
                      <a:srgbClr val="FFFFFF"/>
                    </a:solidFill>
                  </a:rPr>
                  <a:t> </a:t>
                </a:r>
                <a:r>
                  <a:rPr sz="1900" b="1" dirty="0"/>
                  <a:t>STARS </a:t>
                </a:r>
                <a:r>
                  <a:rPr lang="cs-CZ" sz="1900" b="1" dirty="0"/>
                  <a:t>Koncept edukačného programu na výučbu astronómie</a:t>
                </a:r>
                <a:endParaRPr sz="1900" b="1" dirty="0"/>
              </a:p>
            </p:txBody>
          </p:sp>
        </p:grpSp>
      </p:grpSp>
      <p:grpSp>
        <p:nvGrpSpPr>
          <p:cNvPr id="73" name="Group 73"/>
          <p:cNvGrpSpPr/>
          <p:nvPr/>
        </p:nvGrpSpPr>
        <p:grpSpPr>
          <a:xfrm>
            <a:off x="5338533" y="4051202"/>
            <a:ext cx="4144137" cy="1082609"/>
            <a:chOff x="0" y="0"/>
            <a:chExt cx="3830799" cy="1082606"/>
          </a:xfrm>
        </p:grpSpPr>
        <p:sp>
          <p:nvSpPr>
            <p:cNvPr id="71" name="Shape 71"/>
            <p:cNvSpPr/>
            <p:nvPr/>
          </p:nvSpPr>
          <p:spPr>
            <a:xfrm>
              <a:off x="0" y="0"/>
              <a:ext cx="1954213" cy="965201"/>
            </a:xfrm>
            <a:prstGeom prst="roundRect">
              <a:avLst>
                <a:gd name="adj" fmla="val 16667"/>
              </a:avLst>
            </a:prstGeom>
            <a:solidFill>
              <a:srgbClr val="FFFFFF"/>
            </a:solidFill>
            <a:ln w="6350" cap="flat">
              <a:solidFill>
                <a:srgbClr val="FFFFFF"/>
              </a:solidFill>
              <a:prstDash val="solid"/>
              <a:miter lim="800000"/>
            </a:ln>
            <a:effectLst/>
          </p:spPr>
          <p:txBody>
            <a:bodyPr wrap="square" lIns="0" tIns="0" rIns="0" bIns="0" numCol="1" anchor="ctr">
              <a:noAutofit/>
            </a:bodyPr>
            <a:lstStyle/>
            <a:p>
              <a:pPr lvl="0" algn="ctr">
                <a:defRPr sz="1600" b="1"/>
              </a:pPr>
              <a:endParaRPr/>
            </a:p>
          </p:txBody>
        </p:sp>
        <p:sp>
          <p:nvSpPr>
            <p:cNvPr id="72" name="Shape 72"/>
            <p:cNvSpPr/>
            <p:nvPr/>
          </p:nvSpPr>
          <p:spPr>
            <a:xfrm>
              <a:off x="47117" y="442093"/>
              <a:ext cx="3783682" cy="640513"/>
            </a:xfrm>
            <a:prstGeom prst="rect">
              <a:avLst/>
            </a:prstGeom>
            <a:solidFill>
              <a:srgbClr val="ED7D31"/>
            </a:solidFill>
            <a:ln w="12700" cap="flat">
              <a:solidFill>
                <a:srgbClr val="AD5B24"/>
              </a:solidFill>
              <a:prstDash val="solid"/>
              <a:miter lim="800000"/>
            </a:ln>
            <a:effectLst/>
            <a:extLst>
              <a:ext uri="{C572A759-6A51-4108-AA02-DFA0A04FC94B}">
                <ma14:wrappingTextBoxFlag xmlns="" xmlns:ma14="http://schemas.microsoft.com/office/mac/drawingml/2011/main" val="1"/>
              </a:ext>
            </a:extLst>
          </p:spPr>
          <p:txBody>
            <a:bodyPr wrap="square" lIns="180000" tIns="180000" rIns="180000" bIns="180000" numCol="1" anchor="ctr">
              <a:spAutoFit/>
            </a:bodyPr>
            <a:lstStyle>
              <a:lvl1pPr>
                <a:defRPr b="1"/>
              </a:lvl1pPr>
            </a:lstStyle>
            <a:p>
              <a:pPr lvl="0" algn="ctr">
                <a:defRPr b="0"/>
              </a:pPr>
              <a:r>
                <a:rPr lang="cs-CZ" b="1" dirty="0" err="1"/>
                <a:t>Medzinárodná</a:t>
              </a:r>
              <a:r>
                <a:rPr lang="cs-CZ" b="1" dirty="0"/>
                <a:t> online </a:t>
              </a:r>
              <a:r>
                <a:rPr lang="cs-CZ" b="1" dirty="0" err="1"/>
                <a:t>konferencia</a:t>
              </a:r>
              <a:r>
                <a:rPr lang="cs-CZ" b="1" dirty="0"/>
                <a:t> </a:t>
              </a:r>
              <a:r>
                <a:rPr b="1" dirty="0"/>
                <a:t>2020</a:t>
              </a:r>
            </a:p>
          </p:txBody>
        </p:sp>
      </p:grpSp>
      <p:grpSp>
        <p:nvGrpSpPr>
          <p:cNvPr id="78" name="Group 78"/>
          <p:cNvGrpSpPr/>
          <p:nvPr/>
        </p:nvGrpSpPr>
        <p:grpSpPr>
          <a:xfrm>
            <a:off x="652964" y="1810399"/>
            <a:ext cx="3602726" cy="1880032"/>
            <a:chOff x="-1" y="-1"/>
            <a:chExt cx="3602724" cy="1942344"/>
          </a:xfrm>
        </p:grpSpPr>
        <p:sp>
          <p:nvSpPr>
            <p:cNvPr id="74" name="Shape 74"/>
            <p:cNvSpPr/>
            <p:nvPr/>
          </p:nvSpPr>
          <p:spPr>
            <a:xfrm>
              <a:off x="-1" y="-1"/>
              <a:ext cx="3356336" cy="1463891"/>
            </a:xfrm>
            <a:prstGeom prst="roundRect">
              <a:avLst>
                <a:gd name="adj" fmla="val 16667"/>
              </a:avLst>
            </a:prstGeom>
            <a:solidFill>
              <a:srgbClr val="FFFFFF"/>
            </a:solidFill>
            <a:ln w="6350" cap="flat">
              <a:solidFill>
                <a:srgbClr val="FFFFFF"/>
              </a:solidFill>
              <a:prstDash val="solid"/>
              <a:miter lim="800000"/>
            </a:ln>
            <a:effectLst/>
          </p:spPr>
          <p:txBody>
            <a:bodyPr wrap="square" lIns="0" tIns="0" rIns="0" bIns="0" numCol="1" anchor="ctr">
              <a:noAutofit/>
            </a:bodyPr>
            <a:lstStyle/>
            <a:p>
              <a:pPr lvl="0">
                <a:defRPr sz="1600"/>
              </a:pPr>
              <a:endParaRPr/>
            </a:p>
          </p:txBody>
        </p:sp>
        <p:grpSp>
          <p:nvGrpSpPr>
            <p:cNvPr id="77" name="Group 77"/>
            <p:cNvGrpSpPr/>
            <p:nvPr/>
          </p:nvGrpSpPr>
          <p:grpSpPr>
            <a:xfrm>
              <a:off x="71458" y="65366"/>
              <a:ext cx="3531265" cy="1876977"/>
              <a:chOff x="-1" y="0"/>
              <a:chExt cx="3531263" cy="1876975"/>
            </a:xfrm>
          </p:grpSpPr>
          <p:sp>
            <p:nvSpPr>
              <p:cNvPr id="75" name="Shape 75"/>
              <p:cNvSpPr/>
              <p:nvPr/>
            </p:nvSpPr>
            <p:spPr>
              <a:xfrm>
                <a:off x="-1" y="0"/>
                <a:ext cx="3531263" cy="1876975"/>
              </a:xfrm>
              <a:prstGeom prst="rect">
                <a:avLst/>
              </a:prstGeom>
              <a:gradFill flip="none" rotWithShape="1">
                <a:gsLst>
                  <a:gs pos="0">
                    <a:srgbClr val="5F82CB"/>
                  </a:gs>
                  <a:gs pos="50000">
                    <a:srgbClr val="3E70CA"/>
                  </a:gs>
                  <a:gs pos="100000">
                    <a:srgbClr val="2F61BA"/>
                  </a:gs>
                </a:gsLst>
                <a:lin ang="5400000" scaled="0"/>
              </a:gradFill>
              <a:ln w="6350" cap="flat">
                <a:solidFill>
                  <a:srgbClr val="4472C4"/>
                </a:solidFill>
                <a:prstDash val="solid"/>
                <a:miter lim="800000"/>
              </a:ln>
              <a:effectLst/>
            </p:spPr>
            <p:txBody>
              <a:bodyPr wrap="square" lIns="0" tIns="0" rIns="0" bIns="0" numCol="1" anchor="ctr">
                <a:noAutofit/>
              </a:bodyPr>
              <a:lstStyle/>
              <a:p>
                <a:pPr lvl="0"/>
                <a:endParaRPr/>
              </a:p>
            </p:txBody>
          </p:sp>
          <p:sp>
            <p:nvSpPr>
              <p:cNvPr id="76" name="Shape 76"/>
              <p:cNvSpPr/>
              <p:nvPr/>
            </p:nvSpPr>
            <p:spPr>
              <a:xfrm>
                <a:off x="177088" y="353713"/>
                <a:ext cx="3177984" cy="120831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p>
                <a:pPr lvl="0"/>
                <a:r>
                  <a:rPr lang="cs-CZ" sz="1900" b="1" dirty="0">
                    <a:solidFill>
                      <a:srgbClr val="FFFFFF"/>
                    </a:solidFill>
                  </a:rPr>
                  <a:t>1.</a:t>
                </a:r>
                <a:r>
                  <a:rPr lang="cs-CZ" sz="1900" dirty="0">
                    <a:solidFill>
                      <a:srgbClr val="FFFFFF"/>
                    </a:solidFill>
                  </a:rPr>
                  <a:t> </a:t>
                </a:r>
                <a:r>
                  <a:rPr lang="cs-CZ" sz="1900" b="1" dirty="0">
                    <a:solidFill>
                      <a:srgbClr val="FFFFFF"/>
                    </a:solidFill>
                  </a:rPr>
                  <a:t>STARS Metodická príručka pre učiteľa</a:t>
                </a:r>
                <a:endParaRPr lang="cs-CZ" sz="1900" dirty="0">
                  <a:solidFill>
                    <a:srgbClr val="FFFFFF"/>
                  </a:solidFill>
                </a:endParaRPr>
              </a:p>
              <a:p>
                <a:pPr lvl="0"/>
                <a:r>
                  <a:rPr lang="cs-CZ" sz="1900" dirty="0">
                    <a:solidFill>
                      <a:srgbClr val="FFFFFF"/>
                    </a:solidFill>
                  </a:rPr>
                  <a:t>materiál pre učiteľa pripravený </a:t>
                </a:r>
                <a:br>
                  <a:rPr lang="cs-CZ" sz="1900" dirty="0">
                    <a:solidFill>
                      <a:srgbClr val="FFFFFF"/>
                    </a:solidFill>
                  </a:rPr>
                </a:br>
                <a:r>
                  <a:rPr lang="cs-CZ" sz="1900" dirty="0">
                    <a:solidFill>
                      <a:srgbClr val="FFFFFF"/>
                    </a:solidFill>
                  </a:rPr>
                  <a:t>na okamžité použitie</a:t>
                </a:r>
              </a:p>
            </p:txBody>
          </p:sp>
        </p:grpSp>
      </p:grpSp>
      <p:grpSp>
        <p:nvGrpSpPr>
          <p:cNvPr id="83" name="Group 83"/>
          <p:cNvGrpSpPr/>
          <p:nvPr/>
        </p:nvGrpSpPr>
        <p:grpSpPr>
          <a:xfrm>
            <a:off x="8126014" y="2471227"/>
            <a:ext cx="3700848" cy="1768689"/>
            <a:chOff x="-60432" y="23749"/>
            <a:chExt cx="3700847" cy="1768687"/>
          </a:xfrm>
        </p:grpSpPr>
        <p:sp>
          <p:nvSpPr>
            <p:cNvPr id="79" name="Shape 79"/>
            <p:cNvSpPr/>
            <p:nvPr/>
          </p:nvSpPr>
          <p:spPr>
            <a:xfrm>
              <a:off x="-1" y="165338"/>
              <a:ext cx="3640416" cy="1438008"/>
            </a:xfrm>
            <a:prstGeom prst="roundRect">
              <a:avLst>
                <a:gd name="adj" fmla="val 16667"/>
              </a:avLst>
            </a:prstGeom>
            <a:solidFill>
              <a:srgbClr val="FFFFFF"/>
            </a:solidFill>
            <a:ln w="6350" cap="flat">
              <a:solidFill>
                <a:srgbClr val="FFFFFF"/>
              </a:solidFill>
              <a:prstDash val="solid"/>
              <a:miter lim="800000"/>
            </a:ln>
            <a:effectLst/>
          </p:spPr>
          <p:txBody>
            <a:bodyPr wrap="square" lIns="0" tIns="0" rIns="0" bIns="0" numCol="1" anchor="ctr">
              <a:noAutofit/>
            </a:bodyPr>
            <a:lstStyle/>
            <a:p>
              <a:pPr lvl="0">
                <a:defRPr>
                  <a:solidFill>
                    <a:srgbClr val="FFFFFF"/>
                  </a:solidFill>
                </a:defRPr>
              </a:pPr>
              <a:endParaRPr/>
            </a:p>
          </p:txBody>
        </p:sp>
        <p:grpSp>
          <p:nvGrpSpPr>
            <p:cNvPr id="82" name="Group 82"/>
            <p:cNvGrpSpPr/>
            <p:nvPr/>
          </p:nvGrpSpPr>
          <p:grpSpPr>
            <a:xfrm>
              <a:off x="-60432" y="23749"/>
              <a:ext cx="3500021" cy="1768687"/>
              <a:chOff x="-130629" y="23751"/>
              <a:chExt cx="3500019" cy="1768685"/>
            </a:xfrm>
          </p:grpSpPr>
          <p:sp>
            <p:nvSpPr>
              <p:cNvPr id="80" name="Shape 80"/>
              <p:cNvSpPr/>
              <p:nvPr/>
            </p:nvSpPr>
            <p:spPr>
              <a:xfrm>
                <a:off x="-130629" y="23751"/>
                <a:ext cx="3500019" cy="1768685"/>
              </a:xfrm>
              <a:prstGeom prst="rect">
                <a:avLst/>
              </a:prstGeom>
              <a:gradFill flip="none" rotWithShape="1">
                <a:gsLst>
                  <a:gs pos="0">
                    <a:srgbClr val="FFDB9B"/>
                  </a:gs>
                  <a:gs pos="50000">
                    <a:srgbClr val="FFD58D"/>
                  </a:gs>
                  <a:gs pos="100000">
                    <a:srgbClr val="FFD078"/>
                  </a:gs>
                </a:gsLst>
                <a:lin ang="5400000" scaled="0"/>
              </a:gradFill>
              <a:ln w="6350" cap="flat">
                <a:solidFill>
                  <a:srgbClr val="FFC000"/>
                </a:solidFill>
                <a:prstDash val="solid"/>
                <a:miter lim="800000"/>
              </a:ln>
              <a:effectLst/>
            </p:spPr>
            <p:txBody>
              <a:bodyPr wrap="square" lIns="0" tIns="0" rIns="0" bIns="0" numCol="1" anchor="ctr">
                <a:noAutofit/>
              </a:bodyPr>
              <a:lstStyle/>
              <a:p>
                <a:pPr lvl="0"/>
                <a:endParaRPr/>
              </a:p>
            </p:txBody>
          </p:sp>
          <p:sp>
            <p:nvSpPr>
              <p:cNvPr id="81" name="Shape 81"/>
              <p:cNvSpPr/>
              <p:nvPr/>
            </p:nvSpPr>
            <p:spPr>
              <a:xfrm>
                <a:off x="99362" y="299568"/>
                <a:ext cx="3253399" cy="116954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p>
                <a:pPr lvl="0"/>
                <a:r>
                  <a:rPr sz="1900" b="1" dirty="0"/>
                  <a:t>3.</a:t>
                </a:r>
                <a:r>
                  <a:rPr sz="1900" dirty="0"/>
                  <a:t> </a:t>
                </a:r>
                <a:r>
                  <a:rPr sz="1900" b="1" dirty="0"/>
                  <a:t>STARS Online Platform</a:t>
                </a:r>
                <a:r>
                  <a:rPr lang="cs-CZ" sz="1900" b="1" dirty="0"/>
                  <a:t>a</a:t>
                </a:r>
                <a:r>
                  <a:rPr sz="1900" b="1" dirty="0"/>
                  <a:t> </a:t>
                </a:r>
                <a:br>
                  <a:rPr lang="cs-CZ" sz="1900" b="1" dirty="0"/>
                </a:br>
                <a:r>
                  <a:rPr lang="cs-CZ" sz="1900" dirty="0"/>
                  <a:t>s príkladmi dobrej praxe </a:t>
                </a:r>
                <a:br>
                  <a:rPr lang="cs-CZ" sz="1900" dirty="0"/>
                </a:br>
                <a:r>
                  <a:rPr lang="cs-CZ" sz="1900" dirty="0"/>
                  <a:t>a príležitosťou na diskusie</a:t>
                </a:r>
                <a:br>
                  <a:rPr lang="cs-CZ" sz="1900" dirty="0"/>
                </a:br>
                <a:r>
                  <a:rPr lang="cs-CZ" sz="1900" dirty="0"/>
                  <a:t>a výmenu informácií</a:t>
                </a:r>
                <a:endParaRPr sz="1900" dirty="0"/>
              </a:p>
            </p:txBody>
          </p:sp>
        </p:grpSp>
      </p:grpSp>
      <p:grpSp>
        <p:nvGrpSpPr>
          <p:cNvPr id="88" name="Group 88"/>
          <p:cNvGrpSpPr/>
          <p:nvPr/>
        </p:nvGrpSpPr>
        <p:grpSpPr>
          <a:xfrm>
            <a:off x="4478553" y="2064685"/>
            <a:ext cx="3289671" cy="1856276"/>
            <a:chOff x="-2" y="0"/>
            <a:chExt cx="3289670" cy="1856275"/>
          </a:xfrm>
        </p:grpSpPr>
        <p:sp>
          <p:nvSpPr>
            <p:cNvPr id="84" name="Shape 84"/>
            <p:cNvSpPr/>
            <p:nvPr/>
          </p:nvSpPr>
          <p:spPr>
            <a:xfrm>
              <a:off x="41451" y="0"/>
              <a:ext cx="2576601" cy="1329692"/>
            </a:xfrm>
            <a:prstGeom prst="roundRect">
              <a:avLst>
                <a:gd name="adj" fmla="val 16667"/>
              </a:avLst>
            </a:prstGeom>
            <a:solidFill>
              <a:srgbClr val="FFFFFF"/>
            </a:solidFill>
            <a:ln w="6350" cap="flat">
              <a:solidFill>
                <a:srgbClr val="FFFFFF"/>
              </a:solidFill>
              <a:prstDash val="solid"/>
              <a:miter lim="800000"/>
            </a:ln>
            <a:effectLst/>
          </p:spPr>
          <p:txBody>
            <a:bodyPr wrap="square" lIns="0" tIns="0" rIns="0" bIns="0" numCol="1" anchor="ctr">
              <a:noAutofit/>
            </a:bodyPr>
            <a:lstStyle/>
            <a:p>
              <a:pPr lvl="0">
                <a:defRPr sz="1600"/>
              </a:pPr>
              <a:endParaRPr/>
            </a:p>
          </p:txBody>
        </p:sp>
        <p:grpSp>
          <p:nvGrpSpPr>
            <p:cNvPr id="87" name="Group 87"/>
            <p:cNvGrpSpPr/>
            <p:nvPr/>
          </p:nvGrpSpPr>
          <p:grpSpPr>
            <a:xfrm>
              <a:off x="-2" y="73640"/>
              <a:ext cx="3289670" cy="1782635"/>
              <a:chOff x="-1" y="-1"/>
              <a:chExt cx="3289669" cy="1782634"/>
            </a:xfrm>
          </p:grpSpPr>
          <p:sp>
            <p:nvSpPr>
              <p:cNvPr id="85" name="Shape 85"/>
              <p:cNvSpPr/>
              <p:nvPr/>
            </p:nvSpPr>
            <p:spPr>
              <a:xfrm>
                <a:off x="-1" y="-1"/>
                <a:ext cx="3289669" cy="1782634"/>
              </a:xfrm>
              <a:prstGeom prst="rect">
                <a:avLst/>
              </a:prstGeom>
              <a:gradFill flip="none" rotWithShape="1">
                <a:gsLst>
                  <a:gs pos="0">
                    <a:srgbClr val="80B860"/>
                  </a:gs>
                  <a:gs pos="50000">
                    <a:srgbClr val="6FB242"/>
                  </a:gs>
                  <a:gs pos="100000">
                    <a:srgbClr val="61A236"/>
                  </a:gs>
                </a:gsLst>
                <a:lin ang="5400000" scaled="0"/>
              </a:gradFill>
              <a:ln w="6350" cap="flat">
                <a:solidFill>
                  <a:srgbClr val="5B9BD5"/>
                </a:solidFill>
                <a:prstDash val="solid"/>
                <a:miter lim="800000"/>
              </a:ln>
              <a:effectLst>
                <a:outerShdw blurRad="63500" dist="19050" dir="5400000" rotWithShape="0">
                  <a:srgbClr val="000000">
                    <a:alpha val="63000"/>
                  </a:srgbClr>
                </a:outerShdw>
              </a:effectLst>
            </p:spPr>
            <p:txBody>
              <a:bodyPr wrap="square" lIns="0" tIns="0" rIns="0" bIns="0" numCol="1" anchor="ctr">
                <a:noAutofit/>
              </a:bodyPr>
              <a:lstStyle/>
              <a:p>
                <a:pPr lvl="0"/>
                <a:endParaRPr/>
              </a:p>
            </p:txBody>
          </p:sp>
          <p:sp>
            <p:nvSpPr>
              <p:cNvPr id="86" name="Shape 86"/>
              <p:cNvSpPr/>
              <p:nvPr/>
            </p:nvSpPr>
            <p:spPr>
              <a:xfrm>
                <a:off x="89364" y="452735"/>
                <a:ext cx="3106095" cy="87716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p>
                <a:pPr lvl="0"/>
                <a:r>
                  <a:rPr lang="cs-CZ" sz="1900" b="1" dirty="0">
                    <a:solidFill>
                      <a:srgbClr val="040404"/>
                    </a:solidFill>
                  </a:rPr>
                  <a:t>2.</a:t>
                </a:r>
                <a:r>
                  <a:rPr lang="cs-CZ" sz="1900" dirty="0">
                    <a:solidFill>
                      <a:srgbClr val="040404"/>
                    </a:solidFill>
                  </a:rPr>
                  <a:t> </a:t>
                </a:r>
                <a:r>
                  <a:rPr lang="cs-CZ" sz="1900" b="1" dirty="0"/>
                  <a:t>STARS Tréningový program pre učiteľa</a:t>
                </a:r>
                <a:endParaRPr lang="cs-CZ" sz="1900" dirty="0">
                  <a:solidFill>
                    <a:srgbClr val="FFFFFF"/>
                  </a:solidFill>
                </a:endParaRPr>
              </a:p>
              <a:p>
                <a:pPr lvl="0"/>
                <a:r>
                  <a:rPr lang="cs-CZ" sz="1900" dirty="0"/>
                  <a:t>inovatívny a komplexný prístup</a:t>
                </a:r>
              </a:p>
            </p:txBody>
          </p:sp>
        </p:grpSp>
      </p:grpSp>
      <p:sp>
        <p:nvSpPr>
          <p:cNvPr id="89" name="Shape 89"/>
          <p:cNvSpPr/>
          <p:nvPr/>
        </p:nvSpPr>
        <p:spPr>
          <a:xfrm>
            <a:off x="0" y="958288"/>
            <a:ext cx="12192001" cy="76944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4400" u="sng">
                <a:solidFill>
                  <a:srgbClr val="002060"/>
                </a:solidFill>
              </a:defRPr>
            </a:lvl1pPr>
          </a:lstStyle>
          <a:p>
            <a:pPr lvl="0" algn="ctr">
              <a:defRPr sz="1800" u="none">
                <a:solidFill>
                  <a:srgbClr val="000000"/>
                </a:solidFill>
              </a:defRPr>
            </a:pPr>
            <a:r>
              <a:rPr lang="cs-CZ" sz="4400" u="sng" dirty="0">
                <a:solidFill>
                  <a:srgbClr val="002060"/>
                </a:solidFill>
              </a:rPr>
              <a:t>Úvod do projektu </a:t>
            </a:r>
            <a:r>
              <a:rPr sz="4400" u="sng" dirty="0">
                <a:solidFill>
                  <a:srgbClr val="002060"/>
                </a:solidFill>
              </a:rPr>
              <a:t>STARS</a:t>
            </a:r>
          </a:p>
        </p:txBody>
      </p:sp>
      <p:sp>
        <p:nvSpPr>
          <p:cNvPr id="90" name="Shape 90"/>
          <p:cNvSpPr/>
          <p:nvPr/>
        </p:nvSpPr>
        <p:spPr>
          <a:xfrm>
            <a:off x="8828907" y="4977484"/>
            <a:ext cx="3356333" cy="5613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3200">
                <a:hlinkClick r:id="rId4"/>
              </a:defRPr>
            </a:lvl1pPr>
          </a:lstStyle>
          <a:p>
            <a:pPr lvl="0">
              <a:defRPr sz="1800"/>
            </a:pPr>
            <a:r>
              <a:rPr sz="3200" dirty="0">
                <a:hlinkClick r:id="rId4"/>
              </a:rPr>
              <a:t>project-stars.com</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73" name="Shape 173"/>
          <p:cNvSpPr/>
          <p:nvPr/>
        </p:nvSpPr>
        <p:spPr>
          <a:xfrm>
            <a:off x="261256" y="920953"/>
            <a:ext cx="11685322" cy="126188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rPr lang="cs-CZ" sz="4400" u="sng" dirty="0">
                <a:solidFill>
                  <a:srgbClr val="02236A"/>
                </a:solidFill>
              </a:rPr>
              <a:t>Praktické cvičenie</a:t>
            </a:r>
            <a:r>
              <a:rPr lang="cs-CZ" sz="4400" dirty="0">
                <a:solidFill>
                  <a:srgbClr val="02236A"/>
                </a:solidFill>
              </a:rPr>
              <a:t>: </a:t>
            </a:r>
            <a:r>
              <a:rPr lang="cs-CZ" sz="3200" dirty="0">
                <a:solidFill>
                  <a:srgbClr val="002060"/>
                </a:solidFill>
              </a:rPr>
              <a:t>5b.1.3 Typy zatmenia Mesiaca – rozdiely oproti zatmeniu Slnka</a:t>
            </a:r>
          </a:p>
        </p:txBody>
      </p:sp>
      <p:sp>
        <p:nvSpPr>
          <p:cNvPr id="15" name="Obdélník 14">
            <a:extLst>
              <a:ext uri="{FF2B5EF4-FFF2-40B4-BE49-F238E27FC236}">
                <a16:creationId xmlns:a16="http://schemas.microsoft.com/office/drawing/2014/main" id="{DBE12B5E-4379-4E6D-9A30-D6ABE24EC18F}"/>
              </a:ext>
            </a:extLst>
          </p:cNvPr>
          <p:cNvSpPr/>
          <p:nvPr/>
        </p:nvSpPr>
        <p:spPr>
          <a:xfrm>
            <a:off x="261256" y="2326182"/>
            <a:ext cx="2818400" cy="369332"/>
          </a:xfrm>
          <a:prstGeom prst="rect">
            <a:avLst/>
          </a:prstGeom>
        </p:spPr>
        <p:txBody>
          <a:bodyPr wrap="none">
            <a:spAutoFit/>
          </a:bodyPr>
          <a:lstStyle/>
          <a:p>
            <a:pPr algn="ctr"/>
            <a:r>
              <a:rPr lang="cs-CZ" dirty="0">
                <a:latin typeface="Calibri" panose="020F0502020204030204" pitchFamily="34" charset="0"/>
                <a:ea typeface="Calibri" panose="020F0502020204030204" pitchFamily="34" charset="0"/>
                <a:cs typeface="Times New Roman" panose="02020603050405020304" pitchFamily="18" charset="0"/>
              </a:rPr>
              <a:t>čiastočné zatmenie Mesiaca</a:t>
            </a:r>
            <a:endParaRPr lang="cs-CZ" baseline="-25000" dirty="0"/>
          </a:p>
        </p:txBody>
      </p:sp>
      <p:pic>
        <p:nvPicPr>
          <p:cNvPr id="1026" name="Picture 2" descr="Image result for částečné zatmění měsíce">
            <a:extLst>
              <a:ext uri="{FF2B5EF4-FFF2-40B4-BE49-F238E27FC236}">
                <a16:creationId xmlns:a16="http://schemas.microsoft.com/office/drawing/2014/main" id="{3F7820C4-87C7-4FD7-AFB9-E5981B9595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653" y="2768376"/>
            <a:ext cx="2658389" cy="2658389"/>
          </a:xfrm>
          <a:prstGeom prst="rect">
            <a:avLst/>
          </a:prstGeom>
          <a:noFill/>
          <a:extLst>
            <a:ext uri="{909E8E84-426E-40DD-AFC4-6F175D3DCCD1}">
              <a14:hiddenFill xmlns:a14="http://schemas.microsoft.com/office/drawing/2010/main">
                <a:solidFill>
                  <a:srgbClr val="FFFFFF"/>
                </a:solidFill>
              </a14:hiddenFill>
            </a:ext>
          </a:extLst>
        </p:spPr>
      </p:pic>
      <p:pic>
        <p:nvPicPr>
          <p:cNvPr id="12" name="Obrázek 11">
            <a:extLst>
              <a:ext uri="{FF2B5EF4-FFF2-40B4-BE49-F238E27FC236}">
                <a16:creationId xmlns:a16="http://schemas.microsoft.com/office/drawing/2014/main" id="{54E63D40-6B45-4ECF-91D2-9DAD96E518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13321" y="2200870"/>
            <a:ext cx="3998307" cy="3730862"/>
          </a:xfrm>
          <a:prstGeom prst="rect">
            <a:avLst/>
          </a:prstGeom>
        </p:spPr>
      </p:pic>
      <p:sp>
        <p:nvSpPr>
          <p:cNvPr id="14" name="Obdélník 13">
            <a:extLst>
              <a:ext uri="{FF2B5EF4-FFF2-40B4-BE49-F238E27FC236}">
                <a16:creationId xmlns:a16="http://schemas.microsoft.com/office/drawing/2014/main" id="{87458F09-14AC-4D8D-9E37-303C7D6BEC40}"/>
              </a:ext>
            </a:extLst>
          </p:cNvPr>
          <p:cNvSpPr/>
          <p:nvPr/>
        </p:nvSpPr>
        <p:spPr>
          <a:xfrm>
            <a:off x="3548931" y="5309804"/>
            <a:ext cx="3248005" cy="369332"/>
          </a:xfrm>
          <a:prstGeom prst="rect">
            <a:avLst/>
          </a:prstGeom>
        </p:spPr>
        <p:txBody>
          <a:bodyPr wrap="none">
            <a:spAutoFit/>
          </a:bodyPr>
          <a:lstStyle/>
          <a:p>
            <a:r>
              <a:rPr lang="cs-CZ" dirty="0">
                <a:solidFill>
                  <a:schemeClr val="bg1"/>
                </a:solidFill>
              </a:rPr>
              <a:t>umbra = najtemnejšia časť tieňa </a:t>
            </a:r>
          </a:p>
        </p:txBody>
      </p:sp>
      <p:sp>
        <p:nvSpPr>
          <p:cNvPr id="24" name="Obdélník 23">
            <a:extLst>
              <a:ext uri="{FF2B5EF4-FFF2-40B4-BE49-F238E27FC236}">
                <a16:creationId xmlns:a16="http://schemas.microsoft.com/office/drawing/2014/main" id="{EEA59858-7E20-47EA-AC15-54A98D8D8BBB}"/>
              </a:ext>
            </a:extLst>
          </p:cNvPr>
          <p:cNvSpPr/>
          <p:nvPr/>
        </p:nvSpPr>
        <p:spPr>
          <a:xfrm>
            <a:off x="2881310" y="1874150"/>
            <a:ext cx="2143536" cy="369332"/>
          </a:xfrm>
          <a:prstGeom prst="rect">
            <a:avLst/>
          </a:prstGeom>
        </p:spPr>
        <p:txBody>
          <a:bodyPr wrap="none">
            <a:spAutoFit/>
          </a:bodyPr>
          <a:lstStyle/>
          <a:p>
            <a:r>
              <a:rPr lang="cs-CZ" dirty="0">
                <a:solidFill>
                  <a:schemeClr val="bg1"/>
                </a:solidFill>
              </a:rPr>
              <a:t>penumbra = polostín</a:t>
            </a:r>
          </a:p>
        </p:txBody>
      </p:sp>
      <p:pic>
        <p:nvPicPr>
          <p:cNvPr id="20" name="Obrázek 19" descr="Obsah obrázku různé, vsedě, bílá, stůl&#10;&#10;Popis byl vytvořen automaticky">
            <a:extLst>
              <a:ext uri="{FF2B5EF4-FFF2-40B4-BE49-F238E27FC236}">
                <a16:creationId xmlns:a16="http://schemas.microsoft.com/office/drawing/2014/main" id="{E7613EC0-A4AF-4A5B-8838-DA5036A091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90332" y="1695903"/>
            <a:ext cx="4965434" cy="2979261"/>
          </a:xfrm>
          <a:prstGeom prst="rect">
            <a:avLst/>
          </a:prstGeom>
        </p:spPr>
      </p:pic>
    </p:spTree>
    <p:extLst>
      <p:ext uri="{BB962C8B-B14F-4D97-AF65-F5344CB8AC3E}">
        <p14:creationId xmlns:p14="http://schemas.microsoft.com/office/powerpoint/2010/main" val="3762768832"/>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73" name="Shape 173"/>
          <p:cNvSpPr/>
          <p:nvPr/>
        </p:nvSpPr>
        <p:spPr>
          <a:xfrm>
            <a:off x="261256" y="920953"/>
            <a:ext cx="11685322" cy="769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rPr lang="cs-CZ" sz="4400" u="sng" dirty="0">
                <a:solidFill>
                  <a:srgbClr val="02236A"/>
                </a:solidFill>
              </a:rPr>
              <a:t>Praktické cvičenie</a:t>
            </a:r>
            <a:r>
              <a:rPr sz="4400" dirty="0">
                <a:solidFill>
                  <a:srgbClr val="02236A"/>
                </a:solidFill>
              </a:rPr>
              <a:t>: </a:t>
            </a:r>
            <a:r>
              <a:rPr lang="cs-CZ" sz="3200" dirty="0">
                <a:solidFill>
                  <a:srgbClr val="002060"/>
                </a:solidFill>
              </a:rPr>
              <a:t>5b</a:t>
            </a:r>
            <a:r>
              <a:rPr lang="pt-BR" sz="3200" dirty="0">
                <a:solidFill>
                  <a:srgbClr val="002060"/>
                </a:solidFill>
              </a:rPr>
              <a:t>.1.4 Demon</a:t>
            </a:r>
            <a:r>
              <a:rPr lang="sk-SK" sz="3200" dirty="0">
                <a:solidFill>
                  <a:srgbClr val="002060"/>
                </a:solidFill>
              </a:rPr>
              <a:t>štrácia</a:t>
            </a:r>
            <a:r>
              <a:rPr lang="pt-BR" sz="3200" dirty="0">
                <a:solidFill>
                  <a:srgbClr val="002060"/>
                </a:solidFill>
              </a:rPr>
              <a:t> zatm</a:t>
            </a:r>
            <a:r>
              <a:rPr lang="sk-SK" sz="3200" dirty="0">
                <a:solidFill>
                  <a:srgbClr val="002060"/>
                </a:solidFill>
              </a:rPr>
              <a:t>enia</a:t>
            </a:r>
            <a:r>
              <a:rPr lang="pt-BR" sz="3200" dirty="0">
                <a:solidFill>
                  <a:srgbClr val="002060"/>
                </a:solidFill>
              </a:rPr>
              <a:t> Sl</a:t>
            </a:r>
            <a:r>
              <a:rPr lang="sk-SK" sz="3200" dirty="0">
                <a:solidFill>
                  <a:srgbClr val="002060"/>
                </a:solidFill>
              </a:rPr>
              <a:t>nka</a:t>
            </a:r>
            <a:endParaRPr lang="pt-BR" sz="3200" dirty="0">
              <a:solidFill>
                <a:srgbClr val="002060"/>
              </a:solidFill>
            </a:endParaRPr>
          </a:p>
        </p:txBody>
      </p:sp>
      <p:sp>
        <p:nvSpPr>
          <p:cNvPr id="174" name="Shape 174"/>
          <p:cNvSpPr/>
          <p:nvPr/>
        </p:nvSpPr>
        <p:spPr>
          <a:xfrm>
            <a:off x="261256" y="3330054"/>
            <a:ext cx="11685322" cy="150810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lvl="0"/>
            <a:r>
              <a:rPr lang="cs-CZ" sz="3600" dirty="0">
                <a:solidFill>
                  <a:srgbClr val="002060"/>
                </a:solidFill>
              </a:rPr>
              <a:t>Materiály a náradie</a:t>
            </a:r>
            <a:r>
              <a:rPr sz="3600">
                <a:solidFill>
                  <a:srgbClr val="002060"/>
                </a:solidFill>
              </a:rPr>
              <a:t>:</a:t>
            </a:r>
            <a:r>
              <a:rPr lang="az-Cyrl-AZ" sz="3600" dirty="0">
                <a:solidFill>
                  <a:srgbClr val="002060"/>
                </a:solidFill>
              </a:rPr>
              <a:t> </a:t>
            </a:r>
            <a:r>
              <a:rPr lang="cs-CZ" sz="2800" dirty="0">
                <a:solidFill>
                  <a:srgbClr val="002060"/>
                </a:solidFill>
              </a:rPr>
              <a:t>Slabší smerový plošný zdroj svetla, 2 gule (volejbalová + tenisová lopta alebo loptička na stolný tenis + gymnastická lopta 15 cm)</a:t>
            </a:r>
            <a:endParaRPr sz="3600" dirty="0">
              <a:solidFill>
                <a:srgbClr val="002060"/>
              </a:solidFill>
            </a:endParaRPr>
          </a:p>
        </p:txBody>
      </p:sp>
      <p:sp>
        <p:nvSpPr>
          <p:cNvPr id="175" name="Shape 175"/>
          <p:cNvSpPr/>
          <p:nvPr/>
        </p:nvSpPr>
        <p:spPr>
          <a:xfrm>
            <a:off x="261256" y="4585647"/>
            <a:ext cx="11685322" cy="1077218"/>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lvl="0"/>
            <a:r>
              <a:rPr lang="cs-CZ" sz="3600" dirty="0">
                <a:solidFill>
                  <a:srgbClr val="002060"/>
                </a:solidFill>
              </a:rPr>
              <a:t>Postup</a:t>
            </a:r>
            <a:r>
              <a:rPr sz="3600">
                <a:solidFill>
                  <a:srgbClr val="002060"/>
                </a:solidFill>
              </a:rPr>
              <a:t>: </a:t>
            </a:r>
            <a:r>
              <a:rPr lang="cs-CZ" sz="2800" dirty="0">
                <a:solidFill>
                  <a:srgbClr val="002060"/>
                </a:solidFill>
              </a:rPr>
              <a:t>Žiaci pochopia princíp vzniku zatmenia Slnka a oblastí plného tiaňa a polotieňa. Zapamätajú si vzájomnú polohu telies pri zatmení Slnka.</a:t>
            </a:r>
          </a:p>
        </p:txBody>
      </p:sp>
      <p:sp>
        <p:nvSpPr>
          <p:cNvPr id="176" name="Shape 176"/>
          <p:cNvSpPr/>
          <p:nvPr/>
        </p:nvSpPr>
        <p:spPr>
          <a:xfrm>
            <a:off x="247608" y="1485801"/>
            <a:ext cx="11685322" cy="193899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lang="cs-CZ" sz="3600" dirty="0">
                <a:solidFill>
                  <a:srgbClr val="002060"/>
                </a:solidFill>
              </a:rPr>
              <a:t>Metodická časť</a:t>
            </a:r>
            <a:r>
              <a:rPr sz="3600">
                <a:solidFill>
                  <a:srgbClr val="002060"/>
                </a:solidFill>
              </a:rPr>
              <a:t>:</a:t>
            </a:r>
            <a:r>
              <a:rPr lang="cs-CZ" sz="3600" dirty="0">
                <a:solidFill>
                  <a:srgbClr val="002060"/>
                </a:solidFill>
              </a:rPr>
              <a:t> </a:t>
            </a:r>
            <a:r>
              <a:rPr lang="cs-CZ" sz="2800" dirty="0">
                <a:solidFill>
                  <a:srgbClr val="002060"/>
                </a:solidFill>
              </a:rPr>
              <a:t>Najväčším problémom je zabezpečenie vhodného zdroja svetla – plošný, kruhový (min. 20 cm), smerový, nie príliš silný (zhruba 30 W na vzdialenosť 2,5 m). Miestnosť s čiernymi stenami pohlcujúce rozptýlené a odrazené svetlo.</a:t>
            </a:r>
            <a:endParaRPr sz="2800" dirty="0">
              <a:solidFill>
                <a:srgbClr val="002060"/>
              </a:solidFill>
            </a:endParaRPr>
          </a:p>
        </p:txBody>
      </p:sp>
    </p:spTree>
    <p:extLst>
      <p:ext uri="{BB962C8B-B14F-4D97-AF65-F5344CB8AC3E}">
        <p14:creationId xmlns:p14="http://schemas.microsoft.com/office/powerpoint/2010/main" val="9188312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Obrázek 1030"/>
          <p:cNvPicPr>
            <a:picLocks noChangeAspect="1"/>
          </p:cNvPicPr>
          <p:nvPr/>
        </p:nvPicPr>
        <p:blipFill>
          <a:blip r:embed="rId2">
            <a:clrChange>
              <a:clrFrom>
                <a:srgbClr val="000000"/>
              </a:clrFrom>
              <a:clrTo>
                <a:srgbClr val="000000">
                  <a:alpha val="0"/>
                </a:srgbClr>
              </a:clrTo>
            </a:clrChange>
          </a:blip>
          <a:stretch>
            <a:fillRect/>
          </a:stretch>
        </p:blipFill>
        <p:spPr>
          <a:xfrm rot="19800000">
            <a:off x="9201150" y="1572509"/>
            <a:ext cx="3060667" cy="3310622"/>
          </a:xfrm>
          <a:prstGeom prst="rect">
            <a:avLst/>
          </a:prstGeom>
        </p:spPr>
      </p:pic>
      <p:sp>
        <p:nvSpPr>
          <p:cNvPr id="4" name="Lichoběžník 3">
            <a:extLst>
              <a:ext uri="{FF2B5EF4-FFF2-40B4-BE49-F238E27FC236}">
                <a16:creationId xmlns:a16="http://schemas.microsoft.com/office/drawing/2014/main" id="{9B2D3FE7-43BC-4441-9649-2A6696E66912}"/>
              </a:ext>
            </a:extLst>
          </p:cNvPr>
          <p:cNvSpPr/>
          <p:nvPr/>
        </p:nvSpPr>
        <p:spPr>
          <a:xfrm rot="5400000">
            <a:off x="8423698" y="2210861"/>
            <a:ext cx="572985" cy="2005537"/>
          </a:xfrm>
          <a:prstGeom prst="trapezoid">
            <a:avLst>
              <a:gd name="adj" fmla="val 42284"/>
            </a:avLst>
          </a:prstGeom>
          <a:solidFill>
            <a:srgbClr val="BFBFBF"/>
          </a:solidFill>
          <a:ln w="12700" cap="flat">
            <a:solidFill>
              <a:srgbClr val="BFBFBF"/>
            </a:solid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cs-CZ" sz="1800" b="0" i="0" u="none" strike="noStrike" cap="none" spc="0" normalizeH="0" baseline="0">
              <a:ln>
                <a:noFill/>
              </a:ln>
              <a:solidFill>
                <a:srgbClr val="000000"/>
              </a:solidFill>
              <a:effectLst/>
              <a:uFillTx/>
              <a:latin typeface="Calibri"/>
              <a:ea typeface="Calibri"/>
              <a:cs typeface="Calibri"/>
              <a:sym typeface="Calibri"/>
            </a:endParaRPr>
          </a:p>
        </p:txBody>
      </p:sp>
      <p:cxnSp>
        <p:nvCxnSpPr>
          <p:cNvPr id="7" name="Přímá spojnice se šipkou 6"/>
          <p:cNvCxnSpPr>
            <a:cxnSpLocks/>
          </p:cNvCxnSpPr>
          <p:nvPr/>
        </p:nvCxnSpPr>
        <p:spPr>
          <a:xfrm>
            <a:off x="3928156" y="3228975"/>
            <a:ext cx="5272994" cy="0"/>
          </a:xfrm>
          <a:prstGeom prst="straightConnector1">
            <a:avLst/>
          </a:prstGeom>
          <a:noFill/>
          <a:ln w="12700" cap="flat">
            <a:solidFill>
              <a:srgbClr val="5B9BD5"/>
            </a:solidFill>
            <a:prstDash val="solid"/>
            <a:miter lim="800000"/>
            <a:tailEnd type="triangle"/>
          </a:ln>
          <a:effectLst/>
        </p:spPr>
        <p:style>
          <a:lnRef idx="0">
            <a:scrgbClr r="0" g="0" b="0"/>
          </a:lnRef>
          <a:fillRef idx="0">
            <a:scrgbClr r="0" g="0" b="0"/>
          </a:fillRef>
          <a:effectRef idx="0">
            <a:scrgbClr r="0" g="0" b="0"/>
          </a:effectRef>
          <a:fontRef idx="none"/>
        </p:style>
      </p:cxnSp>
      <p:pic>
        <p:nvPicPr>
          <p:cNvPr id="9" name="image2.jpg">
            <a:extLst>
              <a:ext uri="{FF2B5EF4-FFF2-40B4-BE49-F238E27FC236}">
                <a16:creationId xmlns:a16="http://schemas.microsoft.com/office/drawing/2014/main" id="{E7D86E1B-B265-46BD-8359-07F1416579F2}"/>
              </a:ext>
            </a:extLst>
          </p:cNvPr>
          <p:cNvPicPr/>
          <p:nvPr/>
        </p:nvPicPr>
        <p:blipFill rotWithShape="1">
          <a:blip r:embed="rId3"/>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4"/>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73" name="Shape 173"/>
          <p:cNvSpPr/>
          <p:nvPr/>
        </p:nvSpPr>
        <p:spPr>
          <a:xfrm>
            <a:off x="261256" y="920953"/>
            <a:ext cx="11685322" cy="769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rPr lang="cs-CZ" sz="4400" u="sng" dirty="0">
                <a:solidFill>
                  <a:srgbClr val="02236A"/>
                </a:solidFill>
              </a:rPr>
              <a:t>Praktické cvičenie</a:t>
            </a:r>
            <a:r>
              <a:rPr sz="4400" dirty="0">
                <a:solidFill>
                  <a:srgbClr val="02236A"/>
                </a:solidFill>
              </a:rPr>
              <a:t>: </a:t>
            </a:r>
            <a:r>
              <a:rPr lang="cs-CZ" sz="3200" dirty="0">
                <a:solidFill>
                  <a:srgbClr val="002060"/>
                </a:solidFill>
              </a:rPr>
              <a:t>5b</a:t>
            </a:r>
            <a:r>
              <a:rPr lang="pt-BR" sz="3200" dirty="0">
                <a:solidFill>
                  <a:srgbClr val="002060"/>
                </a:solidFill>
              </a:rPr>
              <a:t>.1.4 Demon</a:t>
            </a:r>
            <a:r>
              <a:rPr lang="sk-SK" sz="3200" dirty="0">
                <a:solidFill>
                  <a:srgbClr val="002060"/>
                </a:solidFill>
              </a:rPr>
              <a:t>štrácia</a:t>
            </a:r>
            <a:r>
              <a:rPr lang="pt-BR" sz="3200" dirty="0">
                <a:solidFill>
                  <a:srgbClr val="002060"/>
                </a:solidFill>
              </a:rPr>
              <a:t> zatm</a:t>
            </a:r>
            <a:r>
              <a:rPr lang="sk-SK" sz="3200" dirty="0">
                <a:solidFill>
                  <a:srgbClr val="002060"/>
                </a:solidFill>
              </a:rPr>
              <a:t>enia</a:t>
            </a:r>
            <a:r>
              <a:rPr lang="pt-BR" sz="3200" dirty="0">
                <a:solidFill>
                  <a:srgbClr val="002060"/>
                </a:solidFill>
              </a:rPr>
              <a:t> Sl</a:t>
            </a:r>
            <a:r>
              <a:rPr lang="sk-SK" sz="3200" dirty="0">
                <a:solidFill>
                  <a:srgbClr val="002060"/>
                </a:solidFill>
              </a:rPr>
              <a:t>nka</a:t>
            </a:r>
            <a:endParaRPr lang="pt-BR" sz="3200" dirty="0">
              <a:solidFill>
                <a:srgbClr val="002060"/>
              </a:solidFill>
            </a:endParaRPr>
          </a:p>
        </p:txBody>
      </p:sp>
      <p:sp>
        <p:nvSpPr>
          <p:cNvPr id="2" name="Obdélník 1"/>
          <p:cNvSpPr/>
          <p:nvPr/>
        </p:nvSpPr>
        <p:spPr>
          <a:xfrm>
            <a:off x="261256" y="1708272"/>
            <a:ext cx="4028667" cy="369332"/>
          </a:xfrm>
          <a:prstGeom prst="rect">
            <a:avLst/>
          </a:prstGeom>
        </p:spPr>
        <p:txBody>
          <a:bodyPr wrap="none">
            <a:spAutoFit/>
          </a:bodyPr>
          <a:lstStyle/>
          <a:p>
            <a:r>
              <a:rPr lang="cs-CZ" dirty="0">
                <a:latin typeface="Calibri" panose="020F0502020204030204" pitchFamily="34" charset="0"/>
                <a:ea typeface="Calibri" panose="020F0502020204030204" pitchFamily="34" charset="0"/>
                <a:cs typeface="Times New Roman" panose="02020603050405020304" pitchFamily="18" charset="0"/>
              </a:rPr>
              <a:t>zatemnená miestnosť s čiernymi stenami</a:t>
            </a:r>
            <a:endParaRPr lang="cs-CZ" dirty="0"/>
          </a:p>
        </p:txBody>
      </p:sp>
      <p:pic>
        <p:nvPicPr>
          <p:cNvPr id="3" name="Obrázek 2"/>
          <p:cNvPicPr>
            <a:picLocks noChangeAspect="1"/>
          </p:cNvPicPr>
          <p:nvPr/>
        </p:nvPicPr>
        <p:blipFill>
          <a:blip r:embed="rId5"/>
          <a:stretch>
            <a:fillRect/>
          </a:stretch>
        </p:blipFill>
        <p:spPr>
          <a:xfrm flipH="1">
            <a:off x="275042" y="2402379"/>
            <a:ext cx="2091837" cy="2092492"/>
          </a:xfrm>
          <a:prstGeom prst="rect">
            <a:avLst/>
          </a:prstGeom>
        </p:spPr>
      </p:pic>
      <p:sp>
        <p:nvSpPr>
          <p:cNvPr id="12" name="Obdélník 11"/>
          <p:cNvSpPr/>
          <p:nvPr/>
        </p:nvSpPr>
        <p:spPr>
          <a:xfrm>
            <a:off x="742379" y="4424360"/>
            <a:ext cx="845103" cy="369332"/>
          </a:xfrm>
          <a:prstGeom prst="rect">
            <a:avLst/>
          </a:prstGeom>
        </p:spPr>
        <p:txBody>
          <a:bodyPr wrap="none">
            <a:spAutoFit/>
          </a:bodyPr>
          <a:lstStyle/>
          <a:p>
            <a:r>
              <a:rPr lang="cs-CZ" dirty="0">
                <a:latin typeface="Calibri" panose="020F0502020204030204" pitchFamily="34" charset="0"/>
                <a:cs typeface="Times New Roman" panose="02020603050405020304" pitchFamily="18" charset="0"/>
              </a:rPr>
              <a:t>~ 30 W</a:t>
            </a:r>
            <a:endParaRPr lang="cs-CZ" dirty="0"/>
          </a:p>
        </p:txBody>
      </p:sp>
      <p:sp>
        <p:nvSpPr>
          <p:cNvPr id="16" name="Obdélník 15"/>
          <p:cNvSpPr/>
          <p:nvPr/>
        </p:nvSpPr>
        <p:spPr>
          <a:xfrm>
            <a:off x="6917782" y="4703824"/>
            <a:ext cx="1770036" cy="646331"/>
          </a:xfrm>
          <a:prstGeom prst="rect">
            <a:avLst/>
          </a:prstGeom>
        </p:spPr>
        <p:txBody>
          <a:bodyPr wrap="none">
            <a:spAutoFit/>
          </a:bodyPr>
          <a:lstStyle/>
          <a:p>
            <a:pPr algn="ctr"/>
            <a:r>
              <a:rPr lang="cs-CZ" dirty="0">
                <a:latin typeface="Calibri" panose="020F0502020204030204" pitchFamily="34" charset="0"/>
                <a:cs typeface="Times New Roman" panose="02020603050405020304" pitchFamily="18" charset="0"/>
              </a:rPr>
              <a:t>model Mesiaca</a:t>
            </a:r>
          </a:p>
          <a:p>
            <a:pPr algn="ctr"/>
            <a:r>
              <a:rPr lang="cs-CZ" dirty="0">
                <a:latin typeface="Calibri" panose="020F0502020204030204" pitchFamily="34" charset="0"/>
                <a:cs typeface="Times New Roman" panose="02020603050405020304" pitchFamily="18" charset="0"/>
              </a:rPr>
              <a:t>tenisová loptička</a:t>
            </a:r>
            <a:endParaRPr lang="cs-CZ" dirty="0"/>
          </a:p>
        </p:txBody>
      </p:sp>
      <p:sp>
        <p:nvSpPr>
          <p:cNvPr id="17" name="Obdélník 16"/>
          <p:cNvSpPr/>
          <p:nvPr/>
        </p:nvSpPr>
        <p:spPr>
          <a:xfrm>
            <a:off x="582456" y="4703824"/>
            <a:ext cx="1329211" cy="646331"/>
          </a:xfrm>
          <a:prstGeom prst="rect">
            <a:avLst/>
          </a:prstGeom>
        </p:spPr>
        <p:txBody>
          <a:bodyPr wrap="none">
            <a:spAutoFit/>
          </a:bodyPr>
          <a:lstStyle/>
          <a:p>
            <a:pPr algn="ctr"/>
            <a:r>
              <a:rPr lang="cs-CZ" dirty="0">
                <a:latin typeface="Calibri" panose="020F0502020204030204" pitchFamily="34" charset="0"/>
                <a:cs typeface="Times New Roman" panose="02020603050405020304" pitchFamily="18" charset="0"/>
              </a:rPr>
              <a:t>model Slnka</a:t>
            </a:r>
          </a:p>
          <a:p>
            <a:pPr algn="ctr"/>
            <a:r>
              <a:rPr lang="cs-CZ" dirty="0">
                <a:latin typeface="Calibri" panose="020F0502020204030204" pitchFamily="34" charset="0"/>
                <a:cs typeface="Times New Roman" panose="02020603050405020304" pitchFamily="18" charset="0"/>
              </a:rPr>
              <a:t>reflektor</a:t>
            </a:r>
            <a:endParaRPr lang="cs-CZ" dirty="0"/>
          </a:p>
        </p:txBody>
      </p:sp>
      <p:sp>
        <p:nvSpPr>
          <p:cNvPr id="18" name="Obdélník 17"/>
          <p:cNvSpPr/>
          <p:nvPr/>
        </p:nvSpPr>
        <p:spPr>
          <a:xfrm>
            <a:off x="6276127" y="4339239"/>
            <a:ext cx="3038012" cy="369332"/>
          </a:xfrm>
          <a:prstGeom prst="rect">
            <a:avLst/>
          </a:prstGeom>
        </p:spPr>
        <p:txBody>
          <a:bodyPr wrap="none">
            <a:spAutoFit/>
          </a:bodyPr>
          <a:lstStyle/>
          <a:p>
            <a:pPr algn="ctr"/>
            <a:r>
              <a:rPr lang="cs-CZ" dirty="0">
                <a:latin typeface="Calibri" panose="020F0502020204030204" pitchFamily="34" charset="0"/>
                <a:cs typeface="Times New Roman" panose="02020603050405020304" pitchFamily="18" charset="0"/>
              </a:rPr>
              <a:t>(4krát menší než model Zeme)</a:t>
            </a:r>
            <a:endParaRPr lang="cs-CZ" dirty="0"/>
          </a:p>
        </p:txBody>
      </p:sp>
      <p:pic>
        <p:nvPicPr>
          <p:cNvPr id="1033" name="Obrázek 1032"/>
          <p:cNvPicPr>
            <a:picLocks noChangeAspect="1"/>
          </p:cNvPicPr>
          <p:nvPr/>
        </p:nvPicPr>
        <p:blipFill>
          <a:blip r:embed="rId6" cstate="print">
            <a:clrChange>
              <a:clrFrom>
                <a:srgbClr val="F7F7F7"/>
              </a:clrFrom>
              <a:clrTo>
                <a:srgbClr val="F7F7F7">
                  <a:alpha val="0"/>
                </a:srgbClr>
              </a:clrTo>
            </a:clrChange>
          </a:blip>
          <a:stretch>
            <a:fillRect/>
          </a:stretch>
        </p:blipFill>
        <p:spPr>
          <a:xfrm>
            <a:off x="7406879" y="2879022"/>
            <a:ext cx="664376" cy="697595"/>
          </a:xfrm>
          <a:prstGeom prst="rect">
            <a:avLst/>
          </a:prstGeom>
        </p:spPr>
      </p:pic>
      <p:cxnSp>
        <p:nvCxnSpPr>
          <p:cNvPr id="11" name="Přímá spojnice se šipkou 10"/>
          <p:cNvCxnSpPr/>
          <p:nvPr/>
        </p:nvCxnSpPr>
        <p:spPr>
          <a:xfrm>
            <a:off x="7728555" y="1674625"/>
            <a:ext cx="0" cy="1140311"/>
          </a:xfrm>
          <a:prstGeom prst="straightConnector1">
            <a:avLst/>
          </a:prstGeom>
          <a:noFill/>
          <a:ln w="12700" cap="flat">
            <a:solidFill>
              <a:srgbClr val="5B9BD5"/>
            </a:solidFill>
            <a:prstDash val="solid"/>
            <a:miter lim="800000"/>
            <a:headEnd type="triangle" w="med" len="med"/>
            <a:tailEnd type="triangle" w="med" len="med"/>
          </a:ln>
          <a:effectLst/>
        </p:spPr>
        <p:style>
          <a:lnRef idx="0">
            <a:scrgbClr r="0" g="0" b="0"/>
          </a:lnRef>
          <a:fillRef idx="0">
            <a:scrgbClr r="0" g="0" b="0"/>
          </a:fillRef>
          <a:effectRef idx="0">
            <a:scrgbClr r="0" g="0" b="0"/>
          </a:effectRef>
          <a:fontRef idx="none"/>
        </p:style>
      </p:cxnSp>
      <p:cxnSp>
        <p:nvCxnSpPr>
          <p:cNvPr id="25" name="Přímá spojnice se šipkou 24"/>
          <p:cNvCxnSpPr/>
          <p:nvPr/>
        </p:nvCxnSpPr>
        <p:spPr>
          <a:xfrm>
            <a:off x="7424558" y="2100463"/>
            <a:ext cx="652159" cy="408143"/>
          </a:xfrm>
          <a:prstGeom prst="straightConnector1">
            <a:avLst/>
          </a:prstGeom>
          <a:noFill/>
          <a:ln w="12700" cap="flat">
            <a:solidFill>
              <a:srgbClr val="5B9BD5"/>
            </a:solidFill>
            <a:prstDash val="solid"/>
            <a:miter lim="800000"/>
            <a:headEnd type="triangle" w="med" len="med"/>
            <a:tailEnd type="triangle" w="med" len="med"/>
          </a:ln>
          <a:effectLst/>
        </p:spPr>
        <p:style>
          <a:lnRef idx="0">
            <a:scrgbClr r="0" g="0" b="0"/>
          </a:lnRef>
          <a:fillRef idx="0">
            <a:scrgbClr r="0" g="0" b="0"/>
          </a:fillRef>
          <a:effectRef idx="0">
            <a:scrgbClr r="0" g="0" b="0"/>
          </a:effectRef>
          <a:fontRef idx="none"/>
        </p:style>
      </p:cxnSp>
      <p:sp>
        <p:nvSpPr>
          <p:cNvPr id="1035" name="Lichoběžník 1034"/>
          <p:cNvSpPr/>
          <p:nvPr/>
        </p:nvSpPr>
        <p:spPr>
          <a:xfrm rot="16200000">
            <a:off x="2066967" y="2207659"/>
            <a:ext cx="2106112" cy="2024330"/>
          </a:xfrm>
          <a:prstGeom prst="trapezoid">
            <a:avLst>
              <a:gd name="adj" fmla="val 31587"/>
            </a:avLst>
          </a:prstGeom>
          <a:gradFill flip="none" rotWithShape="1">
            <a:gsLst>
              <a:gs pos="0">
                <a:srgbClr val="FFFF00"/>
              </a:gs>
              <a:gs pos="20000">
                <a:srgbClr val="FFFF69"/>
              </a:gs>
              <a:gs pos="100000">
                <a:schemeClr val="bg1"/>
              </a:gs>
            </a:gsLst>
            <a:lin ang="5400000" scaled="1"/>
            <a:tileRect/>
          </a:gradFill>
          <a:ln w="12700" cap="flat">
            <a:no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cs-CZ" sz="1800" b="0" i="0" u="none" strike="noStrike" cap="none" spc="0" normalizeH="0" baseline="0">
              <a:ln>
                <a:noFill/>
              </a:ln>
              <a:solidFill>
                <a:srgbClr val="000000"/>
              </a:solidFill>
              <a:effectLst/>
              <a:uFillTx/>
              <a:latin typeface="Calibri"/>
              <a:ea typeface="Calibri"/>
              <a:cs typeface="Calibri"/>
              <a:sym typeface="Calibri"/>
            </a:endParaRPr>
          </a:p>
        </p:txBody>
      </p:sp>
      <p:sp>
        <p:nvSpPr>
          <p:cNvPr id="15" name="Obdélník 14"/>
          <p:cNvSpPr/>
          <p:nvPr/>
        </p:nvSpPr>
        <p:spPr>
          <a:xfrm>
            <a:off x="9928100" y="4703824"/>
            <a:ext cx="1792478" cy="646331"/>
          </a:xfrm>
          <a:prstGeom prst="rect">
            <a:avLst/>
          </a:prstGeom>
        </p:spPr>
        <p:txBody>
          <a:bodyPr wrap="none">
            <a:spAutoFit/>
          </a:bodyPr>
          <a:lstStyle/>
          <a:p>
            <a:pPr algn="ctr"/>
            <a:r>
              <a:rPr lang="cs-CZ" dirty="0">
                <a:latin typeface="Calibri" panose="020F0502020204030204" pitchFamily="34" charset="0"/>
                <a:cs typeface="Times New Roman" panose="02020603050405020304" pitchFamily="18" charset="0"/>
              </a:rPr>
              <a:t>model Zeme</a:t>
            </a:r>
          </a:p>
          <a:p>
            <a:pPr algn="ctr"/>
            <a:r>
              <a:rPr lang="cs-CZ" dirty="0">
                <a:latin typeface="Calibri" panose="020F0502020204030204" pitchFamily="34" charset="0"/>
                <a:cs typeface="Times New Roman" panose="02020603050405020304" pitchFamily="18" charset="0"/>
              </a:rPr>
              <a:t>volejbalová lopta</a:t>
            </a:r>
            <a:endParaRPr lang="cs-CZ" dirty="0"/>
          </a:p>
        </p:txBody>
      </p:sp>
      <p:cxnSp>
        <p:nvCxnSpPr>
          <p:cNvPr id="20" name="Přímá spojnice se šipkou 19">
            <a:extLst>
              <a:ext uri="{FF2B5EF4-FFF2-40B4-BE49-F238E27FC236}">
                <a16:creationId xmlns:a16="http://schemas.microsoft.com/office/drawing/2014/main" id="{DC6299DE-67B5-4360-973D-B6516BBFA2E0}"/>
              </a:ext>
            </a:extLst>
          </p:cNvPr>
          <p:cNvCxnSpPr>
            <a:cxnSpLocks/>
          </p:cNvCxnSpPr>
          <p:nvPr/>
        </p:nvCxnSpPr>
        <p:spPr>
          <a:xfrm>
            <a:off x="10145277" y="4609026"/>
            <a:ext cx="1202634" cy="0"/>
          </a:xfrm>
          <a:prstGeom prst="straightConnector1">
            <a:avLst/>
          </a:prstGeom>
          <a:noFill/>
          <a:ln w="12700" cap="flat">
            <a:solidFill>
              <a:srgbClr val="5B9BD5"/>
            </a:solidFill>
            <a:prstDash val="solid"/>
            <a:miter lim="800000"/>
            <a:headEnd type="triangle" w="med" len="med"/>
            <a:tailEnd type="triangle" w="med" len="med"/>
          </a:ln>
          <a:effectLst/>
        </p:spPr>
        <p:style>
          <a:lnRef idx="0">
            <a:scrgbClr r="0" g="0" b="0"/>
          </a:lnRef>
          <a:fillRef idx="0">
            <a:scrgbClr r="0" g="0" b="0"/>
          </a:fillRef>
          <a:effectRef idx="0">
            <a:scrgbClr r="0" g="0" b="0"/>
          </a:effectRef>
          <a:fontRef idx="none"/>
        </p:style>
      </p:cxnSp>
      <p:sp>
        <p:nvSpPr>
          <p:cNvPr id="26" name="Obdélník 25">
            <a:extLst>
              <a:ext uri="{FF2B5EF4-FFF2-40B4-BE49-F238E27FC236}">
                <a16:creationId xmlns:a16="http://schemas.microsoft.com/office/drawing/2014/main" id="{051FE9D4-098C-44D7-8290-1987C19074AC}"/>
              </a:ext>
            </a:extLst>
          </p:cNvPr>
          <p:cNvSpPr/>
          <p:nvPr/>
        </p:nvSpPr>
        <p:spPr>
          <a:xfrm>
            <a:off x="4716357" y="1674625"/>
            <a:ext cx="2834430" cy="923330"/>
          </a:xfrm>
          <a:prstGeom prst="rect">
            <a:avLst/>
          </a:prstGeom>
        </p:spPr>
        <p:txBody>
          <a:bodyPr wrap="none">
            <a:spAutoFit/>
          </a:bodyPr>
          <a:lstStyle/>
          <a:p>
            <a:pPr algn="ctr"/>
            <a:r>
              <a:rPr lang="cs-CZ" dirty="0">
                <a:latin typeface="Calibri" panose="020F0502020204030204" pitchFamily="34" charset="0"/>
                <a:cs typeface="Times New Roman" panose="02020603050405020304" pitchFamily="18" charset="0"/>
              </a:rPr>
              <a:t>pohybom Mesiaca</a:t>
            </a:r>
          </a:p>
          <a:p>
            <a:pPr algn="ctr"/>
            <a:r>
              <a:rPr lang="cs-CZ" dirty="0">
                <a:latin typeface="Calibri" panose="020F0502020204030204" pitchFamily="34" charset="0"/>
                <a:cs typeface="Times New Roman" panose="02020603050405020304" pitchFamily="18" charset="0"/>
              </a:rPr>
              <a:t>vznik úplného a čiastočného</a:t>
            </a:r>
          </a:p>
          <a:p>
            <a:pPr algn="ctr"/>
            <a:r>
              <a:rPr lang="cs-CZ" dirty="0">
                <a:latin typeface="Calibri" panose="020F0502020204030204" pitchFamily="34" charset="0"/>
                <a:cs typeface="Times New Roman" panose="02020603050405020304" pitchFamily="18" charset="0"/>
              </a:rPr>
              <a:t>zatmenia Slnka</a:t>
            </a:r>
            <a:endParaRPr lang="cs-CZ" dirty="0"/>
          </a:p>
        </p:txBody>
      </p:sp>
    </p:spTree>
    <p:extLst>
      <p:ext uri="{BB962C8B-B14F-4D97-AF65-F5344CB8AC3E}">
        <p14:creationId xmlns:p14="http://schemas.microsoft.com/office/powerpoint/2010/main" val="257455024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heckerboard(across)">
                                      <p:cBhvr>
                                        <p:cTn id="15" dur="500"/>
                                        <p:tgtEl>
                                          <p:spTgt spid="12"/>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checkerboard(across)">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035"/>
                                        </p:tgtEl>
                                        <p:attrNameLst>
                                          <p:attrName>style.visibility</p:attrName>
                                        </p:attrNameLst>
                                      </p:cBhvr>
                                      <p:to>
                                        <p:strVal val="visible"/>
                                      </p:to>
                                    </p:set>
                                    <p:animEffect transition="in" filter="wipe(left)">
                                      <p:cBhvr>
                                        <p:cTn id="23" dur="500"/>
                                        <p:tgtEl>
                                          <p:spTgt spid="1035"/>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031"/>
                                        </p:tgtEl>
                                        <p:attrNameLst>
                                          <p:attrName>style.visibility</p:attrName>
                                        </p:attrNameLst>
                                      </p:cBhvr>
                                      <p:to>
                                        <p:strVal val="visible"/>
                                      </p:to>
                                    </p:set>
                                    <p:animEffect transition="in" filter="checkerboard(across)">
                                      <p:cBhvr>
                                        <p:cTn id="32" dur="500"/>
                                        <p:tgtEl>
                                          <p:spTgt spid="1031"/>
                                        </p:tgtEl>
                                      </p:cBhvr>
                                    </p:animEffect>
                                  </p:childTnLst>
                                </p:cTn>
                              </p:par>
                            </p:childTnLst>
                          </p:cTn>
                        </p:par>
                        <p:par>
                          <p:cTn id="33" fill="hold">
                            <p:stCondLst>
                              <p:cond delay="500"/>
                            </p:stCondLst>
                            <p:childTnLst>
                              <p:par>
                                <p:cTn id="34" presetID="5" presetClass="entr" presetSubtype="1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checkerboard(across)">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checkerboard(across)">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nodeType="clickEffect">
                                  <p:stCondLst>
                                    <p:cond delay="0"/>
                                  </p:stCondLst>
                                  <p:childTnLst>
                                    <p:set>
                                      <p:cBhvr>
                                        <p:cTn id="45" dur="1" fill="hold">
                                          <p:stCondLst>
                                            <p:cond delay="0"/>
                                          </p:stCondLst>
                                        </p:cTn>
                                        <p:tgtEl>
                                          <p:spTgt spid="1033"/>
                                        </p:tgtEl>
                                        <p:attrNameLst>
                                          <p:attrName>style.visibility</p:attrName>
                                        </p:attrNameLst>
                                      </p:cBhvr>
                                      <p:to>
                                        <p:strVal val="visible"/>
                                      </p:to>
                                    </p:set>
                                    <p:animEffect transition="in" filter="checkerboard(across)">
                                      <p:cBhvr>
                                        <p:cTn id="46" dur="500"/>
                                        <p:tgtEl>
                                          <p:spTgt spid="1033"/>
                                        </p:tgtEl>
                                      </p:cBhvr>
                                    </p:animEffect>
                                  </p:childTnLst>
                                </p:cTn>
                              </p:par>
                            </p:childTnLst>
                          </p:cTn>
                        </p:par>
                        <p:par>
                          <p:cTn id="47" fill="hold">
                            <p:stCondLst>
                              <p:cond delay="500"/>
                            </p:stCondLst>
                            <p:childTnLst>
                              <p:par>
                                <p:cTn id="48" presetID="5" presetClass="entr" presetSubtype="1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checkerboard(across)">
                                      <p:cBhvr>
                                        <p:cTn id="50" dur="500"/>
                                        <p:tgtEl>
                                          <p:spTgt spid="16"/>
                                        </p:tgtEl>
                                      </p:cBhvr>
                                    </p:animEffect>
                                  </p:childTnLst>
                                </p:cTn>
                              </p:par>
                              <p:par>
                                <p:cTn id="51" presetID="5" presetClass="entr" presetSubtype="1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checkerboard(across)">
                                      <p:cBhvr>
                                        <p:cTn id="53" dur="500"/>
                                        <p:tgtEl>
                                          <p:spTgt spid="18"/>
                                        </p:tgtEl>
                                      </p:cBhvr>
                                    </p:animEffect>
                                  </p:childTnLst>
                                </p:cTn>
                              </p:par>
                            </p:childTnLst>
                          </p:cTn>
                        </p:par>
                        <p:par>
                          <p:cTn id="54" fill="hold">
                            <p:stCondLst>
                              <p:cond delay="1000"/>
                            </p:stCondLst>
                            <p:childTnLst>
                              <p:par>
                                <p:cTn id="55" presetID="22" presetClass="entr" presetSubtype="8" fill="hold" grpId="0" nodeType="after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wipe(left)">
                                      <p:cBhvr>
                                        <p:cTn id="57" dur="500"/>
                                        <p:tgtEl>
                                          <p:spTgt spid="4"/>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checkerboard(across)">
                                      <p:cBhvr>
                                        <p:cTn id="62" dur="500"/>
                                        <p:tgtEl>
                                          <p:spTgt spid="26"/>
                                        </p:tgtEl>
                                      </p:cBhvr>
                                    </p:animEffect>
                                  </p:childTnLst>
                                </p:cTn>
                              </p:par>
                            </p:childTnLst>
                          </p:cTn>
                        </p:par>
                        <p:par>
                          <p:cTn id="63" fill="hold">
                            <p:stCondLst>
                              <p:cond delay="500"/>
                            </p:stCondLst>
                            <p:childTnLst>
                              <p:par>
                                <p:cTn id="64" presetID="5" presetClass="entr" presetSubtype="10"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checkerboard(across)">
                                      <p:cBhvr>
                                        <p:cTn id="66" dur="500"/>
                                        <p:tgtEl>
                                          <p:spTgt spid="11"/>
                                        </p:tgtEl>
                                      </p:cBhvr>
                                    </p:animEffect>
                                  </p:childTnLst>
                                </p:cTn>
                              </p:par>
                              <p:par>
                                <p:cTn id="67" presetID="5" presetClass="entr" presetSubtype="10" fill="hold"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checkerboard(across)">
                                      <p:cBhvr>
                                        <p:cTn id="6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12" grpId="0"/>
      <p:bldP spid="16" grpId="0"/>
      <p:bldP spid="17" grpId="0"/>
      <p:bldP spid="18" grpId="0"/>
      <p:bldP spid="1035" grpId="0" animBg="1"/>
      <p:bldP spid="15" grpId="0"/>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73" name="Shape 173"/>
          <p:cNvSpPr/>
          <p:nvPr/>
        </p:nvSpPr>
        <p:spPr>
          <a:xfrm>
            <a:off x="261256" y="920953"/>
            <a:ext cx="11685322" cy="769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rPr lang="cs-CZ" sz="4400" u="sng" dirty="0">
                <a:solidFill>
                  <a:srgbClr val="02236A"/>
                </a:solidFill>
              </a:rPr>
              <a:t>Praktické cvičenie</a:t>
            </a:r>
            <a:r>
              <a:rPr sz="4400" dirty="0">
                <a:solidFill>
                  <a:srgbClr val="02236A"/>
                </a:solidFill>
              </a:rPr>
              <a:t>: </a:t>
            </a:r>
            <a:r>
              <a:rPr lang="cs-CZ" sz="3200" dirty="0">
                <a:solidFill>
                  <a:srgbClr val="002060"/>
                </a:solidFill>
              </a:rPr>
              <a:t>5b</a:t>
            </a:r>
            <a:r>
              <a:rPr lang="pt-BR" sz="3200" dirty="0">
                <a:solidFill>
                  <a:srgbClr val="002060"/>
                </a:solidFill>
              </a:rPr>
              <a:t>.1.4 Demon</a:t>
            </a:r>
            <a:r>
              <a:rPr lang="sk-SK" sz="3200" dirty="0">
                <a:solidFill>
                  <a:srgbClr val="002060"/>
                </a:solidFill>
              </a:rPr>
              <a:t>štrácia</a:t>
            </a:r>
            <a:r>
              <a:rPr lang="pt-BR" sz="3200" dirty="0">
                <a:solidFill>
                  <a:srgbClr val="002060"/>
                </a:solidFill>
              </a:rPr>
              <a:t> zatm</a:t>
            </a:r>
            <a:r>
              <a:rPr lang="sk-SK" sz="3200" dirty="0">
                <a:solidFill>
                  <a:srgbClr val="002060"/>
                </a:solidFill>
              </a:rPr>
              <a:t>enia</a:t>
            </a:r>
            <a:r>
              <a:rPr lang="pt-BR" sz="3200" dirty="0">
                <a:solidFill>
                  <a:srgbClr val="002060"/>
                </a:solidFill>
              </a:rPr>
              <a:t> Sl</a:t>
            </a:r>
            <a:r>
              <a:rPr lang="sk-SK" sz="3200" dirty="0">
                <a:solidFill>
                  <a:srgbClr val="002060"/>
                </a:solidFill>
              </a:rPr>
              <a:t>nka</a:t>
            </a:r>
            <a:endParaRPr lang="pt-BR" sz="3200" dirty="0">
              <a:solidFill>
                <a:srgbClr val="002060"/>
              </a:solidFill>
            </a:endParaRPr>
          </a:p>
        </p:txBody>
      </p:sp>
      <p:pic>
        <p:nvPicPr>
          <p:cNvPr id="22" name="Obrázek 21">
            <a:extLst>
              <a:ext uri="{FF2B5EF4-FFF2-40B4-BE49-F238E27FC236}">
                <a16:creationId xmlns:a16="http://schemas.microsoft.com/office/drawing/2014/main" id="{1B9F7DEB-E2A1-4535-899B-0DB799D4501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1385" y="1690394"/>
            <a:ext cx="2792431" cy="3723817"/>
          </a:xfrm>
          <a:prstGeom prst="rect">
            <a:avLst/>
          </a:prstGeom>
          <a:noFill/>
          <a:ln>
            <a:noFill/>
          </a:ln>
        </p:spPr>
      </p:pic>
      <p:sp>
        <p:nvSpPr>
          <p:cNvPr id="5" name="Obdélník 4">
            <a:extLst>
              <a:ext uri="{FF2B5EF4-FFF2-40B4-BE49-F238E27FC236}">
                <a16:creationId xmlns:a16="http://schemas.microsoft.com/office/drawing/2014/main" id="{1E34D097-E1A3-40E3-A29D-A7BF600B7667}"/>
              </a:ext>
            </a:extLst>
          </p:cNvPr>
          <p:cNvSpPr/>
          <p:nvPr/>
        </p:nvSpPr>
        <p:spPr>
          <a:xfrm>
            <a:off x="3751384" y="1794757"/>
            <a:ext cx="6740770" cy="1277786"/>
          </a:xfrm>
          <a:prstGeom prst="rect">
            <a:avLst/>
          </a:prstGeom>
        </p:spPr>
        <p:txBody>
          <a:bodyPr wrap="square">
            <a:spAutoFit/>
          </a:bodyPr>
          <a:lstStyle/>
          <a:p>
            <a:pPr lvl="0">
              <a:lnSpc>
                <a:spcPct val="107000"/>
              </a:lnSpc>
              <a:spcAft>
                <a:spcPts val="800"/>
              </a:spcAft>
            </a:pPr>
            <a:r>
              <a:rPr lang="cs-CZ" dirty="0">
                <a:latin typeface="Calibri" panose="020F0502020204030204" pitchFamily="34" charset="0"/>
                <a:ea typeface="Calibri" panose="020F0502020204030204" pitchFamily="34" charset="0"/>
                <a:cs typeface="Times New Roman" panose="02020603050405020304" pitchFamily="18" charset="0"/>
              </a:rPr>
              <a:t>Ak nie sú k dispozici vhodné guľové modely telies, je možné tieň a polotieň premietať pomocou kruhového tienidla na plochý podklad. Oblasti tieňa a polotieňa sú aj tak dobre zrejmé, ale model už čiastočne stráca dojem reálnosti.</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9725264"/>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73" name="Shape 173"/>
          <p:cNvSpPr/>
          <p:nvPr/>
        </p:nvSpPr>
        <p:spPr>
          <a:xfrm>
            <a:off x="261256" y="920953"/>
            <a:ext cx="11685322" cy="769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rPr lang="cs-CZ" sz="4400" u="sng" dirty="0">
                <a:solidFill>
                  <a:srgbClr val="02236A"/>
                </a:solidFill>
              </a:rPr>
              <a:t>Praktické cvičenie</a:t>
            </a:r>
            <a:r>
              <a:rPr lang="cs-CZ" sz="4400" dirty="0">
                <a:solidFill>
                  <a:srgbClr val="02236A"/>
                </a:solidFill>
              </a:rPr>
              <a:t>: </a:t>
            </a:r>
            <a:r>
              <a:rPr lang="cs-CZ" sz="3200" dirty="0">
                <a:solidFill>
                  <a:srgbClr val="002060"/>
                </a:solidFill>
              </a:rPr>
              <a:t>5b.1.5 Model zatmenia Slnka v teréne</a:t>
            </a:r>
          </a:p>
        </p:txBody>
      </p:sp>
      <p:sp>
        <p:nvSpPr>
          <p:cNvPr id="174" name="Shape 174"/>
          <p:cNvSpPr/>
          <p:nvPr/>
        </p:nvSpPr>
        <p:spPr>
          <a:xfrm>
            <a:off x="261256" y="3838463"/>
            <a:ext cx="11685322" cy="64633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lang="cs-CZ" sz="3600" dirty="0">
                <a:solidFill>
                  <a:srgbClr val="002060"/>
                </a:solidFill>
              </a:rPr>
              <a:t>Materiály a náradie</a:t>
            </a:r>
            <a:r>
              <a:rPr sz="3600">
                <a:solidFill>
                  <a:srgbClr val="002060"/>
                </a:solidFill>
              </a:rPr>
              <a:t>:</a:t>
            </a:r>
            <a:r>
              <a:rPr lang="az-Cyrl-AZ" sz="3600" dirty="0">
                <a:solidFill>
                  <a:srgbClr val="002060"/>
                </a:solidFill>
              </a:rPr>
              <a:t> </a:t>
            </a:r>
            <a:r>
              <a:rPr lang="cs-CZ" sz="2800" dirty="0">
                <a:solidFill>
                  <a:srgbClr val="002060"/>
                </a:solidFill>
              </a:rPr>
              <a:t>Gymnastická lopta 70 cm, guličky 6,5 mm a 1,8 mm.</a:t>
            </a:r>
            <a:endParaRPr sz="3600" dirty="0">
              <a:solidFill>
                <a:srgbClr val="002060"/>
              </a:solidFill>
            </a:endParaRPr>
          </a:p>
        </p:txBody>
      </p:sp>
      <p:sp>
        <p:nvSpPr>
          <p:cNvPr id="175" name="Shape 175"/>
          <p:cNvSpPr/>
          <p:nvPr/>
        </p:nvSpPr>
        <p:spPr>
          <a:xfrm>
            <a:off x="261256" y="4445271"/>
            <a:ext cx="11685322" cy="107721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lang="cs-CZ" sz="3600" dirty="0">
                <a:solidFill>
                  <a:srgbClr val="002060"/>
                </a:solidFill>
              </a:rPr>
              <a:t>Postup</a:t>
            </a:r>
            <a:r>
              <a:rPr sz="3600">
                <a:solidFill>
                  <a:srgbClr val="002060"/>
                </a:solidFill>
              </a:rPr>
              <a:t>: </a:t>
            </a:r>
            <a:r>
              <a:rPr lang="cs-CZ" sz="2800" dirty="0">
                <a:solidFill>
                  <a:srgbClr val="002060"/>
                </a:solidFill>
              </a:rPr>
              <a:t>Žiaci si uvedomia obrovskú rozľahlosť medziplanetárneho priestoru </a:t>
            </a:r>
            <a:br>
              <a:rPr lang="cs-CZ" sz="2800" dirty="0">
                <a:solidFill>
                  <a:srgbClr val="002060"/>
                </a:solidFill>
              </a:rPr>
            </a:br>
            <a:r>
              <a:rPr lang="cs-CZ" sz="2800" dirty="0">
                <a:solidFill>
                  <a:srgbClr val="002060"/>
                </a:solidFill>
              </a:rPr>
              <a:t>a dokážu si predstaviť vzájomnú vzdialenosť telies vo vzťahu k ich rozmerom.</a:t>
            </a:r>
          </a:p>
        </p:txBody>
      </p:sp>
      <p:sp>
        <p:nvSpPr>
          <p:cNvPr id="176" name="Shape 176"/>
          <p:cNvSpPr/>
          <p:nvPr/>
        </p:nvSpPr>
        <p:spPr>
          <a:xfrm>
            <a:off x="261256" y="1552392"/>
            <a:ext cx="11685322" cy="236988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lang="cs-CZ" sz="3600" dirty="0">
                <a:solidFill>
                  <a:srgbClr val="002060"/>
                </a:solidFill>
              </a:rPr>
              <a:t>Metodická časť</a:t>
            </a:r>
            <a:r>
              <a:rPr sz="3600">
                <a:solidFill>
                  <a:srgbClr val="002060"/>
                </a:solidFill>
              </a:rPr>
              <a:t>:</a:t>
            </a:r>
            <a:r>
              <a:rPr lang="cs-CZ" sz="3600" dirty="0">
                <a:solidFill>
                  <a:srgbClr val="002060"/>
                </a:solidFill>
              </a:rPr>
              <a:t> </a:t>
            </a:r>
            <a:r>
              <a:rPr lang="cs-CZ" sz="2800" dirty="0">
                <a:solidFill>
                  <a:srgbClr val="002060"/>
                </a:solidFill>
              </a:rPr>
              <a:t>Prípravu vykonať dopredu na hodine alebo za domácu úlohu. Pozor na prevody jednotiek do správnej mierky. Demonštráciu vykonať na rovnej a voľnej ploche. Malé telesá (Mesiac a Zem) držia žiaci v rukách. Vzdialenosť Zem a Slnka stačí odkrokovať. Pozor na správne poradie telies: Slnko – </a:t>
            </a:r>
            <a:r>
              <a:rPr lang="en-GB" sz="2800" dirty="0">
                <a:solidFill>
                  <a:srgbClr val="002060"/>
                </a:solidFill>
              </a:rPr>
              <a:t>M</a:t>
            </a:r>
            <a:r>
              <a:rPr lang="cs-CZ" sz="2800" dirty="0">
                <a:solidFill>
                  <a:srgbClr val="002060"/>
                </a:solidFill>
              </a:rPr>
              <a:t>esiac – Zem.</a:t>
            </a:r>
            <a:endParaRPr sz="2800" dirty="0">
              <a:solidFill>
                <a:srgbClr val="002060"/>
              </a:solidFill>
            </a:endParaRPr>
          </a:p>
        </p:txBody>
      </p:sp>
    </p:spTree>
    <p:extLst>
      <p:ext uri="{BB962C8B-B14F-4D97-AF65-F5344CB8AC3E}">
        <p14:creationId xmlns:p14="http://schemas.microsoft.com/office/powerpoint/2010/main" val="1264188131"/>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73" name="Shape 173"/>
          <p:cNvSpPr/>
          <p:nvPr/>
        </p:nvSpPr>
        <p:spPr>
          <a:xfrm>
            <a:off x="261256" y="920953"/>
            <a:ext cx="11685322" cy="769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rPr lang="cs-CZ" sz="4400" u="sng" dirty="0">
                <a:solidFill>
                  <a:srgbClr val="02236A"/>
                </a:solidFill>
              </a:rPr>
              <a:t>Praktické cvičenie</a:t>
            </a:r>
            <a:r>
              <a:rPr lang="cs-CZ" sz="4400" dirty="0">
                <a:solidFill>
                  <a:srgbClr val="02236A"/>
                </a:solidFill>
              </a:rPr>
              <a:t>: </a:t>
            </a:r>
            <a:r>
              <a:rPr lang="cs-CZ" sz="3200" dirty="0">
                <a:solidFill>
                  <a:srgbClr val="002060"/>
                </a:solidFill>
              </a:rPr>
              <a:t>5b.1.5 Model zatmenia Slnka v teréne</a:t>
            </a:r>
          </a:p>
        </p:txBody>
      </p:sp>
      <p:sp>
        <p:nvSpPr>
          <p:cNvPr id="3" name="Obdélník 2">
            <a:extLst>
              <a:ext uri="{FF2B5EF4-FFF2-40B4-BE49-F238E27FC236}">
                <a16:creationId xmlns:a16="http://schemas.microsoft.com/office/drawing/2014/main" id="{58EDCBA1-9000-49AF-8B1C-7E3590713ABA}"/>
              </a:ext>
            </a:extLst>
          </p:cNvPr>
          <p:cNvSpPr/>
          <p:nvPr/>
        </p:nvSpPr>
        <p:spPr>
          <a:xfrm>
            <a:off x="523462" y="3055607"/>
            <a:ext cx="5035826" cy="1561005"/>
          </a:xfrm>
          <a:prstGeom prst="rect">
            <a:avLst/>
          </a:prstGeom>
        </p:spPr>
        <p:txBody>
          <a:bodyPr wrap="square">
            <a:spAutoFit/>
          </a:bodyPr>
          <a:lstStyle/>
          <a:p>
            <a:pPr marL="179388" defTabSz="896938">
              <a:lnSpc>
                <a:spcPct val="107000"/>
              </a:lnSpc>
              <a:spcAft>
                <a:spcPts val="0"/>
              </a:spcAft>
              <a:tabLst>
                <a:tab pos="2332800" algn="l"/>
                <a:tab pos="4572000" algn="r"/>
              </a:tabLst>
            </a:pPr>
            <a:r>
              <a:rPr lang="cs-CZ" dirty="0">
                <a:latin typeface="Calibri" panose="020F0502020204030204" pitchFamily="34" charset="0"/>
                <a:ea typeface="Calibri" panose="020F0502020204030204" pitchFamily="34" charset="0"/>
                <a:cs typeface="Times New Roman" panose="02020603050405020304" pitchFamily="18" charset="0"/>
              </a:rPr>
              <a:t>priemer Slnka		1 400 000 km</a:t>
            </a:r>
          </a:p>
          <a:p>
            <a:pPr marL="179388" defTabSz="896938">
              <a:lnSpc>
                <a:spcPct val="107000"/>
              </a:lnSpc>
              <a:spcAft>
                <a:spcPts val="0"/>
              </a:spcAft>
              <a:tabLst>
                <a:tab pos="2332800" algn="l"/>
                <a:tab pos="4572000" algn="r"/>
              </a:tabLst>
            </a:pPr>
            <a:r>
              <a:rPr lang="cs-CZ" dirty="0">
                <a:latin typeface="Calibri" panose="020F0502020204030204" pitchFamily="34" charset="0"/>
                <a:ea typeface="Calibri" panose="020F0502020204030204" pitchFamily="34" charset="0"/>
                <a:cs typeface="Times New Roman" panose="02020603050405020304" pitchFamily="18" charset="0"/>
              </a:rPr>
              <a:t>priemer Zeme		13 000 km</a:t>
            </a:r>
          </a:p>
          <a:p>
            <a:pPr marL="179388" defTabSz="896938">
              <a:lnSpc>
                <a:spcPct val="107000"/>
              </a:lnSpc>
              <a:spcAft>
                <a:spcPts val="0"/>
              </a:spcAft>
              <a:tabLst>
                <a:tab pos="2332800" algn="l"/>
                <a:tab pos="4572000" algn="r"/>
              </a:tabLst>
            </a:pPr>
            <a:r>
              <a:rPr lang="cs-CZ" dirty="0">
                <a:latin typeface="Calibri" panose="020F0502020204030204" pitchFamily="34" charset="0"/>
                <a:ea typeface="Calibri" panose="020F0502020204030204" pitchFamily="34" charset="0"/>
                <a:cs typeface="Times New Roman" panose="02020603050405020304" pitchFamily="18" charset="0"/>
              </a:rPr>
              <a:t>priemer Mesiaca		3 500 km</a:t>
            </a:r>
          </a:p>
          <a:p>
            <a:pPr marL="179388" defTabSz="896938">
              <a:lnSpc>
                <a:spcPct val="107000"/>
              </a:lnSpc>
              <a:spcAft>
                <a:spcPts val="0"/>
              </a:spcAft>
              <a:tabLst>
                <a:tab pos="2332800" algn="l"/>
                <a:tab pos="4572000" algn="r"/>
              </a:tabLst>
            </a:pPr>
            <a:r>
              <a:rPr lang="cs-CZ" dirty="0">
                <a:latin typeface="Calibri" panose="020F0502020204030204" pitchFamily="34" charset="0"/>
                <a:ea typeface="Calibri" panose="020F0502020204030204" pitchFamily="34" charset="0"/>
                <a:cs typeface="Times New Roman" panose="02020603050405020304" pitchFamily="18" charset="0"/>
              </a:rPr>
              <a:t>vzdialenosť Zeme od Slnka	150 000 000 km</a:t>
            </a:r>
          </a:p>
          <a:p>
            <a:pPr marL="179388" defTabSz="896938">
              <a:lnSpc>
                <a:spcPct val="107000"/>
              </a:lnSpc>
              <a:spcAft>
                <a:spcPts val="800"/>
              </a:spcAft>
              <a:tabLst>
                <a:tab pos="2332800" algn="l"/>
                <a:tab pos="4572000" algn="r"/>
              </a:tabLst>
            </a:pPr>
            <a:r>
              <a:rPr lang="cs-CZ" dirty="0">
                <a:latin typeface="Calibri" panose="020F0502020204030204" pitchFamily="34" charset="0"/>
                <a:ea typeface="Calibri" panose="020F0502020204030204" pitchFamily="34" charset="0"/>
                <a:cs typeface="Times New Roman" panose="02020603050405020304" pitchFamily="18" charset="0"/>
              </a:rPr>
              <a:t>vzdialenosť Mesiaca od Zeme	400 000 km</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Obdélník 11">
            <a:extLst>
              <a:ext uri="{FF2B5EF4-FFF2-40B4-BE49-F238E27FC236}">
                <a16:creationId xmlns:a16="http://schemas.microsoft.com/office/drawing/2014/main" id="{08D24BC2-9002-4FD1-8C84-692813CA5785}"/>
              </a:ext>
            </a:extLst>
          </p:cNvPr>
          <p:cNvSpPr/>
          <p:nvPr/>
        </p:nvSpPr>
        <p:spPr>
          <a:xfrm>
            <a:off x="5383696" y="3055607"/>
            <a:ext cx="1531828" cy="1561005"/>
          </a:xfrm>
          <a:prstGeom prst="rect">
            <a:avLst/>
          </a:prstGeom>
        </p:spPr>
        <p:txBody>
          <a:bodyPr wrap="square">
            <a:spAutoFit/>
          </a:bodyPr>
          <a:lstStyle/>
          <a:p>
            <a:pPr marL="179388" defTabSz="896938">
              <a:lnSpc>
                <a:spcPct val="107000"/>
              </a:lnSpc>
              <a:spcAft>
                <a:spcPts val="0"/>
              </a:spcAft>
            </a:pPr>
            <a:r>
              <a:rPr lang="cs-CZ" dirty="0">
                <a:latin typeface="Calibri" panose="020F0502020204030204" pitchFamily="34" charset="0"/>
                <a:ea typeface="Calibri" panose="020F0502020204030204" pitchFamily="34" charset="0"/>
                <a:cs typeface="Times New Roman" panose="02020603050405020304" pitchFamily="18" charset="0"/>
              </a:rPr>
              <a:t>0,7 m</a:t>
            </a:r>
          </a:p>
          <a:p>
            <a:pPr marL="179388" defTabSz="896938">
              <a:lnSpc>
                <a:spcPct val="107000"/>
              </a:lnSpc>
              <a:spcAft>
                <a:spcPts val="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6,5 mm</a:t>
            </a:r>
          </a:p>
          <a:p>
            <a:pPr marL="179388" defTabSz="896938">
              <a:lnSpc>
                <a:spcPct val="107000"/>
              </a:lnSpc>
              <a:spcAft>
                <a:spcPts val="0"/>
              </a:spcAft>
            </a:pPr>
            <a:r>
              <a:rPr lang="cs-CZ" dirty="0">
                <a:latin typeface="Calibri" panose="020F0502020204030204" pitchFamily="34" charset="0"/>
                <a:ea typeface="Calibri" panose="020F0502020204030204" pitchFamily="34" charset="0"/>
                <a:cs typeface="Times New Roman" panose="02020603050405020304" pitchFamily="18" charset="0"/>
              </a:rPr>
              <a:t>1,75 mm</a:t>
            </a:r>
          </a:p>
          <a:p>
            <a:pPr marL="179388" defTabSz="896938">
              <a:lnSpc>
                <a:spcPct val="107000"/>
              </a:lnSpc>
              <a:spcAft>
                <a:spcPts val="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75 m</a:t>
            </a:r>
            <a:endParaRPr lang="cs-CZ" dirty="0">
              <a:latin typeface="Calibri" panose="020F0502020204030204" pitchFamily="34" charset="0"/>
              <a:ea typeface="Calibri" panose="020F0502020204030204" pitchFamily="34" charset="0"/>
              <a:cs typeface="Times New Roman" panose="02020603050405020304" pitchFamily="18" charset="0"/>
            </a:endParaRPr>
          </a:p>
          <a:p>
            <a:pPr marL="179388" defTabSz="896938">
              <a:lnSpc>
                <a:spcPct val="107000"/>
              </a:lnSpc>
              <a:spcAft>
                <a:spcPts val="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0,2 m</a:t>
            </a:r>
          </a:p>
        </p:txBody>
      </p:sp>
      <p:sp>
        <p:nvSpPr>
          <p:cNvPr id="4" name="TextovéPole 3">
            <a:extLst>
              <a:ext uri="{FF2B5EF4-FFF2-40B4-BE49-F238E27FC236}">
                <a16:creationId xmlns:a16="http://schemas.microsoft.com/office/drawing/2014/main" id="{23CACEFE-23EF-4310-9E6E-60CBC44F0ECE}"/>
              </a:ext>
            </a:extLst>
          </p:cNvPr>
          <p:cNvSpPr txBox="1"/>
          <p:nvPr/>
        </p:nvSpPr>
        <p:spPr>
          <a:xfrm>
            <a:off x="3677478" y="2686277"/>
            <a:ext cx="1531828"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cs-CZ" sz="1800" b="0" i="0" u="none" strike="noStrike" cap="none" spc="0" normalizeH="0" baseline="0" dirty="0">
                <a:ln>
                  <a:noFill/>
                </a:ln>
                <a:solidFill>
                  <a:srgbClr val="000000"/>
                </a:solidFill>
                <a:effectLst/>
                <a:uFillTx/>
                <a:latin typeface="Calibri"/>
                <a:ea typeface="Calibri"/>
                <a:cs typeface="Calibri"/>
                <a:sym typeface="Calibri"/>
              </a:rPr>
              <a:t>reálne hodnoty</a:t>
            </a:r>
          </a:p>
        </p:txBody>
      </p:sp>
      <p:sp>
        <p:nvSpPr>
          <p:cNvPr id="14" name="TextovéPole 13">
            <a:extLst>
              <a:ext uri="{FF2B5EF4-FFF2-40B4-BE49-F238E27FC236}">
                <a16:creationId xmlns:a16="http://schemas.microsoft.com/office/drawing/2014/main" id="{984AB387-F196-461A-AE13-84CC02E71A32}"/>
              </a:ext>
            </a:extLst>
          </p:cNvPr>
          <p:cNvSpPr txBox="1"/>
          <p:nvPr/>
        </p:nvSpPr>
        <p:spPr>
          <a:xfrm>
            <a:off x="5559288" y="2686277"/>
            <a:ext cx="688648"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cs-CZ" sz="1800" b="0" i="0" u="none" strike="noStrike" cap="none" spc="0" normalizeH="0" baseline="0" dirty="0">
                <a:ln>
                  <a:noFill/>
                </a:ln>
                <a:solidFill>
                  <a:srgbClr val="000000"/>
                </a:solidFill>
                <a:effectLst/>
                <a:uFillTx/>
                <a:latin typeface="Calibri"/>
                <a:ea typeface="Calibri"/>
                <a:cs typeface="Calibri"/>
                <a:sym typeface="Calibri"/>
              </a:rPr>
              <a:t>model</a:t>
            </a:r>
          </a:p>
        </p:txBody>
      </p:sp>
      <p:sp>
        <p:nvSpPr>
          <p:cNvPr id="15" name="TextovéPole 14">
            <a:extLst>
              <a:ext uri="{FF2B5EF4-FFF2-40B4-BE49-F238E27FC236}">
                <a16:creationId xmlns:a16="http://schemas.microsoft.com/office/drawing/2014/main" id="{8BF28CBB-CCE9-462D-BC4D-9A6D0127B10C}"/>
              </a:ext>
            </a:extLst>
          </p:cNvPr>
          <p:cNvSpPr txBox="1"/>
          <p:nvPr/>
        </p:nvSpPr>
        <p:spPr>
          <a:xfrm>
            <a:off x="718932" y="1862070"/>
            <a:ext cx="10499026"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cs-CZ" sz="1800" b="0" i="0" u="none" strike="noStrike" cap="none" spc="0" normalizeH="0" baseline="0" dirty="0">
                <a:ln>
                  <a:noFill/>
                </a:ln>
                <a:solidFill>
                  <a:srgbClr val="000000"/>
                </a:solidFill>
                <a:effectLst/>
                <a:uFillTx/>
                <a:latin typeface="Calibri"/>
                <a:ea typeface="Calibri"/>
                <a:cs typeface="Calibri"/>
                <a:sym typeface="Calibri"/>
              </a:rPr>
              <a:t>prevod reálnych hodnôt priemerov a vzdialeností v správnej mierke, aby gymnastická lopta s priemerom 70 cm</a:t>
            </a:r>
          </a:p>
          <a:p>
            <a:pPr marL="0" marR="0" indent="0" algn="l" defTabSz="914400" rtl="0" fontAlgn="auto" latinLnBrk="1" hangingPunct="0">
              <a:lnSpc>
                <a:spcPct val="100000"/>
              </a:lnSpc>
              <a:spcBef>
                <a:spcPts val="0"/>
              </a:spcBef>
              <a:spcAft>
                <a:spcPts val="0"/>
              </a:spcAft>
              <a:buClrTx/>
              <a:buSzTx/>
              <a:buFontTx/>
              <a:buNone/>
              <a:tabLst/>
            </a:pPr>
            <a:r>
              <a:rPr lang="cs-CZ" dirty="0">
                <a:solidFill>
                  <a:srgbClr val="000000"/>
                </a:solidFill>
              </a:rPr>
              <a:t>zodpovedala Slnku s priemerom 1,4 mil. km</a:t>
            </a:r>
            <a:r>
              <a:rPr kumimoji="0" lang="cs-CZ" sz="1800" b="0" i="0" u="none" strike="noStrike" cap="none" spc="0" normalizeH="0" baseline="0" dirty="0">
                <a:ln>
                  <a:noFill/>
                </a:ln>
                <a:solidFill>
                  <a:srgbClr val="000000"/>
                </a:solidFill>
                <a:effectLst/>
                <a:uFillTx/>
                <a:latin typeface="Calibri"/>
                <a:ea typeface="Calibri"/>
                <a:cs typeface="Calibri"/>
                <a:sym typeface="Calibri"/>
              </a:rPr>
              <a:t> </a:t>
            </a:r>
          </a:p>
        </p:txBody>
      </p:sp>
    </p:spTree>
    <p:extLst>
      <p:ext uri="{BB962C8B-B14F-4D97-AF65-F5344CB8AC3E}">
        <p14:creationId xmlns:p14="http://schemas.microsoft.com/office/powerpoint/2010/main" val="907614562"/>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73" name="Shape 173"/>
          <p:cNvSpPr/>
          <p:nvPr/>
        </p:nvSpPr>
        <p:spPr>
          <a:xfrm>
            <a:off x="261256" y="920953"/>
            <a:ext cx="11685322" cy="769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rPr lang="cs-CZ" sz="4400" u="sng" dirty="0">
                <a:solidFill>
                  <a:srgbClr val="02236A"/>
                </a:solidFill>
              </a:rPr>
              <a:t>Praktické cvičenie</a:t>
            </a:r>
            <a:r>
              <a:rPr lang="cs-CZ" sz="4400" dirty="0">
                <a:solidFill>
                  <a:srgbClr val="02236A"/>
                </a:solidFill>
              </a:rPr>
              <a:t>: </a:t>
            </a:r>
            <a:r>
              <a:rPr lang="cs-CZ" sz="3200" dirty="0">
                <a:solidFill>
                  <a:srgbClr val="002060"/>
                </a:solidFill>
              </a:rPr>
              <a:t>5b.1.5 Model zatmenia Slnka v teréne</a:t>
            </a:r>
          </a:p>
        </p:txBody>
      </p:sp>
      <p:pic>
        <p:nvPicPr>
          <p:cNvPr id="2" name="Obrázek 1">
            <a:extLst>
              <a:ext uri="{FF2B5EF4-FFF2-40B4-BE49-F238E27FC236}">
                <a16:creationId xmlns:a16="http://schemas.microsoft.com/office/drawing/2014/main" id="{5B595A11-749C-420A-A855-16E967785FF5}"/>
              </a:ext>
            </a:extLst>
          </p:cNvPr>
          <p:cNvPicPr>
            <a:picLocks noChangeAspect="1"/>
          </p:cNvPicPr>
          <p:nvPr/>
        </p:nvPicPr>
        <p:blipFill>
          <a:blip r:embed="rId4" cstate="print">
            <a:clrChange>
              <a:clrFrom>
                <a:srgbClr val="FFFFFF"/>
              </a:clrFrom>
              <a:clrTo>
                <a:srgbClr val="FFFFFF">
                  <a:alpha val="0"/>
                </a:srgbClr>
              </a:clrTo>
            </a:clrChange>
          </a:blip>
          <a:stretch>
            <a:fillRect/>
          </a:stretch>
        </p:blipFill>
        <p:spPr>
          <a:xfrm>
            <a:off x="369277" y="1708272"/>
            <a:ext cx="2661138" cy="2661138"/>
          </a:xfrm>
          <a:prstGeom prst="rect">
            <a:avLst/>
          </a:prstGeom>
        </p:spPr>
      </p:pic>
      <p:sp>
        <p:nvSpPr>
          <p:cNvPr id="11" name="Obdélník 10">
            <a:extLst>
              <a:ext uri="{FF2B5EF4-FFF2-40B4-BE49-F238E27FC236}">
                <a16:creationId xmlns:a16="http://schemas.microsoft.com/office/drawing/2014/main" id="{6BAE248A-5D50-4570-909F-ECCEDB9E2A0D}"/>
              </a:ext>
            </a:extLst>
          </p:cNvPr>
          <p:cNvSpPr/>
          <p:nvPr/>
        </p:nvSpPr>
        <p:spPr>
          <a:xfrm>
            <a:off x="835668" y="4594055"/>
            <a:ext cx="1883850" cy="923330"/>
          </a:xfrm>
          <a:prstGeom prst="rect">
            <a:avLst/>
          </a:prstGeom>
        </p:spPr>
        <p:txBody>
          <a:bodyPr wrap="none">
            <a:spAutoFit/>
          </a:bodyPr>
          <a:lstStyle/>
          <a:p>
            <a:pPr algn="ctr"/>
            <a:r>
              <a:rPr lang="cs-CZ" dirty="0">
                <a:latin typeface="Calibri" panose="020F0502020204030204" pitchFamily="34" charset="0"/>
                <a:cs typeface="Times New Roman" panose="02020603050405020304" pitchFamily="18" charset="0"/>
              </a:rPr>
              <a:t>model Slnka</a:t>
            </a:r>
          </a:p>
          <a:p>
            <a:pPr algn="ctr"/>
            <a:r>
              <a:rPr lang="cs-CZ" dirty="0">
                <a:latin typeface="Calibri" panose="020F0502020204030204" pitchFamily="34" charset="0"/>
                <a:cs typeface="Times New Roman" panose="02020603050405020304" pitchFamily="18" charset="0"/>
              </a:rPr>
              <a:t>gymnastická lopta</a:t>
            </a:r>
          </a:p>
          <a:p>
            <a:pPr algn="ctr"/>
            <a:r>
              <a:rPr lang="cs-CZ" dirty="0">
                <a:latin typeface="Calibri" panose="020F0502020204030204" pitchFamily="34" charset="0"/>
                <a:cs typeface="Times New Roman" panose="02020603050405020304" pitchFamily="18" charset="0"/>
              </a:rPr>
              <a:t>Ø 70 cm</a:t>
            </a:r>
            <a:endParaRPr lang="cs-CZ" dirty="0"/>
          </a:p>
        </p:txBody>
      </p:sp>
      <p:sp>
        <p:nvSpPr>
          <p:cNvPr id="3" name="Ovál 2">
            <a:extLst>
              <a:ext uri="{FF2B5EF4-FFF2-40B4-BE49-F238E27FC236}">
                <a16:creationId xmlns:a16="http://schemas.microsoft.com/office/drawing/2014/main" id="{E1C4960A-79FA-4F33-B8D8-DB76E5BEE3F4}"/>
              </a:ext>
            </a:extLst>
          </p:cNvPr>
          <p:cNvSpPr/>
          <p:nvPr/>
        </p:nvSpPr>
        <p:spPr>
          <a:xfrm>
            <a:off x="7854737" y="2866901"/>
            <a:ext cx="347869" cy="347869"/>
          </a:xfrm>
          <a:prstGeom prst="ellipse">
            <a:avLst/>
          </a:prstGeom>
          <a:solidFill>
            <a:srgbClr val="00B050"/>
          </a:solidFill>
          <a:ln w="12700" cap="flat">
            <a:solidFill>
              <a:srgbClr val="5B9BD5"/>
            </a:solid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cs-CZ"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2" name="Obdélník 11">
            <a:extLst>
              <a:ext uri="{FF2B5EF4-FFF2-40B4-BE49-F238E27FC236}">
                <a16:creationId xmlns:a16="http://schemas.microsoft.com/office/drawing/2014/main" id="{822F7204-BAFD-4A01-B037-7F610F6FD261}"/>
              </a:ext>
            </a:extLst>
          </p:cNvPr>
          <p:cNvSpPr/>
          <p:nvPr/>
        </p:nvSpPr>
        <p:spPr>
          <a:xfrm>
            <a:off x="7561226" y="4249646"/>
            <a:ext cx="2584362" cy="1200329"/>
          </a:xfrm>
          <a:prstGeom prst="rect">
            <a:avLst/>
          </a:prstGeom>
        </p:spPr>
        <p:txBody>
          <a:bodyPr wrap="none">
            <a:spAutoFit/>
          </a:bodyPr>
          <a:lstStyle/>
          <a:p>
            <a:pPr algn="ctr"/>
            <a:r>
              <a:rPr lang="cs-CZ" dirty="0">
                <a:latin typeface="Calibri" panose="020F0502020204030204" pitchFamily="34" charset="0"/>
                <a:cs typeface="Times New Roman" panose="02020603050405020304" pitchFamily="18" charset="0"/>
              </a:rPr>
              <a:t>model Zeme</a:t>
            </a:r>
          </a:p>
          <a:p>
            <a:pPr algn="ctr"/>
            <a:r>
              <a:rPr lang="cs-CZ" dirty="0">
                <a:latin typeface="Calibri" panose="020F0502020204030204" pitchFamily="34" charset="0"/>
                <a:cs typeface="Times New Roman" panose="02020603050405020304" pitchFamily="18" charset="0"/>
              </a:rPr>
              <a:t>korálik, ložisková gulička, </a:t>
            </a:r>
          </a:p>
          <a:p>
            <a:pPr algn="ctr"/>
            <a:r>
              <a:rPr lang="cs-CZ" dirty="0">
                <a:latin typeface="Calibri" panose="020F0502020204030204" pitchFamily="34" charset="0"/>
                <a:cs typeface="Times New Roman" panose="02020603050405020304" pitchFamily="18" charset="0"/>
              </a:rPr>
              <a:t>airsoftová gulička, a pod.</a:t>
            </a:r>
            <a:endParaRPr lang="en-GB" dirty="0">
              <a:latin typeface="Calibri" panose="020F0502020204030204" pitchFamily="34" charset="0"/>
              <a:cs typeface="Times New Roman" panose="02020603050405020304" pitchFamily="18" charset="0"/>
            </a:endParaRPr>
          </a:p>
          <a:p>
            <a:pPr algn="ctr"/>
            <a:r>
              <a:rPr lang="cs-CZ" dirty="0">
                <a:latin typeface="Calibri" panose="020F0502020204030204" pitchFamily="34" charset="0"/>
                <a:cs typeface="Times New Roman" panose="02020603050405020304" pitchFamily="18" charset="0"/>
              </a:rPr>
              <a:t>Ø 6,5 mm</a:t>
            </a:r>
            <a:endParaRPr lang="cs-CZ" dirty="0"/>
          </a:p>
        </p:txBody>
      </p:sp>
      <p:cxnSp>
        <p:nvCxnSpPr>
          <p:cNvPr id="5" name="Přímá spojnice se šipkou 4">
            <a:extLst>
              <a:ext uri="{FF2B5EF4-FFF2-40B4-BE49-F238E27FC236}">
                <a16:creationId xmlns:a16="http://schemas.microsoft.com/office/drawing/2014/main" id="{8AFBC136-B293-4F90-8D63-096F0D892E7A}"/>
              </a:ext>
            </a:extLst>
          </p:cNvPr>
          <p:cNvCxnSpPr>
            <a:stCxn id="2" idx="3"/>
          </p:cNvCxnSpPr>
          <p:nvPr/>
        </p:nvCxnSpPr>
        <p:spPr>
          <a:xfrm>
            <a:off x="3030415" y="3038841"/>
            <a:ext cx="3549289" cy="0"/>
          </a:xfrm>
          <a:prstGeom prst="straightConnector1">
            <a:avLst/>
          </a:prstGeom>
          <a:noFill/>
          <a:ln w="12700" cap="flat">
            <a:solidFill>
              <a:srgbClr val="5B9BD5"/>
            </a:solidFill>
            <a:prstDash val="solid"/>
            <a:miter lim="800000"/>
            <a:headEnd type="triangle" w="med" len="med"/>
            <a:tailEnd type="triangle" w="med" len="med"/>
          </a:ln>
          <a:effectLst/>
        </p:spPr>
        <p:style>
          <a:lnRef idx="0">
            <a:scrgbClr r="0" g="0" b="0"/>
          </a:lnRef>
          <a:fillRef idx="0">
            <a:scrgbClr r="0" g="0" b="0"/>
          </a:fillRef>
          <a:effectRef idx="0">
            <a:scrgbClr r="0" g="0" b="0"/>
          </a:effectRef>
          <a:fontRef idx="none"/>
        </p:style>
      </p:cxnSp>
      <p:sp>
        <p:nvSpPr>
          <p:cNvPr id="13" name="Obdélník 12">
            <a:extLst>
              <a:ext uri="{FF2B5EF4-FFF2-40B4-BE49-F238E27FC236}">
                <a16:creationId xmlns:a16="http://schemas.microsoft.com/office/drawing/2014/main" id="{01EA5C74-9673-44CA-BEEB-845DD05A652B}"/>
              </a:ext>
            </a:extLst>
          </p:cNvPr>
          <p:cNvSpPr/>
          <p:nvPr/>
        </p:nvSpPr>
        <p:spPr>
          <a:xfrm>
            <a:off x="4526781" y="2650987"/>
            <a:ext cx="655949" cy="369332"/>
          </a:xfrm>
          <a:prstGeom prst="rect">
            <a:avLst/>
          </a:prstGeom>
        </p:spPr>
        <p:txBody>
          <a:bodyPr wrap="none">
            <a:spAutoFit/>
          </a:bodyPr>
          <a:lstStyle/>
          <a:p>
            <a:pPr algn="ctr"/>
            <a:r>
              <a:rPr lang="cs-CZ" dirty="0">
                <a:latin typeface="Calibri" panose="020F0502020204030204" pitchFamily="34" charset="0"/>
                <a:cs typeface="Times New Roman" panose="02020603050405020304" pitchFamily="18" charset="0"/>
              </a:rPr>
              <a:t>75 m</a:t>
            </a:r>
            <a:endParaRPr lang="cs-CZ" dirty="0"/>
          </a:p>
        </p:txBody>
      </p:sp>
      <p:sp>
        <p:nvSpPr>
          <p:cNvPr id="15" name="Obdélník 14">
            <a:extLst>
              <a:ext uri="{FF2B5EF4-FFF2-40B4-BE49-F238E27FC236}">
                <a16:creationId xmlns:a16="http://schemas.microsoft.com/office/drawing/2014/main" id="{45FE610F-1BF2-41AA-BC38-4B237748A687}"/>
              </a:ext>
            </a:extLst>
          </p:cNvPr>
          <p:cNvSpPr/>
          <p:nvPr/>
        </p:nvSpPr>
        <p:spPr>
          <a:xfrm>
            <a:off x="5917208" y="4594055"/>
            <a:ext cx="1656223" cy="923330"/>
          </a:xfrm>
          <a:prstGeom prst="rect">
            <a:avLst/>
          </a:prstGeom>
        </p:spPr>
        <p:txBody>
          <a:bodyPr wrap="none">
            <a:spAutoFit/>
          </a:bodyPr>
          <a:lstStyle/>
          <a:p>
            <a:pPr algn="ctr"/>
            <a:r>
              <a:rPr lang="cs-CZ" dirty="0">
                <a:latin typeface="Calibri" panose="020F0502020204030204" pitchFamily="34" charset="0"/>
                <a:cs typeface="Times New Roman" panose="02020603050405020304" pitchFamily="18" charset="0"/>
              </a:rPr>
              <a:t>model Mesiaca</a:t>
            </a:r>
          </a:p>
          <a:p>
            <a:pPr algn="ctr"/>
            <a:r>
              <a:rPr lang="cs-CZ" dirty="0">
                <a:latin typeface="Calibri" panose="020F0502020204030204" pitchFamily="34" charset="0"/>
                <a:cs typeface="Times New Roman" panose="02020603050405020304" pitchFamily="18" charset="0"/>
              </a:rPr>
              <a:t>gulička, korenie</a:t>
            </a:r>
            <a:endParaRPr lang="en-GB" dirty="0">
              <a:latin typeface="Calibri" panose="020F0502020204030204" pitchFamily="34" charset="0"/>
              <a:cs typeface="Times New Roman" panose="02020603050405020304" pitchFamily="18" charset="0"/>
            </a:endParaRPr>
          </a:p>
          <a:p>
            <a:pPr algn="ctr"/>
            <a:r>
              <a:rPr lang="cs-CZ" dirty="0">
                <a:latin typeface="Calibri" panose="020F0502020204030204" pitchFamily="34" charset="0"/>
                <a:cs typeface="Times New Roman" panose="02020603050405020304" pitchFamily="18" charset="0"/>
              </a:rPr>
              <a:t>Ø 1,8 mm</a:t>
            </a:r>
            <a:endParaRPr lang="cs-CZ" dirty="0"/>
          </a:p>
        </p:txBody>
      </p:sp>
      <p:cxnSp>
        <p:nvCxnSpPr>
          <p:cNvPr id="16" name="Přímá spojnice se šipkou 15">
            <a:extLst>
              <a:ext uri="{FF2B5EF4-FFF2-40B4-BE49-F238E27FC236}">
                <a16:creationId xmlns:a16="http://schemas.microsoft.com/office/drawing/2014/main" id="{DD2BDA54-AF0D-4ADB-82F2-6DD5897F0EBB}"/>
              </a:ext>
            </a:extLst>
          </p:cNvPr>
          <p:cNvCxnSpPr>
            <a:cxnSpLocks/>
          </p:cNvCxnSpPr>
          <p:nvPr/>
        </p:nvCxnSpPr>
        <p:spPr>
          <a:xfrm>
            <a:off x="6777727" y="3038841"/>
            <a:ext cx="1089489" cy="3991"/>
          </a:xfrm>
          <a:prstGeom prst="straightConnector1">
            <a:avLst/>
          </a:prstGeom>
          <a:noFill/>
          <a:ln w="12700" cap="flat">
            <a:solidFill>
              <a:srgbClr val="5B9BD5"/>
            </a:solidFill>
            <a:prstDash val="solid"/>
            <a:miter lim="800000"/>
            <a:headEnd type="triangle" w="med" len="med"/>
            <a:tailEnd type="triangle" w="med" len="med"/>
          </a:ln>
          <a:effectLst/>
        </p:spPr>
        <p:style>
          <a:lnRef idx="0">
            <a:scrgbClr r="0" g="0" b="0"/>
          </a:lnRef>
          <a:fillRef idx="0">
            <a:scrgbClr r="0" g="0" b="0"/>
          </a:fillRef>
          <a:effectRef idx="0">
            <a:scrgbClr r="0" g="0" b="0"/>
          </a:effectRef>
          <a:fontRef idx="none"/>
        </p:style>
      </p:cxnSp>
      <p:sp>
        <p:nvSpPr>
          <p:cNvPr id="18" name="Obdélník 17">
            <a:extLst>
              <a:ext uri="{FF2B5EF4-FFF2-40B4-BE49-F238E27FC236}">
                <a16:creationId xmlns:a16="http://schemas.microsoft.com/office/drawing/2014/main" id="{690BEE00-F74B-4478-848D-FEFCE94E5BAF}"/>
              </a:ext>
            </a:extLst>
          </p:cNvPr>
          <p:cNvSpPr/>
          <p:nvPr/>
        </p:nvSpPr>
        <p:spPr>
          <a:xfrm>
            <a:off x="6945605" y="2650987"/>
            <a:ext cx="753732" cy="369332"/>
          </a:xfrm>
          <a:prstGeom prst="rect">
            <a:avLst/>
          </a:prstGeom>
        </p:spPr>
        <p:txBody>
          <a:bodyPr wrap="none">
            <a:spAutoFit/>
          </a:bodyPr>
          <a:lstStyle/>
          <a:p>
            <a:pPr algn="ctr"/>
            <a:r>
              <a:rPr lang="cs-CZ" dirty="0">
                <a:latin typeface="Calibri" panose="020F0502020204030204" pitchFamily="34" charset="0"/>
                <a:cs typeface="Times New Roman" panose="02020603050405020304" pitchFamily="18" charset="0"/>
              </a:rPr>
              <a:t>20 cm</a:t>
            </a:r>
            <a:endParaRPr lang="cs-CZ" dirty="0"/>
          </a:p>
        </p:txBody>
      </p:sp>
      <p:sp>
        <p:nvSpPr>
          <p:cNvPr id="8" name="TextovéPole 7">
            <a:extLst>
              <a:ext uri="{FF2B5EF4-FFF2-40B4-BE49-F238E27FC236}">
                <a16:creationId xmlns:a16="http://schemas.microsoft.com/office/drawing/2014/main" id="{73CD9154-15A7-4E6E-9D5F-DBA0487B8AA8}"/>
              </a:ext>
            </a:extLst>
          </p:cNvPr>
          <p:cNvSpPr txBox="1"/>
          <p:nvPr/>
        </p:nvSpPr>
        <p:spPr>
          <a:xfrm>
            <a:off x="8995548" y="1630286"/>
            <a:ext cx="1942196" cy="9233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cs-CZ" sz="1800" b="0" i="0" u="none" strike="noStrike" cap="none" spc="0" normalizeH="0" baseline="0" dirty="0">
                <a:ln>
                  <a:noFill/>
                </a:ln>
                <a:solidFill>
                  <a:srgbClr val="000000"/>
                </a:solidFill>
                <a:effectLst/>
                <a:uFillTx/>
                <a:latin typeface="Calibri"/>
                <a:ea typeface="Calibri"/>
                <a:cs typeface="Calibri"/>
                <a:sym typeface="Calibri"/>
              </a:rPr>
              <a:t>tu nie</a:t>
            </a:r>
            <a:r>
              <a:rPr kumimoji="0" lang="cs-CZ" sz="1800" b="0" i="0" u="none" strike="noStrike" cap="none" spc="0" normalizeH="0" dirty="0">
                <a:ln>
                  <a:noFill/>
                </a:ln>
                <a:solidFill>
                  <a:srgbClr val="000000"/>
                </a:solidFill>
                <a:effectLst/>
                <a:uFillTx/>
                <a:latin typeface="Calibri"/>
                <a:ea typeface="Calibri"/>
                <a:cs typeface="Calibri"/>
                <a:sym typeface="Calibri"/>
              </a:rPr>
              <a:t> je</a:t>
            </a:r>
            <a:r>
              <a:rPr kumimoji="0" lang="cs-CZ" sz="1800" b="0" i="0" u="none" strike="noStrike" cap="none" spc="0" normalizeH="0" baseline="0" dirty="0">
                <a:ln>
                  <a:noFill/>
                </a:ln>
                <a:solidFill>
                  <a:srgbClr val="000000"/>
                </a:solidFill>
                <a:effectLst/>
                <a:uFillTx/>
                <a:latin typeface="Calibri"/>
                <a:ea typeface="Calibri"/>
                <a:cs typeface="Calibri"/>
                <a:sym typeface="Calibri"/>
              </a:rPr>
              <a:t> v mierke, </a:t>
            </a:r>
          </a:p>
          <a:p>
            <a:pPr marL="0" marR="0" indent="0" algn="l" defTabSz="914400" rtl="0" fontAlgn="auto" latinLnBrk="1" hangingPunct="0">
              <a:lnSpc>
                <a:spcPct val="100000"/>
              </a:lnSpc>
              <a:spcBef>
                <a:spcPts val="0"/>
              </a:spcBef>
              <a:spcAft>
                <a:spcPts val="0"/>
              </a:spcAft>
              <a:buClrTx/>
              <a:buSzTx/>
              <a:buFontTx/>
              <a:buNone/>
              <a:tabLst/>
            </a:pPr>
            <a:r>
              <a:rPr lang="cs-CZ" dirty="0">
                <a:solidFill>
                  <a:srgbClr val="000000"/>
                </a:solidFill>
              </a:rPr>
              <a:t>ale žiaci si realizujú </a:t>
            </a:r>
          </a:p>
          <a:p>
            <a:pPr marL="0" marR="0" indent="0" algn="l" defTabSz="914400" rtl="0" fontAlgn="auto" latinLnBrk="1" hangingPunct="0">
              <a:lnSpc>
                <a:spcPct val="100000"/>
              </a:lnSpc>
              <a:spcBef>
                <a:spcPts val="0"/>
              </a:spcBef>
              <a:spcAft>
                <a:spcPts val="0"/>
              </a:spcAft>
              <a:buClrTx/>
              <a:buSzTx/>
              <a:buFontTx/>
              <a:buNone/>
              <a:tabLst/>
            </a:pPr>
            <a:r>
              <a:rPr lang="cs-CZ" dirty="0">
                <a:solidFill>
                  <a:srgbClr val="000000"/>
                </a:solidFill>
              </a:rPr>
              <a:t>v teréne v mierke!</a:t>
            </a:r>
            <a:endParaRPr kumimoji="0" lang="cs-CZ"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7" name="Obdélník 16">
            <a:extLst>
              <a:ext uri="{FF2B5EF4-FFF2-40B4-BE49-F238E27FC236}">
                <a16:creationId xmlns:a16="http://schemas.microsoft.com/office/drawing/2014/main" id="{72393739-B343-4AF8-8C79-5BE40076B8A9}"/>
              </a:ext>
            </a:extLst>
          </p:cNvPr>
          <p:cNvSpPr/>
          <p:nvPr/>
        </p:nvSpPr>
        <p:spPr>
          <a:xfrm>
            <a:off x="3373420" y="3079448"/>
            <a:ext cx="2962671" cy="369332"/>
          </a:xfrm>
          <a:prstGeom prst="rect">
            <a:avLst/>
          </a:prstGeom>
        </p:spPr>
        <p:txBody>
          <a:bodyPr wrap="none">
            <a:spAutoFit/>
          </a:bodyPr>
          <a:lstStyle/>
          <a:p>
            <a:r>
              <a:rPr lang="cs-CZ" dirty="0">
                <a:latin typeface="Calibri" panose="020F0502020204030204" pitchFamily="34" charset="0"/>
                <a:ea typeface="Calibri" panose="020F0502020204030204" pitchFamily="34" charset="0"/>
                <a:cs typeface="Times New Roman" panose="02020603050405020304" pitchFamily="18" charset="0"/>
              </a:rPr>
              <a:t>stanoviť približne krokovaním</a:t>
            </a:r>
            <a:endParaRPr lang="cs-CZ" dirty="0"/>
          </a:p>
        </p:txBody>
      </p:sp>
      <p:sp>
        <p:nvSpPr>
          <p:cNvPr id="21" name="Obdélník 20">
            <a:extLst>
              <a:ext uri="{FF2B5EF4-FFF2-40B4-BE49-F238E27FC236}">
                <a16:creationId xmlns:a16="http://schemas.microsoft.com/office/drawing/2014/main" id="{25B69910-066B-4330-B72F-1B25356D1524}"/>
              </a:ext>
            </a:extLst>
          </p:cNvPr>
          <p:cNvSpPr/>
          <p:nvPr/>
        </p:nvSpPr>
        <p:spPr>
          <a:xfrm>
            <a:off x="6758375" y="3079448"/>
            <a:ext cx="1141659" cy="369332"/>
          </a:xfrm>
          <a:prstGeom prst="rect">
            <a:avLst/>
          </a:prstGeom>
        </p:spPr>
        <p:txBody>
          <a:bodyPr wrap="none">
            <a:spAutoFit/>
          </a:bodyPr>
          <a:lstStyle/>
          <a:p>
            <a:r>
              <a:rPr lang="cs-CZ" dirty="0">
                <a:latin typeface="Calibri" panose="020F0502020204030204" pitchFamily="34" charset="0"/>
                <a:ea typeface="Calibri" panose="020F0502020204030204" pitchFamily="34" charset="0"/>
                <a:cs typeface="Times New Roman" panose="02020603050405020304" pitchFamily="18" charset="0"/>
              </a:rPr>
              <a:t>pravítkom</a:t>
            </a:r>
            <a:endParaRPr lang="cs-CZ" dirty="0"/>
          </a:p>
        </p:txBody>
      </p:sp>
      <p:cxnSp>
        <p:nvCxnSpPr>
          <p:cNvPr id="23" name="Přímá spojnice se šipkou 22">
            <a:extLst>
              <a:ext uri="{FF2B5EF4-FFF2-40B4-BE49-F238E27FC236}">
                <a16:creationId xmlns:a16="http://schemas.microsoft.com/office/drawing/2014/main" id="{FB494DF1-2287-48DF-8D1C-F43C87EE3A2C}"/>
              </a:ext>
            </a:extLst>
          </p:cNvPr>
          <p:cNvCxnSpPr>
            <a:cxnSpLocks/>
            <a:stCxn id="12" idx="0"/>
          </p:cNvCxnSpPr>
          <p:nvPr/>
        </p:nvCxnSpPr>
        <p:spPr>
          <a:xfrm rot="16200000" flipV="1">
            <a:off x="8035241" y="3431480"/>
            <a:ext cx="985532" cy="650800"/>
          </a:xfrm>
          <a:prstGeom prst="straightConnector1">
            <a:avLst/>
          </a:prstGeom>
          <a:noFill/>
          <a:ln w="12700" cap="flat">
            <a:solidFill>
              <a:schemeClr val="bg1">
                <a:lumMod val="75000"/>
              </a:schemeClr>
            </a:solidFill>
            <a:prstDash val="solid"/>
            <a:miter lim="800000"/>
            <a:tailEnd type="triangle"/>
          </a:ln>
          <a:effectLst/>
        </p:spPr>
        <p:style>
          <a:lnRef idx="0">
            <a:scrgbClr r="0" g="0" b="0"/>
          </a:lnRef>
          <a:fillRef idx="0">
            <a:scrgbClr r="0" g="0" b="0"/>
          </a:fillRef>
          <a:effectRef idx="0">
            <a:scrgbClr r="0" g="0" b="0"/>
          </a:effectRef>
          <a:fontRef idx="none"/>
        </p:style>
      </p:cxnSp>
      <p:sp>
        <p:nvSpPr>
          <p:cNvPr id="20" name="Ovál 19">
            <a:extLst>
              <a:ext uri="{FF2B5EF4-FFF2-40B4-BE49-F238E27FC236}">
                <a16:creationId xmlns:a16="http://schemas.microsoft.com/office/drawing/2014/main" id="{215D1D0D-43D4-4EBA-BC58-89EAD5A62CE4}"/>
              </a:ext>
            </a:extLst>
          </p:cNvPr>
          <p:cNvSpPr/>
          <p:nvPr/>
        </p:nvSpPr>
        <p:spPr>
          <a:xfrm>
            <a:off x="6578375" y="2942782"/>
            <a:ext cx="180000" cy="180000"/>
          </a:xfrm>
          <a:prstGeom prst="ellipse">
            <a:avLst/>
          </a:prstGeom>
          <a:solidFill>
            <a:srgbClr val="00B050"/>
          </a:solidFill>
          <a:ln w="12700" cap="flat">
            <a:solidFill>
              <a:srgbClr val="5B9BD5"/>
            </a:solid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cs-CZ" sz="1800" b="0" i="0" u="none" strike="noStrike" cap="none" spc="0" normalizeH="0" baseline="0" dirty="0">
              <a:ln>
                <a:noFill/>
              </a:ln>
              <a:solidFill>
                <a:srgbClr val="000000"/>
              </a:solidFill>
              <a:effectLst/>
              <a:uFillTx/>
              <a:latin typeface="Calibri"/>
              <a:ea typeface="Calibri"/>
              <a:cs typeface="Calibri"/>
              <a:sym typeface="Calibri"/>
            </a:endParaRPr>
          </a:p>
        </p:txBody>
      </p:sp>
    </p:spTree>
    <p:extLst>
      <p:ext uri="{BB962C8B-B14F-4D97-AF65-F5344CB8AC3E}">
        <p14:creationId xmlns:p14="http://schemas.microsoft.com/office/powerpoint/2010/main" val="97295397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heckerboard(across)">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500"/>
                            </p:stCondLst>
                            <p:childTnLst>
                              <p:par>
                                <p:cTn id="17" presetID="5" presetClass="entr" presetSubtype="1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heckerboard(across)">
                                      <p:cBhvr>
                                        <p:cTn id="19" dur="500"/>
                                        <p:tgtEl>
                                          <p:spTgt spid="13"/>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heckerboard(across)">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checkerboard(across)">
                                      <p:cBhvr>
                                        <p:cTn id="27" dur="500"/>
                                        <p:tgtEl>
                                          <p:spTgt spid="20"/>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checkerboard(across)">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par>
                          <p:cTn id="36" fill="hold">
                            <p:stCondLst>
                              <p:cond delay="500"/>
                            </p:stCondLst>
                            <p:childTnLst>
                              <p:par>
                                <p:cTn id="37" presetID="5" presetClass="entr" presetSubtype="10"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checkerboard(across)">
                                      <p:cBhvr>
                                        <p:cTn id="39" dur="500"/>
                                        <p:tgtEl>
                                          <p:spTgt spid="21"/>
                                        </p:tgtEl>
                                      </p:cBhvr>
                                    </p:animEffect>
                                  </p:childTnLst>
                                </p:cTn>
                              </p:par>
                              <p:par>
                                <p:cTn id="40" presetID="5" presetClass="entr" presetSubtype="1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checkerboard(across)">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checkerboard(across)">
                                      <p:cBhvr>
                                        <p:cTn id="47" dur="500"/>
                                        <p:tgtEl>
                                          <p:spTgt spid="3"/>
                                        </p:tgtEl>
                                      </p:cBhvr>
                                    </p:animEffect>
                                  </p:childTnLst>
                                </p:cTn>
                              </p:par>
                            </p:childTnLst>
                          </p:cTn>
                        </p:par>
                        <p:par>
                          <p:cTn id="48" fill="hold">
                            <p:stCondLst>
                              <p:cond delay="500"/>
                            </p:stCondLst>
                            <p:childTnLst>
                              <p:par>
                                <p:cTn id="49" presetID="5" presetClass="entr" presetSubtype="10"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checkerboard(across)">
                                      <p:cBhvr>
                                        <p:cTn id="51" dur="500"/>
                                        <p:tgtEl>
                                          <p:spTgt spid="12"/>
                                        </p:tgtEl>
                                      </p:cBhvr>
                                    </p:animEffect>
                                  </p:childTnLst>
                                </p:cTn>
                              </p:par>
                            </p:childTnLst>
                          </p:cTn>
                        </p:par>
                        <p:par>
                          <p:cTn id="52" fill="hold">
                            <p:stCondLst>
                              <p:cond delay="1000"/>
                            </p:stCondLst>
                            <p:childTnLst>
                              <p:par>
                                <p:cTn id="53" presetID="22" presetClass="entr" presetSubtype="4" fill="hold"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animBg="1"/>
      <p:bldP spid="12" grpId="0"/>
      <p:bldP spid="13" grpId="0"/>
      <p:bldP spid="15" grpId="0"/>
      <p:bldP spid="18" grpId="0"/>
      <p:bldP spid="17" grpId="0"/>
      <p:bldP spid="21" grpId="0"/>
      <p:bldP spid="2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73" name="Shape 173"/>
          <p:cNvSpPr/>
          <p:nvPr/>
        </p:nvSpPr>
        <p:spPr>
          <a:xfrm>
            <a:off x="261256" y="920953"/>
            <a:ext cx="11685322" cy="126188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rPr lang="cs-CZ" sz="4400" u="sng" dirty="0">
                <a:solidFill>
                  <a:srgbClr val="02236A"/>
                </a:solidFill>
              </a:rPr>
              <a:t>Praktické cvičenie</a:t>
            </a:r>
            <a:r>
              <a:rPr lang="cs-CZ" sz="4400" dirty="0">
                <a:solidFill>
                  <a:srgbClr val="02236A"/>
                </a:solidFill>
              </a:rPr>
              <a:t>: </a:t>
            </a:r>
            <a:r>
              <a:rPr lang="cs-CZ" sz="3200" dirty="0">
                <a:solidFill>
                  <a:srgbClr val="002060"/>
                </a:solidFill>
              </a:rPr>
              <a:t>5b.1.</a:t>
            </a:r>
            <a:r>
              <a:rPr lang="en-GB" sz="3200" dirty="0">
                <a:solidFill>
                  <a:srgbClr val="002060"/>
                </a:solidFill>
              </a:rPr>
              <a:t>6</a:t>
            </a:r>
            <a:r>
              <a:rPr lang="cs-CZ" sz="3200" dirty="0">
                <a:solidFill>
                  <a:srgbClr val="002060"/>
                </a:solidFill>
              </a:rPr>
              <a:t> Zdanlivá veľkosť Slnka a Mesiaca na oblohe – typy zatmenia Slnka</a:t>
            </a:r>
          </a:p>
        </p:txBody>
      </p:sp>
      <p:sp>
        <p:nvSpPr>
          <p:cNvPr id="174" name="Shape 174"/>
          <p:cNvSpPr/>
          <p:nvPr/>
        </p:nvSpPr>
        <p:spPr>
          <a:xfrm>
            <a:off x="261256" y="3505422"/>
            <a:ext cx="11685322" cy="64633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lang="cs-CZ" sz="3600" dirty="0">
                <a:solidFill>
                  <a:srgbClr val="002060"/>
                </a:solidFill>
              </a:rPr>
              <a:t>Materiály a náradie</a:t>
            </a:r>
            <a:r>
              <a:rPr sz="3600">
                <a:solidFill>
                  <a:srgbClr val="002060"/>
                </a:solidFill>
              </a:rPr>
              <a:t>:</a:t>
            </a:r>
            <a:r>
              <a:rPr lang="az-Cyrl-AZ" sz="3600" dirty="0">
                <a:solidFill>
                  <a:srgbClr val="002060"/>
                </a:solidFill>
              </a:rPr>
              <a:t> </a:t>
            </a:r>
            <a:r>
              <a:rPr lang="en-GB" sz="2800" dirty="0">
                <a:solidFill>
                  <a:srgbClr val="002060"/>
                </a:solidFill>
              </a:rPr>
              <a:t>N</a:t>
            </a:r>
            <a:r>
              <a:rPr lang="sk-SK" sz="2800" dirty="0">
                <a:solidFill>
                  <a:srgbClr val="002060"/>
                </a:solidFill>
              </a:rPr>
              <a:t>i</a:t>
            </a:r>
            <a:r>
              <a:rPr lang="en-GB" sz="2800" dirty="0">
                <a:solidFill>
                  <a:srgbClr val="002060"/>
                </a:solidFill>
              </a:rPr>
              <a:t>e</a:t>
            </a:r>
            <a:endParaRPr sz="3600" dirty="0">
              <a:solidFill>
                <a:srgbClr val="002060"/>
              </a:solidFill>
            </a:endParaRPr>
          </a:p>
        </p:txBody>
      </p:sp>
      <p:sp>
        <p:nvSpPr>
          <p:cNvPr id="175" name="Shape 175"/>
          <p:cNvSpPr/>
          <p:nvPr/>
        </p:nvSpPr>
        <p:spPr>
          <a:xfrm>
            <a:off x="261256" y="4064385"/>
            <a:ext cx="11685322" cy="150810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lang="cs-CZ" sz="3600" dirty="0">
                <a:solidFill>
                  <a:srgbClr val="002060"/>
                </a:solidFill>
              </a:rPr>
              <a:t>Postup</a:t>
            </a:r>
            <a:r>
              <a:rPr sz="3600">
                <a:solidFill>
                  <a:srgbClr val="002060"/>
                </a:solidFill>
              </a:rPr>
              <a:t>: </a:t>
            </a:r>
            <a:r>
              <a:rPr lang="cs-CZ" sz="2800" dirty="0">
                <a:solidFill>
                  <a:srgbClr val="002060"/>
                </a:solidFill>
              </a:rPr>
              <a:t>Žiaci pochopia rozdiely medzi jednotlivými typmi zatmenia Slnka. Ďalej si upevnia predstavu vzájomnej polohy telies v priebehu zatmenia a ujasnia si vplyv sklonu roviny obehu Mesiaca okolo Zeme voči rovine ekliptiky.</a:t>
            </a:r>
          </a:p>
        </p:txBody>
      </p:sp>
      <p:sp>
        <p:nvSpPr>
          <p:cNvPr id="176" name="Shape 176"/>
          <p:cNvSpPr/>
          <p:nvPr/>
        </p:nvSpPr>
        <p:spPr>
          <a:xfrm>
            <a:off x="261256" y="2068500"/>
            <a:ext cx="11685322" cy="150810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lang="cs-CZ" sz="3600" dirty="0">
                <a:solidFill>
                  <a:srgbClr val="002060"/>
                </a:solidFill>
              </a:rPr>
              <a:t>Metodická časť: </a:t>
            </a:r>
            <a:r>
              <a:rPr lang="cs-CZ" sz="2800" dirty="0">
                <a:solidFill>
                  <a:srgbClr val="002060"/>
                </a:solidFill>
              </a:rPr>
              <a:t>Vzdialenosť Mesiaca od Zeme kolísa pri obehu po eliptickej trajektórii o 11 %, vzdialenosť Zeme od Slnka o necelých 3,5 %. Väčšie zmeny veľkostí  či vzdialeností budú mať vplyv na typy zatmenia Slnka.</a:t>
            </a:r>
          </a:p>
        </p:txBody>
      </p:sp>
    </p:spTree>
    <p:extLst>
      <p:ext uri="{BB962C8B-B14F-4D97-AF65-F5344CB8AC3E}">
        <p14:creationId xmlns:p14="http://schemas.microsoft.com/office/powerpoint/2010/main" val="1299832510"/>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73" name="Shape 173"/>
          <p:cNvSpPr/>
          <p:nvPr/>
        </p:nvSpPr>
        <p:spPr>
          <a:xfrm>
            <a:off x="261256" y="920953"/>
            <a:ext cx="11685322" cy="126188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rPr lang="cs-CZ" sz="4400" u="sng" dirty="0">
                <a:solidFill>
                  <a:srgbClr val="02236A"/>
                </a:solidFill>
              </a:rPr>
              <a:t>Praktické cvičenie</a:t>
            </a:r>
            <a:r>
              <a:rPr lang="cs-CZ" sz="4400" dirty="0">
                <a:solidFill>
                  <a:srgbClr val="02236A"/>
                </a:solidFill>
              </a:rPr>
              <a:t>: </a:t>
            </a:r>
            <a:r>
              <a:rPr lang="cs-CZ" sz="3200" dirty="0">
                <a:solidFill>
                  <a:srgbClr val="002060"/>
                </a:solidFill>
              </a:rPr>
              <a:t>5b.1.</a:t>
            </a:r>
            <a:r>
              <a:rPr lang="en-GB" sz="3200" dirty="0">
                <a:solidFill>
                  <a:srgbClr val="002060"/>
                </a:solidFill>
              </a:rPr>
              <a:t>6</a:t>
            </a:r>
            <a:r>
              <a:rPr lang="cs-CZ" sz="3200" dirty="0">
                <a:solidFill>
                  <a:srgbClr val="002060"/>
                </a:solidFill>
              </a:rPr>
              <a:t> Zdanlivá veľkosť Slnka a Mesiaca na oblohe – typy zatmenia Slnka</a:t>
            </a:r>
          </a:p>
        </p:txBody>
      </p:sp>
      <p:sp>
        <p:nvSpPr>
          <p:cNvPr id="2" name="Obdélník 1">
            <a:extLst>
              <a:ext uri="{FF2B5EF4-FFF2-40B4-BE49-F238E27FC236}">
                <a16:creationId xmlns:a16="http://schemas.microsoft.com/office/drawing/2014/main" id="{6AFD66CC-3B68-40BA-AED7-F8FAD50B8337}"/>
              </a:ext>
            </a:extLst>
          </p:cNvPr>
          <p:cNvSpPr/>
          <p:nvPr/>
        </p:nvSpPr>
        <p:spPr>
          <a:xfrm>
            <a:off x="261256" y="2182837"/>
            <a:ext cx="11685322" cy="981423"/>
          </a:xfrm>
          <a:prstGeom prst="rect">
            <a:avLst/>
          </a:prstGeom>
        </p:spPr>
        <p:txBody>
          <a:bodyPr wrap="square">
            <a:spAutoFit/>
          </a:bodyPr>
          <a:lstStyle/>
          <a:p>
            <a:pPr marL="342900" lvl="0" indent="-342900">
              <a:lnSpc>
                <a:spcPct val="107000"/>
              </a:lnSpc>
              <a:spcAft>
                <a:spcPts val="800"/>
              </a:spcAft>
              <a:buFont typeface="+mj-lt"/>
              <a:buAutoNum type="alphaLcParenR"/>
            </a:pPr>
            <a:r>
              <a:rPr lang="cs-CZ" dirty="0">
                <a:latin typeface="Calibri" panose="020F0502020204030204" pitchFamily="34" charset="0"/>
                <a:ea typeface="Calibri" panose="020F0502020204030204" pitchFamily="34" charset="0"/>
                <a:cs typeface="Times New Roman" panose="02020603050405020304" pitchFamily="18" charset="0"/>
              </a:rPr>
              <a:t>Slnko aj Mesiac sú rovnako veľké ako v skutočnosti, ale </a:t>
            </a:r>
            <a:r>
              <a:rPr lang="cs-CZ" b="1" dirty="0">
                <a:latin typeface="Calibri" panose="020F0502020204030204" pitchFamily="34" charset="0"/>
                <a:ea typeface="Calibri" panose="020F0502020204030204" pitchFamily="34" charset="0"/>
                <a:cs typeface="Times New Roman" panose="02020603050405020304" pitchFamily="18" charset="0"/>
              </a:rPr>
              <a:t>Mesiac</a:t>
            </a:r>
            <a:r>
              <a:rPr lang="cs-CZ" dirty="0">
                <a:latin typeface="Calibri" panose="020F0502020204030204" pitchFamily="34" charset="0"/>
                <a:ea typeface="Calibri" panose="020F0502020204030204" pitchFamily="34" charset="0"/>
                <a:cs typeface="Times New Roman" panose="02020603050405020304" pitchFamily="18" charset="0"/>
              </a:rPr>
              <a:t> obieha </a:t>
            </a:r>
            <a:r>
              <a:rPr lang="cs-CZ" b="1" dirty="0">
                <a:latin typeface="Calibri" panose="020F0502020204030204" pitchFamily="34" charset="0"/>
                <a:ea typeface="Calibri" panose="020F0502020204030204" pitchFamily="34" charset="0"/>
                <a:cs typeface="Times New Roman" panose="02020603050405020304" pitchFamily="18" charset="0"/>
              </a:rPr>
              <a:t>bližšie</a:t>
            </a:r>
            <a:r>
              <a:rPr lang="cs-CZ" dirty="0">
                <a:latin typeface="Calibri" panose="020F0502020204030204" pitchFamily="34" charset="0"/>
                <a:ea typeface="Calibri" panose="020F0502020204030204" pitchFamily="34" charset="0"/>
                <a:cs typeface="Times New Roman" panose="02020603050405020304" pitchFamily="18" charset="0"/>
              </a:rPr>
              <a:t> k </a:t>
            </a:r>
            <a:r>
              <a:rPr lang="cs-CZ" b="1" dirty="0">
                <a:latin typeface="Calibri" panose="020F0502020204030204" pitchFamily="34" charset="0"/>
                <a:ea typeface="Calibri" panose="020F0502020204030204" pitchFamily="34" charset="0"/>
                <a:cs typeface="Times New Roman" panose="02020603050405020304" pitchFamily="18" charset="0"/>
              </a:rPr>
              <a:t>Zemi</a:t>
            </a:r>
            <a:r>
              <a:rPr lang="cs-CZ" dirty="0">
                <a:latin typeface="Calibri" panose="020F0502020204030204" pitchFamily="34" charset="0"/>
                <a:ea typeface="Calibri" panose="020F0502020204030204" pitchFamily="34" charset="0"/>
                <a:cs typeface="Times New Roman" panose="02020603050405020304" pitchFamily="18" charset="0"/>
              </a:rPr>
              <a:t>. Ku ktorým typom zatmenia by mohlo dochádzať (úplné, prstencové, hybridné, čiastočné)? Boli by zatmenia Slnka častejšie alebo naopak vzácnejšie ako v skutočnosti?</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Obdélník 2">
            <a:extLst>
              <a:ext uri="{FF2B5EF4-FFF2-40B4-BE49-F238E27FC236}">
                <a16:creationId xmlns:a16="http://schemas.microsoft.com/office/drawing/2014/main" id="{F782C4B7-1549-4493-949A-8BFA85556962}"/>
              </a:ext>
            </a:extLst>
          </p:cNvPr>
          <p:cNvSpPr/>
          <p:nvPr/>
        </p:nvSpPr>
        <p:spPr>
          <a:xfrm>
            <a:off x="586152" y="3222747"/>
            <a:ext cx="11278364" cy="1277786"/>
          </a:xfrm>
          <a:prstGeom prst="rect">
            <a:avLst/>
          </a:prstGeom>
        </p:spPr>
        <p:txBody>
          <a:bodyPr wrap="square">
            <a:spAutoFit/>
          </a:bodyPr>
          <a:lstStyle/>
          <a:p>
            <a:pPr lvl="0">
              <a:lnSpc>
                <a:spcPct val="107000"/>
              </a:lnSpc>
              <a:spcAft>
                <a:spcPts val="800"/>
              </a:spcAft>
            </a:pP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Mesiac obieha bližšie, jeho tieň má väčšiu uhlovú veľkosť než Slnko. </a:t>
            </a:r>
            <a:r>
              <a:rPr lang="cs-CZ"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Môže</a:t>
            </a: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 nastať </a:t>
            </a:r>
            <a:r>
              <a:rPr lang="cs-CZ"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úplné zatmenie</a:t>
            </a: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 ale </a:t>
            </a:r>
            <a:r>
              <a:rPr lang="cs-CZ"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nemôže</a:t>
            </a: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 nastať </a:t>
            </a:r>
            <a:r>
              <a:rPr lang="cs-CZ"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prstencové</a:t>
            </a: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 alebo </a:t>
            </a:r>
            <a:r>
              <a:rPr lang="cs-CZ"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hybridné</a:t>
            </a: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 zatmenie. Pretože tieň je väčší, budú zatmenia nastávať </a:t>
            </a:r>
            <a:r>
              <a:rPr lang="cs-CZ"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častejšie</a:t>
            </a: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 (Sklon roviny obehu Mesiaca okolo Zeme voči rovine ekliptiky zostává rovanký, uhlová veľkosť Slnka zostáva rovnaká, </a:t>
            </a:r>
            <a:r>
              <a:rPr lang="cs-CZ"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uhlová veľkosť</a:t>
            </a: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 Mesiaca je </a:t>
            </a:r>
            <a:r>
              <a:rPr lang="cs-CZ"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väčšia</a:t>
            </a: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a:t>
            </a:r>
            <a:endParaRPr lang="cs-CZ"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28762588"/>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73" name="Shape 173"/>
          <p:cNvSpPr/>
          <p:nvPr/>
        </p:nvSpPr>
        <p:spPr>
          <a:xfrm>
            <a:off x="261256" y="920953"/>
            <a:ext cx="11685322" cy="126188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rPr lang="cs-CZ" sz="4400" u="sng" dirty="0">
                <a:solidFill>
                  <a:srgbClr val="02236A"/>
                </a:solidFill>
              </a:rPr>
              <a:t>Praktické cvičenie</a:t>
            </a:r>
            <a:r>
              <a:rPr lang="cs-CZ" sz="4400" dirty="0">
                <a:solidFill>
                  <a:srgbClr val="02236A"/>
                </a:solidFill>
              </a:rPr>
              <a:t>: </a:t>
            </a:r>
            <a:r>
              <a:rPr lang="cs-CZ" sz="3200" dirty="0">
                <a:solidFill>
                  <a:srgbClr val="002060"/>
                </a:solidFill>
              </a:rPr>
              <a:t>5b.1.</a:t>
            </a:r>
            <a:r>
              <a:rPr lang="en-GB" sz="3200" dirty="0">
                <a:solidFill>
                  <a:srgbClr val="002060"/>
                </a:solidFill>
              </a:rPr>
              <a:t>6</a:t>
            </a:r>
            <a:r>
              <a:rPr lang="cs-CZ" sz="3200" dirty="0">
                <a:solidFill>
                  <a:srgbClr val="002060"/>
                </a:solidFill>
              </a:rPr>
              <a:t> Zdanlivá veľkosť Slnka a Mesiaca na oblohe – typy zatmenia Slunka</a:t>
            </a:r>
          </a:p>
        </p:txBody>
      </p:sp>
      <p:sp>
        <p:nvSpPr>
          <p:cNvPr id="2" name="Obdélník 1">
            <a:extLst>
              <a:ext uri="{FF2B5EF4-FFF2-40B4-BE49-F238E27FC236}">
                <a16:creationId xmlns:a16="http://schemas.microsoft.com/office/drawing/2014/main" id="{6AFD66CC-3B68-40BA-AED7-F8FAD50B8337}"/>
              </a:ext>
            </a:extLst>
          </p:cNvPr>
          <p:cNvSpPr/>
          <p:nvPr/>
        </p:nvSpPr>
        <p:spPr>
          <a:xfrm>
            <a:off x="261256" y="2182837"/>
            <a:ext cx="11685322" cy="981423"/>
          </a:xfrm>
          <a:prstGeom prst="rect">
            <a:avLst/>
          </a:prstGeom>
        </p:spPr>
        <p:txBody>
          <a:bodyPr wrap="square">
            <a:spAutoFit/>
          </a:bodyPr>
          <a:lstStyle/>
          <a:p>
            <a:pPr marL="342900" lvl="0" indent="-342900">
              <a:lnSpc>
                <a:spcPct val="107000"/>
              </a:lnSpc>
              <a:spcAft>
                <a:spcPts val="800"/>
              </a:spcAft>
              <a:buFont typeface="+mj-lt"/>
              <a:buAutoNum type="alphaLcParenR" startAt="2"/>
            </a:pPr>
            <a:r>
              <a:rPr lang="cs-CZ" dirty="0"/>
              <a:t>Slunce i Mesia sú rovnako veľké ako v skutočnosti, ale </a:t>
            </a:r>
            <a:r>
              <a:rPr lang="cs-CZ" b="1" dirty="0"/>
              <a:t>Mesiac</a:t>
            </a:r>
            <a:r>
              <a:rPr lang="cs-CZ" dirty="0"/>
              <a:t> obieha </a:t>
            </a:r>
            <a:r>
              <a:rPr lang="cs-CZ" b="1" dirty="0"/>
              <a:t>ďalej</a:t>
            </a:r>
            <a:r>
              <a:rPr lang="cs-CZ" dirty="0"/>
              <a:t> od </a:t>
            </a:r>
            <a:r>
              <a:rPr lang="cs-CZ" b="1" dirty="0"/>
              <a:t>Zeme</a:t>
            </a:r>
            <a:r>
              <a:rPr lang="cs-CZ" dirty="0"/>
              <a:t>. Ku ktorým typom zatmení by mohlo dochádzať (úplné, prstencové, hybridné, čiastočné)? Boli by zatmenia Slnka častejšie alebo naopak vzácnejšie ako v skutočnosti?</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Obdélník 2">
            <a:extLst>
              <a:ext uri="{FF2B5EF4-FFF2-40B4-BE49-F238E27FC236}">
                <a16:creationId xmlns:a16="http://schemas.microsoft.com/office/drawing/2014/main" id="{F782C4B7-1549-4493-949A-8BFA85556962}"/>
              </a:ext>
            </a:extLst>
          </p:cNvPr>
          <p:cNvSpPr/>
          <p:nvPr/>
        </p:nvSpPr>
        <p:spPr>
          <a:xfrm>
            <a:off x="586152" y="3222747"/>
            <a:ext cx="11278364" cy="981423"/>
          </a:xfrm>
          <a:prstGeom prst="rect">
            <a:avLst/>
          </a:prstGeom>
        </p:spPr>
        <p:txBody>
          <a:bodyPr wrap="square">
            <a:spAutoFit/>
          </a:bodyPr>
          <a:lstStyle/>
          <a:p>
            <a:pPr lvl="0">
              <a:lnSpc>
                <a:spcPct val="107000"/>
              </a:lnSpc>
              <a:spcAft>
                <a:spcPts val="800"/>
              </a:spcAft>
            </a:pP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Mesiac obiehá ďalej, jeho tieň má menšiu uhlovú veľkosť ako Slnko. </a:t>
            </a:r>
            <a:r>
              <a:rPr lang="cs-CZ"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Nemôže</a:t>
            </a: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 nastať </a:t>
            </a:r>
            <a:r>
              <a:rPr lang="cs-CZ"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úplné</a:t>
            </a: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 ani </a:t>
            </a:r>
            <a:r>
              <a:rPr lang="cs-CZ"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hybridné</a:t>
            </a: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 zatmenie, </a:t>
            </a:r>
            <a:r>
              <a:rPr lang="cs-CZ"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len</a:t>
            </a: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cs-CZ"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prstencové</a:t>
            </a: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 Pretože je tieň menší, budú zatmenia nastávať </a:t>
            </a:r>
            <a:r>
              <a:rPr lang="cs-CZ"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menej</a:t>
            </a: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cs-CZ"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často</a:t>
            </a: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 (Sklon roviny obehu Mesiaca okolo Zeme voči rovine ekliptiky zostáva rovnaký, uhlová veľkosť Slnka zostáva rovnaká, </a:t>
            </a:r>
            <a:r>
              <a:rPr lang="cs-CZ"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uhlová veľkosť</a:t>
            </a: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 Mesiaca je </a:t>
            </a:r>
            <a:r>
              <a:rPr lang="cs-CZ"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menšia</a:t>
            </a: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a:t>
            </a:r>
            <a:endParaRPr lang="cs-CZ"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8559105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36223A4D-3023-401C-B87B-D47558DCCF2C}"/>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4EDCB3E2-1EBA-4425-9C15-3D3A560D8617}"/>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92" name="Shape 92"/>
          <p:cNvSpPr/>
          <p:nvPr/>
        </p:nvSpPr>
        <p:spPr>
          <a:xfrm>
            <a:off x="-6761" y="5572490"/>
            <a:ext cx="12198761" cy="13970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95" name="Shape 95"/>
          <p:cNvSpPr>
            <a:spLocks noGrp="1"/>
          </p:cNvSpPr>
          <p:nvPr>
            <p:ph type="title"/>
          </p:nvPr>
        </p:nvSpPr>
        <p:spPr>
          <a:xfrm>
            <a:off x="-6761" y="981862"/>
            <a:ext cx="12198760" cy="688766"/>
          </a:xfrm>
          <a:prstGeom prst="rect">
            <a:avLst/>
          </a:prstGeom>
        </p:spPr>
        <p:txBody>
          <a:bodyPr>
            <a:normAutofit fontScale="90000"/>
          </a:bodyPr>
          <a:lstStyle>
            <a:lvl1pPr defTabSz="859536">
              <a:defRPr sz="5600">
                <a:solidFill>
                  <a:srgbClr val="142A9D"/>
                </a:solidFill>
                <a:latin typeface="Calibri"/>
                <a:ea typeface="Calibri"/>
                <a:cs typeface="Calibri"/>
                <a:sym typeface="Calibri"/>
              </a:defRPr>
            </a:lvl1pPr>
          </a:lstStyle>
          <a:p>
            <a:pPr lvl="0" defTabSz="713230">
              <a:defRPr sz="1800" u="none">
                <a:solidFill>
                  <a:srgbClr val="000000"/>
                </a:solidFill>
              </a:defRPr>
            </a:pPr>
            <a:r>
              <a:rPr lang="cs-CZ" sz="4400" u="sng" dirty="0">
                <a:solidFill>
                  <a:srgbClr val="002060"/>
                </a:solidFill>
                <a:sym typeface="Calibri Light"/>
              </a:rPr>
              <a:t>Moduly projektu </a:t>
            </a:r>
            <a:r>
              <a:rPr sz="4400" u="sng" dirty="0">
                <a:solidFill>
                  <a:srgbClr val="002060"/>
                </a:solidFill>
                <a:sym typeface="Calibri Light"/>
              </a:rPr>
              <a:t>STARS</a:t>
            </a:r>
          </a:p>
        </p:txBody>
      </p:sp>
      <p:sp>
        <p:nvSpPr>
          <p:cNvPr id="9" name="Shape 96"/>
          <p:cNvSpPr>
            <a:spLocks noGrp="1"/>
          </p:cNvSpPr>
          <p:nvPr>
            <p:ph type="body" idx="1"/>
          </p:nvPr>
        </p:nvSpPr>
        <p:spPr>
          <a:xfrm>
            <a:off x="781665" y="2016189"/>
            <a:ext cx="10826932" cy="3331840"/>
          </a:xfrm>
          <a:prstGeom prst="rect">
            <a:avLst/>
          </a:prstGeom>
        </p:spPr>
        <p:txBody>
          <a:bodyPr>
            <a:normAutofit/>
          </a:bodyPr>
          <a:lstStyle/>
          <a:p>
            <a:pPr algn="just" defTabSz="868680">
              <a:spcBef>
                <a:spcPts val="900"/>
              </a:spcBef>
              <a:defRPr sz="1800"/>
            </a:pPr>
            <a:r>
              <a:rPr lang="sk-SK" sz="2600" dirty="0">
                <a:solidFill>
                  <a:srgbClr val="002060"/>
                </a:solidFill>
              </a:rPr>
              <a:t>#1 	Súhvezdia.				#6 	Galaktickej prostredie.</a:t>
            </a:r>
          </a:p>
          <a:p>
            <a:pPr algn="just" defTabSz="868680">
              <a:spcBef>
                <a:spcPts val="900"/>
              </a:spcBef>
              <a:defRPr sz="1800"/>
            </a:pPr>
            <a:r>
              <a:rPr lang="sk-SK" sz="2600" dirty="0">
                <a:solidFill>
                  <a:srgbClr val="002060"/>
                </a:solidFill>
              </a:rPr>
              <a:t>#2 	Pohyb nebeských telies.		#7 	Slnko a hviezdy.</a:t>
            </a:r>
          </a:p>
          <a:p>
            <a:pPr lvl="0" algn="just" defTabSz="868680">
              <a:spcBef>
                <a:spcPts val="900"/>
              </a:spcBef>
              <a:defRPr sz="1800"/>
            </a:pPr>
            <a:r>
              <a:rPr lang="sk-SK" sz="2600" dirty="0">
                <a:solidFill>
                  <a:srgbClr val="002060"/>
                </a:solidFill>
              </a:rPr>
              <a:t>#3 	Newtonov gravitačný zákon.	#8 	Naša Galaxia </a:t>
            </a:r>
            <a:r>
              <a:rPr lang="sk-SK" sz="2600">
                <a:solidFill>
                  <a:srgbClr val="002060"/>
                </a:solidFill>
              </a:rPr>
              <a:t>a iné </a:t>
            </a:r>
            <a:r>
              <a:rPr lang="sk-SK" sz="2600" dirty="0">
                <a:solidFill>
                  <a:srgbClr val="002060"/>
                </a:solidFill>
              </a:rPr>
              <a:t>galaxie.</a:t>
            </a:r>
          </a:p>
          <a:p>
            <a:pPr lvl="0" algn="just" defTabSz="868680">
              <a:spcBef>
                <a:spcPts val="900"/>
              </a:spcBef>
              <a:defRPr sz="1800"/>
            </a:pPr>
            <a:r>
              <a:rPr lang="sk-SK" sz="2600" dirty="0">
                <a:solidFill>
                  <a:srgbClr val="002060"/>
                </a:solidFill>
              </a:rPr>
              <a:t>#4 	Objavovanie vesmíru. 		#9 	Vesmír.</a:t>
            </a:r>
          </a:p>
          <a:p>
            <a:pPr algn="just" defTabSz="868680">
              <a:spcBef>
                <a:spcPts val="900"/>
              </a:spcBef>
              <a:defRPr sz="1800"/>
            </a:pPr>
            <a:r>
              <a:rPr lang="sk-SK" sz="2600" dirty="0">
                <a:solidFill>
                  <a:srgbClr val="002060"/>
                </a:solidFill>
              </a:rPr>
              <a:t>#5 	Slnečná sústava.			#10	Hvezdárne / observatóriá.</a:t>
            </a:r>
          </a:p>
        </p:txBody>
      </p:sp>
    </p:spTree>
    <p:extLst>
      <p:ext uri="{BB962C8B-B14F-4D97-AF65-F5344CB8AC3E}">
        <p14:creationId xmlns:p14="http://schemas.microsoft.com/office/powerpoint/2010/main" val="1322268181"/>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73" name="Shape 173"/>
          <p:cNvSpPr/>
          <p:nvPr/>
        </p:nvSpPr>
        <p:spPr>
          <a:xfrm>
            <a:off x="261256" y="920953"/>
            <a:ext cx="11685322" cy="126188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rPr lang="cs-CZ" sz="4400" u="sng" dirty="0">
                <a:solidFill>
                  <a:srgbClr val="02236A"/>
                </a:solidFill>
              </a:rPr>
              <a:t>Praktické cvičenie</a:t>
            </a:r>
            <a:r>
              <a:rPr lang="cs-CZ" sz="4400" dirty="0">
                <a:solidFill>
                  <a:srgbClr val="02236A"/>
                </a:solidFill>
              </a:rPr>
              <a:t>: </a:t>
            </a:r>
            <a:r>
              <a:rPr lang="cs-CZ" sz="3200" dirty="0">
                <a:solidFill>
                  <a:srgbClr val="002060"/>
                </a:solidFill>
              </a:rPr>
              <a:t>5b.1.</a:t>
            </a:r>
            <a:r>
              <a:rPr lang="en-GB" sz="3200" dirty="0">
                <a:solidFill>
                  <a:srgbClr val="002060"/>
                </a:solidFill>
              </a:rPr>
              <a:t>6</a:t>
            </a:r>
            <a:r>
              <a:rPr lang="cs-CZ" sz="3200" dirty="0">
                <a:solidFill>
                  <a:srgbClr val="002060"/>
                </a:solidFill>
              </a:rPr>
              <a:t> Zdanlivá veľkosť Slnka a Mesiaca na oblohe – typy zatmenia Slnka</a:t>
            </a:r>
          </a:p>
        </p:txBody>
      </p:sp>
      <p:sp>
        <p:nvSpPr>
          <p:cNvPr id="2" name="Obdélník 1">
            <a:extLst>
              <a:ext uri="{FF2B5EF4-FFF2-40B4-BE49-F238E27FC236}">
                <a16:creationId xmlns:a16="http://schemas.microsoft.com/office/drawing/2014/main" id="{6AFD66CC-3B68-40BA-AED7-F8FAD50B8337}"/>
              </a:ext>
            </a:extLst>
          </p:cNvPr>
          <p:cNvSpPr/>
          <p:nvPr/>
        </p:nvSpPr>
        <p:spPr>
          <a:xfrm>
            <a:off x="261256" y="2182837"/>
            <a:ext cx="11685322" cy="981423"/>
          </a:xfrm>
          <a:prstGeom prst="rect">
            <a:avLst/>
          </a:prstGeom>
        </p:spPr>
        <p:txBody>
          <a:bodyPr wrap="square">
            <a:spAutoFit/>
          </a:bodyPr>
          <a:lstStyle/>
          <a:p>
            <a:pPr marL="342900" lvl="0" indent="-342900">
              <a:lnSpc>
                <a:spcPct val="107000"/>
              </a:lnSpc>
              <a:spcAft>
                <a:spcPts val="800"/>
              </a:spcAft>
              <a:buFont typeface="+mj-lt"/>
              <a:buAutoNum type="alphaLcParenR" startAt="3"/>
            </a:pPr>
            <a:r>
              <a:rPr lang="cs-CZ" dirty="0"/>
              <a:t>Slnko i Mesiac sú rovnako veľké ako v skutočnosti, ale </a:t>
            </a:r>
            <a:r>
              <a:rPr lang="cs-CZ" b="1" dirty="0"/>
              <a:t>Zeme</a:t>
            </a:r>
            <a:r>
              <a:rPr lang="cs-CZ" dirty="0"/>
              <a:t> obieha </a:t>
            </a:r>
            <a:r>
              <a:rPr lang="cs-CZ" b="1" dirty="0"/>
              <a:t>bližšie</a:t>
            </a:r>
            <a:r>
              <a:rPr lang="cs-CZ" dirty="0"/>
              <a:t> k </a:t>
            </a:r>
            <a:r>
              <a:rPr lang="cs-CZ" b="1" dirty="0"/>
              <a:t>Slnku</a:t>
            </a:r>
            <a:r>
              <a:rPr lang="cs-CZ" dirty="0"/>
              <a:t>. Ku ktorým typom zatmenia by mohlo dochádzať (úplné, prstencové, hybridné, čiastočné)? Boli by zatmenia Slnka častejšie alebo naopak vzácnejšie ako v skutočnosti?</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Obdélník 2">
            <a:extLst>
              <a:ext uri="{FF2B5EF4-FFF2-40B4-BE49-F238E27FC236}">
                <a16:creationId xmlns:a16="http://schemas.microsoft.com/office/drawing/2014/main" id="{F782C4B7-1549-4493-949A-8BFA85556962}"/>
              </a:ext>
            </a:extLst>
          </p:cNvPr>
          <p:cNvSpPr/>
          <p:nvPr/>
        </p:nvSpPr>
        <p:spPr>
          <a:xfrm>
            <a:off x="586152" y="3222747"/>
            <a:ext cx="11278364" cy="1561005"/>
          </a:xfrm>
          <a:prstGeom prst="rect">
            <a:avLst/>
          </a:prstGeom>
        </p:spPr>
        <p:txBody>
          <a:bodyPr wrap="square">
            <a:spAutoFit/>
          </a:bodyPr>
          <a:lstStyle/>
          <a:p>
            <a:pPr lvl="0">
              <a:lnSpc>
                <a:spcPct val="107000"/>
              </a:lnSpc>
              <a:spcAft>
                <a:spcPts val="800"/>
              </a:spcAft>
            </a:pP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Slnko je bližšie k Zemi, jeho uhlová veľkosť na oblohe je väčšia ako Mesiaca. </a:t>
            </a:r>
            <a:r>
              <a:rPr lang="cs-CZ"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Nemôže</a:t>
            </a: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 nastať </a:t>
            </a:r>
            <a:r>
              <a:rPr lang="cs-CZ"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úplné</a:t>
            </a: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 ani </a:t>
            </a:r>
            <a:r>
              <a:rPr lang="cs-CZ"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hybridné</a:t>
            </a: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 zatmenie, </a:t>
            </a:r>
            <a:r>
              <a:rPr lang="cs-CZ"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len</a:t>
            </a: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cs-CZ"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prstencové</a:t>
            </a: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 Pretože má Slnko väčšiu uhlovú veľkosť a Mesiac sa pohybuje stále v rovnakom páse vymedzenom sklonom jeho roviny obehu vočii rovine ekliptiky, je pravdepodobnosť, že sa Mesiac dostane pred Slnko väčšia a zatmenia by boli </a:t>
            </a:r>
            <a:r>
              <a:rPr lang="cs-CZ"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častejšie</a:t>
            </a: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 V tomto sa úvaha </a:t>
            </a:r>
            <a:r>
              <a:rPr lang="cs-CZ"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zásadne odlišuje </a:t>
            </a: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od bodu b), prvý dojem vedie k záveru, že situácie b) a c) sú vo výsledku identické.</a:t>
            </a:r>
            <a:endParaRPr lang="cs-CZ"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2688453"/>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73" name="Shape 173"/>
          <p:cNvSpPr/>
          <p:nvPr/>
        </p:nvSpPr>
        <p:spPr>
          <a:xfrm>
            <a:off x="261256" y="920953"/>
            <a:ext cx="11685322" cy="126188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rPr lang="cs-CZ" sz="4400" u="sng" dirty="0">
                <a:solidFill>
                  <a:srgbClr val="02236A"/>
                </a:solidFill>
              </a:rPr>
              <a:t>Praktické cvičenie</a:t>
            </a:r>
            <a:r>
              <a:rPr lang="cs-CZ" sz="4400" dirty="0">
                <a:solidFill>
                  <a:srgbClr val="02236A"/>
                </a:solidFill>
              </a:rPr>
              <a:t>: </a:t>
            </a:r>
            <a:r>
              <a:rPr lang="cs-CZ" sz="3200" dirty="0">
                <a:solidFill>
                  <a:srgbClr val="002060"/>
                </a:solidFill>
              </a:rPr>
              <a:t>5b.1.</a:t>
            </a:r>
            <a:r>
              <a:rPr lang="en-GB" sz="3200" dirty="0">
                <a:solidFill>
                  <a:srgbClr val="002060"/>
                </a:solidFill>
              </a:rPr>
              <a:t>6</a:t>
            </a:r>
            <a:r>
              <a:rPr lang="cs-CZ" sz="3200" dirty="0">
                <a:solidFill>
                  <a:srgbClr val="002060"/>
                </a:solidFill>
              </a:rPr>
              <a:t> Zdanlivá veľkosť Slnka a Mesiaca na oblohe – typy zatmenia Slnka</a:t>
            </a:r>
          </a:p>
        </p:txBody>
      </p:sp>
      <p:sp>
        <p:nvSpPr>
          <p:cNvPr id="2" name="Obdélník 1">
            <a:extLst>
              <a:ext uri="{FF2B5EF4-FFF2-40B4-BE49-F238E27FC236}">
                <a16:creationId xmlns:a16="http://schemas.microsoft.com/office/drawing/2014/main" id="{6AFD66CC-3B68-40BA-AED7-F8FAD50B8337}"/>
              </a:ext>
            </a:extLst>
          </p:cNvPr>
          <p:cNvSpPr/>
          <p:nvPr/>
        </p:nvSpPr>
        <p:spPr>
          <a:xfrm>
            <a:off x="261256" y="2182837"/>
            <a:ext cx="11685322" cy="981423"/>
          </a:xfrm>
          <a:prstGeom prst="rect">
            <a:avLst/>
          </a:prstGeom>
        </p:spPr>
        <p:txBody>
          <a:bodyPr wrap="square">
            <a:spAutoFit/>
          </a:bodyPr>
          <a:lstStyle/>
          <a:p>
            <a:pPr marL="342900" lvl="0" indent="-342900">
              <a:lnSpc>
                <a:spcPct val="107000"/>
              </a:lnSpc>
              <a:spcAft>
                <a:spcPts val="800"/>
              </a:spcAft>
              <a:buFont typeface="+mj-lt"/>
              <a:buAutoNum type="alphaLcParenR" startAt="4"/>
            </a:pPr>
            <a:r>
              <a:rPr lang="cs-CZ" dirty="0"/>
              <a:t>Slnko i Mesiac sú rovnako veľké ako v skutočnosti, ale </a:t>
            </a:r>
            <a:r>
              <a:rPr lang="cs-CZ" b="1" dirty="0"/>
              <a:t>Zem</a:t>
            </a:r>
            <a:r>
              <a:rPr lang="cs-CZ" dirty="0"/>
              <a:t> obieha </a:t>
            </a:r>
            <a:r>
              <a:rPr lang="cs-CZ" b="1" dirty="0"/>
              <a:t>ďalej</a:t>
            </a:r>
            <a:r>
              <a:rPr lang="cs-CZ" dirty="0"/>
              <a:t> od </a:t>
            </a:r>
            <a:r>
              <a:rPr lang="cs-CZ" b="1" dirty="0"/>
              <a:t>Slnka</a:t>
            </a:r>
            <a:r>
              <a:rPr lang="cs-CZ" dirty="0"/>
              <a:t>. Ku ktorým typom zatmenia by mohlo dochádzať (úplné, prstencové, hybridné, čiastečné)? Boli by zatmenia Slnka častejšie alebo naopak vzácnejšie ako v skutočnosti?</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Obdélník 2">
            <a:extLst>
              <a:ext uri="{FF2B5EF4-FFF2-40B4-BE49-F238E27FC236}">
                <a16:creationId xmlns:a16="http://schemas.microsoft.com/office/drawing/2014/main" id="{F782C4B7-1549-4493-949A-8BFA85556962}"/>
              </a:ext>
            </a:extLst>
          </p:cNvPr>
          <p:cNvSpPr/>
          <p:nvPr/>
        </p:nvSpPr>
        <p:spPr>
          <a:xfrm>
            <a:off x="586152" y="3222747"/>
            <a:ext cx="11278364" cy="1574149"/>
          </a:xfrm>
          <a:prstGeom prst="rect">
            <a:avLst/>
          </a:prstGeom>
        </p:spPr>
        <p:txBody>
          <a:bodyPr wrap="square">
            <a:spAutoFit/>
          </a:bodyPr>
          <a:lstStyle/>
          <a:p>
            <a:pPr lvl="0">
              <a:lnSpc>
                <a:spcPct val="107000"/>
              </a:lnSpc>
              <a:spcAft>
                <a:spcPts val="800"/>
              </a:spcAft>
            </a:pP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Slnko je ďalej od Zeme, jeho uhlová veľkosť na oblohe je menšia ako Mesiaca. </a:t>
            </a:r>
            <a:r>
              <a:rPr lang="cs-CZ"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Môže</a:t>
            </a: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 nastať </a:t>
            </a:r>
            <a:r>
              <a:rPr lang="cs-CZ"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úplné</a:t>
            </a: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 zatmenie, ale </a:t>
            </a:r>
            <a:r>
              <a:rPr lang="cs-CZ"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nemôže</a:t>
            </a: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 nastať </a:t>
            </a:r>
            <a:r>
              <a:rPr lang="cs-CZ"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prstencové</a:t>
            </a: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 alebo </a:t>
            </a:r>
            <a:r>
              <a:rPr lang="cs-CZ"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hybridné </a:t>
            </a: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zatmenie. Pretože má Slunce menšiu uhlovú veľkosť a Mesac sa pohybuje stále v rovnakom páse vymedzenom sklonom jeho roviny obehu voči rovine ekliptiky, je pravdepodobnosť, že sa Mesiac dostane pred Slnko menšia a zatmenia  by boli </a:t>
            </a:r>
            <a:r>
              <a:rPr lang="cs-CZ"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menej časté</a:t>
            </a: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 V tomto sa úvaha </a:t>
            </a:r>
            <a:r>
              <a:rPr lang="cs-CZ"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zásadna odlišuje </a:t>
            </a: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od bodu a), prvý dojem vedie k záveru, že situácie a) a d) sú vo výsledku identické.</a:t>
            </a:r>
            <a:endParaRPr lang="cs-CZ"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57027934"/>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73" name="Shape 173"/>
          <p:cNvSpPr/>
          <p:nvPr/>
        </p:nvSpPr>
        <p:spPr>
          <a:xfrm>
            <a:off x="261256" y="920953"/>
            <a:ext cx="11685322" cy="126188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rPr lang="cs-CZ" sz="4400" u="sng" dirty="0">
                <a:solidFill>
                  <a:srgbClr val="02236A"/>
                </a:solidFill>
              </a:rPr>
              <a:t>Praktické </a:t>
            </a:r>
            <a:r>
              <a:rPr lang="cs-CZ" sz="4400" u="sng" dirty="0" err="1">
                <a:solidFill>
                  <a:srgbClr val="02236A"/>
                </a:solidFill>
              </a:rPr>
              <a:t>cvičenie</a:t>
            </a:r>
            <a:r>
              <a:rPr lang="cs-CZ" sz="4400" dirty="0">
                <a:solidFill>
                  <a:srgbClr val="02236A"/>
                </a:solidFill>
              </a:rPr>
              <a:t>: </a:t>
            </a:r>
            <a:r>
              <a:rPr lang="cs-CZ" sz="3200" dirty="0">
                <a:solidFill>
                  <a:srgbClr val="002060"/>
                </a:solidFill>
              </a:rPr>
              <a:t>5b.1.</a:t>
            </a:r>
            <a:r>
              <a:rPr lang="en-GB" sz="3200" dirty="0">
                <a:solidFill>
                  <a:srgbClr val="002060"/>
                </a:solidFill>
              </a:rPr>
              <a:t>6</a:t>
            </a:r>
            <a:r>
              <a:rPr lang="cs-CZ" sz="3200" dirty="0">
                <a:solidFill>
                  <a:srgbClr val="002060"/>
                </a:solidFill>
              </a:rPr>
              <a:t> </a:t>
            </a:r>
            <a:r>
              <a:rPr lang="cs-CZ" sz="3200" dirty="0" err="1">
                <a:solidFill>
                  <a:srgbClr val="002060"/>
                </a:solidFill>
              </a:rPr>
              <a:t>Zdanlivá</a:t>
            </a:r>
            <a:r>
              <a:rPr lang="cs-CZ" sz="3200" dirty="0">
                <a:solidFill>
                  <a:srgbClr val="002060"/>
                </a:solidFill>
              </a:rPr>
              <a:t> </a:t>
            </a:r>
            <a:r>
              <a:rPr lang="cs-CZ" sz="3200" dirty="0" err="1">
                <a:solidFill>
                  <a:srgbClr val="002060"/>
                </a:solidFill>
              </a:rPr>
              <a:t>veľkosť</a:t>
            </a:r>
            <a:r>
              <a:rPr lang="cs-CZ" sz="3200" dirty="0">
                <a:solidFill>
                  <a:srgbClr val="002060"/>
                </a:solidFill>
              </a:rPr>
              <a:t> </a:t>
            </a:r>
            <a:r>
              <a:rPr lang="cs-CZ" sz="3200" dirty="0" err="1">
                <a:solidFill>
                  <a:srgbClr val="002060"/>
                </a:solidFill>
              </a:rPr>
              <a:t>Slnka</a:t>
            </a:r>
            <a:r>
              <a:rPr lang="cs-CZ" sz="3200" dirty="0">
                <a:solidFill>
                  <a:srgbClr val="002060"/>
                </a:solidFill>
              </a:rPr>
              <a:t> a </a:t>
            </a:r>
            <a:r>
              <a:rPr lang="cs-CZ" sz="3200" dirty="0" err="1">
                <a:solidFill>
                  <a:srgbClr val="002060"/>
                </a:solidFill>
              </a:rPr>
              <a:t>Mesiaca</a:t>
            </a:r>
            <a:r>
              <a:rPr lang="cs-CZ" sz="3200" dirty="0">
                <a:solidFill>
                  <a:srgbClr val="002060"/>
                </a:solidFill>
              </a:rPr>
              <a:t> na </a:t>
            </a:r>
            <a:r>
              <a:rPr lang="cs-CZ" sz="3200" dirty="0" err="1">
                <a:solidFill>
                  <a:srgbClr val="002060"/>
                </a:solidFill>
              </a:rPr>
              <a:t>oblohe</a:t>
            </a:r>
            <a:r>
              <a:rPr lang="cs-CZ" sz="3200" dirty="0">
                <a:solidFill>
                  <a:srgbClr val="002060"/>
                </a:solidFill>
              </a:rPr>
              <a:t> – typy </a:t>
            </a:r>
            <a:r>
              <a:rPr lang="cs-CZ" sz="3200" dirty="0" err="1">
                <a:solidFill>
                  <a:srgbClr val="002060"/>
                </a:solidFill>
              </a:rPr>
              <a:t>zatmenia</a:t>
            </a:r>
            <a:r>
              <a:rPr lang="cs-CZ" sz="3200" dirty="0">
                <a:solidFill>
                  <a:srgbClr val="002060"/>
                </a:solidFill>
              </a:rPr>
              <a:t> </a:t>
            </a:r>
            <a:r>
              <a:rPr lang="cs-CZ" sz="3200" dirty="0" err="1">
                <a:solidFill>
                  <a:srgbClr val="002060"/>
                </a:solidFill>
              </a:rPr>
              <a:t>Slnka</a:t>
            </a:r>
            <a:endParaRPr lang="cs-CZ" sz="3200" dirty="0">
              <a:solidFill>
                <a:srgbClr val="002060"/>
              </a:solidFill>
            </a:endParaRPr>
          </a:p>
        </p:txBody>
      </p:sp>
      <p:sp>
        <p:nvSpPr>
          <p:cNvPr id="2" name="Obdélník 1">
            <a:extLst>
              <a:ext uri="{FF2B5EF4-FFF2-40B4-BE49-F238E27FC236}">
                <a16:creationId xmlns:a16="http://schemas.microsoft.com/office/drawing/2014/main" id="{6AFD66CC-3B68-40BA-AED7-F8FAD50B8337}"/>
              </a:ext>
            </a:extLst>
          </p:cNvPr>
          <p:cNvSpPr/>
          <p:nvPr/>
        </p:nvSpPr>
        <p:spPr>
          <a:xfrm>
            <a:off x="261256" y="2182837"/>
            <a:ext cx="11685322" cy="671915"/>
          </a:xfrm>
          <a:prstGeom prst="rect">
            <a:avLst/>
          </a:prstGeom>
        </p:spPr>
        <p:txBody>
          <a:bodyPr wrap="square">
            <a:spAutoFit/>
          </a:bodyPr>
          <a:lstStyle/>
          <a:p>
            <a:pPr marL="342900" lvl="0" indent="-342900">
              <a:lnSpc>
                <a:spcPct val="107000"/>
              </a:lnSpc>
              <a:spcAft>
                <a:spcPts val="800"/>
              </a:spcAft>
              <a:buFont typeface="+mj-lt"/>
              <a:buAutoNum type="alphaLcParenR" startAt="5"/>
            </a:pPr>
            <a:r>
              <a:rPr lang="cs-CZ" dirty="0"/>
              <a:t>V </a:t>
            </a:r>
            <a:r>
              <a:rPr lang="cs-CZ" dirty="0" err="1"/>
              <a:t>skutočnosti</a:t>
            </a:r>
            <a:r>
              <a:rPr lang="cs-CZ" dirty="0"/>
              <a:t> </a:t>
            </a:r>
            <a:r>
              <a:rPr lang="cs-CZ" dirty="0" err="1"/>
              <a:t>sa</a:t>
            </a:r>
            <a:r>
              <a:rPr lang="cs-CZ" dirty="0"/>
              <a:t> </a:t>
            </a:r>
            <a:r>
              <a:rPr lang="cs-CZ" b="1" dirty="0" err="1"/>
              <a:t>Mesiac</a:t>
            </a:r>
            <a:r>
              <a:rPr lang="cs-CZ" dirty="0"/>
              <a:t> </a:t>
            </a:r>
            <a:r>
              <a:rPr lang="cs-CZ" dirty="0" err="1"/>
              <a:t>pomaly</a:t>
            </a:r>
            <a:r>
              <a:rPr lang="cs-CZ" dirty="0"/>
              <a:t> </a:t>
            </a:r>
            <a:r>
              <a:rPr lang="cs-CZ" dirty="0" err="1"/>
              <a:t>vzďaľuje</a:t>
            </a:r>
            <a:r>
              <a:rPr lang="cs-CZ" dirty="0"/>
              <a:t> od </a:t>
            </a:r>
            <a:r>
              <a:rPr lang="cs-CZ" b="1" dirty="0" err="1"/>
              <a:t>Zeme</a:t>
            </a:r>
            <a:r>
              <a:rPr lang="cs-CZ" dirty="0"/>
              <a:t>. </a:t>
            </a:r>
            <a:r>
              <a:rPr lang="cs-CZ" dirty="0" err="1"/>
              <a:t>Ktorá</a:t>
            </a:r>
            <a:r>
              <a:rPr lang="cs-CZ" dirty="0"/>
              <a:t> </a:t>
            </a:r>
            <a:r>
              <a:rPr lang="cs-CZ" dirty="0" err="1"/>
              <a:t>zo</a:t>
            </a:r>
            <a:r>
              <a:rPr lang="cs-CZ" dirty="0"/>
              <a:t> </a:t>
            </a:r>
            <a:r>
              <a:rPr lang="cs-CZ" dirty="0" err="1"/>
              <a:t>situácií</a:t>
            </a:r>
            <a:r>
              <a:rPr lang="cs-CZ" dirty="0"/>
              <a:t> od a) až d) toto popisuje? </a:t>
            </a:r>
            <a:r>
              <a:rPr lang="cs-CZ" dirty="0" err="1"/>
              <a:t>Aký</a:t>
            </a:r>
            <a:r>
              <a:rPr lang="cs-CZ" dirty="0"/>
              <a:t> bude postupný vývoj výskytu jednotlivých </a:t>
            </a:r>
            <a:r>
              <a:rPr lang="cs-CZ" dirty="0" err="1"/>
              <a:t>typov</a:t>
            </a:r>
            <a:r>
              <a:rPr lang="cs-CZ" dirty="0"/>
              <a:t> </a:t>
            </a:r>
            <a:r>
              <a:rPr lang="cs-CZ" dirty="0" err="1"/>
              <a:t>zatmenia</a:t>
            </a:r>
            <a:r>
              <a:rPr lang="cs-CZ" dirty="0"/>
              <a:t>?</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Obdélník 2">
            <a:extLst>
              <a:ext uri="{FF2B5EF4-FFF2-40B4-BE49-F238E27FC236}">
                <a16:creationId xmlns:a16="http://schemas.microsoft.com/office/drawing/2014/main" id="{F782C4B7-1549-4493-949A-8BFA85556962}"/>
              </a:ext>
            </a:extLst>
          </p:cNvPr>
          <p:cNvSpPr/>
          <p:nvPr/>
        </p:nvSpPr>
        <p:spPr>
          <a:xfrm>
            <a:off x="586152" y="3222747"/>
            <a:ext cx="11278364" cy="1264642"/>
          </a:xfrm>
          <a:prstGeom prst="rect">
            <a:avLst/>
          </a:prstGeom>
        </p:spPr>
        <p:txBody>
          <a:bodyPr wrap="square">
            <a:spAutoFit/>
          </a:bodyPr>
          <a:lstStyle/>
          <a:p>
            <a:pPr lvl="0">
              <a:lnSpc>
                <a:spcPct val="107000"/>
              </a:lnSpc>
              <a:spcAft>
                <a:spcPts val="800"/>
              </a:spcAft>
            </a:pP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V </a:t>
            </a:r>
            <a:r>
              <a:rPr lang="cs-CZ"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budúcnosti</a:t>
            </a: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cs-CZ"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postupne</a:t>
            </a: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cs-CZ"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príde</a:t>
            </a: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 k </a:t>
            </a:r>
            <a:r>
              <a:rPr lang="cs-CZ"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situácii</a:t>
            </a: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cs-CZ"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popísanej</a:t>
            </a: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 v bode </a:t>
            </a:r>
            <a:r>
              <a:rPr lang="cs-CZ"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b)</a:t>
            </a: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cs-CZ"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Postupne</a:t>
            </a: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cs-CZ"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budú</a:t>
            </a: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cs-CZ"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hlavne</a:t>
            </a: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 úplné </a:t>
            </a:r>
            <a:r>
              <a:rPr lang="cs-CZ"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zatmenia</a:t>
            </a: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cs-CZ"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zriedkavejšie</a:t>
            </a: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 až </a:t>
            </a:r>
            <a:r>
              <a:rPr lang="cs-CZ"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prestanú</a:t>
            </a: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 existovat </a:t>
            </a:r>
            <a:r>
              <a:rPr lang="cs-CZ"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úplne</a:t>
            </a: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cs-CZ"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Hybridné</a:t>
            </a: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cs-CZ"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zatmenia</a:t>
            </a: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cs-CZ"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budú</a:t>
            </a: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cs-CZ"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vzácnejšie</a:t>
            </a: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 v </a:t>
            </a:r>
            <a:r>
              <a:rPr lang="cs-CZ"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osobitnom</a:t>
            </a: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cs-CZ"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prípade</a:t>
            </a: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cs-CZ"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budú</a:t>
            </a: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cs-CZ"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môcť</a:t>
            </a: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 nastat </a:t>
            </a:r>
            <a:r>
              <a:rPr lang="cs-CZ"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iba</a:t>
            </a: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cs-CZ"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vtedy</a:t>
            </a: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cs-CZ"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keď</a:t>
            </a: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cs-CZ"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budú</a:t>
            </a: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cs-CZ"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telesá</a:t>
            </a: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cs-CZ"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presne</a:t>
            </a: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 v jednej </a:t>
            </a:r>
            <a:r>
              <a:rPr lang="cs-CZ"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priamke</a:t>
            </a: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 Prstencové </a:t>
            </a:r>
            <a:r>
              <a:rPr lang="cs-CZ"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zatmenia</a:t>
            </a: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cs-CZ"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budú</a:t>
            </a: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cs-CZ"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nastávať</a:t>
            </a: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 stále, ale tvar </a:t>
            </a:r>
            <a:r>
              <a:rPr lang="cs-CZ"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prstenca</a:t>
            </a: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 bude </a:t>
            </a:r>
            <a:r>
              <a:rPr lang="cs-CZ"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môcť</a:t>
            </a: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 byť </a:t>
            </a:r>
            <a:r>
              <a:rPr lang="cs-CZ"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postupne</a:t>
            </a: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cs-CZ"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výraznejšie</a:t>
            </a: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 asymetrický.</a:t>
            </a:r>
            <a:endParaRPr lang="cs-CZ"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0195648"/>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73" name="Shape 173"/>
          <p:cNvSpPr/>
          <p:nvPr/>
        </p:nvSpPr>
        <p:spPr>
          <a:xfrm>
            <a:off x="261256" y="920953"/>
            <a:ext cx="11685322" cy="126188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rPr lang="cs-CZ" sz="4400" u="sng" dirty="0">
                <a:solidFill>
                  <a:srgbClr val="02236A"/>
                </a:solidFill>
              </a:rPr>
              <a:t>Praktické </a:t>
            </a:r>
            <a:r>
              <a:rPr lang="cs-CZ" sz="4400" u="sng" dirty="0" err="1">
                <a:solidFill>
                  <a:srgbClr val="02236A"/>
                </a:solidFill>
              </a:rPr>
              <a:t>cvičenie</a:t>
            </a:r>
            <a:r>
              <a:rPr lang="cs-CZ" sz="4400" dirty="0">
                <a:solidFill>
                  <a:srgbClr val="02236A"/>
                </a:solidFill>
              </a:rPr>
              <a:t>: </a:t>
            </a:r>
            <a:r>
              <a:rPr lang="cs-CZ" sz="3200" dirty="0">
                <a:solidFill>
                  <a:srgbClr val="002060"/>
                </a:solidFill>
              </a:rPr>
              <a:t>5b.1.7 </a:t>
            </a:r>
            <a:r>
              <a:rPr lang="cs-CZ" sz="3200" dirty="0" err="1">
                <a:solidFill>
                  <a:srgbClr val="002060"/>
                </a:solidFill>
              </a:rPr>
              <a:t>Pozorovanie</a:t>
            </a:r>
            <a:r>
              <a:rPr lang="cs-CZ" sz="3200" dirty="0">
                <a:solidFill>
                  <a:srgbClr val="002060"/>
                </a:solidFill>
              </a:rPr>
              <a:t> úplného </a:t>
            </a:r>
            <a:r>
              <a:rPr lang="cs-CZ" sz="3200" dirty="0" err="1">
                <a:solidFill>
                  <a:srgbClr val="002060"/>
                </a:solidFill>
              </a:rPr>
              <a:t>zatmenia</a:t>
            </a:r>
            <a:r>
              <a:rPr lang="cs-CZ" sz="3200" dirty="0">
                <a:solidFill>
                  <a:srgbClr val="002060"/>
                </a:solidFill>
              </a:rPr>
              <a:t> </a:t>
            </a:r>
            <a:r>
              <a:rPr lang="cs-CZ" sz="3200" dirty="0" err="1">
                <a:solidFill>
                  <a:srgbClr val="002060"/>
                </a:solidFill>
              </a:rPr>
              <a:t>Slnka</a:t>
            </a:r>
            <a:r>
              <a:rPr lang="cs-CZ" sz="3200" dirty="0">
                <a:solidFill>
                  <a:srgbClr val="002060"/>
                </a:solidFill>
              </a:rPr>
              <a:t> </a:t>
            </a:r>
            <a:br>
              <a:rPr lang="cs-CZ" sz="3200" dirty="0">
                <a:solidFill>
                  <a:srgbClr val="002060"/>
                </a:solidFill>
              </a:rPr>
            </a:br>
            <a:r>
              <a:rPr lang="cs-CZ" sz="3200" dirty="0">
                <a:solidFill>
                  <a:srgbClr val="002060"/>
                </a:solidFill>
              </a:rPr>
              <a:t>z </a:t>
            </a:r>
            <a:r>
              <a:rPr lang="cs-CZ" sz="3200" dirty="0" err="1">
                <a:solidFill>
                  <a:srgbClr val="002060"/>
                </a:solidFill>
              </a:rPr>
              <a:t>iných</a:t>
            </a:r>
            <a:r>
              <a:rPr lang="cs-CZ" sz="3200" dirty="0">
                <a:solidFill>
                  <a:srgbClr val="002060"/>
                </a:solidFill>
              </a:rPr>
              <a:t> </a:t>
            </a:r>
            <a:r>
              <a:rPr lang="cs-CZ" sz="3200" dirty="0" err="1">
                <a:solidFill>
                  <a:srgbClr val="002060"/>
                </a:solidFill>
              </a:rPr>
              <a:t>planét</a:t>
            </a:r>
            <a:endParaRPr lang="cs-CZ" sz="3200" dirty="0">
              <a:solidFill>
                <a:srgbClr val="002060"/>
              </a:solidFill>
            </a:endParaRPr>
          </a:p>
        </p:txBody>
      </p:sp>
      <p:sp>
        <p:nvSpPr>
          <p:cNvPr id="174" name="Shape 174"/>
          <p:cNvSpPr/>
          <p:nvPr/>
        </p:nvSpPr>
        <p:spPr>
          <a:xfrm>
            <a:off x="261256" y="3473682"/>
            <a:ext cx="11685322" cy="64633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lang="cs-CZ" sz="3600" dirty="0">
                <a:solidFill>
                  <a:srgbClr val="002060"/>
                </a:solidFill>
              </a:rPr>
              <a:t>Materiály a </a:t>
            </a:r>
            <a:r>
              <a:rPr lang="cs-CZ" sz="3600" dirty="0" err="1">
                <a:solidFill>
                  <a:srgbClr val="002060"/>
                </a:solidFill>
              </a:rPr>
              <a:t>náradie</a:t>
            </a:r>
            <a:r>
              <a:rPr lang="cs-CZ" sz="3600" dirty="0">
                <a:solidFill>
                  <a:srgbClr val="002060"/>
                </a:solidFill>
              </a:rPr>
              <a:t>: </a:t>
            </a:r>
            <a:r>
              <a:rPr lang="cs-CZ" sz="2800" dirty="0">
                <a:solidFill>
                  <a:srgbClr val="002060"/>
                </a:solidFill>
              </a:rPr>
              <a:t>Stránky s charakteristikami </a:t>
            </a:r>
            <a:r>
              <a:rPr lang="cs-CZ" sz="2800" dirty="0" err="1">
                <a:solidFill>
                  <a:srgbClr val="002060"/>
                </a:solidFill>
              </a:rPr>
              <a:t>planét</a:t>
            </a:r>
            <a:r>
              <a:rPr lang="cs-CZ" sz="2800" dirty="0">
                <a:solidFill>
                  <a:srgbClr val="002060"/>
                </a:solidFill>
              </a:rPr>
              <a:t> a </a:t>
            </a:r>
            <a:r>
              <a:rPr lang="cs-CZ" sz="2800" dirty="0" err="1">
                <a:solidFill>
                  <a:srgbClr val="002060"/>
                </a:solidFill>
              </a:rPr>
              <a:t>ich</a:t>
            </a:r>
            <a:r>
              <a:rPr lang="cs-CZ" sz="2800" dirty="0">
                <a:solidFill>
                  <a:srgbClr val="002060"/>
                </a:solidFill>
              </a:rPr>
              <a:t> </a:t>
            </a:r>
            <a:r>
              <a:rPr lang="cs-CZ" sz="2800" dirty="0" err="1">
                <a:solidFill>
                  <a:srgbClr val="002060"/>
                </a:solidFill>
              </a:rPr>
              <a:t>mesiacov</a:t>
            </a:r>
            <a:endParaRPr lang="cs-CZ" sz="3600" dirty="0">
              <a:solidFill>
                <a:srgbClr val="002060"/>
              </a:solidFill>
            </a:endParaRPr>
          </a:p>
        </p:txBody>
      </p:sp>
      <p:sp>
        <p:nvSpPr>
          <p:cNvPr id="175" name="Shape 175"/>
          <p:cNvSpPr/>
          <p:nvPr/>
        </p:nvSpPr>
        <p:spPr>
          <a:xfrm>
            <a:off x="261256" y="4064385"/>
            <a:ext cx="11685322" cy="150810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lang="cs-CZ" sz="3600" dirty="0">
                <a:solidFill>
                  <a:srgbClr val="002060"/>
                </a:solidFill>
              </a:rPr>
              <a:t>Postup</a:t>
            </a:r>
            <a:r>
              <a:rPr sz="3600" dirty="0">
                <a:solidFill>
                  <a:srgbClr val="002060"/>
                </a:solidFill>
              </a:rPr>
              <a:t>: </a:t>
            </a:r>
            <a:r>
              <a:rPr lang="cs-CZ" sz="2800" dirty="0" err="1">
                <a:solidFill>
                  <a:srgbClr val="002060"/>
                </a:solidFill>
              </a:rPr>
              <a:t>Žiaci</a:t>
            </a:r>
            <a:r>
              <a:rPr lang="cs-CZ" sz="2800" dirty="0">
                <a:solidFill>
                  <a:srgbClr val="002060"/>
                </a:solidFill>
              </a:rPr>
              <a:t> si </a:t>
            </a:r>
            <a:r>
              <a:rPr lang="cs-CZ" sz="2800" dirty="0" err="1">
                <a:solidFill>
                  <a:srgbClr val="002060"/>
                </a:solidFill>
              </a:rPr>
              <a:t>prehĺbia</a:t>
            </a:r>
            <a:r>
              <a:rPr lang="cs-CZ" sz="2800" dirty="0">
                <a:solidFill>
                  <a:srgbClr val="002060"/>
                </a:solidFill>
              </a:rPr>
              <a:t> </a:t>
            </a:r>
            <a:r>
              <a:rPr lang="cs-CZ" sz="2800" dirty="0" err="1">
                <a:solidFill>
                  <a:srgbClr val="002060"/>
                </a:solidFill>
              </a:rPr>
              <a:t>predstavu</a:t>
            </a:r>
            <a:r>
              <a:rPr lang="cs-CZ" sz="2800" dirty="0">
                <a:solidFill>
                  <a:srgbClr val="002060"/>
                </a:solidFill>
              </a:rPr>
              <a:t> mechanizmu vzniku </a:t>
            </a:r>
            <a:r>
              <a:rPr lang="cs-CZ" sz="2800" dirty="0" err="1">
                <a:solidFill>
                  <a:srgbClr val="002060"/>
                </a:solidFill>
              </a:rPr>
              <a:t>zatmenia</a:t>
            </a:r>
            <a:r>
              <a:rPr lang="cs-CZ" sz="2800" dirty="0">
                <a:solidFill>
                  <a:srgbClr val="002060"/>
                </a:solidFill>
              </a:rPr>
              <a:t> </a:t>
            </a:r>
            <a:r>
              <a:rPr lang="cs-CZ" sz="2800" dirty="0" err="1">
                <a:solidFill>
                  <a:srgbClr val="002060"/>
                </a:solidFill>
              </a:rPr>
              <a:t>Slnka</a:t>
            </a:r>
            <a:r>
              <a:rPr lang="cs-CZ" sz="2800" dirty="0">
                <a:solidFill>
                  <a:srgbClr val="002060"/>
                </a:solidFill>
              </a:rPr>
              <a:t> </a:t>
            </a:r>
            <a:br>
              <a:rPr lang="cs-CZ" sz="2800" dirty="0">
                <a:solidFill>
                  <a:srgbClr val="002060"/>
                </a:solidFill>
              </a:rPr>
            </a:br>
            <a:r>
              <a:rPr lang="cs-CZ" sz="2800" dirty="0">
                <a:solidFill>
                  <a:srgbClr val="002060"/>
                </a:solidFill>
              </a:rPr>
              <a:t>a </a:t>
            </a:r>
            <a:r>
              <a:rPr lang="cs-CZ" sz="2800" dirty="0" err="1">
                <a:solidFill>
                  <a:srgbClr val="002060"/>
                </a:solidFill>
              </a:rPr>
              <a:t>zdôraznia</a:t>
            </a:r>
            <a:r>
              <a:rPr lang="cs-CZ" sz="2800" dirty="0">
                <a:solidFill>
                  <a:srgbClr val="002060"/>
                </a:solidFill>
              </a:rPr>
              <a:t> si </a:t>
            </a:r>
            <a:r>
              <a:rPr lang="cs-CZ" sz="2800" dirty="0" err="1">
                <a:solidFill>
                  <a:srgbClr val="002060"/>
                </a:solidFill>
              </a:rPr>
              <a:t>nutnú</a:t>
            </a:r>
            <a:r>
              <a:rPr lang="cs-CZ" sz="2800" dirty="0">
                <a:solidFill>
                  <a:srgbClr val="002060"/>
                </a:solidFill>
              </a:rPr>
              <a:t> </a:t>
            </a:r>
            <a:r>
              <a:rPr lang="cs-CZ" sz="2800" dirty="0" err="1">
                <a:solidFill>
                  <a:srgbClr val="002060"/>
                </a:solidFill>
              </a:rPr>
              <a:t>podmienku</a:t>
            </a:r>
            <a:r>
              <a:rPr lang="cs-CZ" sz="2800" dirty="0">
                <a:solidFill>
                  <a:srgbClr val="002060"/>
                </a:solidFill>
              </a:rPr>
              <a:t> </a:t>
            </a:r>
            <a:r>
              <a:rPr lang="cs-CZ" sz="2800" dirty="0" err="1">
                <a:solidFill>
                  <a:srgbClr val="002060"/>
                </a:solidFill>
              </a:rPr>
              <a:t>pre</a:t>
            </a:r>
            <a:r>
              <a:rPr lang="cs-CZ" sz="2800" dirty="0">
                <a:solidFill>
                  <a:srgbClr val="002060"/>
                </a:solidFill>
              </a:rPr>
              <a:t> vznik úplného </a:t>
            </a:r>
            <a:r>
              <a:rPr lang="cs-CZ" sz="2800" dirty="0" err="1">
                <a:solidFill>
                  <a:srgbClr val="002060"/>
                </a:solidFill>
              </a:rPr>
              <a:t>zatmenia</a:t>
            </a:r>
            <a:r>
              <a:rPr lang="cs-CZ" sz="2800" dirty="0">
                <a:solidFill>
                  <a:srgbClr val="002060"/>
                </a:solidFill>
              </a:rPr>
              <a:t>. </a:t>
            </a:r>
            <a:r>
              <a:rPr lang="cs-CZ" sz="2800" dirty="0" err="1">
                <a:solidFill>
                  <a:srgbClr val="002060"/>
                </a:solidFill>
              </a:rPr>
              <a:t>Ďalej</a:t>
            </a:r>
            <a:r>
              <a:rPr lang="cs-CZ" sz="2800" dirty="0">
                <a:solidFill>
                  <a:srgbClr val="002060"/>
                </a:solidFill>
              </a:rPr>
              <a:t> si </a:t>
            </a:r>
            <a:r>
              <a:rPr lang="cs-CZ" sz="2800" dirty="0" err="1">
                <a:solidFill>
                  <a:srgbClr val="002060"/>
                </a:solidFill>
              </a:rPr>
              <a:t>pripomenú</a:t>
            </a:r>
            <a:r>
              <a:rPr lang="cs-CZ" sz="2800" dirty="0">
                <a:solidFill>
                  <a:srgbClr val="002060"/>
                </a:solidFill>
              </a:rPr>
              <a:t> </a:t>
            </a:r>
            <a:r>
              <a:rPr lang="cs-CZ" sz="2800" dirty="0" err="1">
                <a:solidFill>
                  <a:srgbClr val="002060"/>
                </a:solidFill>
              </a:rPr>
              <a:t>informácie</a:t>
            </a:r>
            <a:r>
              <a:rPr lang="cs-CZ" sz="2800" dirty="0">
                <a:solidFill>
                  <a:srgbClr val="002060"/>
                </a:solidFill>
              </a:rPr>
              <a:t> o planetách a </a:t>
            </a:r>
            <a:r>
              <a:rPr lang="cs-CZ" sz="2800" dirty="0" err="1">
                <a:solidFill>
                  <a:srgbClr val="002060"/>
                </a:solidFill>
              </a:rPr>
              <a:t>ich</a:t>
            </a:r>
            <a:r>
              <a:rPr lang="cs-CZ" sz="2800" dirty="0">
                <a:solidFill>
                  <a:srgbClr val="002060"/>
                </a:solidFill>
              </a:rPr>
              <a:t> </a:t>
            </a:r>
            <a:r>
              <a:rPr lang="cs-CZ" sz="2800" dirty="0" err="1">
                <a:solidFill>
                  <a:srgbClr val="002060"/>
                </a:solidFill>
              </a:rPr>
              <a:t>mesiacoch</a:t>
            </a:r>
            <a:r>
              <a:rPr lang="cs-CZ" sz="2800" dirty="0">
                <a:solidFill>
                  <a:srgbClr val="002060"/>
                </a:solidFill>
              </a:rPr>
              <a:t>.</a:t>
            </a:r>
          </a:p>
        </p:txBody>
      </p:sp>
      <p:sp>
        <p:nvSpPr>
          <p:cNvPr id="176" name="Shape 176"/>
          <p:cNvSpPr/>
          <p:nvPr/>
        </p:nvSpPr>
        <p:spPr>
          <a:xfrm>
            <a:off x="261256" y="2068500"/>
            <a:ext cx="11685322" cy="150810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lang="cs-CZ" sz="3600" dirty="0">
                <a:solidFill>
                  <a:srgbClr val="002060"/>
                </a:solidFill>
              </a:rPr>
              <a:t>Metodická </a:t>
            </a:r>
            <a:r>
              <a:rPr lang="cs-CZ" sz="3600" dirty="0" err="1">
                <a:solidFill>
                  <a:srgbClr val="002060"/>
                </a:solidFill>
              </a:rPr>
              <a:t>časť</a:t>
            </a:r>
            <a:r>
              <a:rPr lang="cs-CZ" sz="3600" dirty="0">
                <a:solidFill>
                  <a:srgbClr val="002060"/>
                </a:solidFill>
              </a:rPr>
              <a:t>: </a:t>
            </a:r>
            <a:r>
              <a:rPr lang="cs-CZ" sz="2800" dirty="0" err="1">
                <a:solidFill>
                  <a:srgbClr val="002060"/>
                </a:solidFill>
              </a:rPr>
              <a:t>Žiaci</a:t>
            </a:r>
            <a:r>
              <a:rPr lang="cs-CZ" sz="2800" dirty="0">
                <a:solidFill>
                  <a:srgbClr val="002060"/>
                </a:solidFill>
              </a:rPr>
              <a:t> </a:t>
            </a:r>
            <a:r>
              <a:rPr lang="cs-CZ" sz="2800" dirty="0" err="1">
                <a:solidFill>
                  <a:srgbClr val="002060"/>
                </a:solidFill>
              </a:rPr>
              <a:t>musia</a:t>
            </a:r>
            <a:r>
              <a:rPr lang="cs-CZ" sz="2800" dirty="0">
                <a:solidFill>
                  <a:srgbClr val="002060"/>
                </a:solidFill>
              </a:rPr>
              <a:t> mať osvojené základné poznatky o planetách. </a:t>
            </a:r>
            <a:r>
              <a:rPr lang="cs-CZ" sz="2800" dirty="0" err="1">
                <a:solidFill>
                  <a:srgbClr val="002060"/>
                </a:solidFill>
              </a:rPr>
              <a:t>Niektoré</a:t>
            </a:r>
            <a:r>
              <a:rPr lang="cs-CZ" sz="2800" dirty="0">
                <a:solidFill>
                  <a:srgbClr val="002060"/>
                </a:solidFill>
              </a:rPr>
              <a:t> </a:t>
            </a:r>
            <a:r>
              <a:rPr lang="cs-CZ" sz="2800" dirty="0" err="1">
                <a:solidFill>
                  <a:srgbClr val="002060"/>
                </a:solidFill>
              </a:rPr>
              <a:t>situácie</a:t>
            </a:r>
            <a:r>
              <a:rPr lang="cs-CZ" sz="2800" dirty="0">
                <a:solidFill>
                  <a:srgbClr val="002060"/>
                </a:solidFill>
              </a:rPr>
              <a:t> je možné </a:t>
            </a:r>
            <a:r>
              <a:rPr lang="cs-CZ" sz="2800" dirty="0" err="1">
                <a:solidFill>
                  <a:srgbClr val="002060"/>
                </a:solidFill>
              </a:rPr>
              <a:t>odhadnúť</a:t>
            </a:r>
            <a:r>
              <a:rPr lang="cs-CZ" sz="2800" dirty="0">
                <a:solidFill>
                  <a:srgbClr val="002060"/>
                </a:solidFill>
              </a:rPr>
              <a:t>, </a:t>
            </a:r>
            <a:r>
              <a:rPr lang="cs-CZ" sz="2800" dirty="0" err="1">
                <a:solidFill>
                  <a:srgbClr val="002060"/>
                </a:solidFill>
              </a:rPr>
              <a:t>pri</a:t>
            </a:r>
            <a:r>
              <a:rPr lang="cs-CZ" sz="2800" dirty="0">
                <a:solidFill>
                  <a:srgbClr val="002060"/>
                </a:solidFill>
              </a:rPr>
              <a:t> </a:t>
            </a:r>
            <a:r>
              <a:rPr lang="cs-CZ" sz="2800" dirty="0" err="1">
                <a:solidFill>
                  <a:srgbClr val="002060"/>
                </a:solidFill>
              </a:rPr>
              <a:t>iných</a:t>
            </a:r>
            <a:r>
              <a:rPr lang="cs-CZ" sz="2800" dirty="0">
                <a:solidFill>
                  <a:srgbClr val="002060"/>
                </a:solidFill>
              </a:rPr>
              <a:t> je nutný výpočet, </a:t>
            </a:r>
            <a:r>
              <a:rPr lang="cs-CZ" sz="2800" dirty="0" err="1">
                <a:solidFill>
                  <a:srgbClr val="002060"/>
                </a:solidFill>
              </a:rPr>
              <a:t>porovnanie</a:t>
            </a:r>
            <a:r>
              <a:rPr lang="cs-CZ" sz="2800" dirty="0">
                <a:solidFill>
                  <a:srgbClr val="002060"/>
                </a:solidFill>
              </a:rPr>
              <a:t> </a:t>
            </a:r>
            <a:r>
              <a:rPr lang="cs-CZ" sz="2800" dirty="0" err="1">
                <a:solidFill>
                  <a:srgbClr val="002060"/>
                </a:solidFill>
              </a:rPr>
              <a:t>uhlovej</a:t>
            </a:r>
            <a:r>
              <a:rPr lang="cs-CZ" sz="2800" dirty="0">
                <a:solidFill>
                  <a:srgbClr val="002060"/>
                </a:solidFill>
              </a:rPr>
              <a:t> </a:t>
            </a:r>
            <a:r>
              <a:rPr lang="cs-CZ" sz="2800" dirty="0" err="1">
                <a:solidFill>
                  <a:srgbClr val="002060"/>
                </a:solidFill>
              </a:rPr>
              <a:t>veľkosti</a:t>
            </a:r>
            <a:r>
              <a:rPr lang="cs-CZ" sz="2800" dirty="0">
                <a:solidFill>
                  <a:srgbClr val="002060"/>
                </a:solidFill>
              </a:rPr>
              <a:t> </a:t>
            </a:r>
            <a:r>
              <a:rPr lang="cs-CZ" sz="2800" dirty="0" err="1">
                <a:solidFill>
                  <a:srgbClr val="002060"/>
                </a:solidFill>
              </a:rPr>
              <a:t>Slnka</a:t>
            </a:r>
            <a:r>
              <a:rPr lang="cs-CZ" sz="2800" dirty="0">
                <a:solidFill>
                  <a:srgbClr val="002060"/>
                </a:solidFill>
              </a:rPr>
              <a:t> a </a:t>
            </a:r>
            <a:r>
              <a:rPr lang="cs-CZ" sz="2800" dirty="0" err="1">
                <a:solidFill>
                  <a:srgbClr val="002060"/>
                </a:solidFill>
              </a:rPr>
              <a:t>telesa</a:t>
            </a:r>
            <a:r>
              <a:rPr lang="cs-CZ" sz="2800" dirty="0">
                <a:solidFill>
                  <a:srgbClr val="002060"/>
                </a:solidFill>
              </a:rPr>
              <a:t>, </a:t>
            </a:r>
            <a:r>
              <a:rPr lang="cs-CZ" sz="2800" dirty="0" err="1">
                <a:solidFill>
                  <a:srgbClr val="002060"/>
                </a:solidFill>
              </a:rPr>
              <a:t>ktoré</a:t>
            </a:r>
            <a:r>
              <a:rPr lang="cs-CZ" sz="2800" dirty="0">
                <a:solidFill>
                  <a:srgbClr val="002060"/>
                </a:solidFill>
              </a:rPr>
              <a:t> by mohlo </a:t>
            </a:r>
            <a:r>
              <a:rPr lang="cs-CZ" sz="2800" dirty="0" err="1">
                <a:solidFill>
                  <a:srgbClr val="002060"/>
                </a:solidFill>
              </a:rPr>
              <a:t>slnečný</a:t>
            </a:r>
            <a:r>
              <a:rPr lang="cs-CZ" sz="2800" dirty="0">
                <a:solidFill>
                  <a:srgbClr val="002060"/>
                </a:solidFill>
              </a:rPr>
              <a:t> </a:t>
            </a:r>
            <a:r>
              <a:rPr lang="cs-CZ" sz="2800" dirty="0" err="1">
                <a:solidFill>
                  <a:srgbClr val="002060"/>
                </a:solidFill>
              </a:rPr>
              <a:t>kotúč</a:t>
            </a:r>
            <a:r>
              <a:rPr lang="cs-CZ" sz="2800" dirty="0">
                <a:solidFill>
                  <a:srgbClr val="002060"/>
                </a:solidFill>
              </a:rPr>
              <a:t> zakrývat.</a:t>
            </a:r>
          </a:p>
        </p:txBody>
      </p:sp>
    </p:spTree>
    <p:extLst>
      <p:ext uri="{BB962C8B-B14F-4D97-AF65-F5344CB8AC3E}">
        <p14:creationId xmlns:p14="http://schemas.microsoft.com/office/powerpoint/2010/main" val="2436459524"/>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73" name="Shape 173"/>
          <p:cNvSpPr/>
          <p:nvPr/>
        </p:nvSpPr>
        <p:spPr>
          <a:xfrm>
            <a:off x="261256" y="920953"/>
            <a:ext cx="11685322" cy="126188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rPr lang="cs-CZ" sz="4400" u="sng" dirty="0">
                <a:solidFill>
                  <a:srgbClr val="02236A"/>
                </a:solidFill>
              </a:rPr>
              <a:t>Praktické cvičenie</a:t>
            </a:r>
            <a:r>
              <a:rPr lang="cs-CZ" sz="4400" dirty="0">
                <a:solidFill>
                  <a:srgbClr val="02236A"/>
                </a:solidFill>
              </a:rPr>
              <a:t>: </a:t>
            </a:r>
            <a:r>
              <a:rPr lang="cs-CZ" sz="3200" dirty="0">
                <a:solidFill>
                  <a:srgbClr val="002060"/>
                </a:solidFill>
              </a:rPr>
              <a:t>5b.1.7 Pozorovanie úplného zatmenia Slnka </a:t>
            </a:r>
            <a:br>
              <a:rPr lang="cs-CZ" sz="3200" dirty="0">
                <a:solidFill>
                  <a:srgbClr val="002060"/>
                </a:solidFill>
              </a:rPr>
            </a:br>
            <a:r>
              <a:rPr lang="cs-CZ" sz="3200" dirty="0">
                <a:solidFill>
                  <a:srgbClr val="002060"/>
                </a:solidFill>
              </a:rPr>
              <a:t>z iných planét</a:t>
            </a:r>
          </a:p>
        </p:txBody>
      </p:sp>
      <p:sp>
        <p:nvSpPr>
          <p:cNvPr id="2" name="Obdélník 1">
            <a:extLst>
              <a:ext uri="{FF2B5EF4-FFF2-40B4-BE49-F238E27FC236}">
                <a16:creationId xmlns:a16="http://schemas.microsoft.com/office/drawing/2014/main" id="{8B1EAFEE-4127-4440-9D7C-8079640C9A6B}"/>
              </a:ext>
            </a:extLst>
          </p:cNvPr>
          <p:cNvSpPr/>
          <p:nvPr/>
        </p:nvSpPr>
        <p:spPr>
          <a:xfrm>
            <a:off x="261256" y="2200715"/>
            <a:ext cx="11145298" cy="849720"/>
          </a:xfrm>
          <a:prstGeom prst="rect">
            <a:avLst/>
          </a:prstGeom>
        </p:spPr>
        <p:txBody>
          <a:bodyPr wrap="square">
            <a:spAutoFit/>
          </a:bodyPr>
          <a:lstStyle/>
          <a:p>
            <a:pPr>
              <a:lnSpc>
                <a:spcPct val="107000"/>
              </a:lnSpc>
              <a:spcAft>
                <a:spcPts val="800"/>
              </a:spcAft>
            </a:pPr>
            <a:r>
              <a:rPr lang="cs-CZ" sz="2800" b="1" dirty="0">
                <a:latin typeface="Calibri" panose="020F0502020204030204" pitchFamily="34" charset="0"/>
                <a:ea typeface="Calibri" panose="020F0502020204030204" pitchFamily="34" charset="0"/>
                <a:cs typeface="Times New Roman" panose="02020603050405020304" pitchFamily="18" charset="0"/>
              </a:rPr>
              <a:t>Merkúr</a:t>
            </a:r>
            <a:r>
              <a:rPr lang="cs-CZ" dirty="0">
                <a:latin typeface="Calibri" panose="020F0502020204030204" pitchFamily="34" charset="0"/>
                <a:ea typeface="Calibri" panose="020F0502020204030204" pitchFamily="34" charset="0"/>
                <a:cs typeface="Times New Roman" panose="02020603050405020304" pitchFamily="18" charset="0"/>
              </a:rPr>
              <a:t>: Planéta nemá mesiac a je najbližšie k Slnku. Neexistuje žiadne teleso, ktoré by mohlo spôsobiť úplné zatmenie Slnka pozorovateľné z povrchu Merkúru. </a:t>
            </a:r>
            <a:r>
              <a:rPr lang="cs-CZ" b="1" dirty="0">
                <a:latin typeface="Calibri" panose="020F0502020204030204" pitchFamily="34" charset="0"/>
                <a:ea typeface="Calibri" panose="020F0502020204030204" pitchFamily="34" charset="0"/>
                <a:cs typeface="Times New Roman" panose="02020603050405020304" pitchFamily="18" charset="0"/>
              </a:rPr>
              <a:t>NIE</a:t>
            </a:r>
            <a:r>
              <a:rPr lang="cs-CZ" dirty="0">
                <a:latin typeface="Calibri" panose="020F0502020204030204" pitchFamily="34" charset="0"/>
                <a:ea typeface="Calibri" panose="020F0502020204030204" pitchFamily="34" charset="0"/>
                <a:cs typeface="Times New Roman" panose="02020603050405020304" pitchFamily="18" charset="0"/>
              </a:rPr>
              <a:t> (</a:t>
            </a:r>
            <a:r>
              <a:rPr lang="cs-CZ" u="sng" dirty="0">
                <a:latin typeface="Calibri" panose="020F0502020204030204" pitchFamily="34" charset="0"/>
                <a:ea typeface="Calibri" panose="020F0502020204030204" pitchFamily="34" charset="0"/>
                <a:cs typeface="Times New Roman" panose="02020603050405020304" pitchFamily="18" charset="0"/>
              </a:rPr>
              <a:t>triviálne</a:t>
            </a:r>
            <a:r>
              <a:rPr lang="cs-CZ" dirty="0">
                <a:latin typeface="Calibri" panose="020F0502020204030204" pitchFamily="34" charset="0"/>
                <a:ea typeface="Calibri" panose="020F0502020204030204" pitchFamily="34" charset="0"/>
                <a:cs typeface="Times New Roman" panose="02020603050405020304" pitchFamily="18" charset="0"/>
              </a:rPr>
              <a:t>)</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Obdélník 2">
            <a:extLst>
              <a:ext uri="{FF2B5EF4-FFF2-40B4-BE49-F238E27FC236}">
                <a16:creationId xmlns:a16="http://schemas.microsoft.com/office/drawing/2014/main" id="{F1DC18DB-B0D5-4950-B1F4-14F72157FEB9}"/>
              </a:ext>
            </a:extLst>
          </p:cNvPr>
          <p:cNvSpPr/>
          <p:nvPr/>
        </p:nvSpPr>
        <p:spPr>
          <a:xfrm>
            <a:off x="261256" y="3347559"/>
            <a:ext cx="11685322" cy="1631216"/>
          </a:xfrm>
          <a:prstGeom prst="rect">
            <a:avLst/>
          </a:prstGeom>
        </p:spPr>
        <p:txBody>
          <a:bodyPr wrap="square">
            <a:spAutoFit/>
          </a:bodyPr>
          <a:lstStyle/>
          <a:p>
            <a:r>
              <a:rPr lang="cs-CZ" sz="2800" b="1" dirty="0">
                <a:latin typeface="Calibri" panose="020F0502020204030204" pitchFamily="34" charset="0"/>
                <a:ea typeface="Calibri" panose="020F0502020204030204" pitchFamily="34" charset="0"/>
                <a:cs typeface="Times New Roman" panose="02020603050405020304" pitchFamily="18" charset="0"/>
              </a:rPr>
              <a:t>Venuša</a:t>
            </a:r>
            <a:r>
              <a:rPr lang="cs-CZ" dirty="0">
                <a:latin typeface="Calibri" panose="020F0502020204030204" pitchFamily="34" charset="0"/>
                <a:ea typeface="Calibri" panose="020F0502020204030204" pitchFamily="34" charset="0"/>
                <a:cs typeface="Times New Roman" panose="02020603050405020304" pitchFamily="18" charset="0"/>
              </a:rPr>
              <a:t>: Planéta nemá mesiac. Jediné teleso, ktoré sa môůže nachádzať medzi Venušou a Slnkom, je Merkúr. Pri pozorovaní z Venuše je uhlová veľkosť Merkúru úplne iste menšia než uhlová veľkosť Slnka. (Overenie výpočtom – priemer Slnka: 1,4·10</a:t>
            </a:r>
            <a:r>
              <a:rPr lang="cs-CZ" baseline="30000" dirty="0">
                <a:latin typeface="Calibri" panose="020F0502020204030204" pitchFamily="34" charset="0"/>
                <a:ea typeface="Calibri" panose="020F0502020204030204" pitchFamily="34" charset="0"/>
                <a:cs typeface="Times New Roman" panose="02020603050405020304" pitchFamily="18" charset="0"/>
              </a:rPr>
              <a:t>6</a:t>
            </a:r>
            <a:r>
              <a:rPr lang="cs-CZ" dirty="0">
                <a:latin typeface="Calibri" panose="020F0502020204030204" pitchFamily="34" charset="0"/>
                <a:ea typeface="Calibri" panose="020F0502020204030204" pitchFamily="34" charset="0"/>
                <a:cs typeface="Times New Roman" panose="02020603050405020304" pitchFamily="18" charset="0"/>
              </a:rPr>
              <a:t> km, vzdialenosť Slnka: 108·10</a:t>
            </a:r>
            <a:r>
              <a:rPr lang="cs-CZ" baseline="30000" dirty="0">
                <a:latin typeface="Calibri" panose="020F0502020204030204" pitchFamily="34" charset="0"/>
                <a:ea typeface="Calibri" panose="020F0502020204030204" pitchFamily="34" charset="0"/>
                <a:cs typeface="Times New Roman" panose="02020603050405020304" pitchFamily="18" charset="0"/>
              </a:rPr>
              <a:t>6</a:t>
            </a:r>
            <a:r>
              <a:rPr lang="cs-CZ" dirty="0">
                <a:latin typeface="Calibri" panose="020F0502020204030204" pitchFamily="34" charset="0"/>
                <a:ea typeface="Calibri" panose="020F0502020204030204" pitchFamily="34" charset="0"/>
                <a:cs typeface="Times New Roman" panose="02020603050405020304" pitchFamily="18" charset="0"/>
              </a:rPr>
              <a:t> km, uhlová veľkosť 0,013 rad; priemer Merkúru: 5·10</a:t>
            </a:r>
            <a:r>
              <a:rPr lang="cs-CZ" baseline="30000" dirty="0">
                <a:latin typeface="Calibri" panose="020F0502020204030204" pitchFamily="34" charset="0"/>
                <a:ea typeface="Calibri" panose="020F0502020204030204" pitchFamily="34" charset="0"/>
                <a:cs typeface="Times New Roman" panose="02020603050405020304" pitchFamily="18" charset="0"/>
              </a:rPr>
              <a:t>3</a:t>
            </a:r>
            <a:r>
              <a:rPr lang="cs-CZ" dirty="0">
                <a:latin typeface="Calibri" panose="020F0502020204030204" pitchFamily="34" charset="0"/>
                <a:ea typeface="Calibri" panose="020F0502020204030204" pitchFamily="34" charset="0"/>
                <a:cs typeface="Times New Roman" panose="02020603050405020304" pitchFamily="18" charset="0"/>
              </a:rPr>
              <a:t> km, minimálna vzdialenosť Merkúru: 50·10</a:t>
            </a:r>
            <a:r>
              <a:rPr lang="cs-CZ" baseline="30000" dirty="0">
                <a:latin typeface="Calibri" panose="020F0502020204030204" pitchFamily="34" charset="0"/>
                <a:ea typeface="Calibri" panose="020F0502020204030204" pitchFamily="34" charset="0"/>
                <a:cs typeface="Times New Roman" panose="02020603050405020304" pitchFamily="18" charset="0"/>
              </a:rPr>
              <a:t>6</a:t>
            </a:r>
            <a:r>
              <a:rPr lang="cs-CZ" dirty="0">
                <a:latin typeface="Calibri" panose="020F0502020204030204" pitchFamily="34" charset="0"/>
                <a:ea typeface="Calibri" panose="020F0502020204030204" pitchFamily="34" charset="0"/>
                <a:cs typeface="Times New Roman" panose="02020603050405020304" pitchFamily="18" charset="0"/>
              </a:rPr>
              <a:t> km (rozdiel poloos), uhlová veľkosť 0,000 1 rad </a:t>
            </a:r>
            <a:r>
              <a:rPr lang="en-GB"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cs-CZ" dirty="0">
                <a:latin typeface="Calibri" panose="020F0502020204030204" pitchFamily="34" charset="0"/>
                <a:ea typeface="Calibri" panose="020F0502020204030204" pitchFamily="34" charset="0"/>
                <a:cs typeface="Times New Roman" panose="02020603050405020304" pitchFamily="18" charset="0"/>
              </a:rPr>
              <a:t> Slnko nezakryje.) Neexistuje žiadne teleso, ktoré by mohlo spôsobiť úplné zatmenie Slnka pozorovateľné z povrchu Venuše. </a:t>
            </a:r>
            <a:r>
              <a:rPr lang="cs-CZ" b="1" dirty="0">
                <a:latin typeface="Calibri" panose="020F0502020204030204" pitchFamily="34" charset="0"/>
                <a:ea typeface="Calibri" panose="020F0502020204030204" pitchFamily="34" charset="0"/>
                <a:cs typeface="Times New Roman" panose="02020603050405020304" pitchFamily="18" charset="0"/>
              </a:rPr>
              <a:t>NIE</a:t>
            </a:r>
            <a:r>
              <a:rPr lang="cs-CZ" dirty="0">
                <a:latin typeface="Calibri" panose="020F0502020204030204" pitchFamily="34" charset="0"/>
                <a:ea typeface="Calibri" panose="020F0502020204030204" pitchFamily="34" charset="0"/>
                <a:cs typeface="Times New Roman" panose="02020603050405020304" pitchFamily="18" charset="0"/>
              </a:rPr>
              <a:t> (</a:t>
            </a:r>
            <a:r>
              <a:rPr lang="cs-CZ" u="sng" dirty="0">
                <a:latin typeface="Calibri" panose="020F0502020204030204" pitchFamily="34" charset="0"/>
                <a:ea typeface="Calibri" panose="020F0502020204030204" pitchFamily="34" charset="0"/>
                <a:cs typeface="Times New Roman" panose="02020603050405020304" pitchFamily="18" charset="0"/>
              </a:rPr>
              <a:t>štandardné</a:t>
            </a:r>
            <a:r>
              <a:rPr lang="cs-CZ" dirty="0">
                <a:latin typeface="Calibri" panose="020F0502020204030204" pitchFamily="34" charset="0"/>
                <a:ea typeface="Calibri" panose="020F0502020204030204" pitchFamily="34" charset="0"/>
                <a:cs typeface="Times New Roman" panose="02020603050405020304" pitchFamily="18" charset="0"/>
              </a:rPr>
              <a:t>)</a:t>
            </a:r>
            <a:endParaRPr lang="cs-CZ" dirty="0"/>
          </a:p>
        </p:txBody>
      </p:sp>
    </p:spTree>
    <p:extLst>
      <p:ext uri="{BB962C8B-B14F-4D97-AF65-F5344CB8AC3E}">
        <p14:creationId xmlns:p14="http://schemas.microsoft.com/office/powerpoint/2010/main" val="3839735594"/>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73" name="Shape 173"/>
          <p:cNvSpPr/>
          <p:nvPr/>
        </p:nvSpPr>
        <p:spPr>
          <a:xfrm>
            <a:off x="261256" y="920953"/>
            <a:ext cx="11685322" cy="126188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rPr lang="cs-CZ" sz="4400" u="sng" dirty="0">
                <a:solidFill>
                  <a:srgbClr val="02236A"/>
                </a:solidFill>
              </a:rPr>
              <a:t>Praktické cvičenie</a:t>
            </a:r>
            <a:r>
              <a:rPr lang="cs-CZ" sz="4400" dirty="0">
                <a:solidFill>
                  <a:srgbClr val="02236A"/>
                </a:solidFill>
              </a:rPr>
              <a:t>: </a:t>
            </a:r>
            <a:r>
              <a:rPr lang="cs-CZ" sz="3200" dirty="0">
                <a:solidFill>
                  <a:srgbClr val="002060"/>
                </a:solidFill>
              </a:rPr>
              <a:t>5b.1.7 Pozorovanie úplného zatmenia Slnka </a:t>
            </a:r>
            <a:br>
              <a:rPr lang="cs-CZ" sz="3200" dirty="0">
                <a:solidFill>
                  <a:srgbClr val="002060"/>
                </a:solidFill>
              </a:rPr>
            </a:br>
            <a:r>
              <a:rPr lang="cs-CZ" sz="3200" dirty="0">
                <a:solidFill>
                  <a:srgbClr val="002060"/>
                </a:solidFill>
              </a:rPr>
              <a:t>z iných planét</a:t>
            </a:r>
          </a:p>
        </p:txBody>
      </p:sp>
      <p:sp>
        <p:nvSpPr>
          <p:cNvPr id="2" name="Obdélník 1">
            <a:extLst>
              <a:ext uri="{FF2B5EF4-FFF2-40B4-BE49-F238E27FC236}">
                <a16:creationId xmlns:a16="http://schemas.microsoft.com/office/drawing/2014/main" id="{8B1EAFEE-4127-4440-9D7C-8079640C9A6B}"/>
              </a:ext>
            </a:extLst>
          </p:cNvPr>
          <p:cNvSpPr/>
          <p:nvPr/>
        </p:nvSpPr>
        <p:spPr>
          <a:xfrm>
            <a:off x="261256" y="2075717"/>
            <a:ext cx="11145298" cy="3207481"/>
          </a:xfrm>
          <a:prstGeom prst="rect">
            <a:avLst/>
          </a:prstGeom>
        </p:spPr>
        <p:txBody>
          <a:bodyPr wrap="square">
            <a:spAutoFit/>
          </a:bodyPr>
          <a:lstStyle/>
          <a:p>
            <a:pPr>
              <a:lnSpc>
                <a:spcPct val="107000"/>
              </a:lnSpc>
              <a:spcAft>
                <a:spcPts val="800"/>
              </a:spcAft>
            </a:pPr>
            <a:r>
              <a:rPr lang="cs-CZ" sz="2800" b="1" dirty="0"/>
              <a:t>Mars</a:t>
            </a:r>
            <a:r>
              <a:rPr lang="cs-CZ" dirty="0"/>
              <a:t>: Planéta má dva miniatúrne mesiace – Phobos a Deimos, ďalej je nutné zvážiť zákryt Slnka Zemou. Predpoklad je, že ani jedno teleso nie je dostatočne veľké, aby spôsobilo na povrchu Marsu úplné zatmenie Slnka. Ak nezakryje Slnko Zem, nie je už nutné uvažovať nad vnútornými planétami Venušou a Merkúrom, pretože sú menšie a ďalej. (Overenie výpočtom – priemer Slnka: 1,4·10</a:t>
            </a:r>
            <a:r>
              <a:rPr lang="cs-CZ" baseline="30000" dirty="0"/>
              <a:t>6</a:t>
            </a:r>
            <a:r>
              <a:rPr lang="cs-CZ" dirty="0"/>
              <a:t> km, vzdialenosť Slnka 228·10</a:t>
            </a:r>
            <a:r>
              <a:rPr lang="cs-CZ" baseline="30000" dirty="0"/>
              <a:t>6</a:t>
            </a:r>
            <a:r>
              <a:rPr lang="cs-CZ" dirty="0"/>
              <a:t> km, uhlová veľkosť 0,0061 rad; priemer Phobos 10 km, vzdialenosť od povrchu Marsu 6 000 km (polomer obežnej dráhy mínus polomer Marsu), </a:t>
            </a:r>
            <a:br>
              <a:rPr lang="en-GB" dirty="0"/>
            </a:br>
            <a:r>
              <a:rPr lang="cs-CZ" dirty="0"/>
              <a:t>uhlová veľkosť 0,0017 rad </a:t>
            </a:r>
            <a:r>
              <a:rPr lang="en-GB" dirty="0">
                <a:sym typeface="Wingdings" panose="05000000000000000000" pitchFamily="2" charset="2"/>
              </a:rPr>
              <a:t></a:t>
            </a:r>
            <a:r>
              <a:rPr lang="cs-CZ" dirty="0"/>
              <a:t> Slnko nezakryje; Deimos je menší a je ďalej </a:t>
            </a:r>
            <a:r>
              <a:rPr lang="en-GB" dirty="0">
                <a:sym typeface="Wingdings" panose="05000000000000000000" pitchFamily="2" charset="2"/>
              </a:rPr>
              <a:t></a:t>
            </a:r>
            <a:r>
              <a:rPr lang="cs-CZ" dirty="0"/>
              <a:t> taktiež </a:t>
            </a:r>
            <a:br>
              <a:rPr lang="en-GB" dirty="0"/>
            </a:br>
            <a:r>
              <a:rPr lang="cs-CZ" dirty="0"/>
              <a:t>nezakryje; priemer Zeme 13 000 km, minimálna vzdialenosť od Marsu 54,5·10</a:t>
            </a:r>
            <a:r>
              <a:rPr lang="cs-CZ" baseline="30000" dirty="0"/>
              <a:t>6</a:t>
            </a:r>
            <a:r>
              <a:rPr lang="cs-CZ" dirty="0"/>
              <a:t> km, </a:t>
            </a:r>
            <a:br>
              <a:rPr lang="en-GB" dirty="0"/>
            </a:br>
            <a:r>
              <a:rPr lang="cs-CZ" dirty="0"/>
              <a:t>uhlová veľkosť 0,00024 rad </a:t>
            </a:r>
            <a:r>
              <a:rPr lang="en-GB" dirty="0">
                <a:sym typeface="Wingdings" panose="05000000000000000000" pitchFamily="2" charset="2"/>
              </a:rPr>
              <a:t></a:t>
            </a:r>
            <a:r>
              <a:rPr lang="cs-CZ" dirty="0"/>
              <a:t> Slnko nezakryje.) Neexistuje žiadne teleso, ktoré </a:t>
            </a:r>
            <a:br>
              <a:rPr lang="en-GB" dirty="0"/>
            </a:br>
            <a:r>
              <a:rPr lang="cs-CZ" dirty="0"/>
              <a:t>by mohlo spôsobiť úplné zatmenie Slnka pozorovateľné z povrchu Marsu. </a:t>
            </a:r>
            <a:br>
              <a:rPr lang="en-GB" dirty="0"/>
            </a:br>
            <a:r>
              <a:rPr lang="cs-CZ" b="1" dirty="0"/>
              <a:t>NIE</a:t>
            </a:r>
            <a:r>
              <a:rPr lang="cs-CZ" dirty="0"/>
              <a:t> (</a:t>
            </a:r>
            <a:r>
              <a:rPr lang="cs-CZ" u="sng" dirty="0"/>
              <a:t>náročnejšie</a:t>
            </a:r>
            <a:r>
              <a:rPr lang="cs-CZ" dirty="0"/>
              <a:t>)</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descr="Image result for mars solar eclipse">
            <a:extLst>
              <a:ext uri="{FF2B5EF4-FFF2-40B4-BE49-F238E27FC236}">
                <a16:creationId xmlns:a16="http://schemas.microsoft.com/office/drawing/2014/main" id="{557C6576-CE17-4907-8B5A-9652688926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8602" y="3765684"/>
            <a:ext cx="3431513" cy="1921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521138"/>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73" name="Shape 173"/>
          <p:cNvSpPr/>
          <p:nvPr/>
        </p:nvSpPr>
        <p:spPr>
          <a:xfrm>
            <a:off x="261256" y="920953"/>
            <a:ext cx="11685322" cy="126188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rPr lang="cs-CZ" sz="4400" u="sng" dirty="0">
                <a:solidFill>
                  <a:srgbClr val="02236A"/>
                </a:solidFill>
              </a:rPr>
              <a:t>Praktické cvičenie</a:t>
            </a:r>
            <a:r>
              <a:rPr lang="cs-CZ" sz="4400" dirty="0">
                <a:solidFill>
                  <a:srgbClr val="02236A"/>
                </a:solidFill>
              </a:rPr>
              <a:t>: </a:t>
            </a:r>
            <a:r>
              <a:rPr lang="cs-CZ" sz="3200" dirty="0">
                <a:solidFill>
                  <a:srgbClr val="002060"/>
                </a:solidFill>
              </a:rPr>
              <a:t>5b.1.7 Pozorovanie úplneho zatmenia Slnka </a:t>
            </a:r>
            <a:br>
              <a:rPr lang="cs-CZ" sz="3200" dirty="0">
                <a:solidFill>
                  <a:srgbClr val="002060"/>
                </a:solidFill>
              </a:rPr>
            </a:br>
            <a:r>
              <a:rPr lang="cs-CZ" sz="3200" dirty="0">
                <a:solidFill>
                  <a:srgbClr val="002060"/>
                </a:solidFill>
              </a:rPr>
              <a:t>z iných planét</a:t>
            </a:r>
          </a:p>
        </p:txBody>
      </p:sp>
      <p:sp>
        <p:nvSpPr>
          <p:cNvPr id="2" name="Obdélník 1">
            <a:extLst>
              <a:ext uri="{FF2B5EF4-FFF2-40B4-BE49-F238E27FC236}">
                <a16:creationId xmlns:a16="http://schemas.microsoft.com/office/drawing/2014/main" id="{8B1EAFEE-4127-4440-9D7C-8079640C9A6B}"/>
              </a:ext>
            </a:extLst>
          </p:cNvPr>
          <p:cNvSpPr/>
          <p:nvPr/>
        </p:nvSpPr>
        <p:spPr>
          <a:xfrm>
            <a:off x="261256" y="2316658"/>
            <a:ext cx="6092652" cy="2911118"/>
          </a:xfrm>
          <a:prstGeom prst="rect">
            <a:avLst/>
          </a:prstGeom>
        </p:spPr>
        <p:txBody>
          <a:bodyPr wrap="square">
            <a:spAutoFit/>
          </a:bodyPr>
          <a:lstStyle/>
          <a:p>
            <a:pPr>
              <a:lnSpc>
                <a:spcPct val="107000"/>
              </a:lnSpc>
              <a:spcAft>
                <a:spcPts val="800"/>
              </a:spcAft>
            </a:pPr>
            <a:r>
              <a:rPr lang="cs-CZ" sz="2800" b="1" dirty="0"/>
              <a:t>Jupiter</a:t>
            </a:r>
            <a:r>
              <a:rPr lang="cs-CZ" dirty="0"/>
              <a:t>: Planéta má mnoho veľkých mesiacov a je ďaleko od Slnka, ktoré sa javí už veľmi malé. Môžu nastávať úplné zákryty Slnka mesiacmi Jupitera. (Overenie výpočtom pre vnútorný mesiac Io – priemer Slnka: 1,4·10</a:t>
            </a:r>
            <a:r>
              <a:rPr lang="cs-CZ" baseline="30000" dirty="0"/>
              <a:t>6</a:t>
            </a:r>
            <a:r>
              <a:rPr lang="cs-CZ" dirty="0"/>
              <a:t> km, vzdialenosť Slnka 779·10</a:t>
            </a:r>
            <a:r>
              <a:rPr lang="cs-CZ" baseline="30000" dirty="0"/>
              <a:t>6</a:t>
            </a:r>
            <a:r>
              <a:rPr lang="cs-CZ" dirty="0"/>
              <a:t> km, uhlová veľkosť 0,001 8 rad; priemer Io 3 600 km, vzdialenosť od povrchu Jupitera 352 000 km (polomer obežnej dráhy mínus polomer Jupitera), uhlová veľkosť 0,01 rad </a:t>
            </a:r>
            <a:r>
              <a:rPr lang="en-GB" dirty="0">
                <a:sym typeface="Wingdings" panose="05000000000000000000" pitchFamily="2" charset="2"/>
              </a:rPr>
              <a:t></a:t>
            </a:r>
            <a:r>
              <a:rPr lang="cs-CZ" dirty="0"/>
              <a:t> Slnko zakryje.) Na povrchu Jupitera môže nastať úplné zatmenie Slnka. </a:t>
            </a:r>
            <a:r>
              <a:rPr lang="cs-CZ" b="1" dirty="0"/>
              <a:t>ÁNO</a:t>
            </a:r>
            <a:r>
              <a:rPr lang="cs-CZ" dirty="0"/>
              <a:t> (</a:t>
            </a:r>
            <a:r>
              <a:rPr lang="cs-CZ" u="sng" dirty="0"/>
              <a:t>štandardné</a:t>
            </a:r>
            <a:r>
              <a:rPr lang="cs-CZ" dirty="0"/>
              <a:t>)</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Obrázek 3" descr="Obsah obrázku interiér, vsedě, tmavé, černá&#10;&#10;Popis byl vytvořen automaticky">
            <a:extLst>
              <a:ext uri="{FF2B5EF4-FFF2-40B4-BE49-F238E27FC236}">
                <a16:creationId xmlns:a16="http://schemas.microsoft.com/office/drawing/2014/main" id="{3D0ACE48-E55A-4719-A27B-6B0EAB4C8F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9791" y="1606062"/>
            <a:ext cx="5499053" cy="3849337"/>
          </a:xfrm>
          <a:prstGeom prst="rect">
            <a:avLst/>
          </a:prstGeom>
        </p:spPr>
      </p:pic>
    </p:spTree>
    <p:extLst>
      <p:ext uri="{BB962C8B-B14F-4D97-AF65-F5344CB8AC3E}">
        <p14:creationId xmlns:p14="http://schemas.microsoft.com/office/powerpoint/2010/main" val="390615942"/>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73" name="Shape 173"/>
          <p:cNvSpPr/>
          <p:nvPr/>
        </p:nvSpPr>
        <p:spPr>
          <a:xfrm>
            <a:off x="261256" y="920953"/>
            <a:ext cx="11685322" cy="126188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rPr lang="cs-CZ" sz="4400" u="sng" dirty="0">
                <a:solidFill>
                  <a:srgbClr val="02236A"/>
                </a:solidFill>
              </a:rPr>
              <a:t>Praktické cvičenie</a:t>
            </a:r>
            <a:r>
              <a:rPr lang="cs-CZ" sz="4400" dirty="0">
                <a:solidFill>
                  <a:srgbClr val="02236A"/>
                </a:solidFill>
              </a:rPr>
              <a:t>: </a:t>
            </a:r>
            <a:r>
              <a:rPr lang="cs-CZ" sz="3200" dirty="0">
                <a:solidFill>
                  <a:srgbClr val="002060"/>
                </a:solidFill>
              </a:rPr>
              <a:t>5b.1.7 Pozorovanie úplného zatmenia Slnka </a:t>
            </a:r>
            <a:br>
              <a:rPr lang="cs-CZ" sz="3200" dirty="0">
                <a:solidFill>
                  <a:srgbClr val="002060"/>
                </a:solidFill>
              </a:rPr>
            </a:br>
            <a:r>
              <a:rPr lang="cs-CZ" sz="3200" dirty="0">
                <a:solidFill>
                  <a:srgbClr val="002060"/>
                </a:solidFill>
              </a:rPr>
              <a:t>z iných planét</a:t>
            </a:r>
          </a:p>
        </p:txBody>
      </p:sp>
      <p:sp>
        <p:nvSpPr>
          <p:cNvPr id="2" name="Obdélník 1">
            <a:extLst>
              <a:ext uri="{FF2B5EF4-FFF2-40B4-BE49-F238E27FC236}">
                <a16:creationId xmlns:a16="http://schemas.microsoft.com/office/drawing/2014/main" id="{8B1EAFEE-4127-4440-9D7C-8079640C9A6B}"/>
              </a:ext>
            </a:extLst>
          </p:cNvPr>
          <p:cNvSpPr/>
          <p:nvPr/>
        </p:nvSpPr>
        <p:spPr>
          <a:xfrm>
            <a:off x="261256" y="2316658"/>
            <a:ext cx="7206344" cy="2614755"/>
          </a:xfrm>
          <a:prstGeom prst="rect">
            <a:avLst/>
          </a:prstGeom>
        </p:spPr>
        <p:txBody>
          <a:bodyPr wrap="square">
            <a:spAutoFit/>
          </a:bodyPr>
          <a:lstStyle/>
          <a:p>
            <a:pPr>
              <a:lnSpc>
                <a:spcPct val="107000"/>
              </a:lnSpc>
              <a:spcAft>
                <a:spcPts val="800"/>
              </a:spcAft>
            </a:pPr>
            <a:r>
              <a:rPr lang="cs-CZ" sz="2800" b="1" dirty="0"/>
              <a:t>Saturn</a:t>
            </a:r>
            <a:r>
              <a:rPr lang="cs-CZ" dirty="0"/>
              <a:t>: Planéta má mnoho veľkých mesiacov a je ďaleko od Slnka, ktoré se javí  už veľmi malé. Môžu nastávať úplné zákryty Slnka mesiacmi Saturnu. (Overenie výpočtom pre najväčší mesiac Titan – priemer Slnka: 1,4·10</a:t>
            </a:r>
            <a:r>
              <a:rPr lang="cs-CZ" baseline="30000" dirty="0"/>
              <a:t>6</a:t>
            </a:r>
            <a:r>
              <a:rPr lang="cs-CZ" dirty="0"/>
              <a:t> km, vzdialenosť Slnka 1,43·10</a:t>
            </a:r>
            <a:r>
              <a:rPr lang="cs-CZ" baseline="30000" dirty="0"/>
              <a:t>9</a:t>
            </a:r>
            <a:r>
              <a:rPr lang="cs-CZ" dirty="0"/>
              <a:t> km, uhlová veľkosť 0,000 98 rad; priemer Titan 5 100 km, vzdialenosť od povrchu Saturnu 1,16·10</a:t>
            </a:r>
            <a:r>
              <a:rPr lang="cs-CZ" baseline="30000" dirty="0"/>
              <a:t>6</a:t>
            </a:r>
            <a:r>
              <a:rPr lang="cs-CZ" dirty="0"/>
              <a:t> km (polomer obežnej dráhy mínus polomer Saturnu), uhlová veľkosť </a:t>
            </a:r>
            <a:br>
              <a:rPr lang="en-GB" dirty="0"/>
            </a:br>
            <a:r>
              <a:rPr lang="cs-CZ" dirty="0"/>
              <a:t>0,004 4 rad </a:t>
            </a:r>
            <a:r>
              <a:rPr lang="en-GB" dirty="0">
                <a:sym typeface="Wingdings" panose="05000000000000000000" pitchFamily="2" charset="2"/>
              </a:rPr>
              <a:t></a:t>
            </a:r>
            <a:r>
              <a:rPr lang="cs-CZ" dirty="0"/>
              <a:t> Slnko zakryje.) Na povrchu Saturnu môže nastať úplné zatmenie Slnka. </a:t>
            </a:r>
            <a:r>
              <a:rPr lang="cs-CZ" b="1" dirty="0"/>
              <a:t>ÁNO</a:t>
            </a:r>
            <a:r>
              <a:rPr lang="cs-CZ" dirty="0"/>
              <a:t> (</a:t>
            </a:r>
            <a:r>
              <a:rPr lang="cs-CZ" u="sng" dirty="0"/>
              <a:t>štandardné</a:t>
            </a:r>
            <a:r>
              <a:rPr lang="cs-CZ" dirty="0"/>
              <a:t>)</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Obrázek 4" descr="Obsah obrázku vsedě, interiér, černá, tmavé&#10;&#10;Popis byl vytvořen automaticky">
            <a:extLst>
              <a:ext uri="{FF2B5EF4-FFF2-40B4-BE49-F238E27FC236}">
                <a16:creationId xmlns:a16="http://schemas.microsoft.com/office/drawing/2014/main" id="{1CA450E2-917B-450E-9C3D-3DE07FA26B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88922" y="1551895"/>
            <a:ext cx="3857655" cy="3857655"/>
          </a:xfrm>
          <a:prstGeom prst="rect">
            <a:avLst/>
          </a:prstGeom>
        </p:spPr>
      </p:pic>
    </p:spTree>
    <p:extLst>
      <p:ext uri="{BB962C8B-B14F-4D97-AF65-F5344CB8AC3E}">
        <p14:creationId xmlns:p14="http://schemas.microsoft.com/office/powerpoint/2010/main" val="3588435702"/>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73" name="Shape 173"/>
          <p:cNvSpPr/>
          <p:nvPr/>
        </p:nvSpPr>
        <p:spPr>
          <a:xfrm>
            <a:off x="261256" y="920953"/>
            <a:ext cx="11685322" cy="126188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rPr lang="cs-CZ" sz="4400" u="sng" dirty="0">
                <a:solidFill>
                  <a:srgbClr val="02236A"/>
                </a:solidFill>
              </a:rPr>
              <a:t>Praktické cvičenie</a:t>
            </a:r>
            <a:r>
              <a:rPr lang="cs-CZ" sz="4400" dirty="0">
                <a:solidFill>
                  <a:srgbClr val="02236A"/>
                </a:solidFill>
              </a:rPr>
              <a:t>: </a:t>
            </a:r>
            <a:r>
              <a:rPr lang="cs-CZ" sz="3200" dirty="0">
                <a:solidFill>
                  <a:srgbClr val="002060"/>
                </a:solidFill>
              </a:rPr>
              <a:t>5b.1.7 Pozorovanie úplného zatmenia Slnka </a:t>
            </a:r>
            <a:br>
              <a:rPr lang="cs-CZ" sz="3200" dirty="0">
                <a:solidFill>
                  <a:srgbClr val="002060"/>
                </a:solidFill>
              </a:rPr>
            </a:br>
            <a:r>
              <a:rPr lang="cs-CZ" sz="3200" dirty="0">
                <a:solidFill>
                  <a:srgbClr val="002060"/>
                </a:solidFill>
              </a:rPr>
              <a:t>z iných planét</a:t>
            </a:r>
          </a:p>
        </p:txBody>
      </p:sp>
      <p:sp>
        <p:nvSpPr>
          <p:cNvPr id="2" name="Obdélník 1">
            <a:extLst>
              <a:ext uri="{FF2B5EF4-FFF2-40B4-BE49-F238E27FC236}">
                <a16:creationId xmlns:a16="http://schemas.microsoft.com/office/drawing/2014/main" id="{8B1EAFEE-4127-4440-9D7C-8079640C9A6B}"/>
              </a:ext>
            </a:extLst>
          </p:cNvPr>
          <p:cNvSpPr/>
          <p:nvPr/>
        </p:nvSpPr>
        <p:spPr>
          <a:xfrm>
            <a:off x="261255" y="2316658"/>
            <a:ext cx="7851113" cy="2893100"/>
          </a:xfrm>
          <a:prstGeom prst="rect">
            <a:avLst/>
          </a:prstGeom>
        </p:spPr>
        <p:txBody>
          <a:bodyPr wrap="square">
            <a:spAutoFit/>
          </a:bodyPr>
          <a:lstStyle/>
          <a:p>
            <a:r>
              <a:rPr lang="cs-CZ" sz="2800" b="1" dirty="0"/>
              <a:t>Urán</a:t>
            </a:r>
            <a:r>
              <a:rPr lang="cs-CZ" dirty="0"/>
              <a:t>: Je násobne ďalej od Slnka než Saturn a má veľké mesiace v malej vzdialenosti. Uhlová veľkkosť mesiacov je väčšia než uhlová veľkosť Slnka. (Je možno doplniť výpočtom, pozri vyššie.) Na povrchu Uránu môže nastať úplné zatmenie Slnka. </a:t>
            </a:r>
            <a:r>
              <a:rPr lang="cs-CZ" b="1" dirty="0"/>
              <a:t>ÁNO</a:t>
            </a:r>
            <a:r>
              <a:rPr lang="cs-CZ" dirty="0"/>
              <a:t> (</a:t>
            </a:r>
            <a:r>
              <a:rPr lang="cs-CZ" u="sng" dirty="0"/>
              <a:t>triviálne z predchádzajúcich</a:t>
            </a:r>
            <a:r>
              <a:rPr lang="cs-CZ" dirty="0"/>
              <a:t>)</a:t>
            </a:r>
            <a:endParaRPr lang="en-GB" dirty="0"/>
          </a:p>
          <a:p>
            <a:endParaRPr lang="cs-CZ" dirty="0"/>
          </a:p>
          <a:p>
            <a:r>
              <a:rPr lang="cs-CZ" sz="2800" b="1" dirty="0"/>
              <a:t>Neptún</a:t>
            </a:r>
            <a:r>
              <a:rPr lang="cs-CZ" dirty="0"/>
              <a:t>: Je ešte ďalej od Slnka ako Urán a má veľký mesiac Triton v malej vzdialenosti. Uhlová veľkosť Tritonu je väčšia než uhlová veľkosť Slnka. (Je možno doplniť výpočtom, pozri vyššie.) Na povrchu Tritonu môže nastať úplné zatmenie Slnka. </a:t>
            </a:r>
            <a:r>
              <a:rPr lang="cs-CZ" b="1" dirty="0"/>
              <a:t>ÁNO</a:t>
            </a:r>
            <a:r>
              <a:rPr lang="cs-CZ" dirty="0"/>
              <a:t> (</a:t>
            </a:r>
            <a:r>
              <a:rPr lang="cs-CZ" u="sng" dirty="0"/>
              <a:t>triviálne z predchádzajúcich</a:t>
            </a:r>
            <a:r>
              <a:rPr lang="cs-CZ" dirty="0"/>
              <a:t>)</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Obrázek 3" descr="Obsah obrázku světlo&#10;&#10;Popis byl vytvořen automaticky">
            <a:extLst>
              <a:ext uri="{FF2B5EF4-FFF2-40B4-BE49-F238E27FC236}">
                <a16:creationId xmlns:a16="http://schemas.microsoft.com/office/drawing/2014/main" id="{F72564BC-7AF8-4685-A07E-2BC4C569D5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8908" y="1581124"/>
            <a:ext cx="3810000" cy="3810000"/>
          </a:xfrm>
          <a:prstGeom prst="rect">
            <a:avLst/>
          </a:prstGeom>
        </p:spPr>
      </p:pic>
    </p:spTree>
    <p:extLst>
      <p:ext uri="{BB962C8B-B14F-4D97-AF65-F5344CB8AC3E}">
        <p14:creationId xmlns:p14="http://schemas.microsoft.com/office/powerpoint/2010/main" val="4110135233"/>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73" name="Shape 173"/>
          <p:cNvSpPr/>
          <p:nvPr/>
        </p:nvSpPr>
        <p:spPr>
          <a:xfrm>
            <a:off x="261256" y="920953"/>
            <a:ext cx="11685322" cy="126188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rPr lang="cs-CZ" sz="4400" u="sng" dirty="0">
                <a:solidFill>
                  <a:srgbClr val="02236A"/>
                </a:solidFill>
              </a:rPr>
              <a:t>Praktické cvičenie</a:t>
            </a:r>
            <a:r>
              <a:rPr lang="cs-CZ" sz="4400" dirty="0">
                <a:solidFill>
                  <a:srgbClr val="02236A"/>
                </a:solidFill>
              </a:rPr>
              <a:t>: </a:t>
            </a:r>
            <a:r>
              <a:rPr lang="cs-CZ" sz="3200" dirty="0">
                <a:solidFill>
                  <a:srgbClr val="002060"/>
                </a:solidFill>
              </a:rPr>
              <a:t>5b.1.7 Pozorovanie úplného zatmenia Slnka </a:t>
            </a:r>
            <a:br>
              <a:rPr lang="cs-CZ" sz="3200" dirty="0">
                <a:solidFill>
                  <a:srgbClr val="002060"/>
                </a:solidFill>
              </a:rPr>
            </a:br>
            <a:r>
              <a:rPr lang="cs-CZ" sz="3200" dirty="0">
                <a:solidFill>
                  <a:srgbClr val="002060"/>
                </a:solidFill>
              </a:rPr>
              <a:t>z iných planét</a:t>
            </a:r>
          </a:p>
        </p:txBody>
      </p:sp>
      <p:sp>
        <p:nvSpPr>
          <p:cNvPr id="2" name="Obdélník 1">
            <a:extLst>
              <a:ext uri="{FF2B5EF4-FFF2-40B4-BE49-F238E27FC236}">
                <a16:creationId xmlns:a16="http://schemas.microsoft.com/office/drawing/2014/main" id="{8B1EAFEE-4127-4440-9D7C-8079640C9A6B}"/>
              </a:ext>
            </a:extLst>
          </p:cNvPr>
          <p:cNvSpPr/>
          <p:nvPr/>
        </p:nvSpPr>
        <p:spPr>
          <a:xfrm>
            <a:off x="261256" y="2182837"/>
            <a:ext cx="7851113" cy="369332"/>
          </a:xfrm>
          <a:prstGeom prst="rect">
            <a:avLst/>
          </a:prstGeom>
        </p:spPr>
        <p:txBody>
          <a:bodyPr wrap="square">
            <a:spAutoFit/>
          </a:bodyPr>
          <a:lstStyle/>
          <a:p>
            <a:r>
              <a:rPr lang="en-GB" dirty="0"/>
              <a:t>J</a:t>
            </a:r>
            <a:r>
              <a:rPr lang="cs-CZ" dirty="0"/>
              <a:t>e pozorovateľné úplné zatmenie Slnka z povrchu Mesiaca</a:t>
            </a:r>
            <a:r>
              <a:rPr lang="en-GB" dirty="0"/>
              <a:t>?</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Obrázek 6" descr="Obsah obrázku exteriér, voda, muž, tmavé&#10;&#10;Popis byl vytvořen automaticky">
            <a:extLst>
              <a:ext uri="{FF2B5EF4-FFF2-40B4-BE49-F238E27FC236}">
                <a16:creationId xmlns:a16="http://schemas.microsoft.com/office/drawing/2014/main" id="{AFF8E113-A823-42FE-92EB-9B9E377901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041" y="2552169"/>
            <a:ext cx="4235768" cy="2875616"/>
          </a:xfrm>
          <a:prstGeom prst="rect">
            <a:avLst/>
          </a:prstGeom>
        </p:spPr>
      </p:pic>
      <p:pic>
        <p:nvPicPr>
          <p:cNvPr id="8" name="Obrázek 7">
            <a:extLst>
              <a:ext uri="{FF2B5EF4-FFF2-40B4-BE49-F238E27FC236}">
                <a16:creationId xmlns:a16="http://schemas.microsoft.com/office/drawing/2014/main" id="{2F347889-14BB-420B-9DC4-2B80D3FE77DB}"/>
              </a:ext>
            </a:extLst>
          </p:cNvPr>
          <p:cNvPicPr>
            <a:picLocks noChangeAspect="1"/>
          </p:cNvPicPr>
          <p:nvPr/>
        </p:nvPicPr>
        <p:blipFill rotWithShape="1">
          <a:blip r:embed="rId5" cstate="print"/>
          <a:srcRect r="2143" b="8034"/>
          <a:stretch/>
        </p:blipFill>
        <p:spPr>
          <a:xfrm>
            <a:off x="4751563" y="2552170"/>
            <a:ext cx="5439696" cy="2875616"/>
          </a:xfrm>
          <a:prstGeom prst="rect">
            <a:avLst/>
          </a:prstGeom>
        </p:spPr>
      </p:pic>
      <p:pic>
        <p:nvPicPr>
          <p:cNvPr id="12" name="Obrázek 11" descr="Obsah obrázku postel, bílá, vsedě, černá&#10;&#10;Popis byl vytvořen automaticky">
            <a:extLst>
              <a:ext uri="{FF2B5EF4-FFF2-40B4-BE49-F238E27FC236}">
                <a16:creationId xmlns:a16="http://schemas.microsoft.com/office/drawing/2014/main" id="{C2101CD0-CF87-4F90-9317-ECC718A22EE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96440" y="1759133"/>
            <a:ext cx="3134304" cy="2362972"/>
          </a:xfrm>
          <a:prstGeom prst="rect">
            <a:avLst/>
          </a:prstGeom>
        </p:spPr>
      </p:pic>
    </p:spTree>
    <p:extLst>
      <p:ext uri="{BB962C8B-B14F-4D97-AF65-F5344CB8AC3E}">
        <p14:creationId xmlns:p14="http://schemas.microsoft.com/office/powerpoint/2010/main" val="135724174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1F4DABE8-AE72-4301-BEC5-EAEBFCB93966}"/>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709AA62F-BCAB-4629-B7C4-096F41662BB1}"/>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98" name="Shape 98"/>
          <p:cNvSpPr/>
          <p:nvPr/>
        </p:nvSpPr>
        <p:spPr>
          <a:xfrm>
            <a:off x="-6761" y="5572490"/>
            <a:ext cx="12198761" cy="13970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01" name="Shape 101"/>
          <p:cNvSpPr>
            <a:spLocks noGrp="1"/>
          </p:cNvSpPr>
          <p:nvPr>
            <p:ph type="title"/>
          </p:nvPr>
        </p:nvSpPr>
        <p:spPr>
          <a:xfrm>
            <a:off x="7917" y="1072925"/>
            <a:ext cx="12192000" cy="657240"/>
          </a:xfrm>
          <a:prstGeom prst="rect">
            <a:avLst/>
          </a:prstGeom>
        </p:spPr>
        <p:txBody>
          <a:bodyPr lIns="0" tIns="0" rIns="0" bIns="0">
            <a:normAutofit/>
          </a:bodyPr>
          <a:lstStyle>
            <a:lvl1pPr defTabSz="713230">
              <a:defRPr sz="4600">
                <a:solidFill>
                  <a:srgbClr val="142A9D"/>
                </a:solidFill>
              </a:defRPr>
            </a:lvl1pPr>
          </a:lstStyle>
          <a:p>
            <a:pPr>
              <a:defRPr sz="1800" u="none">
                <a:solidFill>
                  <a:srgbClr val="000000"/>
                </a:solidFill>
              </a:defRPr>
            </a:pPr>
            <a:r>
              <a:rPr lang="cs-CZ" sz="4400" u="sng" dirty="0">
                <a:solidFill>
                  <a:srgbClr val="002060"/>
                </a:solidFill>
                <a:latin typeface="Calibri"/>
                <a:cs typeface="Calibri"/>
                <a:sym typeface="Calibri"/>
              </a:rPr>
              <a:t> Ako sú moduly štruktúrované</a:t>
            </a:r>
            <a:endParaRPr sz="4400" u="sng" dirty="0">
              <a:solidFill>
                <a:srgbClr val="002060"/>
              </a:solidFill>
              <a:latin typeface="Calibri"/>
              <a:cs typeface="Calibri"/>
              <a:sym typeface="Calibri"/>
            </a:endParaRPr>
          </a:p>
        </p:txBody>
      </p:sp>
      <p:sp>
        <p:nvSpPr>
          <p:cNvPr id="102" name="Shape 102"/>
          <p:cNvSpPr>
            <a:spLocks noGrp="1"/>
          </p:cNvSpPr>
          <p:nvPr>
            <p:ph type="body" idx="1"/>
          </p:nvPr>
        </p:nvSpPr>
        <p:spPr>
          <a:xfrm>
            <a:off x="92783" y="2036010"/>
            <a:ext cx="11608597" cy="3230635"/>
          </a:xfrm>
          <a:prstGeom prst="rect">
            <a:avLst/>
          </a:prstGeom>
        </p:spPr>
        <p:txBody>
          <a:bodyPr lIns="0" tIns="0" rIns="0" bIns="0">
            <a:noAutofit/>
          </a:bodyPr>
          <a:lstStyle/>
          <a:p>
            <a:pPr lvl="0" algn="just">
              <a:defRPr sz="1800"/>
            </a:pPr>
            <a:r>
              <a:rPr sz="2000" dirty="0"/>
              <a:t>	</a:t>
            </a:r>
            <a:r>
              <a:rPr lang="cs-CZ" sz="2600" dirty="0">
                <a:solidFill>
                  <a:srgbClr val="002060"/>
                </a:solidFill>
              </a:rPr>
              <a:t>Každý modul je rozdelený do niekoľkých tém.</a:t>
            </a:r>
            <a:endParaRPr sz="2600" dirty="0">
              <a:solidFill>
                <a:srgbClr val="002060"/>
              </a:solidFill>
            </a:endParaRPr>
          </a:p>
          <a:p>
            <a:pPr lvl="0" algn="just">
              <a:defRPr sz="1800"/>
            </a:pPr>
            <a:r>
              <a:rPr sz="2600">
                <a:solidFill>
                  <a:srgbClr val="002060"/>
                </a:solidFill>
              </a:rPr>
              <a:t>	</a:t>
            </a:r>
            <a:r>
              <a:rPr lang="cs-CZ" sz="2600" dirty="0">
                <a:solidFill>
                  <a:srgbClr val="002060"/>
                </a:solidFill>
              </a:rPr>
              <a:t>Každá téma obsahuje</a:t>
            </a:r>
            <a:r>
              <a:rPr sz="2600" dirty="0">
                <a:solidFill>
                  <a:srgbClr val="002060"/>
                </a:solidFill>
              </a:rPr>
              <a:t>:</a:t>
            </a:r>
          </a:p>
          <a:p>
            <a:pPr marL="1435100" lvl="0" indent="-304800" algn="just">
              <a:buClr>
                <a:srgbClr val="131D84"/>
              </a:buClr>
              <a:buSzPct val="100000"/>
              <a:buFont typeface="Arial"/>
              <a:buChar char="•"/>
              <a:defRPr sz="1800"/>
            </a:pPr>
            <a:r>
              <a:rPr lang="cs-CZ" sz="2000" dirty="0">
                <a:solidFill>
                  <a:srgbClr val="002060"/>
                </a:solidFill>
              </a:rPr>
              <a:t>Stručný úvod a kľúčové slová</a:t>
            </a:r>
            <a:r>
              <a:rPr sz="2000">
                <a:solidFill>
                  <a:srgbClr val="002060"/>
                </a:solidFill>
              </a:rPr>
              <a:t>;</a:t>
            </a:r>
            <a:endParaRPr sz="2000" dirty="0">
              <a:solidFill>
                <a:srgbClr val="002060"/>
              </a:solidFill>
            </a:endParaRPr>
          </a:p>
          <a:p>
            <a:pPr marL="1435100" lvl="0" indent="-304800" algn="l">
              <a:buClr>
                <a:srgbClr val="131D84"/>
              </a:buClr>
              <a:buSzPct val="100000"/>
              <a:buFont typeface="Arial"/>
              <a:buChar char="•"/>
              <a:defRPr sz="1800"/>
            </a:pPr>
            <a:r>
              <a:rPr lang="cs-CZ" sz="2000" dirty="0">
                <a:solidFill>
                  <a:srgbClr val="002060"/>
                </a:solidFill>
              </a:rPr>
              <a:t>Teoretická část pre učiteľa – poskytuje základné informácie potrebne na prípravu lekcie na túto tému (v niektorých prípadoch odkazy na daľšie materiály na internete).</a:t>
            </a:r>
          </a:p>
          <a:p>
            <a:pPr marL="1435100" lvl="0" indent="-304800" algn="l">
              <a:buClr>
                <a:srgbClr val="131D84"/>
              </a:buClr>
              <a:buSzPct val="100000"/>
              <a:buFont typeface="Arial"/>
              <a:buChar char="•"/>
              <a:defRPr sz="1800"/>
            </a:pPr>
            <a:r>
              <a:rPr lang="cs-CZ" sz="2000" dirty="0">
                <a:solidFill>
                  <a:srgbClr val="002060"/>
                </a:solidFill>
              </a:rPr>
              <a:t>Praktické cvičenia pre žiakov – (vo väčšine prípradov) pripravené na použitie v triede, doplnené odpoveďami.</a:t>
            </a:r>
            <a:endParaRPr sz="2000" dirty="0">
              <a:solidFill>
                <a:srgbClr val="002060"/>
              </a:solidFill>
            </a:endParaRP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48934854-248E-461B-8764-B1D131EA1BE8}"/>
              </a:ext>
            </a:extLst>
          </p:cNvPr>
          <p:cNvPicPr/>
          <p:nvPr/>
        </p:nvPicPr>
        <p:blipFill rotWithShape="1">
          <a:blip r:embed="rId3"/>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5D5B77DD-D63F-412B-8DAD-A01FFFFFA716}"/>
              </a:ext>
            </a:extLst>
          </p:cNvPr>
          <p:cNvPicPr/>
          <p:nvPr/>
        </p:nvPicPr>
        <p:blipFill rotWithShape="1">
          <a:blip r:embed="rId4"/>
          <a:srcRect t="8893" b="13838"/>
          <a:stretch/>
        </p:blipFill>
        <p:spPr>
          <a:xfrm>
            <a:off x="1254255" y="0"/>
            <a:ext cx="9683489" cy="1101784"/>
          </a:xfrm>
          <a:prstGeom prst="rect">
            <a:avLst/>
          </a:prstGeom>
          <a:ln w="12700">
            <a:miter lim="400000"/>
          </a:ln>
        </p:spPr>
      </p:pic>
      <p:sp>
        <p:nvSpPr>
          <p:cNvPr id="495" name="Shape 495"/>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498" name="Shape 498"/>
          <p:cNvSpPr/>
          <p:nvPr/>
        </p:nvSpPr>
        <p:spPr>
          <a:xfrm>
            <a:off x="0" y="1044405"/>
            <a:ext cx="12192000" cy="67710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ctr">
              <a:defRPr sz="4400" u="sng">
                <a:solidFill>
                  <a:srgbClr val="002060"/>
                </a:solidFill>
              </a:defRPr>
            </a:lvl1pPr>
          </a:lstStyle>
          <a:p>
            <a:pPr lvl="0">
              <a:defRPr sz="1800" u="none">
                <a:solidFill>
                  <a:srgbClr val="000000"/>
                </a:solidFill>
              </a:defRPr>
            </a:pPr>
            <a:r>
              <a:rPr lang="cs-CZ" sz="4400" u="sng" dirty="0">
                <a:solidFill>
                  <a:srgbClr val="002060"/>
                </a:solidFill>
              </a:rPr>
              <a:t>Závery, overenie výsledkov</a:t>
            </a:r>
            <a:endParaRPr sz="4400" u="sng" dirty="0">
              <a:solidFill>
                <a:srgbClr val="002060"/>
              </a:solidFill>
            </a:endParaRPr>
          </a:p>
        </p:txBody>
      </p:sp>
      <p:sp>
        <p:nvSpPr>
          <p:cNvPr id="499" name="Shape 499"/>
          <p:cNvSpPr/>
          <p:nvPr/>
        </p:nvSpPr>
        <p:spPr>
          <a:xfrm>
            <a:off x="412530" y="1923452"/>
            <a:ext cx="11685322" cy="34470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rPr lang="cs-CZ" sz="2800" dirty="0">
                <a:solidFill>
                  <a:srgbClr val="002060"/>
                </a:solidFill>
              </a:rPr>
              <a:t>Čo bude ďalej</a:t>
            </a:r>
            <a:r>
              <a:rPr sz="2800">
                <a:solidFill>
                  <a:srgbClr val="002060"/>
                </a:solidFill>
              </a:rPr>
              <a:t> </a:t>
            </a:r>
            <a:r>
              <a:rPr sz="2800" dirty="0">
                <a:solidFill>
                  <a:srgbClr val="002060"/>
                </a:solidFill>
              </a:rPr>
              <a:t>(Feed Forward): </a:t>
            </a:r>
            <a:r>
              <a:rPr lang="cs-CZ" sz="2800" dirty="0">
                <a:solidFill>
                  <a:srgbClr val="002060"/>
                </a:solidFill>
              </a:rPr>
              <a:t>Plánujte ďalšiu hodinu na základe výkonu žiaka</a:t>
            </a:r>
            <a:r>
              <a:rPr sz="2800" dirty="0">
                <a:solidFill>
                  <a:srgbClr val="002060"/>
                </a:solidFill>
              </a:rPr>
              <a:t>:</a:t>
            </a:r>
          </a:p>
          <a:p>
            <a:pPr lvl="0"/>
            <a:endParaRPr sz="2800" dirty="0">
              <a:solidFill>
                <a:srgbClr val="002060"/>
              </a:solidFill>
            </a:endParaRPr>
          </a:p>
          <a:p>
            <a:pPr marL="342900" indent="-342900">
              <a:buSzPct val="100000"/>
              <a:buFont typeface="Arial" panose="020B0604020202020204" pitchFamily="34" charset="0"/>
              <a:buChar char="•"/>
            </a:pPr>
            <a:r>
              <a:rPr lang="cs-CZ" sz="2800" b="1" dirty="0">
                <a:solidFill>
                  <a:srgbClr val="002060"/>
                </a:solidFill>
              </a:rPr>
              <a:t>Náročnosť v triede</a:t>
            </a:r>
            <a:r>
              <a:rPr sz="2800" b="1">
                <a:solidFill>
                  <a:srgbClr val="002060"/>
                </a:solidFill>
              </a:rPr>
              <a:t>:</a:t>
            </a:r>
            <a:r>
              <a:rPr sz="2800">
                <a:solidFill>
                  <a:srgbClr val="002060"/>
                </a:solidFill>
              </a:rPr>
              <a:t> </a:t>
            </a:r>
            <a:r>
              <a:rPr lang="cs-CZ" sz="2800" dirty="0">
                <a:solidFill>
                  <a:srgbClr val="002060"/>
                </a:solidFill>
              </a:rPr>
              <a:t>V závislosti od toho, ako dobre žiaci porozumeli materiálu </a:t>
            </a:r>
            <a:br>
              <a:rPr lang="cs-CZ" sz="2800" dirty="0">
                <a:solidFill>
                  <a:srgbClr val="002060"/>
                </a:solidFill>
              </a:rPr>
            </a:br>
            <a:r>
              <a:rPr lang="cs-CZ" sz="2800" dirty="0">
                <a:solidFill>
                  <a:srgbClr val="002060"/>
                </a:solidFill>
              </a:rPr>
              <a:t>a zvládli úlohy.</a:t>
            </a:r>
            <a:endParaRPr sz="2800" dirty="0">
              <a:solidFill>
                <a:srgbClr val="002060"/>
              </a:solidFill>
            </a:endParaRPr>
          </a:p>
          <a:p>
            <a:pPr marL="342900" indent="-342900">
              <a:buSzPct val="100000"/>
              <a:buFont typeface="Arial" panose="020B0604020202020204" pitchFamily="34" charset="0"/>
              <a:buChar char="•"/>
            </a:pPr>
            <a:r>
              <a:rPr lang="cs-CZ" sz="2800" b="1" dirty="0">
                <a:solidFill>
                  <a:srgbClr val="002060"/>
                </a:solidFill>
              </a:rPr>
              <a:t>Prístup k materiálu</a:t>
            </a:r>
            <a:r>
              <a:rPr sz="2800">
                <a:solidFill>
                  <a:srgbClr val="002060"/>
                </a:solidFill>
              </a:rPr>
              <a:t>: </a:t>
            </a:r>
            <a:r>
              <a:rPr lang="cs-CZ" sz="2800" dirty="0">
                <a:solidFill>
                  <a:srgbClr val="002060"/>
                </a:solidFill>
              </a:rPr>
              <a:t>Aký je správny postup, ktorý vám pomôže porozumieť materiálu a splniť stanovené úlohy</a:t>
            </a:r>
            <a:r>
              <a:rPr sz="2800">
                <a:solidFill>
                  <a:srgbClr val="002060"/>
                </a:solidFill>
              </a:rPr>
              <a:t>.</a:t>
            </a:r>
            <a:endParaRPr sz="2800" dirty="0">
              <a:solidFill>
                <a:srgbClr val="002060"/>
              </a:solidFill>
            </a:endParaRPr>
          </a:p>
          <a:p>
            <a:pPr marL="342900" indent="-342900">
              <a:buSzPct val="100000"/>
              <a:buFont typeface="Arial" panose="020B0604020202020204" pitchFamily="34" charset="0"/>
              <a:buChar char="•"/>
            </a:pPr>
            <a:r>
              <a:rPr lang="cs-CZ" sz="2800" b="1" dirty="0">
                <a:solidFill>
                  <a:srgbClr val="002060"/>
                </a:solidFill>
              </a:rPr>
              <a:t>Sebahodnotenie</a:t>
            </a:r>
            <a:r>
              <a:rPr sz="2800">
                <a:solidFill>
                  <a:srgbClr val="002060"/>
                </a:solidFill>
              </a:rPr>
              <a:t>: </a:t>
            </a:r>
            <a:r>
              <a:rPr lang="cs-CZ" sz="2800" dirty="0">
                <a:solidFill>
                  <a:srgbClr val="002060"/>
                </a:solidFill>
              </a:rPr>
              <a:t>Sebadisciplína,</a:t>
            </a:r>
            <a:r>
              <a:rPr sz="2800">
                <a:solidFill>
                  <a:srgbClr val="002060"/>
                </a:solidFill>
              </a:rPr>
              <a:t> </a:t>
            </a:r>
            <a:r>
              <a:rPr lang="cs-CZ" sz="2800" dirty="0">
                <a:solidFill>
                  <a:srgbClr val="002060"/>
                </a:solidFill>
              </a:rPr>
              <a:t>vedenie a kontrola činností</a:t>
            </a:r>
            <a:r>
              <a:rPr sz="2800" dirty="0">
                <a:solidFill>
                  <a:srgbClr val="002060"/>
                </a:solidFill>
              </a:rPr>
              <a:t>.</a:t>
            </a:r>
          </a:p>
          <a:p>
            <a:pPr marL="342900" indent="-342900">
              <a:buSzPct val="100000"/>
              <a:buFont typeface="Arial" panose="020B0604020202020204" pitchFamily="34" charset="0"/>
              <a:buChar char="•"/>
            </a:pPr>
            <a:r>
              <a:rPr lang="cs-CZ" sz="2800" b="1" dirty="0">
                <a:solidFill>
                  <a:srgbClr val="002060"/>
                </a:solidFill>
              </a:rPr>
              <a:t>Individuálny prístup</a:t>
            </a:r>
            <a:r>
              <a:rPr lang="cs-CZ" sz="2800" dirty="0">
                <a:solidFill>
                  <a:srgbClr val="002060"/>
                </a:solidFill>
              </a:rPr>
              <a:t>: Individuálne hodnotenie a vedenie</a:t>
            </a:r>
            <a:r>
              <a:rPr sz="2800">
                <a:solidFill>
                  <a:srgbClr val="002060"/>
                </a:solidFill>
              </a:rPr>
              <a:t>.</a:t>
            </a:r>
            <a:endParaRPr sz="2800" dirty="0">
              <a:solidFill>
                <a:srgbClr val="002060"/>
              </a:solidFill>
            </a:endParaRP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850D3BD7-257A-462D-8479-26DD74A2234C}"/>
              </a:ext>
            </a:extLst>
          </p:cNvPr>
          <p:cNvPicPr/>
          <p:nvPr/>
        </p:nvPicPr>
        <p:blipFill rotWithShape="1">
          <a:blip r:embed="rId3"/>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D1A32783-570E-4B76-A4B2-FB883A2295C5}"/>
              </a:ext>
            </a:extLst>
          </p:cNvPr>
          <p:cNvPicPr/>
          <p:nvPr/>
        </p:nvPicPr>
        <p:blipFill rotWithShape="1">
          <a:blip r:embed="rId4"/>
          <a:srcRect t="8893" b="13838"/>
          <a:stretch/>
        </p:blipFill>
        <p:spPr>
          <a:xfrm>
            <a:off x="1254255" y="0"/>
            <a:ext cx="9683489" cy="1101784"/>
          </a:xfrm>
          <a:prstGeom prst="rect">
            <a:avLst/>
          </a:prstGeom>
          <a:ln w="12700">
            <a:miter lim="400000"/>
          </a:ln>
        </p:spPr>
      </p:pic>
      <p:sp>
        <p:nvSpPr>
          <p:cNvPr id="503" name="Shape 503"/>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506" name="Shape 506"/>
          <p:cNvSpPr/>
          <p:nvPr/>
        </p:nvSpPr>
        <p:spPr>
          <a:xfrm>
            <a:off x="261256" y="1054369"/>
            <a:ext cx="11685322" cy="677108"/>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lgn="ctr">
              <a:defRPr sz="4400" u="sng">
                <a:solidFill>
                  <a:srgbClr val="002060"/>
                </a:solidFill>
              </a:defRPr>
            </a:lvl1pPr>
          </a:lstStyle>
          <a:p>
            <a:pPr lvl="0">
              <a:defRPr sz="1800" u="none">
                <a:solidFill>
                  <a:srgbClr val="000000"/>
                </a:solidFill>
              </a:defRPr>
            </a:pPr>
            <a:r>
              <a:rPr lang="cs-CZ" sz="4400" u="sng" dirty="0">
                <a:solidFill>
                  <a:srgbClr val="002060"/>
                </a:solidFill>
              </a:rPr>
              <a:t>Závery, overenie výsledkov </a:t>
            </a:r>
            <a:r>
              <a:rPr sz="4400" u="sng" dirty="0">
                <a:solidFill>
                  <a:srgbClr val="002060"/>
                </a:solidFill>
              </a:rPr>
              <a:t>2</a:t>
            </a:r>
          </a:p>
        </p:txBody>
      </p:sp>
      <p:sp>
        <p:nvSpPr>
          <p:cNvPr id="507" name="Shape 507"/>
          <p:cNvSpPr/>
          <p:nvPr/>
        </p:nvSpPr>
        <p:spPr>
          <a:xfrm>
            <a:off x="261256" y="1915859"/>
            <a:ext cx="11685322" cy="3154710"/>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marL="457200" lvl="0" indent="-457200">
              <a:buFont typeface="Arial" panose="020B0604020202020204" pitchFamily="34" charset="0"/>
              <a:buChar char="•"/>
            </a:pPr>
            <a:r>
              <a:rPr lang="cs-CZ" sz="2800" b="1" dirty="0">
                <a:solidFill>
                  <a:srgbClr val="002060"/>
                </a:solidFill>
              </a:rPr>
              <a:t>Príprava</a:t>
            </a:r>
            <a:r>
              <a:rPr sz="2800" dirty="0">
                <a:solidFill>
                  <a:srgbClr val="002060"/>
                </a:solidFill>
              </a:rPr>
              <a:t>: </a:t>
            </a:r>
            <a:r>
              <a:rPr lang="cs-CZ" sz="2400" dirty="0">
                <a:solidFill>
                  <a:srgbClr val="002060"/>
                </a:solidFill>
              </a:rPr>
              <a:t>Jasné a dobre definované ciele lekcie a cvičení. Keď budú dobre rozumieť konečnému cieľu, môžu sa žiaci ľahšie a efektívnejšie zamerať na konkrétnu úlohu/materiál</a:t>
            </a:r>
            <a:r>
              <a:rPr sz="2400" dirty="0">
                <a:solidFill>
                  <a:srgbClr val="002060"/>
                </a:solidFill>
              </a:rPr>
              <a:t>.</a:t>
            </a:r>
            <a:r>
              <a:rPr sz="2800" dirty="0">
                <a:solidFill>
                  <a:srgbClr val="002060"/>
                </a:solidFill>
              </a:rPr>
              <a:t>  </a:t>
            </a:r>
          </a:p>
          <a:p>
            <a:pPr marL="457200" lvl="0" indent="-457200">
              <a:buFont typeface="Arial" panose="020B0604020202020204" pitchFamily="34" charset="0"/>
              <a:buChar char="•"/>
            </a:pPr>
            <a:endParaRPr sz="2800" dirty="0">
              <a:solidFill>
                <a:srgbClr val="002060"/>
              </a:solidFill>
            </a:endParaRPr>
          </a:p>
          <a:p>
            <a:pPr marL="457200" lvl="0" indent="-457200">
              <a:buFont typeface="Arial" panose="020B0604020202020204" pitchFamily="34" charset="0"/>
              <a:buChar char="•"/>
            </a:pPr>
            <a:r>
              <a:rPr lang="cs-CZ" sz="2800" b="1" dirty="0">
                <a:solidFill>
                  <a:srgbClr val="002060"/>
                </a:solidFill>
              </a:rPr>
              <a:t>Overovanie</a:t>
            </a:r>
            <a:r>
              <a:rPr sz="2800">
                <a:solidFill>
                  <a:srgbClr val="002060"/>
                </a:solidFill>
              </a:rPr>
              <a:t>: </a:t>
            </a:r>
            <a:r>
              <a:rPr lang="cs-CZ" sz="2300" dirty="0">
                <a:solidFill>
                  <a:srgbClr val="002060"/>
                </a:solidFill>
              </a:rPr>
              <a:t>Ako som to urobil? Individuálne hodnotenie a spätná väzba od učiteľa na prácu žiaka, ktorá sa konkrétne týka dosiahnutia cieľa. Poskytnite informácie o pokroku žiaka (alebo jeho nedostatku) a poskytnite pokyny, ktoré pomôžu dosiahnuť ciele a </a:t>
            </a:r>
            <a:r>
              <a:rPr lang="cs-CZ" sz="2300">
                <a:solidFill>
                  <a:srgbClr val="002060"/>
                </a:solidFill>
              </a:rPr>
              <a:t>dosiahnuť očakávanú úroveň.</a:t>
            </a:r>
            <a:endParaRPr sz="2800" dirty="0">
              <a:solidFill>
                <a:srgbClr val="002060"/>
              </a:solidFill>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FAFEDBA9-8232-46EB-B435-372FD91950AE}"/>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661739D2-11F9-42BA-A045-07F1C81794BD}"/>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04" name="Shape 104"/>
          <p:cNvSpPr/>
          <p:nvPr/>
        </p:nvSpPr>
        <p:spPr>
          <a:xfrm>
            <a:off x="-6761" y="5572490"/>
            <a:ext cx="12198761" cy="13970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08" name="Shape 108"/>
          <p:cNvSpPr/>
          <p:nvPr/>
        </p:nvSpPr>
        <p:spPr>
          <a:xfrm>
            <a:off x="748072" y="2191194"/>
            <a:ext cx="11198505" cy="2000548"/>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marL="502057" lvl="0" indent="-502057">
              <a:buClr>
                <a:srgbClr val="002060"/>
              </a:buClr>
              <a:buSzPct val="100000"/>
              <a:buAutoNum type="arabicPeriod"/>
            </a:pPr>
            <a:r>
              <a:rPr lang="cs-CZ" sz="2600" dirty="0">
                <a:solidFill>
                  <a:srgbClr val="002060"/>
                </a:solidFill>
              </a:rPr>
              <a:t>Pozorne si prečítajte teoretickú časť pre učiteľa.</a:t>
            </a:r>
            <a:endParaRPr sz="2600" dirty="0">
              <a:solidFill>
                <a:srgbClr val="002060"/>
              </a:solidFill>
            </a:endParaRPr>
          </a:p>
          <a:p>
            <a:pPr lvl="0"/>
            <a:endParaRPr sz="2600" dirty="0">
              <a:solidFill>
                <a:srgbClr val="002060"/>
              </a:solidFill>
            </a:endParaRPr>
          </a:p>
          <a:p>
            <a:pPr marL="502057" lvl="0" indent="-502057">
              <a:buClr>
                <a:srgbClr val="002060"/>
              </a:buClr>
              <a:buSzPct val="100000"/>
              <a:buAutoNum type="arabicPeriod" startAt="2"/>
            </a:pPr>
            <a:r>
              <a:rPr lang="cs-CZ" sz="2600" dirty="0">
                <a:solidFill>
                  <a:srgbClr val="002060"/>
                </a:solidFill>
              </a:rPr>
              <a:t>Ak máte akékoľvek otázky, vyhľadajte ďalší materiál na stránke projektu </a:t>
            </a:r>
            <a:br>
              <a:rPr lang="cs-CZ" sz="2600" dirty="0">
                <a:solidFill>
                  <a:srgbClr val="002060"/>
                </a:solidFill>
              </a:rPr>
            </a:br>
            <a:r>
              <a:rPr lang="cs-CZ" sz="2600" dirty="0">
                <a:solidFill>
                  <a:srgbClr val="002060"/>
                </a:solidFill>
              </a:rPr>
              <a:t>(project-stars.com) alebo na iných webových stránkach.</a:t>
            </a:r>
            <a:r>
              <a:rPr sz="2600" dirty="0">
                <a:solidFill>
                  <a:srgbClr val="002060"/>
                </a:solidFill>
              </a:rPr>
              <a:t> </a:t>
            </a:r>
          </a:p>
          <a:p>
            <a:pPr lvl="0"/>
            <a:r>
              <a:rPr sz="2600" dirty="0">
                <a:solidFill>
                  <a:srgbClr val="002060"/>
                </a:solidFill>
              </a:rPr>
              <a:t>	</a:t>
            </a:r>
            <a:r>
              <a:rPr lang="cs-CZ" sz="2600" dirty="0">
                <a:solidFill>
                  <a:srgbClr val="F22D25"/>
                </a:solidFill>
              </a:rPr>
              <a:t>Pozor! Uistite sa, že zdroje sú spoľahlivé!</a:t>
            </a:r>
            <a:endParaRPr sz="2600" dirty="0">
              <a:solidFill>
                <a:srgbClr val="F22D25"/>
              </a:solidFill>
            </a:endParaRPr>
          </a:p>
        </p:txBody>
      </p:sp>
      <p:sp>
        <p:nvSpPr>
          <p:cNvPr id="9" name="Shape 114">
            <a:extLst>
              <a:ext uri="{FF2B5EF4-FFF2-40B4-BE49-F238E27FC236}">
                <a16:creationId xmlns:a16="http://schemas.microsoft.com/office/drawing/2014/main" id="{C62839CD-CF2A-4145-ADA6-6B29B2B191F0}"/>
              </a:ext>
            </a:extLst>
          </p:cNvPr>
          <p:cNvSpPr/>
          <p:nvPr/>
        </p:nvSpPr>
        <p:spPr>
          <a:xfrm>
            <a:off x="-6762" y="1101784"/>
            <a:ext cx="12198761" cy="67710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ctr">
              <a:defRPr sz="4400" u="sng">
                <a:solidFill>
                  <a:srgbClr val="002060"/>
                </a:solidFill>
              </a:defRPr>
            </a:lvl1pPr>
          </a:lstStyle>
          <a:p>
            <a:pPr lvl="0">
              <a:defRPr sz="1800" u="none">
                <a:solidFill>
                  <a:srgbClr val="000000"/>
                </a:solidFill>
              </a:defRPr>
            </a:pPr>
            <a:r>
              <a:rPr sz="4400" u="sng">
                <a:solidFill>
                  <a:srgbClr val="002060"/>
                </a:solidFill>
              </a:rPr>
              <a:t> </a:t>
            </a:r>
            <a:r>
              <a:rPr lang="sk-SK" sz="4400" u="sng" dirty="0">
                <a:solidFill>
                  <a:srgbClr val="002060"/>
                </a:solidFill>
              </a:rPr>
              <a:t>Ako </a:t>
            </a:r>
            <a:r>
              <a:rPr lang="cs-CZ" sz="4400" u="sng" dirty="0">
                <a:solidFill>
                  <a:srgbClr val="002060"/>
                </a:solidFill>
              </a:rPr>
              <a:t>pristupovať k materiálu 1</a:t>
            </a:r>
            <a:endParaRPr sz="4400" u="sng" dirty="0">
              <a:solidFill>
                <a:srgbClr val="002060"/>
              </a:solidFill>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57766CD6-1A30-4EC7-9007-558110A5F9D7}"/>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D2AFB0D9-C260-4509-8235-3A828CA36B4C}"/>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10" name="Shape 110"/>
          <p:cNvSpPr/>
          <p:nvPr/>
        </p:nvSpPr>
        <p:spPr>
          <a:xfrm>
            <a:off x="-6761" y="5572490"/>
            <a:ext cx="12198761" cy="13970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13" name="Shape 113"/>
          <p:cNvSpPr/>
          <p:nvPr/>
        </p:nvSpPr>
        <p:spPr>
          <a:xfrm>
            <a:off x="668185" y="2181619"/>
            <a:ext cx="11198506" cy="2062103"/>
          </a:xfrm>
          <a:prstGeom prst="rect">
            <a:avLst/>
          </a:prstGeom>
          <a:noFill/>
          <a:ln w="12700">
            <a:miter lim="400000"/>
          </a:ln>
          <a:extLst>
            <a:ext uri="{C572A759-6A51-4108-AA02-DFA0A04FC94B}">
              <ma14:wrappingTextBoxFlag xmlns="" xmlns:ma14="http://schemas.microsoft.com/office/mac/drawingml/2011/main" val="1"/>
            </a:ext>
          </a:extLst>
        </p:spPr>
        <p:txBody>
          <a:bodyPr lIns="0" tIns="0" rIns="0" bIns="0">
            <a:spAutoFit/>
          </a:bodyPr>
          <a:lstStyle/>
          <a:p>
            <a:pPr lvl="0">
              <a:buClr>
                <a:srgbClr val="002163"/>
              </a:buClr>
            </a:pPr>
            <a:r>
              <a:rPr lang="cs-CZ" sz="2600" dirty="0">
                <a:solidFill>
                  <a:srgbClr val="002163"/>
                </a:solidFill>
              </a:rPr>
              <a:t>Pri príprave teoretickej časti:</a:t>
            </a:r>
          </a:p>
          <a:p>
            <a:pPr lvl="0"/>
            <a:r>
              <a:rPr lang="cs-CZ" dirty="0"/>
              <a:t>Zatmenie Slnka a najmä zatmenie Mesiaca sú úkazy, ktoré je možné relatívne ľahko pozorovať. Nevýhodou je ich malá početnosť z jedného miesta na Zemi. Zatmenie Mesiaca môže byť na konkrétnom mieste pozorovateľné aj niekoľkokrát do roka, úplné zatmenie Slnka priemerne jedenkrát za 400 rokov. Pri zatmení Slnka sa neodporúča pozorovanie priamym pohľadom len okom. Na úplné zatmenie Slnka na území Českej republiky si musíme počkat do roku 2135, viacmenej čiastočných zatmení Slnka sa dočkáme aj v dohľadnej dobe. Stačí priebežne sledovať napr. stránky </a:t>
            </a:r>
            <a:r>
              <a:rPr lang="cs-CZ" dirty="0">
                <a:hlinkClick r:id="rId4"/>
              </a:rPr>
              <a:t>www.astro.cz/na-obloze/zatmeni.html</a:t>
            </a:r>
            <a:r>
              <a:rPr lang="cs-CZ" dirty="0"/>
              <a:t>.</a:t>
            </a:r>
          </a:p>
        </p:txBody>
      </p:sp>
      <p:sp>
        <p:nvSpPr>
          <p:cNvPr id="114" name="Shape 114"/>
          <p:cNvSpPr/>
          <p:nvPr/>
        </p:nvSpPr>
        <p:spPr>
          <a:xfrm>
            <a:off x="-6761" y="1101784"/>
            <a:ext cx="12198761" cy="67710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ctr">
              <a:defRPr sz="4400" u="sng">
                <a:solidFill>
                  <a:srgbClr val="002060"/>
                </a:solidFill>
              </a:defRPr>
            </a:lvl1pPr>
          </a:lstStyle>
          <a:p>
            <a:pPr lvl="0">
              <a:defRPr sz="1800" u="none">
                <a:solidFill>
                  <a:srgbClr val="000000"/>
                </a:solidFill>
              </a:defRPr>
            </a:pPr>
            <a:r>
              <a:rPr lang="cs-CZ" sz="4400" u="sng" dirty="0">
                <a:solidFill>
                  <a:srgbClr val="002060"/>
                </a:solidFill>
              </a:rPr>
              <a:t>Ako</a:t>
            </a:r>
            <a:r>
              <a:rPr sz="4400" u="sng">
                <a:solidFill>
                  <a:srgbClr val="002060"/>
                </a:solidFill>
              </a:rPr>
              <a:t> </a:t>
            </a:r>
            <a:r>
              <a:rPr lang="cs-CZ" sz="4400" u="sng" dirty="0">
                <a:solidFill>
                  <a:srgbClr val="002060"/>
                </a:solidFill>
              </a:rPr>
              <a:t>pristupovať k materiálu 2</a:t>
            </a:r>
            <a:endParaRPr sz="4400" u="sng" dirty="0">
              <a:solidFill>
                <a:srgbClr val="002060"/>
              </a:solidFill>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4CEB8788-6861-4F51-902A-57CA98832C78}"/>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0C739F15-AB8A-472A-9547-7741D95343D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16" name="Shape 116"/>
          <p:cNvSpPr/>
          <p:nvPr/>
        </p:nvSpPr>
        <p:spPr>
          <a:xfrm>
            <a:off x="-6761" y="5572490"/>
            <a:ext cx="12198761" cy="13970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20" name="Shape 120"/>
          <p:cNvSpPr/>
          <p:nvPr/>
        </p:nvSpPr>
        <p:spPr>
          <a:xfrm>
            <a:off x="496747" y="1970566"/>
            <a:ext cx="11198506" cy="2769989"/>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marL="457200" lvl="0" indent="-457200">
              <a:buClr>
                <a:srgbClr val="002060"/>
              </a:buClr>
              <a:buSzPct val="100000"/>
              <a:buFont typeface="+mj-lt"/>
              <a:buAutoNum type="arabicPeriod" startAt="3"/>
            </a:pPr>
            <a:r>
              <a:rPr lang="cs-CZ" sz="2200" dirty="0">
                <a:solidFill>
                  <a:srgbClr val="002060"/>
                </a:solidFill>
              </a:rPr>
              <a:t>Prečítajte si pozorne praktické cvičenia a ich odpovede.</a:t>
            </a:r>
            <a:endParaRPr sz="2200" dirty="0">
              <a:solidFill>
                <a:srgbClr val="002060"/>
              </a:solidFill>
            </a:endParaRPr>
          </a:p>
          <a:p>
            <a:pPr lvl="0"/>
            <a:endParaRPr sz="2400" dirty="0">
              <a:solidFill>
                <a:srgbClr val="002060"/>
              </a:solidFill>
            </a:endParaRPr>
          </a:p>
          <a:p>
            <a:pPr marL="457200" lvl="0" indent="-457200">
              <a:buClr>
                <a:srgbClr val="002060"/>
              </a:buClr>
              <a:buSzPct val="100000"/>
              <a:buFont typeface="+mj-lt"/>
              <a:buAutoNum type="arabicPeriod" startAt="4"/>
            </a:pPr>
            <a:r>
              <a:rPr lang="cs-CZ" sz="2200" dirty="0">
                <a:solidFill>
                  <a:srgbClr val="002060"/>
                </a:solidFill>
              </a:rPr>
              <a:t>Ak máte nejaké otázky, pozrite sa na ďalšie materiály a/alebo stránky projektu </a:t>
            </a:r>
            <a:br>
              <a:rPr lang="cs-CZ" sz="2200" dirty="0">
                <a:solidFill>
                  <a:srgbClr val="002060"/>
                </a:solidFill>
              </a:rPr>
            </a:br>
            <a:r>
              <a:rPr lang="cs-CZ" sz="2200" dirty="0">
                <a:solidFill>
                  <a:srgbClr val="002060"/>
                </a:solidFill>
              </a:rPr>
              <a:t>(project-stars.com) alebo na iné webové stránky. </a:t>
            </a:r>
            <a:r>
              <a:rPr lang="cs-CZ" sz="2200" dirty="0">
                <a:solidFill>
                  <a:srgbClr val="F22D25"/>
                </a:solidFill>
              </a:rPr>
              <a:t>Pozor! Uistite sa, že zdroje sú spoľahlivé!</a:t>
            </a:r>
            <a:endParaRPr sz="2200" dirty="0">
              <a:solidFill>
                <a:srgbClr val="F22D25"/>
              </a:solidFill>
            </a:endParaRPr>
          </a:p>
          <a:p>
            <a:pPr lvl="0"/>
            <a:endParaRPr sz="2400" dirty="0">
              <a:solidFill>
                <a:srgbClr val="002163"/>
              </a:solidFill>
            </a:endParaRPr>
          </a:p>
          <a:p>
            <a:pPr marL="457200" lvl="0" indent="-457200">
              <a:buClr>
                <a:srgbClr val="002163"/>
              </a:buClr>
              <a:buSzPct val="100000"/>
              <a:buFont typeface="+mj-lt"/>
              <a:buAutoNum type="arabicPeriod" startAt="5"/>
            </a:pPr>
            <a:r>
              <a:rPr lang="cs-CZ" sz="2200" dirty="0">
                <a:solidFill>
                  <a:srgbClr val="002163"/>
                </a:solidFill>
              </a:rPr>
              <a:t>Na základe teoretickej časti vyberte na ilustráciu praktické cvičenia.  Ďalšie cvičenia môžete hľadať v doplnkových materiáloch a/alebo na stránke projektu (project-stars.com) alebo na iných webových stránkách.</a:t>
            </a:r>
            <a:r>
              <a:rPr lang="cs-CZ" sz="2200" dirty="0">
                <a:solidFill>
                  <a:srgbClr val="002060"/>
                </a:solidFill>
              </a:rPr>
              <a:t> </a:t>
            </a:r>
            <a:r>
              <a:rPr lang="cs-CZ" sz="2200" dirty="0">
                <a:solidFill>
                  <a:srgbClr val="F22D25"/>
                </a:solidFill>
              </a:rPr>
              <a:t>Pozor! Uistite sa, že zdroje sú spoľahlivé!</a:t>
            </a:r>
          </a:p>
        </p:txBody>
      </p:sp>
      <p:sp>
        <p:nvSpPr>
          <p:cNvPr id="9" name="Shape 114">
            <a:extLst>
              <a:ext uri="{FF2B5EF4-FFF2-40B4-BE49-F238E27FC236}">
                <a16:creationId xmlns:a16="http://schemas.microsoft.com/office/drawing/2014/main" id="{17C274E4-3DE8-4357-B821-416555839368}"/>
              </a:ext>
            </a:extLst>
          </p:cNvPr>
          <p:cNvSpPr/>
          <p:nvPr/>
        </p:nvSpPr>
        <p:spPr>
          <a:xfrm>
            <a:off x="-6761" y="1101784"/>
            <a:ext cx="12198761" cy="67710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ctr">
              <a:defRPr sz="4400" u="sng">
                <a:solidFill>
                  <a:srgbClr val="002060"/>
                </a:solidFill>
              </a:defRPr>
            </a:lvl1pPr>
          </a:lstStyle>
          <a:p>
            <a:pPr lvl="0">
              <a:defRPr sz="1800" u="none">
                <a:solidFill>
                  <a:srgbClr val="000000"/>
                </a:solidFill>
              </a:defRPr>
            </a:pPr>
            <a:r>
              <a:rPr sz="4400" u="sng">
                <a:solidFill>
                  <a:srgbClr val="002060"/>
                </a:solidFill>
              </a:rPr>
              <a:t> </a:t>
            </a:r>
            <a:r>
              <a:rPr lang="sk-SK" sz="4400" u="sng" dirty="0">
                <a:solidFill>
                  <a:srgbClr val="002060"/>
                </a:solidFill>
              </a:rPr>
              <a:t>Ako </a:t>
            </a:r>
            <a:r>
              <a:rPr lang="cs-CZ" sz="4400" u="sng" dirty="0">
                <a:solidFill>
                  <a:srgbClr val="002060"/>
                </a:solidFill>
              </a:rPr>
              <a:t>pristupovať k materiálu 3</a:t>
            </a:r>
            <a:endParaRPr sz="4400" u="sng" dirty="0">
              <a:solidFill>
                <a:srgbClr val="002060"/>
              </a:solidFill>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p:nvPr/>
        </p:nvSpPr>
        <p:spPr>
          <a:xfrm>
            <a:off x="-6761" y="5572490"/>
            <a:ext cx="12198761" cy="13970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26" name="Shape 126"/>
          <p:cNvSpPr/>
          <p:nvPr/>
        </p:nvSpPr>
        <p:spPr>
          <a:xfrm>
            <a:off x="496747" y="1895860"/>
            <a:ext cx="11198506" cy="3416320"/>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marL="457200" lvl="0" indent="-457200">
              <a:buClr>
                <a:srgbClr val="002060"/>
              </a:buClr>
              <a:buSzPct val="100000"/>
              <a:buFont typeface="+mj-lt"/>
              <a:buAutoNum type="arabicPeriod" startAt="6"/>
            </a:pPr>
            <a:r>
              <a:rPr lang="cs-CZ" sz="2200" dirty="0">
                <a:solidFill>
                  <a:srgbClr val="002060"/>
                </a:solidFill>
              </a:rPr>
              <a:t>Uvedomte si, že niektoré cvičenia vyžadujú ďalšie materiály, ktoré sú v triede ťažko dostupné. Pre ne je potrebné sa pripraviť vopred – buď ich dodať, alebo upozorniť žiakov, aby si ich pripravili vopred!</a:t>
            </a:r>
            <a:endParaRPr sz="2200" dirty="0">
              <a:solidFill>
                <a:srgbClr val="002060"/>
              </a:solidFill>
            </a:endParaRPr>
          </a:p>
          <a:p>
            <a:pPr lvl="0"/>
            <a:endParaRPr sz="2200" dirty="0">
              <a:solidFill>
                <a:srgbClr val="002060"/>
              </a:solidFill>
            </a:endParaRPr>
          </a:p>
          <a:p>
            <a:pPr marL="457200" lvl="0" indent="-457200">
              <a:buClr>
                <a:srgbClr val="002060"/>
              </a:buClr>
              <a:buSzPct val="100000"/>
              <a:buFont typeface="+mj-lt"/>
              <a:buAutoNum type="arabicPeriod" startAt="7"/>
            </a:pPr>
            <a:r>
              <a:rPr lang="cs-CZ" sz="2200" dirty="0">
                <a:solidFill>
                  <a:srgbClr val="002060"/>
                </a:solidFill>
              </a:rPr>
              <a:t>Odporúčame vyskúšať vybrané cvičenia a urobiť si vlastný úsudok ohľadom zložitosti a času potrebného na dokončenie cvičení. Ak sa rozhodnete, môžete vykonávať zmeny, vynechať niektoré  časti, uľahčiť si časť cvičení, pokiaľ to nenarušuje fyzikálny význam úloh.</a:t>
            </a:r>
            <a:endParaRPr sz="2200" dirty="0">
              <a:solidFill>
                <a:srgbClr val="002060"/>
              </a:solidFill>
            </a:endParaRPr>
          </a:p>
          <a:p>
            <a:pPr lvl="0"/>
            <a:endParaRPr sz="2400" dirty="0">
              <a:solidFill>
                <a:srgbClr val="002163"/>
              </a:solidFill>
            </a:endParaRPr>
          </a:p>
          <a:p>
            <a:pPr marL="457200" lvl="0" indent="-457200">
              <a:buClr>
                <a:srgbClr val="002163"/>
              </a:buClr>
              <a:buSzPct val="100000"/>
              <a:buFont typeface="+mj-lt"/>
              <a:buAutoNum type="arabicPeriod" startAt="8"/>
            </a:pPr>
            <a:r>
              <a:rPr lang="cs-CZ" sz="2200" dirty="0">
                <a:solidFill>
                  <a:srgbClr val="002163"/>
                </a:solidFill>
              </a:rPr>
              <a:t>Podľa svojho uváženia môžete dať niektoré cvičeia za domácu úlohu, urobiť predbežnú prípravu doma alebo naopak nechať dokončiť doma.</a:t>
            </a:r>
            <a:endParaRPr sz="2200" dirty="0">
              <a:solidFill>
                <a:srgbClr val="002163"/>
              </a:solidFill>
            </a:endParaRPr>
          </a:p>
        </p:txBody>
      </p:sp>
      <p:sp>
        <p:nvSpPr>
          <p:cNvPr id="7" name="Shape 114">
            <a:extLst>
              <a:ext uri="{FF2B5EF4-FFF2-40B4-BE49-F238E27FC236}">
                <a16:creationId xmlns:a16="http://schemas.microsoft.com/office/drawing/2014/main" id="{4FF6AEB2-B1EB-48CA-89F9-0BEA488A7F26}"/>
              </a:ext>
            </a:extLst>
          </p:cNvPr>
          <p:cNvSpPr/>
          <p:nvPr/>
        </p:nvSpPr>
        <p:spPr>
          <a:xfrm>
            <a:off x="-6761" y="1101784"/>
            <a:ext cx="12198761" cy="67710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ctr">
              <a:defRPr sz="4400" u="sng">
                <a:solidFill>
                  <a:srgbClr val="002060"/>
                </a:solidFill>
              </a:defRPr>
            </a:lvl1pPr>
          </a:lstStyle>
          <a:p>
            <a:pPr lvl="0">
              <a:defRPr sz="1800" u="none">
                <a:solidFill>
                  <a:srgbClr val="000000"/>
                </a:solidFill>
              </a:defRPr>
            </a:pPr>
            <a:r>
              <a:rPr lang="cs-CZ" dirty="0"/>
              <a:t> </a:t>
            </a:r>
            <a:r>
              <a:rPr sz="4400" u="sng">
                <a:solidFill>
                  <a:srgbClr val="002060"/>
                </a:solidFill>
              </a:rPr>
              <a:t> </a:t>
            </a:r>
            <a:r>
              <a:rPr lang="sk-SK" sz="4400" u="sng" dirty="0">
                <a:solidFill>
                  <a:srgbClr val="002060"/>
                </a:solidFill>
              </a:rPr>
              <a:t>Ako </a:t>
            </a:r>
            <a:r>
              <a:rPr lang="cs-CZ" sz="4400" u="sng" dirty="0">
                <a:solidFill>
                  <a:srgbClr val="002060"/>
                </a:solidFill>
              </a:rPr>
              <a:t>pristupovať k materiálu 4</a:t>
            </a:r>
            <a:endParaRPr sz="4400" u="sng" dirty="0">
              <a:solidFill>
                <a:srgbClr val="002060"/>
              </a:solidFill>
            </a:endParaRPr>
          </a:p>
        </p:txBody>
      </p:sp>
      <p:pic>
        <p:nvPicPr>
          <p:cNvPr id="8" name="image2.jpg">
            <a:extLst>
              <a:ext uri="{FF2B5EF4-FFF2-40B4-BE49-F238E27FC236}">
                <a16:creationId xmlns:a16="http://schemas.microsoft.com/office/drawing/2014/main" id="{D6DA53BC-1A43-4671-9D80-69E6DB3E3E86}"/>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9" name="image1.png">
            <a:extLst>
              <a:ext uri="{FF2B5EF4-FFF2-40B4-BE49-F238E27FC236}">
                <a16:creationId xmlns:a16="http://schemas.microsoft.com/office/drawing/2014/main" id="{D8D5E18E-20A1-4D31-BBD7-E0497C007662}"/>
              </a:ext>
            </a:extLst>
          </p:cNvPr>
          <p:cNvPicPr/>
          <p:nvPr/>
        </p:nvPicPr>
        <p:blipFill rotWithShape="1">
          <a:blip r:embed="rId3"/>
          <a:srcRect t="8893" b="13838"/>
          <a:stretch/>
        </p:blipFill>
        <p:spPr>
          <a:xfrm>
            <a:off x="1254255" y="0"/>
            <a:ext cx="9683489" cy="1101784"/>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D8A46CFB-C2C3-482B-8175-3780BFCF28FA}"/>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9B96CC1A-5494-47C6-BD7F-49BB45CFCFC2}"/>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28" name="Shape 128"/>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31" name="Shape 131"/>
          <p:cNvSpPr/>
          <p:nvPr/>
        </p:nvSpPr>
        <p:spPr>
          <a:xfrm>
            <a:off x="-6763" y="1054369"/>
            <a:ext cx="12198761" cy="76944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gn="ctr">
              <a:defRPr sz="4400" u="sng">
                <a:solidFill>
                  <a:srgbClr val="002060"/>
                </a:solidFill>
              </a:defRPr>
            </a:lvl1pPr>
          </a:lstStyle>
          <a:p>
            <a:pPr lvl="0">
              <a:defRPr sz="1800" u="none">
                <a:solidFill>
                  <a:srgbClr val="000000"/>
                </a:solidFill>
              </a:defRPr>
            </a:pPr>
            <a:r>
              <a:rPr lang="cs-CZ" sz="4400" u="sng" dirty="0" err="1">
                <a:solidFill>
                  <a:srgbClr val="002060"/>
                </a:solidFill>
              </a:rPr>
              <a:t>Моdul</a:t>
            </a:r>
            <a:r>
              <a:rPr lang="cs-CZ" sz="4400" u="sng" dirty="0">
                <a:solidFill>
                  <a:srgbClr val="002060"/>
                </a:solidFill>
              </a:rPr>
              <a:t> 5b – obsah</a:t>
            </a:r>
          </a:p>
        </p:txBody>
      </p:sp>
      <p:sp>
        <p:nvSpPr>
          <p:cNvPr id="132" name="Shape 132"/>
          <p:cNvSpPr/>
          <p:nvPr/>
        </p:nvSpPr>
        <p:spPr>
          <a:xfrm>
            <a:off x="249956" y="1823810"/>
            <a:ext cx="11685322" cy="107721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cs-CZ" sz="3600" dirty="0">
                <a:solidFill>
                  <a:srgbClr val="002060"/>
                </a:solidFill>
              </a:rPr>
              <a:t>5b</a:t>
            </a:r>
            <a:r>
              <a:rPr sz="3600" dirty="0">
                <a:solidFill>
                  <a:srgbClr val="002060"/>
                </a:solidFill>
              </a:rPr>
              <a:t>.1 </a:t>
            </a:r>
            <a:r>
              <a:rPr lang="cs-CZ" sz="3600" dirty="0">
                <a:solidFill>
                  <a:srgbClr val="002060"/>
                </a:solidFill>
              </a:rPr>
              <a:t>Zatmenie</a:t>
            </a:r>
            <a:endParaRPr sz="3600" dirty="0">
              <a:solidFill>
                <a:srgbClr val="002060"/>
              </a:solidFill>
            </a:endParaRPr>
          </a:p>
          <a:p>
            <a:pPr lvl="1"/>
            <a:r>
              <a:rPr sz="2800" dirty="0">
                <a:solidFill>
                  <a:srgbClr val="002060"/>
                </a:solidFill>
              </a:rPr>
              <a:t>	</a:t>
            </a:r>
            <a:r>
              <a:rPr lang="cs-CZ" sz="2800" dirty="0">
                <a:solidFill>
                  <a:srgbClr val="002060"/>
                </a:solidFill>
              </a:rPr>
              <a:t>Zatmenie Mesiaca, zatmenie </a:t>
            </a:r>
            <a:r>
              <a:rPr lang="cs-CZ" sz="2800" dirty="0" err="1">
                <a:solidFill>
                  <a:srgbClr val="002060"/>
                </a:solidFill>
              </a:rPr>
              <a:t>Slnka</a:t>
            </a:r>
            <a:r>
              <a:rPr lang="cs-CZ" sz="2800" dirty="0">
                <a:solidFill>
                  <a:srgbClr val="002060"/>
                </a:solidFill>
              </a:rPr>
              <a:t>.</a:t>
            </a:r>
          </a:p>
        </p:txBody>
      </p:sp>
    </p:spTree>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rgbClr val="5B9BD5"/>
          </a:solidFill>
          <a:prstDash val="solid"/>
          <a:miter lim="800000"/>
        </a:ln>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5B9BD5"/>
          </a:solidFill>
          <a:prstDash val="solid"/>
          <a:miter lim="8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rgbClr val="5B9BD5"/>
          </a:solidFill>
          <a:prstDash val="solid"/>
          <a:miter lim="800000"/>
        </a:ln>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5B9BD5"/>
          </a:solidFill>
          <a:prstDash val="solid"/>
          <a:miter lim="8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2675</TotalTime>
  <Words>5151</Words>
  <Application>Microsoft Office PowerPoint</Application>
  <PresentationFormat>Širokouhlá</PresentationFormat>
  <Paragraphs>289</Paragraphs>
  <Slides>41</Slides>
  <Notes>2</Notes>
  <HiddenSlides>0</HiddenSlides>
  <MMClips>0</MMClips>
  <ScaleCrop>false</ScaleCrop>
  <HeadingPairs>
    <vt:vector size="6" baseType="variant">
      <vt:variant>
        <vt:lpstr>Použité písma</vt:lpstr>
      </vt:variant>
      <vt:variant>
        <vt:i4>8</vt:i4>
      </vt:variant>
      <vt:variant>
        <vt:lpstr>Motív</vt:lpstr>
      </vt:variant>
      <vt:variant>
        <vt:i4>1</vt:i4>
      </vt:variant>
      <vt:variant>
        <vt:lpstr>Nadpisy snímok</vt:lpstr>
      </vt:variant>
      <vt:variant>
        <vt:i4>41</vt:i4>
      </vt:variant>
    </vt:vector>
  </HeadingPairs>
  <TitlesOfParts>
    <vt:vector size="50" baseType="lpstr">
      <vt:lpstr>Arial</vt:lpstr>
      <vt:lpstr>Avenir Roman</vt:lpstr>
      <vt:lpstr>Calibri</vt:lpstr>
      <vt:lpstr>Calibri Light</vt:lpstr>
      <vt:lpstr>Cambria Math</vt:lpstr>
      <vt:lpstr>Franklin Gothic Book</vt:lpstr>
      <vt:lpstr>Verdana</vt:lpstr>
      <vt:lpstr>Verdana Bold</vt:lpstr>
      <vt:lpstr>Default</vt:lpstr>
      <vt:lpstr>Prezentácia programu PowerPoint</vt:lpstr>
      <vt:lpstr>Prezentácia programu PowerPoint</vt:lpstr>
      <vt:lpstr>Moduly projektu STARS</vt:lpstr>
      <vt:lpstr> Ako sú moduly štruktúrované</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Ota Kéhar</dc:creator>
  <cp:lastModifiedBy>Andrea</cp:lastModifiedBy>
  <cp:revision>266</cp:revision>
  <dcterms:modified xsi:type="dcterms:W3CDTF">2020-09-14T12:47:28Z</dcterms:modified>
</cp:coreProperties>
</file>