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4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334" r:id="rId13"/>
    <p:sldId id="336" r:id="rId14"/>
    <p:sldId id="337" r:id="rId15"/>
    <p:sldId id="335" r:id="rId16"/>
    <p:sldId id="338" r:id="rId17"/>
    <p:sldId id="339" r:id="rId18"/>
    <p:sldId id="341" r:id="rId19"/>
    <p:sldId id="342" r:id="rId20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FFFF"/>
    <a:srgbClr val="92D050"/>
    <a:srgbClr val="C00000"/>
    <a:srgbClr val="CCE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3829" autoAdjust="0"/>
  </p:normalViewPr>
  <p:slideViewPr>
    <p:cSldViewPr snapToGrid="0">
      <p:cViewPr varScale="1">
        <p:scale>
          <a:sx n="107" d="100"/>
          <a:sy n="107" d="100"/>
        </p:scale>
        <p:origin x="24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1" name="Shape 5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i="1" dirty="0">
                <a:latin typeface="Calibri"/>
                <a:ea typeface="Calibri"/>
                <a:cs typeface="Calibri"/>
                <a:sym typeface="Calibri"/>
              </a:rPr>
              <a:t>DOI: 10.3102/003465430298487, </a:t>
            </a: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The Power of Feedback, John Hattie and Helen Timperley, </a:t>
            </a:r>
            <a:r>
              <a:rPr sz="1200" i="1" dirty="0">
                <a:latin typeface="Calibri"/>
                <a:ea typeface="Calibri"/>
                <a:cs typeface="Calibri"/>
                <a:sym typeface="Calibri"/>
              </a:rPr>
              <a:t>University of Auckland</a:t>
            </a:r>
          </a:p>
        </p:txBody>
      </p:sp>
    </p:spTree>
    <p:extLst>
      <p:ext uri="{BB962C8B-B14F-4D97-AF65-F5344CB8AC3E}">
        <p14:creationId xmlns:p14="http://schemas.microsoft.com/office/powerpoint/2010/main" val="2031255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9" name="Shape 5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i="1">
                <a:latin typeface="Calibri"/>
                <a:ea typeface="Calibri"/>
                <a:cs typeface="Calibri"/>
                <a:sym typeface="Calibri"/>
              </a:rPr>
              <a:t>DOI: 10.3102/003465430298487,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The Power of Feedback, John Hattie and Helen Timperley, </a:t>
            </a:r>
            <a:r>
              <a:rPr sz="1200" i="1">
                <a:latin typeface="Calibri"/>
                <a:ea typeface="Calibri"/>
                <a:cs typeface="Calibri"/>
                <a:sym typeface="Calibri"/>
              </a:rPr>
              <a:t>University of Auckland</a:t>
            </a:r>
          </a:p>
        </p:txBody>
      </p:sp>
    </p:spTree>
    <p:extLst>
      <p:ext uri="{BB962C8B-B14F-4D97-AF65-F5344CB8AC3E}">
        <p14:creationId xmlns:p14="http://schemas.microsoft.com/office/powerpoint/2010/main" val="174999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stronomia.zcu.cz/hvezdy/exoplanety/102-katalogy-exoplanet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roject-star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2.jpg"/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1.png"/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-6761" y="1049639"/>
            <a:ext cx="12198761" cy="60068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50000"/>
              </a:lnSpc>
            </a:pPr>
            <a:r>
              <a:rPr sz="800">
                <a:latin typeface="Verdana Bold"/>
                <a:ea typeface="Verdana Bold"/>
                <a:cs typeface="Verdana Bold"/>
                <a:sym typeface="Verdana Bold"/>
              </a:rPr>
              <a:t>Проект STARS (Успешно преподаване на астрономия в училищата)</a:t>
            </a:r>
            <a:r>
              <a:rPr sz="800">
                <a:latin typeface="Verdana"/>
                <a:ea typeface="Verdana"/>
                <a:cs typeface="Verdana"/>
                <a:sym typeface="Verdana"/>
              </a:rPr>
              <a:t>		 			</a:t>
            </a:r>
          </a:p>
          <a:p>
            <a:pPr lvl="0">
              <a:lnSpc>
                <a:spcPct val="150000"/>
              </a:lnSpc>
            </a:pPr>
            <a:r>
              <a:rPr sz="800">
                <a:latin typeface="Verdana"/>
                <a:ea typeface="Verdana"/>
                <a:cs typeface="Verdana"/>
                <a:sym typeface="Verdana"/>
              </a:rPr>
              <a:t>Този проект е финансиран със съдействието на програмата Еразъм+, КД2, „Стратегически партньорства в областта на образованието, обучението и младежта“</a:t>
            </a:r>
          </a:p>
          <a:p>
            <a:pPr lvl="0">
              <a:lnSpc>
                <a:spcPct val="150000"/>
              </a:lnSpc>
            </a:pPr>
            <a:r>
              <a:rPr sz="800">
                <a:latin typeface="Verdana Bold"/>
                <a:ea typeface="Verdana Bold"/>
                <a:cs typeface="Verdana Bold"/>
                <a:sym typeface="Verdana Bold"/>
              </a:rPr>
              <a:t>Номер на проекта: 2017-1-SK01-KA201-035344</a:t>
            </a:r>
            <a:r>
              <a:rPr sz="800"/>
              <a:t> 				</a:t>
            </a:r>
          </a:p>
        </p:txBody>
      </p:sp>
      <p:sp>
        <p:nvSpPr>
          <p:cNvPr id="58" name="Shape 5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59" name="Shape 59"/>
          <p:cNvSpPr/>
          <p:nvPr/>
        </p:nvSpPr>
        <p:spPr>
          <a:xfrm>
            <a:off x="-6761" y="1668198"/>
            <a:ext cx="12198761" cy="3077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/>
            <a:r>
              <a:rPr lang="az-Cyrl-AZ" sz="4400" b="1" dirty="0">
                <a:solidFill>
                  <a:srgbClr val="843C0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ОБУЧИТЕЛНА ПРОГРАМА ЗА УЧИТЕЛИ</a:t>
            </a:r>
            <a:r>
              <a:rPr lang="sk-SK" sz="4400" b="1" dirty="0">
                <a:solidFill>
                  <a:srgbClr val="843C0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(O2)</a:t>
            </a:r>
          </a:p>
          <a:p>
            <a:pPr lvl="0" algn="ctr"/>
            <a:endParaRPr lang="cs-CZ" sz="1000" dirty="0"/>
          </a:p>
          <a:p>
            <a:pPr lvl="0" algn="ctr"/>
            <a:r>
              <a:rPr lang="cs-CZ" sz="4800" b="1" dirty="0">
                <a:solidFill>
                  <a:srgbClr val="002060"/>
                </a:solidFill>
              </a:rPr>
              <a:t>Модул #6</a:t>
            </a:r>
          </a:p>
          <a:p>
            <a:pPr algn="ctr"/>
            <a:r>
              <a:rPr lang="sk-SK" sz="4800" b="1" u="sng" dirty="0" err="1">
                <a:solidFill>
                  <a:srgbClr val="002060"/>
                </a:solidFill>
              </a:rPr>
              <a:t>Галактическа</a:t>
            </a:r>
            <a:r>
              <a:rPr lang="sk-SK" sz="4800" b="1" u="sng" dirty="0">
                <a:solidFill>
                  <a:srgbClr val="002060"/>
                </a:solidFill>
              </a:rPr>
              <a:t> </a:t>
            </a:r>
            <a:r>
              <a:rPr lang="sk-SK" sz="4800" b="1" u="sng" dirty="0" err="1">
                <a:solidFill>
                  <a:srgbClr val="002060"/>
                </a:solidFill>
              </a:rPr>
              <a:t>среда</a:t>
            </a:r>
            <a:r>
              <a:rPr lang="sk-SK" sz="4800" b="1" u="sng" dirty="0">
                <a:solidFill>
                  <a:srgbClr val="002060"/>
                </a:solidFill>
              </a:rPr>
              <a:t>.</a:t>
            </a:r>
            <a:r>
              <a:rPr lang="sk-SK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err="1">
                <a:solidFill>
                  <a:srgbClr val="002060"/>
                </a:solidFill>
              </a:rPr>
              <a:t>Екзопланети</a:t>
            </a:r>
            <a:br>
              <a:rPr lang="cs-CZ" sz="4400" b="1" dirty="0">
                <a:solidFill>
                  <a:srgbClr val="152392"/>
                </a:solidFill>
              </a:rPr>
            </a:br>
            <a:endParaRPr lang="cs-CZ" sz="4400" b="1" dirty="0">
              <a:solidFill>
                <a:srgbClr val="152392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F5425EE1-9285-4AE9-A3D0-0B1DB805585C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8BD85AAD-3E33-4E52-9FF5-B942E32B6916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37" name="Shape 137"/>
          <p:cNvSpPr/>
          <p:nvPr/>
        </p:nvSpPr>
        <p:spPr>
          <a:xfrm>
            <a:off x="0" y="1042734"/>
            <a:ext cx="121920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Теоретично съдържание</a:t>
            </a:r>
            <a:endParaRPr sz="4400" u="sng" dirty="0">
              <a:solidFill>
                <a:srgbClr val="002060"/>
              </a:solidFill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249958" y="1830053"/>
            <a:ext cx="11685322" cy="280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6.1 Екзопланети</a:t>
            </a:r>
            <a:endParaRPr sz="3600" dirty="0">
              <a:solidFill>
                <a:srgbClr val="002060"/>
              </a:solidFill>
            </a:endParaRP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Обозначаване на екзопланетите;</a:t>
            </a: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История на откритията;</a:t>
            </a: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Методи за откриване: Метода на радиалните скорости (Доплерово отместване) и </a:t>
            </a:r>
            <a:r>
              <a:rPr lang="bg-BG" sz="2800" dirty="0">
                <a:solidFill>
                  <a:srgbClr val="002060"/>
                </a:solidFill>
              </a:rPr>
              <a:t>Метод на транзитите</a:t>
            </a:r>
            <a:r>
              <a:rPr lang="cs-CZ" sz="2800" dirty="0">
                <a:solidFill>
                  <a:srgbClr val="002060"/>
                </a:solidFill>
              </a:rPr>
              <a:t> (наричан още Метод на транзитната фотометрия).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1C18904F-1950-41AD-91F0-AD8C93268D26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84D019DC-F0A9-4F96-9483-B2CDA3C8181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55" name="Shape 155"/>
          <p:cNvSpPr/>
          <p:nvPr/>
        </p:nvSpPr>
        <p:spPr>
          <a:xfrm>
            <a:off x="0" y="1054369"/>
            <a:ext cx="121920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Списък на практическите упражнения</a:t>
            </a:r>
            <a:endParaRPr sz="4400" u="sng" dirty="0">
              <a:solidFill>
                <a:srgbClr val="002060"/>
              </a:solidFill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261256" y="1941135"/>
            <a:ext cx="1168532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Clr>
                <a:srgbClr val="002060"/>
              </a:buClr>
              <a:buSzPct val="100000"/>
            </a:pPr>
            <a:r>
              <a:rPr lang="cs-CZ" sz="1600" dirty="0">
                <a:solidFill>
                  <a:srgbClr val="002060"/>
                </a:solidFill>
                <a:hlinkClick r:id="rId4" action="ppaction://hlinksldjump"/>
              </a:rPr>
              <a:t>6.1.1	Обитаема зона</a:t>
            </a:r>
            <a:endParaRPr sz="16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  <a:buSzPct val="100000"/>
            </a:pPr>
            <a:endParaRPr lang="pl-PL" sz="16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  <a:buSzPct val="100000"/>
            </a:pPr>
            <a:r>
              <a:rPr lang="pl-PL" sz="1600" dirty="0">
                <a:solidFill>
                  <a:srgbClr val="002060"/>
                </a:solidFill>
                <a:hlinkClick r:id="rId5" action="ppaction://hlinksldjump"/>
              </a:rPr>
              <a:t>6.2.1	Практическо упражнение: 6.2.1 Транзитна фотометрия</a:t>
            </a:r>
            <a:endParaRPr lang="pl-PL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6.1.1 Обитаема зона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49958" y="3218693"/>
            <a:ext cx="11685322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600" dirty="0">
                <a:solidFill>
                  <a:srgbClr val="002060"/>
                </a:solidFill>
              </a:rPr>
              <a:t>Материали и инструменти: Източник на топлина, два термометъра (единият с оцветен в черно резервоар, а другият с лъскав резервоар), лабораторна стойка със скоби, линия, милиметрова хартия.</a:t>
            </a:r>
            <a:endParaRPr sz="2600" dirty="0">
              <a:solidFill>
                <a:srgbClr val="00206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61256" y="4486333"/>
            <a:ext cx="11685322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600" dirty="0">
                <a:solidFill>
                  <a:srgbClr val="002060"/>
                </a:solidFill>
              </a:rPr>
              <a:t>Процедура: Учениците ще научат как температурата на повърхността на екзоплантатите се променя с промяната на разстоянието от родителската звезда.</a:t>
            </a:r>
          </a:p>
        </p:txBody>
      </p:sp>
      <p:sp>
        <p:nvSpPr>
          <p:cNvPr id="176" name="Shape 176"/>
          <p:cNvSpPr/>
          <p:nvPr/>
        </p:nvSpPr>
        <p:spPr>
          <a:xfrm>
            <a:off x="261256" y="1581979"/>
            <a:ext cx="11685322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600" dirty="0">
                <a:solidFill>
                  <a:srgbClr val="002060"/>
                </a:solidFill>
              </a:rPr>
              <a:t>Методическа част: Учениците ще разберат, че около родителската звезда има места с много високи и много ниски температури, включително и такива райони (обитаеми зони), където повърхността на планетата е с такава температура, която поддържа водата в течно състояние.</a:t>
            </a:r>
            <a:endParaRPr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9417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1">
            <a:extLst>
              <a:ext uri="{FF2B5EF4-FFF2-40B4-BE49-F238E27FC236}">
                <a16:creationId xmlns:a16="http://schemas.microsoft.com/office/drawing/2014/main" id="{09ADDEEE-E0D2-4E88-8541-E070E57B45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524515" y="1291178"/>
            <a:ext cx="3233420" cy="2218055"/>
          </a:xfrm>
          <a:prstGeom prst="rect">
            <a:avLst/>
          </a:prstGeom>
        </p:spPr>
      </p:pic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3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4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800" u="sng" dirty="0">
                <a:solidFill>
                  <a:srgbClr val="02236A"/>
                </a:solidFill>
              </a:rPr>
              <a:t>Практическо упражнение: 6.1.1 Обитаема зона</a:t>
            </a:r>
            <a:endParaRPr lang="pt-BR" sz="3800" dirty="0">
              <a:solidFill>
                <a:srgbClr val="00206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79C7272-CEF4-4960-B55D-D3622C3BDE1D}"/>
              </a:ext>
            </a:extLst>
          </p:cNvPr>
          <p:cNvSpPr txBox="1"/>
          <p:nvPr/>
        </p:nvSpPr>
        <p:spPr>
          <a:xfrm>
            <a:off x="261256" y="1555115"/>
            <a:ext cx="7849074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Промяна в повърхностната температура на екзопланета с увеличаване/нама</a:t>
            </a:r>
            <a:r>
              <a:rPr kumimoji="0" lang="bg-BG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-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ляване на разстоянието между нея и родителската звезда: Температурата на</a:t>
            </a:r>
            <a:r>
              <a:rPr kumimoji="0" lang="bg-BG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-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малява с увеличаване на разстоянието.</a:t>
            </a:r>
            <a:b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cs-CZ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93CA240-9325-4DDD-96CF-5BD9164A53D6}"/>
              </a:ext>
            </a:extLst>
          </p:cNvPr>
          <p:cNvSpPr txBox="1"/>
          <p:nvPr/>
        </p:nvSpPr>
        <p:spPr>
          <a:xfrm>
            <a:off x="261256" y="2393846"/>
            <a:ext cx="7849074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Промяна в повърхностната температура на екзопланетата с увеличаване/на</a:t>
            </a:r>
            <a:r>
              <a:rPr kumimoji="0" lang="bg-BG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-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маляване на албедото (отражателната способност на екзопланетата): Колкото по-високо е албедото, толкова по-ниска е температурата на екзопланетата.</a:t>
            </a:r>
            <a:br>
              <a:rPr lang="cs-CZ" dirty="0">
                <a:solidFill>
                  <a:srgbClr val="000000"/>
                </a:solidFill>
              </a:rPr>
            </a:b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4EFE0DF-954B-412A-9FEC-0B5973B7BFC5}"/>
              </a:ext>
            </a:extLst>
          </p:cNvPr>
          <p:cNvSpPr txBox="1"/>
          <p:nvPr/>
        </p:nvSpPr>
        <p:spPr>
          <a:xfrm>
            <a:off x="261256" y="3227208"/>
            <a:ext cx="795755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Влияние на атмосферата: Съществуването на атмосфера повишава температу</a:t>
            </a:r>
            <a:r>
              <a:rPr kumimoji="0" lang="bg-BG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-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рата на екзопланетата.</a:t>
            </a:r>
            <a:br>
              <a:rPr lang="cs-CZ" dirty="0">
                <a:solidFill>
                  <a:srgbClr val="000000"/>
                </a:solidFill>
              </a:rPr>
            </a:b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4" name="Obrázek2">
            <a:extLst>
              <a:ext uri="{FF2B5EF4-FFF2-40B4-BE49-F238E27FC236}">
                <a16:creationId xmlns:a16="http://schemas.microsoft.com/office/drawing/2014/main" id="{E2F05A54-FB38-4E13-88B0-927F17AF5BA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8407455" y="3501723"/>
            <a:ext cx="2738782" cy="154056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AA59D4-EE39-44C7-A45A-4C6F4E56AA32}"/>
              </a:ext>
            </a:extLst>
          </p:cNvPr>
          <p:cNvSpPr txBox="1"/>
          <p:nvPr/>
        </p:nvSpPr>
        <p:spPr>
          <a:xfrm>
            <a:off x="261256" y="3776198"/>
            <a:ext cx="7849074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Обитаема зона: Това е област около родителската звезда, в която екзоплане</a:t>
            </a:r>
            <a:r>
              <a:rPr kumimoji="0" lang="bg-BG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-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тите, при достатъчно атмосферно налягане, могат на повърхността си да „под</a:t>
            </a:r>
            <a:r>
              <a:rPr kumimoji="0" lang="bg-BG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-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държат“ вода в течно състояние. Необходимият температурен диапазон е </a:t>
            </a:r>
            <a:endParaRPr kumimoji="0" lang="bg-BG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между 0 °C и 100 °C (в зависимост от атмосферно налягане).</a:t>
            </a:r>
            <a:br>
              <a:rPr lang="cs-CZ" dirty="0">
                <a:solidFill>
                  <a:srgbClr val="000000"/>
                </a:solidFill>
              </a:rPr>
            </a:br>
            <a:br>
              <a:rPr lang="cs-CZ" dirty="0">
                <a:solidFill>
                  <a:srgbClr val="C00000"/>
                </a:solidFill>
              </a:rPr>
            </a:br>
            <a:br>
              <a:rPr lang="cs-CZ" dirty="0">
                <a:solidFill>
                  <a:srgbClr val="C00000"/>
                </a:solidFill>
              </a:rPr>
            </a:b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E4ED9B-79C6-4436-95D6-2F2DDA512D72}"/>
              </a:ext>
            </a:extLst>
          </p:cNvPr>
          <p:cNvSpPr txBox="1"/>
          <p:nvPr/>
        </p:nvSpPr>
        <p:spPr>
          <a:xfrm>
            <a:off x="261256" y="5175180"/>
            <a:ext cx="696449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Обитаема зона в Слънчевата система: Само Земята</a:t>
            </a:r>
            <a:br>
              <a:rPr lang="cs-CZ" dirty="0">
                <a:solidFill>
                  <a:srgbClr val="000000"/>
                </a:solidFill>
              </a:rPr>
            </a:br>
            <a:endParaRPr kumimoji="0" lang="cs-CZ" sz="1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EBA5804-DC2D-47D8-8EA6-51AFEBFE9FA6}"/>
              </a:ext>
            </a:extLst>
          </p:cNvPr>
          <p:cNvSpPr/>
          <p:nvPr/>
        </p:nvSpPr>
        <p:spPr>
          <a:xfrm>
            <a:off x="5940287" y="51571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6"/>
              </a:rPr>
              <a:t>astronomia.zcu.cz/</a:t>
            </a:r>
            <a:r>
              <a:rPr lang="cs-CZ" dirty="0" err="1">
                <a:hlinkClick r:id="rId6"/>
              </a:rPr>
              <a:t>hvezdy</a:t>
            </a:r>
            <a:r>
              <a:rPr lang="cs-CZ" dirty="0">
                <a:hlinkClick r:id="rId6"/>
              </a:rPr>
              <a:t>/exoplanety/102-katalogy-exoplanet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5377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800" u="sng" dirty="0">
                <a:solidFill>
                  <a:srgbClr val="02236A"/>
                </a:solidFill>
              </a:rPr>
              <a:t>Практическо упражнение: 6.1.1 Обитаема зона</a:t>
            </a:r>
            <a:endParaRPr lang="pt-BR" sz="3800" dirty="0">
              <a:solidFill>
                <a:srgbClr val="002060"/>
              </a:solidFill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3BB41804-0614-4FC7-8F20-B1D346DE0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058" y="1591004"/>
            <a:ext cx="787760" cy="3831376"/>
          </a:xfrm>
          <a:prstGeom prst="rect">
            <a:avLst/>
          </a:prstGeom>
        </p:spPr>
      </p:pic>
      <p:pic>
        <p:nvPicPr>
          <p:cNvPr id="1026" name="Picture 2" descr="Image result for žárovka">
            <a:extLst>
              <a:ext uri="{FF2B5EF4-FFF2-40B4-BE49-F238E27FC236}">
                <a16:creationId xmlns:a16="http://schemas.microsoft.com/office/drawing/2014/main" id="{EF1C2872-142B-4200-8D67-9D79E583A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6" r="16549"/>
          <a:stretch/>
        </p:blipFill>
        <p:spPr bwMode="auto">
          <a:xfrm>
            <a:off x="543235" y="2291284"/>
            <a:ext cx="1808922" cy="282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9FA0941-66DD-4376-9F0A-20B08F9E16F8}"/>
              </a:ext>
            </a:extLst>
          </p:cNvPr>
          <p:cNvSpPr txBox="1"/>
          <p:nvPr/>
        </p:nvSpPr>
        <p:spPr>
          <a:xfrm>
            <a:off x="419691" y="5108187"/>
            <a:ext cx="20447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източник на топлина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4671582C-F552-4AD4-B0E9-909383326093}"/>
              </a:ext>
            </a:extLst>
          </p:cNvPr>
          <p:cNvGrpSpPr/>
          <p:nvPr/>
        </p:nvGrpSpPr>
        <p:grpSpPr>
          <a:xfrm>
            <a:off x="4777428" y="4624586"/>
            <a:ext cx="180000" cy="756000"/>
            <a:chOff x="3448878" y="2782957"/>
            <a:chExt cx="288235" cy="1431234"/>
          </a:xfrm>
        </p:grpSpPr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E1E56066-D2B1-4A40-8283-670B5FAEB96F}"/>
                </a:ext>
              </a:extLst>
            </p:cNvPr>
            <p:cNvSpPr/>
            <p:nvPr/>
          </p:nvSpPr>
          <p:spPr>
            <a:xfrm>
              <a:off x="3448878" y="3051313"/>
              <a:ext cx="288235" cy="1162878"/>
            </a:xfrm>
            <a:prstGeom prst="ellipse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23F7DFD6-1CA5-4F50-ACD6-5F6FF3983FC9}"/>
                </a:ext>
              </a:extLst>
            </p:cNvPr>
            <p:cNvSpPr/>
            <p:nvPr/>
          </p:nvSpPr>
          <p:spPr>
            <a:xfrm>
              <a:off x="3448878" y="2782957"/>
              <a:ext cx="288235" cy="874643"/>
            </a:xfrm>
            <a:prstGeom prst="rect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Obrázek 20">
            <a:extLst>
              <a:ext uri="{FF2B5EF4-FFF2-40B4-BE49-F238E27FC236}">
                <a16:creationId xmlns:a16="http://schemas.microsoft.com/office/drawing/2014/main" id="{0C0408C3-B8C7-4CE0-BDF7-7BB80A12F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701" y="1591004"/>
            <a:ext cx="787760" cy="3831376"/>
          </a:xfrm>
          <a:prstGeom prst="rect">
            <a:avLst/>
          </a:prstGeom>
        </p:spPr>
      </p:pic>
      <p:grpSp>
        <p:nvGrpSpPr>
          <p:cNvPr id="22" name="Skupina 21">
            <a:extLst>
              <a:ext uri="{FF2B5EF4-FFF2-40B4-BE49-F238E27FC236}">
                <a16:creationId xmlns:a16="http://schemas.microsoft.com/office/drawing/2014/main" id="{7F1B2EC0-7827-40DE-8D5D-F16B0D1E5596}"/>
              </a:ext>
            </a:extLst>
          </p:cNvPr>
          <p:cNvGrpSpPr/>
          <p:nvPr/>
        </p:nvGrpSpPr>
        <p:grpSpPr>
          <a:xfrm>
            <a:off x="5774071" y="4624586"/>
            <a:ext cx="180000" cy="756000"/>
            <a:chOff x="3448878" y="2782957"/>
            <a:chExt cx="288235" cy="1431234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ABAFF9B0-D33D-4B4D-A815-D9A0D2D2876E}"/>
                </a:ext>
              </a:extLst>
            </p:cNvPr>
            <p:cNvSpPr/>
            <p:nvPr/>
          </p:nvSpPr>
          <p:spPr>
            <a:xfrm>
              <a:off x="3448878" y="3051313"/>
              <a:ext cx="288235" cy="1162878"/>
            </a:xfrm>
            <a:prstGeom prst="ellipse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Obdélník 23">
              <a:extLst>
                <a:ext uri="{FF2B5EF4-FFF2-40B4-BE49-F238E27FC236}">
                  <a16:creationId xmlns:a16="http://schemas.microsoft.com/office/drawing/2014/main" id="{47399830-4BBF-49C9-9A0E-D1F5FFBFE93F}"/>
                </a:ext>
              </a:extLst>
            </p:cNvPr>
            <p:cNvSpPr/>
            <p:nvPr/>
          </p:nvSpPr>
          <p:spPr>
            <a:xfrm>
              <a:off x="3448878" y="2782957"/>
              <a:ext cx="288235" cy="87464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2A4AD158-ED5D-4691-A759-4CE21D395EB4}"/>
              </a:ext>
            </a:extLst>
          </p:cNvPr>
          <p:cNvSpPr txBox="1"/>
          <p:nvPr/>
        </p:nvSpPr>
        <p:spPr>
          <a:xfrm>
            <a:off x="3009015" y="5089556"/>
            <a:ext cx="195091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черен резервоар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68529631-5F95-4193-87F4-A75385B3AFEA}"/>
              </a:ext>
            </a:extLst>
          </p:cNvPr>
          <p:cNvSpPr txBox="1"/>
          <p:nvPr/>
        </p:nvSpPr>
        <p:spPr>
          <a:xfrm>
            <a:off x="6046810" y="5089556"/>
            <a:ext cx="17225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резервоар от фолио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F29F1BCA-8B31-4133-A77D-364BC999CCF0}"/>
              </a:ext>
            </a:extLst>
          </p:cNvPr>
          <p:cNvCxnSpPr>
            <a:stCxn id="1026" idx="3"/>
          </p:cNvCxnSpPr>
          <p:nvPr/>
        </p:nvCxnSpPr>
        <p:spPr>
          <a:xfrm flipV="1">
            <a:off x="2352157" y="3697547"/>
            <a:ext cx="2006483" cy="5094"/>
          </a:xfrm>
          <a:prstGeom prst="straightConnector1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93542E87-A05A-4414-BE02-DD0600960F4C}"/>
              </a:ext>
            </a:extLst>
          </p:cNvPr>
          <p:cNvSpPr txBox="1"/>
          <p:nvPr/>
        </p:nvSpPr>
        <p:spPr>
          <a:xfrm>
            <a:off x="3076494" y="3059670"/>
            <a:ext cx="44659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 м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DFC38A9-3CCA-4B15-A1E0-3F6DFB96A12E}"/>
              </a:ext>
            </a:extLst>
          </p:cNvPr>
          <p:cNvSpPr txBox="1"/>
          <p:nvPr/>
        </p:nvSpPr>
        <p:spPr>
          <a:xfrm>
            <a:off x="6063597" y="1708272"/>
            <a:ext cx="433067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стабилизиране на стойностите на термометрите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BAAE571-DBDD-4C2F-8DDA-96B15546BB54}"/>
              </a:ext>
            </a:extLst>
          </p:cNvPr>
          <p:cNvSpPr txBox="1"/>
          <p:nvPr/>
        </p:nvSpPr>
        <p:spPr>
          <a:xfrm>
            <a:off x="7138412" y="2058876"/>
            <a:ext cx="218104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Записване на стойности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A98B98A7-DBE8-470F-93B5-0846A9960602}"/>
              </a:ext>
            </a:extLst>
          </p:cNvPr>
          <p:cNvSpPr txBox="1"/>
          <p:nvPr/>
        </p:nvSpPr>
        <p:spPr>
          <a:xfrm>
            <a:off x="6878724" y="2389664"/>
            <a:ext cx="270041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намаляване на разстоянието с 5 см</a:t>
            </a:r>
          </a:p>
        </p:txBody>
      </p:sp>
      <p:pic>
        <p:nvPicPr>
          <p:cNvPr id="1028" name="Picture 4" descr="Image result for milimetrový papír">
            <a:extLst>
              <a:ext uri="{FF2B5EF4-FFF2-40B4-BE49-F238E27FC236}">
                <a16:creationId xmlns:a16="http://schemas.microsoft.com/office/drawing/2014/main" id="{16F56E0A-3931-4E1C-B871-19AFC719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82128" y="2553458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ovéPole 35">
            <a:extLst>
              <a:ext uri="{FF2B5EF4-FFF2-40B4-BE49-F238E27FC236}">
                <a16:creationId xmlns:a16="http://schemas.microsoft.com/office/drawing/2014/main" id="{C445975A-5C85-4F99-B557-5C9EEB130E3E}"/>
              </a:ext>
            </a:extLst>
          </p:cNvPr>
          <p:cNvSpPr txBox="1"/>
          <p:nvPr/>
        </p:nvSpPr>
        <p:spPr>
          <a:xfrm>
            <a:off x="7325963" y="4704131"/>
            <a:ext cx="20848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разстояние от източника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54A60868-0F29-48E7-8D66-FDB6385DEBE7}"/>
              </a:ext>
            </a:extLst>
          </p:cNvPr>
          <p:cNvSpPr txBox="1"/>
          <p:nvPr/>
        </p:nvSpPr>
        <p:spPr>
          <a:xfrm rot="16200000">
            <a:off x="6200828" y="3647168"/>
            <a:ext cx="76879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температура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9264EE79-7A98-4F42-97CE-4AE69453954F}"/>
              </a:ext>
            </a:extLst>
          </p:cNvPr>
          <p:cNvSpPr txBox="1"/>
          <p:nvPr/>
        </p:nvSpPr>
        <p:spPr>
          <a:xfrm>
            <a:off x="7351046" y="3407951"/>
            <a:ext cx="134427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графики и за двата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rgbClr val="000000"/>
                </a:solidFill>
              </a:rPr>
              <a:t>термометъра</a:t>
            </a:r>
            <a:endParaRPr kumimoji="0" lang="cs-CZ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2E397BFA-6300-4E59-93A8-661FB9B569C2}"/>
              </a:ext>
            </a:extLst>
          </p:cNvPr>
          <p:cNvSpPr txBox="1"/>
          <p:nvPr/>
        </p:nvSpPr>
        <p:spPr>
          <a:xfrm>
            <a:off x="10176130" y="2624417"/>
            <a:ext cx="124809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преместване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rgbClr val="000000"/>
                </a:solidFill>
              </a:rPr>
              <a:t>на данните от кривите</a:t>
            </a:r>
            <a:endParaRPr kumimoji="0" lang="cs-CZ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AF1A1FE3-9540-4150-9F48-8FCB7E709C1F}"/>
              </a:ext>
            </a:extLst>
          </p:cNvPr>
          <p:cNvSpPr/>
          <p:nvPr/>
        </p:nvSpPr>
        <p:spPr>
          <a:xfrm>
            <a:off x="9563919" y="3347313"/>
            <a:ext cx="2561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Кривата за черния термометър лежи над кривата за лъскавия термометър,</a:t>
            </a:r>
            <a:r>
              <a:rPr lang="bg-BG" sz="1600" dirty="0">
                <a:solidFill>
                  <a:srgbClr val="00B05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следова</a:t>
            </a:r>
            <a:r>
              <a:rPr lang="bg-BG" sz="1600" dirty="0">
                <a:solidFill>
                  <a:srgbClr val="00B05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-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телно по-високата светлоотразителна способност води до намаляване на температурата.</a:t>
            </a:r>
            <a:endParaRPr lang="cs-CZ" sz="1600" dirty="0"/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2BC73FC5-6CE2-4FC0-A175-5F39EF101579}"/>
              </a:ext>
            </a:extLst>
          </p:cNvPr>
          <p:cNvSpPr txBox="1"/>
          <p:nvPr/>
        </p:nvSpPr>
        <p:spPr>
          <a:xfrm>
            <a:off x="1783545" y="1728703"/>
            <a:ext cx="3844961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Calibri"/>
              </a:rPr>
              <a:t>Внимавайте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rgbClr val="C00000"/>
                </a:solidFill>
              </a:rPr>
              <a:t>да не надвишите</a:t>
            </a:r>
            <a:r>
              <a:rPr kumimoji="0" lang="cs-CZ" sz="1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Calibri"/>
              </a:rPr>
              <a:t>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Calibri"/>
              </a:rPr>
              <a:t>максималните стойности на термометъра</a:t>
            </a: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!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F163DB20-5DB1-4CC1-8775-9630AC7E5121}"/>
              </a:ext>
            </a:extLst>
          </p:cNvPr>
          <p:cNvSpPr txBox="1"/>
          <p:nvPr/>
        </p:nvSpPr>
        <p:spPr>
          <a:xfrm>
            <a:off x="559954" y="1712944"/>
            <a:ext cx="202394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Не гледайте излишно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дълго в крушката!</a:t>
            </a:r>
          </a:p>
        </p:txBody>
      </p:sp>
    </p:spTree>
    <p:extLst>
      <p:ext uri="{BB962C8B-B14F-4D97-AF65-F5344CB8AC3E}">
        <p14:creationId xmlns:p14="http://schemas.microsoft.com/office/powerpoint/2010/main" val="2787366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26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800" u="sng" dirty="0">
                <a:solidFill>
                  <a:srgbClr val="02236A"/>
                </a:solidFill>
              </a:rPr>
              <a:t>Практическо упражнение: 6.2.1 Транзитна фотометрия</a:t>
            </a:r>
            <a:endParaRPr lang="cs-CZ" sz="3800" dirty="0">
              <a:solidFill>
                <a:srgbClr val="002060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61256" y="3431926"/>
            <a:ext cx="11685322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600" dirty="0">
                <a:solidFill>
                  <a:srgbClr val="002060"/>
                </a:solidFill>
              </a:rPr>
              <a:t>Материали и инструменти: Крушка (сферична и матирана), светлинен детектор, лабораторна стойка със скоби, коркови или полистиро</a:t>
            </a:r>
            <a:r>
              <a:rPr lang="bg-BG" sz="2600" dirty="0">
                <a:solidFill>
                  <a:srgbClr val="002060"/>
                </a:solidFill>
              </a:rPr>
              <a:t>ло</a:t>
            </a:r>
            <a:r>
              <a:rPr lang="cs-CZ" sz="2600" dirty="0">
                <a:solidFill>
                  <a:srgbClr val="002060"/>
                </a:solidFill>
              </a:rPr>
              <a:t>ви топки с различни размери, въженце.</a:t>
            </a:r>
            <a:endParaRPr sz="2600" dirty="0">
              <a:solidFill>
                <a:srgbClr val="00206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61256" y="4843074"/>
            <a:ext cx="11685322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600" dirty="0">
                <a:solidFill>
                  <a:srgbClr val="002060"/>
                </a:solidFill>
              </a:rPr>
              <a:t>Процедура: Учениците изучават метода на транзитната фотометрия.</a:t>
            </a:r>
          </a:p>
        </p:txBody>
      </p:sp>
      <p:sp>
        <p:nvSpPr>
          <p:cNvPr id="176" name="Shape 176"/>
          <p:cNvSpPr/>
          <p:nvPr/>
        </p:nvSpPr>
        <p:spPr>
          <a:xfrm>
            <a:off x="261256" y="1902291"/>
            <a:ext cx="11685322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600" dirty="0">
                <a:solidFill>
                  <a:srgbClr val="002060"/>
                </a:solidFill>
              </a:rPr>
              <a:t>Методическа част: Учениците ще разберат как работи методът на транзитна</a:t>
            </a:r>
            <a:r>
              <a:rPr lang="bg-BG" sz="2600" dirty="0">
                <a:solidFill>
                  <a:srgbClr val="002060"/>
                </a:solidFill>
              </a:rPr>
              <a:t>та</a:t>
            </a:r>
            <a:r>
              <a:rPr lang="cs-CZ" sz="2600" dirty="0">
                <a:solidFill>
                  <a:srgbClr val="002060"/>
                </a:solidFill>
              </a:rPr>
              <a:t> фотометрия и от какви параметри зависи кривата </a:t>
            </a:r>
            <a:r>
              <a:rPr lang="bg-BG" sz="2600" dirty="0">
                <a:solidFill>
                  <a:srgbClr val="002060"/>
                </a:solidFill>
              </a:rPr>
              <a:t>на блясъка </a:t>
            </a:r>
            <a:r>
              <a:rPr lang="cs-CZ" sz="2600" dirty="0">
                <a:solidFill>
                  <a:srgbClr val="002060"/>
                </a:solidFill>
              </a:rPr>
              <a:t>на звездата с преминаващата около нея екзопланета.</a:t>
            </a:r>
            <a:endParaRPr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93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800" u="sng" dirty="0">
                <a:solidFill>
                  <a:srgbClr val="02236A"/>
                </a:solidFill>
              </a:rPr>
              <a:t>Практическо упражнение: 6.2.1 Транзитна фотометрия</a:t>
            </a:r>
            <a:endParaRPr lang="cs-CZ" sz="3800" dirty="0">
              <a:solidFill>
                <a:srgbClr val="00206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5BEEDEB-CA1C-4787-BF8F-654CD8445454}"/>
              </a:ext>
            </a:extLst>
          </p:cNvPr>
          <p:cNvSpPr txBox="1"/>
          <p:nvPr/>
        </p:nvSpPr>
        <p:spPr>
          <a:xfrm>
            <a:off x="261256" y="1919625"/>
            <a:ext cx="73590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Пряко наблюдение на екзопланетата: То е сложно поради много малкото ъглово разстояние от родителската звезда и ниската яркост в сравнение с родителската звезда.</a:t>
            </a:r>
            <a:b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</a:br>
            <a:br>
              <a:rPr lang="cs-CZ" dirty="0">
                <a:solidFill>
                  <a:srgbClr val="C00000"/>
                </a:solidFill>
              </a:rPr>
            </a:b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C9F74B4-BE35-4F1C-B21D-833AE92CA9E0}"/>
              </a:ext>
            </a:extLst>
          </p:cNvPr>
          <p:cNvSpPr txBox="1"/>
          <p:nvPr/>
        </p:nvSpPr>
        <p:spPr>
          <a:xfrm>
            <a:off x="261256" y="3018382"/>
            <a:ext cx="762047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Крива на </a:t>
            </a:r>
            <a:r>
              <a:rPr lang="bg-BG" dirty="0">
                <a:solidFill>
                  <a:srgbClr val="000000"/>
                </a:solidFill>
              </a:rPr>
              <a:t>блясъка</a:t>
            </a: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: Зависимост на наблюдаваната яркост на обекта (най-вече звездата) от времето.</a:t>
            </a:r>
            <a:endParaRPr kumimoji="0" lang="cs-CZ" sz="1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1153C33-F7E2-44D0-A2B0-A5AD6DCD299C}"/>
              </a:ext>
            </a:extLst>
          </p:cNvPr>
          <p:cNvSpPr txBox="1"/>
          <p:nvPr/>
        </p:nvSpPr>
        <p:spPr>
          <a:xfrm>
            <a:off x="191682" y="3808325"/>
            <a:ext cx="984684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Влияние на екзопланетата върху светлината от родителската звезда: Екзопланетите могат редовно да закриват диска на родителската звезда </a:t>
            </a:r>
            <a:r>
              <a:rPr kumimoji="0" lang="bg-BG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периодични спадове на кривата на </a:t>
            </a:r>
            <a:r>
              <a:rPr lang="bg-BG" dirty="0">
                <a:solidFill>
                  <a:srgbClr val="000000"/>
                </a:solidFill>
              </a:rPr>
              <a:t>блясъка</a:t>
            </a: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cs-CZ" sz="1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CB57DE7-C6FA-4B11-A9A5-B821BF35A8DA}"/>
              </a:ext>
            </a:extLst>
          </p:cNvPr>
          <p:cNvSpPr txBox="1"/>
          <p:nvPr/>
        </p:nvSpPr>
        <p:spPr>
          <a:xfrm>
            <a:off x="191682" y="4594037"/>
            <a:ext cx="1208314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Форма на крива</a:t>
            </a:r>
            <a:r>
              <a:rPr kumimoji="0" lang="bg-BG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та на блясъка</a:t>
            </a: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: Стойностите на кривата зависят от орбиталния период на екзопланетата и съотношението между размера на родителската звезда и размера на екзопланетата.</a:t>
            </a:r>
            <a:endParaRPr kumimoji="0" lang="cs-CZ" sz="1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35EB5BF-1DBB-42AD-AD0D-6BCE0049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862" y="1749839"/>
            <a:ext cx="2768690" cy="1872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35120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270ED547-0FE7-4012-96D0-DD8B117B63ED}"/>
              </a:ext>
            </a:extLst>
          </p:cNvPr>
          <p:cNvPicPr/>
          <p:nvPr/>
        </p:nvPicPr>
        <p:blipFill>
          <a:blip r:embed="rId2" cstate="print"/>
          <a:srcRect l="42876" t="34449" r="24441" b="13976"/>
          <a:stretch>
            <a:fillRect/>
          </a:stretch>
        </p:blipFill>
        <p:spPr bwMode="auto">
          <a:xfrm>
            <a:off x="4219792" y="1879851"/>
            <a:ext cx="3958883" cy="351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6065313" y="1690394"/>
            <a:ext cx="922083" cy="1787161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3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4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6.2.1 Транзитна фотометрия</a:t>
            </a:r>
            <a:endParaRPr lang="cs-CZ" sz="3600" dirty="0">
              <a:solidFill>
                <a:srgbClr val="002060"/>
              </a:solidFill>
            </a:endParaRP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1C97426A-8D88-431D-8B26-F022CE56CC62}"/>
              </a:ext>
            </a:extLst>
          </p:cNvPr>
          <p:cNvPicPr/>
          <p:nvPr/>
        </p:nvPicPr>
        <p:blipFill>
          <a:blip r:embed="rId5" cstate="print"/>
          <a:srcRect l="6061" r="4970" b="16529"/>
          <a:stretch>
            <a:fillRect/>
          </a:stretch>
        </p:blipFill>
        <p:spPr bwMode="auto">
          <a:xfrm>
            <a:off x="261256" y="1779161"/>
            <a:ext cx="4071148" cy="2800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EB8BBE7-7656-4BEF-AC14-0531D990C9C7}"/>
              </a:ext>
            </a:extLst>
          </p:cNvPr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1" b="9841"/>
          <a:stretch/>
        </p:blipFill>
        <p:spPr bwMode="auto">
          <a:xfrm>
            <a:off x="6480517" y="1891081"/>
            <a:ext cx="554577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7228936" y="4412690"/>
            <a:ext cx="655607" cy="418103"/>
          </a:xfrm>
          <a:prstGeom prst="rect">
            <a:avLst/>
          </a:prstGeom>
          <a:solidFill>
            <a:srgbClr val="92D05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258473" y="4322103"/>
            <a:ext cx="72712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детектор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400" dirty="0">
                <a:solidFill>
                  <a:srgbClr val="000000"/>
                </a:solidFill>
              </a:rPr>
              <a:t>на светлина</a:t>
            </a:r>
            <a:endParaRPr kumimoji="0" lang="cs-CZ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449310" y="5007074"/>
            <a:ext cx="519690" cy="168176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08724" y="4938762"/>
            <a:ext cx="69826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крушка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336685" y="4703052"/>
            <a:ext cx="66941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400" dirty="0">
                <a:solidFill>
                  <a:srgbClr val="FF0000"/>
                </a:solidFill>
              </a:rPr>
              <a:t>малка топка</a:t>
            </a:r>
            <a:endParaRPr kumimoji="0" lang="cs-CZ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270033" y="3477555"/>
            <a:ext cx="75918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въженце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756975" y="2022737"/>
            <a:ext cx="95314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лабораторна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стойка</a:t>
            </a:r>
          </a:p>
        </p:txBody>
      </p:sp>
      <p:sp>
        <p:nvSpPr>
          <p:cNvPr id="20" name="TextovéPole 19"/>
          <p:cNvSpPr txBox="1"/>
          <p:nvPr/>
        </p:nvSpPr>
        <p:spPr>
          <a:xfrm rot="16200000">
            <a:off x="5424704" y="2457459"/>
            <a:ext cx="166167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релативна светлинна година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1379121" y="3514061"/>
            <a:ext cx="32476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време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343975" y="2576241"/>
            <a:ext cx="69826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крушка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447470" y="3783142"/>
            <a:ext cx="66941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400" dirty="0">
                <a:solidFill>
                  <a:srgbClr val="FF0000"/>
                </a:solidFill>
              </a:rPr>
              <a:t>малка топка</a:t>
            </a:r>
            <a:endParaRPr kumimoji="0" lang="cs-CZ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507329" y="2385460"/>
            <a:ext cx="82169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въженце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803178" y="2855185"/>
            <a:ext cx="56521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скоби</a:t>
            </a:r>
          </a:p>
        </p:txBody>
      </p:sp>
    </p:spTree>
    <p:extLst>
      <p:ext uri="{BB962C8B-B14F-4D97-AF65-F5344CB8AC3E}">
        <p14:creationId xmlns:p14="http://schemas.microsoft.com/office/powerpoint/2010/main" val="236355882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48934854-248E-461B-8764-B1D131EA1BE8}"/>
              </a:ext>
            </a:extLst>
          </p:cNvPr>
          <p:cNvPicPr/>
          <p:nvPr/>
        </p:nvPicPr>
        <p:blipFill rotWithShape="1">
          <a:blip r:embed="rId3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5D5B77DD-D63F-412B-8DAD-A01FFFFFA716}"/>
              </a:ext>
            </a:extLst>
          </p:cNvPr>
          <p:cNvPicPr/>
          <p:nvPr/>
        </p:nvPicPr>
        <p:blipFill rotWithShape="1">
          <a:blip r:embed="rId4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Shape 495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498" name="Shape 498"/>
          <p:cNvSpPr/>
          <p:nvPr/>
        </p:nvSpPr>
        <p:spPr>
          <a:xfrm>
            <a:off x="0" y="1044405"/>
            <a:ext cx="121920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200" u="sng" dirty="0">
                <a:solidFill>
                  <a:srgbClr val="002060"/>
                </a:solidFill>
              </a:rPr>
              <a:t>Заключения, проверка на резултатите</a:t>
            </a:r>
            <a:endParaRPr sz="4200" u="sng" dirty="0">
              <a:solidFill>
                <a:srgbClr val="002060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412530" y="2146189"/>
            <a:ext cx="11685322" cy="3200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lang="cs-CZ" sz="2600" dirty="0">
                <a:solidFill>
                  <a:srgbClr val="002060"/>
                </a:solidFill>
              </a:rPr>
              <a:t>Какво ще последва (Feed Forward): Планирайте следващия час, имайки предвид напредъка на ученика:</a:t>
            </a:r>
            <a:endParaRPr sz="2600" dirty="0">
              <a:solidFill>
                <a:srgbClr val="002060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002060"/>
                </a:solidFill>
              </a:rPr>
              <a:t>Сложност на дейностите в училище: В зависимост от това колко добре учениците са разбрали материала и изпълнили задачите от предишния час.</a:t>
            </a:r>
            <a:endParaRPr sz="2600" dirty="0">
              <a:solidFill>
                <a:srgbClr val="002060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002060"/>
                </a:solidFill>
              </a:rPr>
              <a:t>Подход към материала: Какъв </a:t>
            </a:r>
            <a:r>
              <a:rPr lang="bg-BG" sz="2600" dirty="0">
                <a:solidFill>
                  <a:srgbClr val="002060"/>
                </a:solidFill>
              </a:rPr>
              <a:t>е</a:t>
            </a:r>
            <a:r>
              <a:rPr lang="cs-CZ" sz="2600" dirty="0">
                <a:solidFill>
                  <a:srgbClr val="002060"/>
                </a:solidFill>
              </a:rPr>
              <a:t> правилния подход, който ще ви помогне да разберете материала и да изпълните поставените ви задачи?</a:t>
            </a:r>
            <a:endParaRPr sz="2600" dirty="0">
              <a:solidFill>
                <a:srgbClr val="002060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002060"/>
                </a:solidFill>
              </a:rPr>
              <a:t>Самооценка: дисциплина, управление и контрол върху дейностите.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002060"/>
                </a:solidFill>
              </a:rPr>
              <a:t>Индивидуален подход: Индивидуална оценка и управление.</a:t>
            </a:r>
            <a:endParaRPr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2223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850D3BD7-257A-462D-8479-26DD74A2234C}"/>
              </a:ext>
            </a:extLst>
          </p:cNvPr>
          <p:cNvPicPr/>
          <p:nvPr/>
        </p:nvPicPr>
        <p:blipFill rotWithShape="1">
          <a:blip r:embed="rId3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D1A32783-570E-4B76-A4B2-FB883A2295C5}"/>
              </a:ext>
            </a:extLst>
          </p:cNvPr>
          <p:cNvPicPr/>
          <p:nvPr/>
        </p:nvPicPr>
        <p:blipFill rotWithShape="1">
          <a:blip r:embed="rId4"/>
          <a:srcRect t="8893" b="13838"/>
          <a:stretch/>
        </p:blipFill>
        <p:spPr>
          <a:xfrm>
            <a:off x="1262172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Shape 503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506" name="Shape 506"/>
          <p:cNvSpPr/>
          <p:nvPr/>
        </p:nvSpPr>
        <p:spPr>
          <a:xfrm>
            <a:off x="249958" y="937424"/>
            <a:ext cx="116853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200" u="sng" dirty="0">
                <a:solidFill>
                  <a:srgbClr val="002060"/>
                </a:solidFill>
              </a:rPr>
              <a:t>Заключения, проверка на резултатите 2</a:t>
            </a:r>
          </a:p>
        </p:txBody>
      </p:sp>
      <p:sp>
        <p:nvSpPr>
          <p:cNvPr id="507" name="Shape 507"/>
          <p:cNvSpPr/>
          <p:nvPr/>
        </p:nvSpPr>
        <p:spPr>
          <a:xfrm>
            <a:off x="261255" y="1601633"/>
            <a:ext cx="11685322" cy="4001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002060"/>
                </a:solidFill>
              </a:rPr>
              <a:t>Подготовка: Ясни и добре дефинирани уроци и упражнения. Ако разбират добре крайната цел, учениците могат да използват по-леки и ефективни подходи за изпълнение на определена</a:t>
            </a:r>
            <a:r>
              <a:rPr lang="bg-BG" sz="2600" dirty="0">
                <a:solidFill>
                  <a:srgbClr val="002060"/>
                </a:solidFill>
              </a:rPr>
              <a:t>та</a:t>
            </a:r>
            <a:r>
              <a:rPr lang="cs-CZ" sz="2600" dirty="0">
                <a:solidFill>
                  <a:srgbClr val="002060"/>
                </a:solidFill>
              </a:rPr>
              <a:t> им задача / подгот</a:t>
            </a:r>
            <a:r>
              <a:rPr lang="bg-BG" sz="2600" dirty="0">
                <a:solidFill>
                  <a:srgbClr val="002060"/>
                </a:solidFill>
              </a:rPr>
              <a:t>овка</a:t>
            </a:r>
            <a:r>
              <a:rPr lang="cs-CZ" sz="2600" dirty="0">
                <a:solidFill>
                  <a:srgbClr val="002060"/>
                </a:solidFill>
              </a:rPr>
              <a:t> на необходимия за това материал.</a:t>
            </a:r>
            <a:r>
              <a:rPr sz="2600" dirty="0">
                <a:solidFill>
                  <a:srgbClr val="002060"/>
                </a:solidFill>
              </a:rPr>
              <a:t>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002060"/>
                </a:solidFill>
              </a:rPr>
              <a:t>Проверка: Как направих това? Индивидуална оценка и обратна връзка от учителя към ученика относно работата на ученика, която е конкретно свързана с постигането на определената </a:t>
            </a:r>
            <a:r>
              <a:rPr lang="bg-BG" sz="2600" dirty="0">
                <a:solidFill>
                  <a:srgbClr val="002060"/>
                </a:solidFill>
              </a:rPr>
              <a:t>цел </a:t>
            </a:r>
            <a:r>
              <a:rPr lang="cs-CZ" sz="2600" dirty="0">
                <a:solidFill>
                  <a:srgbClr val="002060"/>
                </a:solidFill>
              </a:rPr>
              <a:t>на ученика. Предоставете информация за напредъка на ученика (или липсата на такъв) и предоставете инструкции на ученика, които да му помогнат </a:t>
            </a:r>
            <a:r>
              <a:rPr lang="bg-BG" sz="2600" dirty="0">
                <a:solidFill>
                  <a:srgbClr val="002060"/>
                </a:solidFill>
              </a:rPr>
              <a:t>за </a:t>
            </a:r>
            <a:r>
              <a:rPr lang="cs-CZ" sz="2600" dirty="0">
                <a:solidFill>
                  <a:srgbClr val="002060"/>
                </a:solidFill>
              </a:rPr>
              <a:t>постигането на желаните цели и очакваното ниво.</a:t>
            </a:r>
            <a:endParaRPr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875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2.jpg">
            <a:extLst>
              <a:ext uri="{FF2B5EF4-FFF2-40B4-BE49-F238E27FC236}">
                <a16:creationId xmlns:a16="http://schemas.microsoft.com/office/drawing/2014/main" id="{67DC00D4-5EDA-4398-9BDF-084CD55F4D6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1.png">
            <a:extLst>
              <a:ext uri="{FF2B5EF4-FFF2-40B4-BE49-F238E27FC236}">
                <a16:creationId xmlns:a16="http://schemas.microsoft.com/office/drawing/2014/main" id="{FD4AB659-7E47-4BC4-AD2D-C505FE1C6841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1116521" y="3416575"/>
            <a:ext cx="3795125" cy="1779938"/>
            <a:chOff x="-723654" y="0"/>
            <a:chExt cx="3795123" cy="1779936"/>
          </a:xfrm>
        </p:grpSpPr>
        <p:sp>
          <p:nvSpPr>
            <p:cNvPr id="66" name="Shape 66"/>
            <p:cNvSpPr/>
            <p:nvPr/>
          </p:nvSpPr>
          <p:spPr>
            <a:xfrm>
              <a:off x="-1" y="0"/>
              <a:ext cx="2080590" cy="17686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9" name="Group 69"/>
            <p:cNvGrpSpPr/>
            <p:nvPr/>
          </p:nvGrpSpPr>
          <p:grpSpPr>
            <a:xfrm>
              <a:off x="-723654" y="683495"/>
              <a:ext cx="3795123" cy="1096441"/>
              <a:chOff x="-809993" y="347372"/>
              <a:chExt cx="3795121" cy="1096440"/>
            </a:xfrm>
          </p:grpSpPr>
          <p:sp>
            <p:nvSpPr>
              <p:cNvPr id="67" name="Shape 67"/>
              <p:cNvSpPr/>
              <p:nvPr/>
            </p:nvSpPr>
            <p:spPr>
              <a:xfrm>
                <a:off x="-809993" y="347372"/>
                <a:ext cx="3707841" cy="1096440"/>
              </a:xfrm>
              <a:prstGeom prst="rect">
                <a:avLst/>
              </a:prstGeom>
              <a:solidFill>
                <a:srgbClr val="A5A5A5"/>
              </a:solidFill>
              <a:ln w="190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-600507" y="547911"/>
                <a:ext cx="3585635" cy="5847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 dirty="0">
                    <a:solidFill>
                      <a:srgbClr val="0D0D0D"/>
                    </a:solidFill>
                  </a:rPr>
                  <a:t>4. STARS Концепция за Програма за обучение по астрономия</a:t>
                </a:r>
                <a:endParaRPr sz="1900" b="1" dirty="0"/>
              </a:p>
            </p:txBody>
          </p:sp>
        </p:grpSp>
      </p:grpSp>
      <p:grpSp>
        <p:nvGrpSpPr>
          <p:cNvPr id="73" name="Group 73"/>
          <p:cNvGrpSpPr/>
          <p:nvPr/>
        </p:nvGrpSpPr>
        <p:grpSpPr>
          <a:xfrm>
            <a:off x="5338533" y="4051202"/>
            <a:ext cx="4144137" cy="1221108"/>
            <a:chOff x="0" y="0"/>
            <a:chExt cx="3830799" cy="1221105"/>
          </a:xfrm>
        </p:grpSpPr>
        <p:sp>
          <p:nvSpPr>
            <p:cNvPr id="71" name="Shape 71"/>
            <p:cNvSpPr/>
            <p:nvPr/>
          </p:nvSpPr>
          <p:spPr>
            <a:xfrm>
              <a:off x="0" y="0"/>
              <a:ext cx="1954213" cy="9652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 b="1"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47117" y="303594"/>
              <a:ext cx="3783682" cy="917511"/>
            </a:xfrm>
            <a:prstGeom prst="rect">
              <a:avLst/>
            </a:prstGeom>
            <a:solidFill>
              <a:srgbClr val="ED7D31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80000" tIns="180000" rIns="180000" bIns="180000" numCol="1" anchor="ctr">
              <a:spAutoFit/>
            </a:bodyPr>
            <a:lstStyle>
              <a:lvl1pPr>
                <a:defRPr b="1"/>
              </a:lvl1pPr>
            </a:lstStyle>
            <a:p>
              <a:pPr lvl="0" algn="ctr">
                <a:defRPr b="0"/>
              </a:pPr>
              <a:r>
                <a:rPr lang="az-Cyrl-AZ" b="1" dirty="0"/>
                <a:t>Международна онлайн конференция 2020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652964" y="1810399"/>
            <a:ext cx="3602726" cy="1880032"/>
            <a:chOff x="-1" y="-1"/>
            <a:chExt cx="3602724" cy="1942344"/>
          </a:xfrm>
        </p:grpSpPr>
        <p:sp>
          <p:nvSpPr>
            <p:cNvPr id="74" name="Shape 74"/>
            <p:cNvSpPr/>
            <p:nvPr/>
          </p:nvSpPr>
          <p:spPr>
            <a:xfrm>
              <a:off x="-1" y="-1"/>
              <a:ext cx="3356336" cy="146389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71458" y="65366"/>
              <a:ext cx="3531265" cy="1876977"/>
              <a:chOff x="-1" y="0"/>
              <a:chExt cx="3531263" cy="1876975"/>
            </a:xfrm>
          </p:grpSpPr>
          <p:sp>
            <p:nvSpPr>
              <p:cNvPr id="75" name="Shape 75"/>
              <p:cNvSpPr/>
              <p:nvPr/>
            </p:nvSpPr>
            <p:spPr>
              <a:xfrm>
                <a:off x="-1" y="0"/>
                <a:ext cx="3531263" cy="1876975"/>
              </a:xfrm>
              <a:prstGeom prst="rect">
                <a:avLst/>
              </a:prstGeom>
              <a:gradFill flip="none" rotWithShape="1">
                <a:gsLst>
                  <a:gs pos="0">
                    <a:srgbClr val="5F82CB"/>
                  </a:gs>
                  <a:gs pos="50000">
                    <a:srgbClr val="3E70CA"/>
                  </a:gs>
                  <a:gs pos="100000">
                    <a:srgbClr val="2F61BA"/>
                  </a:gs>
                </a:gsLst>
                <a:lin ang="5400000" scaled="0"/>
              </a:gradFill>
              <a:ln w="6350" cap="flat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177088" y="353713"/>
                <a:ext cx="3177984" cy="12083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lang="cs-CZ" sz="1900" b="1" dirty="0">
                    <a:solidFill>
                      <a:srgbClr val="FFFFFF"/>
                    </a:solidFill>
                  </a:rPr>
                  <a:t>1-ви STARS Методичен наръчник за учители</a:t>
                </a:r>
                <a:endParaRPr lang="cs-CZ" sz="1900" dirty="0">
                  <a:solidFill>
                    <a:srgbClr val="FFFFFF"/>
                  </a:solidFill>
                </a:endParaRPr>
              </a:p>
              <a:p>
                <a:pPr lvl="0"/>
                <a:r>
                  <a:rPr lang="cs-CZ" sz="1900" dirty="0">
                    <a:solidFill>
                      <a:srgbClr val="FFFFFF"/>
                    </a:solidFill>
                  </a:rPr>
                  <a:t>готов за използване ресурс за учители</a:t>
                </a:r>
                <a:br>
                  <a:rPr lang="cs-CZ" sz="1900" dirty="0">
                    <a:solidFill>
                      <a:srgbClr val="FFFFFF"/>
                    </a:solidFill>
                  </a:rPr>
                </a:br>
                <a:endParaRPr lang="cs-CZ" sz="190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8186445" y="2447476"/>
            <a:ext cx="3640417" cy="1768689"/>
            <a:chOff x="-1" y="-2"/>
            <a:chExt cx="3640416" cy="1768687"/>
          </a:xfrm>
        </p:grpSpPr>
        <p:sp>
          <p:nvSpPr>
            <p:cNvPr id="79" name="Shape 79"/>
            <p:cNvSpPr/>
            <p:nvPr/>
          </p:nvSpPr>
          <p:spPr>
            <a:xfrm>
              <a:off x="-1" y="165338"/>
              <a:ext cx="3640416" cy="143800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70197" y="-2"/>
              <a:ext cx="3500021" cy="1768687"/>
              <a:chOff x="0" y="0"/>
              <a:chExt cx="3500019" cy="1768685"/>
            </a:xfrm>
          </p:grpSpPr>
          <p:sp>
            <p:nvSpPr>
              <p:cNvPr id="80" name="Shape 80"/>
              <p:cNvSpPr/>
              <p:nvPr/>
            </p:nvSpPr>
            <p:spPr>
              <a:xfrm>
                <a:off x="0" y="0"/>
                <a:ext cx="3500019" cy="1768685"/>
              </a:xfrm>
              <a:prstGeom prst="rect">
                <a:avLst/>
              </a:prstGeom>
              <a:gradFill flip="none" rotWithShape="1">
                <a:gsLst>
                  <a:gs pos="0">
                    <a:srgbClr val="FFDB9B"/>
                  </a:gs>
                  <a:gs pos="50000">
                    <a:srgbClr val="FFD58D"/>
                  </a:gs>
                  <a:gs pos="100000">
                    <a:srgbClr val="FFD078"/>
                  </a:gs>
                </a:gsLst>
                <a:lin ang="5400000" scaled="0"/>
              </a:gradFill>
              <a:ln w="6350" cap="flat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99362" y="299568"/>
                <a:ext cx="3253399" cy="11695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 dirty="0"/>
                  <a:t>3. STARS Онлайн платформа с примери за добри практики и възможности за дискусии и обмен на информация</a:t>
                </a:r>
                <a:br>
                  <a:rPr lang="cs-CZ" sz="1900" b="1" dirty="0"/>
                </a:br>
                <a:br>
                  <a:rPr lang="cs-CZ" sz="1900" dirty="0"/>
                </a:br>
                <a:br>
                  <a:rPr lang="cs-CZ" sz="1900" dirty="0"/>
                </a:br>
                <a:endParaRPr sz="1900" dirty="0"/>
              </a:p>
            </p:txBody>
          </p:sp>
        </p:grpSp>
      </p:grpSp>
      <p:grpSp>
        <p:nvGrpSpPr>
          <p:cNvPr id="88" name="Group 88"/>
          <p:cNvGrpSpPr/>
          <p:nvPr/>
        </p:nvGrpSpPr>
        <p:grpSpPr>
          <a:xfrm>
            <a:off x="4478553" y="2064685"/>
            <a:ext cx="3289671" cy="1856276"/>
            <a:chOff x="-2" y="0"/>
            <a:chExt cx="3289670" cy="1856275"/>
          </a:xfrm>
        </p:grpSpPr>
        <p:sp>
          <p:nvSpPr>
            <p:cNvPr id="84" name="Shape 84"/>
            <p:cNvSpPr/>
            <p:nvPr/>
          </p:nvSpPr>
          <p:spPr>
            <a:xfrm>
              <a:off x="41451" y="0"/>
              <a:ext cx="2576601" cy="132969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grpSp>
          <p:nvGrpSpPr>
            <p:cNvPr id="87" name="Group 87"/>
            <p:cNvGrpSpPr/>
            <p:nvPr/>
          </p:nvGrpSpPr>
          <p:grpSpPr>
            <a:xfrm>
              <a:off x="-2" y="73640"/>
              <a:ext cx="3289670" cy="1782635"/>
              <a:chOff x="-1" y="-1"/>
              <a:chExt cx="3289669" cy="1782634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1" y="-1"/>
                <a:ext cx="3289669" cy="1782634"/>
              </a:xfrm>
              <a:prstGeom prst="rect">
                <a:avLst/>
              </a:prstGeom>
              <a:gradFill flip="none" rotWithShape="1">
                <a:gsLst>
                  <a:gs pos="0">
                    <a:srgbClr val="80B860"/>
                  </a:gs>
                  <a:gs pos="50000">
                    <a:srgbClr val="6FB242"/>
                  </a:gs>
                  <a:gs pos="100000">
                    <a:srgbClr val="61A236"/>
                  </a:gs>
                </a:gsLst>
                <a:lin ang="5400000" scaled="0"/>
              </a:gradFill>
              <a:ln w="6350" cap="flat">
                <a:solidFill>
                  <a:srgbClr val="5B9BD5"/>
                </a:solidFill>
                <a:prstDash val="solid"/>
                <a:miter lim="8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89364" y="452735"/>
                <a:ext cx="3106095" cy="877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lang="cs-CZ" sz="1900" b="1" dirty="0">
                    <a:solidFill>
                      <a:srgbClr val="040404"/>
                    </a:solidFill>
                  </a:rPr>
                  <a:t>2. STARS Обучителна програма за учители</a:t>
                </a:r>
                <a:endParaRPr lang="cs-CZ" sz="1900" dirty="0">
                  <a:solidFill>
                    <a:srgbClr val="FFFFFF"/>
                  </a:solidFill>
                </a:endParaRPr>
              </a:p>
              <a:p>
                <a:pPr lvl="0"/>
                <a:r>
                  <a:rPr lang="cs-CZ" sz="1900" dirty="0"/>
                  <a:t>иновативен и подробен подход</a:t>
                </a:r>
              </a:p>
            </p:txBody>
          </p:sp>
        </p:grpSp>
      </p:grpSp>
      <p:sp>
        <p:nvSpPr>
          <p:cNvPr id="89" name="Shape 89"/>
          <p:cNvSpPr/>
          <p:nvPr/>
        </p:nvSpPr>
        <p:spPr>
          <a:xfrm>
            <a:off x="0" y="958288"/>
            <a:ext cx="1219200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u="sng">
                <a:solidFill>
                  <a:srgbClr val="002060"/>
                </a:solidFill>
              </a:defRPr>
            </a:lvl1pPr>
          </a:lstStyle>
          <a:p>
            <a:pPr lvl="0" algn="ctr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Увод в проекта STARS</a:t>
            </a:r>
          </a:p>
        </p:txBody>
      </p:sp>
      <p:sp>
        <p:nvSpPr>
          <p:cNvPr id="90" name="Shape 90"/>
          <p:cNvSpPr/>
          <p:nvPr/>
        </p:nvSpPr>
        <p:spPr>
          <a:xfrm>
            <a:off x="8828907" y="4977484"/>
            <a:ext cx="3356333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hlinkClick r:id="rId4"/>
              </a:defRPr>
            </a:lvl1pPr>
          </a:lstStyle>
          <a:p>
            <a:pPr lvl="0">
              <a:defRPr sz="1800"/>
            </a:pPr>
            <a:r>
              <a:rPr sz="3200" dirty="0">
                <a:hlinkClick r:id="rId4"/>
              </a:rPr>
              <a:t>project-stars.com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36223A4D-3023-401C-B87B-D47558DCCF2C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4EDCB3E2-1EBA-4425-9C15-3D3A560D8617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-6761" y="981862"/>
            <a:ext cx="12198760" cy="68876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5600">
                <a:solidFill>
                  <a:srgbClr val="142A9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defTabSz="71323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  <a:sym typeface="Calibri Light"/>
              </a:rPr>
              <a:t>Модули на проекта STARS</a:t>
            </a:r>
          </a:p>
        </p:txBody>
      </p:sp>
      <p:sp>
        <p:nvSpPr>
          <p:cNvPr id="9" name="Shape 96"/>
          <p:cNvSpPr>
            <a:spLocks noGrp="1"/>
          </p:cNvSpPr>
          <p:nvPr>
            <p:ph type="body" idx="1"/>
          </p:nvPr>
        </p:nvSpPr>
        <p:spPr>
          <a:xfrm>
            <a:off x="781665" y="2016189"/>
            <a:ext cx="10826932" cy="333184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868680">
              <a:spcBef>
                <a:spcPts val="900"/>
              </a:spcBef>
              <a:defRPr sz="1800"/>
            </a:pPr>
            <a:r>
              <a:rPr lang="sk-SK" sz="2600" dirty="0">
                <a:solidFill>
                  <a:srgbClr val="002060"/>
                </a:solidFill>
              </a:rPr>
              <a:t>#1 	Съзвездия.				</a:t>
            </a:r>
            <a:r>
              <a:rPr lang="en-US" sz="2600" dirty="0">
                <a:solidFill>
                  <a:srgbClr val="002060"/>
                </a:solidFill>
              </a:rPr>
              <a:t>	</a:t>
            </a:r>
            <a:r>
              <a:rPr lang="sk-SK" sz="2600" dirty="0">
                <a:solidFill>
                  <a:srgbClr val="002060"/>
                </a:solidFill>
              </a:rPr>
              <a:t>#6 	Галактическа среда.</a:t>
            </a:r>
          </a:p>
          <a:p>
            <a:pPr algn="just" defTabSz="868680">
              <a:spcBef>
                <a:spcPts val="900"/>
              </a:spcBef>
              <a:defRPr sz="1800"/>
            </a:pPr>
            <a:r>
              <a:rPr lang="sk-SK" sz="2600" dirty="0">
                <a:solidFill>
                  <a:srgbClr val="002060"/>
                </a:solidFill>
              </a:rPr>
              <a:t>#2 	Движение на небесните тела.		#7 	Слънцето и звездите.</a:t>
            </a:r>
          </a:p>
          <a:p>
            <a:pPr lvl="0" algn="just" defTabSz="868680">
              <a:spcBef>
                <a:spcPts val="900"/>
              </a:spcBef>
              <a:defRPr sz="1800"/>
            </a:pPr>
            <a:r>
              <a:rPr lang="sk-SK" sz="2600" dirty="0">
                <a:solidFill>
                  <a:srgbClr val="002060"/>
                </a:solidFill>
              </a:rPr>
              <a:t>#3 	Закон за гравитацията на Нютон.	#8 	Галактика</a:t>
            </a:r>
            <a:r>
              <a:rPr lang="bg-BG" sz="2600" dirty="0">
                <a:solidFill>
                  <a:srgbClr val="002060"/>
                </a:solidFill>
              </a:rPr>
              <a:t>та Млечен път</a:t>
            </a:r>
            <a:r>
              <a:rPr lang="sk-SK" sz="2600" dirty="0">
                <a:solidFill>
                  <a:srgbClr val="002060"/>
                </a:solidFill>
              </a:rPr>
              <a:t> и </a:t>
            </a:r>
            <a:r>
              <a:rPr lang="bg-BG" sz="2600" dirty="0">
                <a:solidFill>
                  <a:srgbClr val="002060"/>
                </a:solidFill>
              </a:rPr>
              <a:t>								</a:t>
            </a:r>
            <a:r>
              <a:rPr lang="sk-SK" sz="2600" dirty="0">
                <a:solidFill>
                  <a:srgbClr val="002060"/>
                </a:solidFill>
              </a:rPr>
              <a:t>други галактики.</a:t>
            </a:r>
          </a:p>
          <a:p>
            <a:pPr lvl="0" algn="just" defTabSz="868680">
              <a:spcBef>
                <a:spcPts val="900"/>
              </a:spcBef>
              <a:defRPr sz="1800"/>
            </a:pPr>
            <a:r>
              <a:rPr lang="sk-SK" sz="2600" dirty="0">
                <a:solidFill>
                  <a:srgbClr val="002060"/>
                </a:solidFill>
              </a:rPr>
              <a:t>#4 	</a:t>
            </a:r>
            <a:r>
              <a:rPr lang="en-US" sz="2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Изследване</a:t>
            </a:r>
            <a:r>
              <a:rPr lang="sk-SK" sz="2600" dirty="0">
                <a:solidFill>
                  <a:srgbClr val="002060"/>
                </a:solidFill>
              </a:rPr>
              <a:t> на Вселената. 		#9 	Вселената.</a:t>
            </a:r>
          </a:p>
          <a:p>
            <a:pPr algn="just" defTabSz="868680">
              <a:spcBef>
                <a:spcPts val="900"/>
              </a:spcBef>
              <a:defRPr sz="1800"/>
            </a:pPr>
            <a:r>
              <a:rPr lang="sk-SK" sz="2600" dirty="0">
                <a:solidFill>
                  <a:srgbClr val="002060"/>
                </a:solidFill>
              </a:rPr>
              <a:t>#5 	Слънчевата система.			#10	Обсерватории.</a:t>
            </a:r>
          </a:p>
        </p:txBody>
      </p:sp>
    </p:spTree>
    <p:extLst>
      <p:ext uri="{BB962C8B-B14F-4D97-AF65-F5344CB8AC3E}">
        <p14:creationId xmlns:p14="http://schemas.microsoft.com/office/powerpoint/2010/main" val="28660587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1F4DABE8-AE72-4301-BEC5-EAEBFCB93966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709AA62F-BCAB-4629-B7C4-096F41662BB1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7917" y="1072925"/>
            <a:ext cx="12192000" cy="6572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713230">
              <a:defRPr sz="4600">
                <a:solidFill>
                  <a:srgbClr val="142A9D"/>
                </a:solidFill>
              </a:defRPr>
            </a:lvl1pPr>
          </a:lstStyle>
          <a:p>
            <a:pPr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Как са структурирани модулите</a:t>
            </a:r>
            <a:endParaRPr sz="4400" u="sng" dirty="0">
              <a:solidFill>
                <a:srgbClr val="00206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92783" y="2036010"/>
            <a:ext cx="11608597" cy="32306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algn="just">
              <a:defRPr sz="1800"/>
            </a:pPr>
            <a:r>
              <a:rPr sz="2000" dirty="0"/>
              <a:t>	</a:t>
            </a:r>
            <a:r>
              <a:rPr lang="cs-CZ" sz="2600" dirty="0">
                <a:solidFill>
                  <a:srgbClr val="002060"/>
                </a:solidFill>
              </a:rPr>
              <a:t>Всеки модул е ​​разделен на няколко теми.</a:t>
            </a:r>
            <a:endParaRPr sz="2600" dirty="0">
              <a:solidFill>
                <a:srgbClr val="002060"/>
              </a:solidFill>
            </a:endParaRPr>
          </a:p>
          <a:p>
            <a:pPr lvl="0" algn="just">
              <a:defRPr sz="1800"/>
            </a:pPr>
            <a:r>
              <a:rPr sz="2600">
                <a:solidFill>
                  <a:srgbClr val="002060"/>
                </a:solidFill>
              </a:rPr>
              <a:t>	</a:t>
            </a:r>
            <a:r>
              <a:rPr lang="cs-CZ" sz="2600" dirty="0">
                <a:solidFill>
                  <a:srgbClr val="002060"/>
                </a:solidFill>
              </a:rPr>
              <a:t>Всяка тема съдържа:</a:t>
            </a:r>
          </a:p>
          <a:p>
            <a:pPr marL="1435100" lvl="0" indent="-304800" algn="just">
              <a:buClr>
                <a:srgbClr val="131D84"/>
              </a:buClr>
              <a:buSzPct val="100000"/>
              <a:buFont typeface="Arial"/>
              <a:buChar char="•"/>
              <a:defRPr sz="1800"/>
            </a:pPr>
            <a:r>
              <a:rPr lang="cs-CZ" sz="2000" dirty="0">
                <a:solidFill>
                  <a:srgbClr val="002060"/>
                </a:solidFill>
              </a:rPr>
              <a:t>Кратко въведение и ключови думи.</a:t>
            </a:r>
            <a:endParaRPr sz="2000" dirty="0">
              <a:solidFill>
                <a:srgbClr val="002060"/>
              </a:solidFill>
            </a:endParaRPr>
          </a:p>
          <a:p>
            <a:pPr marL="1435100" lvl="0" indent="-304800" algn="l">
              <a:buClr>
                <a:srgbClr val="131D84"/>
              </a:buClr>
              <a:buSzPct val="100000"/>
              <a:buFont typeface="Arial"/>
              <a:buChar char="•"/>
              <a:defRPr sz="1800"/>
            </a:pPr>
            <a:r>
              <a:rPr lang="cs-CZ" sz="2000" dirty="0">
                <a:solidFill>
                  <a:srgbClr val="002060"/>
                </a:solidFill>
              </a:rPr>
              <a:t>Теоретична част за учителя - дава базисната информация, необходима за подготвяне на урок по тази тема (в някои случаи и линкове към допълнителни материали в интернет).</a:t>
            </a:r>
          </a:p>
          <a:p>
            <a:pPr marL="1435100" lvl="0" indent="-304800" algn="l">
              <a:buClr>
                <a:srgbClr val="131D84"/>
              </a:buClr>
              <a:buSzPct val="100000"/>
              <a:buFont typeface="Arial"/>
              <a:buChar char="•"/>
              <a:defRPr sz="1800"/>
            </a:pPr>
            <a:r>
              <a:rPr lang="cs-CZ" sz="2000" dirty="0">
                <a:solidFill>
                  <a:srgbClr val="002060"/>
                </a:solidFill>
              </a:rPr>
              <a:t>Практически упражнения и тестове за ученика - (в повечето случаи) готови за ползване в класната стая, придружени с отговори. </a:t>
            </a:r>
            <a:endParaRPr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FAFEDBA9-8232-46EB-B435-372FD91950AE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661739D2-11F9-42BA-A045-07F1C81794BD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08" name="Shape 108"/>
          <p:cNvSpPr/>
          <p:nvPr/>
        </p:nvSpPr>
        <p:spPr>
          <a:xfrm>
            <a:off x="748072" y="2191194"/>
            <a:ext cx="11198505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02057" lvl="0" indent="-502057">
              <a:buClr>
                <a:srgbClr val="002060"/>
              </a:buClr>
              <a:buSzPct val="100000"/>
              <a:buAutoNum type="arabicPeriod"/>
            </a:pPr>
            <a:r>
              <a:rPr lang="cs-CZ" sz="2600" dirty="0">
                <a:solidFill>
                  <a:srgbClr val="002060"/>
                </a:solidFill>
              </a:rPr>
              <a:t>Прочетете внимателно теоретичната част за учителя.</a:t>
            </a:r>
            <a:endParaRPr sz="2600" dirty="0">
              <a:solidFill>
                <a:srgbClr val="002060"/>
              </a:solidFill>
            </a:endParaRPr>
          </a:p>
          <a:p>
            <a:pPr lvl="0"/>
            <a:endParaRPr sz="2600" dirty="0">
              <a:solidFill>
                <a:srgbClr val="002060"/>
              </a:solidFill>
            </a:endParaRPr>
          </a:p>
          <a:p>
            <a:pPr marL="502057" lvl="0" indent="-502057">
              <a:buClr>
                <a:srgbClr val="002060"/>
              </a:buClr>
              <a:buSzPct val="100000"/>
              <a:buAutoNum type="arabicPeriod" startAt="2"/>
            </a:pPr>
            <a:r>
              <a:rPr lang="cs-CZ" sz="2600" dirty="0">
                <a:solidFill>
                  <a:srgbClr val="002060"/>
                </a:solidFill>
              </a:rPr>
              <a:t>Ако имате въпроси, потърсете повече материали в уебсайта на проекта (project-stars.com) или на други интернет страници.</a:t>
            </a:r>
            <a:br>
              <a:rPr lang="cs-CZ" sz="2600" dirty="0">
                <a:solidFill>
                  <a:srgbClr val="002060"/>
                </a:solidFill>
              </a:rPr>
            </a:br>
            <a:r>
              <a:rPr sz="2600" dirty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sz="2600" dirty="0">
                <a:solidFill>
                  <a:srgbClr val="002060"/>
                </a:solidFill>
              </a:rPr>
              <a:t>	</a:t>
            </a:r>
            <a:r>
              <a:rPr lang="cs-CZ" sz="2600" dirty="0">
                <a:solidFill>
                  <a:srgbClr val="F22D25"/>
                </a:solidFill>
              </a:rPr>
              <a:t>Внимание! Убедете се, че източниците са достоверни!</a:t>
            </a:r>
            <a:endParaRPr sz="2600" dirty="0">
              <a:solidFill>
                <a:srgbClr val="F22D25"/>
              </a:solidFill>
            </a:endParaRPr>
          </a:p>
        </p:txBody>
      </p:sp>
      <p:sp>
        <p:nvSpPr>
          <p:cNvPr id="9" name="Shape 114">
            <a:extLst>
              <a:ext uri="{FF2B5EF4-FFF2-40B4-BE49-F238E27FC236}">
                <a16:creationId xmlns:a16="http://schemas.microsoft.com/office/drawing/2014/main" id="{C62839CD-CF2A-4145-ADA6-6B29B2B191F0}"/>
              </a:ext>
            </a:extLst>
          </p:cNvPr>
          <p:cNvSpPr/>
          <p:nvPr/>
        </p:nvSpPr>
        <p:spPr>
          <a:xfrm>
            <a:off x="-6762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 Как да подходим към материала 1</a:t>
            </a:r>
            <a:endParaRPr sz="44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57766CD6-1A30-4EC7-9007-558110A5F9D7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D2AFB0D9-C260-4509-8235-3A828CA36B4C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13" name="Shape 113"/>
          <p:cNvSpPr/>
          <p:nvPr/>
        </p:nvSpPr>
        <p:spPr>
          <a:xfrm>
            <a:off x="668185" y="2181619"/>
            <a:ext cx="11198506" cy="3108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buClr>
                <a:srgbClr val="002163"/>
              </a:buClr>
            </a:pPr>
            <a:r>
              <a:rPr lang="cs-CZ" sz="2600" dirty="0">
                <a:solidFill>
                  <a:srgbClr val="002163"/>
                </a:solidFill>
              </a:rPr>
              <a:t>При подготовка на теоретичната част:</a:t>
            </a:r>
          </a:p>
          <a:p>
            <a:pPr lvl="0"/>
            <a:r>
              <a:rPr lang="cs-CZ" sz="2200" dirty="0">
                <a:solidFill>
                  <a:srgbClr val="002060"/>
                </a:solidFill>
              </a:rPr>
              <a:t>Откриването на екзопланети започва през последните няколко десетилетия. Независимо от това, ние вярваме, че това е тема, която може да представлява интерес за учениците, защото допринася за намиране на отговори на въпроса дали сме сами във Вселената. Тази тема е по-сложна за учениците от началното училище, затова избрахме само една малка част от нея, която е посветена на въпросите, отнасящи се до обитаемата зона (която е свързана с енергията) и на един от методите, чрез които са открити най-много екзопланети, а именно - методът на транзитната фотометрия (който е свързан с яркостта на звездите и работата с графики под формата на крива на светлината).</a:t>
            </a:r>
          </a:p>
        </p:txBody>
      </p:sp>
      <p:sp>
        <p:nvSpPr>
          <p:cNvPr id="114" name="Shape 114"/>
          <p:cNvSpPr/>
          <p:nvPr/>
        </p:nvSpPr>
        <p:spPr>
          <a:xfrm>
            <a:off x="-6761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Как да подходим към материала 2</a:t>
            </a:r>
            <a:endParaRPr sz="44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4CEB8788-6861-4F51-902A-57CA98832C78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0C739F15-AB8A-472A-9547-7741D95343D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20" name="Shape 120"/>
          <p:cNvSpPr/>
          <p:nvPr/>
        </p:nvSpPr>
        <p:spPr>
          <a:xfrm>
            <a:off x="493366" y="2079896"/>
            <a:ext cx="11198506" cy="3323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3"/>
            </a:pPr>
            <a:r>
              <a:rPr lang="cs-CZ" sz="2400" dirty="0">
                <a:solidFill>
                  <a:srgbClr val="002060"/>
                </a:solidFill>
              </a:rPr>
              <a:t>Прочетете внимателно практическите упражнения и  отговорите към тях.</a:t>
            </a:r>
            <a:endParaRPr sz="2400" dirty="0">
              <a:solidFill>
                <a:srgbClr val="002060"/>
              </a:solidFill>
            </a:endParaRPr>
          </a:p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4"/>
            </a:pPr>
            <a:r>
              <a:rPr lang="cs-CZ" sz="2400" dirty="0">
                <a:solidFill>
                  <a:srgbClr val="002060"/>
                </a:solidFill>
              </a:rPr>
              <a:t>Ако имате въпроси, потърсете отговор в допълнителните материали и/или в страницата на проекта (project-stars.com) или на други интернет страници. Внимание! Убедете се, че източниците са достоверни!</a:t>
            </a:r>
            <a:endParaRPr sz="2400" dirty="0">
              <a:solidFill>
                <a:srgbClr val="002163"/>
              </a:solidFill>
            </a:endParaRPr>
          </a:p>
          <a:p>
            <a:pPr marL="457200" lvl="0" indent="-457200">
              <a:buClr>
                <a:srgbClr val="002163"/>
              </a:buClr>
              <a:buSzPct val="100000"/>
              <a:buFont typeface="+mj-lt"/>
              <a:buAutoNum type="arabicPeriod" startAt="5"/>
            </a:pPr>
            <a:r>
              <a:rPr lang="cs-CZ" sz="2400" dirty="0">
                <a:solidFill>
                  <a:srgbClr val="002163"/>
                </a:solidFill>
              </a:rPr>
              <a:t>В зависимост от теоретичната част, подберете практически упражнения за илюстриране на материала. Може да потърсите други упражнения в допълнителните материали и/или в страницата на проекта (project-stars.com) или на други интернет страници. Внимание! Убедете се, че източниците са достоверни!</a:t>
            </a:r>
          </a:p>
        </p:txBody>
      </p:sp>
      <p:sp>
        <p:nvSpPr>
          <p:cNvPr id="9" name="Shape 114">
            <a:extLst>
              <a:ext uri="{FF2B5EF4-FFF2-40B4-BE49-F238E27FC236}">
                <a16:creationId xmlns:a16="http://schemas.microsoft.com/office/drawing/2014/main" id="{17C274E4-3DE8-4357-B821-416555839368}"/>
              </a:ext>
            </a:extLst>
          </p:cNvPr>
          <p:cNvSpPr/>
          <p:nvPr/>
        </p:nvSpPr>
        <p:spPr>
          <a:xfrm>
            <a:off x="-6761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Как да подходим към материала 3</a:t>
            </a:r>
            <a:endParaRPr sz="44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26" name="Shape 126"/>
          <p:cNvSpPr/>
          <p:nvPr/>
        </p:nvSpPr>
        <p:spPr>
          <a:xfrm>
            <a:off x="496747" y="1895860"/>
            <a:ext cx="11198506" cy="3385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6"/>
            </a:pPr>
            <a:r>
              <a:rPr lang="cs-CZ" sz="2200" dirty="0">
                <a:solidFill>
                  <a:srgbClr val="002060"/>
                </a:solidFill>
              </a:rPr>
              <a:t>Имайте предвид, че за някои от упражненията се изискват допълнителни материали, които едва ли са наличн</a:t>
            </a:r>
            <a:r>
              <a:rPr lang="bg-BG" sz="2200" dirty="0">
                <a:solidFill>
                  <a:srgbClr val="002060"/>
                </a:solidFill>
              </a:rPr>
              <a:t>и</a:t>
            </a:r>
            <a:r>
              <a:rPr lang="cs-CZ" sz="2200" dirty="0">
                <a:solidFill>
                  <a:srgbClr val="002060"/>
                </a:solidFill>
              </a:rPr>
              <a:t> в класната стая. За тях е необходимо да се подготвите предварително - или вие да ги предоставите на учениците, или да предупредите учениците да си ги набавят!</a:t>
            </a:r>
            <a:endParaRPr sz="2200" dirty="0">
              <a:solidFill>
                <a:srgbClr val="002060"/>
              </a:solidFill>
            </a:endParaRPr>
          </a:p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7"/>
            </a:pPr>
            <a:r>
              <a:rPr lang="cs-CZ" sz="2200" dirty="0">
                <a:solidFill>
                  <a:srgbClr val="002060"/>
                </a:solidFill>
              </a:rPr>
              <a:t>Препоръчваме да изпробвате избраните упражнения и да направите собствена преценка за сложността и необходимото за изпълнение време.  Ако прецените, можете да правите промени, съкращения, улеснения и т.н. в упражненията, стига това да не нарушава физическия смисъл на заданията.</a:t>
            </a:r>
            <a:endParaRPr sz="2400" dirty="0">
              <a:solidFill>
                <a:srgbClr val="002163"/>
              </a:solidFill>
            </a:endParaRPr>
          </a:p>
          <a:p>
            <a:pPr marL="457200" lvl="0" indent="-457200">
              <a:buClr>
                <a:srgbClr val="002163"/>
              </a:buClr>
              <a:buSzPct val="100000"/>
              <a:buFont typeface="+mj-lt"/>
              <a:buAutoNum type="arabicPeriod" startAt="8"/>
            </a:pPr>
            <a:r>
              <a:rPr lang="cs-CZ" sz="2200" dirty="0">
                <a:solidFill>
                  <a:srgbClr val="002163"/>
                </a:solidFill>
              </a:rPr>
              <a:t>По ваша преценка, можете да дадете някои от упражненията (или част от тях) за домашно - да се направи предварителна подготовка, или да се довърши вкъщи.</a:t>
            </a:r>
            <a:endParaRPr sz="2200" dirty="0">
              <a:solidFill>
                <a:srgbClr val="002163"/>
              </a:solidFill>
            </a:endParaRPr>
          </a:p>
        </p:txBody>
      </p:sp>
      <p:sp>
        <p:nvSpPr>
          <p:cNvPr id="7" name="Shape 114">
            <a:extLst>
              <a:ext uri="{FF2B5EF4-FFF2-40B4-BE49-F238E27FC236}">
                <a16:creationId xmlns:a16="http://schemas.microsoft.com/office/drawing/2014/main" id="{4FF6AEB2-B1EB-48CA-89F9-0BEA488A7F26}"/>
              </a:ext>
            </a:extLst>
          </p:cNvPr>
          <p:cNvSpPr/>
          <p:nvPr/>
        </p:nvSpPr>
        <p:spPr>
          <a:xfrm>
            <a:off x="-6761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 </a:t>
            </a:r>
            <a:r>
              <a:rPr lang="sk-SK" sz="4400" u="sng" dirty="0">
                <a:solidFill>
                  <a:srgbClr val="002060"/>
                </a:solidFill>
              </a:rPr>
              <a:t>Как да подходим към материала 4</a:t>
            </a:r>
            <a:endParaRPr sz="4400" u="sng" dirty="0">
              <a:solidFill>
                <a:srgbClr val="002060"/>
              </a:solidFill>
            </a:endParaRPr>
          </a:p>
        </p:txBody>
      </p:sp>
      <p:pic>
        <p:nvPicPr>
          <p:cNvPr id="8" name="image2.jpg">
            <a:extLst>
              <a:ext uri="{FF2B5EF4-FFF2-40B4-BE49-F238E27FC236}">
                <a16:creationId xmlns:a16="http://schemas.microsoft.com/office/drawing/2014/main" id="{D6DA53BC-1A43-4671-9D80-69E6DB3E3E86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1.png">
            <a:extLst>
              <a:ext uri="{FF2B5EF4-FFF2-40B4-BE49-F238E27FC236}">
                <a16:creationId xmlns:a16="http://schemas.microsoft.com/office/drawing/2014/main" id="{D8D5E18E-20A1-4D31-BBD7-E0497C007662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D8A46CFB-C2C3-482B-8175-3780BFCF28FA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9B96CC1A-5494-47C6-BD7F-49BB45CFCFC2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31" name="Shape 131"/>
          <p:cNvSpPr/>
          <p:nvPr/>
        </p:nvSpPr>
        <p:spPr>
          <a:xfrm>
            <a:off x="-6763" y="1054369"/>
            <a:ext cx="1219876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 err="1">
                <a:solidFill>
                  <a:srgbClr val="002060"/>
                </a:solidFill>
              </a:rPr>
              <a:t>Модул 6 – съдържание:</a:t>
            </a:r>
          </a:p>
        </p:txBody>
      </p:sp>
      <p:sp>
        <p:nvSpPr>
          <p:cNvPr id="132" name="Shape 132"/>
          <p:cNvSpPr/>
          <p:nvPr/>
        </p:nvSpPr>
        <p:spPr>
          <a:xfrm>
            <a:off x="249956" y="1823810"/>
            <a:ext cx="1168532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6.1 Екзопланети</a:t>
            </a:r>
            <a:endParaRPr sz="3600" dirty="0">
              <a:solidFill>
                <a:srgbClr val="002060"/>
              </a:solidFill>
            </a:endParaRPr>
          </a:p>
          <a:p>
            <a:pPr lvl="1"/>
            <a:r>
              <a:rPr sz="2800" dirty="0">
                <a:solidFill>
                  <a:srgbClr val="002060"/>
                </a:solidFill>
              </a:rPr>
              <a:t>	</a:t>
            </a:r>
            <a:r>
              <a:rPr lang="cs-CZ" sz="2800" dirty="0">
                <a:solidFill>
                  <a:srgbClr val="002060"/>
                </a:solidFill>
              </a:rPr>
              <a:t>Обитаема зона. Транзитна фотометрия</a:t>
            </a:r>
            <a:endParaRPr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2195</Words>
  <Application>Microsoft Office PowerPoint</Application>
  <PresentationFormat>Širokouhlá</PresentationFormat>
  <Paragraphs>147</Paragraphs>
  <Slides>19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7" baseType="lpstr">
      <vt:lpstr>Arial</vt:lpstr>
      <vt:lpstr>Avenir Roman</vt:lpstr>
      <vt:lpstr>Calibri</vt:lpstr>
      <vt:lpstr>Calibri Light</vt:lpstr>
      <vt:lpstr>Franklin Gothic Book</vt:lpstr>
      <vt:lpstr>Verdana</vt:lpstr>
      <vt:lpstr>Verdana Bold</vt:lpstr>
      <vt:lpstr>Default</vt:lpstr>
      <vt:lpstr>Prezentácia programu PowerPoint</vt:lpstr>
      <vt:lpstr>Prezentácia programu PowerPoint</vt:lpstr>
      <vt:lpstr>Модули на проекта STARS</vt:lpstr>
      <vt:lpstr>Как са структурирани модулите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Ota Kéhar</dc:creator>
  <cp:lastModifiedBy>Andrea</cp:lastModifiedBy>
  <cp:revision>182</cp:revision>
  <dcterms:modified xsi:type="dcterms:W3CDTF">2020-10-13T20:17:36Z</dcterms:modified>
</cp:coreProperties>
</file>