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340" r:id="rId4"/>
    <p:sldId id="259" r:id="rId5"/>
    <p:sldId id="260" r:id="rId6"/>
    <p:sldId id="261" r:id="rId7"/>
    <p:sldId id="262" r:id="rId8"/>
    <p:sldId id="263" r:id="rId9"/>
    <p:sldId id="264" r:id="rId10"/>
    <p:sldId id="265" r:id="rId11"/>
    <p:sldId id="268" r:id="rId12"/>
    <p:sldId id="334" r:id="rId13"/>
    <p:sldId id="336" r:id="rId14"/>
    <p:sldId id="337" r:id="rId15"/>
    <p:sldId id="335" r:id="rId16"/>
    <p:sldId id="338" r:id="rId17"/>
    <p:sldId id="339" r:id="rId18"/>
    <p:sldId id="316" r:id="rId19"/>
    <p:sldId id="317" r:id="rId20"/>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92D050"/>
    <a:srgbClr val="C0000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93829" autoAdjust="0"/>
  </p:normalViewPr>
  <p:slideViewPr>
    <p:cSldViewPr snapToGrid="0">
      <p:cViewPr varScale="1">
        <p:scale>
          <a:sx n="81" d="100"/>
          <a:sy n="81" d="100"/>
        </p:scale>
        <p:origin x="126" y="168"/>
      </p:cViewPr>
      <p:guideLst/>
    </p:cSldViewPr>
  </p:slideViewPr>
  <p:notesTextViewPr>
    <p:cViewPr>
      <p:scale>
        <a:sx n="1" d="1"/>
        <a:sy n="1" d="1"/>
      </p:scale>
      <p:origin x="0" y="0"/>
    </p:cViewPr>
  </p:notesTextViewPr>
  <p:sorterViewPr>
    <p:cViewPr>
      <p:scale>
        <a:sx n="100" d="100"/>
        <a:sy n="100" d="100"/>
      </p:scale>
      <p:origin x="0" y="-18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51" name="Shape 51"/>
          <p:cNvSpPr>
            <a:spLocks noGrp="1"/>
          </p:cNvSpPr>
          <p:nvPr>
            <p:ph type="title"/>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52" name="Shape 52"/>
          <p:cNvSpPr>
            <a:spLocks noGrp="1"/>
          </p:cNvSpPr>
          <p:nvPr>
            <p:ph type="body" idx="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astronomia.zcu.cz/hvezdy/exoplanety/102-katalogy-exoplanet"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78565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cs-CZ" sz="5400" b="1" dirty="0">
                <a:solidFill>
                  <a:srgbClr val="843C0B"/>
                </a:solidFill>
                <a:latin typeface="Franklin Gothic Book"/>
                <a:ea typeface="Franklin Gothic Book"/>
                <a:cs typeface="Franklin Gothic Book"/>
                <a:sym typeface="Franklin Gothic Book"/>
              </a:rPr>
              <a:t>Tréninkový program pro učitele (O2)</a:t>
            </a:r>
          </a:p>
          <a:p>
            <a:pPr lvl="0" algn="ctr"/>
            <a:endParaRPr lang="cs-CZ" sz="1000" dirty="0"/>
          </a:p>
          <a:p>
            <a:pPr lvl="0" algn="ctr"/>
            <a:r>
              <a:rPr lang="cs-CZ" sz="4400" b="1" dirty="0">
                <a:solidFill>
                  <a:srgbClr val="002060"/>
                </a:solidFill>
              </a:rPr>
              <a:t>Modul #6</a:t>
            </a:r>
          </a:p>
          <a:p>
            <a:pPr lvl="0" algn="ctr"/>
            <a:r>
              <a:rPr lang="cs-CZ" sz="4400" b="1" dirty="0">
                <a:solidFill>
                  <a:srgbClr val="002060"/>
                </a:solidFill>
              </a:rPr>
              <a:t>Galaktické prostředí</a:t>
            </a:r>
          </a:p>
          <a:p>
            <a:pPr lvl="0" algn="ctr"/>
            <a:r>
              <a:rPr lang="cs-CZ" sz="4400" b="1" u="sng" dirty="0" err="1">
                <a:solidFill>
                  <a:srgbClr val="002060"/>
                </a:solidFill>
              </a:rPr>
              <a:t>Exoplanety</a:t>
            </a:r>
            <a:br>
              <a:rPr lang="cs-CZ" sz="4400" b="1" dirty="0">
                <a:solidFill>
                  <a:srgbClr val="002060"/>
                </a:solidFill>
              </a:rPr>
            </a:br>
            <a:endParaRPr lang="cs-CZ" sz="4400" b="1" dirty="0">
              <a:solidFill>
                <a:srgbClr val="00206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Teoretický obsah</a:t>
            </a:r>
            <a:endParaRPr sz="4400" u="sng" dirty="0">
              <a:solidFill>
                <a:srgbClr val="002060"/>
              </a:solidFill>
            </a:endParaRPr>
          </a:p>
        </p:txBody>
      </p:sp>
      <p:sp>
        <p:nvSpPr>
          <p:cNvPr id="138" name="Shape 138"/>
          <p:cNvSpPr/>
          <p:nvPr/>
        </p:nvSpPr>
        <p:spPr>
          <a:xfrm>
            <a:off x="249958" y="1830053"/>
            <a:ext cx="11685322"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6</a:t>
            </a:r>
            <a:r>
              <a:rPr sz="3600" dirty="0">
                <a:solidFill>
                  <a:srgbClr val="002060"/>
                </a:solidFill>
              </a:rPr>
              <a:t>.</a:t>
            </a:r>
            <a:r>
              <a:rPr lang="cs-CZ" sz="3600" dirty="0">
                <a:solidFill>
                  <a:srgbClr val="002060"/>
                </a:solidFill>
              </a:rPr>
              <a:t>1</a:t>
            </a:r>
            <a:r>
              <a:rPr sz="3600" dirty="0">
                <a:solidFill>
                  <a:srgbClr val="002060"/>
                </a:solidFill>
              </a:rPr>
              <a:t> </a:t>
            </a:r>
            <a:r>
              <a:rPr lang="cs-CZ" sz="3600" dirty="0">
                <a:solidFill>
                  <a:srgbClr val="002060"/>
                </a:solidFill>
              </a:rPr>
              <a:t>Exoplanety</a:t>
            </a:r>
            <a:endParaRPr sz="3600" dirty="0">
              <a:solidFill>
                <a:srgbClr val="002060"/>
              </a:solidFill>
            </a:endParaRPr>
          </a:p>
          <a:p>
            <a:pPr marL="661736" lvl="1" indent="-280736">
              <a:buSzPct val="100000"/>
              <a:buChar char="•"/>
            </a:pPr>
            <a:r>
              <a:rPr lang="cs-CZ" sz="2800" dirty="0">
                <a:solidFill>
                  <a:srgbClr val="002060"/>
                </a:solidFill>
              </a:rPr>
              <a:t>Označování exoplanet</a:t>
            </a:r>
            <a:r>
              <a:rPr lang="ru-RU" sz="2800" dirty="0">
                <a:solidFill>
                  <a:srgbClr val="002060"/>
                </a:solidFill>
              </a:rPr>
              <a:t>;</a:t>
            </a:r>
          </a:p>
          <a:p>
            <a:pPr marL="661736" lvl="1" indent="-280736">
              <a:buSzPct val="100000"/>
              <a:buChar char="•"/>
            </a:pPr>
            <a:r>
              <a:rPr lang="cs-CZ" sz="2800" dirty="0">
                <a:solidFill>
                  <a:srgbClr val="002060"/>
                </a:solidFill>
              </a:rPr>
              <a:t>historie objevů;</a:t>
            </a:r>
          </a:p>
          <a:p>
            <a:pPr marL="661736" lvl="1" indent="-280736">
              <a:buSzPct val="100000"/>
              <a:buChar char="•"/>
            </a:pPr>
            <a:r>
              <a:rPr lang="cs-CZ" sz="2800" dirty="0">
                <a:solidFill>
                  <a:srgbClr val="002060"/>
                </a:solidFill>
              </a:rPr>
              <a:t>metody detekce (metoda radiálních rychlostí, metoda tranzitní fotometrie).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Seznam praktických cvičení</a:t>
            </a:r>
            <a:endParaRPr sz="4400" u="sng" dirty="0">
              <a:solidFill>
                <a:srgbClr val="002060"/>
              </a:solidFill>
            </a:endParaRPr>
          </a:p>
        </p:txBody>
      </p:sp>
      <p:sp>
        <p:nvSpPr>
          <p:cNvPr id="156" name="Shape 156"/>
          <p:cNvSpPr/>
          <p:nvPr/>
        </p:nvSpPr>
        <p:spPr>
          <a:xfrm>
            <a:off x="261256" y="1941135"/>
            <a:ext cx="11685322"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002060"/>
              </a:buClr>
              <a:buSzPct val="100000"/>
            </a:pPr>
            <a:r>
              <a:rPr lang="cs-CZ" sz="1600" dirty="0">
                <a:solidFill>
                  <a:srgbClr val="002060"/>
                </a:solidFill>
                <a:hlinkClick r:id="rId4" action="ppaction://hlinksldjump"/>
              </a:rPr>
              <a:t>6.1.1	Obyvatelná zóna</a:t>
            </a:r>
            <a:endParaRPr sz="1600" dirty="0">
              <a:solidFill>
                <a:srgbClr val="002060"/>
              </a:solidFill>
            </a:endParaRPr>
          </a:p>
          <a:p>
            <a:pPr lvl="0">
              <a:buClr>
                <a:srgbClr val="002060"/>
              </a:buClr>
              <a:buSzPct val="100000"/>
            </a:pPr>
            <a:endParaRPr lang="pl-PL" sz="1600" dirty="0">
              <a:solidFill>
                <a:srgbClr val="002060"/>
              </a:solidFill>
            </a:endParaRPr>
          </a:p>
          <a:p>
            <a:pPr lvl="0">
              <a:buClr>
                <a:srgbClr val="002060"/>
              </a:buClr>
              <a:buSzPct val="100000"/>
            </a:pPr>
            <a:r>
              <a:rPr lang="pl-PL" sz="1600" dirty="0">
                <a:solidFill>
                  <a:srgbClr val="002060"/>
                </a:solidFill>
                <a:hlinkClick r:id="rId5" action="ppaction://hlinksldjump"/>
              </a:rPr>
              <a:t>6.2.1	Tranzitní fotometrie</a:t>
            </a:r>
            <a:endParaRPr lang="pl-PL" sz="1600" dirty="0">
              <a:solidFill>
                <a:srgbClr val="00206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a:t>
            </a:r>
            <a:r>
              <a:rPr lang="pt-BR" sz="3200" dirty="0">
                <a:solidFill>
                  <a:srgbClr val="002060"/>
                </a:solidFill>
              </a:rPr>
              <a:t>.1.1</a:t>
            </a:r>
            <a:r>
              <a:rPr lang="cs-CZ" sz="3200" dirty="0">
                <a:solidFill>
                  <a:srgbClr val="002060"/>
                </a:solidFill>
              </a:rPr>
              <a:t> Obyvatelná zóna</a:t>
            </a:r>
            <a:endParaRPr lang="pt-BR" sz="3200" dirty="0">
              <a:solidFill>
                <a:srgbClr val="002060"/>
              </a:solidFill>
            </a:endParaRPr>
          </a:p>
        </p:txBody>
      </p:sp>
      <p:sp>
        <p:nvSpPr>
          <p:cNvPr id="174" name="Shape 174"/>
          <p:cNvSpPr/>
          <p:nvPr/>
        </p:nvSpPr>
        <p:spPr>
          <a:xfrm>
            <a:off x="261256" y="3066765"/>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Zdroj sálavého tepla, dva teploměry (jeden s černě obarvenou jímkou, druhý s lesklou jímkou), laboratorní stojan se svorkami, pravítko, milimetrový papír</a:t>
            </a:r>
            <a:endParaRPr sz="3600" dirty="0">
              <a:solidFill>
                <a:srgbClr val="002060"/>
              </a:solidFill>
            </a:endParaRPr>
          </a:p>
        </p:txBody>
      </p:sp>
      <p:sp>
        <p:nvSpPr>
          <p:cNvPr id="175" name="Shape 175"/>
          <p:cNvSpPr/>
          <p:nvPr/>
        </p:nvSpPr>
        <p:spPr>
          <a:xfrm>
            <a:off x="261256" y="4486333"/>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zkoumají změnu povrchové teploty exoplanety se změnou vzdálenosti od mateřské hvězdy.</a:t>
            </a:r>
          </a:p>
        </p:txBody>
      </p:sp>
      <p:sp>
        <p:nvSpPr>
          <p:cNvPr id="176" name="Shape 176"/>
          <p:cNvSpPr/>
          <p:nvPr/>
        </p:nvSpPr>
        <p:spPr>
          <a:xfrm>
            <a:off x="261256" y="1581979"/>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Žáci pochopí, že se v okolí mateřské hvězdy nacházejí místa s vysokou a nízkou teplotou, včetně oblastí (obyvatelná zóna, kde je na povrchu exoplanety vhodná teplota pro udržení vody v tekutém skupenství.</a:t>
            </a:r>
            <a:endParaRPr sz="2800"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1">
            <a:extLst>
              <a:ext uri="{FF2B5EF4-FFF2-40B4-BE49-F238E27FC236}">
                <a16:creationId xmlns:a16="http://schemas.microsoft.com/office/drawing/2014/main" id="{09ADDEEE-E0D2-4E88-8541-E070E57B45B0}"/>
              </a:ext>
            </a:extLst>
          </p:cNvPr>
          <p:cNvPicPr/>
          <p:nvPr/>
        </p:nvPicPr>
        <p:blipFill>
          <a:blip r:embed="rId2"/>
          <a:stretch>
            <a:fillRect/>
          </a:stretch>
        </p:blipFill>
        <p:spPr bwMode="auto">
          <a:xfrm>
            <a:off x="8524515" y="1291178"/>
            <a:ext cx="3233420" cy="2218055"/>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a:t>
            </a:r>
            <a:r>
              <a:rPr lang="pt-BR" sz="3200" dirty="0">
                <a:solidFill>
                  <a:srgbClr val="002060"/>
                </a:solidFill>
              </a:rPr>
              <a:t>.1.1</a:t>
            </a:r>
            <a:r>
              <a:rPr lang="cs-CZ" sz="3200" dirty="0">
                <a:solidFill>
                  <a:srgbClr val="002060"/>
                </a:solidFill>
              </a:rPr>
              <a:t> Obyvatelná zóna</a:t>
            </a:r>
            <a:endParaRPr lang="pt-BR" sz="3200" dirty="0">
              <a:solidFill>
                <a:srgbClr val="002060"/>
              </a:solidFill>
            </a:endParaRPr>
          </a:p>
        </p:txBody>
      </p:sp>
      <p:sp>
        <p:nvSpPr>
          <p:cNvPr id="2" name="TextovéPole 1">
            <a:extLst>
              <a:ext uri="{FF2B5EF4-FFF2-40B4-BE49-F238E27FC236}">
                <a16:creationId xmlns:a16="http://schemas.microsoft.com/office/drawing/2014/main" id="{079C7272-CEF4-4960-B55D-D3622C3BDE1D}"/>
              </a:ext>
            </a:extLst>
          </p:cNvPr>
          <p:cNvSpPr txBox="1"/>
          <p:nvPr/>
        </p:nvSpPr>
        <p:spPr>
          <a:xfrm>
            <a:off x="261256" y="1755798"/>
            <a:ext cx="7359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Změna povrchové teploty exoplanety se vzdáleností od mateřské hvězdy </a:t>
            </a:r>
            <a:br>
              <a:rPr kumimoji="0" lang="cs-CZ" sz="1800" b="0" i="0" u="none" strike="noStrike" cap="none" spc="0" normalizeH="0" baseline="0" dirty="0">
                <a:ln>
                  <a:noFill/>
                </a:ln>
                <a:solidFill>
                  <a:srgbClr val="000000"/>
                </a:solidFill>
                <a:effectLst/>
                <a:uFillTx/>
                <a:latin typeface="Calibri"/>
                <a:ea typeface="Calibri"/>
                <a:cs typeface="Calibri"/>
                <a:sym typeface="Calibri"/>
              </a:rPr>
            </a:br>
            <a:r>
              <a:rPr lang="cs-CZ" dirty="0">
                <a:solidFill>
                  <a:srgbClr val="C00000"/>
                </a:solidFill>
              </a:rPr>
              <a:t>Se</a:t>
            </a:r>
            <a:r>
              <a:rPr kumimoji="0" lang="cs-CZ" sz="1800" b="0" i="0" u="none" strike="noStrike" cap="none" spc="0" normalizeH="0" baseline="0" dirty="0">
                <a:ln>
                  <a:noFill/>
                </a:ln>
                <a:solidFill>
                  <a:srgbClr val="C00000"/>
                </a:solidFill>
                <a:effectLst/>
                <a:uFillTx/>
                <a:latin typeface="Calibri"/>
                <a:ea typeface="Calibri"/>
                <a:cs typeface="Calibri"/>
                <a:sym typeface="Calibri"/>
              </a:rPr>
              <a:t> vzrůstající vzdáleností se snižuje.</a:t>
            </a:r>
          </a:p>
        </p:txBody>
      </p:sp>
      <p:sp>
        <p:nvSpPr>
          <p:cNvPr id="12" name="TextovéPole 11">
            <a:extLst>
              <a:ext uri="{FF2B5EF4-FFF2-40B4-BE49-F238E27FC236}">
                <a16:creationId xmlns:a16="http://schemas.microsoft.com/office/drawing/2014/main" id="{293CA240-9325-4DDD-96CF-5BD9164A53D6}"/>
              </a:ext>
            </a:extLst>
          </p:cNvPr>
          <p:cNvSpPr txBox="1"/>
          <p:nvPr/>
        </p:nvSpPr>
        <p:spPr>
          <a:xfrm>
            <a:off x="261256" y="2393845"/>
            <a:ext cx="770992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Změna povrchové teploty exoplanety </a:t>
            </a:r>
            <a:r>
              <a:rPr lang="cs-CZ" dirty="0">
                <a:solidFill>
                  <a:srgbClr val="000000"/>
                </a:solidFill>
              </a:rPr>
              <a:t>vlivem albeda (odrazivosti exoplanety) </a:t>
            </a:r>
            <a:br>
              <a:rPr lang="cs-CZ" dirty="0">
                <a:solidFill>
                  <a:srgbClr val="000000"/>
                </a:solidFill>
              </a:rPr>
            </a:br>
            <a:r>
              <a:rPr lang="cs-CZ" dirty="0">
                <a:solidFill>
                  <a:srgbClr val="C00000"/>
                </a:solidFill>
              </a:rPr>
              <a:t>Čím vyšší albedo, tím nižší teplota exoplanety</a:t>
            </a:r>
            <a:r>
              <a:rPr kumimoji="0" lang="cs-CZ" sz="1800" b="0" i="0" u="none" strike="noStrike" cap="none" spc="0" normalizeH="0" baseline="0" dirty="0">
                <a:ln>
                  <a:noFill/>
                </a:ln>
                <a:solidFill>
                  <a:srgbClr val="C00000"/>
                </a:solidFill>
                <a:effectLst/>
                <a:uFillTx/>
                <a:latin typeface="Calibri"/>
                <a:ea typeface="Calibri"/>
                <a:cs typeface="Calibri"/>
                <a:sym typeface="Calibri"/>
              </a:rPr>
              <a:t>.</a:t>
            </a:r>
          </a:p>
        </p:txBody>
      </p:sp>
      <p:sp>
        <p:nvSpPr>
          <p:cNvPr id="13" name="TextovéPole 12">
            <a:extLst>
              <a:ext uri="{FF2B5EF4-FFF2-40B4-BE49-F238E27FC236}">
                <a16:creationId xmlns:a16="http://schemas.microsoft.com/office/drawing/2014/main" id="{14EFE0DF-954B-412A-9FEC-0B5973B7BFC5}"/>
              </a:ext>
            </a:extLst>
          </p:cNvPr>
          <p:cNvSpPr txBox="1"/>
          <p:nvPr/>
        </p:nvSpPr>
        <p:spPr>
          <a:xfrm>
            <a:off x="261256" y="3031892"/>
            <a:ext cx="770992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Vliv atmosféry</a:t>
            </a:r>
            <a:br>
              <a:rPr lang="cs-CZ" dirty="0">
                <a:solidFill>
                  <a:srgbClr val="000000"/>
                </a:solidFill>
              </a:rPr>
            </a:br>
            <a:r>
              <a:rPr lang="cs-CZ" dirty="0">
                <a:solidFill>
                  <a:srgbClr val="C00000"/>
                </a:solidFill>
              </a:rPr>
              <a:t>Přítomnost atmosféry zvyšuje teplota exoplanety</a:t>
            </a:r>
            <a:r>
              <a:rPr kumimoji="0" lang="cs-CZ" sz="1800" b="0" i="0" u="none" strike="noStrike" cap="none" spc="0" normalizeH="0" baseline="0" dirty="0">
                <a:ln>
                  <a:noFill/>
                </a:ln>
                <a:solidFill>
                  <a:srgbClr val="C00000"/>
                </a:solidFill>
                <a:effectLst/>
                <a:uFillTx/>
                <a:latin typeface="Calibri"/>
                <a:ea typeface="Calibri"/>
                <a:cs typeface="Calibri"/>
                <a:sym typeface="Calibri"/>
              </a:rPr>
              <a:t>.</a:t>
            </a:r>
          </a:p>
        </p:txBody>
      </p:sp>
      <p:pic>
        <p:nvPicPr>
          <p:cNvPr id="14" name="Obrázek2">
            <a:extLst>
              <a:ext uri="{FF2B5EF4-FFF2-40B4-BE49-F238E27FC236}">
                <a16:creationId xmlns:a16="http://schemas.microsoft.com/office/drawing/2014/main" id="{E2F05A54-FB38-4E13-88B0-927F17AF5BA9}"/>
              </a:ext>
            </a:extLst>
          </p:cNvPr>
          <p:cNvPicPr/>
          <p:nvPr/>
        </p:nvPicPr>
        <p:blipFill>
          <a:blip r:embed="rId5"/>
          <a:stretch>
            <a:fillRect/>
          </a:stretch>
        </p:blipFill>
        <p:spPr bwMode="auto">
          <a:xfrm>
            <a:off x="7155124" y="2928344"/>
            <a:ext cx="2738782" cy="1540565"/>
          </a:xfrm>
          <a:prstGeom prst="rect">
            <a:avLst/>
          </a:prstGeom>
        </p:spPr>
      </p:pic>
      <p:sp>
        <p:nvSpPr>
          <p:cNvPr id="15" name="TextovéPole 14">
            <a:extLst>
              <a:ext uri="{FF2B5EF4-FFF2-40B4-BE49-F238E27FC236}">
                <a16:creationId xmlns:a16="http://schemas.microsoft.com/office/drawing/2014/main" id="{CCAA59D4-EE39-44C7-A45A-4C6F4E56AA32}"/>
              </a:ext>
            </a:extLst>
          </p:cNvPr>
          <p:cNvSpPr txBox="1"/>
          <p:nvPr/>
        </p:nvSpPr>
        <p:spPr>
          <a:xfrm>
            <a:off x="261256" y="3634401"/>
            <a:ext cx="6964491"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Obyvatelná zóna</a:t>
            </a:r>
            <a:br>
              <a:rPr lang="cs-CZ" dirty="0">
                <a:solidFill>
                  <a:srgbClr val="000000"/>
                </a:solidFill>
              </a:rPr>
            </a:br>
            <a:r>
              <a:rPr lang="cs-CZ" dirty="0">
                <a:solidFill>
                  <a:srgbClr val="000000"/>
                </a:solidFill>
              </a:rPr>
              <a:t>I</a:t>
            </a:r>
            <a:r>
              <a:rPr lang="cs-CZ" dirty="0">
                <a:solidFill>
                  <a:srgbClr val="C00000"/>
                </a:solidFill>
              </a:rPr>
              <a:t>nterval vzdáleností od mateřské hvězdy, kde exoplanety </a:t>
            </a:r>
            <a:br>
              <a:rPr lang="cs-CZ" dirty="0">
                <a:solidFill>
                  <a:srgbClr val="C00000"/>
                </a:solidFill>
              </a:rPr>
            </a:br>
            <a:r>
              <a:rPr lang="cs-CZ" dirty="0">
                <a:solidFill>
                  <a:srgbClr val="C00000"/>
                </a:solidFill>
              </a:rPr>
              <a:t>mohou mít při dostatečném atmosférickém tlaku na svém povrchu </a:t>
            </a:r>
            <a:br>
              <a:rPr lang="cs-CZ" dirty="0">
                <a:solidFill>
                  <a:srgbClr val="C00000"/>
                </a:solidFill>
              </a:rPr>
            </a:br>
            <a:r>
              <a:rPr lang="cs-CZ" dirty="0">
                <a:solidFill>
                  <a:srgbClr val="C00000"/>
                </a:solidFill>
              </a:rPr>
              <a:t>tekutou vodu</a:t>
            </a:r>
            <a:r>
              <a:rPr kumimoji="0" lang="cs-CZ" sz="1800" b="0" i="0" u="none" strike="noStrike" cap="none" spc="0" normalizeH="0" baseline="0" dirty="0">
                <a:ln>
                  <a:noFill/>
                </a:ln>
                <a:solidFill>
                  <a:srgbClr val="C00000"/>
                </a:solidFill>
                <a:effectLst/>
                <a:uFillTx/>
                <a:latin typeface="Calibri"/>
                <a:ea typeface="Calibri"/>
                <a:cs typeface="Calibri"/>
                <a:sym typeface="Calibri"/>
              </a:rPr>
              <a:t>. Teploty mezi 0 °C a 100 °C (záleží na atmosférickém tlaku).</a:t>
            </a:r>
          </a:p>
        </p:txBody>
      </p:sp>
      <p:sp>
        <p:nvSpPr>
          <p:cNvPr id="16" name="TextovéPole 15">
            <a:extLst>
              <a:ext uri="{FF2B5EF4-FFF2-40B4-BE49-F238E27FC236}">
                <a16:creationId xmlns:a16="http://schemas.microsoft.com/office/drawing/2014/main" id="{CCE4ED9B-79C6-4436-95D6-2F2DDA512D72}"/>
              </a:ext>
            </a:extLst>
          </p:cNvPr>
          <p:cNvSpPr txBox="1"/>
          <p:nvPr/>
        </p:nvSpPr>
        <p:spPr>
          <a:xfrm>
            <a:off x="261256" y="4843077"/>
            <a:ext cx="696449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Sluneční soustava a obyvatelná zóna</a:t>
            </a:r>
            <a:br>
              <a:rPr lang="cs-CZ" dirty="0">
                <a:solidFill>
                  <a:srgbClr val="000000"/>
                </a:solidFill>
              </a:rPr>
            </a:br>
            <a:r>
              <a:rPr lang="cs-CZ" dirty="0">
                <a:solidFill>
                  <a:srgbClr val="C00000"/>
                </a:solidFill>
              </a:rPr>
              <a:t>Pouze Země.</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sp>
        <p:nvSpPr>
          <p:cNvPr id="3" name="Obdélník 2">
            <a:extLst>
              <a:ext uri="{FF2B5EF4-FFF2-40B4-BE49-F238E27FC236}">
                <a16:creationId xmlns:a16="http://schemas.microsoft.com/office/drawing/2014/main" id="{4EBA5804-DC2D-47D8-8EA6-51AFEBFE9FA6}"/>
              </a:ext>
            </a:extLst>
          </p:cNvPr>
          <p:cNvSpPr/>
          <p:nvPr/>
        </p:nvSpPr>
        <p:spPr>
          <a:xfrm>
            <a:off x="5940287" y="5157145"/>
            <a:ext cx="6096000" cy="369332"/>
          </a:xfrm>
          <a:prstGeom prst="rect">
            <a:avLst/>
          </a:prstGeom>
        </p:spPr>
        <p:txBody>
          <a:bodyPr>
            <a:spAutoFit/>
          </a:bodyPr>
          <a:lstStyle/>
          <a:p>
            <a:r>
              <a:rPr lang="cs-CZ" dirty="0">
                <a:hlinkClick r:id="rId6"/>
              </a:rPr>
              <a:t>astronomia.zcu.cz/</a:t>
            </a:r>
            <a:r>
              <a:rPr lang="cs-CZ" dirty="0" err="1">
                <a:hlinkClick r:id="rId6"/>
              </a:rPr>
              <a:t>hvezdy</a:t>
            </a:r>
            <a:r>
              <a:rPr lang="cs-CZ" dirty="0">
                <a:hlinkClick r:id="rId6"/>
              </a:rPr>
              <a:t>/exoplanety/102-katalogy-exoplanet</a:t>
            </a:r>
            <a:endParaRPr lang="cs-CZ" dirty="0"/>
          </a:p>
        </p:txBody>
      </p:sp>
    </p:spTree>
    <p:extLst>
      <p:ext uri="{BB962C8B-B14F-4D97-AF65-F5344CB8AC3E}">
        <p14:creationId xmlns:p14="http://schemas.microsoft.com/office/powerpoint/2010/main" val="39965377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a:t>
            </a:r>
            <a:r>
              <a:rPr lang="pt-BR" sz="3200" dirty="0">
                <a:solidFill>
                  <a:srgbClr val="002060"/>
                </a:solidFill>
              </a:rPr>
              <a:t>.1.1</a:t>
            </a:r>
            <a:r>
              <a:rPr lang="cs-CZ" sz="3200" dirty="0">
                <a:solidFill>
                  <a:srgbClr val="002060"/>
                </a:solidFill>
              </a:rPr>
              <a:t> Obyvatelná zóna</a:t>
            </a:r>
            <a:endParaRPr lang="pt-BR" sz="3200" dirty="0">
              <a:solidFill>
                <a:srgbClr val="002060"/>
              </a:solidFill>
            </a:endParaRPr>
          </a:p>
        </p:txBody>
      </p:sp>
      <p:pic>
        <p:nvPicPr>
          <p:cNvPr id="17" name="Obrázek 16">
            <a:extLst>
              <a:ext uri="{FF2B5EF4-FFF2-40B4-BE49-F238E27FC236}">
                <a16:creationId xmlns:a16="http://schemas.microsoft.com/office/drawing/2014/main" id="{3BB41804-0614-4FC7-8F20-B1D346DE07BA}"/>
              </a:ext>
            </a:extLst>
          </p:cNvPr>
          <p:cNvPicPr>
            <a:picLocks noChangeAspect="1"/>
          </p:cNvPicPr>
          <p:nvPr/>
        </p:nvPicPr>
        <p:blipFill>
          <a:blip r:embed="rId4"/>
          <a:stretch>
            <a:fillRect/>
          </a:stretch>
        </p:blipFill>
        <p:spPr>
          <a:xfrm>
            <a:off x="4443058" y="1591004"/>
            <a:ext cx="787760" cy="3831376"/>
          </a:xfrm>
          <a:prstGeom prst="rect">
            <a:avLst/>
          </a:prstGeom>
        </p:spPr>
      </p:pic>
      <p:pic>
        <p:nvPicPr>
          <p:cNvPr id="1026" name="Picture 2" descr="Image result for žárovka">
            <a:extLst>
              <a:ext uri="{FF2B5EF4-FFF2-40B4-BE49-F238E27FC236}">
                <a16:creationId xmlns:a16="http://schemas.microsoft.com/office/drawing/2014/main" id="{EF1C2872-142B-4200-8D67-9D79E583A9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66" r="16549"/>
          <a:stretch/>
        </p:blipFill>
        <p:spPr bwMode="auto">
          <a:xfrm>
            <a:off x="543235" y="2291284"/>
            <a:ext cx="1808922" cy="2822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9FA0941-66DD-4376-9F0A-20B08F9E16F8}"/>
              </a:ext>
            </a:extLst>
          </p:cNvPr>
          <p:cNvSpPr txBox="1"/>
          <p:nvPr/>
        </p:nvSpPr>
        <p:spPr>
          <a:xfrm>
            <a:off x="419691" y="5108187"/>
            <a:ext cx="20560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zdroj sálavého světlo</a:t>
            </a:r>
          </a:p>
        </p:txBody>
      </p:sp>
      <p:grpSp>
        <p:nvGrpSpPr>
          <p:cNvPr id="7" name="Skupina 6">
            <a:extLst>
              <a:ext uri="{FF2B5EF4-FFF2-40B4-BE49-F238E27FC236}">
                <a16:creationId xmlns:a16="http://schemas.microsoft.com/office/drawing/2014/main" id="{4671582C-F552-4AD4-B0E9-909383326093}"/>
              </a:ext>
            </a:extLst>
          </p:cNvPr>
          <p:cNvGrpSpPr/>
          <p:nvPr/>
        </p:nvGrpSpPr>
        <p:grpSpPr>
          <a:xfrm>
            <a:off x="4777428" y="4624586"/>
            <a:ext cx="180000" cy="756000"/>
            <a:chOff x="3448878" y="2782957"/>
            <a:chExt cx="288235" cy="1431234"/>
          </a:xfrm>
        </p:grpSpPr>
        <p:sp>
          <p:nvSpPr>
            <p:cNvPr id="5" name="Ovál 4">
              <a:extLst>
                <a:ext uri="{FF2B5EF4-FFF2-40B4-BE49-F238E27FC236}">
                  <a16:creationId xmlns:a16="http://schemas.microsoft.com/office/drawing/2014/main" id="{E1E56066-D2B1-4A40-8283-670B5FAEB96F}"/>
                </a:ext>
              </a:extLst>
            </p:cNvPr>
            <p:cNvSpPr/>
            <p:nvPr/>
          </p:nvSpPr>
          <p:spPr>
            <a:xfrm>
              <a:off x="3448878" y="3051313"/>
              <a:ext cx="288235" cy="1162878"/>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Obdélník 5">
              <a:extLst>
                <a:ext uri="{FF2B5EF4-FFF2-40B4-BE49-F238E27FC236}">
                  <a16:creationId xmlns:a16="http://schemas.microsoft.com/office/drawing/2014/main" id="{23F7DFD6-1CA5-4F50-ACD6-5F6FF3983FC9}"/>
                </a:ext>
              </a:extLst>
            </p:cNvPr>
            <p:cNvSpPr/>
            <p:nvPr/>
          </p:nvSpPr>
          <p:spPr>
            <a:xfrm>
              <a:off x="3448878" y="2782957"/>
              <a:ext cx="288235" cy="874643"/>
            </a:xfrm>
            <a:prstGeom prst="rect">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21" name="Obrázek 20">
            <a:extLst>
              <a:ext uri="{FF2B5EF4-FFF2-40B4-BE49-F238E27FC236}">
                <a16:creationId xmlns:a16="http://schemas.microsoft.com/office/drawing/2014/main" id="{0C0408C3-B8C7-4CE0-BDF7-7BB80A12F5A9}"/>
              </a:ext>
            </a:extLst>
          </p:cNvPr>
          <p:cNvPicPr>
            <a:picLocks noChangeAspect="1"/>
          </p:cNvPicPr>
          <p:nvPr/>
        </p:nvPicPr>
        <p:blipFill>
          <a:blip r:embed="rId4"/>
          <a:stretch>
            <a:fillRect/>
          </a:stretch>
        </p:blipFill>
        <p:spPr>
          <a:xfrm>
            <a:off x="5439701" y="1591004"/>
            <a:ext cx="787760" cy="3831376"/>
          </a:xfrm>
          <a:prstGeom prst="rect">
            <a:avLst/>
          </a:prstGeom>
        </p:spPr>
      </p:pic>
      <p:grpSp>
        <p:nvGrpSpPr>
          <p:cNvPr id="22" name="Skupina 21">
            <a:extLst>
              <a:ext uri="{FF2B5EF4-FFF2-40B4-BE49-F238E27FC236}">
                <a16:creationId xmlns:a16="http://schemas.microsoft.com/office/drawing/2014/main" id="{7F1B2EC0-7827-40DE-8D5D-F16B0D1E5596}"/>
              </a:ext>
            </a:extLst>
          </p:cNvPr>
          <p:cNvGrpSpPr/>
          <p:nvPr/>
        </p:nvGrpSpPr>
        <p:grpSpPr>
          <a:xfrm>
            <a:off x="5774071" y="4624586"/>
            <a:ext cx="180000" cy="756000"/>
            <a:chOff x="3448878" y="2782957"/>
            <a:chExt cx="288235" cy="1431234"/>
          </a:xfrm>
          <a:blipFill dpi="0" rotWithShape="1">
            <a:blip r:embed="rId6">
              <a:extLst>
                <a:ext uri="{28A0092B-C50C-407E-A947-70E740481C1C}">
                  <a14:useLocalDpi xmlns:a14="http://schemas.microsoft.com/office/drawing/2010/main" val="0"/>
                </a:ext>
              </a:extLst>
            </a:blip>
            <a:srcRect/>
            <a:stretch>
              <a:fillRect/>
            </a:stretch>
          </a:blipFill>
        </p:grpSpPr>
        <p:sp>
          <p:nvSpPr>
            <p:cNvPr id="23" name="Ovál 22">
              <a:extLst>
                <a:ext uri="{FF2B5EF4-FFF2-40B4-BE49-F238E27FC236}">
                  <a16:creationId xmlns:a16="http://schemas.microsoft.com/office/drawing/2014/main" id="{ABAFF9B0-D33D-4B4D-A815-D9A0D2D2876E}"/>
                </a:ext>
              </a:extLst>
            </p:cNvPr>
            <p:cNvSpPr/>
            <p:nvPr/>
          </p:nvSpPr>
          <p:spPr>
            <a:xfrm>
              <a:off x="3448878" y="3051313"/>
              <a:ext cx="288235" cy="1162878"/>
            </a:xfrm>
            <a:prstGeom prst="ellipse">
              <a:avLst/>
            </a:prstGeom>
            <a:grp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Obdélník 23">
              <a:extLst>
                <a:ext uri="{FF2B5EF4-FFF2-40B4-BE49-F238E27FC236}">
                  <a16:creationId xmlns:a16="http://schemas.microsoft.com/office/drawing/2014/main" id="{47399830-4BBF-49C9-9A0E-D1F5FFBFE93F}"/>
                </a:ext>
              </a:extLst>
            </p:cNvPr>
            <p:cNvSpPr/>
            <p:nvPr/>
          </p:nvSpPr>
          <p:spPr>
            <a:xfrm>
              <a:off x="3448878" y="2782957"/>
              <a:ext cx="288235" cy="874643"/>
            </a:xfrm>
            <a:prstGeom prst="rect">
              <a:avLst/>
            </a:prstGeom>
            <a:grp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7" name="TextovéPole 26">
            <a:extLst>
              <a:ext uri="{FF2B5EF4-FFF2-40B4-BE49-F238E27FC236}">
                <a16:creationId xmlns:a16="http://schemas.microsoft.com/office/drawing/2014/main" id="{2A4AD158-ED5D-4691-A759-4CE21D395EB4}"/>
              </a:ext>
            </a:extLst>
          </p:cNvPr>
          <p:cNvSpPr txBox="1"/>
          <p:nvPr/>
        </p:nvSpPr>
        <p:spPr>
          <a:xfrm>
            <a:off x="3495423" y="5089556"/>
            <a:ext cx="117756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černá jímka</a:t>
            </a:r>
          </a:p>
        </p:txBody>
      </p:sp>
      <p:sp>
        <p:nvSpPr>
          <p:cNvPr id="28" name="TextovéPole 27">
            <a:extLst>
              <a:ext uri="{FF2B5EF4-FFF2-40B4-BE49-F238E27FC236}">
                <a16:creationId xmlns:a16="http://schemas.microsoft.com/office/drawing/2014/main" id="{68529631-5F95-4193-87F4-A75385B3AFEA}"/>
              </a:ext>
            </a:extLst>
          </p:cNvPr>
          <p:cNvSpPr txBox="1"/>
          <p:nvPr/>
        </p:nvSpPr>
        <p:spPr>
          <a:xfrm>
            <a:off x="6046810" y="5089556"/>
            <a:ext cx="148854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jímka z alobalu</a:t>
            </a:r>
          </a:p>
        </p:txBody>
      </p:sp>
      <p:cxnSp>
        <p:nvCxnSpPr>
          <p:cNvPr id="25" name="Přímá spojnice se šipkou 24">
            <a:extLst>
              <a:ext uri="{FF2B5EF4-FFF2-40B4-BE49-F238E27FC236}">
                <a16:creationId xmlns:a16="http://schemas.microsoft.com/office/drawing/2014/main" id="{F29F1BCA-8B31-4133-A77D-364BC999CCF0}"/>
              </a:ext>
            </a:extLst>
          </p:cNvPr>
          <p:cNvCxnSpPr>
            <a:stCxn id="1026" idx="3"/>
          </p:cNvCxnSpPr>
          <p:nvPr/>
        </p:nvCxnSpPr>
        <p:spPr>
          <a:xfrm flipV="1">
            <a:off x="2352157" y="3697547"/>
            <a:ext cx="2006483" cy="5094"/>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31" name="TextovéPole 30">
            <a:extLst>
              <a:ext uri="{FF2B5EF4-FFF2-40B4-BE49-F238E27FC236}">
                <a16:creationId xmlns:a16="http://schemas.microsoft.com/office/drawing/2014/main" id="{93542E87-A05A-4414-BE02-DD0600960F4C}"/>
              </a:ext>
            </a:extLst>
          </p:cNvPr>
          <p:cNvSpPr txBox="1"/>
          <p:nvPr/>
        </p:nvSpPr>
        <p:spPr>
          <a:xfrm>
            <a:off x="3076494" y="3059670"/>
            <a:ext cx="4465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1 m</a:t>
            </a:r>
          </a:p>
        </p:txBody>
      </p:sp>
      <p:sp>
        <p:nvSpPr>
          <p:cNvPr id="32" name="TextovéPole 31">
            <a:extLst>
              <a:ext uri="{FF2B5EF4-FFF2-40B4-BE49-F238E27FC236}">
                <a16:creationId xmlns:a16="http://schemas.microsoft.com/office/drawing/2014/main" id="{1DFC38A9-3CCA-4B15-A1E0-3F6DFB96A12E}"/>
              </a:ext>
            </a:extLst>
          </p:cNvPr>
          <p:cNvSpPr txBox="1"/>
          <p:nvPr/>
        </p:nvSpPr>
        <p:spPr>
          <a:xfrm>
            <a:off x="6613427" y="1708272"/>
            <a:ext cx="31155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ustálení hodnot na teploměrech</a:t>
            </a:r>
          </a:p>
        </p:txBody>
      </p:sp>
      <p:sp>
        <p:nvSpPr>
          <p:cNvPr id="33" name="TextovéPole 32">
            <a:extLst>
              <a:ext uri="{FF2B5EF4-FFF2-40B4-BE49-F238E27FC236}">
                <a16:creationId xmlns:a16="http://schemas.microsoft.com/office/drawing/2014/main" id="{CBAAE571-DBDD-4C2F-8DDA-96B15546BB54}"/>
              </a:ext>
            </a:extLst>
          </p:cNvPr>
          <p:cNvSpPr txBox="1"/>
          <p:nvPr/>
        </p:nvSpPr>
        <p:spPr>
          <a:xfrm>
            <a:off x="7139213" y="2058876"/>
            <a:ext cx="20640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zaznamenání hodnot</a:t>
            </a:r>
          </a:p>
        </p:txBody>
      </p:sp>
      <p:sp>
        <p:nvSpPr>
          <p:cNvPr id="34" name="TextovéPole 33">
            <a:extLst>
              <a:ext uri="{FF2B5EF4-FFF2-40B4-BE49-F238E27FC236}">
                <a16:creationId xmlns:a16="http://schemas.microsoft.com/office/drawing/2014/main" id="{A98B98A7-DBE8-470F-93B5-0846A9960602}"/>
              </a:ext>
            </a:extLst>
          </p:cNvPr>
          <p:cNvSpPr txBox="1"/>
          <p:nvPr/>
        </p:nvSpPr>
        <p:spPr>
          <a:xfrm>
            <a:off x="6882121" y="2449663"/>
            <a:ext cx="253049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snížení vzdálenosti o 5 cm</a:t>
            </a:r>
          </a:p>
        </p:txBody>
      </p:sp>
      <p:pic>
        <p:nvPicPr>
          <p:cNvPr id="1028" name="Picture 4" descr="Image result for milimetrový papír">
            <a:extLst>
              <a:ext uri="{FF2B5EF4-FFF2-40B4-BE49-F238E27FC236}">
                <a16:creationId xmlns:a16="http://schemas.microsoft.com/office/drawing/2014/main" id="{16F56E0A-3931-4E1C-B871-19AFC7195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82128" y="2553458"/>
            <a:ext cx="1800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ovéPole 35">
            <a:extLst>
              <a:ext uri="{FF2B5EF4-FFF2-40B4-BE49-F238E27FC236}">
                <a16:creationId xmlns:a16="http://schemas.microsoft.com/office/drawing/2014/main" id="{C445975A-5C85-4F99-B557-5C9EEB130E3E}"/>
              </a:ext>
            </a:extLst>
          </p:cNvPr>
          <p:cNvSpPr txBox="1"/>
          <p:nvPr/>
        </p:nvSpPr>
        <p:spPr>
          <a:xfrm>
            <a:off x="7325963" y="4704131"/>
            <a:ext cx="203356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vzdálenost od zdroje</a:t>
            </a:r>
          </a:p>
        </p:txBody>
      </p:sp>
      <p:sp>
        <p:nvSpPr>
          <p:cNvPr id="37" name="TextovéPole 36">
            <a:extLst>
              <a:ext uri="{FF2B5EF4-FFF2-40B4-BE49-F238E27FC236}">
                <a16:creationId xmlns:a16="http://schemas.microsoft.com/office/drawing/2014/main" id="{54A60868-0F29-48E7-8D66-FDB6385DEBE7}"/>
              </a:ext>
            </a:extLst>
          </p:cNvPr>
          <p:cNvSpPr txBox="1"/>
          <p:nvPr/>
        </p:nvSpPr>
        <p:spPr>
          <a:xfrm rot="16200000">
            <a:off x="6236610" y="3112033"/>
            <a:ext cx="76879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teplota</a:t>
            </a:r>
          </a:p>
        </p:txBody>
      </p:sp>
      <p:sp>
        <p:nvSpPr>
          <p:cNvPr id="38" name="TextovéPole 37">
            <a:extLst>
              <a:ext uri="{FF2B5EF4-FFF2-40B4-BE49-F238E27FC236}">
                <a16:creationId xmlns:a16="http://schemas.microsoft.com/office/drawing/2014/main" id="{9264EE79-7A98-4F42-97CE-4AE69453954F}"/>
              </a:ext>
            </a:extLst>
          </p:cNvPr>
          <p:cNvSpPr txBox="1"/>
          <p:nvPr/>
        </p:nvSpPr>
        <p:spPr>
          <a:xfrm>
            <a:off x="7351046" y="3407951"/>
            <a:ext cx="135068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grafy pro oba</a:t>
            </a:r>
          </a:p>
          <a:p>
            <a:pPr marL="0" marR="0" indent="0" algn="ctr" defTabSz="914400" rtl="0" fontAlgn="auto" latinLnBrk="1" hangingPunct="0">
              <a:lnSpc>
                <a:spcPct val="100000"/>
              </a:lnSpc>
              <a:spcBef>
                <a:spcPts val="0"/>
              </a:spcBef>
              <a:spcAft>
                <a:spcPts val="0"/>
              </a:spcAft>
              <a:buClrTx/>
              <a:buSzTx/>
              <a:buFontTx/>
              <a:buNone/>
              <a:tabLst/>
            </a:pPr>
            <a:r>
              <a:rPr lang="cs-CZ" dirty="0">
                <a:solidFill>
                  <a:srgbClr val="000000"/>
                </a:solidFill>
              </a:rPr>
              <a:t>teploměry</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9" name="TextovéPole 38">
            <a:extLst>
              <a:ext uri="{FF2B5EF4-FFF2-40B4-BE49-F238E27FC236}">
                <a16:creationId xmlns:a16="http://schemas.microsoft.com/office/drawing/2014/main" id="{2E397BFA-6300-4E59-93A8-661FB9B569C2}"/>
              </a:ext>
            </a:extLst>
          </p:cNvPr>
          <p:cNvSpPr txBox="1"/>
          <p:nvPr/>
        </p:nvSpPr>
        <p:spPr>
          <a:xfrm>
            <a:off x="10204312" y="2855552"/>
            <a:ext cx="124809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proložení</a:t>
            </a:r>
          </a:p>
          <a:p>
            <a:pPr marL="0" marR="0" indent="0" algn="ctr" defTabSz="914400" rtl="0" fontAlgn="auto" latinLnBrk="1" hangingPunct="0">
              <a:lnSpc>
                <a:spcPct val="100000"/>
              </a:lnSpc>
              <a:spcBef>
                <a:spcPts val="0"/>
              </a:spcBef>
              <a:spcAft>
                <a:spcPts val="0"/>
              </a:spcAft>
              <a:buClrTx/>
              <a:buSzTx/>
              <a:buFontTx/>
              <a:buNone/>
              <a:tabLst/>
            </a:pPr>
            <a:r>
              <a:rPr lang="cs-CZ" dirty="0">
                <a:solidFill>
                  <a:srgbClr val="000000"/>
                </a:solidFill>
              </a:rPr>
              <a:t>dat křivkami</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6" name="Obdélník 25">
            <a:extLst>
              <a:ext uri="{FF2B5EF4-FFF2-40B4-BE49-F238E27FC236}">
                <a16:creationId xmlns:a16="http://schemas.microsoft.com/office/drawing/2014/main" id="{AF1A1FE3-9540-4150-9F48-8FCB7E709C1F}"/>
              </a:ext>
            </a:extLst>
          </p:cNvPr>
          <p:cNvSpPr/>
          <p:nvPr/>
        </p:nvSpPr>
        <p:spPr>
          <a:xfrm>
            <a:off x="9869138" y="3719509"/>
            <a:ext cx="2224915" cy="1754326"/>
          </a:xfrm>
          <a:prstGeom prst="rect">
            <a:avLst/>
          </a:prstGeom>
        </p:spPr>
        <p:txBody>
          <a:bodyPr wrap="square">
            <a:spAutoFit/>
          </a:bodyPr>
          <a:lstStyle/>
          <a:p>
            <a:r>
              <a:rPr lang="cs-CZ" dirty="0">
                <a:solidFill>
                  <a:srgbClr val="00B050"/>
                </a:solidFill>
                <a:latin typeface="Arial" panose="020B0604020202020204" pitchFamily="34" charset="0"/>
                <a:ea typeface="SimSun" panose="02010600030101010101" pitchFamily="2" charset="-122"/>
              </a:rPr>
              <a:t>Křivka pro zčernalý teploměr leží nad křivkou pro lesklý teploměr, vyšší odrazivost vede ke snížení teploty.</a:t>
            </a:r>
            <a:endParaRPr lang="cs-CZ" dirty="0"/>
          </a:p>
        </p:txBody>
      </p:sp>
      <p:sp>
        <p:nvSpPr>
          <p:cNvPr id="41" name="TextovéPole 40">
            <a:extLst>
              <a:ext uri="{FF2B5EF4-FFF2-40B4-BE49-F238E27FC236}">
                <a16:creationId xmlns:a16="http://schemas.microsoft.com/office/drawing/2014/main" id="{2BC73FC5-6CE2-4FC0-A175-5F39EF101579}"/>
              </a:ext>
            </a:extLst>
          </p:cNvPr>
          <p:cNvSpPr txBox="1"/>
          <p:nvPr/>
        </p:nvSpPr>
        <p:spPr>
          <a:xfrm>
            <a:off x="2760575" y="1728703"/>
            <a:ext cx="1775484"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C00000"/>
                </a:solidFill>
                <a:effectLst/>
                <a:uFillTx/>
                <a:latin typeface="Calibri"/>
                <a:ea typeface="Calibri"/>
                <a:cs typeface="Calibri"/>
                <a:sym typeface="Calibri"/>
              </a:rPr>
              <a:t>pozor na</a:t>
            </a:r>
          </a:p>
          <a:p>
            <a:pPr marL="0" marR="0" indent="0" algn="ctr" defTabSz="914400" rtl="0" fontAlgn="auto" latinLnBrk="1" hangingPunct="0">
              <a:lnSpc>
                <a:spcPct val="100000"/>
              </a:lnSpc>
              <a:spcBef>
                <a:spcPts val="0"/>
              </a:spcBef>
              <a:spcAft>
                <a:spcPts val="0"/>
              </a:spcAft>
              <a:buClrTx/>
              <a:buSzTx/>
              <a:buFontTx/>
              <a:buNone/>
              <a:tabLst/>
            </a:pPr>
            <a:r>
              <a:rPr lang="cs-CZ" dirty="0">
                <a:solidFill>
                  <a:srgbClr val="C00000"/>
                </a:solidFill>
              </a:rPr>
              <a:t>překročení </a:t>
            </a:r>
            <a:r>
              <a:rPr kumimoji="0" lang="cs-CZ" sz="1800" b="0" i="0" u="none" strike="noStrike" cap="none" spc="0" normalizeH="0" baseline="0" dirty="0">
                <a:ln>
                  <a:noFill/>
                </a:ln>
                <a:solidFill>
                  <a:srgbClr val="C00000"/>
                </a:solidFill>
                <a:effectLst/>
                <a:uFillTx/>
                <a:latin typeface="Calibri"/>
                <a:ea typeface="Calibri"/>
                <a:cs typeface="Calibri"/>
                <a:sym typeface="Calibri"/>
              </a:rPr>
              <a:t>teplot </a:t>
            </a:r>
          </a:p>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C00000"/>
                </a:solidFill>
                <a:effectLst/>
                <a:uFillTx/>
                <a:latin typeface="Calibri"/>
                <a:ea typeface="Calibri"/>
                <a:cs typeface="Calibri"/>
                <a:sym typeface="Calibri"/>
              </a:rPr>
              <a:t>na teploměrech</a:t>
            </a:r>
          </a:p>
        </p:txBody>
      </p:sp>
      <p:sp>
        <p:nvSpPr>
          <p:cNvPr id="42" name="TextovéPole 41">
            <a:extLst>
              <a:ext uri="{FF2B5EF4-FFF2-40B4-BE49-F238E27FC236}">
                <a16:creationId xmlns:a16="http://schemas.microsoft.com/office/drawing/2014/main" id="{F163DB20-5DB1-4CC1-8775-9630AC7E5121}"/>
              </a:ext>
            </a:extLst>
          </p:cNvPr>
          <p:cNvSpPr txBox="1"/>
          <p:nvPr/>
        </p:nvSpPr>
        <p:spPr>
          <a:xfrm>
            <a:off x="357975" y="1712944"/>
            <a:ext cx="217944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C00000"/>
                </a:solidFill>
                <a:effectLst/>
                <a:uFillTx/>
                <a:latin typeface="Calibri"/>
                <a:ea typeface="Calibri"/>
                <a:cs typeface="Calibri"/>
                <a:sym typeface="Calibri"/>
              </a:rPr>
              <a:t>nedívejte se zbytečně </a:t>
            </a:r>
          </a:p>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C00000"/>
                </a:solidFill>
                <a:effectLst/>
                <a:uFillTx/>
                <a:latin typeface="Calibri"/>
                <a:ea typeface="Calibri"/>
                <a:cs typeface="Calibri"/>
                <a:sym typeface="Calibri"/>
              </a:rPr>
              <a:t>do žárovky</a:t>
            </a:r>
          </a:p>
        </p:txBody>
      </p:sp>
    </p:spTree>
    <p:extLst>
      <p:ext uri="{BB962C8B-B14F-4D97-AF65-F5344CB8AC3E}">
        <p14:creationId xmlns:p14="http://schemas.microsoft.com/office/powerpoint/2010/main" val="2787366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5"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heckerboard(across)">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par>
                                <p:cTn id="36" presetID="5"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heckerboard(across)">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checkerboard(across)">
                                      <p:cBhvr>
                                        <p:cTn id="46" dur="500"/>
                                        <p:tgtEl>
                                          <p:spTgt spid="4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checkerboard(across)">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heckerboard(across)">
                                      <p:cBhvr>
                                        <p:cTn id="54" dur="500"/>
                                        <p:tgtEl>
                                          <p:spTgt spid="3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heckerboard(across)">
                                      <p:cBhvr>
                                        <p:cTn id="57" dur="500"/>
                                        <p:tgtEl>
                                          <p:spTgt spid="3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heckerboard(across)">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028"/>
                                        </p:tgtEl>
                                        <p:attrNameLst>
                                          <p:attrName>style.visibility</p:attrName>
                                        </p:attrNameLst>
                                      </p:cBhvr>
                                      <p:to>
                                        <p:strVal val="visible"/>
                                      </p:to>
                                    </p:set>
                                    <p:animEffect transition="in" filter="checkerboard(across)">
                                      <p:cBhvr>
                                        <p:cTn id="65" dur="500"/>
                                        <p:tgtEl>
                                          <p:spTgt spid="1028"/>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checkerboard(across)">
                                      <p:cBhvr>
                                        <p:cTn id="68" dur="500"/>
                                        <p:tgtEl>
                                          <p:spTgt spid="3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checkerboard(across)">
                                      <p:cBhvr>
                                        <p:cTn id="71" dur="500"/>
                                        <p:tgtEl>
                                          <p:spTgt spid="3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checkerboard(across)">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heckerboard(across)">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checkerboard(across)">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31" grpId="0"/>
      <p:bldP spid="32" grpId="0"/>
      <p:bldP spid="33" grpId="0"/>
      <p:bldP spid="34" grpId="0"/>
      <p:bldP spid="36" grpId="0"/>
      <p:bldP spid="37" grpId="0"/>
      <p:bldP spid="38" grpId="0"/>
      <p:bldP spid="39" grpId="0"/>
      <p:bldP spid="26"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6.2.1 Tranzitní fotometrie</a:t>
            </a:r>
          </a:p>
        </p:txBody>
      </p:sp>
      <p:sp>
        <p:nvSpPr>
          <p:cNvPr id="174" name="Shape 174"/>
          <p:cNvSpPr/>
          <p:nvPr/>
        </p:nvSpPr>
        <p:spPr>
          <a:xfrm>
            <a:off x="261256" y="3212526"/>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Žárovka (kulovitá s matnou baňkou), detektor světla, laboratorní stojan se svorkami, korkové/polystyrenové míčky různých velikostí, kus provázku.</a:t>
            </a:r>
            <a:endParaRPr sz="3600" dirty="0">
              <a:solidFill>
                <a:srgbClr val="002060"/>
              </a:solidFill>
            </a:endParaRPr>
          </a:p>
        </p:txBody>
      </p:sp>
      <p:sp>
        <p:nvSpPr>
          <p:cNvPr id="175" name="Shape 175"/>
          <p:cNvSpPr/>
          <p:nvPr/>
        </p:nvSpPr>
        <p:spPr>
          <a:xfrm>
            <a:off x="261256" y="4843074"/>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zkoumají metodu tranzitní fotometrie.</a:t>
            </a:r>
          </a:p>
        </p:txBody>
      </p:sp>
      <p:sp>
        <p:nvSpPr>
          <p:cNvPr id="176" name="Shape 176"/>
          <p:cNvSpPr/>
          <p:nvPr/>
        </p:nvSpPr>
        <p:spPr>
          <a:xfrm>
            <a:off x="261256" y="1581979"/>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Žáci porozumí tomu, jak funguje metoda tranzitní fotometrie a na jakých parametrech závisí světelná křivka hvězdy s tranzitující exoplanetou.</a:t>
            </a:r>
            <a:endParaRPr sz="2800" dirty="0">
              <a:solidFill>
                <a:srgbClr val="002060"/>
              </a:solidFill>
            </a:endParaRPr>
          </a:p>
        </p:txBody>
      </p:sp>
    </p:spTree>
    <p:extLst>
      <p:ext uri="{BB962C8B-B14F-4D97-AF65-F5344CB8AC3E}">
        <p14:creationId xmlns:p14="http://schemas.microsoft.com/office/powerpoint/2010/main" val="1956093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6.2.1 Tranzitní fotometrie</a:t>
            </a:r>
          </a:p>
        </p:txBody>
      </p:sp>
      <p:sp>
        <p:nvSpPr>
          <p:cNvPr id="11" name="TextovéPole 10">
            <a:extLst>
              <a:ext uri="{FF2B5EF4-FFF2-40B4-BE49-F238E27FC236}">
                <a16:creationId xmlns:a16="http://schemas.microsoft.com/office/drawing/2014/main" id="{25BEEDEB-CA1C-4787-BF8F-654CD8445454}"/>
              </a:ext>
            </a:extLst>
          </p:cNvPr>
          <p:cNvSpPr txBox="1"/>
          <p:nvPr/>
        </p:nvSpPr>
        <p:spPr>
          <a:xfrm>
            <a:off x="261256" y="1755798"/>
            <a:ext cx="73590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Přímé pozorování exoplanety </a:t>
            </a:r>
            <a:br>
              <a:rPr kumimoji="0" lang="cs-CZ" sz="1800" b="0" i="0" u="none" strike="noStrike" cap="none" spc="0" normalizeH="0" baseline="0" dirty="0">
                <a:ln>
                  <a:noFill/>
                </a:ln>
                <a:solidFill>
                  <a:srgbClr val="000000"/>
                </a:solidFill>
                <a:effectLst/>
                <a:uFillTx/>
                <a:latin typeface="Calibri"/>
                <a:ea typeface="Calibri"/>
                <a:cs typeface="Calibri"/>
                <a:sym typeface="Calibri"/>
              </a:rPr>
            </a:br>
            <a:r>
              <a:rPr kumimoji="0" lang="cs-CZ" sz="1800" b="0" i="0" u="none" strike="noStrike" cap="none" spc="0" normalizeH="0" baseline="0" dirty="0">
                <a:ln>
                  <a:noFill/>
                </a:ln>
                <a:solidFill>
                  <a:srgbClr val="C00000"/>
                </a:solidFill>
                <a:effectLst/>
                <a:uFillTx/>
                <a:latin typeface="Calibri"/>
                <a:ea typeface="Calibri"/>
                <a:cs typeface="Calibri"/>
                <a:sym typeface="Calibri"/>
              </a:rPr>
              <a:t>Sl</a:t>
            </a:r>
            <a:r>
              <a:rPr lang="cs-CZ" dirty="0">
                <a:solidFill>
                  <a:srgbClr val="C00000"/>
                </a:solidFill>
              </a:rPr>
              <a:t>ožité s ohledem na jejich velmi malou úhlovou vzdálenost </a:t>
            </a:r>
            <a:br>
              <a:rPr lang="cs-CZ" dirty="0">
                <a:solidFill>
                  <a:srgbClr val="C00000"/>
                </a:solidFill>
              </a:rPr>
            </a:br>
            <a:r>
              <a:rPr lang="cs-CZ" dirty="0">
                <a:solidFill>
                  <a:srgbClr val="C00000"/>
                </a:solidFill>
              </a:rPr>
              <a:t>od mateřské hvězdy a malou jasnost v porovnání s mateřskou hvězdou</a:t>
            </a:r>
            <a:r>
              <a:rPr kumimoji="0" lang="cs-CZ" sz="1800" b="0" i="0" u="none" strike="noStrike" cap="none" spc="0" normalizeH="0" baseline="0" dirty="0">
                <a:ln>
                  <a:noFill/>
                </a:ln>
                <a:solidFill>
                  <a:srgbClr val="C00000"/>
                </a:solidFill>
                <a:effectLst/>
                <a:uFillTx/>
                <a:latin typeface="Calibri"/>
                <a:ea typeface="Calibri"/>
                <a:cs typeface="Calibri"/>
                <a:sym typeface="Calibri"/>
              </a:rPr>
              <a:t>.</a:t>
            </a:r>
          </a:p>
        </p:txBody>
      </p:sp>
      <p:sp>
        <p:nvSpPr>
          <p:cNvPr id="12" name="TextovéPole 11">
            <a:extLst>
              <a:ext uri="{FF2B5EF4-FFF2-40B4-BE49-F238E27FC236}">
                <a16:creationId xmlns:a16="http://schemas.microsoft.com/office/drawing/2014/main" id="{AC9F74B4-BE35-4F1C-B21D-833AE92CA9E0}"/>
              </a:ext>
            </a:extLst>
          </p:cNvPr>
          <p:cNvSpPr txBox="1"/>
          <p:nvPr/>
        </p:nvSpPr>
        <p:spPr>
          <a:xfrm>
            <a:off x="261256" y="2611347"/>
            <a:ext cx="7359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Světeln</a:t>
            </a:r>
            <a:r>
              <a:rPr lang="cs-CZ" dirty="0">
                <a:solidFill>
                  <a:srgbClr val="000000"/>
                </a:solidFill>
              </a:rPr>
              <a:t>á křivka</a:t>
            </a:r>
            <a:br>
              <a:rPr kumimoji="0" lang="cs-CZ" sz="1800" b="0" i="0" u="none" strike="noStrike" cap="none" spc="0" normalizeH="0" baseline="0" dirty="0">
                <a:ln>
                  <a:noFill/>
                </a:ln>
                <a:solidFill>
                  <a:srgbClr val="000000"/>
                </a:solidFill>
                <a:effectLst/>
                <a:uFillTx/>
                <a:latin typeface="Calibri"/>
                <a:ea typeface="Calibri"/>
                <a:cs typeface="Calibri"/>
                <a:sym typeface="Calibri"/>
              </a:rPr>
            </a:br>
            <a:r>
              <a:rPr lang="cs-CZ" dirty="0">
                <a:solidFill>
                  <a:srgbClr val="C00000"/>
                </a:solidFill>
              </a:rPr>
              <a:t>Závislost pozorované jasnosti objektu (typicky hvězdy) na čase.</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sp>
        <p:nvSpPr>
          <p:cNvPr id="13" name="TextovéPole 12">
            <a:extLst>
              <a:ext uri="{FF2B5EF4-FFF2-40B4-BE49-F238E27FC236}">
                <a16:creationId xmlns:a16="http://schemas.microsoft.com/office/drawing/2014/main" id="{91153C33-F7E2-44D0-A2B0-A5AD6DCD299C}"/>
              </a:ext>
            </a:extLst>
          </p:cNvPr>
          <p:cNvSpPr txBox="1"/>
          <p:nvPr/>
        </p:nvSpPr>
        <p:spPr>
          <a:xfrm>
            <a:off x="261256" y="3254715"/>
            <a:ext cx="960410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Vliv exoplanety na světlo od mateřské hvězdy</a:t>
            </a:r>
            <a:br>
              <a:rPr kumimoji="0" lang="cs-CZ" sz="1800" b="0" i="0" u="none" strike="noStrike" cap="none" spc="0" normalizeH="0" baseline="0" dirty="0">
                <a:ln>
                  <a:noFill/>
                </a:ln>
                <a:solidFill>
                  <a:srgbClr val="000000"/>
                </a:solidFill>
                <a:effectLst/>
                <a:uFillTx/>
                <a:latin typeface="Calibri"/>
                <a:ea typeface="Calibri"/>
                <a:cs typeface="Calibri"/>
                <a:sym typeface="Calibri"/>
              </a:rPr>
            </a:br>
            <a:r>
              <a:rPr lang="cs-CZ" dirty="0">
                <a:solidFill>
                  <a:srgbClr val="C00000"/>
                </a:solidFill>
              </a:rPr>
              <a:t>Exoplanety může pravidelně zakrývat disk mateřské hvězdy </a:t>
            </a:r>
            <a:r>
              <a:rPr lang="cs-CZ" dirty="0">
                <a:solidFill>
                  <a:srgbClr val="C00000"/>
                </a:solidFill>
                <a:sym typeface="Wingdings" panose="05000000000000000000" pitchFamily="2" charset="2"/>
              </a:rPr>
              <a:t></a:t>
            </a:r>
            <a:r>
              <a:rPr lang="en-GB" dirty="0">
                <a:solidFill>
                  <a:srgbClr val="C00000"/>
                </a:solidFill>
                <a:sym typeface="Wingdings" panose="05000000000000000000" pitchFamily="2" charset="2"/>
              </a:rPr>
              <a:t> </a:t>
            </a:r>
            <a:r>
              <a:rPr lang="cs-CZ" dirty="0">
                <a:solidFill>
                  <a:srgbClr val="C00000"/>
                </a:solidFill>
                <a:sym typeface="Wingdings" panose="05000000000000000000" pitchFamily="2" charset="2"/>
              </a:rPr>
              <a:t>pravidelné poklesy na světelné křivce</a:t>
            </a:r>
            <a:r>
              <a:rPr lang="cs-CZ" dirty="0">
                <a:solidFill>
                  <a:srgbClr val="C00000"/>
                </a:solidFill>
              </a:rPr>
              <a:t>.</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sp>
        <p:nvSpPr>
          <p:cNvPr id="14" name="TextovéPole 13">
            <a:extLst>
              <a:ext uri="{FF2B5EF4-FFF2-40B4-BE49-F238E27FC236}">
                <a16:creationId xmlns:a16="http://schemas.microsoft.com/office/drawing/2014/main" id="{4CB57DE7-C6FA-4B11-A9A5-B821BF35A8DA}"/>
              </a:ext>
            </a:extLst>
          </p:cNvPr>
          <p:cNvSpPr txBox="1"/>
          <p:nvPr/>
        </p:nvSpPr>
        <p:spPr>
          <a:xfrm>
            <a:off x="261256" y="3898083"/>
            <a:ext cx="960410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Tvar světelné křivky</a:t>
            </a:r>
            <a:br>
              <a:rPr kumimoji="0" lang="cs-CZ" sz="1800" b="0" i="0" u="none" strike="noStrike" cap="none" spc="0" normalizeH="0" baseline="0" dirty="0">
                <a:ln>
                  <a:noFill/>
                </a:ln>
                <a:solidFill>
                  <a:srgbClr val="000000"/>
                </a:solidFill>
                <a:effectLst/>
                <a:uFillTx/>
                <a:latin typeface="Calibri"/>
                <a:ea typeface="Calibri"/>
                <a:cs typeface="Calibri"/>
                <a:sym typeface="Calibri"/>
              </a:rPr>
            </a:br>
            <a:r>
              <a:rPr lang="cs-CZ" dirty="0">
                <a:solidFill>
                  <a:srgbClr val="C00000"/>
                </a:solidFill>
              </a:rPr>
              <a:t>Separace poklesů záleží na oběžné době, hloubka poklesů na poměru velikosti hvězdy a exoplanety.</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pic>
        <p:nvPicPr>
          <p:cNvPr id="2050" name="Picture 2">
            <a:extLst>
              <a:ext uri="{FF2B5EF4-FFF2-40B4-BE49-F238E27FC236}">
                <a16:creationId xmlns:a16="http://schemas.microsoft.com/office/drawing/2014/main" id="{435EB5BF-1DBB-42AD-AD0D-6BCE0049AD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6236" y="1405455"/>
            <a:ext cx="2768690" cy="1872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3512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70ED547-0FE7-4012-96D0-DD8B117B63ED}"/>
              </a:ext>
            </a:extLst>
          </p:cNvPr>
          <p:cNvPicPr/>
          <p:nvPr/>
        </p:nvPicPr>
        <p:blipFill>
          <a:blip r:embed="rId2" cstate="print"/>
          <a:srcRect l="42876" t="34449" r="24441" b="13976"/>
          <a:stretch>
            <a:fillRect/>
          </a:stretch>
        </p:blipFill>
        <p:spPr bwMode="auto">
          <a:xfrm>
            <a:off x="4219792" y="1879851"/>
            <a:ext cx="3958883" cy="3512922"/>
          </a:xfrm>
          <a:prstGeom prst="rect">
            <a:avLst/>
          </a:prstGeom>
          <a:noFill/>
          <a:ln w="9525">
            <a:noFill/>
            <a:miter lim="800000"/>
            <a:headEnd/>
            <a:tailEnd/>
          </a:ln>
        </p:spPr>
      </p:pic>
      <p:sp>
        <p:nvSpPr>
          <p:cNvPr id="5" name="Obdélník 4"/>
          <p:cNvSpPr/>
          <p:nvPr/>
        </p:nvSpPr>
        <p:spPr>
          <a:xfrm>
            <a:off x="6065313" y="1690394"/>
            <a:ext cx="922083" cy="1787161"/>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6.2.1 Tranzitní fotometrie</a:t>
            </a:r>
          </a:p>
        </p:txBody>
      </p:sp>
      <p:pic>
        <p:nvPicPr>
          <p:cNvPr id="15" name="Picture 1">
            <a:extLst>
              <a:ext uri="{FF2B5EF4-FFF2-40B4-BE49-F238E27FC236}">
                <a16:creationId xmlns:a16="http://schemas.microsoft.com/office/drawing/2014/main" id="{1C97426A-8D88-431D-8B26-F022CE56CC62}"/>
              </a:ext>
            </a:extLst>
          </p:cNvPr>
          <p:cNvPicPr/>
          <p:nvPr/>
        </p:nvPicPr>
        <p:blipFill>
          <a:blip r:embed="rId5" cstate="print"/>
          <a:srcRect l="6061" r="4970" b="16529"/>
          <a:stretch>
            <a:fillRect/>
          </a:stretch>
        </p:blipFill>
        <p:spPr bwMode="auto">
          <a:xfrm>
            <a:off x="261256" y="1779161"/>
            <a:ext cx="4071148" cy="2800994"/>
          </a:xfrm>
          <a:prstGeom prst="rect">
            <a:avLst/>
          </a:prstGeom>
          <a:ln>
            <a:noFill/>
          </a:ln>
          <a:effectLst>
            <a:softEdge rad="112500"/>
          </a:effectLst>
        </p:spPr>
      </p:pic>
      <p:pic>
        <p:nvPicPr>
          <p:cNvPr id="17" name="Picture 11">
            <a:extLst>
              <a:ext uri="{FF2B5EF4-FFF2-40B4-BE49-F238E27FC236}">
                <a16:creationId xmlns:a16="http://schemas.microsoft.com/office/drawing/2014/main" id="{8EB8BBE7-7656-4BEF-AC14-0531D990C9C7}"/>
              </a:ext>
            </a:extLst>
          </p:cNvPr>
          <p:cNvPicPr/>
          <p:nvPr/>
        </p:nvPicPr>
        <p:blipFill rotWithShape="1">
          <a:blip r:embed="rId6" cstate="print">
            <a:clrChange>
              <a:clrFrom>
                <a:srgbClr val="FFFFFF"/>
              </a:clrFrom>
              <a:clrTo>
                <a:srgbClr val="FFFFFF">
                  <a:alpha val="0"/>
                </a:srgbClr>
              </a:clrTo>
            </a:clrChange>
          </a:blip>
          <a:srcRect l="3241" b="9841"/>
          <a:stretch/>
        </p:blipFill>
        <p:spPr bwMode="auto">
          <a:xfrm>
            <a:off x="6400800" y="1791535"/>
            <a:ext cx="5545778" cy="1803400"/>
          </a:xfrm>
          <a:prstGeom prst="rect">
            <a:avLst/>
          </a:prstGeom>
          <a:noFill/>
          <a:ln w="9525">
            <a:noFill/>
            <a:miter lim="800000"/>
            <a:headEnd/>
            <a:tailEnd/>
          </a:ln>
        </p:spPr>
      </p:pic>
      <p:sp>
        <p:nvSpPr>
          <p:cNvPr id="3" name="Obdélník 2"/>
          <p:cNvSpPr/>
          <p:nvPr/>
        </p:nvSpPr>
        <p:spPr>
          <a:xfrm>
            <a:off x="7228936" y="4412690"/>
            <a:ext cx="655607" cy="418103"/>
          </a:xfrm>
          <a:prstGeom prst="rect">
            <a:avLst/>
          </a:prstGeom>
          <a:solidFill>
            <a:srgbClr val="92D050"/>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TextovéPole 1"/>
          <p:cNvSpPr txBox="1"/>
          <p:nvPr/>
        </p:nvSpPr>
        <p:spPr>
          <a:xfrm>
            <a:off x="7258473" y="4322103"/>
            <a:ext cx="72712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sym typeface="Calibri"/>
              </a:rPr>
              <a:t>detektor</a:t>
            </a:r>
          </a:p>
          <a:p>
            <a:pPr marL="0" marR="0" indent="0" algn="ctr" defTabSz="914400" rtl="0" fontAlgn="auto" latinLnBrk="1" hangingPunct="0">
              <a:lnSpc>
                <a:spcPct val="100000"/>
              </a:lnSpc>
              <a:spcBef>
                <a:spcPts val="0"/>
              </a:spcBef>
              <a:spcAft>
                <a:spcPts val="0"/>
              </a:spcAft>
              <a:buClrTx/>
              <a:buSzTx/>
              <a:buFontTx/>
              <a:buNone/>
              <a:tabLst/>
            </a:pPr>
            <a:r>
              <a:rPr lang="cs-CZ" sz="1400" dirty="0">
                <a:solidFill>
                  <a:srgbClr val="000000"/>
                </a:solidFill>
              </a:rPr>
              <a:t>světla</a:t>
            </a:r>
            <a:endParaRPr kumimoji="0" lang="cs-CZ" sz="1400" b="0" i="0" u="none" strike="noStrike" cap="none" spc="0" normalizeH="0" baseline="0" dirty="0">
              <a:ln>
                <a:noFill/>
              </a:ln>
              <a:solidFill>
                <a:srgbClr val="000000"/>
              </a:solidFill>
              <a:effectLst/>
              <a:uFillTx/>
              <a:sym typeface="Calibri"/>
            </a:endParaRPr>
          </a:p>
        </p:txBody>
      </p:sp>
      <p:sp>
        <p:nvSpPr>
          <p:cNvPr id="4" name="Obdélník 3"/>
          <p:cNvSpPr/>
          <p:nvPr/>
        </p:nvSpPr>
        <p:spPr>
          <a:xfrm>
            <a:off x="5449310" y="5007074"/>
            <a:ext cx="519690" cy="168176"/>
          </a:xfrm>
          <a:prstGeom prst="rect">
            <a:avLst/>
          </a:prstGeom>
          <a:solidFill>
            <a:srgbClr val="FFFFFF"/>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3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TextovéPole 10"/>
          <p:cNvSpPr txBox="1"/>
          <p:nvPr/>
        </p:nvSpPr>
        <p:spPr>
          <a:xfrm>
            <a:off x="5408724" y="4938762"/>
            <a:ext cx="65658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sym typeface="Calibri"/>
              </a:rPr>
              <a:t>žárovka</a:t>
            </a:r>
          </a:p>
        </p:txBody>
      </p:sp>
      <p:sp>
        <p:nvSpPr>
          <p:cNvPr id="14" name="TextovéPole 13"/>
          <p:cNvSpPr txBox="1"/>
          <p:nvPr/>
        </p:nvSpPr>
        <p:spPr>
          <a:xfrm>
            <a:off x="6336685" y="4703052"/>
            <a:ext cx="52353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FF0000"/>
                </a:solidFill>
                <a:effectLst/>
                <a:uFillTx/>
                <a:sym typeface="Calibri"/>
              </a:rPr>
              <a:t>míček</a:t>
            </a:r>
          </a:p>
        </p:txBody>
      </p:sp>
      <p:sp>
        <p:nvSpPr>
          <p:cNvPr id="18" name="TextovéPole 17"/>
          <p:cNvSpPr txBox="1"/>
          <p:nvPr/>
        </p:nvSpPr>
        <p:spPr>
          <a:xfrm>
            <a:off x="5270033" y="3477555"/>
            <a:ext cx="75437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provázek</a:t>
            </a:r>
          </a:p>
        </p:txBody>
      </p:sp>
      <p:sp>
        <p:nvSpPr>
          <p:cNvPr id="19" name="TextovéPole 18"/>
          <p:cNvSpPr txBox="1"/>
          <p:nvPr/>
        </p:nvSpPr>
        <p:spPr>
          <a:xfrm>
            <a:off x="4756975" y="2022737"/>
            <a:ext cx="913068"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laboratorní</a:t>
            </a:r>
          </a:p>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stojan</a:t>
            </a:r>
          </a:p>
        </p:txBody>
      </p:sp>
      <p:sp>
        <p:nvSpPr>
          <p:cNvPr id="20" name="TextovéPole 19"/>
          <p:cNvSpPr txBox="1"/>
          <p:nvPr/>
        </p:nvSpPr>
        <p:spPr>
          <a:xfrm rot="16200000">
            <a:off x="5444741" y="2457459"/>
            <a:ext cx="162159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relativní světelný</a:t>
            </a:r>
            <a:r>
              <a:rPr kumimoji="0" lang="cs-CZ" sz="1400" b="0" i="0" u="none" strike="noStrike" cap="none" spc="0" normalizeH="0" dirty="0">
                <a:ln>
                  <a:noFill/>
                </a:ln>
                <a:solidFill>
                  <a:schemeClr val="tx1"/>
                </a:solidFill>
                <a:effectLst/>
                <a:uFillTx/>
                <a:sym typeface="Calibri"/>
              </a:rPr>
              <a:t> tok</a:t>
            </a:r>
            <a:endParaRPr kumimoji="0" lang="cs-CZ" sz="1400" b="0" i="0" u="none" strike="noStrike" cap="none" spc="0" normalizeH="0" baseline="0" dirty="0">
              <a:ln>
                <a:noFill/>
              </a:ln>
              <a:solidFill>
                <a:schemeClr val="tx1"/>
              </a:solidFill>
              <a:effectLst/>
              <a:uFillTx/>
              <a:sym typeface="Calibri"/>
            </a:endParaRPr>
          </a:p>
        </p:txBody>
      </p:sp>
      <p:sp>
        <p:nvSpPr>
          <p:cNvPr id="21" name="TextovéPole 20"/>
          <p:cNvSpPr txBox="1"/>
          <p:nvPr/>
        </p:nvSpPr>
        <p:spPr>
          <a:xfrm>
            <a:off x="11379121" y="3514061"/>
            <a:ext cx="32476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čas</a:t>
            </a:r>
          </a:p>
        </p:txBody>
      </p:sp>
      <p:sp>
        <p:nvSpPr>
          <p:cNvPr id="22" name="TextovéPole 21"/>
          <p:cNvSpPr txBox="1"/>
          <p:nvPr/>
        </p:nvSpPr>
        <p:spPr>
          <a:xfrm>
            <a:off x="1343975" y="2576241"/>
            <a:ext cx="65658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sym typeface="Calibri"/>
              </a:rPr>
              <a:t>žárovka</a:t>
            </a:r>
          </a:p>
        </p:txBody>
      </p:sp>
      <p:sp>
        <p:nvSpPr>
          <p:cNvPr id="23" name="TextovéPole 22"/>
          <p:cNvSpPr txBox="1"/>
          <p:nvPr/>
        </p:nvSpPr>
        <p:spPr>
          <a:xfrm>
            <a:off x="3447470" y="3783142"/>
            <a:ext cx="52353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FF0000"/>
                </a:solidFill>
                <a:effectLst/>
                <a:uFillTx/>
                <a:sym typeface="Calibri"/>
              </a:rPr>
              <a:t>míček</a:t>
            </a:r>
          </a:p>
        </p:txBody>
      </p:sp>
      <p:sp>
        <p:nvSpPr>
          <p:cNvPr id="24" name="TextovéPole 23"/>
          <p:cNvSpPr txBox="1"/>
          <p:nvPr/>
        </p:nvSpPr>
        <p:spPr>
          <a:xfrm>
            <a:off x="3507329" y="2385460"/>
            <a:ext cx="75437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provázek</a:t>
            </a:r>
          </a:p>
        </p:txBody>
      </p:sp>
      <p:sp>
        <p:nvSpPr>
          <p:cNvPr id="25" name="TextovéPole 24"/>
          <p:cNvSpPr txBox="1"/>
          <p:nvPr/>
        </p:nvSpPr>
        <p:spPr>
          <a:xfrm>
            <a:off x="4803178" y="2855185"/>
            <a:ext cx="56521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chemeClr val="tx1"/>
                </a:solidFill>
                <a:effectLst/>
                <a:uFillTx/>
                <a:sym typeface="Calibri"/>
              </a:rPr>
              <a:t>svorky</a:t>
            </a:r>
          </a:p>
        </p:txBody>
      </p:sp>
    </p:spTree>
    <p:extLst>
      <p:ext uri="{BB962C8B-B14F-4D97-AF65-F5344CB8AC3E}">
        <p14:creationId xmlns:p14="http://schemas.microsoft.com/office/powerpoint/2010/main" val="23635588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a:t>
            </a:r>
            <a:endParaRPr sz="4400" u="sng" dirty="0">
              <a:solidFill>
                <a:srgbClr val="002060"/>
              </a:solidFill>
            </a:endParaRPr>
          </a:p>
        </p:txBody>
      </p:sp>
      <p:sp>
        <p:nvSpPr>
          <p:cNvPr id="499" name="Shape 499"/>
          <p:cNvSpPr/>
          <p:nvPr/>
        </p:nvSpPr>
        <p:spPr>
          <a:xfrm>
            <a:off x="412530" y="1923452"/>
            <a:ext cx="11685322" cy="3447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cs-CZ" sz="2800" dirty="0">
                <a:solidFill>
                  <a:srgbClr val="002060"/>
                </a:solidFill>
              </a:rPr>
              <a:t>Co bude dál</a:t>
            </a:r>
            <a:r>
              <a:rPr sz="2800" dirty="0">
                <a:solidFill>
                  <a:srgbClr val="002060"/>
                </a:solidFill>
              </a:rPr>
              <a:t> (Feed Forward): </a:t>
            </a:r>
            <a:r>
              <a:rPr lang="cs-CZ" sz="2800" dirty="0">
                <a:solidFill>
                  <a:srgbClr val="002060"/>
                </a:solidFill>
              </a:rPr>
              <a:t>Plánujte další hodinu na základě výkonu žáka</a:t>
            </a:r>
            <a:r>
              <a:rPr sz="2800" dirty="0">
                <a:solidFill>
                  <a:srgbClr val="002060"/>
                </a:solidFill>
              </a:rPr>
              <a:t>:</a:t>
            </a:r>
          </a:p>
          <a:p>
            <a:pPr lvl="0"/>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Obtížnost ve třídě</a:t>
            </a:r>
            <a:r>
              <a:rPr sz="2800" b="1" dirty="0">
                <a:solidFill>
                  <a:srgbClr val="002060"/>
                </a:solidFill>
              </a:rPr>
              <a:t>:</a:t>
            </a:r>
            <a:r>
              <a:rPr sz="2800" dirty="0">
                <a:solidFill>
                  <a:srgbClr val="002060"/>
                </a:solidFill>
              </a:rPr>
              <a:t> </a:t>
            </a:r>
            <a:r>
              <a:rPr lang="cs-CZ" sz="2800" dirty="0">
                <a:solidFill>
                  <a:srgbClr val="002060"/>
                </a:solidFill>
              </a:rPr>
              <a:t>V závislosti na tom, jak dobře žáci porozuměli materiálu </a:t>
            </a:r>
            <a:br>
              <a:rPr lang="cs-CZ" sz="2800" dirty="0">
                <a:solidFill>
                  <a:srgbClr val="002060"/>
                </a:solidFill>
              </a:rPr>
            </a:br>
            <a:r>
              <a:rPr lang="cs-CZ" sz="2800" dirty="0">
                <a:solidFill>
                  <a:srgbClr val="002060"/>
                </a:solidFill>
              </a:rPr>
              <a:t>a zvládli úkoly.</a:t>
            </a:r>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Přístup k materiálu</a:t>
            </a:r>
            <a:r>
              <a:rPr sz="2800" dirty="0">
                <a:solidFill>
                  <a:srgbClr val="002060"/>
                </a:solidFill>
              </a:rPr>
              <a:t>: </a:t>
            </a:r>
            <a:r>
              <a:rPr lang="cs-CZ" sz="2800" dirty="0">
                <a:solidFill>
                  <a:srgbClr val="002060"/>
                </a:solidFill>
              </a:rPr>
              <a:t>Jaký je správný postup, který vám pomůže porozumět materiálu a splnit stanovené úkoly</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Sebehodnocení</a:t>
            </a:r>
            <a:r>
              <a:rPr sz="2800" dirty="0">
                <a:solidFill>
                  <a:srgbClr val="002060"/>
                </a:solidFill>
              </a:rPr>
              <a:t>: </a:t>
            </a:r>
            <a:r>
              <a:rPr lang="cs-CZ" sz="2800" dirty="0">
                <a:solidFill>
                  <a:srgbClr val="002060"/>
                </a:solidFill>
              </a:rPr>
              <a:t>sebekázeň,</a:t>
            </a:r>
            <a:r>
              <a:rPr sz="2800" dirty="0">
                <a:solidFill>
                  <a:srgbClr val="002060"/>
                </a:solidFill>
              </a:rPr>
              <a:t> </a:t>
            </a:r>
            <a:r>
              <a:rPr lang="cs-CZ" sz="2800" dirty="0">
                <a:solidFill>
                  <a:srgbClr val="002060"/>
                </a:solidFill>
              </a:rPr>
              <a:t>vedení a kontrola činností</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Individuální přístup</a:t>
            </a:r>
            <a:r>
              <a:rPr lang="cs-CZ" sz="2800" dirty="0">
                <a:solidFill>
                  <a:srgbClr val="002060"/>
                </a:solidFill>
              </a:rPr>
              <a:t>: Individuální hodnocení a vedení</a:t>
            </a:r>
            <a:r>
              <a:rPr sz="2800" dirty="0">
                <a:solidFill>
                  <a:srgbClr val="002060"/>
                </a:solidFill>
              </a:rP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6" name="Shape 506"/>
          <p:cNvSpPr/>
          <p:nvPr/>
        </p:nvSpPr>
        <p:spPr>
          <a:xfrm>
            <a:off x="261256" y="1054369"/>
            <a:ext cx="11685322" cy="677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 </a:t>
            </a:r>
            <a:r>
              <a:rPr sz="4400" u="sng" dirty="0">
                <a:solidFill>
                  <a:srgbClr val="002060"/>
                </a:solidFill>
              </a:rPr>
              <a:t>2</a:t>
            </a:r>
          </a:p>
        </p:txBody>
      </p:sp>
      <p:sp>
        <p:nvSpPr>
          <p:cNvPr id="507" name="Shape 507"/>
          <p:cNvSpPr/>
          <p:nvPr/>
        </p:nvSpPr>
        <p:spPr>
          <a:xfrm>
            <a:off x="261256" y="1915859"/>
            <a:ext cx="11685322" cy="27853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cs-CZ" sz="2800" b="1" dirty="0">
                <a:solidFill>
                  <a:srgbClr val="002060"/>
                </a:solidFill>
              </a:rPr>
              <a:t>Příprava</a:t>
            </a:r>
            <a:r>
              <a:rPr sz="2800" dirty="0">
                <a:solidFill>
                  <a:srgbClr val="002060"/>
                </a:solidFill>
              </a:rPr>
              <a:t>: </a:t>
            </a:r>
            <a:r>
              <a:rPr lang="cs-CZ" sz="2400" dirty="0">
                <a:solidFill>
                  <a:srgbClr val="002060"/>
                </a:solidFill>
              </a:rPr>
              <a:t>Jasné a dobře definované cíle lekce a cvičení. Když budou dobře rozumět konečnému cíli, mohou se žáci snadněji a efektivněji zaměřit na konkrétní úkol / materiál</a:t>
            </a:r>
            <a:r>
              <a:rPr sz="2400" dirty="0">
                <a:solidFill>
                  <a:srgbClr val="002060"/>
                </a:solidFill>
              </a:rPr>
              <a:t>.</a:t>
            </a:r>
            <a:r>
              <a:rPr sz="2800" dirty="0">
                <a:solidFill>
                  <a:srgbClr val="002060"/>
                </a:solidFill>
              </a:rPr>
              <a:t>  </a:t>
            </a:r>
          </a:p>
          <a:p>
            <a:pPr marL="457200" lvl="0" indent="-457200">
              <a:buFont typeface="Arial" panose="020B0604020202020204" pitchFamily="34" charset="0"/>
              <a:buChar char="•"/>
            </a:pPr>
            <a:endParaRPr sz="2800" dirty="0">
              <a:solidFill>
                <a:srgbClr val="002060"/>
              </a:solidFill>
            </a:endParaRPr>
          </a:p>
          <a:p>
            <a:pPr marL="457200" lvl="0" indent="-457200">
              <a:buFont typeface="Arial" panose="020B0604020202020204" pitchFamily="34" charset="0"/>
              <a:buChar char="•"/>
            </a:pPr>
            <a:r>
              <a:rPr lang="cs-CZ" sz="2800" b="1" dirty="0">
                <a:solidFill>
                  <a:srgbClr val="002060"/>
                </a:solidFill>
              </a:rPr>
              <a:t>Ověřování</a:t>
            </a:r>
            <a:r>
              <a:rPr sz="2800" dirty="0">
                <a:solidFill>
                  <a:srgbClr val="002060"/>
                </a:solidFill>
              </a:rPr>
              <a:t>: </a:t>
            </a:r>
            <a:r>
              <a:rPr lang="cs-CZ" sz="2300" dirty="0">
                <a:solidFill>
                  <a:srgbClr val="002060"/>
                </a:solidFill>
              </a:rPr>
              <a:t>Jak jsem to udělal? Individuální hodnocení a zpětná vazba od učitele o práci žáka, která se konkrétně týká dosažení cíle. Poskytněte informace o pokroku žáka (nebo jeho nedostatku) a poskytněte pokyny, které pomohou dosáhnout cíle a dosáhnout očekávané úrovně.</a:t>
            </a:r>
            <a:endParaRPr sz="2800" dirty="0">
              <a:solidFill>
                <a:srgbClr val="00206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solidFill>
                      <a:srgbClr val="0D0D0D"/>
                    </a:solidFill>
                  </a:rPr>
                  <a:t>4.</a:t>
                </a:r>
                <a:r>
                  <a:rPr sz="1900" b="1" dirty="0">
                    <a:solidFill>
                      <a:srgbClr val="FFFFFF"/>
                    </a:solidFill>
                  </a:rPr>
                  <a:t> </a:t>
                </a:r>
                <a:r>
                  <a:rPr sz="1900" b="1" dirty="0"/>
                  <a:t>STARS </a:t>
                </a:r>
                <a:r>
                  <a:rPr lang="cs-CZ" sz="1900" b="1" dirty="0"/>
                  <a:t>Koncept edukačního programu na výuku astronomie</a:t>
                </a:r>
                <a:endParaRPr sz="1900" b="1" dirty="0"/>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 xmlns:ma14="http://schemas.microsoft.com/office/mac/drawingml/2011/main" val="1"/>
              </a:ext>
            </a:extLst>
          </p:spPr>
          <p:txBody>
            <a:bodyPr wrap="square" lIns="180000" tIns="180000" rIns="180000" bIns="180000" numCol="1" anchor="ctr">
              <a:spAutoFit/>
            </a:bodyPr>
            <a:lstStyle>
              <a:lvl1pPr>
                <a:defRPr b="1"/>
              </a:lvl1pPr>
            </a:lstStyle>
            <a:p>
              <a:pPr lvl="0" algn="ctr">
                <a:defRPr b="0"/>
              </a:pPr>
              <a:r>
                <a:rPr lang="cs-CZ" b="1" dirty="0"/>
                <a:t>Mezinárodní online konference </a:t>
              </a:r>
              <a:r>
                <a:rPr b="1" dirty="0"/>
                <a:t>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169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FFFFFF"/>
                    </a:solidFill>
                  </a:rPr>
                  <a:t>1.</a:t>
                </a:r>
                <a:r>
                  <a:rPr lang="cs-CZ" sz="1900" dirty="0">
                    <a:solidFill>
                      <a:srgbClr val="FFFFFF"/>
                    </a:solidFill>
                  </a:rPr>
                  <a:t> </a:t>
                </a:r>
                <a:r>
                  <a:rPr lang="cs-CZ" sz="1900" b="1" dirty="0">
                    <a:solidFill>
                      <a:srgbClr val="FFFFFF"/>
                    </a:solidFill>
                  </a:rPr>
                  <a:t>STARS Metodická příručka pro učitele</a:t>
                </a:r>
                <a:endParaRPr lang="cs-CZ" sz="1900" dirty="0">
                  <a:solidFill>
                    <a:srgbClr val="FFFFFF"/>
                  </a:solidFill>
                </a:endParaRPr>
              </a:p>
              <a:p>
                <a:pPr lvl="0"/>
                <a:r>
                  <a:rPr lang="cs-CZ" sz="1900" dirty="0">
                    <a:solidFill>
                      <a:srgbClr val="FFFFFF"/>
                    </a:solidFill>
                  </a:rPr>
                  <a:t>materiál pro učitele připravený </a:t>
                </a:r>
                <a:br>
                  <a:rPr lang="cs-CZ" sz="1900" dirty="0">
                    <a:solidFill>
                      <a:srgbClr val="FFFFFF"/>
                    </a:solidFill>
                  </a:rPr>
                </a:br>
                <a:r>
                  <a:rPr lang="cs-CZ" sz="1900" dirty="0">
                    <a:solidFill>
                      <a:srgbClr val="FFFFFF"/>
                    </a:solidFill>
                  </a:rPr>
                  <a:t>k okamžitému použití</a:t>
                </a: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t>3.</a:t>
                </a:r>
                <a:r>
                  <a:rPr sz="1900" dirty="0"/>
                  <a:t> </a:t>
                </a:r>
                <a:r>
                  <a:rPr sz="1900" b="1" dirty="0"/>
                  <a:t>STARS Online Platform</a:t>
                </a:r>
                <a:r>
                  <a:rPr lang="cs-CZ" sz="1900" b="1" dirty="0"/>
                  <a:t>a</a:t>
                </a:r>
                <a:r>
                  <a:rPr sz="1900" b="1" dirty="0"/>
                  <a:t> </a:t>
                </a:r>
                <a:br>
                  <a:rPr lang="cs-CZ" sz="1900" b="1" dirty="0"/>
                </a:br>
                <a:r>
                  <a:rPr lang="cs-CZ" sz="1900" dirty="0"/>
                  <a:t>s příklady dobré praxe </a:t>
                </a:r>
                <a:br>
                  <a:rPr lang="cs-CZ" sz="1900" dirty="0"/>
                </a:br>
                <a:r>
                  <a:rPr lang="cs-CZ" sz="1900" dirty="0"/>
                  <a:t>a příležitostí k diskusím </a:t>
                </a:r>
                <a:br>
                  <a:rPr lang="cs-CZ" sz="1900" dirty="0"/>
                </a:br>
                <a:r>
                  <a:rPr lang="cs-CZ" sz="1900" dirty="0"/>
                  <a:t>a výměně informací</a:t>
                </a: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040404"/>
                    </a:solidFill>
                  </a:rPr>
                  <a:t>2.</a:t>
                </a:r>
                <a:r>
                  <a:rPr lang="cs-CZ" sz="1900" dirty="0">
                    <a:solidFill>
                      <a:srgbClr val="040404"/>
                    </a:solidFill>
                  </a:rPr>
                  <a:t> </a:t>
                </a:r>
                <a:r>
                  <a:rPr lang="cs-CZ" sz="1900" b="1" dirty="0"/>
                  <a:t>STARS Tréninkový program pro učitele</a:t>
                </a:r>
                <a:endParaRPr lang="cs-CZ" sz="1900" dirty="0">
                  <a:solidFill>
                    <a:srgbClr val="FFFFFF"/>
                  </a:solidFill>
                </a:endParaRPr>
              </a:p>
              <a:p>
                <a:pPr lvl="0"/>
                <a:r>
                  <a:rPr lang="cs-CZ" sz="1900" dirty="0"/>
                  <a:t>inovativní a komplexní přístup</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Úvod do projektu </a:t>
            </a:r>
            <a:r>
              <a:rPr sz="4400" u="sng" dirty="0">
                <a:solidFill>
                  <a:srgbClr val="002060"/>
                </a:solidFill>
              </a:rPr>
              <a:t>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Moduly projektu </a:t>
            </a:r>
            <a:r>
              <a:rPr sz="4400" u="sng" dirty="0">
                <a:solidFill>
                  <a:srgbClr val="002060"/>
                </a:solidFill>
                <a:sym typeface="Calibri Light"/>
              </a:rPr>
              <a:t>STARS</a:t>
            </a: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sz="2600" dirty="0">
                <a:solidFill>
                  <a:srgbClr val="002060"/>
                </a:solidFill>
              </a:rPr>
              <a:t>#1 </a:t>
            </a:r>
            <a:r>
              <a:rPr lang="cs-CZ" sz="2600" dirty="0">
                <a:solidFill>
                  <a:srgbClr val="002060"/>
                </a:solidFill>
              </a:rPr>
              <a:t>	Souhvězdí.				#6 	Galaktické prostředí.</a:t>
            </a:r>
          </a:p>
          <a:p>
            <a:pPr algn="just" defTabSz="868680">
              <a:spcBef>
                <a:spcPts val="900"/>
              </a:spcBef>
              <a:defRPr sz="1800"/>
            </a:pPr>
            <a:r>
              <a:rPr lang="cs-CZ" sz="2600" dirty="0">
                <a:solidFill>
                  <a:srgbClr val="002060"/>
                </a:solidFill>
              </a:rPr>
              <a:t>#2 	Pohyb nebeských těles.		#7 	Slunce a hvězdy.</a:t>
            </a:r>
          </a:p>
          <a:p>
            <a:pPr lvl="0" algn="just" defTabSz="868680">
              <a:spcBef>
                <a:spcPts val="900"/>
              </a:spcBef>
              <a:defRPr sz="1800"/>
            </a:pPr>
            <a:r>
              <a:rPr sz="2600" dirty="0">
                <a:solidFill>
                  <a:srgbClr val="002060"/>
                </a:solidFill>
              </a:rPr>
              <a:t>#</a:t>
            </a:r>
            <a:r>
              <a:rPr lang="cs-CZ" sz="2600" dirty="0">
                <a:solidFill>
                  <a:srgbClr val="002060"/>
                </a:solidFill>
              </a:rPr>
              <a:t>3</a:t>
            </a:r>
            <a:r>
              <a:rPr sz="2600" dirty="0">
                <a:solidFill>
                  <a:srgbClr val="002060"/>
                </a:solidFill>
              </a:rPr>
              <a:t> </a:t>
            </a:r>
            <a:r>
              <a:rPr lang="cs-CZ" sz="2600" dirty="0">
                <a:solidFill>
                  <a:srgbClr val="002060"/>
                </a:solidFill>
              </a:rPr>
              <a:t>	Newtonův gravitační zákon.	#8 	Naše Galaxie a jiné galaxie.</a:t>
            </a:r>
          </a:p>
          <a:p>
            <a:pPr lvl="0" algn="just" defTabSz="868680">
              <a:spcBef>
                <a:spcPts val="900"/>
              </a:spcBef>
              <a:defRPr sz="1800"/>
            </a:pPr>
            <a:r>
              <a:rPr sz="2600" dirty="0">
                <a:solidFill>
                  <a:srgbClr val="002060"/>
                </a:solidFill>
              </a:rPr>
              <a:t>#</a:t>
            </a:r>
            <a:r>
              <a:rPr lang="cs-CZ" sz="2600" dirty="0">
                <a:solidFill>
                  <a:srgbClr val="002060"/>
                </a:solidFill>
              </a:rPr>
              <a:t>4</a:t>
            </a:r>
            <a:r>
              <a:rPr sz="2600" dirty="0">
                <a:solidFill>
                  <a:srgbClr val="002060"/>
                </a:solidFill>
              </a:rPr>
              <a:t> </a:t>
            </a:r>
            <a:r>
              <a:rPr lang="cs-CZ" sz="2600" dirty="0">
                <a:solidFill>
                  <a:srgbClr val="002060"/>
                </a:solidFill>
              </a:rPr>
              <a:t>	Objevování vesmíru</a:t>
            </a:r>
            <a:r>
              <a:rPr sz="2600" dirty="0">
                <a:solidFill>
                  <a:srgbClr val="002060"/>
                </a:solidFill>
              </a:rPr>
              <a:t>. </a:t>
            </a:r>
            <a:r>
              <a:rPr lang="cs-CZ" sz="2600" dirty="0">
                <a:solidFill>
                  <a:srgbClr val="002060"/>
                </a:solidFill>
              </a:rPr>
              <a:t>		#9 	Vesmír.</a:t>
            </a:r>
          </a:p>
          <a:p>
            <a:pPr algn="just" defTabSz="868680">
              <a:spcBef>
                <a:spcPts val="900"/>
              </a:spcBef>
              <a:defRPr sz="1800"/>
            </a:pPr>
            <a:r>
              <a:rPr lang="cs-CZ" sz="2600" dirty="0">
                <a:solidFill>
                  <a:srgbClr val="002060"/>
                </a:solidFill>
              </a:rPr>
              <a:t>#5 	Sluneční soustava.			#10	Hvězdárny / observatoře.</a:t>
            </a:r>
          </a:p>
        </p:txBody>
      </p:sp>
    </p:spTree>
    <p:extLst>
      <p:ext uri="{BB962C8B-B14F-4D97-AF65-F5344CB8AC3E}">
        <p14:creationId xmlns:p14="http://schemas.microsoft.com/office/powerpoint/2010/main" val="38949591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Jak jsou moduly strukturovány</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Každý modul je rozdělen do několika témat.</a:t>
            </a:r>
            <a:endParaRPr sz="2600" dirty="0">
              <a:solidFill>
                <a:srgbClr val="002060"/>
              </a:solidFill>
            </a:endParaRPr>
          </a:p>
          <a:p>
            <a:pPr lvl="0" algn="just">
              <a:defRPr sz="1800"/>
            </a:pPr>
            <a:r>
              <a:rPr sz="2600" dirty="0">
                <a:solidFill>
                  <a:srgbClr val="002060"/>
                </a:solidFill>
              </a:rPr>
              <a:t>	</a:t>
            </a:r>
            <a:r>
              <a:rPr lang="cs-CZ" sz="2600" dirty="0">
                <a:solidFill>
                  <a:srgbClr val="002060"/>
                </a:solidFill>
              </a:rPr>
              <a:t>Každé téma obsahuje</a:t>
            </a:r>
            <a:r>
              <a:rPr sz="2600" dirty="0">
                <a:solidFill>
                  <a:srgbClr val="002060"/>
                </a:solidFill>
              </a:rPr>
              <a:t>:</a:t>
            </a:r>
          </a:p>
          <a:p>
            <a:pPr marL="1435100" lvl="0" indent="-304800" algn="just">
              <a:buClr>
                <a:srgbClr val="131D84"/>
              </a:buClr>
              <a:buSzPct val="100000"/>
              <a:buFont typeface="Arial"/>
              <a:buChar char="•"/>
              <a:defRPr sz="1800"/>
            </a:pPr>
            <a:r>
              <a:rPr lang="cs-CZ" sz="2000" dirty="0">
                <a:solidFill>
                  <a:srgbClr val="002060"/>
                </a:solidFill>
              </a:rPr>
              <a:t>Stručný úvod a klíčová slova</a:t>
            </a:r>
            <a:r>
              <a:rPr sz="2000" dirty="0">
                <a:solidFill>
                  <a:srgbClr val="002060"/>
                </a:solidFill>
              </a:rPr>
              <a:t>;</a:t>
            </a:r>
          </a:p>
          <a:p>
            <a:pPr marL="1435100" lvl="0" indent="-304800" algn="l">
              <a:buClr>
                <a:srgbClr val="131D84"/>
              </a:buClr>
              <a:buSzPct val="100000"/>
              <a:buFont typeface="Arial"/>
              <a:buChar char="•"/>
              <a:defRPr sz="1800"/>
            </a:pPr>
            <a:r>
              <a:rPr lang="cs-CZ" sz="2000" dirty="0">
                <a:solidFill>
                  <a:srgbClr val="002060"/>
                </a:solidFill>
              </a:rPr>
              <a:t>Teoretická část pro učitele - Poskytuje základní informace potřebné k přípravě lekce na toto téma (v některých případech odkazy na další materiály na internetu).</a:t>
            </a:r>
          </a:p>
          <a:p>
            <a:pPr marL="1435100" lvl="0" indent="-304800" algn="l">
              <a:buClr>
                <a:srgbClr val="131D84"/>
              </a:buClr>
              <a:buSzPct val="100000"/>
              <a:buFont typeface="Arial"/>
              <a:buChar char="•"/>
              <a:defRPr sz="1800"/>
            </a:pPr>
            <a:r>
              <a:rPr lang="cs-CZ" sz="2000" dirty="0">
                <a:solidFill>
                  <a:srgbClr val="002060"/>
                </a:solidFill>
              </a:rPr>
              <a:t>Praktická cvičení pro žáky – (ve většině případů) připravené k použití ve třídě, doplněné odpověďmi.</a:t>
            </a:r>
            <a:endParaRPr sz="2000" dirty="0">
              <a:solidFill>
                <a:srgbClr val="00206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Pozorně si přečtěte teoretickou část pro učitele.</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Máte-li jakékoli dotazy, vyhledejte další materiál na stránce projektu </a:t>
            </a:r>
            <a:br>
              <a:rPr lang="cs-CZ" sz="2600" dirty="0">
                <a:solidFill>
                  <a:srgbClr val="002060"/>
                </a:solidFill>
              </a:rPr>
            </a:br>
            <a:r>
              <a:rPr lang="cs-CZ" sz="2600" dirty="0">
                <a:solidFill>
                  <a:srgbClr val="002060"/>
                </a:solidFill>
              </a:rPr>
              <a:t>(project-stars.com) nebo na jiných webových stránkách.</a:t>
            </a:r>
            <a:r>
              <a:rPr sz="2600" dirty="0">
                <a:solidFill>
                  <a:srgbClr val="002060"/>
                </a:solidFill>
              </a:rPr>
              <a:t> </a:t>
            </a:r>
          </a:p>
          <a:p>
            <a:pPr lvl="0"/>
            <a:r>
              <a:rPr sz="2600" dirty="0">
                <a:solidFill>
                  <a:srgbClr val="002060"/>
                </a:solidFill>
              </a:rPr>
              <a:t>	</a:t>
            </a:r>
            <a:r>
              <a:rPr lang="cs-CZ" sz="2600" dirty="0">
                <a:solidFill>
                  <a:srgbClr val="F22D25"/>
                </a:solidFill>
              </a:rPr>
              <a:t>Pozor! Ujistěte se, že zdroje jsou spolehlivé!</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1</a:t>
            </a:r>
            <a:endParaRPr sz="4400" u="sng" dirty="0">
              <a:solidFill>
                <a:srgbClr val="00206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3" name="Shape 113"/>
          <p:cNvSpPr/>
          <p:nvPr/>
        </p:nvSpPr>
        <p:spPr>
          <a:xfrm>
            <a:off x="668185" y="2181619"/>
            <a:ext cx="11198506" cy="17851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buClr>
                <a:srgbClr val="002163"/>
              </a:buClr>
            </a:pPr>
            <a:r>
              <a:rPr lang="cs-CZ" sz="2600" dirty="0">
                <a:solidFill>
                  <a:srgbClr val="002163"/>
                </a:solidFill>
              </a:rPr>
              <a:t>Při přípravě teoretické části:</a:t>
            </a:r>
          </a:p>
          <a:p>
            <a:pPr lvl="0"/>
            <a:r>
              <a:rPr lang="cs-CZ" dirty="0">
                <a:solidFill>
                  <a:srgbClr val="002060"/>
                </a:solidFill>
              </a:rPr>
              <a:t>Objevy exoplanet je záležitost teprve posledních několik desetiletí. Přesto se domníváme, že je to téma, které může být pro žáky zajímavé, protože přispívá k odpovědím na otázky, zda jsme ve vesmíru sami. Pro žáky na základní škole je toto téma náročné, proto jsme vybrali pouze nepatrnou část, která je věnována otázce obyvatelné zóny (která souvisí </a:t>
            </a:r>
            <a:br>
              <a:rPr lang="cs-CZ" dirty="0">
                <a:solidFill>
                  <a:srgbClr val="002060"/>
                </a:solidFill>
              </a:rPr>
            </a:br>
            <a:r>
              <a:rPr lang="cs-CZ" dirty="0">
                <a:solidFill>
                  <a:srgbClr val="002060"/>
                </a:solidFill>
              </a:rPr>
              <a:t>s tématem energie) a jedné z metod, kterou bylo objeveno nejvíce exoplanet, metodě tranzitní fotometrie (která souvisí s jasností hvězdy a prací s grafem ve formě světelné křivky).</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27699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Přečtěte si pozorně praktická cvičení a jejich odpovědi.</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Pokud máte nějaké dotazy, podívejte se na další materiály a / nebo stránky projektu </a:t>
            </a:r>
            <a:br>
              <a:rPr lang="cs-CZ" sz="2200" dirty="0">
                <a:solidFill>
                  <a:srgbClr val="002060"/>
                </a:solidFill>
              </a:rPr>
            </a:br>
            <a:r>
              <a:rPr lang="cs-CZ" sz="2200" dirty="0">
                <a:solidFill>
                  <a:srgbClr val="002060"/>
                </a:solidFill>
              </a:rPr>
              <a:t>(project-stars.com) nebo na jiné webové stránky. </a:t>
            </a:r>
            <a:r>
              <a:rPr lang="cs-CZ" sz="2200" dirty="0">
                <a:solidFill>
                  <a:srgbClr val="F22D25"/>
                </a:solidFill>
              </a:rPr>
              <a:t>Pozor! Ujistěte se, že zdroje jsou spolehlivé!</a:t>
            </a:r>
            <a:endParaRPr sz="2200" dirty="0">
              <a:solidFill>
                <a:srgbClr val="F22D25"/>
              </a:solidFill>
            </a:endParaRPr>
          </a:p>
          <a:p>
            <a:pPr lvl="0"/>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Na základě teoretické části vyberte pro ilustraci praktická cvičení. Další cvičení můžete hledat </a:t>
            </a:r>
            <a:br>
              <a:rPr lang="cs-CZ" sz="2200" dirty="0">
                <a:solidFill>
                  <a:srgbClr val="002163"/>
                </a:solidFill>
              </a:rPr>
            </a:br>
            <a:r>
              <a:rPr lang="cs-CZ" sz="2200" dirty="0">
                <a:solidFill>
                  <a:srgbClr val="002163"/>
                </a:solidFill>
              </a:rPr>
              <a:t>v doplňkových materiálech a / nebo na stránce projektu (project-stars.com) nebo na jiných webových stránkách.</a:t>
            </a:r>
            <a:r>
              <a:rPr lang="cs-CZ" sz="2200" dirty="0">
                <a:solidFill>
                  <a:srgbClr val="002060"/>
                </a:solidFill>
              </a:rPr>
              <a:t> </a:t>
            </a:r>
            <a:r>
              <a:rPr lang="cs-CZ" sz="2200" dirty="0">
                <a:solidFill>
                  <a:srgbClr val="F22D25"/>
                </a:solidFill>
              </a:rPr>
              <a:t>Pozor! Ujistěte se, že zdroje jsou spolehlivé!</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4163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Uvědomte si, že některá cvičení vyžadují další materiály, které jsou ve třídě stěží dostupné. Pro ně je třeba se připravit předem - buď je dodat, nebo upozornit žáky, aby si je připravili předem!</a:t>
            </a:r>
            <a:endParaRPr sz="2200" dirty="0">
              <a:solidFill>
                <a:srgbClr val="002060"/>
              </a:solidFill>
            </a:endParaRPr>
          </a:p>
          <a:p>
            <a:pPr lvl="0"/>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Doporučujeme vyzkoušet vybraná cvičení a udělat si vlastní úsudek ohledně složitosti a času potřebného k dokončení cvičení. Pokud se rozhodnete, můžete provádět změny, vynechat některé části, usnadnit si části cvičení, pokud to nenarušuje fyzikální význam úkolů.</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Podle svého uvážení můžete dát některá cvičení (nebo některá z nich) za domácí úkoly, provést předběžnou přípravu doma nebo naopak nechat dokončit doma.</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Моdul</a:t>
            </a:r>
            <a:r>
              <a:rPr lang="cs-CZ" sz="4400" u="sng" dirty="0">
                <a:solidFill>
                  <a:srgbClr val="002060"/>
                </a:solidFill>
              </a:rPr>
              <a:t> 6 – obsah</a:t>
            </a: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6</a:t>
            </a:r>
            <a:r>
              <a:rPr sz="3600" dirty="0">
                <a:solidFill>
                  <a:srgbClr val="002060"/>
                </a:solidFill>
              </a:rPr>
              <a:t>.1 </a:t>
            </a:r>
            <a:r>
              <a:rPr lang="cs-CZ" sz="3600" dirty="0">
                <a:solidFill>
                  <a:srgbClr val="002060"/>
                </a:solidFill>
              </a:rPr>
              <a:t>Exoplanety</a:t>
            </a:r>
            <a:endParaRPr sz="3600" dirty="0">
              <a:solidFill>
                <a:srgbClr val="002060"/>
              </a:solidFill>
            </a:endParaRPr>
          </a:p>
          <a:p>
            <a:pPr lvl="1"/>
            <a:r>
              <a:rPr sz="2800" dirty="0">
                <a:solidFill>
                  <a:srgbClr val="002060"/>
                </a:solidFill>
              </a:rPr>
              <a:t>	</a:t>
            </a:r>
            <a:r>
              <a:rPr lang="cs-CZ" sz="2800" dirty="0">
                <a:solidFill>
                  <a:srgbClr val="002060"/>
                </a:solidFill>
              </a:rPr>
              <a:t>Obyvatelná zóna, tranzitní fotometrie.</a:t>
            </a:r>
            <a:endParaRPr sz="2200" dirty="0">
              <a:solidFill>
                <a:srgbClr val="002060"/>
              </a:solidFill>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1678</TotalTime>
  <Words>2015</Words>
  <Application>Microsoft Office PowerPoint</Application>
  <PresentationFormat>Širokouhlá</PresentationFormat>
  <Paragraphs>147</Paragraphs>
  <Slides>19</Slides>
  <Notes>2</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19</vt:i4>
      </vt:variant>
    </vt:vector>
  </HeadingPairs>
  <TitlesOfParts>
    <vt:vector size="27" baseType="lpstr">
      <vt:lpstr>Arial</vt:lpstr>
      <vt:lpstr>Avenir Roman</vt:lpstr>
      <vt:lpstr>Calibri</vt:lpstr>
      <vt:lpstr>Calibri Light</vt:lpstr>
      <vt:lpstr>Franklin Gothic Book</vt:lpstr>
      <vt:lpstr>Verdana</vt:lpstr>
      <vt:lpstr>Verdana Bold</vt:lpstr>
      <vt:lpstr>Default</vt:lpstr>
      <vt:lpstr>Prezentácia programu PowerPoint</vt:lpstr>
      <vt:lpstr>Prezentácia programu PowerPoint</vt:lpstr>
      <vt:lpstr>Moduly projektu STARS</vt:lpstr>
      <vt:lpstr>Jak jsou moduly strukturovány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Andrea Vadasova</cp:lastModifiedBy>
  <cp:revision>165</cp:revision>
  <dcterms:modified xsi:type="dcterms:W3CDTF">2020-09-21T08:57:00Z</dcterms:modified>
</cp:coreProperties>
</file>