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8.xml.rels" ContentType="application/vnd.openxmlformats-package.relationships+xml"/>
  <Override PartName="/ppt/notesSlides/_rels/notesSlide19.xml.rels" ContentType="application/vnd.openxmlformats-package.relationship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2.png" ContentType="image/png"/>
  <Override PartName="/ppt/media/image48.png" ContentType="image/png"/>
  <Override PartName="/ppt/media/image3.jpeg" ContentType="image/jpeg"/>
  <Override PartName="/ppt/media/image4.png" ContentType="image/png"/>
  <Override PartName="/ppt/media/image5.jpeg" ContentType="image/jpeg"/>
  <Override PartName="/ppt/media/image34.jpeg" ContentType="image/jpeg"/>
  <Override PartName="/ppt/media/image6.png" ContentType="image/png"/>
  <Override PartName="/ppt/media/image7.jpeg" ContentType="image/jpeg"/>
  <Override PartName="/ppt/media/image31.png" ContentType="image/png"/>
  <Override PartName="/ppt/media/image8.png" ContentType="image/png"/>
  <Override PartName="/ppt/media/image23.jpeg" ContentType="image/jpeg"/>
  <Override PartName="/ppt/media/image9.jpeg" ContentType="image/jpeg"/>
  <Override PartName="/ppt/media/image10.png" ContentType="image/png"/>
  <Override PartName="/ppt/media/image29.jpeg" ContentType="image/jpeg"/>
  <Override PartName="/ppt/media/image11.jpeg" ContentType="image/jpeg"/>
  <Override PartName="/ppt/media/image12.png" ContentType="image/png"/>
  <Override PartName="/ppt/media/image13.jpeg" ContentType="image/jpeg"/>
  <Override PartName="/ppt/media/image14.png" ContentType="image/png"/>
  <Override PartName="/ppt/media/image15.jpeg" ContentType="image/jpeg"/>
  <Override PartName="/ppt/media/image16.png" ContentType="image/png"/>
  <Override PartName="/ppt/media/image17.jpeg" ContentType="image/jpeg"/>
  <Override PartName="/ppt/media/image18.png" ContentType="image/png"/>
  <Override PartName="/ppt/media/image19.jpeg" ContentType="image/jpeg"/>
  <Override PartName="/ppt/media/image22.png" ContentType="image/png"/>
  <Override PartName="/ppt/media/image20.png" ContentType="image/png"/>
  <Override PartName="/ppt/media/image21.jpeg" ContentType="image/jpeg"/>
  <Override PartName="/ppt/media/image24.png" ContentType="image/png"/>
  <Override PartName="/ppt/media/image25.png" ContentType="image/png"/>
  <Override PartName="/ppt/media/image36.jpeg" ContentType="image/jpeg"/>
  <Override PartName="/ppt/media/image26.jpeg" ContentType="image/jpeg"/>
  <Override PartName="/ppt/media/image27.png" ContentType="image/png"/>
  <Override PartName="/ppt/media/image28.jpeg" ContentType="image/jpeg"/>
  <Override PartName="/ppt/media/image30.png" ContentType="image/png"/>
  <Override PartName="/ppt/media/image32.jpeg" ContentType="image/jpeg"/>
  <Override PartName="/ppt/media/image33.png" ContentType="image/png"/>
  <Override PartName="/ppt/media/image45.wmf" ContentType="image/x-wmf"/>
  <Override PartName="/ppt/media/image35.jpeg" ContentType="image/jpeg"/>
  <Override PartName="/ppt/media/image37.jpeg" ContentType="image/jpeg"/>
  <Override PartName="/ppt/media/image38.png" ContentType="image/png"/>
  <Override PartName="/ppt/media/image39.jpeg" ContentType="image/jpeg"/>
  <Override PartName="/ppt/media/image40.png" ContentType="image/png"/>
  <Override PartName="/ppt/media/image41.png" ContentType="image/png"/>
  <Override PartName="/ppt/media/image42.png" ContentType="image/png"/>
  <Override PartName="/ppt/media/image43.jpeg" ContentType="image/jpeg"/>
  <Override PartName="/ppt/media/image50.png" ContentType="image/png"/>
  <Override PartName="/ppt/media/image44.png" ContentType="image/png"/>
  <Override PartName="/ppt/media/image46.png" ContentType="image/png"/>
  <Override PartName="/ppt/media/image47.jpeg" ContentType="image/jpeg"/>
  <Override PartName="/ppt/media/image49.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sk-SK" sz="4400" spc="-1" strike="noStrike">
                <a:latin typeface="Arial"/>
              </a:rPr>
              <a:t>Kliknúť pre presun snímky</a:t>
            </a:r>
            <a:endParaRPr b="0" lang="sk-SK"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sk-SK" sz="2000" spc="-1" strike="noStrike">
                <a:latin typeface="Arial"/>
              </a:rPr>
              <a:t>Kliknúť pre úpravu formátu poznámok</a:t>
            </a:r>
            <a:endParaRPr b="0" lang="sk-SK"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sk-SK" sz="1400" spc="-1" strike="noStrike">
                <a:latin typeface="Times New Roman"/>
              </a:rPr>
              <a:t>&lt;hlavička&gt;</a:t>
            </a:r>
            <a:endParaRPr b="0" lang="sk-SK"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sk-SK" sz="1400" spc="-1" strike="noStrike">
                <a:latin typeface="Times New Roman"/>
              </a:rPr>
              <a:t>&lt;dátum/čas&gt;</a:t>
            </a:r>
            <a:endParaRPr b="0" lang="sk-SK"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sk-SK" sz="1400" spc="-1" strike="noStrike">
                <a:latin typeface="Times New Roman"/>
              </a:rPr>
              <a:t>&lt;päta&gt;</a:t>
            </a:r>
            <a:endParaRPr b="0" lang="sk-SK"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830077B-FBA6-4594-B2DC-E9EE09295644}" type="slidenum">
              <a:rPr b="0" lang="sk-SK" sz="1400" spc="-1" strike="noStrike">
                <a:latin typeface="Times New Roman"/>
              </a:rPr>
              <a:t>&lt;číslo&gt;</a:t>
            </a:fld>
            <a:endParaRPr b="0" lang="sk-SK"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380880" y="685800"/>
            <a:ext cx="6095160" cy="3428280"/>
          </a:xfrm>
          <a:prstGeom prst="rect">
            <a:avLst/>
          </a:prstGeom>
        </p:spPr>
      </p:sp>
      <p:sp>
        <p:nvSpPr>
          <p:cNvPr id="256"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tabLst>
                <a:tab algn="l" pos="0"/>
              </a:tabLst>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380880" y="685800"/>
            <a:ext cx="6095160" cy="3428280"/>
          </a:xfrm>
          <a:prstGeom prst="rect">
            <a:avLst/>
          </a:prstGeom>
        </p:spPr>
      </p:sp>
      <p:sp>
        <p:nvSpPr>
          <p:cNvPr id="258"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tabLst>
                <a:tab algn="l" pos="0"/>
              </a:tabLst>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4" name="PlaceHolder 2"/>
          <p:cNvSpPr>
            <a:spLocks noGrp="1"/>
          </p:cNvSpPr>
          <p:nvPr>
            <p:ph type="body"/>
          </p:nvPr>
        </p:nvSpPr>
        <p:spPr>
          <a:xfrm>
            <a:off x="1523880" y="3602160"/>
            <a:ext cx="9143280" cy="1552680"/>
          </a:xfrm>
          <a:prstGeom prst="rect">
            <a:avLst/>
          </a:prstGeom>
        </p:spPr>
        <p:txBody>
          <a:bodyPr lIns="0" rIns="0" tIns="0" bIns="0">
            <a:normAutofit/>
          </a:bodyPr>
          <a:p>
            <a:endParaRPr b="0" lang="sk-SK" sz="3200" spc="-1" strike="noStrike">
              <a:latin typeface="Arial"/>
            </a:endParaRPr>
          </a:p>
        </p:txBody>
      </p:sp>
      <p:sp>
        <p:nvSpPr>
          <p:cNvPr id="25" name="PlaceHolder 3"/>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7"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28"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29"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
        <p:nvSpPr>
          <p:cNvPr id="30" name="PlaceHolder 5"/>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32" name="PlaceHolder 2"/>
          <p:cNvSpPr>
            <a:spLocks noGrp="1"/>
          </p:cNvSpPr>
          <p:nvPr>
            <p:ph type="body"/>
          </p:nvPr>
        </p:nvSpPr>
        <p:spPr>
          <a:xfrm>
            <a:off x="1523880" y="3602160"/>
            <a:ext cx="2943720" cy="1552680"/>
          </a:xfrm>
          <a:prstGeom prst="rect">
            <a:avLst/>
          </a:prstGeom>
        </p:spPr>
        <p:txBody>
          <a:bodyPr lIns="0" rIns="0" tIns="0" bIns="0">
            <a:normAutofit/>
          </a:bodyPr>
          <a:p>
            <a:endParaRPr b="0" lang="sk-SK" sz="3200" spc="-1" strike="noStrike">
              <a:latin typeface="Arial"/>
            </a:endParaRPr>
          </a:p>
        </p:txBody>
      </p:sp>
      <p:sp>
        <p:nvSpPr>
          <p:cNvPr id="33" name="PlaceHolder 3"/>
          <p:cNvSpPr>
            <a:spLocks noGrp="1"/>
          </p:cNvSpPr>
          <p:nvPr>
            <p:ph type="body"/>
          </p:nvPr>
        </p:nvSpPr>
        <p:spPr>
          <a:xfrm>
            <a:off x="4615200" y="3602160"/>
            <a:ext cx="2943720" cy="1552680"/>
          </a:xfrm>
          <a:prstGeom prst="rect">
            <a:avLst/>
          </a:prstGeom>
        </p:spPr>
        <p:txBody>
          <a:bodyPr lIns="0" rIns="0" tIns="0" bIns="0">
            <a:normAutofit/>
          </a:bodyPr>
          <a:p>
            <a:endParaRPr b="0" lang="sk-SK" sz="3200" spc="-1" strike="noStrike">
              <a:latin typeface="Arial"/>
            </a:endParaRPr>
          </a:p>
        </p:txBody>
      </p:sp>
      <p:sp>
        <p:nvSpPr>
          <p:cNvPr id="34" name="PlaceHolder 4"/>
          <p:cNvSpPr>
            <a:spLocks noGrp="1"/>
          </p:cNvSpPr>
          <p:nvPr>
            <p:ph type="body"/>
          </p:nvPr>
        </p:nvSpPr>
        <p:spPr>
          <a:xfrm>
            <a:off x="7706520" y="3602160"/>
            <a:ext cx="2943720" cy="1552680"/>
          </a:xfrm>
          <a:prstGeom prst="rect">
            <a:avLst/>
          </a:prstGeom>
        </p:spPr>
        <p:txBody>
          <a:bodyPr lIns="0" rIns="0" tIns="0" bIns="0">
            <a:normAutofit/>
          </a:bodyPr>
          <a:p>
            <a:endParaRPr b="0" lang="sk-SK" sz="3200" spc="-1" strike="noStrike">
              <a:latin typeface="Arial"/>
            </a:endParaRPr>
          </a:p>
        </p:txBody>
      </p:sp>
      <p:sp>
        <p:nvSpPr>
          <p:cNvPr id="35" name="PlaceHolder 5"/>
          <p:cNvSpPr>
            <a:spLocks noGrp="1"/>
          </p:cNvSpPr>
          <p:nvPr>
            <p:ph type="body"/>
          </p:nvPr>
        </p:nvSpPr>
        <p:spPr>
          <a:xfrm>
            <a:off x="1523880" y="5302800"/>
            <a:ext cx="2943720" cy="1552680"/>
          </a:xfrm>
          <a:prstGeom prst="rect">
            <a:avLst/>
          </a:prstGeom>
        </p:spPr>
        <p:txBody>
          <a:bodyPr lIns="0" rIns="0" tIns="0" bIns="0">
            <a:normAutofit/>
          </a:bodyPr>
          <a:p>
            <a:endParaRPr b="0" lang="sk-SK" sz="3200" spc="-1" strike="noStrike">
              <a:latin typeface="Arial"/>
            </a:endParaRPr>
          </a:p>
        </p:txBody>
      </p:sp>
      <p:sp>
        <p:nvSpPr>
          <p:cNvPr id="36" name="PlaceHolder 6"/>
          <p:cNvSpPr>
            <a:spLocks noGrp="1"/>
          </p:cNvSpPr>
          <p:nvPr>
            <p:ph type="body"/>
          </p:nvPr>
        </p:nvSpPr>
        <p:spPr>
          <a:xfrm>
            <a:off x="4615200" y="5302800"/>
            <a:ext cx="2943720" cy="1552680"/>
          </a:xfrm>
          <a:prstGeom prst="rect">
            <a:avLst/>
          </a:prstGeom>
        </p:spPr>
        <p:txBody>
          <a:bodyPr lIns="0" rIns="0" tIns="0" bIns="0">
            <a:normAutofit/>
          </a:bodyPr>
          <a:p>
            <a:endParaRPr b="0" lang="sk-SK" sz="3200" spc="-1" strike="noStrike">
              <a:latin typeface="Arial"/>
            </a:endParaRPr>
          </a:p>
        </p:txBody>
      </p:sp>
      <p:sp>
        <p:nvSpPr>
          <p:cNvPr id="37" name="PlaceHolder 7"/>
          <p:cNvSpPr>
            <a:spLocks noGrp="1"/>
          </p:cNvSpPr>
          <p:nvPr>
            <p:ph type="body"/>
          </p:nvPr>
        </p:nvSpPr>
        <p:spPr>
          <a:xfrm>
            <a:off x="7706520" y="5302800"/>
            <a:ext cx="294372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1"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3" name="PlaceHolder 2"/>
          <p:cNvSpPr>
            <a:spLocks noGrp="1"/>
          </p:cNvSpPr>
          <p:nvPr>
            <p:ph type="body"/>
          </p:nvPr>
        </p:nvSpPr>
        <p:spPr>
          <a:xfrm>
            <a:off x="1523880" y="3602160"/>
            <a:ext cx="914328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5"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46"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0"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51"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
        <p:nvSpPr>
          <p:cNvPr id="52"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3"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4"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55"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56" name="PlaceHolder 4"/>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8"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59"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60" name="PlaceHolder 4"/>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62" name="PlaceHolder 2"/>
          <p:cNvSpPr>
            <a:spLocks noGrp="1"/>
          </p:cNvSpPr>
          <p:nvPr>
            <p:ph type="body"/>
          </p:nvPr>
        </p:nvSpPr>
        <p:spPr>
          <a:xfrm>
            <a:off x="1523880" y="3602160"/>
            <a:ext cx="9143280" cy="1552680"/>
          </a:xfrm>
          <a:prstGeom prst="rect">
            <a:avLst/>
          </a:prstGeom>
        </p:spPr>
        <p:txBody>
          <a:bodyPr lIns="0" rIns="0" tIns="0" bIns="0">
            <a:normAutofit/>
          </a:bodyPr>
          <a:p>
            <a:endParaRPr b="0" lang="sk-SK" sz="3200" spc="-1" strike="noStrike">
              <a:latin typeface="Arial"/>
            </a:endParaRPr>
          </a:p>
        </p:txBody>
      </p:sp>
      <p:sp>
        <p:nvSpPr>
          <p:cNvPr id="63" name="PlaceHolder 3"/>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65"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66"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67"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
        <p:nvSpPr>
          <p:cNvPr id="68" name="PlaceHolder 5"/>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70" name="PlaceHolder 2"/>
          <p:cNvSpPr>
            <a:spLocks noGrp="1"/>
          </p:cNvSpPr>
          <p:nvPr>
            <p:ph type="body"/>
          </p:nvPr>
        </p:nvSpPr>
        <p:spPr>
          <a:xfrm>
            <a:off x="1523880" y="3602160"/>
            <a:ext cx="2943720" cy="1552680"/>
          </a:xfrm>
          <a:prstGeom prst="rect">
            <a:avLst/>
          </a:prstGeom>
        </p:spPr>
        <p:txBody>
          <a:bodyPr lIns="0" rIns="0" tIns="0" bIns="0">
            <a:normAutofit/>
          </a:bodyPr>
          <a:p>
            <a:endParaRPr b="0" lang="sk-SK" sz="3200" spc="-1" strike="noStrike">
              <a:latin typeface="Arial"/>
            </a:endParaRPr>
          </a:p>
        </p:txBody>
      </p:sp>
      <p:sp>
        <p:nvSpPr>
          <p:cNvPr id="71" name="PlaceHolder 3"/>
          <p:cNvSpPr>
            <a:spLocks noGrp="1"/>
          </p:cNvSpPr>
          <p:nvPr>
            <p:ph type="body"/>
          </p:nvPr>
        </p:nvSpPr>
        <p:spPr>
          <a:xfrm>
            <a:off x="4615200" y="3602160"/>
            <a:ext cx="2943720" cy="1552680"/>
          </a:xfrm>
          <a:prstGeom prst="rect">
            <a:avLst/>
          </a:prstGeom>
        </p:spPr>
        <p:txBody>
          <a:bodyPr lIns="0" rIns="0" tIns="0" bIns="0">
            <a:normAutofit/>
          </a:bodyPr>
          <a:p>
            <a:endParaRPr b="0" lang="sk-SK" sz="3200" spc="-1" strike="noStrike">
              <a:latin typeface="Arial"/>
            </a:endParaRPr>
          </a:p>
        </p:txBody>
      </p:sp>
      <p:sp>
        <p:nvSpPr>
          <p:cNvPr id="72" name="PlaceHolder 4"/>
          <p:cNvSpPr>
            <a:spLocks noGrp="1"/>
          </p:cNvSpPr>
          <p:nvPr>
            <p:ph type="body"/>
          </p:nvPr>
        </p:nvSpPr>
        <p:spPr>
          <a:xfrm>
            <a:off x="7706520" y="3602160"/>
            <a:ext cx="2943720" cy="1552680"/>
          </a:xfrm>
          <a:prstGeom prst="rect">
            <a:avLst/>
          </a:prstGeom>
        </p:spPr>
        <p:txBody>
          <a:bodyPr lIns="0" rIns="0" tIns="0" bIns="0">
            <a:normAutofit/>
          </a:bodyPr>
          <a:p>
            <a:endParaRPr b="0" lang="sk-SK" sz="3200" spc="-1" strike="noStrike">
              <a:latin typeface="Arial"/>
            </a:endParaRPr>
          </a:p>
        </p:txBody>
      </p:sp>
      <p:sp>
        <p:nvSpPr>
          <p:cNvPr id="73" name="PlaceHolder 5"/>
          <p:cNvSpPr>
            <a:spLocks noGrp="1"/>
          </p:cNvSpPr>
          <p:nvPr>
            <p:ph type="body"/>
          </p:nvPr>
        </p:nvSpPr>
        <p:spPr>
          <a:xfrm>
            <a:off x="1523880" y="5302800"/>
            <a:ext cx="2943720" cy="1552680"/>
          </a:xfrm>
          <a:prstGeom prst="rect">
            <a:avLst/>
          </a:prstGeom>
        </p:spPr>
        <p:txBody>
          <a:bodyPr lIns="0" rIns="0" tIns="0" bIns="0">
            <a:normAutofit/>
          </a:bodyPr>
          <a:p>
            <a:endParaRPr b="0" lang="sk-SK" sz="3200" spc="-1" strike="noStrike">
              <a:latin typeface="Arial"/>
            </a:endParaRPr>
          </a:p>
        </p:txBody>
      </p:sp>
      <p:sp>
        <p:nvSpPr>
          <p:cNvPr id="74" name="PlaceHolder 6"/>
          <p:cNvSpPr>
            <a:spLocks noGrp="1"/>
          </p:cNvSpPr>
          <p:nvPr>
            <p:ph type="body"/>
          </p:nvPr>
        </p:nvSpPr>
        <p:spPr>
          <a:xfrm>
            <a:off x="4615200" y="5302800"/>
            <a:ext cx="2943720" cy="1552680"/>
          </a:xfrm>
          <a:prstGeom prst="rect">
            <a:avLst/>
          </a:prstGeom>
        </p:spPr>
        <p:txBody>
          <a:bodyPr lIns="0" rIns="0" tIns="0" bIns="0">
            <a:normAutofit/>
          </a:bodyPr>
          <a:p>
            <a:endParaRPr b="0" lang="sk-SK" sz="3200" spc="-1" strike="noStrike">
              <a:latin typeface="Arial"/>
            </a:endParaRPr>
          </a:p>
        </p:txBody>
      </p:sp>
      <p:sp>
        <p:nvSpPr>
          <p:cNvPr id="75" name="PlaceHolder 7"/>
          <p:cNvSpPr>
            <a:spLocks noGrp="1"/>
          </p:cNvSpPr>
          <p:nvPr>
            <p:ph type="body"/>
          </p:nvPr>
        </p:nvSpPr>
        <p:spPr>
          <a:xfrm>
            <a:off x="7706520" y="5302800"/>
            <a:ext cx="294372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 name="PlaceHolder 2"/>
          <p:cNvSpPr>
            <a:spLocks noGrp="1"/>
          </p:cNvSpPr>
          <p:nvPr>
            <p:ph type="body"/>
          </p:nvPr>
        </p:nvSpPr>
        <p:spPr>
          <a:xfrm>
            <a:off x="1523880" y="3602160"/>
            <a:ext cx="914328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7"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8"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12"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13"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
        <p:nvSpPr>
          <p:cNvPr id="14"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16"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17"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18" name="PlaceHolder 4"/>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0"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21"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22" name="PlaceHolder 4"/>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0"/>
            <a:ext cx="9143280" cy="3509280"/>
          </a:xfrm>
          <a:prstGeom prst="rect">
            <a:avLst/>
          </a:prstGeom>
        </p:spPr>
        <p:txBody>
          <a:bodyPr lIns="0" rIns="0" tIns="0" bIns="0" anchor="ctr">
            <a:noAutofit/>
          </a:bodyPr>
          <a:p>
            <a:pPr algn="ctr"/>
            <a:r>
              <a:rPr b="0" lang="sk-SK" sz="1800" spc="-1" strike="noStrike">
                <a:latin typeface="Arial"/>
              </a:rPr>
              <a:t>Kliknúť na úpravu formátu textu titulku</a:t>
            </a:r>
            <a:endParaRPr b="0" lang="sk-SK" sz="1800" spc="-1" strike="noStrike">
              <a:latin typeface="Arial"/>
            </a:endParaRPr>
          </a:p>
        </p:txBody>
      </p:sp>
      <p:sp>
        <p:nvSpPr>
          <p:cNvPr id="1" name="PlaceHolder 2"/>
          <p:cNvSpPr>
            <a:spLocks noGrp="1"/>
          </p:cNvSpPr>
          <p:nvPr>
            <p:ph type="body"/>
          </p:nvPr>
        </p:nvSpPr>
        <p:spPr>
          <a:xfrm>
            <a:off x="1523880" y="3602160"/>
            <a:ext cx="9143280" cy="32551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sk-SK" sz="1800" spc="-1" strike="noStrike">
                <a:latin typeface="Arial"/>
              </a:rPr>
              <a:t>Kliknúť na úpravu formátu textu osnovy</a:t>
            </a:r>
            <a:endParaRPr b="0" lang="sk-SK" sz="1800" spc="-1" strike="noStrike">
              <a:latin typeface="Arial"/>
            </a:endParaRPr>
          </a:p>
          <a:p>
            <a:pPr lvl="1" marL="864000" indent="-324000" algn="ctr">
              <a:spcBef>
                <a:spcPts val="1134"/>
              </a:spcBef>
              <a:buClr>
                <a:srgbClr val="000000"/>
              </a:buClr>
              <a:buSzPct val="75000"/>
              <a:buFont typeface="Symbol" charset="2"/>
              <a:buChar char=""/>
            </a:pPr>
            <a:r>
              <a:rPr b="0" lang="sk-SK" sz="1800" spc="-1" strike="noStrike">
                <a:latin typeface="Arial"/>
              </a:rPr>
              <a:t>Druhá úroveň</a:t>
            </a:r>
            <a:endParaRPr b="0" lang="sk-SK" sz="1800" spc="-1" strike="noStrike">
              <a:latin typeface="Arial"/>
            </a:endParaRPr>
          </a:p>
          <a:p>
            <a:pPr lvl="2" marL="1296000" indent="-288000" algn="ctr">
              <a:spcBef>
                <a:spcPts val="850"/>
              </a:spcBef>
              <a:buClr>
                <a:srgbClr val="000000"/>
              </a:buClr>
              <a:buSzPct val="45000"/>
              <a:buFont typeface="Wingdings" charset="2"/>
              <a:buChar char=""/>
            </a:pPr>
            <a:r>
              <a:rPr b="0" lang="sk-SK" sz="1800" spc="-1" strike="noStrike">
                <a:latin typeface="Arial"/>
              </a:rPr>
              <a:t>Tretia úroveň</a:t>
            </a:r>
            <a:endParaRPr b="0" lang="sk-SK" sz="1800" spc="-1" strike="noStrike">
              <a:latin typeface="Arial"/>
            </a:endParaRPr>
          </a:p>
          <a:p>
            <a:pPr lvl="3" marL="1728000" indent="-216000" algn="ctr">
              <a:spcBef>
                <a:spcPts val="567"/>
              </a:spcBef>
              <a:buClr>
                <a:srgbClr val="000000"/>
              </a:buClr>
              <a:buSzPct val="75000"/>
              <a:buFont typeface="Symbol" charset="2"/>
              <a:buChar char=""/>
            </a:pPr>
            <a:r>
              <a:rPr b="0" lang="sk-SK" sz="1800" spc="-1" strike="noStrike">
                <a:latin typeface="Arial"/>
              </a:rPr>
              <a:t>Štvrtá úroveň osnovy</a:t>
            </a:r>
            <a:endParaRPr b="0" lang="sk-SK" sz="1800" spc="-1" strike="noStrike">
              <a:latin typeface="Arial"/>
            </a:endParaRPr>
          </a:p>
          <a:p>
            <a:pPr lvl="4" marL="2160000" indent="-216000" algn="ctr">
              <a:spcBef>
                <a:spcPts val="283"/>
              </a:spcBef>
              <a:buClr>
                <a:srgbClr val="000000"/>
              </a:buClr>
              <a:buSzPct val="45000"/>
              <a:buFont typeface="Wingdings" charset="2"/>
              <a:buChar char=""/>
            </a:pPr>
            <a:r>
              <a:rPr b="0" lang="sk-SK" sz="1800" spc="-1" strike="noStrike">
                <a:latin typeface="Arial"/>
              </a:rPr>
              <a:t>Piata úroveň osnovy</a:t>
            </a:r>
            <a:endParaRPr b="0" lang="sk-SK" sz="1800" spc="-1" strike="noStrike">
              <a:latin typeface="Arial"/>
            </a:endParaRPr>
          </a:p>
          <a:p>
            <a:pPr lvl="5" marL="2592000" indent="-216000" algn="ctr">
              <a:spcBef>
                <a:spcPts val="283"/>
              </a:spcBef>
              <a:buClr>
                <a:srgbClr val="000000"/>
              </a:buClr>
              <a:buSzPct val="45000"/>
              <a:buFont typeface="Wingdings" charset="2"/>
              <a:buChar char=""/>
            </a:pPr>
            <a:r>
              <a:rPr b="0" lang="sk-SK" sz="1800" spc="-1" strike="noStrike">
                <a:latin typeface="Arial"/>
              </a:rPr>
              <a:t>Šiesta úroveň</a:t>
            </a:r>
            <a:endParaRPr b="0" lang="sk-SK" sz="1800" spc="-1" strike="noStrike">
              <a:latin typeface="Arial"/>
            </a:endParaRPr>
          </a:p>
          <a:p>
            <a:pPr lvl="6" marL="3024000" indent="-216000" algn="ctr">
              <a:spcBef>
                <a:spcPts val="283"/>
              </a:spcBef>
              <a:buClr>
                <a:srgbClr val="000000"/>
              </a:buClr>
              <a:buSzPct val="45000"/>
              <a:buFont typeface="Wingdings" charset="2"/>
              <a:buChar char=""/>
            </a:pPr>
            <a:r>
              <a:rPr b="0" lang="sk-SK" sz="1800" spc="-1" strike="noStrike">
                <a:latin typeface="Arial"/>
              </a:rPr>
              <a:t>Siedma úroveň</a:t>
            </a:r>
            <a:endParaRPr b="0" lang="sk-SK"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0"/>
            <a:ext cx="9143280" cy="3509280"/>
          </a:xfrm>
          <a:prstGeom prst="rect">
            <a:avLst/>
          </a:prstGeom>
        </p:spPr>
        <p:txBody>
          <a:bodyPr lIns="0" rIns="0" tIns="0" bIns="0" anchor="ctr">
            <a:noAutofit/>
          </a:bodyPr>
          <a:p>
            <a:pPr algn="ctr"/>
            <a:r>
              <a:rPr b="0" lang="sk-SK" sz="1800" spc="-1" strike="noStrike">
                <a:latin typeface="Arial"/>
              </a:rPr>
              <a:t>Kliknúť na úpravu formátu textu titulku</a:t>
            </a:r>
            <a:endParaRPr b="0" lang="sk-SK" sz="1800" spc="-1" strike="noStrike">
              <a:latin typeface="Arial"/>
            </a:endParaRPr>
          </a:p>
        </p:txBody>
      </p:sp>
      <p:sp>
        <p:nvSpPr>
          <p:cNvPr id="39" name="PlaceHolder 2"/>
          <p:cNvSpPr>
            <a:spLocks noGrp="1"/>
          </p:cNvSpPr>
          <p:nvPr>
            <p:ph type="body"/>
          </p:nvPr>
        </p:nvSpPr>
        <p:spPr>
          <a:xfrm>
            <a:off x="1523880" y="3602160"/>
            <a:ext cx="9143280" cy="32551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sk-SK" sz="1800" spc="-1" strike="noStrike">
                <a:latin typeface="Arial"/>
              </a:rPr>
              <a:t>Kliknúť na úpravu formátu textu osnovy</a:t>
            </a:r>
            <a:endParaRPr b="0" lang="sk-SK" sz="1800" spc="-1" strike="noStrike">
              <a:latin typeface="Arial"/>
            </a:endParaRPr>
          </a:p>
          <a:p>
            <a:pPr lvl="1" marL="864000" indent="-324000" algn="ctr">
              <a:spcBef>
                <a:spcPts val="1134"/>
              </a:spcBef>
              <a:buClr>
                <a:srgbClr val="000000"/>
              </a:buClr>
              <a:buSzPct val="75000"/>
              <a:buFont typeface="Symbol" charset="2"/>
              <a:buChar char=""/>
            </a:pPr>
            <a:r>
              <a:rPr b="0" lang="sk-SK" sz="1800" spc="-1" strike="noStrike">
                <a:latin typeface="Arial"/>
              </a:rPr>
              <a:t>Druhá úroveň</a:t>
            </a:r>
            <a:endParaRPr b="0" lang="sk-SK" sz="1800" spc="-1" strike="noStrike">
              <a:latin typeface="Arial"/>
            </a:endParaRPr>
          </a:p>
          <a:p>
            <a:pPr lvl="2" marL="1296000" indent="-288000" algn="ctr">
              <a:spcBef>
                <a:spcPts val="850"/>
              </a:spcBef>
              <a:buClr>
                <a:srgbClr val="000000"/>
              </a:buClr>
              <a:buSzPct val="45000"/>
              <a:buFont typeface="Wingdings" charset="2"/>
              <a:buChar char=""/>
            </a:pPr>
            <a:r>
              <a:rPr b="0" lang="sk-SK" sz="1800" spc="-1" strike="noStrike">
                <a:latin typeface="Arial"/>
              </a:rPr>
              <a:t>Tretia úroveň</a:t>
            </a:r>
            <a:endParaRPr b="0" lang="sk-SK" sz="1800" spc="-1" strike="noStrike">
              <a:latin typeface="Arial"/>
            </a:endParaRPr>
          </a:p>
          <a:p>
            <a:pPr lvl="3" marL="1728000" indent="-216000" algn="ctr">
              <a:spcBef>
                <a:spcPts val="567"/>
              </a:spcBef>
              <a:buClr>
                <a:srgbClr val="000000"/>
              </a:buClr>
              <a:buSzPct val="75000"/>
              <a:buFont typeface="Symbol" charset="2"/>
              <a:buChar char=""/>
            </a:pPr>
            <a:r>
              <a:rPr b="0" lang="sk-SK" sz="1800" spc="-1" strike="noStrike">
                <a:latin typeface="Arial"/>
              </a:rPr>
              <a:t>Štvrtá úroveň osnovy</a:t>
            </a:r>
            <a:endParaRPr b="0" lang="sk-SK" sz="1800" spc="-1" strike="noStrike">
              <a:latin typeface="Arial"/>
            </a:endParaRPr>
          </a:p>
          <a:p>
            <a:pPr lvl="4" marL="2160000" indent="-216000" algn="ctr">
              <a:spcBef>
                <a:spcPts val="283"/>
              </a:spcBef>
              <a:buClr>
                <a:srgbClr val="000000"/>
              </a:buClr>
              <a:buSzPct val="45000"/>
              <a:buFont typeface="Wingdings" charset="2"/>
              <a:buChar char=""/>
            </a:pPr>
            <a:r>
              <a:rPr b="0" lang="sk-SK" sz="1800" spc="-1" strike="noStrike">
                <a:latin typeface="Arial"/>
              </a:rPr>
              <a:t>Piata úroveň osnovy</a:t>
            </a:r>
            <a:endParaRPr b="0" lang="sk-SK" sz="1800" spc="-1" strike="noStrike">
              <a:latin typeface="Arial"/>
            </a:endParaRPr>
          </a:p>
          <a:p>
            <a:pPr lvl="5" marL="2592000" indent="-216000" algn="ctr">
              <a:spcBef>
                <a:spcPts val="283"/>
              </a:spcBef>
              <a:buClr>
                <a:srgbClr val="000000"/>
              </a:buClr>
              <a:buSzPct val="45000"/>
              <a:buFont typeface="Wingdings" charset="2"/>
              <a:buChar char=""/>
            </a:pPr>
            <a:r>
              <a:rPr b="0" lang="sk-SK" sz="1800" spc="-1" strike="noStrike">
                <a:latin typeface="Arial"/>
              </a:rPr>
              <a:t>Šiesta úroveň</a:t>
            </a:r>
            <a:endParaRPr b="0" lang="sk-SK" sz="1800" spc="-1" strike="noStrike">
              <a:latin typeface="Arial"/>
            </a:endParaRPr>
          </a:p>
          <a:p>
            <a:pPr lvl="6" marL="3024000" indent="-216000" algn="ctr">
              <a:spcBef>
                <a:spcPts val="283"/>
              </a:spcBef>
              <a:buClr>
                <a:srgbClr val="000000"/>
              </a:buClr>
              <a:buSzPct val="45000"/>
              <a:buFont typeface="Wingdings" charset="2"/>
              <a:buChar char=""/>
            </a:pPr>
            <a:r>
              <a:rPr b="0" lang="sk-SK" sz="1800" spc="-1" strike="noStrike">
                <a:latin typeface="Arial"/>
              </a:rPr>
              <a:t>Siedma úroveň</a:t>
            </a:r>
            <a:endParaRPr b="0" lang="sk-SK"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hyperlink" Target="http://astronomia.zcu.cz/hvezdy/exoplanety/102-katalogy-exoplanet" TargetMode="External"/><Relationship Id="rId6" Type="http://schemas.openxmlformats.org/officeDocument/2006/relationships/hyperlink" Target="http://astronomia.zcu.cz/hvezdy/exoplanety/102-katalogy-exoplanet" TargetMode="External"/><Relationship Id="rId7" Type="http://schemas.openxmlformats.org/officeDocument/2006/relationships/hyperlink" Target="http://astronomia.zcu.cz/hvezdy/exoplanety/102-katalogy-exoplanet" TargetMode="External"/><Relationship Id="rId8"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image" Target="../media/image44.png"/><Relationship Id="rId4" Type="http://schemas.openxmlformats.org/officeDocument/2006/relationships/image" Target="../media/image45.wmf"/><Relationship Id="rId5" Type="http://schemas.openxmlformats.org/officeDocument/2006/relationships/image" Target="../media/image46.png"/><Relationship Id="rId6"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pn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hyperlink" Target="http://project-stars.com/" TargetMode="External"/><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83" name="image1.png" descr=""/>
          <p:cNvPicPr/>
          <p:nvPr/>
        </p:nvPicPr>
        <p:blipFill>
          <a:blip r:embed="rId2"/>
          <a:srcRect l="0" t="8888" r="0" b="13844"/>
          <a:stretch/>
        </p:blipFill>
        <p:spPr>
          <a:xfrm>
            <a:off x="1254240" y="0"/>
            <a:ext cx="9682920" cy="1101240"/>
          </a:xfrm>
          <a:prstGeom prst="rect">
            <a:avLst/>
          </a:prstGeom>
          <a:ln w="12700">
            <a:noFill/>
          </a:ln>
        </p:spPr>
      </p:pic>
      <p:sp>
        <p:nvSpPr>
          <p:cNvPr id="84" name="CustomShape 1"/>
          <p:cNvSpPr/>
          <p:nvPr/>
        </p:nvSpPr>
        <p:spPr>
          <a:xfrm>
            <a:off x="-6840" y="1049760"/>
            <a:ext cx="12197880" cy="547560"/>
          </a:xfrm>
          <a:prstGeom prst="rect">
            <a:avLst/>
          </a:prstGeom>
          <a:solidFill>
            <a:srgbClr val="ed7d31"/>
          </a:solidFill>
          <a:ln w="12700">
            <a:noFill/>
          </a:ln>
        </p:spPr>
        <p:style>
          <a:lnRef idx="0"/>
          <a:fillRef idx="0"/>
          <a:effectRef idx="0"/>
          <a:fontRef idx="minor"/>
        </p:style>
        <p:txBody>
          <a:bodyPr lIns="0" rIns="0" tIns="0" bIns="0">
            <a:spAutoFit/>
          </a:bodyPr>
          <a:p>
            <a:pPr>
              <a:lnSpc>
                <a:spcPct val="150000"/>
              </a:lnSpc>
            </a:pPr>
            <a:r>
              <a:rPr b="0" lang="sk-SK" sz="800" spc="-1" strike="noStrike">
                <a:solidFill>
                  <a:srgbClr val="000000"/>
                </a:solidFill>
                <a:latin typeface="Verdana Bold"/>
                <a:ea typeface="Verdana Bold"/>
              </a:rPr>
              <a:t>Project:</a:t>
            </a:r>
            <a:r>
              <a:rPr b="0" lang="sk-SK" sz="800" spc="-1" strike="noStrike">
                <a:solidFill>
                  <a:srgbClr val="000000"/>
                </a:solidFill>
                <a:latin typeface="Verdana"/>
                <a:ea typeface="Verdana"/>
              </a:rPr>
              <a:t> STARS (Successfully Teaching AstRonomy in Schools)</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endParaRPr b="0" lang="sk-SK" sz="800" spc="-1" strike="noStrike">
              <a:latin typeface="Arial"/>
            </a:endParaRPr>
          </a:p>
          <a:p>
            <a:pPr>
              <a:lnSpc>
                <a:spcPct val="150000"/>
              </a:lnSpc>
            </a:pPr>
            <a:r>
              <a:rPr b="0" lang="sk-SK" sz="800" spc="-1" strike="noStrike">
                <a:solidFill>
                  <a:srgbClr val="000000"/>
                </a:solidFill>
                <a:latin typeface="Verdana"/>
                <a:ea typeface="Verdana"/>
              </a:rPr>
              <a:t>This project has been funded with the support of the Erasmus+ Programme, K2 Action, Strategic Partnerships in School Education.</a:t>
            </a:r>
            <a:endParaRPr b="0" lang="sk-SK" sz="800" spc="-1" strike="noStrike">
              <a:latin typeface="Arial"/>
            </a:endParaRPr>
          </a:p>
          <a:p>
            <a:pPr>
              <a:lnSpc>
                <a:spcPct val="150000"/>
              </a:lnSpc>
            </a:pPr>
            <a:r>
              <a:rPr b="0" lang="sk-SK" sz="800" spc="-1" strike="noStrike">
                <a:solidFill>
                  <a:srgbClr val="000000"/>
                </a:solidFill>
                <a:latin typeface="Verdana Bold"/>
                <a:ea typeface="Verdana Bold"/>
              </a:rPr>
              <a:t>Project Agreement Number:</a:t>
            </a:r>
            <a:r>
              <a:rPr b="0" lang="sk-SK" sz="800" spc="-1" strike="noStrike">
                <a:solidFill>
                  <a:srgbClr val="000000"/>
                </a:solidFill>
                <a:latin typeface="Verdana"/>
                <a:ea typeface="Verdana"/>
              </a:rPr>
              <a:t> </a:t>
            </a:r>
            <a:r>
              <a:rPr b="0" lang="sk-SK" sz="800" spc="-1" strike="noStrike">
                <a:solidFill>
                  <a:srgbClr val="000000"/>
                </a:solidFill>
                <a:latin typeface="Calibri"/>
                <a:ea typeface="Calibri"/>
              </a:rPr>
              <a:t>2017-1-SK01-KA201-035344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endParaRPr b="0" lang="sk-SK" sz="800" spc="-1" strike="noStrike">
              <a:latin typeface="Arial"/>
            </a:endParaRPr>
          </a:p>
        </p:txBody>
      </p:sp>
      <p:sp>
        <p:nvSpPr>
          <p:cNvPr id="85" name="CustomShape 2"/>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86" name="CustomShape 3"/>
          <p:cNvSpPr/>
          <p:nvPr/>
        </p:nvSpPr>
        <p:spPr>
          <a:xfrm>
            <a:off x="-6840" y="1847160"/>
            <a:ext cx="12197880" cy="45694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1" lang="cs-CZ" sz="5400" spc="-1" strike="noStrike">
                <a:solidFill>
                  <a:srgbClr val="843c0b"/>
                </a:solidFill>
                <a:latin typeface="Franklin Gothic Book"/>
                <a:ea typeface="Franklin Gothic Book"/>
              </a:rPr>
              <a:t>Tréningový program pre učiteľa (O2)</a:t>
            </a:r>
            <a:endParaRPr b="0" lang="sk-SK" sz="5400" spc="-1" strike="noStrike">
              <a:latin typeface="Arial"/>
            </a:endParaRPr>
          </a:p>
          <a:p>
            <a:pPr algn="ctr">
              <a:lnSpc>
                <a:spcPct val="100000"/>
              </a:lnSpc>
            </a:pPr>
            <a:endParaRPr b="0" lang="sk-SK" sz="5400" spc="-1" strike="noStrike">
              <a:latin typeface="Arial"/>
            </a:endParaRPr>
          </a:p>
          <a:p>
            <a:pPr algn="ctr">
              <a:lnSpc>
                <a:spcPct val="100000"/>
              </a:lnSpc>
            </a:pPr>
            <a:r>
              <a:rPr b="1" lang="cs-CZ" sz="4400" spc="-1" strike="noStrike">
                <a:solidFill>
                  <a:srgbClr val="152392"/>
                </a:solidFill>
                <a:latin typeface="Calibri"/>
                <a:ea typeface="Calibri"/>
              </a:rPr>
              <a:t>Modul #6</a:t>
            </a:r>
            <a:endParaRPr b="0" lang="sk-SK" sz="4400" spc="-1" strike="noStrike">
              <a:latin typeface="Arial"/>
            </a:endParaRPr>
          </a:p>
          <a:p>
            <a:pPr algn="ctr">
              <a:lnSpc>
                <a:spcPct val="100000"/>
              </a:lnSpc>
            </a:pPr>
            <a:r>
              <a:rPr b="1" lang="cs-CZ" sz="4400" spc="-1" strike="noStrike" u="sng">
                <a:solidFill>
                  <a:srgbClr val="152392"/>
                </a:solidFill>
                <a:uFillTx/>
                <a:latin typeface="Calibri"/>
                <a:ea typeface="Calibri"/>
              </a:rPr>
              <a:t>Galaktické prostredie</a:t>
            </a:r>
            <a:endParaRPr b="0" lang="sk-SK" sz="4400" spc="-1" strike="noStrike">
              <a:latin typeface="Arial"/>
            </a:endParaRPr>
          </a:p>
          <a:p>
            <a:pPr algn="ctr">
              <a:lnSpc>
                <a:spcPct val="100000"/>
              </a:lnSpc>
            </a:pPr>
            <a:r>
              <a:rPr b="1" lang="cs-CZ" sz="4400" spc="-1" strike="noStrike">
                <a:solidFill>
                  <a:srgbClr val="152392"/>
                </a:solidFill>
                <a:latin typeface="Calibri"/>
                <a:ea typeface="Calibri"/>
              </a:rPr>
              <a:t>Exoplanéty</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51" name="image1.png" descr=""/>
          <p:cNvPicPr/>
          <p:nvPr/>
        </p:nvPicPr>
        <p:blipFill>
          <a:blip r:embed="rId2"/>
          <a:srcRect l="0" t="8888" r="0" b="13844"/>
          <a:stretch/>
        </p:blipFill>
        <p:spPr>
          <a:xfrm>
            <a:off x="1254240" y="0"/>
            <a:ext cx="9682920" cy="1101240"/>
          </a:xfrm>
          <a:prstGeom prst="rect">
            <a:avLst/>
          </a:prstGeom>
          <a:ln w="12700">
            <a:noFill/>
          </a:ln>
        </p:spPr>
      </p:pic>
      <p:sp>
        <p:nvSpPr>
          <p:cNvPr id="15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53" name="CustomShape 2"/>
          <p:cNvSpPr/>
          <p:nvPr/>
        </p:nvSpPr>
        <p:spPr>
          <a:xfrm>
            <a:off x="0" y="104256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Teoretický obsah</a:t>
            </a:r>
            <a:endParaRPr b="0" lang="sk-SK" sz="4400" spc="-1" strike="noStrike">
              <a:latin typeface="Arial"/>
            </a:endParaRPr>
          </a:p>
        </p:txBody>
      </p:sp>
      <p:sp>
        <p:nvSpPr>
          <p:cNvPr id="154" name="CustomShape 3"/>
          <p:cNvSpPr/>
          <p:nvPr/>
        </p:nvSpPr>
        <p:spPr>
          <a:xfrm>
            <a:off x="249840" y="1829880"/>
            <a:ext cx="11684520" cy="23450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6.1 Exoplanéty</a:t>
            </a:r>
            <a:endParaRPr b="0" lang="sk-SK" sz="36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Označovanie exoplanét</a:t>
            </a:r>
            <a:r>
              <a:rPr b="0" lang="ru-RU" sz="2800" spc="-1" strike="noStrike">
                <a:solidFill>
                  <a:srgbClr val="002060"/>
                </a:solidFill>
                <a:latin typeface="Calibri"/>
                <a:ea typeface="Calibri"/>
              </a:rPr>
              <a:t>;</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história objavov;</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metódy detekcie (metóda radiálnych rýchlostí, metóda tranzitnej fotometrie).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56" name="image1.png" descr=""/>
          <p:cNvPicPr/>
          <p:nvPr/>
        </p:nvPicPr>
        <p:blipFill>
          <a:blip r:embed="rId2"/>
          <a:srcRect l="0" t="8888" r="0" b="13844"/>
          <a:stretch/>
        </p:blipFill>
        <p:spPr>
          <a:xfrm>
            <a:off x="1254240" y="0"/>
            <a:ext cx="9682920" cy="1101240"/>
          </a:xfrm>
          <a:prstGeom prst="rect">
            <a:avLst/>
          </a:prstGeom>
          <a:ln w="12700">
            <a:noFill/>
          </a:ln>
        </p:spPr>
      </p:pic>
      <p:sp>
        <p:nvSpPr>
          <p:cNvPr id="15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58" name="CustomShape 2"/>
          <p:cNvSpPr/>
          <p:nvPr/>
        </p:nvSpPr>
        <p:spPr>
          <a:xfrm>
            <a:off x="0" y="105444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Zoznam praktických cvičení</a:t>
            </a:r>
            <a:endParaRPr b="0" lang="sk-SK" sz="4400" spc="-1" strike="noStrike">
              <a:latin typeface="Arial"/>
            </a:endParaRPr>
          </a:p>
        </p:txBody>
      </p:sp>
      <p:sp>
        <p:nvSpPr>
          <p:cNvPr id="159" name="CustomShape 3"/>
          <p:cNvSpPr/>
          <p:nvPr/>
        </p:nvSpPr>
        <p:spPr>
          <a:xfrm>
            <a:off x="261360" y="1941120"/>
            <a:ext cx="11684520" cy="8200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1600" spc="-1" strike="noStrike">
                <a:solidFill>
                  <a:srgbClr val="002060"/>
                </a:solidFill>
                <a:latin typeface="Calibri"/>
                <a:ea typeface="Calibri"/>
              </a:rPr>
              <a:t>6.1.1</a:t>
            </a:r>
            <a:r>
              <a:rPr b="0" lang="cs-CZ" sz="1600" spc="-1" strike="noStrike">
                <a:solidFill>
                  <a:srgbClr val="002060"/>
                </a:solidFill>
                <a:latin typeface="Calibri"/>
                <a:ea typeface="Calibri"/>
              </a:rPr>
              <a:t>	</a:t>
            </a:r>
            <a:r>
              <a:rPr b="0" lang="cs-CZ" sz="1600" spc="-1" strike="noStrike">
                <a:solidFill>
                  <a:srgbClr val="002060"/>
                </a:solidFill>
                <a:latin typeface="Calibri"/>
                <a:ea typeface="Calibri"/>
              </a:rPr>
              <a:t>Obývateľná zóna</a:t>
            </a:r>
            <a:endParaRPr b="0" lang="sk-SK" sz="1600" spc="-1" strike="noStrike">
              <a:latin typeface="Arial"/>
            </a:endParaRPr>
          </a:p>
          <a:p>
            <a:pPr>
              <a:lnSpc>
                <a:spcPct val="100000"/>
              </a:lnSpc>
            </a:pPr>
            <a:endParaRPr b="0" lang="sk-SK" sz="1600" spc="-1" strike="noStrike">
              <a:latin typeface="Arial"/>
            </a:endParaRPr>
          </a:p>
          <a:p>
            <a:pPr>
              <a:lnSpc>
                <a:spcPct val="100000"/>
              </a:lnSpc>
            </a:pPr>
            <a:r>
              <a:rPr b="0" lang="pl-PL" sz="1600" spc="-1" strike="noStrike">
                <a:solidFill>
                  <a:srgbClr val="002060"/>
                </a:solidFill>
                <a:latin typeface="Calibri"/>
                <a:ea typeface="Calibri"/>
              </a:rPr>
              <a:t>6.2.1</a:t>
            </a:r>
            <a:r>
              <a:rPr b="0" lang="pl-PL" sz="1600" spc="-1" strike="noStrike">
                <a:solidFill>
                  <a:srgbClr val="002060"/>
                </a:solidFill>
                <a:latin typeface="Calibri"/>
                <a:ea typeface="Calibri"/>
              </a:rPr>
              <a:t>	</a:t>
            </a:r>
            <a:r>
              <a:rPr b="0" lang="pl-PL" sz="1600" spc="-1" strike="noStrike">
                <a:solidFill>
                  <a:srgbClr val="002060"/>
                </a:solidFill>
                <a:latin typeface="Calibri"/>
                <a:ea typeface="Calibri"/>
              </a:rPr>
              <a:t>Tranzitná fotometria</a:t>
            </a:r>
            <a:endParaRPr b="0" lang="sk-SK"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61" name="image1.png" descr=""/>
          <p:cNvPicPr/>
          <p:nvPr/>
        </p:nvPicPr>
        <p:blipFill>
          <a:blip r:embed="rId2"/>
          <a:srcRect l="0" t="8888" r="0" b="13844"/>
          <a:stretch/>
        </p:blipFill>
        <p:spPr>
          <a:xfrm>
            <a:off x="1254240" y="0"/>
            <a:ext cx="9682920" cy="1101240"/>
          </a:xfrm>
          <a:prstGeom prst="rect">
            <a:avLst/>
          </a:prstGeom>
          <a:ln w="12700">
            <a:noFill/>
          </a:ln>
        </p:spPr>
      </p:pic>
      <p:sp>
        <p:nvSpPr>
          <p:cNvPr id="16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63"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a:t>
            </a:r>
            <a:r>
              <a:rPr b="0" lang="pt-BR" sz="3200" spc="-1" strike="noStrike">
                <a:solidFill>
                  <a:srgbClr val="002060"/>
                </a:solidFill>
                <a:latin typeface="Calibri"/>
                <a:ea typeface="Calibri"/>
              </a:rPr>
              <a:t>.1.1</a:t>
            </a:r>
            <a:r>
              <a:rPr b="0" lang="cs-CZ" sz="3200" spc="-1" strike="noStrike">
                <a:solidFill>
                  <a:srgbClr val="002060"/>
                </a:solidFill>
                <a:latin typeface="Calibri"/>
                <a:ea typeface="Calibri"/>
              </a:rPr>
              <a:t> Obývateľná zóna</a:t>
            </a:r>
            <a:endParaRPr b="0" lang="sk-SK" sz="3200" spc="-1" strike="noStrike">
              <a:latin typeface="Arial"/>
            </a:endParaRPr>
          </a:p>
        </p:txBody>
      </p:sp>
      <p:sp>
        <p:nvSpPr>
          <p:cNvPr id="164" name="CustomShape 3"/>
          <p:cNvSpPr/>
          <p:nvPr/>
        </p:nvSpPr>
        <p:spPr>
          <a:xfrm>
            <a:off x="261360" y="306684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Materiály a náradie:</a:t>
            </a:r>
            <a:r>
              <a:rPr b="0" lang="az-Cyrl-AZ" sz="3600" spc="-1" strike="noStrike">
                <a:solidFill>
                  <a:srgbClr val="002060"/>
                </a:solidFill>
                <a:latin typeface="Calibri"/>
                <a:ea typeface="Calibri"/>
              </a:rPr>
              <a:t> </a:t>
            </a:r>
            <a:r>
              <a:rPr b="0" lang="cs-CZ" sz="2800" spc="-1" strike="noStrike">
                <a:solidFill>
                  <a:srgbClr val="002060"/>
                </a:solidFill>
                <a:latin typeface="Calibri"/>
                <a:ea typeface="Calibri"/>
              </a:rPr>
              <a:t>Zdroj sálavého tepla, dva teplomery (jeden s na čierno zafarbenou nádržkou, druhý s lesklou nádržkou), laboratórny stojan so svorkami, pravítko, milimetrový papier.</a:t>
            </a:r>
            <a:endParaRPr b="0" lang="sk-SK" sz="2800" spc="-1" strike="noStrike">
              <a:latin typeface="Arial"/>
            </a:endParaRPr>
          </a:p>
        </p:txBody>
      </p:sp>
      <p:sp>
        <p:nvSpPr>
          <p:cNvPr id="165" name="CustomShape 4"/>
          <p:cNvSpPr/>
          <p:nvPr/>
        </p:nvSpPr>
        <p:spPr>
          <a:xfrm>
            <a:off x="261360" y="448632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Postup: </a:t>
            </a:r>
            <a:r>
              <a:rPr b="0" lang="cs-CZ" sz="2800" spc="-1" strike="noStrike">
                <a:solidFill>
                  <a:srgbClr val="002060"/>
                </a:solidFill>
                <a:latin typeface="Calibri"/>
                <a:ea typeface="Calibri"/>
              </a:rPr>
              <a:t>Žiaci skúmajú zmenu povrchovej teploty exoplanéty so zmenou vzdialenosti od materskej hviezdy.</a:t>
            </a:r>
            <a:endParaRPr b="0" lang="sk-SK" sz="2800" spc="-1" strike="noStrike">
              <a:latin typeface="Arial"/>
            </a:endParaRPr>
          </a:p>
        </p:txBody>
      </p:sp>
      <p:sp>
        <p:nvSpPr>
          <p:cNvPr id="166" name="CustomShape 5"/>
          <p:cNvSpPr/>
          <p:nvPr/>
        </p:nvSpPr>
        <p:spPr>
          <a:xfrm>
            <a:off x="261360" y="158184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Metodická časť: </a:t>
            </a:r>
            <a:r>
              <a:rPr b="0" lang="cs-CZ" sz="2800" spc="-1" strike="noStrike">
                <a:solidFill>
                  <a:srgbClr val="002060"/>
                </a:solidFill>
                <a:latin typeface="Calibri"/>
                <a:ea typeface="Calibri"/>
              </a:rPr>
              <a:t>Žiaci pochopia, že sa v okolí materskej hviezdy nachádzajú miesta s vysokou a nízkou teplotou, vrátane oblastí (obývateľná zóna, kde je na povrchu exoplanéty vhodná teplota na udrženie vody v tekutom skupenstve.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Obrázek1" descr=""/>
          <p:cNvPicPr/>
          <p:nvPr/>
        </p:nvPicPr>
        <p:blipFill>
          <a:blip r:embed="rId1"/>
          <a:stretch/>
        </p:blipFill>
        <p:spPr>
          <a:xfrm>
            <a:off x="8524440" y="1291320"/>
            <a:ext cx="3232800" cy="2217240"/>
          </a:xfrm>
          <a:prstGeom prst="rect">
            <a:avLst/>
          </a:prstGeom>
          <a:ln w="0">
            <a:noFill/>
          </a:ln>
        </p:spPr>
      </p:pic>
      <p:pic>
        <p:nvPicPr>
          <p:cNvPr id="168" name="image2.jpg" descr=""/>
          <p:cNvPicPr/>
          <p:nvPr/>
        </p:nvPicPr>
        <p:blipFill>
          <a:blip r:embed="rId2"/>
          <a:srcRect l="0" t="14595" r="0" b="20013"/>
          <a:stretch/>
        </p:blipFill>
        <p:spPr>
          <a:xfrm>
            <a:off x="1587600" y="5821560"/>
            <a:ext cx="9032040" cy="1035720"/>
          </a:xfrm>
          <a:prstGeom prst="rect">
            <a:avLst/>
          </a:prstGeom>
          <a:ln w="12700">
            <a:noFill/>
          </a:ln>
        </p:spPr>
      </p:pic>
      <p:pic>
        <p:nvPicPr>
          <p:cNvPr id="169" name="image1.png" descr=""/>
          <p:cNvPicPr/>
          <p:nvPr/>
        </p:nvPicPr>
        <p:blipFill>
          <a:blip r:embed="rId3"/>
          <a:srcRect l="0" t="8888" r="0" b="13844"/>
          <a:stretch/>
        </p:blipFill>
        <p:spPr>
          <a:xfrm>
            <a:off x="1254240" y="0"/>
            <a:ext cx="9682920" cy="1101240"/>
          </a:xfrm>
          <a:prstGeom prst="rect">
            <a:avLst/>
          </a:prstGeom>
          <a:ln w="12700">
            <a:noFill/>
          </a:ln>
        </p:spPr>
      </p:pic>
      <p:sp>
        <p:nvSpPr>
          <p:cNvPr id="170"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71"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a:t>
            </a:r>
            <a:r>
              <a:rPr b="0" lang="pt-BR" sz="3200" spc="-1" strike="noStrike">
                <a:solidFill>
                  <a:srgbClr val="002060"/>
                </a:solidFill>
                <a:latin typeface="Calibri"/>
                <a:ea typeface="Calibri"/>
              </a:rPr>
              <a:t>.1.1</a:t>
            </a:r>
            <a:r>
              <a:rPr b="0" lang="cs-CZ" sz="3200" spc="-1" strike="noStrike">
                <a:solidFill>
                  <a:srgbClr val="002060"/>
                </a:solidFill>
                <a:latin typeface="Calibri"/>
                <a:ea typeface="Calibri"/>
              </a:rPr>
              <a:t> Obývateľná zóna</a:t>
            </a:r>
            <a:endParaRPr b="0" lang="sk-SK" sz="3200" spc="-1" strike="noStrike">
              <a:latin typeface="Arial"/>
            </a:endParaRPr>
          </a:p>
        </p:txBody>
      </p:sp>
      <p:sp>
        <p:nvSpPr>
          <p:cNvPr id="172" name="CustomShape 3"/>
          <p:cNvSpPr/>
          <p:nvPr/>
        </p:nvSpPr>
        <p:spPr>
          <a:xfrm>
            <a:off x="261360" y="1755720"/>
            <a:ext cx="735840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Zmena povrchovej teploty exoplanéty so vzdialenosťou od materskej hviezdy </a:t>
            </a:r>
            <a:br/>
            <a:r>
              <a:rPr b="0" lang="cs-CZ" sz="1800" spc="-1" strike="noStrike">
                <a:solidFill>
                  <a:srgbClr val="c00000"/>
                </a:solidFill>
                <a:latin typeface="Calibri"/>
                <a:ea typeface="Calibri"/>
              </a:rPr>
              <a:t>S rastúcou vzdialenosťou sa znižuje.</a:t>
            </a:r>
            <a:endParaRPr b="0" lang="sk-SK" sz="1800" spc="-1" strike="noStrike">
              <a:latin typeface="Arial"/>
            </a:endParaRPr>
          </a:p>
        </p:txBody>
      </p:sp>
      <p:sp>
        <p:nvSpPr>
          <p:cNvPr id="173" name="CustomShape 4"/>
          <p:cNvSpPr/>
          <p:nvPr/>
        </p:nvSpPr>
        <p:spPr>
          <a:xfrm>
            <a:off x="261360" y="2394000"/>
            <a:ext cx="770904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Zmena povrchovej teploty exoplanéty vplyvom albeda (odrazivosti exoplanéty) </a:t>
            </a:r>
            <a:br/>
            <a:r>
              <a:rPr b="0" lang="cs-CZ" sz="1800" spc="-1" strike="noStrike">
                <a:solidFill>
                  <a:srgbClr val="c00000"/>
                </a:solidFill>
                <a:latin typeface="Calibri"/>
                <a:ea typeface="Calibri"/>
              </a:rPr>
              <a:t>Čím vyššie albedo, tým nižšia teplota exoplanéty.</a:t>
            </a:r>
            <a:endParaRPr b="0" lang="sk-SK" sz="1800" spc="-1" strike="noStrike">
              <a:latin typeface="Arial"/>
            </a:endParaRPr>
          </a:p>
        </p:txBody>
      </p:sp>
      <p:sp>
        <p:nvSpPr>
          <p:cNvPr id="174" name="CustomShape 5"/>
          <p:cNvSpPr/>
          <p:nvPr/>
        </p:nvSpPr>
        <p:spPr>
          <a:xfrm>
            <a:off x="261360" y="3031920"/>
            <a:ext cx="770904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Vplyv atmosféry</a:t>
            </a:r>
            <a:br/>
            <a:r>
              <a:rPr b="0" lang="cs-CZ" sz="1800" spc="-1" strike="noStrike">
                <a:solidFill>
                  <a:srgbClr val="c00000"/>
                </a:solidFill>
                <a:latin typeface="Calibri"/>
                <a:ea typeface="Calibri"/>
              </a:rPr>
              <a:t>Prítomnosť atmosféry zvyšuje teplota exoplanéty.</a:t>
            </a:r>
            <a:endParaRPr b="0" lang="sk-SK" sz="1800" spc="-1" strike="noStrike">
              <a:latin typeface="Arial"/>
            </a:endParaRPr>
          </a:p>
        </p:txBody>
      </p:sp>
      <p:pic>
        <p:nvPicPr>
          <p:cNvPr id="175" name="Obrázek2" descr=""/>
          <p:cNvPicPr/>
          <p:nvPr/>
        </p:nvPicPr>
        <p:blipFill>
          <a:blip r:embed="rId4"/>
          <a:stretch/>
        </p:blipFill>
        <p:spPr>
          <a:xfrm>
            <a:off x="7155000" y="2928240"/>
            <a:ext cx="2738160" cy="1539720"/>
          </a:xfrm>
          <a:prstGeom prst="rect">
            <a:avLst/>
          </a:prstGeom>
          <a:ln w="0">
            <a:noFill/>
          </a:ln>
        </p:spPr>
      </p:pic>
      <p:sp>
        <p:nvSpPr>
          <p:cNvPr id="176" name="CustomShape 6"/>
          <p:cNvSpPr/>
          <p:nvPr/>
        </p:nvSpPr>
        <p:spPr>
          <a:xfrm>
            <a:off x="261360" y="3634560"/>
            <a:ext cx="696384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Obývateľná zóna</a:t>
            </a:r>
            <a:br/>
            <a:r>
              <a:rPr b="0" lang="cs-CZ" sz="1800" spc="-1" strike="noStrike">
                <a:solidFill>
                  <a:srgbClr val="000000"/>
                </a:solidFill>
                <a:latin typeface="Calibri"/>
                <a:ea typeface="Calibri"/>
              </a:rPr>
              <a:t>I</a:t>
            </a:r>
            <a:r>
              <a:rPr b="0" lang="cs-CZ" sz="1800" spc="-1" strike="noStrike">
                <a:solidFill>
                  <a:srgbClr val="c00000"/>
                </a:solidFill>
                <a:latin typeface="Calibri"/>
                <a:ea typeface="Calibri"/>
              </a:rPr>
              <a:t>nterval vzdialeností od materskej  hviezdy, kde exoplanéty </a:t>
            </a:r>
            <a:br/>
            <a:r>
              <a:rPr b="0" lang="cs-CZ" sz="1800" spc="-1" strike="noStrike">
                <a:solidFill>
                  <a:srgbClr val="c00000"/>
                </a:solidFill>
                <a:latin typeface="Calibri"/>
                <a:ea typeface="Calibri"/>
              </a:rPr>
              <a:t>môžu mať pri dostatečnoém atmosférickom tlaku na svojom povrchu </a:t>
            </a:r>
            <a:br/>
            <a:r>
              <a:rPr b="0" lang="cs-CZ" sz="1800" spc="-1" strike="noStrike">
                <a:solidFill>
                  <a:srgbClr val="c00000"/>
                </a:solidFill>
                <a:latin typeface="Calibri"/>
                <a:ea typeface="Calibri"/>
              </a:rPr>
              <a:t>tekutú vodu. Teploty medzi 0 °C a 100 °C (záleží od atmosférického tlaku).</a:t>
            </a:r>
            <a:endParaRPr b="0" lang="sk-SK" sz="1800" spc="-1" strike="noStrike">
              <a:latin typeface="Arial"/>
            </a:endParaRPr>
          </a:p>
        </p:txBody>
      </p:sp>
      <p:sp>
        <p:nvSpPr>
          <p:cNvPr id="177" name="CustomShape 7"/>
          <p:cNvSpPr/>
          <p:nvPr/>
        </p:nvSpPr>
        <p:spPr>
          <a:xfrm>
            <a:off x="261360" y="4843080"/>
            <a:ext cx="696384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Slnečná sústava a obývateľná zóna</a:t>
            </a:r>
            <a:br/>
            <a:r>
              <a:rPr b="0" lang="cs-CZ" sz="1800" spc="-1" strike="noStrike">
                <a:solidFill>
                  <a:srgbClr val="c00000"/>
                </a:solidFill>
                <a:latin typeface="Calibri"/>
                <a:ea typeface="Calibri"/>
              </a:rPr>
              <a:t>Len Zem.</a:t>
            </a:r>
            <a:endParaRPr b="0" lang="sk-SK" sz="1800" spc="-1" strike="noStrike">
              <a:latin typeface="Arial"/>
            </a:endParaRPr>
          </a:p>
        </p:txBody>
      </p:sp>
      <p:sp>
        <p:nvSpPr>
          <p:cNvPr id="178" name="CustomShape 8"/>
          <p:cNvSpPr/>
          <p:nvPr/>
        </p:nvSpPr>
        <p:spPr>
          <a:xfrm>
            <a:off x="5940360" y="5157000"/>
            <a:ext cx="6095160" cy="364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u="sng">
                <a:solidFill>
                  <a:srgbClr val="0000ff"/>
                </a:solidFill>
                <a:uFillTx/>
                <a:latin typeface="Calibri"/>
                <a:ea typeface="Calibri"/>
                <a:hlinkClick r:id="rId5"/>
              </a:rPr>
              <a:t>astronomia.zcu.cz/</a:t>
            </a:r>
            <a:r>
              <a:rPr b="0" lang="cs-CZ" sz="1800" spc="-1" strike="noStrike" u="sng">
                <a:solidFill>
                  <a:srgbClr val="0000ff"/>
                </a:solidFill>
                <a:uFillTx/>
                <a:latin typeface="Calibri"/>
                <a:ea typeface="Calibri"/>
                <a:hlinkClick r:id="rId6"/>
              </a:rPr>
              <a:t>hvezdy</a:t>
            </a:r>
            <a:r>
              <a:rPr b="0" lang="cs-CZ" sz="1800" spc="-1" strike="noStrike" u="sng">
                <a:solidFill>
                  <a:srgbClr val="0000ff"/>
                </a:solidFill>
                <a:uFillTx/>
                <a:latin typeface="Calibri"/>
                <a:ea typeface="Calibri"/>
                <a:hlinkClick r:id="rId7"/>
              </a:rPr>
              <a:t>/exoplanety/102-katalogy-exoplanet</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80" name="image1.png" descr=""/>
          <p:cNvPicPr/>
          <p:nvPr/>
        </p:nvPicPr>
        <p:blipFill>
          <a:blip r:embed="rId2"/>
          <a:srcRect l="0" t="8888" r="0" b="13844"/>
          <a:stretch/>
        </p:blipFill>
        <p:spPr>
          <a:xfrm>
            <a:off x="1254240" y="0"/>
            <a:ext cx="9682920" cy="1101240"/>
          </a:xfrm>
          <a:prstGeom prst="rect">
            <a:avLst/>
          </a:prstGeom>
          <a:ln w="12700">
            <a:noFill/>
          </a:ln>
        </p:spPr>
      </p:pic>
      <p:sp>
        <p:nvSpPr>
          <p:cNvPr id="181"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82"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a:t>
            </a:r>
            <a:r>
              <a:rPr b="0" lang="pt-BR" sz="3200" spc="-1" strike="noStrike">
                <a:solidFill>
                  <a:srgbClr val="002060"/>
                </a:solidFill>
                <a:latin typeface="Calibri"/>
                <a:ea typeface="Calibri"/>
              </a:rPr>
              <a:t>.1.1</a:t>
            </a:r>
            <a:r>
              <a:rPr b="0" lang="cs-CZ" sz="3200" spc="-1" strike="noStrike">
                <a:solidFill>
                  <a:srgbClr val="002060"/>
                </a:solidFill>
                <a:latin typeface="Calibri"/>
                <a:ea typeface="Calibri"/>
              </a:rPr>
              <a:t> Obývateľná zóna</a:t>
            </a:r>
            <a:endParaRPr b="0" lang="sk-SK" sz="3200" spc="-1" strike="noStrike">
              <a:latin typeface="Arial"/>
            </a:endParaRPr>
          </a:p>
        </p:txBody>
      </p:sp>
      <p:pic>
        <p:nvPicPr>
          <p:cNvPr id="183" name="Obrázek 16" descr=""/>
          <p:cNvPicPr/>
          <p:nvPr/>
        </p:nvPicPr>
        <p:blipFill>
          <a:blip r:embed="rId3"/>
          <a:stretch/>
        </p:blipFill>
        <p:spPr>
          <a:xfrm>
            <a:off x="4443120" y="1590840"/>
            <a:ext cx="786960" cy="3830760"/>
          </a:xfrm>
          <a:prstGeom prst="rect">
            <a:avLst/>
          </a:prstGeom>
          <a:ln w="0">
            <a:noFill/>
          </a:ln>
        </p:spPr>
      </p:pic>
      <p:pic>
        <p:nvPicPr>
          <p:cNvPr id="184" name="Picture 2" descr="Image result for žárovka"/>
          <p:cNvPicPr/>
          <p:nvPr/>
        </p:nvPicPr>
        <p:blipFill>
          <a:blip r:embed="rId4"/>
          <a:srcRect l="19368" t="0" r="16546" b="0"/>
          <a:stretch/>
        </p:blipFill>
        <p:spPr>
          <a:xfrm>
            <a:off x="543240" y="2291400"/>
            <a:ext cx="1808280" cy="2822040"/>
          </a:xfrm>
          <a:prstGeom prst="rect">
            <a:avLst/>
          </a:prstGeom>
          <a:ln w="0">
            <a:noFill/>
          </a:ln>
        </p:spPr>
      </p:pic>
      <p:sp>
        <p:nvSpPr>
          <p:cNvPr id="185" name="CustomShape 3"/>
          <p:cNvSpPr/>
          <p:nvPr/>
        </p:nvSpPr>
        <p:spPr>
          <a:xfrm>
            <a:off x="441000" y="5108040"/>
            <a:ext cx="200160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zdroj sálavého svetla</a:t>
            </a:r>
            <a:endParaRPr b="0" lang="sk-SK" sz="1800" spc="-1" strike="noStrike">
              <a:latin typeface="Arial"/>
            </a:endParaRPr>
          </a:p>
        </p:txBody>
      </p:sp>
      <p:grpSp>
        <p:nvGrpSpPr>
          <p:cNvPr id="186" name="Group 4"/>
          <p:cNvGrpSpPr/>
          <p:nvPr/>
        </p:nvGrpSpPr>
        <p:grpSpPr>
          <a:xfrm>
            <a:off x="4777560" y="4624560"/>
            <a:ext cx="179280" cy="755280"/>
            <a:chOff x="4777560" y="4624560"/>
            <a:chExt cx="179280" cy="755280"/>
          </a:xfrm>
        </p:grpSpPr>
        <p:sp>
          <p:nvSpPr>
            <p:cNvPr id="187" name="CustomShape 5"/>
            <p:cNvSpPr/>
            <p:nvPr/>
          </p:nvSpPr>
          <p:spPr>
            <a:xfrm>
              <a:off x="4777560" y="4766400"/>
              <a:ext cx="179280" cy="613440"/>
            </a:xfrm>
            <a:prstGeom prst="ellipse">
              <a:avLst/>
            </a:prstGeom>
            <a:solidFill>
              <a:schemeClr val="tx1"/>
            </a:solidFill>
            <a:ln w="12700">
              <a:solidFill>
                <a:schemeClr val="tx1"/>
              </a:solidFill>
              <a:miter/>
            </a:ln>
          </p:spPr>
          <p:style>
            <a:lnRef idx="0"/>
            <a:fillRef idx="0"/>
            <a:effectRef idx="0"/>
            <a:fontRef idx="minor"/>
          </p:style>
        </p:sp>
        <p:sp>
          <p:nvSpPr>
            <p:cNvPr id="188" name="CustomShape 6"/>
            <p:cNvSpPr/>
            <p:nvPr/>
          </p:nvSpPr>
          <p:spPr>
            <a:xfrm>
              <a:off x="4777560" y="4624560"/>
              <a:ext cx="179280" cy="461160"/>
            </a:xfrm>
            <a:prstGeom prst="rect">
              <a:avLst/>
            </a:prstGeom>
            <a:solidFill>
              <a:schemeClr val="tx1"/>
            </a:solidFill>
            <a:ln w="12700">
              <a:solidFill>
                <a:schemeClr val="tx1"/>
              </a:solidFill>
              <a:miter/>
            </a:ln>
          </p:spPr>
          <p:style>
            <a:lnRef idx="0"/>
            <a:fillRef idx="0"/>
            <a:effectRef idx="0"/>
            <a:fontRef idx="minor"/>
          </p:style>
        </p:sp>
      </p:grpSp>
      <p:pic>
        <p:nvPicPr>
          <p:cNvPr id="189" name="Obrázek 20" descr=""/>
          <p:cNvPicPr/>
          <p:nvPr/>
        </p:nvPicPr>
        <p:blipFill>
          <a:blip r:embed="rId5"/>
          <a:stretch/>
        </p:blipFill>
        <p:spPr>
          <a:xfrm>
            <a:off x="5439600" y="1590840"/>
            <a:ext cx="786960" cy="3830760"/>
          </a:xfrm>
          <a:prstGeom prst="rect">
            <a:avLst/>
          </a:prstGeom>
          <a:ln w="0">
            <a:noFill/>
          </a:ln>
        </p:spPr>
      </p:pic>
      <p:grpSp>
        <p:nvGrpSpPr>
          <p:cNvPr id="190" name="Group 7"/>
          <p:cNvGrpSpPr/>
          <p:nvPr/>
        </p:nvGrpSpPr>
        <p:grpSpPr>
          <a:xfrm>
            <a:off x="5774040" y="4624560"/>
            <a:ext cx="179280" cy="755280"/>
            <a:chOff x="5774040" y="4624560"/>
            <a:chExt cx="179280" cy="755280"/>
          </a:xfrm>
        </p:grpSpPr>
        <p:sp>
          <p:nvSpPr>
            <p:cNvPr id="191" name="CustomShape 8"/>
            <p:cNvSpPr/>
            <p:nvPr/>
          </p:nvSpPr>
          <p:spPr>
            <a:xfrm>
              <a:off x="5774040" y="4766400"/>
              <a:ext cx="179280" cy="613440"/>
            </a:xfrm>
            <a:prstGeom prst="ellipse">
              <a:avLst/>
            </a:prstGeom>
            <a:blipFill rotWithShape="0">
              <a:blip r:embed="rId6"/>
              <a:stretch/>
            </a:blipFill>
            <a:ln w="12700">
              <a:noFill/>
            </a:ln>
          </p:spPr>
          <p:style>
            <a:lnRef idx="0"/>
            <a:fillRef idx="0"/>
            <a:effectRef idx="0"/>
            <a:fontRef idx="minor"/>
          </p:style>
        </p:sp>
        <p:sp>
          <p:nvSpPr>
            <p:cNvPr id="192" name="CustomShape 9"/>
            <p:cNvSpPr/>
            <p:nvPr/>
          </p:nvSpPr>
          <p:spPr>
            <a:xfrm>
              <a:off x="5774040" y="4624560"/>
              <a:ext cx="179280" cy="461160"/>
            </a:xfrm>
            <a:prstGeom prst="rect">
              <a:avLst/>
            </a:prstGeom>
            <a:blipFill rotWithShape="0">
              <a:blip r:embed="rId7"/>
              <a:stretch/>
            </a:blipFill>
            <a:ln w="12700">
              <a:noFill/>
            </a:ln>
          </p:spPr>
          <p:style>
            <a:lnRef idx="0"/>
            <a:fillRef idx="0"/>
            <a:effectRef idx="0"/>
            <a:fontRef idx="minor"/>
          </p:style>
        </p:sp>
      </p:grpSp>
      <p:sp>
        <p:nvSpPr>
          <p:cNvPr id="193" name="CustomShape 10"/>
          <p:cNvSpPr/>
          <p:nvPr/>
        </p:nvSpPr>
        <p:spPr>
          <a:xfrm>
            <a:off x="3008880" y="5089680"/>
            <a:ext cx="1950120" cy="364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čierna nádržka</a:t>
            </a:r>
            <a:endParaRPr b="0" lang="sk-SK" sz="1800" spc="-1" strike="noStrike">
              <a:latin typeface="Arial"/>
            </a:endParaRPr>
          </a:p>
        </p:txBody>
      </p:sp>
      <p:sp>
        <p:nvSpPr>
          <p:cNvPr id="194" name="CustomShape 11"/>
          <p:cNvSpPr/>
          <p:nvPr/>
        </p:nvSpPr>
        <p:spPr>
          <a:xfrm>
            <a:off x="6057720" y="5089680"/>
            <a:ext cx="169992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nádržka z alobalu</a:t>
            </a:r>
            <a:endParaRPr b="0" lang="sk-SK" sz="1800" spc="-1" strike="noStrike">
              <a:latin typeface="Arial"/>
            </a:endParaRPr>
          </a:p>
        </p:txBody>
      </p:sp>
      <p:sp>
        <p:nvSpPr>
          <p:cNvPr id="195" name="CustomShape 12"/>
          <p:cNvSpPr/>
          <p:nvPr/>
        </p:nvSpPr>
        <p:spPr>
          <a:xfrm flipV="1">
            <a:off x="2352240" y="3696120"/>
            <a:ext cx="2005920" cy="4320"/>
          </a:xfrm>
          <a:custGeom>
            <a:avLst/>
            <a:gdLst/>
            <a:ahLst/>
            <a:rect l="l" t="t" r="r" b="b"/>
            <a:pathLst>
              <a:path w="21600" h="21600">
                <a:moveTo>
                  <a:pt x="0" y="0"/>
                </a:moveTo>
                <a:lnTo>
                  <a:pt x="21600" y="21600"/>
                </a:lnTo>
              </a:path>
            </a:pathLst>
          </a:custGeom>
          <a:noFill/>
          <a:ln w="12700">
            <a:solidFill>
              <a:srgbClr val="5b9bd5"/>
            </a:solidFill>
            <a:miter/>
            <a:headEnd len="med" type="triangle" w="med"/>
            <a:tailEnd len="med" type="triangle" w="med"/>
          </a:ln>
        </p:spPr>
        <p:style>
          <a:lnRef idx="0"/>
          <a:fillRef idx="0"/>
          <a:effectRef idx="0"/>
          <a:fontRef idx="minor"/>
        </p:style>
      </p:sp>
      <p:sp>
        <p:nvSpPr>
          <p:cNvPr id="196" name="CustomShape 13"/>
          <p:cNvSpPr/>
          <p:nvPr/>
        </p:nvSpPr>
        <p:spPr>
          <a:xfrm>
            <a:off x="3078000" y="3059640"/>
            <a:ext cx="44280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1 m</a:t>
            </a:r>
            <a:endParaRPr b="0" lang="sk-SK" sz="1800" spc="-1" strike="noStrike">
              <a:latin typeface="Arial"/>
            </a:endParaRPr>
          </a:p>
        </p:txBody>
      </p:sp>
      <p:sp>
        <p:nvSpPr>
          <p:cNvPr id="197" name="CustomShape 14"/>
          <p:cNvSpPr/>
          <p:nvPr/>
        </p:nvSpPr>
        <p:spPr>
          <a:xfrm>
            <a:off x="6633360" y="1708200"/>
            <a:ext cx="319032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ustálenie hodnôt na teplomeroch</a:t>
            </a:r>
            <a:endParaRPr b="0" lang="sk-SK" sz="1800" spc="-1" strike="noStrike">
              <a:latin typeface="Arial"/>
            </a:endParaRPr>
          </a:p>
        </p:txBody>
      </p:sp>
      <p:sp>
        <p:nvSpPr>
          <p:cNvPr id="198" name="CustomShape 15"/>
          <p:cNvSpPr/>
          <p:nvPr/>
        </p:nvSpPr>
        <p:spPr>
          <a:xfrm>
            <a:off x="7142040" y="2058840"/>
            <a:ext cx="217260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Zaznamenanie hodnôt</a:t>
            </a:r>
            <a:endParaRPr b="0" lang="sk-SK" sz="1800" spc="-1" strike="noStrike">
              <a:latin typeface="Arial"/>
            </a:endParaRPr>
          </a:p>
        </p:txBody>
      </p:sp>
      <p:sp>
        <p:nvSpPr>
          <p:cNvPr id="199" name="CustomShape 16"/>
          <p:cNvSpPr/>
          <p:nvPr/>
        </p:nvSpPr>
        <p:spPr>
          <a:xfrm>
            <a:off x="6905520" y="2449800"/>
            <a:ext cx="265248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zníženie vzdialenosti o 5 cm</a:t>
            </a:r>
            <a:endParaRPr b="0" lang="sk-SK" sz="1800" spc="-1" strike="noStrike">
              <a:latin typeface="Arial"/>
            </a:endParaRPr>
          </a:p>
        </p:txBody>
      </p:sp>
      <p:pic>
        <p:nvPicPr>
          <p:cNvPr id="200" name="Picture 4" descr="Image result for milimetrový papír"/>
          <p:cNvPicPr/>
          <p:nvPr/>
        </p:nvPicPr>
        <p:blipFill>
          <a:blip r:embed="rId8"/>
          <a:stretch/>
        </p:blipFill>
        <p:spPr>
          <a:xfrm rot="5400000">
            <a:off x="7082640" y="2553480"/>
            <a:ext cx="1799640" cy="2542320"/>
          </a:xfrm>
          <a:prstGeom prst="rect">
            <a:avLst/>
          </a:prstGeom>
          <a:ln w="0">
            <a:noFill/>
          </a:ln>
        </p:spPr>
      </p:pic>
      <p:sp>
        <p:nvSpPr>
          <p:cNvPr id="201" name="CustomShape 17"/>
          <p:cNvSpPr/>
          <p:nvPr/>
        </p:nvSpPr>
        <p:spPr>
          <a:xfrm>
            <a:off x="7345800" y="4704120"/>
            <a:ext cx="204444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vzdialenosť od zdroja</a:t>
            </a:r>
            <a:endParaRPr b="0" lang="sk-SK" sz="1800" spc="-1" strike="noStrike">
              <a:latin typeface="Arial"/>
            </a:endParaRPr>
          </a:p>
        </p:txBody>
      </p:sp>
      <p:sp>
        <p:nvSpPr>
          <p:cNvPr id="202" name="CustomShape 18"/>
          <p:cNvSpPr/>
          <p:nvPr/>
        </p:nvSpPr>
        <p:spPr>
          <a:xfrm rot="16200000">
            <a:off x="6240600" y="3114720"/>
            <a:ext cx="756360" cy="3646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teplota</a:t>
            </a:r>
            <a:endParaRPr b="0" lang="sk-SK" sz="1800" spc="-1" strike="noStrike">
              <a:latin typeface="Arial"/>
            </a:endParaRPr>
          </a:p>
        </p:txBody>
      </p:sp>
      <p:sp>
        <p:nvSpPr>
          <p:cNvPr id="203" name="CustomShape 19"/>
          <p:cNvSpPr/>
          <p:nvPr/>
        </p:nvSpPr>
        <p:spPr>
          <a:xfrm>
            <a:off x="7360920" y="3408120"/>
            <a:ext cx="1323720" cy="63900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grafy pre oba</a:t>
            </a:r>
            <a:endParaRPr b="0" lang="sk-SK" sz="1800" spc="-1" strike="noStrike">
              <a:latin typeface="Arial"/>
            </a:endParaRPr>
          </a:p>
          <a:p>
            <a:pPr algn="ctr">
              <a:lnSpc>
                <a:spcPct val="100000"/>
              </a:lnSpc>
              <a:tabLst>
                <a:tab algn="l" pos="0"/>
              </a:tabLst>
            </a:pPr>
            <a:r>
              <a:rPr b="0" lang="cs-CZ" sz="1800" spc="-1" strike="noStrike">
                <a:solidFill>
                  <a:srgbClr val="000000"/>
                </a:solidFill>
                <a:latin typeface="Calibri"/>
                <a:ea typeface="Calibri"/>
              </a:rPr>
              <a:t>teplomery</a:t>
            </a:r>
            <a:endParaRPr b="0" lang="sk-SK" sz="1800" spc="-1" strike="noStrike">
              <a:latin typeface="Arial"/>
            </a:endParaRPr>
          </a:p>
        </p:txBody>
      </p:sp>
      <p:sp>
        <p:nvSpPr>
          <p:cNvPr id="204" name="CustomShape 20"/>
          <p:cNvSpPr/>
          <p:nvPr/>
        </p:nvSpPr>
        <p:spPr>
          <a:xfrm>
            <a:off x="10212480" y="2855520"/>
            <a:ext cx="1230480" cy="63900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000000"/>
                </a:solidFill>
                <a:latin typeface="Calibri"/>
                <a:ea typeface="Calibri"/>
              </a:rPr>
              <a:t>preloženie</a:t>
            </a:r>
            <a:endParaRPr b="0" lang="sk-SK" sz="1800" spc="-1" strike="noStrike">
              <a:latin typeface="Arial"/>
            </a:endParaRPr>
          </a:p>
          <a:p>
            <a:pPr algn="ctr">
              <a:lnSpc>
                <a:spcPct val="100000"/>
              </a:lnSpc>
              <a:tabLst>
                <a:tab algn="l" pos="0"/>
              </a:tabLst>
            </a:pPr>
            <a:r>
              <a:rPr b="0" lang="cs-CZ" sz="1800" spc="-1" strike="noStrike">
                <a:solidFill>
                  <a:srgbClr val="000000"/>
                </a:solidFill>
                <a:latin typeface="Calibri"/>
                <a:ea typeface="Calibri"/>
              </a:rPr>
              <a:t>dát krivkami</a:t>
            </a:r>
            <a:endParaRPr b="0" lang="sk-SK" sz="1800" spc="-1" strike="noStrike">
              <a:latin typeface="Arial"/>
            </a:endParaRPr>
          </a:p>
        </p:txBody>
      </p:sp>
      <p:sp>
        <p:nvSpPr>
          <p:cNvPr id="205" name="CustomShape 21"/>
          <p:cNvSpPr/>
          <p:nvPr/>
        </p:nvSpPr>
        <p:spPr>
          <a:xfrm>
            <a:off x="9869040" y="3719520"/>
            <a:ext cx="2224080" cy="173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b050"/>
                </a:solidFill>
                <a:latin typeface="Arial"/>
                <a:ea typeface="SimSun"/>
              </a:rPr>
              <a:t>Krivka pre čierny teplomer leží nad krivkou pre lesklý teplomer, vyššia odrazivosť vedie k  zníženiu teploty.</a:t>
            </a:r>
            <a:endParaRPr b="0" lang="sk-SK" sz="1800" spc="-1" strike="noStrike">
              <a:latin typeface="Arial"/>
            </a:endParaRPr>
          </a:p>
        </p:txBody>
      </p:sp>
      <p:sp>
        <p:nvSpPr>
          <p:cNvPr id="206" name="CustomShape 22"/>
          <p:cNvSpPr/>
          <p:nvPr/>
        </p:nvSpPr>
        <p:spPr>
          <a:xfrm>
            <a:off x="2774880" y="1728720"/>
            <a:ext cx="1861560" cy="91332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c00000"/>
                </a:solidFill>
                <a:latin typeface="Calibri"/>
                <a:ea typeface="Calibri"/>
              </a:rPr>
              <a:t>pozor na</a:t>
            </a:r>
            <a:endParaRPr b="0" lang="sk-SK" sz="1800" spc="-1" strike="noStrike">
              <a:latin typeface="Arial"/>
            </a:endParaRPr>
          </a:p>
          <a:p>
            <a:pPr algn="ctr">
              <a:lnSpc>
                <a:spcPct val="100000"/>
              </a:lnSpc>
              <a:tabLst>
                <a:tab algn="l" pos="0"/>
              </a:tabLst>
            </a:pPr>
            <a:r>
              <a:rPr b="0" lang="cs-CZ" sz="1800" spc="-1" strike="noStrike">
                <a:solidFill>
                  <a:srgbClr val="c00000"/>
                </a:solidFill>
                <a:latin typeface="Calibri"/>
                <a:ea typeface="Calibri"/>
              </a:rPr>
              <a:t>prekročenie teplôt </a:t>
            </a:r>
            <a:endParaRPr b="0" lang="sk-SK" sz="1800" spc="-1" strike="noStrike">
              <a:latin typeface="Arial"/>
            </a:endParaRPr>
          </a:p>
          <a:p>
            <a:pPr algn="ctr">
              <a:lnSpc>
                <a:spcPct val="100000"/>
              </a:lnSpc>
              <a:tabLst>
                <a:tab algn="l" pos="0"/>
              </a:tabLst>
            </a:pPr>
            <a:r>
              <a:rPr b="0" lang="cs-CZ" sz="1800" spc="-1" strike="noStrike">
                <a:solidFill>
                  <a:srgbClr val="c00000"/>
                </a:solidFill>
                <a:latin typeface="Calibri"/>
                <a:ea typeface="Calibri"/>
              </a:rPr>
              <a:t>na teplomeroch</a:t>
            </a:r>
            <a:endParaRPr b="0" lang="sk-SK" sz="1800" spc="-1" strike="noStrike">
              <a:latin typeface="Arial"/>
            </a:endParaRPr>
          </a:p>
        </p:txBody>
      </p:sp>
      <p:sp>
        <p:nvSpPr>
          <p:cNvPr id="207" name="CustomShape 23"/>
          <p:cNvSpPr/>
          <p:nvPr/>
        </p:nvSpPr>
        <p:spPr>
          <a:xfrm>
            <a:off x="377640" y="1712880"/>
            <a:ext cx="2387160" cy="63900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800" spc="-1" strike="noStrike">
                <a:solidFill>
                  <a:srgbClr val="c00000"/>
                </a:solidFill>
                <a:latin typeface="Calibri"/>
                <a:ea typeface="Calibri"/>
              </a:rPr>
              <a:t>nepozerajte sa zbytočne </a:t>
            </a:r>
            <a:endParaRPr b="0" lang="sk-SK" sz="1800" spc="-1" strike="noStrike">
              <a:latin typeface="Arial"/>
            </a:endParaRPr>
          </a:p>
          <a:p>
            <a:pPr algn="ctr">
              <a:lnSpc>
                <a:spcPct val="100000"/>
              </a:lnSpc>
              <a:tabLst>
                <a:tab algn="l" pos="0"/>
              </a:tabLst>
            </a:pPr>
            <a:r>
              <a:rPr b="0" lang="cs-CZ" sz="1800" spc="-1" strike="noStrike">
                <a:solidFill>
                  <a:srgbClr val="c00000"/>
                </a:solidFill>
                <a:latin typeface="Calibri"/>
                <a:ea typeface="Calibri"/>
              </a:rPr>
              <a:t>do žiarovky</a:t>
            </a:r>
            <a:endParaRPr b="0" lang="sk-SK"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5" presetSubtype="10">
                                  <p:stCondLst>
                                    <p:cond delay="0"/>
                                  </p:stCondLst>
                                  <p:childTnLst>
                                    <p:set>
                                      <p:cBhvr>
                                        <p:cTn id="6" dur="1" fill="hold">
                                          <p:stCondLst>
                                            <p:cond delay="0"/>
                                          </p:stCondLst>
                                        </p:cTn>
                                        <p:tgtEl>
                                          <p:spTgt spid="184"/>
                                        </p:tgtEl>
                                        <p:attrNameLst>
                                          <p:attrName>style.visibility</p:attrName>
                                        </p:attrNameLst>
                                      </p:cBhvr>
                                      <p:to>
                                        <p:strVal val="visible"/>
                                      </p:to>
                                    </p:set>
                                    <p:animEffect filter="checkerboard(across)" transition="in">
                                      <p:cBhvr additive="repl">
                                        <p:cTn id="7" dur="500"/>
                                        <p:tgtEl>
                                          <p:spTgt spid="184"/>
                                        </p:tgtEl>
                                      </p:cBhvr>
                                    </p:animEffect>
                                  </p:childTnLst>
                                </p:cTn>
                              </p:par>
                              <p:par>
                                <p:cTn id="8" nodeType="withEffect" fill="hold" presetClass="entr" presetID="5" presetSubtype="10">
                                  <p:stCondLst>
                                    <p:cond delay="0"/>
                                  </p:stCondLst>
                                  <p:childTnLst>
                                    <p:set>
                                      <p:cBhvr>
                                        <p:cTn id="9" dur="1" fill="hold">
                                          <p:stCondLst>
                                            <p:cond delay="0"/>
                                          </p:stCondLst>
                                        </p:cTn>
                                        <p:tgtEl>
                                          <p:spTgt spid="185"/>
                                        </p:tgtEl>
                                        <p:attrNameLst>
                                          <p:attrName>style.visibility</p:attrName>
                                        </p:attrNameLst>
                                      </p:cBhvr>
                                      <p:to>
                                        <p:strVal val="visible"/>
                                      </p:to>
                                    </p:set>
                                    <p:animEffect filter="checkerboard(across)" transition="in">
                                      <p:cBhvr additive="repl">
                                        <p:cTn id="10" dur="50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22" presetSubtype="8">
                                  <p:stCondLst>
                                    <p:cond delay="0"/>
                                  </p:stCondLst>
                                  <p:childTnLst>
                                    <p:set>
                                      <p:cBhvr>
                                        <p:cTn id="14" dur="1" fill="hold">
                                          <p:stCondLst>
                                            <p:cond delay="0"/>
                                          </p:stCondLst>
                                        </p:cTn>
                                        <p:tgtEl>
                                          <p:spTgt spid="195"/>
                                        </p:tgtEl>
                                        <p:attrNameLst>
                                          <p:attrName>style.visibility</p:attrName>
                                        </p:attrNameLst>
                                      </p:cBhvr>
                                      <p:to>
                                        <p:strVal val="visible"/>
                                      </p:to>
                                    </p:set>
                                    <p:animEffect filter="wipe(left)" transition="in">
                                      <p:cBhvr additive="repl">
                                        <p:cTn id="15" dur="500"/>
                                        <p:tgtEl>
                                          <p:spTgt spid="195"/>
                                        </p:tgtEl>
                                      </p:cBhvr>
                                    </p:animEffect>
                                  </p:childTnLst>
                                </p:cTn>
                              </p:par>
                            </p:childTnLst>
                          </p:cTn>
                        </p:par>
                        <p:par>
                          <p:cTn id="16" fill="hold">
                            <p:stCondLst>
                              <p:cond delay="500"/>
                            </p:stCondLst>
                            <p:childTnLst>
                              <p:par>
                                <p:cTn id="17" nodeType="afterEffect" fill="hold" presetClass="entr" presetID="5" presetSubtype="10">
                                  <p:stCondLst>
                                    <p:cond delay="0"/>
                                  </p:stCondLst>
                                  <p:childTnLst>
                                    <p:set>
                                      <p:cBhvr>
                                        <p:cTn id="18" dur="1" fill="hold">
                                          <p:stCondLst>
                                            <p:cond delay="0"/>
                                          </p:stCondLst>
                                        </p:cTn>
                                        <p:tgtEl>
                                          <p:spTgt spid="196"/>
                                        </p:tgtEl>
                                        <p:attrNameLst>
                                          <p:attrName>style.visibility</p:attrName>
                                        </p:attrNameLst>
                                      </p:cBhvr>
                                      <p:to>
                                        <p:strVal val="visible"/>
                                      </p:to>
                                    </p:set>
                                    <p:animEffect filter="checkerboard(across)" transition="in">
                                      <p:cBhvr additive="repl">
                                        <p:cTn id="19" dur="500"/>
                                        <p:tgtEl>
                                          <p:spTgt spid="196"/>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5" presetSubtype="10">
                                  <p:stCondLst>
                                    <p:cond delay="0"/>
                                  </p:stCondLst>
                                  <p:childTnLst>
                                    <p:set>
                                      <p:cBhvr>
                                        <p:cTn id="23" dur="1" fill="hold">
                                          <p:stCondLst>
                                            <p:cond delay="0"/>
                                          </p:stCondLst>
                                        </p:cTn>
                                        <p:tgtEl>
                                          <p:spTgt spid="183"/>
                                        </p:tgtEl>
                                        <p:attrNameLst>
                                          <p:attrName>style.visibility</p:attrName>
                                        </p:attrNameLst>
                                      </p:cBhvr>
                                      <p:to>
                                        <p:strVal val="visible"/>
                                      </p:to>
                                    </p:set>
                                    <p:animEffect filter="checkerboard(across)" transition="in">
                                      <p:cBhvr additive="repl">
                                        <p:cTn id="24" dur="500"/>
                                        <p:tgtEl>
                                          <p:spTgt spid="183"/>
                                        </p:tgtEl>
                                      </p:cBhvr>
                                    </p:animEffect>
                                  </p:childTnLst>
                                </p:cTn>
                              </p:par>
                              <p:par>
                                <p:cTn id="25" nodeType="withEffect" fill="hold" presetClass="entr" presetID="5" presetSubtype="10">
                                  <p:stCondLst>
                                    <p:cond delay="0"/>
                                  </p:stCondLst>
                                  <p:childTnLst>
                                    <p:set>
                                      <p:cBhvr>
                                        <p:cTn id="26" dur="1" fill="hold">
                                          <p:stCondLst>
                                            <p:cond delay="0"/>
                                          </p:stCondLst>
                                        </p:cTn>
                                        <p:tgtEl>
                                          <p:spTgt spid="186"/>
                                        </p:tgtEl>
                                        <p:attrNameLst>
                                          <p:attrName>style.visibility</p:attrName>
                                        </p:attrNameLst>
                                      </p:cBhvr>
                                      <p:to>
                                        <p:strVal val="visible"/>
                                      </p:to>
                                    </p:set>
                                    <p:animEffect filter="checkerboard(across)" transition="in">
                                      <p:cBhvr additive="repl">
                                        <p:cTn id="27" dur="500"/>
                                        <p:tgtEl>
                                          <p:spTgt spid="186"/>
                                        </p:tgtEl>
                                      </p:cBhvr>
                                    </p:animEffect>
                                  </p:childTnLst>
                                </p:cTn>
                              </p:par>
                              <p:par>
                                <p:cTn id="28" nodeType="withEffect" fill="hold" presetClass="entr" presetID="5" presetSubtype="10">
                                  <p:stCondLst>
                                    <p:cond delay="0"/>
                                  </p:stCondLst>
                                  <p:childTnLst>
                                    <p:set>
                                      <p:cBhvr>
                                        <p:cTn id="29" dur="1" fill="hold">
                                          <p:stCondLst>
                                            <p:cond delay="0"/>
                                          </p:stCondLst>
                                        </p:cTn>
                                        <p:tgtEl>
                                          <p:spTgt spid="193"/>
                                        </p:tgtEl>
                                        <p:attrNameLst>
                                          <p:attrName>style.visibility</p:attrName>
                                        </p:attrNameLst>
                                      </p:cBhvr>
                                      <p:to>
                                        <p:strVal val="visible"/>
                                      </p:to>
                                    </p:set>
                                    <p:animEffect filter="checkerboard(across)" transition="in">
                                      <p:cBhvr additive="repl">
                                        <p:cTn id="30" dur="500"/>
                                        <p:tgtEl>
                                          <p:spTgt spid="193"/>
                                        </p:tgtEl>
                                      </p:cBhvr>
                                    </p:animEffec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5" presetSubtype="10">
                                  <p:stCondLst>
                                    <p:cond delay="0"/>
                                  </p:stCondLst>
                                  <p:childTnLst>
                                    <p:set>
                                      <p:cBhvr>
                                        <p:cTn id="34" dur="1" fill="hold">
                                          <p:stCondLst>
                                            <p:cond delay="0"/>
                                          </p:stCondLst>
                                        </p:cTn>
                                        <p:tgtEl>
                                          <p:spTgt spid="189"/>
                                        </p:tgtEl>
                                        <p:attrNameLst>
                                          <p:attrName>style.visibility</p:attrName>
                                        </p:attrNameLst>
                                      </p:cBhvr>
                                      <p:to>
                                        <p:strVal val="visible"/>
                                      </p:to>
                                    </p:set>
                                    <p:animEffect filter="checkerboard(across)" transition="in">
                                      <p:cBhvr additive="repl">
                                        <p:cTn id="35" dur="500"/>
                                        <p:tgtEl>
                                          <p:spTgt spid="189"/>
                                        </p:tgtEl>
                                      </p:cBhvr>
                                    </p:animEffect>
                                  </p:childTnLst>
                                </p:cTn>
                              </p:par>
                              <p:par>
                                <p:cTn id="36" nodeType="withEffect" fill="hold" presetClass="entr" presetID="5" presetSubtype="10">
                                  <p:stCondLst>
                                    <p:cond delay="0"/>
                                  </p:stCondLst>
                                  <p:childTnLst>
                                    <p:set>
                                      <p:cBhvr>
                                        <p:cTn id="37" dur="1" fill="hold">
                                          <p:stCondLst>
                                            <p:cond delay="0"/>
                                          </p:stCondLst>
                                        </p:cTn>
                                        <p:tgtEl>
                                          <p:spTgt spid="190"/>
                                        </p:tgtEl>
                                        <p:attrNameLst>
                                          <p:attrName>style.visibility</p:attrName>
                                        </p:attrNameLst>
                                      </p:cBhvr>
                                      <p:to>
                                        <p:strVal val="visible"/>
                                      </p:to>
                                    </p:set>
                                    <p:animEffect filter="checkerboard(across)" transition="in">
                                      <p:cBhvr additive="repl">
                                        <p:cTn id="38" dur="500"/>
                                        <p:tgtEl>
                                          <p:spTgt spid="190"/>
                                        </p:tgtEl>
                                      </p:cBhvr>
                                    </p:animEffect>
                                  </p:childTnLst>
                                </p:cTn>
                              </p:par>
                              <p:par>
                                <p:cTn id="39" nodeType="withEffect" fill="hold" presetClass="entr" presetID="5" presetSubtype="10">
                                  <p:stCondLst>
                                    <p:cond delay="0"/>
                                  </p:stCondLst>
                                  <p:childTnLst>
                                    <p:set>
                                      <p:cBhvr>
                                        <p:cTn id="40" dur="1" fill="hold">
                                          <p:stCondLst>
                                            <p:cond delay="0"/>
                                          </p:stCondLst>
                                        </p:cTn>
                                        <p:tgtEl>
                                          <p:spTgt spid="194"/>
                                        </p:tgtEl>
                                        <p:attrNameLst>
                                          <p:attrName>style.visibility</p:attrName>
                                        </p:attrNameLst>
                                      </p:cBhvr>
                                      <p:to>
                                        <p:strVal val="visible"/>
                                      </p:to>
                                    </p:set>
                                    <p:animEffect filter="checkerboard(across)" transition="in">
                                      <p:cBhvr additive="repl">
                                        <p:cTn id="41" dur="500"/>
                                        <p:tgtEl>
                                          <p:spTgt spid="194"/>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5" presetSubtype="10">
                                  <p:stCondLst>
                                    <p:cond delay="0"/>
                                  </p:stCondLst>
                                  <p:childTnLst>
                                    <p:set>
                                      <p:cBhvr>
                                        <p:cTn id="45" dur="1" fill="hold">
                                          <p:stCondLst>
                                            <p:cond delay="0"/>
                                          </p:stCondLst>
                                        </p:cTn>
                                        <p:tgtEl>
                                          <p:spTgt spid="207"/>
                                        </p:tgtEl>
                                        <p:attrNameLst>
                                          <p:attrName>style.visibility</p:attrName>
                                        </p:attrNameLst>
                                      </p:cBhvr>
                                      <p:to>
                                        <p:strVal val="visible"/>
                                      </p:to>
                                    </p:set>
                                    <p:animEffect filter="checkerboard(across)" transition="in">
                                      <p:cBhvr additive="repl">
                                        <p:cTn id="46" dur="500"/>
                                        <p:tgtEl>
                                          <p:spTgt spid="207"/>
                                        </p:tgtEl>
                                      </p:cBhvr>
                                    </p:animEffect>
                                  </p:childTnLst>
                                </p:cTn>
                              </p:par>
                              <p:par>
                                <p:cTn id="47" nodeType="withEffect" fill="hold" presetClass="entr" presetID="5" presetSubtype="10">
                                  <p:stCondLst>
                                    <p:cond delay="0"/>
                                  </p:stCondLst>
                                  <p:childTnLst>
                                    <p:set>
                                      <p:cBhvr>
                                        <p:cTn id="48" dur="1" fill="hold">
                                          <p:stCondLst>
                                            <p:cond delay="0"/>
                                          </p:stCondLst>
                                        </p:cTn>
                                        <p:tgtEl>
                                          <p:spTgt spid="206"/>
                                        </p:tgtEl>
                                        <p:attrNameLst>
                                          <p:attrName>style.visibility</p:attrName>
                                        </p:attrNameLst>
                                      </p:cBhvr>
                                      <p:to>
                                        <p:strVal val="visible"/>
                                      </p:to>
                                    </p:set>
                                    <p:animEffect filter="checkerboard(across)" transition="in">
                                      <p:cBhvr additive="repl">
                                        <p:cTn id="49" dur="500"/>
                                        <p:tgtEl>
                                          <p:spTgt spid="206"/>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5" presetSubtype="10">
                                  <p:stCondLst>
                                    <p:cond delay="0"/>
                                  </p:stCondLst>
                                  <p:childTnLst>
                                    <p:set>
                                      <p:cBhvr>
                                        <p:cTn id="53" dur="1" fill="hold">
                                          <p:stCondLst>
                                            <p:cond delay="0"/>
                                          </p:stCondLst>
                                        </p:cTn>
                                        <p:tgtEl>
                                          <p:spTgt spid="197"/>
                                        </p:tgtEl>
                                        <p:attrNameLst>
                                          <p:attrName>style.visibility</p:attrName>
                                        </p:attrNameLst>
                                      </p:cBhvr>
                                      <p:to>
                                        <p:strVal val="visible"/>
                                      </p:to>
                                    </p:set>
                                    <p:animEffect filter="checkerboard(across)" transition="in">
                                      <p:cBhvr additive="repl">
                                        <p:cTn id="54" dur="500"/>
                                        <p:tgtEl>
                                          <p:spTgt spid="197"/>
                                        </p:tgtEl>
                                      </p:cBhvr>
                                    </p:animEffect>
                                  </p:childTnLst>
                                </p:cTn>
                              </p:par>
                              <p:par>
                                <p:cTn id="55" nodeType="withEffect" fill="hold" presetClass="entr" presetID="5" presetSubtype="10">
                                  <p:stCondLst>
                                    <p:cond delay="0"/>
                                  </p:stCondLst>
                                  <p:childTnLst>
                                    <p:set>
                                      <p:cBhvr>
                                        <p:cTn id="56" dur="1" fill="hold">
                                          <p:stCondLst>
                                            <p:cond delay="0"/>
                                          </p:stCondLst>
                                        </p:cTn>
                                        <p:tgtEl>
                                          <p:spTgt spid="198"/>
                                        </p:tgtEl>
                                        <p:attrNameLst>
                                          <p:attrName>style.visibility</p:attrName>
                                        </p:attrNameLst>
                                      </p:cBhvr>
                                      <p:to>
                                        <p:strVal val="visible"/>
                                      </p:to>
                                    </p:set>
                                    <p:animEffect filter="checkerboard(across)" transition="in">
                                      <p:cBhvr additive="repl">
                                        <p:cTn id="57" dur="500"/>
                                        <p:tgtEl>
                                          <p:spTgt spid="198"/>
                                        </p:tgtEl>
                                      </p:cBhvr>
                                    </p:animEffect>
                                  </p:childTnLst>
                                </p:cTn>
                              </p:par>
                              <p:par>
                                <p:cTn id="58" nodeType="withEffect" fill="hold" presetClass="entr" presetID="5" presetSubtype="10">
                                  <p:stCondLst>
                                    <p:cond delay="0"/>
                                  </p:stCondLst>
                                  <p:childTnLst>
                                    <p:set>
                                      <p:cBhvr>
                                        <p:cTn id="59" dur="1" fill="hold">
                                          <p:stCondLst>
                                            <p:cond delay="0"/>
                                          </p:stCondLst>
                                        </p:cTn>
                                        <p:tgtEl>
                                          <p:spTgt spid="199"/>
                                        </p:tgtEl>
                                        <p:attrNameLst>
                                          <p:attrName>style.visibility</p:attrName>
                                        </p:attrNameLst>
                                      </p:cBhvr>
                                      <p:to>
                                        <p:strVal val="visible"/>
                                      </p:to>
                                    </p:set>
                                    <p:animEffect filter="checkerboard(across)" transition="in">
                                      <p:cBhvr additive="repl">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5" presetSubtype="10">
                                  <p:stCondLst>
                                    <p:cond delay="0"/>
                                  </p:stCondLst>
                                  <p:childTnLst>
                                    <p:set>
                                      <p:cBhvr>
                                        <p:cTn id="64" dur="1" fill="hold">
                                          <p:stCondLst>
                                            <p:cond delay="0"/>
                                          </p:stCondLst>
                                        </p:cTn>
                                        <p:tgtEl>
                                          <p:spTgt spid="200"/>
                                        </p:tgtEl>
                                        <p:attrNameLst>
                                          <p:attrName>style.visibility</p:attrName>
                                        </p:attrNameLst>
                                      </p:cBhvr>
                                      <p:to>
                                        <p:strVal val="visible"/>
                                      </p:to>
                                    </p:set>
                                    <p:animEffect filter="checkerboard(across)" transition="in">
                                      <p:cBhvr additive="repl">
                                        <p:cTn id="65" dur="500"/>
                                        <p:tgtEl>
                                          <p:spTgt spid="200"/>
                                        </p:tgtEl>
                                      </p:cBhvr>
                                    </p:animEffect>
                                  </p:childTnLst>
                                </p:cTn>
                              </p:par>
                              <p:par>
                                <p:cTn id="66" nodeType="withEffect" fill="hold" presetClass="entr" presetID="5" presetSubtype="10">
                                  <p:stCondLst>
                                    <p:cond delay="0"/>
                                  </p:stCondLst>
                                  <p:childTnLst>
                                    <p:set>
                                      <p:cBhvr>
                                        <p:cTn id="67" dur="1" fill="hold">
                                          <p:stCondLst>
                                            <p:cond delay="0"/>
                                          </p:stCondLst>
                                        </p:cTn>
                                        <p:tgtEl>
                                          <p:spTgt spid="202"/>
                                        </p:tgtEl>
                                        <p:attrNameLst>
                                          <p:attrName>style.visibility</p:attrName>
                                        </p:attrNameLst>
                                      </p:cBhvr>
                                      <p:to>
                                        <p:strVal val="visible"/>
                                      </p:to>
                                    </p:set>
                                    <p:animEffect filter="checkerboard(across)" transition="in">
                                      <p:cBhvr additive="repl">
                                        <p:cTn id="68" dur="500"/>
                                        <p:tgtEl>
                                          <p:spTgt spid="202"/>
                                        </p:tgtEl>
                                      </p:cBhvr>
                                    </p:animEffect>
                                  </p:childTnLst>
                                </p:cTn>
                              </p:par>
                              <p:par>
                                <p:cTn id="69" nodeType="withEffect" fill="hold" presetClass="entr" presetID="5" presetSubtype="10">
                                  <p:stCondLst>
                                    <p:cond delay="0"/>
                                  </p:stCondLst>
                                  <p:childTnLst>
                                    <p:set>
                                      <p:cBhvr>
                                        <p:cTn id="70" dur="1" fill="hold">
                                          <p:stCondLst>
                                            <p:cond delay="0"/>
                                          </p:stCondLst>
                                        </p:cTn>
                                        <p:tgtEl>
                                          <p:spTgt spid="201"/>
                                        </p:tgtEl>
                                        <p:attrNameLst>
                                          <p:attrName>style.visibility</p:attrName>
                                        </p:attrNameLst>
                                      </p:cBhvr>
                                      <p:to>
                                        <p:strVal val="visible"/>
                                      </p:to>
                                    </p:set>
                                    <p:animEffect filter="checkerboard(across)" transition="in">
                                      <p:cBhvr additive="repl">
                                        <p:cTn id="71" dur="500"/>
                                        <p:tgtEl>
                                          <p:spTgt spid="201"/>
                                        </p:tgtEl>
                                      </p:cBhvr>
                                    </p:animEffect>
                                  </p:childTnLst>
                                </p:cTn>
                              </p:par>
                              <p:par>
                                <p:cTn id="72" nodeType="withEffect" fill="hold" presetClass="entr" presetID="5" presetSubtype="10">
                                  <p:stCondLst>
                                    <p:cond delay="0"/>
                                  </p:stCondLst>
                                  <p:childTnLst>
                                    <p:set>
                                      <p:cBhvr>
                                        <p:cTn id="73" dur="1" fill="hold">
                                          <p:stCondLst>
                                            <p:cond delay="0"/>
                                          </p:stCondLst>
                                        </p:cTn>
                                        <p:tgtEl>
                                          <p:spTgt spid="203"/>
                                        </p:tgtEl>
                                        <p:attrNameLst>
                                          <p:attrName>style.visibility</p:attrName>
                                        </p:attrNameLst>
                                      </p:cBhvr>
                                      <p:to>
                                        <p:strVal val="visible"/>
                                      </p:to>
                                    </p:set>
                                    <p:animEffect filter="checkerboard(across)" transition="in">
                                      <p:cBhvr additive="repl">
                                        <p:cTn id="74" dur="500"/>
                                        <p:tgtEl>
                                          <p:spTgt spid="203"/>
                                        </p:tgtEl>
                                      </p:cBhvr>
                                    </p:animEffec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5" presetSubtype="10">
                                  <p:stCondLst>
                                    <p:cond delay="0"/>
                                  </p:stCondLst>
                                  <p:childTnLst>
                                    <p:set>
                                      <p:cBhvr>
                                        <p:cTn id="78" dur="1" fill="hold">
                                          <p:stCondLst>
                                            <p:cond delay="0"/>
                                          </p:stCondLst>
                                        </p:cTn>
                                        <p:tgtEl>
                                          <p:spTgt spid="204"/>
                                        </p:tgtEl>
                                        <p:attrNameLst>
                                          <p:attrName>style.visibility</p:attrName>
                                        </p:attrNameLst>
                                      </p:cBhvr>
                                      <p:to>
                                        <p:strVal val="visible"/>
                                      </p:to>
                                    </p:set>
                                    <p:animEffect filter="checkerboard(across)" transition="in">
                                      <p:cBhvr additive="repl">
                                        <p:cTn id="79" dur="500"/>
                                        <p:tgtEl>
                                          <p:spTgt spid="204"/>
                                        </p:tgtEl>
                                      </p:cBhvr>
                                    </p:animEffec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5" presetSubtype="10">
                                  <p:stCondLst>
                                    <p:cond delay="0"/>
                                  </p:stCondLst>
                                  <p:childTnLst>
                                    <p:set>
                                      <p:cBhvr>
                                        <p:cTn id="83" dur="1" fill="hold">
                                          <p:stCondLst>
                                            <p:cond delay="0"/>
                                          </p:stCondLst>
                                        </p:cTn>
                                        <p:tgtEl>
                                          <p:spTgt spid="205"/>
                                        </p:tgtEl>
                                        <p:attrNameLst>
                                          <p:attrName>style.visibility</p:attrName>
                                        </p:attrNameLst>
                                      </p:cBhvr>
                                      <p:to>
                                        <p:strVal val="visible"/>
                                      </p:to>
                                    </p:set>
                                    <p:animEffect filter="checkerboard(across)" transition="in">
                                      <p:cBhvr additive="repl">
                                        <p:cTn id="84"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09" name="image1.png" descr=""/>
          <p:cNvPicPr/>
          <p:nvPr/>
        </p:nvPicPr>
        <p:blipFill>
          <a:blip r:embed="rId2"/>
          <a:srcRect l="0" t="8888" r="0" b="13844"/>
          <a:stretch/>
        </p:blipFill>
        <p:spPr>
          <a:xfrm>
            <a:off x="1254240" y="0"/>
            <a:ext cx="9682920" cy="1101240"/>
          </a:xfrm>
          <a:prstGeom prst="rect">
            <a:avLst/>
          </a:prstGeom>
          <a:ln w="12700">
            <a:noFill/>
          </a:ln>
        </p:spPr>
      </p:pic>
      <p:sp>
        <p:nvSpPr>
          <p:cNvPr id="210"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11"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6.2.1 Tranzitná fotometria</a:t>
            </a:r>
            <a:endParaRPr b="0" lang="sk-SK" sz="3200" spc="-1" strike="noStrike">
              <a:latin typeface="Arial"/>
            </a:endParaRPr>
          </a:p>
        </p:txBody>
      </p:sp>
      <p:sp>
        <p:nvSpPr>
          <p:cNvPr id="212" name="CustomShape 3"/>
          <p:cNvSpPr/>
          <p:nvPr/>
        </p:nvSpPr>
        <p:spPr>
          <a:xfrm>
            <a:off x="261360" y="321264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Materiály a náradie:</a:t>
            </a:r>
            <a:r>
              <a:rPr b="0" lang="az-Cyrl-AZ" sz="3600" spc="-1" strike="noStrike">
                <a:solidFill>
                  <a:srgbClr val="002060"/>
                </a:solidFill>
                <a:latin typeface="Calibri"/>
                <a:ea typeface="Calibri"/>
              </a:rPr>
              <a:t> </a:t>
            </a:r>
            <a:r>
              <a:rPr b="0" lang="cs-CZ" sz="2800" spc="-1" strike="noStrike">
                <a:solidFill>
                  <a:srgbClr val="002060"/>
                </a:solidFill>
                <a:latin typeface="Calibri"/>
                <a:ea typeface="Calibri"/>
              </a:rPr>
              <a:t>Žiarovka (guľovitá s matnou bankou), detektor svetla, laboratórny stojan so svorkami, korkové/polystyrénové loptičky rôznych veľkostí, kúsok povrázka.</a:t>
            </a:r>
            <a:endParaRPr b="0" lang="sk-SK" sz="2800" spc="-1" strike="noStrike">
              <a:latin typeface="Arial"/>
            </a:endParaRPr>
          </a:p>
        </p:txBody>
      </p:sp>
      <p:sp>
        <p:nvSpPr>
          <p:cNvPr id="213" name="CustomShape 4"/>
          <p:cNvSpPr/>
          <p:nvPr/>
        </p:nvSpPr>
        <p:spPr>
          <a:xfrm>
            <a:off x="261360" y="4843080"/>
            <a:ext cx="11684520" cy="638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Postup: </a:t>
            </a:r>
            <a:r>
              <a:rPr b="0" lang="cs-CZ" sz="2800" spc="-1" strike="noStrike">
                <a:solidFill>
                  <a:srgbClr val="002060"/>
                </a:solidFill>
                <a:latin typeface="Calibri"/>
                <a:ea typeface="Calibri"/>
              </a:rPr>
              <a:t>Žiaci skúmajú metódu tranzitnej fotometrie.</a:t>
            </a:r>
            <a:endParaRPr b="0" lang="sk-SK" sz="2800" spc="-1" strike="noStrike">
              <a:latin typeface="Arial"/>
            </a:endParaRPr>
          </a:p>
        </p:txBody>
      </p:sp>
      <p:sp>
        <p:nvSpPr>
          <p:cNvPr id="214" name="CustomShape 5"/>
          <p:cNvSpPr/>
          <p:nvPr/>
        </p:nvSpPr>
        <p:spPr>
          <a:xfrm>
            <a:off x="261360" y="158184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Metodická časť: </a:t>
            </a:r>
            <a:r>
              <a:rPr b="0" lang="cs-CZ" sz="2800" spc="-1" strike="noStrike">
                <a:solidFill>
                  <a:srgbClr val="002060"/>
                </a:solidFill>
                <a:latin typeface="Calibri"/>
                <a:ea typeface="Calibri"/>
              </a:rPr>
              <a:t>Žiaci porozumejú tomu, ako funguje metóda tranzitnej fotometrie a od akých parametrov závisí svetelná krivka hviezdy s tranzitujúcou exoplanétou.</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16" name="image1.png" descr=""/>
          <p:cNvPicPr/>
          <p:nvPr/>
        </p:nvPicPr>
        <p:blipFill>
          <a:blip r:embed="rId2"/>
          <a:srcRect l="0" t="8888" r="0" b="13844"/>
          <a:stretch/>
        </p:blipFill>
        <p:spPr>
          <a:xfrm>
            <a:off x="1254240" y="0"/>
            <a:ext cx="9682920" cy="1101240"/>
          </a:xfrm>
          <a:prstGeom prst="rect">
            <a:avLst/>
          </a:prstGeom>
          <a:ln w="12700">
            <a:noFill/>
          </a:ln>
        </p:spPr>
      </p:pic>
      <p:sp>
        <p:nvSpPr>
          <p:cNvPr id="21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18"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6.2.1 Tranzitná fotometria</a:t>
            </a:r>
            <a:endParaRPr b="0" lang="sk-SK" sz="3200" spc="-1" strike="noStrike">
              <a:latin typeface="Arial"/>
            </a:endParaRPr>
          </a:p>
        </p:txBody>
      </p:sp>
      <p:sp>
        <p:nvSpPr>
          <p:cNvPr id="219" name="CustomShape 3"/>
          <p:cNvSpPr/>
          <p:nvPr/>
        </p:nvSpPr>
        <p:spPr>
          <a:xfrm>
            <a:off x="261360" y="1755720"/>
            <a:ext cx="7358400" cy="91332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Priame pozorovanie exoplanéty </a:t>
            </a:r>
            <a:br/>
            <a:r>
              <a:rPr b="0" lang="cs-CZ" sz="1800" spc="-1" strike="noStrike">
                <a:solidFill>
                  <a:srgbClr val="c00000"/>
                </a:solidFill>
                <a:latin typeface="Calibri"/>
                <a:ea typeface="Calibri"/>
              </a:rPr>
              <a:t>Zložité s ohľadom na ich veľmi malú uhlovú vzdialenosť</a:t>
            </a:r>
            <a:br/>
            <a:r>
              <a:rPr b="0" lang="cs-CZ" sz="1800" spc="-1" strike="noStrike">
                <a:solidFill>
                  <a:srgbClr val="c00000"/>
                </a:solidFill>
                <a:latin typeface="Calibri"/>
                <a:ea typeface="Calibri"/>
              </a:rPr>
              <a:t>od materskej hviezdy a malú jasnosť v porovnaní s materskou hviezdou.</a:t>
            </a:r>
            <a:endParaRPr b="0" lang="sk-SK" sz="1800" spc="-1" strike="noStrike">
              <a:latin typeface="Arial"/>
            </a:endParaRPr>
          </a:p>
        </p:txBody>
      </p:sp>
      <p:sp>
        <p:nvSpPr>
          <p:cNvPr id="220" name="CustomShape 4"/>
          <p:cNvSpPr/>
          <p:nvPr/>
        </p:nvSpPr>
        <p:spPr>
          <a:xfrm>
            <a:off x="261360" y="2611440"/>
            <a:ext cx="735840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Svetelná krivka</a:t>
            </a:r>
            <a:br/>
            <a:r>
              <a:rPr b="0" lang="cs-CZ" sz="1800" spc="-1" strike="noStrike">
                <a:solidFill>
                  <a:srgbClr val="c00000"/>
                </a:solidFill>
                <a:latin typeface="Calibri"/>
                <a:ea typeface="Calibri"/>
              </a:rPr>
              <a:t>Závislosť pozorovanej jasnosti objektu (typicky hviezdy) od času.</a:t>
            </a:r>
            <a:endParaRPr b="0" lang="sk-SK" sz="1800" spc="-1" strike="noStrike">
              <a:latin typeface="Arial"/>
            </a:endParaRPr>
          </a:p>
        </p:txBody>
      </p:sp>
      <p:sp>
        <p:nvSpPr>
          <p:cNvPr id="221" name="CustomShape 5"/>
          <p:cNvSpPr/>
          <p:nvPr/>
        </p:nvSpPr>
        <p:spPr>
          <a:xfrm>
            <a:off x="261360" y="3254760"/>
            <a:ext cx="960336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Vplyv exoplanéty na svetlo od materskej hviezdy</a:t>
            </a:r>
            <a:br/>
            <a:r>
              <a:rPr b="0" lang="cs-CZ" sz="1800" spc="-1" strike="noStrike">
                <a:solidFill>
                  <a:srgbClr val="c00000"/>
                </a:solidFill>
                <a:latin typeface="Calibri"/>
                <a:ea typeface="Calibri"/>
              </a:rPr>
              <a:t>Exoplanéty môže pravidelne zakrývať disk materskej hviezdy </a:t>
            </a:r>
            <a:r>
              <a:rPr b="0" lang="cs-CZ" sz="1800" spc="-1" strike="noStrike">
                <a:solidFill>
                  <a:srgbClr val="c00000"/>
                </a:solidFill>
                <a:latin typeface="Wingdings"/>
                <a:ea typeface="Calibri"/>
              </a:rPr>
              <a:t></a:t>
            </a:r>
            <a:r>
              <a:rPr b="0" lang="en-GB" sz="1800" spc="-1" strike="noStrike">
                <a:solidFill>
                  <a:srgbClr val="c00000"/>
                </a:solidFill>
                <a:latin typeface="Calibri"/>
                <a:ea typeface="Calibri"/>
              </a:rPr>
              <a:t> </a:t>
            </a:r>
            <a:r>
              <a:rPr b="0" lang="cs-CZ" sz="1800" spc="-1" strike="noStrike">
                <a:solidFill>
                  <a:srgbClr val="c00000"/>
                </a:solidFill>
                <a:latin typeface="Calibri"/>
                <a:ea typeface="Calibri"/>
              </a:rPr>
              <a:t>pravidelné poklesy na svetelnej krivke.</a:t>
            </a:r>
            <a:endParaRPr b="0" lang="sk-SK" sz="1800" spc="-1" strike="noStrike">
              <a:latin typeface="Arial"/>
            </a:endParaRPr>
          </a:p>
        </p:txBody>
      </p:sp>
      <p:sp>
        <p:nvSpPr>
          <p:cNvPr id="222" name="CustomShape 6"/>
          <p:cNvSpPr/>
          <p:nvPr/>
        </p:nvSpPr>
        <p:spPr>
          <a:xfrm>
            <a:off x="261360" y="3898080"/>
            <a:ext cx="960336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1800" spc="-1" strike="noStrike">
                <a:solidFill>
                  <a:srgbClr val="000000"/>
                </a:solidFill>
                <a:latin typeface="Calibri"/>
                <a:ea typeface="Calibri"/>
              </a:rPr>
              <a:t>Tvar svetelnej krivky</a:t>
            </a:r>
            <a:br/>
            <a:r>
              <a:rPr b="0" lang="cs-CZ" sz="1800" spc="-1" strike="noStrike">
                <a:solidFill>
                  <a:srgbClr val="c00000"/>
                </a:solidFill>
                <a:latin typeface="Calibri"/>
                <a:ea typeface="Calibri"/>
              </a:rPr>
              <a:t>Separácia poklesov záleží od obežnej doby, hĺbka poklesov od pomeru veľkosti hviezdy a exoplanéty.</a:t>
            </a:r>
            <a:endParaRPr b="0" lang="sk-SK" sz="1800" spc="-1" strike="noStrike">
              <a:latin typeface="Arial"/>
            </a:endParaRPr>
          </a:p>
        </p:txBody>
      </p:sp>
      <p:pic>
        <p:nvPicPr>
          <p:cNvPr id="223" name="" descr=""/>
          <p:cNvPicPr/>
          <p:nvPr/>
        </p:nvPicPr>
        <p:blipFill>
          <a:blip r:embed="rId3"/>
          <a:stretch/>
        </p:blipFill>
        <p:spPr>
          <a:xfrm>
            <a:off x="8690040" y="1440000"/>
            <a:ext cx="3189600" cy="21596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Picture 4" descr=""/>
          <p:cNvPicPr/>
          <p:nvPr/>
        </p:nvPicPr>
        <p:blipFill>
          <a:blip r:embed="rId1"/>
          <a:srcRect l="42886" t="34456" r="24447" b="13980"/>
          <a:stretch/>
        </p:blipFill>
        <p:spPr>
          <a:xfrm>
            <a:off x="4219920" y="1879920"/>
            <a:ext cx="3958200" cy="3512160"/>
          </a:xfrm>
          <a:prstGeom prst="rect">
            <a:avLst/>
          </a:prstGeom>
          <a:ln w="9525">
            <a:noFill/>
          </a:ln>
        </p:spPr>
      </p:pic>
      <p:sp>
        <p:nvSpPr>
          <p:cNvPr id="225" name="CustomShape 1"/>
          <p:cNvSpPr/>
          <p:nvPr/>
        </p:nvSpPr>
        <p:spPr>
          <a:xfrm>
            <a:off x="6065280" y="1690560"/>
            <a:ext cx="921240" cy="1786320"/>
          </a:xfrm>
          <a:prstGeom prst="rect">
            <a:avLst/>
          </a:prstGeom>
          <a:solidFill>
            <a:schemeClr val="bg1"/>
          </a:solidFill>
          <a:ln w="12700">
            <a:noFill/>
          </a:ln>
        </p:spPr>
        <p:style>
          <a:lnRef idx="0"/>
          <a:fillRef idx="0"/>
          <a:effectRef idx="0"/>
          <a:fontRef idx="minor"/>
        </p:style>
      </p:sp>
      <p:pic>
        <p:nvPicPr>
          <p:cNvPr id="226" name="image2.jpg" descr=""/>
          <p:cNvPicPr/>
          <p:nvPr/>
        </p:nvPicPr>
        <p:blipFill>
          <a:blip r:embed="rId2"/>
          <a:srcRect l="0" t="14595" r="0" b="20013"/>
          <a:stretch/>
        </p:blipFill>
        <p:spPr>
          <a:xfrm>
            <a:off x="1587600" y="5821560"/>
            <a:ext cx="9032040" cy="1035720"/>
          </a:xfrm>
          <a:prstGeom prst="rect">
            <a:avLst/>
          </a:prstGeom>
          <a:ln w="12700">
            <a:noFill/>
          </a:ln>
        </p:spPr>
      </p:pic>
      <p:pic>
        <p:nvPicPr>
          <p:cNvPr id="227" name="image1.png" descr=""/>
          <p:cNvPicPr/>
          <p:nvPr/>
        </p:nvPicPr>
        <p:blipFill>
          <a:blip r:embed="rId3"/>
          <a:srcRect l="0" t="8888" r="0" b="13844"/>
          <a:stretch/>
        </p:blipFill>
        <p:spPr>
          <a:xfrm>
            <a:off x="1254240" y="0"/>
            <a:ext cx="9682920" cy="1101240"/>
          </a:xfrm>
          <a:prstGeom prst="rect">
            <a:avLst/>
          </a:prstGeom>
          <a:ln w="12700">
            <a:noFill/>
          </a:ln>
        </p:spPr>
      </p:pic>
      <p:sp>
        <p:nvSpPr>
          <p:cNvPr id="228" name="CustomShape 2"/>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29" name="CustomShape 3"/>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02060"/>
                </a:solidFill>
                <a:latin typeface="Calibri"/>
                <a:ea typeface="Calibri"/>
              </a:rPr>
              <a:t>6.2.1 Tranzitná fotometria</a:t>
            </a:r>
            <a:endParaRPr b="0" lang="sk-SK" sz="3200" spc="-1" strike="noStrike">
              <a:latin typeface="Arial"/>
            </a:endParaRPr>
          </a:p>
        </p:txBody>
      </p:sp>
      <p:pic>
        <p:nvPicPr>
          <p:cNvPr id="230" name="Picture 1" descr=""/>
          <p:cNvPicPr/>
          <p:nvPr/>
        </p:nvPicPr>
        <p:blipFill>
          <a:blip r:embed="rId4"/>
          <a:srcRect l="6058" t="0" r="4971" b="16527"/>
          <a:stretch/>
        </p:blipFill>
        <p:spPr>
          <a:xfrm>
            <a:off x="261360" y="1779120"/>
            <a:ext cx="4070520" cy="2800440"/>
          </a:xfrm>
          <a:prstGeom prst="rect">
            <a:avLst/>
          </a:prstGeom>
          <a:ln w="0">
            <a:noFill/>
          </a:ln>
          <a:effectLst>
            <a:softEdge rad="112680"/>
          </a:effectLst>
        </p:spPr>
      </p:pic>
      <p:pic>
        <p:nvPicPr>
          <p:cNvPr id="231" name="Picture 11" descr=""/>
          <p:cNvPicPr/>
          <p:nvPr/>
        </p:nvPicPr>
        <p:blipFill>
          <a:blip r:embed="rId5"/>
          <a:srcRect l="3242" t="0" r="0" b="9841"/>
          <a:stretch/>
        </p:blipFill>
        <p:spPr>
          <a:xfrm>
            <a:off x="6400800" y="1791360"/>
            <a:ext cx="5545080" cy="1802520"/>
          </a:xfrm>
          <a:prstGeom prst="rect">
            <a:avLst/>
          </a:prstGeom>
          <a:ln w="9525">
            <a:noFill/>
          </a:ln>
        </p:spPr>
      </p:pic>
      <p:sp>
        <p:nvSpPr>
          <p:cNvPr id="232" name="CustomShape 4"/>
          <p:cNvSpPr/>
          <p:nvPr/>
        </p:nvSpPr>
        <p:spPr>
          <a:xfrm>
            <a:off x="7228800" y="4412520"/>
            <a:ext cx="654840" cy="417240"/>
          </a:xfrm>
          <a:prstGeom prst="rect">
            <a:avLst/>
          </a:prstGeom>
          <a:solidFill>
            <a:srgbClr val="92d050"/>
          </a:solidFill>
          <a:ln w="12700">
            <a:noFill/>
          </a:ln>
        </p:spPr>
        <p:style>
          <a:lnRef idx="0"/>
          <a:fillRef idx="0"/>
          <a:effectRef idx="0"/>
          <a:fontRef idx="minor"/>
        </p:style>
      </p:sp>
      <p:sp>
        <p:nvSpPr>
          <p:cNvPr id="233" name="CustomShape 5"/>
          <p:cNvSpPr/>
          <p:nvPr/>
        </p:nvSpPr>
        <p:spPr>
          <a:xfrm>
            <a:off x="7263720" y="4322160"/>
            <a:ext cx="715320" cy="51660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detektor</a:t>
            </a:r>
            <a:endParaRPr b="0" lang="sk-SK" sz="1400" spc="-1" strike="noStrike">
              <a:latin typeface="Arial"/>
            </a:endParaRPr>
          </a:p>
          <a:p>
            <a:pPr algn="ctr">
              <a:lnSpc>
                <a:spcPct val="100000"/>
              </a:lnSpc>
              <a:tabLst>
                <a:tab algn="l" pos="0"/>
              </a:tabLst>
            </a:pPr>
            <a:r>
              <a:rPr b="0" lang="cs-CZ" sz="1400" spc="-1" strike="noStrike">
                <a:solidFill>
                  <a:srgbClr val="000000"/>
                </a:solidFill>
                <a:latin typeface="Calibri"/>
                <a:ea typeface="Calibri"/>
              </a:rPr>
              <a:t>svetla</a:t>
            </a:r>
            <a:endParaRPr b="0" lang="sk-SK" sz="1400" spc="-1" strike="noStrike">
              <a:latin typeface="Arial"/>
            </a:endParaRPr>
          </a:p>
        </p:txBody>
      </p:sp>
      <p:sp>
        <p:nvSpPr>
          <p:cNvPr id="234" name="CustomShape 6"/>
          <p:cNvSpPr/>
          <p:nvPr/>
        </p:nvSpPr>
        <p:spPr>
          <a:xfrm>
            <a:off x="5449320" y="5007240"/>
            <a:ext cx="519120" cy="167400"/>
          </a:xfrm>
          <a:prstGeom prst="rect">
            <a:avLst/>
          </a:prstGeom>
          <a:solidFill>
            <a:srgbClr val="ffffff"/>
          </a:solidFill>
          <a:ln w="12700">
            <a:noFill/>
          </a:ln>
        </p:spPr>
        <p:style>
          <a:lnRef idx="0"/>
          <a:fillRef idx="0"/>
          <a:effectRef idx="0"/>
          <a:fontRef idx="minor"/>
        </p:style>
      </p:sp>
      <p:sp>
        <p:nvSpPr>
          <p:cNvPr id="235" name="CustomShape 7"/>
          <p:cNvSpPr/>
          <p:nvPr/>
        </p:nvSpPr>
        <p:spPr>
          <a:xfrm>
            <a:off x="5414760" y="4938840"/>
            <a:ext cx="68508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žiarovka</a:t>
            </a:r>
            <a:endParaRPr b="0" lang="sk-SK" sz="1400" spc="-1" strike="noStrike">
              <a:latin typeface="Arial"/>
            </a:endParaRPr>
          </a:p>
        </p:txBody>
      </p:sp>
      <p:sp>
        <p:nvSpPr>
          <p:cNvPr id="236" name="CustomShape 8"/>
          <p:cNvSpPr/>
          <p:nvPr/>
        </p:nvSpPr>
        <p:spPr>
          <a:xfrm>
            <a:off x="6342120" y="4703040"/>
            <a:ext cx="65772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ff0000"/>
                </a:solidFill>
                <a:latin typeface="Calibri"/>
                <a:ea typeface="Calibri"/>
              </a:rPr>
              <a:t>loptička</a:t>
            </a:r>
            <a:endParaRPr b="0" lang="sk-SK" sz="1400" spc="-1" strike="noStrike">
              <a:latin typeface="Arial"/>
            </a:endParaRPr>
          </a:p>
        </p:txBody>
      </p:sp>
      <p:sp>
        <p:nvSpPr>
          <p:cNvPr id="237" name="CustomShape 9"/>
          <p:cNvSpPr/>
          <p:nvPr/>
        </p:nvSpPr>
        <p:spPr>
          <a:xfrm>
            <a:off x="5276880" y="3477600"/>
            <a:ext cx="74448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povrázok</a:t>
            </a:r>
            <a:endParaRPr b="0" lang="sk-SK" sz="1400" spc="-1" strike="noStrike">
              <a:latin typeface="Arial"/>
            </a:endParaRPr>
          </a:p>
        </p:txBody>
      </p:sp>
      <p:sp>
        <p:nvSpPr>
          <p:cNvPr id="238" name="CustomShape 10"/>
          <p:cNvSpPr/>
          <p:nvPr/>
        </p:nvSpPr>
        <p:spPr>
          <a:xfrm>
            <a:off x="4766400" y="2022840"/>
            <a:ext cx="933480" cy="51660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0" lang="cs-CZ" sz="1400" spc="-1" strike="noStrike">
                <a:solidFill>
                  <a:srgbClr val="000000"/>
                </a:solidFill>
                <a:latin typeface="Calibri"/>
                <a:ea typeface="Calibri"/>
              </a:rPr>
              <a:t>laboratórny</a:t>
            </a:r>
            <a:endParaRPr b="0" lang="sk-SK" sz="1400" spc="-1" strike="noStrike">
              <a:latin typeface="Arial"/>
            </a:endParaRPr>
          </a:p>
          <a:p>
            <a:pPr>
              <a:lnSpc>
                <a:spcPct val="100000"/>
              </a:lnSpc>
              <a:tabLst>
                <a:tab algn="l" pos="0"/>
              </a:tabLst>
            </a:pPr>
            <a:r>
              <a:rPr b="0" lang="cs-CZ" sz="1400" spc="-1" strike="noStrike">
                <a:solidFill>
                  <a:srgbClr val="000000"/>
                </a:solidFill>
                <a:latin typeface="Calibri"/>
                <a:ea typeface="Calibri"/>
              </a:rPr>
              <a:t>stojan</a:t>
            </a:r>
            <a:endParaRPr b="0" lang="sk-SK" sz="1400" spc="-1" strike="noStrike">
              <a:latin typeface="Arial"/>
            </a:endParaRPr>
          </a:p>
        </p:txBody>
      </p:sp>
      <p:sp>
        <p:nvSpPr>
          <p:cNvPr id="239" name="CustomShape 11"/>
          <p:cNvSpPr/>
          <p:nvPr/>
        </p:nvSpPr>
        <p:spPr>
          <a:xfrm rot="16200000">
            <a:off x="5443200" y="2460240"/>
            <a:ext cx="162036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relatívny svetelný tok</a:t>
            </a:r>
            <a:endParaRPr b="0" lang="sk-SK" sz="1400" spc="-1" strike="noStrike">
              <a:latin typeface="Arial"/>
            </a:endParaRPr>
          </a:p>
        </p:txBody>
      </p:sp>
      <p:sp>
        <p:nvSpPr>
          <p:cNvPr id="240" name="CustomShape 12"/>
          <p:cNvSpPr/>
          <p:nvPr/>
        </p:nvSpPr>
        <p:spPr>
          <a:xfrm>
            <a:off x="11379960" y="3513960"/>
            <a:ext cx="32220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čas</a:t>
            </a:r>
            <a:endParaRPr b="0" lang="sk-SK" sz="1400" spc="-1" strike="noStrike">
              <a:latin typeface="Arial"/>
            </a:endParaRPr>
          </a:p>
        </p:txBody>
      </p:sp>
      <p:sp>
        <p:nvSpPr>
          <p:cNvPr id="241" name="CustomShape 13"/>
          <p:cNvSpPr/>
          <p:nvPr/>
        </p:nvSpPr>
        <p:spPr>
          <a:xfrm>
            <a:off x="1350000" y="2576160"/>
            <a:ext cx="68508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žiarovka</a:t>
            </a:r>
            <a:endParaRPr b="0" lang="sk-SK" sz="1400" spc="-1" strike="noStrike">
              <a:latin typeface="Arial"/>
            </a:endParaRPr>
          </a:p>
        </p:txBody>
      </p:sp>
      <p:sp>
        <p:nvSpPr>
          <p:cNvPr id="242" name="CustomShape 14"/>
          <p:cNvSpPr/>
          <p:nvPr/>
        </p:nvSpPr>
        <p:spPr>
          <a:xfrm>
            <a:off x="3452760" y="3783240"/>
            <a:ext cx="65772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ff0000"/>
                </a:solidFill>
                <a:latin typeface="Calibri"/>
                <a:ea typeface="Calibri"/>
              </a:rPr>
              <a:t>loptička</a:t>
            </a:r>
            <a:endParaRPr b="0" lang="sk-SK" sz="1400" spc="-1" strike="noStrike">
              <a:latin typeface="Arial"/>
            </a:endParaRPr>
          </a:p>
        </p:txBody>
      </p:sp>
      <p:sp>
        <p:nvSpPr>
          <p:cNvPr id="243" name="CustomShape 15"/>
          <p:cNvSpPr/>
          <p:nvPr/>
        </p:nvSpPr>
        <p:spPr>
          <a:xfrm>
            <a:off x="3515760" y="2385360"/>
            <a:ext cx="803880" cy="303480"/>
          </a:xfrm>
          <a:prstGeom prst="rect">
            <a:avLst/>
          </a:prstGeom>
          <a:noFill/>
          <a:ln w="12700">
            <a:noFill/>
          </a:ln>
        </p:spPr>
        <p:style>
          <a:lnRef idx="0"/>
          <a:fillRef idx="0"/>
          <a:effectRef idx="0"/>
          <a:fontRef idx="minor"/>
        </p:style>
        <p:txBody>
          <a:bodyPr wrap="none" lIns="45720" rIns="45720" tIns="45000" bIns="45000">
            <a:spAutoFit/>
          </a:bodyPr>
          <a:p>
            <a:pPr algn="ctr">
              <a:lnSpc>
                <a:spcPct val="100000"/>
              </a:lnSpc>
              <a:tabLst>
                <a:tab algn="l" pos="0"/>
              </a:tabLst>
            </a:pPr>
            <a:r>
              <a:rPr b="0" lang="cs-CZ" sz="1400" spc="-1" strike="noStrike">
                <a:solidFill>
                  <a:srgbClr val="000000"/>
                </a:solidFill>
                <a:latin typeface="Calibri"/>
                <a:ea typeface="Calibri"/>
              </a:rPr>
              <a:t>provrázok</a:t>
            </a:r>
            <a:endParaRPr b="0" lang="sk-SK" sz="1400" spc="-1" strike="noStrike">
              <a:latin typeface="Arial"/>
            </a:endParaRPr>
          </a:p>
        </p:txBody>
      </p:sp>
      <p:sp>
        <p:nvSpPr>
          <p:cNvPr id="244" name="CustomShape 16"/>
          <p:cNvSpPr/>
          <p:nvPr/>
        </p:nvSpPr>
        <p:spPr>
          <a:xfrm>
            <a:off x="4806720" y="2855160"/>
            <a:ext cx="556920" cy="3034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0" lang="cs-CZ" sz="1400" spc="-1" strike="noStrike">
                <a:solidFill>
                  <a:srgbClr val="000000"/>
                </a:solidFill>
                <a:latin typeface="Calibri"/>
                <a:ea typeface="Calibri"/>
              </a:rPr>
              <a:t>svorky</a:t>
            </a:r>
            <a:endParaRPr b="0" lang="sk-SK" sz="1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46" name="image1.png" descr=""/>
          <p:cNvPicPr/>
          <p:nvPr/>
        </p:nvPicPr>
        <p:blipFill>
          <a:blip r:embed="rId2"/>
          <a:srcRect l="0" t="8888" r="0" b="13844"/>
          <a:stretch/>
        </p:blipFill>
        <p:spPr>
          <a:xfrm>
            <a:off x="1254240" y="0"/>
            <a:ext cx="9682920" cy="1101240"/>
          </a:xfrm>
          <a:prstGeom prst="rect">
            <a:avLst/>
          </a:prstGeom>
          <a:ln w="12700">
            <a:noFill/>
          </a:ln>
        </p:spPr>
      </p:pic>
      <p:sp>
        <p:nvSpPr>
          <p:cNvPr id="24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48" name="CustomShape 2"/>
          <p:cNvSpPr/>
          <p:nvPr/>
        </p:nvSpPr>
        <p:spPr>
          <a:xfrm>
            <a:off x="0" y="1044360"/>
            <a:ext cx="1219140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Závery, overenie výsledkov</a:t>
            </a:r>
            <a:endParaRPr b="0" lang="sk-SK" sz="4400" spc="-1" strike="noStrike">
              <a:latin typeface="Arial"/>
            </a:endParaRPr>
          </a:p>
        </p:txBody>
      </p:sp>
      <p:sp>
        <p:nvSpPr>
          <p:cNvPr id="249" name="CustomShape 3"/>
          <p:cNvSpPr/>
          <p:nvPr/>
        </p:nvSpPr>
        <p:spPr>
          <a:xfrm>
            <a:off x="412560" y="1923480"/>
            <a:ext cx="11684520" cy="3412800"/>
          </a:xfrm>
          <a:prstGeom prst="rect">
            <a:avLst/>
          </a:prstGeom>
          <a:noFill/>
          <a:ln w="12700">
            <a:noFill/>
          </a:ln>
        </p:spPr>
        <p:style>
          <a:lnRef idx="0"/>
          <a:fillRef idx="0"/>
          <a:effectRef idx="0"/>
          <a:fontRef idx="minor"/>
        </p:style>
        <p:txBody>
          <a:bodyPr lIns="0" rIns="0" tIns="0" bIns="0">
            <a:spAutoFit/>
          </a:bodyPr>
          <a:p>
            <a:pPr>
              <a:lnSpc>
                <a:spcPct val="100000"/>
              </a:lnSpc>
            </a:pPr>
            <a:r>
              <a:rPr b="0" lang="cs-CZ" sz="2800" spc="-1" strike="noStrike">
                <a:solidFill>
                  <a:srgbClr val="002060"/>
                </a:solidFill>
                <a:latin typeface="Calibri"/>
                <a:ea typeface="Calibri"/>
              </a:rPr>
              <a:t>Čo bude ďalej (Feed Forward): Plánujte ďalšiu hodinu na základe výkonu žiaka:</a:t>
            </a:r>
            <a:endParaRPr b="0" lang="sk-SK" sz="2800" spc="-1" strike="noStrike">
              <a:latin typeface="Arial"/>
            </a:endParaRPr>
          </a:p>
          <a:p>
            <a:pPr>
              <a:lnSpc>
                <a:spcPct val="100000"/>
              </a:lnSpc>
            </a:pP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Náročnosť v triede:</a:t>
            </a:r>
            <a:r>
              <a:rPr b="0" lang="cs-CZ" sz="2800" spc="-1" strike="noStrike">
                <a:solidFill>
                  <a:srgbClr val="002060"/>
                </a:solidFill>
                <a:latin typeface="Calibri"/>
                <a:ea typeface="Calibri"/>
              </a:rPr>
              <a:t> V závislosti od toho, ako dobre žiaci porozumeli materiálu </a:t>
            </a:r>
            <a:br/>
            <a:r>
              <a:rPr b="0" lang="cs-CZ" sz="2800" spc="-1" strike="noStrike">
                <a:solidFill>
                  <a:srgbClr val="002060"/>
                </a:solidFill>
                <a:latin typeface="Calibri"/>
                <a:ea typeface="Calibri"/>
              </a:rPr>
              <a:t>a zvládli úlohy.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Prístup k materiálu</a:t>
            </a:r>
            <a:r>
              <a:rPr b="0" lang="cs-CZ" sz="2800" spc="-1" strike="noStrike">
                <a:solidFill>
                  <a:srgbClr val="002060"/>
                </a:solidFill>
                <a:latin typeface="Calibri"/>
                <a:ea typeface="Calibri"/>
              </a:rPr>
              <a:t>: Aký je správny postup, ktorý vám pomôže porozumieť materiálu a splniť stanovené úlohy.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Sebehodnotenie</a:t>
            </a:r>
            <a:r>
              <a:rPr b="0" lang="cs-CZ" sz="2800" spc="-1" strike="noStrike">
                <a:solidFill>
                  <a:srgbClr val="002060"/>
                </a:solidFill>
                <a:latin typeface="Calibri"/>
                <a:ea typeface="Calibri"/>
              </a:rPr>
              <a:t>: sebadisciplína, vedenie a kontrola činností.</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Individuálny prístup</a:t>
            </a:r>
            <a:r>
              <a:rPr b="0" lang="cs-CZ" sz="2800" spc="-1" strike="noStrike">
                <a:solidFill>
                  <a:srgbClr val="002060"/>
                </a:solidFill>
                <a:latin typeface="Calibri"/>
                <a:ea typeface="Calibri"/>
              </a:rPr>
              <a:t>: Individuálne hodnotenie a vedenie.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51" name="image1.png" descr=""/>
          <p:cNvPicPr/>
          <p:nvPr/>
        </p:nvPicPr>
        <p:blipFill>
          <a:blip r:embed="rId2"/>
          <a:srcRect l="0" t="8888" r="0" b="13844"/>
          <a:stretch/>
        </p:blipFill>
        <p:spPr>
          <a:xfrm>
            <a:off x="1254240" y="0"/>
            <a:ext cx="9682920" cy="1101240"/>
          </a:xfrm>
          <a:prstGeom prst="rect">
            <a:avLst/>
          </a:prstGeom>
          <a:ln w="12700">
            <a:noFill/>
          </a:ln>
        </p:spPr>
      </p:pic>
      <p:sp>
        <p:nvSpPr>
          <p:cNvPr id="25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53" name="CustomShape 2"/>
          <p:cNvSpPr/>
          <p:nvPr/>
        </p:nvSpPr>
        <p:spPr>
          <a:xfrm>
            <a:off x="261360" y="1054440"/>
            <a:ext cx="1168452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Závery, overenie výsledkov 2</a:t>
            </a:r>
            <a:endParaRPr b="0" lang="sk-SK" sz="4400" spc="-1" strike="noStrike">
              <a:latin typeface="Arial"/>
            </a:endParaRPr>
          </a:p>
        </p:txBody>
      </p:sp>
      <p:sp>
        <p:nvSpPr>
          <p:cNvPr id="254" name="CustomShape 3"/>
          <p:cNvSpPr/>
          <p:nvPr/>
        </p:nvSpPr>
        <p:spPr>
          <a:xfrm>
            <a:off x="261360" y="1915920"/>
            <a:ext cx="11684520" cy="312300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Arial"/>
              <a:buChar char="•"/>
            </a:pPr>
            <a:r>
              <a:rPr b="1" lang="cs-CZ" sz="2800" spc="-1" strike="noStrike">
                <a:solidFill>
                  <a:srgbClr val="002060"/>
                </a:solidFill>
                <a:latin typeface="Calibri"/>
                <a:ea typeface="Calibri"/>
              </a:rPr>
              <a:t>Príprava</a:t>
            </a:r>
            <a:r>
              <a:rPr b="0" lang="cs-CZ" sz="2800" spc="-1" strike="noStrike">
                <a:solidFill>
                  <a:srgbClr val="002060"/>
                </a:solidFill>
                <a:latin typeface="Calibri"/>
                <a:ea typeface="Calibri"/>
              </a:rPr>
              <a:t>: </a:t>
            </a:r>
            <a:r>
              <a:rPr b="0" lang="cs-CZ" sz="2400" spc="-1" strike="noStrike">
                <a:solidFill>
                  <a:srgbClr val="002060"/>
                </a:solidFill>
                <a:latin typeface="Calibri"/>
                <a:ea typeface="Calibri"/>
              </a:rPr>
              <a:t>Jasné a dobre definované ciele lekcie a cvičení. Keď budú dobre rozumieť konečnému cieľu, môžu sa žiaci ľahšie  a efektívnejšie zamerať na konkrétnu úlohu/ materiál.</a:t>
            </a:r>
            <a:r>
              <a:rPr b="0" lang="cs-CZ" sz="2800" spc="-1" strike="noStrike">
                <a:solidFill>
                  <a:srgbClr val="002060"/>
                </a:solidFill>
                <a:latin typeface="Calibri"/>
                <a:ea typeface="Calibri"/>
              </a:rPr>
              <a:t>  </a:t>
            </a:r>
            <a:endParaRPr b="0" lang="sk-SK" sz="2800" spc="-1" strike="noStrike">
              <a:latin typeface="Arial"/>
            </a:endParaRPr>
          </a:p>
          <a:p>
            <a:pPr>
              <a:lnSpc>
                <a:spcPct val="100000"/>
              </a:lnSpc>
            </a:pPr>
            <a:endParaRPr b="0" lang="sk-SK" sz="2800" spc="-1" strike="noStrike">
              <a:latin typeface="Arial"/>
            </a:endParaRPr>
          </a:p>
          <a:p>
            <a:pPr marL="457200" indent="-456480">
              <a:lnSpc>
                <a:spcPct val="100000"/>
              </a:lnSpc>
              <a:buClr>
                <a:srgbClr val="002060"/>
              </a:buClr>
              <a:buFont typeface="Arial"/>
              <a:buChar char="•"/>
            </a:pPr>
            <a:r>
              <a:rPr b="1" lang="cs-CZ" sz="2800" spc="-1" strike="noStrike">
                <a:solidFill>
                  <a:srgbClr val="002060"/>
                </a:solidFill>
                <a:latin typeface="Calibri"/>
                <a:ea typeface="Calibri"/>
              </a:rPr>
              <a:t>Overovanie</a:t>
            </a:r>
            <a:r>
              <a:rPr b="0" lang="cs-CZ" sz="2800" spc="-1" strike="noStrike">
                <a:solidFill>
                  <a:srgbClr val="002060"/>
                </a:solidFill>
                <a:latin typeface="Calibri"/>
                <a:ea typeface="Calibri"/>
              </a:rPr>
              <a:t>: </a:t>
            </a:r>
            <a:r>
              <a:rPr b="0" lang="cs-CZ" sz="2300" spc="-1" strike="noStrike">
                <a:solidFill>
                  <a:srgbClr val="002060"/>
                </a:solidFill>
                <a:latin typeface="Calibri"/>
                <a:ea typeface="Calibri"/>
              </a:rPr>
              <a:t>Ako som to urobil? Individuálne hodnotenie a spätná väzba od učiteľa o práci žiaka, ktorá sa konkrétne týká dosiahnutia cieľa. Poskytnite informácie o pokroku žiaka (alebo jeho nedostatku) a poskytnite pokyny, ktoré pomôžu dosiahnuť ciele a dosiahnuť očakávanú úroveň.</a:t>
            </a:r>
            <a:endParaRPr b="0" lang="sk-SK" sz="23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88" name="image1.png" descr=""/>
          <p:cNvPicPr/>
          <p:nvPr/>
        </p:nvPicPr>
        <p:blipFill>
          <a:blip r:embed="rId2"/>
          <a:srcRect l="0" t="8888" r="0" b="13844"/>
          <a:stretch/>
        </p:blipFill>
        <p:spPr>
          <a:xfrm>
            <a:off x="1254240" y="0"/>
            <a:ext cx="9682920" cy="1101240"/>
          </a:xfrm>
          <a:prstGeom prst="rect">
            <a:avLst/>
          </a:prstGeom>
          <a:ln w="12700">
            <a:noFill/>
          </a:ln>
        </p:spPr>
      </p:pic>
      <p:sp>
        <p:nvSpPr>
          <p:cNvPr id="89"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grpSp>
        <p:nvGrpSpPr>
          <p:cNvPr id="90" name="Group 2"/>
          <p:cNvGrpSpPr/>
          <p:nvPr/>
        </p:nvGrpSpPr>
        <p:grpSpPr>
          <a:xfrm>
            <a:off x="1116360" y="3416400"/>
            <a:ext cx="3794400" cy="1779480"/>
            <a:chOff x="1116360" y="3416400"/>
            <a:chExt cx="3794400" cy="1779480"/>
          </a:xfrm>
        </p:grpSpPr>
        <p:sp>
          <p:nvSpPr>
            <p:cNvPr id="91" name="CustomShape 3"/>
            <p:cNvSpPr/>
            <p:nvPr/>
          </p:nvSpPr>
          <p:spPr>
            <a:xfrm>
              <a:off x="1840320" y="3416400"/>
              <a:ext cx="2079720" cy="176796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92" name="Group 4"/>
            <p:cNvGrpSpPr/>
            <p:nvPr/>
          </p:nvGrpSpPr>
          <p:grpSpPr>
            <a:xfrm>
              <a:off x="1116360" y="4100040"/>
              <a:ext cx="3794400" cy="1095840"/>
              <a:chOff x="1116360" y="4100040"/>
              <a:chExt cx="3794400" cy="1095840"/>
            </a:xfrm>
          </p:grpSpPr>
          <p:sp>
            <p:nvSpPr>
              <p:cNvPr id="93" name="CustomShape 5"/>
              <p:cNvSpPr/>
              <p:nvPr/>
            </p:nvSpPr>
            <p:spPr>
              <a:xfrm>
                <a:off x="1116360" y="4100040"/>
                <a:ext cx="3707280" cy="1095840"/>
              </a:xfrm>
              <a:prstGeom prst="rect">
                <a:avLst/>
              </a:prstGeom>
              <a:solidFill>
                <a:srgbClr val="a5a5a5"/>
              </a:solidFill>
              <a:ln w="19050">
                <a:solidFill>
                  <a:srgbClr val="ffffff"/>
                </a:solidFill>
                <a:miter/>
              </a:ln>
            </p:spPr>
            <p:style>
              <a:lnRef idx="0"/>
              <a:fillRef idx="0"/>
              <a:effectRef idx="0"/>
              <a:fontRef idx="minor"/>
            </p:style>
          </p:sp>
          <p:sp>
            <p:nvSpPr>
              <p:cNvPr id="94" name="CustomShape 6"/>
              <p:cNvSpPr/>
              <p:nvPr/>
            </p:nvSpPr>
            <p:spPr>
              <a:xfrm>
                <a:off x="1325880" y="4302720"/>
                <a:ext cx="3584880" cy="57924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d0d0d"/>
                    </a:solidFill>
                    <a:latin typeface="Calibri"/>
                    <a:ea typeface="Calibri"/>
                  </a:rPr>
                  <a:t>4.</a:t>
                </a:r>
                <a:r>
                  <a:rPr b="1" lang="sk-SK" sz="1900" spc="-1" strike="noStrike">
                    <a:solidFill>
                      <a:srgbClr val="ffffff"/>
                    </a:solidFill>
                    <a:latin typeface="Calibri"/>
                    <a:ea typeface="Calibri"/>
                  </a:rPr>
                  <a:t> STARS </a:t>
                </a:r>
                <a:r>
                  <a:rPr b="1" lang="cs-CZ" sz="1900" spc="-1" strike="noStrike">
                    <a:solidFill>
                      <a:srgbClr val="ffffff"/>
                    </a:solidFill>
                    <a:latin typeface="Calibri"/>
                    <a:ea typeface="Calibri"/>
                  </a:rPr>
                  <a:t>Koncept edukačného programu na výučbu astronómie</a:t>
                </a:r>
                <a:endParaRPr b="0" lang="sk-SK" sz="1900" spc="-1" strike="noStrike">
                  <a:latin typeface="Arial"/>
                </a:endParaRPr>
              </a:p>
            </p:txBody>
          </p:sp>
        </p:grpSp>
      </p:grpSp>
      <p:grpSp>
        <p:nvGrpSpPr>
          <p:cNvPr id="95" name="Group 7"/>
          <p:cNvGrpSpPr/>
          <p:nvPr/>
        </p:nvGrpSpPr>
        <p:grpSpPr>
          <a:xfrm>
            <a:off x="5338440" y="4051080"/>
            <a:ext cx="4143600" cy="1079280"/>
            <a:chOff x="5338440" y="4051080"/>
            <a:chExt cx="4143600" cy="1079280"/>
          </a:xfrm>
        </p:grpSpPr>
        <p:sp>
          <p:nvSpPr>
            <p:cNvPr id="96" name="CustomShape 8"/>
            <p:cNvSpPr/>
            <p:nvPr/>
          </p:nvSpPr>
          <p:spPr>
            <a:xfrm>
              <a:off x="5338440" y="4051080"/>
              <a:ext cx="2113200" cy="964440"/>
            </a:xfrm>
            <a:prstGeom prst="roundRect">
              <a:avLst>
                <a:gd name="adj" fmla="val 16667"/>
              </a:avLst>
            </a:prstGeom>
            <a:solidFill>
              <a:srgbClr val="ffffff"/>
            </a:solidFill>
            <a:ln w="6350">
              <a:solidFill>
                <a:srgbClr val="ffffff"/>
              </a:solidFill>
              <a:miter/>
            </a:ln>
          </p:spPr>
          <p:style>
            <a:lnRef idx="0"/>
            <a:fillRef idx="0"/>
            <a:effectRef idx="0"/>
            <a:fontRef idx="minor"/>
          </p:style>
        </p:sp>
        <p:sp>
          <p:nvSpPr>
            <p:cNvPr id="97" name="CustomShape 9"/>
            <p:cNvSpPr/>
            <p:nvPr/>
          </p:nvSpPr>
          <p:spPr>
            <a:xfrm>
              <a:off x="5389560" y="4495680"/>
              <a:ext cx="4092480" cy="634680"/>
            </a:xfrm>
            <a:prstGeom prst="rect">
              <a:avLst/>
            </a:prstGeom>
            <a:solidFill>
              <a:srgbClr val="ed7d31"/>
            </a:solidFill>
            <a:ln w="12700">
              <a:solidFill>
                <a:srgbClr val="ad5b24"/>
              </a:solidFill>
              <a:miter/>
            </a:ln>
          </p:spPr>
          <p:style>
            <a:lnRef idx="0"/>
            <a:fillRef idx="0"/>
            <a:effectRef idx="0"/>
            <a:fontRef idx="minor"/>
          </p:style>
          <p:txBody>
            <a:bodyPr lIns="180000" rIns="180000" tIns="180000" bIns="180000" anchor="ctr">
              <a:spAutoFit/>
            </a:bodyPr>
            <a:p>
              <a:pPr algn="ctr">
                <a:lnSpc>
                  <a:spcPct val="100000"/>
                </a:lnSpc>
              </a:pPr>
              <a:r>
                <a:rPr b="1" lang="cs-CZ" sz="1800" spc="-1" strike="noStrike">
                  <a:solidFill>
                    <a:srgbClr val="000000"/>
                  </a:solidFill>
                  <a:latin typeface="Calibri"/>
                  <a:ea typeface="Calibri"/>
                </a:rPr>
                <a:t>Medzinárodná online konferencia 2020</a:t>
              </a:r>
              <a:endParaRPr b="0" lang="sk-SK" sz="1800" spc="-1" strike="noStrike">
                <a:latin typeface="Arial"/>
              </a:endParaRPr>
            </a:p>
          </p:txBody>
        </p:sp>
      </p:grpSp>
      <p:grpSp>
        <p:nvGrpSpPr>
          <p:cNvPr id="98" name="Group 10"/>
          <p:cNvGrpSpPr/>
          <p:nvPr/>
        </p:nvGrpSpPr>
        <p:grpSpPr>
          <a:xfrm>
            <a:off x="653040" y="1810440"/>
            <a:ext cx="3601800" cy="1879560"/>
            <a:chOff x="653040" y="1810440"/>
            <a:chExt cx="3601800" cy="1879560"/>
          </a:xfrm>
        </p:grpSpPr>
        <p:sp>
          <p:nvSpPr>
            <p:cNvPr id="99" name="CustomShape 11"/>
            <p:cNvSpPr/>
            <p:nvPr/>
          </p:nvSpPr>
          <p:spPr>
            <a:xfrm>
              <a:off x="653040" y="1810440"/>
              <a:ext cx="3355560" cy="141624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00" name="Group 12"/>
            <p:cNvGrpSpPr/>
            <p:nvPr/>
          </p:nvGrpSpPr>
          <p:grpSpPr>
            <a:xfrm>
              <a:off x="724320" y="1873800"/>
              <a:ext cx="3530520" cy="1816200"/>
              <a:chOff x="724320" y="1873800"/>
              <a:chExt cx="3530520" cy="1816200"/>
            </a:xfrm>
          </p:grpSpPr>
          <p:sp>
            <p:nvSpPr>
              <p:cNvPr id="101" name="CustomShape 13"/>
              <p:cNvSpPr/>
              <p:nvPr/>
            </p:nvSpPr>
            <p:spPr>
              <a:xfrm>
                <a:off x="724320" y="1873800"/>
                <a:ext cx="3530520" cy="1816200"/>
              </a:xfrm>
              <a:prstGeom prst="rect">
                <a:avLst/>
              </a:prstGeom>
              <a:gradFill rotWithShape="0">
                <a:gsLst>
                  <a:gs pos="0">
                    <a:srgbClr val="5f82cb"/>
                  </a:gs>
                  <a:gs pos="100000">
                    <a:srgbClr val="3e70ca"/>
                  </a:gs>
                </a:gsLst>
                <a:lin ang="5400000"/>
              </a:gradFill>
              <a:ln w="6350">
                <a:solidFill>
                  <a:srgbClr val="4472c4"/>
                </a:solidFill>
                <a:miter/>
              </a:ln>
            </p:spPr>
            <p:style>
              <a:lnRef idx="0"/>
              <a:fillRef idx="0"/>
              <a:effectRef idx="0"/>
              <a:fontRef idx="minor"/>
            </p:style>
          </p:sp>
          <p:sp>
            <p:nvSpPr>
              <p:cNvPr id="102" name="CustomShape 14"/>
              <p:cNvSpPr/>
              <p:nvPr/>
            </p:nvSpPr>
            <p:spPr>
              <a:xfrm>
                <a:off x="901440" y="2221560"/>
                <a:ext cx="3177360" cy="115812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cs-CZ" sz="1900" spc="-1" strike="noStrike">
                    <a:solidFill>
                      <a:srgbClr val="ffffff"/>
                    </a:solidFill>
                    <a:latin typeface="Calibri"/>
                    <a:ea typeface="Calibri"/>
                  </a:rPr>
                  <a:t>1.</a:t>
                </a:r>
                <a:r>
                  <a:rPr b="0" lang="cs-CZ" sz="1900" spc="-1" strike="noStrike">
                    <a:solidFill>
                      <a:srgbClr val="ffffff"/>
                    </a:solidFill>
                    <a:latin typeface="Calibri"/>
                    <a:ea typeface="Calibri"/>
                  </a:rPr>
                  <a:t> </a:t>
                </a:r>
                <a:r>
                  <a:rPr b="1" lang="cs-CZ" sz="1900" spc="-1" strike="noStrike">
                    <a:solidFill>
                      <a:srgbClr val="ffffff"/>
                    </a:solidFill>
                    <a:latin typeface="Calibri"/>
                    <a:ea typeface="Calibri"/>
                  </a:rPr>
                  <a:t>STARS Metodická príručka pre učiteľa</a:t>
                </a:r>
                <a:endParaRPr b="0" lang="sk-SK" sz="1900" spc="-1" strike="noStrike">
                  <a:latin typeface="Arial"/>
                </a:endParaRPr>
              </a:p>
              <a:p>
                <a:pPr>
                  <a:lnSpc>
                    <a:spcPct val="100000"/>
                  </a:lnSpc>
                </a:pPr>
                <a:r>
                  <a:rPr b="0" lang="cs-CZ" sz="1900" spc="-1" strike="noStrike">
                    <a:solidFill>
                      <a:srgbClr val="ffffff"/>
                    </a:solidFill>
                    <a:latin typeface="Calibri"/>
                    <a:ea typeface="Calibri"/>
                  </a:rPr>
                  <a:t>materiál pre učiteľa pripravený </a:t>
                </a:r>
                <a:br/>
                <a:r>
                  <a:rPr b="0" lang="cs-CZ" sz="1900" spc="-1" strike="noStrike">
                    <a:solidFill>
                      <a:srgbClr val="ffffff"/>
                    </a:solidFill>
                    <a:latin typeface="Calibri"/>
                    <a:ea typeface="Calibri"/>
                  </a:rPr>
                  <a:t>na okamžité  použitie</a:t>
                </a:r>
                <a:endParaRPr b="0" lang="sk-SK" sz="1900" spc="-1" strike="noStrike">
                  <a:latin typeface="Arial"/>
                </a:endParaRPr>
              </a:p>
            </p:txBody>
          </p:sp>
        </p:grpSp>
      </p:grpSp>
      <p:grpSp>
        <p:nvGrpSpPr>
          <p:cNvPr id="103" name="Group 15"/>
          <p:cNvGrpSpPr/>
          <p:nvPr/>
        </p:nvGrpSpPr>
        <p:grpSpPr>
          <a:xfrm>
            <a:off x="8186400" y="2447640"/>
            <a:ext cx="3639600" cy="1767960"/>
            <a:chOff x="8186400" y="2447640"/>
            <a:chExt cx="3639600" cy="1767960"/>
          </a:xfrm>
        </p:grpSpPr>
        <p:sp>
          <p:nvSpPr>
            <p:cNvPr id="104" name="CustomShape 16"/>
            <p:cNvSpPr/>
            <p:nvPr/>
          </p:nvSpPr>
          <p:spPr>
            <a:xfrm>
              <a:off x="8186400" y="2612880"/>
              <a:ext cx="3639600" cy="143712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05" name="Group 17"/>
            <p:cNvGrpSpPr/>
            <p:nvPr/>
          </p:nvGrpSpPr>
          <p:grpSpPr>
            <a:xfrm>
              <a:off x="8256600" y="2447640"/>
              <a:ext cx="3499200" cy="1767960"/>
              <a:chOff x="8256600" y="2447640"/>
              <a:chExt cx="3499200" cy="1767960"/>
            </a:xfrm>
          </p:grpSpPr>
          <p:sp>
            <p:nvSpPr>
              <p:cNvPr id="106" name="CustomShape 18"/>
              <p:cNvSpPr/>
              <p:nvPr/>
            </p:nvSpPr>
            <p:spPr>
              <a:xfrm>
                <a:off x="8256600" y="2447640"/>
                <a:ext cx="3499200" cy="1767960"/>
              </a:xfrm>
              <a:prstGeom prst="rect">
                <a:avLst/>
              </a:prstGeom>
              <a:gradFill rotWithShape="0">
                <a:gsLst>
                  <a:gs pos="0">
                    <a:srgbClr val="ffdb9b"/>
                  </a:gs>
                  <a:gs pos="100000">
                    <a:srgbClr val="ffd58d"/>
                  </a:gs>
                </a:gsLst>
                <a:lin ang="5400000"/>
              </a:gradFill>
              <a:ln w="6350">
                <a:solidFill>
                  <a:srgbClr val="ffc000"/>
                </a:solidFill>
                <a:miter/>
              </a:ln>
            </p:spPr>
            <p:style>
              <a:lnRef idx="0"/>
              <a:fillRef idx="0"/>
              <a:effectRef idx="0"/>
              <a:fontRef idx="minor"/>
            </p:style>
          </p:sp>
          <p:sp>
            <p:nvSpPr>
              <p:cNvPr id="107" name="CustomShape 19"/>
              <p:cNvSpPr/>
              <p:nvPr/>
            </p:nvSpPr>
            <p:spPr>
              <a:xfrm>
                <a:off x="8355960" y="2752560"/>
                <a:ext cx="3252600" cy="115812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00000"/>
                    </a:solidFill>
                    <a:latin typeface="Calibri"/>
                    <a:ea typeface="Calibri"/>
                  </a:rPr>
                  <a:t>3.</a:t>
                </a:r>
                <a:r>
                  <a:rPr b="0" lang="sk-SK" sz="1900" spc="-1" strike="noStrike">
                    <a:solidFill>
                      <a:srgbClr val="000000"/>
                    </a:solidFill>
                    <a:latin typeface="Calibri"/>
                    <a:ea typeface="Calibri"/>
                  </a:rPr>
                  <a:t> </a:t>
                </a:r>
                <a:r>
                  <a:rPr b="1" lang="sk-SK" sz="1900" spc="-1" strike="noStrike">
                    <a:solidFill>
                      <a:srgbClr val="000000"/>
                    </a:solidFill>
                    <a:latin typeface="Calibri"/>
                    <a:ea typeface="Calibri"/>
                  </a:rPr>
                  <a:t>STARS Online Platform</a:t>
                </a:r>
                <a:r>
                  <a:rPr b="1" lang="cs-CZ" sz="1900" spc="-1" strike="noStrike">
                    <a:solidFill>
                      <a:srgbClr val="000000"/>
                    </a:solidFill>
                    <a:latin typeface="Calibri"/>
                    <a:ea typeface="Calibri"/>
                  </a:rPr>
                  <a:t>a </a:t>
                </a:r>
                <a:br/>
                <a:r>
                  <a:rPr b="0" lang="cs-CZ" sz="1900" spc="-1" strike="noStrike">
                    <a:solidFill>
                      <a:srgbClr val="000000"/>
                    </a:solidFill>
                    <a:latin typeface="Calibri"/>
                    <a:ea typeface="Calibri"/>
                  </a:rPr>
                  <a:t>s príkladmi dobrej praxe </a:t>
                </a:r>
                <a:br/>
                <a:r>
                  <a:rPr b="0" lang="cs-CZ" sz="1900" spc="-1" strike="noStrike">
                    <a:solidFill>
                      <a:srgbClr val="000000"/>
                    </a:solidFill>
                    <a:latin typeface="Calibri"/>
                    <a:ea typeface="Calibri"/>
                  </a:rPr>
                  <a:t>a príležitosťou na diskusie </a:t>
                </a:r>
                <a:br/>
                <a:r>
                  <a:rPr b="0" lang="cs-CZ" sz="1900" spc="-1" strike="noStrike">
                    <a:solidFill>
                      <a:srgbClr val="000000"/>
                    </a:solidFill>
                    <a:latin typeface="Calibri"/>
                    <a:ea typeface="Calibri"/>
                  </a:rPr>
                  <a:t>a výmenu informácií</a:t>
                </a:r>
                <a:endParaRPr b="0" lang="sk-SK" sz="1900" spc="-1" strike="noStrike">
                  <a:latin typeface="Arial"/>
                </a:endParaRPr>
              </a:p>
            </p:txBody>
          </p:sp>
        </p:grpSp>
      </p:grpSp>
      <p:grpSp>
        <p:nvGrpSpPr>
          <p:cNvPr id="108" name="Group 20"/>
          <p:cNvGrpSpPr/>
          <p:nvPr/>
        </p:nvGrpSpPr>
        <p:grpSpPr>
          <a:xfrm>
            <a:off x="4478400" y="2064600"/>
            <a:ext cx="3288960" cy="1855800"/>
            <a:chOff x="4478400" y="2064600"/>
            <a:chExt cx="3288960" cy="1855800"/>
          </a:xfrm>
        </p:grpSpPr>
        <p:sp>
          <p:nvSpPr>
            <p:cNvPr id="109" name="CustomShape 21"/>
            <p:cNvSpPr/>
            <p:nvPr/>
          </p:nvSpPr>
          <p:spPr>
            <a:xfrm>
              <a:off x="4520160" y="2064600"/>
              <a:ext cx="2575800" cy="132912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10" name="Group 22"/>
            <p:cNvGrpSpPr/>
            <p:nvPr/>
          </p:nvGrpSpPr>
          <p:grpSpPr>
            <a:xfrm>
              <a:off x="4478400" y="2138400"/>
              <a:ext cx="3288960" cy="1782000"/>
              <a:chOff x="4478400" y="2138400"/>
              <a:chExt cx="3288960" cy="1782000"/>
            </a:xfrm>
          </p:grpSpPr>
          <p:sp>
            <p:nvSpPr>
              <p:cNvPr id="111" name="CustomShape 23"/>
              <p:cNvSpPr/>
              <p:nvPr/>
            </p:nvSpPr>
            <p:spPr>
              <a:xfrm>
                <a:off x="4478400" y="2138400"/>
                <a:ext cx="3288960" cy="1782000"/>
              </a:xfrm>
              <a:prstGeom prst="rect">
                <a:avLst/>
              </a:prstGeom>
              <a:gradFill rotWithShape="0">
                <a:gsLst>
                  <a:gs pos="0">
                    <a:srgbClr val="80b860"/>
                  </a:gs>
                  <a:gs pos="100000">
                    <a:srgbClr val="6fb242"/>
                  </a:gs>
                </a:gsLst>
                <a:lin ang="5400000"/>
              </a:gradFill>
              <a:ln w="6350">
                <a:solidFill>
                  <a:srgbClr val="5b9bd5"/>
                </a:solidFill>
                <a:miter/>
              </a:ln>
              <a:effectLst>
                <a:outerShdw blurRad="63500" dir="5400000" dist="19080" rotWithShape="0">
                  <a:srgbClr val="000000">
                    <a:alpha val="63000"/>
                  </a:srgbClr>
                </a:outerShdw>
              </a:effectLst>
            </p:spPr>
            <p:style>
              <a:lnRef idx="0"/>
              <a:fillRef idx="0"/>
              <a:effectRef idx="0"/>
              <a:fontRef idx="minor"/>
            </p:style>
          </p:sp>
          <p:sp>
            <p:nvSpPr>
              <p:cNvPr id="112" name="CustomShape 24"/>
              <p:cNvSpPr/>
              <p:nvPr/>
            </p:nvSpPr>
            <p:spPr>
              <a:xfrm>
                <a:off x="4568040" y="2594880"/>
                <a:ext cx="3105360" cy="86868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cs-CZ" sz="1900" spc="-1" strike="noStrike">
                    <a:solidFill>
                      <a:srgbClr val="040404"/>
                    </a:solidFill>
                    <a:latin typeface="Calibri"/>
                    <a:ea typeface="Calibri"/>
                  </a:rPr>
                  <a:t>2.</a:t>
                </a:r>
                <a:r>
                  <a:rPr b="0" lang="cs-CZ" sz="1900" spc="-1" strike="noStrike">
                    <a:solidFill>
                      <a:srgbClr val="040404"/>
                    </a:solidFill>
                    <a:latin typeface="Calibri"/>
                    <a:ea typeface="Calibri"/>
                  </a:rPr>
                  <a:t> </a:t>
                </a:r>
                <a:r>
                  <a:rPr b="1" lang="cs-CZ" sz="1900" spc="-1" strike="noStrike">
                    <a:solidFill>
                      <a:srgbClr val="040404"/>
                    </a:solidFill>
                    <a:latin typeface="Calibri"/>
                    <a:ea typeface="Calibri"/>
                  </a:rPr>
                  <a:t>STARS Tréningový program pre učiteľa</a:t>
                </a:r>
                <a:endParaRPr b="0" lang="sk-SK" sz="1900" spc="-1" strike="noStrike">
                  <a:latin typeface="Arial"/>
                </a:endParaRPr>
              </a:p>
              <a:p>
                <a:pPr>
                  <a:lnSpc>
                    <a:spcPct val="100000"/>
                  </a:lnSpc>
                </a:pPr>
                <a:r>
                  <a:rPr b="0" lang="cs-CZ" sz="1900" spc="-1" strike="noStrike">
                    <a:solidFill>
                      <a:srgbClr val="040404"/>
                    </a:solidFill>
                    <a:latin typeface="Calibri"/>
                    <a:ea typeface="Calibri"/>
                  </a:rPr>
                  <a:t>inovatívny a komplexný prístup</a:t>
                </a:r>
                <a:endParaRPr b="0" lang="sk-SK" sz="1900" spc="-1" strike="noStrike">
                  <a:latin typeface="Arial"/>
                </a:endParaRPr>
              </a:p>
            </p:txBody>
          </p:sp>
        </p:grpSp>
      </p:grpSp>
      <p:sp>
        <p:nvSpPr>
          <p:cNvPr id="113" name="CustomShape 25"/>
          <p:cNvSpPr/>
          <p:nvPr/>
        </p:nvSpPr>
        <p:spPr>
          <a:xfrm>
            <a:off x="0" y="95832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Úvod do projektu STARS</a:t>
            </a:r>
            <a:endParaRPr b="0" lang="sk-SK" sz="4400" spc="-1" strike="noStrike">
              <a:latin typeface="Arial"/>
            </a:endParaRPr>
          </a:p>
        </p:txBody>
      </p:sp>
      <p:sp>
        <p:nvSpPr>
          <p:cNvPr id="114" name="CustomShape 26"/>
          <p:cNvSpPr/>
          <p:nvPr/>
        </p:nvSpPr>
        <p:spPr>
          <a:xfrm>
            <a:off x="9025920" y="4977360"/>
            <a:ext cx="2961720" cy="5770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pPr>
            <a:r>
              <a:rPr b="0" lang="sk-SK" sz="3200" spc="-1" strike="noStrike" u="sng">
                <a:solidFill>
                  <a:srgbClr val="0000ff"/>
                </a:solidFill>
                <a:uFillTx/>
                <a:latin typeface="Calibri"/>
                <a:ea typeface="Calibri"/>
                <a:hlinkClick r:id="rId3"/>
              </a:rPr>
              <a:t>project-stars.com</a:t>
            </a:r>
            <a:endParaRPr b="0" lang="sk-SK"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16" name="image1.png" descr=""/>
          <p:cNvPicPr/>
          <p:nvPr/>
        </p:nvPicPr>
        <p:blipFill>
          <a:blip r:embed="rId2"/>
          <a:srcRect l="0" t="8888" r="0" b="13844"/>
          <a:stretch/>
        </p:blipFill>
        <p:spPr>
          <a:xfrm>
            <a:off x="1254240" y="0"/>
            <a:ext cx="9682920" cy="1101240"/>
          </a:xfrm>
          <a:prstGeom prst="rect">
            <a:avLst/>
          </a:prstGeom>
          <a:ln w="12700">
            <a:noFill/>
          </a:ln>
        </p:spPr>
      </p:pic>
      <p:sp>
        <p:nvSpPr>
          <p:cNvPr id="11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18" name="CustomShape 2"/>
          <p:cNvSpPr/>
          <p:nvPr/>
        </p:nvSpPr>
        <p:spPr>
          <a:xfrm>
            <a:off x="-6840" y="981720"/>
            <a:ext cx="12197880" cy="687960"/>
          </a:xfrm>
          <a:prstGeom prst="rect">
            <a:avLst/>
          </a:prstGeom>
          <a:noFill/>
          <a:ln w="12600">
            <a:noFill/>
          </a:ln>
        </p:spPr>
        <p:style>
          <a:lnRef idx="0"/>
          <a:fillRef idx="0"/>
          <a:effectRef idx="0"/>
          <a:fontRef idx="minor"/>
        </p:style>
        <p:txBody>
          <a:bodyPr lIns="45720" rIns="45720" tIns="45000" bIns="45000" anchor="b">
            <a:normAutofit/>
          </a:bodyPr>
          <a:p>
            <a:pPr algn="ctr">
              <a:lnSpc>
                <a:spcPct val="90000"/>
              </a:lnSpc>
            </a:pPr>
            <a:r>
              <a:rPr b="0" lang="cs-CZ" sz="4400" spc="-1" strike="noStrike" u="sng">
                <a:solidFill>
                  <a:srgbClr val="002060"/>
                </a:solidFill>
                <a:uFillTx/>
                <a:latin typeface="Calibri"/>
                <a:ea typeface="Calibri"/>
              </a:rPr>
              <a:t>Moduly projektu STARS</a:t>
            </a:r>
            <a:endParaRPr b="0" lang="sk-SK" sz="4400" spc="-1" strike="noStrike">
              <a:latin typeface="Arial"/>
            </a:endParaRPr>
          </a:p>
        </p:txBody>
      </p:sp>
      <p:sp>
        <p:nvSpPr>
          <p:cNvPr id="119" name="CustomShape 3"/>
          <p:cNvSpPr/>
          <p:nvPr/>
        </p:nvSpPr>
        <p:spPr>
          <a:xfrm>
            <a:off x="781560" y="2016360"/>
            <a:ext cx="10826280" cy="3331080"/>
          </a:xfrm>
          <a:prstGeom prst="rect">
            <a:avLst/>
          </a:prstGeom>
          <a:noFill/>
          <a:ln w="12600">
            <a:noFill/>
          </a:ln>
        </p:spPr>
        <p:style>
          <a:lnRef idx="0"/>
          <a:fillRef idx="0"/>
          <a:effectRef idx="0"/>
          <a:fontRef idx="minor"/>
        </p:style>
        <p:txBody>
          <a:bodyPr lIns="45720" rIns="45720" tIns="45000" bIns="45000">
            <a:normAutofit/>
          </a:bodyPr>
          <a:p>
            <a:pPr algn="just">
              <a:lnSpc>
                <a:spcPct val="90000"/>
              </a:lnSpc>
              <a:spcBef>
                <a:spcPts val="901"/>
              </a:spcBef>
              <a:tabLst>
                <a:tab algn="l" pos="0"/>
              </a:tabLst>
            </a:pPr>
            <a:r>
              <a:rPr b="0" lang="sk-SK" sz="2600" spc="-1" strike="noStrike">
                <a:solidFill>
                  <a:srgbClr val="002060"/>
                </a:solidFill>
                <a:latin typeface="Calibri"/>
                <a:ea typeface="Calibri"/>
              </a:rPr>
              <a:t>#1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Súhvezdia.</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#6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Galaktickej prostredie.</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#2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Pohyb nebeských telies.</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#7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Slnko a hviezdy.</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#3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Newtonov gravitačný zákon.</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#8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Naša Galaxia a iné galaxie.</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#4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Objavovanie vesmíru.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#9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Vesmír.</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#5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Slnečná sústava.</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#10</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Hvezdárne / observatóriá.</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21" name="image1.png" descr=""/>
          <p:cNvPicPr/>
          <p:nvPr/>
        </p:nvPicPr>
        <p:blipFill>
          <a:blip r:embed="rId2"/>
          <a:srcRect l="0" t="8888" r="0" b="13844"/>
          <a:stretch/>
        </p:blipFill>
        <p:spPr>
          <a:xfrm>
            <a:off x="1254240" y="0"/>
            <a:ext cx="9682920" cy="1101240"/>
          </a:xfrm>
          <a:prstGeom prst="rect">
            <a:avLst/>
          </a:prstGeom>
          <a:ln w="12700">
            <a:noFill/>
          </a:ln>
        </p:spPr>
      </p:pic>
      <p:sp>
        <p:nvSpPr>
          <p:cNvPr id="122"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3" name="CustomShape 2"/>
          <p:cNvSpPr/>
          <p:nvPr/>
        </p:nvSpPr>
        <p:spPr>
          <a:xfrm>
            <a:off x="7920" y="1072800"/>
            <a:ext cx="12191400" cy="656640"/>
          </a:xfrm>
          <a:prstGeom prst="rect">
            <a:avLst/>
          </a:prstGeom>
          <a:noFill/>
          <a:ln w="12600">
            <a:noFill/>
          </a:ln>
        </p:spPr>
        <p:style>
          <a:lnRef idx="0"/>
          <a:fillRef idx="0"/>
          <a:effectRef idx="0"/>
          <a:fontRef idx="minor"/>
        </p:style>
        <p:txBody>
          <a:bodyPr lIns="0" rIns="0" tIns="0" bIns="0" anchor="b">
            <a:normAutofit/>
          </a:bodyPr>
          <a:p>
            <a:pPr algn="ctr">
              <a:lnSpc>
                <a:spcPct val="90000"/>
              </a:lnSpc>
            </a:pPr>
            <a:r>
              <a:rPr b="0" lang="cs-CZ" sz="4400" spc="-1" strike="noStrike" u="sng">
                <a:solidFill>
                  <a:srgbClr val="002060"/>
                </a:solidFill>
                <a:uFillTx/>
                <a:latin typeface="Calibri"/>
                <a:ea typeface="Calibri Light"/>
              </a:rPr>
              <a:t>Ako sú moduly štruktúrované</a:t>
            </a:r>
            <a:endParaRPr b="0" lang="sk-SK" sz="4400" spc="-1" strike="noStrike">
              <a:latin typeface="Arial"/>
            </a:endParaRPr>
          </a:p>
        </p:txBody>
      </p:sp>
      <p:sp>
        <p:nvSpPr>
          <p:cNvPr id="124" name="CustomShape 3"/>
          <p:cNvSpPr/>
          <p:nvPr/>
        </p:nvSpPr>
        <p:spPr>
          <a:xfrm>
            <a:off x="92880" y="2036160"/>
            <a:ext cx="11607840" cy="3229920"/>
          </a:xfrm>
          <a:prstGeom prst="rect">
            <a:avLst/>
          </a:prstGeom>
          <a:noFill/>
          <a:ln w="12600">
            <a:noFill/>
          </a:ln>
        </p:spPr>
        <p:style>
          <a:lnRef idx="0"/>
          <a:fillRef idx="0"/>
          <a:effectRef idx="0"/>
          <a:fontRef idx="minor"/>
        </p:style>
        <p:txBody>
          <a:bodyPr lIns="0" rIns="0" tIns="0" bIns="0">
            <a:noAutofit/>
          </a:bodyPr>
          <a:p>
            <a:pPr algn="just">
              <a:lnSpc>
                <a:spcPct val="90000"/>
              </a:lnSpc>
              <a:spcBef>
                <a:spcPts val="1001"/>
              </a:spcBef>
              <a:tabLst>
                <a:tab algn="l" pos="0"/>
              </a:tabLst>
            </a:pPr>
            <a:r>
              <a:rPr b="0" lang="sk-SK" sz="2000" spc="-1" strike="noStrike">
                <a:latin typeface="Calibri"/>
                <a:ea typeface="Calibri"/>
              </a:rPr>
              <a:t>	</a:t>
            </a:r>
            <a:r>
              <a:rPr b="0" lang="cs-CZ" sz="2600" spc="-1" strike="noStrike">
                <a:solidFill>
                  <a:srgbClr val="002060"/>
                </a:solidFill>
                <a:latin typeface="Calibri"/>
                <a:ea typeface="Calibri"/>
              </a:rPr>
              <a:t>Každý modul je rozdelený do niekoľkých tém.</a:t>
            </a:r>
            <a:endParaRPr b="0" lang="sk-SK" sz="2600" spc="-1" strike="noStrike">
              <a:latin typeface="Arial"/>
            </a:endParaRPr>
          </a:p>
          <a:p>
            <a:pPr algn="just">
              <a:lnSpc>
                <a:spcPct val="90000"/>
              </a:lnSpc>
              <a:spcBef>
                <a:spcPts val="1001"/>
              </a:spcBef>
              <a:tabLst>
                <a:tab algn="l" pos="0"/>
              </a:tabLst>
            </a:pPr>
            <a:r>
              <a:rPr b="0" lang="cs-CZ" sz="2600" spc="-1" strike="noStrike">
                <a:solidFill>
                  <a:srgbClr val="002060"/>
                </a:solidFill>
                <a:latin typeface="Calibri"/>
                <a:ea typeface="Calibri"/>
              </a:rPr>
              <a:t>	</a:t>
            </a:r>
            <a:r>
              <a:rPr b="0" lang="cs-CZ" sz="2600" spc="-1" strike="noStrike">
                <a:solidFill>
                  <a:srgbClr val="002060"/>
                </a:solidFill>
                <a:latin typeface="Calibri"/>
                <a:ea typeface="Calibri"/>
              </a:rPr>
              <a:t>Každá téma obsahuje:</a:t>
            </a:r>
            <a:endParaRPr b="0" lang="sk-SK" sz="2600" spc="-1" strike="noStrike">
              <a:latin typeface="Arial"/>
            </a:endParaRPr>
          </a:p>
          <a:p>
            <a:pPr marL="1434960" indent="-304200" algn="just">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Stručný úvod a kľúčové slová;</a:t>
            </a:r>
            <a:endParaRPr b="0" lang="sk-SK" sz="2000" spc="-1" strike="noStrike">
              <a:latin typeface="Arial"/>
            </a:endParaRPr>
          </a:p>
          <a:p>
            <a:pPr marL="1434960" indent="-304200">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Teoretická část pre učiteľa – poskytuje základné informácie potrebné na prípravu lekcie na túto tému (v niektorých prípadoch odkazy na ďalšie materiály na internete).</a:t>
            </a:r>
            <a:endParaRPr b="0" lang="sk-SK" sz="2000" spc="-1" strike="noStrike">
              <a:latin typeface="Arial"/>
            </a:endParaRPr>
          </a:p>
          <a:p>
            <a:pPr marL="1434960" indent="-304200">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Praktické cvičenia pre žiakov – (vo väčšine prípradov) pripravené na použitie v  triede, doplnené odpoveďami. </a:t>
            </a:r>
            <a:endParaRPr b="0" lang="sk-SK"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26" name="image1.png" descr=""/>
          <p:cNvPicPr/>
          <p:nvPr/>
        </p:nvPicPr>
        <p:blipFill>
          <a:blip r:embed="rId2"/>
          <a:srcRect l="0" t="8888" r="0" b="13844"/>
          <a:stretch/>
        </p:blipFill>
        <p:spPr>
          <a:xfrm>
            <a:off x="1254240" y="0"/>
            <a:ext cx="9682920" cy="1101240"/>
          </a:xfrm>
          <a:prstGeom prst="rect">
            <a:avLst/>
          </a:prstGeom>
          <a:ln w="12700">
            <a:noFill/>
          </a:ln>
        </p:spPr>
      </p:pic>
      <p:sp>
        <p:nvSpPr>
          <p:cNvPr id="12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8" name="CustomShape 2"/>
          <p:cNvSpPr/>
          <p:nvPr/>
        </p:nvSpPr>
        <p:spPr>
          <a:xfrm>
            <a:off x="748080" y="2191320"/>
            <a:ext cx="11197800" cy="1980000"/>
          </a:xfrm>
          <a:prstGeom prst="rect">
            <a:avLst/>
          </a:prstGeom>
          <a:noFill/>
          <a:ln w="12700">
            <a:noFill/>
          </a:ln>
        </p:spPr>
        <p:style>
          <a:lnRef idx="0"/>
          <a:fillRef idx="0"/>
          <a:effectRef idx="0"/>
          <a:fontRef idx="minor"/>
        </p:style>
        <p:txBody>
          <a:bodyPr lIns="0" rIns="0" tIns="0" bIns="0">
            <a:spAutoFit/>
          </a:bodyPr>
          <a:p>
            <a:pPr marL="502200" indent="-501480">
              <a:lnSpc>
                <a:spcPct val="100000"/>
              </a:lnSpc>
              <a:buClr>
                <a:srgbClr val="002060"/>
              </a:buClr>
              <a:buFont typeface="StarSymbol"/>
              <a:buAutoNum type="arabicPeriod"/>
            </a:pPr>
            <a:r>
              <a:rPr b="0" lang="cs-CZ" sz="2600" spc="-1" strike="noStrike">
                <a:solidFill>
                  <a:srgbClr val="002060"/>
                </a:solidFill>
                <a:latin typeface="Calibri"/>
                <a:ea typeface="Calibri"/>
              </a:rPr>
              <a:t>Pozorne si prečítajte teoretickú časť pre učiteľa.</a:t>
            </a:r>
            <a:endParaRPr b="0" lang="sk-SK" sz="2600" spc="-1" strike="noStrike">
              <a:latin typeface="Arial"/>
            </a:endParaRPr>
          </a:p>
          <a:p>
            <a:pPr>
              <a:lnSpc>
                <a:spcPct val="100000"/>
              </a:lnSpc>
            </a:pPr>
            <a:endParaRPr b="0" lang="sk-SK" sz="2600" spc="-1" strike="noStrike">
              <a:latin typeface="Arial"/>
            </a:endParaRPr>
          </a:p>
          <a:p>
            <a:pPr marL="502200" indent="-501480">
              <a:lnSpc>
                <a:spcPct val="100000"/>
              </a:lnSpc>
              <a:buClr>
                <a:srgbClr val="002060"/>
              </a:buClr>
              <a:buFont typeface="StarSymbol"/>
              <a:buAutoNum type="arabicPeriod" startAt="2"/>
            </a:pPr>
            <a:r>
              <a:rPr b="0" lang="cs-CZ" sz="2600" spc="-1" strike="noStrike">
                <a:solidFill>
                  <a:srgbClr val="002060"/>
                </a:solidFill>
                <a:latin typeface="Calibri"/>
                <a:ea typeface="Calibri"/>
              </a:rPr>
              <a:t>Ak máte akékoľvek otázky, vyhľadajte ďalší materiál na stránke projektu </a:t>
            </a:r>
            <a:br/>
            <a:r>
              <a:rPr b="0" lang="cs-CZ" sz="2600" spc="-1" strike="noStrike">
                <a:solidFill>
                  <a:srgbClr val="002060"/>
                </a:solidFill>
                <a:latin typeface="Calibri"/>
                <a:ea typeface="Calibri"/>
              </a:rPr>
              <a:t>(project-stars.com) alebo na iných webových stránkach. </a:t>
            </a:r>
            <a:endParaRPr b="0" lang="sk-SK" sz="2600" spc="-1" strike="noStrike">
              <a:latin typeface="Arial"/>
            </a:endParaRPr>
          </a:p>
          <a:p>
            <a:pPr>
              <a:lnSpc>
                <a:spcPct val="100000"/>
              </a:lnSpc>
            </a:pPr>
            <a:r>
              <a:rPr b="0" lang="cs-CZ" sz="2600" spc="-1" strike="noStrike">
                <a:solidFill>
                  <a:srgbClr val="002060"/>
                </a:solidFill>
                <a:latin typeface="Calibri"/>
                <a:ea typeface="Calibri"/>
              </a:rPr>
              <a:t>	</a:t>
            </a:r>
            <a:r>
              <a:rPr b="0" lang="cs-CZ" sz="2600" spc="-1" strike="noStrike">
                <a:solidFill>
                  <a:srgbClr val="f22d25"/>
                </a:solidFill>
                <a:latin typeface="Calibri"/>
                <a:ea typeface="Calibri"/>
              </a:rPr>
              <a:t>Pozor! Uistite sa, že zdroje sú spoľahlivé!</a:t>
            </a:r>
            <a:endParaRPr b="0" lang="sk-SK" sz="2600" spc="-1" strike="noStrike">
              <a:latin typeface="Arial"/>
            </a:endParaRPr>
          </a:p>
        </p:txBody>
      </p:sp>
      <p:sp>
        <p:nvSpPr>
          <p:cNvPr id="129"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 </a:t>
            </a:r>
            <a:r>
              <a:rPr b="0" lang="cs-CZ" sz="4400" spc="-1" strike="noStrike" u="sng">
                <a:solidFill>
                  <a:srgbClr val="002060"/>
                </a:solidFill>
                <a:uFillTx/>
                <a:latin typeface="Calibri"/>
                <a:ea typeface="Calibri"/>
              </a:rPr>
              <a:t>Ako pristupovať k materiálu 1</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31" name="image1.png" descr=""/>
          <p:cNvPicPr/>
          <p:nvPr/>
        </p:nvPicPr>
        <p:blipFill>
          <a:blip r:embed="rId2"/>
          <a:srcRect l="0" t="8888" r="0" b="13844"/>
          <a:stretch/>
        </p:blipFill>
        <p:spPr>
          <a:xfrm>
            <a:off x="1254240" y="0"/>
            <a:ext cx="9682920" cy="1101240"/>
          </a:xfrm>
          <a:prstGeom prst="rect">
            <a:avLst/>
          </a:prstGeom>
          <a:ln w="12700">
            <a:noFill/>
          </a:ln>
        </p:spPr>
      </p:pic>
      <p:sp>
        <p:nvSpPr>
          <p:cNvPr id="132"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3" name="CustomShape 2"/>
          <p:cNvSpPr/>
          <p:nvPr/>
        </p:nvSpPr>
        <p:spPr>
          <a:xfrm>
            <a:off x="668160" y="2181600"/>
            <a:ext cx="11197800" cy="1767600"/>
          </a:xfrm>
          <a:prstGeom prst="rect">
            <a:avLst/>
          </a:prstGeom>
          <a:noFill/>
          <a:ln w="12700">
            <a:noFill/>
          </a:ln>
        </p:spPr>
        <p:style>
          <a:lnRef idx="0"/>
          <a:fillRef idx="0"/>
          <a:effectRef idx="0"/>
          <a:fontRef idx="minor"/>
        </p:style>
        <p:txBody>
          <a:bodyPr lIns="0" rIns="0" tIns="0" bIns="0">
            <a:spAutoFit/>
          </a:bodyPr>
          <a:p>
            <a:pPr>
              <a:lnSpc>
                <a:spcPct val="100000"/>
              </a:lnSpc>
            </a:pPr>
            <a:r>
              <a:rPr b="0" lang="cs-CZ" sz="2600" spc="-1" strike="noStrike">
                <a:solidFill>
                  <a:srgbClr val="002163"/>
                </a:solidFill>
                <a:latin typeface="Calibri"/>
                <a:ea typeface="Calibri"/>
              </a:rPr>
              <a:t>Pri príprave teoretickej časti:</a:t>
            </a:r>
            <a:endParaRPr b="0" lang="sk-SK" sz="2600" spc="-1" strike="noStrike">
              <a:latin typeface="Arial"/>
            </a:endParaRPr>
          </a:p>
          <a:p>
            <a:pPr>
              <a:lnSpc>
                <a:spcPct val="100000"/>
              </a:lnSpc>
            </a:pPr>
            <a:r>
              <a:rPr b="0" lang="cs-CZ" sz="1800" spc="-1" strike="noStrike">
                <a:solidFill>
                  <a:srgbClr val="002060"/>
                </a:solidFill>
                <a:latin typeface="Calibri"/>
                <a:ea typeface="Calibri"/>
              </a:rPr>
              <a:t>Objavy exoplanét je záležitosť len niekoľkých posledných desaťročí. Napriek tomu sa domnievame, že je to téma, ktoré môže byť pre žiakov zajímavá, pretože priespieva k odpovediam na otázky, či sme vo vesmíre sami. Pre žiakov na základnej škole je táto téma náročná, preto sme vybrali len malú časť, ktorá je venována otázke obývateľnej zóny (ktorá súvisí s témou energie) a jednej z metód, ktorou bolo objavené najviac exoplanét, metóde tranzitnej fotometrie (ktorá súvisí s jasnosťou hviezdy a prácou s grafom vo forme svetelnej krivky).</a:t>
            </a:r>
            <a:endParaRPr b="0" lang="sk-SK" sz="1800" spc="-1" strike="noStrike">
              <a:latin typeface="Arial"/>
            </a:endParaRPr>
          </a:p>
        </p:txBody>
      </p:sp>
      <p:sp>
        <p:nvSpPr>
          <p:cNvPr id="134"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Ako pristupovať k materiálu 2</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36" name="image1.png" descr=""/>
          <p:cNvPicPr/>
          <p:nvPr/>
        </p:nvPicPr>
        <p:blipFill>
          <a:blip r:embed="rId2"/>
          <a:srcRect l="0" t="8888" r="0" b="13844"/>
          <a:stretch/>
        </p:blipFill>
        <p:spPr>
          <a:xfrm>
            <a:off x="1254240" y="0"/>
            <a:ext cx="9682920" cy="1101240"/>
          </a:xfrm>
          <a:prstGeom prst="rect">
            <a:avLst/>
          </a:prstGeom>
          <a:ln w="12700">
            <a:noFill/>
          </a:ln>
        </p:spPr>
      </p:pic>
      <p:sp>
        <p:nvSpPr>
          <p:cNvPr id="13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8" name="CustomShape 2"/>
          <p:cNvSpPr/>
          <p:nvPr/>
        </p:nvSpPr>
        <p:spPr>
          <a:xfrm>
            <a:off x="496800" y="1970640"/>
            <a:ext cx="11197800" cy="268164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Helvetica"/>
              <a:buAutoNum type="arabicPeriod" startAt="3"/>
            </a:pPr>
            <a:r>
              <a:rPr b="0" lang="cs-CZ" sz="2200" spc="-1" strike="noStrike">
                <a:solidFill>
                  <a:srgbClr val="002060"/>
                </a:solidFill>
                <a:latin typeface="Calibri"/>
                <a:ea typeface="Calibri"/>
              </a:rPr>
              <a:t>Prečítajte si pozorne praktické cvičenia a  ich odpovede.</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Helvetica"/>
              <a:buAutoNum type="arabicPeriod" startAt="4"/>
            </a:pPr>
            <a:r>
              <a:rPr b="0" lang="cs-CZ" sz="2200" spc="-1" strike="noStrike">
                <a:solidFill>
                  <a:srgbClr val="002060"/>
                </a:solidFill>
                <a:latin typeface="Calibri"/>
                <a:ea typeface="Calibri"/>
              </a:rPr>
              <a:t>Ak máte nejaké otázky, pozrite sa na dalšie materiály a/alebo stránky projektu </a:t>
            </a:r>
            <a:br/>
            <a:r>
              <a:rPr b="0" lang="cs-CZ" sz="2200" spc="-1" strike="noStrike">
                <a:solidFill>
                  <a:srgbClr val="002060"/>
                </a:solidFill>
                <a:latin typeface="Calibri"/>
                <a:ea typeface="Calibri"/>
              </a:rPr>
              <a:t>(project-stars.com) alebo na iné webové stránky. </a:t>
            </a:r>
            <a:r>
              <a:rPr b="0" lang="cs-CZ" sz="2200" spc="-1" strike="noStrike">
                <a:solidFill>
                  <a:srgbClr val="f22d25"/>
                </a:solidFill>
                <a:latin typeface="Calibri"/>
                <a:ea typeface="Calibri"/>
              </a:rPr>
              <a:t>Pozor! Uistite sa, že zdroje sú spoľahlivé!</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Helvetica"/>
              <a:buAutoNum type="arabicPeriod" startAt="5"/>
            </a:pPr>
            <a:r>
              <a:rPr b="0" lang="cs-CZ" sz="2200" spc="-1" strike="noStrike">
                <a:solidFill>
                  <a:srgbClr val="002163"/>
                </a:solidFill>
                <a:latin typeface="Calibri"/>
                <a:ea typeface="Calibri"/>
              </a:rPr>
              <a:t>Na základe teoretickej časti vyberte na ilustráciu praktické cvičenia. Ďalšie cvičenia môžete hľadať v doplnkových materiáloch a/alebo na stránke projektu (project-stars.com) alebo na iných webových stránkach.</a:t>
            </a:r>
            <a:r>
              <a:rPr b="0" lang="cs-CZ" sz="2200" spc="-1" strike="noStrike">
                <a:solidFill>
                  <a:srgbClr val="002060"/>
                </a:solidFill>
                <a:latin typeface="Calibri"/>
                <a:ea typeface="Calibri"/>
              </a:rPr>
              <a:t> </a:t>
            </a:r>
            <a:r>
              <a:rPr b="0" lang="cs-CZ" sz="2200" spc="-1" strike="noStrike">
                <a:solidFill>
                  <a:srgbClr val="f22d25"/>
                </a:solidFill>
                <a:latin typeface="Calibri"/>
                <a:ea typeface="Calibri"/>
              </a:rPr>
              <a:t>Pozor! Uistite se, že zdroje sú spoľahlivé!</a:t>
            </a:r>
            <a:endParaRPr b="0" lang="sk-SK" sz="2200" spc="-1" strike="noStrike">
              <a:latin typeface="Arial"/>
            </a:endParaRPr>
          </a:p>
        </p:txBody>
      </p:sp>
      <p:sp>
        <p:nvSpPr>
          <p:cNvPr id="139"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Ako pristupovať k materiálu 3</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41" name="CustomShape 2"/>
          <p:cNvSpPr/>
          <p:nvPr/>
        </p:nvSpPr>
        <p:spPr>
          <a:xfrm>
            <a:off x="496800" y="1895760"/>
            <a:ext cx="11197800" cy="335196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Helvetica"/>
              <a:buAutoNum type="arabicPeriod" startAt="6"/>
            </a:pPr>
            <a:r>
              <a:rPr b="0" lang="cs-CZ" sz="2200" spc="-1" strike="noStrike">
                <a:solidFill>
                  <a:srgbClr val="002060"/>
                </a:solidFill>
                <a:latin typeface="Calibri"/>
                <a:ea typeface="Calibri"/>
              </a:rPr>
              <a:t>Uvedomte si, že niektoré  cvičenia vyžadujú ďalšie materiály, ktoré sú v triede ťažko dostupné. Na ne je potrené vopred sa pripraviť – buď ich dodať, alebo upozorniť žiakov, aby si ich pripravili vopred!</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Helvetica"/>
              <a:buAutoNum type="arabicPeriod" startAt="7"/>
            </a:pPr>
            <a:r>
              <a:rPr b="0" lang="cs-CZ" sz="2200" spc="-1" strike="noStrike">
                <a:solidFill>
                  <a:srgbClr val="002060"/>
                </a:solidFill>
                <a:latin typeface="Calibri"/>
                <a:ea typeface="Calibri"/>
              </a:rPr>
              <a:t>Odporúčame vyskúšať vybrané cvičenia a urobiť si vlastný úsudok ohľadom zložitosti a času potrebného na dokončenie cvičení. Ak sa rozhodnete, môžete vykonávať zmeny, vynechať niektoré časti, uľahčiť si časť cvičení,ak to nenarušuje fyzikálny význam úloh.</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Helvetica"/>
              <a:buAutoNum type="arabicPeriod" startAt="8"/>
            </a:pPr>
            <a:r>
              <a:rPr b="0" lang="cs-CZ" sz="2200" spc="-1" strike="noStrike">
                <a:solidFill>
                  <a:srgbClr val="002163"/>
                </a:solidFill>
                <a:latin typeface="Calibri"/>
                <a:ea typeface="Calibri"/>
              </a:rPr>
              <a:t>Podľa svojho  uváženia môžete dať niektoré cvičenia za domácu úlohu, vykonať predbežnú prípravu doma alebo naopak nechať dokončit doma.</a:t>
            </a:r>
            <a:endParaRPr b="0" lang="sk-SK" sz="2200" spc="-1" strike="noStrike">
              <a:latin typeface="Arial"/>
            </a:endParaRPr>
          </a:p>
        </p:txBody>
      </p:sp>
      <p:sp>
        <p:nvSpPr>
          <p:cNvPr id="142"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Ako </a:t>
            </a:r>
            <a:r>
              <a:rPr b="0" lang="cs-CZ" sz="4400" spc="-1" strike="noStrike" u="sng">
                <a:solidFill>
                  <a:srgbClr val="002060"/>
                </a:solidFill>
                <a:uFillTx/>
                <a:latin typeface="Calibri"/>
                <a:ea typeface="Calibri"/>
              </a:rPr>
              <a:t>pristupovať k materiálu 4</a:t>
            </a:r>
            <a:endParaRPr b="0" lang="sk-SK" sz="4400" spc="-1" strike="noStrike">
              <a:latin typeface="Arial"/>
            </a:endParaRPr>
          </a:p>
        </p:txBody>
      </p:sp>
      <p:pic>
        <p:nvPicPr>
          <p:cNvPr id="143"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44" name="image1.png" descr=""/>
          <p:cNvPicPr/>
          <p:nvPr/>
        </p:nvPicPr>
        <p:blipFill>
          <a:blip r:embed="rId2"/>
          <a:srcRect l="0" t="8888" r="0" b="13844"/>
          <a:stretch/>
        </p:blipFill>
        <p:spPr>
          <a:xfrm>
            <a:off x="1254240" y="0"/>
            <a:ext cx="9682920" cy="1101240"/>
          </a:xfrm>
          <a:prstGeom prst="rect">
            <a:avLst/>
          </a:prstGeom>
          <a:ln w="127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46" name="image1.png" descr=""/>
          <p:cNvPicPr/>
          <p:nvPr/>
        </p:nvPicPr>
        <p:blipFill>
          <a:blip r:embed="rId2"/>
          <a:srcRect l="0" t="8888" r="0" b="13844"/>
          <a:stretch/>
        </p:blipFill>
        <p:spPr>
          <a:xfrm>
            <a:off x="1254240" y="0"/>
            <a:ext cx="9682920" cy="1101240"/>
          </a:xfrm>
          <a:prstGeom prst="rect">
            <a:avLst/>
          </a:prstGeom>
          <a:ln w="12700">
            <a:noFill/>
          </a:ln>
        </p:spPr>
      </p:pic>
      <p:sp>
        <p:nvSpPr>
          <p:cNvPr id="14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48" name="CustomShape 2"/>
          <p:cNvSpPr/>
          <p:nvPr/>
        </p:nvSpPr>
        <p:spPr>
          <a:xfrm>
            <a:off x="-6840" y="1054440"/>
            <a:ext cx="1219788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Моdul 6 – obsah</a:t>
            </a:r>
            <a:endParaRPr b="0" lang="sk-SK" sz="4400" spc="-1" strike="noStrike">
              <a:latin typeface="Arial"/>
            </a:endParaRPr>
          </a:p>
        </p:txBody>
      </p:sp>
      <p:sp>
        <p:nvSpPr>
          <p:cNvPr id="149" name="CustomShape 3"/>
          <p:cNvSpPr/>
          <p:nvPr/>
        </p:nvSpPr>
        <p:spPr>
          <a:xfrm>
            <a:off x="249840" y="182376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6.1 Exoplanéty</a:t>
            </a:r>
            <a:endParaRPr b="0" lang="sk-SK" sz="3600" spc="-1" strike="noStrike">
              <a:latin typeface="Arial"/>
            </a:endParaRPr>
          </a:p>
          <a:p>
            <a:pPr>
              <a:lnSpc>
                <a:spcPct val="100000"/>
              </a:lnSpc>
              <a:tabLst>
                <a:tab algn="l" pos="0"/>
              </a:tabLst>
            </a:pPr>
            <a:r>
              <a:rPr b="0" lang="cs-CZ" sz="2800" spc="-1" strike="noStrike">
                <a:solidFill>
                  <a:srgbClr val="002060"/>
                </a:solidFill>
                <a:latin typeface="Calibri"/>
                <a:ea typeface="Calibri"/>
              </a:rPr>
              <a:t>	</a:t>
            </a:r>
            <a:r>
              <a:rPr b="0" lang="cs-CZ" sz="2800" spc="-1" strike="noStrike">
                <a:solidFill>
                  <a:srgbClr val="002060"/>
                </a:solidFill>
                <a:latin typeface="Calibri"/>
                <a:ea typeface="Calibri"/>
              </a:rPr>
              <a:t>Obývateľná zóna, tranzitná fotometria.</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1815</TotalTime>
  <Application>LibreOffice/7.0.0.3$Windows_X86_64 LibreOffice_project/8061b3e9204bef6b321a21033174034a5e2ea88e</Application>
  <Words>2012</Words>
  <Paragraphs>147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Ota Kéhar</dc:creator>
  <dc:description/>
  <dc:language>sk-SK</dc:language>
  <cp:lastModifiedBy/>
  <dcterms:modified xsi:type="dcterms:W3CDTF">2020-11-23T12:35:22Z</dcterms:modified>
  <cp:revision>175</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Širokouhlá</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