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comments/comment31.xml" ContentType="application/vnd.openxmlformats-officedocument.presentationml.comments+xml"/>
  <Override PartName="/ppt/comments/comment32.xml" ContentType="application/vnd.openxmlformats-officedocument.presentationml.comment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png" ContentType="image/png"/>
  <Override PartName="/ppt/media/image31.png" ContentType="image/png"/>
  <Override PartName="/ppt/media/image7.jpeg" ContentType="image/jpeg"/>
  <Override PartName="/ppt/media/image54.jpeg" ContentType="image/jpeg"/>
  <Override PartName="/ppt/media/image2.jpeg" ContentType="image/jpeg"/>
  <Override PartName="/ppt/media/image38.png" ContentType="image/png"/>
  <Override PartName="/ppt/media/image8.png" ContentType="image/png"/>
  <Override PartName="/ppt/media/image74.png" ContentType="image/png"/>
  <Override PartName="/ppt/media/image3.png" ContentType="image/png"/>
  <Override PartName="/ppt/media/image84.jpeg" ContentType="image/jpeg"/>
  <Override PartName="/ppt/media/image59.png" ContentType="image/png"/>
  <Override PartName="/ppt/media/image4.jpeg" ContentType="image/jpeg"/>
  <Override PartName="/ppt/media/image71.png" ContentType="image/png"/>
  <Override PartName="/ppt/media/image5.png" ContentType="image/png"/>
  <Override PartName="/ppt/media/image21.png" ContentType="image/png"/>
  <Override PartName="/ppt/media/image6.jpeg" ContentType="image/jpeg"/>
  <Override PartName="/ppt/media/image58.jpeg" ContentType="image/jpeg"/>
  <Override PartName="/ppt/media/image9.png" ContentType="image/png"/>
  <Override PartName="/ppt/media/image51.jpeg" ContentType="image/jpeg"/>
  <Override PartName="/ppt/media/image10.jpeg" ContentType="image/jpeg"/>
  <Override PartName="/ppt/media/image56.png" ContentType="image/pn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46.jpeg" ContentType="image/jpe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80.jpeg" ContentType="image/jpeg"/>
  <Override PartName="/ppt/media/image19.png" ContentType="image/png"/>
  <Override PartName="/ppt/media/image20.jpeg" ContentType="image/jpeg"/>
  <Override PartName="/ppt/media/image44.png" ContentType="image/png"/>
  <Override PartName="/ppt/media/image22.jpeg" ContentType="image/jpeg"/>
  <Override PartName="/ppt/media/image23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jpeg" ContentType="image/jpeg"/>
  <Override PartName="/ppt/media/image30.png" ContentType="image/png"/>
  <Override PartName="/ppt/media/image32.jpeg" ContentType="image/jpeg"/>
  <Override PartName="/ppt/media/image33.png" ContentType="image/png"/>
  <Override PartName="/ppt/media/image34.png" ContentType="image/png"/>
  <Override PartName="/ppt/media/image36.png" ContentType="image/png"/>
  <Override PartName="/ppt/media/image37.jpeg" ContentType="image/jpeg"/>
  <Override PartName="/ppt/media/image82.jpeg" ContentType="image/jpeg"/>
  <Override PartName="/ppt/media/image39.png" ContentType="image/png"/>
  <Override PartName="/ppt/media/image40.jpeg" ContentType="image/jpeg"/>
  <Override PartName="/ppt/media/image41.png" ContentType="image/png"/>
  <Override PartName="/ppt/media/image42.png" ContentType="image/png"/>
  <Override PartName="/ppt/media/image43.jpeg" ContentType="image/jpeg"/>
  <Override PartName="/ppt/media/image50.png" ContentType="image/png"/>
  <Override PartName="/ppt/media/image45.png" ContentType="image/png"/>
  <Override PartName="/ppt/media/image47.png" ContentType="image/png"/>
  <Override PartName="/ppt/media/image48.png" ContentType="image/png"/>
  <Override PartName="/ppt/media/image55.jpeg" ContentType="image/jpeg"/>
  <Override PartName="/ppt/media/image49.jpeg" ContentType="image/jpeg"/>
  <Override PartName="/ppt/media/image52.jpeg" ContentType="image/jpeg"/>
  <Override PartName="/ppt/media/image53.png" ContentType="image/png"/>
  <Override PartName="/ppt/media/image60.jpeg" ContentType="image/jpeg"/>
  <Override PartName="/ppt/media/image57.jpeg" ContentType="image/jpeg"/>
  <Override PartName="/ppt/media/image61.jpeg" ContentType="image/jpeg"/>
  <Override PartName="/ppt/media/image62.png" ContentType="image/png"/>
  <Override PartName="/ppt/media/image63.jpeg" ContentType="image/jpeg"/>
  <Override PartName="/ppt/media/image64.jpeg" ContentType="image/jpeg"/>
  <Override PartName="/ppt/media/image65.png" ContentType="image/png"/>
  <Override PartName="/ppt/media/image66.jpeg" ContentType="image/jpeg"/>
  <Override PartName="/ppt/media/image67.jpeg" ContentType="image/jpeg"/>
  <Override PartName="/ppt/media/image68.png" ContentType="image/png"/>
  <Override PartName="/ppt/media/image69.jpeg" ContentType="image/jpeg"/>
  <Override PartName="/ppt/media/image70.jpeg" ContentType="image/jpeg"/>
  <Override PartName="/ppt/media/image72.jpeg" ContentType="image/jpeg"/>
  <Override PartName="/ppt/media/image73.jpeg" ContentType="image/jpeg"/>
  <Override PartName="/ppt/media/image75.jpeg" ContentType="image/jpeg"/>
  <Override PartName="/ppt/media/image76.png" ContentType="image/png"/>
  <Override PartName="/ppt/media/image77.jpeg" ContentType="image/jpeg"/>
  <Override PartName="/ppt/media/image78.jpeg" ContentType="image/jpeg"/>
  <Override PartName="/ppt/media/image79.png" ContentType="image/png"/>
  <Override PartName="/ppt/media/image86.jpeg" ContentType="image/jpeg"/>
  <Override PartName="/ppt/media/image81.jpeg" ContentType="image/jpeg"/>
  <Override PartName="/ppt/media/image83.png" ContentType="image/png"/>
  <Override PartName="/ppt/media/image85.png" ContentType="image/png"/>
  <Override PartName="/ppt/media/image87.png" ContentType="image/pn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</p:presentation>
</file>

<file path=ppt/commentAuthors.xml><?xml version="1.0" encoding="utf-8"?>
<p:cmAuthorLst xmlns:p="http://schemas.openxmlformats.org/presentationml/2006/main">
  <p:cmAuthor id="0" name="Andrea" initials="A" lastIdx="4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commentAuthors" Target="commentAuthors.xml"/>
</Relationships>
</file>

<file path=ppt/comments/comment31.xml><?xml version="1.0" encoding="utf-8"?>
<p:cmLst xmlns:p="http://schemas.openxmlformats.org/presentationml/2006/main">
  <p:cm authorId="0" dt="2020-09-15T22:44:24.223000000" idx="1">
    <p:pos x="0" y="0"/>
    <p:text/>
  </p:cm>
  <p:cm authorId="0" dt="2020-09-18T13:28:24.133000000" idx="2">
    <p:pos x="0" y="0"/>
    <p:text>pre grafičku namiesto bulharského textu prosím napísať Veľká medvedica</p:text>
  </p:cm>
</p:cmLst>
</file>

<file path=ppt/comments/comment32.xml><?xml version="1.0" encoding="utf-8"?>
<p:cmLst xmlns:p="http://schemas.openxmlformats.org/presentationml/2006/main">
  <p:cm authorId="0" dt="2020-09-15T22:44:33.133000000" idx="3">
    <p:pos x="0" y="0"/>
    <p:text>vymeniť obrázok</p:text>
  </p:cm>
  <p:cm authorId="0" dt="2020-09-18T13:26:11.684000000" idx="4">
    <p:pos x="0" y="0"/>
    <p:text>pozn pre grafičku- vymeniť podľa zalomenej verzie SVK str 24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Kliknúť pre presun snímky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3FA68CE-5FD8-4E42-BFA8-3EB8280B603D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1556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70724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1556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70724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276920"/>
            <a:ext cx="914364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556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70724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1556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70724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523880" y="1276920"/>
            <a:ext cx="914364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1556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770724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61556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770724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1523880" y="1276920"/>
            <a:ext cx="914364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1556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770724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461556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770724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276920"/>
            <a:ext cx="914364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Kliknúť na úpravu formátu textu titulku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Kliknúť na úpravu formátu textu osnovy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Tretia úroveň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Štvrtá úroveň osnovy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Piata úroveň osnovy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Šiesta úroveň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Siedma úroveň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Kliknúť na úpravu formátu textu titulku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Kliknúť na úpravu formátu textu osnovy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Tretia úroveň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Štvrtá úroveň osnovy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Piata úroveň osnovy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Šiesta úroveň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Siedma úroveň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Arial"/>
                <a:ea typeface="DejaVu Sans"/>
              </a:rPr>
              <a:t>Title Text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One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Two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Three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Four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Five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53C35BD-24E8-4948-90D9-DA155F2D56B1}" type="slidenum"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&lt;číslo&gt;</a:t>
            </a:fld>
            <a:endParaRPr b="0" lang="sk-SK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Arial"/>
                <a:ea typeface="DejaVu Sans"/>
              </a:rPr>
              <a:t>Title Text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One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Two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Three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Four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Level Five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A0C251C7-FDC9-4496-9B1D-BD5766848302}" type="slidenum"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&lt;číslo&gt;</a:t>
            </a:fld>
            <a:endParaRPr b="0" lang="sk-SK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hyperlink" Target="http://project-stars.com/" TargetMode="External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jpe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jpeg"/><Relationship Id="rId3" Type="http://schemas.openxmlformats.org/officeDocument/2006/relationships/image" Target="../media/image78.jpeg"/><Relationship Id="rId4" Type="http://schemas.openxmlformats.org/officeDocument/2006/relationships/slideLayout" Target="../slideLayouts/slideLayout1.xml"/><Relationship Id="rId5" Type="http://schemas.openxmlformats.org/officeDocument/2006/relationships/comments" Target="../comments/comment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jpeg"/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png"/><Relationship Id="rId6" Type="http://schemas.openxmlformats.org/officeDocument/2006/relationships/slideLayout" Target="../slideLayouts/slideLayout1.xml"/><Relationship Id="rId7" Type="http://schemas.openxmlformats.org/officeDocument/2006/relationships/comments" Target="../comments/comment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slideLayout" Target="../slideLayouts/slideLayout39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image" Target="../media/image87.png"/><Relationship Id="rId3" Type="http://schemas.openxmlformats.org/officeDocument/2006/relationships/slideLayout" Target="../slideLayouts/slideLayout39.xml"/><Relationship Id="rId4" Type="http://schemas.openxmlformats.org/officeDocument/2006/relationships/notesSlide" Target="../notesSlides/notesSlide3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6840" y="1049760"/>
            <a:ext cx="12197520" cy="54720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Projekt STARS (Successfully Teaching AstRonomy in Schools) 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Tento projekt bol financovaný s podporou programu Erasmus + Programme, K2 Action, Strategic Partnerships in School Education.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Číslo projektu: 2017-1-SK01-KA201-035344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sk-SK" sz="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261360" y="1632600"/>
            <a:ext cx="11684160" cy="374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843c0b"/>
                </a:solidFill>
                <a:latin typeface="Franklin Gothic Book"/>
                <a:ea typeface="Franklin Gothic Book"/>
              </a:rPr>
              <a:t>PROGRAM ODBORNEJ PRÍPRAVY UČITEĽOV (O2)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>
                <a:solidFill>
                  <a:srgbClr val="002060"/>
                </a:solidFill>
                <a:latin typeface="Calibri"/>
                <a:ea typeface="Calibri"/>
              </a:rPr>
              <a:t>Modul #1</a:t>
            </a:r>
            <a:endParaRPr b="0" lang="sk-SK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Súhvezdia (vysvetlenie, zoznam súhvezdí, mýty, legendy)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63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64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29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30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261360" y="836640"/>
            <a:ext cx="11684160" cy="76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 1. 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Názvy súhvezdí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261360" y="3261600"/>
            <a:ext cx="11684160" cy="638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Pomôcky a materiály: nie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261360" y="4179600"/>
            <a:ext cx="11684160" cy="1186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Žiaci zostavia zoznam názvov súhvezdí, ktoré poznajú, ale na oblohe ich nemusia rozpoznávať.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350280" y="1937520"/>
            <a:ext cx="11684160" cy="1186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Žiaci zostavia zoznam názvov súhvezdí, ktoré vedia naspamäť;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3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3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261360" y="836640"/>
            <a:ext cx="11684160" cy="67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1. </a:t>
            </a:r>
            <a:r>
              <a:rPr b="0" lang="sk-SK" sz="4400" spc="-1" strike="noStrike">
                <a:solidFill>
                  <a:srgbClr val="44546a"/>
                </a:solidFill>
                <a:latin typeface="Calibri"/>
                <a:ea typeface="Calibri"/>
              </a:rPr>
              <a:t>Názvy súhvezdí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261360" y="1476720"/>
            <a:ext cx="11684160" cy="329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Odpoveď:</a:t>
            </a:r>
            <a:endParaRPr b="0" lang="sk-SK" sz="36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Veľká medvedica</a:t>
            </a:r>
            <a:endParaRPr b="0" lang="sk-SK" sz="36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Malá medvedica</a:t>
            </a:r>
            <a:endParaRPr b="0" lang="sk-SK" sz="36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Baran</a:t>
            </a:r>
            <a:endParaRPr b="0" lang="sk-SK" sz="36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Orión</a:t>
            </a:r>
            <a:endParaRPr b="0" lang="sk-SK" sz="36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Vodnár…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4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4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253440" y="681120"/>
            <a:ext cx="11684160" cy="76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Praktické cvičenie 2. </a:t>
            </a:r>
            <a:r>
              <a:rPr b="0" lang="sk-SK" sz="4400" spc="-1" strike="noStrike">
                <a:solidFill>
                  <a:srgbClr val="002060"/>
                </a:solidFill>
                <a:latin typeface="Calibri"/>
                <a:ea typeface="Calibri"/>
              </a:rPr>
              <a:t>Druhy súhvezdí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227880" y="2009160"/>
            <a:ext cx="11684160" cy="94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Pomôcky a materiály: Zoznam súhvezdí, tabuľka rozdelenia súhvezdí podľa skupín, farebné ceruzky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227880" y="3002760"/>
            <a:ext cx="11684160" cy="226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1: Žiaci vyplnia názvy súhvezdí v prázdnej tabuľke a rozdelia ich do skupín; </a:t>
            </a:r>
            <a:endParaRPr b="0" lang="sk-SK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2: Uvedú počet súhvezdí podľa rôznych kritérií; </a:t>
            </a:r>
            <a:endParaRPr b="0" lang="sk-SK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3: Farebne označia všetky zodiakálne súhvezdia (zverokruh); </a:t>
            </a:r>
            <a:endParaRPr b="0" lang="sk-SK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4: Iné skupiny súhvezdí môžu zafarbiť inými farbami (súhvezdia na rovníku, nezapadajúce súhvezdia, súhvezdia na pozadí Mliečnej dráhy).</a:t>
            </a:r>
            <a:endParaRPr b="0" lang="sk-SK" sz="2300" spc="-1" strike="noStrike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253440" y="1439640"/>
            <a:ext cx="11684160" cy="51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PRÍLOHA 1 a PRÍLOHA 2 k téme 1 - Súhvezdia.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48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49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250" name="" descr=""/>
          <p:cNvPicPr/>
          <p:nvPr/>
        </p:nvPicPr>
        <p:blipFill>
          <a:blip r:embed="rId3"/>
          <a:stretch/>
        </p:blipFill>
        <p:spPr>
          <a:xfrm>
            <a:off x="2520000" y="657000"/>
            <a:ext cx="6638760" cy="491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5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5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254" name="" descr=""/>
          <p:cNvPicPr/>
          <p:nvPr/>
        </p:nvPicPr>
        <p:blipFill>
          <a:blip r:embed="rId3"/>
          <a:stretch/>
        </p:blipFill>
        <p:spPr>
          <a:xfrm>
            <a:off x="2520000" y="720000"/>
            <a:ext cx="6612120" cy="468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5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5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258" name="" descr=""/>
          <p:cNvPicPr/>
          <p:nvPr/>
        </p:nvPicPr>
        <p:blipFill>
          <a:blip r:embed="rId3"/>
          <a:stretch/>
        </p:blipFill>
        <p:spPr>
          <a:xfrm>
            <a:off x="2700000" y="900000"/>
            <a:ext cx="6300000" cy="445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60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61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62" name="CustomShape 2"/>
          <p:cNvSpPr/>
          <p:nvPr/>
        </p:nvSpPr>
        <p:spPr>
          <a:xfrm>
            <a:off x="244800" y="1004400"/>
            <a:ext cx="11684160" cy="76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3. </a:t>
            </a:r>
            <a:r>
              <a:rPr b="0" lang="sk-SK" sz="4400" spc="-1" strike="noStrike">
                <a:solidFill>
                  <a:srgbClr val="44546a"/>
                </a:solidFill>
                <a:latin typeface="Calibri"/>
                <a:ea typeface="Calibri"/>
              </a:rPr>
              <a:t>Osemsmerovka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43240" y="2814480"/>
            <a:ext cx="11352600" cy="94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Pomôcky a materiály: Slovné hračky (podľa veku a obtiažnosti), farebné ceruzky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543240" y="4124880"/>
            <a:ext cx="11352600" cy="94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Žiaci by mali nájsť a zafarbiť a/alebo uviesť zoznam názvov súhvezdí, ktoré našli v slovnej hračke.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543240" y="1966680"/>
            <a:ext cx="11352600" cy="51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PRÍLOHA 3 k téme 1.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6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6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259200" y="1676520"/>
            <a:ext cx="1614240" cy="39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1. varianta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3"/>
          <a:stretch/>
        </p:blipFill>
        <p:spPr>
          <a:xfrm>
            <a:off x="4213800" y="1213560"/>
            <a:ext cx="3886200" cy="41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7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7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259200" y="1676520"/>
            <a:ext cx="1614240" cy="1004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1. varianta</a:t>
            </a: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Riešenie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3"/>
          <a:stretch/>
        </p:blipFill>
        <p:spPr>
          <a:xfrm>
            <a:off x="3780000" y="900000"/>
            <a:ext cx="4324320" cy="458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7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7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259200" y="1676520"/>
            <a:ext cx="1614240" cy="39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2. varianta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3"/>
          <a:stretch/>
        </p:blipFill>
        <p:spPr>
          <a:xfrm>
            <a:off x="3420000" y="838800"/>
            <a:ext cx="4680000" cy="475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6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6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grpSp>
        <p:nvGrpSpPr>
          <p:cNvPr id="168" name="Group 2"/>
          <p:cNvGrpSpPr/>
          <p:nvPr/>
        </p:nvGrpSpPr>
        <p:grpSpPr>
          <a:xfrm>
            <a:off x="1840320" y="3416400"/>
            <a:ext cx="3792960" cy="1767600"/>
            <a:chOff x="1840320" y="3416400"/>
            <a:chExt cx="3792960" cy="1767600"/>
          </a:xfrm>
        </p:grpSpPr>
        <p:sp>
          <p:nvSpPr>
            <p:cNvPr id="169" name="CustomShape 3"/>
            <p:cNvSpPr/>
            <p:nvPr/>
          </p:nvSpPr>
          <p:spPr>
            <a:xfrm>
              <a:off x="1840320" y="3416400"/>
              <a:ext cx="2079360" cy="1767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70" name="Group 4"/>
            <p:cNvGrpSpPr/>
            <p:nvPr/>
          </p:nvGrpSpPr>
          <p:grpSpPr>
            <a:xfrm>
              <a:off x="1926360" y="3752640"/>
              <a:ext cx="3706920" cy="1095480"/>
              <a:chOff x="1926360" y="3752640"/>
              <a:chExt cx="3706920" cy="1095480"/>
            </a:xfrm>
          </p:grpSpPr>
          <p:sp>
            <p:nvSpPr>
              <p:cNvPr id="171" name="CustomShape 5"/>
              <p:cNvSpPr/>
              <p:nvPr/>
            </p:nvSpPr>
            <p:spPr>
              <a:xfrm>
                <a:off x="1926360" y="3752640"/>
                <a:ext cx="3706920" cy="1095480"/>
              </a:xfrm>
              <a:prstGeom prst="rect">
                <a:avLst/>
              </a:prstGeom>
              <a:solidFill>
                <a:srgbClr val="a5a5a5"/>
              </a:soli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CustomShape 6"/>
              <p:cNvSpPr/>
              <p:nvPr/>
            </p:nvSpPr>
            <p:spPr>
              <a:xfrm>
                <a:off x="1926360" y="4010760"/>
                <a:ext cx="3706920" cy="5788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d0d0d"/>
                    </a:solidFill>
                    <a:latin typeface="Calibri"/>
                    <a:ea typeface="Calibri"/>
                  </a:rPr>
                  <a:t>4. STARS Koncept edukačného programu na výučbu astronómie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73" name="Group 7"/>
          <p:cNvGrpSpPr/>
          <p:nvPr/>
        </p:nvGrpSpPr>
        <p:grpSpPr>
          <a:xfrm>
            <a:off x="6207840" y="4142160"/>
            <a:ext cx="3829320" cy="964080"/>
            <a:chOff x="6207840" y="4142160"/>
            <a:chExt cx="3829320" cy="964080"/>
          </a:xfrm>
        </p:grpSpPr>
        <p:sp>
          <p:nvSpPr>
            <p:cNvPr id="174" name="CustomShape 8"/>
            <p:cNvSpPr/>
            <p:nvPr/>
          </p:nvSpPr>
          <p:spPr>
            <a:xfrm>
              <a:off x="6207840" y="4142160"/>
              <a:ext cx="1953000" cy="9640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6254640" y="4486680"/>
              <a:ext cx="3782520" cy="275040"/>
            </a:xfrm>
            <a:prstGeom prst="rect">
              <a:avLst/>
            </a:prstGeom>
            <a:solidFill>
              <a:srgbClr val="ed7d31"/>
            </a:solidFill>
            <a:ln w="12600">
              <a:solidFill>
                <a:srgbClr val="ad5b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1" lang="sk-SK" sz="18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Medzinárodná online konferencia2020</a:t>
              </a:r>
              <a:endParaRPr b="0" lang="sk-SK" sz="1800" spc="-1" strike="noStrike">
                <a:latin typeface="Arial"/>
              </a:endParaRPr>
            </a:p>
          </p:txBody>
        </p:sp>
      </p:grpSp>
      <p:grpSp>
        <p:nvGrpSpPr>
          <p:cNvPr id="176" name="Group 10"/>
          <p:cNvGrpSpPr/>
          <p:nvPr/>
        </p:nvGrpSpPr>
        <p:grpSpPr>
          <a:xfrm>
            <a:off x="734040" y="1504440"/>
            <a:ext cx="3601440" cy="1941480"/>
            <a:chOff x="734040" y="1504440"/>
            <a:chExt cx="3601440" cy="1941480"/>
          </a:xfrm>
        </p:grpSpPr>
        <p:sp>
          <p:nvSpPr>
            <p:cNvPr id="177" name="CustomShape 11"/>
            <p:cNvSpPr/>
            <p:nvPr/>
          </p:nvSpPr>
          <p:spPr>
            <a:xfrm>
              <a:off x="734040" y="1504440"/>
              <a:ext cx="3355200" cy="14626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78" name="Group 12"/>
            <p:cNvGrpSpPr/>
            <p:nvPr/>
          </p:nvGrpSpPr>
          <p:grpSpPr>
            <a:xfrm>
              <a:off x="805320" y="1569960"/>
              <a:ext cx="3530160" cy="1875960"/>
              <a:chOff x="805320" y="1569960"/>
              <a:chExt cx="3530160" cy="1875960"/>
            </a:xfrm>
          </p:grpSpPr>
          <p:sp>
            <p:nvSpPr>
              <p:cNvPr id="179" name="CustomShape 13"/>
              <p:cNvSpPr/>
              <p:nvPr/>
            </p:nvSpPr>
            <p:spPr>
              <a:xfrm>
                <a:off x="805320" y="1569960"/>
                <a:ext cx="3530160" cy="1875960"/>
              </a:xfrm>
              <a:prstGeom prst="rect">
                <a:avLst/>
              </a:prstGeom>
              <a:gradFill rotWithShape="0">
                <a:gsLst>
                  <a:gs pos="0">
                    <a:srgbClr val="5f82cb"/>
                  </a:gs>
                  <a:gs pos="100000">
                    <a:srgbClr val="3e70ca"/>
                  </a:gs>
                </a:gsLst>
                <a:lin ang="5400000"/>
              </a:gradFill>
              <a:ln w="648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" name="CustomShape 14"/>
              <p:cNvSpPr/>
              <p:nvPr/>
            </p:nvSpPr>
            <p:spPr>
              <a:xfrm>
                <a:off x="805320" y="1928520"/>
                <a:ext cx="3530160" cy="11577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1. STARS Metodická príručka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zdroj pre učiteľov pripravený na použitie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81" name="Group 15"/>
          <p:cNvGrpSpPr/>
          <p:nvPr/>
        </p:nvGrpSpPr>
        <p:grpSpPr>
          <a:xfrm>
            <a:off x="8267400" y="2203920"/>
            <a:ext cx="3639240" cy="1767600"/>
            <a:chOff x="8267400" y="2203920"/>
            <a:chExt cx="3639240" cy="1767600"/>
          </a:xfrm>
        </p:grpSpPr>
        <p:sp>
          <p:nvSpPr>
            <p:cNvPr id="182" name="CustomShape 16"/>
            <p:cNvSpPr/>
            <p:nvPr/>
          </p:nvSpPr>
          <p:spPr>
            <a:xfrm>
              <a:off x="8267400" y="2369160"/>
              <a:ext cx="3639240" cy="1436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83" name="Group 17"/>
            <p:cNvGrpSpPr/>
            <p:nvPr/>
          </p:nvGrpSpPr>
          <p:grpSpPr>
            <a:xfrm>
              <a:off x="8337600" y="2203920"/>
              <a:ext cx="3498840" cy="1767600"/>
              <a:chOff x="8337600" y="2203920"/>
              <a:chExt cx="3498840" cy="1767600"/>
            </a:xfrm>
          </p:grpSpPr>
          <p:sp>
            <p:nvSpPr>
              <p:cNvPr id="184" name="CustomShape 18"/>
              <p:cNvSpPr/>
              <p:nvPr/>
            </p:nvSpPr>
            <p:spPr>
              <a:xfrm>
                <a:off x="8337600" y="2203920"/>
                <a:ext cx="3498840" cy="1767600"/>
              </a:xfrm>
              <a:prstGeom prst="rect">
                <a:avLst/>
              </a:prstGeom>
              <a:gradFill rotWithShape="0">
                <a:gsLst>
                  <a:gs pos="0">
                    <a:srgbClr val="ffdb9b"/>
                  </a:gs>
                  <a:gs pos="100000">
                    <a:srgbClr val="ffd58d"/>
                  </a:gs>
                </a:gsLst>
                <a:lin ang="5400000"/>
              </a:gradFill>
              <a:ln w="6480">
                <a:solidFill>
                  <a:srgbClr val="ffc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" name="CustomShape 19"/>
              <p:cNvSpPr/>
              <p:nvPr/>
            </p:nvSpPr>
            <p:spPr>
              <a:xfrm>
                <a:off x="8337600" y="2508480"/>
                <a:ext cx="3498840" cy="11577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3. STARS Online Platforma s príkladmi osvedčených postupov, príležitostí na diskusie a výmenu poznatkov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86" name="Group 20"/>
          <p:cNvGrpSpPr/>
          <p:nvPr/>
        </p:nvGrpSpPr>
        <p:grpSpPr>
          <a:xfrm>
            <a:off x="4559400" y="1820880"/>
            <a:ext cx="3288600" cy="1855440"/>
            <a:chOff x="4559400" y="1820880"/>
            <a:chExt cx="3288600" cy="1855440"/>
          </a:xfrm>
        </p:grpSpPr>
        <p:sp>
          <p:nvSpPr>
            <p:cNvPr id="187" name="CustomShape 21"/>
            <p:cNvSpPr/>
            <p:nvPr/>
          </p:nvSpPr>
          <p:spPr>
            <a:xfrm>
              <a:off x="4601160" y="1820880"/>
              <a:ext cx="2575440" cy="1328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88" name="Group 22"/>
            <p:cNvGrpSpPr/>
            <p:nvPr/>
          </p:nvGrpSpPr>
          <p:grpSpPr>
            <a:xfrm>
              <a:off x="4559400" y="1894680"/>
              <a:ext cx="3288600" cy="1781640"/>
              <a:chOff x="4559400" y="1894680"/>
              <a:chExt cx="3288600" cy="1781640"/>
            </a:xfrm>
          </p:grpSpPr>
          <p:sp>
            <p:nvSpPr>
              <p:cNvPr id="189" name="CustomShape 23"/>
              <p:cNvSpPr/>
              <p:nvPr/>
            </p:nvSpPr>
            <p:spPr>
              <a:xfrm>
                <a:off x="4559400" y="1894680"/>
                <a:ext cx="3288600" cy="1781640"/>
              </a:xfrm>
              <a:prstGeom prst="rect">
                <a:avLst/>
              </a:prstGeom>
              <a:gradFill rotWithShape="0">
                <a:gsLst>
                  <a:gs pos="0">
                    <a:srgbClr val="80b860"/>
                  </a:gs>
                  <a:gs pos="100000">
                    <a:srgbClr val="6fb242"/>
                  </a:gs>
                </a:gsLst>
                <a:lin ang="5400000"/>
              </a:gradFill>
              <a:ln w="6480">
                <a:solidFill>
                  <a:srgbClr val="5b9bd5"/>
                </a:solidFill>
                <a:miter/>
              </a:ln>
              <a:effectLst>
                <a:outerShdw blurRad="63500" dir="5400000" dist="1908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0" name="CustomShape 24"/>
              <p:cNvSpPr/>
              <p:nvPr/>
            </p:nvSpPr>
            <p:spPr>
              <a:xfrm>
                <a:off x="4559400" y="2351160"/>
                <a:ext cx="3288600" cy="868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2. STARS Tréningový program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inovatívny a komplexný prístup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sp>
        <p:nvSpPr>
          <p:cNvPr id="191" name="CustomShape 25"/>
          <p:cNvSpPr/>
          <p:nvPr/>
        </p:nvSpPr>
        <p:spPr>
          <a:xfrm>
            <a:off x="642240" y="798480"/>
            <a:ext cx="11684160" cy="75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STARS - Úvod do projektu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2" name="CustomShape 26"/>
          <p:cNvSpPr/>
          <p:nvPr/>
        </p:nvSpPr>
        <p:spPr>
          <a:xfrm>
            <a:off x="1179360" y="4775400"/>
            <a:ext cx="2961360" cy="57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project-stars.com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8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8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259200" y="1676520"/>
            <a:ext cx="1614240" cy="1004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2. varianta</a:t>
            </a: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Riešenie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3"/>
          <a:stretch/>
        </p:blipFill>
        <p:spPr>
          <a:xfrm>
            <a:off x="3780000" y="789840"/>
            <a:ext cx="4500000" cy="477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8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8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244800" y="705240"/>
            <a:ext cx="11684160" cy="75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4. Rozpoznávanie súhvezdí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253440" y="2663640"/>
            <a:ext cx="11684160" cy="1186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Pomôcky a materiály: Obrázky súhvezdí - rôzne typy. Môžu byť vytlačené alebo v digitálnej podobe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253440" y="4264560"/>
            <a:ext cx="11684160" cy="1186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Žiaci musia rozpoznať, ktoré súhvezdie sa nachádza na obrázku a pomenovať ho.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253440" y="1875240"/>
            <a:ext cx="11684160" cy="638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PRÍLOHA 4 k téme 1.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9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9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296" name="image13.jpg" descr=""/>
          <p:cNvPicPr/>
          <p:nvPr/>
        </p:nvPicPr>
        <p:blipFill>
          <a:blip r:embed="rId3"/>
          <a:stretch/>
        </p:blipFill>
        <p:spPr>
          <a:xfrm>
            <a:off x="2926080" y="950400"/>
            <a:ext cx="6033960" cy="45640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98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99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300" name="image13.jpg" descr=""/>
          <p:cNvPicPr/>
          <p:nvPr/>
        </p:nvPicPr>
        <p:blipFill>
          <a:blip r:embed="rId3"/>
          <a:stretch/>
        </p:blipFill>
        <p:spPr>
          <a:xfrm>
            <a:off x="2926080" y="950400"/>
            <a:ext cx="6033960" cy="4564080"/>
          </a:xfrm>
          <a:prstGeom prst="rect">
            <a:avLst/>
          </a:prstGeom>
          <a:ln w="12600"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9418320" y="4328280"/>
            <a:ext cx="2513520" cy="942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Veľká medvedica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03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04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305" name="image14.jpg" descr=""/>
          <p:cNvPicPr/>
          <p:nvPr/>
        </p:nvPicPr>
        <p:blipFill>
          <a:blip r:embed="rId3"/>
          <a:stretch/>
        </p:blipFill>
        <p:spPr>
          <a:xfrm>
            <a:off x="3709800" y="1049760"/>
            <a:ext cx="4764600" cy="4427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0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0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9418320" y="4328280"/>
            <a:ext cx="2513520" cy="51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Labuť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310" name="image14.jpg" descr=""/>
          <p:cNvPicPr/>
          <p:nvPr/>
        </p:nvPicPr>
        <p:blipFill>
          <a:blip r:embed="rId3"/>
          <a:stretch/>
        </p:blipFill>
        <p:spPr>
          <a:xfrm>
            <a:off x="3709800" y="1049760"/>
            <a:ext cx="4764600" cy="4427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1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1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314" name="image15.jpg" descr=""/>
          <p:cNvPicPr/>
          <p:nvPr/>
        </p:nvPicPr>
        <p:blipFill>
          <a:blip r:embed="rId3"/>
          <a:stretch/>
        </p:blipFill>
        <p:spPr>
          <a:xfrm>
            <a:off x="2316600" y="1784520"/>
            <a:ext cx="7557840" cy="32878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1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1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9418320" y="4328280"/>
            <a:ext cx="2513520" cy="51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Drak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319" name="image15.jpg" descr=""/>
          <p:cNvPicPr/>
          <p:nvPr/>
        </p:nvPicPr>
        <p:blipFill>
          <a:blip r:embed="rId3"/>
          <a:stretch/>
        </p:blipFill>
        <p:spPr>
          <a:xfrm>
            <a:off x="2316600" y="1784520"/>
            <a:ext cx="7557840" cy="32878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2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2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323" name="image16.jpg" descr=""/>
          <p:cNvPicPr/>
          <p:nvPr/>
        </p:nvPicPr>
        <p:blipFill>
          <a:blip r:embed="rId3"/>
          <a:stretch/>
        </p:blipFill>
        <p:spPr>
          <a:xfrm>
            <a:off x="2316600" y="1868400"/>
            <a:ext cx="7557840" cy="3120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25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26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327" name="CustomShape 2"/>
          <p:cNvSpPr/>
          <p:nvPr/>
        </p:nvSpPr>
        <p:spPr>
          <a:xfrm>
            <a:off x="9537120" y="4328280"/>
            <a:ext cx="2513520" cy="51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Škorpión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328" name="image16.jpg" descr=""/>
          <p:cNvPicPr/>
          <p:nvPr/>
        </p:nvPicPr>
        <p:blipFill>
          <a:blip r:embed="rId3"/>
          <a:stretch/>
        </p:blipFill>
        <p:spPr>
          <a:xfrm>
            <a:off x="2316600" y="1868400"/>
            <a:ext cx="7557840" cy="3120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9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9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1523880" y="637560"/>
            <a:ext cx="9142920" cy="954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Moduly projektu STARS</a:t>
            </a:r>
            <a:endParaRPr b="0" lang="sk-SK" sz="60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81360" y="1749960"/>
            <a:ext cx="11607480" cy="3891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#1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Súhvezdia.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#6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Galaktickej prostredie.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#2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Pohyb nebeských telies.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#7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Slnko a hviezdy.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#3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Newtonov gravitačný zákon.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#8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Naša Galaxia a iné galaxie.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#4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Objavovanie vesmíru.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#9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Vesmír.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#5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Slnečná sústava.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#10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Hvezdárne / observatóriá.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30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31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244800" y="705240"/>
            <a:ext cx="11684160" cy="76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5. </a:t>
            </a:r>
            <a:r>
              <a:rPr b="0" lang="sk-SK" sz="4400" spc="-1" strike="noStrike">
                <a:solidFill>
                  <a:srgbClr val="44546a"/>
                </a:solidFill>
                <a:latin typeface="Calibri"/>
                <a:ea typeface="Calibri"/>
              </a:rPr>
              <a:t>Tvary súhvezdí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253440" y="2019960"/>
            <a:ext cx="11684160" cy="137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Pomôcky a materiály: Vytlačený tvar súhvezdia Veľká medvedica, farebná samolepiaca fólia a vhodný dierkovač (v tvare hviezdičky). (V prípade, že takáto fólia a dierkovač neexistujú, je potrebný farebný papier, nožnice a lepidlo.)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244800" y="3859920"/>
            <a:ext cx="11684160" cy="137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Žiaci by mali nalepiť farebné hviezdy na asterizmus VEĽKÝ VOZ a súhvezdie Veľká medvedica. Veľkosť hviezd môže zodpovedať jasu skutočných hviezd. Môžu tiež napísať názvy hviezd.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253440" y="1364040"/>
            <a:ext cx="11684160" cy="51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PRÍLOHA 5 k téme 1.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3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3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339" name="image17.jpg" descr=""/>
          <p:cNvPicPr/>
          <p:nvPr/>
        </p:nvPicPr>
        <p:blipFill>
          <a:blip r:embed="rId3"/>
          <a:stretch/>
        </p:blipFill>
        <p:spPr>
          <a:xfrm>
            <a:off x="2976840" y="937440"/>
            <a:ext cx="6120360" cy="45900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4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34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343" name="image18.jpg" descr=""/>
          <p:cNvPicPr/>
          <p:nvPr/>
        </p:nvPicPr>
        <p:blipFill>
          <a:blip r:embed="rId3"/>
          <a:stretch/>
        </p:blipFill>
        <p:spPr>
          <a:xfrm rot="16200000">
            <a:off x="891000" y="297000"/>
            <a:ext cx="3972600" cy="5297400"/>
          </a:xfrm>
          <a:prstGeom prst="rect">
            <a:avLst/>
          </a:prstGeom>
          <a:ln w="12600">
            <a:noFill/>
          </a:ln>
        </p:spPr>
      </p:pic>
      <p:pic>
        <p:nvPicPr>
          <p:cNvPr id="344" name="image19.jpg" descr=""/>
          <p:cNvPicPr/>
          <p:nvPr/>
        </p:nvPicPr>
        <p:blipFill>
          <a:blip r:embed="rId4"/>
          <a:stretch/>
        </p:blipFill>
        <p:spPr>
          <a:xfrm rot="16200000">
            <a:off x="6345360" y="318960"/>
            <a:ext cx="3965040" cy="5287320"/>
          </a:xfrm>
          <a:prstGeom prst="rect">
            <a:avLst/>
          </a:prstGeom>
          <a:ln w="12600">
            <a:noFill/>
          </a:ln>
        </p:spPr>
      </p:pic>
      <p:pic>
        <p:nvPicPr>
          <p:cNvPr id="345" name="image8.png" descr=""/>
          <p:cNvPicPr/>
          <p:nvPr/>
        </p:nvPicPr>
        <p:blipFill>
          <a:blip r:embed="rId5"/>
          <a:stretch/>
        </p:blipFill>
        <p:spPr>
          <a:xfrm>
            <a:off x="4559760" y="4842720"/>
            <a:ext cx="2248560" cy="9561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47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0" y="1044360"/>
            <a:ext cx="1219176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Závery, overenie výsledkov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12560" y="1923480"/>
            <a:ext cx="11684880" cy="304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Arial"/>
                <a:ea typeface="DejaVu Sans"/>
              </a:rPr>
              <a:t>Čo bude ďalej</a:t>
            </a:r>
            <a:r>
              <a:rPr b="0" lang="en-US" sz="2800" spc="-1" strike="noStrike">
                <a:solidFill>
                  <a:srgbClr val="002060"/>
                </a:solidFill>
                <a:latin typeface="Arial"/>
                <a:ea typeface="DejaVu Sans"/>
              </a:rPr>
              <a:t> (Feed Forward): </a:t>
            </a:r>
            <a:r>
              <a:rPr b="0" lang="cs-CZ" sz="2800" spc="-1" strike="noStrike">
                <a:solidFill>
                  <a:srgbClr val="002060"/>
                </a:solidFill>
                <a:latin typeface="Arial"/>
                <a:ea typeface="DejaVu Sans"/>
              </a:rPr>
              <a:t>Plánujte ďalšiu hodinu na základe výkonu žiaka:</a:t>
            </a:r>
            <a:endParaRPr b="0" lang="sk-SK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Náročnosť v triede</a:t>
            </a:r>
            <a:r>
              <a:rPr b="1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: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V závislosti od toho, ako dobre žiaci porozumeli materiálu </a:t>
            </a:r>
            <a:br/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a zvládli úlohy.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Prístup k materiálu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Aký je správny postup, ktorý vám pomôže porozumieť materiálu a splniť stanovené úlohy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Sebehodnotenie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sebadisciplína,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vedenie a kontrola činností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Individuálny prístup</a:t>
            </a:r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: Individuálne hodnocenie a vedenie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52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261360" y="1054440"/>
            <a:ext cx="1168488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Závery, overenie výsledkov </a:t>
            </a:r>
            <a:r>
              <a:rPr b="0" lang="en-US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2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261360" y="1915920"/>
            <a:ext cx="11684880" cy="3123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2060"/>
                </a:solidFill>
                <a:latin typeface="Arial"/>
                <a:ea typeface="DejaVu Sans"/>
              </a:rPr>
              <a:t>Príprava</a:t>
            </a:r>
            <a:r>
              <a:rPr b="0" lang="en-US" sz="2800" spc="-1" strike="noStrike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b="0" lang="cs-CZ" sz="2400" spc="-1" strike="noStrike">
                <a:solidFill>
                  <a:srgbClr val="002060"/>
                </a:solidFill>
                <a:latin typeface="Arial"/>
                <a:ea typeface="DejaVu Sans"/>
              </a:rPr>
              <a:t>Jasné a dobre definované ciele lekcie a cvičení. Keď budú dobre rozumieť konečnému cieľu, môžu sa žiaci ľahšie a efektívnejšie zamerať na konkrétnu úlohu/ materiál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r>
              <a:rPr b="0" lang="en-US" sz="2800" spc="-1" strike="noStrike">
                <a:solidFill>
                  <a:srgbClr val="002060"/>
                </a:solidFill>
                <a:latin typeface="Arial"/>
                <a:ea typeface="DejaVu Sans"/>
              </a:rPr>
              <a:t> 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2060"/>
                </a:solidFill>
                <a:latin typeface="Arial"/>
                <a:ea typeface="DejaVu Sans"/>
              </a:rPr>
              <a:t>Overovanie</a:t>
            </a:r>
            <a:r>
              <a:rPr b="0" lang="en-US" sz="2800" spc="-1" strike="noStrike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b="0" lang="cs-CZ" sz="2300" spc="-1" strike="noStrike">
                <a:solidFill>
                  <a:srgbClr val="002060"/>
                </a:solidFill>
                <a:latin typeface="Arial"/>
                <a:ea typeface="DejaVu Sans"/>
              </a:rPr>
              <a:t>Ako som to urobil? Individuálne hodnotenie a spätná väzba od učiteľa o práci žiaka, ktorá sa konkrétne týka dosiahnutia cieľa. Poskytnite informácie o pokroku žiaka (alebo jeho nedostatku) a poskytnite pokyny, ktoré pomôžu dosiahnuť ciele a dosiahnuť očakávanú úroveň.</a:t>
            </a:r>
            <a:endParaRPr b="0" lang="sk-SK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9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7920" y="1072800"/>
            <a:ext cx="12191760" cy="65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Ako sú moduly štruktúrované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92880" y="2036160"/>
            <a:ext cx="11608200" cy="323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Každý modul je rozdelený do niekoľkých tém.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Každá téma obsahuje: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434960" indent="-304560" algn="just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2060"/>
                </a:solidFill>
                <a:latin typeface="Arial"/>
                <a:ea typeface="DejaVu Sans"/>
              </a:rPr>
              <a:t>Stručný úvod a kľúčové slová;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434960" indent="-30456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2060"/>
                </a:solidFill>
                <a:latin typeface="Arial"/>
                <a:ea typeface="DejaVu Sans"/>
              </a:rPr>
              <a:t>Teoretická část pre učiteľa - Poskytuje základné informácie potrebné na prípravu lekcie na túto tému (v niektorých prípadoch odkazy na ďalšie materiály na internete).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434960" indent="-30456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2060"/>
                </a:solidFill>
                <a:latin typeface="Arial"/>
                <a:ea typeface="DejaVu Sans"/>
              </a:rPr>
              <a:t>Praktické cvičenia pre žiakov – (vo väčšine prípadov) pripravené na použitie v triede, doplnené odpoveďami.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0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0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61360" y="83664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1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748080" y="2191320"/>
            <a:ext cx="11197440" cy="2375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502200" indent="-50112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Pozorne si prečítajte teoretickú časť pre učiteľa.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600" spc="-1" strike="noStrike">
              <a:latin typeface="Arial"/>
            </a:endParaRPr>
          </a:p>
          <a:p>
            <a:pPr marL="502200" indent="-50112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Ak máte otázky, hľadajte odpovede v ďalších materiáloch na stránke projektu (http://project-stars.com/?lang=bg) alebo na iných webových stránkach.                                                          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0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96800" y="1970640"/>
            <a:ext cx="11198160" cy="3412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3"/>
            </a:pP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Prečítajte si pozorne praktické cvičenia a ich odpovede.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4"/>
            </a:pP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Ak máte nejaké otázky, pozrite sa na ďašie materiály a/alebo stránky projektu </a:t>
            </a:r>
            <a:br/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(project-stars.com) alebo na iné webové stránky. </a:t>
            </a:r>
            <a:r>
              <a:rPr b="0" lang="cs-CZ" sz="2200" spc="-1" strike="noStrike">
                <a:solidFill>
                  <a:srgbClr val="f22d25"/>
                </a:solidFill>
                <a:latin typeface="Arial"/>
                <a:ea typeface="DejaVu Sans"/>
              </a:rPr>
              <a:t>Pozor! Uistite se, že zdroje  sú spoľahlivé!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163"/>
              </a:buClr>
              <a:buFont typeface="Arial"/>
              <a:buAutoNum type="arabicPeriod" startAt="5"/>
            </a:pPr>
            <a:r>
              <a:rPr b="0" lang="cs-CZ" sz="2200" spc="-1" strike="noStrike">
                <a:solidFill>
                  <a:srgbClr val="002163"/>
                </a:solidFill>
                <a:latin typeface="Arial"/>
                <a:ea typeface="DejaVu Sans"/>
              </a:rPr>
              <a:t>Na základe teoretickej časti vyberte na ilustráciu praktické cvičenia.  Ďalšie cvičenia môžete hľadať v doplnkových materiáloch a/alebo na stránke projektu (project-stars.com), alebo na iných webových stránkách.</a:t>
            </a: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200" spc="-1" strike="noStrike">
                <a:solidFill>
                  <a:srgbClr val="f22d25"/>
                </a:solidFill>
                <a:latin typeface="Arial"/>
                <a:ea typeface="DejaVu Sans"/>
              </a:rPr>
              <a:t>Pozor! Uistite sa, že zdroje sú spoľahlivé!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-6840" y="1101960"/>
            <a:ext cx="1219824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Ako</a:t>
            </a:r>
            <a:r>
              <a:rPr b="0" lang="en-US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pristupovať k materiálu 2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1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1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528120" y="760320"/>
            <a:ext cx="11684160" cy="67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3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496800" y="1486800"/>
            <a:ext cx="11197440" cy="301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720">
              <a:lnSpc>
                <a:spcPct val="100000"/>
              </a:lnSpc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6.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Majte na pamäti, že si niektoré cvičenia vyžadujú ďalšie pomôcky a materiály, ktoré sú v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školských učebniach ťažko dostupné. Na ne sa musíte pripraviť vopred - buď si ich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zaobstaráte sami a dodáte ich žiakom, alebo upozornite žiakov, aby si ich pripravili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dopredu!</a:t>
            </a:r>
            <a:endParaRPr b="0" lang="sk-SK" sz="2200" spc="-1" strike="noStrike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7.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Odporúčame vyskúšať si vybrané cvičenia vopred a sami posúdiť ich zložitosť a čas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potrebný na ich realizáciu v triede. Ak to pokladáte za potrebné, môžete vykonať zmeny v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ponuknutých cvičeniách, skrátiť, resp. zjednodušiť ich atď., pokiaľ to nenaruší ich 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pedagogický význam.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8.</a:t>
            </a: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Podľa vlastného uváženia môžete niektoré cvičenia (alebo ich časti) zadať na domácu úlohu </a:t>
            </a: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	</a:t>
            </a: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- vykonať predbežné prípravy pred hodinou alebo dokončiť cvičenia doma.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19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20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261360" y="836640"/>
            <a:ext cx="11684160" cy="76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MODUL 1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– obsah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: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249840" y="1829880"/>
            <a:ext cx="11684160" cy="3625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1.1 Súhvezdia</a:t>
            </a:r>
            <a:endParaRPr b="0" lang="sk-SK" sz="36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potreba súhvezdí;</a:t>
            </a:r>
            <a:endParaRPr b="0" lang="sk-SK" sz="28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historický prehľad;</a:t>
            </a:r>
            <a:endParaRPr b="0" lang="sk-SK" sz="28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moderné súhvezdia;</a:t>
            </a:r>
            <a:endParaRPr b="0" lang="sk-SK" sz="28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asterizmus;</a:t>
            </a:r>
            <a:endParaRPr b="0" lang="sk-SK" sz="28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starogrécke legendy a mýty o súhvezdiach;</a:t>
            </a:r>
            <a:endParaRPr b="0" lang="sk-SK" sz="28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zodiakálne súhvezdia (zverokruh);</a:t>
            </a:r>
            <a:endParaRPr b="0" lang="sk-SK" sz="2800" spc="-1" strike="noStrike">
              <a:latin typeface="Arial"/>
            </a:endParaRPr>
          </a:p>
          <a:p>
            <a:pPr lvl="1" marL="661680" indent="-2797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slovenské mená a legendy o súhvezdiach.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2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2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261360" y="836640"/>
            <a:ext cx="11684160" cy="75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Zoznam praktických cvičení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261360" y="1941120"/>
            <a:ext cx="11684160" cy="283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marL="1486080" indent="-148500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Názvy súhvezdí </a:t>
            </a:r>
            <a:endParaRPr b="0" lang="sk-SK" sz="3600" spc="-1" strike="noStrike">
              <a:latin typeface="Arial"/>
            </a:endParaRPr>
          </a:p>
          <a:p>
            <a:pPr marL="1486080" indent="-148500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Druhy súhvezdí</a:t>
            </a:r>
            <a:endParaRPr b="0" lang="sk-SK" sz="3600" spc="-1" strike="noStrike">
              <a:latin typeface="Arial"/>
            </a:endParaRPr>
          </a:p>
          <a:p>
            <a:pPr marL="1486080" indent="-148500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DejaVu Sans"/>
              </a:rPr>
              <a:t>Osemsmerovka</a:t>
            </a:r>
            <a:endParaRPr b="0" lang="sk-SK" sz="3600" spc="-1" strike="noStrike">
              <a:latin typeface="Arial"/>
            </a:endParaRPr>
          </a:p>
          <a:p>
            <a:pPr marL="1486080" indent="-148500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Rozpoznávanie súhvezdí </a:t>
            </a:r>
            <a:endParaRPr b="0" lang="sk-SK" sz="3600" spc="-1" strike="noStrike">
              <a:latin typeface="Arial"/>
            </a:endParaRPr>
          </a:p>
          <a:p>
            <a:pPr marL="1486080" indent="-148500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Tvary súhvezdí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Application>LibreOffice/7.0.0.3$Windows_X86_64 LibreOffice_project/8061b3e9204bef6b321a21033174034a5e2ea88e</Application>
  <Words>2282</Words>
  <Paragraphs>143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sk-SK</dc:language>
  <cp:lastModifiedBy/>
  <dcterms:modified xsi:type="dcterms:W3CDTF">2020-10-07T08:53:37Z</dcterms:modified>
  <cp:revision>20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