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_rels/notesSlide24.xml.rels" ContentType="application/vnd.openxmlformats-package.relationships+xml"/>
  <Override PartName="/ppt/notesSlides/_rels/notesSlide25.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53.jpeg" ContentType="image/jpeg"/>
  <Override PartName="/ppt/media/image28.png" ContentType="image/png"/>
  <Override PartName="/ppt/media/image1.jpeg" ContentType="image/jpeg"/>
  <Override PartName="/ppt/media/image56.jpeg" ContentType="image/jpeg"/>
  <Override PartName="/ppt/media/image2.png" ContentType="image/png"/>
  <Override PartName="/ppt/media/image3.jpeg" ContentType="image/jpeg"/>
  <Override PartName="/ppt/media/image45.jpeg" ContentType="image/jpeg"/>
  <Override PartName="/ppt/media/image4.png" ContentType="image/png"/>
  <Override PartName="/ppt/media/image5.jpeg" ContentType="image/jpeg"/>
  <Override PartName="/ppt/media/image6.png" ContentType="image/png"/>
  <Override PartName="/ppt/media/image7.jpeg" ContentType="image/jpeg"/>
  <Override PartName="/ppt/media/image31.png" ContentType="image/png"/>
  <Override PartName="/ppt/media/image8.png" ContentType="image/png"/>
  <Override PartName="/ppt/media/image9.jpeg" ContentType="image/jpeg"/>
  <Override PartName="/ppt/media/image10.png" ContentType="image/png"/>
  <Override PartName="/ppt/media/image11.jpeg" ContentType="image/jpeg"/>
  <Override PartName="/ppt/media/image12.png" ContentType="image/png"/>
  <Override PartName="/ppt/media/image18.jpeg" ContentType="image/jpeg"/>
  <Override PartName="/ppt/media/image13.jpeg" ContentType="image/jpeg"/>
  <Override PartName="/ppt/media/image19.png" ContentType="image/png"/>
  <Override PartName="/ppt/media/image14.png" ContentType="image/png"/>
  <Override PartName="/ppt/media/image15.jpeg" ContentType="image/jpeg"/>
  <Override PartName="/ppt/media/image16.png" ContentType="image/png"/>
  <Override PartName="/ppt/media/image17.png" ContentType="image/png"/>
  <Override PartName="/ppt/media/image24.jpeg" ContentType="image/jpeg"/>
  <Override PartName="/ppt/media/image20.jpeg" ContentType="image/jpeg"/>
  <Override PartName="/ppt/media/image44.png" ContentType="image/png"/>
  <Override PartName="/ppt/media/image21.png" ContentType="image/png"/>
  <Override PartName="/ppt/media/image22.jpeg" ContentType="image/jpeg"/>
  <Override PartName="/ppt/media/image23.png" ContentType="image/png"/>
  <Override PartName="/ppt/media/image25.png" ContentType="image/png"/>
  <Override PartName="/ppt/media/image36.jpeg" ContentType="image/jpeg"/>
  <Override PartName="/ppt/media/image26.jpeg" ContentType="image/jpeg"/>
  <Override PartName="/ppt/media/image37.png" ContentType="image/png"/>
  <Override PartName="/ppt/media/image27.png" ContentType="image/png"/>
  <Override PartName="/ppt/media/image29.png" ContentType="image/png"/>
  <Override PartName="/ppt/media/image30.jpeg" ContentType="image/jpeg"/>
  <Override PartName="/ppt/media/image32.png" ContentType="image/png"/>
  <Override PartName="/ppt/media/image33.jpeg" ContentType="image/jpeg"/>
  <Override PartName="/ppt/media/image34.png" ContentType="image/png"/>
  <Override PartName="/ppt/media/image35.png" ContentType="image/png"/>
  <Override PartName="/ppt/media/image38.png" ContentType="image/png"/>
  <Override PartName="/ppt/media/image54.jpeg" ContentType="image/jpeg"/>
  <Override PartName="/ppt/media/image39.jpeg" ContentType="image/jpeg"/>
  <Override PartName="/ppt/media/image55.png" ContentType="image/png"/>
  <Override PartName="/ppt/media/image40.png" ContentType="image/png"/>
  <Override PartName="/ppt/media/image41.jpeg" ContentType="image/jpeg"/>
  <Override PartName="/ppt/media/image42.png" ContentType="image/png"/>
  <Override PartName="/ppt/media/image43.jpeg" ContentType="image/jpeg"/>
  <Override PartName="/ppt/media/image50.png" ContentType="image/png"/>
  <Override PartName="/ppt/media/image46.png" ContentType="image/png"/>
  <Override PartName="/ppt/media/image47.png" ContentType="image/png"/>
  <Override PartName="/ppt/media/image48.jpeg" ContentType="image/jpeg"/>
  <Override PartName="/ppt/media/image49.png" ContentType="image/png"/>
  <Override PartName="/ppt/media/image51.jpeg" ContentType="image/jpeg"/>
  <Override PartName="/ppt/media/image52.png" ContentType="image/png"/>
  <Override PartName="/ppt/media/image57.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1800" spc="-1" strike="noStrike">
                <a:solidFill>
                  <a:srgbClr val="000000"/>
                </a:solidFill>
                <a:latin typeface="Arial"/>
              </a:rPr>
              <a:t>Kliknúť pre presun snímky</a:t>
            </a:r>
            <a:endParaRPr b="0" lang="en-US" sz="1800" spc="-1" strike="noStrike">
              <a:solidFill>
                <a:srgbClr val="000000"/>
              </a:solidFill>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sk-SK" sz="2000" spc="-1" strike="noStrike">
                <a:latin typeface="Arial"/>
              </a:rPr>
              <a:t>Kliknúť pre úpravu formátu poznámok</a:t>
            </a:r>
            <a:endParaRPr b="0" lang="sk-SK"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sk-SK" sz="1400" spc="-1" strike="noStrike">
                <a:latin typeface="Times New Roman"/>
              </a:rPr>
              <a:t>&lt;hlavička&gt;</a:t>
            </a:r>
            <a:endParaRPr b="0" lang="sk-SK"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sk-SK" sz="1400" spc="-1" strike="noStrike">
                <a:latin typeface="Times New Roman"/>
              </a:rPr>
              <a:t>&lt;dátum/čas&gt;</a:t>
            </a:r>
            <a:endParaRPr b="0" lang="sk-SK"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sk-SK" sz="1400" spc="-1" strike="noStrike">
                <a:latin typeface="Times New Roman"/>
              </a:rPr>
              <a:t>&lt;päta&gt;</a:t>
            </a:r>
            <a:endParaRPr b="0" lang="sk-SK"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8D59578-111A-40D3-99E7-57502C9B1E31}" type="slidenum">
              <a:rPr b="0" lang="sk-SK" sz="1400" spc="-1" strike="noStrike">
                <a:latin typeface="Times New Roman"/>
              </a:rPr>
              <a:t>&lt;číslo&gt;</a:t>
            </a:fld>
            <a:endParaRPr b="0" lang="sk-SK"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380880" y="685800"/>
            <a:ext cx="6095160" cy="3428280"/>
          </a:xfrm>
          <a:prstGeom prst="rect">
            <a:avLst/>
          </a:prstGeom>
        </p:spPr>
      </p:sp>
      <p:sp>
        <p:nvSpPr>
          <p:cNvPr id="246" name="PlaceHolder 2"/>
          <p:cNvSpPr>
            <a:spLocks noGrp="1"/>
          </p:cNvSpPr>
          <p:nvPr>
            <p:ph type="body"/>
          </p:nvPr>
        </p:nvSpPr>
        <p:spPr>
          <a:xfrm>
            <a:off x="756000" y="5078520"/>
            <a:ext cx="6046920" cy="4810320"/>
          </a:xfrm>
          <a:prstGeom prst="rect">
            <a:avLst/>
          </a:prstGeom>
        </p:spPr>
        <p:txBody>
          <a:bodyPr lIns="0" rIns="0" tIns="0" bIns="0">
            <a:noAutofit/>
          </a:bodyPr>
          <a:p>
            <a:pPr marL="216000" indent="-215640">
              <a:lnSpc>
                <a:spcPct val="100000"/>
              </a:lnSpc>
              <a:tabLst>
                <a:tab algn="l" pos="0"/>
              </a:tabLst>
            </a:pPr>
            <a:r>
              <a:rPr b="0" i="1" lang="cs-CZ" sz="1200" spc="-1" strike="noStrike">
                <a:latin typeface="Calibri"/>
                <a:ea typeface="Calibri"/>
              </a:rPr>
              <a:t>DOI: 10.3102/003465430298487, </a:t>
            </a:r>
            <a:r>
              <a:rPr b="0" lang="cs-CZ" sz="1200" spc="-1" strike="noStrike">
                <a:latin typeface="Calibri"/>
                <a:ea typeface="Calibri"/>
              </a:rPr>
              <a:t>The Power of Feedback, John Hattie and Helen Timperley, </a:t>
            </a:r>
            <a:r>
              <a:rPr b="0" i="1" lang="cs-CZ" sz="1200" spc="-1" strike="noStrike">
                <a:latin typeface="Calibri"/>
                <a:ea typeface="Calibri"/>
              </a:rPr>
              <a:t>University of Auckland</a:t>
            </a:r>
            <a:endParaRPr b="0" lang="sk-SK" sz="12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sldImg"/>
          </p:nvPr>
        </p:nvSpPr>
        <p:spPr>
          <a:xfrm>
            <a:off x="380880" y="685800"/>
            <a:ext cx="6095160" cy="3428280"/>
          </a:xfrm>
          <a:prstGeom prst="rect">
            <a:avLst/>
          </a:prstGeom>
        </p:spPr>
      </p:sp>
      <p:sp>
        <p:nvSpPr>
          <p:cNvPr id="248" name="PlaceHolder 2"/>
          <p:cNvSpPr>
            <a:spLocks noGrp="1"/>
          </p:cNvSpPr>
          <p:nvPr>
            <p:ph type="body"/>
          </p:nvPr>
        </p:nvSpPr>
        <p:spPr>
          <a:xfrm>
            <a:off x="756000" y="5078520"/>
            <a:ext cx="6046920" cy="4810320"/>
          </a:xfrm>
          <a:prstGeom prst="rect">
            <a:avLst/>
          </a:prstGeom>
        </p:spPr>
        <p:txBody>
          <a:bodyPr lIns="0" rIns="0" tIns="0" bIns="0">
            <a:noAutofit/>
          </a:bodyPr>
          <a:p>
            <a:pPr marL="216000" indent="-215640">
              <a:lnSpc>
                <a:spcPct val="100000"/>
              </a:lnSpc>
              <a:tabLst>
                <a:tab algn="l" pos="0"/>
              </a:tabLst>
            </a:pPr>
            <a:r>
              <a:rPr b="0" i="1" lang="cs-CZ" sz="1200" spc="-1" strike="noStrike">
                <a:latin typeface="Calibri"/>
                <a:ea typeface="Calibri"/>
              </a:rPr>
              <a:t>DOI: 10.3102/003465430298487, </a:t>
            </a:r>
            <a:r>
              <a:rPr b="0" lang="cs-CZ" sz="1200" spc="-1" strike="noStrike">
                <a:latin typeface="Calibri"/>
                <a:ea typeface="Calibri"/>
              </a:rPr>
              <a:t>The Power of Feedback, John Hattie and Helen Timperley, </a:t>
            </a:r>
            <a:r>
              <a:rPr b="0" i="1" lang="cs-CZ" sz="1200" spc="-1" strike="noStrike">
                <a:latin typeface="Calibri"/>
                <a:ea typeface="Calibri"/>
              </a:rPr>
              <a:t>University of Auckland</a:t>
            </a:r>
            <a:endParaRPr b="0" lang="sk-SK"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4" name="PlaceHolder 2"/>
          <p:cNvSpPr>
            <a:spLocks noGrp="1"/>
          </p:cNvSpPr>
          <p:nvPr>
            <p:ph type="body"/>
          </p:nvPr>
        </p:nvSpPr>
        <p:spPr>
          <a:xfrm>
            <a:off x="1523880" y="3602160"/>
            <a:ext cx="914328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25" name="PlaceHolder 3"/>
          <p:cNvSpPr>
            <a:spLocks noGrp="1"/>
          </p:cNvSpPr>
          <p:nvPr>
            <p:ph type="body"/>
          </p:nvPr>
        </p:nvSpPr>
        <p:spPr>
          <a:xfrm>
            <a:off x="1523880" y="5302800"/>
            <a:ext cx="914328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7" name="PlaceHolder 2"/>
          <p:cNvSpPr>
            <a:spLocks noGrp="1"/>
          </p:cNvSpPr>
          <p:nvPr>
            <p:ph type="body"/>
          </p:nvPr>
        </p:nvSpPr>
        <p:spPr>
          <a:xfrm>
            <a:off x="15238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28" name="PlaceHolder 3"/>
          <p:cNvSpPr>
            <a:spLocks noGrp="1"/>
          </p:cNvSpPr>
          <p:nvPr>
            <p:ph type="body"/>
          </p:nvPr>
        </p:nvSpPr>
        <p:spPr>
          <a:xfrm>
            <a:off x="62092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29" name="PlaceHolder 4"/>
          <p:cNvSpPr>
            <a:spLocks noGrp="1"/>
          </p:cNvSpPr>
          <p:nvPr>
            <p:ph type="body"/>
          </p:nvPr>
        </p:nvSpPr>
        <p:spPr>
          <a:xfrm>
            <a:off x="1523880" y="530280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30" name="PlaceHolder 5"/>
          <p:cNvSpPr>
            <a:spLocks noGrp="1"/>
          </p:cNvSpPr>
          <p:nvPr>
            <p:ph type="body"/>
          </p:nvPr>
        </p:nvSpPr>
        <p:spPr>
          <a:xfrm>
            <a:off x="6209280" y="530280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2" name="PlaceHolder 2"/>
          <p:cNvSpPr>
            <a:spLocks noGrp="1"/>
          </p:cNvSpPr>
          <p:nvPr>
            <p:ph type="body"/>
          </p:nvPr>
        </p:nvSpPr>
        <p:spPr>
          <a:xfrm>
            <a:off x="1523880" y="360216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33" name="PlaceHolder 3"/>
          <p:cNvSpPr>
            <a:spLocks noGrp="1"/>
          </p:cNvSpPr>
          <p:nvPr>
            <p:ph type="body"/>
          </p:nvPr>
        </p:nvSpPr>
        <p:spPr>
          <a:xfrm>
            <a:off x="4615200" y="360216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34" name="PlaceHolder 4"/>
          <p:cNvSpPr>
            <a:spLocks noGrp="1"/>
          </p:cNvSpPr>
          <p:nvPr>
            <p:ph type="body"/>
          </p:nvPr>
        </p:nvSpPr>
        <p:spPr>
          <a:xfrm>
            <a:off x="7706520" y="360216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35" name="PlaceHolder 5"/>
          <p:cNvSpPr>
            <a:spLocks noGrp="1"/>
          </p:cNvSpPr>
          <p:nvPr>
            <p:ph type="body"/>
          </p:nvPr>
        </p:nvSpPr>
        <p:spPr>
          <a:xfrm>
            <a:off x="1523880" y="530280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36" name="PlaceHolder 6"/>
          <p:cNvSpPr>
            <a:spLocks noGrp="1"/>
          </p:cNvSpPr>
          <p:nvPr>
            <p:ph type="body"/>
          </p:nvPr>
        </p:nvSpPr>
        <p:spPr>
          <a:xfrm>
            <a:off x="4615200" y="530280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37" name="PlaceHolder 7"/>
          <p:cNvSpPr>
            <a:spLocks noGrp="1"/>
          </p:cNvSpPr>
          <p:nvPr>
            <p:ph type="body"/>
          </p:nvPr>
        </p:nvSpPr>
        <p:spPr>
          <a:xfrm>
            <a:off x="7706520" y="530280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41" name="PlaceHolder 2"/>
          <p:cNvSpPr>
            <a:spLocks noGrp="1"/>
          </p:cNvSpPr>
          <p:nvPr>
            <p:ph type="subTitle"/>
          </p:nvPr>
        </p:nvSpPr>
        <p:spPr>
          <a:xfrm>
            <a:off x="1523880" y="3602160"/>
            <a:ext cx="9143280" cy="325512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43" name="PlaceHolder 2"/>
          <p:cNvSpPr>
            <a:spLocks noGrp="1"/>
          </p:cNvSpPr>
          <p:nvPr>
            <p:ph type="body"/>
          </p:nvPr>
        </p:nvSpPr>
        <p:spPr>
          <a:xfrm>
            <a:off x="1523880" y="3602160"/>
            <a:ext cx="9143280" cy="32551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45" name="PlaceHolder 2"/>
          <p:cNvSpPr>
            <a:spLocks noGrp="1"/>
          </p:cNvSpPr>
          <p:nvPr>
            <p:ph type="body"/>
          </p:nvPr>
        </p:nvSpPr>
        <p:spPr>
          <a:xfrm>
            <a:off x="1523880" y="3602160"/>
            <a:ext cx="4461840" cy="3255120"/>
          </a:xfrm>
          <a:prstGeom prst="rect">
            <a:avLst/>
          </a:prstGeom>
        </p:spPr>
        <p:txBody>
          <a:bodyPr lIns="0" rIns="0" tIns="0" bIns="0">
            <a:normAutofit/>
          </a:bodyPr>
          <a:p>
            <a:endParaRPr b="0" lang="en-US" sz="2800" spc="-1" strike="noStrike">
              <a:solidFill>
                <a:srgbClr val="000000"/>
              </a:solidFill>
              <a:latin typeface="Arial"/>
            </a:endParaRPr>
          </a:p>
        </p:txBody>
      </p:sp>
      <p:sp>
        <p:nvSpPr>
          <p:cNvPr id="46" name="PlaceHolder 3"/>
          <p:cNvSpPr>
            <a:spLocks noGrp="1"/>
          </p:cNvSpPr>
          <p:nvPr>
            <p:ph type="body"/>
          </p:nvPr>
        </p:nvSpPr>
        <p:spPr>
          <a:xfrm>
            <a:off x="6209280" y="3602160"/>
            <a:ext cx="4461840" cy="32551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523880" y="1276200"/>
            <a:ext cx="9143280" cy="1371600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0" name="PlaceHolder 2"/>
          <p:cNvSpPr>
            <a:spLocks noGrp="1"/>
          </p:cNvSpPr>
          <p:nvPr>
            <p:ph type="body"/>
          </p:nvPr>
        </p:nvSpPr>
        <p:spPr>
          <a:xfrm>
            <a:off x="15238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51" name="PlaceHolder 3"/>
          <p:cNvSpPr>
            <a:spLocks noGrp="1"/>
          </p:cNvSpPr>
          <p:nvPr>
            <p:ph type="body"/>
          </p:nvPr>
        </p:nvSpPr>
        <p:spPr>
          <a:xfrm>
            <a:off x="6209280" y="3602160"/>
            <a:ext cx="4461840" cy="3255120"/>
          </a:xfrm>
          <a:prstGeom prst="rect">
            <a:avLst/>
          </a:prstGeom>
        </p:spPr>
        <p:txBody>
          <a:bodyPr lIns="0" rIns="0" tIns="0" bIns="0">
            <a:normAutofit/>
          </a:bodyPr>
          <a:p>
            <a:endParaRPr b="0" lang="en-US" sz="2800" spc="-1" strike="noStrike">
              <a:solidFill>
                <a:srgbClr val="000000"/>
              </a:solidFill>
              <a:latin typeface="Arial"/>
            </a:endParaRPr>
          </a:p>
        </p:txBody>
      </p:sp>
      <p:sp>
        <p:nvSpPr>
          <p:cNvPr id="52" name="PlaceHolder 4"/>
          <p:cNvSpPr>
            <a:spLocks noGrp="1"/>
          </p:cNvSpPr>
          <p:nvPr>
            <p:ph type="body"/>
          </p:nvPr>
        </p:nvSpPr>
        <p:spPr>
          <a:xfrm>
            <a:off x="1523880" y="530280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 name="PlaceHolder 2"/>
          <p:cNvSpPr>
            <a:spLocks noGrp="1"/>
          </p:cNvSpPr>
          <p:nvPr>
            <p:ph type="subTitle"/>
          </p:nvPr>
        </p:nvSpPr>
        <p:spPr>
          <a:xfrm>
            <a:off x="1523880" y="3602160"/>
            <a:ext cx="9143280" cy="325512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4" name="PlaceHolder 2"/>
          <p:cNvSpPr>
            <a:spLocks noGrp="1"/>
          </p:cNvSpPr>
          <p:nvPr>
            <p:ph type="body"/>
          </p:nvPr>
        </p:nvSpPr>
        <p:spPr>
          <a:xfrm>
            <a:off x="1523880" y="3602160"/>
            <a:ext cx="4461840" cy="3255120"/>
          </a:xfrm>
          <a:prstGeom prst="rect">
            <a:avLst/>
          </a:prstGeom>
        </p:spPr>
        <p:txBody>
          <a:bodyPr lIns="0" rIns="0" tIns="0" bIns="0">
            <a:normAutofit/>
          </a:bodyPr>
          <a:p>
            <a:endParaRPr b="0" lang="en-US" sz="2800" spc="-1" strike="noStrike">
              <a:solidFill>
                <a:srgbClr val="000000"/>
              </a:solidFill>
              <a:latin typeface="Arial"/>
            </a:endParaRPr>
          </a:p>
        </p:txBody>
      </p:sp>
      <p:sp>
        <p:nvSpPr>
          <p:cNvPr id="55" name="PlaceHolder 3"/>
          <p:cNvSpPr>
            <a:spLocks noGrp="1"/>
          </p:cNvSpPr>
          <p:nvPr>
            <p:ph type="body"/>
          </p:nvPr>
        </p:nvSpPr>
        <p:spPr>
          <a:xfrm>
            <a:off x="62092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56" name="PlaceHolder 4"/>
          <p:cNvSpPr>
            <a:spLocks noGrp="1"/>
          </p:cNvSpPr>
          <p:nvPr>
            <p:ph type="body"/>
          </p:nvPr>
        </p:nvSpPr>
        <p:spPr>
          <a:xfrm>
            <a:off x="6209280" y="530280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8" name="PlaceHolder 2"/>
          <p:cNvSpPr>
            <a:spLocks noGrp="1"/>
          </p:cNvSpPr>
          <p:nvPr>
            <p:ph type="body"/>
          </p:nvPr>
        </p:nvSpPr>
        <p:spPr>
          <a:xfrm>
            <a:off x="15238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59" name="PlaceHolder 3"/>
          <p:cNvSpPr>
            <a:spLocks noGrp="1"/>
          </p:cNvSpPr>
          <p:nvPr>
            <p:ph type="body"/>
          </p:nvPr>
        </p:nvSpPr>
        <p:spPr>
          <a:xfrm>
            <a:off x="62092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60" name="PlaceHolder 4"/>
          <p:cNvSpPr>
            <a:spLocks noGrp="1"/>
          </p:cNvSpPr>
          <p:nvPr>
            <p:ph type="body"/>
          </p:nvPr>
        </p:nvSpPr>
        <p:spPr>
          <a:xfrm>
            <a:off x="1523880" y="5302800"/>
            <a:ext cx="914328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2" name="PlaceHolder 2"/>
          <p:cNvSpPr>
            <a:spLocks noGrp="1"/>
          </p:cNvSpPr>
          <p:nvPr>
            <p:ph type="body"/>
          </p:nvPr>
        </p:nvSpPr>
        <p:spPr>
          <a:xfrm>
            <a:off x="1523880" y="3602160"/>
            <a:ext cx="914328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63" name="PlaceHolder 3"/>
          <p:cNvSpPr>
            <a:spLocks noGrp="1"/>
          </p:cNvSpPr>
          <p:nvPr>
            <p:ph type="body"/>
          </p:nvPr>
        </p:nvSpPr>
        <p:spPr>
          <a:xfrm>
            <a:off x="1523880" y="5302800"/>
            <a:ext cx="914328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5" name="PlaceHolder 2"/>
          <p:cNvSpPr>
            <a:spLocks noGrp="1"/>
          </p:cNvSpPr>
          <p:nvPr>
            <p:ph type="body"/>
          </p:nvPr>
        </p:nvSpPr>
        <p:spPr>
          <a:xfrm>
            <a:off x="15238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66" name="PlaceHolder 3"/>
          <p:cNvSpPr>
            <a:spLocks noGrp="1"/>
          </p:cNvSpPr>
          <p:nvPr>
            <p:ph type="body"/>
          </p:nvPr>
        </p:nvSpPr>
        <p:spPr>
          <a:xfrm>
            <a:off x="62092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67" name="PlaceHolder 4"/>
          <p:cNvSpPr>
            <a:spLocks noGrp="1"/>
          </p:cNvSpPr>
          <p:nvPr>
            <p:ph type="body"/>
          </p:nvPr>
        </p:nvSpPr>
        <p:spPr>
          <a:xfrm>
            <a:off x="1523880" y="530280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68" name="PlaceHolder 5"/>
          <p:cNvSpPr>
            <a:spLocks noGrp="1"/>
          </p:cNvSpPr>
          <p:nvPr>
            <p:ph type="body"/>
          </p:nvPr>
        </p:nvSpPr>
        <p:spPr>
          <a:xfrm>
            <a:off x="6209280" y="530280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0" name="PlaceHolder 2"/>
          <p:cNvSpPr>
            <a:spLocks noGrp="1"/>
          </p:cNvSpPr>
          <p:nvPr>
            <p:ph type="body"/>
          </p:nvPr>
        </p:nvSpPr>
        <p:spPr>
          <a:xfrm>
            <a:off x="1523880" y="360216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71" name="PlaceHolder 3"/>
          <p:cNvSpPr>
            <a:spLocks noGrp="1"/>
          </p:cNvSpPr>
          <p:nvPr>
            <p:ph type="body"/>
          </p:nvPr>
        </p:nvSpPr>
        <p:spPr>
          <a:xfrm>
            <a:off x="4615200" y="360216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72" name="PlaceHolder 4"/>
          <p:cNvSpPr>
            <a:spLocks noGrp="1"/>
          </p:cNvSpPr>
          <p:nvPr>
            <p:ph type="body"/>
          </p:nvPr>
        </p:nvSpPr>
        <p:spPr>
          <a:xfrm>
            <a:off x="7706520" y="360216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73" name="PlaceHolder 5"/>
          <p:cNvSpPr>
            <a:spLocks noGrp="1"/>
          </p:cNvSpPr>
          <p:nvPr>
            <p:ph type="body"/>
          </p:nvPr>
        </p:nvSpPr>
        <p:spPr>
          <a:xfrm>
            <a:off x="1523880" y="530280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74" name="PlaceHolder 6"/>
          <p:cNvSpPr>
            <a:spLocks noGrp="1"/>
          </p:cNvSpPr>
          <p:nvPr>
            <p:ph type="body"/>
          </p:nvPr>
        </p:nvSpPr>
        <p:spPr>
          <a:xfrm>
            <a:off x="4615200" y="530280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75" name="PlaceHolder 7"/>
          <p:cNvSpPr>
            <a:spLocks noGrp="1"/>
          </p:cNvSpPr>
          <p:nvPr>
            <p:ph type="body"/>
          </p:nvPr>
        </p:nvSpPr>
        <p:spPr>
          <a:xfrm>
            <a:off x="7706520" y="5302800"/>
            <a:ext cx="294372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 name="PlaceHolder 2"/>
          <p:cNvSpPr>
            <a:spLocks noGrp="1"/>
          </p:cNvSpPr>
          <p:nvPr>
            <p:ph type="body"/>
          </p:nvPr>
        </p:nvSpPr>
        <p:spPr>
          <a:xfrm>
            <a:off x="1523880" y="3602160"/>
            <a:ext cx="9143280" cy="32551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 name="PlaceHolder 2"/>
          <p:cNvSpPr>
            <a:spLocks noGrp="1"/>
          </p:cNvSpPr>
          <p:nvPr>
            <p:ph type="body"/>
          </p:nvPr>
        </p:nvSpPr>
        <p:spPr>
          <a:xfrm>
            <a:off x="1523880" y="3602160"/>
            <a:ext cx="4461840" cy="3255120"/>
          </a:xfrm>
          <a:prstGeom prst="rect">
            <a:avLst/>
          </a:prstGeom>
        </p:spPr>
        <p:txBody>
          <a:bodyPr lIns="0" rIns="0" tIns="0" bIns="0">
            <a:normAutofit/>
          </a:bodyPr>
          <a:p>
            <a:endParaRPr b="0" lang="en-US" sz="2800" spc="-1" strike="noStrike">
              <a:solidFill>
                <a:srgbClr val="000000"/>
              </a:solidFill>
              <a:latin typeface="Arial"/>
            </a:endParaRPr>
          </a:p>
        </p:txBody>
      </p:sp>
      <p:sp>
        <p:nvSpPr>
          <p:cNvPr id="8" name="PlaceHolder 3"/>
          <p:cNvSpPr>
            <a:spLocks noGrp="1"/>
          </p:cNvSpPr>
          <p:nvPr>
            <p:ph type="body"/>
          </p:nvPr>
        </p:nvSpPr>
        <p:spPr>
          <a:xfrm>
            <a:off x="6209280" y="3602160"/>
            <a:ext cx="4461840" cy="32551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276200"/>
            <a:ext cx="9143280" cy="1371600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 name="PlaceHolder 2"/>
          <p:cNvSpPr>
            <a:spLocks noGrp="1"/>
          </p:cNvSpPr>
          <p:nvPr>
            <p:ph type="body"/>
          </p:nvPr>
        </p:nvSpPr>
        <p:spPr>
          <a:xfrm>
            <a:off x="15238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13" name="PlaceHolder 3"/>
          <p:cNvSpPr>
            <a:spLocks noGrp="1"/>
          </p:cNvSpPr>
          <p:nvPr>
            <p:ph type="body"/>
          </p:nvPr>
        </p:nvSpPr>
        <p:spPr>
          <a:xfrm>
            <a:off x="6209280" y="3602160"/>
            <a:ext cx="4461840" cy="3255120"/>
          </a:xfrm>
          <a:prstGeom prst="rect">
            <a:avLst/>
          </a:prstGeom>
        </p:spPr>
        <p:txBody>
          <a:bodyPr lIns="0" rIns="0" tIns="0" bIns="0">
            <a:normAutofit/>
          </a:bodyPr>
          <a:p>
            <a:endParaRPr b="0" lang="en-US" sz="2800" spc="-1" strike="noStrike">
              <a:solidFill>
                <a:srgbClr val="000000"/>
              </a:solidFill>
              <a:latin typeface="Arial"/>
            </a:endParaRPr>
          </a:p>
        </p:txBody>
      </p:sp>
      <p:sp>
        <p:nvSpPr>
          <p:cNvPr id="14" name="PlaceHolder 4"/>
          <p:cNvSpPr>
            <a:spLocks noGrp="1"/>
          </p:cNvSpPr>
          <p:nvPr>
            <p:ph type="body"/>
          </p:nvPr>
        </p:nvSpPr>
        <p:spPr>
          <a:xfrm>
            <a:off x="1523880" y="530280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6" name="PlaceHolder 2"/>
          <p:cNvSpPr>
            <a:spLocks noGrp="1"/>
          </p:cNvSpPr>
          <p:nvPr>
            <p:ph type="body"/>
          </p:nvPr>
        </p:nvSpPr>
        <p:spPr>
          <a:xfrm>
            <a:off x="1523880" y="3602160"/>
            <a:ext cx="4461840" cy="3255120"/>
          </a:xfrm>
          <a:prstGeom prst="rect">
            <a:avLst/>
          </a:prstGeom>
        </p:spPr>
        <p:txBody>
          <a:bodyPr lIns="0" rIns="0" tIns="0" bIns="0">
            <a:normAutofit/>
          </a:bodyPr>
          <a:p>
            <a:endParaRPr b="0" lang="en-US" sz="2800" spc="-1" strike="noStrike">
              <a:solidFill>
                <a:srgbClr val="000000"/>
              </a:solidFill>
              <a:latin typeface="Arial"/>
            </a:endParaRPr>
          </a:p>
        </p:txBody>
      </p:sp>
      <p:sp>
        <p:nvSpPr>
          <p:cNvPr id="17" name="PlaceHolder 3"/>
          <p:cNvSpPr>
            <a:spLocks noGrp="1"/>
          </p:cNvSpPr>
          <p:nvPr>
            <p:ph type="body"/>
          </p:nvPr>
        </p:nvSpPr>
        <p:spPr>
          <a:xfrm>
            <a:off x="62092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18" name="PlaceHolder 4"/>
          <p:cNvSpPr>
            <a:spLocks noGrp="1"/>
          </p:cNvSpPr>
          <p:nvPr>
            <p:ph type="body"/>
          </p:nvPr>
        </p:nvSpPr>
        <p:spPr>
          <a:xfrm>
            <a:off x="6209280" y="530280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0"/>
            <a:ext cx="9143280" cy="350928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0" name="PlaceHolder 2"/>
          <p:cNvSpPr>
            <a:spLocks noGrp="1"/>
          </p:cNvSpPr>
          <p:nvPr>
            <p:ph type="body"/>
          </p:nvPr>
        </p:nvSpPr>
        <p:spPr>
          <a:xfrm>
            <a:off x="15238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21" name="PlaceHolder 3"/>
          <p:cNvSpPr>
            <a:spLocks noGrp="1"/>
          </p:cNvSpPr>
          <p:nvPr>
            <p:ph type="body"/>
          </p:nvPr>
        </p:nvSpPr>
        <p:spPr>
          <a:xfrm>
            <a:off x="6209280" y="3602160"/>
            <a:ext cx="4461840" cy="1552680"/>
          </a:xfrm>
          <a:prstGeom prst="rect">
            <a:avLst/>
          </a:prstGeom>
        </p:spPr>
        <p:txBody>
          <a:bodyPr lIns="0" rIns="0" tIns="0" bIns="0">
            <a:normAutofit/>
          </a:bodyPr>
          <a:p>
            <a:endParaRPr b="0" lang="en-US" sz="2800" spc="-1" strike="noStrike">
              <a:solidFill>
                <a:srgbClr val="000000"/>
              </a:solidFill>
              <a:latin typeface="Arial"/>
            </a:endParaRPr>
          </a:p>
        </p:txBody>
      </p:sp>
      <p:sp>
        <p:nvSpPr>
          <p:cNvPr id="22" name="PlaceHolder 4"/>
          <p:cNvSpPr>
            <a:spLocks noGrp="1"/>
          </p:cNvSpPr>
          <p:nvPr>
            <p:ph type="body"/>
          </p:nvPr>
        </p:nvSpPr>
        <p:spPr>
          <a:xfrm>
            <a:off x="1523880" y="5302800"/>
            <a:ext cx="9143280" cy="15526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0"/>
            <a:ext cx="9143280" cy="3509280"/>
          </a:xfrm>
          <a:prstGeom prst="rect">
            <a:avLst/>
          </a:prstGeom>
        </p:spPr>
        <p:txBody>
          <a:bodyPr lIns="0" rIns="0" tIns="0" bIns="0" anchor="ctr">
            <a:noAutofit/>
          </a:bodyPr>
          <a:p>
            <a:pPr algn="ctr"/>
            <a:r>
              <a:rPr b="0" lang="en-US" sz="4400" spc="-1" strike="noStrike">
                <a:solidFill>
                  <a:srgbClr val="000000"/>
                </a:solidFill>
                <a:latin typeface="Arial"/>
              </a:rPr>
              <a:t>Kliknúť na úpravu formátu textu titulku</a:t>
            </a:r>
            <a:endParaRPr b="0" lang="en-US" sz="4400" spc="-1" strike="noStrike">
              <a:solidFill>
                <a:srgbClr val="000000"/>
              </a:solidFill>
              <a:latin typeface="Arial"/>
            </a:endParaRPr>
          </a:p>
        </p:txBody>
      </p:sp>
      <p:sp>
        <p:nvSpPr>
          <p:cNvPr id="1" name="PlaceHolder 2"/>
          <p:cNvSpPr>
            <a:spLocks noGrp="1"/>
          </p:cNvSpPr>
          <p:nvPr>
            <p:ph type="body"/>
          </p:nvPr>
        </p:nvSpPr>
        <p:spPr>
          <a:xfrm>
            <a:off x="1523880" y="3602160"/>
            <a:ext cx="9143280" cy="325512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en-US" sz="2800" spc="-1" strike="noStrike">
                <a:solidFill>
                  <a:srgbClr val="000000"/>
                </a:solidFill>
                <a:latin typeface="Arial"/>
              </a:rPr>
              <a:t>Kliknúť na úpravu formátu textu osnovy</a:t>
            </a:r>
            <a:endParaRPr b="0" lang="en-US" sz="2800" spc="-1" strike="noStrike">
              <a:solidFill>
                <a:srgbClr val="000000"/>
              </a:solidFill>
              <a:latin typeface="Arial"/>
            </a:endParaRPr>
          </a:p>
          <a:p>
            <a:pPr lvl="1" marL="864000" indent="-324000" algn="ctr">
              <a:spcBef>
                <a:spcPts val="1134"/>
              </a:spcBef>
              <a:buClr>
                <a:srgbClr val="000000"/>
              </a:buClr>
              <a:buSzPct val="75000"/>
              <a:buFont typeface="Symbol" charset="2"/>
              <a:buChar char=""/>
            </a:pPr>
            <a:r>
              <a:rPr b="0" lang="en-US" sz="2800" spc="-1" strike="noStrike">
                <a:solidFill>
                  <a:srgbClr val="000000"/>
                </a:solidFill>
                <a:latin typeface="Arial"/>
              </a:rPr>
              <a:t>Druhá úroveň</a:t>
            </a:r>
            <a:endParaRPr b="0" lang="en-US" sz="2800" spc="-1" strike="noStrike">
              <a:solidFill>
                <a:srgbClr val="000000"/>
              </a:solidFill>
              <a:latin typeface="Arial"/>
            </a:endParaRPr>
          </a:p>
          <a:p>
            <a:pPr lvl="2" marL="1296000" indent="-288000" algn="ctr">
              <a:spcBef>
                <a:spcPts val="850"/>
              </a:spcBef>
              <a:buClr>
                <a:srgbClr val="000000"/>
              </a:buClr>
              <a:buSzPct val="45000"/>
              <a:buFont typeface="Wingdings" charset="2"/>
              <a:buChar char=""/>
            </a:pPr>
            <a:r>
              <a:rPr b="0" lang="en-US" sz="2800" spc="-1" strike="noStrike">
                <a:solidFill>
                  <a:srgbClr val="000000"/>
                </a:solidFill>
                <a:latin typeface="Arial"/>
              </a:rPr>
              <a:t>Tretia úroveň</a:t>
            </a:r>
            <a:endParaRPr b="0" lang="en-US" sz="2800" spc="-1" strike="noStrike">
              <a:solidFill>
                <a:srgbClr val="000000"/>
              </a:solidFill>
              <a:latin typeface="Arial"/>
            </a:endParaRPr>
          </a:p>
          <a:p>
            <a:pPr lvl="3" marL="1728000" indent="-216000" algn="ctr">
              <a:spcBef>
                <a:spcPts val="567"/>
              </a:spcBef>
              <a:buClr>
                <a:srgbClr val="000000"/>
              </a:buClr>
              <a:buSzPct val="75000"/>
              <a:buFont typeface="Symbol" charset="2"/>
              <a:buChar char=""/>
            </a:pPr>
            <a:r>
              <a:rPr b="0" lang="en-US" sz="2800" spc="-1" strike="noStrike">
                <a:solidFill>
                  <a:srgbClr val="000000"/>
                </a:solidFill>
                <a:latin typeface="Arial"/>
              </a:rPr>
              <a:t>Štvrtá úroveň osnovy</a:t>
            </a:r>
            <a:endParaRPr b="0" lang="en-US" sz="2800" spc="-1" strike="noStrike">
              <a:solidFill>
                <a:srgbClr val="000000"/>
              </a:solidFill>
              <a:latin typeface="Arial"/>
            </a:endParaRPr>
          </a:p>
          <a:p>
            <a:pPr lvl="4" marL="2160000" indent="-216000" algn="ctr">
              <a:spcBef>
                <a:spcPts val="283"/>
              </a:spcBef>
              <a:buClr>
                <a:srgbClr val="000000"/>
              </a:buClr>
              <a:buSzPct val="45000"/>
              <a:buFont typeface="Wingdings" charset="2"/>
              <a:buChar char=""/>
            </a:pPr>
            <a:r>
              <a:rPr b="0" lang="en-US" sz="2800" spc="-1" strike="noStrike">
                <a:solidFill>
                  <a:srgbClr val="000000"/>
                </a:solidFill>
                <a:latin typeface="Arial"/>
              </a:rPr>
              <a:t>Piata úroveň osnovy</a:t>
            </a:r>
            <a:endParaRPr b="0" lang="en-US" sz="2800" spc="-1" strike="noStrike">
              <a:solidFill>
                <a:srgbClr val="000000"/>
              </a:solidFill>
              <a:latin typeface="Arial"/>
            </a:endParaRPr>
          </a:p>
          <a:p>
            <a:pPr lvl="5" marL="2592000" indent="-216000" algn="ctr">
              <a:spcBef>
                <a:spcPts val="283"/>
              </a:spcBef>
              <a:buClr>
                <a:srgbClr val="000000"/>
              </a:buClr>
              <a:buSzPct val="45000"/>
              <a:buFont typeface="Wingdings" charset="2"/>
              <a:buChar char=""/>
            </a:pPr>
            <a:r>
              <a:rPr b="0" lang="en-US" sz="2800" spc="-1" strike="noStrike">
                <a:solidFill>
                  <a:srgbClr val="000000"/>
                </a:solidFill>
                <a:latin typeface="Arial"/>
              </a:rPr>
              <a:t>Šiesta úroveň</a:t>
            </a:r>
            <a:endParaRPr b="0" lang="en-US" sz="2800" spc="-1" strike="noStrike">
              <a:solidFill>
                <a:srgbClr val="000000"/>
              </a:solidFill>
              <a:latin typeface="Arial"/>
            </a:endParaRPr>
          </a:p>
          <a:p>
            <a:pPr lvl="6" marL="3024000" indent="-216000" algn="ctr">
              <a:spcBef>
                <a:spcPts val="283"/>
              </a:spcBef>
              <a:buClr>
                <a:srgbClr val="000000"/>
              </a:buClr>
              <a:buSzPct val="45000"/>
              <a:buFont typeface="Wingdings" charset="2"/>
              <a:buChar char=""/>
            </a:pPr>
            <a:r>
              <a:rPr b="0" lang="en-US" sz="2800" spc="-1" strike="noStrike">
                <a:solidFill>
                  <a:srgbClr val="000000"/>
                </a:solidFill>
                <a:latin typeface="Arial"/>
              </a:rPr>
              <a:t>Siedma úroveň</a:t>
            </a:r>
            <a:endParaRPr b="0" lang="en-US"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000000"/>
                </a:solidFill>
                <a:latin typeface="Arial"/>
              </a:rPr>
              <a:t>Kliknúť na úpravu formátu textu titulku</a:t>
            </a:r>
            <a:endParaRPr b="0" lang="en-US" sz="1800" spc="-1" strike="noStrike">
              <a:solidFill>
                <a:srgbClr val="000000"/>
              </a:solidFill>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Kliknúť na úpravu formátu textu osnovy</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Druhá úroveň</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Tretia úroveň</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Štvrtá úroveň osnovy</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Piata úroveň osnovy</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Šiesta úroveň</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Siedma úroveň</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jpe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jpe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jpeg"/><Relationship Id="rId3" Type="http://schemas.openxmlformats.org/officeDocument/2006/relationships/image" Target="../media/image37.pn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jpe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jpe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jpe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hyperlink" Target="http://project-stars.com/" TargetMode="External"/><Relationship Id="rId4"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jpeg"/><Relationship Id="rId3" Type="http://schemas.openxmlformats.org/officeDocument/2006/relationships/image" Target="../media/image46.png"/><Relationship Id="rId4"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jpeg"/><Relationship Id="rId3" Type="http://schemas.openxmlformats.org/officeDocument/2006/relationships/image" Target="../media/image49.png"/><Relationship Id="rId4"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jpe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jpe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image" Target="../media/image55.png"/><Relationship Id="rId3" Type="http://schemas.openxmlformats.org/officeDocument/2006/relationships/slideLayout" Target="../slideLayouts/slideLayout1.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image" Target="../media/image57.png"/><Relationship Id="rId3" Type="http://schemas.openxmlformats.org/officeDocument/2006/relationships/slideLayout" Target="../slideLayouts/slideLayout1.xml"/><Relationship Id="rId4" Type="http://schemas.openxmlformats.org/officeDocument/2006/relationships/notesSlide" Target="../notesSlides/notesSlide25.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image2.jpg" descr=""/>
          <p:cNvPicPr/>
          <p:nvPr/>
        </p:nvPicPr>
        <p:blipFill>
          <a:blip r:embed="rId1"/>
          <a:srcRect l="0" t="14595" r="0" b="20013"/>
          <a:stretch/>
        </p:blipFill>
        <p:spPr>
          <a:xfrm>
            <a:off x="1587600" y="5821560"/>
            <a:ext cx="9032040" cy="1035720"/>
          </a:xfrm>
          <a:prstGeom prst="rect">
            <a:avLst/>
          </a:prstGeom>
          <a:ln w="12600">
            <a:noFill/>
          </a:ln>
        </p:spPr>
      </p:pic>
      <p:pic>
        <p:nvPicPr>
          <p:cNvPr id="83" name="image1.png" descr=""/>
          <p:cNvPicPr/>
          <p:nvPr/>
        </p:nvPicPr>
        <p:blipFill>
          <a:blip r:embed="rId2"/>
          <a:srcRect l="0" t="8888" r="0" b="13844"/>
          <a:stretch/>
        </p:blipFill>
        <p:spPr>
          <a:xfrm>
            <a:off x="1254240" y="0"/>
            <a:ext cx="9682920" cy="1101240"/>
          </a:xfrm>
          <a:prstGeom prst="rect">
            <a:avLst/>
          </a:prstGeom>
          <a:ln w="12600">
            <a:noFill/>
          </a:ln>
        </p:spPr>
      </p:pic>
      <p:sp>
        <p:nvSpPr>
          <p:cNvPr id="84" name="CustomShape 1"/>
          <p:cNvSpPr/>
          <p:nvPr/>
        </p:nvSpPr>
        <p:spPr>
          <a:xfrm>
            <a:off x="-6840" y="1049760"/>
            <a:ext cx="12197880" cy="547560"/>
          </a:xfrm>
          <a:prstGeom prst="rect">
            <a:avLst/>
          </a:prstGeom>
          <a:solidFill>
            <a:srgbClr val="ed7d31"/>
          </a:solidFill>
          <a:ln w="12600">
            <a:noFill/>
          </a:ln>
        </p:spPr>
        <p:style>
          <a:lnRef idx="0"/>
          <a:fillRef idx="0"/>
          <a:effectRef idx="0"/>
          <a:fontRef idx="minor"/>
        </p:style>
        <p:txBody>
          <a:bodyPr lIns="0" rIns="0" tIns="0" bIns="0">
            <a:noAutofit/>
          </a:bodyPr>
          <a:p>
            <a:pPr>
              <a:lnSpc>
                <a:spcPct val="150000"/>
              </a:lnSpc>
            </a:pPr>
            <a:r>
              <a:rPr b="0" lang="cs-CZ" sz="800" spc="-1" strike="noStrike">
                <a:solidFill>
                  <a:srgbClr val="000000"/>
                </a:solidFill>
                <a:latin typeface="Verdana Bold"/>
                <a:ea typeface="Verdana Bold"/>
              </a:rPr>
              <a:t>Project:</a:t>
            </a:r>
            <a:r>
              <a:rPr b="0" lang="cs-CZ" sz="800" spc="-1" strike="noStrike">
                <a:solidFill>
                  <a:srgbClr val="000000"/>
                </a:solidFill>
                <a:latin typeface="Verdana"/>
                <a:ea typeface="Verdana"/>
              </a:rPr>
              <a:t> STARS (Successfully Teaching AstRonomy in Schools)</a:t>
            </a:r>
            <a:r>
              <a:rPr b="0" lang="cs-CZ" sz="800" spc="-1" strike="noStrike">
                <a:solidFill>
                  <a:srgbClr val="000000"/>
                </a:solidFill>
                <a:latin typeface="Verdana"/>
                <a:ea typeface="Verdana"/>
              </a:rPr>
              <a:t>	</a:t>
            </a:r>
            <a:r>
              <a:rPr b="0" lang="cs-CZ" sz="800" spc="-1" strike="noStrike">
                <a:solidFill>
                  <a:srgbClr val="000000"/>
                </a:solidFill>
                <a:latin typeface="Verdana"/>
                <a:ea typeface="Verdana"/>
              </a:rPr>
              <a:t>	</a:t>
            </a:r>
            <a:r>
              <a:rPr b="0" lang="cs-CZ" sz="800" spc="-1" strike="noStrike">
                <a:solidFill>
                  <a:srgbClr val="000000"/>
                </a:solidFill>
                <a:latin typeface="Verdana"/>
                <a:ea typeface="Verdana"/>
              </a:rPr>
              <a:t> </a:t>
            </a:r>
            <a:r>
              <a:rPr b="0" lang="cs-CZ" sz="800" spc="-1" strike="noStrike">
                <a:solidFill>
                  <a:srgbClr val="000000"/>
                </a:solidFill>
                <a:latin typeface="Verdana"/>
                <a:ea typeface="Verdana"/>
              </a:rPr>
              <a:t>	</a:t>
            </a:r>
            <a:r>
              <a:rPr b="0" lang="cs-CZ" sz="800" spc="-1" strike="noStrike">
                <a:solidFill>
                  <a:srgbClr val="000000"/>
                </a:solidFill>
                <a:latin typeface="Verdana"/>
                <a:ea typeface="Verdana"/>
              </a:rPr>
              <a:t>	</a:t>
            </a:r>
            <a:r>
              <a:rPr b="0" lang="cs-CZ" sz="800" spc="-1" strike="noStrike">
                <a:solidFill>
                  <a:srgbClr val="000000"/>
                </a:solidFill>
                <a:latin typeface="Verdana"/>
                <a:ea typeface="Verdana"/>
              </a:rPr>
              <a:t>	</a:t>
            </a:r>
            <a:endParaRPr b="0" lang="sk-SK" sz="800" spc="-1" strike="noStrike">
              <a:latin typeface="Arial"/>
            </a:endParaRPr>
          </a:p>
          <a:p>
            <a:pPr>
              <a:lnSpc>
                <a:spcPct val="150000"/>
              </a:lnSpc>
            </a:pPr>
            <a:r>
              <a:rPr b="0" lang="cs-CZ" sz="800" spc="-1" strike="noStrike">
                <a:solidFill>
                  <a:srgbClr val="000000"/>
                </a:solidFill>
                <a:latin typeface="Verdana"/>
                <a:ea typeface="Verdana"/>
              </a:rPr>
              <a:t>This project has been funded with the support of the Erasmus+ Programme, K2 Action, Strategic Partnerships in School Education.</a:t>
            </a:r>
            <a:endParaRPr b="0" lang="sk-SK" sz="800" spc="-1" strike="noStrike">
              <a:latin typeface="Arial"/>
            </a:endParaRPr>
          </a:p>
          <a:p>
            <a:pPr>
              <a:lnSpc>
                <a:spcPct val="150000"/>
              </a:lnSpc>
            </a:pPr>
            <a:r>
              <a:rPr b="0" lang="cs-CZ" sz="800" spc="-1" strike="noStrike">
                <a:solidFill>
                  <a:srgbClr val="000000"/>
                </a:solidFill>
                <a:latin typeface="Verdana Bold"/>
                <a:ea typeface="Verdana Bold"/>
              </a:rPr>
              <a:t>Project Agreement Number:</a:t>
            </a:r>
            <a:r>
              <a:rPr b="0" lang="cs-CZ" sz="800" spc="-1" strike="noStrike">
                <a:solidFill>
                  <a:srgbClr val="000000"/>
                </a:solidFill>
                <a:latin typeface="Verdana"/>
                <a:ea typeface="Verdana"/>
              </a:rPr>
              <a:t> </a:t>
            </a:r>
            <a:r>
              <a:rPr b="0" lang="cs-CZ" sz="800" spc="-1" strike="noStrike">
                <a:solidFill>
                  <a:srgbClr val="000000"/>
                </a:solidFill>
                <a:latin typeface="Arial"/>
                <a:ea typeface="DejaVu Sans"/>
              </a:rPr>
              <a:t>2017-1-SK01-KA201-035344 </a:t>
            </a:r>
            <a:r>
              <a:rPr b="0" lang="cs-CZ" sz="800" spc="-1" strike="noStrike">
                <a:solidFill>
                  <a:srgbClr val="000000"/>
                </a:solidFill>
                <a:latin typeface="Arial"/>
                <a:ea typeface="DejaVu Sans"/>
              </a:rPr>
              <a:t>	</a:t>
            </a:r>
            <a:r>
              <a:rPr b="0" lang="cs-CZ" sz="800" spc="-1" strike="noStrike">
                <a:solidFill>
                  <a:srgbClr val="000000"/>
                </a:solidFill>
                <a:latin typeface="Arial"/>
                <a:ea typeface="DejaVu Sans"/>
              </a:rPr>
              <a:t>	</a:t>
            </a:r>
            <a:r>
              <a:rPr b="0" lang="cs-CZ" sz="800" spc="-1" strike="noStrike">
                <a:solidFill>
                  <a:srgbClr val="000000"/>
                </a:solidFill>
                <a:latin typeface="Arial"/>
                <a:ea typeface="DejaVu Sans"/>
              </a:rPr>
              <a:t>	</a:t>
            </a:r>
            <a:r>
              <a:rPr b="0" lang="cs-CZ" sz="800" spc="-1" strike="noStrike">
                <a:solidFill>
                  <a:srgbClr val="000000"/>
                </a:solidFill>
                <a:latin typeface="Arial"/>
                <a:ea typeface="DejaVu Sans"/>
              </a:rPr>
              <a:t>	</a:t>
            </a:r>
            <a:endParaRPr b="0" lang="sk-SK" sz="800" spc="-1" strike="noStrike">
              <a:latin typeface="Arial"/>
            </a:endParaRPr>
          </a:p>
        </p:txBody>
      </p:sp>
      <p:sp>
        <p:nvSpPr>
          <p:cNvPr id="85" name="CustomShape 2"/>
          <p:cNvSpPr/>
          <p:nvPr/>
        </p:nvSpPr>
        <p:spPr>
          <a:xfrm>
            <a:off x="-6840" y="5572440"/>
            <a:ext cx="12197880" cy="145800"/>
          </a:xfrm>
          <a:prstGeom prst="rect">
            <a:avLst/>
          </a:prstGeom>
          <a:solidFill>
            <a:srgbClr val="ed7d31"/>
          </a:solidFill>
          <a:ln w="12600">
            <a:noFill/>
          </a:ln>
        </p:spPr>
        <p:style>
          <a:lnRef idx="0"/>
          <a:fillRef idx="0"/>
          <a:effectRef idx="0"/>
          <a:fontRef idx="minor"/>
        </p:style>
        <p:txBody>
          <a:bodyPr lIns="0" rIns="0" tIns="0" bIns="0">
            <a:noAutofit/>
          </a:bodyPr>
          <a:p>
            <a:pPr>
              <a:lnSpc>
                <a:spcPct val="107000"/>
              </a:lnSpc>
              <a:spcBef>
                <a:spcPts val="799"/>
              </a:spcBef>
            </a:pPr>
            <a:r>
              <a:rPr b="0" lang="cs-CZ"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86" name="CustomShape 3"/>
          <p:cNvSpPr/>
          <p:nvPr/>
        </p:nvSpPr>
        <p:spPr>
          <a:xfrm>
            <a:off x="-6840" y="1847160"/>
            <a:ext cx="12197880" cy="4386240"/>
          </a:xfrm>
          <a:prstGeom prst="rect">
            <a:avLst/>
          </a:prstGeom>
          <a:noFill/>
          <a:ln w="12600">
            <a:noFill/>
          </a:ln>
        </p:spPr>
        <p:style>
          <a:lnRef idx="0"/>
          <a:fillRef idx="0"/>
          <a:effectRef idx="0"/>
          <a:fontRef idx="minor"/>
        </p:style>
        <p:txBody>
          <a:bodyPr lIns="45720" rIns="45720" tIns="45000" bIns="45000">
            <a:noAutofit/>
          </a:bodyPr>
          <a:p>
            <a:pPr algn="ctr">
              <a:lnSpc>
                <a:spcPct val="100000"/>
              </a:lnSpc>
            </a:pPr>
            <a:r>
              <a:rPr b="1" lang="cs-CZ" sz="5400" spc="-1" strike="noStrike">
                <a:solidFill>
                  <a:srgbClr val="843c0b"/>
                </a:solidFill>
                <a:latin typeface="Franklin Gothic Book"/>
                <a:ea typeface="Franklin Gothic Book"/>
              </a:rPr>
              <a:t>Tréninkový program pro učitele (O2)</a:t>
            </a:r>
            <a:endParaRPr b="0" lang="sk-SK" sz="5400" spc="-1" strike="noStrike">
              <a:latin typeface="Arial"/>
            </a:endParaRPr>
          </a:p>
          <a:p>
            <a:pPr algn="ctr">
              <a:lnSpc>
                <a:spcPct val="100000"/>
              </a:lnSpc>
            </a:pPr>
            <a:r>
              <a:rPr b="1" lang="cs-CZ" sz="4400" spc="-1" strike="noStrike">
                <a:solidFill>
                  <a:srgbClr val="002060"/>
                </a:solidFill>
                <a:latin typeface="Arial"/>
                <a:ea typeface="DejaVu Sans"/>
              </a:rPr>
              <a:t>Modul #10</a:t>
            </a:r>
            <a:endParaRPr b="0" lang="sk-SK" sz="4400" spc="-1" strike="noStrike">
              <a:latin typeface="Arial"/>
            </a:endParaRPr>
          </a:p>
          <a:p>
            <a:pPr algn="ctr">
              <a:lnSpc>
                <a:spcPct val="100000"/>
              </a:lnSpc>
            </a:pPr>
            <a:r>
              <a:rPr b="1" lang="cs-CZ" sz="4000" spc="-1" strike="noStrike" u="sng">
                <a:solidFill>
                  <a:srgbClr val="002060"/>
                </a:solidFill>
                <a:uFillTx/>
                <a:latin typeface="Arial"/>
                <a:ea typeface="DejaVu Sans"/>
              </a:rPr>
              <a:t>Hvězdárny / observatoře</a:t>
            </a:r>
            <a:br/>
            <a:r>
              <a:rPr b="1" lang="cs-CZ" sz="4000" spc="-1" strike="noStrike">
                <a:solidFill>
                  <a:srgbClr val="002060"/>
                </a:solidFill>
                <a:latin typeface="Arial"/>
                <a:ea typeface="Calibri"/>
              </a:rPr>
              <a:t>Astronomické observatoře</a:t>
            </a:r>
            <a:endParaRPr b="0" lang="sk-SK" sz="4000" spc="-1" strike="noStrike">
              <a:latin typeface="Arial"/>
            </a:endParaRPr>
          </a:p>
          <a:p>
            <a:pPr algn="ctr">
              <a:lnSpc>
                <a:spcPct val="100000"/>
              </a:lnSpc>
            </a:pPr>
            <a:r>
              <a:rPr b="1" lang="cs-CZ" sz="4000" spc="-1" strike="noStrike">
                <a:solidFill>
                  <a:srgbClr val="002060"/>
                </a:solidFill>
                <a:latin typeface="Arial"/>
                <a:ea typeface="DejaVu Sans"/>
              </a:rPr>
              <a:t>Elektromagnetické spektrum</a:t>
            </a:r>
            <a:endParaRPr b="0" lang="sk-SK"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151" name="image1.png" descr=""/>
          <p:cNvPicPr/>
          <p:nvPr/>
        </p:nvPicPr>
        <p:blipFill>
          <a:blip r:embed="rId1"/>
          <a:stretch/>
        </p:blipFill>
        <p:spPr>
          <a:xfrm>
            <a:off x="-6840" y="-11880"/>
            <a:ext cx="12197160" cy="1060200"/>
          </a:xfrm>
          <a:prstGeom prst="rect">
            <a:avLst/>
          </a:prstGeom>
          <a:ln w="12600">
            <a:noFill/>
          </a:ln>
        </p:spPr>
      </p:pic>
      <p:pic>
        <p:nvPicPr>
          <p:cNvPr id="152" name="image2.jpeg" descr=""/>
          <p:cNvPicPr/>
          <p:nvPr/>
        </p:nvPicPr>
        <p:blipFill>
          <a:blip r:embed="rId2"/>
          <a:stretch/>
        </p:blipFill>
        <p:spPr>
          <a:xfrm>
            <a:off x="-6840" y="5799960"/>
            <a:ext cx="12197160" cy="1050480"/>
          </a:xfrm>
          <a:prstGeom prst="rect">
            <a:avLst/>
          </a:prstGeom>
          <a:ln w="12600">
            <a:noFill/>
          </a:ln>
        </p:spPr>
      </p:pic>
      <p:sp>
        <p:nvSpPr>
          <p:cNvPr id="153" name="CustomShape 2"/>
          <p:cNvSpPr/>
          <p:nvPr/>
        </p:nvSpPr>
        <p:spPr>
          <a:xfrm>
            <a:off x="261360" y="836640"/>
            <a:ext cx="11683800" cy="670320"/>
          </a:xfrm>
          <a:prstGeom prst="rect">
            <a:avLst/>
          </a:prstGeom>
          <a:noFill/>
          <a:ln w="12600">
            <a:noFill/>
          </a:ln>
        </p:spPr>
        <p:style>
          <a:lnRef idx="0"/>
          <a:fillRef idx="0"/>
          <a:effectRef idx="0"/>
          <a:fontRef idx="minor"/>
        </p:style>
        <p:txBody>
          <a:bodyPr lIns="0" rIns="0" tIns="0" bIns="0">
            <a:noAutofit/>
          </a:bodyPr>
          <a:p>
            <a:pPr algn="ctr">
              <a:lnSpc>
                <a:spcPct val="100000"/>
              </a:lnSpc>
            </a:pPr>
            <a:r>
              <a:rPr b="0" lang="cs-CZ" sz="4400" spc="-1" strike="noStrike" u="sng">
                <a:solidFill>
                  <a:srgbClr val="002060"/>
                </a:solidFill>
                <a:uFillTx/>
                <a:latin typeface="Calibri"/>
                <a:ea typeface="Calibri"/>
              </a:rPr>
              <a:t>Obsah teoretickej časti</a:t>
            </a:r>
            <a:endParaRPr b="0" lang="sk-SK" sz="4400" spc="-1" strike="noStrike">
              <a:latin typeface="Arial"/>
            </a:endParaRPr>
          </a:p>
        </p:txBody>
      </p:sp>
      <p:sp>
        <p:nvSpPr>
          <p:cNvPr id="154" name="CustomShape 3"/>
          <p:cNvSpPr/>
          <p:nvPr/>
        </p:nvSpPr>
        <p:spPr>
          <a:xfrm>
            <a:off x="249840" y="2101680"/>
            <a:ext cx="11683800" cy="3839400"/>
          </a:xfrm>
          <a:prstGeom prst="rect">
            <a:avLst/>
          </a:prstGeom>
          <a:noFill/>
          <a:ln w="12600">
            <a:noFill/>
          </a:ln>
        </p:spPr>
        <p:style>
          <a:lnRef idx="0"/>
          <a:fillRef idx="0"/>
          <a:effectRef idx="0"/>
          <a:fontRef idx="minor"/>
        </p:style>
        <p:txBody>
          <a:bodyPr lIns="0" rIns="0" tIns="0" bIns="0">
            <a:noAutofit/>
          </a:bodyPr>
          <a:p>
            <a:pPr marL="457200" indent="-455760" algn="just">
              <a:lnSpc>
                <a:spcPct val="100000"/>
              </a:lnSpc>
              <a:buClr>
                <a:srgbClr val="002060"/>
              </a:buClr>
              <a:buFont typeface="Arial"/>
              <a:buChar char="•"/>
            </a:pPr>
            <a:r>
              <a:rPr b="0" lang="cs-CZ" sz="2400" spc="-1" strike="noStrike">
                <a:solidFill>
                  <a:srgbClr val="002060"/>
                </a:solidFill>
                <a:latin typeface="Calibri"/>
                <a:ea typeface="Calibri"/>
              </a:rPr>
              <a:t>10.1     Astronomické observatoře: zde popisujeme různé typy astronomických observatoří - pozemské, vesmírné, stratosférické (létající balóny a letadla) a podzemní / podvodní. Příklady rozličných typů observatoří jsou uvedeny v přílohách 1 až 3.</a:t>
            </a:r>
            <a:endParaRPr b="0" lang="sk-SK" sz="2400" spc="-1" strike="noStrike">
              <a:latin typeface="Arial"/>
            </a:endParaRPr>
          </a:p>
          <a:p>
            <a:pPr algn="just">
              <a:lnSpc>
                <a:spcPct val="100000"/>
              </a:lnSpc>
            </a:pPr>
            <a:endParaRPr b="0" lang="sk-SK" sz="2400" spc="-1" strike="noStrike">
              <a:latin typeface="Arial"/>
            </a:endParaRPr>
          </a:p>
          <a:p>
            <a:pPr marL="457200" indent="-455760" algn="just">
              <a:lnSpc>
                <a:spcPct val="100000"/>
              </a:lnSpc>
              <a:buClr>
                <a:srgbClr val="002060"/>
              </a:buClr>
              <a:buFont typeface="Arial"/>
              <a:buChar char="•"/>
            </a:pPr>
            <a:r>
              <a:rPr b="0" lang="cs-CZ" sz="2400" spc="-1" strike="noStrike">
                <a:solidFill>
                  <a:srgbClr val="002060"/>
                </a:solidFill>
                <a:latin typeface="Calibri"/>
                <a:ea typeface="Calibri"/>
              </a:rPr>
              <a:t>10.3 Elektromagnetické spektrum: elektromagnetické spektrum ve zkratce; elektromagnetické spektrum do detailů; propustnost nebo i průhlednost zemské atmosféry (tzv. atmosférická okna).</a:t>
            </a:r>
            <a:endParaRPr b="0" lang="sk-SK" sz="2400" spc="-1" strike="noStrike">
              <a:latin typeface="Arial"/>
            </a:endParaRPr>
          </a:p>
          <a:p>
            <a:pPr algn="just">
              <a:lnSpc>
                <a:spcPct val="100000"/>
              </a:lnSpc>
            </a:pPr>
            <a:endParaRPr b="0" lang="sk-SK" sz="2400" spc="-1" strike="noStrike">
              <a:latin typeface="Arial"/>
            </a:endParaRPr>
          </a:p>
          <a:p>
            <a:pPr algn="just">
              <a:lnSpc>
                <a:spcPct val="100000"/>
              </a:lnSpc>
            </a:pPr>
            <a:endParaRPr b="0" lang="sk-SK" sz="2400" spc="-1" strike="noStrike">
              <a:latin typeface="Arial"/>
            </a:endParaRPr>
          </a:p>
          <a:p>
            <a:pPr algn="just">
              <a:lnSpc>
                <a:spcPct val="115000"/>
              </a:lnSpc>
              <a:spcBef>
                <a:spcPts val="1001"/>
              </a:spcBef>
            </a:pPr>
            <a:endParaRPr b="0" lang="sk-SK"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156" name="image1.png" descr=""/>
          <p:cNvPicPr/>
          <p:nvPr/>
        </p:nvPicPr>
        <p:blipFill>
          <a:blip r:embed="rId1"/>
          <a:stretch/>
        </p:blipFill>
        <p:spPr>
          <a:xfrm>
            <a:off x="-6840" y="-11880"/>
            <a:ext cx="12197160" cy="1060200"/>
          </a:xfrm>
          <a:prstGeom prst="rect">
            <a:avLst/>
          </a:prstGeom>
          <a:ln w="12600">
            <a:noFill/>
          </a:ln>
        </p:spPr>
      </p:pic>
      <p:pic>
        <p:nvPicPr>
          <p:cNvPr id="157" name="image2.jpeg" descr=""/>
          <p:cNvPicPr/>
          <p:nvPr/>
        </p:nvPicPr>
        <p:blipFill>
          <a:blip r:embed="rId2"/>
          <a:stretch/>
        </p:blipFill>
        <p:spPr>
          <a:xfrm>
            <a:off x="-6840" y="5799960"/>
            <a:ext cx="12197160" cy="1050480"/>
          </a:xfrm>
          <a:prstGeom prst="rect">
            <a:avLst/>
          </a:prstGeom>
          <a:ln w="12600">
            <a:noFill/>
          </a:ln>
        </p:spPr>
      </p:pic>
      <p:sp>
        <p:nvSpPr>
          <p:cNvPr id="158" name="CustomShape 2"/>
          <p:cNvSpPr/>
          <p:nvPr/>
        </p:nvSpPr>
        <p:spPr>
          <a:xfrm>
            <a:off x="261360" y="836640"/>
            <a:ext cx="11683800" cy="1308240"/>
          </a:xfrm>
          <a:prstGeom prst="rect">
            <a:avLst/>
          </a:prstGeom>
          <a:noFill/>
          <a:ln w="12600">
            <a:noFill/>
          </a:ln>
        </p:spPr>
        <p:style>
          <a:lnRef idx="0"/>
          <a:fillRef idx="0"/>
          <a:effectRef idx="0"/>
          <a:fontRef idx="minor"/>
        </p:style>
        <p:txBody>
          <a:bodyPr lIns="45720" rIns="45720" tIns="45000" bIns="45000">
            <a:noAutofit/>
          </a:bodyPr>
          <a:p>
            <a:pPr algn="ctr">
              <a:lnSpc>
                <a:spcPct val="100000"/>
              </a:lnSpc>
            </a:pPr>
            <a:r>
              <a:rPr b="0" lang="cs-CZ" sz="4000" spc="-1" strike="noStrike" u="sng">
                <a:solidFill>
                  <a:srgbClr val="002060"/>
                </a:solidFill>
                <a:uFillTx/>
                <a:latin typeface="Calibri"/>
                <a:ea typeface="Calibri"/>
              </a:rPr>
              <a:t>Seznam praktických cvičení </a:t>
            </a:r>
            <a:r>
              <a:rPr b="0" lang="cs-CZ" sz="4000" spc="-1" strike="noStrike" u="sng">
                <a:solidFill>
                  <a:srgbClr val="002060"/>
                </a:solidFill>
                <a:uFillTx/>
                <a:latin typeface="Arial"/>
                <a:ea typeface="DejaVu Sans"/>
              </a:rPr>
              <a:t>– </a:t>
            </a:r>
            <a:r>
              <a:rPr b="0" lang="cs-CZ" sz="4000" spc="-1" strike="noStrike" u="sng">
                <a:solidFill>
                  <a:srgbClr val="002060"/>
                </a:solidFill>
                <a:uFillTx/>
                <a:latin typeface="Calibri"/>
                <a:ea typeface="Calibri"/>
              </a:rPr>
              <a:t>Astronomické observatoře:</a:t>
            </a:r>
            <a:endParaRPr b="0" lang="sk-SK" sz="4000" spc="-1" strike="noStrike">
              <a:latin typeface="Arial"/>
            </a:endParaRPr>
          </a:p>
        </p:txBody>
      </p:sp>
      <p:sp>
        <p:nvSpPr>
          <p:cNvPr id="159" name="CustomShape 3"/>
          <p:cNvSpPr/>
          <p:nvPr/>
        </p:nvSpPr>
        <p:spPr>
          <a:xfrm>
            <a:off x="928440" y="2160000"/>
            <a:ext cx="11139480" cy="228312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3000" spc="-1" strike="noStrike">
                <a:solidFill>
                  <a:srgbClr val="001a4c"/>
                </a:solidFill>
                <a:latin typeface="Calibri"/>
                <a:ea typeface="Calibri"/>
              </a:rPr>
              <a:t>Observatoře:</a:t>
            </a:r>
            <a:endParaRPr b="0" lang="sk-SK" sz="3000" spc="-1" strike="noStrike">
              <a:latin typeface="Arial"/>
            </a:endParaRPr>
          </a:p>
          <a:p>
            <a:pPr>
              <a:lnSpc>
                <a:spcPct val="100000"/>
              </a:lnSpc>
            </a:pPr>
            <a:r>
              <a:rPr b="0" lang="cs-CZ" sz="3000" spc="-1" strike="noStrike">
                <a:solidFill>
                  <a:srgbClr val="001a4c"/>
                </a:solidFill>
                <a:latin typeface="Calibri"/>
                <a:ea typeface="Calibri"/>
              </a:rPr>
              <a:t>1. Model vesmírné observatoře SOHO - </a:t>
            </a:r>
            <a:r>
              <a:rPr b="0" lang="cs-CZ" sz="2400" spc="-1" strike="noStrike">
                <a:solidFill>
                  <a:srgbClr val="001a4c"/>
                </a:solidFill>
                <a:latin typeface="Calibri"/>
                <a:ea typeface="Calibri"/>
              </a:rPr>
              <a:t>vhodný pro žáky od 6. do 8. ročníku</a:t>
            </a:r>
            <a:endParaRPr b="0" lang="sk-SK" sz="2400" spc="-1" strike="noStrike">
              <a:latin typeface="Arial"/>
            </a:endParaRPr>
          </a:p>
          <a:p>
            <a:pPr>
              <a:lnSpc>
                <a:spcPct val="100000"/>
              </a:lnSpc>
            </a:pPr>
            <a:r>
              <a:rPr b="0" lang="cs-CZ" sz="3000" spc="-1" strike="noStrike">
                <a:solidFill>
                  <a:srgbClr val="001a4c"/>
                </a:solidFill>
                <a:latin typeface="Calibri"/>
                <a:ea typeface="Calibri"/>
              </a:rPr>
              <a:t>2. Sestavte si maketu vesmírné observatoře sami - </a:t>
            </a:r>
            <a:r>
              <a:rPr b="0" lang="cs-CZ" sz="2400" spc="-1" strike="noStrike">
                <a:solidFill>
                  <a:srgbClr val="001a4c"/>
                </a:solidFill>
                <a:latin typeface="Calibri"/>
                <a:ea typeface="Calibri"/>
              </a:rPr>
              <a:t>vhodné pro žáky od 4. do 6. ročníku</a:t>
            </a:r>
            <a:endParaRPr b="0" lang="sk-SK" sz="2400" spc="-1" strike="noStrike">
              <a:latin typeface="Arial"/>
            </a:endParaRPr>
          </a:p>
          <a:p>
            <a:pPr>
              <a:lnSpc>
                <a:spcPct val="100000"/>
              </a:lnSpc>
            </a:pPr>
            <a:r>
              <a:rPr b="0" lang="cs-CZ" sz="3000" spc="-1" strike="noStrike">
                <a:solidFill>
                  <a:srgbClr val="001a4c"/>
                </a:solidFill>
                <a:latin typeface="Calibri"/>
                <a:ea typeface="Calibri"/>
              </a:rPr>
              <a:t>3. Pozemské observatoře - </a:t>
            </a:r>
            <a:r>
              <a:rPr b="0" lang="cs-CZ" sz="2400" spc="-1" strike="noStrike">
                <a:solidFill>
                  <a:srgbClr val="001a4c"/>
                </a:solidFill>
                <a:latin typeface="Calibri"/>
                <a:ea typeface="Calibri"/>
              </a:rPr>
              <a:t>vhodné pro starší žáky.</a:t>
            </a:r>
            <a:endParaRPr b="0" lang="sk-SK"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161" name="image1.png" descr=""/>
          <p:cNvPicPr/>
          <p:nvPr/>
        </p:nvPicPr>
        <p:blipFill>
          <a:blip r:embed="rId1"/>
          <a:stretch/>
        </p:blipFill>
        <p:spPr>
          <a:xfrm>
            <a:off x="-6840" y="-11880"/>
            <a:ext cx="12197160" cy="1060200"/>
          </a:xfrm>
          <a:prstGeom prst="rect">
            <a:avLst/>
          </a:prstGeom>
          <a:ln w="12600">
            <a:noFill/>
          </a:ln>
        </p:spPr>
      </p:pic>
      <p:pic>
        <p:nvPicPr>
          <p:cNvPr id="162" name="image2.jpeg" descr=""/>
          <p:cNvPicPr/>
          <p:nvPr/>
        </p:nvPicPr>
        <p:blipFill>
          <a:blip r:embed="rId2"/>
          <a:stretch/>
        </p:blipFill>
        <p:spPr>
          <a:xfrm>
            <a:off x="-6840" y="5799960"/>
            <a:ext cx="12197160" cy="1050480"/>
          </a:xfrm>
          <a:prstGeom prst="rect">
            <a:avLst/>
          </a:prstGeom>
          <a:ln w="12600">
            <a:noFill/>
          </a:ln>
        </p:spPr>
      </p:pic>
      <p:sp>
        <p:nvSpPr>
          <p:cNvPr id="163" name="CustomShape 2"/>
          <p:cNvSpPr/>
          <p:nvPr/>
        </p:nvSpPr>
        <p:spPr>
          <a:xfrm>
            <a:off x="261360" y="836640"/>
            <a:ext cx="11683800" cy="130896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4000" spc="-1" strike="noStrike" u="sng">
                <a:solidFill>
                  <a:srgbClr val="002060"/>
                </a:solidFill>
                <a:uFillTx/>
                <a:latin typeface="Calibri"/>
                <a:ea typeface="Calibri"/>
              </a:rPr>
              <a:t>Praktické cvičení 1: </a:t>
            </a:r>
            <a:r>
              <a:rPr b="0" lang="cs-CZ" sz="4000" spc="-1" strike="noStrike">
                <a:solidFill>
                  <a:srgbClr val="002060"/>
                </a:solidFill>
                <a:latin typeface="Calibri"/>
                <a:ea typeface="Calibri"/>
              </a:rPr>
              <a:t>Model vesmírné observatoře pro sluneční pozorování SOHO.</a:t>
            </a:r>
            <a:endParaRPr b="0" lang="sk-SK" sz="4000" spc="-1" strike="noStrike">
              <a:latin typeface="Arial"/>
            </a:endParaRPr>
          </a:p>
        </p:txBody>
      </p:sp>
      <p:sp>
        <p:nvSpPr>
          <p:cNvPr id="164" name="CustomShape 3"/>
          <p:cNvSpPr/>
          <p:nvPr/>
        </p:nvSpPr>
        <p:spPr>
          <a:xfrm>
            <a:off x="253440" y="2641680"/>
            <a:ext cx="11683800" cy="211608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2800" spc="-1" strike="noStrike">
                <a:solidFill>
                  <a:srgbClr val="002060"/>
                </a:solidFill>
                <a:latin typeface="Calibri"/>
                <a:ea typeface="Calibri"/>
              </a:rPr>
              <a:t>Potřebné pomůcky a materiály: Observatoř a montážní pokyny (praktický návod 3.1 k tématu), model SOHO (příloha model_SOHO.pdf), lepidlo, nůžky, párátko na zuby a kousek hlíny nebo tvrdší plastelíny pro základnu, na kterou se má model umístit.</a:t>
            </a:r>
            <a:r>
              <a:rPr b="0" lang="cs-CZ" sz="2100" spc="-1" strike="noStrike">
                <a:solidFill>
                  <a:srgbClr val="002060"/>
                </a:solidFill>
                <a:latin typeface="Calibri"/>
                <a:ea typeface="Calibri"/>
              </a:rPr>
              <a:t>  </a:t>
            </a:r>
            <a:endParaRPr b="0" lang="sk-SK" sz="2100" spc="-1" strike="noStrike">
              <a:latin typeface="Arial"/>
            </a:endParaRPr>
          </a:p>
          <a:p>
            <a:pPr algn="just">
              <a:lnSpc>
                <a:spcPct val="100000"/>
              </a:lnSpc>
            </a:pPr>
            <a:r>
              <a:rPr b="0" lang="cs-CZ" sz="2100" spc="-1" strike="noStrike">
                <a:solidFill>
                  <a:srgbClr val="002060"/>
                </a:solidFill>
                <a:latin typeface="Times New Roman"/>
                <a:ea typeface="Times New Roman"/>
              </a:rPr>
              <a:t>.</a:t>
            </a:r>
            <a:endParaRPr b="0" lang="sk-SK" sz="2100" spc="-1" strike="noStrike">
              <a:latin typeface="Arial"/>
            </a:endParaRPr>
          </a:p>
        </p:txBody>
      </p:sp>
      <p:sp>
        <p:nvSpPr>
          <p:cNvPr id="165" name="CustomShape 4"/>
          <p:cNvSpPr/>
          <p:nvPr/>
        </p:nvSpPr>
        <p:spPr>
          <a:xfrm>
            <a:off x="253440" y="4277880"/>
            <a:ext cx="11826000" cy="94284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2800" spc="-1" strike="noStrike">
                <a:solidFill>
                  <a:srgbClr val="002060"/>
                </a:solidFill>
                <a:latin typeface="Calibri"/>
                <a:ea typeface="Calibri"/>
              </a:rPr>
              <a:t>Postup: Žáci se obeznámí s informacemi o observatoři, potom se řídí pokyny k sestavení modelu.</a:t>
            </a:r>
            <a:r>
              <a:rPr b="0" lang="cs-CZ" sz="2200" spc="-1" strike="noStrike">
                <a:solidFill>
                  <a:srgbClr val="002060"/>
                </a:solidFill>
                <a:latin typeface="Calibri"/>
                <a:ea typeface="Calibri"/>
              </a:rPr>
              <a:t> </a:t>
            </a:r>
            <a:endParaRPr b="0" lang="sk-SK" sz="2200" spc="-1" strike="noStrike">
              <a:latin typeface="Arial"/>
            </a:endParaRPr>
          </a:p>
        </p:txBody>
      </p:sp>
      <p:sp>
        <p:nvSpPr>
          <p:cNvPr id="166" name="CustomShape 5"/>
          <p:cNvSpPr/>
          <p:nvPr/>
        </p:nvSpPr>
        <p:spPr>
          <a:xfrm>
            <a:off x="324720" y="2032200"/>
            <a:ext cx="11683800" cy="51624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2800" spc="-1" strike="noStrike">
                <a:solidFill>
                  <a:srgbClr val="002060"/>
                </a:solidFill>
                <a:latin typeface="Calibri"/>
                <a:ea typeface="Calibri"/>
              </a:rPr>
              <a:t>Metodická část: modul 10, téma Observatoře</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168" name="image1.png" descr=""/>
          <p:cNvPicPr/>
          <p:nvPr/>
        </p:nvPicPr>
        <p:blipFill>
          <a:blip r:embed="rId1"/>
          <a:stretch/>
        </p:blipFill>
        <p:spPr>
          <a:xfrm>
            <a:off x="-6840" y="-11880"/>
            <a:ext cx="12197160" cy="1060200"/>
          </a:xfrm>
          <a:prstGeom prst="rect">
            <a:avLst/>
          </a:prstGeom>
          <a:ln w="12600">
            <a:noFill/>
          </a:ln>
        </p:spPr>
      </p:pic>
      <p:pic>
        <p:nvPicPr>
          <p:cNvPr id="169" name="image2.jpeg" descr=""/>
          <p:cNvPicPr/>
          <p:nvPr/>
        </p:nvPicPr>
        <p:blipFill>
          <a:blip r:embed="rId2"/>
          <a:stretch/>
        </p:blipFill>
        <p:spPr>
          <a:xfrm>
            <a:off x="-6840" y="5799960"/>
            <a:ext cx="12197160" cy="1050480"/>
          </a:xfrm>
          <a:prstGeom prst="rect">
            <a:avLst/>
          </a:prstGeom>
          <a:ln w="12600">
            <a:noFill/>
          </a:ln>
        </p:spPr>
      </p:pic>
      <p:sp>
        <p:nvSpPr>
          <p:cNvPr id="170" name="CustomShape 2"/>
          <p:cNvSpPr/>
          <p:nvPr/>
        </p:nvSpPr>
        <p:spPr>
          <a:xfrm>
            <a:off x="261360" y="836640"/>
            <a:ext cx="11683800" cy="67032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3600" spc="-1" strike="noStrike" u="sng">
                <a:solidFill>
                  <a:srgbClr val="013773"/>
                </a:solidFill>
                <a:uFillTx/>
                <a:latin typeface="Calibri"/>
                <a:ea typeface="Calibri"/>
              </a:rPr>
              <a:t>Praktické cvičení 1: Model vesmírné observatoře SOHO</a:t>
            </a:r>
            <a:r>
              <a:rPr b="0" lang="cs-CZ" sz="4400" spc="-1" strike="noStrike" u="sng">
                <a:solidFill>
                  <a:srgbClr val="013773"/>
                </a:solidFill>
                <a:uFillTx/>
                <a:latin typeface="Calibri"/>
                <a:ea typeface="Calibri"/>
              </a:rPr>
              <a:t>.</a:t>
            </a:r>
            <a:endParaRPr b="0" lang="sk-SK" sz="4400" spc="-1" strike="noStrike">
              <a:latin typeface="Arial"/>
            </a:endParaRPr>
          </a:p>
        </p:txBody>
      </p:sp>
      <p:pic>
        <p:nvPicPr>
          <p:cNvPr id="171" name="" descr=""/>
          <p:cNvPicPr/>
          <p:nvPr/>
        </p:nvPicPr>
        <p:blipFill>
          <a:blip r:embed="rId3"/>
          <a:stretch/>
        </p:blipFill>
        <p:spPr>
          <a:xfrm>
            <a:off x="6599880" y="1620000"/>
            <a:ext cx="5280120" cy="3960000"/>
          </a:xfrm>
          <a:prstGeom prst="rect">
            <a:avLst/>
          </a:prstGeom>
          <a:ln w="0">
            <a:noFill/>
          </a:ln>
        </p:spPr>
      </p:pic>
      <p:pic>
        <p:nvPicPr>
          <p:cNvPr id="172" name="" descr=""/>
          <p:cNvPicPr/>
          <p:nvPr/>
        </p:nvPicPr>
        <p:blipFill>
          <a:blip r:embed="rId4"/>
          <a:stretch/>
        </p:blipFill>
        <p:spPr>
          <a:xfrm>
            <a:off x="720000" y="1506960"/>
            <a:ext cx="5420520" cy="40654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174" name="image1.png" descr=""/>
          <p:cNvPicPr/>
          <p:nvPr/>
        </p:nvPicPr>
        <p:blipFill>
          <a:blip r:embed="rId1"/>
          <a:stretch/>
        </p:blipFill>
        <p:spPr>
          <a:xfrm>
            <a:off x="-6840" y="-11880"/>
            <a:ext cx="12197160" cy="1060200"/>
          </a:xfrm>
          <a:prstGeom prst="rect">
            <a:avLst/>
          </a:prstGeom>
          <a:ln w="12600">
            <a:noFill/>
          </a:ln>
        </p:spPr>
      </p:pic>
      <p:pic>
        <p:nvPicPr>
          <p:cNvPr id="175" name="image2.jpeg" descr=""/>
          <p:cNvPicPr/>
          <p:nvPr/>
        </p:nvPicPr>
        <p:blipFill>
          <a:blip r:embed="rId2"/>
          <a:stretch/>
        </p:blipFill>
        <p:spPr>
          <a:xfrm>
            <a:off x="-6840" y="5799960"/>
            <a:ext cx="12197160" cy="1050480"/>
          </a:xfrm>
          <a:prstGeom prst="rect">
            <a:avLst/>
          </a:prstGeom>
          <a:ln w="12600">
            <a:noFill/>
          </a:ln>
        </p:spPr>
      </p:pic>
      <p:sp>
        <p:nvSpPr>
          <p:cNvPr id="176" name="CustomShape 2"/>
          <p:cNvSpPr/>
          <p:nvPr/>
        </p:nvSpPr>
        <p:spPr>
          <a:xfrm>
            <a:off x="525600" y="836640"/>
            <a:ext cx="11419560" cy="216144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3200" spc="-1" strike="noStrike" u="sng">
                <a:solidFill>
                  <a:srgbClr val="002060"/>
                </a:solidFill>
                <a:uFillTx/>
                <a:latin typeface="Calibri"/>
                <a:ea typeface="Calibri"/>
              </a:rPr>
              <a:t>Praktické cvičení 2: </a:t>
            </a:r>
            <a:r>
              <a:rPr b="0" lang="cs-CZ" sz="3200" spc="-1" strike="noStrike">
                <a:solidFill>
                  <a:srgbClr val="002060"/>
                </a:solidFill>
                <a:latin typeface="Calibri"/>
                <a:ea typeface="Calibri"/>
              </a:rPr>
              <a:t>Sestavte maketu vesmírné observatoře sami.</a:t>
            </a:r>
            <a:endParaRPr b="0" lang="sk-SK" sz="3200" spc="-1" strike="noStrike">
              <a:latin typeface="Arial"/>
            </a:endParaRPr>
          </a:p>
          <a:p>
            <a:pPr>
              <a:lnSpc>
                <a:spcPct val="100000"/>
              </a:lnSpc>
            </a:pPr>
            <a:endParaRPr b="0" lang="sk-SK" sz="3200" spc="-1" strike="noStrike">
              <a:latin typeface="Arial"/>
            </a:endParaRPr>
          </a:p>
          <a:p>
            <a:pPr>
              <a:lnSpc>
                <a:spcPct val="100000"/>
              </a:lnSpc>
            </a:pPr>
            <a:endParaRPr b="0" lang="sk-SK" sz="3200" spc="-1" strike="noStrike">
              <a:latin typeface="Arial"/>
            </a:endParaRPr>
          </a:p>
          <a:p>
            <a:pPr>
              <a:lnSpc>
                <a:spcPct val="100000"/>
              </a:lnSpc>
            </a:pPr>
            <a:endParaRPr b="0" lang="sk-SK" sz="3200" spc="-1" strike="noStrike">
              <a:latin typeface="Arial"/>
            </a:endParaRPr>
          </a:p>
        </p:txBody>
      </p:sp>
      <p:sp>
        <p:nvSpPr>
          <p:cNvPr id="177" name="CustomShape 3"/>
          <p:cNvSpPr/>
          <p:nvPr/>
        </p:nvSpPr>
        <p:spPr>
          <a:xfrm>
            <a:off x="253440" y="2270160"/>
            <a:ext cx="11683800" cy="2193840"/>
          </a:xfrm>
          <a:prstGeom prst="rect">
            <a:avLst/>
          </a:prstGeom>
          <a:noFill/>
          <a:ln w="12600">
            <a:noFill/>
          </a:ln>
        </p:spPr>
        <p:style>
          <a:lnRef idx="0"/>
          <a:fillRef idx="0"/>
          <a:effectRef idx="0"/>
          <a:fontRef idx="minor"/>
        </p:style>
        <p:txBody>
          <a:bodyPr lIns="0" rIns="0" tIns="0" bIns="0">
            <a:noAutofit/>
          </a:bodyPr>
          <a:p>
            <a:pPr algn="just">
              <a:lnSpc>
                <a:spcPct val="100000"/>
              </a:lnSpc>
            </a:pPr>
            <a:r>
              <a:rPr b="0" lang="cs-CZ" sz="2400" spc="-1" strike="noStrike">
                <a:solidFill>
                  <a:srgbClr val="002060"/>
                </a:solidFill>
                <a:latin typeface="Calibri"/>
                <a:ea typeface="Calibri"/>
              </a:rPr>
              <a:t>Potřebné pomůcky a materiály: kopie pokynů pro žáky, malá krabička (např. od džusu), tvrdší papír, zubní párátka, šrouby a matice, plastové kelímky a talíře, balónky, brčka, DVD nebo CD, dřívka ze zmrzliny, gumičky, kancelářské sponky, houbička na nádobí, folie nebo jiný druh lesklého papíru, pásky, lepidla. Není potřeba používat všechny uvedené materiály. Posouzení je na učiteli (resp. rodiči, pokud je táto část zadaná jako domácí úloha). Případně sa mohou použít jiné materiály. </a:t>
            </a:r>
            <a:endParaRPr b="0" lang="sk-SK" sz="2400" spc="-1" strike="noStrike">
              <a:latin typeface="Arial"/>
            </a:endParaRPr>
          </a:p>
        </p:txBody>
      </p:sp>
      <p:sp>
        <p:nvSpPr>
          <p:cNvPr id="178" name="CustomShape 4"/>
          <p:cNvSpPr/>
          <p:nvPr/>
        </p:nvSpPr>
        <p:spPr>
          <a:xfrm>
            <a:off x="291600" y="4988880"/>
            <a:ext cx="11826000" cy="36576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2400" spc="-1" strike="noStrike">
                <a:solidFill>
                  <a:srgbClr val="002060"/>
                </a:solidFill>
                <a:latin typeface="Calibri"/>
                <a:ea typeface="Calibri"/>
              </a:rPr>
              <a:t>Postup: Je podrobně popsán v modulu 10, tématu 1, cvičení 2.</a:t>
            </a:r>
            <a:endParaRPr b="0" lang="sk-SK" sz="2400" spc="-1" strike="noStrike">
              <a:latin typeface="Arial"/>
            </a:endParaRPr>
          </a:p>
        </p:txBody>
      </p:sp>
      <p:sp>
        <p:nvSpPr>
          <p:cNvPr id="179" name="CustomShape 5"/>
          <p:cNvSpPr/>
          <p:nvPr/>
        </p:nvSpPr>
        <p:spPr>
          <a:xfrm>
            <a:off x="253440" y="1733040"/>
            <a:ext cx="11683800" cy="36576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2400" spc="-1" strike="noStrike">
                <a:solidFill>
                  <a:srgbClr val="002060"/>
                </a:solidFill>
                <a:latin typeface="Calibri"/>
                <a:ea typeface="Calibri"/>
              </a:rPr>
              <a:t>Metodická část: modul 2, téma Observatoře.</a:t>
            </a:r>
            <a:endParaRPr b="0" lang="sk-SK" sz="2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0" name="pasted-image.png" descr=""/>
          <p:cNvPicPr/>
          <p:nvPr/>
        </p:nvPicPr>
        <p:blipFill>
          <a:blip r:embed="rId1"/>
          <a:stretch/>
        </p:blipFill>
        <p:spPr>
          <a:xfrm>
            <a:off x="6774840" y="1865520"/>
            <a:ext cx="4790880" cy="3617640"/>
          </a:xfrm>
          <a:prstGeom prst="rect">
            <a:avLst/>
          </a:prstGeom>
          <a:ln w="12600">
            <a:noFill/>
          </a:ln>
        </p:spPr>
      </p:pic>
      <p:sp>
        <p:nvSpPr>
          <p:cNvPr id="181"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182" name="image1.png" descr=""/>
          <p:cNvPicPr/>
          <p:nvPr/>
        </p:nvPicPr>
        <p:blipFill>
          <a:blip r:embed="rId2"/>
          <a:stretch/>
        </p:blipFill>
        <p:spPr>
          <a:xfrm>
            <a:off x="-6840" y="-11880"/>
            <a:ext cx="12197160" cy="1060200"/>
          </a:xfrm>
          <a:prstGeom prst="rect">
            <a:avLst/>
          </a:prstGeom>
          <a:ln w="12600">
            <a:noFill/>
          </a:ln>
        </p:spPr>
      </p:pic>
      <p:pic>
        <p:nvPicPr>
          <p:cNvPr id="183" name="image2.jpeg" descr=""/>
          <p:cNvPicPr/>
          <p:nvPr/>
        </p:nvPicPr>
        <p:blipFill>
          <a:blip r:embed="rId3"/>
          <a:stretch/>
        </p:blipFill>
        <p:spPr>
          <a:xfrm>
            <a:off x="-6840" y="5799960"/>
            <a:ext cx="12197160" cy="1050480"/>
          </a:xfrm>
          <a:prstGeom prst="rect">
            <a:avLst/>
          </a:prstGeom>
          <a:ln w="12600">
            <a:noFill/>
          </a:ln>
        </p:spPr>
      </p:pic>
      <p:sp>
        <p:nvSpPr>
          <p:cNvPr id="184" name="CustomShape 2"/>
          <p:cNvSpPr/>
          <p:nvPr/>
        </p:nvSpPr>
        <p:spPr>
          <a:xfrm>
            <a:off x="261360" y="836640"/>
            <a:ext cx="11683800" cy="134064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4400" spc="-1" strike="noStrike" u="sng">
                <a:solidFill>
                  <a:srgbClr val="033787"/>
                </a:solidFill>
                <a:uFillTx/>
                <a:latin typeface="Calibri"/>
                <a:ea typeface="Calibri"/>
              </a:rPr>
              <a:t>Praktické cvičení 2: Sestavte maketu vesmírné observatoře sami.</a:t>
            </a:r>
            <a:endParaRPr b="0" lang="sk-SK" sz="4400" spc="-1" strike="noStrike">
              <a:latin typeface="Arial"/>
            </a:endParaRPr>
          </a:p>
        </p:txBody>
      </p:sp>
      <p:pic>
        <p:nvPicPr>
          <p:cNvPr id="185" name="pasted-image.png" descr=""/>
          <p:cNvPicPr/>
          <p:nvPr/>
        </p:nvPicPr>
        <p:blipFill>
          <a:blip r:embed="rId4"/>
          <a:stretch/>
        </p:blipFill>
        <p:spPr>
          <a:xfrm>
            <a:off x="285840" y="2727360"/>
            <a:ext cx="4336200" cy="2755440"/>
          </a:xfrm>
          <a:prstGeom prst="rect">
            <a:avLst/>
          </a:prstGeom>
          <a:ln w="12600">
            <a:noFill/>
          </a:ln>
        </p:spPr>
      </p:pic>
      <p:sp>
        <p:nvSpPr>
          <p:cNvPr id="186" name="CustomShape 3"/>
          <p:cNvSpPr/>
          <p:nvPr/>
        </p:nvSpPr>
        <p:spPr>
          <a:xfrm>
            <a:off x="-105840" y="2128680"/>
            <a:ext cx="4400640" cy="531360"/>
          </a:xfrm>
          <a:prstGeom prst="rect">
            <a:avLst/>
          </a:prstGeom>
          <a:noFill/>
          <a:ln w="12600">
            <a:noFill/>
          </a:ln>
        </p:spPr>
        <p:style>
          <a:lnRef idx="0"/>
          <a:fillRef idx="0"/>
          <a:effectRef idx="0"/>
          <a:fontRef idx="minor"/>
        </p:style>
        <p:txBody>
          <a:bodyPr wrap="none" lIns="45720" rIns="45720" tIns="45000" bIns="45000">
            <a:noAutofit/>
          </a:bodyPr>
          <a:p>
            <a:pPr>
              <a:lnSpc>
                <a:spcPct val="100000"/>
              </a:lnSpc>
            </a:pPr>
            <a:r>
              <a:rPr b="0" lang="cs-CZ" sz="2900" spc="-1" strike="noStrike">
                <a:solidFill>
                  <a:srgbClr val="033787"/>
                </a:solidFill>
                <a:latin typeface="Calibri"/>
                <a:ea typeface="Calibri"/>
              </a:rPr>
              <a:t>Potřebné materiály (příklad):</a:t>
            </a:r>
            <a:endParaRPr b="0" lang="sk-SK" sz="2900" spc="-1" strike="noStrike">
              <a:latin typeface="Arial"/>
            </a:endParaRPr>
          </a:p>
        </p:txBody>
      </p:sp>
      <p:sp>
        <p:nvSpPr>
          <p:cNvPr id="187" name="CustomShape 4"/>
          <p:cNvSpPr/>
          <p:nvPr/>
        </p:nvSpPr>
        <p:spPr>
          <a:xfrm>
            <a:off x="6062760" y="1849320"/>
            <a:ext cx="2757600" cy="441000"/>
          </a:xfrm>
          <a:prstGeom prst="rect">
            <a:avLst/>
          </a:prstGeom>
          <a:noFill/>
          <a:ln w="12600">
            <a:noFill/>
          </a:ln>
        </p:spPr>
        <p:style>
          <a:lnRef idx="0"/>
          <a:fillRef idx="0"/>
          <a:effectRef idx="0"/>
          <a:fontRef idx="minor"/>
        </p:style>
        <p:txBody>
          <a:bodyPr wrap="none" lIns="0" rIns="0" tIns="0" bIns="0">
            <a:noAutofit/>
          </a:bodyPr>
          <a:p>
            <a:pPr>
              <a:lnSpc>
                <a:spcPct val="100000"/>
              </a:lnSpc>
            </a:pPr>
            <a:r>
              <a:rPr b="0" lang="cs-CZ" sz="2900" spc="-1" strike="noStrike">
                <a:solidFill>
                  <a:srgbClr val="033787"/>
                </a:solidFill>
                <a:latin typeface="Calibri"/>
                <a:ea typeface="Calibri"/>
              </a:rPr>
              <a:t>Výsledek (příklad):</a:t>
            </a:r>
            <a:endParaRPr b="0" lang="sk-SK" sz="29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189" name="image1.png" descr=""/>
          <p:cNvPicPr/>
          <p:nvPr/>
        </p:nvPicPr>
        <p:blipFill>
          <a:blip r:embed="rId1"/>
          <a:stretch/>
        </p:blipFill>
        <p:spPr>
          <a:xfrm>
            <a:off x="-6840" y="-11880"/>
            <a:ext cx="12197160" cy="1060200"/>
          </a:xfrm>
          <a:prstGeom prst="rect">
            <a:avLst/>
          </a:prstGeom>
          <a:ln w="12600">
            <a:noFill/>
          </a:ln>
        </p:spPr>
      </p:pic>
      <p:pic>
        <p:nvPicPr>
          <p:cNvPr id="190" name="image2.jpeg" descr=""/>
          <p:cNvPicPr/>
          <p:nvPr/>
        </p:nvPicPr>
        <p:blipFill>
          <a:blip r:embed="rId2"/>
          <a:stretch/>
        </p:blipFill>
        <p:spPr>
          <a:xfrm>
            <a:off x="-6840" y="5799960"/>
            <a:ext cx="12197160" cy="1050480"/>
          </a:xfrm>
          <a:prstGeom prst="rect">
            <a:avLst/>
          </a:prstGeom>
          <a:ln w="12600">
            <a:noFill/>
          </a:ln>
        </p:spPr>
      </p:pic>
      <p:pic>
        <p:nvPicPr>
          <p:cNvPr id="191" name="image1.png" descr=""/>
          <p:cNvPicPr/>
          <p:nvPr/>
        </p:nvPicPr>
        <p:blipFill>
          <a:blip r:embed="rId3"/>
          <a:stretch/>
        </p:blipFill>
        <p:spPr>
          <a:xfrm>
            <a:off x="-6840" y="-11880"/>
            <a:ext cx="12197160" cy="1060200"/>
          </a:xfrm>
          <a:prstGeom prst="rect">
            <a:avLst/>
          </a:prstGeom>
          <a:ln w="12600">
            <a:noFill/>
          </a:ln>
        </p:spPr>
      </p:pic>
      <p:sp>
        <p:nvSpPr>
          <p:cNvPr id="192" name="CustomShape 2"/>
          <p:cNvSpPr/>
          <p:nvPr/>
        </p:nvSpPr>
        <p:spPr>
          <a:xfrm>
            <a:off x="261360" y="836640"/>
            <a:ext cx="11683800" cy="67032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4400" spc="-1" strike="noStrike" u="sng">
                <a:solidFill>
                  <a:srgbClr val="023573"/>
                </a:solidFill>
                <a:uFillTx/>
                <a:latin typeface="Calibri"/>
                <a:ea typeface="Calibri"/>
              </a:rPr>
              <a:t>Praktické cvičení 3: Pozemní observatoře</a:t>
            </a:r>
            <a:endParaRPr b="0" lang="sk-SK" sz="4400" spc="-1" strike="noStrike">
              <a:latin typeface="Arial"/>
            </a:endParaRPr>
          </a:p>
        </p:txBody>
      </p:sp>
      <p:sp>
        <p:nvSpPr>
          <p:cNvPr id="193" name="CustomShape 3"/>
          <p:cNvSpPr/>
          <p:nvPr/>
        </p:nvSpPr>
        <p:spPr>
          <a:xfrm>
            <a:off x="195120" y="2232000"/>
            <a:ext cx="11683800" cy="85248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2800" spc="-1" strike="noStrike">
                <a:solidFill>
                  <a:srgbClr val="002f66"/>
                </a:solidFill>
                <a:latin typeface="Calibri"/>
                <a:ea typeface="Calibri"/>
              </a:rPr>
              <a:t>Potřebné pomůcky a materiály: tablet / smartphone / počítač; přístup k internetu a mapám Google (https://www.google.com/maps/).</a:t>
            </a:r>
            <a:endParaRPr b="0" lang="sk-SK" sz="2800" spc="-1" strike="noStrike">
              <a:latin typeface="Arial"/>
            </a:endParaRPr>
          </a:p>
        </p:txBody>
      </p:sp>
      <p:sp>
        <p:nvSpPr>
          <p:cNvPr id="194" name="CustomShape 4"/>
          <p:cNvSpPr/>
          <p:nvPr/>
        </p:nvSpPr>
        <p:spPr>
          <a:xfrm>
            <a:off x="317160" y="3191760"/>
            <a:ext cx="11826000" cy="176688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2900" spc="-1" strike="noStrike">
                <a:solidFill>
                  <a:srgbClr val="002060"/>
                </a:solidFill>
                <a:latin typeface="Calibri"/>
                <a:ea typeface="Calibri"/>
              </a:rPr>
              <a:t>Postup: Podle uvážení učitele si mohou žáci zvolit cíl cesty, nebo jim může být nabídnut (příklady jsou uvedeny v materiálech); potom musí žáci podle pokynů shromáždit a předložit požadované informace. V závislosti na věku žáků se může úloha usnadnit, nebo ztížit tím, že se jim zadá méně nebo více úloh.</a:t>
            </a:r>
            <a:r>
              <a:rPr b="0" lang="cs-CZ" sz="2300" spc="-1" strike="noStrike">
                <a:solidFill>
                  <a:srgbClr val="002060"/>
                </a:solidFill>
                <a:latin typeface="Calibri"/>
                <a:ea typeface="Calibri"/>
              </a:rPr>
              <a:t>  </a:t>
            </a:r>
            <a:endParaRPr b="0" lang="sk-SK" sz="2300" spc="-1" strike="noStrike">
              <a:latin typeface="Arial"/>
            </a:endParaRPr>
          </a:p>
        </p:txBody>
      </p:sp>
      <p:sp>
        <p:nvSpPr>
          <p:cNvPr id="195" name="CustomShape 5"/>
          <p:cNvSpPr/>
          <p:nvPr/>
        </p:nvSpPr>
        <p:spPr>
          <a:xfrm>
            <a:off x="261360" y="1647000"/>
            <a:ext cx="11683800" cy="42660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2800" spc="-1" strike="noStrike">
                <a:solidFill>
                  <a:srgbClr val="002060"/>
                </a:solidFill>
                <a:latin typeface="Calibri"/>
                <a:ea typeface="Calibri"/>
              </a:rPr>
              <a:t>Metodická část: modul 10, téma 3.</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6840" y="5572440"/>
            <a:ext cx="12197160" cy="292320"/>
          </a:xfrm>
          <a:prstGeom prst="rect">
            <a:avLst/>
          </a:prstGeom>
          <a:solidFill>
            <a:srgbClr val="ed7d31"/>
          </a:solidFill>
          <a:ln w="12600">
            <a:noFill/>
          </a:ln>
        </p:spPr>
        <p:style>
          <a:lnRef idx="0"/>
          <a:fillRef idx="0"/>
          <a:effectRef idx="0"/>
          <a:fontRef idx="minor"/>
        </p:style>
        <p:txBody>
          <a:bodyPr lIns="0" rIns="0" tIns="0" bIns="0">
            <a:noAutofit/>
          </a:bodyPr>
          <a:p>
            <a:pPr>
              <a:lnSpc>
                <a:spcPct val="107000"/>
              </a:lnSpc>
              <a:spcBef>
                <a:spcPts val="799"/>
              </a:spcBef>
            </a:pPr>
            <a:r>
              <a:rPr b="0" lang="cs-CZ" sz="900" spc="-1" strike="noStrike">
                <a:solidFill>
                  <a:srgbClr val="000000"/>
                </a:solidFill>
                <a:latin typeface="Verdana"/>
                <a:ea typeface="Verdana"/>
              </a:rPr>
              <a:t>Táto publikácia (dokument) reprezentuje výlučne názor autora a SAAIC – Národná agentúra programu Erasmus+ ani Európska komisia nezodpovedajú za akékoľvek použitie informácií obsiahnutých v tejto publikácii (dokumente).</a:t>
            </a:r>
            <a:endParaRPr b="0" lang="sk-SK" sz="900" spc="-1" strike="noStrike">
              <a:latin typeface="Arial"/>
            </a:endParaRPr>
          </a:p>
        </p:txBody>
      </p:sp>
      <p:pic>
        <p:nvPicPr>
          <p:cNvPr id="197" name="image1.png" descr=""/>
          <p:cNvPicPr/>
          <p:nvPr/>
        </p:nvPicPr>
        <p:blipFill>
          <a:blip r:embed="rId1"/>
          <a:stretch/>
        </p:blipFill>
        <p:spPr>
          <a:xfrm>
            <a:off x="-6840" y="-11880"/>
            <a:ext cx="12197160" cy="1060200"/>
          </a:xfrm>
          <a:prstGeom prst="rect">
            <a:avLst/>
          </a:prstGeom>
          <a:ln w="12600">
            <a:noFill/>
          </a:ln>
        </p:spPr>
      </p:pic>
      <p:pic>
        <p:nvPicPr>
          <p:cNvPr id="198" name="image2.jpeg" descr=""/>
          <p:cNvPicPr/>
          <p:nvPr/>
        </p:nvPicPr>
        <p:blipFill>
          <a:blip r:embed="rId2"/>
          <a:stretch/>
        </p:blipFill>
        <p:spPr>
          <a:xfrm>
            <a:off x="-6840" y="5799960"/>
            <a:ext cx="12197160" cy="1050480"/>
          </a:xfrm>
          <a:prstGeom prst="rect">
            <a:avLst/>
          </a:prstGeom>
          <a:ln w="12600">
            <a:noFill/>
          </a:ln>
        </p:spPr>
      </p:pic>
      <p:sp>
        <p:nvSpPr>
          <p:cNvPr id="199" name="CustomShape 2"/>
          <p:cNvSpPr/>
          <p:nvPr/>
        </p:nvSpPr>
        <p:spPr>
          <a:xfrm>
            <a:off x="261360" y="836640"/>
            <a:ext cx="11683800" cy="1308600"/>
          </a:xfrm>
          <a:prstGeom prst="rect">
            <a:avLst/>
          </a:prstGeom>
          <a:noFill/>
          <a:ln w="12600">
            <a:noFill/>
          </a:ln>
        </p:spPr>
        <p:style>
          <a:lnRef idx="0"/>
          <a:fillRef idx="0"/>
          <a:effectRef idx="0"/>
          <a:fontRef idx="minor"/>
        </p:style>
        <p:txBody>
          <a:bodyPr lIns="45720" rIns="45720" tIns="45000" bIns="45000">
            <a:noAutofit/>
          </a:bodyPr>
          <a:p>
            <a:pPr algn="ctr">
              <a:lnSpc>
                <a:spcPct val="100000"/>
              </a:lnSpc>
            </a:pPr>
            <a:r>
              <a:rPr b="0" lang="cs-CZ" sz="4000" spc="-1" strike="noStrike" u="sng">
                <a:solidFill>
                  <a:srgbClr val="002060"/>
                </a:solidFill>
                <a:uFillTx/>
                <a:latin typeface="Calibri"/>
                <a:ea typeface="Calibri"/>
              </a:rPr>
              <a:t>Seznam praktických cvičení </a:t>
            </a:r>
            <a:r>
              <a:rPr b="0" lang="cs-CZ" sz="4000" spc="-1" strike="noStrike" u="sng">
                <a:solidFill>
                  <a:srgbClr val="002060"/>
                </a:solidFill>
                <a:uFillTx/>
                <a:latin typeface="Arial"/>
                <a:ea typeface="DejaVu Sans"/>
              </a:rPr>
              <a:t>–</a:t>
            </a:r>
            <a:r>
              <a:rPr b="0" lang="cs-CZ" sz="4000" spc="-1" strike="noStrike" u="sng">
                <a:solidFill>
                  <a:srgbClr val="002060"/>
                </a:solidFill>
                <a:uFillTx/>
                <a:latin typeface="Calibri"/>
                <a:ea typeface="Calibri"/>
              </a:rPr>
              <a:t> Elektromagnetické spektrum:</a:t>
            </a:r>
            <a:endParaRPr b="0" lang="sk-SK" sz="4000" spc="-1" strike="noStrike">
              <a:latin typeface="Arial"/>
            </a:endParaRPr>
          </a:p>
        </p:txBody>
      </p:sp>
      <p:sp>
        <p:nvSpPr>
          <p:cNvPr id="200" name="CustomShape 3"/>
          <p:cNvSpPr/>
          <p:nvPr/>
        </p:nvSpPr>
        <p:spPr>
          <a:xfrm>
            <a:off x="818280" y="2374920"/>
            <a:ext cx="11139480" cy="2556000"/>
          </a:xfrm>
          <a:prstGeom prst="rect">
            <a:avLst/>
          </a:prstGeom>
          <a:noFill/>
          <a:ln w="12600">
            <a:noFill/>
          </a:ln>
        </p:spPr>
        <p:style>
          <a:lnRef idx="0"/>
          <a:fillRef idx="0"/>
          <a:effectRef idx="0"/>
          <a:fontRef idx="minor"/>
        </p:style>
        <p:txBody>
          <a:bodyPr lIns="45720" rIns="45720" tIns="45000" bIns="45000">
            <a:noAutofit/>
          </a:bodyPr>
          <a:p>
            <a:pPr>
              <a:lnSpc>
                <a:spcPct val="120000"/>
              </a:lnSpc>
            </a:pPr>
            <a:endParaRPr b="0" lang="sk-SK" sz="1800" spc="-1" strike="noStrike">
              <a:latin typeface="Arial"/>
            </a:endParaRPr>
          </a:p>
          <a:p>
            <a:pPr>
              <a:lnSpc>
                <a:spcPct val="120000"/>
              </a:lnSpc>
            </a:pPr>
            <a:r>
              <a:rPr b="0" lang="cs-CZ" sz="3000" spc="-1" strike="noStrike">
                <a:solidFill>
                  <a:srgbClr val="002060"/>
                </a:solidFill>
                <a:latin typeface="Calibri"/>
                <a:ea typeface="Calibri"/>
              </a:rPr>
              <a:t>1.    Kouzlo světla</a:t>
            </a:r>
            <a:endParaRPr b="0" lang="sk-SK" sz="3000" spc="-1" strike="noStrike">
              <a:latin typeface="Arial"/>
            </a:endParaRPr>
          </a:p>
          <a:p>
            <a:pPr>
              <a:lnSpc>
                <a:spcPct val="120000"/>
              </a:lnSpc>
            </a:pPr>
            <a:r>
              <a:rPr b="0" lang="cs-CZ" sz="3000" spc="-1" strike="noStrike">
                <a:solidFill>
                  <a:srgbClr val="002060"/>
                </a:solidFill>
                <a:latin typeface="Calibri"/>
                <a:ea typeface="Calibri"/>
              </a:rPr>
              <a:t>1.1  Jak sestavit spektroskop</a:t>
            </a:r>
            <a:endParaRPr b="0" lang="sk-SK" sz="3000" spc="-1" strike="noStrike">
              <a:latin typeface="Arial"/>
            </a:endParaRPr>
          </a:p>
          <a:p>
            <a:pPr>
              <a:lnSpc>
                <a:spcPct val="120000"/>
              </a:lnSpc>
            </a:pPr>
            <a:r>
              <a:rPr b="0" lang="cs-CZ" sz="3000" spc="-1" strike="noStrike">
                <a:solidFill>
                  <a:srgbClr val="002060"/>
                </a:solidFill>
                <a:latin typeface="Calibri"/>
                <a:ea typeface="Calibri"/>
              </a:rPr>
              <a:t>1.2  Zkoumání různých světelných zdrojů</a:t>
            </a:r>
            <a:endParaRPr b="0" lang="sk-SK" sz="3000" spc="-1" strike="noStrike">
              <a:latin typeface="Arial"/>
            </a:endParaRPr>
          </a:p>
          <a:p>
            <a:pPr>
              <a:lnSpc>
                <a:spcPct val="120000"/>
              </a:lnSpc>
            </a:pPr>
            <a:r>
              <a:rPr b="0" lang="cs-CZ" sz="3000" spc="-1" strike="noStrike">
                <a:solidFill>
                  <a:srgbClr val="002060"/>
                </a:solidFill>
                <a:latin typeface="Calibri"/>
                <a:ea typeface="Calibri"/>
              </a:rPr>
              <a:t>2.    Frekvence a vlnová délka </a:t>
            </a:r>
            <a:r>
              <a:rPr b="0" lang="cs-CZ" sz="3000" spc="-1" strike="noStrike">
                <a:solidFill>
                  <a:srgbClr val="002060"/>
                </a:solidFill>
                <a:latin typeface="Arial"/>
                <a:ea typeface="DejaVu Sans"/>
              </a:rPr>
              <a:t>– propojení</a:t>
            </a:r>
            <a:endParaRPr b="0" lang="sk-SK" sz="3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202" name="image1.png" descr=""/>
          <p:cNvPicPr/>
          <p:nvPr/>
        </p:nvPicPr>
        <p:blipFill>
          <a:blip r:embed="rId1"/>
          <a:stretch/>
        </p:blipFill>
        <p:spPr>
          <a:xfrm>
            <a:off x="-6840" y="-11880"/>
            <a:ext cx="12197160" cy="1060200"/>
          </a:xfrm>
          <a:prstGeom prst="rect">
            <a:avLst/>
          </a:prstGeom>
          <a:ln w="12600">
            <a:noFill/>
          </a:ln>
        </p:spPr>
      </p:pic>
      <p:pic>
        <p:nvPicPr>
          <p:cNvPr id="203" name="image2.jpeg" descr=""/>
          <p:cNvPicPr/>
          <p:nvPr/>
        </p:nvPicPr>
        <p:blipFill>
          <a:blip r:embed="rId2"/>
          <a:stretch/>
        </p:blipFill>
        <p:spPr>
          <a:xfrm>
            <a:off x="-6840" y="5799960"/>
            <a:ext cx="12197160" cy="1050480"/>
          </a:xfrm>
          <a:prstGeom prst="rect">
            <a:avLst/>
          </a:prstGeom>
          <a:ln w="12600">
            <a:noFill/>
          </a:ln>
        </p:spPr>
      </p:pic>
      <p:sp>
        <p:nvSpPr>
          <p:cNvPr id="204" name="CustomShape 2"/>
          <p:cNvSpPr/>
          <p:nvPr/>
        </p:nvSpPr>
        <p:spPr>
          <a:xfrm>
            <a:off x="261360" y="836640"/>
            <a:ext cx="11683800" cy="75996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4400" spc="-1" strike="noStrike" u="sng">
                <a:solidFill>
                  <a:srgbClr val="002060"/>
                </a:solidFill>
                <a:uFill>
                  <a:solidFill>
                    <a:srgbClr val="44546a"/>
                  </a:solidFill>
                </a:uFill>
                <a:latin typeface="Trebuchet MS"/>
                <a:ea typeface="Trebuchet MS"/>
              </a:rPr>
              <a:t>Praktické cvičení 1:</a:t>
            </a:r>
            <a:r>
              <a:rPr b="0" lang="cs-CZ" sz="4400" spc="-1" strike="noStrike">
                <a:solidFill>
                  <a:srgbClr val="002060"/>
                </a:solidFill>
                <a:latin typeface="Trebuchet MS"/>
                <a:ea typeface="Trebuchet MS"/>
              </a:rPr>
              <a:t> Kouzlo světla</a:t>
            </a:r>
            <a:endParaRPr b="0" lang="sk-SK" sz="4400" spc="-1" strike="noStrike">
              <a:latin typeface="Arial"/>
            </a:endParaRPr>
          </a:p>
        </p:txBody>
      </p:sp>
      <p:sp>
        <p:nvSpPr>
          <p:cNvPr id="205" name="CustomShape 3"/>
          <p:cNvSpPr/>
          <p:nvPr/>
        </p:nvSpPr>
        <p:spPr>
          <a:xfrm>
            <a:off x="376560" y="1898280"/>
            <a:ext cx="11453400" cy="368532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2800" spc="-1" strike="noStrike">
                <a:solidFill>
                  <a:srgbClr val="002060"/>
                </a:solidFill>
                <a:latin typeface="Calibri"/>
                <a:ea typeface="Calibri"/>
              </a:rPr>
              <a:t>Metodická část: modul 10, téma Elektromagnetické spektrum.</a:t>
            </a:r>
            <a:endParaRPr b="0" lang="sk-SK" sz="2800" spc="-1" strike="noStrike">
              <a:latin typeface="Arial"/>
            </a:endParaRPr>
          </a:p>
          <a:p>
            <a:pPr>
              <a:lnSpc>
                <a:spcPct val="97000"/>
              </a:lnSpc>
              <a:spcBef>
                <a:spcPts val="400"/>
              </a:spcBef>
            </a:pPr>
            <a:r>
              <a:rPr b="0" lang="cs-CZ" sz="2800" spc="-1" strike="noStrike">
                <a:solidFill>
                  <a:srgbClr val="002060"/>
                </a:solidFill>
                <a:latin typeface="Calibri"/>
                <a:ea typeface="Calibri"/>
              </a:rPr>
              <a:t>Cíl: Umožněte žákům zkoumat světlo a barvy pomocí spektroskopu, který si sami vyrobili.</a:t>
            </a:r>
            <a:endParaRPr b="0" lang="sk-SK" sz="2800" spc="-1" strike="noStrike">
              <a:latin typeface="Arial"/>
            </a:endParaRPr>
          </a:p>
          <a:p>
            <a:pPr>
              <a:lnSpc>
                <a:spcPct val="100000"/>
              </a:lnSpc>
              <a:spcBef>
                <a:spcPts val="1100"/>
              </a:spcBef>
            </a:pPr>
            <a:r>
              <a:rPr b="0" lang="cs-CZ" sz="2800" spc="-1" strike="noStrike">
                <a:solidFill>
                  <a:srgbClr val="002060"/>
                </a:solidFill>
                <a:latin typeface="Calibri"/>
                <a:ea typeface="Calibri"/>
              </a:rPr>
              <a:t>Požadované materiály: Silný list černého papíru velikosti A4; vytištěný model spektroskopu (dodatek 1, s. 13); CD nebo DVD; lepidlo; pravítko; nůžky; lepící páska; smartphone s fotoaparátem nebo tablet (volitelné pro druhou část cvičení); sklenice vody nebo lupa (pro druhou část cvičení).</a:t>
            </a:r>
            <a:endParaRPr b="0" lang="sk-SK" sz="2800" spc="-1" strike="noStrike">
              <a:latin typeface="Arial"/>
            </a:endParaRPr>
          </a:p>
          <a:p>
            <a:pPr>
              <a:lnSpc>
                <a:spcPct val="100000"/>
              </a:lnSpc>
              <a:spcBef>
                <a:spcPts val="1100"/>
              </a:spcBef>
            </a:pPr>
            <a:r>
              <a:rPr b="0" lang="cs-CZ" sz="2000" spc="-1" strike="noStrike">
                <a:solidFill>
                  <a:srgbClr val="002060"/>
                </a:solidFill>
                <a:latin typeface="Calibri"/>
                <a:ea typeface="Calibri"/>
              </a:rPr>
              <a:t> </a:t>
            </a:r>
            <a:endParaRPr b="0" lang="sk-SK" sz="2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207" name="image1.png" descr=""/>
          <p:cNvPicPr/>
          <p:nvPr/>
        </p:nvPicPr>
        <p:blipFill>
          <a:blip r:embed="rId1"/>
          <a:stretch/>
        </p:blipFill>
        <p:spPr>
          <a:xfrm>
            <a:off x="-6840" y="-11880"/>
            <a:ext cx="12197160" cy="1060200"/>
          </a:xfrm>
          <a:prstGeom prst="rect">
            <a:avLst/>
          </a:prstGeom>
          <a:ln w="12600">
            <a:noFill/>
          </a:ln>
        </p:spPr>
      </p:pic>
      <p:pic>
        <p:nvPicPr>
          <p:cNvPr id="208" name="image2.jpeg" descr=""/>
          <p:cNvPicPr/>
          <p:nvPr/>
        </p:nvPicPr>
        <p:blipFill>
          <a:blip r:embed="rId2"/>
          <a:stretch/>
        </p:blipFill>
        <p:spPr>
          <a:xfrm>
            <a:off x="-6840" y="5799960"/>
            <a:ext cx="12197160" cy="1050480"/>
          </a:xfrm>
          <a:prstGeom prst="rect">
            <a:avLst/>
          </a:prstGeom>
          <a:ln w="12600">
            <a:noFill/>
          </a:ln>
        </p:spPr>
      </p:pic>
      <p:sp>
        <p:nvSpPr>
          <p:cNvPr id="209" name="CustomShape 2"/>
          <p:cNvSpPr/>
          <p:nvPr/>
        </p:nvSpPr>
        <p:spPr>
          <a:xfrm>
            <a:off x="261360" y="836640"/>
            <a:ext cx="11683800" cy="75996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4400" spc="-1" strike="noStrike" u="sng">
                <a:solidFill>
                  <a:srgbClr val="002060"/>
                </a:solidFill>
                <a:uFill>
                  <a:solidFill>
                    <a:srgbClr val="44546a"/>
                  </a:solidFill>
                </a:uFill>
                <a:latin typeface="Trebuchet MS"/>
                <a:ea typeface="Trebuchet MS"/>
              </a:rPr>
              <a:t>Praktické cvičení 1:</a:t>
            </a:r>
            <a:r>
              <a:rPr b="0" lang="cs-CZ" sz="4400" spc="-1" strike="noStrike">
                <a:solidFill>
                  <a:srgbClr val="002060"/>
                </a:solidFill>
                <a:latin typeface="Trebuchet MS"/>
                <a:ea typeface="Trebuchet MS"/>
              </a:rPr>
              <a:t> Kouzlo světla</a:t>
            </a:r>
            <a:endParaRPr b="0" lang="sk-SK" sz="4400" spc="-1" strike="noStrike">
              <a:latin typeface="Arial"/>
            </a:endParaRPr>
          </a:p>
        </p:txBody>
      </p:sp>
      <p:sp>
        <p:nvSpPr>
          <p:cNvPr id="210" name="CustomShape 3"/>
          <p:cNvSpPr/>
          <p:nvPr/>
        </p:nvSpPr>
        <p:spPr>
          <a:xfrm>
            <a:off x="376560" y="2169720"/>
            <a:ext cx="11453400" cy="3085920"/>
          </a:xfrm>
          <a:prstGeom prst="rect">
            <a:avLst/>
          </a:prstGeom>
          <a:noFill/>
          <a:ln w="12600">
            <a:noFill/>
          </a:ln>
        </p:spPr>
        <p:style>
          <a:lnRef idx="0"/>
          <a:fillRef idx="0"/>
          <a:effectRef idx="0"/>
          <a:fontRef idx="minor"/>
        </p:style>
        <p:txBody>
          <a:bodyPr lIns="45720" rIns="45720" tIns="45000" bIns="45000">
            <a:noAutofit/>
          </a:bodyPr>
          <a:p>
            <a:pPr>
              <a:lnSpc>
                <a:spcPct val="100000"/>
              </a:lnSpc>
              <a:spcBef>
                <a:spcPts val="1100"/>
              </a:spcBef>
            </a:pPr>
            <a:r>
              <a:rPr b="0" lang="cs-CZ" sz="2800" spc="-1" strike="noStrike">
                <a:solidFill>
                  <a:srgbClr val="002060"/>
                </a:solidFill>
                <a:latin typeface="Calibri"/>
                <a:ea typeface="Calibri"/>
              </a:rPr>
              <a:t>Postup: Žáci sami sestaví spektroskop, aby prozkoumali světlo a barvy. </a:t>
            </a:r>
            <a:endParaRPr b="0" lang="sk-SK" sz="2800" spc="-1" strike="noStrike">
              <a:latin typeface="Arial"/>
            </a:endParaRPr>
          </a:p>
          <a:p>
            <a:pPr>
              <a:lnSpc>
                <a:spcPct val="100000"/>
              </a:lnSpc>
              <a:spcBef>
                <a:spcPts val="1100"/>
              </a:spcBef>
            </a:pPr>
            <a:r>
              <a:rPr b="0" lang="cs-CZ" sz="2800" spc="-1" strike="noStrike">
                <a:solidFill>
                  <a:srgbClr val="002060"/>
                </a:solidFill>
                <a:latin typeface="Calibri"/>
                <a:ea typeface="Calibri"/>
              </a:rPr>
              <a:t>Pokyny pro žáky: Je důležité, aby se žáci přesně řídili-9+* pokyny pro výrobu spektroskopu, aby s ním mohli dokončit úlohy.</a:t>
            </a:r>
            <a:endParaRPr b="0" lang="sk-SK" sz="2800" spc="-1" strike="noStrike">
              <a:latin typeface="Arial"/>
            </a:endParaRPr>
          </a:p>
          <a:p>
            <a:pPr>
              <a:lnSpc>
                <a:spcPct val="100000"/>
              </a:lnSpc>
              <a:spcBef>
                <a:spcPts val="1100"/>
              </a:spcBef>
            </a:pPr>
            <a:endParaRPr b="0" lang="sk-SK" sz="2800" spc="-1" strike="noStrike">
              <a:latin typeface="Arial"/>
            </a:endParaRPr>
          </a:p>
          <a:p>
            <a:pPr>
              <a:lnSpc>
                <a:spcPct val="100000"/>
              </a:lnSpc>
              <a:spcBef>
                <a:spcPts val="1100"/>
              </a:spcBef>
            </a:pPr>
            <a:r>
              <a:rPr b="0" lang="cs-CZ" sz="2400" spc="-1" strike="noStrike">
                <a:solidFill>
                  <a:srgbClr val="002060"/>
                </a:solidFill>
                <a:latin typeface="Calibri"/>
                <a:ea typeface="Calibri"/>
              </a:rPr>
              <a:t>Postup a pokyny pro žáky jsou podrobně popsány v tématu. </a:t>
            </a:r>
            <a:endParaRPr b="0" lang="sk-SK" sz="2400" spc="-1" strike="noStrike">
              <a:latin typeface="Arial"/>
            </a:endParaRPr>
          </a:p>
          <a:p>
            <a:pPr>
              <a:lnSpc>
                <a:spcPct val="100000"/>
              </a:lnSpc>
              <a:spcBef>
                <a:spcPts val="1100"/>
              </a:spcBef>
            </a:pPr>
            <a:endParaRPr b="0" lang="sk-SK"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image2.jpg" descr=""/>
          <p:cNvPicPr/>
          <p:nvPr/>
        </p:nvPicPr>
        <p:blipFill>
          <a:blip r:embed="rId1"/>
          <a:srcRect l="0" t="14595" r="0" b="20013"/>
          <a:stretch/>
        </p:blipFill>
        <p:spPr>
          <a:xfrm>
            <a:off x="1587600" y="5821560"/>
            <a:ext cx="9032040" cy="1035720"/>
          </a:xfrm>
          <a:prstGeom prst="rect">
            <a:avLst/>
          </a:prstGeom>
          <a:ln w="12600">
            <a:noFill/>
          </a:ln>
        </p:spPr>
      </p:pic>
      <p:pic>
        <p:nvPicPr>
          <p:cNvPr id="88" name="image1.png" descr=""/>
          <p:cNvPicPr/>
          <p:nvPr/>
        </p:nvPicPr>
        <p:blipFill>
          <a:blip r:embed="rId2"/>
          <a:srcRect l="0" t="8888" r="0" b="13844"/>
          <a:stretch/>
        </p:blipFill>
        <p:spPr>
          <a:xfrm>
            <a:off x="1254240" y="0"/>
            <a:ext cx="9682920" cy="1101240"/>
          </a:xfrm>
          <a:prstGeom prst="rect">
            <a:avLst/>
          </a:prstGeom>
          <a:ln w="12600">
            <a:noFill/>
          </a:ln>
        </p:spPr>
      </p:pic>
      <p:sp>
        <p:nvSpPr>
          <p:cNvPr id="89" name="CustomShape 1"/>
          <p:cNvSpPr/>
          <p:nvPr/>
        </p:nvSpPr>
        <p:spPr>
          <a:xfrm>
            <a:off x="-6840" y="5572440"/>
            <a:ext cx="12197880" cy="145800"/>
          </a:xfrm>
          <a:prstGeom prst="rect">
            <a:avLst/>
          </a:prstGeom>
          <a:solidFill>
            <a:srgbClr val="ed7d31"/>
          </a:solidFill>
          <a:ln w="12600">
            <a:noFill/>
          </a:ln>
        </p:spPr>
        <p:style>
          <a:lnRef idx="0"/>
          <a:fillRef idx="0"/>
          <a:effectRef idx="0"/>
          <a:fontRef idx="minor"/>
        </p:style>
        <p:txBody>
          <a:bodyPr lIns="0" rIns="0" tIns="0" bIns="0">
            <a:noAutofit/>
          </a:bodyPr>
          <a:p>
            <a:pPr>
              <a:lnSpc>
                <a:spcPct val="107000"/>
              </a:lnSpc>
              <a:spcBef>
                <a:spcPts val="799"/>
              </a:spcBef>
            </a:pPr>
            <a:r>
              <a:rPr b="0" lang="cs-CZ"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grpSp>
        <p:nvGrpSpPr>
          <p:cNvPr id="90" name="Group 2"/>
          <p:cNvGrpSpPr/>
          <p:nvPr/>
        </p:nvGrpSpPr>
        <p:grpSpPr>
          <a:xfrm>
            <a:off x="1116360" y="3416400"/>
            <a:ext cx="3794400" cy="1779480"/>
            <a:chOff x="1116360" y="3416400"/>
            <a:chExt cx="3794400" cy="1779480"/>
          </a:xfrm>
        </p:grpSpPr>
        <p:sp>
          <p:nvSpPr>
            <p:cNvPr id="91" name="CustomShape 3"/>
            <p:cNvSpPr/>
            <p:nvPr/>
          </p:nvSpPr>
          <p:spPr>
            <a:xfrm>
              <a:off x="1840320" y="3416400"/>
              <a:ext cx="2079720" cy="1767960"/>
            </a:xfrm>
            <a:prstGeom prst="roundRect">
              <a:avLst>
                <a:gd name="adj" fmla="val 16667"/>
              </a:avLst>
            </a:prstGeom>
            <a:solidFill>
              <a:srgbClr val="ffffff"/>
            </a:solidFill>
            <a:ln w="6480">
              <a:solidFill>
                <a:srgbClr val="ffffff"/>
              </a:solidFill>
              <a:miter/>
            </a:ln>
          </p:spPr>
          <p:style>
            <a:lnRef idx="0"/>
            <a:fillRef idx="0"/>
            <a:effectRef idx="0"/>
            <a:fontRef idx="minor"/>
          </p:style>
        </p:sp>
        <p:grpSp>
          <p:nvGrpSpPr>
            <p:cNvPr id="92" name="Group 4"/>
            <p:cNvGrpSpPr/>
            <p:nvPr/>
          </p:nvGrpSpPr>
          <p:grpSpPr>
            <a:xfrm>
              <a:off x="1116360" y="4100040"/>
              <a:ext cx="3794400" cy="1095840"/>
              <a:chOff x="1116360" y="4100040"/>
              <a:chExt cx="3794400" cy="1095840"/>
            </a:xfrm>
          </p:grpSpPr>
          <p:sp>
            <p:nvSpPr>
              <p:cNvPr id="93" name="CustomShape 5"/>
              <p:cNvSpPr/>
              <p:nvPr/>
            </p:nvSpPr>
            <p:spPr>
              <a:xfrm>
                <a:off x="1116360" y="4100040"/>
                <a:ext cx="3707280" cy="1095840"/>
              </a:xfrm>
              <a:prstGeom prst="rect">
                <a:avLst/>
              </a:prstGeom>
              <a:solidFill>
                <a:srgbClr val="a5a5a5"/>
              </a:solidFill>
              <a:ln w="19080">
                <a:solidFill>
                  <a:srgbClr val="ffffff"/>
                </a:solidFill>
                <a:miter/>
              </a:ln>
            </p:spPr>
            <p:style>
              <a:lnRef idx="0"/>
              <a:fillRef idx="0"/>
              <a:effectRef idx="0"/>
              <a:fontRef idx="minor"/>
            </p:style>
          </p:sp>
          <p:sp>
            <p:nvSpPr>
              <p:cNvPr id="94" name="CustomShape 6"/>
              <p:cNvSpPr/>
              <p:nvPr/>
            </p:nvSpPr>
            <p:spPr>
              <a:xfrm>
                <a:off x="1325880" y="4159080"/>
                <a:ext cx="3584880" cy="867240"/>
              </a:xfrm>
              <a:prstGeom prst="rect">
                <a:avLst/>
              </a:prstGeom>
              <a:noFill/>
              <a:ln w="12600">
                <a:noFill/>
              </a:ln>
            </p:spPr>
            <p:style>
              <a:lnRef idx="0"/>
              <a:fillRef idx="0"/>
              <a:effectRef idx="0"/>
              <a:fontRef idx="minor"/>
            </p:style>
            <p:txBody>
              <a:bodyPr lIns="0" rIns="0" tIns="0" bIns="0" anchor="ctr">
                <a:noAutofit/>
              </a:bodyPr>
              <a:p>
                <a:pPr>
                  <a:lnSpc>
                    <a:spcPct val="100000"/>
                  </a:lnSpc>
                </a:pPr>
                <a:r>
                  <a:rPr b="1" lang="cs-CZ" sz="1900" spc="-1" strike="noStrike">
                    <a:solidFill>
                      <a:srgbClr val="0d0d0d"/>
                    </a:solidFill>
                    <a:latin typeface="Arial"/>
                    <a:ea typeface="DejaVu Sans"/>
                  </a:rPr>
                  <a:t>4.</a:t>
                </a:r>
                <a:r>
                  <a:rPr b="1" lang="cs-CZ" sz="1900" spc="-1" strike="noStrike">
                    <a:solidFill>
                      <a:srgbClr val="ffffff"/>
                    </a:solidFill>
                    <a:latin typeface="Arial"/>
                    <a:ea typeface="DejaVu Sans"/>
                  </a:rPr>
                  <a:t> </a:t>
                </a:r>
                <a:r>
                  <a:rPr b="1" lang="cs-CZ" sz="1900" spc="-1" strike="noStrike">
                    <a:solidFill>
                      <a:srgbClr val="000000"/>
                    </a:solidFill>
                    <a:latin typeface="Arial"/>
                    <a:ea typeface="DejaVu Sans"/>
                  </a:rPr>
                  <a:t>STARS Koncept edukačního programu na výuku astronomie</a:t>
                </a:r>
                <a:endParaRPr b="0" lang="sk-SK" sz="1900" spc="-1" strike="noStrike">
                  <a:latin typeface="Arial"/>
                </a:endParaRPr>
              </a:p>
            </p:txBody>
          </p:sp>
        </p:grpSp>
      </p:grpSp>
      <p:grpSp>
        <p:nvGrpSpPr>
          <p:cNvPr id="95" name="Group 7"/>
          <p:cNvGrpSpPr/>
          <p:nvPr/>
        </p:nvGrpSpPr>
        <p:grpSpPr>
          <a:xfrm>
            <a:off x="5338440" y="4051080"/>
            <a:ext cx="4143600" cy="1077480"/>
            <a:chOff x="5338440" y="4051080"/>
            <a:chExt cx="4143600" cy="1077480"/>
          </a:xfrm>
        </p:grpSpPr>
        <p:sp>
          <p:nvSpPr>
            <p:cNvPr id="96" name="CustomShape 8"/>
            <p:cNvSpPr/>
            <p:nvPr/>
          </p:nvSpPr>
          <p:spPr>
            <a:xfrm>
              <a:off x="5338440" y="4051080"/>
              <a:ext cx="2113200" cy="964440"/>
            </a:xfrm>
            <a:prstGeom prst="roundRect">
              <a:avLst>
                <a:gd name="adj" fmla="val 16667"/>
              </a:avLst>
            </a:prstGeom>
            <a:solidFill>
              <a:srgbClr val="ffffff"/>
            </a:solidFill>
            <a:ln w="6480">
              <a:solidFill>
                <a:srgbClr val="ffffff"/>
              </a:solidFill>
              <a:miter/>
            </a:ln>
          </p:spPr>
          <p:style>
            <a:lnRef idx="0"/>
            <a:fillRef idx="0"/>
            <a:effectRef idx="0"/>
            <a:fontRef idx="minor"/>
          </p:style>
        </p:sp>
        <p:sp>
          <p:nvSpPr>
            <p:cNvPr id="97" name="CustomShape 9"/>
            <p:cNvSpPr/>
            <p:nvPr/>
          </p:nvSpPr>
          <p:spPr>
            <a:xfrm>
              <a:off x="5389560" y="4221000"/>
              <a:ext cx="4092480" cy="907560"/>
            </a:xfrm>
            <a:prstGeom prst="rect">
              <a:avLst/>
            </a:prstGeom>
            <a:solidFill>
              <a:srgbClr val="ed7d31"/>
            </a:solidFill>
            <a:ln w="12600">
              <a:solidFill>
                <a:srgbClr val="ad5b24"/>
              </a:solidFill>
              <a:miter/>
            </a:ln>
          </p:spPr>
          <p:style>
            <a:lnRef idx="0"/>
            <a:fillRef idx="0"/>
            <a:effectRef idx="0"/>
            <a:fontRef idx="minor"/>
          </p:style>
          <p:txBody>
            <a:bodyPr lIns="180000" rIns="180000" tIns="180000" bIns="180000" anchor="ctr">
              <a:noAutofit/>
            </a:bodyPr>
            <a:p>
              <a:pPr algn="ctr">
                <a:lnSpc>
                  <a:spcPct val="100000"/>
                </a:lnSpc>
              </a:pPr>
              <a:r>
                <a:rPr b="1" lang="cs-CZ" sz="1800" spc="-1" strike="noStrike">
                  <a:solidFill>
                    <a:srgbClr val="000000"/>
                  </a:solidFill>
                  <a:latin typeface="Arial"/>
                  <a:ea typeface="DejaVu Sans"/>
                </a:rPr>
                <a:t>Mezinárodní online konference 2020</a:t>
              </a:r>
              <a:endParaRPr b="0" lang="sk-SK" sz="1800" spc="-1" strike="noStrike">
                <a:latin typeface="Arial"/>
              </a:endParaRPr>
            </a:p>
          </p:txBody>
        </p:sp>
      </p:grpSp>
      <p:grpSp>
        <p:nvGrpSpPr>
          <p:cNvPr id="98" name="Group 10"/>
          <p:cNvGrpSpPr/>
          <p:nvPr/>
        </p:nvGrpSpPr>
        <p:grpSpPr>
          <a:xfrm>
            <a:off x="653040" y="1810440"/>
            <a:ext cx="3601800" cy="1879560"/>
            <a:chOff x="653040" y="1810440"/>
            <a:chExt cx="3601800" cy="1879560"/>
          </a:xfrm>
        </p:grpSpPr>
        <p:sp>
          <p:nvSpPr>
            <p:cNvPr id="99" name="CustomShape 11"/>
            <p:cNvSpPr/>
            <p:nvPr/>
          </p:nvSpPr>
          <p:spPr>
            <a:xfrm>
              <a:off x="653040" y="1810440"/>
              <a:ext cx="3355560" cy="1416240"/>
            </a:xfrm>
            <a:prstGeom prst="roundRect">
              <a:avLst>
                <a:gd name="adj" fmla="val 16667"/>
              </a:avLst>
            </a:prstGeom>
            <a:solidFill>
              <a:srgbClr val="ffffff"/>
            </a:solidFill>
            <a:ln w="6480">
              <a:solidFill>
                <a:srgbClr val="ffffff"/>
              </a:solidFill>
              <a:miter/>
            </a:ln>
          </p:spPr>
          <p:style>
            <a:lnRef idx="0"/>
            <a:fillRef idx="0"/>
            <a:effectRef idx="0"/>
            <a:fontRef idx="minor"/>
          </p:style>
        </p:sp>
        <p:grpSp>
          <p:nvGrpSpPr>
            <p:cNvPr id="100" name="Group 12"/>
            <p:cNvGrpSpPr/>
            <p:nvPr/>
          </p:nvGrpSpPr>
          <p:grpSpPr>
            <a:xfrm>
              <a:off x="724320" y="1873800"/>
              <a:ext cx="3530520" cy="1816200"/>
              <a:chOff x="724320" y="1873800"/>
              <a:chExt cx="3530520" cy="1816200"/>
            </a:xfrm>
          </p:grpSpPr>
          <p:sp>
            <p:nvSpPr>
              <p:cNvPr id="101" name="CustomShape 13"/>
              <p:cNvSpPr/>
              <p:nvPr/>
            </p:nvSpPr>
            <p:spPr>
              <a:xfrm>
                <a:off x="724320" y="1873800"/>
                <a:ext cx="3530520" cy="1816200"/>
              </a:xfrm>
              <a:prstGeom prst="rect">
                <a:avLst/>
              </a:prstGeom>
              <a:gradFill rotWithShape="0">
                <a:gsLst>
                  <a:gs pos="0">
                    <a:srgbClr val="5f82cb"/>
                  </a:gs>
                  <a:gs pos="100000">
                    <a:srgbClr val="3e70ca"/>
                  </a:gs>
                </a:gsLst>
                <a:lin ang="5400000"/>
              </a:gradFill>
              <a:ln w="6480">
                <a:solidFill>
                  <a:srgbClr val="4472c4"/>
                </a:solidFill>
                <a:miter/>
              </a:ln>
            </p:spPr>
            <p:style>
              <a:lnRef idx="0"/>
              <a:fillRef idx="0"/>
              <a:effectRef idx="0"/>
              <a:fontRef idx="minor"/>
            </p:style>
          </p:sp>
          <p:sp>
            <p:nvSpPr>
              <p:cNvPr id="102" name="CustomShape 14"/>
              <p:cNvSpPr/>
              <p:nvPr/>
            </p:nvSpPr>
            <p:spPr>
              <a:xfrm>
                <a:off x="901440" y="2058840"/>
                <a:ext cx="3177360" cy="1446120"/>
              </a:xfrm>
              <a:prstGeom prst="rect">
                <a:avLst/>
              </a:prstGeom>
              <a:noFill/>
              <a:ln w="12600">
                <a:noFill/>
              </a:ln>
            </p:spPr>
            <p:style>
              <a:lnRef idx="0"/>
              <a:fillRef idx="0"/>
              <a:effectRef idx="0"/>
              <a:fontRef idx="minor"/>
            </p:style>
            <p:txBody>
              <a:bodyPr lIns="0" rIns="0" tIns="0" bIns="0" anchor="ctr">
                <a:noAutofit/>
              </a:bodyPr>
              <a:p>
                <a:pPr>
                  <a:lnSpc>
                    <a:spcPct val="100000"/>
                  </a:lnSpc>
                </a:pPr>
                <a:r>
                  <a:rPr b="1" lang="cs-CZ" sz="1900" spc="-1" strike="noStrike">
                    <a:solidFill>
                      <a:srgbClr val="ffffff"/>
                    </a:solidFill>
                    <a:latin typeface="Arial"/>
                    <a:ea typeface="DejaVu Sans"/>
                  </a:rPr>
                  <a:t>1.</a:t>
                </a:r>
                <a:r>
                  <a:rPr b="0" lang="cs-CZ" sz="1900" spc="-1" strike="noStrike">
                    <a:solidFill>
                      <a:srgbClr val="ffffff"/>
                    </a:solidFill>
                    <a:latin typeface="Arial"/>
                    <a:ea typeface="DejaVu Sans"/>
                  </a:rPr>
                  <a:t> </a:t>
                </a:r>
                <a:r>
                  <a:rPr b="1" lang="cs-CZ" sz="1900" spc="-1" strike="noStrike">
                    <a:solidFill>
                      <a:srgbClr val="ffffff"/>
                    </a:solidFill>
                    <a:latin typeface="Arial"/>
                    <a:ea typeface="DejaVu Sans"/>
                  </a:rPr>
                  <a:t>STARS Metodická příručka pro učitele</a:t>
                </a:r>
                <a:endParaRPr b="0" lang="sk-SK" sz="1900" spc="-1" strike="noStrike">
                  <a:latin typeface="Arial"/>
                </a:endParaRPr>
              </a:p>
              <a:p>
                <a:pPr>
                  <a:lnSpc>
                    <a:spcPct val="100000"/>
                  </a:lnSpc>
                </a:pPr>
                <a:r>
                  <a:rPr b="0" lang="cs-CZ" sz="1900" spc="-1" strike="noStrike">
                    <a:solidFill>
                      <a:srgbClr val="ffffff"/>
                    </a:solidFill>
                    <a:latin typeface="Arial"/>
                    <a:ea typeface="DejaVu Sans"/>
                  </a:rPr>
                  <a:t>materiál pro učitele připravený </a:t>
                </a:r>
                <a:br/>
                <a:r>
                  <a:rPr b="0" lang="cs-CZ" sz="1900" spc="-1" strike="noStrike">
                    <a:solidFill>
                      <a:srgbClr val="ffffff"/>
                    </a:solidFill>
                    <a:latin typeface="Arial"/>
                    <a:ea typeface="DejaVu Sans"/>
                  </a:rPr>
                  <a:t>k okamžitému použití</a:t>
                </a:r>
                <a:endParaRPr b="0" lang="sk-SK" sz="1900" spc="-1" strike="noStrike">
                  <a:latin typeface="Arial"/>
                </a:endParaRPr>
              </a:p>
            </p:txBody>
          </p:sp>
        </p:grpSp>
      </p:grpSp>
      <p:grpSp>
        <p:nvGrpSpPr>
          <p:cNvPr id="103" name="Group 15"/>
          <p:cNvGrpSpPr/>
          <p:nvPr/>
        </p:nvGrpSpPr>
        <p:grpSpPr>
          <a:xfrm>
            <a:off x="8186400" y="2447640"/>
            <a:ext cx="3639600" cy="1767960"/>
            <a:chOff x="8186400" y="2447640"/>
            <a:chExt cx="3639600" cy="1767960"/>
          </a:xfrm>
        </p:grpSpPr>
        <p:sp>
          <p:nvSpPr>
            <p:cNvPr id="104" name="CustomShape 16"/>
            <p:cNvSpPr/>
            <p:nvPr/>
          </p:nvSpPr>
          <p:spPr>
            <a:xfrm>
              <a:off x="8186400" y="2612880"/>
              <a:ext cx="3639600" cy="1437120"/>
            </a:xfrm>
            <a:prstGeom prst="roundRect">
              <a:avLst>
                <a:gd name="adj" fmla="val 16667"/>
              </a:avLst>
            </a:prstGeom>
            <a:solidFill>
              <a:srgbClr val="ffffff"/>
            </a:solidFill>
            <a:ln w="6480">
              <a:solidFill>
                <a:srgbClr val="ffffff"/>
              </a:solidFill>
              <a:miter/>
            </a:ln>
          </p:spPr>
          <p:style>
            <a:lnRef idx="0"/>
            <a:fillRef idx="0"/>
            <a:effectRef idx="0"/>
            <a:fontRef idx="minor"/>
          </p:style>
        </p:sp>
        <p:grpSp>
          <p:nvGrpSpPr>
            <p:cNvPr id="105" name="Group 17"/>
            <p:cNvGrpSpPr/>
            <p:nvPr/>
          </p:nvGrpSpPr>
          <p:grpSpPr>
            <a:xfrm>
              <a:off x="8256600" y="2447640"/>
              <a:ext cx="3499200" cy="1767960"/>
              <a:chOff x="8256600" y="2447640"/>
              <a:chExt cx="3499200" cy="1767960"/>
            </a:xfrm>
          </p:grpSpPr>
          <p:sp>
            <p:nvSpPr>
              <p:cNvPr id="106" name="CustomShape 18"/>
              <p:cNvSpPr/>
              <p:nvPr/>
            </p:nvSpPr>
            <p:spPr>
              <a:xfrm>
                <a:off x="8256600" y="2447640"/>
                <a:ext cx="3499200" cy="1767960"/>
              </a:xfrm>
              <a:prstGeom prst="rect">
                <a:avLst/>
              </a:prstGeom>
              <a:gradFill rotWithShape="0">
                <a:gsLst>
                  <a:gs pos="0">
                    <a:srgbClr val="ffdb9b"/>
                  </a:gs>
                  <a:gs pos="100000">
                    <a:srgbClr val="ffd58d"/>
                  </a:gs>
                </a:gsLst>
                <a:lin ang="5400000"/>
              </a:gradFill>
              <a:ln w="6480">
                <a:solidFill>
                  <a:srgbClr val="ffc000"/>
                </a:solidFill>
                <a:miter/>
              </a:ln>
            </p:spPr>
            <p:style>
              <a:lnRef idx="0"/>
              <a:fillRef idx="0"/>
              <a:effectRef idx="0"/>
              <a:fontRef idx="minor"/>
            </p:style>
          </p:sp>
          <p:sp>
            <p:nvSpPr>
              <p:cNvPr id="107" name="CustomShape 19"/>
              <p:cNvSpPr/>
              <p:nvPr/>
            </p:nvSpPr>
            <p:spPr>
              <a:xfrm>
                <a:off x="8355960" y="2752560"/>
                <a:ext cx="3252600" cy="1158120"/>
              </a:xfrm>
              <a:prstGeom prst="rect">
                <a:avLst/>
              </a:prstGeom>
              <a:noFill/>
              <a:ln w="12600">
                <a:noFill/>
              </a:ln>
            </p:spPr>
            <p:style>
              <a:lnRef idx="0"/>
              <a:fillRef idx="0"/>
              <a:effectRef idx="0"/>
              <a:fontRef idx="minor"/>
            </p:style>
            <p:txBody>
              <a:bodyPr lIns="0" rIns="0" tIns="0" bIns="0" anchor="ctr">
                <a:noAutofit/>
              </a:bodyPr>
              <a:p>
                <a:pPr>
                  <a:lnSpc>
                    <a:spcPct val="100000"/>
                  </a:lnSpc>
                </a:pPr>
                <a:r>
                  <a:rPr b="1" lang="cs-CZ" sz="1900" spc="-1" strike="noStrike">
                    <a:solidFill>
                      <a:srgbClr val="000000"/>
                    </a:solidFill>
                    <a:latin typeface="Arial"/>
                    <a:ea typeface="DejaVu Sans"/>
                  </a:rPr>
                  <a:t>3.</a:t>
                </a:r>
                <a:r>
                  <a:rPr b="0" lang="cs-CZ" sz="1900" spc="-1" strike="noStrike">
                    <a:solidFill>
                      <a:srgbClr val="000000"/>
                    </a:solidFill>
                    <a:latin typeface="Arial"/>
                    <a:ea typeface="DejaVu Sans"/>
                  </a:rPr>
                  <a:t> </a:t>
                </a:r>
                <a:r>
                  <a:rPr b="1" lang="cs-CZ" sz="1900" spc="-1" strike="noStrike">
                    <a:solidFill>
                      <a:srgbClr val="000000"/>
                    </a:solidFill>
                    <a:latin typeface="Arial"/>
                    <a:ea typeface="DejaVu Sans"/>
                  </a:rPr>
                  <a:t>STARS Online Platforma </a:t>
                </a:r>
                <a:br/>
                <a:r>
                  <a:rPr b="0" lang="cs-CZ" sz="1900" spc="-1" strike="noStrike">
                    <a:solidFill>
                      <a:srgbClr val="000000"/>
                    </a:solidFill>
                    <a:latin typeface="Arial"/>
                    <a:ea typeface="DejaVu Sans"/>
                  </a:rPr>
                  <a:t>s příklady dobré praxe </a:t>
                </a:r>
                <a:br/>
                <a:r>
                  <a:rPr b="0" lang="cs-CZ" sz="1900" spc="-1" strike="noStrike">
                    <a:solidFill>
                      <a:srgbClr val="000000"/>
                    </a:solidFill>
                    <a:latin typeface="Arial"/>
                    <a:ea typeface="DejaVu Sans"/>
                  </a:rPr>
                  <a:t>a příležitostí k diskusím </a:t>
                </a:r>
                <a:br/>
                <a:r>
                  <a:rPr b="0" lang="cs-CZ" sz="1900" spc="-1" strike="noStrike">
                    <a:solidFill>
                      <a:srgbClr val="000000"/>
                    </a:solidFill>
                    <a:latin typeface="Arial"/>
                    <a:ea typeface="DejaVu Sans"/>
                  </a:rPr>
                  <a:t>a výměně informací</a:t>
                </a:r>
                <a:endParaRPr b="0" lang="sk-SK" sz="1900" spc="-1" strike="noStrike">
                  <a:latin typeface="Arial"/>
                </a:endParaRPr>
              </a:p>
            </p:txBody>
          </p:sp>
        </p:grpSp>
      </p:grpSp>
      <p:grpSp>
        <p:nvGrpSpPr>
          <p:cNvPr id="108" name="Group 20"/>
          <p:cNvGrpSpPr/>
          <p:nvPr/>
        </p:nvGrpSpPr>
        <p:grpSpPr>
          <a:xfrm>
            <a:off x="4478400" y="2064600"/>
            <a:ext cx="3288960" cy="1855800"/>
            <a:chOff x="4478400" y="2064600"/>
            <a:chExt cx="3288960" cy="1855800"/>
          </a:xfrm>
        </p:grpSpPr>
        <p:sp>
          <p:nvSpPr>
            <p:cNvPr id="109" name="CustomShape 21"/>
            <p:cNvSpPr/>
            <p:nvPr/>
          </p:nvSpPr>
          <p:spPr>
            <a:xfrm>
              <a:off x="4520160" y="2064600"/>
              <a:ext cx="2575800" cy="1329120"/>
            </a:xfrm>
            <a:prstGeom prst="roundRect">
              <a:avLst>
                <a:gd name="adj" fmla="val 16667"/>
              </a:avLst>
            </a:prstGeom>
            <a:solidFill>
              <a:srgbClr val="ffffff"/>
            </a:solidFill>
            <a:ln w="6480">
              <a:solidFill>
                <a:srgbClr val="ffffff"/>
              </a:solidFill>
              <a:miter/>
            </a:ln>
          </p:spPr>
          <p:style>
            <a:lnRef idx="0"/>
            <a:fillRef idx="0"/>
            <a:effectRef idx="0"/>
            <a:fontRef idx="minor"/>
          </p:style>
        </p:sp>
        <p:grpSp>
          <p:nvGrpSpPr>
            <p:cNvPr id="110" name="Group 22"/>
            <p:cNvGrpSpPr/>
            <p:nvPr/>
          </p:nvGrpSpPr>
          <p:grpSpPr>
            <a:xfrm>
              <a:off x="4478400" y="2138400"/>
              <a:ext cx="3288960" cy="1782000"/>
              <a:chOff x="4478400" y="2138400"/>
              <a:chExt cx="3288960" cy="1782000"/>
            </a:xfrm>
          </p:grpSpPr>
          <p:sp>
            <p:nvSpPr>
              <p:cNvPr id="111" name="CustomShape 23"/>
              <p:cNvSpPr/>
              <p:nvPr/>
            </p:nvSpPr>
            <p:spPr>
              <a:xfrm>
                <a:off x="4478400" y="2138400"/>
                <a:ext cx="3288960" cy="1782000"/>
              </a:xfrm>
              <a:prstGeom prst="rect">
                <a:avLst/>
              </a:prstGeom>
              <a:gradFill rotWithShape="0">
                <a:gsLst>
                  <a:gs pos="0">
                    <a:srgbClr val="80b860"/>
                  </a:gs>
                  <a:gs pos="100000">
                    <a:srgbClr val="6fb242"/>
                  </a:gs>
                </a:gsLst>
                <a:lin ang="5400000"/>
              </a:gradFill>
              <a:ln w="6480">
                <a:solidFill>
                  <a:srgbClr val="5b9bd5"/>
                </a:solidFill>
                <a:miter/>
              </a:ln>
              <a:effectLst>
                <a:outerShdw blurRad="63500" dir="5400000" dist="19080" rotWithShape="0">
                  <a:srgbClr val="000000">
                    <a:alpha val="63000"/>
                  </a:srgbClr>
                </a:outerShdw>
              </a:effectLst>
            </p:spPr>
            <p:style>
              <a:lnRef idx="0"/>
              <a:fillRef idx="0"/>
              <a:effectRef idx="0"/>
              <a:fontRef idx="minor"/>
            </p:style>
          </p:sp>
          <p:sp>
            <p:nvSpPr>
              <p:cNvPr id="112" name="CustomShape 24"/>
              <p:cNvSpPr/>
              <p:nvPr/>
            </p:nvSpPr>
            <p:spPr>
              <a:xfrm>
                <a:off x="4568040" y="2450880"/>
                <a:ext cx="3105360" cy="1156680"/>
              </a:xfrm>
              <a:prstGeom prst="rect">
                <a:avLst/>
              </a:prstGeom>
              <a:noFill/>
              <a:ln w="12600">
                <a:noFill/>
              </a:ln>
            </p:spPr>
            <p:style>
              <a:lnRef idx="0"/>
              <a:fillRef idx="0"/>
              <a:effectRef idx="0"/>
              <a:fontRef idx="minor"/>
            </p:style>
            <p:txBody>
              <a:bodyPr lIns="0" rIns="0" tIns="0" bIns="0" anchor="ctr">
                <a:noAutofit/>
              </a:bodyPr>
              <a:p>
                <a:pPr>
                  <a:lnSpc>
                    <a:spcPct val="100000"/>
                  </a:lnSpc>
                </a:pPr>
                <a:r>
                  <a:rPr b="1" lang="cs-CZ" sz="1900" spc="-1" strike="noStrike">
                    <a:solidFill>
                      <a:srgbClr val="040404"/>
                    </a:solidFill>
                    <a:latin typeface="Arial"/>
                    <a:ea typeface="DejaVu Sans"/>
                  </a:rPr>
                  <a:t>2.</a:t>
                </a:r>
                <a:r>
                  <a:rPr b="0" lang="cs-CZ" sz="1900" spc="-1" strike="noStrike">
                    <a:solidFill>
                      <a:srgbClr val="040404"/>
                    </a:solidFill>
                    <a:latin typeface="Arial"/>
                    <a:ea typeface="DejaVu Sans"/>
                  </a:rPr>
                  <a:t> </a:t>
                </a:r>
                <a:r>
                  <a:rPr b="1" lang="cs-CZ" sz="1900" spc="-1" strike="noStrike">
                    <a:solidFill>
                      <a:srgbClr val="000000"/>
                    </a:solidFill>
                    <a:latin typeface="Arial"/>
                    <a:ea typeface="DejaVu Sans"/>
                  </a:rPr>
                  <a:t>STARS Tréninkový program pro učitele</a:t>
                </a:r>
                <a:endParaRPr b="0" lang="sk-SK" sz="1900" spc="-1" strike="noStrike">
                  <a:latin typeface="Arial"/>
                </a:endParaRPr>
              </a:p>
              <a:p>
                <a:pPr>
                  <a:lnSpc>
                    <a:spcPct val="100000"/>
                  </a:lnSpc>
                </a:pPr>
                <a:r>
                  <a:rPr b="0" lang="cs-CZ" sz="1900" spc="-1" strike="noStrike">
                    <a:solidFill>
                      <a:srgbClr val="000000"/>
                    </a:solidFill>
                    <a:latin typeface="Arial"/>
                    <a:ea typeface="DejaVu Sans"/>
                  </a:rPr>
                  <a:t>inovativní a komplexní přístup</a:t>
                </a:r>
                <a:endParaRPr b="0" lang="sk-SK" sz="1900" spc="-1" strike="noStrike">
                  <a:latin typeface="Arial"/>
                </a:endParaRPr>
              </a:p>
            </p:txBody>
          </p:sp>
        </p:grpSp>
      </p:grpSp>
      <p:sp>
        <p:nvSpPr>
          <p:cNvPr id="113" name="CustomShape 25"/>
          <p:cNvSpPr/>
          <p:nvPr/>
        </p:nvSpPr>
        <p:spPr>
          <a:xfrm>
            <a:off x="0" y="958320"/>
            <a:ext cx="12191400" cy="760320"/>
          </a:xfrm>
          <a:prstGeom prst="rect">
            <a:avLst/>
          </a:prstGeom>
          <a:noFill/>
          <a:ln w="12600">
            <a:noFill/>
          </a:ln>
        </p:spPr>
        <p:style>
          <a:lnRef idx="0"/>
          <a:fillRef idx="0"/>
          <a:effectRef idx="0"/>
          <a:fontRef idx="minor"/>
        </p:style>
        <p:txBody>
          <a:bodyPr lIns="45720" rIns="45720" tIns="45000" bIns="45000">
            <a:noAutofit/>
          </a:bodyPr>
          <a:p>
            <a:pPr algn="ctr">
              <a:lnSpc>
                <a:spcPct val="100000"/>
              </a:lnSpc>
            </a:pPr>
            <a:r>
              <a:rPr b="0" lang="cs-CZ" sz="4400" spc="-1" strike="noStrike" u="sng">
                <a:solidFill>
                  <a:srgbClr val="002060"/>
                </a:solidFill>
                <a:uFillTx/>
                <a:latin typeface="Arial"/>
                <a:ea typeface="DejaVu Sans"/>
              </a:rPr>
              <a:t>Úvod do projektu STARS</a:t>
            </a:r>
            <a:endParaRPr b="0" lang="sk-SK" sz="4400" spc="-1" strike="noStrike">
              <a:latin typeface="Arial"/>
            </a:endParaRPr>
          </a:p>
        </p:txBody>
      </p:sp>
      <p:sp>
        <p:nvSpPr>
          <p:cNvPr id="114" name="CustomShape 26"/>
          <p:cNvSpPr/>
          <p:nvPr/>
        </p:nvSpPr>
        <p:spPr>
          <a:xfrm>
            <a:off x="8901720" y="4977360"/>
            <a:ext cx="3210120" cy="576720"/>
          </a:xfrm>
          <a:prstGeom prst="rect">
            <a:avLst/>
          </a:prstGeom>
          <a:noFill/>
          <a:ln w="12600">
            <a:noFill/>
          </a:ln>
        </p:spPr>
        <p:style>
          <a:lnRef idx="0"/>
          <a:fillRef idx="0"/>
          <a:effectRef idx="0"/>
          <a:fontRef idx="minor"/>
        </p:style>
        <p:txBody>
          <a:bodyPr wrap="none" lIns="45720" rIns="45720" tIns="45000" bIns="45000">
            <a:noAutofit/>
          </a:bodyPr>
          <a:p>
            <a:pPr>
              <a:lnSpc>
                <a:spcPct val="100000"/>
              </a:lnSpc>
            </a:pPr>
            <a:r>
              <a:rPr b="0" lang="cs-CZ" sz="3200" spc="-1" strike="noStrike" u="sng">
                <a:solidFill>
                  <a:srgbClr val="0000ff"/>
                </a:solidFill>
                <a:uFillTx/>
                <a:latin typeface="Arial"/>
                <a:ea typeface="DejaVu Sans"/>
                <a:hlinkClick r:id="rId3"/>
              </a:rPr>
              <a:t>project-stars.com</a:t>
            </a:r>
            <a:endParaRPr b="0" lang="sk-SK"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212" name="image1.png" descr=""/>
          <p:cNvPicPr/>
          <p:nvPr/>
        </p:nvPicPr>
        <p:blipFill>
          <a:blip r:embed="rId1"/>
          <a:stretch/>
        </p:blipFill>
        <p:spPr>
          <a:xfrm>
            <a:off x="-6840" y="-11880"/>
            <a:ext cx="12197160" cy="1060200"/>
          </a:xfrm>
          <a:prstGeom prst="rect">
            <a:avLst/>
          </a:prstGeom>
          <a:ln w="12600">
            <a:noFill/>
          </a:ln>
        </p:spPr>
      </p:pic>
      <p:pic>
        <p:nvPicPr>
          <p:cNvPr id="213" name="image2.jpeg" descr=""/>
          <p:cNvPicPr/>
          <p:nvPr/>
        </p:nvPicPr>
        <p:blipFill>
          <a:blip r:embed="rId2"/>
          <a:stretch/>
        </p:blipFill>
        <p:spPr>
          <a:xfrm>
            <a:off x="-6840" y="5799960"/>
            <a:ext cx="12197160" cy="1050480"/>
          </a:xfrm>
          <a:prstGeom prst="rect">
            <a:avLst/>
          </a:prstGeom>
          <a:ln w="12600">
            <a:noFill/>
          </a:ln>
        </p:spPr>
      </p:pic>
      <p:sp>
        <p:nvSpPr>
          <p:cNvPr id="214" name="CustomShape 2"/>
          <p:cNvSpPr/>
          <p:nvPr/>
        </p:nvSpPr>
        <p:spPr>
          <a:xfrm>
            <a:off x="261360" y="900000"/>
            <a:ext cx="11683800" cy="67032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4400" spc="-1" strike="noStrike" u="sng">
                <a:solidFill>
                  <a:srgbClr val="002060"/>
                </a:solidFill>
                <a:uFill>
                  <a:solidFill>
                    <a:srgbClr val="44546a"/>
                  </a:solidFill>
                </a:uFill>
                <a:latin typeface="Trebuchet MS"/>
                <a:ea typeface="Trebuchet MS"/>
              </a:rPr>
              <a:t>Příklad – Praktické cvičení 1: Kouzlo světla</a:t>
            </a:r>
            <a:endParaRPr b="0" lang="sk-SK" sz="4400" spc="-1" strike="noStrike">
              <a:latin typeface="Arial"/>
            </a:endParaRPr>
          </a:p>
        </p:txBody>
      </p:sp>
      <p:sp>
        <p:nvSpPr>
          <p:cNvPr id="215" name="CustomShape 3"/>
          <p:cNvSpPr/>
          <p:nvPr/>
        </p:nvSpPr>
        <p:spPr>
          <a:xfrm>
            <a:off x="160560" y="1801080"/>
            <a:ext cx="7239600" cy="3417120"/>
          </a:xfrm>
          <a:prstGeom prst="rect">
            <a:avLst/>
          </a:prstGeom>
          <a:noFill/>
          <a:ln w="12600">
            <a:noFill/>
          </a:ln>
        </p:spPr>
        <p:style>
          <a:lnRef idx="0"/>
          <a:fillRef idx="0"/>
          <a:effectRef idx="0"/>
          <a:fontRef idx="minor"/>
        </p:style>
        <p:txBody>
          <a:bodyPr lIns="0" rIns="0" tIns="0" bIns="0">
            <a:noAutofit/>
          </a:bodyPr>
          <a:p>
            <a:pPr>
              <a:lnSpc>
                <a:spcPct val="100000"/>
              </a:lnSpc>
              <a:spcBef>
                <a:spcPts val="1100"/>
              </a:spcBef>
            </a:pPr>
            <a:r>
              <a:rPr b="1" lang="cs-CZ" sz="2800" spc="-1" strike="noStrike">
                <a:solidFill>
                  <a:srgbClr val="002060"/>
                </a:solidFill>
                <a:latin typeface="Calibri"/>
                <a:ea typeface="Calibri"/>
              </a:rPr>
              <a:t>Jak můžeme rozložit kompozitní barvy na základní barvy? - 1. část</a:t>
            </a:r>
            <a:endParaRPr b="0" lang="sk-SK" sz="2800" spc="-1" strike="noStrike">
              <a:latin typeface="Arial"/>
            </a:endParaRPr>
          </a:p>
          <a:p>
            <a:pPr>
              <a:lnSpc>
                <a:spcPct val="100000"/>
              </a:lnSpc>
              <a:spcBef>
                <a:spcPts val="1100"/>
              </a:spcBef>
            </a:pPr>
            <a:r>
              <a:rPr b="0" lang="cs-CZ" sz="2500" spc="-1" strike="noStrike">
                <a:solidFill>
                  <a:srgbClr val="002060"/>
                </a:solidFill>
                <a:latin typeface="Calibri"/>
                <a:ea typeface="Calibri"/>
              </a:rPr>
              <a:t>a) Na obrazovce telefonu / tabletu postupně vystřídejte následující barvy: žlutá, cyanová nebo azurová, magentová nebo purpurová (Příloha 1 k tématu 1). Nasměrujte spektroskop na každou barvu a do tabulky napište dvě základní barvy, které jste identifikovali.</a:t>
            </a:r>
            <a:endParaRPr b="0" lang="sk-SK" sz="2500" spc="-1" strike="noStrike">
              <a:latin typeface="Arial"/>
            </a:endParaRPr>
          </a:p>
          <a:p>
            <a:pPr>
              <a:lnSpc>
                <a:spcPct val="100000"/>
              </a:lnSpc>
              <a:spcBef>
                <a:spcPts val="1100"/>
              </a:spcBef>
            </a:pPr>
            <a:endParaRPr b="0" lang="sk-SK" sz="2500" spc="-1" strike="noStrike">
              <a:latin typeface="Arial"/>
            </a:endParaRPr>
          </a:p>
        </p:txBody>
      </p:sp>
      <p:sp>
        <p:nvSpPr>
          <p:cNvPr id="216" name="CustomShape 4"/>
          <p:cNvSpPr/>
          <p:nvPr/>
        </p:nvSpPr>
        <p:spPr>
          <a:xfrm>
            <a:off x="7785720" y="1891080"/>
            <a:ext cx="4021560" cy="516240"/>
          </a:xfrm>
          <a:prstGeom prst="rect">
            <a:avLst/>
          </a:prstGeom>
          <a:noFill/>
          <a:ln w="12600">
            <a:noFill/>
          </a:ln>
        </p:spPr>
        <p:style>
          <a:lnRef idx="0"/>
          <a:fillRef idx="0"/>
          <a:effectRef idx="0"/>
          <a:fontRef idx="minor"/>
        </p:style>
        <p:txBody>
          <a:bodyPr lIns="45720" rIns="45720" tIns="45000" bIns="45000">
            <a:noAutofit/>
          </a:bodyPr>
          <a:p>
            <a:pPr>
              <a:lnSpc>
                <a:spcPct val="100000"/>
              </a:lnSpc>
              <a:spcBef>
                <a:spcPts val="1100"/>
              </a:spcBef>
            </a:pPr>
            <a:r>
              <a:rPr b="1" lang="cs-CZ" sz="2800" spc="-1" strike="noStrike">
                <a:solidFill>
                  <a:srgbClr val="002060"/>
                </a:solidFill>
                <a:latin typeface="Calibri"/>
                <a:ea typeface="Calibri"/>
              </a:rPr>
              <a:t>Odpověď: </a:t>
            </a:r>
            <a:endParaRPr b="0" lang="sk-SK" sz="2800" spc="-1" strike="noStrike">
              <a:latin typeface="Arial"/>
            </a:endParaRPr>
          </a:p>
        </p:txBody>
      </p:sp>
      <p:pic>
        <p:nvPicPr>
          <p:cNvPr id="217" name="" descr=""/>
          <p:cNvPicPr/>
          <p:nvPr/>
        </p:nvPicPr>
        <p:blipFill>
          <a:blip r:embed="rId3"/>
          <a:stretch/>
        </p:blipFill>
        <p:spPr>
          <a:xfrm>
            <a:off x="8820000" y="2340000"/>
            <a:ext cx="2995920" cy="30366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219" name="image1.png" descr=""/>
          <p:cNvPicPr/>
          <p:nvPr/>
        </p:nvPicPr>
        <p:blipFill>
          <a:blip r:embed="rId1"/>
          <a:stretch/>
        </p:blipFill>
        <p:spPr>
          <a:xfrm>
            <a:off x="-6840" y="-11880"/>
            <a:ext cx="12197160" cy="1060200"/>
          </a:xfrm>
          <a:prstGeom prst="rect">
            <a:avLst/>
          </a:prstGeom>
          <a:ln w="12600">
            <a:noFill/>
          </a:ln>
        </p:spPr>
      </p:pic>
      <p:pic>
        <p:nvPicPr>
          <p:cNvPr id="220" name="image2.jpeg" descr=""/>
          <p:cNvPicPr/>
          <p:nvPr/>
        </p:nvPicPr>
        <p:blipFill>
          <a:blip r:embed="rId2"/>
          <a:stretch/>
        </p:blipFill>
        <p:spPr>
          <a:xfrm>
            <a:off x="-6840" y="5799960"/>
            <a:ext cx="12197160" cy="1050480"/>
          </a:xfrm>
          <a:prstGeom prst="rect">
            <a:avLst/>
          </a:prstGeom>
          <a:ln w="12600">
            <a:noFill/>
          </a:ln>
        </p:spPr>
      </p:pic>
      <p:sp>
        <p:nvSpPr>
          <p:cNvPr id="221" name="CustomShape 2"/>
          <p:cNvSpPr/>
          <p:nvPr/>
        </p:nvSpPr>
        <p:spPr>
          <a:xfrm>
            <a:off x="261360" y="900000"/>
            <a:ext cx="11683800" cy="66960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4400" spc="-1" strike="noStrike" u="sng">
                <a:solidFill>
                  <a:srgbClr val="002060"/>
                </a:solidFill>
                <a:uFill>
                  <a:solidFill>
                    <a:srgbClr val="44546a"/>
                  </a:solidFill>
                </a:uFill>
                <a:latin typeface="Trebuchet MS"/>
                <a:ea typeface="Trebuchet MS"/>
              </a:rPr>
              <a:t>Příklad - Cvičení 1: Kouzlo světla</a:t>
            </a:r>
            <a:endParaRPr b="0" lang="sk-SK" sz="4400" spc="-1" strike="noStrike">
              <a:latin typeface="Arial"/>
            </a:endParaRPr>
          </a:p>
        </p:txBody>
      </p:sp>
      <p:sp>
        <p:nvSpPr>
          <p:cNvPr id="222" name="CustomShape 3"/>
          <p:cNvSpPr/>
          <p:nvPr/>
        </p:nvSpPr>
        <p:spPr>
          <a:xfrm>
            <a:off x="160560" y="1801080"/>
            <a:ext cx="7239600" cy="3199320"/>
          </a:xfrm>
          <a:prstGeom prst="rect">
            <a:avLst/>
          </a:prstGeom>
          <a:noFill/>
          <a:ln w="12600">
            <a:noFill/>
          </a:ln>
        </p:spPr>
        <p:style>
          <a:lnRef idx="0"/>
          <a:fillRef idx="0"/>
          <a:effectRef idx="0"/>
          <a:fontRef idx="minor"/>
        </p:style>
        <p:txBody>
          <a:bodyPr lIns="0" rIns="0" tIns="0" bIns="0">
            <a:noAutofit/>
          </a:bodyPr>
          <a:p>
            <a:pPr>
              <a:lnSpc>
                <a:spcPct val="100000"/>
              </a:lnSpc>
              <a:spcBef>
                <a:spcPts val="1100"/>
              </a:spcBef>
            </a:pPr>
            <a:r>
              <a:rPr b="1" lang="cs-CZ" sz="2800" spc="-1" strike="noStrike">
                <a:solidFill>
                  <a:srgbClr val="002060"/>
                </a:solidFill>
                <a:latin typeface="Calibri"/>
                <a:ea typeface="Calibri"/>
              </a:rPr>
              <a:t>Jak můžeme rozložit kompozitní barvy na základní barvy? - 2. část</a:t>
            </a:r>
            <a:endParaRPr b="0" lang="sk-SK" sz="2800" spc="-1" strike="noStrike">
              <a:latin typeface="Arial"/>
            </a:endParaRPr>
          </a:p>
          <a:p>
            <a:pPr>
              <a:lnSpc>
                <a:spcPct val="100000"/>
              </a:lnSpc>
            </a:pPr>
            <a:r>
              <a:rPr b="0" lang="cs-CZ" sz="2200" spc="-1" strike="noStrike">
                <a:solidFill>
                  <a:srgbClr val="002060"/>
                </a:solidFill>
                <a:latin typeface="Arial"/>
                <a:ea typeface="Arial"/>
              </a:rPr>
              <a:t>a) Na obrazovce telefonu / tabletu postupně vystřídejte následující barvy: pomerančová, tyrkysová, fialová, malinová, jarní zelená (z Přílohy 1) a do tabulky napište hlavní barvy, které jste viděli, s „nízkým“, „středním“ a „vysokým“ jasem v závislosti na tom, kolik se z dané základní barvy nachází v kompozitní barvě. Pokud chybí základní barva,  napište pod ni „není“.</a:t>
            </a:r>
            <a:endParaRPr b="0" lang="sk-SK" sz="2200" spc="-1" strike="noStrike">
              <a:latin typeface="Arial"/>
            </a:endParaRPr>
          </a:p>
        </p:txBody>
      </p:sp>
      <p:sp>
        <p:nvSpPr>
          <p:cNvPr id="223" name="CustomShape 4"/>
          <p:cNvSpPr/>
          <p:nvPr/>
        </p:nvSpPr>
        <p:spPr>
          <a:xfrm>
            <a:off x="7785720" y="1891080"/>
            <a:ext cx="4021560" cy="425880"/>
          </a:xfrm>
          <a:prstGeom prst="rect">
            <a:avLst/>
          </a:prstGeom>
          <a:noFill/>
          <a:ln w="12600">
            <a:noFill/>
          </a:ln>
        </p:spPr>
        <p:style>
          <a:lnRef idx="0"/>
          <a:fillRef idx="0"/>
          <a:effectRef idx="0"/>
          <a:fontRef idx="minor"/>
        </p:style>
        <p:txBody>
          <a:bodyPr lIns="0" rIns="0" tIns="0" bIns="0">
            <a:noAutofit/>
          </a:bodyPr>
          <a:p>
            <a:pPr>
              <a:lnSpc>
                <a:spcPct val="100000"/>
              </a:lnSpc>
              <a:spcBef>
                <a:spcPts val="1100"/>
              </a:spcBef>
            </a:pPr>
            <a:r>
              <a:rPr b="1" lang="cs-CZ" sz="2800" spc="-1" strike="noStrike">
                <a:solidFill>
                  <a:srgbClr val="002060"/>
                </a:solidFill>
                <a:latin typeface="Calibri"/>
                <a:ea typeface="Calibri"/>
              </a:rPr>
              <a:t>Odpověď (příklad): </a:t>
            </a:r>
            <a:endParaRPr b="0" lang="sk-SK" sz="2800" spc="-1" strike="noStrike">
              <a:latin typeface="Arial"/>
            </a:endParaRPr>
          </a:p>
        </p:txBody>
      </p:sp>
      <p:pic>
        <p:nvPicPr>
          <p:cNvPr id="224" name="" descr=""/>
          <p:cNvPicPr/>
          <p:nvPr/>
        </p:nvPicPr>
        <p:blipFill>
          <a:blip r:embed="rId3"/>
          <a:stretch/>
        </p:blipFill>
        <p:spPr>
          <a:xfrm>
            <a:off x="7200000" y="2660040"/>
            <a:ext cx="4853880" cy="246852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226" name="image1.png" descr=""/>
          <p:cNvPicPr/>
          <p:nvPr/>
        </p:nvPicPr>
        <p:blipFill>
          <a:blip r:embed="rId1"/>
          <a:stretch/>
        </p:blipFill>
        <p:spPr>
          <a:xfrm>
            <a:off x="-6840" y="-11880"/>
            <a:ext cx="12197160" cy="1060200"/>
          </a:xfrm>
          <a:prstGeom prst="rect">
            <a:avLst/>
          </a:prstGeom>
          <a:ln w="12600">
            <a:noFill/>
          </a:ln>
        </p:spPr>
      </p:pic>
      <p:pic>
        <p:nvPicPr>
          <p:cNvPr id="227" name="image2.jpeg" descr=""/>
          <p:cNvPicPr/>
          <p:nvPr/>
        </p:nvPicPr>
        <p:blipFill>
          <a:blip r:embed="rId2"/>
          <a:stretch/>
        </p:blipFill>
        <p:spPr>
          <a:xfrm>
            <a:off x="-6840" y="5799960"/>
            <a:ext cx="12197160" cy="1050480"/>
          </a:xfrm>
          <a:prstGeom prst="rect">
            <a:avLst/>
          </a:prstGeom>
          <a:ln w="12600">
            <a:noFill/>
          </a:ln>
        </p:spPr>
      </p:pic>
      <p:sp>
        <p:nvSpPr>
          <p:cNvPr id="228" name="CustomShape 2"/>
          <p:cNvSpPr/>
          <p:nvPr/>
        </p:nvSpPr>
        <p:spPr>
          <a:xfrm>
            <a:off x="261360" y="836640"/>
            <a:ext cx="11683800" cy="143064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4400" spc="-1" strike="noStrike" u="sng">
                <a:solidFill>
                  <a:srgbClr val="002060"/>
                </a:solidFill>
                <a:uFill>
                  <a:solidFill>
                    <a:srgbClr val="44546a"/>
                  </a:solidFill>
                </a:uFill>
                <a:latin typeface="Trebuchet MS"/>
                <a:ea typeface="Trebuchet MS"/>
              </a:rPr>
              <a:t>Praktické cvičení 2:</a:t>
            </a:r>
            <a:r>
              <a:rPr b="0" lang="cs-CZ" sz="4400" spc="-1" strike="noStrike">
                <a:solidFill>
                  <a:srgbClr val="002060"/>
                </a:solidFill>
                <a:latin typeface="Trebuchet MS"/>
                <a:ea typeface="Trebuchet MS"/>
              </a:rPr>
              <a:t> </a:t>
            </a:r>
            <a:r>
              <a:rPr b="0" lang="cs-CZ" sz="4400" spc="-1" strike="noStrike">
                <a:solidFill>
                  <a:srgbClr val="002060"/>
                </a:solidFill>
                <a:latin typeface="Calibri"/>
                <a:ea typeface="Calibri"/>
              </a:rPr>
              <a:t>Frekvence a vlnová délka </a:t>
            </a:r>
            <a:r>
              <a:rPr b="0" lang="cs-CZ" sz="4400" spc="-1" strike="noStrike">
                <a:solidFill>
                  <a:srgbClr val="002060"/>
                </a:solidFill>
                <a:latin typeface="Arial"/>
                <a:ea typeface="DejaVu Sans"/>
              </a:rPr>
              <a:t>– propojení</a:t>
            </a:r>
            <a:endParaRPr b="0" lang="sk-SK" sz="4400" spc="-1" strike="noStrike">
              <a:latin typeface="Arial"/>
            </a:endParaRPr>
          </a:p>
        </p:txBody>
      </p:sp>
      <p:sp>
        <p:nvSpPr>
          <p:cNvPr id="229" name="CustomShape 3"/>
          <p:cNvSpPr/>
          <p:nvPr/>
        </p:nvSpPr>
        <p:spPr>
          <a:xfrm>
            <a:off x="324360" y="2457000"/>
            <a:ext cx="11404080" cy="264960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2800" spc="-1" strike="noStrike">
                <a:solidFill>
                  <a:srgbClr val="002060"/>
                </a:solidFill>
                <a:latin typeface="Calibri"/>
                <a:ea typeface="Calibri"/>
              </a:rPr>
              <a:t>Metodická část: modul 10, téma Elektromagnetické spektrum.</a:t>
            </a:r>
            <a:endParaRPr b="0" lang="sk-SK" sz="2800" spc="-1" strike="noStrike">
              <a:latin typeface="Arial"/>
            </a:endParaRPr>
          </a:p>
          <a:p>
            <a:pPr>
              <a:lnSpc>
                <a:spcPct val="100000"/>
              </a:lnSpc>
            </a:pPr>
            <a:endParaRPr b="0" lang="sk-SK" sz="2800" spc="-1" strike="noStrike">
              <a:latin typeface="Arial"/>
            </a:endParaRPr>
          </a:p>
          <a:p>
            <a:pPr>
              <a:lnSpc>
                <a:spcPct val="100000"/>
              </a:lnSpc>
            </a:pPr>
            <a:r>
              <a:rPr b="0" lang="cs-CZ" sz="2800" spc="-1" strike="noStrike">
                <a:solidFill>
                  <a:srgbClr val="002060"/>
                </a:solidFill>
                <a:latin typeface="Calibri"/>
                <a:ea typeface="Calibri"/>
              </a:rPr>
              <a:t>Cíl: Žáci najdou a experimentálně potvrdí vztah mezi frekvencí a délkou vln v elektromagnetickém spektru (EM spektrum). Též zjistí, jak tyto dvě veličiny souvisí s barvami v elektromagnetickém spektru.</a:t>
            </a:r>
            <a:endParaRPr b="0" lang="sk-SK" sz="2800" spc="-1" strike="noStrike">
              <a:latin typeface="Arial"/>
            </a:endParaRPr>
          </a:p>
          <a:p>
            <a:pPr>
              <a:lnSpc>
                <a:spcPct val="100000"/>
              </a:lnSpc>
            </a:pPr>
            <a:r>
              <a:rPr b="0" lang="cs-CZ" sz="2800" spc="-1" strike="noStrike">
                <a:solidFill>
                  <a:srgbClr val="002060"/>
                </a:solidFill>
                <a:latin typeface="Calibri"/>
                <a:ea typeface="Calibri"/>
              </a:rPr>
              <a:t> </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231" name="image1.png" descr=""/>
          <p:cNvPicPr/>
          <p:nvPr/>
        </p:nvPicPr>
        <p:blipFill>
          <a:blip r:embed="rId1"/>
          <a:stretch/>
        </p:blipFill>
        <p:spPr>
          <a:xfrm>
            <a:off x="-6840" y="-11880"/>
            <a:ext cx="12197160" cy="1060200"/>
          </a:xfrm>
          <a:prstGeom prst="rect">
            <a:avLst/>
          </a:prstGeom>
          <a:ln w="12600">
            <a:noFill/>
          </a:ln>
        </p:spPr>
      </p:pic>
      <p:pic>
        <p:nvPicPr>
          <p:cNvPr id="232" name="image2.jpeg" descr=""/>
          <p:cNvPicPr/>
          <p:nvPr/>
        </p:nvPicPr>
        <p:blipFill>
          <a:blip r:embed="rId2"/>
          <a:stretch/>
        </p:blipFill>
        <p:spPr>
          <a:xfrm>
            <a:off x="-6840" y="5799960"/>
            <a:ext cx="12197160" cy="1050480"/>
          </a:xfrm>
          <a:prstGeom prst="rect">
            <a:avLst/>
          </a:prstGeom>
          <a:ln w="12600">
            <a:noFill/>
          </a:ln>
        </p:spPr>
      </p:pic>
      <p:sp>
        <p:nvSpPr>
          <p:cNvPr id="233" name="CustomShape 2"/>
          <p:cNvSpPr/>
          <p:nvPr/>
        </p:nvSpPr>
        <p:spPr>
          <a:xfrm>
            <a:off x="261360" y="836640"/>
            <a:ext cx="11683800" cy="143064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4400" spc="-1" strike="noStrike" u="sng">
                <a:solidFill>
                  <a:srgbClr val="002060"/>
                </a:solidFill>
                <a:uFill>
                  <a:solidFill>
                    <a:srgbClr val="44546a"/>
                  </a:solidFill>
                </a:uFill>
                <a:latin typeface="Trebuchet MS"/>
                <a:ea typeface="Trebuchet MS"/>
              </a:rPr>
              <a:t>Praktické cvičení 2:</a:t>
            </a:r>
            <a:r>
              <a:rPr b="0" lang="cs-CZ" sz="4400" spc="-1" strike="noStrike">
                <a:solidFill>
                  <a:srgbClr val="002060"/>
                </a:solidFill>
                <a:latin typeface="Trebuchet MS"/>
                <a:ea typeface="Trebuchet MS"/>
              </a:rPr>
              <a:t> </a:t>
            </a:r>
            <a:r>
              <a:rPr b="0" lang="cs-CZ" sz="4400" spc="-1" strike="noStrike">
                <a:solidFill>
                  <a:srgbClr val="002060"/>
                </a:solidFill>
                <a:latin typeface="Calibri"/>
                <a:ea typeface="Calibri"/>
              </a:rPr>
              <a:t>Frekvence a vlnová délka </a:t>
            </a:r>
            <a:r>
              <a:rPr b="0" lang="cs-CZ" sz="4400" spc="-1" strike="noStrike">
                <a:solidFill>
                  <a:srgbClr val="002060"/>
                </a:solidFill>
                <a:latin typeface="Arial"/>
                <a:ea typeface="DejaVu Sans"/>
              </a:rPr>
              <a:t>– propojení</a:t>
            </a:r>
            <a:endParaRPr b="0" lang="sk-SK" sz="4400" spc="-1" strike="noStrike">
              <a:latin typeface="Arial"/>
            </a:endParaRPr>
          </a:p>
        </p:txBody>
      </p:sp>
      <p:sp>
        <p:nvSpPr>
          <p:cNvPr id="234" name="CustomShape 3"/>
          <p:cNvSpPr/>
          <p:nvPr/>
        </p:nvSpPr>
        <p:spPr>
          <a:xfrm>
            <a:off x="324360" y="2457000"/>
            <a:ext cx="11404080" cy="3014640"/>
          </a:xfrm>
          <a:prstGeom prst="rect">
            <a:avLst/>
          </a:prstGeom>
          <a:noFill/>
          <a:ln w="12600">
            <a:noFill/>
          </a:ln>
        </p:spPr>
        <p:style>
          <a:lnRef idx="0"/>
          <a:fillRef idx="0"/>
          <a:effectRef idx="0"/>
          <a:fontRef idx="minor"/>
        </p:style>
        <p:txBody>
          <a:bodyPr lIns="45720" rIns="45720" tIns="45000" bIns="45000">
            <a:noAutofit/>
          </a:bodyPr>
          <a:p>
            <a:pPr>
              <a:lnSpc>
                <a:spcPct val="100000"/>
              </a:lnSpc>
            </a:pPr>
            <a:r>
              <a:rPr b="0" lang="cs-CZ" sz="2800" spc="-1" strike="noStrike">
                <a:solidFill>
                  <a:srgbClr val="002060"/>
                </a:solidFill>
                <a:latin typeface="Calibri"/>
                <a:ea typeface="Calibri"/>
              </a:rPr>
              <a:t>Potřebné pomůcky a materiály: 1 pokladní páska a 1 papírová lepicí páska (stačí pro celou třídu).</a:t>
            </a:r>
            <a:r>
              <a:rPr b="0" lang="cs-CZ" sz="2400" spc="-1" strike="noStrike">
                <a:solidFill>
                  <a:srgbClr val="002060"/>
                </a:solidFill>
                <a:latin typeface="Calibri"/>
                <a:ea typeface="Calibri"/>
              </a:rPr>
              <a:t> </a:t>
            </a:r>
            <a:endParaRPr b="0" lang="sk-SK" sz="2400" spc="-1" strike="noStrike">
              <a:latin typeface="Arial"/>
            </a:endParaRPr>
          </a:p>
          <a:p>
            <a:pPr>
              <a:lnSpc>
                <a:spcPct val="100000"/>
              </a:lnSpc>
            </a:pPr>
            <a:endParaRPr b="0" lang="sk-SK" sz="2400" spc="-1" strike="noStrike">
              <a:latin typeface="Arial"/>
            </a:endParaRPr>
          </a:p>
          <a:p>
            <a:pPr>
              <a:lnSpc>
                <a:spcPct val="100000"/>
              </a:lnSpc>
            </a:pPr>
            <a:r>
              <a:rPr b="0" lang="cs-CZ" sz="2800" spc="-1" strike="noStrike">
                <a:solidFill>
                  <a:srgbClr val="002060"/>
                </a:solidFill>
                <a:latin typeface="Calibri"/>
                <a:ea typeface="Calibri"/>
              </a:rPr>
              <a:t>Každý žák by měl mít: sadu červené, zelené a fialové pastelky + černou pastelku; 1 kus kartonu formátu A4; nůžky; 4 tlustší učebnice nebo knihy; hodinky s ručičkami; vytištěné přílohy ke cvičením (pracovní list, tabulka, dotazník).</a:t>
            </a:r>
            <a:r>
              <a:rPr b="0" lang="cs-CZ" sz="2400" spc="-1" strike="noStrike">
                <a:solidFill>
                  <a:srgbClr val="002060"/>
                </a:solidFill>
                <a:latin typeface="Calibri"/>
                <a:ea typeface="Calibri"/>
              </a:rPr>
              <a:t> </a:t>
            </a:r>
            <a:endParaRPr b="0" lang="sk-SK" sz="24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 name="image2.jpg" descr=""/>
          <p:cNvPicPr/>
          <p:nvPr/>
        </p:nvPicPr>
        <p:blipFill>
          <a:blip r:embed="rId1"/>
          <a:srcRect l="0" t="14595" r="0" b="20013"/>
          <a:stretch/>
        </p:blipFill>
        <p:spPr>
          <a:xfrm>
            <a:off x="1587600" y="5821560"/>
            <a:ext cx="9032040" cy="1035720"/>
          </a:xfrm>
          <a:prstGeom prst="rect">
            <a:avLst/>
          </a:prstGeom>
          <a:ln w="12600">
            <a:noFill/>
          </a:ln>
        </p:spPr>
      </p:pic>
      <p:pic>
        <p:nvPicPr>
          <p:cNvPr id="236" name="image1.png" descr=""/>
          <p:cNvPicPr/>
          <p:nvPr/>
        </p:nvPicPr>
        <p:blipFill>
          <a:blip r:embed="rId2"/>
          <a:srcRect l="0" t="8888" r="0" b="13844"/>
          <a:stretch/>
        </p:blipFill>
        <p:spPr>
          <a:xfrm>
            <a:off x="1254240" y="0"/>
            <a:ext cx="9682920" cy="1101240"/>
          </a:xfrm>
          <a:prstGeom prst="rect">
            <a:avLst/>
          </a:prstGeom>
          <a:ln w="12600">
            <a:noFill/>
          </a:ln>
        </p:spPr>
      </p:pic>
      <p:sp>
        <p:nvSpPr>
          <p:cNvPr id="237" name="CustomShape 1"/>
          <p:cNvSpPr/>
          <p:nvPr/>
        </p:nvSpPr>
        <p:spPr>
          <a:xfrm>
            <a:off x="-6840" y="5572440"/>
            <a:ext cx="12197880" cy="146520"/>
          </a:xfrm>
          <a:prstGeom prst="rect">
            <a:avLst/>
          </a:prstGeom>
          <a:solidFill>
            <a:srgbClr val="ed7d31"/>
          </a:solidFill>
          <a:ln w="12600">
            <a:noFill/>
          </a:ln>
        </p:spPr>
        <p:style>
          <a:lnRef idx="0"/>
          <a:fillRef idx="0"/>
          <a:effectRef idx="0"/>
          <a:fontRef idx="minor"/>
        </p:style>
        <p:txBody>
          <a:bodyPr lIns="0" rIns="0" tIns="0" bIns="0">
            <a:noAutofit/>
          </a:bodyPr>
          <a:p>
            <a:pPr>
              <a:lnSpc>
                <a:spcPct val="107000"/>
              </a:lnSpc>
              <a:spcBef>
                <a:spcPts val="799"/>
              </a:spcBef>
            </a:pPr>
            <a:r>
              <a:rPr b="0" lang="cs-CZ"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38" name="CustomShape 2"/>
          <p:cNvSpPr/>
          <p:nvPr/>
        </p:nvSpPr>
        <p:spPr>
          <a:xfrm>
            <a:off x="0" y="1044360"/>
            <a:ext cx="12191400" cy="670320"/>
          </a:xfrm>
          <a:prstGeom prst="rect">
            <a:avLst/>
          </a:prstGeom>
          <a:noFill/>
          <a:ln w="12600">
            <a:noFill/>
          </a:ln>
        </p:spPr>
        <p:style>
          <a:lnRef idx="0"/>
          <a:fillRef idx="0"/>
          <a:effectRef idx="0"/>
          <a:fontRef idx="minor"/>
        </p:style>
        <p:txBody>
          <a:bodyPr lIns="0" rIns="0" tIns="0" bIns="0">
            <a:noAutofit/>
          </a:bodyPr>
          <a:p>
            <a:pPr algn="ctr">
              <a:lnSpc>
                <a:spcPct val="100000"/>
              </a:lnSpc>
            </a:pPr>
            <a:r>
              <a:rPr b="0" lang="cs-CZ" sz="4400" spc="-1" strike="noStrike" u="sng">
                <a:solidFill>
                  <a:srgbClr val="002060"/>
                </a:solidFill>
                <a:uFillTx/>
                <a:latin typeface="Arial"/>
                <a:ea typeface="DejaVu Sans"/>
              </a:rPr>
              <a:t>Závěry, ověření výsledků</a:t>
            </a:r>
            <a:endParaRPr b="0" lang="sk-SK" sz="4400" spc="-1" strike="noStrike">
              <a:latin typeface="Arial"/>
            </a:endParaRPr>
          </a:p>
        </p:txBody>
      </p:sp>
      <p:sp>
        <p:nvSpPr>
          <p:cNvPr id="239" name="CustomShape 3"/>
          <p:cNvSpPr/>
          <p:nvPr/>
        </p:nvSpPr>
        <p:spPr>
          <a:xfrm>
            <a:off x="412560" y="1923480"/>
            <a:ext cx="11684520" cy="426528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2800" spc="-1" strike="noStrike">
                <a:solidFill>
                  <a:srgbClr val="002060"/>
                </a:solidFill>
                <a:latin typeface="Arial"/>
                <a:ea typeface="DejaVu Sans"/>
              </a:rPr>
              <a:t>Co bude dál (Feed Forward): Plánujte další hodinu na základě výkonu žáka:</a:t>
            </a:r>
            <a:endParaRPr b="0" lang="sk-SK" sz="2800" spc="-1" strike="noStrike">
              <a:latin typeface="Arial"/>
            </a:endParaRPr>
          </a:p>
          <a:p>
            <a:pPr>
              <a:lnSpc>
                <a:spcPct val="100000"/>
              </a:lnSpc>
            </a:pP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Arial"/>
                <a:ea typeface="DejaVu Sans"/>
              </a:rPr>
              <a:t>Obtížnost ve třídě:</a:t>
            </a:r>
            <a:r>
              <a:rPr b="0" lang="cs-CZ" sz="2800" spc="-1" strike="noStrike">
                <a:solidFill>
                  <a:srgbClr val="002060"/>
                </a:solidFill>
                <a:latin typeface="Arial"/>
                <a:ea typeface="DejaVu Sans"/>
              </a:rPr>
              <a:t> V závislosti na tom, jak dobře žáci porozuměli materiálu </a:t>
            </a:r>
            <a:br/>
            <a:r>
              <a:rPr b="0" lang="cs-CZ" sz="2800" spc="-1" strike="noStrike">
                <a:solidFill>
                  <a:srgbClr val="002060"/>
                </a:solidFill>
                <a:latin typeface="Arial"/>
                <a:ea typeface="DejaVu Sans"/>
              </a:rPr>
              <a:t>a zvládli úkoly.</a:t>
            </a: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Arial"/>
                <a:ea typeface="DejaVu Sans"/>
              </a:rPr>
              <a:t>Přístup k materiálu</a:t>
            </a:r>
            <a:r>
              <a:rPr b="0" lang="cs-CZ" sz="2800" spc="-1" strike="noStrike">
                <a:solidFill>
                  <a:srgbClr val="002060"/>
                </a:solidFill>
                <a:latin typeface="Arial"/>
                <a:ea typeface="DejaVu Sans"/>
              </a:rPr>
              <a:t>: Jaký je správný postup, který vám pomůže porozumět materiálu a splnit stanovené úkoly.</a:t>
            </a: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Arial"/>
                <a:ea typeface="DejaVu Sans"/>
              </a:rPr>
              <a:t>Sebehodnocení</a:t>
            </a:r>
            <a:r>
              <a:rPr b="0" lang="cs-CZ" sz="2800" spc="-1" strike="noStrike">
                <a:solidFill>
                  <a:srgbClr val="002060"/>
                </a:solidFill>
                <a:latin typeface="Arial"/>
                <a:ea typeface="DejaVu Sans"/>
              </a:rPr>
              <a:t>: sebekázeň, vedení a kontrola činností.</a:t>
            </a: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Arial"/>
                <a:ea typeface="DejaVu Sans"/>
              </a:rPr>
              <a:t>Individuální přístup</a:t>
            </a:r>
            <a:r>
              <a:rPr b="0" lang="cs-CZ" sz="2800" spc="-1" strike="noStrike">
                <a:solidFill>
                  <a:srgbClr val="002060"/>
                </a:solidFill>
                <a:latin typeface="Arial"/>
                <a:ea typeface="DejaVu Sans"/>
              </a:rPr>
              <a:t>: Individuální hodnocení a vedení.</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0" name="image2.jpg" descr=""/>
          <p:cNvPicPr/>
          <p:nvPr/>
        </p:nvPicPr>
        <p:blipFill>
          <a:blip r:embed="rId1"/>
          <a:srcRect l="0" t="14595" r="0" b="20013"/>
          <a:stretch/>
        </p:blipFill>
        <p:spPr>
          <a:xfrm>
            <a:off x="1587600" y="5821560"/>
            <a:ext cx="9032040" cy="1035720"/>
          </a:xfrm>
          <a:prstGeom prst="rect">
            <a:avLst/>
          </a:prstGeom>
          <a:ln w="12600">
            <a:noFill/>
          </a:ln>
        </p:spPr>
      </p:pic>
      <p:pic>
        <p:nvPicPr>
          <p:cNvPr id="241" name="image1.png" descr=""/>
          <p:cNvPicPr/>
          <p:nvPr/>
        </p:nvPicPr>
        <p:blipFill>
          <a:blip r:embed="rId2"/>
          <a:srcRect l="0" t="8888" r="0" b="13844"/>
          <a:stretch/>
        </p:blipFill>
        <p:spPr>
          <a:xfrm>
            <a:off x="1254240" y="0"/>
            <a:ext cx="9682920" cy="1101240"/>
          </a:xfrm>
          <a:prstGeom prst="rect">
            <a:avLst/>
          </a:prstGeom>
          <a:ln w="12600">
            <a:noFill/>
          </a:ln>
        </p:spPr>
      </p:pic>
      <p:sp>
        <p:nvSpPr>
          <p:cNvPr id="242" name="CustomShape 1"/>
          <p:cNvSpPr/>
          <p:nvPr/>
        </p:nvSpPr>
        <p:spPr>
          <a:xfrm>
            <a:off x="-6840" y="5572440"/>
            <a:ext cx="12197880" cy="146520"/>
          </a:xfrm>
          <a:prstGeom prst="rect">
            <a:avLst/>
          </a:prstGeom>
          <a:solidFill>
            <a:srgbClr val="ed7d31"/>
          </a:solidFill>
          <a:ln w="12600">
            <a:noFill/>
          </a:ln>
        </p:spPr>
        <p:style>
          <a:lnRef idx="0"/>
          <a:fillRef idx="0"/>
          <a:effectRef idx="0"/>
          <a:fontRef idx="minor"/>
        </p:style>
        <p:txBody>
          <a:bodyPr lIns="0" rIns="0" tIns="0" bIns="0">
            <a:noAutofit/>
          </a:bodyPr>
          <a:p>
            <a:pPr>
              <a:lnSpc>
                <a:spcPct val="107000"/>
              </a:lnSpc>
              <a:spcBef>
                <a:spcPts val="799"/>
              </a:spcBef>
            </a:pPr>
            <a:r>
              <a:rPr b="0" lang="cs-CZ"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43" name="CustomShape 2"/>
          <p:cNvSpPr/>
          <p:nvPr/>
        </p:nvSpPr>
        <p:spPr>
          <a:xfrm>
            <a:off x="261360" y="1054440"/>
            <a:ext cx="11684520" cy="670320"/>
          </a:xfrm>
          <a:prstGeom prst="rect">
            <a:avLst/>
          </a:prstGeom>
          <a:noFill/>
          <a:ln w="12600">
            <a:noFill/>
          </a:ln>
        </p:spPr>
        <p:style>
          <a:lnRef idx="0"/>
          <a:fillRef idx="0"/>
          <a:effectRef idx="0"/>
          <a:fontRef idx="minor"/>
        </p:style>
        <p:txBody>
          <a:bodyPr lIns="0" rIns="0" tIns="0" bIns="0">
            <a:noAutofit/>
          </a:bodyPr>
          <a:p>
            <a:pPr algn="ctr">
              <a:lnSpc>
                <a:spcPct val="100000"/>
              </a:lnSpc>
            </a:pPr>
            <a:r>
              <a:rPr b="0" lang="cs-CZ" sz="4400" spc="-1" strike="noStrike" u="sng">
                <a:solidFill>
                  <a:srgbClr val="002060"/>
                </a:solidFill>
                <a:uFillTx/>
                <a:latin typeface="Arial"/>
                <a:ea typeface="DejaVu Sans"/>
              </a:rPr>
              <a:t>Závěry, ověření výsledků 2</a:t>
            </a:r>
            <a:endParaRPr b="0" lang="sk-SK" sz="4400" spc="-1" strike="noStrike">
              <a:latin typeface="Arial"/>
            </a:endParaRPr>
          </a:p>
        </p:txBody>
      </p:sp>
      <p:sp>
        <p:nvSpPr>
          <p:cNvPr id="244" name="CustomShape 3"/>
          <p:cNvSpPr/>
          <p:nvPr/>
        </p:nvSpPr>
        <p:spPr>
          <a:xfrm>
            <a:off x="261360" y="1915920"/>
            <a:ext cx="11684520" cy="3122280"/>
          </a:xfrm>
          <a:prstGeom prst="rect">
            <a:avLst/>
          </a:prstGeom>
          <a:noFill/>
          <a:ln w="12600">
            <a:noFill/>
          </a:ln>
        </p:spPr>
        <p:style>
          <a:lnRef idx="0"/>
          <a:fillRef idx="0"/>
          <a:effectRef idx="0"/>
          <a:fontRef idx="minor"/>
        </p:style>
        <p:txBody>
          <a:bodyPr lIns="0" rIns="0" tIns="0" bIns="0">
            <a:noAutofit/>
          </a:bodyPr>
          <a:p>
            <a:pPr marL="457200" indent="-456480">
              <a:lnSpc>
                <a:spcPct val="100000"/>
              </a:lnSpc>
              <a:buClr>
                <a:srgbClr val="002060"/>
              </a:buClr>
              <a:buFont typeface="Arial"/>
              <a:buChar char="•"/>
            </a:pPr>
            <a:r>
              <a:rPr b="1" lang="cs-CZ" sz="2800" spc="-1" strike="noStrike">
                <a:solidFill>
                  <a:srgbClr val="002060"/>
                </a:solidFill>
                <a:latin typeface="Arial"/>
                <a:ea typeface="DejaVu Sans"/>
              </a:rPr>
              <a:t>Příprava</a:t>
            </a:r>
            <a:r>
              <a:rPr b="0" lang="cs-CZ" sz="2800" spc="-1" strike="noStrike">
                <a:solidFill>
                  <a:srgbClr val="002060"/>
                </a:solidFill>
                <a:latin typeface="Arial"/>
                <a:ea typeface="DejaVu Sans"/>
              </a:rPr>
              <a:t>: </a:t>
            </a:r>
            <a:r>
              <a:rPr b="0" lang="cs-CZ" sz="2400" spc="-1" strike="noStrike">
                <a:solidFill>
                  <a:srgbClr val="002060"/>
                </a:solidFill>
                <a:latin typeface="Arial"/>
                <a:ea typeface="DejaVu Sans"/>
              </a:rPr>
              <a:t>Jasné a dobře definované cíle lekce a cvičení. Když budou dobře rozumět konečnému cíli, mohou se žáci snadněji a efektivněji zaměřit na konkrétní úkol / materiál.</a:t>
            </a:r>
            <a:r>
              <a:rPr b="0" lang="cs-CZ" sz="2800" spc="-1" strike="noStrike">
                <a:solidFill>
                  <a:srgbClr val="002060"/>
                </a:solidFill>
                <a:latin typeface="Arial"/>
                <a:ea typeface="DejaVu Sans"/>
              </a:rPr>
              <a:t>  </a:t>
            </a:r>
            <a:endParaRPr b="0" lang="sk-SK" sz="2800" spc="-1" strike="noStrike">
              <a:latin typeface="Arial"/>
            </a:endParaRPr>
          </a:p>
          <a:p>
            <a:pPr>
              <a:lnSpc>
                <a:spcPct val="100000"/>
              </a:lnSpc>
            </a:pPr>
            <a:endParaRPr b="0" lang="sk-SK" sz="2800" spc="-1" strike="noStrike">
              <a:latin typeface="Arial"/>
            </a:endParaRPr>
          </a:p>
          <a:p>
            <a:pPr marL="457200" indent="-456480">
              <a:lnSpc>
                <a:spcPct val="100000"/>
              </a:lnSpc>
              <a:buClr>
                <a:srgbClr val="002060"/>
              </a:buClr>
              <a:buFont typeface="Arial"/>
              <a:buChar char="•"/>
            </a:pPr>
            <a:r>
              <a:rPr b="1" lang="cs-CZ" sz="2800" spc="-1" strike="noStrike">
                <a:solidFill>
                  <a:srgbClr val="002060"/>
                </a:solidFill>
                <a:latin typeface="Arial"/>
                <a:ea typeface="DejaVu Sans"/>
              </a:rPr>
              <a:t>Ověřování</a:t>
            </a:r>
            <a:r>
              <a:rPr b="0" lang="cs-CZ" sz="2800" spc="-1" strike="noStrike">
                <a:solidFill>
                  <a:srgbClr val="002060"/>
                </a:solidFill>
                <a:latin typeface="Arial"/>
                <a:ea typeface="DejaVu Sans"/>
              </a:rPr>
              <a:t>: </a:t>
            </a:r>
            <a:r>
              <a:rPr b="0" lang="cs-CZ" sz="2300" spc="-1" strike="noStrike">
                <a:solidFill>
                  <a:srgbClr val="002060"/>
                </a:solidFill>
                <a:latin typeface="Arial"/>
                <a:ea typeface="DejaVu Sans"/>
              </a:rPr>
              <a:t>Jak jsem to udělal? Individuální hodnocení a zpětná vazba od učitele o práci žáka, která se konkrétně týká dosažení cíle. Poskytněte informace o pokroku žáka (nebo jeho nedostatku) a poskytněte pokyny, které pomohou dosáhnout cíle a dosáhnout očekávané úrovně.</a:t>
            </a:r>
            <a:endParaRPr b="0" lang="sk-SK" sz="23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 name="image2.jpg" descr=""/>
          <p:cNvPicPr/>
          <p:nvPr/>
        </p:nvPicPr>
        <p:blipFill>
          <a:blip r:embed="rId1"/>
          <a:srcRect l="0" t="14595" r="0" b="20013"/>
          <a:stretch/>
        </p:blipFill>
        <p:spPr>
          <a:xfrm>
            <a:off x="1587600" y="5821560"/>
            <a:ext cx="9032040" cy="1035720"/>
          </a:xfrm>
          <a:prstGeom prst="rect">
            <a:avLst/>
          </a:prstGeom>
          <a:ln w="12600">
            <a:noFill/>
          </a:ln>
        </p:spPr>
      </p:pic>
      <p:pic>
        <p:nvPicPr>
          <p:cNvPr id="116" name="image1.png" descr=""/>
          <p:cNvPicPr/>
          <p:nvPr/>
        </p:nvPicPr>
        <p:blipFill>
          <a:blip r:embed="rId2"/>
          <a:srcRect l="0" t="8888" r="0" b="13844"/>
          <a:stretch/>
        </p:blipFill>
        <p:spPr>
          <a:xfrm>
            <a:off x="1254240" y="0"/>
            <a:ext cx="9682920" cy="1101240"/>
          </a:xfrm>
          <a:prstGeom prst="rect">
            <a:avLst/>
          </a:prstGeom>
          <a:ln w="12600">
            <a:noFill/>
          </a:ln>
        </p:spPr>
      </p:pic>
      <p:sp>
        <p:nvSpPr>
          <p:cNvPr id="117" name="CustomShape 1"/>
          <p:cNvSpPr/>
          <p:nvPr/>
        </p:nvSpPr>
        <p:spPr>
          <a:xfrm>
            <a:off x="-6840" y="5572440"/>
            <a:ext cx="12197880" cy="145800"/>
          </a:xfrm>
          <a:prstGeom prst="rect">
            <a:avLst/>
          </a:prstGeom>
          <a:solidFill>
            <a:srgbClr val="ed7d31"/>
          </a:solidFill>
          <a:ln w="12600">
            <a:noFill/>
          </a:ln>
        </p:spPr>
        <p:style>
          <a:lnRef idx="0"/>
          <a:fillRef idx="0"/>
          <a:effectRef idx="0"/>
          <a:fontRef idx="minor"/>
        </p:style>
        <p:txBody>
          <a:bodyPr lIns="0" rIns="0" tIns="0" bIns="0">
            <a:noAutofit/>
          </a:bodyPr>
          <a:p>
            <a:pPr>
              <a:lnSpc>
                <a:spcPct val="107000"/>
              </a:lnSpc>
              <a:spcBef>
                <a:spcPts val="799"/>
              </a:spcBef>
            </a:pPr>
            <a:r>
              <a:rPr b="0" lang="cs-CZ"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18" name="CustomShape 2"/>
          <p:cNvSpPr/>
          <p:nvPr/>
        </p:nvSpPr>
        <p:spPr>
          <a:xfrm>
            <a:off x="-6840" y="981720"/>
            <a:ext cx="12197880" cy="687960"/>
          </a:xfrm>
          <a:prstGeom prst="rect">
            <a:avLst/>
          </a:prstGeom>
          <a:noFill/>
          <a:ln w="0">
            <a:noFill/>
          </a:ln>
        </p:spPr>
        <p:style>
          <a:lnRef idx="0"/>
          <a:fillRef idx="0"/>
          <a:effectRef idx="0"/>
          <a:fontRef idx="minor"/>
        </p:style>
        <p:txBody>
          <a:bodyPr lIns="0" rIns="0" tIns="0" bIns="0" anchor="b">
            <a:normAutofit/>
          </a:bodyPr>
          <a:p>
            <a:pPr algn="ctr">
              <a:lnSpc>
                <a:spcPct val="90000"/>
              </a:lnSpc>
            </a:pPr>
            <a:r>
              <a:rPr b="0" lang="en-US" sz="4400" spc="-1" strike="noStrike" u="sng">
                <a:solidFill>
                  <a:srgbClr val="002060"/>
                </a:solidFill>
                <a:uFillTx/>
                <a:latin typeface="Calibri"/>
                <a:ea typeface="Calibri"/>
              </a:rPr>
              <a:t>Moduly projektu STARS</a:t>
            </a:r>
            <a:endParaRPr b="0" lang="sk-SK" sz="4400" spc="-1" strike="noStrike">
              <a:latin typeface="Arial"/>
            </a:endParaRPr>
          </a:p>
        </p:txBody>
      </p:sp>
      <p:sp>
        <p:nvSpPr>
          <p:cNvPr id="119" name="CustomShape 3"/>
          <p:cNvSpPr/>
          <p:nvPr/>
        </p:nvSpPr>
        <p:spPr>
          <a:xfrm>
            <a:off x="781560" y="2016360"/>
            <a:ext cx="10826280" cy="3331080"/>
          </a:xfrm>
          <a:prstGeom prst="rect">
            <a:avLst/>
          </a:prstGeom>
          <a:noFill/>
          <a:ln w="0">
            <a:noFill/>
          </a:ln>
        </p:spPr>
        <p:style>
          <a:lnRef idx="0"/>
          <a:fillRef idx="0"/>
          <a:effectRef idx="0"/>
          <a:fontRef idx="minor"/>
        </p:style>
        <p:txBody>
          <a:bodyPr lIns="0" rIns="0" tIns="0" bIns="0">
            <a:normAutofit/>
          </a:bodyPr>
          <a:p>
            <a:pPr algn="just">
              <a:lnSpc>
                <a:spcPct val="90000"/>
              </a:lnSpc>
              <a:spcBef>
                <a:spcPts val="901"/>
              </a:spcBef>
            </a:pPr>
            <a:r>
              <a:rPr b="0" lang="en-US" sz="2600" spc="-1" strike="noStrike">
                <a:solidFill>
                  <a:srgbClr val="002060"/>
                </a:solidFill>
                <a:latin typeface="Arial"/>
                <a:ea typeface="DejaVu Sans"/>
              </a:rPr>
              <a:t>#1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Souhvězdí.</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#6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Galaktické prostředí.</a:t>
            </a:r>
            <a:endParaRPr b="0" lang="sk-SK" sz="2600" spc="-1" strike="noStrike">
              <a:latin typeface="Arial"/>
            </a:endParaRPr>
          </a:p>
          <a:p>
            <a:pPr algn="just">
              <a:lnSpc>
                <a:spcPct val="90000"/>
              </a:lnSpc>
              <a:spcBef>
                <a:spcPts val="901"/>
              </a:spcBef>
            </a:pPr>
            <a:r>
              <a:rPr b="0" lang="en-US" sz="2600" spc="-1" strike="noStrike">
                <a:solidFill>
                  <a:srgbClr val="002060"/>
                </a:solidFill>
                <a:latin typeface="Arial"/>
                <a:ea typeface="DejaVu Sans"/>
              </a:rPr>
              <a:t>#2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Pohyb nebeských těles.</a:t>
            </a:r>
            <a:r>
              <a:rPr b="0" lang="en-US" sz="2600" spc="-1" strike="noStrike">
                <a:solidFill>
                  <a:srgbClr val="002060"/>
                </a:solidFill>
                <a:latin typeface="Arial"/>
                <a:ea typeface="DejaVu Sans"/>
              </a:rPr>
              <a:t>	</a:t>
            </a:r>
            <a:r>
              <a:rPr b="0" lang="sk-SK" sz="2600" spc="-1" strike="noStrike">
                <a:solidFill>
                  <a:srgbClr val="002060"/>
                </a:solidFill>
                <a:latin typeface="Arial"/>
                <a:ea typeface="DejaVu Sans"/>
              </a:rPr>
              <a:t>          </a:t>
            </a:r>
            <a:r>
              <a:rPr b="0" lang="en-US" sz="2600" spc="-1" strike="noStrike">
                <a:solidFill>
                  <a:srgbClr val="002060"/>
                </a:solidFill>
                <a:latin typeface="Arial"/>
                <a:ea typeface="DejaVu Sans"/>
              </a:rPr>
              <a:t>#7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Slunce a hvězdy.</a:t>
            </a:r>
            <a:endParaRPr b="0" lang="sk-SK" sz="2600" spc="-1" strike="noStrike">
              <a:latin typeface="Arial"/>
            </a:endParaRPr>
          </a:p>
          <a:p>
            <a:pPr algn="just">
              <a:lnSpc>
                <a:spcPct val="90000"/>
              </a:lnSpc>
              <a:spcBef>
                <a:spcPts val="901"/>
              </a:spcBef>
            </a:pPr>
            <a:r>
              <a:rPr b="0" lang="en-US" sz="2600" spc="-1" strike="noStrike">
                <a:solidFill>
                  <a:srgbClr val="002060"/>
                </a:solidFill>
                <a:latin typeface="Arial"/>
                <a:ea typeface="DejaVu Sans"/>
              </a:rPr>
              <a:t>#3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Newtonův gravitační zákon.</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#8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Naše Galaxie a jiné galaxie.</a:t>
            </a:r>
            <a:endParaRPr b="0" lang="sk-SK" sz="2600" spc="-1" strike="noStrike">
              <a:latin typeface="Arial"/>
            </a:endParaRPr>
          </a:p>
          <a:p>
            <a:pPr algn="just">
              <a:lnSpc>
                <a:spcPct val="90000"/>
              </a:lnSpc>
              <a:spcBef>
                <a:spcPts val="901"/>
              </a:spcBef>
            </a:pPr>
            <a:r>
              <a:rPr b="0" lang="en-US" sz="2600" spc="-1" strike="noStrike">
                <a:solidFill>
                  <a:srgbClr val="002060"/>
                </a:solidFill>
                <a:latin typeface="Arial"/>
                <a:ea typeface="DejaVu Sans"/>
              </a:rPr>
              <a:t>#4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Objevování vesmíru.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#9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Vesmír.</a:t>
            </a:r>
            <a:endParaRPr b="0" lang="sk-SK" sz="2600" spc="-1" strike="noStrike">
              <a:latin typeface="Arial"/>
            </a:endParaRPr>
          </a:p>
          <a:p>
            <a:pPr algn="just">
              <a:lnSpc>
                <a:spcPct val="90000"/>
              </a:lnSpc>
              <a:spcBef>
                <a:spcPts val="901"/>
              </a:spcBef>
            </a:pPr>
            <a:r>
              <a:rPr b="0" lang="en-US" sz="2600" spc="-1" strike="noStrike">
                <a:solidFill>
                  <a:srgbClr val="002060"/>
                </a:solidFill>
                <a:latin typeface="Arial"/>
                <a:ea typeface="DejaVu Sans"/>
              </a:rPr>
              <a:t>#5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Sluneční soustava.</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#10</a:t>
            </a: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Hvězdárny / observatoře.</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image2.jpg" descr=""/>
          <p:cNvPicPr/>
          <p:nvPr/>
        </p:nvPicPr>
        <p:blipFill>
          <a:blip r:embed="rId1"/>
          <a:srcRect l="0" t="14595" r="0" b="20013"/>
          <a:stretch/>
        </p:blipFill>
        <p:spPr>
          <a:xfrm>
            <a:off x="1587600" y="5821560"/>
            <a:ext cx="9032040" cy="1035720"/>
          </a:xfrm>
          <a:prstGeom prst="rect">
            <a:avLst/>
          </a:prstGeom>
          <a:ln w="12600">
            <a:noFill/>
          </a:ln>
        </p:spPr>
      </p:pic>
      <p:pic>
        <p:nvPicPr>
          <p:cNvPr id="121" name="image1.png" descr=""/>
          <p:cNvPicPr/>
          <p:nvPr/>
        </p:nvPicPr>
        <p:blipFill>
          <a:blip r:embed="rId2"/>
          <a:srcRect l="0" t="8888" r="0" b="13844"/>
          <a:stretch/>
        </p:blipFill>
        <p:spPr>
          <a:xfrm>
            <a:off x="1254240" y="0"/>
            <a:ext cx="9682920" cy="1101240"/>
          </a:xfrm>
          <a:prstGeom prst="rect">
            <a:avLst/>
          </a:prstGeom>
          <a:ln w="12600">
            <a:noFill/>
          </a:ln>
        </p:spPr>
      </p:pic>
      <p:sp>
        <p:nvSpPr>
          <p:cNvPr id="122" name="CustomShape 1"/>
          <p:cNvSpPr/>
          <p:nvPr/>
        </p:nvSpPr>
        <p:spPr>
          <a:xfrm>
            <a:off x="-6840" y="5572440"/>
            <a:ext cx="12197880" cy="145800"/>
          </a:xfrm>
          <a:prstGeom prst="rect">
            <a:avLst/>
          </a:prstGeom>
          <a:solidFill>
            <a:srgbClr val="ed7d31"/>
          </a:solidFill>
          <a:ln w="12600">
            <a:noFill/>
          </a:ln>
        </p:spPr>
        <p:style>
          <a:lnRef idx="0"/>
          <a:fillRef idx="0"/>
          <a:effectRef idx="0"/>
          <a:fontRef idx="minor"/>
        </p:style>
        <p:txBody>
          <a:bodyPr lIns="0" rIns="0" tIns="0" bIns="0">
            <a:noAutofit/>
          </a:bodyPr>
          <a:p>
            <a:pPr>
              <a:lnSpc>
                <a:spcPct val="107000"/>
              </a:lnSpc>
              <a:spcBef>
                <a:spcPts val="799"/>
              </a:spcBef>
            </a:pPr>
            <a:r>
              <a:rPr b="0" lang="cs-CZ"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23" name="CustomShape 2"/>
          <p:cNvSpPr/>
          <p:nvPr/>
        </p:nvSpPr>
        <p:spPr>
          <a:xfrm>
            <a:off x="7920" y="1072800"/>
            <a:ext cx="12191400" cy="656640"/>
          </a:xfrm>
          <a:prstGeom prst="rect">
            <a:avLst/>
          </a:prstGeom>
          <a:noFill/>
          <a:ln w="0">
            <a:noFill/>
          </a:ln>
        </p:spPr>
        <p:style>
          <a:lnRef idx="0"/>
          <a:fillRef idx="0"/>
          <a:effectRef idx="0"/>
          <a:fontRef idx="minor"/>
        </p:style>
        <p:txBody>
          <a:bodyPr lIns="0" rIns="0" tIns="0" bIns="0" anchor="b">
            <a:normAutofit/>
          </a:bodyPr>
          <a:p>
            <a:pPr algn="ctr">
              <a:lnSpc>
                <a:spcPct val="90000"/>
              </a:lnSpc>
            </a:pPr>
            <a:r>
              <a:rPr b="0" lang="en-US" sz="4400" spc="-1" strike="noStrike" u="sng">
                <a:solidFill>
                  <a:srgbClr val="002060"/>
                </a:solidFill>
                <a:uFillTx/>
                <a:latin typeface="Calibri"/>
                <a:ea typeface="DejaVu Sans"/>
              </a:rPr>
              <a:t>Jak jsou moduly strukturovány</a:t>
            </a:r>
            <a:endParaRPr b="0" lang="sk-SK" sz="4400" spc="-1" strike="noStrike">
              <a:latin typeface="Arial"/>
            </a:endParaRPr>
          </a:p>
        </p:txBody>
      </p:sp>
      <p:sp>
        <p:nvSpPr>
          <p:cNvPr id="124" name="CustomShape 3"/>
          <p:cNvSpPr/>
          <p:nvPr/>
        </p:nvSpPr>
        <p:spPr>
          <a:xfrm>
            <a:off x="92880" y="2036160"/>
            <a:ext cx="11607840" cy="3229920"/>
          </a:xfrm>
          <a:prstGeom prst="rect">
            <a:avLst/>
          </a:prstGeom>
          <a:noFill/>
          <a:ln w="0">
            <a:noFill/>
          </a:ln>
        </p:spPr>
        <p:style>
          <a:lnRef idx="0"/>
          <a:fillRef idx="0"/>
          <a:effectRef idx="0"/>
          <a:fontRef idx="minor"/>
        </p:style>
        <p:txBody>
          <a:bodyPr lIns="0" rIns="0" tIns="0" bIns="0">
            <a:noAutofit/>
          </a:bodyPr>
          <a:p>
            <a:pPr algn="just">
              <a:lnSpc>
                <a:spcPct val="90000"/>
              </a:lnSpc>
              <a:spcBef>
                <a:spcPts val="1001"/>
              </a:spcBef>
            </a:pPr>
            <a:r>
              <a:rPr b="0" lang="en-US" sz="2000" spc="-1" strike="noStrike">
                <a:solidFill>
                  <a:srgbClr val="000000"/>
                </a:solidFill>
                <a:latin typeface="Arial"/>
                <a:ea typeface="DejaVu Sans"/>
              </a:rPr>
              <a:t>	</a:t>
            </a:r>
            <a:r>
              <a:rPr b="0" lang="en-US" sz="2600" spc="-1" strike="noStrike">
                <a:solidFill>
                  <a:srgbClr val="002060"/>
                </a:solidFill>
                <a:latin typeface="Arial"/>
                <a:ea typeface="DejaVu Sans"/>
              </a:rPr>
              <a:t>Každý modul je rozdělen do několika témat.</a:t>
            </a:r>
            <a:endParaRPr b="0" lang="sk-SK" sz="2600" spc="-1" strike="noStrike">
              <a:latin typeface="Arial"/>
            </a:endParaRPr>
          </a:p>
          <a:p>
            <a:pPr algn="just">
              <a:lnSpc>
                <a:spcPct val="90000"/>
              </a:lnSpc>
              <a:spcBef>
                <a:spcPts val="1001"/>
              </a:spcBef>
            </a:pPr>
            <a:r>
              <a:rPr b="0" lang="en-US" sz="2600" spc="-1" strike="noStrike">
                <a:solidFill>
                  <a:srgbClr val="002060"/>
                </a:solidFill>
                <a:latin typeface="Arial"/>
                <a:ea typeface="DejaVu Sans"/>
              </a:rPr>
              <a:t>	</a:t>
            </a:r>
            <a:r>
              <a:rPr b="0" lang="en-US" sz="2600" spc="-1" strike="noStrike">
                <a:solidFill>
                  <a:srgbClr val="002060"/>
                </a:solidFill>
                <a:latin typeface="Arial"/>
                <a:ea typeface="DejaVu Sans"/>
              </a:rPr>
              <a:t>Každé téma obsahuje:</a:t>
            </a:r>
            <a:endParaRPr b="0" lang="sk-SK" sz="2600" spc="-1" strike="noStrike">
              <a:latin typeface="Arial"/>
            </a:endParaRPr>
          </a:p>
          <a:p>
            <a:pPr marL="1434960" indent="-304200" algn="just">
              <a:lnSpc>
                <a:spcPct val="90000"/>
              </a:lnSpc>
              <a:spcBef>
                <a:spcPts val="1001"/>
              </a:spcBef>
              <a:buClr>
                <a:srgbClr val="131d84"/>
              </a:buClr>
              <a:buFont typeface="Arial"/>
              <a:buChar char="•"/>
            </a:pPr>
            <a:r>
              <a:rPr b="0" lang="en-US" sz="2000" spc="-1" strike="noStrike">
                <a:solidFill>
                  <a:srgbClr val="002060"/>
                </a:solidFill>
                <a:latin typeface="Arial"/>
                <a:ea typeface="DejaVu Sans"/>
              </a:rPr>
              <a:t>Stručný úvod a klíčová slova;</a:t>
            </a:r>
            <a:endParaRPr b="0" lang="sk-SK" sz="2000" spc="-1" strike="noStrike">
              <a:latin typeface="Arial"/>
            </a:endParaRPr>
          </a:p>
          <a:p>
            <a:pPr marL="1434960" indent="-304200">
              <a:lnSpc>
                <a:spcPct val="90000"/>
              </a:lnSpc>
              <a:spcBef>
                <a:spcPts val="1001"/>
              </a:spcBef>
              <a:buClr>
                <a:srgbClr val="131d84"/>
              </a:buClr>
              <a:buFont typeface="Arial"/>
              <a:buChar char="•"/>
            </a:pPr>
            <a:r>
              <a:rPr b="0" lang="en-US" sz="2000" spc="-1" strike="noStrike">
                <a:solidFill>
                  <a:srgbClr val="002060"/>
                </a:solidFill>
                <a:latin typeface="Arial"/>
                <a:ea typeface="DejaVu Sans"/>
              </a:rPr>
              <a:t>Teoretická část pro učitele - Poskytuje základní informace potřebné k přípravě lekce na toto téma (v některých případech odkazy na další materiály na internetu).</a:t>
            </a:r>
            <a:endParaRPr b="0" lang="sk-SK" sz="2000" spc="-1" strike="noStrike">
              <a:latin typeface="Arial"/>
            </a:endParaRPr>
          </a:p>
          <a:p>
            <a:pPr marL="1434960" indent="-304200">
              <a:lnSpc>
                <a:spcPct val="90000"/>
              </a:lnSpc>
              <a:spcBef>
                <a:spcPts val="1001"/>
              </a:spcBef>
              <a:buClr>
                <a:srgbClr val="131d84"/>
              </a:buClr>
              <a:buFont typeface="Arial"/>
              <a:buChar char="•"/>
            </a:pPr>
            <a:r>
              <a:rPr b="0" lang="en-US" sz="2000" spc="-1" strike="noStrike">
                <a:solidFill>
                  <a:srgbClr val="002060"/>
                </a:solidFill>
                <a:latin typeface="Arial"/>
                <a:ea typeface="DejaVu Sans"/>
              </a:rPr>
              <a:t>Praktická cvičení pro žáky – (ve většině případů) připravené k použití ve třídě, doplněné odpověďmi.</a:t>
            </a:r>
            <a:endParaRPr b="0" lang="sk-SK"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image2.jpg" descr=""/>
          <p:cNvPicPr/>
          <p:nvPr/>
        </p:nvPicPr>
        <p:blipFill>
          <a:blip r:embed="rId1"/>
          <a:srcRect l="0" t="14595" r="0" b="20013"/>
          <a:stretch/>
        </p:blipFill>
        <p:spPr>
          <a:xfrm>
            <a:off x="1587600" y="5821560"/>
            <a:ext cx="9032040" cy="1035720"/>
          </a:xfrm>
          <a:prstGeom prst="rect">
            <a:avLst/>
          </a:prstGeom>
          <a:ln w="12600">
            <a:noFill/>
          </a:ln>
        </p:spPr>
      </p:pic>
      <p:pic>
        <p:nvPicPr>
          <p:cNvPr id="126" name="image1.png" descr=""/>
          <p:cNvPicPr/>
          <p:nvPr/>
        </p:nvPicPr>
        <p:blipFill>
          <a:blip r:embed="rId2"/>
          <a:srcRect l="0" t="8888" r="0" b="13844"/>
          <a:stretch/>
        </p:blipFill>
        <p:spPr>
          <a:xfrm>
            <a:off x="1254240" y="0"/>
            <a:ext cx="9682920" cy="1101240"/>
          </a:xfrm>
          <a:prstGeom prst="rect">
            <a:avLst/>
          </a:prstGeom>
          <a:ln w="12600">
            <a:noFill/>
          </a:ln>
        </p:spPr>
      </p:pic>
      <p:sp>
        <p:nvSpPr>
          <p:cNvPr id="127" name="CustomShape 1"/>
          <p:cNvSpPr/>
          <p:nvPr/>
        </p:nvSpPr>
        <p:spPr>
          <a:xfrm>
            <a:off x="-6840" y="5572440"/>
            <a:ext cx="12197880" cy="145800"/>
          </a:xfrm>
          <a:prstGeom prst="rect">
            <a:avLst/>
          </a:prstGeom>
          <a:solidFill>
            <a:srgbClr val="ed7d31"/>
          </a:solidFill>
          <a:ln w="12600">
            <a:noFill/>
          </a:ln>
        </p:spPr>
        <p:style>
          <a:lnRef idx="0"/>
          <a:fillRef idx="0"/>
          <a:effectRef idx="0"/>
          <a:fontRef idx="minor"/>
        </p:style>
        <p:txBody>
          <a:bodyPr lIns="0" rIns="0" tIns="0" bIns="0">
            <a:noAutofit/>
          </a:bodyPr>
          <a:p>
            <a:pPr>
              <a:lnSpc>
                <a:spcPct val="107000"/>
              </a:lnSpc>
              <a:spcBef>
                <a:spcPts val="799"/>
              </a:spcBef>
            </a:pPr>
            <a:r>
              <a:rPr b="0" lang="cs-CZ"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28" name="CustomShape 2"/>
          <p:cNvSpPr/>
          <p:nvPr/>
        </p:nvSpPr>
        <p:spPr>
          <a:xfrm>
            <a:off x="748080" y="2191320"/>
            <a:ext cx="11197800" cy="1980000"/>
          </a:xfrm>
          <a:prstGeom prst="rect">
            <a:avLst/>
          </a:prstGeom>
          <a:noFill/>
          <a:ln w="12600">
            <a:noFill/>
          </a:ln>
        </p:spPr>
        <p:style>
          <a:lnRef idx="0"/>
          <a:fillRef idx="0"/>
          <a:effectRef idx="0"/>
          <a:fontRef idx="minor"/>
        </p:style>
        <p:txBody>
          <a:bodyPr lIns="0" rIns="0" tIns="0" bIns="0">
            <a:noAutofit/>
          </a:bodyPr>
          <a:p>
            <a:pPr marL="502200" indent="-501480">
              <a:lnSpc>
                <a:spcPct val="100000"/>
              </a:lnSpc>
              <a:buClr>
                <a:srgbClr val="002060"/>
              </a:buClr>
              <a:buFont typeface="StarSymbol"/>
              <a:buAutoNum type="arabicPeriod"/>
            </a:pPr>
            <a:r>
              <a:rPr b="0" lang="cs-CZ" sz="2600" spc="-1" strike="noStrike">
                <a:solidFill>
                  <a:srgbClr val="002060"/>
                </a:solidFill>
                <a:latin typeface="Arial"/>
                <a:ea typeface="DejaVu Sans"/>
              </a:rPr>
              <a:t>Pozorně si přečtěte teoretickou část pro učitele.</a:t>
            </a:r>
            <a:endParaRPr b="0" lang="sk-SK" sz="2600" spc="-1" strike="noStrike">
              <a:latin typeface="Arial"/>
            </a:endParaRPr>
          </a:p>
          <a:p>
            <a:pPr>
              <a:lnSpc>
                <a:spcPct val="100000"/>
              </a:lnSpc>
            </a:pPr>
            <a:endParaRPr b="0" lang="sk-SK" sz="2600" spc="-1" strike="noStrike">
              <a:latin typeface="Arial"/>
            </a:endParaRPr>
          </a:p>
          <a:p>
            <a:pPr marL="502200" indent="-501480">
              <a:lnSpc>
                <a:spcPct val="100000"/>
              </a:lnSpc>
              <a:buClr>
                <a:srgbClr val="002060"/>
              </a:buClr>
              <a:buFont typeface="StarSymbol"/>
              <a:buAutoNum type="arabicPeriod" startAt="2"/>
            </a:pPr>
            <a:r>
              <a:rPr b="0" lang="cs-CZ" sz="2600" spc="-1" strike="noStrike">
                <a:solidFill>
                  <a:srgbClr val="002060"/>
                </a:solidFill>
                <a:latin typeface="Arial"/>
                <a:ea typeface="DejaVu Sans"/>
              </a:rPr>
              <a:t>Máte-li jakékoli dotazy, vyhledejte další materiál na stránce projektu </a:t>
            </a:r>
            <a:br/>
            <a:r>
              <a:rPr b="0" lang="cs-CZ" sz="2600" spc="-1" strike="noStrike">
                <a:solidFill>
                  <a:srgbClr val="002060"/>
                </a:solidFill>
                <a:latin typeface="Arial"/>
                <a:ea typeface="DejaVu Sans"/>
              </a:rPr>
              <a:t>(project-stars.com) nebo na jiných webových stránkách. </a:t>
            </a:r>
            <a:endParaRPr b="0" lang="sk-SK" sz="2600" spc="-1" strike="noStrike">
              <a:latin typeface="Arial"/>
            </a:endParaRPr>
          </a:p>
          <a:p>
            <a:pPr>
              <a:lnSpc>
                <a:spcPct val="100000"/>
              </a:lnSpc>
            </a:pPr>
            <a:r>
              <a:rPr b="0" lang="cs-CZ" sz="2600" spc="-1" strike="noStrike">
                <a:solidFill>
                  <a:srgbClr val="002060"/>
                </a:solidFill>
                <a:latin typeface="Arial"/>
                <a:ea typeface="DejaVu Sans"/>
              </a:rPr>
              <a:t>	</a:t>
            </a:r>
            <a:r>
              <a:rPr b="0" lang="cs-CZ" sz="2600" spc="-1" strike="noStrike">
                <a:solidFill>
                  <a:srgbClr val="f22d25"/>
                </a:solidFill>
                <a:latin typeface="Arial"/>
                <a:ea typeface="DejaVu Sans"/>
              </a:rPr>
              <a:t>Pozor! Ujistěte se, že zdroje jsou spolehlivé!</a:t>
            </a:r>
            <a:endParaRPr b="0" lang="sk-SK" sz="2600" spc="-1" strike="noStrike">
              <a:latin typeface="Arial"/>
            </a:endParaRPr>
          </a:p>
        </p:txBody>
      </p:sp>
      <p:sp>
        <p:nvSpPr>
          <p:cNvPr id="129" name="CustomShape 3"/>
          <p:cNvSpPr/>
          <p:nvPr/>
        </p:nvSpPr>
        <p:spPr>
          <a:xfrm>
            <a:off x="-6840" y="1101960"/>
            <a:ext cx="12197880" cy="670320"/>
          </a:xfrm>
          <a:prstGeom prst="rect">
            <a:avLst/>
          </a:prstGeom>
          <a:noFill/>
          <a:ln w="12600">
            <a:noFill/>
          </a:ln>
        </p:spPr>
        <p:style>
          <a:lnRef idx="0"/>
          <a:fillRef idx="0"/>
          <a:effectRef idx="0"/>
          <a:fontRef idx="minor"/>
        </p:style>
        <p:txBody>
          <a:bodyPr lIns="0" rIns="0" tIns="0" bIns="0">
            <a:noAutofit/>
          </a:bodyPr>
          <a:p>
            <a:pPr algn="ctr">
              <a:lnSpc>
                <a:spcPct val="100000"/>
              </a:lnSpc>
            </a:pPr>
            <a:r>
              <a:rPr b="0" lang="cs-CZ" sz="4400" spc="-1" strike="noStrike" u="sng">
                <a:solidFill>
                  <a:srgbClr val="002060"/>
                </a:solidFill>
                <a:uFillTx/>
                <a:latin typeface="Arial"/>
                <a:ea typeface="DejaVu Sans"/>
              </a:rPr>
              <a:t>Jak přistupovat k materiálu 1</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image2.jpg" descr=""/>
          <p:cNvPicPr/>
          <p:nvPr/>
        </p:nvPicPr>
        <p:blipFill>
          <a:blip r:embed="rId1"/>
          <a:srcRect l="0" t="14595" r="0" b="20013"/>
          <a:stretch/>
        </p:blipFill>
        <p:spPr>
          <a:xfrm>
            <a:off x="1587600" y="5821560"/>
            <a:ext cx="9032040" cy="1035720"/>
          </a:xfrm>
          <a:prstGeom prst="rect">
            <a:avLst/>
          </a:prstGeom>
          <a:ln w="12600">
            <a:noFill/>
          </a:ln>
        </p:spPr>
      </p:pic>
      <p:pic>
        <p:nvPicPr>
          <p:cNvPr id="131" name="image1.png" descr=""/>
          <p:cNvPicPr/>
          <p:nvPr/>
        </p:nvPicPr>
        <p:blipFill>
          <a:blip r:embed="rId2"/>
          <a:srcRect l="0" t="8888" r="0" b="13844"/>
          <a:stretch/>
        </p:blipFill>
        <p:spPr>
          <a:xfrm>
            <a:off x="1254240" y="0"/>
            <a:ext cx="9682920" cy="1101240"/>
          </a:xfrm>
          <a:prstGeom prst="rect">
            <a:avLst/>
          </a:prstGeom>
          <a:ln w="12600">
            <a:noFill/>
          </a:ln>
        </p:spPr>
      </p:pic>
      <p:sp>
        <p:nvSpPr>
          <p:cNvPr id="132" name="CustomShape 1"/>
          <p:cNvSpPr/>
          <p:nvPr/>
        </p:nvSpPr>
        <p:spPr>
          <a:xfrm>
            <a:off x="-6840" y="5572440"/>
            <a:ext cx="12197880" cy="145800"/>
          </a:xfrm>
          <a:prstGeom prst="rect">
            <a:avLst/>
          </a:prstGeom>
          <a:solidFill>
            <a:srgbClr val="ed7d31"/>
          </a:solidFill>
          <a:ln w="12600">
            <a:noFill/>
          </a:ln>
        </p:spPr>
        <p:style>
          <a:lnRef idx="0"/>
          <a:fillRef idx="0"/>
          <a:effectRef idx="0"/>
          <a:fontRef idx="minor"/>
        </p:style>
        <p:txBody>
          <a:bodyPr lIns="0" rIns="0" tIns="0" bIns="0">
            <a:noAutofit/>
          </a:bodyPr>
          <a:p>
            <a:pPr>
              <a:lnSpc>
                <a:spcPct val="107000"/>
              </a:lnSpc>
              <a:spcBef>
                <a:spcPts val="799"/>
              </a:spcBef>
            </a:pPr>
            <a:r>
              <a:rPr b="0" lang="cs-CZ"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33" name="CustomShape 2"/>
          <p:cNvSpPr/>
          <p:nvPr/>
        </p:nvSpPr>
        <p:spPr>
          <a:xfrm>
            <a:off x="668160" y="2181600"/>
            <a:ext cx="11197800" cy="2041200"/>
          </a:xfrm>
          <a:prstGeom prst="rect">
            <a:avLst/>
          </a:prstGeom>
          <a:noFill/>
          <a:ln w="12600">
            <a:noFill/>
          </a:ln>
        </p:spPr>
        <p:style>
          <a:lnRef idx="0"/>
          <a:fillRef idx="0"/>
          <a:effectRef idx="0"/>
          <a:fontRef idx="minor"/>
        </p:style>
        <p:txBody>
          <a:bodyPr lIns="0" rIns="0" tIns="0" bIns="0">
            <a:noAutofit/>
          </a:bodyPr>
          <a:p>
            <a:pPr>
              <a:lnSpc>
                <a:spcPct val="100000"/>
              </a:lnSpc>
            </a:pPr>
            <a:r>
              <a:rPr b="0" lang="cs-CZ" sz="2600" spc="-1" strike="noStrike">
                <a:solidFill>
                  <a:srgbClr val="002163"/>
                </a:solidFill>
                <a:latin typeface="Arial"/>
                <a:ea typeface="DejaVu Sans"/>
              </a:rPr>
              <a:t>Při přípravě teoretické části:</a:t>
            </a:r>
            <a:endParaRPr b="0" lang="sk-SK" sz="2600" spc="-1" strike="noStrike">
              <a:latin typeface="Arial"/>
            </a:endParaRPr>
          </a:p>
          <a:p>
            <a:pPr>
              <a:lnSpc>
                <a:spcPct val="100000"/>
              </a:lnSpc>
            </a:pPr>
            <a:r>
              <a:rPr b="0" lang="cs-CZ" sz="1800" spc="-1" strike="noStrike">
                <a:solidFill>
                  <a:srgbClr val="002163"/>
                </a:solidFill>
                <a:latin typeface="Arial"/>
                <a:ea typeface="DejaVu Sans"/>
              </a:rPr>
              <a:t>Materiál věnovaný Keplerovým zákonům může být zejména pro mladší žáky složitější z důvodu práce s velkými čísly</a:t>
            </a:r>
            <a:br/>
            <a:r>
              <a:rPr b="0" lang="cs-CZ" sz="1800" spc="-1" strike="noStrike">
                <a:solidFill>
                  <a:srgbClr val="002163"/>
                </a:solidFill>
                <a:latin typeface="Arial"/>
                <a:ea typeface="DejaVu Sans"/>
              </a:rPr>
              <a:t>a mocniny, odmocniny. Popsána je i elipsa, která se běžně na základních školách neprobírá. Keplerovy zákony jsou popsány v základním tvaru, bez odvození, kromě 3. Keplerova zákona, který je odvozen pro kruhovou dráhu, ovšem </a:t>
            </a:r>
            <a:br/>
            <a:r>
              <a:rPr b="0" lang="cs-CZ" sz="1800" spc="-1" strike="noStrike">
                <a:solidFill>
                  <a:srgbClr val="002163"/>
                </a:solidFill>
                <a:latin typeface="Arial"/>
                <a:ea typeface="DejaVu Sans"/>
              </a:rPr>
              <a:t>s platností i pro obecnou trajektorii.</a:t>
            </a:r>
            <a:endParaRPr b="0" lang="sk-SK" sz="1800" spc="-1" strike="noStrike">
              <a:latin typeface="Arial"/>
            </a:endParaRPr>
          </a:p>
        </p:txBody>
      </p:sp>
      <p:sp>
        <p:nvSpPr>
          <p:cNvPr id="134" name="CustomShape 3"/>
          <p:cNvSpPr/>
          <p:nvPr/>
        </p:nvSpPr>
        <p:spPr>
          <a:xfrm>
            <a:off x="-6840" y="1101960"/>
            <a:ext cx="12197880" cy="670320"/>
          </a:xfrm>
          <a:prstGeom prst="rect">
            <a:avLst/>
          </a:prstGeom>
          <a:noFill/>
          <a:ln w="12600">
            <a:noFill/>
          </a:ln>
        </p:spPr>
        <p:style>
          <a:lnRef idx="0"/>
          <a:fillRef idx="0"/>
          <a:effectRef idx="0"/>
          <a:fontRef idx="minor"/>
        </p:style>
        <p:txBody>
          <a:bodyPr lIns="0" rIns="0" tIns="0" bIns="0">
            <a:noAutofit/>
          </a:bodyPr>
          <a:p>
            <a:pPr algn="ctr">
              <a:lnSpc>
                <a:spcPct val="100000"/>
              </a:lnSpc>
            </a:pPr>
            <a:r>
              <a:rPr b="0" lang="cs-CZ" sz="4400" spc="-1" strike="noStrike" u="sng">
                <a:solidFill>
                  <a:srgbClr val="002060"/>
                </a:solidFill>
                <a:uFillTx/>
                <a:latin typeface="Arial"/>
                <a:ea typeface="DejaVu Sans"/>
              </a:rPr>
              <a:t>Jak přistupovat k materiálu 2</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image2.jpg" descr=""/>
          <p:cNvPicPr/>
          <p:nvPr/>
        </p:nvPicPr>
        <p:blipFill>
          <a:blip r:embed="rId1"/>
          <a:srcRect l="0" t="14595" r="0" b="20013"/>
          <a:stretch/>
        </p:blipFill>
        <p:spPr>
          <a:xfrm>
            <a:off x="1587600" y="5821560"/>
            <a:ext cx="9032040" cy="1035720"/>
          </a:xfrm>
          <a:prstGeom prst="rect">
            <a:avLst/>
          </a:prstGeom>
          <a:ln w="12600">
            <a:noFill/>
          </a:ln>
        </p:spPr>
      </p:pic>
      <p:pic>
        <p:nvPicPr>
          <p:cNvPr id="136" name="image1.png" descr=""/>
          <p:cNvPicPr/>
          <p:nvPr/>
        </p:nvPicPr>
        <p:blipFill>
          <a:blip r:embed="rId2"/>
          <a:srcRect l="0" t="8888" r="0" b="13844"/>
          <a:stretch/>
        </p:blipFill>
        <p:spPr>
          <a:xfrm>
            <a:off x="1254240" y="0"/>
            <a:ext cx="9682920" cy="1101240"/>
          </a:xfrm>
          <a:prstGeom prst="rect">
            <a:avLst/>
          </a:prstGeom>
          <a:ln w="12600">
            <a:noFill/>
          </a:ln>
        </p:spPr>
      </p:pic>
      <p:sp>
        <p:nvSpPr>
          <p:cNvPr id="137" name="CustomShape 1"/>
          <p:cNvSpPr/>
          <p:nvPr/>
        </p:nvSpPr>
        <p:spPr>
          <a:xfrm>
            <a:off x="-6840" y="5572440"/>
            <a:ext cx="12197880" cy="145800"/>
          </a:xfrm>
          <a:prstGeom prst="rect">
            <a:avLst/>
          </a:prstGeom>
          <a:solidFill>
            <a:srgbClr val="ed7d31"/>
          </a:solidFill>
          <a:ln w="12600">
            <a:noFill/>
          </a:ln>
        </p:spPr>
        <p:style>
          <a:lnRef idx="0"/>
          <a:fillRef idx="0"/>
          <a:effectRef idx="0"/>
          <a:fontRef idx="minor"/>
        </p:style>
        <p:txBody>
          <a:bodyPr lIns="0" rIns="0" tIns="0" bIns="0">
            <a:noAutofit/>
          </a:bodyPr>
          <a:p>
            <a:pPr>
              <a:lnSpc>
                <a:spcPct val="107000"/>
              </a:lnSpc>
              <a:spcBef>
                <a:spcPts val="799"/>
              </a:spcBef>
            </a:pPr>
            <a:r>
              <a:rPr b="0" lang="cs-CZ"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38" name="CustomShape 2"/>
          <p:cNvSpPr/>
          <p:nvPr/>
        </p:nvSpPr>
        <p:spPr>
          <a:xfrm>
            <a:off x="496800" y="1970640"/>
            <a:ext cx="11197800" cy="3412080"/>
          </a:xfrm>
          <a:prstGeom prst="rect">
            <a:avLst/>
          </a:prstGeom>
          <a:noFill/>
          <a:ln w="12600">
            <a:noFill/>
          </a:ln>
        </p:spPr>
        <p:style>
          <a:lnRef idx="0"/>
          <a:fillRef idx="0"/>
          <a:effectRef idx="0"/>
          <a:fontRef idx="minor"/>
        </p:style>
        <p:txBody>
          <a:bodyPr lIns="0" rIns="0" tIns="0" bIns="0">
            <a:noAutofit/>
          </a:bodyPr>
          <a:p>
            <a:pPr marL="457200" indent="-456480">
              <a:lnSpc>
                <a:spcPct val="100000"/>
              </a:lnSpc>
              <a:buClr>
                <a:srgbClr val="002060"/>
              </a:buClr>
              <a:buFont typeface="Arial"/>
              <a:buAutoNum type="arabicPeriod" startAt="3"/>
            </a:pPr>
            <a:r>
              <a:rPr b="0" lang="cs-CZ" sz="2200" spc="-1" strike="noStrike">
                <a:solidFill>
                  <a:srgbClr val="002060"/>
                </a:solidFill>
                <a:latin typeface="Arial"/>
                <a:ea typeface="DejaVu Sans"/>
              </a:rPr>
              <a:t>Přečtěte si pozorně praktická cvičení a jejich odpovědi.</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060"/>
              </a:buClr>
              <a:buFont typeface="Arial"/>
              <a:buAutoNum type="arabicPeriod" startAt="4"/>
            </a:pPr>
            <a:r>
              <a:rPr b="0" lang="cs-CZ" sz="2200" spc="-1" strike="noStrike">
                <a:solidFill>
                  <a:srgbClr val="002060"/>
                </a:solidFill>
                <a:latin typeface="Arial"/>
                <a:ea typeface="DejaVu Sans"/>
              </a:rPr>
              <a:t>Pokud máte nějaké dotazy, podívejte se na další materiály a / nebo stránky projektu </a:t>
            </a:r>
            <a:br/>
            <a:r>
              <a:rPr b="0" lang="cs-CZ" sz="2200" spc="-1" strike="noStrike">
                <a:solidFill>
                  <a:srgbClr val="002060"/>
                </a:solidFill>
                <a:latin typeface="Arial"/>
                <a:ea typeface="DejaVu Sans"/>
              </a:rPr>
              <a:t>(project-stars.com) nebo na jiné webové stránky. </a:t>
            </a:r>
            <a:r>
              <a:rPr b="0" lang="cs-CZ" sz="2200" spc="-1" strike="noStrike">
                <a:solidFill>
                  <a:srgbClr val="f22d25"/>
                </a:solidFill>
                <a:latin typeface="Arial"/>
                <a:ea typeface="DejaVu Sans"/>
              </a:rPr>
              <a:t>Pozor! Ujistěte se, že zdroje jsou spolehlivé!</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163"/>
              </a:buClr>
              <a:buFont typeface="Arial"/>
              <a:buAutoNum type="arabicPeriod" startAt="5"/>
            </a:pPr>
            <a:r>
              <a:rPr b="0" lang="cs-CZ" sz="2200" spc="-1" strike="noStrike">
                <a:solidFill>
                  <a:srgbClr val="002163"/>
                </a:solidFill>
                <a:latin typeface="Arial"/>
                <a:ea typeface="DejaVu Sans"/>
              </a:rPr>
              <a:t>Na základě teoretické části vyberte pro ilustraci praktická cvičení. Další cvičení můžete hledat </a:t>
            </a:r>
            <a:br/>
            <a:r>
              <a:rPr b="0" lang="cs-CZ" sz="2200" spc="-1" strike="noStrike">
                <a:solidFill>
                  <a:srgbClr val="002163"/>
                </a:solidFill>
                <a:latin typeface="Arial"/>
                <a:ea typeface="DejaVu Sans"/>
              </a:rPr>
              <a:t>v doplňkových materiálech a / nebo na stránce projektu (project-stars.com) nebo na jiných webových stránkách.</a:t>
            </a:r>
            <a:r>
              <a:rPr b="0" lang="cs-CZ" sz="2200" spc="-1" strike="noStrike">
                <a:solidFill>
                  <a:srgbClr val="002060"/>
                </a:solidFill>
                <a:latin typeface="Arial"/>
                <a:ea typeface="DejaVu Sans"/>
              </a:rPr>
              <a:t> </a:t>
            </a:r>
            <a:r>
              <a:rPr b="0" lang="cs-CZ" sz="2200" spc="-1" strike="noStrike">
                <a:solidFill>
                  <a:srgbClr val="f22d25"/>
                </a:solidFill>
                <a:latin typeface="Arial"/>
                <a:ea typeface="DejaVu Sans"/>
              </a:rPr>
              <a:t>Pozor! Ujistěte se, že zdroje jsou spolehlivé!</a:t>
            </a:r>
            <a:endParaRPr b="0" lang="sk-SK" sz="2200" spc="-1" strike="noStrike">
              <a:latin typeface="Arial"/>
            </a:endParaRPr>
          </a:p>
        </p:txBody>
      </p:sp>
      <p:sp>
        <p:nvSpPr>
          <p:cNvPr id="139" name="CustomShape 3"/>
          <p:cNvSpPr/>
          <p:nvPr/>
        </p:nvSpPr>
        <p:spPr>
          <a:xfrm>
            <a:off x="-6840" y="1101960"/>
            <a:ext cx="12197880" cy="670320"/>
          </a:xfrm>
          <a:prstGeom prst="rect">
            <a:avLst/>
          </a:prstGeom>
          <a:noFill/>
          <a:ln w="12600">
            <a:noFill/>
          </a:ln>
        </p:spPr>
        <p:style>
          <a:lnRef idx="0"/>
          <a:fillRef idx="0"/>
          <a:effectRef idx="0"/>
          <a:fontRef idx="minor"/>
        </p:style>
        <p:txBody>
          <a:bodyPr lIns="0" rIns="0" tIns="0" bIns="0">
            <a:noAutofit/>
          </a:bodyPr>
          <a:p>
            <a:pPr algn="ctr">
              <a:lnSpc>
                <a:spcPct val="100000"/>
              </a:lnSpc>
            </a:pPr>
            <a:r>
              <a:rPr b="0" lang="cs-CZ" sz="4400" spc="-1" strike="noStrike" u="sng">
                <a:solidFill>
                  <a:srgbClr val="002060"/>
                </a:solidFill>
                <a:uFillTx/>
                <a:latin typeface="Arial"/>
                <a:ea typeface="DejaVu Sans"/>
              </a:rPr>
              <a:t>Jak přistupovat k materiálu 3</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6840" y="5572440"/>
            <a:ext cx="12197880" cy="145800"/>
          </a:xfrm>
          <a:prstGeom prst="rect">
            <a:avLst/>
          </a:prstGeom>
          <a:solidFill>
            <a:srgbClr val="ed7d31"/>
          </a:solidFill>
          <a:ln w="12600">
            <a:noFill/>
          </a:ln>
        </p:spPr>
        <p:style>
          <a:lnRef idx="0"/>
          <a:fillRef idx="0"/>
          <a:effectRef idx="0"/>
          <a:fontRef idx="minor"/>
        </p:style>
        <p:txBody>
          <a:bodyPr lIns="0" rIns="0" tIns="0" bIns="0">
            <a:noAutofit/>
          </a:bodyPr>
          <a:p>
            <a:pPr>
              <a:lnSpc>
                <a:spcPct val="107000"/>
              </a:lnSpc>
              <a:spcBef>
                <a:spcPts val="799"/>
              </a:spcBef>
            </a:pPr>
            <a:r>
              <a:rPr b="0" lang="cs-CZ"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41" name="CustomShape 2"/>
          <p:cNvSpPr/>
          <p:nvPr/>
        </p:nvSpPr>
        <p:spPr>
          <a:xfrm>
            <a:off x="496800" y="1895760"/>
            <a:ext cx="11197800" cy="3716640"/>
          </a:xfrm>
          <a:prstGeom prst="rect">
            <a:avLst/>
          </a:prstGeom>
          <a:noFill/>
          <a:ln w="12600">
            <a:noFill/>
          </a:ln>
        </p:spPr>
        <p:style>
          <a:lnRef idx="0"/>
          <a:fillRef idx="0"/>
          <a:effectRef idx="0"/>
          <a:fontRef idx="minor"/>
        </p:style>
        <p:txBody>
          <a:bodyPr lIns="0" rIns="0" tIns="0" bIns="0">
            <a:noAutofit/>
          </a:bodyPr>
          <a:p>
            <a:pPr marL="457200" indent="-456480">
              <a:lnSpc>
                <a:spcPct val="100000"/>
              </a:lnSpc>
              <a:buClr>
                <a:srgbClr val="002060"/>
              </a:buClr>
              <a:buFont typeface="Arial"/>
              <a:buAutoNum type="arabicPeriod" startAt="6"/>
            </a:pPr>
            <a:r>
              <a:rPr b="0" lang="cs-CZ" sz="2200" spc="-1" strike="noStrike">
                <a:solidFill>
                  <a:srgbClr val="002060"/>
                </a:solidFill>
                <a:latin typeface="Arial"/>
                <a:ea typeface="DejaVu Sans"/>
              </a:rPr>
              <a:t>Uvědomte si, že některá cvičení vyžadují další materiály, které jsou ve třídě stěží dostupné. Pro ně je třeba se připravit předem - buď je dodat, nebo upozornit žáky, aby si je připravili předem!</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060"/>
              </a:buClr>
              <a:buFont typeface="Arial"/>
              <a:buAutoNum type="arabicPeriod" startAt="7"/>
            </a:pPr>
            <a:r>
              <a:rPr b="0" lang="cs-CZ" sz="2200" spc="-1" strike="noStrike">
                <a:solidFill>
                  <a:srgbClr val="002060"/>
                </a:solidFill>
                <a:latin typeface="Arial"/>
                <a:ea typeface="DejaVu Sans"/>
              </a:rPr>
              <a:t>Doporučujeme vyzkoušet vybraná cvičení a udělat si vlastní úsudek ohledně složitosti a času potřebného k dokončení cvičení. Pokud se rozhodnete, můžete provádět změny, vynechat některé části, usnadnit si části cvičení, pokud to nenarušuje fyzikální význam úkolů.</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163"/>
              </a:buClr>
              <a:buFont typeface="Arial"/>
              <a:buAutoNum type="arabicPeriod" startAt="8"/>
            </a:pPr>
            <a:r>
              <a:rPr b="0" lang="cs-CZ" sz="2200" spc="-1" strike="noStrike">
                <a:solidFill>
                  <a:srgbClr val="002163"/>
                </a:solidFill>
                <a:latin typeface="Arial"/>
                <a:ea typeface="DejaVu Sans"/>
              </a:rPr>
              <a:t>Podle svého uvážení můžete dát některá cvičení (nebo některá z nich) za domácí úkoly, provést předběžnou přípravu doma nebo naopak nechat dokončit doma.</a:t>
            </a:r>
            <a:endParaRPr b="0" lang="sk-SK" sz="2200" spc="-1" strike="noStrike">
              <a:latin typeface="Arial"/>
            </a:endParaRPr>
          </a:p>
        </p:txBody>
      </p:sp>
      <p:sp>
        <p:nvSpPr>
          <p:cNvPr id="142" name="CustomShape 3"/>
          <p:cNvSpPr/>
          <p:nvPr/>
        </p:nvSpPr>
        <p:spPr>
          <a:xfrm>
            <a:off x="-6840" y="1101960"/>
            <a:ext cx="12197880" cy="670320"/>
          </a:xfrm>
          <a:prstGeom prst="rect">
            <a:avLst/>
          </a:prstGeom>
          <a:noFill/>
          <a:ln w="12600">
            <a:noFill/>
          </a:ln>
        </p:spPr>
        <p:style>
          <a:lnRef idx="0"/>
          <a:fillRef idx="0"/>
          <a:effectRef idx="0"/>
          <a:fontRef idx="minor"/>
        </p:style>
        <p:txBody>
          <a:bodyPr lIns="0" rIns="0" tIns="0" bIns="0">
            <a:noAutofit/>
          </a:bodyPr>
          <a:p>
            <a:pPr algn="ctr">
              <a:lnSpc>
                <a:spcPct val="100000"/>
              </a:lnSpc>
            </a:pPr>
            <a:r>
              <a:rPr b="0" lang="cs-CZ" sz="4400" spc="-1" strike="noStrike" u="sng">
                <a:solidFill>
                  <a:srgbClr val="002060"/>
                </a:solidFill>
                <a:uFillTx/>
                <a:latin typeface="Arial"/>
                <a:ea typeface="DejaVu Sans"/>
              </a:rPr>
              <a:t>Jak přistupovat k materiálu 4</a:t>
            </a:r>
            <a:endParaRPr b="0" lang="sk-SK" sz="4400" spc="-1" strike="noStrike">
              <a:latin typeface="Arial"/>
            </a:endParaRPr>
          </a:p>
        </p:txBody>
      </p:sp>
      <p:pic>
        <p:nvPicPr>
          <p:cNvPr id="143" name="image2.jpg" descr=""/>
          <p:cNvPicPr/>
          <p:nvPr/>
        </p:nvPicPr>
        <p:blipFill>
          <a:blip r:embed="rId1"/>
          <a:srcRect l="0" t="14595" r="0" b="20013"/>
          <a:stretch/>
        </p:blipFill>
        <p:spPr>
          <a:xfrm>
            <a:off x="1587600" y="5821560"/>
            <a:ext cx="9032040" cy="1035720"/>
          </a:xfrm>
          <a:prstGeom prst="rect">
            <a:avLst/>
          </a:prstGeom>
          <a:ln w="12600">
            <a:noFill/>
          </a:ln>
        </p:spPr>
      </p:pic>
      <p:pic>
        <p:nvPicPr>
          <p:cNvPr id="144" name="image1.png" descr=""/>
          <p:cNvPicPr/>
          <p:nvPr/>
        </p:nvPicPr>
        <p:blipFill>
          <a:blip r:embed="rId2"/>
          <a:srcRect l="0" t="8888" r="0" b="13844"/>
          <a:stretch/>
        </p:blipFill>
        <p:spPr>
          <a:xfrm>
            <a:off x="1254240" y="0"/>
            <a:ext cx="9682920" cy="1101240"/>
          </a:xfrm>
          <a:prstGeom prst="rect">
            <a:avLst/>
          </a:prstGeom>
          <a:ln w="1260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6840" y="5572440"/>
            <a:ext cx="12197160" cy="137160"/>
          </a:xfrm>
          <a:prstGeom prst="rect">
            <a:avLst/>
          </a:prstGeom>
          <a:solidFill>
            <a:srgbClr val="ed7d31"/>
          </a:solidFill>
          <a:ln w="12600">
            <a:noFill/>
          </a:ln>
        </p:spPr>
        <p:style>
          <a:lnRef idx="0"/>
          <a:fillRef idx="0"/>
          <a:effectRef idx="0"/>
          <a:fontRef idx="minor"/>
        </p:style>
        <p:txBody>
          <a:bodyPr lIns="0" rIns="0" tIns="0" bIns="0">
            <a:noAutofit/>
          </a:bodyPr>
          <a:p>
            <a:pPr>
              <a:lnSpc>
                <a:spcPct val="100000"/>
              </a:lnSpc>
            </a:pPr>
            <a:r>
              <a:rPr b="0" lang="cs-CZ" sz="900" spc="-1" strike="noStrike">
                <a:solidFill>
                  <a:srgbClr val="000000"/>
                </a:solidFill>
                <a:latin typeface="Arial"/>
                <a:ea typeface="DejaVu Sans"/>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pic>
        <p:nvPicPr>
          <p:cNvPr id="146" name="image1.png" descr=""/>
          <p:cNvPicPr/>
          <p:nvPr/>
        </p:nvPicPr>
        <p:blipFill>
          <a:blip r:embed="rId1"/>
          <a:stretch/>
        </p:blipFill>
        <p:spPr>
          <a:xfrm>
            <a:off x="-3240" y="-6120"/>
            <a:ext cx="12197160" cy="1060200"/>
          </a:xfrm>
          <a:prstGeom prst="rect">
            <a:avLst/>
          </a:prstGeom>
          <a:ln w="12600">
            <a:noFill/>
          </a:ln>
        </p:spPr>
      </p:pic>
      <p:pic>
        <p:nvPicPr>
          <p:cNvPr id="147" name="image2.jpeg" descr=""/>
          <p:cNvPicPr/>
          <p:nvPr/>
        </p:nvPicPr>
        <p:blipFill>
          <a:blip r:embed="rId2"/>
          <a:stretch/>
        </p:blipFill>
        <p:spPr>
          <a:xfrm>
            <a:off x="-6840" y="5799960"/>
            <a:ext cx="12197160" cy="1050480"/>
          </a:xfrm>
          <a:prstGeom prst="rect">
            <a:avLst/>
          </a:prstGeom>
          <a:ln w="12600">
            <a:noFill/>
          </a:ln>
        </p:spPr>
      </p:pic>
      <p:sp>
        <p:nvSpPr>
          <p:cNvPr id="148" name="CustomShape 2"/>
          <p:cNvSpPr/>
          <p:nvPr/>
        </p:nvSpPr>
        <p:spPr>
          <a:xfrm>
            <a:off x="996120" y="1665720"/>
            <a:ext cx="10348200" cy="3890880"/>
          </a:xfrm>
          <a:prstGeom prst="rect">
            <a:avLst/>
          </a:prstGeom>
          <a:noFill/>
          <a:ln w="12600">
            <a:noFill/>
          </a:ln>
        </p:spPr>
        <p:style>
          <a:lnRef idx="0"/>
          <a:fillRef idx="0"/>
          <a:effectRef idx="0"/>
          <a:fontRef idx="minor"/>
        </p:style>
        <p:txBody>
          <a:bodyPr lIns="0" rIns="0" tIns="0" bIns="0">
            <a:noAutofit/>
          </a:bodyPr>
          <a:p>
            <a:pPr algn="ctr">
              <a:lnSpc>
                <a:spcPts val="5301"/>
              </a:lnSpc>
            </a:pPr>
            <a:endParaRPr b="0" lang="sk-SK" sz="1800" spc="-1" strike="noStrike">
              <a:latin typeface="Arial"/>
            </a:endParaRPr>
          </a:p>
          <a:p>
            <a:pPr>
              <a:lnSpc>
                <a:spcPct val="90000"/>
              </a:lnSpc>
              <a:spcBef>
                <a:spcPts val="1899"/>
              </a:spcBef>
            </a:pPr>
            <a:endParaRPr b="0" lang="sk-SK" sz="1800" spc="-1" strike="noStrike">
              <a:latin typeface="Arial"/>
            </a:endParaRPr>
          </a:p>
          <a:p>
            <a:pPr>
              <a:lnSpc>
                <a:spcPct val="90000"/>
              </a:lnSpc>
              <a:spcBef>
                <a:spcPts val="499"/>
              </a:spcBef>
            </a:pPr>
            <a:r>
              <a:rPr b="0" lang="cs-CZ" sz="3200" spc="-1" strike="noStrike">
                <a:solidFill>
                  <a:srgbClr val="002060"/>
                </a:solidFill>
                <a:latin typeface="Arial"/>
                <a:ea typeface="Calibri"/>
              </a:rPr>
              <a:t>10.1. Astronomické observatoře</a:t>
            </a:r>
            <a:endParaRPr b="0" lang="sk-SK" sz="3200" spc="-1" strike="noStrike">
              <a:latin typeface="Arial"/>
            </a:endParaRPr>
          </a:p>
          <a:p>
            <a:pPr>
              <a:lnSpc>
                <a:spcPct val="90000"/>
              </a:lnSpc>
              <a:spcBef>
                <a:spcPts val="499"/>
              </a:spcBef>
            </a:pPr>
            <a:endParaRPr b="0" lang="sk-SK" sz="3200" spc="-1" strike="noStrike">
              <a:latin typeface="Arial"/>
            </a:endParaRPr>
          </a:p>
          <a:p>
            <a:pPr>
              <a:lnSpc>
                <a:spcPct val="90000"/>
              </a:lnSpc>
              <a:spcBef>
                <a:spcPts val="499"/>
              </a:spcBef>
            </a:pPr>
            <a:r>
              <a:rPr b="0" lang="cs-CZ" sz="3200" spc="-1" strike="noStrike">
                <a:solidFill>
                  <a:srgbClr val="002060"/>
                </a:solidFill>
                <a:latin typeface="Arial"/>
                <a:ea typeface="Calibri"/>
              </a:rPr>
              <a:t>10.3. Elektromagnetické spektrum</a:t>
            </a:r>
            <a:endParaRPr b="0" lang="sk-SK" sz="3200" spc="-1" strike="noStrike">
              <a:latin typeface="Arial"/>
            </a:endParaRPr>
          </a:p>
          <a:p>
            <a:pPr algn="ctr">
              <a:lnSpc>
                <a:spcPct val="90000"/>
              </a:lnSpc>
              <a:spcBef>
                <a:spcPts val="499"/>
              </a:spcBef>
            </a:pPr>
            <a:r>
              <a:rPr b="0" lang="cs-CZ" sz="2350" spc="-1" strike="noStrike">
                <a:solidFill>
                  <a:srgbClr val="0c2190"/>
                </a:solidFill>
                <a:latin typeface="Trebuchet MS"/>
                <a:ea typeface="Trebuchet MS"/>
              </a:rPr>
              <a:t> </a:t>
            </a:r>
            <a:endParaRPr b="0" lang="sk-SK" sz="2350" spc="-1" strike="noStrike">
              <a:latin typeface="Arial"/>
            </a:endParaRPr>
          </a:p>
        </p:txBody>
      </p:sp>
      <p:sp>
        <p:nvSpPr>
          <p:cNvPr id="149" name="CustomShape 3"/>
          <p:cNvSpPr/>
          <p:nvPr/>
        </p:nvSpPr>
        <p:spPr>
          <a:xfrm>
            <a:off x="1523880" y="637560"/>
            <a:ext cx="9142560" cy="953640"/>
          </a:xfrm>
          <a:prstGeom prst="rect">
            <a:avLst/>
          </a:prstGeom>
          <a:noFill/>
          <a:ln w="12600">
            <a:noFill/>
          </a:ln>
        </p:spPr>
        <p:style>
          <a:lnRef idx="0"/>
          <a:fillRef idx="0"/>
          <a:effectRef idx="0"/>
          <a:fontRef idx="minor"/>
        </p:style>
        <p:txBody>
          <a:bodyPr lIns="0" rIns="0" tIns="0" bIns="0" anchor="b">
            <a:noAutofit/>
          </a:bodyPr>
          <a:p>
            <a:pPr>
              <a:lnSpc>
                <a:spcPct val="100000"/>
              </a:lnSpc>
            </a:pPr>
            <a:r>
              <a:rPr b="0" lang="cs-CZ" sz="4800" spc="-1" strike="noStrike" u="sng">
                <a:solidFill>
                  <a:srgbClr val="002060"/>
                </a:solidFill>
                <a:uFillTx/>
                <a:latin typeface="Arial"/>
                <a:ea typeface="DejaVu Sans"/>
              </a:rPr>
              <a:t>Моdul 10 – obsah</a:t>
            </a:r>
            <a:endParaRPr b="0" lang="sk-SK" sz="4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153</TotalTime>
  <Application>LibreOffice/7.0.0.3$Windows_X86_64 LibreOffice_project/8061b3e9204bef6b321a21033174034a5e2ea88e</Application>
  <Words>2659</Words>
  <Paragraphs>154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dc:creator>
  <dc:description/>
  <dc:language>sk-SK</dc:language>
  <cp:lastModifiedBy/>
  <dcterms:modified xsi:type="dcterms:W3CDTF">2020-10-23T14:39:52Z</dcterms:modified>
  <cp:revision>34</cp:revision>
  <dc:subject/>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vt:i4>
  </property>
  <property fmtid="{D5CDD505-2E9C-101B-9397-08002B2CF9AE}" pid="8" name="PresentationFormat">
    <vt:lpwstr>Širokouhlá</vt:lpwstr>
  </property>
  <property fmtid="{D5CDD505-2E9C-101B-9397-08002B2CF9AE}" pid="9" name="ScaleCrop">
    <vt:bool>0</vt:bool>
  </property>
  <property fmtid="{D5CDD505-2E9C-101B-9397-08002B2CF9AE}" pid="10" name="ShareDoc">
    <vt:bool>0</vt:bool>
  </property>
  <property fmtid="{D5CDD505-2E9C-101B-9397-08002B2CF9AE}" pid="11" name="Slides">
    <vt:i4>25</vt:i4>
  </property>
</Properties>
</file>