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53.jpeg" ContentType="image/jpeg"/>
  <Override PartName="/ppt/media/image1.jpeg" ContentType="image/jpeg"/>
  <Override PartName="/ppt/media/image28.png" ContentType="image/png"/>
  <Override PartName="/ppt/media/image58.png" ContentType="image/png"/>
  <Override PartName="/ppt/media/image2.png" ContentType="image/png"/>
  <Override PartName="/ppt/media/image55.jpeg" ContentType="image/jpeg"/>
  <Override PartName="/ppt/media/image3.jpeg" ContentType="image/jpeg"/>
  <Override PartName="/ppt/media/image48.png" ContentType="image/png"/>
  <Override PartName="/ppt/media/image4.png" ContentType="image/png"/>
  <Override PartName="/ppt/media/image5.jpeg" ContentType="image/jpeg"/>
  <Override PartName="/ppt/media/image57.jpeg" ContentType="image/jpeg"/>
  <Override PartName="/ppt/media/image6.png" ContentType="image/png"/>
  <Override PartName="/ppt/media/image34.jpeg" ContentType="image/jpeg"/>
  <Override PartName="/ppt/media/image7.jpeg" ContentType="image/jpeg"/>
  <Override PartName="/ppt/media/image8.png" ContentType="image/png"/>
  <Override PartName="/ppt/media/image23.jpeg" ContentType="image/jpeg"/>
  <Override PartName="/ppt/media/image9.jpeg" ContentType="image/jpeg"/>
  <Override PartName="/ppt/media/image51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39.png" ContentType="image/png"/>
  <Override PartName="/ppt/media/image16.png" ContentType="image/png"/>
  <Override PartName="/ppt/media/image17.jpeg" ContentType="image/jpeg"/>
  <Override PartName="/ppt/media/image59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40.jpeg" ContentType="image/jpeg"/>
  <Override PartName="/ppt/media/image21.jpeg" ContentType="image/jpeg"/>
  <Override PartName="/ppt/media/image54.png" ContentType="image/pn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5.png" ContentType="image/png"/>
  <Override PartName="/ppt/media/image36.jpeg" ContentType="image/jpeg"/>
  <Override PartName="/ppt/media/image37.png" ContentType="image/png"/>
  <Override PartName="/ppt/media/image38.jpeg" ContentType="image/jpeg"/>
  <Override PartName="/ppt/media/image45.png" ContentType="image/png"/>
  <Override PartName="/ppt/media/image41.png" ContentType="image/png"/>
  <Override PartName="/ppt/media/image42.jpeg" ContentType="image/jpeg"/>
  <Override PartName="/ppt/media/image43.png" ContentType="image/png"/>
  <Override PartName="/ppt/media/image44.jpeg" ContentType="image/jpeg"/>
  <Override PartName="/ppt/media/image46.jpeg" ContentType="image/jpeg"/>
  <Override PartName="/ppt/media/image47.jpeg" ContentType="image/jpeg"/>
  <Override PartName="/ppt/media/image49.png" ContentType="image/png"/>
  <Override PartName="/ppt/media/image50.png" ContentType="image/png"/>
  <Override PartName="/ppt/media/image52.png" ContentType="image/png"/>
  <Override PartName="/ppt/media/image56.png" ContentType="image/png"/>
  <Override PartName="/ppt/media/image60.jpeg" ContentType="image/jpeg"/>
  <Override PartName="/ppt/media/image61.png" ContentType="image/png"/>
  <Override PartName="/ppt/media/image62.jpeg" ContentType="image/jpeg"/>
  <Override PartName="/ppt/media/image63.png" ContentType="image/png"/>
  <Override PartName="/ppt/media/image64.png" ContentType="image/png"/>
  <Override PartName="/ppt/media/image65.jpeg" ContentType="image/jpeg"/>
  <Override PartName="/ppt/media/image66.jpeg" ContentType="image/jpeg"/>
  <Override PartName="/ppt/media/image67.png" ContentType="image/png"/>
  <Override PartName="/ppt/media/image68.jpeg" ContentType="image/jpeg"/>
  <Override PartName="/ppt/media/image69.png" ContentType="image/pn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sk-SK" sz="1400" spc="-1" strike="noStrike">
                <a:solidFill>
                  <a:srgbClr val="595959"/>
                </a:solidFill>
                <a:latin typeface="Avenir Roman"/>
                <a:ea typeface="Avenir Roman"/>
              </a:defRPr>
            </a:pPr>
            <a:r>
              <a:rPr b="0" lang="sk-SK" sz="1400" spc="-1" strike="noStrike">
                <a:solidFill>
                  <a:srgbClr val="595959"/>
                </a:solidFill>
                <a:latin typeface="Avenir Roman"/>
                <a:ea typeface="Avenir Roman"/>
              </a:rPr>
              <a:t>Závislosť ceny primárneho zrkadla od priemeru </a:t>
            </a:r>
          </a:p>
        </c:rich>
      </c:tx>
      <c:layout>
        <c:manualLayout>
          <c:xMode val="edge"/>
          <c:yMode val="edge"/>
          <c:x val="0.190980966325037"/>
          <c:y val="0.0510854411471818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308931185944"/>
          <c:y val="0.120294761999602"/>
          <c:w val="0.867877013177159"/>
          <c:h val="0.786994622585142"/>
        </c:manualLayout>
      </c:layout>
      <c:scatterChart>
        <c:scatterStyle val="line"/>
        <c:varyColors val="0"/>
        <c:ser>
          <c:idx val="0"/>
          <c:order val="0"/>
          <c:spPr>
            <a:solidFill>
              <a:srgbClr val="99ccff"/>
            </a:solidFill>
            <a:ln w="19080">
              <a:noFill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venir Roman"/>
                    <a:ea typeface="Avenir Roman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80">
                <a:solidFill>
                  <a:srgbClr val="5b9bd5"/>
                </a:solidFill>
                <a:round/>
              </a:ln>
            </c:spPr>
            <c:trendlineType val="poly"/>
            <c:order val="2"/>
            <c:forward val="0"/>
            <c:backward val="0"/>
            <c:dispRSqr val="0"/>
            <c:dispEq val="0"/>
          </c:trendline>
          <c:xVal>
            <c:numRef>
              <c:f>1</c:f>
              <c:numCache>
                <c:formatCode>General</c:formatCode>
                <c:ptCount val="6"/>
                <c:pt idx="0">
                  <c:v>0.13</c:v>
                </c:pt>
                <c:pt idx="1">
                  <c:v>0.15</c:v>
                </c:pt>
                <c:pt idx="2">
                  <c:v>0.2</c:v>
                </c:pt>
                <c:pt idx="3">
                  <c:v>0.25</c:v>
                </c:pt>
                <c:pt idx="4">
                  <c:v>0.3</c:v>
                </c:pt>
                <c:pt idx="5">
                  <c:v>10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6"/>
                <c:pt idx="0">
                  <c:v>6000</c:v>
                </c:pt>
                <c:pt idx="1">
                  <c:v>6600</c:v>
                </c:pt>
                <c:pt idx="2">
                  <c:v>12000</c:v>
                </c:pt>
                <c:pt idx="3">
                  <c:v>17000</c:v>
                </c:pt>
                <c:pt idx="4">
                  <c:v>22000</c:v>
                </c:pt>
                <c:pt idx="5">
                  <c:v>7025301.19029983</c:v>
                </c:pt>
              </c:numCache>
            </c:numRef>
          </c:yVal>
          <c:smooth val="0"/>
        </c:ser>
        <c:axId val="94408618"/>
        <c:axId val="31860105"/>
      </c:scatterChart>
      <c:valAx>
        <c:axId val="94408618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venir Roman"/>
                <a:ea typeface="Avenir Roman"/>
              </a:defRPr>
            </a:pPr>
          </a:p>
        </c:txPr>
        <c:crossAx val="31860105"/>
        <c:crosses val="autoZero"/>
        <c:crossBetween val="midCat"/>
      </c:valAx>
      <c:valAx>
        <c:axId val="3186010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venir Roman"/>
                <a:ea typeface="Avenir Roman"/>
              </a:defRPr>
            </a:pPr>
          </a:p>
        </c:txPr>
        <c:crossAx val="94408618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pre presun snímky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6DCCCAF-DFDB-43D9-8DDC-C1FAC4B9C9AB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hyperlink" Target="http://reseneulohy.cz/1741/obraz-slunce-vytvoreny-pomoci-keplerova-dalekohledu" TargetMode="External"/><Relationship Id="rId4" Type="http://schemas.openxmlformats.org/officeDocument/2006/relationships/hyperlink" Target="http://reseneulohy.cz/1741/obraz-slunce-vytvoreny-pomoci-keplerova-dalekohledu" TargetMode="External"/><Relationship Id="rId5" Type="http://schemas.openxmlformats.org/officeDocument/2006/relationships/hyperlink" Target="http://reseneulohy.cz/1741/obraz-slunce-vytvoreny-pomoci-keplerova-dalekohledu" TargetMode="External"/><Relationship Id="rId6" Type="http://schemas.openxmlformats.org/officeDocument/2006/relationships/hyperlink" Target="http://reseneulohy.cz/1741/obraz-slunce-vytvoreny-pomoci-keplerova-dalekohledu" TargetMode="External"/><Relationship Id="rId7" Type="http://schemas.openxmlformats.org/officeDocument/2006/relationships/hyperlink" Target="http://reseneulohy.cz/1741/obraz-slunce-vytvoreny-pomoci-keplerova-dalekohledu" TargetMode="External"/><Relationship Id="rId8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hyperlink" Target="http://www.youtube.com/watch?v=R9cMXCemoJI" TargetMode="External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hyperlink" Target="http://project-stars.com/" TargetMode="External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jpeg"/><Relationship Id="rId5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8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-6840" y="1049760"/>
            <a:ext cx="12197880" cy="5475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Project: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STARS (Successfully Teaching AstRonomy in Schools)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This project has been funded with the support of the Erasmus+ Programme, K2 Action, Strategic Partnerships in School Education.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Project Agreement Number: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2017-1-SK01-KA201-035344 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sk-SK" sz="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-6840" y="1847160"/>
            <a:ext cx="12197880" cy="4569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843c0b"/>
                </a:solidFill>
                <a:latin typeface="Franklin Gothic Book"/>
                <a:ea typeface="Franklin Gothic Book"/>
              </a:rPr>
              <a:t>Tréningový program pre učiteľov (O2)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>
                <a:solidFill>
                  <a:srgbClr val="152392"/>
                </a:solidFill>
                <a:latin typeface="Calibri"/>
                <a:ea typeface="Calibri"/>
              </a:rPr>
              <a:t>Modul #10</a:t>
            </a:r>
            <a:endParaRPr b="0" lang="sk-SK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 u="sng">
                <a:solidFill>
                  <a:srgbClr val="152392"/>
                </a:solidFill>
                <a:uFillTx/>
                <a:latin typeface="Calibri"/>
                <a:ea typeface="Calibri"/>
              </a:rPr>
              <a:t>Hvezdárne </a:t>
            </a:r>
            <a:br/>
            <a:r>
              <a:rPr b="1" lang="sk-SK" sz="4400" spc="-1" strike="noStrike">
                <a:solidFill>
                  <a:srgbClr val="152392"/>
                </a:solidFill>
                <a:latin typeface="Calibri"/>
                <a:ea typeface="Calibri"/>
              </a:rPr>
              <a:t>Astronomické ďalekohľady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5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0" y="1042560"/>
            <a:ext cx="1219140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249840" y="1829880"/>
            <a:ext cx="11684520" cy="2771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10.2 Astronomické ďalekohľady</a:t>
            </a:r>
            <a:endParaRPr b="0" lang="sk-SK" sz="3600" spc="-1" strike="noStrike">
              <a:latin typeface="Arial"/>
            </a:endParaRPr>
          </a:p>
          <a:p>
            <a:pPr lvl="1" marL="661680" indent="-28008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História použitia ďalekohľadov;</a:t>
            </a:r>
            <a:endParaRPr b="0" lang="sk-SK" sz="2800" spc="-1" strike="noStrike">
              <a:latin typeface="Arial"/>
            </a:endParaRPr>
          </a:p>
          <a:p>
            <a:pPr lvl="1" marL="661680" indent="-28008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typy ďalekohľadov (refraktor, reflektor) a ich základné vlastnosti;</a:t>
            </a:r>
            <a:endParaRPr b="0" lang="sk-SK" sz="2800" spc="-1" strike="noStrike">
              <a:latin typeface="Arial"/>
            </a:endParaRPr>
          </a:p>
          <a:p>
            <a:pPr lvl="1" marL="661680" indent="-28008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chyby ďalekohľadov;</a:t>
            </a:r>
            <a:endParaRPr b="0" lang="sk-SK" sz="2800" spc="-1" strike="noStrike">
              <a:latin typeface="Arial"/>
            </a:endParaRPr>
          </a:p>
          <a:p>
            <a:pPr lvl="1" marL="661680" indent="-28008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vplyv atmosféry Zeme na pozorovanie;</a:t>
            </a:r>
            <a:endParaRPr b="0" lang="sk-SK" sz="2800" spc="-1" strike="noStrike">
              <a:latin typeface="Arial"/>
            </a:endParaRPr>
          </a:p>
          <a:p>
            <a:pPr lvl="1" marL="661680" indent="-28008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adaptívna optika.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5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0" y="1054440"/>
            <a:ext cx="1219140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Zoznam praktických cvičení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261360" y="1941120"/>
            <a:ext cx="11684520" cy="1306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2060"/>
                </a:solidFill>
                <a:latin typeface="Calibri"/>
                <a:ea typeface="Calibri"/>
              </a:rPr>
              <a:t>10.2.1</a:t>
            </a:r>
            <a:r>
              <a:rPr b="0" lang="cs-CZ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Konštrukcia chodu lúčov 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10.2.2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Jednoduchý ďalekohľad Keplerovho typu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10.2.3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Vylepšený ďalekohľad Keplerovho typu 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10.2.4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Segmentované zrkadlo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10.2.5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Dierková komora</a:t>
            </a:r>
            <a:endParaRPr b="0" lang="sk-SK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6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10.2.1 Konštrukcia chodu lúčov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261360" y="326160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Rysovacie pomôcky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261360" y="417960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zostrojí priechody paprskov optickým systémom.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261360" y="193752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Zostrojte obraz vzniknutý ďalekohľadom a popíšte jeho vlastnosti.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6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10.2.1 Konštrukcia chodu lúčov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71" name="Line 3"/>
          <p:cNvSpPr/>
          <p:nvPr/>
        </p:nvSpPr>
        <p:spPr>
          <a:xfrm>
            <a:off x="781200" y="3641400"/>
            <a:ext cx="10057320" cy="0"/>
          </a:xfrm>
          <a:prstGeom prst="line">
            <a:avLst/>
          </a:prstGeom>
          <a:ln>
            <a:solidFill>
              <a:schemeClr val="tx1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4"/>
          <p:cNvSpPr/>
          <p:nvPr/>
        </p:nvSpPr>
        <p:spPr>
          <a:xfrm>
            <a:off x="5986440" y="1971000"/>
            <a:ext cx="360" cy="328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3" name="Line 5"/>
          <p:cNvSpPr/>
          <p:nvPr/>
        </p:nvSpPr>
        <p:spPr>
          <a:xfrm flipV="1">
            <a:off x="3926160" y="3331440"/>
            <a:ext cx="0" cy="587880"/>
          </a:xfrm>
          <a:prstGeom prst="line">
            <a:avLst/>
          </a:prstGeom>
          <a:ln w="1905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4" name="Line 6"/>
          <p:cNvSpPr/>
          <p:nvPr/>
        </p:nvSpPr>
        <p:spPr>
          <a:xfrm flipV="1">
            <a:off x="8045280" y="3345120"/>
            <a:ext cx="0" cy="587520"/>
          </a:xfrm>
          <a:prstGeom prst="line">
            <a:avLst/>
          </a:prstGeom>
          <a:ln w="1905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75" name="CustomShape 7"/>
          <p:cNvSpPr/>
          <p:nvPr/>
        </p:nvSpPr>
        <p:spPr>
          <a:xfrm>
            <a:off x="1572840" y="2392200"/>
            <a:ext cx="4406400" cy="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8"/>
          <p:cNvSpPr/>
          <p:nvPr/>
        </p:nvSpPr>
        <p:spPr>
          <a:xfrm>
            <a:off x="1431360" y="2100600"/>
            <a:ext cx="4547520" cy="275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9"/>
          <p:cNvSpPr/>
          <p:nvPr/>
        </p:nvSpPr>
        <p:spPr>
          <a:xfrm>
            <a:off x="5968440" y="2410560"/>
            <a:ext cx="4795920" cy="281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10"/>
          <p:cNvSpPr/>
          <p:nvPr/>
        </p:nvSpPr>
        <p:spPr>
          <a:xfrm>
            <a:off x="1217520" y="2191680"/>
            <a:ext cx="9983880" cy="297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11"/>
          <p:cNvSpPr/>
          <p:nvPr/>
        </p:nvSpPr>
        <p:spPr>
          <a:xfrm>
            <a:off x="3630600" y="3962520"/>
            <a:ext cx="593640" cy="272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7709400" y="2930760"/>
            <a:ext cx="655200" cy="511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i="1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‘ 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81" name="CustomShape 13"/>
          <p:cNvSpPr/>
          <p:nvPr/>
        </p:nvSpPr>
        <p:spPr>
          <a:xfrm>
            <a:off x="3684960" y="1926360"/>
            <a:ext cx="709920" cy="60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82" name="CustomShape 14"/>
          <p:cNvSpPr/>
          <p:nvPr/>
        </p:nvSpPr>
        <p:spPr>
          <a:xfrm>
            <a:off x="4648320" y="4210920"/>
            <a:ext cx="593640" cy="272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83" name="CustomShape 15"/>
          <p:cNvSpPr/>
          <p:nvPr/>
        </p:nvSpPr>
        <p:spPr>
          <a:xfrm>
            <a:off x="4395600" y="2796480"/>
            <a:ext cx="593640" cy="272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84" name="CustomShape 16"/>
          <p:cNvSpPr/>
          <p:nvPr/>
        </p:nvSpPr>
        <p:spPr>
          <a:xfrm>
            <a:off x="5979600" y="4847400"/>
            <a:ext cx="4708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8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10.2.1 Konštrukcia chodu lúčov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89" name="Line 3"/>
          <p:cNvSpPr/>
          <p:nvPr/>
        </p:nvSpPr>
        <p:spPr>
          <a:xfrm>
            <a:off x="994320" y="3456360"/>
            <a:ext cx="10196280" cy="0"/>
          </a:xfrm>
          <a:prstGeom prst="line">
            <a:avLst/>
          </a:prstGeom>
          <a:ln>
            <a:solidFill>
              <a:schemeClr val="tx1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4"/>
          <p:cNvSpPr/>
          <p:nvPr/>
        </p:nvSpPr>
        <p:spPr>
          <a:xfrm>
            <a:off x="4531680" y="2202480"/>
            <a:ext cx="360" cy="249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1" name="CustomShape 5"/>
          <p:cNvSpPr/>
          <p:nvPr/>
        </p:nvSpPr>
        <p:spPr>
          <a:xfrm>
            <a:off x="1275120" y="3383640"/>
            <a:ext cx="3250080" cy="59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6"/>
          <p:cNvSpPr/>
          <p:nvPr/>
        </p:nvSpPr>
        <p:spPr>
          <a:xfrm>
            <a:off x="8507880" y="2624040"/>
            <a:ext cx="360" cy="187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round/>
            <a:headEnd len="med" type="triangle" w="med"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3" name="Line 7"/>
          <p:cNvSpPr/>
          <p:nvPr/>
        </p:nvSpPr>
        <p:spPr>
          <a:xfrm flipV="1">
            <a:off x="7410240" y="3167640"/>
            <a:ext cx="0" cy="597600"/>
          </a:xfrm>
          <a:prstGeom prst="line">
            <a:avLst/>
          </a:prstGeom>
          <a:ln w="1905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4" name="Line 8"/>
          <p:cNvSpPr/>
          <p:nvPr/>
        </p:nvSpPr>
        <p:spPr>
          <a:xfrm flipV="1">
            <a:off x="1676520" y="3149280"/>
            <a:ext cx="0" cy="595440"/>
          </a:xfrm>
          <a:prstGeom prst="line">
            <a:avLst/>
          </a:prstGeom>
          <a:ln w="1905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5" name="Line 9"/>
          <p:cNvSpPr/>
          <p:nvPr/>
        </p:nvSpPr>
        <p:spPr>
          <a:xfrm flipV="1">
            <a:off x="9645480" y="3156120"/>
            <a:ext cx="0" cy="595440"/>
          </a:xfrm>
          <a:prstGeom prst="line">
            <a:avLst/>
          </a:prstGeom>
          <a:ln w="1905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6" name="CustomShape 10"/>
          <p:cNvSpPr/>
          <p:nvPr/>
        </p:nvSpPr>
        <p:spPr>
          <a:xfrm>
            <a:off x="1291320" y="3726360"/>
            <a:ext cx="768240" cy="79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sk-SK" sz="1200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ob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97" name="CustomShape 11"/>
          <p:cNvSpPr/>
          <p:nvPr/>
        </p:nvSpPr>
        <p:spPr>
          <a:xfrm>
            <a:off x="9111600" y="3728880"/>
            <a:ext cx="1086840" cy="79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i="1" lang="en-GB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’</a:t>
            </a:r>
            <a:r>
              <a:rPr b="0" lang="sk-SK" sz="1200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ok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6611040" y="2642400"/>
            <a:ext cx="1640880" cy="79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F’</a:t>
            </a:r>
            <a:r>
              <a:rPr b="0" lang="sk-SK" sz="1200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ob </a:t>
            </a:r>
            <a:r>
              <a:rPr b="0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= </a:t>
            </a:r>
            <a:r>
              <a:rPr b="0" i="1" lang="sk-SK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sk-SK" sz="1200" spc="-1" strike="noStrike" baseline="-25000">
                <a:solidFill>
                  <a:srgbClr val="000000"/>
                </a:solidFill>
                <a:latin typeface="Times New Roman"/>
                <a:ea typeface="Times New Roman"/>
              </a:rPr>
              <a:t>ok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199" name="CustomShape 13"/>
          <p:cNvSpPr/>
          <p:nvPr/>
        </p:nvSpPr>
        <p:spPr>
          <a:xfrm>
            <a:off x="3701880" y="4775760"/>
            <a:ext cx="1640880" cy="79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Objektív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200" name="CustomShape 14"/>
          <p:cNvSpPr/>
          <p:nvPr/>
        </p:nvSpPr>
        <p:spPr>
          <a:xfrm>
            <a:off x="7677720" y="4775760"/>
            <a:ext cx="1640880" cy="79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cs-CZ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Okulár</a:t>
            </a:r>
            <a:endParaRPr b="0" lang="sk-SK" sz="1200" spc="-1" strike="noStrike">
              <a:latin typeface="Arial"/>
            </a:endParaRPr>
          </a:p>
        </p:txBody>
      </p:sp>
      <p:sp>
        <p:nvSpPr>
          <p:cNvPr id="201" name="CustomShape 15"/>
          <p:cNvSpPr/>
          <p:nvPr/>
        </p:nvSpPr>
        <p:spPr>
          <a:xfrm>
            <a:off x="4531680" y="3976920"/>
            <a:ext cx="3975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16"/>
          <p:cNvSpPr/>
          <p:nvPr/>
        </p:nvSpPr>
        <p:spPr>
          <a:xfrm flipV="1">
            <a:off x="8507880" y="2799000"/>
            <a:ext cx="2563920" cy="117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17"/>
          <p:cNvSpPr/>
          <p:nvPr/>
        </p:nvSpPr>
        <p:spPr>
          <a:xfrm>
            <a:off x="4531680" y="3468240"/>
            <a:ext cx="3975120" cy="69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18"/>
          <p:cNvSpPr/>
          <p:nvPr/>
        </p:nvSpPr>
        <p:spPr>
          <a:xfrm>
            <a:off x="1254240" y="2894040"/>
            <a:ext cx="3266280" cy="57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9"/>
          <p:cNvSpPr/>
          <p:nvPr/>
        </p:nvSpPr>
        <p:spPr>
          <a:xfrm>
            <a:off x="1254240" y="2397960"/>
            <a:ext cx="3266280" cy="57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20"/>
          <p:cNvSpPr/>
          <p:nvPr/>
        </p:nvSpPr>
        <p:spPr>
          <a:xfrm>
            <a:off x="4531680" y="2971800"/>
            <a:ext cx="3975120" cy="138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1"/>
          <p:cNvSpPr/>
          <p:nvPr/>
        </p:nvSpPr>
        <p:spPr>
          <a:xfrm flipV="1">
            <a:off x="8507880" y="2983680"/>
            <a:ext cx="2563920" cy="117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2"/>
          <p:cNvSpPr/>
          <p:nvPr/>
        </p:nvSpPr>
        <p:spPr>
          <a:xfrm flipV="1">
            <a:off x="8507880" y="3177360"/>
            <a:ext cx="2563920" cy="117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5597d3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3"/>
          <p:cNvSpPr/>
          <p:nvPr/>
        </p:nvSpPr>
        <p:spPr>
          <a:xfrm>
            <a:off x="182160" y="5158440"/>
            <a:ext cx="88977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reseneulohy.cz/1741/obraz-slunce-</a:t>
            </a:r>
            <a:r>
              <a:rPr b="0" lang="cs-CZ" sz="1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4"/>
              </a:rPr>
              <a:t>vytvoreny</a:t>
            </a:r>
            <a:r>
              <a:rPr b="0" lang="cs-CZ" sz="1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5"/>
              </a:rPr>
              <a:t>-pomoci-</a:t>
            </a:r>
            <a:r>
              <a:rPr b="0" lang="cs-CZ" sz="1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6"/>
              </a:rPr>
              <a:t>keplerova</a:t>
            </a:r>
            <a:r>
              <a:rPr b="0" lang="cs-CZ" sz="1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7"/>
              </a:rPr>
              <a:t>-dalekohledu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10" name="CustomShape 24"/>
          <p:cNvSpPr/>
          <p:nvPr/>
        </p:nvSpPr>
        <p:spPr>
          <a:xfrm>
            <a:off x="412920" y="4089960"/>
            <a:ext cx="2826360" cy="91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Calibri"/>
              </a:rPr>
              <a:t>rovnobežné lúče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Calibri"/>
              </a:rPr>
              <a:t>prichádzajúce od vzdialeného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Calibri"/>
              </a:rPr>
              <a:t>objektu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11" name="CustomShape 25"/>
          <p:cNvSpPr/>
          <p:nvPr/>
        </p:nvSpPr>
        <p:spPr>
          <a:xfrm>
            <a:off x="9813960" y="2296800"/>
            <a:ext cx="1622160" cy="36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rovnobežné lúče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1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14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10.2.2 Jednoduchý ďalekohľad Keplerovho typu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261360" y="326160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Malá a veľká lupa, pravítko, tubus na výkresy, pílka, nožnice, tavná pištoľ, kalkulačka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261360" y="457524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podľa návodu vytvorí jednoduchý astronomický ďalekohľad.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261360" y="193752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Zostavte jednoduchý astronomický ďalekohľad Keplerovho typu.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20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10.2.2 Jednoduchý ďalekohľad Keplerovho typu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3"/>
          <a:stretch/>
        </p:blipFill>
        <p:spPr>
          <a:xfrm>
            <a:off x="1611000" y="1676880"/>
            <a:ext cx="9008640" cy="372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25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10.2.2 Jednoduchý ďalekohľad Keplerovho typu</a:t>
            </a:r>
            <a:endParaRPr b="0" lang="sk-SK" sz="3200" spc="-1" strike="noStrike">
              <a:latin typeface="Arial"/>
            </a:endParaRPr>
          </a:p>
        </p:txBody>
      </p:sp>
      <p:grpSp>
        <p:nvGrpSpPr>
          <p:cNvPr id="228" name="Group 3"/>
          <p:cNvGrpSpPr/>
          <p:nvPr/>
        </p:nvGrpSpPr>
        <p:grpSpPr>
          <a:xfrm>
            <a:off x="2405520" y="2135160"/>
            <a:ext cx="7846560" cy="2776320"/>
            <a:chOff x="2405520" y="2135160"/>
            <a:chExt cx="7846560" cy="2776320"/>
          </a:xfrm>
        </p:grpSpPr>
        <p:sp>
          <p:nvSpPr>
            <p:cNvPr id="229" name="CustomShape 4"/>
            <p:cNvSpPr/>
            <p:nvPr/>
          </p:nvSpPr>
          <p:spPr>
            <a:xfrm>
              <a:off x="2525400" y="2236320"/>
              <a:ext cx="7119000" cy="25837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" name="CustomShape 5"/>
            <p:cNvSpPr/>
            <p:nvPr/>
          </p:nvSpPr>
          <p:spPr>
            <a:xfrm rot="5400000">
              <a:off x="1189080" y="3438720"/>
              <a:ext cx="2634480" cy="201960"/>
            </a:xfrm>
            <a:prstGeom prst="ellipse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CustomShape 6"/>
            <p:cNvSpPr/>
            <p:nvPr/>
          </p:nvSpPr>
          <p:spPr>
            <a:xfrm>
              <a:off x="8226000" y="2135160"/>
              <a:ext cx="2026080" cy="27763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br/>
              <a:endParaRPr b="0" lang="sk-SK" sz="1800" spc="-1" strike="noStrike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 rot="5400000">
              <a:off x="9288360" y="3360960"/>
              <a:ext cx="1523160" cy="357840"/>
            </a:xfrm>
            <a:prstGeom prst="ellipse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3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10.1.2 Jednoduchý ďalekohľad Keplerovho typu</a:t>
            </a:r>
            <a:endParaRPr b="0" lang="sk-SK" sz="3200" spc="-1" strike="noStrike">
              <a:latin typeface="Arial"/>
            </a:endParaRPr>
          </a:p>
        </p:txBody>
      </p:sp>
      <p:graphicFrame>
        <p:nvGraphicFramePr>
          <p:cNvPr id="237" name="Table 3"/>
          <p:cNvGraphicFramePr/>
          <p:nvPr/>
        </p:nvGraphicFramePr>
        <p:xfrm>
          <a:off x="1254240" y="2199960"/>
          <a:ext cx="9200160" cy="0"/>
        </p:xfrm>
        <a:graphic>
          <a:graphicData uri="http://schemas.openxmlformats.org/drawingml/2006/table">
            <a:tbl>
              <a:tblPr/>
              <a:tblGrid>
                <a:gridCol w="608400"/>
                <a:gridCol w="8592120"/>
              </a:tblGrid>
              <a:tr h="0"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cs-CZ" sz="7200" spc="-1" strike="noStrike">
                          <a:solidFill>
                            <a:srgbClr val="000000"/>
                          </a:solidFill>
                          <a:latin typeface="Times New Roman"/>
                          <a:ea typeface="Avenir Roman"/>
                        </a:rPr>
                        <a:t>!</a:t>
                      </a:r>
                      <a:endParaRPr b="0" lang="sk-SK" sz="7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32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Ďalekohľadom sa nikdy nepozerajte do Slnka! Mohlo by dôjsť k nenávratnému poškodeniu zraku!</a:t>
                      </a:r>
                      <a:endParaRPr b="0" lang="sk-SK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8" name="CustomShape 4"/>
          <p:cNvSpPr/>
          <p:nvPr/>
        </p:nvSpPr>
        <p:spPr>
          <a:xfrm>
            <a:off x="2870280" y="4213440"/>
            <a:ext cx="6450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www.youtube.com/watch?v=R9cMXCemoJI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40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10.2.2 Jednoduchý ďalekohľad Keplerovho typu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294120" y="2103120"/>
            <a:ext cx="107755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V praxi sa pri astronomických ďalekohľadoch často uvádzajú parametre vo formáte </a:t>
            </a:r>
            <a:r>
              <a:rPr b="0" i="1" lang="sk-SK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ohnisková vzdialenosť objektívu/priemer objektívu.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Calibri"/>
              </a:rPr>
              <a:t>Zväčšenie ďalekohľadu nie je najdôležitejší údaj!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8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grpSp>
        <p:nvGrpSpPr>
          <p:cNvPr id="90" name="Group 2"/>
          <p:cNvGrpSpPr/>
          <p:nvPr/>
        </p:nvGrpSpPr>
        <p:grpSpPr>
          <a:xfrm>
            <a:off x="1116360" y="3416400"/>
            <a:ext cx="3794400" cy="1779480"/>
            <a:chOff x="1116360" y="3416400"/>
            <a:chExt cx="3794400" cy="1779480"/>
          </a:xfrm>
        </p:grpSpPr>
        <p:sp>
          <p:nvSpPr>
            <p:cNvPr id="91" name="CustomShape 3"/>
            <p:cNvSpPr/>
            <p:nvPr/>
          </p:nvSpPr>
          <p:spPr>
            <a:xfrm>
              <a:off x="1840320" y="3416400"/>
              <a:ext cx="2079720" cy="1767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2" name="Group 4"/>
            <p:cNvGrpSpPr/>
            <p:nvPr/>
          </p:nvGrpSpPr>
          <p:grpSpPr>
            <a:xfrm>
              <a:off x="1116360" y="4100040"/>
              <a:ext cx="3794400" cy="1095840"/>
              <a:chOff x="1116360" y="4100040"/>
              <a:chExt cx="3794400" cy="1095840"/>
            </a:xfrm>
          </p:grpSpPr>
          <p:sp>
            <p:nvSpPr>
              <p:cNvPr id="93" name="CustomShape 5"/>
              <p:cNvSpPr/>
              <p:nvPr/>
            </p:nvSpPr>
            <p:spPr>
              <a:xfrm>
                <a:off x="1116360" y="4100040"/>
                <a:ext cx="3707280" cy="1095840"/>
              </a:xfrm>
              <a:prstGeom prst="rect">
                <a:avLst/>
              </a:prstGeom>
              <a:solidFill>
                <a:srgbClr val="a5a5a5"/>
              </a:solidFill>
              <a:ln w="1905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CustomShape 6"/>
              <p:cNvSpPr/>
              <p:nvPr/>
            </p:nvSpPr>
            <p:spPr>
              <a:xfrm>
                <a:off x="1325880" y="4302720"/>
                <a:ext cx="3584880" cy="5792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d0d0d"/>
                    </a:solidFill>
                    <a:latin typeface="Calibri"/>
                    <a:ea typeface="Calibri"/>
                  </a:rPr>
                  <a:t>4.</a:t>
                </a: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 STARS Koncept edukačného programu na výučbu astronómie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95" name="Group 7"/>
          <p:cNvGrpSpPr/>
          <p:nvPr/>
        </p:nvGrpSpPr>
        <p:grpSpPr>
          <a:xfrm>
            <a:off x="5338440" y="4051080"/>
            <a:ext cx="4143600" cy="964440"/>
            <a:chOff x="5338440" y="4051080"/>
            <a:chExt cx="4143600" cy="964440"/>
          </a:xfrm>
        </p:grpSpPr>
        <p:sp>
          <p:nvSpPr>
            <p:cNvPr id="96" name="CustomShape 8"/>
            <p:cNvSpPr/>
            <p:nvPr/>
          </p:nvSpPr>
          <p:spPr>
            <a:xfrm>
              <a:off x="5338440" y="4051080"/>
              <a:ext cx="2113200" cy="964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CustomShape 9"/>
            <p:cNvSpPr/>
            <p:nvPr/>
          </p:nvSpPr>
          <p:spPr>
            <a:xfrm>
              <a:off x="5389560" y="4357440"/>
              <a:ext cx="4092480" cy="634680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ad5b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80000" rIns="180000" tIns="180000" bIns="180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sk-SK" sz="18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Medzinárodná online konferencia 2020</a:t>
              </a:r>
              <a:endParaRPr b="0" lang="sk-SK" sz="1800" spc="-1" strike="noStrike">
                <a:latin typeface="Arial"/>
              </a:endParaRPr>
            </a:p>
          </p:txBody>
        </p:sp>
      </p:grpSp>
      <p:grpSp>
        <p:nvGrpSpPr>
          <p:cNvPr id="98" name="Group 10"/>
          <p:cNvGrpSpPr/>
          <p:nvPr/>
        </p:nvGrpSpPr>
        <p:grpSpPr>
          <a:xfrm>
            <a:off x="653040" y="1892160"/>
            <a:ext cx="3601800" cy="1879560"/>
            <a:chOff x="653040" y="1892160"/>
            <a:chExt cx="3601800" cy="1879560"/>
          </a:xfrm>
        </p:grpSpPr>
        <p:sp>
          <p:nvSpPr>
            <p:cNvPr id="99" name="CustomShape 11"/>
            <p:cNvSpPr/>
            <p:nvPr/>
          </p:nvSpPr>
          <p:spPr>
            <a:xfrm>
              <a:off x="653040" y="1892160"/>
              <a:ext cx="3355560" cy="14162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0" name="Group 12"/>
            <p:cNvGrpSpPr/>
            <p:nvPr/>
          </p:nvGrpSpPr>
          <p:grpSpPr>
            <a:xfrm>
              <a:off x="724320" y="1955520"/>
              <a:ext cx="3530520" cy="1816200"/>
              <a:chOff x="724320" y="1955520"/>
              <a:chExt cx="3530520" cy="1816200"/>
            </a:xfrm>
          </p:grpSpPr>
          <p:sp>
            <p:nvSpPr>
              <p:cNvPr id="101" name="CustomShape 13"/>
              <p:cNvSpPr/>
              <p:nvPr/>
            </p:nvSpPr>
            <p:spPr>
              <a:xfrm>
                <a:off x="724320" y="1955520"/>
                <a:ext cx="3530520" cy="1816200"/>
              </a:xfrm>
              <a:prstGeom prst="rect">
                <a:avLst/>
              </a:prstGeom>
              <a:gradFill rotWithShape="0">
                <a:gsLst>
                  <a:gs pos="0">
                    <a:srgbClr val="5f82cb"/>
                  </a:gs>
                  <a:gs pos="100000">
                    <a:srgbClr val="3e70ca"/>
                  </a:gs>
                </a:gsLst>
                <a:lin ang="5400000"/>
              </a:gradFill>
              <a:ln w="635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CustomShape 14"/>
              <p:cNvSpPr/>
              <p:nvPr/>
            </p:nvSpPr>
            <p:spPr>
              <a:xfrm>
                <a:off x="901440" y="2147040"/>
                <a:ext cx="3177360" cy="14328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1.</a:t>
                </a:r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 </a:t>
                </a: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STARS Metodická príručka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materiál pre učiteľov pripravený </a:t>
                </a:r>
                <a:br/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na okamžité použitie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03" name="Group 15"/>
          <p:cNvGrpSpPr/>
          <p:nvPr/>
        </p:nvGrpSpPr>
        <p:grpSpPr>
          <a:xfrm>
            <a:off x="8186400" y="2447640"/>
            <a:ext cx="3639600" cy="1767960"/>
            <a:chOff x="8186400" y="2447640"/>
            <a:chExt cx="3639600" cy="1767960"/>
          </a:xfrm>
        </p:grpSpPr>
        <p:sp>
          <p:nvSpPr>
            <p:cNvPr id="104" name="CustomShape 16"/>
            <p:cNvSpPr/>
            <p:nvPr/>
          </p:nvSpPr>
          <p:spPr>
            <a:xfrm>
              <a:off x="8186400" y="2612880"/>
              <a:ext cx="3639600" cy="1437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5" name="Group 17"/>
            <p:cNvGrpSpPr/>
            <p:nvPr/>
          </p:nvGrpSpPr>
          <p:grpSpPr>
            <a:xfrm>
              <a:off x="8256600" y="2447640"/>
              <a:ext cx="3499200" cy="1767960"/>
              <a:chOff x="8256600" y="2447640"/>
              <a:chExt cx="3499200" cy="1767960"/>
            </a:xfrm>
          </p:grpSpPr>
          <p:sp>
            <p:nvSpPr>
              <p:cNvPr id="106" name="CustomShape 18"/>
              <p:cNvSpPr/>
              <p:nvPr/>
            </p:nvSpPr>
            <p:spPr>
              <a:xfrm>
                <a:off x="8256600" y="2447640"/>
                <a:ext cx="3499200" cy="1767960"/>
              </a:xfrm>
              <a:prstGeom prst="rect">
                <a:avLst/>
              </a:prstGeom>
              <a:gradFill rotWithShape="0">
                <a:gsLst>
                  <a:gs pos="0">
                    <a:srgbClr val="ffdb9b"/>
                  </a:gs>
                  <a:gs pos="100000">
                    <a:srgbClr val="ffd58d"/>
                  </a:gs>
                </a:gsLst>
                <a:lin ang="5400000"/>
              </a:gradFill>
              <a:ln w="6350">
                <a:solidFill>
                  <a:srgbClr val="ffc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CustomShape 19"/>
              <p:cNvSpPr/>
              <p:nvPr/>
            </p:nvSpPr>
            <p:spPr>
              <a:xfrm>
                <a:off x="8355960" y="2752560"/>
                <a:ext cx="3252600" cy="11581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3.</a:t>
                </a:r>
                <a:r>
                  <a:rPr b="0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 </a:t>
                </a:r>
                <a:r>
                  <a:rPr b="1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STARS Online Platforma </a:t>
                </a:r>
                <a:br/>
                <a:r>
                  <a:rPr b="0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s príkladmi dobrej praxe </a:t>
                </a:r>
                <a:br/>
                <a:r>
                  <a:rPr b="0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a príležitosťami na diskusie </a:t>
                </a:r>
                <a:br/>
                <a:r>
                  <a:rPr b="0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a výmenu informácií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08" name="Group 20"/>
          <p:cNvGrpSpPr/>
          <p:nvPr/>
        </p:nvGrpSpPr>
        <p:grpSpPr>
          <a:xfrm>
            <a:off x="4478400" y="2064600"/>
            <a:ext cx="3288960" cy="1855800"/>
            <a:chOff x="4478400" y="2064600"/>
            <a:chExt cx="3288960" cy="1855800"/>
          </a:xfrm>
        </p:grpSpPr>
        <p:sp>
          <p:nvSpPr>
            <p:cNvPr id="109" name="CustomShape 21"/>
            <p:cNvSpPr/>
            <p:nvPr/>
          </p:nvSpPr>
          <p:spPr>
            <a:xfrm>
              <a:off x="4520160" y="2064600"/>
              <a:ext cx="2575800" cy="1329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0" name="Group 22"/>
            <p:cNvGrpSpPr/>
            <p:nvPr/>
          </p:nvGrpSpPr>
          <p:grpSpPr>
            <a:xfrm>
              <a:off x="4478400" y="2138400"/>
              <a:ext cx="3288960" cy="1782000"/>
              <a:chOff x="4478400" y="2138400"/>
              <a:chExt cx="3288960" cy="1782000"/>
            </a:xfrm>
          </p:grpSpPr>
          <p:sp>
            <p:nvSpPr>
              <p:cNvPr id="111" name="CustomShape 23"/>
              <p:cNvSpPr/>
              <p:nvPr/>
            </p:nvSpPr>
            <p:spPr>
              <a:xfrm>
                <a:off x="4478400" y="2138400"/>
                <a:ext cx="3288960" cy="1782000"/>
              </a:xfrm>
              <a:prstGeom prst="rect">
                <a:avLst/>
              </a:prstGeom>
              <a:gradFill rotWithShape="0">
                <a:gsLst>
                  <a:gs pos="0">
                    <a:srgbClr val="80b860"/>
                  </a:gs>
                  <a:gs pos="100000">
                    <a:srgbClr val="6fb242"/>
                  </a:gs>
                </a:gsLst>
                <a:lin ang="5400000"/>
              </a:gradFill>
              <a:ln w="6350">
                <a:solidFill>
                  <a:srgbClr val="5b9bd5"/>
                </a:solidFill>
                <a:miter/>
              </a:ln>
              <a:effectLst>
                <a:outerShdw blurRad="63500" dir="5400000" dist="1908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CustomShape 24"/>
              <p:cNvSpPr/>
              <p:nvPr/>
            </p:nvSpPr>
            <p:spPr>
              <a:xfrm>
                <a:off x="4568040" y="2594880"/>
                <a:ext cx="3105360" cy="86868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2.</a:t>
                </a:r>
                <a:r>
                  <a:rPr b="0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 </a:t>
                </a:r>
                <a:r>
                  <a:rPr b="1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STARS Tréningový program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inovatívny a komplexný prístup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sp>
        <p:nvSpPr>
          <p:cNvPr id="113" name="CustomShape 25"/>
          <p:cNvSpPr/>
          <p:nvPr/>
        </p:nvSpPr>
        <p:spPr>
          <a:xfrm>
            <a:off x="0" y="958320"/>
            <a:ext cx="1219140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Úvod do projektu STARS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4" name="CustomShape 26"/>
          <p:cNvSpPr/>
          <p:nvPr/>
        </p:nvSpPr>
        <p:spPr>
          <a:xfrm>
            <a:off x="9025920" y="4977360"/>
            <a:ext cx="2961720" cy="577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project-stars.com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45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10.2.3 Vylepšený ďalekohľad Keplerovho typu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61360" y="326160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Malá a veľká lupa, pravítko, tubus na výkresy, hárok papiera, pílka, nožnice, tavná pištoľ, kalkulačka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261360" y="457524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podľa návodu vytvorí vylepšený astronomický ďalekohľad.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61360" y="193752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Kompenzujte farebnú chybu predchádzajúceho ďalekohľadu.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52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53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10.2.3 Vylepšený ďalekohľad Keplerovho typu</a:t>
            </a:r>
            <a:endParaRPr b="0" lang="sk-SK" sz="3200" spc="-1" strike="noStrike">
              <a:latin typeface="Arial"/>
            </a:endParaRPr>
          </a:p>
        </p:txBody>
      </p:sp>
      <p:grpSp>
        <p:nvGrpSpPr>
          <p:cNvPr id="255" name="Group 3"/>
          <p:cNvGrpSpPr/>
          <p:nvPr/>
        </p:nvGrpSpPr>
        <p:grpSpPr>
          <a:xfrm>
            <a:off x="838800" y="1951560"/>
            <a:ext cx="10514880" cy="2960280"/>
            <a:chOff x="838800" y="1951560"/>
            <a:chExt cx="10514880" cy="2960280"/>
          </a:xfrm>
        </p:grpSpPr>
        <p:sp>
          <p:nvSpPr>
            <p:cNvPr id="256" name="CustomShape 4"/>
            <p:cNvSpPr/>
            <p:nvPr/>
          </p:nvSpPr>
          <p:spPr>
            <a:xfrm>
              <a:off x="945720" y="2061000"/>
              <a:ext cx="9677160" cy="2755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" name="CustomShape 5"/>
            <p:cNvSpPr/>
            <p:nvPr/>
          </p:nvSpPr>
          <p:spPr>
            <a:xfrm rot="5400000">
              <a:off x="-457920" y="3341520"/>
              <a:ext cx="2809080" cy="215280"/>
            </a:xfrm>
            <a:prstGeom prst="ellipse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" name="CustomShape 6"/>
            <p:cNvSpPr/>
            <p:nvPr/>
          </p:nvSpPr>
          <p:spPr>
            <a:xfrm>
              <a:off x="9192960" y="1951560"/>
              <a:ext cx="2160720" cy="29602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br/>
              <a:endParaRPr b="0" lang="sk-SK" sz="1800" spc="-1" strike="noStrike">
                <a:latin typeface="Arial"/>
              </a:endParaRPr>
            </a:p>
          </p:txBody>
        </p:sp>
        <p:sp>
          <p:nvSpPr>
            <p:cNvPr id="259" name="CustomShape 7"/>
            <p:cNvSpPr/>
            <p:nvPr/>
          </p:nvSpPr>
          <p:spPr>
            <a:xfrm rot="5400000">
              <a:off x="10325520" y="3259080"/>
              <a:ext cx="1624320" cy="381600"/>
            </a:xfrm>
            <a:prstGeom prst="ellipse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CustomShape 8"/>
            <p:cNvSpPr/>
            <p:nvPr/>
          </p:nvSpPr>
          <p:spPr>
            <a:xfrm rot="5400000">
              <a:off x="3603600" y="3321000"/>
              <a:ext cx="2809080" cy="215280"/>
            </a:xfrm>
            <a:prstGeom prst="ellipse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" name="Line 9"/>
            <p:cNvSpPr/>
            <p:nvPr/>
          </p:nvSpPr>
          <p:spPr>
            <a:xfrm flipV="1">
              <a:off x="3035520" y="2055240"/>
              <a:ext cx="0" cy="513360"/>
            </a:xfrm>
            <a:prstGeom prst="line">
              <a:avLst/>
            </a:prstGeom>
            <a:ln w="28575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62" name="Line 10"/>
            <p:cNvSpPr/>
            <p:nvPr/>
          </p:nvSpPr>
          <p:spPr>
            <a:xfrm flipV="1">
              <a:off x="3040920" y="4311360"/>
              <a:ext cx="0" cy="513360"/>
            </a:xfrm>
            <a:prstGeom prst="line">
              <a:avLst/>
            </a:prstGeom>
            <a:ln w="28575"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6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261360" y="920880"/>
            <a:ext cx="11684520" cy="1247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10.2.3 Vylepšený ďalekohľad Keplerovho typu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341640" y="1971360"/>
            <a:ext cx="8249040" cy="207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Times New Roman"/>
              </a:rPr>
              <a:t>krátery na Mesiaci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Times New Roman"/>
              </a:rPr>
              <a:t>galaxie v Andromede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Times New Roman"/>
              </a:rPr>
              <a:t>hmlovina v Orióne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Times New Roman"/>
              </a:rPr>
              <a:t>planéte bez väčších detailov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(na tie je potrebný skutočný ďalekohľad)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268" name="Obrázek 5" descr="Obsah obrázku příroda, voda, letecká doprava, obloha&#10;&#10;Popis byl vytvořen automaticky"/>
          <p:cNvPicPr/>
          <p:nvPr/>
        </p:nvPicPr>
        <p:blipFill>
          <a:blip r:embed="rId3"/>
          <a:stretch/>
        </p:blipFill>
        <p:spPr>
          <a:xfrm>
            <a:off x="8504640" y="1660320"/>
            <a:ext cx="2637720" cy="1732680"/>
          </a:xfrm>
          <a:prstGeom prst="rect">
            <a:avLst/>
          </a:prstGeom>
          <a:ln w="0">
            <a:noFill/>
          </a:ln>
        </p:spPr>
      </p:pic>
      <p:pic>
        <p:nvPicPr>
          <p:cNvPr id="269" name="Obrázek 7" descr="Obsah obrázku černá, hvězda, obloha, vsedě&#10;&#10;Popis byl vytvořen automaticky"/>
          <p:cNvPicPr/>
          <p:nvPr/>
        </p:nvPicPr>
        <p:blipFill>
          <a:blip r:embed="rId4"/>
          <a:stretch/>
        </p:blipFill>
        <p:spPr>
          <a:xfrm>
            <a:off x="8590320" y="3542400"/>
            <a:ext cx="2466360" cy="1847160"/>
          </a:xfrm>
          <a:prstGeom prst="rect">
            <a:avLst/>
          </a:prstGeom>
          <a:ln w="0">
            <a:noFill/>
          </a:ln>
        </p:spPr>
      </p:pic>
      <p:pic>
        <p:nvPicPr>
          <p:cNvPr id="270" name="Obrázek 18" descr="Měsíc"/>
          <p:cNvPicPr/>
          <p:nvPr/>
        </p:nvPicPr>
        <p:blipFill>
          <a:blip r:embed="rId5"/>
          <a:stretch/>
        </p:blipFill>
        <p:spPr>
          <a:xfrm>
            <a:off x="5591880" y="1665720"/>
            <a:ext cx="2739240" cy="2003760"/>
          </a:xfrm>
          <a:prstGeom prst="rect">
            <a:avLst/>
          </a:prstGeom>
          <a:ln w="0">
            <a:noFill/>
          </a:ln>
        </p:spPr>
      </p:pic>
      <p:pic>
        <p:nvPicPr>
          <p:cNvPr id="271" name="Obrázek 20" descr="Obsah obrázku přenosný počítač, počítač, vsedě, černá&#10;&#10;Popis byl vytvořen automaticky"/>
          <p:cNvPicPr/>
          <p:nvPr/>
        </p:nvPicPr>
        <p:blipFill>
          <a:blip r:embed="rId6"/>
          <a:srcRect l="28819" t="30853" r="34570" b="31140"/>
          <a:stretch/>
        </p:blipFill>
        <p:spPr>
          <a:xfrm>
            <a:off x="488160" y="4151160"/>
            <a:ext cx="1656720" cy="1284120"/>
          </a:xfrm>
          <a:prstGeom prst="rect">
            <a:avLst/>
          </a:prstGeom>
          <a:ln w="0">
            <a:noFill/>
          </a:ln>
        </p:spPr>
      </p:pic>
      <p:pic>
        <p:nvPicPr>
          <p:cNvPr id="272" name="Obrázek 22" descr="Obsah obrázku přenosný počítač, květina&#10;&#10;Popis byl vytvořen automaticky"/>
          <p:cNvPicPr/>
          <p:nvPr/>
        </p:nvPicPr>
        <p:blipFill>
          <a:blip r:embed="rId7"/>
          <a:srcRect l="38715" t="40475" r="38570" b="37746"/>
          <a:stretch/>
        </p:blipFill>
        <p:spPr>
          <a:xfrm>
            <a:off x="2343960" y="4458960"/>
            <a:ext cx="1298520" cy="934560"/>
          </a:xfrm>
          <a:prstGeom prst="rect">
            <a:avLst/>
          </a:prstGeom>
          <a:ln w="0">
            <a:noFill/>
          </a:ln>
        </p:spPr>
      </p:pic>
      <p:pic>
        <p:nvPicPr>
          <p:cNvPr id="273" name="Obrázek 24" descr="Obsah obrázku tmavé, černá, jídlo, hvězda&#10;&#10;Popis byl vytvořen automaticky"/>
          <p:cNvPicPr/>
          <p:nvPr/>
        </p:nvPicPr>
        <p:blipFill>
          <a:blip r:embed="rId8"/>
          <a:srcRect l="0" t="24419" r="0" b="29379"/>
          <a:stretch/>
        </p:blipFill>
        <p:spPr>
          <a:xfrm>
            <a:off x="5065920" y="4284360"/>
            <a:ext cx="3360960" cy="1060560"/>
          </a:xfrm>
          <a:prstGeom prst="rect">
            <a:avLst/>
          </a:prstGeom>
          <a:ln w="0">
            <a:noFill/>
          </a:ln>
        </p:spPr>
      </p:pic>
      <p:pic>
        <p:nvPicPr>
          <p:cNvPr id="274" name="Obrázek 26" descr="Obsah obrázku černá, tmavé, vsedě, bílá&#10;&#10;Popis byl vytvořen automaticky"/>
          <p:cNvPicPr/>
          <p:nvPr/>
        </p:nvPicPr>
        <p:blipFill>
          <a:blip r:embed="rId9"/>
          <a:srcRect l="41191" t="42041" r="39414" b="40024"/>
          <a:stretch/>
        </p:blipFill>
        <p:spPr>
          <a:xfrm>
            <a:off x="3877200" y="4530960"/>
            <a:ext cx="1109160" cy="75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5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4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3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7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10.2.4 Segmentované zrkadlo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261360" y="326160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Nožnice, pravítko, kalkulačka.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261360" y="457524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urobí predstavu o stavbe veľkých ďalekohľadov.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261360" y="193752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Veľké astronomické ďalekohľady a ich stavba.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8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84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10.2.4 Segmentované zrkadlo</a:t>
            </a:r>
            <a:endParaRPr b="0" lang="sk-SK" sz="3200" spc="-1" strike="noStrike">
              <a:latin typeface="Arial"/>
            </a:endParaRPr>
          </a:p>
        </p:txBody>
      </p:sp>
      <p:graphicFrame>
        <p:nvGraphicFramePr>
          <p:cNvPr id="286" name="Graf 10"/>
          <p:cNvGraphicFramePr/>
          <p:nvPr/>
        </p:nvGraphicFramePr>
        <p:xfrm>
          <a:off x="2979720" y="1690560"/>
          <a:ext cx="6146640" cy="361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7" name="CustomShape 3"/>
          <p:cNvSpPr/>
          <p:nvPr/>
        </p:nvSpPr>
        <p:spPr>
          <a:xfrm>
            <a:off x="7958160" y="5203080"/>
            <a:ext cx="1209240" cy="36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priemer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Calibri"/>
              </a:rPr>
              <a:t>[m]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1706040" y="2234160"/>
            <a:ext cx="1116360" cy="36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cena [USD]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90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10.2.4 Segmentované zrkadlo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66920" y="1708200"/>
            <a:ext cx="3598920" cy="35989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4"/>
          <p:cNvSpPr/>
          <p:nvPr/>
        </p:nvSpPr>
        <p:spPr>
          <a:xfrm flipV="1">
            <a:off x="892440" y="2313360"/>
            <a:ext cx="2708280" cy="234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5"/>
          <p:cNvSpPr/>
          <p:nvPr/>
        </p:nvSpPr>
        <p:spPr>
          <a:xfrm>
            <a:off x="2250720" y="3481920"/>
            <a:ext cx="2302920" cy="303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 metrov</a:t>
            </a:r>
            <a:endParaRPr b="0" lang="sk-SK" sz="14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3"/>
          <a:stretch/>
        </p:blipFill>
        <p:spPr>
          <a:xfrm>
            <a:off x="4272840" y="1800000"/>
            <a:ext cx="7246800" cy="338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9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10.2.5 Dierková komora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261360" y="304092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Dva hárky papiera, hliníková fólia, špendlík, rysovacie potreby, nožnice, lepiaca páska.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261360" y="457524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vyrobí jednoduchý optický prístroj.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>
            <a:off x="261360" y="1937520"/>
            <a:ext cx="11684520" cy="638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Zostrojenie jednoduchého optického prístroja</a:t>
            </a:r>
            <a:r>
              <a:rPr b="0" lang="cs-CZ" sz="2800" spc="-1" strike="noStrike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305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306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261360" y="920880"/>
            <a:ext cx="1168452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10.2.5 Dierková komora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308" name="Obrázek 10" descr=""/>
          <p:cNvPicPr/>
          <p:nvPr/>
        </p:nvPicPr>
        <p:blipFill>
          <a:blip r:embed="rId3"/>
          <a:stretch/>
        </p:blipFill>
        <p:spPr>
          <a:xfrm>
            <a:off x="261360" y="1791720"/>
            <a:ext cx="2855160" cy="1353600"/>
          </a:xfrm>
          <a:prstGeom prst="rect">
            <a:avLst/>
          </a:prstGeom>
          <a:ln w="0">
            <a:noFill/>
          </a:ln>
        </p:spPr>
      </p:pic>
      <p:pic>
        <p:nvPicPr>
          <p:cNvPr id="309" name="Obrázek 11" descr=""/>
          <p:cNvPicPr/>
          <p:nvPr/>
        </p:nvPicPr>
        <p:blipFill>
          <a:blip r:embed="rId4"/>
          <a:stretch/>
        </p:blipFill>
        <p:spPr>
          <a:xfrm>
            <a:off x="6095880" y="1791720"/>
            <a:ext cx="5285160" cy="3374280"/>
          </a:xfrm>
          <a:prstGeom prst="rect">
            <a:avLst/>
          </a:prstGeom>
          <a:ln w="0"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9571320" y="2488680"/>
            <a:ext cx="586080" cy="36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  <a:ea typeface="Calibri"/>
              </a:rPr>
              <a:t>Slnko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180000" y="3179160"/>
            <a:ext cx="6945840" cy="23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  <a:spcAft>
                <a:spcPts val="799"/>
              </a:spcAft>
            </a:pPr>
            <a:r>
              <a:rPr b="0" lang="sk" sz="1500" spc="-1" strike="noStrike">
                <a:latin typeface="Calibri"/>
                <a:ea typeface="Calibri"/>
              </a:rPr>
              <a:t>1. Do tvrdého papiera formátu A4 vystrihnite doprostred </a:t>
            </a:r>
            <a:br/>
            <a:r>
              <a:rPr b="0" lang="sk" sz="1500" spc="-1" strike="noStrike">
                <a:latin typeface="Calibri"/>
                <a:ea typeface="Calibri"/>
              </a:rPr>
              <a:t>štvorcov</a:t>
            </a:r>
            <a:r>
              <a:rPr b="0" lang="en-US" sz="1500" spc="-1" strike="noStrike">
                <a:latin typeface="Calibri"/>
                <a:ea typeface="Calibri"/>
              </a:rPr>
              <a:t>ý otvor s rozmermi 3 × 3 centimetre.</a:t>
            </a:r>
            <a:endParaRPr b="0" lang="sk-SK" sz="15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799"/>
              </a:spcAft>
            </a:pPr>
            <a:r>
              <a:rPr b="0" lang="sk" sz="1500" spc="-1" strike="noStrike">
                <a:latin typeface="Calibri"/>
                <a:ea typeface="Calibri"/>
              </a:rPr>
              <a:t>2. Do otvoru prilepte štvorec hlin</a:t>
            </a:r>
            <a:r>
              <a:rPr b="0" lang="en-US" sz="1500" spc="-1" strike="noStrike">
                <a:latin typeface="Calibri"/>
                <a:ea typeface="Calibri"/>
              </a:rPr>
              <a:t>íkovej fólie s rozmermi 5 x 5 centimetrov </a:t>
            </a:r>
            <a:br/>
            <a:r>
              <a:rPr b="0" lang="en-US" sz="1500" spc="-1" strike="noStrike">
                <a:latin typeface="Calibri"/>
                <a:ea typeface="Calibri"/>
              </a:rPr>
              <a:t>pomocou lepiacej pásky tak, aby okolo fólie neprechádzalo svetlo.</a:t>
            </a:r>
            <a:endParaRPr b="0" lang="sk-SK" sz="15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799"/>
              </a:spcAft>
            </a:pPr>
            <a:r>
              <a:rPr b="0" lang="sk" sz="1500" spc="-1" strike="noStrike">
                <a:latin typeface="Calibri"/>
                <a:ea typeface="Calibri"/>
              </a:rPr>
              <a:t>3. Do stredu štvorca hlin</a:t>
            </a:r>
            <a:r>
              <a:rPr b="0" lang="en-US" sz="1500" spc="-1" strike="noStrike">
                <a:latin typeface="Calibri"/>
                <a:ea typeface="Calibri"/>
              </a:rPr>
              <a:t>íkovej fólie opatrne pomocou </a:t>
            </a:r>
            <a:br/>
            <a:r>
              <a:rPr b="0" lang="en-US" sz="1500" spc="-1" strike="noStrike">
                <a:latin typeface="Calibri"/>
                <a:ea typeface="Calibri"/>
              </a:rPr>
              <a:t>špendlíka prepichnite malý otvor.</a:t>
            </a:r>
            <a:endParaRPr b="0" lang="sk-SK" sz="15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799"/>
              </a:spcAft>
            </a:pPr>
            <a:r>
              <a:rPr b="0" lang="sk" sz="1500" spc="-1" strike="noStrike">
                <a:latin typeface="Calibri"/>
                <a:ea typeface="Calibri"/>
              </a:rPr>
              <a:t>4. Pokúste sa pomocou vytvorenej dierky zobraziť na biely papier Slnko (pozri obr</a:t>
            </a:r>
            <a:r>
              <a:rPr b="0" lang="en-US" sz="1500" spc="-1" strike="noStrike">
                <a:latin typeface="Calibri"/>
                <a:ea typeface="Calibri"/>
              </a:rPr>
              <a:t>ázok).</a:t>
            </a:r>
            <a:r>
              <a:rPr b="1" lang="en-US" sz="1500" spc="-1" strike="noStrike">
                <a:latin typeface="Calibri"/>
                <a:ea typeface="Calibri"/>
              </a:rPr>
              <a:t> </a:t>
            </a:r>
            <a:endParaRPr b="0" lang="sk-S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31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314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0" y="1044360"/>
            <a:ext cx="1219140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Závery, overenie výsledkov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412560" y="1923480"/>
            <a:ext cx="11684520" cy="3412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Čo bude ďalej (Feed Forward): Plánujte ďalšiu hodinu na základe výkonu žiaka: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Náročnosť v triede: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V závislosti od toho, ako dobre žiaci porozumeli materiálu </a:t>
            </a:r>
            <a:br/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 zvládli úlohy.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Prístup k materiálu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Aký je správny postup, ktorý vám pomôže porozumieť materiálu a splniť stanovené úlohy.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Sebahodnotenie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Sebadisciplína, vedenie a kontrola činností.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Individuálny prístup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Individuálne hodnotenie a vedenie.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31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261360" y="1054440"/>
            <a:ext cx="1168452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Závery, overenie výsledkov 2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261360" y="1915920"/>
            <a:ext cx="11684520" cy="3123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Príprava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</a:t>
            </a:r>
            <a:r>
              <a:rPr b="0" lang="sk-SK" sz="2400" spc="-1" strike="noStrike">
                <a:solidFill>
                  <a:srgbClr val="002060"/>
                </a:solidFill>
                <a:latin typeface="Calibri"/>
                <a:ea typeface="Calibri"/>
              </a:rPr>
              <a:t>Jasné a dobre definované ciele lekcie a cvičenia. Keď budú dobre rozumieť konečnému cieľu, môžu sa žiaci ľahšie a efektívnejšie zamerať na konkrétnu úlohu/materiál.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Overovanie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</a:t>
            </a: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Ako som to urobil? Individuálne hodnotenie a spätná väzba od učiteľa o práci žiaka, ktorá sa konkrétne týka dosiahnutia cieľa. Poskytnite informácie o pokroku žiaka (alebo jeho nedostatku) a poskytnite pokyny, ktoré pomôžu dosiahnuť ciele a dosiahnuť očakávanú úroveň .</a:t>
            </a:r>
            <a:endParaRPr b="0" lang="sk-SK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1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-6840" y="981720"/>
            <a:ext cx="12197880" cy="687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Moduly projektu STARS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781560" y="2016360"/>
            <a:ext cx="10826280" cy="3331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#1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Súhvezdia.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#6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Galaktickej prostredie.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#2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Pohyb nebeských telies.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#7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Slnko a hviezdy.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#3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Newtonov gravitačný zákon.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#8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Naša Galaxia a iné galaxie.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#4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Objavovanie vesmíru.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#9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Vesmír.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#5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Slnečná sústava.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#10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Hvezdárne / observatóriá.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920" y="1072800"/>
            <a:ext cx="12191400" cy="656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 Light"/>
              </a:rPr>
              <a:t>Ako sú moduly štruktúrované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92880" y="2036160"/>
            <a:ext cx="11607840" cy="322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000" spc="-1" strike="noStrike"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Každý modul je rozdelený do niekoľkých tém.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Každá téma obsahuje:</a:t>
            </a:r>
            <a:endParaRPr b="0" lang="sk-SK" sz="2600" spc="-1" strike="noStrike">
              <a:latin typeface="Arial"/>
            </a:endParaRPr>
          </a:p>
          <a:p>
            <a:pPr marL="1434960" indent="-304200" algn="just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Stručný úvod a kľúčová slová.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Teoretická časť pre učiteľov – poskytuje základné informácie potrebné na prípravu lekcie na túto tému (v niektorých prípadoch odkazy na ďalšie materiály na internete).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Praktické cvičenia pre žiakov – (vo väčšine prípadov) pripravené na použitie v triede, doplnené odpoveďami.</a:t>
            </a: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48080" y="2191320"/>
            <a:ext cx="11197800" cy="1980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Pozorne si prečítajte teoretickú časť pre učiteľa.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600" spc="-1" strike="noStrike">
              <a:latin typeface="Arial"/>
            </a:endParaRPr>
          </a:p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Ak máte akékoľvek dotazy, vyhľadajte ďalší materiál na stránke projektu </a:t>
            </a:r>
            <a:br/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(project-stars.com) alebo na iných webových stránkach.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6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1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3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68160" y="2181600"/>
            <a:ext cx="11197800" cy="1218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163"/>
                </a:solidFill>
                <a:latin typeface="Calibri"/>
                <a:ea typeface="Calibri"/>
              </a:rPr>
              <a:t>Pri príprave teoretickej časti: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2163"/>
                </a:solidFill>
                <a:latin typeface="Calibri"/>
                <a:ea typeface="Calibri"/>
              </a:rPr>
              <a:t>Materiál venovaný astronomickým ďalekohľadom je možné koncipovať buď vymenovaním jednotlivých typov ďalekohľadov a ich vlastností a vhodnosti na rôzne pozorovania, alebo zamerať sa na historický vývoj. Ďalekohľady majú svoje optické vady, pozemské pozorovanie výrazne ovplyvňuje atmosféra.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Calibri"/>
              </a:rPr>
              <a:t>  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2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3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96800" y="1970640"/>
            <a:ext cx="11197800" cy="2681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3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Pozorne si prečítajte praktické cvičenia a ich odpovede.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4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Ak máte nejaké dotazy, pozriete sa na ďalšie materiály a/alebo stránky projektu </a:t>
            </a:r>
            <a:br/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(project-stars.com) alebo na iné webové stránky. </a:t>
            </a:r>
            <a:r>
              <a:rPr b="0" lang="sk-SK" sz="22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Helvetica"/>
              <a:buAutoNum type="arabicPeriod" startAt="5"/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Na základe teoretickej časti vyberte na ilustráciu praktické cvičenia. Ďalšie cvičenia môžete hľadať v doplnkových materiáloch a/alebo na stránke projektu (project-stars.com) alebo na iných webových stránkach.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2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3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96800" y="1895760"/>
            <a:ext cx="11197800" cy="3351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6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Uvedomte si, že niektoré cvičenia si vyžadujú ďalšie materiály, ktoré sú v triede ťažko dostupné. Je potrebné sa na nich pripraviť vopred – buď ich dodať, alebo upozorniť žiakov, aby si ich pripravili vopred!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7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Odporúčame vyskúšať vybrané cvičenia a urobiť si vlastný úsudok ohľadom zložitosti a času potrebného na dokončenie cvičení. Ak sa rozhodnete, môžete vykonávať zmeny, vynechať niektoré časti, uľahčiť si často cvičení, pokiaľ to nenarušuje fyzikálny význam úloh.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Helvetica"/>
              <a:buAutoNum type="arabicPeriod" startAt="8"/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Podľa svojho uváženia môžete dať niektoré cvičenia za domáce úlohy, vykonať predbežnú prípravu doma alebo, naopak, nechať ich doma dokončiť.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4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4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4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4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-6840" y="1054440"/>
            <a:ext cx="1219788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Моdul 10 – obsah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249840" y="1823760"/>
            <a:ext cx="1168452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002060"/>
                </a:solidFill>
                <a:latin typeface="Calibri"/>
                <a:ea typeface="Calibri"/>
              </a:rPr>
              <a:t>10.</a:t>
            </a: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2 Astronomické ďalekohľady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Typy ďalekohľadov a ich vlastnosti. Optika. Chyby. Segmenty.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Application>LibreOffice/7.0.0.3$Windows_X86_64 LibreOffice_project/8061b3e9204bef6b321a21033174034a5e2ea88e</Application>
  <Words>2326</Words>
  <Paragraphs>168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Lubka</dc:creator>
  <dc:description/>
  <dc:language>sk-SK</dc:language>
  <cp:lastModifiedBy/>
  <dcterms:modified xsi:type="dcterms:W3CDTF">2020-11-23T12:37:44Z</dcterms:modified>
  <cp:revision>90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