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84" r:id="rId3"/>
    <p:sldId id="361" r:id="rId4"/>
    <p:sldId id="362" r:id="rId5"/>
    <p:sldId id="363" r:id="rId6"/>
    <p:sldId id="364" r:id="rId7"/>
    <p:sldId id="365" r:id="rId8"/>
    <p:sldId id="366" r:id="rId9"/>
    <p:sldId id="260" r:id="rId10"/>
    <p:sldId id="261" r:id="rId11"/>
    <p:sldId id="275" r:id="rId12"/>
    <p:sldId id="276" r:id="rId13"/>
    <p:sldId id="277" r:id="rId14"/>
    <p:sldId id="278" r:id="rId15"/>
    <p:sldId id="279" r:id="rId16"/>
    <p:sldId id="280" r:id="rId17"/>
    <p:sldId id="268" r:id="rId18"/>
    <p:sldId id="269" r:id="rId19"/>
    <p:sldId id="270" r:id="rId20"/>
    <p:sldId id="271" r:id="rId21"/>
    <p:sldId id="272" r:id="rId22"/>
    <p:sldId id="273" r:id="rId23"/>
    <p:sldId id="274" r:id="rId24"/>
    <p:sldId id="316" r:id="rId25"/>
    <p:sldId id="3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12"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4" d="100"/>
          <a:sy n="14" d="100"/>
        </p:scale>
        <p:origin x="58" y="10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6T01:02:20.836" idx="1">
    <p:pos x="406" y="3286"/>
    <p:text>preklad výmena obrázov zo SVK O1</p:text>
    <p:extLst>
      <p:ext uri="{C676402C-5697-4E1C-873F-D02D1690AC5C}">
        <p15:threadingInfo xmlns:p15="http://schemas.microsoft.com/office/powerpoint/2012/main" timeZoneBias="-120"/>
      </p:ext>
    </p:extLst>
  </p:cm>
  <p:cm authorId="1" dt="2020-09-23T11:49:32.316" idx="5">
    <p:pos x="406" y="3422"/>
    <p:text>z angličtiny</p:text>
    <p:extLst>
      <p:ext uri="{C676402C-5697-4E1C-873F-D02D1690AC5C}">
        <p15:threadingInfo xmlns:p15="http://schemas.microsoft.com/office/powerpoint/2012/main" timeZoneBias="-120">
          <p15:parentCm authorId="1" idx="1"/>
        </p15:threadingInfo>
      </p:ext>
    </p:extLst>
  </p:cm>
  <p:cm authorId="1" dt="2020-09-23T11:55:40.842" idx="6">
    <p:pos x="406" y="3558"/>
    <p:text>Illustration of SOHO in flight- ilustrácia SOHO za letu</p:text>
    <p:extLst>
      <p:ext uri="{C676402C-5697-4E1C-873F-D02D1690AC5C}">
        <p15:threadingInfo xmlns:p15="http://schemas.microsoft.com/office/powerpoint/2012/main" timeZoneBias="-120">
          <p15:parentCm authorId="1" idx="1"/>
        </p15:threadingInfo>
      </p:ext>
    </p:extLst>
  </p:cm>
  <p:cm authorId="1" dt="2020-09-23T11:56:22.169" idx="7">
    <p:pos x="406" y="3694"/>
    <p:text>SOHO Image of the Sun in extreme ....- Obrázok SOHO v extrémnom ultrafialovom svetle</p:text>
    <p:extLst>
      <p:ext uri="{C676402C-5697-4E1C-873F-D02D1690AC5C}">
        <p15:threadingInfo xmlns:p15="http://schemas.microsoft.com/office/powerpoint/2012/main" timeZoneBias="-120">
          <p15:parentCm authorId="1" idx="1"/>
        </p15:threadingInfo>
      </p:ext>
    </p:extLst>
  </p:cm>
  <p:cm authorId="1" dt="2020-09-23T11:56:47.610" idx="8">
    <p:pos x="406" y="3830"/>
    <p:text>The paper SOHO model- Papierový model SOHO</p:text>
    <p:extLst>
      <p:ext uri="{C676402C-5697-4E1C-873F-D02D1690AC5C}">
        <p15:threadingInfo xmlns:p15="http://schemas.microsoft.com/office/powerpoint/2012/main" timeZoneBias="-120">
          <p15:parentCm authorId="1" idx="1"/>
        </p15:threadingInfo>
      </p:ext>
    </p:extLst>
  </p:cm>
  <p:cm authorId="1" dt="2020-09-23T11:57:12.829" idx="9">
    <p:pos x="406" y="3966"/>
    <p:text>SOHO under construction- SOHO počas stavby</p:text>
    <p:extLst>
      <p:ext uri="{C676402C-5697-4E1C-873F-D02D1690AC5C}">
        <p15:threadingInfo xmlns:p15="http://schemas.microsoft.com/office/powerpoint/2012/main" timeZoneBias="-120">
          <p15:parentCm authorId="1" idx="1"/>
        </p15:threadingInfo>
      </p:ext>
    </p:extLst>
  </p:cm>
  <p:cm authorId="1" dt="2020-09-23T11:57:29.148" idx="10">
    <p:pos x="406" y="4102"/>
    <p:text>A large sunspot group seen by SOHO</p:text>
    <p:extLst>
      <p:ext uri="{C676402C-5697-4E1C-873F-D02D1690AC5C}">
        <p15:threadingInfo xmlns:p15="http://schemas.microsoft.com/office/powerpoint/2012/main" timeZoneBias="-120">
          <p15:parentCm authorId="1" idx="1"/>
        </p15:threadingInfo>
      </p:ext>
    </p:extLst>
  </p:cm>
  <p:cm authorId="1" dt="2020-09-23T11:58:28.976" idx="11">
    <p:pos x="406" y="4238"/>
    <p:text>A large sunspot group....Veľké slnečné škvrny nasnímané zo SOHO</p:text>
    <p:extLst>
      <p:ext uri="{C676402C-5697-4E1C-873F-D02D1690AC5C}">
        <p15:threadingInfo xmlns:p15="http://schemas.microsoft.com/office/powerpoint/2012/main" timeZoneBias="-120">
          <p15:parentCm authorId="1" idx="1"/>
        </p15:threadingInfo>
      </p:ext>
    </p:extLst>
  </p:cm>
  <p:cm authorId="1" dt="2020-09-23T11:59:58.770" idx="12">
    <p:pos x="2718" y="1197"/>
    <p:text>Направете картонен модел на SOHO - Urobte papierový model SOHO
сгънете - ohnite
залепете - zalepte
страна - strana</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9T07:27:00.510" idx="2">
    <p:pos x="6896" y="1421"/>
    <p:text>poprosim farby vnutri do slovenčiny</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19T07:28:46.510" idx="3">
    <p:pos x="5181" y="1579"/>
    <p:text>poprosím vymeniť texty v tabulke_priloha dopreklad</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sk-SK" sz="4400" b="0" strike="noStrike" spc="-1">
                <a:latin typeface="Arial"/>
              </a:rPr>
              <a:t>Kliknúť pre presun snímky</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sk-SK" sz="2000" b="0" strike="noStrike" spc="-1">
                <a:latin typeface="Arial"/>
              </a:rPr>
              <a:t>Kliknúť pre úpravu formátu poznámok</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sk-SK" sz="1400" b="0" strike="noStrike" spc="-1">
                <a:latin typeface="Times New Roman"/>
              </a:rPr>
              <a:t>&lt;hlavička&gt;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sk-SK" sz="1400" b="0" strike="noStrike" spc="-1">
                <a:latin typeface="Times New Roman"/>
              </a:rPr>
              <a:t>&lt;dátum/čas&gt;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sk-SK" sz="1400" b="0" strike="noStrike" spc="-1">
                <a:latin typeface="Times New Roman"/>
              </a:rPr>
              <a:t>&lt;päta&gt;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2CF02957-8A97-4B50-A27A-0A46F56CF4A6}" type="slidenum">
              <a:rPr lang="sk-SK" sz="1400" b="0" strike="noStrike" spc="-1">
                <a:latin typeface="Times New Roman"/>
              </a:rPr>
              <a:t>‹#›</a:t>
            </a:fld>
            <a:endParaRPr lang="sk-SK"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24" name="PlaceHolder 2"/>
          <p:cNvSpPr>
            <a:spLocks noGrp="1"/>
          </p:cNvSpPr>
          <p:nvPr>
            <p:ph type="body"/>
          </p:nvPr>
        </p:nvSpPr>
        <p:spPr>
          <a:xfrm>
            <a:off x="1523880" y="3602160"/>
            <a:ext cx="9143280" cy="1552680"/>
          </a:xfrm>
          <a:prstGeom prst="rect">
            <a:avLst/>
          </a:prstGeom>
        </p:spPr>
        <p:txBody>
          <a:bodyPr lIns="0" tIns="0" rIns="0" bIns="0">
            <a:normAutofit/>
          </a:bodyPr>
          <a:lstStyle/>
          <a:p>
            <a:endParaRPr lang="sk-SK" sz="3200" b="0" strike="noStrike" spc="-1">
              <a:latin typeface="Arial"/>
            </a:endParaRPr>
          </a:p>
        </p:txBody>
      </p:sp>
      <p:sp>
        <p:nvSpPr>
          <p:cNvPr id="25" name="PlaceHolder 3"/>
          <p:cNvSpPr>
            <a:spLocks noGrp="1"/>
          </p:cNvSpPr>
          <p:nvPr>
            <p:ph type="body"/>
          </p:nvPr>
        </p:nvSpPr>
        <p:spPr>
          <a:xfrm>
            <a:off x="1523880" y="5302800"/>
            <a:ext cx="9143280" cy="155268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27" name="PlaceHolder 2"/>
          <p:cNvSpPr>
            <a:spLocks noGrp="1"/>
          </p:cNvSpPr>
          <p:nvPr>
            <p:ph type="body"/>
          </p:nvPr>
        </p:nvSpPr>
        <p:spPr>
          <a:xfrm>
            <a:off x="1523880" y="3602160"/>
            <a:ext cx="4461840" cy="1552680"/>
          </a:xfrm>
          <a:prstGeom prst="rect">
            <a:avLst/>
          </a:prstGeom>
        </p:spPr>
        <p:txBody>
          <a:bodyPr lIns="0" tIns="0" rIns="0" bIns="0">
            <a:normAutofit/>
          </a:bodyPr>
          <a:lstStyle/>
          <a:p>
            <a:endParaRPr lang="sk-SK" sz="3200" b="0" strike="noStrike" spc="-1">
              <a:latin typeface="Arial"/>
            </a:endParaRPr>
          </a:p>
        </p:txBody>
      </p:sp>
      <p:sp>
        <p:nvSpPr>
          <p:cNvPr id="28" name="PlaceHolder 3"/>
          <p:cNvSpPr>
            <a:spLocks noGrp="1"/>
          </p:cNvSpPr>
          <p:nvPr>
            <p:ph type="body"/>
          </p:nvPr>
        </p:nvSpPr>
        <p:spPr>
          <a:xfrm>
            <a:off x="6209280" y="3602160"/>
            <a:ext cx="4461840" cy="1552680"/>
          </a:xfrm>
          <a:prstGeom prst="rect">
            <a:avLst/>
          </a:prstGeom>
        </p:spPr>
        <p:txBody>
          <a:bodyPr lIns="0" tIns="0" rIns="0" bIns="0">
            <a:normAutofit/>
          </a:bodyPr>
          <a:lstStyle/>
          <a:p>
            <a:endParaRPr lang="sk-SK" sz="3200" b="0" strike="noStrike" spc="-1">
              <a:latin typeface="Arial"/>
            </a:endParaRPr>
          </a:p>
        </p:txBody>
      </p:sp>
      <p:sp>
        <p:nvSpPr>
          <p:cNvPr id="29" name="PlaceHolder 4"/>
          <p:cNvSpPr>
            <a:spLocks noGrp="1"/>
          </p:cNvSpPr>
          <p:nvPr>
            <p:ph type="body"/>
          </p:nvPr>
        </p:nvSpPr>
        <p:spPr>
          <a:xfrm>
            <a:off x="1523880" y="5302800"/>
            <a:ext cx="4461840" cy="1552680"/>
          </a:xfrm>
          <a:prstGeom prst="rect">
            <a:avLst/>
          </a:prstGeom>
        </p:spPr>
        <p:txBody>
          <a:bodyPr lIns="0" tIns="0" rIns="0" bIns="0">
            <a:normAutofit/>
          </a:bodyPr>
          <a:lstStyle/>
          <a:p>
            <a:endParaRPr lang="sk-SK" sz="3200" b="0" strike="noStrike" spc="-1">
              <a:latin typeface="Arial"/>
            </a:endParaRPr>
          </a:p>
        </p:txBody>
      </p:sp>
      <p:sp>
        <p:nvSpPr>
          <p:cNvPr id="30" name="PlaceHolder 5"/>
          <p:cNvSpPr>
            <a:spLocks noGrp="1"/>
          </p:cNvSpPr>
          <p:nvPr>
            <p:ph type="body"/>
          </p:nvPr>
        </p:nvSpPr>
        <p:spPr>
          <a:xfrm>
            <a:off x="6209280" y="5302800"/>
            <a:ext cx="4461840" cy="155268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32" name="PlaceHolder 2"/>
          <p:cNvSpPr>
            <a:spLocks noGrp="1"/>
          </p:cNvSpPr>
          <p:nvPr>
            <p:ph type="body"/>
          </p:nvPr>
        </p:nvSpPr>
        <p:spPr>
          <a:xfrm>
            <a:off x="1523880" y="3602160"/>
            <a:ext cx="2943720" cy="1552680"/>
          </a:xfrm>
          <a:prstGeom prst="rect">
            <a:avLst/>
          </a:prstGeom>
        </p:spPr>
        <p:txBody>
          <a:bodyPr lIns="0" tIns="0" rIns="0" bIns="0">
            <a:normAutofit/>
          </a:bodyPr>
          <a:lstStyle/>
          <a:p>
            <a:endParaRPr lang="sk-SK" sz="3200" b="0" strike="noStrike" spc="-1">
              <a:latin typeface="Arial"/>
            </a:endParaRPr>
          </a:p>
        </p:txBody>
      </p:sp>
      <p:sp>
        <p:nvSpPr>
          <p:cNvPr id="33" name="PlaceHolder 3"/>
          <p:cNvSpPr>
            <a:spLocks noGrp="1"/>
          </p:cNvSpPr>
          <p:nvPr>
            <p:ph type="body"/>
          </p:nvPr>
        </p:nvSpPr>
        <p:spPr>
          <a:xfrm>
            <a:off x="4615200" y="3602160"/>
            <a:ext cx="2943720" cy="1552680"/>
          </a:xfrm>
          <a:prstGeom prst="rect">
            <a:avLst/>
          </a:prstGeom>
        </p:spPr>
        <p:txBody>
          <a:bodyPr lIns="0" tIns="0" rIns="0" bIns="0">
            <a:normAutofit/>
          </a:bodyPr>
          <a:lstStyle/>
          <a:p>
            <a:endParaRPr lang="sk-SK" sz="3200" b="0" strike="noStrike" spc="-1">
              <a:latin typeface="Arial"/>
            </a:endParaRPr>
          </a:p>
        </p:txBody>
      </p:sp>
      <p:sp>
        <p:nvSpPr>
          <p:cNvPr id="34" name="PlaceHolder 4"/>
          <p:cNvSpPr>
            <a:spLocks noGrp="1"/>
          </p:cNvSpPr>
          <p:nvPr>
            <p:ph type="body"/>
          </p:nvPr>
        </p:nvSpPr>
        <p:spPr>
          <a:xfrm>
            <a:off x="7706520" y="3602160"/>
            <a:ext cx="2943720" cy="1552680"/>
          </a:xfrm>
          <a:prstGeom prst="rect">
            <a:avLst/>
          </a:prstGeom>
        </p:spPr>
        <p:txBody>
          <a:bodyPr lIns="0" tIns="0" rIns="0" bIns="0">
            <a:normAutofit/>
          </a:bodyPr>
          <a:lstStyle/>
          <a:p>
            <a:endParaRPr lang="sk-SK" sz="3200" b="0" strike="noStrike" spc="-1">
              <a:latin typeface="Arial"/>
            </a:endParaRPr>
          </a:p>
        </p:txBody>
      </p:sp>
      <p:sp>
        <p:nvSpPr>
          <p:cNvPr id="35" name="PlaceHolder 5"/>
          <p:cNvSpPr>
            <a:spLocks noGrp="1"/>
          </p:cNvSpPr>
          <p:nvPr>
            <p:ph type="body"/>
          </p:nvPr>
        </p:nvSpPr>
        <p:spPr>
          <a:xfrm>
            <a:off x="1523880" y="5302800"/>
            <a:ext cx="2943720" cy="1552680"/>
          </a:xfrm>
          <a:prstGeom prst="rect">
            <a:avLst/>
          </a:prstGeom>
        </p:spPr>
        <p:txBody>
          <a:bodyPr lIns="0" tIns="0" rIns="0" bIns="0">
            <a:normAutofit/>
          </a:bodyPr>
          <a:lstStyle/>
          <a:p>
            <a:endParaRPr lang="sk-SK" sz="3200" b="0" strike="noStrike" spc="-1">
              <a:latin typeface="Arial"/>
            </a:endParaRPr>
          </a:p>
        </p:txBody>
      </p:sp>
      <p:sp>
        <p:nvSpPr>
          <p:cNvPr id="36" name="PlaceHolder 6"/>
          <p:cNvSpPr>
            <a:spLocks noGrp="1"/>
          </p:cNvSpPr>
          <p:nvPr>
            <p:ph type="body"/>
          </p:nvPr>
        </p:nvSpPr>
        <p:spPr>
          <a:xfrm>
            <a:off x="4615200" y="5302800"/>
            <a:ext cx="2943720" cy="1552680"/>
          </a:xfrm>
          <a:prstGeom prst="rect">
            <a:avLst/>
          </a:prstGeom>
        </p:spPr>
        <p:txBody>
          <a:bodyPr lIns="0" tIns="0" rIns="0" bIns="0">
            <a:normAutofit/>
          </a:bodyPr>
          <a:lstStyle/>
          <a:p>
            <a:endParaRPr lang="sk-SK" sz="3200" b="0" strike="noStrike" spc="-1">
              <a:latin typeface="Arial"/>
            </a:endParaRPr>
          </a:p>
        </p:txBody>
      </p:sp>
      <p:sp>
        <p:nvSpPr>
          <p:cNvPr id="37" name="PlaceHolder 7"/>
          <p:cNvSpPr>
            <a:spLocks noGrp="1"/>
          </p:cNvSpPr>
          <p:nvPr>
            <p:ph type="body"/>
          </p:nvPr>
        </p:nvSpPr>
        <p:spPr>
          <a:xfrm>
            <a:off x="7706520" y="5302800"/>
            <a:ext cx="2943720" cy="155268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41165119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3" name="PlaceHolder 2"/>
          <p:cNvSpPr>
            <a:spLocks noGrp="1"/>
          </p:cNvSpPr>
          <p:nvPr>
            <p:ph type="subTitle"/>
          </p:nvPr>
        </p:nvSpPr>
        <p:spPr>
          <a:xfrm>
            <a:off x="1523880" y="3602160"/>
            <a:ext cx="9143280" cy="3255120"/>
          </a:xfrm>
          <a:prstGeom prst="rect">
            <a:avLst/>
          </a:prstGeom>
        </p:spPr>
        <p:txBody>
          <a:bodyPr lIns="0" tIns="0" rIns="0" bIns="0" anchor="ctr">
            <a:noAutofit/>
          </a:bodyPr>
          <a:lstStyle/>
          <a:p>
            <a:pPr algn="ctr"/>
            <a:endParaRPr lang="sk-SK"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5" name="PlaceHolder 2"/>
          <p:cNvSpPr>
            <a:spLocks noGrp="1"/>
          </p:cNvSpPr>
          <p:nvPr>
            <p:ph type="body"/>
          </p:nvPr>
        </p:nvSpPr>
        <p:spPr>
          <a:xfrm>
            <a:off x="1523880" y="3602160"/>
            <a:ext cx="9143280" cy="325512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7" name="PlaceHolder 2"/>
          <p:cNvSpPr>
            <a:spLocks noGrp="1"/>
          </p:cNvSpPr>
          <p:nvPr>
            <p:ph type="body"/>
          </p:nvPr>
        </p:nvSpPr>
        <p:spPr>
          <a:xfrm>
            <a:off x="1523880" y="3602160"/>
            <a:ext cx="4461840" cy="3255120"/>
          </a:xfrm>
          <a:prstGeom prst="rect">
            <a:avLst/>
          </a:prstGeom>
        </p:spPr>
        <p:txBody>
          <a:bodyPr lIns="0" tIns="0" rIns="0" bIns="0">
            <a:normAutofit/>
          </a:bodyPr>
          <a:lstStyle/>
          <a:p>
            <a:endParaRPr lang="sk-SK" sz="3200" b="0" strike="noStrike" spc="-1">
              <a:latin typeface="Arial"/>
            </a:endParaRPr>
          </a:p>
        </p:txBody>
      </p:sp>
      <p:sp>
        <p:nvSpPr>
          <p:cNvPr id="8" name="PlaceHolder 3"/>
          <p:cNvSpPr>
            <a:spLocks noGrp="1"/>
          </p:cNvSpPr>
          <p:nvPr>
            <p:ph type="body"/>
          </p:nvPr>
        </p:nvSpPr>
        <p:spPr>
          <a:xfrm>
            <a:off x="6209280" y="3602160"/>
            <a:ext cx="4461840" cy="325512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276200"/>
            <a:ext cx="9143280" cy="13716000"/>
          </a:xfrm>
          <a:prstGeom prst="rect">
            <a:avLst/>
          </a:prstGeom>
        </p:spPr>
        <p:txBody>
          <a:bodyPr lIns="0" tIns="0" rIns="0" bIns="0" anchor="ctr">
            <a:noAutofit/>
          </a:bodyPr>
          <a:lstStyle/>
          <a:p>
            <a:pPr algn="ctr"/>
            <a:endParaRPr lang="sk-SK"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12" name="PlaceHolder 2"/>
          <p:cNvSpPr>
            <a:spLocks noGrp="1"/>
          </p:cNvSpPr>
          <p:nvPr>
            <p:ph type="body"/>
          </p:nvPr>
        </p:nvSpPr>
        <p:spPr>
          <a:xfrm>
            <a:off x="1523880" y="3602160"/>
            <a:ext cx="4461840" cy="1552680"/>
          </a:xfrm>
          <a:prstGeom prst="rect">
            <a:avLst/>
          </a:prstGeom>
        </p:spPr>
        <p:txBody>
          <a:bodyPr lIns="0" tIns="0" rIns="0" bIns="0">
            <a:normAutofit/>
          </a:bodyPr>
          <a:lstStyle/>
          <a:p>
            <a:endParaRPr lang="sk-SK" sz="3200" b="0" strike="noStrike" spc="-1">
              <a:latin typeface="Arial"/>
            </a:endParaRPr>
          </a:p>
        </p:txBody>
      </p:sp>
      <p:sp>
        <p:nvSpPr>
          <p:cNvPr id="13" name="PlaceHolder 3"/>
          <p:cNvSpPr>
            <a:spLocks noGrp="1"/>
          </p:cNvSpPr>
          <p:nvPr>
            <p:ph type="body"/>
          </p:nvPr>
        </p:nvSpPr>
        <p:spPr>
          <a:xfrm>
            <a:off x="6209280" y="3602160"/>
            <a:ext cx="4461840" cy="3255120"/>
          </a:xfrm>
          <a:prstGeom prst="rect">
            <a:avLst/>
          </a:prstGeom>
        </p:spPr>
        <p:txBody>
          <a:bodyPr lIns="0" tIns="0" rIns="0" bIns="0">
            <a:normAutofit/>
          </a:bodyPr>
          <a:lstStyle/>
          <a:p>
            <a:endParaRPr lang="sk-SK" sz="3200" b="0" strike="noStrike" spc="-1">
              <a:latin typeface="Arial"/>
            </a:endParaRPr>
          </a:p>
        </p:txBody>
      </p:sp>
      <p:sp>
        <p:nvSpPr>
          <p:cNvPr id="14" name="PlaceHolder 4"/>
          <p:cNvSpPr>
            <a:spLocks noGrp="1"/>
          </p:cNvSpPr>
          <p:nvPr>
            <p:ph type="body"/>
          </p:nvPr>
        </p:nvSpPr>
        <p:spPr>
          <a:xfrm>
            <a:off x="1523880" y="5302800"/>
            <a:ext cx="4461840" cy="155268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16" name="PlaceHolder 2"/>
          <p:cNvSpPr>
            <a:spLocks noGrp="1"/>
          </p:cNvSpPr>
          <p:nvPr>
            <p:ph type="body"/>
          </p:nvPr>
        </p:nvSpPr>
        <p:spPr>
          <a:xfrm>
            <a:off x="1523880" y="3602160"/>
            <a:ext cx="4461840" cy="3255120"/>
          </a:xfrm>
          <a:prstGeom prst="rect">
            <a:avLst/>
          </a:prstGeom>
        </p:spPr>
        <p:txBody>
          <a:bodyPr lIns="0" tIns="0" rIns="0" bIns="0">
            <a:normAutofit/>
          </a:bodyPr>
          <a:lstStyle/>
          <a:p>
            <a:endParaRPr lang="sk-SK" sz="3200" b="0" strike="noStrike" spc="-1">
              <a:latin typeface="Arial"/>
            </a:endParaRPr>
          </a:p>
        </p:txBody>
      </p:sp>
      <p:sp>
        <p:nvSpPr>
          <p:cNvPr id="17" name="PlaceHolder 3"/>
          <p:cNvSpPr>
            <a:spLocks noGrp="1"/>
          </p:cNvSpPr>
          <p:nvPr>
            <p:ph type="body"/>
          </p:nvPr>
        </p:nvSpPr>
        <p:spPr>
          <a:xfrm>
            <a:off x="6209280" y="3602160"/>
            <a:ext cx="4461840" cy="1552680"/>
          </a:xfrm>
          <a:prstGeom prst="rect">
            <a:avLst/>
          </a:prstGeom>
        </p:spPr>
        <p:txBody>
          <a:bodyPr lIns="0" tIns="0" rIns="0" bIns="0">
            <a:normAutofit/>
          </a:bodyPr>
          <a:lstStyle/>
          <a:p>
            <a:endParaRPr lang="sk-SK" sz="3200" b="0" strike="noStrike" spc="-1">
              <a:latin typeface="Arial"/>
            </a:endParaRPr>
          </a:p>
        </p:txBody>
      </p:sp>
      <p:sp>
        <p:nvSpPr>
          <p:cNvPr id="18" name="PlaceHolder 4"/>
          <p:cNvSpPr>
            <a:spLocks noGrp="1"/>
          </p:cNvSpPr>
          <p:nvPr>
            <p:ph type="body"/>
          </p:nvPr>
        </p:nvSpPr>
        <p:spPr>
          <a:xfrm>
            <a:off x="6209280" y="5302800"/>
            <a:ext cx="4461840" cy="155268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endParaRPr lang="sk-SK" sz="4400" b="0" strike="noStrike" spc="-1">
              <a:latin typeface="Arial"/>
            </a:endParaRPr>
          </a:p>
        </p:txBody>
      </p:sp>
      <p:sp>
        <p:nvSpPr>
          <p:cNvPr id="20" name="PlaceHolder 2"/>
          <p:cNvSpPr>
            <a:spLocks noGrp="1"/>
          </p:cNvSpPr>
          <p:nvPr>
            <p:ph type="body"/>
          </p:nvPr>
        </p:nvSpPr>
        <p:spPr>
          <a:xfrm>
            <a:off x="1523880" y="3602160"/>
            <a:ext cx="4461840" cy="1552680"/>
          </a:xfrm>
          <a:prstGeom prst="rect">
            <a:avLst/>
          </a:prstGeom>
        </p:spPr>
        <p:txBody>
          <a:bodyPr lIns="0" tIns="0" rIns="0" bIns="0">
            <a:normAutofit/>
          </a:bodyPr>
          <a:lstStyle/>
          <a:p>
            <a:endParaRPr lang="sk-SK" sz="3200" b="0" strike="noStrike" spc="-1">
              <a:latin typeface="Arial"/>
            </a:endParaRPr>
          </a:p>
        </p:txBody>
      </p:sp>
      <p:sp>
        <p:nvSpPr>
          <p:cNvPr id="21" name="PlaceHolder 3"/>
          <p:cNvSpPr>
            <a:spLocks noGrp="1"/>
          </p:cNvSpPr>
          <p:nvPr>
            <p:ph type="body"/>
          </p:nvPr>
        </p:nvSpPr>
        <p:spPr>
          <a:xfrm>
            <a:off x="6209280" y="3602160"/>
            <a:ext cx="4461840" cy="1552680"/>
          </a:xfrm>
          <a:prstGeom prst="rect">
            <a:avLst/>
          </a:prstGeom>
        </p:spPr>
        <p:txBody>
          <a:bodyPr lIns="0" tIns="0" rIns="0" bIns="0">
            <a:normAutofit/>
          </a:bodyPr>
          <a:lstStyle/>
          <a:p>
            <a:endParaRPr lang="sk-SK" sz="3200" b="0" strike="noStrike" spc="-1">
              <a:latin typeface="Arial"/>
            </a:endParaRPr>
          </a:p>
        </p:txBody>
      </p:sp>
      <p:sp>
        <p:nvSpPr>
          <p:cNvPr id="22" name="PlaceHolder 4"/>
          <p:cNvSpPr>
            <a:spLocks noGrp="1"/>
          </p:cNvSpPr>
          <p:nvPr>
            <p:ph type="body"/>
          </p:nvPr>
        </p:nvSpPr>
        <p:spPr>
          <a:xfrm>
            <a:off x="1523880" y="5302800"/>
            <a:ext cx="9143280" cy="1552680"/>
          </a:xfrm>
          <a:prstGeom prst="rect">
            <a:avLst/>
          </a:prstGeom>
        </p:spPr>
        <p:txBody>
          <a:bodyPr lIns="0" tIns="0" rIns="0" bIns="0">
            <a:normAutofit/>
          </a:bodyPr>
          <a:lstStyle/>
          <a:p>
            <a:endParaRPr lang="sk-SK"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0"/>
            <a:ext cx="9143280" cy="3509280"/>
          </a:xfrm>
          <a:prstGeom prst="rect">
            <a:avLst/>
          </a:prstGeom>
        </p:spPr>
        <p:txBody>
          <a:bodyPr lIns="0" tIns="0" rIns="0" bIns="0" anchor="ctr">
            <a:noAutofit/>
          </a:bodyPr>
          <a:lstStyle/>
          <a:p>
            <a:pPr algn="ctr"/>
            <a:r>
              <a:rPr lang="sk-SK" sz="1800" b="0" strike="noStrike" spc="-1">
                <a:latin typeface="Arial"/>
              </a:rPr>
              <a:t>Kliknúť na úpravu formátu textu titulku</a:t>
            </a:r>
          </a:p>
        </p:txBody>
      </p:sp>
      <p:sp>
        <p:nvSpPr>
          <p:cNvPr id="3" name="PlaceHolder 2"/>
          <p:cNvSpPr>
            <a:spLocks noGrp="1"/>
          </p:cNvSpPr>
          <p:nvPr>
            <p:ph type="body"/>
          </p:nvPr>
        </p:nvSpPr>
        <p:spPr>
          <a:xfrm>
            <a:off x="1523880" y="3602160"/>
            <a:ext cx="9143280" cy="32551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sk-SK" sz="1800" b="0" strike="noStrike" spc="-1">
                <a:latin typeface="Arial"/>
              </a:rPr>
              <a:t>Kliknúť na úpravu formátu textu osnovy</a:t>
            </a:r>
          </a:p>
          <a:p>
            <a:pPr marL="864000" lvl="1" indent="-324000" algn="ctr">
              <a:spcBef>
                <a:spcPts val="1134"/>
              </a:spcBef>
              <a:buClr>
                <a:srgbClr val="000000"/>
              </a:buClr>
              <a:buSzPct val="75000"/>
              <a:buFont typeface="Symbol" charset="2"/>
              <a:buChar char=""/>
            </a:pPr>
            <a:r>
              <a:rPr lang="sk-SK" sz="1800" b="0" strike="noStrike" spc="-1">
                <a:latin typeface="Arial"/>
              </a:rPr>
              <a:t>Druhá úroveň</a:t>
            </a:r>
          </a:p>
          <a:p>
            <a:pPr marL="1296000" lvl="2" indent="-288000" algn="ctr">
              <a:spcBef>
                <a:spcPts val="850"/>
              </a:spcBef>
              <a:buClr>
                <a:srgbClr val="000000"/>
              </a:buClr>
              <a:buSzPct val="45000"/>
              <a:buFont typeface="Wingdings" charset="2"/>
              <a:buChar char=""/>
            </a:pPr>
            <a:r>
              <a:rPr lang="sk-SK" sz="1800" b="0" strike="noStrike" spc="-1">
                <a:latin typeface="Arial"/>
              </a:rPr>
              <a:t>Tretia úroveň</a:t>
            </a:r>
          </a:p>
          <a:p>
            <a:pPr marL="1728000" lvl="3" indent="-216000" algn="ctr">
              <a:spcBef>
                <a:spcPts val="567"/>
              </a:spcBef>
              <a:buClr>
                <a:srgbClr val="000000"/>
              </a:buClr>
              <a:buSzPct val="75000"/>
              <a:buFont typeface="Symbol" charset="2"/>
              <a:buChar char=""/>
            </a:pPr>
            <a:r>
              <a:rPr lang="sk-SK" sz="1800" b="0" strike="noStrike" spc="-1">
                <a:latin typeface="Arial"/>
              </a:rPr>
              <a:t>Štvrtá úroveň osnovy</a:t>
            </a:r>
          </a:p>
          <a:p>
            <a:pPr marL="2160000" lvl="4" indent="-216000" algn="ctr">
              <a:spcBef>
                <a:spcPts val="283"/>
              </a:spcBef>
              <a:buClr>
                <a:srgbClr val="000000"/>
              </a:buClr>
              <a:buSzPct val="45000"/>
              <a:buFont typeface="Wingdings" charset="2"/>
              <a:buChar char=""/>
            </a:pPr>
            <a:r>
              <a:rPr lang="sk-SK" sz="1800" b="0" strike="noStrike" spc="-1">
                <a:latin typeface="Arial"/>
              </a:rPr>
              <a:t>Piata úroveň osnovy</a:t>
            </a:r>
          </a:p>
          <a:p>
            <a:pPr marL="2592000" lvl="5" indent="-216000" algn="ctr">
              <a:spcBef>
                <a:spcPts val="283"/>
              </a:spcBef>
              <a:buClr>
                <a:srgbClr val="000000"/>
              </a:buClr>
              <a:buSzPct val="45000"/>
              <a:buFont typeface="Wingdings" charset="2"/>
              <a:buChar char=""/>
            </a:pPr>
            <a:r>
              <a:rPr lang="sk-SK" sz="1800" b="0" strike="noStrike" spc="-1">
                <a:latin typeface="Arial"/>
              </a:rPr>
              <a:t>Šiesta úroveň</a:t>
            </a:r>
          </a:p>
          <a:p>
            <a:pPr marL="3024000" lvl="6" indent="-216000" algn="ctr">
              <a:spcBef>
                <a:spcPts val="283"/>
              </a:spcBef>
              <a:buClr>
                <a:srgbClr val="000000"/>
              </a:buClr>
              <a:buSzPct val="45000"/>
              <a:buFont typeface="Wingdings" charset="2"/>
              <a:buChar char=""/>
            </a:pPr>
            <a:r>
              <a:rPr lang="sk-SK" sz="1800" b="0" strike="noStrike" spc="-1">
                <a:latin typeface="Arial"/>
              </a:rPr>
              <a:t>Siedma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cstate="print"/>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a:latin typeface="Verdana Bold"/>
                <a:ea typeface="Verdana Bold"/>
                <a:cs typeface="Verdana Bold"/>
                <a:sym typeface="Verdana Bold"/>
              </a:rPr>
              <a:t>Project:</a:t>
            </a:r>
            <a:r>
              <a:rPr sz="800">
                <a:latin typeface="Verdana"/>
                <a:ea typeface="Verdana"/>
                <a:cs typeface="Verdana"/>
                <a:sym typeface="Verdana"/>
              </a:rPr>
              <a:t> STARS (Successfully Teaching AstRonomy in Schools)		 			</a:t>
            </a:r>
          </a:p>
          <a:p>
            <a:pPr lvl="0">
              <a:lnSpc>
                <a:spcPct val="150000"/>
              </a:lnSpc>
            </a:pPr>
            <a:r>
              <a:rPr sz="800">
                <a:latin typeface="Verdana"/>
                <a:ea typeface="Verdana"/>
                <a:cs typeface="Verdana"/>
                <a:sym typeface="Verdana"/>
              </a:rPr>
              <a:t>This project has been funded with the support of the Erasmus+ Programme, K2 Action, Strategic Partnerships in School Education.</a:t>
            </a:r>
          </a:p>
          <a:p>
            <a:pPr lvl="0">
              <a:lnSpc>
                <a:spcPct val="150000"/>
              </a:lnSpc>
            </a:pPr>
            <a:r>
              <a:rPr sz="800">
                <a:latin typeface="Verdana Bold"/>
                <a:ea typeface="Verdana Bold"/>
                <a:cs typeface="Verdana Bold"/>
                <a:sym typeface="Verdana Bold"/>
              </a:rPr>
              <a:t>Project Agreement Number:</a:t>
            </a:r>
            <a:r>
              <a:rPr sz="800">
                <a:latin typeface="Verdana"/>
                <a:ea typeface="Verdana"/>
                <a:cs typeface="Verdana"/>
                <a:sym typeface="Verdana"/>
              </a:rPr>
              <a:t> </a:t>
            </a:r>
            <a:r>
              <a:rPr sz="800"/>
              <a:t>2017-1-SK01-KA201-035344 				</a:t>
            </a:r>
          </a:p>
        </p:txBody>
      </p:sp>
      <p:sp>
        <p:nvSpPr>
          <p:cNvPr id="58" name="Shape 58"/>
          <p:cNvSpPr/>
          <p:nvPr/>
        </p:nvSpPr>
        <p:spPr>
          <a:xfrm>
            <a:off x="-6761" y="5572490"/>
            <a:ext cx="12198761" cy="135102"/>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sp>
        <p:nvSpPr>
          <p:cNvPr id="59" name="Shape 59"/>
          <p:cNvSpPr/>
          <p:nvPr/>
        </p:nvSpPr>
        <p:spPr>
          <a:xfrm>
            <a:off x="-6761" y="1847151"/>
            <a:ext cx="12198761" cy="360098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ctr"/>
            <a:r>
              <a:rPr lang="sk-SK" sz="5400" b="1" dirty="0">
                <a:solidFill>
                  <a:srgbClr val="843C0B"/>
                </a:solidFill>
                <a:latin typeface="Franklin Gothic Book"/>
                <a:ea typeface="Franklin Gothic Book"/>
                <a:cs typeface="Franklin Gothic Book"/>
                <a:sym typeface="Franklin Gothic Book"/>
              </a:rPr>
              <a:t>Tréningový program pre učiteľov (O2)</a:t>
            </a:r>
          </a:p>
          <a:p>
            <a:pPr lvl="0" algn="ctr"/>
            <a:endParaRPr lang="sk-SK" sz="1000" dirty="0"/>
          </a:p>
          <a:p>
            <a:pPr lvl="0" algn="ctr"/>
            <a:r>
              <a:rPr lang="sk-SK" sz="4400" b="1" dirty="0">
                <a:solidFill>
                  <a:srgbClr val="002060"/>
                </a:solidFill>
              </a:rPr>
              <a:t>Modul #10</a:t>
            </a:r>
          </a:p>
          <a:p>
            <a:pPr lvl="0" algn="ctr"/>
            <a:r>
              <a:rPr lang="sk-SK" sz="4000" b="1" u="sng" dirty="0">
                <a:solidFill>
                  <a:srgbClr val="002060"/>
                </a:solidFill>
              </a:rPr>
              <a:t>Hvezdárne </a:t>
            </a:r>
            <a:br>
              <a:rPr lang="sk-SK" sz="4000" b="1" dirty="0">
                <a:solidFill>
                  <a:srgbClr val="002060"/>
                </a:solidFill>
              </a:rPr>
            </a:br>
            <a:r>
              <a:rPr lang="sk-SK" sz="4000" b="1" dirty="0">
                <a:solidFill>
                  <a:srgbClr val="002060"/>
                </a:solidFill>
              </a:rPr>
              <a:t>Astronomické observatóriá</a:t>
            </a:r>
          </a:p>
          <a:p>
            <a:pPr lvl="0" algn="ctr"/>
            <a:r>
              <a:rPr lang="sk-SK" sz="4000" b="1" dirty="0">
                <a:solidFill>
                  <a:srgbClr val="002060"/>
                </a:solidFill>
              </a:rPr>
              <a:t>Elektromagnetické spektrum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31" name="image1.png"/>
          <p:cNvPicPr/>
          <p:nvPr/>
        </p:nvPicPr>
        <p:blipFill>
          <a:blip r:embed="rId2"/>
          <a:stretch/>
        </p:blipFill>
        <p:spPr>
          <a:xfrm>
            <a:off x="-6840" y="-11880"/>
            <a:ext cx="12197880" cy="1060920"/>
          </a:xfrm>
          <a:prstGeom prst="rect">
            <a:avLst/>
          </a:prstGeom>
          <a:ln w="12600">
            <a:noFill/>
          </a:ln>
        </p:spPr>
      </p:pic>
      <p:pic>
        <p:nvPicPr>
          <p:cNvPr id="132" name="image2.jpeg"/>
          <p:cNvPicPr/>
          <p:nvPr/>
        </p:nvPicPr>
        <p:blipFill>
          <a:blip r:embed="rId3"/>
          <a:stretch/>
        </p:blipFill>
        <p:spPr>
          <a:xfrm>
            <a:off x="-6840" y="5799960"/>
            <a:ext cx="12197880" cy="1051200"/>
          </a:xfrm>
          <a:prstGeom prst="rect">
            <a:avLst/>
          </a:prstGeom>
          <a:ln w="12600">
            <a:noFill/>
          </a:ln>
        </p:spPr>
      </p:pic>
      <p:sp>
        <p:nvSpPr>
          <p:cNvPr id="133" name="CustomShape 2"/>
          <p:cNvSpPr/>
          <p:nvPr/>
        </p:nvSpPr>
        <p:spPr>
          <a:xfrm>
            <a:off x="261360" y="836640"/>
            <a:ext cx="11684520" cy="677108"/>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gn="ctr">
              <a:lnSpc>
                <a:spcPct val="100000"/>
              </a:lnSpc>
            </a:pPr>
            <a:r>
              <a:rPr lang="sk-SK" sz="4400" b="0" u="sng" strike="noStrike" spc="-1" dirty="0">
                <a:solidFill>
                  <a:srgbClr val="002060"/>
                </a:solidFill>
                <a:uFillTx/>
                <a:latin typeface="Calibri"/>
                <a:ea typeface="Calibri"/>
              </a:rPr>
              <a:t>Obsah teoretickej časti</a:t>
            </a:r>
            <a:endParaRPr lang="sk-SK" sz="4400" b="0" strike="noStrike" spc="-1" dirty="0">
              <a:solidFill>
                <a:srgbClr val="002060"/>
              </a:solidFill>
              <a:latin typeface="Arial"/>
            </a:endParaRPr>
          </a:p>
        </p:txBody>
      </p:sp>
      <p:sp>
        <p:nvSpPr>
          <p:cNvPr id="134" name="CustomShape 3"/>
          <p:cNvSpPr/>
          <p:nvPr/>
        </p:nvSpPr>
        <p:spPr>
          <a:xfrm>
            <a:off x="249840" y="2101680"/>
            <a:ext cx="11684520" cy="3840795"/>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marL="457200" indent="-456480" algn="just">
              <a:lnSpc>
                <a:spcPct val="100000"/>
              </a:lnSpc>
              <a:buClr>
                <a:srgbClr val="002060"/>
              </a:buClr>
              <a:buFont typeface="Arial"/>
              <a:buChar char="•"/>
            </a:pPr>
            <a:r>
              <a:rPr lang="sk-SK" sz="2400" b="0" strike="noStrike" spc="-1" dirty="0">
                <a:solidFill>
                  <a:srgbClr val="002060"/>
                </a:solidFill>
                <a:latin typeface="Calibri"/>
                <a:ea typeface="Calibri"/>
              </a:rPr>
              <a:t>10.1     Astronomické observatóriá: tu popisujeme rôzne typy astronomických observatórií - pozemské, vesmírne, stratosférické (lietajúce balóny a lietadlá) a podzemné / podvodné. Príklady rozličných typov observatórií sú uvedené v prílohách 1 až 3.</a:t>
            </a:r>
          </a:p>
          <a:p>
            <a:pPr marL="457200" indent="-456480" algn="just">
              <a:lnSpc>
                <a:spcPct val="100000"/>
              </a:lnSpc>
              <a:buClr>
                <a:srgbClr val="002060"/>
              </a:buClr>
              <a:buFont typeface="Arial"/>
              <a:buChar char="•"/>
            </a:pPr>
            <a:endParaRPr lang="sk-SK" sz="2400" spc="-1" dirty="0">
              <a:solidFill>
                <a:srgbClr val="002060"/>
              </a:solidFill>
              <a:latin typeface="Calibri"/>
            </a:endParaRPr>
          </a:p>
          <a:p>
            <a:pPr marL="457200" indent="-456480" algn="just">
              <a:buClr>
                <a:srgbClr val="002060"/>
              </a:buClr>
              <a:buFont typeface="Arial"/>
              <a:buChar char="•"/>
            </a:pPr>
            <a:r>
              <a:rPr lang="sk-SK" sz="2400" b="0" strike="noStrike" spc="-1" dirty="0">
                <a:solidFill>
                  <a:srgbClr val="002060"/>
                </a:solidFill>
                <a:latin typeface="Calibri"/>
                <a:ea typeface="Calibri"/>
              </a:rPr>
              <a:t>10.3 Elektromagnetické spektrum: elektromagnetické spektrum v skratke; elektromagnetické spektrum do detailov; priepustnosť alebo aj priehľadnosť zemskej atmosféry (tzv. atmosférické okná).</a:t>
            </a:r>
            <a:endParaRPr lang="sk-SK" sz="2400" b="0" strike="noStrike" spc="-1" dirty="0">
              <a:solidFill>
                <a:srgbClr val="002060"/>
              </a:solidFill>
              <a:latin typeface="Arial"/>
            </a:endParaRPr>
          </a:p>
          <a:p>
            <a:pPr marL="457200" indent="-456480" algn="just">
              <a:lnSpc>
                <a:spcPct val="100000"/>
              </a:lnSpc>
              <a:buClr>
                <a:srgbClr val="002060"/>
              </a:buClr>
              <a:buFont typeface="Arial"/>
              <a:buChar char="•"/>
            </a:pPr>
            <a:endParaRPr lang="sk-SK" sz="2400" b="0" strike="noStrike" spc="-1" dirty="0">
              <a:latin typeface="Arial"/>
            </a:endParaRPr>
          </a:p>
          <a:p>
            <a:pPr algn="just">
              <a:lnSpc>
                <a:spcPct val="100000"/>
              </a:lnSpc>
            </a:pPr>
            <a:endParaRPr lang="sk-SK" sz="2400" b="0" strike="noStrike" spc="-1" dirty="0">
              <a:latin typeface="Arial"/>
            </a:endParaRPr>
          </a:p>
          <a:p>
            <a:pPr algn="just">
              <a:lnSpc>
                <a:spcPct val="115000"/>
              </a:lnSpc>
              <a:spcBef>
                <a:spcPts val="1001"/>
              </a:spcBef>
            </a:pPr>
            <a:endParaRPr lang="sk-SK" sz="2400" b="0" strike="noStrike" spc="-1" dirty="0">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05" name="image1.png"/>
          <p:cNvPicPr/>
          <p:nvPr/>
        </p:nvPicPr>
        <p:blipFill>
          <a:blip r:embed="rId2"/>
          <a:stretch/>
        </p:blipFill>
        <p:spPr>
          <a:xfrm>
            <a:off x="-6840" y="-11880"/>
            <a:ext cx="12197880" cy="1060920"/>
          </a:xfrm>
          <a:prstGeom prst="rect">
            <a:avLst/>
          </a:prstGeom>
          <a:ln w="12600">
            <a:noFill/>
          </a:ln>
        </p:spPr>
      </p:pic>
      <p:pic>
        <p:nvPicPr>
          <p:cNvPr id="206" name="image2.jpeg"/>
          <p:cNvPicPr/>
          <p:nvPr/>
        </p:nvPicPr>
        <p:blipFill>
          <a:blip r:embed="rId3"/>
          <a:stretch/>
        </p:blipFill>
        <p:spPr>
          <a:xfrm>
            <a:off x="-6840" y="5799960"/>
            <a:ext cx="12197880" cy="1051200"/>
          </a:xfrm>
          <a:prstGeom prst="rect">
            <a:avLst/>
          </a:prstGeom>
          <a:ln w="12600">
            <a:noFill/>
          </a:ln>
        </p:spPr>
      </p:pic>
      <p:sp>
        <p:nvSpPr>
          <p:cNvPr id="207" name="CustomShape 2"/>
          <p:cNvSpPr/>
          <p:nvPr/>
        </p:nvSpPr>
        <p:spPr>
          <a:xfrm>
            <a:off x="261360" y="836640"/>
            <a:ext cx="11684520" cy="1321985"/>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pPr>
            <a:r>
              <a:rPr lang="sk-SK" sz="4000" b="0" u="sng" strike="noStrike" spc="-1" dirty="0">
                <a:solidFill>
                  <a:srgbClr val="002060"/>
                </a:solidFill>
                <a:uFillTx/>
                <a:latin typeface="Calibri"/>
                <a:ea typeface="Calibri"/>
              </a:rPr>
              <a:t>Zoznam praktických cvičení </a:t>
            </a:r>
            <a:r>
              <a:rPr lang="cs-CZ" sz="4000" u="sng" dirty="0">
                <a:solidFill>
                  <a:srgbClr val="002060"/>
                </a:solidFill>
              </a:rPr>
              <a:t>– </a:t>
            </a:r>
            <a:r>
              <a:rPr lang="sk-SK" sz="4000" b="0" u="sng" strike="noStrike" spc="-1" dirty="0">
                <a:solidFill>
                  <a:srgbClr val="002060"/>
                </a:solidFill>
                <a:uFillTx/>
                <a:latin typeface="Calibri"/>
                <a:ea typeface="Calibri"/>
              </a:rPr>
              <a:t>Astronomické observatóriá:</a:t>
            </a:r>
            <a:endParaRPr lang="sk-SK" sz="4000" b="0" strike="noStrike" spc="-1" dirty="0">
              <a:latin typeface="Arial"/>
            </a:endParaRPr>
          </a:p>
        </p:txBody>
      </p:sp>
      <p:sp>
        <p:nvSpPr>
          <p:cNvPr id="208" name="CustomShape 3"/>
          <p:cNvSpPr/>
          <p:nvPr/>
        </p:nvSpPr>
        <p:spPr>
          <a:xfrm>
            <a:off x="928440" y="2160000"/>
            <a:ext cx="11140200" cy="2676202"/>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3000" b="0" strike="noStrike" spc="-1" dirty="0">
                <a:solidFill>
                  <a:srgbClr val="001A4C"/>
                </a:solidFill>
                <a:latin typeface="Calibri"/>
                <a:ea typeface="Calibri"/>
              </a:rPr>
              <a:t>Observatóriá:</a:t>
            </a:r>
            <a:endParaRPr lang="sk-SK" sz="3000" b="0" strike="noStrike" spc="-1" dirty="0">
              <a:latin typeface="Arial"/>
            </a:endParaRPr>
          </a:p>
          <a:p>
            <a:pPr>
              <a:lnSpc>
                <a:spcPct val="100000"/>
              </a:lnSpc>
            </a:pPr>
            <a:r>
              <a:rPr lang="sk-SK" sz="3000" b="0" strike="noStrike" spc="-1" dirty="0">
                <a:solidFill>
                  <a:srgbClr val="001A4C"/>
                </a:solidFill>
                <a:latin typeface="Calibri"/>
                <a:ea typeface="Calibri"/>
              </a:rPr>
              <a:t>1. Model vesmírneho observatória SOHO - </a:t>
            </a:r>
            <a:r>
              <a:rPr lang="sk-SK" sz="2400" b="0" strike="noStrike" spc="-1" dirty="0">
                <a:solidFill>
                  <a:srgbClr val="001A4C"/>
                </a:solidFill>
                <a:latin typeface="Calibri"/>
                <a:ea typeface="Calibri"/>
              </a:rPr>
              <a:t>vhodný pre žiakov od 6. do 8. ročníka</a:t>
            </a:r>
            <a:endParaRPr lang="sk-SK" sz="2400" b="0" strike="noStrike" spc="-1" dirty="0">
              <a:latin typeface="Arial"/>
            </a:endParaRPr>
          </a:p>
          <a:p>
            <a:pPr>
              <a:lnSpc>
                <a:spcPct val="100000"/>
              </a:lnSpc>
            </a:pPr>
            <a:r>
              <a:rPr lang="sk-SK" sz="3000" b="0" strike="noStrike" spc="-1" dirty="0">
                <a:solidFill>
                  <a:srgbClr val="001A4C"/>
                </a:solidFill>
                <a:latin typeface="Calibri"/>
                <a:ea typeface="Calibri"/>
              </a:rPr>
              <a:t>2. Zostavte si maketu vesmírneho observatória sami - </a:t>
            </a:r>
            <a:r>
              <a:rPr lang="sk-SK" sz="2400" b="0" strike="noStrike" spc="-1" dirty="0">
                <a:solidFill>
                  <a:srgbClr val="001A4C"/>
                </a:solidFill>
                <a:latin typeface="Calibri"/>
                <a:ea typeface="Calibri"/>
              </a:rPr>
              <a:t>vhodné pre žiakov od 4. do 6. ročníka</a:t>
            </a:r>
            <a:endParaRPr lang="sk-SK" sz="2400" b="0" strike="noStrike" spc="-1" dirty="0">
              <a:latin typeface="Arial"/>
            </a:endParaRPr>
          </a:p>
          <a:p>
            <a:pPr>
              <a:lnSpc>
                <a:spcPct val="100000"/>
              </a:lnSpc>
            </a:pPr>
            <a:r>
              <a:rPr lang="sk-SK" sz="3000" b="0" strike="noStrike" spc="-1" dirty="0">
                <a:solidFill>
                  <a:srgbClr val="001A4C"/>
                </a:solidFill>
                <a:latin typeface="Calibri"/>
                <a:ea typeface="Calibri"/>
              </a:rPr>
              <a:t>3. Pozemské observatóriá - </a:t>
            </a:r>
            <a:r>
              <a:rPr lang="sk-SK" sz="2400" b="0" strike="noStrike" spc="-1" dirty="0">
                <a:solidFill>
                  <a:srgbClr val="001A4C"/>
                </a:solidFill>
                <a:latin typeface="Calibri"/>
                <a:ea typeface="Calibri"/>
              </a:rPr>
              <a:t>vhodné pre starších žiakov.</a:t>
            </a:r>
            <a:endParaRPr lang="sk-SK" sz="24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10" name="image1.png"/>
          <p:cNvPicPr/>
          <p:nvPr/>
        </p:nvPicPr>
        <p:blipFill>
          <a:blip r:embed="rId2"/>
          <a:stretch/>
        </p:blipFill>
        <p:spPr>
          <a:xfrm>
            <a:off x="-6840" y="-11880"/>
            <a:ext cx="12197880" cy="1060920"/>
          </a:xfrm>
          <a:prstGeom prst="rect">
            <a:avLst/>
          </a:prstGeom>
          <a:ln w="12600">
            <a:noFill/>
          </a:ln>
        </p:spPr>
      </p:pic>
      <p:pic>
        <p:nvPicPr>
          <p:cNvPr id="211" name="image2.jpeg"/>
          <p:cNvPicPr/>
          <p:nvPr/>
        </p:nvPicPr>
        <p:blipFill>
          <a:blip r:embed="rId3"/>
          <a:stretch/>
        </p:blipFill>
        <p:spPr>
          <a:xfrm>
            <a:off x="-6840" y="5799960"/>
            <a:ext cx="12197880" cy="1051200"/>
          </a:xfrm>
          <a:prstGeom prst="rect">
            <a:avLst/>
          </a:prstGeom>
          <a:ln w="12600">
            <a:noFill/>
          </a:ln>
        </p:spPr>
      </p:pic>
      <p:sp>
        <p:nvSpPr>
          <p:cNvPr id="212" name="CustomShape 2"/>
          <p:cNvSpPr/>
          <p:nvPr/>
        </p:nvSpPr>
        <p:spPr>
          <a:xfrm>
            <a:off x="261360" y="836640"/>
            <a:ext cx="11684520" cy="1321985"/>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4000" b="0" u="sng" strike="noStrike" spc="-1" dirty="0">
                <a:solidFill>
                  <a:srgbClr val="002060"/>
                </a:solidFill>
                <a:uFillTx/>
                <a:latin typeface="Calibri"/>
                <a:ea typeface="Calibri"/>
              </a:rPr>
              <a:t>Praktické cvičenie 1: </a:t>
            </a:r>
            <a:r>
              <a:rPr lang="sk-SK" sz="4000" b="0" strike="noStrike" spc="-1" dirty="0">
                <a:solidFill>
                  <a:srgbClr val="002060"/>
                </a:solidFill>
                <a:uFillTx/>
                <a:latin typeface="Calibri"/>
                <a:ea typeface="Calibri"/>
              </a:rPr>
              <a:t>Model vesmírneho observatória pre slnečné pozorovanie SOHO.</a:t>
            </a:r>
            <a:endParaRPr lang="sk-SK" sz="4000" b="0" strike="noStrike" spc="-1" dirty="0">
              <a:solidFill>
                <a:srgbClr val="002060"/>
              </a:solidFill>
              <a:latin typeface="Arial"/>
            </a:endParaRPr>
          </a:p>
        </p:txBody>
      </p:sp>
      <p:sp>
        <p:nvSpPr>
          <p:cNvPr id="213" name="CustomShape 3"/>
          <p:cNvSpPr/>
          <p:nvPr/>
        </p:nvSpPr>
        <p:spPr>
          <a:xfrm>
            <a:off x="253440" y="2641680"/>
            <a:ext cx="11684520" cy="2116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2800" b="0" strike="noStrike" spc="-1" dirty="0">
                <a:solidFill>
                  <a:srgbClr val="002060"/>
                </a:solidFill>
                <a:latin typeface="Calibri"/>
                <a:ea typeface="Calibri"/>
              </a:rPr>
              <a:t>Potrebné pomôcky a materiály: Observatórium a montážne pokyny (praktický návod 3.1 k téme), model SOHO (príloha model_SOHO.pdf), lepidlo, nožnice, špáradlo na zuby a kúsok hliny alebo tvrdšej plastelíny pre základňu, na ktorú sa má model umiestniť.</a:t>
            </a:r>
            <a:r>
              <a:rPr lang="sk-SK" sz="2100" b="0" strike="noStrike" spc="-1" dirty="0">
                <a:solidFill>
                  <a:srgbClr val="002060"/>
                </a:solidFill>
                <a:latin typeface="Calibri"/>
                <a:ea typeface="Calibri"/>
              </a:rPr>
              <a:t>  </a:t>
            </a:r>
            <a:endParaRPr lang="sk-SK" sz="2100" b="0" strike="noStrike" spc="-1" dirty="0">
              <a:latin typeface="Arial"/>
            </a:endParaRPr>
          </a:p>
          <a:p>
            <a:pPr algn="just">
              <a:lnSpc>
                <a:spcPct val="100000"/>
              </a:lnSpc>
            </a:pPr>
            <a:r>
              <a:rPr lang="sk-SK" sz="2100" b="0" strike="noStrike" spc="-1" dirty="0">
                <a:solidFill>
                  <a:srgbClr val="002060"/>
                </a:solidFill>
                <a:latin typeface="Times New Roman"/>
                <a:ea typeface="Times New Roman"/>
              </a:rPr>
              <a:t>.</a:t>
            </a:r>
            <a:endParaRPr lang="sk-SK" sz="2100" b="0" strike="noStrike" spc="-1" dirty="0">
              <a:latin typeface="Arial"/>
            </a:endParaRPr>
          </a:p>
        </p:txBody>
      </p:sp>
      <p:sp>
        <p:nvSpPr>
          <p:cNvPr id="214" name="CustomShape 4"/>
          <p:cNvSpPr/>
          <p:nvPr/>
        </p:nvSpPr>
        <p:spPr>
          <a:xfrm>
            <a:off x="253440" y="4277880"/>
            <a:ext cx="11826720" cy="9435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2800" b="0" strike="noStrike" spc="-1">
                <a:solidFill>
                  <a:srgbClr val="002060"/>
                </a:solidFill>
                <a:latin typeface="Calibri"/>
                <a:ea typeface="Calibri"/>
              </a:rPr>
              <a:t>Postup: Žiaci sa oboznámia s informáciami o observatóriu, potom sa riadia pokynmi na zostavenie modelu.</a:t>
            </a:r>
            <a:r>
              <a:rPr lang="sk-SK" sz="2200" b="0" strike="noStrike" spc="-1">
                <a:solidFill>
                  <a:srgbClr val="002060"/>
                </a:solidFill>
                <a:latin typeface="Calibri"/>
                <a:ea typeface="Calibri"/>
              </a:rPr>
              <a:t> </a:t>
            </a:r>
            <a:endParaRPr lang="sk-SK" sz="2200" b="0" strike="noStrike" spc="-1">
              <a:latin typeface="Arial"/>
            </a:endParaRPr>
          </a:p>
        </p:txBody>
      </p:sp>
      <p:sp>
        <p:nvSpPr>
          <p:cNvPr id="215" name="CustomShape 5"/>
          <p:cNvSpPr/>
          <p:nvPr/>
        </p:nvSpPr>
        <p:spPr>
          <a:xfrm>
            <a:off x="324540" y="2032200"/>
            <a:ext cx="11684520" cy="5169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2800" b="0" strike="noStrike" spc="-1" dirty="0">
                <a:solidFill>
                  <a:srgbClr val="002060"/>
                </a:solidFill>
                <a:latin typeface="Calibri"/>
                <a:ea typeface="Calibri"/>
              </a:rPr>
              <a:t>Metodická časť: modul 10, téma Observatóriá.</a:t>
            </a:r>
            <a:endParaRPr lang="sk-SK" sz="2800" b="0" strike="noStrike" spc="-1" dirty="0">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17" name="image1.png"/>
          <p:cNvPicPr/>
          <p:nvPr/>
        </p:nvPicPr>
        <p:blipFill>
          <a:blip r:embed="rId2"/>
          <a:stretch/>
        </p:blipFill>
        <p:spPr>
          <a:xfrm>
            <a:off x="-6840" y="-11880"/>
            <a:ext cx="12197880" cy="1060920"/>
          </a:xfrm>
          <a:prstGeom prst="rect">
            <a:avLst/>
          </a:prstGeom>
          <a:ln w="12600">
            <a:noFill/>
          </a:ln>
        </p:spPr>
      </p:pic>
      <p:pic>
        <p:nvPicPr>
          <p:cNvPr id="218" name="image2.jpeg"/>
          <p:cNvPicPr/>
          <p:nvPr/>
        </p:nvPicPr>
        <p:blipFill>
          <a:blip r:embed="rId3"/>
          <a:stretch/>
        </p:blipFill>
        <p:spPr>
          <a:xfrm>
            <a:off x="-6840" y="5799960"/>
            <a:ext cx="12197880" cy="1051200"/>
          </a:xfrm>
          <a:prstGeom prst="rect">
            <a:avLst/>
          </a:prstGeom>
          <a:ln w="12600">
            <a:noFill/>
          </a:ln>
        </p:spPr>
      </p:pic>
      <p:sp>
        <p:nvSpPr>
          <p:cNvPr id="219" name="CustomShape 2"/>
          <p:cNvSpPr/>
          <p:nvPr/>
        </p:nvSpPr>
        <p:spPr>
          <a:xfrm>
            <a:off x="261360" y="836640"/>
            <a:ext cx="11684520" cy="677108"/>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3600" b="0" u="sng" strike="noStrike" spc="-1" dirty="0">
                <a:solidFill>
                  <a:srgbClr val="013773"/>
                </a:solidFill>
                <a:uFillTx/>
                <a:latin typeface="Calibri"/>
                <a:ea typeface="Calibri"/>
              </a:rPr>
              <a:t>Praktické cvičenie 1: Model vesmírneho observatória SOHO</a:t>
            </a:r>
            <a:r>
              <a:rPr lang="sk-SK" sz="4400" b="0" u="sng" strike="noStrike" spc="-1" dirty="0">
                <a:solidFill>
                  <a:srgbClr val="013773"/>
                </a:solidFill>
                <a:uFillTx/>
                <a:latin typeface="Calibri"/>
                <a:ea typeface="Calibri"/>
              </a:rPr>
              <a:t>.</a:t>
            </a:r>
            <a:endParaRPr lang="sk-SK" sz="4400" b="0" strike="noStrike" spc="-1" dirty="0">
              <a:latin typeface="Arial"/>
            </a:endParaRPr>
          </a:p>
        </p:txBody>
      </p:sp>
      <p:pic>
        <p:nvPicPr>
          <p:cNvPr id="220" name="модел_SOHO.pdf"/>
          <p:cNvPicPr/>
          <p:nvPr/>
        </p:nvPicPr>
        <p:blipFill>
          <a:blip r:embed="rId4"/>
          <a:stretch/>
        </p:blipFill>
        <p:spPr>
          <a:xfrm>
            <a:off x="261360" y="1923480"/>
            <a:ext cx="4746600" cy="3559680"/>
          </a:xfrm>
          <a:prstGeom prst="rect">
            <a:avLst/>
          </a:prstGeom>
          <a:ln w="12600">
            <a:noFill/>
          </a:ln>
        </p:spPr>
      </p:pic>
      <p:pic>
        <p:nvPicPr>
          <p:cNvPr id="221" name="pasted-image.png"/>
          <p:cNvPicPr/>
          <p:nvPr/>
        </p:nvPicPr>
        <p:blipFill>
          <a:blip r:embed="rId5"/>
          <a:stretch/>
        </p:blipFill>
        <p:spPr>
          <a:xfrm rot="5400000">
            <a:off x="6818760" y="1280520"/>
            <a:ext cx="3658680" cy="4746600"/>
          </a:xfrm>
          <a:prstGeom prst="rect">
            <a:avLst/>
          </a:prstGeom>
          <a:ln w="1260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23" name="image1.png"/>
          <p:cNvPicPr/>
          <p:nvPr/>
        </p:nvPicPr>
        <p:blipFill>
          <a:blip r:embed="rId2"/>
          <a:stretch/>
        </p:blipFill>
        <p:spPr>
          <a:xfrm>
            <a:off x="-6840" y="-11880"/>
            <a:ext cx="12197880" cy="1060920"/>
          </a:xfrm>
          <a:prstGeom prst="rect">
            <a:avLst/>
          </a:prstGeom>
          <a:ln w="12600">
            <a:noFill/>
          </a:ln>
        </p:spPr>
      </p:pic>
      <p:pic>
        <p:nvPicPr>
          <p:cNvPr id="224" name="image2.jpeg"/>
          <p:cNvPicPr/>
          <p:nvPr/>
        </p:nvPicPr>
        <p:blipFill>
          <a:blip r:embed="rId3"/>
          <a:stretch/>
        </p:blipFill>
        <p:spPr>
          <a:xfrm>
            <a:off x="-6840" y="5799960"/>
            <a:ext cx="12197880" cy="1051200"/>
          </a:xfrm>
          <a:prstGeom prst="rect">
            <a:avLst/>
          </a:prstGeom>
          <a:ln w="12600">
            <a:noFill/>
          </a:ln>
        </p:spPr>
      </p:pic>
      <p:sp>
        <p:nvSpPr>
          <p:cNvPr id="225" name="CustomShape 2"/>
          <p:cNvSpPr/>
          <p:nvPr/>
        </p:nvSpPr>
        <p:spPr>
          <a:xfrm>
            <a:off x="525516" y="836641"/>
            <a:ext cx="11420363" cy="2183760"/>
          </a:xfrm>
          <a:prstGeom prst="rect">
            <a:avLst/>
          </a:prstGeom>
          <a:noFill/>
          <a:ln w="12600">
            <a:noFill/>
          </a:ln>
        </p:spPr>
        <p:style>
          <a:lnRef idx="0">
            <a:scrgbClr r="0" g="0" b="0"/>
          </a:lnRef>
          <a:fillRef idx="0">
            <a:scrgbClr r="0" g="0" b="0"/>
          </a:fillRef>
          <a:effectRef idx="0">
            <a:scrgbClr r="0" g="0" b="0"/>
          </a:effectRef>
          <a:fontRef idx="minor"/>
        </p:style>
        <p:txBody>
          <a:bodyPr wrap="square" lIns="45720" tIns="45000" rIns="45720" bIns="45000">
            <a:spAutoFit/>
          </a:bodyPr>
          <a:lstStyle/>
          <a:p>
            <a:pPr>
              <a:lnSpc>
                <a:spcPct val="100000"/>
              </a:lnSpc>
            </a:pPr>
            <a:r>
              <a:rPr lang="sk-SK" sz="3200" b="0" u="sng" strike="noStrike" spc="-1" dirty="0">
                <a:solidFill>
                  <a:srgbClr val="002060"/>
                </a:solidFill>
                <a:uFillTx/>
                <a:latin typeface="Calibri"/>
                <a:ea typeface="Calibri"/>
              </a:rPr>
              <a:t>Praktické cvičenie 2: </a:t>
            </a:r>
            <a:r>
              <a:rPr lang="sk-SK" sz="3200" b="0" strike="noStrike" spc="-1" dirty="0">
                <a:solidFill>
                  <a:srgbClr val="002060"/>
                </a:solidFill>
                <a:uFillTx/>
                <a:latin typeface="Calibri"/>
                <a:ea typeface="Calibri"/>
              </a:rPr>
              <a:t>Zostavte maketu vesmírneho observatória sami.</a:t>
            </a:r>
          </a:p>
          <a:p>
            <a:pPr>
              <a:lnSpc>
                <a:spcPct val="100000"/>
              </a:lnSpc>
            </a:pPr>
            <a:endParaRPr lang="sk-SK" sz="3400" b="0" strike="noStrike" spc="-1" dirty="0">
              <a:solidFill>
                <a:srgbClr val="002060"/>
              </a:solidFill>
              <a:uFillTx/>
              <a:latin typeface="Calibri"/>
              <a:ea typeface="Calibri"/>
            </a:endParaRPr>
          </a:p>
          <a:p>
            <a:pPr>
              <a:lnSpc>
                <a:spcPct val="100000"/>
              </a:lnSpc>
            </a:pPr>
            <a:endParaRPr lang="sk-SK" sz="3400" b="0" strike="noStrike" spc="-1" dirty="0">
              <a:solidFill>
                <a:srgbClr val="002060"/>
              </a:solidFill>
              <a:uFillTx/>
              <a:latin typeface="Calibri"/>
              <a:ea typeface="Calibri"/>
            </a:endParaRPr>
          </a:p>
          <a:p>
            <a:pPr>
              <a:lnSpc>
                <a:spcPct val="100000"/>
              </a:lnSpc>
            </a:pPr>
            <a:endParaRPr lang="sk-SK" sz="3600" b="0" strike="noStrike" spc="-1" dirty="0">
              <a:latin typeface="Arial"/>
            </a:endParaRPr>
          </a:p>
        </p:txBody>
      </p:sp>
      <p:sp>
        <p:nvSpPr>
          <p:cNvPr id="226" name="CustomShape 3"/>
          <p:cNvSpPr/>
          <p:nvPr/>
        </p:nvSpPr>
        <p:spPr>
          <a:xfrm>
            <a:off x="253440" y="2270160"/>
            <a:ext cx="11684520" cy="2215991"/>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gn="just">
              <a:lnSpc>
                <a:spcPct val="100000"/>
              </a:lnSpc>
            </a:pPr>
            <a:r>
              <a:rPr lang="sk-SK" sz="2400" b="0" strike="noStrike" spc="-1" dirty="0">
                <a:solidFill>
                  <a:srgbClr val="002060"/>
                </a:solidFill>
                <a:latin typeface="Calibri"/>
                <a:ea typeface="Calibri"/>
              </a:rPr>
              <a:t>Potrebné pomôcky a materiály: kópia pokynov pre žiakov, malá krabička (napr. z džúsu), tvrdší papier, špáradlá na zuby, skrutky a matice, plastové poháre a taniere, balóny, slamky, DVD alebo CD, tyčinky na zmrzlinu, gumičky, kancelárske sponky, kuchynská špongia, fólia alebo iný druh lesklého papiera, pásky, lepidlá. Nie je potrebné používať všetky uvedené materiály. Posúdenie je na učiteľovi (resp. rodičovi, ak je táto časť zadaná ako domácu úlohu). Prípadne sa môžu použiť iné materiály. </a:t>
            </a:r>
            <a:endParaRPr lang="sk-SK" sz="2400" b="0" strike="noStrike" spc="-1" dirty="0">
              <a:latin typeface="Arial"/>
            </a:endParaRPr>
          </a:p>
        </p:txBody>
      </p:sp>
      <p:sp>
        <p:nvSpPr>
          <p:cNvPr id="227" name="CustomShape 4"/>
          <p:cNvSpPr/>
          <p:nvPr/>
        </p:nvSpPr>
        <p:spPr>
          <a:xfrm>
            <a:off x="291600" y="4988880"/>
            <a:ext cx="11826720" cy="369332"/>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2400" b="0" strike="noStrike" spc="-1" dirty="0">
                <a:solidFill>
                  <a:srgbClr val="002060"/>
                </a:solidFill>
                <a:latin typeface="Calibri"/>
                <a:ea typeface="Calibri"/>
              </a:rPr>
              <a:t>Postup: Je podrobne opísaný v module 10, téme 1, cvičení 2.</a:t>
            </a:r>
            <a:endParaRPr lang="sk-SK" sz="2400" b="0" strike="noStrike" spc="-1" dirty="0">
              <a:latin typeface="Arial"/>
            </a:endParaRPr>
          </a:p>
        </p:txBody>
      </p:sp>
      <p:sp>
        <p:nvSpPr>
          <p:cNvPr id="228" name="CustomShape 5"/>
          <p:cNvSpPr/>
          <p:nvPr/>
        </p:nvSpPr>
        <p:spPr>
          <a:xfrm>
            <a:off x="253440" y="1733040"/>
            <a:ext cx="11684520" cy="369332"/>
          </a:xfrm>
          <a:prstGeom prst="rect">
            <a:avLst/>
          </a:prstGeom>
          <a:noFill/>
          <a:ln w="12600">
            <a:noFill/>
          </a:ln>
        </p:spPr>
        <p:style>
          <a:lnRef idx="0">
            <a:scrgbClr r="0" g="0" b="0"/>
          </a:lnRef>
          <a:fillRef idx="0">
            <a:scrgbClr r="0" g="0" b="0"/>
          </a:fillRef>
          <a:effectRef idx="0">
            <a:scrgbClr r="0" g="0" b="0"/>
          </a:effectRef>
          <a:fontRef idx="minor"/>
        </p:style>
        <p:txBody>
          <a:bodyPr wrap="square" lIns="0" tIns="0" rIns="0" bIns="0">
            <a:spAutoFit/>
          </a:bodyPr>
          <a:lstStyle/>
          <a:p>
            <a:pPr>
              <a:lnSpc>
                <a:spcPct val="100000"/>
              </a:lnSpc>
            </a:pPr>
            <a:r>
              <a:rPr lang="sk-SK" sz="2400" b="0" strike="noStrike" spc="-1" dirty="0">
                <a:solidFill>
                  <a:srgbClr val="002060"/>
                </a:solidFill>
                <a:latin typeface="Calibri"/>
                <a:ea typeface="Calibri"/>
              </a:rPr>
              <a:t>Metodická časť: modul 2, téma Observatóriá.</a:t>
            </a:r>
            <a:endParaRPr lang="sk-SK" sz="24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asted-image.png"/>
          <p:cNvPicPr/>
          <p:nvPr/>
        </p:nvPicPr>
        <p:blipFill>
          <a:blip r:embed="rId2"/>
          <a:stretch/>
        </p:blipFill>
        <p:spPr>
          <a:xfrm>
            <a:off x="6774840" y="1865520"/>
            <a:ext cx="4791600" cy="3618360"/>
          </a:xfrm>
          <a:prstGeom prst="rect">
            <a:avLst/>
          </a:prstGeom>
          <a:ln w="12600">
            <a:noFill/>
          </a:ln>
        </p:spPr>
      </p:pic>
      <p:sp>
        <p:nvSpPr>
          <p:cNvPr id="230"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31" name="image1.png"/>
          <p:cNvPicPr/>
          <p:nvPr/>
        </p:nvPicPr>
        <p:blipFill>
          <a:blip r:embed="rId3"/>
          <a:stretch/>
        </p:blipFill>
        <p:spPr>
          <a:xfrm>
            <a:off x="-6840" y="-11880"/>
            <a:ext cx="12197880" cy="1060920"/>
          </a:xfrm>
          <a:prstGeom prst="rect">
            <a:avLst/>
          </a:prstGeom>
          <a:ln w="12600">
            <a:noFill/>
          </a:ln>
        </p:spPr>
      </p:pic>
      <p:pic>
        <p:nvPicPr>
          <p:cNvPr id="232" name="image2.jpeg"/>
          <p:cNvPicPr/>
          <p:nvPr/>
        </p:nvPicPr>
        <p:blipFill>
          <a:blip r:embed="rId4"/>
          <a:stretch/>
        </p:blipFill>
        <p:spPr>
          <a:xfrm>
            <a:off x="-6840" y="5799960"/>
            <a:ext cx="12197880" cy="1051200"/>
          </a:xfrm>
          <a:prstGeom prst="rect">
            <a:avLst/>
          </a:prstGeom>
          <a:ln w="12600">
            <a:noFill/>
          </a:ln>
        </p:spPr>
      </p:pic>
      <p:sp>
        <p:nvSpPr>
          <p:cNvPr id="233" name="CustomShape 2"/>
          <p:cNvSpPr/>
          <p:nvPr/>
        </p:nvSpPr>
        <p:spPr>
          <a:xfrm>
            <a:off x="261360" y="836640"/>
            <a:ext cx="11684520" cy="135421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4400" b="0" u="sng" strike="noStrike" spc="-1" dirty="0">
                <a:solidFill>
                  <a:srgbClr val="033787"/>
                </a:solidFill>
                <a:uFillTx/>
                <a:latin typeface="Calibri"/>
                <a:ea typeface="Calibri"/>
              </a:rPr>
              <a:t>Praktické cvičenie 2: Zostavte maketu vesmírneho observatória sami.</a:t>
            </a:r>
            <a:endParaRPr lang="sk-SK" sz="4400" b="0" strike="noStrike" spc="-1" dirty="0">
              <a:latin typeface="Arial"/>
            </a:endParaRPr>
          </a:p>
        </p:txBody>
      </p:sp>
      <p:pic>
        <p:nvPicPr>
          <p:cNvPr id="234" name="pasted-image.png"/>
          <p:cNvPicPr/>
          <p:nvPr/>
        </p:nvPicPr>
        <p:blipFill>
          <a:blip r:embed="rId5"/>
          <a:stretch/>
        </p:blipFill>
        <p:spPr>
          <a:xfrm>
            <a:off x="285840" y="2727360"/>
            <a:ext cx="4336920" cy="2756160"/>
          </a:xfrm>
          <a:prstGeom prst="rect">
            <a:avLst/>
          </a:prstGeom>
          <a:ln w="12600">
            <a:noFill/>
          </a:ln>
        </p:spPr>
      </p:pic>
      <p:sp>
        <p:nvSpPr>
          <p:cNvPr id="235" name="CustomShape 3"/>
          <p:cNvSpPr/>
          <p:nvPr/>
        </p:nvSpPr>
        <p:spPr>
          <a:xfrm>
            <a:off x="-105840" y="2128680"/>
            <a:ext cx="4401000" cy="5320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spAutoFit/>
          </a:bodyPr>
          <a:lstStyle/>
          <a:p>
            <a:pPr>
              <a:lnSpc>
                <a:spcPct val="100000"/>
              </a:lnSpc>
            </a:pPr>
            <a:r>
              <a:rPr lang="sk-SK" sz="2900" b="0" strike="noStrike" spc="-1">
                <a:solidFill>
                  <a:srgbClr val="033787"/>
                </a:solidFill>
                <a:latin typeface="Calibri"/>
                <a:ea typeface="Calibri"/>
              </a:rPr>
              <a:t>Potrebné materiály (príklad):</a:t>
            </a:r>
            <a:endParaRPr lang="sk-SK" sz="2900" b="0" strike="noStrike" spc="-1">
              <a:latin typeface="Arial"/>
            </a:endParaRPr>
          </a:p>
        </p:txBody>
      </p:sp>
      <p:sp>
        <p:nvSpPr>
          <p:cNvPr id="236" name="CustomShape 4"/>
          <p:cNvSpPr/>
          <p:nvPr/>
        </p:nvSpPr>
        <p:spPr>
          <a:xfrm>
            <a:off x="6056280" y="1849320"/>
            <a:ext cx="2771280" cy="4417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spAutoFit/>
          </a:bodyPr>
          <a:lstStyle/>
          <a:p>
            <a:pPr>
              <a:lnSpc>
                <a:spcPct val="100000"/>
              </a:lnSpc>
            </a:pPr>
            <a:r>
              <a:rPr lang="sk-SK" sz="2900" b="0" strike="noStrike" spc="-1">
                <a:solidFill>
                  <a:srgbClr val="033787"/>
                </a:solidFill>
                <a:latin typeface="Calibri"/>
                <a:ea typeface="Calibri"/>
              </a:rPr>
              <a:t>Výsledok (príklad):</a:t>
            </a:r>
            <a:endParaRPr lang="sk-SK" sz="29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38" name="image1.png"/>
          <p:cNvPicPr/>
          <p:nvPr/>
        </p:nvPicPr>
        <p:blipFill>
          <a:blip r:embed="rId2"/>
          <a:stretch/>
        </p:blipFill>
        <p:spPr>
          <a:xfrm>
            <a:off x="-6840" y="-11880"/>
            <a:ext cx="12197880" cy="1060920"/>
          </a:xfrm>
          <a:prstGeom prst="rect">
            <a:avLst/>
          </a:prstGeom>
          <a:ln w="12600">
            <a:noFill/>
          </a:ln>
        </p:spPr>
      </p:pic>
      <p:pic>
        <p:nvPicPr>
          <p:cNvPr id="239" name="image2.jpeg"/>
          <p:cNvPicPr/>
          <p:nvPr/>
        </p:nvPicPr>
        <p:blipFill>
          <a:blip r:embed="rId3"/>
          <a:stretch/>
        </p:blipFill>
        <p:spPr>
          <a:xfrm>
            <a:off x="-6840" y="5799960"/>
            <a:ext cx="12197880" cy="1051200"/>
          </a:xfrm>
          <a:prstGeom prst="rect">
            <a:avLst/>
          </a:prstGeom>
          <a:ln w="12600">
            <a:noFill/>
          </a:ln>
        </p:spPr>
      </p:pic>
      <p:pic>
        <p:nvPicPr>
          <p:cNvPr id="240" name="image1.png"/>
          <p:cNvPicPr/>
          <p:nvPr/>
        </p:nvPicPr>
        <p:blipFill>
          <a:blip r:embed="rId2"/>
          <a:stretch/>
        </p:blipFill>
        <p:spPr>
          <a:xfrm>
            <a:off x="-6840" y="-11880"/>
            <a:ext cx="12197880" cy="1060920"/>
          </a:xfrm>
          <a:prstGeom prst="rect">
            <a:avLst/>
          </a:prstGeom>
          <a:ln w="12600">
            <a:noFill/>
          </a:ln>
        </p:spPr>
      </p:pic>
      <p:sp>
        <p:nvSpPr>
          <p:cNvPr id="241" name="CustomShape 2"/>
          <p:cNvSpPr/>
          <p:nvPr/>
        </p:nvSpPr>
        <p:spPr>
          <a:xfrm>
            <a:off x="261360" y="836640"/>
            <a:ext cx="11684520" cy="677108"/>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4400" b="0" u="sng" strike="noStrike" spc="-1" dirty="0">
                <a:solidFill>
                  <a:srgbClr val="023573"/>
                </a:solidFill>
                <a:uFillTx/>
                <a:latin typeface="Calibri"/>
                <a:ea typeface="Calibri"/>
              </a:rPr>
              <a:t>Praktické cvičenie 3: Pozemné observatóriá</a:t>
            </a:r>
            <a:endParaRPr lang="sk-SK" sz="4400" b="0" strike="noStrike" spc="-1" dirty="0">
              <a:latin typeface="Arial"/>
            </a:endParaRPr>
          </a:p>
        </p:txBody>
      </p:sp>
      <p:sp>
        <p:nvSpPr>
          <p:cNvPr id="242" name="CustomShape 3"/>
          <p:cNvSpPr/>
          <p:nvPr/>
        </p:nvSpPr>
        <p:spPr>
          <a:xfrm>
            <a:off x="195120" y="2232000"/>
            <a:ext cx="11684520" cy="853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2800" b="0" strike="noStrike" spc="-1">
                <a:solidFill>
                  <a:srgbClr val="002F66"/>
                </a:solidFill>
                <a:latin typeface="Calibri"/>
                <a:ea typeface="Calibri"/>
              </a:rPr>
              <a:t>Potrebné pomôcky a materiály: tablet / smartfón / počítač; prístup k internetu a mapám Google (https://www.google.com/maps/).</a:t>
            </a:r>
            <a:endParaRPr lang="sk-SK" sz="2800" b="0" strike="noStrike" spc="-1">
              <a:latin typeface="Arial"/>
            </a:endParaRPr>
          </a:p>
        </p:txBody>
      </p:sp>
      <p:sp>
        <p:nvSpPr>
          <p:cNvPr id="243" name="CustomShape 4"/>
          <p:cNvSpPr/>
          <p:nvPr/>
        </p:nvSpPr>
        <p:spPr>
          <a:xfrm>
            <a:off x="317160" y="3191760"/>
            <a:ext cx="11826720" cy="22082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2900" b="0" strike="noStrike" spc="-1">
                <a:solidFill>
                  <a:srgbClr val="002060"/>
                </a:solidFill>
                <a:latin typeface="Calibri"/>
                <a:ea typeface="Calibri"/>
              </a:rPr>
              <a:t>Postup: Podľa uváženia učiteľa si môžu žiaci zvoliť cieľ cesty alebo im môže byť ponúknutý (príklady sú uvedené v materiáloch); potom musia žiaci podľa pokynov zhromaždiť a predložiť požadované informácie. V závislosti od veku žiakov sa úloha môže uľahčiť alebo sťažiť tým, že sa im zadá menej alebo viac úloh.</a:t>
            </a:r>
            <a:r>
              <a:rPr lang="sk-SK" sz="2300" b="0" strike="noStrike" spc="-1">
                <a:solidFill>
                  <a:srgbClr val="002060"/>
                </a:solidFill>
                <a:latin typeface="Calibri"/>
                <a:ea typeface="Calibri"/>
              </a:rPr>
              <a:t>  </a:t>
            </a:r>
            <a:endParaRPr lang="sk-SK" sz="2300" b="0" strike="noStrike" spc="-1">
              <a:latin typeface="Arial"/>
            </a:endParaRPr>
          </a:p>
        </p:txBody>
      </p:sp>
      <p:sp>
        <p:nvSpPr>
          <p:cNvPr id="244" name="CustomShape 5"/>
          <p:cNvSpPr/>
          <p:nvPr/>
        </p:nvSpPr>
        <p:spPr>
          <a:xfrm>
            <a:off x="261360" y="1647000"/>
            <a:ext cx="11684520" cy="430887"/>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2800" b="0" strike="noStrike" spc="-1" dirty="0">
                <a:solidFill>
                  <a:srgbClr val="002060"/>
                </a:solidFill>
                <a:latin typeface="Calibri"/>
                <a:ea typeface="Calibri"/>
              </a:rPr>
              <a:t>Metodická časť: modul 10, téma 3.</a:t>
            </a:r>
            <a:endParaRPr lang="sk-SK" sz="2800" b="0" strike="noStrike" spc="-1" dirty="0">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6840" y="5572440"/>
            <a:ext cx="12197880" cy="292680"/>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7000"/>
              </a:lnSpc>
              <a:spcBef>
                <a:spcPts val="799"/>
              </a:spcBef>
            </a:pPr>
            <a:r>
              <a:rPr lang="sk-SK" sz="900" b="0" strike="noStrike" spc="-1">
                <a:solidFill>
                  <a:srgbClr val="000000"/>
                </a:solidFill>
                <a:latin typeface="Verdana"/>
                <a:ea typeface="Verdana"/>
              </a:rPr>
              <a:t>Táto publikácia (dokument) reprezentuje výlučne názor autora a SAAIC – Národná agentúra programu Erasmus+ ani Európska komisia nezodpovedajú za akékoľvek použitie informácií obsiahnutých v tejto publikácii (dokumente).</a:t>
            </a:r>
            <a:endParaRPr lang="sk-SK" sz="900" b="0" strike="noStrike" spc="-1">
              <a:latin typeface="Arial"/>
            </a:endParaRPr>
          </a:p>
        </p:txBody>
      </p:sp>
      <p:pic>
        <p:nvPicPr>
          <p:cNvPr id="166" name="image1.png"/>
          <p:cNvPicPr/>
          <p:nvPr/>
        </p:nvPicPr>
        <p:blipFill>
          <a:blip r:embed="rId2"/>
          <a:stretch/>
        </p:blipFill>
        <p:spPr>
          <a:xfrm>
            <a:off x="-6840" y="-11880"/>
            <a:ext cx="12197880" cy="1060920"/>
          </a:xfrm>
          <a:prstGeom prst="rect">
            <a:avLst/>
          </a:prstGeom>
          <a:ln w="12600">
            <a:noFill/>
          </a:ln>
        </p:spPr>
      </p:pic>
      <p:pic>
        <p:nvPicPr>
          <p:cNvPr id="167" name="image2.jpeg"/>
          <p:cNvPicPr/>
          <p:nvPr/>
        </p:nvPicPr>
        <p:blipFill>
          <a:blip r:embed="rId3"/>
          <a:stretch/>
        </p:blipFill>
        <p:spPr>
          <a:xfrm>
            <a:off x="-6840" y="5799960"/>
            <a:ext cx="12197880" cy="1051200"/>
          </a:xfrm>
          <a:prstGeom prst="rect">
            <a:avLst/>
          </a:prstGeom>
          <a:ln w="12600">
            <a:noFill/>
          </a:ln>
        </p:spPr>
      </p:pic>
      <p:sp>
        <p:nvSpPr>
          <p:cNvPr id="168" name="CustomShape 2"/>
          <p:cNvSpPr/>
          <p:nvPr/>
        </p:nvSpPr>
        <p:spPr>
          <a:xfrm>
            <a:off x="261360" y="836640"/>
            <a:ext cx="11684520" cy="13093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pPr>
            <a:r>
              <a:rPr lang="sk-SK" sz="4000" b="0" u="sng" strike="noStrike" spc="-1" dirty="0">
                <a:solidFill>
                  <a:srgbClr val="002060"/>
                </a:solidFill>
                <a:uFillTx/>
                <a:latin typeface="Calibri"/>
                <a:ea typeface="Calibri"/>
              </a:rPr>
              <a:t>Zoznam praktických cvičení </a:t>
            </a:r>
            <a:r>
              <a:rPr lang="cs-CZ" sz="4000" u="sng" dirty="0">
                <a:solidFill>
                  <a:srgbClr val="002060"/>
                </a:solidFill>
              </a:rPr>
              <a:t>–</a:t>
            </a:r>
            <a:r>
              <a:rPr lang="sk-SK" sz="4000" b="0" u="sng" strike="noStrike" spc="-1" dirty="0">
                <a:solidFill>
                  <a:srgbClr val="002060"/>
                </a:solidFill>
                <a:uFillTx/>
                <a:latin typeface="Calibri"/>
                <a:ea typeface="Calibri"/>
              </a:rPr>
              <a:t> Elektromagnetické spektrum:</a:t>
            </a:r>
            <a:endParaRPr lang="sk-SK" sz="4000" b="0" strike="noStrike" spc="-1" dirty="0">
              <a:latin typeface="Arial"/>
            </a:endParaRPr>
          </a:p>
        </p:txBody>
      </p:sp>
      <p:sp>
        <p:nvSpPr>
          <p:cNvPr id="169" name="CustomShape 3"/>
          <p:cNvSpPr/>
          <p:nvPr/>
        </p:nvSpPr>
        <p:spPr>
          <a:xfrm>
            <a:off x="818280" y="2374920"/>
            <a:ext cx="11140200" cy="3182366"/>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20000"/>
              </a:lnSpc>
            </a:pPr>
            <a:endParaRPr lang="sk-SK" sz="1800" b="0" strike="noStrike" spc="-1" dirty="0">
              <a:latin typeface="Arial"/>
            </a:endParaRPr>
          </a:p>
          <a:p>
            <a:pPr>
              <a:lnSpc>
                <a:spcPct val="120000"/>
              </a:lnSpc>
            </a:pPr>
            <a:r>
              <a:rPr lang="sk-SK" sz="3000" b="0" strike="noStrike" spc="-1" dirty="0">
                <a:solidFill>
                  <a:srgbClr val="002060"/>
                </a:solidFill>
                <a:latin typeface="Calibri"/>
                <a:ea typeface="Calibri"/>
              </a:rPr>
              <a:t>1.    Kúzlo svetla</a:t>
            </a:r>
            <a:endParaRPr lang="sk-SK" sz="3000" b="0" strike="noStrike" spc="-1" dirty="0">
              <a:latin typeface="Arial"/>
            </a:endParaRPr>
          </a:p>
          <a:p>
            <a:pPr>
              <a:lnSpc>
                <a:spcPct val="120000"/>
              </a:lnSpc>
            </a:pPr>
            <a:r>
              <a:rPr lang="sk-SK" sz="3000" b="0" strike="noStrike" spc="-1" dirty="0">
                <a:solidFill>
                  <a:srgbClr val="002060"/>
                </a:solidFill>
                <a:latin typeface="Calibri"/>
                <a:ea typeface="Calibri"/>
              </a:rPr>
              <a:t>1.1  Ako zostaviť </a:t>
            </a:r>
            <a:r>
              <a:rPr lang="sk-SK" sz="3000" b="0" strike="noStrike" spc="-1" dirty="0" err="1">
                <a:solidFill>
                  <a:srgbClr val="002060"/>
                </a:solidFill>
                <a:latin typeface="Calibri"/>
                <a:ea typeface="Calibri"/>
              </a:rPr>
              <a:t>spektroskop</a:t>
            </a:r>
            <a:endParaRPr lang="sk-SK" sz="3000" b="0" strike="noStrike" spc="-1" dirty="0">
              <a:latin typeface="Arial"/>
            </a:endParaRPr>
          </a:p>
          <a:p>
            <a:pPr>
              <a:lnSpc>
                <a:spcPct val="120000"/>
              </a:lnSpc>
            </a:pPr>
            <a:r>
              <a:rPr lang="sk-SK" sz="3000" b="0" strike="noStrike" spc="-1" dirty="0">
                <a:solidFill>
                  <a:srgbClr val="002060"/>
                </a:solidFill>
                <a:latin typeface="Calibri"/>
                <a:ea typeface="Calibri"/>
              </a:rPr>
              <a:t>1.2  Skúmanie rôznych svetelných zdrojov</a:t>
            </a:r>
            <a:endParaRPr lang="sk-SK" sz="3000" b="0" strike="noStrike" spc="-1" dirty="0">
              <a:latin typeface="Arial"/>
            </a:endParaRPr>
          </a:p>
          <a:p>
            <a:pPr>
              <a:lnSpc>
                <a:spcPct val="120000"/>
              </a:lnSpc>
            </a:pPr>
            <a:endParaRPr lang="sk-SK" sz="3000" b="0" strike="noStrike" spc="-1" dirty="0">
              <a:latin typeface="Arial"/>
            </a:endParaRPr>
          </a:p>
          <a:p>
            <a:pPr>
              <a:lnSpc>
                <a:spcPct val="120000"/>
              </a:lnSpc>
            </a:pPr>
            <a:r>
              <a:rPr lang="sk-SK" sz="3000" b="0" strike="noStrike" spc="-1" dirty="0">
                <a:solidFill>
                  <a:srgbClr val="002060"/>
                </a:solidFill>
                <a:latin typeface="Calibri"/>
                <a:ea typeface="Calibri"/>
              </a:rPr>
              <a:t>2.    Frekvencia a vlnová dĺžka </a:t>
            </a:r>
            <a:r>
              <a:rPr lang="cs-CZ" sz="3000" dirty="0">
                <a:solidFill>
                  <a:srgbClr val="002060"/>
                </a:solidFill>
              </a:rPr>
              <a:t>– </a:t>
            </a:r>
            <a:r>
              <a:rPr lang="cs-CZ" sz="3000" dirty="0" err="1">
                <a:solidFill>
                  <a:srgbClr val="002060"/>
                </a:solidFill>
              </a:rPr>
              <a:t>spojenie</a:t>
            </a:r>
            <a:endParaRPr lang="sk-SK" sz="30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71" name="image1.png"/>
          <p:cNvPicPr/>
          <p:nvPr/>
        </p:nvPicPr>
        <p:blipFill>
          <a:blip r:embed="rId2"/>
          <a:stretch/>
        </p:blipFill>
        <p:spPr>
          <a:xfrm>
            <a:off x="-6840" y="-11880"/>
            <a:ext cx="12197880" cy="1060920"/>
          </a:xfrm>
          <a:prstGeom prst="rect">
            <a:avLst/>
          </a:prstGeom>
          <a:ln w="12600">
            <a:noFill/>
          </a:ln>
        </p:spPr>
      </p:pic>
      <p:pic>
        <p:nvPicPr>
          <p:cNvPr id="172" name="image2.jpeg"/>
          <p:cNvPicPr/>
          <p:nvPr/>
        </p:nvPicPr>
        <p:blipFill>
          <a:blip r:embed="rId3"/>
          <a:stretch/>
        </p:blipFill>
        <p:spPr>
          <a:xfrm>
            <a:off x="-6840" y="5799960"/>
            <a:ext cx="12197880" cy="1051200"/>
          </a:xfrm>
          <a:prstGeom prst="rect">
            <a:avLst/>
          </a:prstGeom>
          <a:ln w="12600">
            <a:noFill/>
          </a:ln>
        </p:spPr>
      </p:pic>
      <p:sp>
        <p:nvSpPr>
          <p:cNvPr id="173" name="CustomShape 2"/>
          <p:cNvSpPr/>
          <p:nvPr/>
        </p:nvSpPr>
        <p:spPr>
          <a:xfrm>
            <a:off x="261360" y="836640"/>
            <a:ext cx="11684520" cy="7606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4400" b="0" u="sng" strike="noStrike" spc="-1" dirty="0">
                <a:solidFill>
                  <a:srgbClr val="002060"/>
                </a:solidFill>
                <a:uFill>
                  <a:solidFill>
                    <a:srgbClr val="44546A"/>
                  </a:solidFill>
                </a:uFill>
                <a:latin typeface="Trebuchet MS"/>
                <a:ea typeface="Trebuchet MS"/>
              </a:rPr>
              <a:t>Praktické cvičenie 1:</a:t>
            </a:r>
            <a:r>
              <a:rPr lang="sk-SK" sz="4400" b="0" strike="noStrike" spc="-1" dirty="0">
                <a:solidFill>
                  <a:srgbClr val="002060"/>
                </a:solidFill>
                <a:uFill>
                  <a:solidFill>
                    <a:srgbClr val="44546A"/>
                  </a:solidFill>
                </a:uFill>
                <a:latin typeface="Trebuchet MS"/>
                <a:ea typeface="Trebuchet MS"/>
              </a:rPr>
              <a:t> Kúzlo svetla</a:t>
            </a:r>
            <a:endParaRPr lang="sk-SK" sz="4400" b="0" strike="noStrike" spc="-1" dirty="0">
              <a:solidFill>
                <a:srgbClr val="002060"/>
              </a:solidFill>
              <a:latin typeface="Arial"/>
            </a:endParaRPr>
          </a:p>
        </p:txBody>
      </p:sp>
      <p:sp>
        <p:nvSpPr>
          <p:cNvPr id="174" name="CustomShape 3"/>
          <p:cNvSpPr/>
          <p:nvPr/>
        </p:nvSpPr>
        <p:spPr>
          <a:xfrm>
            <a:off x="376560" y="1898280"/>
            <a:ext cx="11454120" cy="4153273"/>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2800" b="0" strike="noStrike" spc="-1" dirty="0">
                <a:solidFill>
                  <a:srgbClr val="002060"/>
                </a:solidFill>
                <a:latin typeface="Calibri"/>
                <a:ea typeface="Calibri"/>
              </a:rPr>
              <a:t>Metodická časť: modul 10, téma Elektromagnetické spektrum.</a:t>
            </a:r>
            <a:endParaRPr lang="sk-SK" sz="2800" b="0" strike="noStrike" spc="-1" dirty="0">
              <a:solidFill>
                <a:srgbClr val="002060"/>
              </a:solidFill>
              <a:latin typeface="Arial"/>
            </a:endParaRPr>
          </a:p>
          <a:p>
            <a:pPr>
              <a:lnSpc>
                <a:spcPct val="97000"/>
              </a:lnSpc>
              <a:spcBef>
                <a:spcPts val="400"/>
              </a:spcBef>
            </a:pPr>
            <a:r>
              <a:rPr lang="sk-SK" sz="2800" b="0" strike="noStrike" spc="-1" dirty="0">
                <a:solidFill>
                  <a:srgbClr val="002060"/>
                </a:solidFill>
                <a:latin typeface="Calibri"/>
                <a:ea typeface="Calibri"/>
              </a:rPr>
              <a:t>Účel: Nechajte žiakov skúmať svetlo a farby pomocou </a:t>
            </a:r>
            <a:r>
              <a:rPr lang="sk-SK" sz="2800" b="0" strike="noStrike" spc="-1" dirty="0" err="1">
                <a:solidFill>
                  <a:srgbClr val="002060"/>
                </a:solidFill>
                <a:latin typeface="Calibri"/>
                <a:ea typeface="Calibri"/>
              </a:rPr>
              <a:t>spektroskopu</a:t>
            </a:r>
            <a:r>
              <a:rPr lang="sk-SK" sz="2800" b="0" strike="noStrike" spc="-1" dirty="0">
                <a:solidFill>
                  <a:srgbClr val="002060"/>
                </a:solidFill>
                <a:latin typeface="Calibri"/>
                <a:ea typeface="Calibri"/>
              </a:rPr>
              <a:t>, ktorý si sami vyrobili.</a:t>
            </a:r>
            <a:endParaRPr lang="sk-SK" sz="2800" b="0" strike="noStrike" spc="-1" dirty="0">
              <a:solidFill>
                <a:srgbClr val="002060"/>
              </a:solidFill>
              <a:latin typeface="Arial"/>
            </a:endParaRPr>
          </a:p>
          <a:p>
            <a:pPr>
              <a:lnSpc>
                <a:spcPct val="100000"/>
              </a:lnSpc>
              <a:spcBef>
                <a:spcPts val="1100"/>
              </a:spcBef>
            </a:pPr>
            <a:r>
              <a:rPr lang="sk-SK" sz="2800" b="0" strike="noStrike" spc="-1" dirty="0">
                <a:solidFill>
                  <a:srgbClr val="002060"/>
                </a:solidFill>
                <a:latin typeface="Calibri"/>
                <a:ea typeface="Calibri"/>
              </a:rPr>
              <a:t>Požadované materiály: Hrubý list čierneho papiera s veľkosťou A4; vytlačený model </a:t>
            </a:r>
            <a:r>
              <a:rPr lang="sk-SK" sz="2800" b="0" strike="noStrike" spc="-1" dirty="0" err="1">
                <a:solidFill>
                  <a:srgbClr val="002060"/>
                </a:solidFill>
                <a:latin typeface="Calibri"/>
                <a:ea typeface="Calibri"/>
              </a:rPr>
              <a:t>spektroskopu</a:t>
            </a:r>
            <a:r>
              <a:rPr lang="sk-SK" sz="2800" b="0" strike="noStrike" spc="-1" dirty="0">
                <a:solidFill>
                  <a:srgbClr val="002060"/>
                </a:solidFill>
                <a:latin typeface="Calibri"/>
                <a:ea typeface="Calibri"/>
              </a:rPr>
              <a:t> (dodatok 1, s. 13); CD alebo DVD; lepidlo; pravítko; nožnice; lepiaca páska; smartfón s fotoaparátom alebo tablet (voliteľné pre druhú časť cvičenia); pohár vody alebo zväčšovacie sklo (pre druhú časť cvičenia).</a:t>
            </a:r>
            <a:endParaRPr lang="sk-SK" sz="2800" b="0" strike="noStrike" spc="-1" dirty="0">
              <a:solidFill>
                <a:srgbClr val="002060"/>
              </a:solidFill>
              <a:latin typeface="Arial"/>
            </a:endParaRPr>
          </a:p>
          <a:p>
            <a:pPr>
              <a:lnSpc>
                <a:spcPct val="100000"/>
              </a:lnSpc>
              <a:spcBef>
                <a:spcPts val="1100"/>
              </a:spcBef>
            </a:pPr>
            <a:r>
              <a:rPr lang="sk-SK" sz="2000" b="0" strike="noStrike" spc="-1" dirty="0">
                <a:solidFill>
                  <a:srgbClr val="002060"/>
                </a:solidFill>
                <a:latin typeface="Calibri"/>
                <a:ea typeface="Calibri"/>
              </a:rPr>
              <a:t> </a:t>
            </a:r>
            <a:endParaRPr lang="sk-SK" sz="20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76" name="image1.png"/>
          <p:cNvPicPr/>
          <p:nvPr/>
        </p:nvPicPr>
        <p:blipFill>
          <a:blip r:embed="rId2"/>
          <a:stretch/>
        </p:blipFill>
        <p:spPr>
          <a:xfrm>
            <a:off x="-6840" y="-11880"/>
            <a:ext cx="12197880" cy="1060920"/>
          </a:xfrm>
          <a:prstGeom prst="rect">
            <a:avLst/>
          </a:prstGeom>
          <a:ln w="12600">
            <a:noFill/>
          </a:ln>
        </p:spPr>
      </p:pic>
      <p:pic>
        <p:nvPicPr>
          <p:cNvPr id="177" name="image2.jpeg"/>
          <p:cNvPicPr/>
          <p:nvPr/>
        </p:nvPicPr>
        <p:blipFill>
          <a:blip r:embed="rId3"/>
          <a:stretch/>
        </p:blipFill>
        <p:spPr>
          <a:xfrm>
            <a:off x="-6840" y="5799960"/>
            <a:ext cx="12197880" cy="1051200"/>
          </a:xfrm>
          <a:prstGeom prst="rect">
            <a:avLst/>
          </a:prstGeom>
          <a:ln w="12600">
            <a:noFill/>
          </a:ln>
        </p:spPr>
      </p:pic>
      <p:sp>
        <p:nvSpPr>
          <p:cNvPr id="178" name="CustomShape 2"/>
          <p:cNvSpPr/>
          <p:nvPr/>
        </p:nvSpPr>
        <p:spPr>
          <a:xfrm>
            <a:off x="261360" y="836640"/>
            <a:ext cx="11684520" cy="7606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4400" b="0" u="sng" strike="noStrike" spc="-1" dirty="0">
                <a:solidFill>
                  <a:srgbClr val="002060"/>
                </a:solidFill>
                <a:uFill>
                  <a:solidFill>
                    <a:srgbClr val="44546A"/>
                  </a:solidFill>
                </a:uFill>
                <a:latin typeface="Trebuchet MS"/>
                <a:ea typeface="Trebuchet MS"/>
              </a:rPr>
              <a:t>Praktické cvičenie 1:</a:t>
            </a:r>
            <a:r>
              <a:rPr lang="sk-SK" sz="4400" b="0" strike="noStrike" spc="-1" dirty="0">
                <a:solidFill>
                  <a:srgbClr val="002060"/>
                </a:solidFill>
                <a:uFill>
                  <a:solidFill>
                    <a:srgbClr val="44546A"/>
                  </a:solidFill>
                </a:uFill>
                <a:latin typeface="Trebuchet MS"/>
                <a:ea typeface="Trebuchet MS"/>
              </a:rPr>
              <a:t> Kúzlo svetla</a:t>
            </a:r>
            <a:endParaRPr lang="sk-SK" sz="4400" b="0" strike="noStrike" spc="-1" dirty="0">
              <a:solidFill>
                <a:srgbClr val="002060"/>
              </a:solidFill>
              <a:latin typeface="Arial"/>
            </a:endParaRPr>
          </a:p>
        </p:txBody>
      </p:sp>
      <p:sp>
        <p:nvSpPr>
          <p:cNvPr id="179" name="CustomShape 3"/>
          <p:cNvSpPr/>
          <p:nvPr/>
        </p:nvSpPr>
        <p:spPr>
          <a:xfrm>
            <a:off x="376560" y="2169720"/>
            <a:ext cx="11454120" cy="30862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spcBef>
                <a:spcPts val="1100"/>
              </a:spcBef>
            </a:pPr>
            <a:r>
              <a:rPr lang="sk-SK" sz="2800" b="0" strike="noStrike" spc="-1">
                <a:solidFill>
                  <a:srgbClr val="002060"/>
                </a:solidFill>
                <a:latin typeface="Calibri"/>
                <a:ea typeface="Calibri"/>
              </a:rPr>
              <a:t>Postup: Žiaci sami zostavia spektroskop, aby preskúmali svetlo a farby. </a:t>
            </a:r>
            <a:endParaRPr lang="sk-SK" sz="2800" b="0" strike="noStrike" spc="-1">
              <a:latin typeface="Arial"/>
            </a:endParaRPr>
          </a:p>
          <a:p>
            <a:pPr>
              <a:lnSpc>
                <a:spcPct val="100000"/>
              </a:lnSpc>
              <a:spcBef>
                <a:spcPts val="1100"/>
              </a:spcBef>
            </a:pPr>
            <a:r>
              <a:rPr lang="sk-SK" sz="2800" b="0" strike="noStrike" spc="-1">
                <a:solidFill>
                  <a:srgbClr val="002060"/>
                </a:solidFill>
                <a:latin typeface="Calibri"/>
                <a:ea typeface="Calibri"/>
              </a:rPr>
              <a:t>Pokyny pre žiakov: Je dôležité, aby sa žiaci presne riadili-9+* pokynmi na výrobu spektroskopu, aby s ním mohli dokončiť úlohy.</a:t>
            </a:r>
            <a:endParaRPr lang="sk-SK" sz="2800" b="0" strike="noStrike" spc="-1">
              <a:latin typeface="Arial"/>
            </a:endParaRPr>
          </a:p>
          <a:p>
            <a:pPr>
              <a:lnSpc>
                <a:spcPct val="100000"/>
              </a:lnSpc>
              <a:spcBef>
                <a:spcPts val="1100"/>
              </a:spcBef>
            </a:pPr>
            <a:endParaRPr lang="sk-SK" sz="2800" b="0" strike="noStrike" spc="-1">
              <a:latin typeface="Arial"/>
            </a:endParaRPr>
          </a:p>
          <a:p>
            <a:pPr>
              <a:lnSpc>
                <a:spcPct val="100000"/>
              </a:lnSpc>
              <a:spcBef>
                <a:spcPts val="1100"/>
              </a:spcBef>
            </a:pPr>
            <a:r>
              <a:rPr lang="sk-SK" sz="2400" b="0" strike="noStrike" spc="-1">
                <a:solidFill>
                  <a:srgbClr val="002060"/>
                </a:solidFill>
                <a:latin typeface="Calibri"/>
                <a:ea typeface="Calibri"/>
              </a:rPr>
              <a:t>Postup a pokyny pre žiakov sú podrobne opísané v téme. </a:t>
            </a:r>
            <a:endParaRPr lang="sk-SK" sz="2400" b="0" strike="noStrike" spc="-1">
              <a:latin typeface="Arial"/>
            </a:endParaRPr>
          </a:p>
          <a:p>
            <a:pPr>
              <a:lnSpc>
                <a:spcPct val="100000"/>
              </a:lnSpc>
              <a:spcBef>
                <a:spcPts val="1100"/>
              </a:spcBef>
            </a:pPr>
            <a:endParaRPr lang="sk-SK" sz="2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cstate="print"/>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dirty="0"/>
              <a:t>The current publication reflects only the author´s view and neither the Slovak National Agency, nor the European Commission are responsible for any use that may be made of the information it contains.</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sk-SK" sz="1900" b="1" dirty="0">
                    <a:solidFill>
                      <a:srgbClr val="0D0D0D"/>
                    </a:solidFill>
                  </a:rPr>
                  <a:t>4.</a:t>
                </a:r>
                <a:r>
                  <a:rPr lang="sk-SK" sz="1900" b="1" dirty="0">
                    <a:solidFill>
                      <a:srgbClr val="FFFFFF"/>
                    </a:solidFill>
                  </a:rPr>
                  <a:t> </a:t>
                </a:r>
                <a:r>
                  <a:rPr lang="sk-SK" sz="1900" b="1" dirty="0"/>
                  <a:t>STARS Koncept edukačného programu na výučbu astronómie</a:t>
                </a:r>
              </a:p>
            </p:txBody>
          </p:sp>
        </p:grpSp>
      </p:grpSp>
      <p:grpSp>
        <p:nvGrpSpPr>
          <p:cNvPr id="73" name="Group 73"/>
          <p:cNvGrpSpPr/>
          <p:nvPr/>
        </p:nvGrpSpPr>
        <p:grpSpPr>
          <a:xfrm>
            <a:off x="5338533" y="4051202"/>
            <a:ext cx="4144137" cy="965203"/>
            <a:chOff x="0" y="0"/>
            <a:chExt cx="3830799" cy="965201"/>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640514"/>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sk-SK" b="1" dirty="0"/>
                <a:t>Medzinárodná online konferencia 2020</a:t>
              </a:r>
            </a:p>
          </p:txBody>
        </p:sp>
      </p:grpSp>
      <p:grpSp>
        <p:nvGrpSpPr>
          <p:cNvPr id="78" name="Group 78"/>
          <p:cNvGrpSpPr/>
          <p:nvPr/>
        </p:nvGrpSpPr>
        <p:grpSpPr>
          <a:xfrm>
            <a:off x="652964" y="1892285"/>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34331"/>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sk-SK" sz="1900" b="1" dirty="0">
                    <a:solidFill>
                      <a:srgbClr val="FFFFFF"/>
                    </a:solidFill>
                  </a:rPr>
                  <a:t>1.</a:t>
                </a:r>
                <a:r>
                  <a:rPr lang="sk-SK" sz="1900" dirty="0">
                    <a:solidFill>
                      <a:srgbClr val="FFFFFF"/>
                    </a:solidFill>
                  </a:rPr>
                  <a:t> </a:t>
                </a:r>
                <a:r>
                  <a:rPr lang="sk-SK" sz="1900" b="1" dirty="0">
                    <a:solidFill>
                      <a:srgbClr val="FFFFFF"/>
                    </a:solidFill>
                  </a:rPr>
                  <a:t>STARS Metodická príručka pre učiteľov</a:t>
                </a:r>
                <a:endParaRPr lang="sk-SK" sz="1900" dirty="0">
                  <a:solidFill>
                    <a:srgbClr val="FFFFFF"/>
                  </a:solidFill>
                </a:endParaRPr>
              </a:p>
              <a:p>
                <a:pPr lvl="0"/>
                <a:r>
                  <a:rPr lang="sk-SK" sz="1900" dirty="0">
                    <a:solidFill>
                      <a:srgbClr val="FFFFFF"/>
                    </a:solidFill>
                  </a:rPr>
                  <a:t>materiál pre učiteľov pripravený </a:t>
                </a:r>
                <a:br>
                  <a:rPr lang="sk-SK" sz="1900" dirty="0">
                    <a:solidFill>
                      <a:srgbClr val="FFFFFF"/>
                    </a:solidFill>
                  </a:rPr>
                </a:br>
                <a:r>
                  <a:rPr lang="sk-SK" sz="1900" dirty="0">
                    <a:solidFill>
                      <a:srgbClr val="FFFFFF"/>
                    </a:solidFill>
                  </a:rPr>
                  <a:t>na okamžité použitie</a:t>
                </a: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sk-SK" sz="1900" b="1" dirty="0"/>
                  <a:t>3.</a:t>
                </a:r>
                <a:r>
                  <a:rPr lang="sk-SK" sz="1900" dirty="0"/>
                  <a:t> </a:t>
                </a:r>
                <a:r>
                  <a:rPr lang="sk-SK" sz="1900" b="1" dirty="0"/>
                  <a:t>STARS </a:t>
                </a:r>
                <a:r>
                  <a:rPr lang="sk-SK" sz="1900" b="1" dirty="0" err="1"/>
                  <a:t>Online</a:t>
                </a:r>
                <a:r>
                  <a:rPr lang="sk-SK" sz="1900" b="1" dirty="0"/>
                  <a:t> Platforma </a:t>
                </a:r>
                <a:br>
                  <a:rPr lang="sk-SK" sz="1900" b="1" dirty="0"/>
                </a:br>
                <a:r>
                  <a:rPr lang="sk-SK" sz="1900" dirty="0"/>
                  <a:t>s príkladmi dobrej praxe </a:t>
                </a:r>
                <a:br>
                  <a:rPr lang="sk-SK" sz="1900" dirty="0"/>
                </a:br>
                <a:r>
                  <a:rPr lang="sk-SK" sz="1900" dirty="0"/>
                  <a:t>a príležitosťami na diskusie </a:t>
                </a:r>
                <a:br>
                  <a:rPr lang="sk-SK" sz="1900" dirty="0"/>
                </a:br>
                <a:r>
                  <a:rPr lang="sk-SK" sz="1900" dirty="0"/>
                  <a:t>a výmenu informácií</a:t>
                </a:r>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sk-SK" sz="1900" b="1" dirty="0">
                    <a:solidFill>
                      <a:srgbClr val="040404"/>
                    </a:solidFill>
                  </a:rPr>
                  <a:t>2.</a:t>
                </a:r>
                <a:r>
                  <a:rPr lang="sk-SK" sz="1900" dirty="0">
                    <a:solidFill>
                      <a:srgbClr val="040404"/>
                    </a:solidFill>
                  </a:rPr>
                  <a:t> </a:t>
                </a:r>
                <a:r>
                  <a:rPr lang="sk-SK" sz="1900" b="1" dirty="0"/>
                  <a:t>STARS Tréningový program pre učiteľov</a:t>
                </a:r>
                <a:endParaRPr lang="sk-SK" sz="1900" dirty="0">
                  <a:solidFill>
                    <a:srgbClr val="FFFFFF"/>
                  </a:solidFill>
                </a:endParaRPr>
              </a:p>
              <a:p>
                <a:pPr lvl="0"/>
                <a:r>
                  <a:rPr lang="sk-SK" sz="1900" dirty="0"/>
                  <a:t>inovatívny a komplexný prístup</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Úvod do projektu </a:t>
            </a:r>
            <a:r>
              <a:rPr sz="4400" u="sng" dirty="0">
                <a:solidFill>
                  <a:srgbClr val="002060"/>
                </a:solidFill>
              </a:rPr>
              <a:t>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81" name="image1.png"/>
          <p:cNvPicPr/>
          <p:nvPr/>
        </p:nvPicPr>
        <p:blipFill>
          <a:blip r:embed="rId2"/>
          <a:stretch/>
        </p:blipFill>
        <p:spPr>
          <a:xfrm>
            <a:off x="-6840" y="-11880"/>
            <a:ext cx="12197880" cy="1060920"/>
          </a:xfrm>
          <a:prstGeom prst="rect">
            <a:avLst/>
          </a:prstGeom>
          <a:ln w="12600">
            <a:noFill/>
          </a:ln>
        </p:spPr>
      </p:pic>
      <p:pic>
        <p:nvPicPr>
          <p:cNvPr id="182" name="image2.jpeg"/>
          <p:cNvPicPr/>
          <p:nvPr/>
        </p:nvPicPr>
        <p:blipFill>
          <a:blip r:embed="rId3"/>
          <a:stretch/>
        </p:blipFill>
        <p:spPr>
          <a:xfrm>
            <a:off x="-6840" y="5799960"/>
            <a:ext cx="12197880" cy="1051200"/>
          </a:xfrm>
          <a:prstGeom prst="rect">
            <a:avLst/>
          </a:prstGeom>
          <a:ln w="12600">
            <a:noFill/>
          </a:ln>
        </p:spPr>
      </p:pic>
      <p:sp>
        <p:nvSpPr>
          <p:cNvPr id="183" name="CustomShape 2"/>
          <p:cNvSpPr/>
          <p:nvPr/>
        </p:nvSpPr>
        <p:spPr>
          <a:xfrm>
            <a:off x="261360" y="900000"/>
            <a:ext cx="11684520" cy="677108"/>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4400" b="0" u="sng" strike="noStrike" spc="-1" dirty="0">
                <a:solidFill>
                  <a:srgbClr val="002060"/>
                </a:solidFill>
                <a:uFill>
                  <a:solidFill>
                    <a:srgbClr val="44546A"/>
                  </a:solidFill>
                </a:uFill>
                <a:latin typeface="Trebuchet MS"/>
                <a:ea typeface="Trebuchet MS"/>
              </a:rPr>
              <a:t>Príklad – Praktické cvičenie 1: Kúzlo svetla</a:t>
            </a:r>
            <a:endParaRPr lang="sk-SK" sz="4400" b="0" strike="noStrike" spc="-1" dirty="0">
              <a:latin typeface="Arial"/>
            </a:endParaRPr>
          </a:p>
        </p:txBody>
      </p:sp>
      <p:sp>
        <p:nvSpPr>
          <p:cNvPr id="184" name="CustomShape 3"/>
          <p:cNvSpPr/>
          <p:nvPr/>
        </p:nvSpPr>
        <p:spPr>
          <a:xfrm>
            <a:off x="160560" y="1801080"/>
            <a:ext cx="7240320" cy="3417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Bef>
                <a:spcPts val="1100"/>
              </a:spcBef>
            </a:pPr>
            <a:r>
              <a:rPr lang="sk-SK" sz="2800" b="1" strike="noStrike" spc="-1">
                <a:solidFill>
                  <a:srgbClr val="002060"/>
                </a:solidFill>
                <a:latin typeface="Calibri"/>
                <a:ea typeface="Calibri"/>
              </a:rPr>
              <a:t>Ako môžeme rozdeliť kompozitné farby na základné farby? - 1. časť</a:t>
            </a:r>
            <a:endParaRPr lang="sk-SK" sz="2800" b="0" strike="noStrike" spc="-1">
              <a:latin typeface="Arial"/>
            </a:endParaRPr>
          </a:p>
          <a:p>
            <a:pPr>
              <a:lnSpc>
                <a:spcPct val="100000"/>
              </a:lnSpc>
              <a:spcBef>
                <a:spcPts val="1100"/>
              </a:spcBef>
            </a:pPr>
            <a:r>
              <a:rPr lang="sk-SK" sz="2500" b="0" strike="noStrike" spc="-1">
                <a:solidFill>
                  <a:srgbClr val="002060"/>
                </a:solidFill>
                <a:latin typeface="Calibri"/>
                <a:ea typeface="Calibri"/>
              </a:rPr>
              <a:t>a) Na obrazovke telefónu / tabletu postupne vystriedajte nasledujúce farby: žltá, cyanová alebo azúrová, magentová alebo purpurová (Príloha 1 k téme 1). Nasmerujte spektroskop na každú farbu a do tabuľke napište dve základné farby, ktoré ste identifikovali.</a:t>
            </a:r>
            <a:endParaRPr lang="sk-SK" sz="2500" b="0" strike="noStrike" spc="-1">
              <a:latin typeface="Arial"/>
            </a:endParaRPr>
          </a:p>
          <a:p>
            <a:pPr>
              <a:lnSpc>
                <a:spcPct val="100000"/>
              </a:lnSpc>
              <a:spcBef>
                <a:spcPts val="1100"/>
              </a:spcBef>
            </a:pPr>
            <a:endParaRPr lang="sk-SK" sz="2500" b="0" strike="noStrike" spc="-1">
              <a:latin typeface="Arial"/>
            </a:endParaRPr>
          </a:p>
        </p:txBody>
      </p:sp>
      <p:sp>
        <p:nvSpPr>
          <p:cNvPr id="185" name="CustomShape 4"/>
          <p:cNvSpPr/>
          <p:nvPr/>
        </p:nvSpPr>
        <p:spPr>
          <a:xfrm>
            <a:off x="7785720" y="1891080"/>
            <a:ext cx="4022280" cy="5169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spcBef>
                <a:spcPts val="1100"/>
              </a:spcBef>
            </a:pPr>
            <a:r>
              <a:rPr lang="sk-SK" sz="2800" b="1" strike="noStrike" spc="-1">
                <a:solidFill>
                  <a:srgbClr val="002060"/>
                </a:solidFill>
                <a:latin typeface="Calibri"/>
                <a:ea typeface="Calibri"/>
              </a:rPr>
              <a:t>Odpoveď: </a:t>
            </a:r>
            <a:endParaRPr lang="sk-SK" sz="2800" b="0" strike="noStrike" spc="-1">
              <a:latin typeface="Arial"/>
            </a:endParaRPr>
          </a:p>
        </p:txBody>
      </p:sp>
      <p:pic>
        <p:nvPicPr>
          <p:cNvPr id="186" name="pasted-image.png"/>
          <p:cNvPicPr/>
          <p:nvPr/>
        </p:nvPicPr>
        <p:blipFill>
          <a:blip r:embed="rId4"/>
          <a:stretch/>
        </p:blipFill>
        <p:spPr>
          <a:xfrm>
            <a:off x="8754120" y="2355840"/>
            <a:ext cx="2967480" cy="3007440"/>
          </a:xfrm>
          <a:prstGeom prst="rect">
            <a:avLst/>
          </a:prstGeom>
          <a:ln w="1260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88" name="image1.png"/>
          <p:cNvPicPr/>
          <p:nvPr/>
        </p:nvPicPr>
        <p:blipFill>
          <a:blip r:embed="rId2"/>
          <a:stretch/>
        </p:blipFill>
        <p:spPr>
          <a:xfrm>
            <a:off x="-6840" y="-11880"/>
            <a:ext cx="12197880" cy="1060920"/>
          </a:xfrm>
          <a:prstGeom prst="rect">
            <a:avLst/>
          </a:prstGeom>
          <a:ln w="12600">
            <a:noFill/>
          </a:ln>
        </p:spPr>
      </p:pic>
      <p:pic>
        <p:nvPicPr>
          <p:cNvPr id="189" name="image2.jpeg"/>
          <p:cNvPicPr/>
          <p:nvPr/>
        </p:nvPicPr>
        <p:blipFill>
          <a:blip r:embed="rId3"/>
          <a:stretch/>
        </p:blipFill>
        <p:spPr>
          <a:xfrm>
            <a:off x="-6840" y="5799960"/>
            <a:ext cx="12197880" cy="1051200"/>
          </a:xfrm>
          <a:prstGeom prst="rect">
            <a:avLst/>
          </a:prstGeom>
          <a:ln w="12600">
            <a:noFill/>
          </a:ln>
        </p:spPr>
      </p:pic>
      <p:sp>
        <p:nvSpPr>
          <p:cNvPr id="190" name="CustomShape 2"/>
          <p:cNvSpPr/>
          <p:nvPr/>
        </p:nvSpPr>
        <p:spPr>
          <a:xfrm>
            <a:off x="261360" y="900000"/>
            <a:ext cx="11684520" cy="6703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sk-SK" sz="4400" b="0" u="sng" strike="noStrike" spc="-1">
                <a:solidFill>
                  <a:srgbClr val="002060"/>
                </a:solidFill>
                <a:uFill>
                  <a:solidFill>
                    <a:srgbClr val="44546A"/>
                  </a:solidFill>
                </a:uFill>
                <a:latin typeface="Trebuchet MS"/>
                <a:ea typeface="Trebuchet MS"/>
              </a:rPr>
              <a:t>Príklad - Cvičenie 1: Kúzlo svetla</a:t>
            </a:r>
            <a:endParaRPr lang="sk-SK" sz="4400" b="0" strike="noStrike" spc="-1">
              <a:latin typeface="Arial"/>
            </a:endParaRPr>
          </a:p>
        </p:txBody>
      </p:sp>
      <p:sp>
        <p:nvSpPr>
          <p:cNvPr id="191" name="CustomShape 3"/>
          <p:cNvSpPr/>
          <p:nvPr/>
        </p:nvSpPr>
        <p:spPr>
          <a:xfrm>
            <a:off x="160560" y="1801080"/>
            <a:ext cx="7240320" cy="3534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Bef>
                <a:spcPts val="1100"/>
              </a:spcBef>
            </a:pPr>
            <a:r>
              <a:rPr lang="sk-SK" sz="2800" b="1" strike="noStrike" spc="-1">
                <a:solidFill>
                  <a:srgbClr val="002060"/>
                </a:solidFill>
                <a:latin typeface="Calibri"/>
                <a:ea typeface="Calibri"/>
              </a:rPr>
              <a:t>Ako môžeme rozdeliť kompozitné farby na základné farby? - 2. časť</a:t>
            </a:r>
            <a:endParaRPr lang="sk-SK" sz="2800" b="0" strike="noStrike" spc="-1">
              <a:latin typeface="Arial"/>
            </a:endParaRPr>
          </a:p>
          <a:p>
            <a:pPr>
              <a:lnSpc>
                <a:spcPct val="100000"/>
              </a:lnSpc>
            </a:pPr>
            <a:r>
              <a:rPr lang="sk-SK" sz="2200" b="0" strike="noStrike" spc="-1">
                <a:solidFill>
                  <a:srgbClr val="002060"/>
                </a:solidFill>
                <a:latin typeface="Arial"/>
                <a:ea typeface="Arial"/>
              </a:rPr>
              <a:t>a) Na obrazovke telefónu / tabletu postupne vystriedajte nasledujúce farby: pomarančová, tyrkysová, fialová, malinová, jarná zelená (z Prílohy </a:t>
            </a:r>
            <a:endParaRPr lang="sk-SK" sz="2200" b="0" strike="noStrike" spc="-1">
              <a:latin typeface="Arial"/>
            </a:endParaRPr>
          </a:p>
          <a:p>
            <a:pPr>
              <a:lnSpc>
                <a:spcPct val="100000"/>
              </a:lnSpc>
            </a:pPr>
            <a:r>
              <a:rPr lang="sk-SK" sz="2200" b="0" strike="noStrike" spc="-1">
                <a:solidFill>
                  <a:srgbClr val="002060"/>
                </a:solidFill>
                <a:latin typeface="Arial"/>
                <a:ea typeface="Arial"/>
              </a:rPr>
              <a:t>1) a do tabuľky napíšte hlavné farby, ktoré ste videli, s „nízkym“, „stredným“ a „vysokým“ žiarením v závislosti od toho, koľko sa z danej základnej farby nachádza v kompozitnej farbe. Ak chýba základná farba, pod ňu napíšte „nie je“.</a:t>
            </a:r>
            <a:endParaRPr lang="sk-SK" sz="2200" b="0" strike="noStrike" spc="-1">
              <a:latin typeface="Arial"/>
            </a:endParaRPr>
          </a:p>
        </p:txBody>
      </p:sp>
      <p:sp>
        <p:nvSpPr>
          <p:cNvPr id="192" name="CustomShape 4"/>
          <p:cNvSpPr/>
          <p:nvPr/>
        </p:nvSpPr>
        <p:spPr>
          <a:xfrm>
            <a:off x="7785720" y="1891080"/>
            <a:ext cx="4022280" cy="426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Bef>
                <a:spcPts val="1100"/>
              </a:spcBef>
            </a:pPr>
            <a:r>
              <a:rPr lang="sk-SK" sz="2800" b="1" strike="noStrike" spc="-1">
                <a:solidFill>
                  <a:srgbClr val="002060"/>
                </a:solidFill>
                <a:latin typeface="Calibri"/>
                <a:ea typeface="Calibri"/>
              </a:rPr>
              <a:t>Odpoveď (príklad): </a:t>
            </a:r>
            <a:endParaRPr lang="sk-SK" sz="2800" b="0" strike="noStrike" spc="-1">
              <a:latin typeface="Arial"/>
            </a:endParaRPr>
          </a:p>
        </p:txBody>
      </p:sp>
      <p:pic>
        <p:nvPicPr>
          <p:cNvPr id="193" name="1.png"/>
          <p:cNvPicPr/>
          <p:nvPr/>
        </p:nvPicPr>
        <p:blipFill>
          <a:blip r:embed="rId4"/>
          <a:stretch/>
        </p:blipFill>
        <p:spPr>
          <a:xfrm>
            <a:off x="7140240" y="2488320"/>
            <a:ext cx="5313600" cy="2702160"/>
          </a:xfrm>
          <a:prstGeom prst="rect">
            <a:avLst/>
          </a:prstGeom>
          <a:ln w="1260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95" name="image1.png"/>
          <p:cNvPicPr/>
          <p:nvPr/>
        </p:nvPicPr>
        <p:blipFill>
          <a:blip r:embed="rId2"/>
          <a:stretch/>
        </p:blipFill>
        <p:spPr>
          <a:xfrm>
            <a:off x="-6840" y="-11880"/>
            <a:ext cx="12197880" cy="1060920"/>
          </a:xfrm>
          <a:prstGeom prst="rect">
            <a:avLst/>
          </a:prstGeom>
          <a:ln w="12600">
            <a:noFill/>
          </a:ln>
        </p:spPr>
      </p:pic>
      <p:pic>
        <p:nvPicPr>
          <p:cNvPr id="196" name="image2.jpeg"/>
          <p:cNvPicPr/>
          <p:nvPr/>
        </p:nvPicPr>
        <p:blipFill>
          <a:blip r:embed="rId3"/>
          <a:stretch/>
        </p:blipFill>
        <p:spPr>
          <a:xfrm>
            <a:off x="-6840" y="5799960"/>
            <a:ext cx="12197880" cy="1051200"/>
          </a:xfrm>
          <a:prstGeom prst="rect">
            <a:avLst/>
          </a:prstGeom>
          <a:ln w="12600">
            <a:noFill/>
          </a:ln>
        </p:spPr>
      </p:pic>
      <p:sp>
        <p:nvSpPr>
          <p:cNvPr id="197" name="CustomShape 2"/>
          <p:cNvSpPr/>
          <p:nvPr/>
        </p:nvSpPr>
        <p:spPr>
          <a:xfrm>
            <a:off x="261360" y="836640"/>
            <a:ext cx="11684520" cy="1445096"/>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4400" b="0" u="sng" strike="noStrike" spc="-1" dirty="0">
                <a:solidFill>
                  <a:srgbClr val="002060"/>
                </a:solidFill>
                <a:uFill>
                  <a:solidFill>
                    <a:srgbClr val="44546A"/>
                  </a:solidFill>
                </a:uFill>
                <a:latin typeface="Trebuchet MS"/>
                <a:ea typeface="Trebuchet MS"/>
              </a:rPr>
              <a:t>Praktické cvičenie 2:</a:t>
            </a:r>
            <a:r>
              <a:rPr lang="sk-SK" sz="4400" b="0" strike="noStrike" spc="-1" dirty="0">
                <a:solidFill>
                  <a:srgbClr val="002060"/>
                </a:solidFill>
                <a:uFill>
                  <a:solidFill>
                    <a:srgbClr val="44546A"/>
                  </a:solidFill>
                </a:uFill>
                <a:latin typeface="Trebuchet MS"/>
                <a:ea typeface="Trebuchet MS"/>
              </a:rPr>
              <a:t> </a:t>
            </a:r>
            <a:r>
              <a:rPr lang="sk-SK" sz="4400" b="0" strike="noStrike" spc="-1" dirty="0">
                <a:solidFill>
                  <a:srgbClr val="002060"/>
                </a:solidFill>
                <a:latin typeface="Calibri"/>
                <a:ea typeface="Calibri"/>
              </a:rPr>
              <a:t>Frekvencia a vlnová dĺžka </a:t>
            </a:r>
            <a:r>
              <a:rPr lang="cs-CZ" sz="4400" dirty="0">
                <a:solidFill>
                  <a:srgbClr val="002060"/>
                </a:solidFill>
              </a:rPr>
              <a:t>– </a:t>
            </a:r>
            <a:r>
              <a:rPr lang="cs-CZ" sz="4400" dirty="0" err="1">
                <a:solidFill>
                  <a:srgbClr val="002060"/>
                </a:solidFill>
              </a:rPr>
              <a:t>spojenie</a:t>
            </a:r>
            <a:endParaRPr lang="sk-SK" sz="4400" b="0" strike="noStrike" spc="-1" dirty="0">
              <a:latin typeface="Arial"/>
            </a:endParaRPr>
          </a:p>
        </p:txBody>
      </p:sp>
      <p:sp>
        <p:nvSpPr>
          <p:cNvPr id="198" name="CustomShape 3"/>
          <p:cNvSpPr/>
          <p:nvPr/>
        </p:nvSpPr>
        <p:spPr>
          <a:xfrm>
            <a:off x="324360" y="2457000"/>
            <a:ext cx="11404800" cy="2676202"/>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2800" b="0" strike="noStrike" spc="-1" dirty="0">
                <a:solidFill>
                  <a:srgbClr val="002060"/>
                </a:solidFill>
                <a:latin typeface="Calibri"/>
                <a:ea typeface="Calibri"/>
              </a:rPr>
              <a:t>Metodická časť: modul 10, téma Elektromagnetické spektrum.</a:t>
            </a:r>
            <a:endParaRPr lang="sk-SK" sz="2800" b="0" strike="noStrike" spc="-1" dirty="0">
              <a:latin typeface="Arial"/>
            </a:endParaRPr>
          </a:p>
          <a:p>
            <a:pPr>
              <a:lnSpc>
                <a:spcPct val="100000"/>
              </a:lnSpc>
            </a:pPr>
            <a:endParaRPr lang="sk-SK" sz="2800" b="0" strike="noStrike" spc="-1" dirty="0">
              <a:latin typeface="Arial"/>
            </a:endParaRPr>
          </a:p>
          <a:p>
            <a:pPr>
              <a:lnSpc>
                <a:spcPct val="100000"/>
              </a:lnSpc>
            </a:pPr>
            <a:r>
              <a:rPr lang="sk-SK" sz="2800" b="0" strike="noStrike" spc="-1" dirty="0">
                <a:solidFill>
                  <a:srgbClr val="002060"/>
                </a:solidFill>
                <a:latin typeface="Calibri"/>
                <a:ea typeface="Calibri"/>
              </a:rPr>
              <a:t>Účel: Žiaci nájdu a experimentálne potvrdia vzťah medzi frekvenciou a dĺžkou vĺn v elektromagnetickom spektre (EM spektrum). Zistia tiež, ako sa tieto dve veličiny súvisia s farbami v elektromagnetickom spektre.</a:t>
            </a:r>
            <a:endParaRPr lang="sk-SK" sz="2800" b="0" strike="noStrike" spc="-1" dirty="0">
              <a:latin typeface="Arial"/>
            </a:endParaRPr>
          </a:p>
          <a:p>
            <a:pPr>
              <a:lnSpc>
                <a:spcPct val="100000"/>
              </a:lnSpc>
            </a:pPr>
            <a:r>
              <a:rPr lang="sk-SK" sz="2800" b="0" strike="noStrike" spc="-1" dirty="0">
                <a:solidFill>
                  <a:srgbClr val="002060"/>
                </a:solidFill>
                <a:latin typeface="Calibri"/>
                <a:ea typeface="Calibri"/>
              </a:rPr>
              <a:t> </a:t>
            </a:r>
            <a:endParaRPr lang="sk-SK" sz="28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200" name="image1.png"/>
          <p:cNvPicPr/>
          <p:nvPr/>
        </p:nvPicPr>
        <p:blipFill>
          <a:blip r:embed="rId2"/>
          <a:stretch/>
        </p:blipFill>
        <p:spPr>
          <a:xfrm>
            <a:off x="-6840" y="-11880"/>
            <a:ext cx="12197880" cy="1060920"/>
          </a:xfrm>
          <a:prstGeom prst="rect">
            <a:avLst/>
          </a:prstGeom>
          <a:ln w="12600">
            <a:noFill/>
          </a:ln>
        </p:spPr>
      </p:pic>
      <p:pic>
        <p:nvPicPr>
          <p:cNvPr id="201" name="image2.jpeg"/>
          <p:cNvPicPr/>
          <p:nvPr/>
        </p:nvPicPr>
        <p:blipFill>
          <a:blip r:embed="rId3"/>
          <a:stretch/>
        </p:blipFill>
        <p:spPr>
          <a:xfrm>
            <a:off x="-6840" y="5799960"/>
            <a:ext cx="12197880" cy="1051200"/>
          </a:xfrm>
          <a:prstGeom prst="rect">
            <a:avLst/>
          </a:prstGeom>
          <a:ln w="12600">
            <a:noFill/>
          </a:ln>
        </p:spPr>
      </p:pic>
      <p:sp>
        <p:nvSpPr>
          <p:cNvPr id="202" name="CustomShape 2"/>
          <p:cNvSpPr/>
          <p:nvPr/>
        </p:nvSpPr>
        <p:spPr>
          <a:xfrm>
            <a:off x="261360" y="836640"/>
            <a:ext cx="11684520" cy="1445096"/>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4400" b="0" u="sng" strike="noStrike" spc="-1" dirty="0">
                <a:solidFill>
                  <a:srgbClr val="002060"/>
                </a:solidFill>
                <a:uFill>
                  <a:solidFill>
                    <a:srgbClr val="44546A"/>
                  </a:solidFill>
                </a:uFill>
                <a:latin typeface="Trebuchet MS"/>
                <a:ea typeface="Trebuchet MS"/>
              </a:rPr>
              <a:t>Praktické cvičenie 2:</a:t>
            </a:r>
            <a:r>
              <a:rPr lang="sk-SK" sz="4400" b="0" strike="noStrike" spc="-1" dirty="0">
                <a:solidFill>
                  <a:srgbClr val="002060"/>
                </a:solidFill>
                <a:uFill>
                  <a:solidFill>
                    <a:srgbClr val="44546A"/>
                  </a:solidFill>
                </a:uFill>
                <a:latin typeface="Trebuchet MS"/>
                <a:ea typeface="Trebuchet MS"/>
              </a:rPr>
              <a:t> </a:t>
            </a:r>
            <a:r>
              <a:rPr lang="sk-SK" sz="4400" b="0" strike="noStrike" spc="-1" dirty="0">
                <a:solidFill>
                  <a:srgbClr val="002060"/>
                </a:solidFill>
                <a:latin typeface="Calibri"/>
                <a:ea typeface="Calibri"/>
              </a:rPr>
              <a:t>Frekvencia a vlnová dĺžka </a:t>
            </a:r>
            <a:r>
              <a:rPr lang="cs-CZ" sz="4400" dirty="0">
                <a:solidFill>
                  <a:srgbClr val="002060"/>
                </a:solidFill>
              </a:rPr>
              <a:t>– </a:t>
            </a:r>
            <a:r>
              <a:rPr lang="cs-CZ" sz="4400" dirty="0" err="1">
                <a:solidFill>
                  <a:srgbClr val="002060"/>
                </a:solidFill>
              </a:rPr>
              <a:t>spojenie</a:t>
            </a:r>
            <a:endParaRPr lang="sk-SK" sz="4400" b="0" strike="noStrike" spc="-1" dirty="0">
              <a:latin typeface="Arial"/>
            </a:endParaRPr>
          </a:p>
        </p:txBody>
      </p:sp>
      <p:sp>
        <p:nvSpPr>
          <p:cNvPr id="203" name="CustomShape 3"/>
          <p:cNvSpPr/>
          <p:nvPr/>
        </p:nvSpPr>
        <p:spPr>
          <a:xfrm>
            <a:off x="324360" y="2457000"/>
            <a:ext cx="11404800" cy="3045534"/>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pPr>
            <a:r>
              <a:rPr lang="sk-SK" sz="2800" b="0" strike="noStrike" spc="-1" dirty="0">
                <a:solidFill>
                  <a:srgbClr val="002060"/>
                </a:solidFill>
                <a:latin typeface="Calibri"/>
                <a:ea typeface="Calibri"/>
              </a:rPr>
              <a:t>Potrebné pomôcky a materiály: 1 pokladničná páska a 1 papierová lepiaca páska (postačuje pre celú triedu).</a:t>
            </a:r>
            <a:r>
              <a:rPr lang="sk-SK" sz="2400" b="0" strike="noStrike" spc="-1" dirty="0">
                <a:solidFill>
                  <a:srgbClr val="002060"/>
                </a:solidFill>
                <a:latin typeface="Calibri"/>
                <a:ea typeface="Calibri"/>
              </a:rPr>
              <a:t> </a:t>
            </a:r>
            <a:endParaRPr lang="sk-SK" sz="2400" b="0" strike="noStrike" spc="-1" dirty="0">
              <a:latin typeface="Arial"/>
            </a:endParaRPr>
          </a:p>
          <a:p>
            <a:pPr>
              <a:lnSpc>
                <a:spcPct val="100000"/>
              </a:lnSpc>
            </a:pPr>
            <a:endParaRPr lang="sk-SK" sz="2400" b="0" strike="noStrike" spc="-1" dirty="0">
              <a:latin typeface="Arial"/>
            </a:endParaRPr>
          </a:p>
          <a:p>
            <a:pPr>
              <a:lnSpc>
                <a:spcPct val="100000"/>
              </a:lnSpc>
            </a:pPr>
            <a:r>
              <a:rPr lang="sk-SK" sz="2800" b="0" strike="noStrike" spc="-1" dirty="0">
                <a:solidFill>
                  <a:srgbClr val="002060"/>
                </a:solidFill>
                <a:latin typeface="Calibri"/>
                <a:ea typeface="Calibri"/>
              </a:rPr>
              <a:t>Každý žiak by mal mať: sadu červenej, zelenej a fialovej ceruzky + čiernu ceruzku; 1 kus kartónu vo </a:t>
            </a:r>
            <a:r>
              <a:rPr lang="sk-SK" sz="2800" b="0" strike="noStrike" spc="-1" dirty="0" err="1">
                <a:solidFill>
                  <a:srgbClr val="002060"/>
                </a:solidFill>
                <a:latin typeface="Calibri"/>
                <a:ea typeface="Calibri"/>
              </a:rPr>
              <a:t>formate</a:t>
            </a:r>
            <a:r>
              <a:rPr lang="sk-SK" sz="2800" b="0" strike="noStrike" spc="-1" dirty="0">
                <a:solidFill>
                  <a:srgbClr val="002060"/>
                </a:solidFill>
                <a:latin typeface="Calibri"/>
                <a:ea typeface="Calibri"/>
              </a:rPr>
              <a:t> A4; nožnice; 4 hrubšie učebnice alebo knihy; hodinky s ručičkami; vytlačené prílohy k cvičeniam (pracovný list, tabuľka, dotazník).</a:t>
            </a:r>
            <a:r>
              <a:rPr lang="sk-SK" sz="2400" b="0" strike="noStrike" spc="-1" dirty="0">
                <a:solidFill>
                  <a:srgbClr val="002060"/>
                </a:solidFill>
                <a:latin typeface="Calibri"/>
                <a:ea typeface="Calibri"/>
              </a:rPr>
              <a:t> </a:t>
            </a:r>
            <a:endParaRPr lang="sk-SK" sz="24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cstate="print"/>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cstate="print"/>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498" name="Shape 498"/>
          <p:cNvSpPr/>
          <p:nvPr/>
        </p:nvSpPr>
        <p:spPr>
          <a:xfrm>
            <a:off x="0" y="1044405"/>
            <a:ext cx="12192000" cy="67710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sk-SK" sz="4400" u="sng" dirty="0">
                <a:solidFill>
                  <a:srgbClr val="002060"/>
                </a:solidFill>
              </a:rPr>
              <a:t>Závery, overenie výsledkov</a:t>
            </a:r>
          </a:p>
        </p:txBody>
      </p:sp>
      <p:sp>
        <p:nvSpPr>
          <p:cNvPr id="499" name="Shape 499"/>
          <p:cNvSpPr/>
          <p:nvPr/>
        </p:nvSpPr>
        <p:spPr>
          <a:xfrm>
            <a:off x="412530" y="1923452"/>
            <a:ext cx="11685322" cy="35086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sk-SK" sz="2800" dirty="0">
                <a:solidFill>
                  <a:srgbClr val="002060"/>
                </a:solidFill>
              </a:rPr>
              <a:t>Čo bude ďalej (</a:t>
            </a:r>
            <a:r>
              <a:rPr lang="sk-SK" sz="2800" dirty="0" err="1">
                <a:solidFill>
                  <a:srgbClr val="002060"/>
                </a:solidFill>
              </a:rPr>
              <a:t>Feed</a:t>
            </a:r>
            <a:r>
              <a:rPr lang="sk-SK" sz="2800" dirty="0">
                <a:solidFill>
                  <a:srgbClr val="002060"/>
                </a:solidFill>
              </a:rPr>
              <a:t> </a:t>
            </a:r>
            <a:r>
              <a:rPr lang="sk-SK" sz="2800" dirty="0" err="1">
                <a:solidFill>
                  <a:srgbClr val="002060"/>
                </a:solidFill>
              </a:rPr>
              <a:t>Forward</a:t>
            </a:r>
            <a:r>
              <a:rPr lang="sk-SK" sz="2800" dirty="0">
                <a:solidFill>
                  <a:srgbClr val="002060"/>
                </a:solidFill>
              </a:rPr>
              <a:t>): Plánujte ďalšiu hodinu na základe výkonu žiaka:</a:t>
            </a:r>
          </a:p>
          <a:p>
            <a:pPr lvl="0"/>
            <a:endParaRPr lang="sk-SK" sz="2800" dirty="0">
              <a:solidFill>
                <a:srgbClr val="002060"/>
              </a:solidFill>
            </a:endParaRPr>
          </a:p>
          <a:p>
            <a:pPr marL="342900" indent="-342900">
              <a:buSzPct val="100000"/>
              <a:buFont typeface="Arial" panose="020B0604020202020204" pitchFamily="34" charset="0"/>
              <a:buChar char="•"/>
            </a:pPr>
            <a:r>
              <a:rPr lang="sk-SK" sz="2400" b="1" dirty="0">
                <a:solidFill>
                  <a:srgbClr val="002060"/>
                </a:solidFill>
              </a:rPr>
              <a:t>Náročnosť v triede:</a:t>
            </a:r>
            <a:r>
              <a:rPr lang="sk-SK" sz="2400" dirty="0">
                <a:solidFill>
                  <a:srgbClr val="002060"/>
                </a:solidFill>
              </a:rPr>
              <a:t> V závislosti od toho, ako dobre žiaci porozumeli materiálu </a:t>
            </a:r>
            <a:br>
              <a:rPr lang="sk-SK" sz="2400" dirty="0">
                <a:solidFill>
                  <a:srgbClr val="002060"/>
                </a:solidFill>
              </a:rPr>
            </a:br>
            <a:r>
              <a:rPr lang="sk-SK" sz="2400" dirty="0">
                <a:solidFill>
                  <a:srgbClr val="002060"/>
                </a:solidFill>
              </a:rPr>
              <a:t>a zvládli úlohy.</a:t>
            </a:r>
          </a:p>
          <a:p>
            <a:pPr marL="342900" indent="-342900">
              <a:buSzPct val="100000"/>
              <a:buFont typeface="Arial" panose="020B0604020202020204" pitchFamily="34" charset="0"/>
              <a:buChar char="•"/>
            </a:pPr>
            <a:r>
              <a:rPr lang="sk-SK" sz="2400" b="1" dirty="0">
                <a:solidFill>
                  <a:srgbClr val="002060"/>
                </a:solidFill>
              </a:rPr>
              <a:t>Prístup k materiálu</a:t>
            </a:r>
            <a:r>
              <a:rPr lang="sk-SK" sz="2400" dirty="0">
                <a:solidFill>
                  <a:srgbClr val="002060"/>
                </a:solidFill>
              </a:rPr>
              <a:t>: Aký je správny postup, ktorý vám pomôže porozumieť materiálu a splniť stanovené úlohy.</a:t>
            </a:r>
          </a:p>
          <a:p>
            <a:pPr marL="342900" indent="-342900">
              <a:buSzPct val="100000"/>
              <a:buFont typeface="Arial" panose="020B0604020202020204" pitchFamily="34" charset="0"/>
              <a:buChar char="•"/>
            </a:pPr>
            <a:r>
              <a:rPr lang="sk-SK" sz="2400" b="1" dirty="0">
                <a:solidFill>
                  <a:srgbClr val="002060"/>
                </a:solidFill>
              </a:rPr>
              <a:t>Sebahodnotenie</a:t>
            </a:r>
            <a:r>
              <a:rPr lang="sk-SK" sz="2400" dirty="0">
                <a:solidFill>
                  <a:srgbClr val="002060"/>
                </a:solidFill>
              </a:rPr>
              <a:t>: Sebadisciplína, vedenie a kontrola činností.</a:t>
            </a:r>
          </a:p>
          <a:p>
            <a:pPr marL="342900" indent="-342900">
              <a:buSzPct val="100000"/>
              <a:buFont typeface="Arial" panose="020B0604020202020204" pitchFamily="34" charset="0"/>
              <a:buChar char="•"/>
            </a:pPr>
            <a:r>
              <a:rPr lang="sk-SK" sz="2400" b="1" dirty="0">
                <a:solidFill>
                  <a:srgbClr val="002060"/>
                </a:solidFill>
              </a:rPr>
              <a:t>Individuálny prístup</a:t>
            </a:r>
            <a:r>
              <a:rPr lang="sk-SK" sz="2400" dirty="0">
                <a:solidFill>
                  <a:srgbClr val="002060"/>
                </a:solidFill>
              </a:rPr>
              <a:t>: Individuálne hodnotenie a vedenie.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cstate="print"/>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cstate="print"/>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506" name="Shape 506"/>
          <p:cNvSpPr/>
          <p:nvPr/>
        </p:nvSpPr>
        <p:spPr>
          <a:xfrm>
            <a:off x="261256" y="1054369"/>
            <a:ext cx="11685322" cy="67710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sk-SK" sz="4400" u="sng" dirty="0">
                <a:solidFill>
                  <a:srgbClr val="002060"/>
                </a:solidFill>
              </a:rPr>
              <a:t>Závery, overenie výsledkov 2</a:t>
            </a:r>
          </a:p>
        </p:txBody>
      </p:sp>
      <p:sp>
        <p:nvSpPr>
          <p:cNvPr id="507" name="Shape 507"/>
          <p:cNvSpPr/>
          <p:nvPr/>
        </p:nvSpPr>
        <p:spPr>
          <a:xfrm>
            <a:off x="261256" y="1915859"/>
            <a:ext cx="11685322" cy="315471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Font typeface="Arial" panose="020B0604020202020204" pitchFamily="34" charset="0"/>
              <a:buChar char="•"/>
            </a:pPr>
            <a:r>
              <a:rPr lang="sk-SK" sz="2800" b="1" dirty="0">
                <a:solidFill>
                  <a:srgbClr val="002060"/>
                </a:solidFill>
              </a:rPr>
              <a:t>Príprava</a:t>
            </a:r>
            <a:r>
              <a:rPr lang="sk-SK" sz="2800" dirty="0">
                <a:solidFill>
                  <a:srgbClr val="002060"/>
                </a:solidFill>
              </a:rPr>
              <a:t>: </a:t>
            </a:r>
            <a:r>
              <a:rPr lang="sk-SK" sz="2400" dirty="0">
                <a:solidFill>
                  <a:srgbClr val="002060"/>
                </a:solidFill>
              </a:rPr>
              <a:t>Jasné a dobre definované ciele lekcie a cvičenia. Keď budú dobre rozumieť konečnému cieľu, môžu sa žiaci ľahšie a efektívnejšie zamerať na konkrétnu úlohu/materiál.</a:t>
            </a:r>
            <a:r>
              <a:rPr lang="sk-SK" sz="2800" dirty="0">
                <a:solidFill>
                  <a:srgbClr val="002060"/>
                </a:solidFill>
              </a:rPr>
              <a:t>  </a:t>
            </a:r>
          </a:p>
          <a:p>
            <a:pPr marL="457200" lvl="0" indent="-457200">
              <a:buFont typeface="Arial" panose="020B0604020202020204" pitchFamily="34" charset="0"/>
              <a:buChar char="•"/>
            </a:pPr>
            <a:endParaRPr lang="sk-SK" sz="2800" dirty="0">
              <a:solidFill>
                <a:srgbClr val="002060"/>
              </a:solidFill>
            </a:endParaRPr>
          </a:p>
          <a:p>
            <a:pPr marL="457200" lvl="0" indent="-457200">
              <a:buFont typeface="Arial" panose="020B0604020202020204" pitchFamily="34" charset="0"/>
              <a:buChar char="•"/>
            </a:pPr>
            <a:r>
              <a:rPr lang="sk-SK" sz="2800" b="1" dirty="0">
                <a:solidFill>
                  <a:srgbClr val="002060"/>
                </a:solidFill>
              </a:rPr>
              <a:t>Overovanie</a:t>
            </a:r>
            <a:r>
              <a:rPr lang="sk-SK" sz="2800" dirty="0">
                <a:solidFill>
                  <a:srgbClr val="002060"/>
                </a:solidFill>
              </a:rPr>
              <a:t>: </a:t>
            </a:r>
            <a:r>
              <a:rPr lang="sk-SK" sz="2300" dirty="0">
                <a:solidFill>
                  <a:srgbClr val="002060"/>
                </a:solidFill>
              </a:rPr>
              <a:t>Ako som to urobil? Individuálne hodnotenie a spätná väzba od učiteľa o práci žiaka, ktorá sa konkrétne týka dosiahnutia cieľa. Poskytnite informácie o pokroku žiaka (alebo jeho nedostatku) a poskytnite pokyny, ktoré pomôžu dosiahnuť ciele a dosiahnuť očakávanú úroveň .</a:t>
            </a:r>
            <a:endParaRPr lang="sk-SK" sz="2800" dirty="0">
              <a:solidFill>
                <a:srgbClr val="002060"/>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95" name="Shape 95"/>
          <p:cNvSpPr>
            <a:spLocks noGrp="1"/>
          </p:cNvSpPr>
          <p:nvPr>
            <p:ph type="title"/>
          </p:nvPr>
        </p:nvSpPr>
        <p:spPr>
          <a:xfrm>
            <a:off x="-6761" y="981862"/>
            <a:ext cx="12198760" cy="688766"/>
          </a:xfrm>
          <a:prstGeom prst="rect">
            <a:avLst/>
          </a:prstGeom>
        </p:spPr>
        <p:txBody>
          <a:bodyPr>
            <a:normAutofit/>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Moduly projektu </a:t>
            </a:r>
            <a:r>
              <a:rPr sz="4400" u="sng" dirty="0">
                <a:solidFill>
                  <a:srgbClr val="002060"/>
                </a:solidFill>
                <a:sym typeface="Calibri Light"/>
              </a:rPr>
              <a:t>STARS</a:t>
            </a:r>
          </a:p>
        </p:txBody>
      </p:sp>
      <p:sp>
        <p:nvSpPr>
          <p:cNvPr id="9"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sk-SK" sz="2600" dirty="0">
                <a:solidFill>
                  <a:srgbClr val="002060"/>
                </a:solidFill>
              </a:rPr>
              <a:t>#1 	Súhvezdia.				#6 	Galaktickej prostredie.</a:t>
            </a:r>
          </a:p>
          <a:p>
            <a:pPr algn="just" defTabSz="868680">
              <a:spcBef>
                <a:spcPts val="900"/>
              </a:spcBef>
              <a:defRPr sz="1800"/>
            </a:pPr>
            <a:r>
              <a:rPr lang="sk-SK" sz="2600" dirty="0">
                <a:solidFill>
                  <a:srgbClr val="002060"/>
                </a:solidFill>
              </a:rPr>
              <a:t>#2 	Pohyb nebeských telies.	#7 	Slnko a hviezdy.</a:t>
            </a:r>
          </a:p>
          <a:p>
            <a:pPr lvl="0" algn="just" defTabSz="868680">
              <a:spcBef>
                <a:spcPts val="900"/>
              </a:spcBef>
              <a:defRPr sz="1800"/>
            </a:pPr>
            <a:r>
              <a:rPr lang="sk-SK" sz="2600" dirty="0">
                <a:solidFill>
                  <a:srgbClr val="002060"/>
                </a:solidFill>
              </a:rPr>
              <a:t>#3 	Newtonov gravitačný zákon.	#8 	Naša Galaxia a iné galaxie.</a:t>
            </a:r>
          </a:p>
          <a:p>
            <a:pPr lvl="0" algn="just" defTabSz="868680">
              <a:spcBef>
                <a:spcPts val="900"/>
              </a:spcBef>
              <a:defRPr sz="1800"/>
            </a:pPr>
            <a:r>
              <a:rPr lang="sk-SK" sz="2600" dirty="0">
                <a:solidFill>
                  <a:srgbClr val="002060"/>
                </a:solidFill>
              </a:rPr>
              <a:t>#4 	Objavovanie vesmíru. 		#9 	Vesmír.</a:t>
            </a:r>
          </a:p>
          <a:p>
            <a:pPr algn="just" defTabSz="868680">
              <a:spcBef>
                <a:spcPts val="900"/>
              </a:spcBef>
              <a:defRPr sz="1800"/>
            </a:pPr>
            <a:r>
              <a:rPr lang="sk-SK" sz="2600" dirty="0">
                <a:solidFill>
                  <a:srgbClr val="002060"/>
                </a:solidFill>
              </a:rPr>
              <a:t>#5 	Slnečná sústava.			#10	Hvezdárne / observatóriá.</a:t>
            </a:r>
          </a:p>
        </p:txBody>
      </p:sp>
    </p:spTree>
    <p:extLst>
      <p:ext uri="{BB962C8B-B14F-4D97-AF65-F5344CB8AC3E}">
        <p14:creationId xmlns:p14="http://schemas.microsoft.com/office/powerpoint/2010/main" val="17240632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cstate="print"/>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sk-SK" sz="4400" u="sng" dirty="0">
                <a:solidFill>
                  <a:srgbClr val="002060"/>
                </a:solidFill>
                <a:latin typeface="Calibri"/>
                <a:cs typeface="Calibri"/>
                <a:sym typeface="Calibri"/>
              </a:rPr>
              <a:t>Ako sú moduly štruktúrované</a:t>
            </a: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sk-SK" sz="2600" dirty="0">
                <a:solidFill>
                  <a:srgbClr val="002060"/>
                </a:solidFill>
              </a:rPr>
              <a:t>Každý modul je rozdelený do niekoľkých tém.</a:t>
            </a:r>
          </a:p>
          <a:p>
            <a:pPr lvl="0" algn="just">
              <a:defRPr sz="1800"/>
            </a:pPr>
            <a:r>
              <a:rPr lang="sk-SK" sz="2600" dirty="0">
                <a:solidFill>
                  <a:srgbClr val="002060"/>
                </a:solidFill>
              </a:rPr>
              <a:t>	Každá téma obsahuje:</a:t>
            </a:r>
          </a:p>
          <a:p>
            <a:pPr marL="1435100" lvl="0" indent="-304800" algn="just">
              <a:buClr>
                <a:srgbClr val="131D84"/>
              </a:buClr>
              <a:buSzPct val="100000"/>
              <a:buFont typeface="Arial"/>
              <a:buChar char="•"/>
              <a:defRPr sz="1800"/>
            </a:pPr>
            <a:r>
              <a:rPr lang="sk-SK" sz="2000" dirty="0">
                <a:solidFill>
                  <a:srgbClr val="002060"/>
                </a:solidFill>
              </a:rPr>
              <a:t>Stručný úvod a kľúčová slová.</a:t>
            </a:r>
          </a:p>
          <a:p>
            <a:pPr marL="1435100" lvl="0" indent="-304800" algn="l">
              <a:buClr>
                <a:srgbClr val="131D84"/>
              </a:buClr>
              <a:buSzPct val="100000"/>
              <a:buFont typeface="Arial"/>
              <a:buChar char="•"/>
              <a:defRPr sz="1800"/>
            </a:pPr>
            <a:r>
              <a:rPr lang="sk-SK" sz="2000" dirty="0">
                <a:solidFill>
                  <a:srgbClr val="002060"/>
                </a:solidFill>
              </a:rPr>
              <a:t>Teoretická časť pre učiteľov – poskytuje základné informácie potrebné na prípravu lekcie na túto tému (v niektorých prípadoch odkazy na ďalšie materiály na internete).</a:t>
            </a:r>
          </a:p>
          <a:p>
            <a:pPr marL="1435100" lvl="0" indent="-304800" algn="l">
              <a:buClr>
                <a:srgbClr val="131D84"/>
              </a:buClr>
              <a:buSzPct val="100000"/>
              <a:buFont typeface="Arial"/>
              <a:buChar char="•"/>
              <a:defRPr sz="1800"/>
            </a:pPr>
            <a:r>
              <a:rPr lang="sk-SK" sz="2000" dirty="0">
                <a:solidFill>
                  <a:srgbClr val="002060"/>
                </a:solidFill>
              </a:rPr>
              <a:t>Praktické cvičenia pre žiakov – (vo väčšine prípadov) pripravené na použitie v triede, doplnené odpoveďami.</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cstate="print"/>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sk-SK" sz="2600" dirty="0">
                <a:solidFill>
                  <a:srgbClr val="002060"/>
                </a:solidFill>
              </a:rPr>
              <a:t>Pozorne si prečítajte teoretickú časť pre učiteľa.</a:t>
            </a:r>
          </a:p>
          <a:p>
            <a:pPr lvl="0"/>
            <a:endParaRPr lang="sk-SK" sz="2600" dirty="0">
              <a:solidFill>
                <a:srgbClr val="002060"/>
              </a:solidFill>
            </a:endParaRPr>
          </a:p>
          <a:p>
            <a:pPr marL="502057" lvl="0" indent="-502057">
              <a:buClr>
                <a:srgbClr val="002060"/>
              </a:buClr>
              <a:buSzPct val="100000"/>
              <a:buAutoNum type="arabicPeriod" startAt="2"/>
            </a:pPr>
            <a:r>
              <a:rPr lang="sk-SK" sz="2600" dirty="0">
                <a:solidFill>
                  <a:srgbClr val="002060"/>
                </a:solidFill>
              </a:rPr>
              <a:t>Ak máte akékoľvek dotazy, vyhľadajte ďalší materiál na stránke projektu </a:t>
            </a:r>
            <a:br>
              <a:rPr lang="sk-SK" sz="2600" dirty="0">
                <a:solidFill>
                  <a:srgbClr val="002060"/>
                </a:solidFill>
              </a:rPr>
            </a:br>
            <a:r>
              <a:rPr lang="sk-SK" sz="2600" dirty="0">
                <a:solidFill>
                  <a:srgbClr val="002060"/>
                </a:solidFill>
              </a:rPr>
              <a:t>(</a:t>
            </a:r>
            <a:r>
              <a:rPr lang="sk-SK" sz="2600" dirty="0" err="1">
                <a:solidFill>
                  <a:srgbClr val="002060"/>
                </a:solidFill>
              </a:rPr>
              <a:t>project-stars.com</a:t>
            </a:r>
            <a:r>
              <a:rPr lang="sk-SK" sz="2600" dirty="0">
                <a:solidFill>
                  <a:srgbClr val="002060"/>
                </a:solidFill>
              </a:rPr>
              <a:t>) alebo na iných webových stránkach. </a:t>
            </a:r>
          </a:p>
          <a:p>
            <a:pPr lvl="0"/>
            <a:r>
              <a:rPr lang="sk-SK" sz="2600" dirty="0">
                <a:solidFill>
                  <a:srgbClr val="002060"/>
                </a:solidFill>
              </a:rPr>
              <a:t>	</a:t>
            </a:r>
            <a:r>
              <a:rPr lang="sk-SK" sz="2600" dirty="0">
                <a:solidFill>
                  <a:srgbClr val="F22D25"/>
                </a:solidFill>
              </a:rPr>
              <a:t>Pozor! Uistite sa, že zdroje sú spoľahlivé!</a:t>
            </a: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sk-SK" sz="4400" u="sng" dirty="0">
                <a:solidFill>
                  <a:srgbClr val="002060"/>
                </a:solidFill>
              </a:rPr>
              <a:t> Ako pristupovať k materiálu 1</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cstate="print"/>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13" name="Shape 113"/>
          <p:cNvSpPr/>
          <p:nvPr/>
        </p:nvSpPr>
        <p:spPr>
          <a:xfrm>
            <a:off x="668185" y="2181619"/>
            <a:ext cx="11198506" cy="397647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buClr>
                <a:srgbClr val="002163"/>
              </a:buClr>
            </a:pPr>
            <a:r>
              <a:rPr lang="sk-SK" sz="2600" dirty="0">
                <a:solidFill>
                  <a:srgbClr val="002163"/>
                </a:solidFill>
              </a:rPr>
              <a:t>Pri príprave teoretickej časti:</a:t>
            </a:r>
          </a:p>
          <a:p>
            <a:pPr algn="just">
              <a:lnSpc>
                <a:spcPct val="100000"/>
              </a:lnSpc>
            </a:pPr>
            <a:r>
              <a:rPr lang="sk-SK" sz="2000" b="1" strike="noStrike" spc="-1" dirty="0">
                <a:solidFill>
                  <a:srgbClr val="002060"/>
                </a:solidFill>
                <a:latin typeface="Calibri"/>
                <a:ea typeface="Calibri"/>
              </a:rPr>
              <a:t>Observatóriá:</a:t>
            </a:r>
            <a:r>
              <a:rPr lang="sk-SK" sz="2000" b="0" strike="noStrike" spc="-1" dirty="0">
                <a:solidFill>
                  <a:srgbClr val="002060"/>
                </a:solidFill>
                <a:latin typeface="Calibri"/>
                <a:ea typeface="Calibri"/>
              </a:rPr>
              <a:t> </a:t>
            </a:r>
            <a:endParaRPr lang="sk-SK" sz="2000" b="0" strike="noStrike" spc="-1" dirty="0">
              <a:solidFill>
                <a:srgbClr val="002060"/>
              </a:solidFill>
              <a:latin typeface="Arial"/>
            </a:endParaRPr>
          </a:p>
          <a:p>
            <a:pPr marL="195840" indent="-195120" algn="just">
              <a:lnSpc>
                <a:spcPct val="120000"/>
              </a:lnSpc>
              <a:buClr>
                <a:srgbClr val="182192"/>
              </a:buClr>
              <a:buFont typeface="Symbol"/>
              <a:buChar char=""/>
            </a:pPr>
            <a:r>
              <a:rPr lang="sk-SK" sz="1800" b="0" strike="noStrike" spc="-1" dirty="0">
                <a:solidFill>
                  <a:srgbClr val="002060"/>
                </a:solidFill>
                <a:latin typeface="Calibri"/>
                <a:ea typeface="Calibri"/>
              </a:rPr>
              <a:t>žiaci majú porozumieť dvom pojmom - observatórium a prístroj a rozdiel medzi nimi;</a:t>
            </a:r>
            <a:endParaRPr lang="sk-SK" sz="1800" b="0" strike="noStrike" spc="-1" dirty="0">
              <a:solidFill>
                <a:srgbClr val="002060"/>
              </a:solidFill>
              <a:latin typeface="Arial"/>
            </a:endParaRPr>
          </a:p>
          <a:p>
            <a:pPr marL="195840" indent="-195120" algn="just">
              <a:lnSpc>
                <a:spcPct val="120000"/>
              </a:lnSpc>
              <a:buClr>
                <a:srgbClr val="182192"/>
              </a:buClr>
              <a:buFont typeface="Symbol"/>
              <a:buChar char=""/>
            </a:pPr>
            <a:r>
              <a:rPr lang="sk-SK" sz="1800" b="0" strike="noStrike" spc="-1" dirty="0">
                <a:solidFill>
                  <a:srgbClr val="002060"/>
                </a:solidFill>
                <a:latin typeface="Calibri"/>
                <a:ea typeface="Calibri"/>
              </a:rPr>
              <a:t>žiaci majú rozlišovať medzi typmi observatórií a typmi ďalekohľadov;</a:t>
            </a:r>
            <a:endParaRPr lang="sk-SK" sz="1800" b="0" strike="noStrike" spc="-1" dirty="0">
              <a:solidFill>
                <a:srgbClr val="002060"/>
              </a:solidFill>
              <a:latin typeface="Arial"/>
            </a:endParaRPr>
          </a:p>
          <a:p>
            <a:pPr marL="195840" indent="-195120" algn="just">
              <a:lnSpc>
                <a:spcPct val="120000"/>
              </a:lnSpc>
              <a:buClr>
                <a:srgbClr val="182192"/>
              </a:buClr>
              <a:buFont typeface="Symbol"/>
              <a:buChar char=""/>
            </a:pPr>
            <a:r>
              <a:rPr lang="sk-SK" sz="1800" b="0" strike="noStrike" spc="-1" dirty="0">
                <a:solidFill>
                  <a:srgbClr val="002060"/>
                </a:solidFill>
                <a:latin typeface="Calibri"/>
                <a:ea typeface="Calibri"/>
              </a:rPr>
              <a:t>upozorňujeme, že niektoré typy ďalekohľadov (napr. optické) môžu byť súčasťou aj pozemného aj vesmírneho observatória, zatiaľ čo iné (napr. röntgen) môžu byť súčasťou len vesmírneho observatória.</a:t>
            </a:r>
          </a:p>
          <a:p>
            <a:pPr algn="just">
              <a:lnSpc>
                <a:spcPct val="120000"/>
              </a:lnSpc>
            </a:pPr>
            <a:r>
              <a:rPr lang="sk-SK" sz="1800" b="1" strike="noStrike" spc="-1" dirty="0">
                <a:solidFill>
                  <a:srgbClr val="002060"/>
                </a:solidFill>
                <a:latin typeface="Calibri"/>
                <a:ea typeface="Calibri"/>
              </a:rPr>
              <a:t>Elektromagnetické spektrum: Je potrebné venovať pozornosť žiakom najmä pri vysvetľovaní:</a:t>
            </a:r>
            <a:endParaRPr lang="sk-SK" sz="1800" b="0" strike="noStrike" spc="-1" dirty="0">
              <a:solidFill>
                <a:srgbClr val="002060"/>
              </a:solidFill>
              <a:latin typeface="Arial"/>
            </a:endParaRPr>
          </a:p>
          <a:p>
            <a:pPr marL="228600" indent="-227880" algn="just">
              <a:lnSpc>
                <a:spcPct val="120000"/>
              </a:lnSpc>
              <a:buClr>
                <a:srgbClr val="002163"/>
              </a:buClr>
              <a:buFont typeface="Symbol"/>
              <a:buChar char=""/>
            </a:pPr>
            <a:r>
              <a:rPr lang="sk-SK" sz="1800" b="0" strike="noStrike" spc="-1" dirty="0">
                <a:solidFill>
                  <a:srgbClr val="002060"/>
                </a:solidFill>
                <a:latin typeface="Calibri"/>
                <a:ea typeface="Calibri"/>
              </a:rPr>
              <a:t>vzťahu medzi frekvenciou a vlnovou dĺžkou; </a:t>
            </a:r>
            <a:endParaRPr lang="sk-SK" sz="1800" b="0" strike="noStrike" spc="-1" dirty="0">
              <a:solidFill>
                <a:srgbClr val="002060"/>
              </a:solidFill>
              <a:latin typeface="Arial"/>
            </a:endParaRPr>
          </a:p>
          <a:p>
            <a:pPr marL="228600" indent="-227880" algn="just">
              <a:lnSpc>
                <a:spcPct val="120000"/>
              </a:lnSpc>
              <a:buClr>
                <a:srgbClr val="002163"/>
              </a:buClr>
              <a:buFont typeface="Symbol"/>
              <a:buChar char=""/>
            </a:pPr>
            <a:r>
              <a:rPr lang="sk-SK" sz="1800" b="0" strike="noStrike" spc="-1" dirty="0">
                <a:solidFill>
                  <a:srgbClr val="002060"/>
                </a:solidFill>
                <a:latin typeface="Calibri"/>
                <a:ea typeface="Calibri"/>
              </a:rPr>
              <a:t>rozličných rozmerov pre rôzne vlnové dĺžky; </a:t>
            </a:r>
            <a:endParaRPr lang="sk-SK" sz="1800" b="0" strike="noStrike" spc="-1" dirty="0">
              <a:solidFill>
                <a:srgbClr val="002060"/>
              </a:solidFill>
              <a:latin typeface="Arial"/>
            </a:endParaRPr>
          </a:p>
          <a:p>
            <a:pPr marL="228600" indent="-227880" algn="just">
              <a:lnSpc>
                <a:spcPct val="120000"/>
              </a:lnSpc>
              <a:buClr>
                <a:srgbClr val="002163"/>
              </a:buClr>
              <a:buFont typeface="Symbol"/>
              <a:buChar char=""/>
            </a:pPr>
            <a:r>
              <a:rPr lang="sk-SK" sz="1800" b="0" strike="noStrike" spc="-1" dirty="0">
                <a:solidFill>
                  <a:srgbClr val="002060"/>
                </a:solidFill>
                <a:latin typeface="Calibri"/>
                <a:ea typeface="Calibri"/>
              </a:rPr>
              <a:t>ako priehľadnosť atmosféry ovplyvňuje rôzne vlnové dĺžky.</a:t>
            </a:r>
            <a:endParaRPr lang="sk-SK" sz="1800" b="0" strike="noStrike" spc="-1" dirty="0">
              <a:solidFill>
                <a:srgbClr val="002060"/>
              </a:solidFill>
              <a:latin typeface="Arial"/>
            </a:endParaRPr>
          </a:p>
          <a:p>
            <a:pPr marL="195840" indent="-195120" algn="just">
              <a:lnSpc>
                <a:spcPct val="120000"/>
              </a:lnSpc>
              <a:buClr>
                <a:srgbClr val="182192"/>
              </a:buClr>
              <a:buFont typeface="Symbol"/>
              <a:buChar char=""/>
            </a:pPr>
            <a:endParaRPr lang="sk-SK" sz="1800" b="0" strike="noStrike" spc="-1" dirty="0">
              <a:latin typeface="Arial"/>
            </a:endParaRPr>
          </a:p>
          <a:p>
            <a:pPr lvl="0"/>
            <a:r>
              <a:rPr lang="sk-SK" dirty="0">
                <a:solidFill>
                  <a:srgbClr val="002163"/>
                </a:solidFill>
              </a:rPr>
              <a:t>.</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sk-SK" dirty="0"/>
              <a:t>   </a:t>
            </a:r>
            <a:r>
              <a:rPr lang="sk-SK" sz="4400" u="sng" dirty="0">
                <a:solidFill>
                  <a:srgbClr val="002060"/>
                </a:solidFill>
              </a:rPr>
              <a:t> Ako pristupovať k materiálu 2</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cstate="print"/>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sp>
        <p:nvSpPr>
          <p:cNvPr id="120" name="Shape 120"/>
          <p:cNvSpPr/>
          <p:nvPr/>
        </p:nvSpPr>
        <p:spPr>
          <a:xfrm>
            <a:off x="496747" y="1970566"/>
            <a:ext cx="11198506" cy="2769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3"/>
            </a:pPr>
            <a:r>
              <a:rPr lang="sk-SK" sz="2200" dirty="0">
                <a:solidFill>
                  <a:srgbClr val="002060"/>
                </a:solidFill>
              </a:rPr>
              <a:t>Pozorne si prečítajte praktické cvičenia a ich odpovede.</a:t>
            </a:r>
          </a:p>
          <a:p>
            <a:pPr lvl="0"/>
            <a:endParaRPr lang="sk-SK" sz="2400" dirty="0">
              <a:solidFill>
                <a:srgbClr val="002060"/>
              </a:solidFill>
            </a:endParaRPr>
          </a:p>
          <a:p>
            <a:pPr marL="457200" lvl="0" indent="-457200">
              <a:buClr>
                <a:srgbClr val="002060"/>
              </a:buClr>
              <a:buSzPct val="100000"/>
              <a:buFont typeface="+mj-lt"/>
              <a:buAutoNum type="arabicPeriod" startAt="4"/>
            </a:pPr>
            <a:r>
              <a:rPr lang="sk-SK" sz="2200" dirty="0">
                <a:solidFill>
                  <a:srgbClr val="002060"/>
                </a:solidFill>
              </a:rPr>
              <a:t>Ak máte nejaké dotazy, pozriete sa na ďalšie materiály a/alebo stránky projektu </a:t>
            </a:r>
            <a:br>
              <a:rPr lang="sk-SK" sz="2200" dirty="0">
                <a:solidFill>
                  <a:srgbClr val="002060"/>
                </a:solidFill>
              </a:rPr>
            </a:br>
            <a:r>
              <a:rPr lang="sk-SK" sz="2200" dirty="0">
                <a:solidFill>
                  <a:srgbClr val="002060"/>
                </a:solidFill>
              </a:rPr>
              <a:t>(</a:t>
            </a:r>
            <a:r>
              <a:rPr lang="sk-SK" sz="2200" dirty="0" err="1">
                <a:solidFill>
                  <a:srgbClr val="002060"/>
                </a:solidFill>
              </a:rPr>
              <a:t>project-stars.com</a:t>
            </a:r>
            <a:r>
              <a:rPr lang="sk-SK" sz="2200" dirty="0">
                <a:solidFill>
                  <a:srgbClr val="002060"/>
                </a:solidFill>
              </a:rPr>
              <a:t>) alebo na iné webové stránky. </a:t>
            </a:r>
            <a:r>
              <a:rPr lang="sk-SK" sz="2200" dirty="0">
                <a:solidFill>
                  <a:srgbClr val="F22D25"/>
                </a:solidFill>
              </a:rPr>
              <a:t>Pozor! Uistite sa, že zdroje sú spoľahlivé!</a:t>
            </a:r>
          </a:p>
          <a:p>
            <a:pPr lvl="0"/>
            <a:endParaRPr lang="sk-SK" sz="2400" dirty="0">
              <a:solidFill>
                <a:srgbClr val="002163"/>
              </a:solidFill>
            </a:endParaRPr>
          </a:p>
          <a:p>
            <a:pPr marL="457200" lvl="0" indent="-457200">
              <a:buClr>
                <a:srgbClr val="002163"/>
              </a:buClr>
              <a:buSzPct val="100000"/>
              <a:buFont typeface="+mj-lt"/>
              <a:buAutoNum type="arabicPeriod" startAt="5"/>
            </a:pPr>
            <a:r>
              <a:rPr lang="sk-SK" sz="2200" dirty="0">
                <a:solidFill>
                  <a:srgbClr val="002163"/>
                </a:solidFill>
              </a:rPr>
              <a:t>Na základe teoretickej časti vyberte na ilustráciu praktické cvičenia. Ďalšie cvičenia môžete hľadať v doplnkových materiáloch a/alebo na stránke projektu (</a:t>
            </a:r>
            <a:r>
              <a:rPr lang="sk-SK" sz="2200" dirty="0" err="1">
                <a:solidFill>
                  <a:srgbClr val="002163"/>
                </a:solidFill>
              </a:rPr>
              <a:t>project-stars.com</a:t>
            </a:r>
            <a:r>
              <a:rPr lang="sk-SK" sz="2200" dirty="0">
                <a:solidFill>
                  <a:srgbClr val="002163"/>
                </a:solidFill>
              </a:rPr>
              <a:t>) alebo na iných webových stránkach.</a:t>
            </a:r>
            <a:r>
              <a:rPr lang="sk-SK" sz="2200" dirty="0">
                <a:solidFill>
                  <a:srgbClr val="002060"/>
                </a:solidFill>
              </a:rPr>
              <a:t> </a:t>
            </a:r>
            <a:r>
              <a:rPr lang="sk-SK" sz="2200" dirty="0">
                <a:solidFill>
                  <a:srgbClr val="F22D25"/>
                </a:solidFill>
              </a:rPr>
              <a:t>Pozor! Uistite sa, že zdroje sú spoľahlivé!</a:t>
            </a: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sk-SK" sz="4400" u="sng" dirty="0">
                <a:solidFill>
                  <a:srgbClr val="002060"/>
                </a:solidFill>
              </a:rPr>
              <a:t>Ako pristupovať k materiálu 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5102"/>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sp>
        <p:nvSpPr>
          <p:cNvPr id="126" name="Shape 126"/>
          <p:cNvSpPr/>
          <p:nvPr/>
        </p:nvSpPr>
        <p:spPr>
          <a:xfrm>
            <a:off x="496747" y="1895860"/>
            <a:ext cx="11198506" cy="307776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6"/>
            </a:pPr>
            <a:r>
              <a:rPr lang="sk-SK" sz="2000" dirty="0">
                <a:solidFill>
                  <a:srgbClr val="002060"/>
                </a:solidFill>
              </a:rPr>
              <a:t>Uvedomte si, že niektoré cvičenia si vyžadujú ďalšie materiály, ktoré sú v triede ťažko dostupné. Je potrebné sa na nich pripraviť vopred – buď ich dodať, alebo upozorniť žiakov, aby si ich pripravili vopred!</a:t>
            </a:r>
          </a:p>
          <a:p>
            <a:pPr lvl="0"/>
            <a:endParaRPr lang="sk-SK" sz="2000" dirty="0">
              <a:solidFill>
                <a:srgbClr val="002060"/>
              </a:solidFill>
            </a:endParaRPr>
          </a:p>
          <a:p>
            <a:pPr marL="457200" lvl="0" indent="-457200">
              <a:buClr>
                <a:srgbClr val="002060"/>
              </a:buClr>
              <a:buSzPct val="100000"/>
              <a:buFont typeface="+mj-lt"/>
              <a:buAutoNum type="arabicPeriod" startAt="7"/>
            </a:pPr>
            <a:r>
              <a:rPr lang="sk-SK" sz="2000" dirty="0">
                <a:solidFill>
                  <a:srgbClr val="002060"/>
                </a:solidFill>
              </a:rPr>
              <a:t>Odporúčame vyskúšať vybrané cvičenia a urobiť si vlastný úsudok ohľadom zložitosti a času potrebného na dokončenie cvičení. Ak sa rozhodnete, môžete vykonávať zmeny, vynechať niektoré časti, uľahčiť si často cvičení, pokiaľ to nenarušuje fyzikálny význam úloh.</a:t>
            </a:r>
          </a:p>
          <a:p>
            <a:pPr lvl="0"/>
            <a:endParaRPr lang="sk-SK" sz="2000" dirty="0">
              <a:solidFill>
                <a:srgbClr val="002163"/>
              </a:solidFill>
            </a:endParaRPr>
          </a:p>
          <a:p>
            <a:pPr marL="457200" lvl="0" indent="-457200">
              <a:buClr>
                <a:srgbClr val="002163"/>
              </a:buClr>
              <a:buSzPct val="100000"/>
              <a:buFont typeface="+mj-lt"/>
              <a:buAutoNum type="arabicPeriod" startAt="8"/>
            </a:pPr>
            <a:r>
              <a:rPr lang="sk-SK" sz="2000" dirty="0">
                <a:solidFill>
                  <a:srgbClr val="002163"/>
                </a:solidFill>
              </a:rPr>
              <a:t>Podľa svojho uváženia môžete dať niektoré cvičenia za domáce úlohy, vykonať predbežnú prípravu doma alebo, naopak, nechať ich doma dokončiť.</a:t>
            </a: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sk-SK" sz="4400" u="sng" dirty="0">
                <a:solidFill>
                  <a:srgbClr val="002060"/>
                </a:solidFill>
              </a:rPr>
              <a:t>Ako pristupovať k materiálu 4</a:t>
            </a: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cstate="print"/>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cstate="print"/>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6840" y="5572440"/>
            <a:ext cx="12197880" cy="138499"/>
          </a:xfrm>
          <a:prstGeom prst="rect">
            <a:avLst/>
          </a:prstGeom>
          <a:solidFill>
            <a:srgbClr val="ED7D31"/>
          </a:solidFill>
          <a:ln w="12600">
            <a:noFill/>
          </a:ln>
        </p:spPr>
        <p:style>
          <a:lnRef idx="0">
            <a:scrgbClr r="0" g="0" b="0"/>
          </a:lnRef>
          <a:fillRef idx="0">
            <a:scrgbClr r="0" g="0" b="0"/>
          </a:fillRef>
          <a:effectRef idx="0">
            <a:scrgbClr r="0" g="0" b="0"/>
          </a:effectRef>
          <a:fontRef idx="minor"/>
        </p:style>
        <p:txBody>
          <a:bodyPr lIns="0" tIns="0" rIns="0" bIns="0">
            <a:spAutoFit/>
          </a:bodyPr>
          <a:lstStyle/>
          <a:p>
            <a:pPr lvl="0">
              <a:defRPr sz="1800"/>
            </a:pPr>
            <a:r>
              <a:rPr lang="en-GB" sz="900" dirty="0"/>
              <a:t>The current publication reflects only the author´s view and neither the Slovak National Agency, nor the European Commission are responsible for any use that may be made of the information it contains.</a:t>
            </a:r>
          </a:p>
        </p:txBody>
      </p:sp>
      <p:pic>
        <p:nvPicPr>
          <p:cNvPr id="126" name="image1.png"/>
          <p:cNvPicPr/>
          <p:nvPr/>
        </p:nvPicPr>
        <p:blipFill>
          <a:blip r:embed="rId2"/>
          <a:stretch/>
        </p:blipFill>
        <p:spPr>
          <a:xfrm>
            <a:off x="-3240" y="-6120"/>
            <a:ext cx="12197880" cy="1060920"/>
          </a:xfrm>
          <a:prstGeom prst="rect">
            <a:avLst/>
          </a:prstGeom>
          <a:ln w="12600">
            <a:noFill/>
          </a:ln>
        </p:spPr>
      </p:pic>
      <p:pic>
        <p:nvPicPr>
          <p:cNvPr id="127" name="image2.jpeg"/>
          <p:cNvPicPr/>
          <p:nvPr/>
        </p:nvPicPr>
        <p:blipFill>
          <a:blip r:embed="rId3"/>
          <a:stretch/>
        </p:blipFill>
        <p:spPr>
          <a:xfrm>
            <a:off x="-6840" y="5799960"/>
            <a:ext cx="12197880" cy="1051200"/>
          </a:xfrm>
          <a:prstGeom prst="rect">
            <a:avLst/>
          </a:prstGeom>
          <a:ln w="12600">
            <a:noFill/>
          </a:ln>
        </p:spPr>
      </p:pic>
      <p:sp>
        <p:nvSpPr>
          <p:cNvPr id="128" name="CustomShape 2"/>
          <p:cNvSpPr/>
          <p:nvPr/>
        </p:nvSpPr>
        <p:spPr>
          <a:xfrm>
            <a:off x="996120" y="1665720"/>
            <a:ext cx="10348920" cy="3891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Autofit/>
          </a:bodyPr>
          <a:lstStyle/>
          <a:p>
            <a:pPr algn="ctr">
              <a:lnSpc>
                <a:spcPts val="5301"/>
              </a:lnSpc>
            </a:pPr>
            <a:endParaRPr lang="sk-SK" sz="1800" b="0" strike="noStrike" spc="-1" dirty="0">
              <a:latin typeface="Arial"/>
            </a:endParaRPr>
          </a:p>
          <a:p>
            <a:pPr>
              <a:lnSpc>
                <a:spcPct val="90000"/>
              </a:lnSpc>
              <a:spcBef>
                <a:spcPts val="1899"/>
              </a:spcBef>
            </a:pPr>
            <a:endParaRPr lang="sk-SK" sz="3140" b="0" strike="noStrike" spc="-1" dirty="0">
              <a:latin typeface="Arial"/>
            </a:endParaRPr>
          </a:p>
          <a:p>
            <a:pPr>
              <a:lnSpc>
                <a:spcPct val="90000"/>
              </a:lnSpc>
              <a:spcBef>
                <a:spcPts val="499"/>
              </a:spcBef>
            </a:pPr>
            <a:r>
              <a:rPr lang="sk-SK" sz="3200" spc="-1" dirty="0">
                <a:solidFill>
                  <a:srgbClr val="002060"/>
                </a:solidFill>
                <a:latin typeface="Calibri"/>
                <a:ea typeface="Calibri"/>
              </a:rPr>
              <a:t>10</a:t>
            </a:r>
            <a:r>
              <a:rPr lang="sk-SK" sz="3200" b="0" strike="noStrike" spc="-1" dirty="0">
                <a:solidFill>
                  <a:srgbClr val="002060"/>
                </a:solidFill>
                <a:latin typeface="Calibri"/>
                <a:ea typeface="Calibri"/>
              </a:rPr>
              <a:t>.1. Astronomické observatóriá</a:t>
            </a:r>
          </a:p>
          <a:p>
            <a:pPr>
              <a:lnSpc>
                <a:spcPct val="90000"/>
              </a:lnSpc>
              <a:spcBef>
                <a:spcPts val="499"/>
              </a:spcBef>
            </a:pPr>
            <a:endParaRPr lang="sk-SK" sz="3200" spc="-1" dirty="0">
              <a:solidFill>
                <a:srgbClr val="002060"/>
              </a:solidFill>
              <a:latin typeface="Arial"/>
            </a:endParaRPr>
          </a:p>
          <a:p>
            <a:pPr>
              <a:lnSpc>
                <a:spcPct val="90000"/>
              </a:lnSpc>
              <a:spcBef>
                <a:spcPts val="499"/>
              </a:spcBef>
            </a:pPr>
            <a:r>
              <a:rPr lang="sk-SK" sz="3200" spc="-1" dirty="0">
                <a:solidFill>
                  <a:srgbClr val="002060"/>
                </a:solidFill>
                <a:latin typeface="Calibri"/>
                <a:ea typeface="Calibri"/>
              </a:rPr>
              <a:t>10</a:t>
            </a:r>
            <a:r>
              <a:rPr lang="sk-SK" sz="3200" b="0" strike="noStrike" spc="-1" dirty="0">
                <a:solidFill>
                  <a:srgbClr val="002060"/>
                </a:solidFill>
                <a:latin typeface="Calibri"/>
                <a:ea typeface="Calibri"/>
              </a:rPr>
              <a:t>.3. Elektromagnetické spektrum</a:t>
            </a:r>
            <a:endParaRPr lang="sk-SK" sz="3200" b="0" strike="noStrike" spc="-1" dirty="0">
              <a:solidFill>
                <a:srgbClr val="002060"/>
              </a:solidFill>
              <a:latin typeface="Arial"/>
            </a:endParaRPr>
          </a:p>
          <a:p>
            <a:pPr algn="ctr">
              <a:lnSpc>
                <a:spcPct val="90000"/>
              </a:lnSpc>
              <a:spcBef>
                <a:spcPts val="499"/>
              </a:spcBef>
            </a:pPr>
            <a:r>
              <a:rPr lang="sk-SK" sz="2350" b="0" strike="noStrike" spc="-1" dirty="0">
                <a:solidFill>
                  <a:srgbClr val="0C2190"/>
                </a:solidFill>
                <a:latin typeface="Trebuchet MS"/>
                <a:ea typeface="Trebuchet MS"/>
              </a:rPr>
              <a:t> </a:t>
            </a:r>
            <a:endParaRPr lang="sk-SK" sz="2350" b="0" strike="noStrike" spc="-1" dirty="0">
              <a:latin typeface="Arial"/>
            </a:endParaRPr>
          </a:p>
        </p:txBody>
      </p:sp>
      <p:sp>
        <p:nvSpPr>
          <p:cNvPr id="129" name="CustomShape 3"/>
          <p:cNvSpPr/>
          <p:nvPr/>
        </p:nvSpPr>
        <p:spPr>
          <a:xfrm>
            <a:off x="1523880" y="637560"/>
            <a:ext cx="9143280" cy="954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noAutofit/>
          </a:bodyPr>
          <a:lstStyle/>
          <a:p>
            <a:pPr lvl="0">
              <a:defRPr sz="1800" u="none">
                <a:solidFill>
                  <a:srgbClr val="000000"/>
                </a:solidFill>
              </a:defRPr>
            </a:pPr>
            <a:r>
              <a:rPr lang="cs-CZ" sz="4800" u="sng" dirty="0" err="1">
                <a:solidFill>
                  <a:srgbClr val="002060"/>
                </a:solidFill>
              </a:rPr>
              <a:t>Моdul</a:t>
            </a:r>
            <a:r>
              <a:rPr lang="cs-CZ" sz="4800" u="sng" dirty="0">
                <a:solidFill>
                  <a:srgbClr val="002060"/>
                </a:solidFill>
              </a:rPr>
              <a:t> 10 – obsah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2653</Words>
  <Application>Microsoft Office PowerPoint</Application>
  <PresentationFormat>Širokouhlá</PresentationFormat>
  <Paragraphs>164</Paragraphs>
  <Slides>25</Slides>
  <Notes>2</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25</vt:i4>
      </vt:variant>
    </vt:vector>
  </HeadingPairs>
  <TitlesOfParts>
    <vt:vector size="35" baseType="lpstr">
      <vt:lpstr>Arial</vt:lpstr>
      <vt:lpstr>Calibri</vt:lpstr>
      <vt:lpstr>Franklin Gothic Book</vt:lpstr>
      <vt:lpstr>Symbol</vt:lpstr>
      <vt:lpstr>Times New Roman</vt:lpstr>
      <vt:lpstr>Trebuchet MS</vt:lpstr>
      <vt:lpstr>Verdana</vt:lpstr>
      <vt:lpstr>Verdana Bold</vt:lpstr>
      <vt:lpstr>Wingdings</vt:lpstr>
      <vt:lpstr>Office Theme</vt:lpstr>
      <vt:lpstr>Prezentácia programu PowerPoint</vt:lpstr>
      <vt:lpstr>Prezentácia programu PowerPoint</vt:lpstr>
      <vt:lpstr>Moduly projektu STARS</vt:lpstr>
      <vt:lpstr>Ako sú moduly štruktúrované</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subject/>
  <dc:creator>Andrea</dc:creator>
  <dc:description/>
  <cp:lastModifiedBy>Andrea</cp:lastModifiedBy>
  <cp:revision>28</cp:revision>
  <dcterms:modified xsi:type="dcterms:W3CDTF">2020-10-06T03:59:07Z</dcterms:modified>
  <dc:language>sk-SK</dc:language>
</cp:coreProperties>
</file>