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2"/>
  </p:notesMasterIdLst>
  <p:sldIdLst>
    <p:sldId id="256" r:id="rId2"/>
    <p:sldId id="347" r:id="rId3"/>
    <p:sldId id="348" r:id="rId4"/>
    <p:sldId id="259" r:id="rId5"/>
    <p:sldId id="349" r:id="rId6"/>
    <p:sldId id="350" r:id="rId7"/>
    <p:sldId id="351" r:id="rId8"/>
    <p:sldId id="264" r:id="rId9"/>
    <p:sldId id="267" r:id="rId10"/>
    <p:sldId id="320" r:id="rId11"/>
    <p:sldId id="270" r:id="rId12"/>
    <p:sldId id="319" r:id="rId13"/>
    <p:sldId id="308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329" r:id="rId29"/>
    <p:sldId id="316" r:id="rId30"/>
    <p:sldId id="317" r:id="rId31"/>
  </p:sldIdLst>
  <p:sldSz cx="12192000" cy="6858000"/>
  <p:notesSz cx="6858000" cy="9144000"/>
  <p:defaultTextStyle>
    <a:lvl1pPr>
      <a:defRPr>
        <a:latin typeface="Calibri"/>
        <a:ea typeface="Calibri"/>
        <a:cs typeface="Calibri"/>
        <a:sym typeface="Calibri"/>
      </a:defRPr>
    </a:lvl1pPr>
    <a:lvl2pPr indent="457200">
      <a:defRPr>
        <a:latin typeface="Calibri"/>
        <a:ea typeface="Calibri"/>
        <a:cs typeface="Calibri"/>
        <a:sym typeface="Calibri"/>
      </a:defRPr>
    </a:lvl2pPr>
    <a:lvl3pPr indent="914400">
      <a:defRPr>
        <a:latin typeface="Calibri"/>
        <a:ea typeface="Calibri"/>
        <a:cs typeface="Calibri"/>
        <a:sym typeface="Calibri"/>
      </a:defRPr>
    </a:lvl3pPr>
    <a:lvl4pPr indent="1371600">
      <a:defRPr>
        <a:latin typeface="Calibri"/>
        <a:ea typeface="Calibri"/>
        <a:cs typeface="Calibri"/>
        <a:sym typeface="Calibri"/>
      </a:defRPr>
    </a:lvl4pPr>
    <a:lvl5pPr indent="1828800">
      <a:defRPr>
        <a:latin typeface="Calibri"/>
        <a:ea typeface="Calibri"/>
        <a:cs typeface="Calibri"/>
        <a:sym typeface="Calibri"/>
      </a:defRPr>
    </a:lvl5pPr>
    <a:lvl6pPr indent="2286000">
      <a:defRPr>
        <a:latin typeface="Calibri"/>
        <a:ea typeface="Calibri"/>
        <a:cs typeface="Calibri"/>
        <a:sym typeface="Calibri"/>
      </a:defRPr>
    </a:lvl6pPr>
    <a:lvl7pPr indent="2743200">
      <a:defRPr>
        <a:latin typeface="Calibri"/>
        <a:ea typeface="Calibri"/>
        <a:cs typeface="Calibri"/>
        <a:sym typeface="Calibri"/>
      </a:defRPr>
    </a:lvl7pPr>
    <a:lvl8pPr indent="3200400">
      <a:defRPr>
        <a:latin typeface="Calibri"/>
        <a:ea typeface="Calibri"/>
        <a:cs typeface="Calibri"/>
        <a:sym typeface="Calibri"/>
      </a:defRPr>
    </a:lvl8pPr>
    <a:lvl9pPr indent="3657600">
      <a:defRPr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7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5" name="Shape 5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1" name="Shape 50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i="1">
                <a:latin typeface="Calibri"/>
                <a:ea typeface="Calibri"/>
                <a:cs typeface="Calibri"/>
                <a:sym typeface="Calibri"/>
              </a:rPr>
              <a:t>DOI: 10.3102/003465430298487,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The Power of Feedback, John Hattie and Helen Timperley,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University of Auckland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09" name="Shape 5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400">
              <a:lnSpc>
                <a:spcPct val="100000"/>
              </a:lnSpc>
              <a:defRPr sz="1800"/>
            </a:pPr>
            <a:r>
              <a:rPr sz="1200" i="1">
                <a:latin typeface="Calibri"/>
                <a:ea typeface="Calibri"/>
                <a:cs typeface="Calibri"/>
                <a:sym typeface="Calibri"/>
              </a:rPr>
              <a:t>DOI: 10.3102/003465430298487,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The Power of Feedback, John Hattie and Helen Timperley, </a:t>
            </a:r>
            <a:r>
              <a:rPr sz="1200" i="1">
                <a:latin typeface="Calibri"/>
                <a:ea typeface="Calibri"/>
                <a:cs typeface="Calibri"/>
                <a:sym typeface="Calibri"/>
              </a:rPr>
              <a:t>University of Auckland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 hasCustomPrompt="1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 hasCustomPrompt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 hasCustomPrompt="1"/>
          </p:nvPr>
        </p:nvSpPr>
        <p:spPr>
          <a:xfrm>
            <a:off x="8724900" y="0"/>
            <a:ext cx="2628900" cy="65420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 hasCustomPrompt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 hasCustomPrompt="1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idx="1" hasCustomPrompt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xfrm>
            <a:off x="8610600" y="6404291"/>
            <a:ext cx="2743200" cy="26924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title" hasCustomPrompt="1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lIns="0" tIns="0" rIns="0" bIns="0"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idx="1" hasCustomPrompt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2400"/>
              <a:t>Body Level Two</a:t>
            </a:r>
          </a:p>
          <a:p>
            <a:pPr lvl="2">
              <a:defRPr sz="1800"/>
            </a:pPr>
            <a:r>
              <a:rPr sz="2400"/>
              <a:t>Body Level Three</a:t>
            </a:r>
          </a:p>
          <a:p>
            <a:pPr lvl="3">
              <a:defRPr sz="1800"/>
            </a:pPr>
            <a:r>
              <a:rPr sz="2400"/>
              <a:t>Body Level Four</a:t>
            </a:r>
          </a:p>
          <a:p>
            <a:pPr lvl="4">
              <a:defRPr sz="1800"/>
            </a:pPr>
            <a:r>
              <a:rPr sz="2400"/>
              <a:t>Body Level Five</a:t>
            </a:r>
          </a:p>
        </p:txBody>
      </p:sp>
      <p:sp>
        <p:nvSpPr>
          <p:cNvPr id="53" name="Shape 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 hasCustomPrompt="1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 hasCustomPrompt="1"/>
          </p:nvPr>
        </p:nvSpPr>
        <p:spPr>
          <a:xfrm>
            <a:off x="831850" y="4589462"/>
            <a:ext cx="10515600" cy="226853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 hasCustomPrompt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 hasCustomPrompt="1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 hasCustomPrompt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pPr lvl="0">
              <a:defRPr sz="1800" b="0"/>
            </a:pPr>
            <a:r>
              <a:rPr sz="2400" b="1"/>
              <a:t>Body Level One</a:t>
            </a:r>
          </a:p>
          <a:p>
            <a:pPr lvl="1">
              <a:defRPr sz="1800" b="0"/>
            </a:pPr>
            <a:r>
              <a:rPr sz="2400" b="1"/>
              <a:t>Body Level Two</a:t>
            </a:r>
          </a:p>
          <a:p>
            <a:pPr lvl="2">
              <a:defRPr sz="1800" b="0"/>
            </a:pPr>
            <a:r>
              <a:rPr sz="2400" b="1"/>
              <a:t>Body Level Three</a:t>
            </a:r>
          </a:p>
          <a:p>
            <a:pPr lvl="3">
              <a:defRPr sz="1800" b="0"/>
            </a:pPr>
            <a:r>
              <a:rPr sz="2400" b="1"/>
              <a:t>Body Level Four</a:t>
            </a:r>
          </a:p>
          <a:p>
            <a:pPr lvl="4">
              <a:defRPr sz="1800" b="0"/>
            </a:pPr>
            <a:r>
              <a:rPr sz="2400" b="1"/>
              <a:t>Body Level Five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 hasCustomPrompt="1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 hasCustomPrompt="1"/>
          </p:nvPr>
        </p:nvSpPr>
        <p:spPr>
          <a:xfrm>
            <a:off x="5183187" y="987425"/>
            <a:ext cx="6172201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185" indent="-260985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 hasCustomPrompt="1"/>
          </p:nvPr>
        </p:nvSpPr>
        <p:spPr>
          <a:xfrm>
            <a:off x="839787" y="0"/>
            <a:ext cx="3932239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Title Text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 hasCustomPrompt="1"/>
          </p:nvPr>
        </p:nvSpPr>
        <p:spPr>
          <a:xfrm>
            <a:off x="839787" y="2057400"/>
            <a:ext cx="3932239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</a:p>
          <a:p>
            <a:pPr lvl="1">
              <a:defRPr sz="1800"/>
            </a:pPr>
            <a:r>
              <a:rPr sz="1600"/>
              <a:t>Body Level Two</a:t>
            </a:r>
          </a:p>
          <a:p>
            <a:pPr lvl="2">
              <a:defRPr sz="1800"/>
            </a:pPr>
            <a:r>
              <a:rPr sz="1600"/>
              <a:t>Body Level Three</a:t>
            </a:r>
          </a:p>
          <a:p>
            <a:pPr lvl="3">
              <a:defRPr sz="1800"/>
            </a:pPr>
            <a:r>
              <a:rPr sz="1600"/>
              <a:t>Body Level Four</a:t>
            </a:r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7"/>
            <a:ext cx="10515600" cy="1595439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/>
          </a:bodyPr>
          <a:lstStyle/>
          <a:p>
            <a:pPr lvl="0">
              <a:defRPr sz="1800"/>
            </a:pPr>
            <a:r>
              <a:rPr sz="4400"/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/>
          </a:bodyPr>
          <a:lstStyle/>
          <a:p>
            <a:pPr lvl="0">
              <a:defRPr sz="1800"/>
            </a:pPr>
            <a:r>
              <a:rPr sz="2800"/>
              <a:t>Body Level One</a:t>
            </a:r>
          </a:p>
          <a:p>
            <a:pPr lvl="1">
              <a:defRPr sz="1800"/>
            </a:pPr>
            <a:r>
              <a:rPr sz="2800"/>
              <a:t>Body Level Two</a:t>
            </a:r>
          </a:p>
          <a:p>
            <a:pPr lvl="2">
              <a:defRPr sz="1800"/>
            </a:pPr>
            <a:r>
              <a:rPr sz="2800"/>
              <a:t>Body Level Three</a:t>
            </a:r>
          </a:p>
          <a:p>
            <a:pPr lvl="3">
              <a:defRPr sz="1800"/>
            </a:pPr>
            <a:r>
              <a:rPr sz="2800"/>
              <a:t>Body Level Four</a:t>
            </a:r>
          </a:p>
          <a:p>
            <a:pPr lvl="4">
              <a:defRPr sz="1800"/>
            </a:pPr>
            <a:r>
              <a:rPr sz="2800"/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04292"/>
            <a:ext cx="2743200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med"/>
  <p:txStyles>
    <p:titleStyle>
      <a:lvl1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1pPr>
      <a:lvl2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2pPr>
      <a:lvl3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3pPr>
      <a:lvl4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4pPr>
      <a:lvl5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5pPr>
      <a:lvl6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6pPr>
      <a:lvl7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7pPr>
      <a:lvl8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8pPr>
      <a:lvl9pPr>
        <a:lnSpc>
          <a:spcPct val="90000"/>
        </a:lnSpc>
        <a:defRPr sz="4400"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 panose="020B0604020202020204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 panose="020B0604020202020204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40" indent="-320040">
        <a:lnSpc>
          <a:spcPct val="90000"/>
        </a:lnSpc>
        <a:spcBef>
          <a:spcPts val="1000"/>
        </a:spcBef>
        <a:buSzPct val="100000"/>
        <a:buFont typeface="Arial" panose="020B0604020202020204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 panose="020B0604020202020204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 panose="020B0604020202020204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 panose="020B0604020202020204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 panose="020B0604020202020204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 panose="020B0604020202020204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 panose="020B0604020202020204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-6761" y="1049639"/>
            <a:ext cx="12198761" cy="60068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>
              <a:lnSpc>
                <a:spcPct val="150000"/>
              </a:lnSpc>
            </a:pPr>
            <a:r>
              <a:rPr sz="800">
                <a:latin typeface="Verdana Bold"/>
                <a:ea typeface="Verdana Bold"/>
                <a:cs typeface="Verdana Bold"/>
                <a:sym typeface="Verdana Bold"/>
              </a:rPr>
              <a:t>Project:</a:t>
            </a:r>
            <a:r>
              <a:rPr sz="8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 STARS (Successfully Teaching AstRonomy in Schools)		 			</a:t>
            </a:r>
          </a:p>
          <a:p>
            <a:pPr lvl="0">
              <a:lnSpc>
                <a:spcPct val="150000"/>
              </a:lnSpc>
            </a:pPr>
            <a:r>
              <a:rPr sz="8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This project has been funded with the support of the Erasmus+ Programme, K2 Action, Strategic Partnerships in School Education.</a:t>
            </a:r>
          </a:p>
          <a:p>
            <a:pPr lvl="0">
              <a:lnSpc>
                <a:spcPct val="150000"/>
              </a:lnSpc>
            </a:pPr>
            <a:r>
              <a:rPr sz="800">
                <a:latin typeface="Verdana Bold"/>
                <a:ea typeface="Verdana Bold"/>
                <a:cs typeface="Verdana Bold"/>
                <a:sym typeface="Verdana Bold"/>
              </a:rPr>
              <a:t>Project Agreement Number:</a:t>
            </a:r>
            <a:r>
              <a:rPr sz="8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rPr>
              <a:t> </a:t>
            </a:r>
            <a:r>
              <a:rPr sz="800"/>
              <a:t>2017-1-SK01-KA201-035344 				</a:t>
            </a:r>
          </a:p>
        </p:txBody>
      </p:sp>
      <p:sp>
        <p:nvSpPr>
          <p:cNvPr id="58" name="Shape 58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sp>
        <p:nvSpPr>
          <p:cNvPr id="59" name="Shape 59"/>
          <p:cNvSpPr/>
          <p:nvPr/>
        </p:nvSpPr>
        <p:spPr>
          <a:xfrm>
            <a:off x="261256" y="1632713"/>
            <a:ext cx="11685322" cy="393827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 algn="ctr"/>
            <a:r>
              <a:rPr sz="5400" b="1" dirty="0">
                <a:solidFill>
                  <a:srgbClr val="843C0B"/>
                </a:solidFill>
                <a:latin typeface="Franklin Gothic Book"/>
                <a:ea typeface="Franklin Gothic Book"/>
                <a:cs typeface="Franklin Gothic Book"/>
                <a:sym typeface="Franklin Gothic Book"/>
              </a:rPr>
              <a:t>ОБУЧИТЕЛНА ПРОГРАМА ЗА УЧИТЕЛИ (O2)</a:t>
            </a:r>
          </a:p>
          <a:p>
            <a:pPr lvl="0" algn="ctr"/>
            <a:endParaRPr sz="1000" dirty="0"/>
          </a:p>
          <a:p>
            <a:pPr lvl="0" algn="ctr"/>
            <a:r>
              <a:rPr sz="4400" b="1" dirty="0" err="1">
                <a:solidFill>
                  <a:srgbClr val="002060"/>
                </a:solidFill>
              </a:rPr>
              <a:t>Модул</a:t>
            </a:r>
            <a:r>
              <a:rPr sz="4400" b="1" dirty="0">
                <a:solidFill>
                  <a:srgbClr val="002060"/>
                </a:solidFill>
              </a:rPr>
              <a:t> #</a:t>
            </a:r>
            <a:r>
              <a:rPr lang="en-US" sz="4400" b="1" dirty="0">
                <a:solidFill>
                  <a:srgbClr val="002060"/>
                </a:solidFill>
              </a:rPr>
              <a:t>2</a:t>
            </a:r>
            <a:endParaRPr sz="4400" b="1" dirty="0">
              <a:solidFill>
                <a:srgbClr val="002060"/>
              </a:solidFill>
            </a:endParaRPr>
          </a:p>
          <a:p>
            <a:pPr lvl="0" algn="ctr"/>
            <a:r>
              <a:rPr sz="4400" b="1" u="sng" dirty="0" err="1">
                <a:solidFill>
                  <a:srgbClr val="002060"/>
                </a:solidFill>
              </a:rPr>
              <a:t>Движение</a:t>
            </a:r>
            <a:r>
              <a:rPr sz="4400" b="1" u="sng" dirty="0">
                <a:solidFill>
                  <a:srgbClr val="002060"/>
                </a:solidFill>
              </a:rPr>
              <a:t> </a:t>
            </a:r>
            <a:r>
              <a:rPr sz="4400" b="1" u="sng" dirty="0" err="1">
                <a:solidFill>
                  <a:srgbClr val="002060"/>
                </a:solidFill>
              </a:rPr>
              <a:t>на</a:t>
            </a:r>
            <a:r>
              <a:rPr sz="4400" b="1" u="sng" dirty="0">
                <a:solidFill>
                  <a:srgbClr val="002060"/>
                </a:solidFill>
              </a:rPr>
              <a:t> </a:t>
            </a:r>
            <a:r>
              <a:rPr sz="4400" b="1" u="sng" dirty="0" err="1">
                <a:solidFill>
                  <a:srgbClr val="002060"/>
                </a:solidFill>
              </a:rPr>
              <a:t>небесните</a:t>
            </a:r>
            <a:r>
              <a:rPr sz="4400" b="1" u="sng" dirty="0">
                <a:solidFill>
                  <a:srgbClr val="002060"/>
                </a:solidFill>
              </a:rPr>
              <a:t> </a:t>
            </a:r>
            <a:r>
              <a:rPr sz="4400" b="1" u="sng" dirty="0" err="1">
                <a:solidFill>
                  <a:srgbClr val="002060"/>
                </a:solidFill>
              </a:rPr>
              <a:t>тела</a:t>
            </a:r>
            <a:r>
              <a:rPr sz="4400" b="1" u="sng" dirty="0">
                <a:solidFill>
                  <a:srgbClr val="002060"/>
                </a:solidFill>
              </a:rPr>
              <a:t>.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Конични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сечения</a:t>
            </a:r>
            <a:r>
              <a:rPr lang="" altLang="en-US" sz="4400" b="1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60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1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35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6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7" name="Shape 137"/>
          <p:cNvSpPr/>
          <p:nvPr/>
        </p:nvSpPr>
        <p:spPr>
          <a:xfrm>
            <a:off x="773473" y="1378811"/>
            <a:ext cx="11198504" cy="413956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0" lvl="0" indent="0">
              <a:buSzPct val="100000"/>
              <a:buNone/>
            </a:pPr>
            <a:r>
              <a:rPr lang="en-US" sz="2300">
                <a:solidFill>
                  <a:srgbClr val="002060"/>
                </a:solidFill>
              </a:rPr>
              <a:t>2.</a:t>
            </a:r>
            <a:r>
              <a:rPr lang="en-US" altLang="en-US" sz="2300">
                <a:solidFill>
                  <a:srgbClr val="002060"/>
                </a:solidFill>
              </a:rPr>
              <a:t>3</a:t>
            </a:r>
            <a:r>
              <a:rPr lang="en-US" sz="2300">
                <a:solidFill>
                  <a:srgbClr val="002060"/>
                </a:solidFill>
              </a:rPr>
              <a:t>. </a:t>
            </a:r>
            <a:r>
              <a:rPr sz="2300">
                <a:solidFill>
                  <a:srgbClr val="002060"/>
                </a:solidFill>
              </a:rPr>
              <a:t>Конични сечения: </a:t>
            </a:r>
          </a:p>
          <a:p>
            <a:pPr marL="0" lvl="0" indent="0">
              <a:buSzPct val="100000"/>
              <a:buNone/>
            </a:pPr>
            <a:r>
              <a:rPr sz="2300">
                <a:solidFill>
                  <a:srgbClr val="002060"/>
                </a:solidFill>
              </a:rPr>
              <a:t>Учениците да могат да изброят видовете конични сечения и да правят разлика между тях. </a:t>
            </a:r>
          </a:p>
          <a:p>
            <a:pPr marL="0" lvl="0" indent="0">
              <a:buSzPct val="100000"/>
              <a:buNone/>
            </a:pPr>
            <a:r>
              <a:rPr sz="2300">
                <a:solidFill>
                  <a:srgbClr val="002060"/>
                </a:solidFill>
              </a:rPr>
              <a:t>Учениците да разберат термините голяма и малка ос/полуос, ексцентрицитет и как те се изменят за различните видове конични сечения. </a:t>
            </a:r>
          </a:p>
          <a:p>
            <a:pPr marL="0" lvl="0" indent="0">
              <a:buNone/>
            </a:pPr>
            <a:r>
              <a:rPr sz="2600">
                <a:solidFill>
                  <a:srgbClr val="002060"/>
                </a:solidFill>
              </a:rPr>
              <a:t>* </a:t>
            </a:r>
            <a:r>
              <a:rPr>
                <a:solidFill>
                  <a:srgbClr val="002060"/>
                </a:solidFill>
              </a:rPr>
              <a:t>За по-ясна илюстрация на материала можете да използвате практически упражнения 1 и 2 (Тримерно онагледяване на получаването на конични сечения и  Изчертаване на коничните сечения с карфици и конец) или видео с подобно съдържание  по време на урока, а като упражнение - учениците сами да направят практическите упражнения</a:t>
            </a:r>
            <a:r>
              <a:rPr sz="2600">
                <a:solidFill>
                  <a:srgbClr val="002060"/>
                </a:solidFill>
              </a:rPr>
              <a:t>. </a:t>
            </a:r>
          </a:p>
          <a:p>
            <a:pPr marL="0" lvl="0" indent="0">
              <a:buSzPct val="100000"/>
              <a:buNone/>
            </a:pPr>
            <a:r>
              <a:rPr sz="2200">
                <a:solidFill>
                  <a:srgbClr val="002060"/>
                </a:solidFill>
              </a:rPr>
              <a:t>Орбити и орбитни елементи</a:t>
            </a:r>
            <a:r>
              <a:rPr sz="2200">
                <a:solidFill>
                  <a:srgbClr val="002163"/>
                </a:solidFill>
              </a:rPr>
              <a:t>: </a:t>
            </a:r>
          </a:p>
          <a:p>
            <a:pPr marL="0" lvl="0" indent="0">
              <a:buSzPct val="100000"/>
              <a:buNone/>
            </a:pPr>
            <a:r>
              <a:rPr sz="2200">
                <a:solidFill>
                  <a:srgbClr val="002163"/>
                </a:solidFill>
              </a:rPr>
              <a:t>Учениците да разберат кои са основните елементи, които определят формата и размера на орбитата; какво е еклиптика.</a:t>
            </a:r>
          </a:p>
        </p:txBody>
      </p:sp>
      <p:sp>
        <p:nvSpPr>
          <p:cNvPr id="138" name="Shape 138"/>
          <p:cNvSpPr/>
          <p:nvPr/>
        </p:nvSpPr>
        <p:spPr>
          <a:xfrm>
            <a:off x="530065" y="658815"/>
            <a:ext cx="11685321" cy="135382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00" u="sng">
                <a:solidFill>
                  <a:srgbClr val="002060"/>
                </a:solidFill>
                <a:sym typeface="+mn-ea"/>
              </a:rPr>
              <a:t>Теоретично съдържаниe</a:t>
            </a:r>
            <a:endParaRPr sz="4400" u="sng">
              <a:solidFill>
                <a:srgbClr val="002060"/>
              </a:solidFill>
            </a:endParaRPr>
          </a:p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00" u="sng">
                <a:solidFill>
                  <a:srgbClr val="002060"/>
                </a:solidFill>
              </a:rPr>
              <a:t>: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65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66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7" name="Shape 167"/>
          <p:cNvSpPr/>
          <p:nvPr/>
        </p:nvSpPr>
        <p:spPr>
          <a:xfrm>
            <a:off x="261256" y="836615"/>
            <a:ext cx="11685322" cy="739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00" u="sng">
                <a:solidFill>
                  <a:srgbClr val="002060"/>
                </a:solidFill>
              </a:rPr>
              <a:t>Списък на практическите упражнения</a:t>
            </a:r>
          </a:p>
        </p:txBody>
      </p:sp>
      <p:sp>
        <p:nvSpPr>
          <p:cNvPr id="168" name="Shape 168"/>
          <p:cNvSpPr/>
          <p:nvPr/>
        </p:nvSpPr>
        <p:spPr>
          <a:xfrm>
            <a:off x="261256" y="1941135"/>
            <a:ext cx="11685322" cy="230695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lang="en-US" sz="3600">
                <a:solidFill>
                  <a:srgbClr val="002060"/>
                </a:solidFill>
              </a:rPr>
              <a:t>2.1.1</a:t>
            </a:r>
            <a:r>
              <a:rPr sz="3600">
                <a:solidFill>
                  <a:srgbClr val="002060"/>
                </a:solidFill>
              </a:rPr>
              <a:t>.    Работа с подвижна звездна карта или компютърна програма тип Планетариум</a:t>
            </a:r>
          </a:p>
          <a:p>
            <a:pPr lvl="0"/>
            <a:r>
              <a:rPr lang="en-US" sz="3600">
                <a:solidFill>
                  <a:srgbClr val="002060"/>
                </a:solidFill>
              </a:rPr>
              <a:t>2.1.2</a:t>
            </a:r>
            <a:r>
              <a:rPr sz="3600">
                <a:solidFill>
                  <a:srgbClr val="002060"/>
                </a:solidFill>
              </a:rPr>
              <a:t>.  Сезони</a:t>
            </a:r>
          </a:p>
          <a:p>
            <a:pPr lvl="0"/>
            <a:r>
              <a:rPr lang="en-US" sz="3600">
                <a:solidFill>
                  <a:srgbClr val="002060"/>
                </a:solidFill>
              </a:rPr>
              <a:t>2.1.3</a:t>
            </a:r>
            <a:r>
              <a:rPr sz="3600">
                <a:solidFill>
                  <a:srgbClr val="002060"/>
                </a:solidFill>
              </a:rPr>
              <a:t>.  Видимо движение на звездното небе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05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6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7" name="Shape 107"/>
          <p:cNvSpPr/>
          <p:nvPr/>
        </p:nvSpPr>
        <p:spPr>
          <a:xfrm>
            <a:off x="261256" y="836615"/>
            <a:ext cx="11685322" cy="70675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40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000" u="sng">
                <a:solidFill>
                  <a:srgbClr val="002060"/>
                </a:solidFill>
              </a:rPr>
              <a:t>Списък </a:t>
            </a:r>
            <a:r>
              <a:rPr lang="en-US" sz="4000" u="sng">
                <a:solidFill>
                  <a:srgbClr val="002060"/>
                </a:solidFill>
              </a:rPr>
              <a:t>на</a:t>
            </a:r>
            <a:r>
              <a:rPr sz="4000" u="sng">
                <a:solidFill>
                  <a:srgbClr val="002060"/>
                </a:solidFill>
              </a:rPr>
              <a:t> практически</a:t>
            </a:r>
            <a:r>
              <a:rPr lang="en-US" sz="4000" u="sng">
                <a:solidFill>
                  <a:srgbClr val="002060"/>
                </a:solidFill>
              </a:rPr>
              <a:t>те</a:t>
            </a:r>
            <a:r>
              <a:rPr sz="4000" u="sng">
                <a:solidFill>
                  <a:srgbClr val="002060"/>
                </a:solidFill>
              </a:rPr>
              <a:t> упражнения </a:t>
            </a:r>
          </a:p>
        </p:txBody>
      </p:sp>
      <p:sp>
        <p:nvSpPr>
          <p:cNvPr id="108" name="Shape 108"/>
          <p:cNvSpPr/>
          <p:nvPr/>
        </p:nvSpPr>
        <p:spPr>
          <a:xfrm>
            <a:off x="533488" y="2119627"/>
            <a:ext cx="11140858" cy="308038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 algn="just" defTabSz="457200">
              <a:lnSpc>
                <a:spcPct val="120000"/>
              </a:lnSpc>
            </a:pPr>
            <a:r>
              <a:rPr lang="en-US" sz="2700">
                <a:solidFill>
                  <a:srgbClr val="043480"/>
                </a:solidFill>
              </a:rPr>
              <a:t>2.</a:t>
            </a:r>
            <a:r>
              <a:rPr lang="en-US" altLang="en-US" sz="2700">
                <a:solidFill>
                  <a:srgbClr val="043480"/>
                </a:solidFill>
              </a:rPr>
              <a:t>3</a:t>
            </a:r>
            <a:r>
              <a:rPr sz="2700">
                <a:solidFill>
                  <a:srgbClr val="043480"/>
                </a:solidFill>
              </a:rPr>
              <a:t>.1. Тримерно онагледяване на получаването на различните видове конични сечения. </a:t>
            </a:r>
          </a:p>
          <a:p>
            <a:pPr lvl="0" algn="just" defTabSz="457200">
              <a:lnSpc>
                <a:spcPct val="120000"/>
              </a:lnSpc>
            </a:pPr>
            <a:r>
              <a:rPr lang="en-US" sz="2700">
                <a:solidFill>
                  <a:srgbClr val="043480"/>
                </a:solidFill>
              </a:rPr>
              <a:t>2.</a:t>
            </a:r>
            <a:r>
              <a:rPr lang="en-US" altLang="en-US" sz="2700">
                <a:solidFill>
                  <a:srgbClr val="043480"/>
                </a:solidFill>
              </a:rPr>
              <a:t>3</a:t>
            </a:r>
            <a:r>
              <a:rPr sz="2700">
                <a:solidFill>
                  <a:srgbClr val="043480"/>
                </a:solidFill>
              </a:rPr>
              <a:t>.2. Изчертаване на коничните сечения с помощта на карфици и конец. </a:t>
            </a:r>
          </a:p>
          <a:p>
            <a:pPr lvl="0" defTabSz="457200">
              <a:lnSpc>
                <a:spcPct val="120000"/>
              </a:lnSpc>
            </a:pPr>
            <a:r>
              <a:rPr lang="en-US" sz="2700">
                <a:solidFill>
                  <a:srgbClr val="043480"/>
                </a:solidFill>
              </a:rPr>
              <a:t>2.</a:t>
            </a:r>
            <a:r>
              <a:rPr lang="en-US" altLang="en-US" sz="2700">
                <a:solidFill>
                  <a:srgbClr val="043480"/>
                </a:solidFill>
              </a:rPr>
              <a:t>3</a:t>
            </a:r>
            <a:r>
              <a:rPr lang="en-US" sz="2700">
                <a:solidFill>
                  <a:srgbClr val="043480"/>
                </a:solidFill>
              </a:rPr>
              <a:t>.3</a:t>
            </a:r>
            <a:r>
              <a:rPr sz="2700">
                <a:solidFill>
                  <a:srgbClr val="043480"/>
                </a:solidFill>
              </a:rPr>
              <a:t>. Орбити. Орбитни елементи.</a:t>
            </a:r>
          </a:p>
          <a:p>
            <a:pPr lvl="0" defTabSz="457200">
              <a:lnSpc>
                <a:spcPct val="120000"/>
              </a:lnSpc>
            </a:pPr>
            <a:endParaRPr sz="2700">
              <a:solidFill>
                <a:srgbClr val="043480"/>
              </a:solidFill>
            </a:endParaRP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Shape 432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433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34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35" name="Shape 435"/>
          <p:cNvSpPr/>
          <p:nvPr/>
        </p:nvSpPr>
        <p:spPr>
          <a:xfrm>
            <a:off x="244631" y="581577"/>
            <a:ext cx="11685322" cy="175323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Практическо упражнение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lang="en-US" sz="4400">
                <a:solidFill>
                  <a:srgbClr val="44546A"/>
                </a:solidFill>
              </a:rPr>
              <a:t>2.1.1</a:t>
            </a:r>
            <a:r>
              <a:rPr sz="3200">
                <a:solidFill>
                  <a:srgbClr val="44546A"/>
                </a:solidFill>
              </a:rPr>
              <a:t>. Работа с подвижна звездна карта или компютърна програма тип Планетариум</a:t>
            </a:r>
          </a:p>
        </p:txBody>
      </p:sp>
      <p:sp>
        <p:nvSpPr>
          <p:cNvPr id="436" name="Shape 436"/>
          <p:cNvSpPr/>
          <p:nvPr/>
        </p:nvSpPr>
        <p:spPr>
          <a:xfrm>
            <a:off x="253339" y="2884344"/>
            <a:ext cx="11685322" cy="8534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2800" b="1">
                <a:solidFill>
                  <a:srgbClr val="002060"/>
                </a:solidFill>
              </a:rPr>
              <a:t>Материали и инструменти:</a:t>
            </a:r>
            <a:r>
              <a:rPr sz="2400">
                <a:solidFill>
                  <a:srgbClr val="002060"/>
                </a:solidFill>
              </a:rPr>
              <a:t> Подвижна звездна карта или  компютър с инсталирана компютърна програма тип Планетариум.</a:t>
            </a:r>
          </a:p>
        </p:txBody>
      </p:sp>
      <p:sp>
        <p:nvSpPr>
          <p:cNvPr id="437" name="Shape 437"/>
          <p:cNvSpPr/>
          <p:nvPr/>
        </p:nvSpPr>
        <p:spPr>
          <a:xfrm>
            <a:off x="298150" y="3987117"/>
            <a:ext cx="11595700" cy="1336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2800" b="1">
                <a:solidFill>
                  <a:srgbClr val="002060"/>
                </a:solidFill>
              </a:rPr>
              <a:t>Процедура:</a:t>
            </a:r>
            <a:r>
              <a:rPr sz="3600">
                <a:solidFill>
                  <a:srgbClr val="002060"/>
                </a:solidFill>
              </a:rPr>
              <a:t> </a:t>
            </a:r>
            <a:r>
              <a:rPr sz="2400">
                <a:solidFill>
                  <a:srgbClr val="002060"/>
                </a:solidFill>
              </a:rPr>
              <a:t>Учениците трябва да проследят изгрева и залеза на различните съзвездия и да определят т.нар. „незалязващи“ съзвездия – съзвездията, които никога не залязват под хоризонта за дадена географска ширина.</a:t>
            </a:r>
          </a:p>
        </p:txBody>
      </p:sp>
      <p:sp>
        <p:nvSpPr>
          <p:cNvPr id="438" name="Shape 438"/>
          <p:cNvSpPr/>
          <p:nvPr/>
        </p:nvSpPr>
        <p:spPr>
          <a:xfrm>
            <a:off x="342239" y="2079306"/>
            <a:ext cx="11168293" cy="891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2800" b="1">
                <a:solidFill>
                  <a:srgbClr val="002060"/>
                </a:solidFill>
              </a:rPr>
              <a:t>Методическа част: </a:t>
            </a:r>
            <a:r>
              <a:rPr sz="2400">
                <a:solidFill>
                  <a:srgbClr val="002060"/>
                </a:solidFill>
              </a:rPr>
              <a:t>тема</a:t>
            </a:r>
            <a:r>
              <a:rPr lang="en-US" sz="2400">
                <a:solidFill>
                  <a:srgbClr val="002060"/>
                </a:solidFill>
              </a:rPr>
              <a:t> 2.1</a:t>
            </a:r>
            <a:r>
              <a:rPr sz="2400">
                <a:solidFill>
                  <a:srgbClr val="002060"/>
                </a:solidFill>
              </a:rPr>
              <a:t> - Движение на небесните тела, упражнение 1.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44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42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43" name="image8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197169" y="917047"/>
            <a:ext cx="2249489" cy="9572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44" name="Shape 444"/>
          <p:cNvSpPr/>
          <p:nvPr/>
        </p:nvSpPr>
        <p:spPr>
          <a:xfrm>
            <a:off x="1008991" y="1560768"/>
            <a:ext cx="10657493" cy="3749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2800">
                <a:solidFill>
                  <a:srgbClr val="021C51"/>
                </a:solidFill>
              </a:rPr>
              <a:t>За географската ширина на България „незалязващите“ съзвездия са:</a:t>
            </a:r>
          </a:p>
          <a:p>
            <a:pPr marL="533400" lvl="0" indent="-533400">
              <a:buSzPct val="100000"/>
              <a:buAutoNum type="arabicPeriod"/>
            </a:pPr>
            <a:r>
              <a:rPr sz="2800">
                <a:solidFill>
                  <a:srgbClr val="021C51"/>
                </a:solidFill>
              </a:rPr>
              <a:t>Голяма мечка</a:t>
            </a:r>
          </a:p>
          <a:p>
            <a:pPr marL="533400" lvl="0" indent="-533400">
              <a:buSzPct val="100000"/>
              <a:buAutoNum type="arabicPeriod"/>
            </a:pPr>
            <a:r>
              <a:rPr sz="2800">
                <a:solidFill>
                  <a:srgbClr val="021C51"/>
                </a:solidFill>
              </a:rPr>
              <a:t>Малка мечка</a:t>
            </a:r>
          </a:p>
          <a:p>
            <a:pPr marL="533400" lvl="0" indent="-533400">
              <a:buSzPct val="100000"/>
              <a:buAutoNum type="arabicPeriod"/>
            </a:pPr>
            <a:r>
              <a:rPr sz="2800">
                <a:solidFill>
                  <a:srgbClr val="021C51"/>
                </a:solidFill>
              </a:rPr>
              <a:t>Дракон</a:t>
            </a:r>
          </a:p>
          <a:p>
            <a:pPr marL="533400" lvl="0" indent="-533400">
              <a:buSzPct val="100000"/>
              <a:buAutoNum type="arabicPeriod"/>
            </a:pPr>
            <a:r>
              <a:rPr sz="2800">
                <a:solidFill>
                  <a:srgbClr val="021C51"/>
                </a:solidFill>
              </a:rPr>
              <a:t>Цефей</a:t>
            </a:r>
          </a:p>
          <a:p>
            <a:pPr marL="533400" lvl="0" indent="-533400">
              <a:buSzPct val="100000"/>
              <a:buAutoNum type="arabicPeriod"/>
            </a:pPr>
            <a:r>
              <a:rPr sz="2800">
                <a:solidFill>
                  <a:srgbClr val="021C51"/>
                </a:solidFill>
              </a:rPr>
              <a:t>Касиопея</a:t>
            </a:r>
          </a:p>
          <a:p>
            <a:pPr marL="533400" lvl="0" indent="-533400">
              <a:buSzPct val="100000"/>
              <a:buAutoNum type="arabicPeriod"/>
            </a:pPr>
            <a:r>
              <a:rPr sz="2800">
                <a:solidFill>
                  <a:srgbClr val="021C51"/>
                </a:solidFill>
              </a:rPr>
              <a:t>Жираф </a:t>
            </a:r>
          </a:p>
          <a:p>
            <a:pPr marL="533400" lvl="0" indent="-533400">
              <a:buSzPct val="100000"/>
              <a:buAutoNum type="arabicPeriod"/>
            </a:pPr>
            <a:r>
              <a:rPr sz="2800">
                <a:solidFill>
                  <a:srgbClr val="021C51"/>
                </a:solidFill>
              </a:rPr>
              <a:t>Рис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447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48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49" name="Shape 449"/>
          <p:cNvSpPr/>
          <p:nvPr/>
        </p:nvSpPr>
        <p:spPr>
          <a:xfrm>
            <a:off x="244631" y="707705"/>
            <a:ext cx="11685322" cy="7683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Практическо упражнение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lang="en-US" sz="4400">
                <a:solidFill>
                  <a:srgbClr val="44546A"/>
                </a:solidFill>
              </a:rPr>
              <a:t>2.1.2</a:t>
            </a:r>
            <a:r>
              <a:rPr sz="3200">
                <a:solidFill>
                  <a:srgbClr val="44546A"/>
                </a:solidFill>
              </a:rPr>
              <a:t>. Сезони</a:t>
            </a:r>
          </a:p>
        </p:txBody>
      </p:sp>
      <p:sp>
        <p:nvSpPr>
          <p:cNvPr id="450" name="Shape 450"/>
          <p:cNvSpPr/>
          <p:nvPr/>
        </p:nvSpPr>
        <p:spPr>
          <a:xfrm>
            <a:off x="342306" y="2633082"/>
            <a:ext cx="11685322" cy="9804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2800" b="1">
                <a:solidFill>
                  <a:srgbClr val="002060"/>
                </a:solidFill>
              </a:rPr>
              <a:t>Материали и инструменти:</a:t>
            </a:r>
            <a:r>
              <a:rPr sz="3600">
                <a:solidFill>
                  <a:srgbClr val="002060"/>
                </a:solidFill>
              </a:rPr>
              <a:t> </a:t>
            </a:r>
            <a:r>
              <a:rPr sz="2400">
                <a:solidFill>
                  <a:srgbClr val="002060"/>
                </a:solidFill>
              </a:rPr>
              <a:t>Разпечатана на лист празна таблица за характерни особености на сезоните.</a:t>
            </a:r>
          </a:p>
        </p:txBody>
      </p:sp>
      <p:sp>
        <p:nvSpPr>
          <p:cNvPr id="451" name="Shape 451"/>
          <p:cNvSpPr/>
          <p:nvPr/>
        </p:nvSpPr>
        <p:spPr>
          <a:xfrm>
            <a:off x="338381" y="3986958"/>
            <a:ext cx="11132200" cy="9804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2800" b="1">
                <a:solidFill>
                  <a:srgbClr val="002060"/>
                </a:solidFill>
              </a:rPr>
              <a:t>Процедура:</a:t>
            </a:r>
            <a:r>
              <a:rPr sz="3600">
                <a:solidFill>
                  <a:srgbClr val="002060"/>
                </a:solidFill>
              </a:rPr>
              <a:t> </a:t>
            </a:r>
            <a:r>
              <a:rPr sz="2400">
                <a:solidFill>
                  <a:srgbClr val="002060"/>
                </a:solidFill>
              </a:rPr>
              <a:t>Учениците трябва да потърсят информация или на базата на собствен опит да попълнят таблицата.</a:t>
            </a:r>
          </a:p>
        </p:txBody>
      </p:sp>
      <p:sp>
        <p:nvSpPr>
          <p:cNvPr id="452" name="Shape 452"/>
          <p:cNvSpPr/>
          <p:nvPr/>
        </p:nvSpPr>
        <p:spPr>
          <a:xfrm>
            <a:off x="340675" y="1727543"/>
            <a:ext cx="11305413" cy="64516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2800" b="1">
                <a:solidFill>
                  <a:srgbClr val="002060"/>
                </a:solidFill>
              </a:rPr>
              <a:t>Методическа част:</a:t>
            </a:r>
            <a:r>
              <a:rPr sz="3600" i="1">
                <a:solidFill>
                  <a:srgbClr val="002060"/>
                </a:solidFill>
              </a:rPr>
              <a:t> </a:t>
            </a:r>
            <a:r>
              <a:rPr sz="2400">
                <a:solidFill>
                  <a:srgbClr val="002060"/>
                </a:solidFill>
              </a:rPr>
              <a:t>Приложение 1 към тема</a:t>
            </a:r>
            <a:r>
              <a:rPr lang="en-US" sz="2400">
                <a:solidFill>
                  <a:srgbClr val="002060"/>
                </a:solidFill>
              </a:rPr>
              <a:t> 2.1</a:t>
            </a:r>
            <a:r>
              <a:rPr sz="240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455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6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57" name="image41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3326524" y="1015239"/>
            <a:ext cx="5896305" cy="455166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460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1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2" name="image8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197169" y="917047"/>
            <a:ext cx="2249489" cy="9572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3" name="image42.jpeg"/>
          <p:cNvPicPr/>
          <p:nvPr/>
        </p:nvPicPr>
        <p:blipFill>
          <a:blip r:embed="rId5"/>
          <a:stretch>
            <a:fillRect/>
          </a:stretch>
        </p:blipFill>
        <p:spPr>
          <a:xfrm>
            <a:off x="3484179" y="936150"/>
            <a:ext cx="5817477" cy="45239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4" name="image8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786562" y="1195571"/>
            <a:ext cx="2249489" cy="95726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Shape 466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467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8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69" name="Shape 469"/>
          <p:cNvSpPr/>
          <p:nvPr/>
        </p:nvSpPr>
        <p:spPr>
          <a:xfrm>
            <a:off x="244631" y="707705"/>
            <a:ext cx="11685322" cy="126047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Практическо упражнение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lang="en-US" sz="4400">
                <a:solidFill>
                  <a:srgbClr val="44546A"/>
                </a:solidFill>
              </a:rPr>
              <a:t>2.1.3</a:t>
            </a:r>
            <a:r>
              <a:rPr sz="3200">
                <a:solidFill>
                  <a:srgbClr val="44546A"/>
                </a:solidFill>
              </a:rPr>
              <a:t>. Видимо движение на звездното небе</a:t>
            </a:r>
          </a:p>
        </p:txBody>
      </p:sp>
      <p:sp>
        <p:nvSpPr>
          <p:cNvPr id="470" name="Shape 470"/>
          <p:cNvSpPr/>
          <p:nvPr/>
        </p:nvSpPr>
        <p:spPr>
          <a:xfrm>
            <a:off x="365446" y="2627754"/>
            <a:ext cx="11443693" cy="17297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Материали и инструменти: </a:t>
            </a:r>
            <a:r>
              <a:rPr sz="2500">
                <a:solidFill>
                  <a:srgbClr val="002060"/>
                </a:solidFill>
              </a:rPr>
              <a:t>Разпечатани на лист или демонстрирани в електронен вариаант 3 изображения на звездното небе в 3 различни момента за една и съща вечер за наблюдател в северното полукълбо.</a:t>
            </a:r>
          </a:p>
        </p:txBody>
      </p:sp>
      <p:sp>
        <p:nvSpPr>
          <p:cNvPr id="471" name="Shape 471"/>
          <p:cNvSpPr/>
          <p:nvPr/>
        </p:nvSpPr>
        <p:spPr>
          <a:xfrm>
            <a:off x="325681" y="4434500"/>
            <a:ext cx="11980620" cy="993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Процедура: </a:t>
            </a:r>
            <a:r>
              <a:rPr sz="2500">
                <a:solidFill>
                  <a:srgbClr val="002060"/>
                </a:solidFill>
              </a:rPr>
              <a:t>Учениците трябва да подредят в правилната последователност трите изображения.</a:t>
            </a:r>
          </a:p>
        </p:txBody>
      </p:sp>
      <p:sp>
        <p:nvSpPr>
          <p:cNvPr id="472" name="Shape 472"/>
          <p:cNvSpPr/>
          <p:nvPr/>
        </p:nvSpPr>
        <p:spPr>
          <a:xfrm>
            <a:off x="373892" y="1925908"/>
            <a:ext cx="11685322" cy="64516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Методическа част:</a:t>
            </a:r>
            <a:r>
              <a:rPr sz="3600" i="1">
                <a:solidFill>
                  <a:srgbClr val="002060"/>
                </a:solidFill>
              </a:rPr>
              <a:t> </a:t>
            </a:r>
            <a:r>
              <a:rPr sz="2500">
                <a:solidFill>
                  <a:srgbClr val="002060"/>
                </a:solidFill>
              </a:rPr>
              <a:t>Приложения 2а,2b и 2c към тема</a:t>
            </a:r>
            <a:r>
              <a:rPr lang="en-US" sz="2500">
                <a:solidFill>
                  <a:srgbClr val="002060"/>
                </a:solidFill>
              </a:rPr>
              <a:t> 2.1</a:t>
            </a:r>
            <a:r>
              <a:rPr sz="250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hape 47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475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6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7" name="image43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138243" y="756746"/>
            <a:ext cx="4228806" cy="269806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8" name="image44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4079654" y="1900820"/>
            <a:ext cx="4134211" cy="263771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79" name="image45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7894879" y="2636578"/>
            <a:ext cx="4181509" cy="266789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80" name="Shape 480"/>
          <p:cNvSpPr/>
          <p:nvPr/>
        </p:nvSpPr>
        <p:spPr>
          <a:xfrm>
            <a:off x="2018007" y="3368164"/>
            <a:ext cx="1182415" cy="447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2a</a:t>
            </a:r>
          </a:p>
        </p:txBody>
      </p:sp>
      <p:sp>
        <p:nvSpPr>
          <p:cNvPr id="481" name="Shape 481"/>
          <p:cNvSpPr/>
          <p:nvPr/>
        </p:nvSpPr>
        <p:spPr>
          <a:xfrm>
            <a:off x="5927094" y="4500560"/>
            <a:ext cx="1182415" cy="447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2b</a:t>
            </a:r>
          </a:p>
        </p:txBody>
      </p:sp>
      <p:sp>
        <p:nvSpPr>
          <p:cNvPr id="482" name="Shape 482"/>
          <p:cNvSpPr/>
          <p:nvPr/>
        </p:nvSpPr>
        <p:spPr>
          <a:xfrm>
            <a:off x="9791516" y="5189654"/>
            <a:ext cx="1182415" cy="447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2c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64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3" y="-11875"/>
            <a:ext cx="12198764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5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3" y="5799925"/>
            <a:ext cx="12198764" cy="10519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grpSp>
        <p:nvGrpSpPr>
          <p:cNvPr id="70" name="Group 70"/>
          <p:cNvGrpSpPr/>
          <p:nvPr/>
        </p:nvGrpSpPr>
        <p:grpSpPr>
          <a:xfrm>
            <a:off x="1840174" y="3416575"/>
            <a:ext cx="3794184" cy="1768688"/>
            <a:chOff x="-1" y="0"/>
            <a:chExt cx="3794182" cy="1768686"/>
          </a:xfrm>
        </p:grpSpPr>
        <p:sp>
          <p:nvSpPr>
            <p:cNvPr id="66" name="Shape 66"/>
            <p:cNvSpPr/>
            <p:nvPr/>
          </p:nvSpPr>
          <p:spPr>
            <a:xfrm>
              <a:off x="-1" y="0"/>
              <a:ext cx="2080590" cy="1768686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9" name="Group 69"/>
            <p:cNvGrpSpPr/>
            <p:nvPr/>
          </p:nvGrpSpPr>
          <p:grpSpPr>
            <a:xfrm>
              <a:off x="86338" y="336122"/>
              <a:ext cx="3707843" cy="1096441"/>
              <a:chOff x="-1" y="-1"/>
              <a:chExt cx="3707841" cy="1096440"/>
            </a:xfrm>
          </p:grpSpPr>
          <p:sp>
            <p:nvSpPr>
              <p:cNvPr id="67" name="Shape 67"/>
              <p:cNvSpPr/>
              <p:nvPr/>
            </p:nvSpPr>
            <p:spPr>
              <a:xfrm>
                <a:off x="-1" y="-1"/>
                <a:ext cx="3707841" cy="1096440"/>
              </a:xfrm>
              <a:prstGeom prst="rect">
                <a:avLst/>
              </a:prstGeom>
              <a:solidFill>
                <a:srgbClr val="A5A5A5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68" name="Shape 68"/>
              <p:cNvSpPr/>
              <p:nvPr/>
            </p:nvSpPr>
            <p:spPr>
              <a:xfrm>
                <a:off x="-1" y="109752"/>
                <a:ext cx="3707841" cy="87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/>
                <a:r>
                  <a:rPr sz="1900" b="1">
                    <a:solidFill>
                      <a:srgbClr val="0D0D0D"/>
                    </a:solidFill>
                  </a:rPr>
                  <a:t>4.</a:t>
                </a:r>
                <a:r>
                  <a:rPr sz="1900" b="1">
                    <a:solidFill>
                      <a:srgbClr val="FFFFFF"/>
                    </a:solidFill>
                  </a:rPr>
                  <a:t> </a:t>
                </a:r>
                <a:r>
                  <a:rPr sz="1900" b="1"/>
                  <a:t>STARS </a:t>
                </a:r>
                <a:r>
                  <a:rPr lang="en-US" sz="1900" b="1"/>
                  <a:t>Концепция за програма за обучение по астрономия</a:t>
                </a:r>
              </a:p>
            </p:txBody>
          </p:sp>
        </p:grpSp>
      </p:grpSp>
      <p:grpSp>
        <p:nvGrpSpPr>
          <p:cNvPr id="73" name="Group 73"/>
          <p:cNvGrpSpPr/>
          <p:nvPr/>
        </p:nvGrpSpPr>
        <p:grpSpPr>
          <a:xfrm>
            <a:off x="6207689" y="4142306"/>
            <a:ext cx="3830800" cy="965203"/>
            <a:chOff x="0" y="0"/>
            <a:chExt cx="3830799" cy="965201"/>
          </a:xfrm>
        </p:grpSpPr>
        <p:sp>
          <p:nvSpPr>
            <p:cNvPr id="71" name="Shape 71"/>
            <p:cNvSpPr/>
            <p:nvPr/>
          </p:nvSpPr>
          <p:spPr>
            <a:xfrm>
              <a:off x="0" y="0"/>
              <a:ext cx="1954213" cy="96520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600" b="1"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47117" y="205740"/>
              <a:ext cx="3783682" cy="553719"/>
            </a:xfrm>
            <a:prstGeom prst="rect">
              <a:avLst/>
            </a:prstGeom>
            <a:solidFill>
              <a:srgbClr val="ED7D31"/>
            </a:solidFill>
            <a:ln w="12700" cap="flat">
              <a:solidFill>
                <a:srgbClr val="AD5B24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spAutoFit/>
            </a:bodyPr>
            <a:lstStyle>
              <a:lvl1pPr>
                <a:defRPr b="1"/>
              </a:lvl1pPr>
            </a:lstStyle>
            <a:p>
              <a:pPr lvl="0">
                <a:defRPr b="0"/>
              </a:pPr>
              <a:r>
                <a:rPr lang="en-US" b="1"/>
                <a:t>Международна онлайн конференция</a:t>
              </a:r>
              <a:r>
                <a:rPr b="1"/>
                <a:t> 2020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733987" y="1504452"/>
            <a:ext cx="3602726" cy="1942345"/>
            <a:chOff x="-1" y="-1"/>
            <a:chExt cx="3602724" cy="1942344"/>
          </a:xfrm>
        </p:grpSpPr>
        <p:sp>
          <p:nvSpPr>
            <p:cNvPr id="74" name="Shape 74"/>
            <p:cNvSpPr/>
            <p:nvPr/>
          </p:nvSpPr>
          <p:spPr>
            <a:xfrm>
              <a:off x="-1" y="-1"/>
              <a:ext cx="3356336" cy="146389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600"/>
              </a:pPr>
              <a:endParaRPr/>
            </a:p>
          </p:txBody>
        </p:sp>
        <p:grpSp>
          <p:nvGrpSpPr>
            <p:cNvPr id="77" name="Group 77"/>
            <p:cNvGrpSpPr/>
            <p:nvPr/>
          </p:nvGrpSpPr>
          <p:grpSpPr>
            <a:xfrm>
              <a:off x="71458" y="65366"/>
              <a:ext cx="3531265" cy="1876977"/>
              <a:chOff x="-1" y="0"/>
              <a:chExt cx="3531263" cy="1876975"/>
            </a:xfrm>
          </p:grpSpPr>
          <p:sp>
            <p:nvSpPr>
              <p:cNvPr id="75" name="Shape 75"/>
              <p:cNvSpPr/>
              <p:nvPr/>
            </p:nvSpPr>
            <p:spPr>
              <a:xfrm>
                <a:off x="-1" y="0"/>
                <a:ext cx="3531263" cy="1876975"/>
              </a:xfrm>
              <a:prstGeom prst="rect">
                <a:avLst/>
              </a:prstGeom>
              <a:gradFill flip="none" rotWithShape="1">
                <a:gsLst>
                  <a:gs pos="0">
                    <a:srgbClr val="5F82CB"/>
                  </a:gs>
                  <a:gs pos="50000">
                    <a:srgbClr val="3E70CA"/>
                  </a:gs>
                  <a:gs pos="100000">
                    <a:srgbClr val="2F61BA"/>
                  </a:gs>
                </a:gsLst>
                <a:lin ang="5400000" scaled="0"/>
              </a:gradFill>
              <a:ln w="6350" cap="flat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76" name="Shape 76"/>
              <p:cNvSpPr/>
              <p:nvPr/>
            </p:nvSpPr>
            <p:spPr>
              <a:xfrm>
                <a:off x="-1" y="500021"/>
                <a:ext cx="3531263" cy="8769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/>
                <a:r>
                  <a:rPr sz="1900" b="1">
                    <a:solidFill>
                      <a:srgbClr val="FFFFFF"/>
                    </a:solidFill>
                  </a:rPr>
                  <a:t>1.</a:t>
                </a:r>
                <a:r>
                  <a:rPr sz="1900">
                    <a:solidFill>
                      <a:srgbClr val="FFFFFF"/>
                    </a:solidFill>
                  </a:rPr>
                  <a:t> </a:t>
                </a:r>
                <a:r>
                  <a:rPr sz="1900" b="1">
                    <a:solidFill>
                      <a:srgbClr val="FFFFFF"/>
                    </a:solidFill>
                  </a:rPr>
                  <a:t>STARS </a:t>
                </a:r>
                <a:r>
                  <a:rPr lang="en-US" sz="1900" b="1">
                    <a:solidFill>
                      <a:srgbClr val="FFFFFF"/>
                    </a:solidFill>
                  </a:rPr>
                  <a:t>Методическо помагало за учители</a:t>
                </a:r>
              </a:p>
              <a:p>
                <a:pPr lvl="0"/>
                <a:r>
                  <a:rPr lang="en-US" sz="1900">
                    <a:solidFill>
                      <a:srgbClr val="FFFFFF"/>
                    </a:solidFill>
                  </a:rPr>
                  <a:t>готови за използване ресурси</a:t>
                </a:r>
                <a:endParaRPr sz="1900">
                  <a:solidFill>
                    <a:srgbClr val="FFFFFF"/>
                  </a:solidFill>
                </a:endParaRPr>
              </a:p>
            </p:txBody>
          </p:sp>
        </p:grpSp>
      </p:grpSp>
      <p:grpSp>
        <p:nvGrpSpPr>
          <p:cNvPr id="83" name="Group 83"/>
          <p:cNvGrpSpPr/>
          <p:nvPr/>
        </p:nvGrpSpPr>
        <p:grpSpPr>
          <a:xfrm>
            <a:off x="8267468" y="2203842"/>
            <a:ext cx="3640417" cy="1768689"/>
            <a:chOff x="-1" y="-2"/>
            <a:chExt cx="3640416" cy="1768687"/>
          </a:xfrm>
        </p:grpSpPr>
        <p:sp>
          <p:nvSpPr>
            <p:cNvPr id="79" name="Shape 79"/>
            <p:cNvSpPr/>
            <p:nvPr/>
          </p:nvSpPr>
          <p:spPr>
            <a:xfrm>
              <a:off x="-1" y="165338"/>
              <a:ext cx="3640416" cy="143800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82" name="Group 82"/>
            <p:cNvGrpSpPr/>
            <p:nvPr/>
          </p:nvGrpSpPr>
          <p:grpSpPr>
            <a:xfrm>
              <a:off x="70197" y="-2"/>
              <a:ext cx="3500021" cy="1768687"/>
              <a:chOff x="0" y="0"/>
              <a:chExt cx="3500019" cy="1768685"/>
            </a:xfrm>
          </p:grpSpPr>
          <p:sp>
            <p:nvSpPr>
              <p:cNvPr id="80" name="Shape 80"/>
              <p:cNvSpPr/>
              <p:nvPr/>
            </p:nvSpPr>
            <p:spPr>
              <a:xfrm>
                <a:off x="0" y="0"/>
                <a:ext cx="3500019" cy="1768685"/>
              </a:xfrm>
              <a:prstGeom prst="rect">
                <a:avLst/>
              </a:prstGeom>
              <a:gradFill flip="none" rotWithShape="1">
                <a:gsLst>
                  <a:gs pos="0">
                    <a:srgbClr val="FFDB9B"/>
                  </a:gs>
                  <a:gs pos="50000">
                    <a:srgbClr val="FFD58D"/>
                  </a:gs>
                  <a:gs pos="100000">
                    <a:srgbClr val="FFD078"/>
                  </a:gs>
                </a:gsLst>
                <a:lin ang="5400000" scaled="0"/>
              </a:gradFill>
              <a:ln w="6350" cap="flat">
                <a:solidFill>
                  <a:srgbClr val="FFC000"/>
                </a:solidFill>
                <a:prstDash val="solid"/>
                <a:miter lim="8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81" name="Shape 81"/>
              <p:cNvSpPr/>
              <p:nvPr/>
            </p:nvSpPr>
            <p:spPr>
              <a:xfrm>
                <a:off x="0" y="445875"/>
                <a:ext cx="3500019" cy="87693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/>
                <a:r>
                  <a:rPr sz="1900" b="1"/>
                  <a:t>3.</a:t>
                </a:r>
                <a:r>
                  <a:rPr sz="1900"/>
                  <a:t> </a:t>
                </a:r>
                <a:r>
                  <a:rPr sz="1900" b="1"/>
                  <a:t>STARS </a:t>
                </a:r>
                <a:r>
                  <a:rPr lang="en-US" sz="1900" b="1"/>
                  <a:t>Онлайн платформа</a:t>
                </a:r>
                <a:r>
                  <a:rPr sz="1900" b="1"/>
                  <a:t> </a:t>
                </a:r>
                <a:r>
                  <a:rPr lang="en-US" sz="1900"/>
                  <a:t>с примери за добри практики и възможности за дискусии</a:t>
                </a:r>
                <a:endParaRPr sz="1900"/>
              </a:p>
            </p:txBody>
          </p:sp>
        </p:grpSp>
      </p:grpSp>
      <p:grpSp>
        <p:nvGrpSpPr>
          <p:cNvPr id="88" name="Group 88"/>
          <p:cNvGrpSpPr/>
          <p:nvPr/>
        </p:nvGrpSpPr>
        <p:grpSpPr>
          <a:xfrm>
            <a:off x="4534811" y="1843911"/>
            <a:ext cx="3289671" cy="1856276"/>
            <a:chOff x="-2" y="0"/>
            <a:chExt cx="3289670" cy="1856275"/>
          </a:xfrm>
        </p:grpSpPr>
        <p:sp>
          <p:nvSpPr>
            <p:cNvPr id="84" name="Shape 84"/>
            <p:cNvSpPr/>
            <p:nvPr/>
          </p:nvSpPr>
          <p:spPr>
            <a:xfrm>
              <a:off x="41451" y="0"/>
              <a:ext cx="2576601" cy="1329692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>
                <a:defRPr sz="1600"/>
              </a:pPr>
              <a:endParaRPr/>
            </a:p>
          </p:txBody>
        </p:sp>
        <p:grpSp>
          <p:nvGrpSpPr>
            <p:cNvPr id="87" name="Group 87"/>
            <p:cNvGrpSpPr/>
            <p:nvPr/>
          </p:nvGrpSpPr>
          <p:grpSpPr>
            <a:xfrm>
              <a:off x="-2" y="73640"/>
              <a:ext cx="3289670" cy="1782635"/>
              <a:chOff x="-1" y="-1"/>
              <a:chExt cx="3289669" cy="1782634"/>
            </a:xfrm>
          </p:grpSpPr>
          <p:sp>
            <p:nvSpPr>
              <p:cNvPr id="85" name="Shape 85"/>
              <p:cNvSpPr/>
              <p:nvPr/>
            </p:nvSpPr>
            <p:spPr>
              <a:xfrm>
                <a:off x="-1" y="-1"/>
                <a:ext cx="3289669" cy="1782634"/>
              </a:xfrm>
              <a:prstGeom prst="rect">
                <a:avLst/>
              </a:prstGeom>
              <a:gradFill flip="none" rotWithShape="1">
                <a:gsLst>
                  <a:gs pos="0">
                    <a:srgbClr val="80B860"/>
                  </a:gs>
                  <a:gs pos="50000">
                    <a:srgbClr val="6FB242"/>
                  </a:gs>
                  <a:gs pos="100000">
                    <a:srgbClr val="61A236"/>
                  </a:gs>
                </a:gsLst>
                <a:lin ang="5400000" scaled="0"/>
              </a:gradFill>
              <a:ln w="6350" cap="flat">
                <a:solidFill>
                  <a:srgbClr val="5B9BD5"/>
                </a:solidFill>
                <a:prstDash val="solid"/>
                <a:miter lim="800000"/>
              </a:ln>
              <a:effectLst>
                <a:outerShdw blurRad="63500" dist="19050" dir="5400000" rotWithShape="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  <p:sp>
            <p:nvSpPr>
              <p:cNvPr id="86" name="Shape 86"/>
              <p:cNvSpPr/>
              <p:nvPr/>
            </p:nvSpPr>
            <p:spPr>
              <a:xfrm>
                <a:off x="-1" y="452849"/>
                <a:ext cx="3289669" cy="87693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spAutoFit/>
              </a:bodyPr>
              <a:lstStyle/>
              <a:p>
                <a:pPr lvl="0"/>
                <a:r>
                  <a:rPr sz="1900" b="1">
                    <a:solidFill>
                      <a:srgbClr val="040404"/>
                    </a:solidFill>
                  </a:rPr>
                  <a:t>2.</a:t>
                </a:r>
                <a:r>
                  <a:rPr sz="1900">
                    <a:solidFill>
                      <a:srgbClr val="040404"/>
                    </a:solidFill>
                  </a:rPr>
                  <a:t> </a:t>
                </a:r>
                <a:r>
                  <a:rPr sz="1900" b="1"/>
                  <a:t>STARS </a:t>
                </a:r>
                <a:r>
                  <a:rPr lang="en-US" sz="1900" b="1"/>
                  <a:t>Обучителна програма за учители</a:t>
                </a:r>
                <a:endParaRPr sz="1900">
                  <a:solidFill>
                    <a:srgbClr val="FFFFFF"/>
                  </a:solidFill>
                </a:endParaRPr>
              </a:p>
              <a:p>
                <a:pPr lvl="0"/>
                <a:endParaRPr sz="1900"/>
              </a:p>
            </p:txBody>
          </p:sp>
        </p:grpSp>
      </p:grpSp>
      <p:sp>
        <p:nvSpPr>
          <p:cNvPr id="89" name="Shape 89"/>
          <p:cNvSpPr/>
          <p:nvPr/>
        </p:nvSpPr>
        <p:spPr>
          <a:xfrm>
            <a:off x="642284" y="798515"/>
            <a:ext cx="11685321" cy="739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00" u="sng">
                <a:solidFill>
                  <a:srgbClr val="002060"/>
                </a:solidFill>
              </a:rPr>
              <a:t>STARS project intro</a:t>
            </a:r>
          </a:p>
        </p:txBody>
      </p:sp>
      <p:sp>
        <p:nvSpPr>
          <p:cNvPr id="90" name="Shape 90"/>
          <p:cNvSpPr/>
          <p:nvPr/>
        </p:nvSpPr>
        <p:spPr>
          <a:xfrm>
            <a:off x="982535" y="4775277"/>
            <a:ext cx="3356333" cy="5613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project-stars.com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hape 48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485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6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7" name="image43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7884386" y="2538887"/>
            <a:ext cx="4228806" cy="269806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8" name="image44.jpg"/>
          <p:cNvPicPr/>
          <p:nvPr/>
        </p:nvPicPr>
        <p:blipFill>
          <a:blip r:embed="rId5"/>
          <a:stretch>
            <a:fillRect/>
          </a:stretch>
        </p:blipFill>
        <p:spPr>
          <a:xfrm>
            <a:off x="106707" y="801843"/>
            <a:ext cx="4134212" cy="26377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89" name="image45.jpg"/>
          <p:cNvPicPr/>
          <p:nvPr/>
        </p:nvPicPr>
        <p:blipFill>
          <a:blip r:embed="rId6"/>
          <a:stretch>
            <a:fillRect/>
          </a:stretch>
        </p:blipFill>
        <p:spPr>
          <a:xfrm>
            <a:off x="4049162" y="1900820"/>
            <a:ext cx="4181509" cy="26678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90" name="Shape 490"/>
          <p:cNvSpPr/>
          <p:nvPr/>
        </p:nvSpPr>
        <p:spPr>
          <a:xfrm>
            <a:off x="2018007" y="3368164"/>
            <a:ext cx="1182415" cy="447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2b</a:t>
            </a:r>
          </a:p>
        </p:txBody>
      </p:sp>
      <p:sp>
        <p:nvSpPr>
          <p:cNvPr id="491" name="Shape 491"/>
          <p:cNvSpPr/>
          <p:nvPr/>
        </p:nvSpPr>
        <p:spPr>
          <a:xfrm>
            <a:off x="5927094" y="4500560"/>
            <a:ext cx="1182415" cy="447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2c</a:t>
            </a:r>
          </a:p>
        </p:txBody>
      </p:sp>
      <p:sp>
        <p:nvSpPr>
          <p:cNvPr id="492" name="Shape 492"/>
          <p:cNvSpPr/>
          <p:nvPr/>
        </p:nvSpPr>
        <p:spPr>
          <a:xfrm>
            <a:off x="9791516" y="5189654"/>
            <a:ext cx="1182415" cy="447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400"/>
            </a:lvl1pPr>
          </a:lstStyle>
          <a:p>
            <a:pPr lvl="0">
              <a:defRPr sz="1800"/>
            </a:pPr>
            <a:r>
              <a:rPr sz="2400"/>
              <a:t>2a</a:t>
            </a:r>
          </a:p>
        </p:txBody>
      </p:sp>
      <p:pic>
        <p:nvPicPr>
          <p:cNvPr id="493" name="image8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8974121" y="943558"/>
            <a:ext cx="2249489" cy="957263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47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8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9" name="Shape 149"/>
          <p:cNvSpPr/>
          <p:nvPr/>
        </p:nvSpPr>
        <p:spPr>
          <a:xfrm>
            <a:off x="261256" y="836615"/>
            <a:ext cx="11685322" cy="15684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Упражнение </a:t>
            </a:r>
            <a:r>
              <a:rPr lang="en-US" sz="4400" u="sng">
                <a:solidFill>
                  <a:srgbClr val="44546A"/>
                </a:solidFill>
              </a:rPr>
              <a:t>2.</a:t>
            </a:r>
            <a:r>
              <a:rPr lang="en-US" altLang="en-US" sz="4400" u="sng">
                <a:solidFill>
                  <a:srgbClr val="44546A"/>
                </a:solidFill>
              </a:rPr>
              <a:t>3</a:t>
            </a:r>
            <a:r>
              <a:rPr sz="4400" u="sng">
                <a:solidFill>
                  <a:srgbClr val="44546A"/>
                </a:solidFill>
              </a:rPr>
              <a:t>.1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sz="2900">
                <a:solidFill>
                  <a:srgbClr val="44546A"/>
                </a:solidFill>
              </a:rPr>
              <a:t>Тримерно онагледяване на получаването на различните видове конични сечения. </a:t>
            </a:r>
            <a:endParaRPr sz="2300" b="1">
              <a:solidFill>
                <a:srgbClr val="ED7D31"/>
              </a:solidFill>
            </a:endParaRPr>
          </a:p>
          <a:p>
            <a:pPr lvl="0"/>
            <a:r>
              <a:rPr sz="2300" b="1">
                <a:solidFill>
                  <a:srgbClr val="ED7D31"/>
                </a:solidFill>
              </a:rPr>
              <a:t>Подходящо за по-малки ученици.</a:t>
            </a:r>
          </a:p>
        </p:txBody>
      </p:sp>
      <p:sp>
        <p:nvSpPr>
          <p:cNvPr id="150" name="Shape 150"/>
          <p:cNvSpPr/>
          <p:nvPr/>
        </p:nvSpPr>
        <p:spPr>
          <a:xfrm>
            <a:off x="253339" y="2788159"/>
            <a:ext cx="11685322" cy="12090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3100" b="1">
                <a:solidFill>
                  <a:srgbClr val="002060"/>
                </a:solidFill>
              </a:rPr>
              <a:t>Необходими материали: </a:t>
            </a:r>
            <a:r>
              <a:rPr sz="2200">
                <a:solidFill>
                  <a:srgbClr val="002060"/>
                </a:solidFill>
              </a:rPr>
              <a:t>Парче картон с размер А5, парче паус с размер А5, пергел, молив, ножица, тиксо, мек пластелин (глина),  парче конец за почистване на зъби (около 40 см).</a:t>
            </a:r>
          </a:p>
        </p:txBody>
      </p:sp>
      <p:sp>
        <p:nvSpPr>
          <p:cNvPr id="151" name="Shape 151"/>
          <p:cNvSpPr/>
          <p:nvPr/>
        </p:nvSpPr>
        <p:spPr>
          <a:xfrm>
            <a:off x="240639" y="3947502"/>
            <a:ext cx="11523355" cy="16154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3100" b="1">
                <a:solidFill>
                  <a:srgbClr val="002060"/>
                </a:solidFill>
              </a:rPr>
              <a:t>Процедура:</a:t>
            </a:r>
            <a:r>
              <a:rPr sz="3600">
                <a:solidFill>
                  <a:srgbClr val="002060"/>
                </a:solidFill>
              </a:rPr>
              <a:t> </a:t>
            </a:r>
            <a:r>
              <a:rPr sz="2200">
                <a:solidFill>
                  <a:srgbClr val="002060"/>
                </a:solidFill>
              </a:rPr>
              <a:t>Учениците саморъчно да правят конус от пластелин (глина) и „изрязват“ коничните сечения. Това упражнение може да се прави самостоятелно, или по двойки (за да може учениците да си помагат взаимно). Подробно описание е дадено в методичната част.</a:t>
            </a:r>
          </a:p>
        </p:txBody>
      </p:sp>
      <p:sp>
        <p:nvSpPr>
          <p:cNvPr id="152" name="Shape 152"/>
          <p:cNvSpPr/>
          <p:nvPr/>
        </p:nvSpPr>
        <p:spPr>
          <a:xfrm>
            <a:off x="261256" y="2186214"/>
            <a:ext cx="11685322" cy="64516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3100" b="1">
                <a:solidFill>
                  <a:srgbClr val="002060"/>
                </a:solidFill>
              </a:rPr>
              <a:t>Методична част:</a:t>
            </a:r>
            <a:r>
              <a:rPr sz="3600">
                <a:solidFill>
                  <a:srgbClr val="002060"/>
                </a:solidFill>
              </a:rPr>
              <a:t> </a:t>
            </a:r>
            <a:r>
              <a:rPr sz="2400">
                <a:solidFill>
                  <a:srgbClr val="002060"/>
                </a:solidFill>
              </a:rPr>
              <a:t>модул </a:t>
            </a:r>
            <a:r>
              <a:rPr lang="en-US" sz="2400">
                <a:solidFill>
                  <a:srgbClr val="002060"/>
                </a:solidFill>
              </a:rPr>
              <a:t>2</a:t>
            </a:r>
            <a:r>
              <a:rPr sz="2400">
                <a:solidFill>
                  <a:srgbClr val="002060"/>
                </a:solidFill>
              </a:rPr>
              <a:t>, тема </a:t>
            </a:r>
            <a:r>
              <a:rPr lang="en-US" sz="2400">
                <a:solidFill>
                  <a:srgbClr val="002060"/>
                </a:solidFill>
              </a:rPr>
              <a:t>4</a:t>
            </a:r>
            <a:r>
              <a:rPr sz="240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55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6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7" name="Shape 157"/>
          <p:cNvSpPr/>
          <p:nvPr/>
        </p:nvSpPr>
        <p:spPr>
          <a:xfrm>
            <a:off x="253339" y="785815"/>
            <a:ext cx="5190165" cy="201549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Упражнение </a:t>
            </a:r>
            <a:r>
              <a:rPr lang="en-US" sz="4400" u="sng">
                <a:solidFill>
                  <a:srgbClr val="44546A"/>
                </a:solidFill>
              </a:rPr>
              <a:t>2.</a:t>
            </a:r>
            <a:r>
              <a:rPr lang="en-US" altLang="en-US" sz="4400" u="sng">
                <a:solidFill>
                  <a:srgbClr val="44546A"/>
                </a:solidFill>
              </a:rPr>
              <a:t>3</a:t>
            </a:r>
            <a:r>
              <a:rPr lang="en-US" sz="4400" u="sng">
                <a:solidFill>
                  <a:srgbClr val="44546A"/>
                </a:solidFill>
              </a:rPr>
              <a:t>.1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sz="2900">
                <a:solidFill>
                  <a:srgbClr val="44546A"/>
                </a:solidFill>
              </a:rPr>
              <a:t>Тримерно онагледяване на получаването на различните видове конични сечения.</a:t>
            </a:r>
          </a:p>
        </p:txBody>
      </p:sp>
      <p:pic>
        <p:nvPicPr>
          <p:cNvPr id="158" name="pasted-ima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6361104" y="837573"/>
            <a:ext cx="3517363" cy="468981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59" name="Shape 159"/>
          <p:cNvSpPr/>
          <p:nvPr/>
        </p:nvSpPr>
        <p:spPr>
          <a:xfrm>
            <a:off x="438635" y="3653508"/>
            <a:ext cx="11685321" cy="62484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3600">
                <a:solidFill>
                  <a:srgbClr val="00206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2060"/>
                </a:solidFill>
              </a:rPr>
              <a:t>Примерен резултат: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62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63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64" name="Shape 164"/>
          <p:cNvSpPr/>
          <p:nvPr/>
        </p:nvSpPr>
        <p:spPr>
          <a:xfrm>
            <a:off x="261256" y="836615"/>
            <a:ext cx="11685322" cy="121475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Упражнение </a:t>
            </a:r>
            <a:r>
              <a:rPr lang="en-US" sz="4400" u="sng">
                <a:solidFill>
                  <a:srgbClr val="44546A"/>
                </a:solidFill>
              </a:rPr>
              <a:t>2.</a:t>
            </a:r>
            <a:r>
              <a:rPr lang="en-US" altLang="en-US" sz="4400" u="sng">
                <a:solidFill>
                  <a:srgbClr val="44546A"/>
                </a:solidFill>
              </a:rPr>
              <a:t>3</a:t>
            </a:r>
            <a:r>
              <a:rPr lang="en-US" sz="4400" u="sng">
                <a:solidFill>
                  <a:srgbClr val="44546A"/>
                </a:solidFill>
              </a:rPr>
              <a:t>.</a:t>
            </a:r>
            <a:r>
              <a:rPr sz="4400" u="sng">
                <a:solidFill>
                  <a:srgbClr val="44546A"/>
                </a:solidFill>
              </a:rPr>
              <a:t>2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sz="2900">
                <a:solidFill>
                  <a:srgbClr val="44546A"/>
                </a:solidFill>
              </a:rPr>
              <a:t>Изчертаване на коничните сечения с помощта на карфици и конец.</a:t>
            </a:r>
          </a:p>
        </p:txBody>
      </p:sp>
      <p:sp>
        <p:nvSpPr>
          <p:cNvPr id="165" name="Shape 165"/>
          <p:cNvSpPr/>
          <p:nvPr/>
        </p:nvSpPr>
        <p:spPr>
          <a:xfrm>
            <a:off x="286235" y="3169163"/>
            <a:ext cx="11242805" cy="2302612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Необходими материали: </a:t>
            </a:r>
            <a:r>
              <a:rPr sz="2300">
                <a:solidFill>
                  <a:srgbClr val="002060"/>
                </a:solidFill>
              </a:rPr>
              <a:t>Mилиметрова хартия (формат А4), две карфици с по-големи глави (може такива за коркова дъска), подложка, върху която да се постави хартията и в която да могат да се забият карфиците, моливи (4 цвята), линия, триъгилник, и два по-дебели конеца, един с дължина около 35 - 40 см, втори - поне 2 м. </a:t>
            </a:r>
            <a:endParaRPr sz="2100">
              <a:solidFill>
                <a:srgbClr val="002060"/>
              </a:solidFill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324335" y="2216173"/>
            <a:ext cx="11685321" cy="55372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Методична част: </a:t>
            </a:r>
            <a:r>
              <a:rPr sz="2800">
                <a:solidFill>
                  <a:srgbClr val="002060"/>
                </a:solidFill>
              </a:rPr>
              <a:t>модул </a:t>
            </a:r>
            <a:r>
              <a:rPr lang="en-US" sz="2800">
                <a:solidFill>
                  <a:srgbClr val="002060"/>
                </a:solidFill>
              </a:rPr>
              <a:t>2</a:t>
            </a:r>
            <a:r>
              <a:rPr sz="2800">
                <a:solidFill>
                  <a:srgbClr val="002060"/>
                </a:solidFill>
              </a:rPr>
              <a:t>, тема </a:t>
            </a:r>
            <a:r>
              <a:rPr lang="en-US" sz="2800">
                <a:solidFill>
                  <a:srgbClr val="002060"/>
                </a:solidFill>
              </a:rPr>
              <a:t>4</a:t>
            </a:r>
            <a:r>
              <a:rPr sz="280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69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70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71" name="Shape 171"/>
          <p:cNvSpPr/>
          <p:nvPr/>
        </p:nvSpPr>
        <p:spPr>
          <a:xfrm>
            <a:off x="261256" y="836615"/>
            <a:ext cx="11685322" cy="112331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Упражнение </a:t>
            </a:r>
            <a:r>
              <a:rPr lang="en-US" sz="4400" u="sng">
                <a:solidFill>
                  <a:srgbClr val="44546A"/>
                </a:solidFill>
              </a:rPr>
              <a:t>2.</a:t>
            </a:r>
            <a:r>
              <a:rPr lang="en-US" altLang="en-US" sz="4400" u="sng">
                <a:solidFill>
                  <a:srgbClr val="44546A"/>
                </a:solidFill>
              </a:rPr>
              <a:t>3</a:t>
            </a:r>
            <a:r>
              <a:rPr sz="4400" u="sng">
                <a:solidFill>
                  <a:srgbClr val="44546A"/>
                </a:solidFill>
              </a:rPr>
              <a:t>.2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sz="2900">
                <a:solidFill>
                  <a:srgbClr val="44546A"/>
                </a:solidFill>
              </a:rPr>
              <a:t>Изчертаване на коничните сечения с помощта на карфици и конец.</a:t>
            </a:r>
          </a:p>
        </p:txBody>
      </p:sp>
      <p:sp>
        <p:nvSpPr>
          <p:cNvPr id="172" name="Shape 172"/>
          <p:cNvSpPr/>
          <p:nvPr/>
        </p:nvSpPr>
        <p:spPr>
          <a:xfrm>
            <a:off x="309344" y="2144102"/>
            <a:ext cx="11827312" cy="55372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Процедура: </a:t>
            </a:r>
            <a:r>
              <a:rPr sz="2500">
                <a:solidFill>
                  <a:srgbClr val="002060"/>
                </a:solidFill>
              </a:rPr>
              <a:t>Подробно описание в модул </a:t>
            </a:r>
            <a:r>
              <a:rPr lang="en-US" sz="2500">
                <a:solidFill>
                  <a:srgbClr val="002060"/>
                </a:solidFill>
              </a:rPr>
              <a:t>2</a:t>
            </a:r>
            <a:r>
              <a:rPr sz="2500">
                <a:solidFill>
                  <a:srgbClr val="002060"/>
                </a:solidFill>
              </a:rPr>
              <a:t>, тема </a:t>
            </a:r>
            <a:r>
              <a:rPr lang="en-US" sz="2500">
                <a:solidFill>
                  <a:srgbClr val="002060"/>
                </a:solidFill>
              </a:rPr>
              <a:t>4</a:t>
            </a:r>
            <a:r>
              <a:rPr sz="250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173" name="Shape 173"/>
          <p:cNvSpPr/>
          <p:nvPr/>
        </p:nvSpPr>
        <p:spPr>
          <a:xfrm>
            <a:off x="380339" y="2918189"/>
            <a:ext cx="4450390" cy="15392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Примерен резултат:</a:t>
            </a:r>
          </a:p>
          <a:p>
            <a:pPr lvl="0"/>
            <a:r>
              <a:rPr sz="3100">
                <a:solidFill>
                  <a:srgbClr val="002060"/>
                </a:solidFill>
              </a:rPr>
              <a:t>окръжност (ляво) и</a:t>
            </a:r>
          </a:p>
          <a:p>
            <a:pPr lvl="0"/>
            <a:r>
              <a:rPr sz="3100">
                <a:solidFill>
                  <a:srgbClr val="002060"/>
                </a:solidFill>
              </a:rPr>
              <a:t>елипса (дясно).</a:t>
            </a:r>
          </a:p>
        </p:txBody>
      </p:sp>
      <p:pic>
        <p:nvPicPr>
          <p:cNvPr id="174" name="pasted-image.tif"/>
          <p:cNvPicPr/>
          <p:nvPr/>
        </p:nvPicPr>
        <p:blipFill>
          <a:blip r:embed="rId4"/>
          <a:stretch>
            <a:fillRect/>
          </a:stretch>
        </p:blipFill>
        <p:spPr>
          <a:xfrm>
            <a:off x="4886902" y="3050688"/>
            <a:ext cx="3303585" cy="246749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75" name="pasted-image.tif"/>
          <p:cNvPicPr/>
          <p:nvPr/>
        </p:nvPicPr>
        <p:blipFill>
          <a:blip r:embed="rId5"/>
          <a:stretch>
            <a:fillRect/>
          </a:stretch>
        </p:blipFill>
        <p:spPr>
          <a:xfrm>
            <a:off x="8602509" y="3050688"/>
            <a:ext cx="3303584" cy="246749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78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79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0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1" name="Shape 181"/>
          <p:cNvSpPr/>
          <p:nvPr/>
        </p:nvSpPr>
        <p:spPr>
          <a:xfrm>
            <a:off x="261256" y="836615"/>
            <a:ext cx="11685322" cy="6769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Упражнение </a:t>
            </a:r>
            <a:r>
              <a:rPr lang="en-US" sz="4400" u="sng">
                <a:solidFill>
                  <a:srgbClr val="44546A"/>
                </a:solidFill>
              </a:rPr>
              <a:t>2.</a:t>
            </a:r>
            <a:r>
              <a:rPr lang="en-US" altLang="en-US" sz="4400" u="sng">
                <a:solidFill>
                  <a:srgbClr val="44546A"/>
                </a:solidFill>
              </a:rPr>
              <a:t>3</a:t>
            </a:r>
            <a:r>
              <a:rPr lang="en-US" sz="4400" u="sng">
                <a:solidFill>
                  <a:srgbClr val="44546A"/>
                </a:solidFill>
              </a:rPr>
              <a:t>.3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sz="2900">
                <a:solidFill>
                  <a:srgbClr val="44546A"/>
                </a:solidFill>
              </a:rPr>
              <a:t>Орбити. Орбитни елементи.</a:t>
            </a:r>
          </a:p>
        </p:txBody>
      </p:sp>
      <p:sp>
        <p:nvSpPr>
          <p:cNvPr id="182" name="Shape 182"/>
          <p:cNvSpPr/>
          <p:nvPr/>
        </p:nvSpPr>
        <p:spPr>
          <a:xfrm>
            <a:off x="253339" y="2676555"/>
            <a:ext cx="11685322" cy="274711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Необходими материали: </a:t>
            </a:r>
            <a:endParaRPr sz="2100">
              <a:solidFill>
                <a:srgbClr val="002060"/>
              </a:solidFill>
            </a:endParaRPr>
          </a:p>
          <a:p>
            <a:pPr lvl="0"/>
            <a:r>
              <a:rPr sz="3000">
                <a:solidFill>
                  <a:srgbClr val="002060"/>
                </a:solidFill>
              </a:rPr>
              <a:t>за първата част:</a:t>
            </a:r>
            <a:r>
              <a:rPr sz="2100">
                <a:solidFill>
                  <a:srgbClr val="002060"/>
                </a:solidFill>
              </a:rPr>
              <a:t> </a:t>
            </a:r>
            <a:r>
              <a:rPr sz="2300">
                <a:solidFill>
                  <a:srgbClr val="002060"/>
                </a:solidFill>
              </a:rPr>
              <a:t>Mилиметрова хартия (формат А4), две карфици с по-големи глави (може такива за коркова дъска), подложка, върху която да се постави хартията и в която да могат да се забият карфиците, моливи (4 цвята), линия, триъгилник, и два по-дебели конеца, един с дължина около 35 - 40 см, втори - поне 2 м. </a:t>
            </a:r>
            <a:endParaRPr sz="2100">
              <a:solidFill>
                <a:srgbClr val="002060"/>
              </a:solidFill>
            </a:endParaRPr>
          </a:p>
        </p:txBody>
      </p:sp>
      <p:sp>
        <p:nvSpPr>
          <p:cNvPr id="183" name="Shape 183"/>
          <p:cNvSpPr/>
          <p:nvPr/>
        </p:nvSpPr>
        <p:spPr>
          <a:xfrm>
            <a:off x="260835" y="2002507"/>
            <a:ext cx="11685321" cy="55372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Методична част: </a:t>
            </a:r>
            <a:r>
              <a:rPr sz="2800">
                <a:solidFill>
                  <a:srgbClr val="002060"/>
                </a:solidFill>
              </a:rPr>
              <a:t>модул </a:t>
            </a:r>
            <a:r>
              <a:rPr lang="en-US" sz="2800">
                <a:solidFill>
                  <a:srgbClr val="002060"/>
                </a:solidFill>
              </a:rPr>
              <a:t>2</a:t>
            </a:r>
            <a:r>
              <a:rPr sz="2800">
                <a:solidFill>
                  <a:srgbClr val="002060"/>
                </a:solidFill>
              </a:rPr>
              <a:t>, тема </a:t>
            </a:r>
            <a:r>
              <a:rPr lang="en-US" sz="2800">
                <a:solidFill>
                  <a:srgbClr val="002060"/>
                </a:solidFill>
              </a:rPr>
              <a:t>4</a:t>
            </a:r>
            <a:r>
              <a:rPr sz="280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86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7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8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89" name="Shape 189"/>
          <p:cNvSpPr/>
          <p:nvPr/>
        </p:nvSpPr>
        <p:spPr>
          <a:xfrm>
            <a:off x="261256" y="836615"/>
            <a:ext cx="11685322" cy="6769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Упражнение </a:t>
            </a:r>
            <a:r>
              <a:rPr lang="en-US" sz="4400" u="sng">
                <a:solidFill>
                  <a:srgbClr val="44546A"/>
                </a:solidFill>
              </a:rPr>
              <a:t>2.</a:t>
            </a:r>
            <a:r>
              <a:rPr lang="en-US" altLang="en-US" sz="4400" u="sng">
                <a:solidFill>
                  <a:srgbClr val="44546A"/>
                </a:solidFill>
              </a:rPr>
              <a:t>3</a:t>
            </a:r>
            <a:r>
              <a:rPr lang="en-US" sz="4400" u="sng">
                <a:solidFill>
                  <a:srgbClr val="44546A"/>
                </a:solidFill>
              </a:rPr>
              <a:t>.3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sz="2900">
                <a:solidFill>
                  <a:srgbClr val="44546A"/>
                </a:solidFill>
              </a:rPr>
              <a:t>Орбити. Орбитни елементи.</a:t>
            </a:r>
          </a:p>
        </p:txBody>
      </p:sp>
      <p:sp>
        <p:nvSpPr>
          <p:cNvPr id="190" name="Shape 190"/>
          <p:cNvSpPr/>
          <p:nvPr/>
        </p:nvSpPr>
        <p:spPr>
          <a:xfrm>
            <a:off x="342239" y="2144053"/>
            <a:ext cx="5925632" cy="2808453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Процедура </a:t>
            </a:r>
            <a:r>
              <a:rPr sz="3000">
                <a:solidFill>
                  <a:srgbClr val="002060"/>
                </a:solidFill>
              </a:rPr>
              <a:t>за първата част</a:t>
            </a:r>
            <a:r>
              <a:rPr sz="3600">
                <a:solidFill>
                  <a:srgbClr val="002060"/>
                </a:solidFill>
              </a:rPr>
              <a:t>: </a:t>
            </a:r>
            <a:r>
              <a:rPr sz="2500">
                <a:solidFill>
                  <a:srgbClr val="002060"/>
                </a:solidFill>
              </a:rPr>
              <a:t> Чрез вариране на разстоянията между фокусите и дължината на конеца да се начертаят няколко различни орбити и да се определят/сравнят техните големи полуоси  и ексцентрицитети.  </a:t>
            </a:r>
          </a:p>
        </p:txBody>
      </p:sp>
      <p:pic>
        <p:nvPicPr>
          <p:cNvPr id="191" name="pasted-image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6593417" y="1725036"/>
            <a:ext cx="4861984" cy="3646488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94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5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96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97" name="Shape 197"/>
          <p:cNvSpPr/>
          <p:nvPr/>
        </p:nvSpPr>
        <p:spPr>
          <a:xfrm>
            <a:off x="261256" y="836615"/>
            <a:ext cx="11685322" cy="6769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Упражнение </a:t>
            </a:r>
            <a:r>
              <a:rPr lang="en-US" sz="4400" u="sng">
                <a:solidFill>
                  <a:srgbClr val="44546A"/>
                </a:solidFill>
              </a:rPr>
              <a:t>2.</a:t>
            </a:r>
            <a:r>
              <a:rPr lang="en-US" altLang="en-US" sz="4400" u="sng">
                <a:solidFill>
                  <a:srgbClr val="44546A"/>
                </a:solidFill>
              </a:rPr>
              <a:t>3</a:t>
            </a:r>
            <a:r>
              <a:rPr lang="en-US" sz="4400" u="sng">
                <a:solidFill>
                  <a:srgbClr val="44546A"/>
                </a:solidFill>
              </a:rPr>
              <a:t>.3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sz="2900">
                <a:solidFill>
                  <a:srgbClr val="44546A"/>
                </a:solidFill>
              </a:rPr>
              <a:t>Орбити. Орбитни елементи.</a:t>
            </a:r>
          </a:p>
        </p:txBody>
      </p:sp>
      <p:sp>
        <p:nvSpPr>
          <p:cNvPr id="198" name="Shape 198"/>
          <p:cNvSpPr/>
          <p:nvPr/>
        </p:nvSpPr>
        <p:spPr>
          <a:xfrm>
            <a:off x="380339" y="1801153"/>
            <a:ext cx="6217484" cy="382715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3600">
                <a:solidFill>
                  <a:srgbClr val="002060"/>
                </a:solidFill>
              </a:rPr>
              <a:t>Процедура </a:t>
            </a:r>
            <a:r>
              <a:rPr sz="3000">
                <a:solidFill>
                  <a:srgbClr val="002060"/>
                </a:solidFill>
              </a:rPr>
              <a:t>за втората част</a:t>
            </a:r>
            <a:r>
              <a:rPr sz="3600">
                <a:solidFill>
                  <a:srgbClr val="002060"/>
                </a:solidFill>
              </a:rPr>
              <a:t>:</a:t>
            </a:r>
            <a:r>
              <a:rPr sz="2500">
                <a:solidFill>
                  <a:srgbClr val="002060"/>
                </a:solidFill>
              </a:rPr>
              <a:t>	</a:t>
            </a:r>
            <a:r>
              <a:rPr sz="2000">
                <a:solidFill>
                  <a:srgbClr val="002060"/>
                </a:solidFill>
              </a:rPr>
              <a:t>На фигурата са показани орбитите на планетите от Слънчевата система и Плутон. Ако орбитите на планетите практически лежат в равнината на еклиптиката, какво ще кажете за орбитата на Плутон – лежи ли тя в същата равнина? Как се нарича орбитния елемент, който отразява положението на орбитата на дадено тяло от Слънчевата система спрямо еклиптиката? Изчертайте го за орбитата на Плутон на картинката.</a:t>
            </a:r>
          </a:p>
        </p:txBody>
      </p:sp>
      <p:pic>
        <p:nvPicPr>
          <p:cNvPr id="199" name="pasted-image.tif"/>
          <p:cNvPicPr/>
          <p:nvPr/>
        </p:nvPicPr>
        <p:blipFill>
          <a:blip r:embed="rId4"/>
          <a:stretch>
            <a:fillRect/>
          </a:stretch>
        </p:blipFill>
        <p:spPr>
          <a:xfrm>
            <a:off x="7738832" y="2393471"/>
            <a:ext cx="3954450" cy="2062621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0" name="Shape 200"/>
          <p:cNvSpPr/>
          <p:nvPr/>
        </p:nvSpPr>
        <p:spPr>
          <a:xfrm>
            <a:off x="8372481" y="4568520"/>
            <a:ext cx="3631939" cy="2057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7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  <a:uFillTx/>
              </a:defRPr>
            </a:pPr>
            <a:r>
              <a:rPr sz="7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</a:rPr>
              <a:t>http://WWW.RFCAFE.COM/REFERENCES/GENERAL/SOLAR-SYSTEM.HTM</a:t>
            </a: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203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4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05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06" name="Shape 206"/>
          <p:cNvSpPr/>
          <p:nvPr/>
        </p:nvSpPr>
        <p:spPr>
          <a:xfrm>
            <a:off x="261256" y="836615"/>
            <a:ext cx="11685322" cy="6769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4400" u="sng">
                <a:solidFill>
                  <a:srgbClr val="44546A"/>
                </a:solidFill>
              </a:rPr>
              <a:t>Упражнение </a:t>
            </a:r>
            <a:r>
              <a:rPr lang="en-US" sz="4400" u="sng">
                <a:solidFill>
                  <a:srgbClr val="44546A"/>
                </a:solidFill>
              </a:rPr>
              <a:t>2.</a:t>
            </a:r>
            <a:r>
              <a:rPr lang="en-US" altLang="en-US" sz="4400" u="sng">
                <a:solidFill>
                  <a:srgbClr val="44546A"/>
                </a:solidFill>
              </a:rPr>
              <a:t>3</a:t>
            </a:r>
            <a:r>
              <a:rPr lang="en-US" sz="4400" u="sng">
                <a:solidFill>
                  <a:srgbClr val="44546A"/>
                </a:solidFill>
              </a:rPr>
              <a:t>.3</a:t>
            </a:r>
            <a:r>
              <a:rPr sz="4400">
                <a:solidFill>
                  <a:srgbClr val="44546A"/>
                </a:solidFill>
              </a:rPr>
              <a:t>: </a:t>
            </a:r>
            <a:r>
              <a:rPr sz="2900">
                <a:solidFill>
                  <a:srgbClr val="44546A"/>
                </a:solidFill>
              </a:rPr>
              <a:t>Орбити. Орбитни елементи.</a:t>
            </a:r>
          </a:p>
        </p:txBody>
      </p:sp>
      <p:sp>
        <p:nvSpPr>
          <p:cNvPr id="207" name="Shape 207"/>
          <p:cNvSpPr/>
          <p:nvPr/>
        </p:nvSpPr>
        <p:spPr>
          <a:xfrm>
            <a:off x="437462" y="2459115"/>
            <a:ext cx="11332910" cy="2477345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 defTabSz="457200">
              <a:lnSpc>
                <a:spcPct val="115000"/>
              </a:lnSpc>
            </a:pPr>
            <a:r>
              <a:rPr sz="2000" dirty="0">
                <a:solidFill>
                  <a:srgbClr val="002060"/>
                </a:solidFill>
              </a:rPr>
              <a:t>В:  </a:t>
            </a:r>
            <a:r>
              <a:rPr sz="2000" dirty="0" err="1">
                <a:solidFill>
                  <a:srgbClr val="002060"/>
                </a:solidFill>
              </a:rPr>
              <a:t>Кой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елемент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на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орбитата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определя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подредбата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на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планетите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по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отдалеченост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от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Слънцето</a:t>
            </a:r>
            <a:r>
              <a:rPr sz="2000" dirty="0">
                <a:solidFill>
                  <a:srgbClr val="002060"/>
                </a:solidFill>
              </a:rPr>
              <a:t>? </a:t>
            </a:r>
            <a:r>
              <a:rPr sz="2000" dirty="0" err="1">
                <a:solidFill>
                  <a:srgbClr val="002060"/>
                </a:solidFill>
              </a:rPr>
              <a:t>Как</a:t>
            </a:r>
            <a:r>
              <a:rPr sz="2000" dirty="0">
                <a:solidFill>
                  <a:srgbClr val="002060"/>
                </a:solidFill>
              </a:rPr>
              <a:t>?</a:t>
            </a:r>
          </a:p>
          <a:p>
            <a:pPr lvl="0" defTabSz="457200">
              <a:lnSpc>
                <a:spcPct val="115000"/>
              </a:lnSpc>
              <a:spcBef>
                <a:spcPts val="700"/>
              </a:spcBef>
            </a:pPr>
            <a:r>
              <a:rPr sz="2000" dirty="0">
                <a:solidFill>
                  <a:srgbClr val="002060"/>
                </a:solidFill>
              </a:rPr>
              <a:t>О: </a:t>
            </a:r>
            <a:r>
              <a:rPr sz="2000" dirty="0" err="1">
                <a:solidFill>
                  <a:srgbClr val="002060"/>
                </a:solidFill>
              </a:rPr>
              <a:t>Голямата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полуос</a:t>
            </a:r>
            <a:r>
              <a:rPr sz="2000" dirty="0">
                <a:solidFill>
                  <a:srgbClr val="002060"/>
                </a:solidFill>
              </a:rPr>
              <a:t>. </a:t>
            </a:r>
            <a:r>
              <a:rPr sz="2000" dirty="0" err="1">
                <a:solidFill>
                  <a:srgbClr val="002060"/>
                </a:solidFill>
              </a:rPr>
              <a:t>Колкото</a:t>
            </a:r>
            <a:r>
              <a:rPr sz="2000" dirty="0">
                <a:solidFill>
                  <a:srgbClr val="002060"/>
                </a:solidFill>
              </a:rPr>
              <a:t> е </a:t>
            </a:r>
            <a:r>
              <a:rPr sz="2000" dirty="0" err="1">
                <a:solidFill>
                  <a:srgbClr val="002060"/>
                </a:solidFill>
              </a:rPr>
              <a:t>по-голяма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тя</a:t>
            </a:r>
            <a:r>
              <a:rPr sz="2000" dirty="0">
                <a:solidFill>
                  <a:srgbClr val="002060"/>
                </a:solidFill>
              </a:rPr>
              <a:t>, </a:t>
            </a:r>
            <a:r>
              <a:rPr sz="2000" dirty="0" err="1">
                <a:solidFill>
                  <a:srgbClr val="002060"/>
                </a:solidFill>
              </a:rPr>
              <a:t>толкова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по-отдалечена</a:t>
            </a:r>
            <a:r>
              <a:rPr sz="2000" dirty="0">
                <a:solidFill>
                  <a:srgbClr val="002060"/>
                </a:solidFill>
              </a:rPr>
              <a:t> е </a:t>
            </a:r>
            <a:r>
              <a:rPr sz="2000" dirty="0" err="1">
                <a:solidFill>
                  <a:srgbClr val="002060"/>
                </a:solidFill>
              </a:rPr>
              <a:t>планетата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от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Слънцето</a:t>
            </a:r>
            <a:r>
              <a:rPr sz="2000" dirty="0">
                <a:solidFill>
                  <a:srgbClr val="002060"/>
                </a:solidFill>
              </a:rPr>
              <a:t>.</a:t>
            </a:r>
          </a:p>
          <a:p>
            <a:pPr lvl="0" defTabSz="457200">
              <a:lnSpc>
                <a:spcPct val="115000"/>
              </a:lnSpc>
            </a:pPr>
            <a:r>
              <a:rPr sz="2000" dirty="0">
                <a:solidFill>
                  <a:srgbClr val="002060"/>
                </a:solidFill>
              </a:rPr>
              <a:t>В:  </a:t>
            </a:r>
            <a:r>
              <a:rPr sz="2000" dirty="0" err="1">
                <a:solidFill>
                  <a:srgbClr val="002060"/>
                </a:solidFill>
              </a:rPr>
              <a:t>Кой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параметър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определя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кои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орбити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са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по-издължени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елипси</a:t>
            </a:r>
            <a:r>
              <a:rPr sz="2000" dirty="0">
                <a:solidFill>
                  <a:srgbClr val="002060"/>
                </a:solidFill>
              </a:rPr>
              <a:t>, а </a:t>
            </a:r>
            <a:r>
              <a:rPr sz="2000" dirty="0" err="1">
                <a:solidFill>
                  <a:srgbClr val="002060"/>
                </a:solidFill>
              </a:rPr>
              <a:t>кои</a:t>
            </a:r>
            <a:r>
              <a:rPr sz="2000" dirty="0">
                <a:solidFill>
                  <a:srgbClr val="002060"/>
                </a:solidFill>
              </a:rPr>
              <a:t> – </a:t>
            </a:r>
            <a:r>
              <a:rPr sz="2000" dirty="0" err="1">
                <a:solidFill>
                  <a:srgbClr val="002060"/>
                </a:solidFill>
              </a:rPr>
              <a:t>почти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окръжности</a:t>
            </a:r>
            <a:r>
              <a:rPr sz="2000" dirty="0">
                <a:solidFill>
                  <a:srgbClr val="002060"/>
                </a:solidFill>
              </a:rPr>
              <a:t>? </a:t>
            </a:r>
            <a:r>
              <a:rPr sz="2000" dirty="0" err="1">
                <a:solidFill>
                  <a:srgbClr val="002060"/>
                </a:solidFill>
              </a:rPr>
              <a:t>Как</a:t>
            </a:r>
            <a:r>
              <a:rPr sz="2000" dirty="0">
                <a:solidFill>
                  <a:srgbClr val="002060"/>
                </a:solidFill>
              </a:rPr>
              <a:t>?</a:t>
            </a:r>
          </a:p>
          <a:p>
            <a:pPr lvl="0" defTabSz="457200">
              <a:lnSpc>
                <a:spcPct val="115000"/>
              </a:lnSpc>
              <a:spcBef>
                <a:spcPts val="700"/>
              </a:spcBef>
            </a:pPr>
            <a:r>
              <a:rPr sz="2000" dirty="0">
                <a:solidFill>
                  <a:srgbClr val="002060"/>
                </a:solidFill>
              </a:rPr>
              <a:t>О: </a:t>
            </a:r>
            <a:r>
              <a:rPr sz="2000" dirty="0" err="1">
                <a:solidFill>
                  <a:srgbClr val="002060"/>
                </a:solidFill>
              </a:rPr>
              <a:t>Ексцентрицитетът</a:t>
            </a:r>
            <a:r>
              <a:rPr sz="2000" dirty="0">
                <a:solidFill>
                  <a:srgbClr val="002060"/>
                </a:solidFill>
              </a:rPr>
              <a:t>. </a:t>
            </a:r>
            <a:r>
              <a:rPr sz="2000" dirty="0" err="1">
                <a:solidFill>
                  <a:srgbClr val="002060"/>
                </a:solidFill>
              </a:rPr>
              <a:t>Колкото</a:t>
            </a:r>
            <a:r>
              <a:rPr sz="2000" dirty="0">
                <a:solidFill>
                  <a:srgbClr val="002060"/>
                </a:solidFill>
              </a:rPr>
              <a:t> е </a:t>
            </a:r>
            <a:r>
              <a:rPr sz="2000" dirty="0" err="1">
                <a:solidFill>
                  <a:srgbClr val="002060"/>
                </a:solidFill>
              </a:rPr>
              <a:t>по-голям</a:t>
            </a:r>
            <a:r>
              <a:rPr sz="2000" dirty="0">
                <a:solidFill>
                  <a:srgbClr val="002060"/>
                </a:solidFill>
              </a:rPr>
              <a:t>, </a:t>
            </a:r>
            <a:r>
              <a:rPr sz="2000" dirty="0" err="1">
                <a:solidFill>
                  <a:srgbClr val="002060"/>
                </a:solidFill>
              </a:rPr>
              <a:t>толкова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по-сплесната</a:t>
            </a:r>
            <a:r>
              <a:rPr sz="2000" dirty="0">
                <a:solidFill>
                  <a:srgbClr val="002060"/>
                </a:solidFill>
              </a:rPr>
              <a:t> е </a:t>
            </a:r>
            <a:r>
              <a:rPr sz="2000" dirty="0" err="1">
                <a:solidFill>
                  <a:srgbClr val="002060"/>
                </a:solidFill>
              </a:rPr>
              <a:t>орбитата</a:t>
            </a:r>
            <a:r>
              <a:rPr sz="2000" dirty="0">
                <a:solidFill>
                  <a:srgbClr val="002060"/>
                </a:solidFill>
              </a:rPr>
              <a:t>.</a:t>
            </a:r>
          </a:p>
          <a:p>
            <a:pPr lvl="0" algn="just" defTabSz="457200">
              <a:lnSpc>
                <a:spcPct val="115000"/>
              </a:lnSpc>
              <a:spcBef>
                <a:spcPts val="100"/>
              </a:spcBef>
            </a:pPr>
            <a:r>
              <a:rPr sz="2000" dirty="0">
                <a:solidFill>
                  <a:srgbClr val="002060"/>
                </a:solidFill>
              </a:rPr>
              <a:t>В: </a:t>
            </a:r>
            <a:r>
              <a:rPr sz="2000" dirty="0" err="1">
                <a:solidFill>
                  <a:srgbClr val="002060"/>
                </a:solidFill>
              </a:rPr>
              <a:t>Какъв</a:t>
            </a:r>
            <a:r>
              <a:rPr sz="2000" dirty="0">
                <a:solidFill>
                  <a:srgbClr val="002060"/>
                </a:solidFill>
              </a:rPr>
              <a:t> е </a:t>
            </a:r>
            <a:r>
              <a:rPr sz="2000" dirty="0" err="1">
                <a:solidFill>
                  <a:srgbClr val="002060"/>
                </a:solidFill>
              </a:rPr>
              <a:t>наклона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на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орбитата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на</a:t>
            </a:r>
            <a:r>
              <a:rPr sz="2000" dirty="0">
                <a:solidFill>
                  <a:srgbClr val="002060"/>
                </a:solidFill>
              </a:rPr>
              <a:t> </a:t>
            </a:r>
            <a:r>
              <a:rPr sz="2000" dirty="0" err="1">
                <a:solidFill>
                  <a:srgbClr val="002060"/>
                </a:solidFill>
              </a:rPr>
              <a:t>Земята</a:t>
            </a:r>
            <a:r>
              <a:rPr sz="2000" dirty="0">
                <a:solidFill>
                  <a:srgbClr val="002060"/>
                </a:solidFill>
              </a:rPr>
              <a:t>? </a:t>
            </a:r>
          </a:p>
          <a:p>
            <a:pPr lvl="0" algn="just" defTabSz="457200">
              <a:lnSpc>
                <a:spcPct val="115000"/>
              </a:lnSpc>
              <a:spcBef>
                <a:spcPts val="700"/>
              </a:spcBef>
            </a:pPr>
            <a:r>
              <a:rPr sz="2000" dirty="0">
                <a:solidFill>
                  <a:srgbClr val="002060"/>
                </a:solidFill>
              </a:rPr>
              <a:t>О: </a:t>
            </a:r>
            <a:r>
              <a:rPr sz="2000" dirty="0" err="1">
                <a:solidFill>
                  <a:srgbClr val="002060"/>
                </a:solidFill>
              </a:rPr>
              <a:t>Нула</a:t>
            </a:r>
            <a:r>
              <a:rPr sz="20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208" name="Shape 208"/>
          <p:cNvSpPr/>
          <p:nvPr/>
        </p:nvSpPr>
        <p:spPr>
          <a:xfrm>
            <a:off x="130889" y="1725929"/>
            <a:ext cx="10899777" cy="45884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pPr lvl="0" defTabSz="457200">
              <a:lnSpc>
                <a:spcPct val="115000"/>
              </a:lnSpc>
              <a:spcBef>
                <a:spcPts val="700"/>
              </a:spcBef>
            </a:pPr>
            <a:r>
              <a:rPr sz="2200" b="1" dirty="0" err="1">
                <a:solidFill>
                  <a:srgbClr val="002060"/>
                </a:solidFill>
                <a:uFill>
                  <a:solidFill/>
                </a:uFill>
              </a:rPr>
              <a:t>Въпроси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на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които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учениците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трябва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да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отговорят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след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приключване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на</a:t>
            </a:r>
            <a:r>
              <a:rPr sz="2200" b="1" dirty="0">
                <a:solidFill>
                  <a:srgbClr val="002060"/>
                </a:solidFill>
              </a:rPr>
              <a:t> </a:t>
            </a:r>
            <a:r>
              <a:rPr sz="2200" b="1" dirty="0" err="1">
                <a:solidFill>
                  <a:srgbClr val="002060"/>
                </a:solidFill>
              </a:rPr>
              <a:t>упражнението</a:t>
            </a:r>
            <a:r>
              <a:rPr sz="2200" b="1" dirty="0">
                <a:solidFill>
                  <a:srgbClr val="002060"/>
                </a:solidFill>
              </a:rPr>
              <a:t>: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indefinite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indefinite" fill="hold"/>
                                        <p:tgtEl>
                                          <p:spTgt spid="2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indefinite" fill="hold"/>
                                        <p:tgtEl>
                                          <p:spTgt spid="2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dur="indefinite" fill="hold"/>
                                        <p:tgtEl>
                                          <p:spTgt spid="2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indefinite" fill="hold"/>
                                        <p:tgtEl>
                                          <p:spTgt spid="2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indefinite" fill="hold"/>
                                        <p:tgtEl>
                                          <p:spTgt spid="2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" grpId="1" build="p" bldLvl="5" animBg="1" advAuto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496" name="image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97" name="image2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98" name="Shape 498"/>
          <p:cNvSpPr/>
          <p:nvPr/>
        </p:nvSpPr>
        <p:spPr>
          <a:xfrm>
            <a:off x="261256" y="836615"/>
            <a:ext cx="11685322" cy="7391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00" u="sng">
                <a:solidFill>
                  <a:srgbClr val="002060"/>
                </a:solidFill>
              </a:rPr>
              <a:t>Изводи, проверка на резултатите</a:t>
            </a:r>
          </a:p>
        </p:txBody>
      </p:sp>
      <p:sp>
        <p:nvSpPr>
          <p:cNvPr id="499" name="Shape 499"/>
          <p:cNvSpPr/>
          <p:nvPr/>
        </p:nvSpPr>
        <p:spPr>
          <a:xfrm>
            <a:off x="400956" y="1645512"/>
            <a:ext cx="11685322" cy="32156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2600">
                <a:solidFill>
                  <a:srgbClr val="002060"/>
                </a:solidFill>
              </a:rPr>
              <a:t>Какво следва (Feed Forward)</a:t>
            </a:r>
            <a:r>
              <a:rPr sz="2800">
                <a:solidFill>
                  <a:srgbClr val="002060"/>
                </a:solidFill>
              </a:rPr>
              <a:t>:</a:t>
            </a:r>
            <a:r>
              <a:rPr sz="2100">
                <a:solidFill>
                  <a:srgbClr val="002060"/>
                </a:solidFill>
              </a:rPr>
              <a:t> Базирайте плановете за следващите занятия на базата на представянето на учениците:</a:t>
            </a:r>
          </a:p>
          <a:p>
            <a:pPr lvl="0"/>
            <a:endParaRPr sz="2100">
              <a:solidFill>
                <a:srgbClr val="002060"/>
              </a:solidFill>
            </a:endParaRPr>
          </a:p>
          <a:p>
            <a:pPr marL="171450" lvl="0" indent="-171450">
              <a:buSzPct val="100000"/>
              <a:buChar char="•"/>
            </a:pPr>
            <a:r>
              <a:rPr sz="2100">
                <a:solidFill>
                  <a:srgbClr val="002060"/>
                </a:solidFill>
              </a:rPr>
              <a:t> </a:t>
            </a:r>
            <a:r>
              <a:rPr sz="2100" b="1">
                <a:solidFill>
                  <a:srgbClr val="002060"/>
                </a:solidFill>
              </a:rPr>
              <a:t>Трудност на занятията:</a:t>
            </a:r>
            <a:r>
              <a:rPr sz="2100">
                <a:solidFill>
                  <a:srgbClr val="002060"/>
                </a:solidFill>
              </a:rPr>
              <a:t> в зависимост от това доколко добре учениците са разбрали материала и как са се справили с поставените задачи.</a:t>
            </a:r>
            <a:endParaRPr sz="2800">
              <a:solidFill>
                <a:srgbClr val="002060"/>
              </a:solidFill>
            </a:endParaRPr>
          </a:p>
          <a:p>
            <a:pPr marL="146685" lvl="0" indent="-146685">
              <a:buSzPct val="100000"/>
              <a:buChar char="•"/>
            </a:pPr>
            <a:r>
              <a:rPr sz="2100" b="1">
                <a:solidFill>
                  <a:srgbClr val="002060"/>
                </a:solidFill>
              </a:rPr>
              <a:t>Подход към материала</a:t>
            </a:r>
            <a:r>
              <a:rPr sz="2100">
                <a:solidFill>
                  <a:srgbClr val="002060"/>
                </a:solidFill>
              </a:rPr>
              <a:t>: Какъв е правилният подход, който да помогне за разбиране на материала и изпълнение на поставените задачи.</a:t>
            </a:r>
          </a:p>
          <a:p>
            <a:pPr marL="228600" lvl="0" indent="-228600">
              <a:buSzPct val="100000"/>
              <a:buChar char="•"/>
            </a:pPr>
            <a:r>
              <a:rPr sz="2800" b="1">
                <a:solidFill>
                  <a:srgbClr val="002060"/>
                </a:solidFill>
              </a:rPr>
              <a:t> </a:t>
            </a:r>
            <a:r>
              <a:rPr sz="2100" b="1">
                <a:solidFill>
                  <a:srgbClr val="002060"/>
                </a:solidFill>
              </a:rPr>
              <a:t>Самооценка</a:t>
            </a:r>
            <a:r>
              <a:rPr sz="2100">
                <a:solidFill>
                  <a:srgbClr val="002060"/>
                </a:solidFill>
              </a:rPr>
              <a:t>: самодисциплина, ръководене и контрол на дейностите.</a:t>
            </a:r>
            <a:endParaRPr sz="2800">
              <a:solidFill>
                <a:srgbClr val="002060"/>
              </a:solidFill>
            </a:endParaRPr>
          </a:p>
          <a:p>
            <a:pPr marL="228600" lvl="0" indent="-228600">
              <a:buSzPct val="100000"/>
              <a:buChar char="•"/>
            </a:pPr>
            <a:r>
              <a:rPr sz="2800">
                <a:solidFill>
                  <a:srgbClr val="002060"/>
                </a:solidFill>
              </a:rPr>
              <a:t> </a:t>
            </a:r>
            <a:r>
              <a:rPr sz="2100" b="1">
                <a:solidFill>
                  <a:srgbClr val="002060"/>
                </a:solidFill>
              </a:rPr>
              <a:t>Индивидуален подход</a:t>
            </a:r>
            <a:r>
              <a:rPr sz="2100">
                <a:solidFill>
                  <a:srgbClr val="002060"/>
                </a:solidFill>
              </a:rPr>
              <a:t>: Индивидуални оценки и напътствия.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93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4" y="-50786"/>
            <a:ext cx="12198764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94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3" y="5799925"/>
            <a:ext cx="12198764" cy="10519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5" name="Shape 95"/>
          <p:cNvSpPr>
            <a:spLocks noGrp="1"/>
          </p:cNvSpPr>
          <p:nvPr>
            <p:ph type="title"/>
          </p:nvPr>
        </p:nvSpPr>
        <p:spPr>
          <a:xfrm>
            <a:off x="1524000" y="637479"/>
            <a:ext cx="9144000" cy="954984"/>
          </a:xfrm>
          <a:prstGeom prst="rect">
            <a:avLst/>
          </a:prstGeom>
        </p:spPr>
        <p:txBody>
          <a:bodyPr/>
          <a:lstStyle>
            <a:lvl1pPr defTabSz="859790">
              <a:defRPr sz="5600">
                <a:solidFill>
                  <a:srgbClr val="142A9D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cs-CZ" sz="6000" u="sng" dirty="0" err="1">
                <a:solidFill>
                  <a:srgbClr val="002060"/>
                </a:solidFill>
                <a:sym typeface="Calibri Light"/>
              </a:rPr>
              <a:t>Модули</a:t>
            </a:r>
            <a:r>
              <a:rPr lang="cs-CZ" sz="6000" u="sng" dirty="0">
                <a:solidFill>
                  <a:srgbClr val="002060"/>
                </a:solidFill>
                <a:sym typeface="Calibri Light"/>
              </a:rPr>
              <a:t> </a:t>
            </a:r>
            <a:r>
              <a:rPr lang="cs-CZ" sz="6000" u="sng" dirty="0" err="1">
                <a:solidFill>
                  <a:srgbClr val="002060"/>
                </a:solidFill>
                <a:sym typeface="Calibri Light"/>
              </a:rPr>
              <a:t>на</a:t>
            </a:r>
            <a:r>
              <a:rPr lang="cs-CZ" sz="6000" u="sng" dirty="0">
                <a:solidFill>
                  <a:srgbClr val="002060"/>
                </a:solidFill>
                <a:sym typeface="Calibri Light"/>
              </a:rPr>
              <a:t> </a:t>
            </a:r>
            <a:r>
              <a:rPr lang="cs-CZ" sz="6000" u="sng" dirty="0" err="1">
                <a:solidFill>
                  <a:srgbClr val="002060"/>
                </a:solidFill>
                <a:sym typeface="Calibri Light"/>
              </a:rPr>
              <a:t>проекта</a:t>
            </a:r>
            <a:r>
              <a:rPr lang="cs-CZ" sz="6000" u="sng" dirty="0">
                <a:solidFill>
                  <a:srgbClr val="002060"/>
                </a:solidFill>
                <a:sym typeface="Calibri Light"/>
              </a:rPr>
              <a:t> STARS</a:t>
            </a:r>
            <a:endParaRPr sz="5600" dirty="0">
              <a:solidFill>
                <a:srgbClr val="142A9D"/>
              </a:solidFill>
            </a:endParaRPr>
          </a:p>
        </p:txBody>
      </p:sp>
      <p:sp>
        <p:nvSpPr>
          <p:cNvPr id="96" name="Shape 96"/>
          <p:cNvSpPr>
            <a:spLocks noGrp="1"/>
          </p:cNvSpPr>
          <p:nvPr>
            <p:ph type="body" idx="1"/>
          </p:nvPr>
        </p:nvSpPr>
        <p:spPr>
          <a:xfrm>
            <a:off x="81209" y="1749971"/>
            <a:ext cx="11608597" cy="389244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just" defTabSz="868680">
              <a:spcBef>
                <a:spcPts val="900"/>
              </a:spcBef>
              <a:defRPr sz="1800"/>
            </a:pPr>
            <a:r>
              <a:rPr lang="sk-SK" sz="2800" dirty="0">
                <a:solidFill>
                  <a:srgbClr val="002060"/>
                </a:solidFill>
              </a:rPr>
              <a:t>#1 	</a:t>
            </a:r>
            <a:r>
              <a:rPr lang="sk-SK" sz="2800" dirty="0" err="1">
                <a:solidFill>
                  <a:srgbClr val="002060"/>
                </a:solidFill>
              </a:rPr>
              <a:t>Съзвездия</a:t>
            </a:r>
            <a:r>
              <a:rPr lang="sk-SK" sz="2800" dirty="0">
                <a:solidFill>
                  <a:srgbClr val="002060"/>
                </a:solidFill>
              </a:rPr>
              <a:t>.				</a:t>
            </a:r>
            <a:r>
              <a:rPr lang="en-US" sz="2800" dirty="0">
                <a:solidFill>
                  <a:srgbClr val="002060"/>
                </a:solidFill>
              </a:rPr>
              <a:t>	</a:t>
            </a:r>
            <a:r>
              <a:rPr lang="sk-SK" sz="2800" dirty="0">
                <a:solidFill>
                  <a:srgbClr val="002060"/>
                </a:solidFill>
              </a:rPr>
              <a:t>#6 	</a:t>
            </a:r>
            <a:r>
              <a:rPr lang="sk-SK" sz="2800" dirty="0" err="1">
                <a:solidFill>
                  <a:srgbClr val="002060"/>
                </a:solidFill>
              </a:rPr>
              <a:t>Галактическа</a:t>
            </a:r>
            <a:r>
              <a:rPr lang="sk-SK" sz="2800" dirty="0">
                <a:solidFill>
                  <a:srgbClr val="002060"/>
                </a:solidFill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среда</a:t>
            </a:r>
            <a:r>
              <a:rPr lang="sk-SK" sz="2800" dirty="0">
                <a:solidFill>
                  <a:srgbClr val="002060"/>
                </a:solidFill>
              </a:rPr>
              <a:t>.</a:t>
            </a:r>
          </a:p>
          <a:p>
            <a:pPr algn="just" defTabSz="868680">
              <a:spcBef>
                <a:spcPts val="900"/>
              </a:spcBef>
              <a:defRPr sz="1800"/>
            </a:pPr>
            <a:r>
              <a:rPr lang="sk-SK" sz="2800" dirty="0">
                <a:solidFill>
                  <a:srgbClr val="002060"/>
                </a:solidFill>
              </a:rPr>
              <a:t>#2 	</a:t>
            </a:r>
            <a:r>
              <a:rPr lang="sk-SK" sz="2800" dirty="0" err="1">
                <a:solidFill>
                  <a:srgbClr val="002060"/>
                </a:solidFill>
              </a:rPr>
              <a:t>Движение</a:t>
            </a:r>
            <a:r>
              <a:rPr lang="sk-SK" sz="2800" dirty="0">
                <a:solidFill>
                  <a:srgbClr val="002060"/>
                </a:solidFill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на</a:t>
            </a:r>
            <a:r>
              <a:rPr lang="sk-SK" sz="2800" dirty="0">
                <a:solidFill>
                  <a:srgbClr val="002060"/>
                </a:solidFill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небесните</a:t>
            </a:r>
            <a:r>
              <a:rPr lang="sk-SK" sz="2800" dirty="0">
                <a:solidFill>
                  <a:srgbClr val="002060"/>
                </a:solidFill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тела</a:t>
            </a:r>
            <a:r>
              <a:rPr lang="sk-SK" sz="2800" dirty="0">
                <a:solidFill>
                  <a:srgbClr val="002060"/>
                </a:solidFill>
              </a:rPr>
              <a:t>.	#7 	</a:t>
            </a:r>
            <a:r>
              <a:rPr lang="sk-SK" sz="2800" dirty="0" err="1">
                <a:solidFill>
                  <a:srgbClr val="002060"/>
                </a:solidFill>
              </a:rPr>
              <a:t>Слънцето</a:t>
            </a:r>
            <a:r>
              <a:rPr lang="sk-SK" sz="2800" dirty="0">
                <a:solidFill>
                  <a:srgbClr val="002060"/>
                </a:solidFill>
              </a:rPr>
              <a:t> и </a:t>
            </a:r>
            <a:r>
              <a:rPr lang="sk-SK" sz="2800" dirty="0" err="1">
                <a:solidFill>
                  <a:srgbClr val="002060"/>
                </a:solidFill>
              </a:rPr>
              <a:t>звездите</a:t>
            </a:r>
            <a:r>
              <a:rPr lang="sk-SK" sz="2800" dirty="0">
                <a:solidFill>
                  <a:srgbClr val="002060"/>
                </a:solidFill>
              </a:rPr>
              <a:t>.</a:t>
            </a:r>
          </a:p>
          <a:p>
            <a:pPr lvl="0" algn="just" defTabSz="868680">
              <a:spcBef>
                <a:spcPts val="900"/>
              </a:spcBef>
              <a:defRPr sz="1800"/>
            </a:pPr>
            <a:r>
              <a:rPr lang="sk-SK" sz="2800" dirty="0">
                <a:solidFill>
                  <a:srgbClr val="002060"/>
                </a:solidFill>
              </a:rPr>
              <a:t>#3 	</a:t>
            </a:r>
            <a:r>
              <a:rPr lang="sk-SK" sz="2800" dirty="0" err="1">
                <a:solidFill>
                  <a:srgbClr val="002060"/>
                </a:solidFill>
              </a:rPr>
              <a:t>Закон</a:t>
            </a:r>
            <a:r>
              <a:rPr lang="sk-SK" sz="2800" dirty="0">
                <a:solidFill>
                  <a:srgbClr val="002060"/>
                </a:solidFill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на</a:t>
            </a:r>
            <a:r>
              <a:rPr lang="sk-SK" sz="2800" dirty="0">
                <a:solidFill>
                  <a:srgbClr val="002060"/>
                </a:solidFill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Нютон</a:t>
            </a:r>
            <a:r>
              <a:rPr lang="bg-BG" sz="2800" dirty="0">
                <a:solidFill>
                  <a:srgbClr val="002060"/>
                </a:solidFill>
              </a:rPr>
              <a:t> за гравитацията</a:t>
            </a:r>
            <a:r>
              <a:rPr lang="sk-SK" sz="2800" dirty="0">
                <a:solidFill>
                  <a:srgbClr val="002060"/>
                </a:solidFill>
              </a:rPr>
              <a:t>.	#8 	</a:t>
            </a:r>
            <a:r>
              <a:rPr lang="sk-SK" sz="2800" dirty="0" err="1">
                <a:solidFill>
                  <a:srgbClr val="002060"/>
                </a:solidFill>
              </a:rPr>
              <a:t>Галактика</a:t>
            </a:r>
            <a:r>
              <a:rPr lang="bg-BG" sz="2800" dirty="0">
                <a:solidFill>
                  <a:srgbClr val="002060"/>
                </a:solidFill>
              </a:rPr>
              <a:t>та Млечен път</a:t>
            </a:r>
            <a:r>
              <a:rPr lang="sk-SK" sz="2800" dirty="0">
                <a:solidFill>
                  <a:srgbClr val="002060"/>
                </a:solidFill>
              </a:rPr>
              <a:t> и </a:t>
            </a:r>
            <a:r>
              <a:rPr lang="bg-BG" sz="2800" dirty="0">
                <a:solidFill>
                  <a:srgbClr val="002060"/>
                </a:solidFill>
              </a:rPr>
              <a:t>								</a:t>
            </a:r>
            <a:r>
              <a:rPr lang="sk-SK" sz="2800" dirty="0">
                <a:solidFill>
                  <a:srgbClr val="002060"/>
                </a:solidFill>
              </a:rPr>
              <a:t>           </a:t>
            </a:r>
            <a:r>
              <a:rPr lang="sk-SK" sz="2800" dirty="0" err="1">
                <a:solidFill>
                  <a:srgbClr val="002060"/>
                </a:solidFill>
              </a:rPr>
              <a:t>други</a:t>
            </a:r>
            <a:r>
              <a:rPr lang="sk-SK" sz="2800" dirty="0">
                <a:solidFill>
                  <a:srgbClr val="002060"/>
                </a:solidFill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галактики</a:t>
            </a:r>
            <a:r>
              <a:rPr lang="sk-SK" sz="2800" dirty="0">
                <a:solidFill>
                  <a:srgbClr val="002060"/>
                </a:solidFill>
              </a:rPr>
              <a:t>.</a:t>
            </a:r>
          </a:p>
          <a:p>
            <a:pPr lvl="0" algn="just" defTabSz="868680">
              <a:spcBef>
                <a:spcPts val="900"/>
              </a:spcBef>
              <a:defRPr sz="1800"/>
            </a:pPr>
            <a:r>
              <a:rPr lang="sk-SK" sz="2800" dirty="0">
                <a:solidFill>
                  <a:srgbClr val="002060"/>
                </a:solidFill>
              </a:rPr>
              <a:t>#4 	</a:t>
            </a:r>
            <a:r>
              <a:rPr lang="en-US" sz="280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Изследване</a:t>
            </a:r>
            <a:r>
              <a:rPr lang="sk-SK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на</a:t>
            </a:r>
            <a:r>
              <a:rPr lang="sk-SK" sz="2800" dirty="0">
                <a:solidFill>
                  <a:srgbClr val="002060"/>
                </a:solidFill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Вселената</a:t>
            </a:r>
            <a:r>
              <a:rPr lang="sk-SK" sz="2800" dirty="0">
                <a:solidFill>
                  <a:srgbClr val="002060"/>
                </a:solidFill>
              </a:rPr>
              <a:t>. 		#9 	</a:t>
            </a:r>
            <a:r>
              <a:rPr lang="sk-SK" sz="2800" dirty="0" err="1">
                <a:solidFill>
                  <a:srgbClr val="002060"/>
                </a:solidFill>
              </a:rPr>
              <a:t>Вселената</a:t>
            </a:r>
            <a:r>
              <a:rPr lang="sk-SK" sz="2800" dirty="0">
                <a:solidFill>
                  <a:srgbClr val="002060"/>
                </a:solidFill>
              </a:rPr>
              <a:t>.</a:t>
            </a:r>
          </a:p>
          <a:p>
            <a:pPr algn="just" defTabSz="868680">
              <a:spcBef>
                <a:spcPts val="900"/>
              </a:spcBef>
              <a:defRPr sz="1800"/>
            </a:pPr>
            <a:r>
              <a:rPr lang="sk-SK" sz="2800" dirty="0">
                <a:solidFill>
                  <a:srgbClr val="002060"/>
                </a:solidFill>
              </a:rPr>
              <a:t>#5 	</a:t>
            </a:r>
            <a:r>
              <a:rPr lang="sk-SK" sz="2800" dirty="0" err="1">
                <a:solidFill>
                  <a:srgbClr val="002060"/>
                </a:solidFill>
              </a:rPr>
              <a:t>Слънчевата</a:t>
            </a:r>
            <a:r>
              <a:rPr lang="sk-SK" sz="2800" dirty="0">
                <a:solidFill>
                  <a:srgbClr val="002060"/>
                </a:solidFill>
              </a:rPr>
              <a:t> </a:t>
            </a:r>
            <a:r>
              <a:rPr lang="sk-SK" sz="2800" dirty="0" err="1">
                <a:solidFill>
                  <a:srgbClr val="002060"/>
                </a:solidFill>
              </a:rPr>
              <a:t>система</a:t>
            </a:r>
            <a:r>
              <a:rPr lang="sk-SK" sz="2800" dirty="0">
                <a:solidFill>
                  <a:srgbClr val="002060"/>
                </a:solidFill>
              </a:rPr>
              <a:t>.			#10	</a:t>
            </a:r>
            <a:r>
              <a:rPr lang="sk-SK" sz="2800" dirty="0" err="1">
                <a:solidFill>
                  <a:srgbClr val="002060"/>
                </a:solidFill>
              </a:rPr>
              <a:t>Обсерватории</a:t>
            </a:r>
            <a:r>
              <a:rPr lang="sk-SK" sz="2800" dirty="0">
                <a:solidFill>
                  <a:srgbClr val="002060"/>
                </a:solidFill>
              </a:rPr>
              <a:t>.</a:t>
            </a:r>
          </a:p>
          <a:p>
            <a:pPr lvl="0" algn="just" defTabSz="868680">
              <a:spcBef>
                <a:spcPts val="900"/>
              </a:spcBef>
              <a:defRPr sz="1800"/>
            </a:pPr>
            <a:endParaRPr lang="en-US" sz="2800" b="1" dirty="0">
              <a:solidFill>
                <a:srgbClr val="112B93"/>
              </a:solidFill>
              <a:sym typeface="+mn-ea"/>
            </a:endParaRPr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504" name="image1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05" name="image2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506" name="Shape 506"/>
          <p:cNvSpPr/>
          <p:nvPr/>
        </p:nvSpPr>
        <p:spPr>
          <a:xfrm>
            <a:off x="261256" y="836615"/>
            <a:ext cx="11685322" cy="7391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00" u="sng">
                <a:solidFill>
                  <a:srgbClr val="002060"/>
                </a:solidFill>
              </a:rPr>
              <a:t>Изводи, проверка на резултатите 2</a:t>
            </a:r>
          </a:p>
        </p:txBody>
      </p:sp>
      <p:sp>
        <p:nvSpPr>
          <p:cNvPr id="507" name="Shape 507"/>
          <p:cNvSpPr/>
          <p:nvPr/>
        </p:nvSpPr>
        <p:spPr>
          <a:xfrm>
            <a:off x="261256" y="1698105"/>
            <a:ext cx="11685322" cy="385064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/>
            <a:r>
              <a:rPr sz="2800">
                <a:solidFill>
                  <a:srgbClr val="002060"/>
                </a:solidFill>
              </a:rPr>
              <a:t>Подготовка: </a:t>
            </a:r>
            <a:r>
              <a:rPr sz="2400">
                <a:solidFill>
                  <a:srgbClr val="002060"/>
                </a:solidFill>
              </a:rPr>
              <a:t>Ясна и добре поставени цели на урока и упражненията. Когато добре разберат крайната цел, учениците по-лесно и ефективно биха се фокусирали над конкретна задача/материал.</a:t>
            </a:r>
            <a:r>
              <a:rPr sz="2800">
                <a:solidFill>
                  <a:srgbClr val="002060"/>
                </a:solidFill>
              </a:rPr>
              <a:t>  </a:t>
            </a:r>
          </a:p>
          <a:p>
            <a:pPr lvl="0"/>
            <a:endParaRPr sz="2800">
              <a:solidFill>
                <a:srgbClr val="002060"/>
              </a:solidFill>
            </a:endParaRPr>
          </a:p>
          <a:p>
            <a:pPr lvl="0"/>
            <a:r>
              <a:rPr sz="2800">
                <a:solidFill>
                  <a:srgbClr val="002060"/>
                </a:solidFill>
              </a:rPr>
              <a:t>Проверка: </a:t>
            </a:r>
            <a:r>
              <a:rPr sz="2300">
                <a:solidFill>
                  <a:srgbClr val="002060"/>
                </a:solidFill>
              </a:rPr>
              <a:t>Как се справих? Индивидуална оценка и отзив от страна на учителя за свършената от ученика работа, които да са конкретно свързани с изпълнението на поставената цел. Да съдържа информация за напредъка (или липсата на такъв) на ученика и да даде напътствия които да помогнат за постигане на целта и доближаване до очаквания стандарт.   </a:t>
            </a:r>
            <a:endParaRPr sz="280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99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3" y="-11875"/>
            <a:ext cx="12198764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00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3" y="5799925"/>
            <a:ext cx="12198764" cy="10519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1524000" y="637479"/>
            <a:ext cx="9144000" cy="954984"/>
          </a:xfrm>
          <a:prstGeom prst="rect">
            <a:avLst/>
          </a:prstGeom>
        </p:spPr>
        <p:txBody>
          <a:bodyPr lIns="0" tIns="0" rIns="0" bIns="0"/>
          <a:lstStyle>
            <a:lvl1pPr defTabSz="713105">
              <a:defRPr sz="4600">
                <a:solidFill>
                  <a:srgbClr val="142A9D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600" u="sng" dirty="0" err="1">
                <a:solidFill>
                  <a:srgbClr val="002060"/>
                </a:solidFill>
              </a:rPr>
              <a:t>Как</a:t>
            </a:r>
            <a:r>
              <a:rPr sz="4600" u="sng" dirty="0">
                <a:solidFill>
                  <a:srgbClr val="002060"/>
                </a:solidFill>
              </a:rPr>
              <a:t> </a:t>
            </a:r>
            <a:r>
              <a:rPr sz="4600" u="sng" dirty="0" err="1">
                <a:solidFill>
                  <a:srgbClr val="002060"/>
                </a:solidFill>
              </a:rPr>
              <a:t>са</a:t>
            </a:r>
            <a:r>
              <a:rPr sz="4600" u="sng" dirty="0">
                <a:solidFill>
                  <a:srgbClr val="002060"/>
                </a:solidFill>
              </a:rPr>
              <a:t> </a:t>
            </a:r>
            <a:r>
              <a:rPr sz="4600" u="sng" dirty="0" err="1">
                <a:solidFill>
                  <a:srgbClr val="002060"/>
                </a:solidFill>
              </a:rPr>
              <a:t>структурирани</a:t>
            </a:r>
            <a:r>
              <a:rPr sz="4600" u="sng" dirty="0">
                <a:solidFill>
                  <a:srgbClr val="002060"/>
                </a:solidFill>
              </a:rPr>
              <a:t> </a:t>
            </a:r>
            <a:r>
              <a:rPr sz="4600" u="sng" dirty="0" err="1">
                <a:solidFill>
                  <a:srgbClr val="002060"/>
                </a:solidFill>
              </a:rPr>
              <a:t>модулите</a:t>
            </a:r>
            <a:endParaRPr sz="4600" u="sng" dirty="0">
              <a:solidFill>
                <a:srgbClr val="002060"/>
              </a:solidFill>
            </a:endParaRP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81209" y="1749971"/>
            <a:ext cx="11608597" cy="3892446"/>
          </a:xfrm>
          <a:prstGeom prst="rect">
            <a:avLst/>
          </a:prstGeom>
        </p:spPr>
        <p:txBody>
          <a:bodyPr lIns="0" tIns="0" rIns="0" bIns="0"/>
          <a:lstStyle/>
          <a:p>
            <a:pPr lvl="0" algn="just">
              <a:defRPr sz="1800"/>
            </a:pPr>
            <a:r>
              <a:rPr sz="2400" dirty="0"/>
              <a:t>	</a:t>
            </a:r>
            <a:r>
              <a:rPr sz="2400" dirty="0" err="1">
                <a:solidFill>
                  <a:srgbClr val="002060"/>
                </a:solidFill>
              </a:rPr>
              <a:t>Всеки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модул</a:t>
            </a:r>
            <a:r>
              <a:rPr sz="2400" dirty="0">
                <a:solidFill>
                  <a:srgbClr val="002060"/>
                </a:solidFill>
              </a:rPr>
              <a:t> е </a:t>
            </a:r>
            <a:r>
              <a:rPr sz="2400" dirty="0" err="1">
                <a:solidFill>
                  <a:srgbClr val="002060"/>
                </a:solidFill>
              </a:rPr>
              <a:t>разделен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на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няколко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теми</a:t>
            </a:r>
            <a:r>
              <a:rPr sz="2400" dirty="0">
                <a:solidFill>
                  <a:srgbClr val="002060"/>
                </a:solidFill>
              </a:rPr>
              <a:t>.</a:t>
            </a:r>
          </a:p>
          <a:p>
            <a:pPr lvl="0" algn="just">
              <a:defRPr sz="1800"/>
            </a:pPr>
            <a:r>
              <a:rPr sz="2400" dirty="0">
                <a:solidFill>
                  <a:srgbClr val="002060"/>
                </a:solidFill>
              </a:rPr>
              <a:t>	</a:t>
            </a:r>
            <a:r>
              <a:rPr sz="2400" dirty="0" err="1">
                <a:solidFill>
                  <a:srgbClr val="002060"/>
                </a:solidFill>
              </a:rPr>
              <a:t>Всяка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тема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съдържа</a:t>
            </a:r>
            <a:r>
              <a:rPr sz="2400" dirty="0">
                <a:solidFill>
                  <a:srgbClr val="002060"/>
                </a:solidFill>
              </a:rPr>
              <a:t>:</a:t>
            </a:r>
          </a:p>
          <a:p>
            <a:pPr marL="1435100" lvl="0" indent="-304800" algn="just">
              <a:buClr>
                <a:srgbClr val="131D84"/>
              </a:buClr>
              <a:buSzPct val="100000"/>
              <a:buFont typeface="Arial" panose="020B0604020202020204"/>
              <a:buChar char="•"/>
              <a:defRPr sz="1800"/>
            </a:pPr>
            <a:r>
              <a:rPr sz="2400" dirty="0" err="1">
                <a:solidFill>
                  <a:srgbClr val="002060"/>
                </a:solidFill>
              </a:rPr>
              <a:t>Кратко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въведение</a:t>
            </a:r>
            <a:r>
              <a:rPr sz="2400" dirty="0">
                <a:solidFill>
                  <a:srgbClr val="002060"/>
                </a:solidFill>
              </a:rPr>
              <a:t> и </a:t>
            </a:r>
            <a:r>
              <a:rPr sz="2400" dirty="0" err="1">
                <a:solidFill>
                  <a:srgbClr val="002060"/>
                </a:solidFill>
              </a:rPr>
              <a:t>ключови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думи</a:t>
            </a:r>
            <a:r>
              <a:rPr sz="2400" dirty="0">
                <a:solidFill>
                  <a:srgbClr val="002060"/>
                </a:solidFill>
              </a:rPr>
              <a:t>;</a:t>
            </a:r>
          </a:p>
          <a:p>
            <a:pPr marL="1435100" lvl="0" indent="-304800" algn="just">
              <a:buClr>
                <a:srgbClr val="131D84"/>
              </a:buClr>
              <a:buSzPct val="100000"/>
              <a:buFont typeface="Arial" panose="020B0604020202020204"/>
              <a:buChar char="•"/>
              <a:defRPr sz="1800"/>
            </a:pPr>
            <a:r>
              <a:rPr sz="2400" dirty="0" err="1">
                <a:solidFill>
                  <a:srgbClr val="002060"/>
                </a:solidFill>
              </a:rPr>
              <a:t>Теоретична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част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за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учителя</a:t>
            </a:r>
            <a:r>
              <a:rPr sz="2400" dirty="0">
                <a:solidFill>
                  <a:srgbClr val="002060"/>
                </a:solidFill>
              </a:rPr>
              <a:t> - </a:t>
            </a:r>
            <a:r>
              <a:rPr sz="2400" dirty="0" err="1">
                <a:solidFill>
                  <a:srgbClr val="002060"/>
                </a:solidFill>
              </a:rPr>
              <a:t>дава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базисната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информация</a:t>
            </a:r>
            <a:r>
              <a:rPr sz="2400" dirty="0">
                <a:solidFill>
                  <a:srgbClr val="002060"/>
                </a:solidFill>
              </a:rPr>
              <a:t>, </a:t>
            </a:r>
            <a:r>
              <a:rPr sz="2400" dirty="0" err="1">
                <a:solidFill>
                  <a:srgbClr val="002060"/>
                </a:solidFill>
              </a:rPr>
              <a:t>необходима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за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подготвяне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на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урок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по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тази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тема</a:t>
            </a:r>
            <a:r>
              <a:rPr sz="2400" dirty="0">
                <a:solidFill>
                  <a:srgbClr val="002060"/>
                </a:solidFill>
              </a:rPr>
              <a:t> (в </a:t>
            </a:r>
            <a:r>
              <a:rPr sz="2400" dirty="0" err="1">
                <a:solidFill>
                  <a:srgbClr val="002060"/>
                </a:solidFill>
              </a:rPr>
              <a:t>някои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случаи</a:t>
            </a:r>
            <a:r>
              <a:rPr sz="2400" dirty="0">
                <a:solidFill>
                  <a:srgbClr val="002060"/>
                </a:solidFill>
              </a:rPr>
              <a:t> и </a:t>
            </a:r>
            <a:r>
              <a:rPr sz="2400" dirty="0" err="1">
                <a:solidFill>
                  <a:srgbClr val="002060"/>
                </a:solidFill>
              </a:rPr>
              <a:t>линкове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към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допълнители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материали</a:t>
            </a:r>
            <a:r>
              <a:rPr sz="2400" dirty="0">
                <a:solidFill>
                  <a:srgbClr val="002060"/>
                </a:solidFill>
              </a:rPr>
              <a:t> в </a:t>
            </a:r>
            <a:r>
              <a:rPr sz="2400" dirty="0" err="1">
                <a:solidFill>
                  <a:srgbClr val="002060"/>
                </a:solidFill>
              </a:rPr>
              <a:t>интернет</a:t>
            </a:r>
            <a:r>
              <a:rPr sz="2400" dirty="0">
                <a:solidFill>
                  <a:srgbClr val="002060"/>
                </a:solidFill>
              </a:rPr>
              <a:t>).</a:t>
            </a:r>
          </a:p>
          <a:p>
            <a:pPr lvl="0" indent="1130300" algn="just">
              <a:defRPr sz="1800"/>
            </a:pPr>
            <a:r>
              <a:rPr sz="2400" dirty="0">
                <a:solidFill>
                  <a:srgbClr val="002060"/>
                </a:solidFill>
              </a:rPr>
              <a:t>! ТОВА НЕ СА ГОТОВИ УРОЦИ!</a:t>
            </a:r>
          </a:p>
          <a:p>
            <a:pPr marL="1435100" lvl="0" indent="-304800" algn="just">
              <a:buClr>
                <a:srgbClr val="131D84"/>
              </a:buClr>
              <a:buSzPct val="100000"/>
              <a:buFont typeface="Arial" panose="020B0604020202020204"/>
              <a:buChar char="•"/>
              <a:defRPr sz="1800"/>
            </a:pPr>
            <a:r>
              <a:rPr sz="2400" dirty="0" err="1">
                <a:solidFill>
                  <a:srgbClr val="002060"/>
                </a:solidFill>
              </a:rPr>
              <a:t>Практически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упражнения</a:t>
            </a:r>
            <a:r>
              <a:rPr sz="2400" dirty="0">
                <a:solidFill>
                  <a:srgbClr val="002060"/>
                </a:solidFill>
              </a:rPr>
              <a:t> и </a:t>
            </a:r>
            <a:r>
              <a:rPr sz="2400" dirty="0" err="1">
                <a:solidFill>
                  <a:srgbClr val="002060"/>
                </a:solidFill>
              </a:rPr>
              <a:t>тестове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за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ученика</a:t>
            </a:r>
            <a:r>
              <a:rPr sz="2400" dirty="0">
                <a:solidFill>
                  <a:srgbClr val="002060"/>
                </a:solidFill>
              </a:rPr>
              <a:t> - (в </a:t>
            </a:r>
            <a:r>
              <a:rPr sz="2400" dirty="0" err="1">
                <a:solidFill>
                  <a:srgbClr val="002060"/>
                </a:solidFill>
              </a:rPr>
              <a:t>повечето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случаи</a:t>
            </a:r>
            <a:r>
              <a:rPr sz="2400" dirty="0">
                <a:solidFill>
                  <a:srgbClr val="002060"/>
                </a:solidFill>
              </a:rPr>
              <a:t>) </a:t>
            </a:r>
            <a:r>
              <a:rPr sz="2400" dirty="0" err="1">
                <a:solidFill>
                  <a:srgbClr val="002060"/>
                </a:solidFill>
              </a:rPr>
              <a:t>готови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за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ползване</a:t>
            </a:r>
            <a:r>
              <a:rPr sz="2400" dirty="0">
                <a:solidFill>
                  <a:srgbClr val="002060"/>
                </a:solidFill>
              </a:rPr>
              <a:t> в </a:t>
            </a:r>
            <a:r>
              <a:rPr sz="2400" dirty="0" err="1">
                <a:solidFill>
                  <a:srgbClr val="002060"/>
                </a:solidFill>
              </a:rPr>
              <a:t>класната</a:t>
            </a:r>
            <a:r>
              <a:rPr sz="2400" dirty="0">
                <a:solidFill>
                  <a:srgbClr val="002060"/>
                </a:solidFill>
              </a:rPr>
              <a:t> </a:t>
            </a:r>
            <a:r>
              <a:rPr sz="2400" dirty="0" err="1">
                <a:solidFill>
                  <a:srgbClr val="002060"/>
                </a:solidFill>
              </a:rPr>
              <a:t>стая</a:t>
            </a:r>
            <a:r>
              <a:rPr sz="2400" dirty="0">
                <a:solidFill>
                  <a:srgbClr val="002060"/>
                </a:solidFill>
              </a:rPr>
              <a:t>, </a:t>
            </a:r>
            <a:r>
              <a:rPr sz="2400" dirty="0" err="1">
                <a:solidFill>
                  <a:srgbClr val="002060"/>
                </a:solidFill>
              </a:rPr>
              <a:t>придружени</a:t>
            </a:r>
            <a:r>
              <a:rPr sz="2400" dirty="0">
                <a:solidFill>
                  <a:srgbClr val="002060"/>
                </a:solidFill>
              </a:rPr>
              <a:t> с </a:t>
            </a:r>
            <a:r>
              <a:rPr sz="2400" dirty="0" err="1">
                <a:solidFill>
                  <a:srgbClr val="002060"/>
                </a:solidFill>
              </a:rPr>
              <a:t>отговори</a:t>
            </a:r>
            <a:r>
              <a:rPr sz="2400" dirty="0">
                <a:solidFill>
                  <a:srgbClr val="002060"/>
                </a:solidFill>
              </a:rPr>
              <a:t>.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23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3" y="-11875"/>
            <a:ext cx="12198764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24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3" y="5799925"/>
            <a:ext cx="12198764" cy="10519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25" name="Shape 125"/>
          <p:cNvSpPr/>
          <p:nvPr/>
        </p:nvSpPr>
        <p:spPr>
          <a:xfrm>
            <a:off x="261256" y="836615"/>
            <a:ext cx="11685322" cy="6477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00" u="sng">
                <a:solidFill>
                  <a:srgbClr val="002060"/>
                </a:solidFill>
              </a:rPr>
              <a:t>Как да подходим към материала 1</a:t>
            </a:r>
          </a:p>
        </p:txBody>
      </p:sp>
      <p:sp>
        <p:nvSpPr>
          <p:cNvPr id="126" name="Shape 126"/>
          <p:cNvSpPr/>
          <p:nvPr/>
        </p:nvSpPr>
        <p:spPr>
          <a:xfrm>
            <a:off x="170815" y="1588770"/>
            <a:ext cx="11532235" cy="4062730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502285" lvl="0" indent="-502285">
              <a:buClr>
                <a:srgbClr val="002060"/>
              </a:buClr>
              <a:buSzPct val="100000"/>
              <a:buAutoNum type="arabicPeriod"/>
            </a:pPr>
            <a:r>
              <a:rPr sz="2400">
                <a:solidFill>
                  <a:srgbClr val="002060"/>
                </a:solidFill>
              </a:rPr>
              <a:t>Прочетете внимателно теоретичната част за учителя.</a:t>
            </a:r>
          </a:p>
          <a:p>
            <a:pPr lvl="0"/>
            <a:r>
              <a:rPr sz="2400">
                <a:solidFill>
                  <a:srgbClr val="002060"/>
                </a:solidFill>
              </a:rPr>
              <a:t>Ако имате въпроси, потърсете отговор в допълнителните материали в страницата на проекта (http://project-stars.com/?lang=bg) или на други интернет страници.                                                           </a:t>
            </a:r>
          </a:p>
          <a:p>
            <a:pPr lvl="0"/>
            <a:r>
              <a:rPr sz="2400">
                <a:solidFill>
                  <a:srgbClr val="002060"/>
                </a:solidFill>
              </a:rPr>
              <a:t>	</a:t>
            </a:r>
            <a:r>
              <a:rPr sz="2400">
                <a:solidFill>
                  <a:srgbClr val="F22D25"/>
                </a:solidFill>
              </a:rPr>
              <a:t>Внимание! Убедете се, че източниците са достоверни!</a:t>
            </a:r>
          </a:p>
          <a:p>
            <a:pPr lvl="0">
              <a:buClr>
                <a:srgbClr val="002163"/>
              </a:buClr>
            </a:pPr>
            <a:r>
              <a:rPr lang="en-US" sz="2400">
                <a:solidFill>
                  <a:srgbClr val="002163"/>
                </a:solidFill>
                <a:sym typeface="+mn-ea"/>
              </a:rPr>
              <a:t>3. </a:t>
            </a:r>
            <a:r>
              <a:rPr sz="2400">
                <a:solidFill>
                  <a:srgbClr val="002163"/>
                </a:solidFill>
                <a:sym typeface="+mn-ea"/>
              </a:rPr>
              <a:t>При подготовка на теоретичната част:</a:t>
            </a:r>
            <a:endParaRPr sz="2400">
              <a:solidFill>
                <a:srgbClr val="002163"/>
              </a:solidFill>
            </a:endParaRPr>
          </a:p>
          <a:p>
            <a:pPr lvl="0"/>
            <a:r>
              <a:rPr sz="2400">
                <a:solidFill>
                  <a:srgbClr val="002163"/>
                </a:solidFill>
                <a:sym typeface="+mn-ea"/>
              </a:rPr>
              <a:t>Тематиката, разисквана в този модул е сред най-интересните и вълнуващи области на астрофизиката, но същевременно и най-сложната. </a:t>
            </a:r>
            <a:endParaRPr sz="2400">
              <a:solidFill>
                <a:srgbClr val="002163"/>
              </a:solidFill>
            </a:endParaRPr>
          </a:p>
          <a:p>
            <a:pPr lvl="0"/>
            <a:r>
              <a:rPr sz="2400">
                <a:solidFill>
                  <a:srgbClr val="002163"/>
                </a:solidFill>
                <a:sym typeface="+mn-ea"/>
              </a:rPr>
              <a:t>Тук се въвеждат основни закони, теории и понятия, които са ключови за разбиране на фундаментални постулати за възникването и еволюцията на Вселената. </a:t>
            </a:r>
            <a:endParaRPr sz="2400">
              <a:solidFill>
                <a:srgbClr val="F22D25"/>
              </a:solidFill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35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3" y="-11875"/>
            <a:ext cx="12198764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6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3" y="5799925"/>
            <a:ext cx="12198764" cy="10519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7" name="Shape 137"/>
          <p:cNvSpPr/>
          <p:nvPr/>
        </p:nvSpPr>
        <p:spPr>
          <a:xfrm>
            <a:off x="527956" y="760415"/>
            <a:ext cx="11685321" cy="6769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 algn="ctr"/>
            <a:r>
              <a:rPr sz="4400" u="sng">
                <a:solidFill>
                  <a:srgbClr val="002060"/>
                </a:solidFill>
              </a:rPr>
              <a:t>Как да подходим към материала </a:t>
            </a:r>
            <a:r>
              <a:rPr lang="en-US" sz="4400" u="sng">
                <a:solidFill>
                  <a:srgbClr val="002060"/>
                </a:solidFill>
              </a:rPr>
              <a:t>2</a:t>
            </a:r>
          </a:p>
        </p:txBody>
      </p:sp>
      <p:sp>
        <p:nvSpPr>
          <p:cNvPr id="138" name="Shape 138"/>
          <p:cNvSpPr/>
          <p:nvPr/>
        </p:nvSpPr>
        <p:spPr>
          <a:xfrm>
            <a:off x="496747" y="1486760"/>
            <a:ext cx="11198506" cy="36830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424815" lvl="0" indent="-424815">
              <a:buClr>
                <a:srgbClr val="002060"/>
              </a:buClr>
              <a:buSzPct val="100000"/>
              <a:buAutoNum type="arabicPeriod" startAt="4"/>
            </a:pPr>
            <a:r>
              <a:rPr sz="2200">
                <a:solidFill>
                  <a:srgbClr val="002060"/>
                </a:solidFill>
              </a:rPr>
              <a:t>Прочетете внимателно практическите упражнения и отговорите към тях.</a:t>
            </a:r>
          </a:p>
          <a:p>
            <a:pPr lvl="0"/>
            <a:endParaRPr sz="2400">
              <a:solidFill>
                <a:srgbClr val="002060"/>
              </a:solidFill>
            </a:endParaRPr>
          </a:p>
          <a:p>
            <a:pPr marL="424815" lvl="0" indent="-424815">
              <a:buClr>
                <a:srgbClr val="002060"/>
              </a:buClr>
              <a:buSzPct val="100000"/>
              <a:buAutoNum type="arabicPeriod" startAt="5"/>
            </a:pPr>
            <a:r>
              <a:rPr sz="2200">
                <a:solidFill>
                  <a:srgbClr val="002060"/>
                </a:solidFill>
              </a:rPr>
              <a:t>Ако имате въпроси, потърсете отговор в допълнителните материали и/или в страницата на проекта (http://project-stars.com/?lang=bg) или на други интернет страници.                        </a:t>
            </a:r>
            <a:r>
              <a:rPr sz="2200">
                <a:solidFill>
                  <a:srgbClr val="F22D25"/>
                </a:solidFill>
              </a:rPr>
              <a:t>Внимание! Убедете се, че източниците са достоверни!</a:t>
            </a:r>
          </a:p>
          <a:p>
            <a:pPr lvl="0"/>
            <a:endParaRPr sz="2400">
              <a:solidFill>
                <a:srgbClr val="002163"/>
              </a:solidFill>
            </a:endParaRPr>
          </a:p>
          <a:p>
            <a:pPr marL="424815" lvl="0" indent="-424815">
              <a:buClr>
                <a:srgbClr val="002163"/>
              </a:buClr>
              <a:buSzPct val="100000"/>
              <a:buAutoNum type="arabicPeriod" startAt="6"/>
            </a:pPr>
            <a:r>
              <a:rPr sz="2200">
                <a:solidFill>
                  <a:srgbClr val="002163"/>
                </a:solidFill>
              </a:rPr>
              <a:t>В зависимост от Вашата теоретична част, подберете практически упражнения за илюстриране на материала, който сте подбрали. Може да потърсите други упражнения в </a:t>
            </a:r>
            <a:r>
              <a:rPr sz="2200">
                <a:solidFill>
                  <a:srgbClr val="002060"/>
                </a:solidFill>
              </a:rPr>
              <a:t>допълнителните материали и/или в страницата на проекта (http://project-stars.com/?lang=bg) или на други интернет страници.                                                           </a:t>
            </a:r>
            <a:r>
              <a:rPr sz="2200">
                <a:solidFill>
                  <a:srgbClr val="F22D25"/>
                </a:solidFill>
              </a:rPr>
              <a:t>Внимание! Убедете се, че източниците са достоверни!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/>
        </p:nvSpPr>
        <p:spPr>
          <a:xfrm>
            <a:off x="-6761" y="5572490"/>
            <a:ext cx="12198761" cy="13970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41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3" y="-11875"/>
            <a:ext cx="12198764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2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3" y="5799925"/>
            <a:ext cx="12198764" cy="10519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3" name="Shape 143"/>
          <p:cNvSpPr/>
          <p:nvPr/>
        </p:nvSpPr>
        <p:spPr>
          <a:xfrm>
            <a:off x="527956" y="760415"/>
            <a:ext cx="11685321" cy="67691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lvl="0" algn="ctr"/>
            <a:r>
              <a:rPr sz="4400" u="sng">
                <a:solidFill>
                  <a:srgbClr val="002060"/>
                </a:solidFill>
              </a:rPr>
              <a:t>Как да подходим към материала </a:t>
            </a:r>
            <a:r>
              <a:rPr lang="en-US" sz="4400" u="sng">
                <a:solidFill>
                  <a:srgbClr val="002060"/>
                </a:solidFill>
              </a:rPr>
              <a:t>3</a:t>
            </a:r>
          </a:p>
        </p:txBody>
      </p:sp>
      <p:sp>
        <p:nvSpPr>
          <p:cNvPr id="144" name="Shape 144"/>
          <p:cNvSpPr/>
          <p:nvPr/>
        </p:nvSpPr>
        <p:spPr>
          <a:xfrm>
            <a:off x="496747" y="1486760"/>
            <a:ext cx="11198506" cy="39878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424815" lvl="0" indent="-424815">
              <a:buClr>
                <a:srgbClr val="002060"/>
              </a:buClr>
              <a:buSzPct val="100000"/>
              <a:buAutoNum type="arabicPeriod" startAt="7"/>
            </a:pPr>
            <a:r>
              <a:rPr sz="2200">
                <a:solidFill>
                  <a:srgbClr val="002060"/>
                </a:solidFill>
              </a:rPr>
              <a:t>Имайте предвид, че за някои от упражненията се изискват допълнителни материали, които едва ли са в наличност в класната стая. За тях, предварително трябва да се подготвите - или Вие да ги снабдите, или да предупредите учениците да ги приготвят отнапред!</a:t>
            </a:r>
          </a:p>
          <a:p>
            <a:pPr lvl="0"/>
            <a:endParaRPr sz="2200">
              <a:solidFill>
                <a:srgbClr val="002060"/>
              </a:solidFill>
            </a:endParaRPr>
          </a:p>
          <a:p>
            <a:pPr marL="424815" lvl="0" indent="-424815">
              <a:buClr>
                <a:srgbClr val="002060"/>
              </a:buClr>
              <a:buSzPct val="100000"/>
              <a:buAutoNum type="arabicPeriod" startAt="8"/>
            </a:pPr>
            <a:r>
              <a:rPr sz="2200">
                <a:solidFill>
                  <a:srgbClr val="002060"/>
                </a:solidFill>
              </a:rPr>
              <a:t>Препоръчваме да изпробвате избраните упражнения и да направите собствена преценка за сложността и необходимото за изпълнение време. Ако прецените, можете да правите промени, съкращение, улеснение и т.н. на упражненията, стига това да не нарушава физическия смисъл на заданията.</a:t>
            </a:r>
          </a:p>
          <a:p>
            <a:pPr lvl="0"/>
            <a:endParaRPr sz="2400">
              <a:solidFill>
                <a:srgbClr val="002163"/>
              </a:solidFill>
            </a:endParaRPr>
          </a:p>
          <a:p>
            <a:pPr marL="424815" lvl="0" indent="-424815">
              <a:buClr>
                <a:srgbClr val="002163"/>
              </a:buClr>
              <a:buSzPct val="100000"/>
              <a:buAutoNum type="arabicPeriod" startAt="9"/>
            </a:pPr>
            <a:r>
              <a:rPr sz="2200">
                <a:solidFill>
                  <a:srgbClr val="002163"/>
                </a:solidFill>
              </a:rPr>
              <a:t>По ваша преценка, можете да дадете накои от упражненията (или част от тях) за домашно - да се направи предварителна подготовка, или да се довърши вкъщи.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29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30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31" name="Shape 131"/>
          <p:cNvSpPr/>
          <p:nvPr/>
        </p:nvSpPr>
        <p:spPr>
          <a:xfrm>
            <a:off x="261256" y="836615"/>
            <a:ext cx="11685322" cy="76835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00" u="sng">
                <a:solidFill>
                  <a:srgbClr val="002060"/>
                </a:solidFill>
              </a:rPr>
              <a:t>Модул </a:t>
            </a:r>
            <a:r>
              <a:rPr lang="en-US" sz="4400" u="sng">
                <a:solidFill>
                  <a:srgbClr val="002060"/>
                </a:solidFill>
              </a:rPr>
              <a:t>2</a:t>
            </a:r>
            <a:r>
              <a:rPr sz="4400" u="sng">
                <a:solidFill>
                  <a:srgbClr val="002060"/>
                </a:solidFill>
              </a:rPr>
              <a:t> - съдържание:</a:t>
            </a:r>
          </a:p>
        </p:txBody>
      </p:sp>
      <p:sp>
        <p:nvSpPr>
          <p:cNvPr id="132" name="Shape 132"/>
          <p:cNvSpPr/>
          <p:nvPr/>
        </p:nvSpPr>
        <p:spPr>
          <a:xfrm>
            <a:off x="249958" y="1628178"/>
            <a:ext cx="11685322" cy="406146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endParaRPr sz="2200">
              <a:solidFill>
                <a:srgbClr val="002060"/>
              </a:solidFill>
            </a:endParaRPr>
          </a:p>
          <a:p>
            <a:pPr lvl="0"/>
            <a:r>
              <a:rPr lang="en-US" sz="3200">
                <a:solidFill>
                  <a:srgbClr val="002060"/>
                </a:solidFill>
              </a:rPr>
              <a:t>1</a:t>
            </a:r>
            <a:r>
              <a:rPr sz="3200">
                <a:solidFill>
                  <a:srgbClr val="002060"/>
                </a:solidFill>
              </a:rPr>
              <a:t> Движение на небесните тела</a:t>
            </a:r>
            <a:r>
              <a:rPr lang="en-US" sz="3200">
                <a:solidFill>
                  <a:srgbClr val="002060"/>
                </a:solidFill>
              </a:rPr>
              <a:t>.</a:t>
            </a:r>
            <a:endParaRPr sz="3600">
              <a:solidFill>
                <a:srgbClr val="002060"/>
              </a:solidFill>
            </a:endParaRPr>
          </a:p>
          <a:p>
            <a:pPr lvl="1"/>
            <a:r>
              <a:rPr sz="2800">
                <a:solidFill>
                  <a:srgbClr val="002060"/>
                </a:solidFill>
              </a:rPr>
              <a:t>	</a:t>
            </a:r>
            <a:r>
              <a:rPr sz="2400">
                <a:solidFill>
                  <a:srgbClr val="002060"/>
                </a:solidFill>
              </a:rPr>
              <a:t>Видимо и реално, денонощно и годишно движение на звездното небе, Слънцето, Луната и планетите.</a:t>
            </a:r>
          </a:p>
          <a:p>
            <a:pPr lvl="1"/>
            <a:r>
              <a:rPr lang="en-US" altLang="en-US" sz="3200">
                <a:solidFill>
                  <a:srgbClr val="002060"/>
                </a:solidFill>
              </a:rPr>
              <a:t>2</a:t>
            </a:r>
            <a:r>
              <a:rPr lang="en-US" sz="3200">
                <a:solidFill>
                  <a:srgbClr val="002060"/>
                </a:solidFill>
              </a:rPr>
              <a:t> </a:t>
            </a:r>
            <a:r>
              <a:rPr sz="3200">
                <a:solidFill>
                  <a:srgbClr val="002060"/>
                </a:solidFill>
                <a:sym typeface="+mn-ea"/>
              </a:rPr>
              <a:t>Конични сечения</a:t>
            </a:r>
            <a:r>
              <a:rPr lang="en-US" sz="3200">
                <a:solidFill>
                  <a:srgbClr val="002060"/>
                </a:solidFill>
                <a:sym typeface="+mn-ea"/>
              </a:rPr>
              <a:t>.</a:t>
            </a:r>
            <a:r>
              <a:rPr sz="3200">
                <a:solidFill>
                  <a:srgbClr val="002060"/>
                </a:solidFill>
                <a:sym typeface="+mn-ea"/>
              </a:rPr>
              <a:t> </a:t>
            </a:r>
            <a:endParaRPr sz="2400">
              <a:solidFill>
                <a:srgbClr val="002060"/>
              </a:solidFill>
              <a:sym typeface="+mn-ea"/>
            </a:endParaRPr>
          </a:p>
          <a:p>
            <a:pPr marL="0" lvl="1" indent="0">
              <a:buNone/>
            </a:pPr>
            <a:r>
              <a:rPr lang="en-US" sz="2400">
                <a:solidFill>
                  <a:srgbClr val="002060"/>
                </a:solidFill>
                <a:sym typeface="+mn-ea"/>
              </a:rPr>
              <a:t>	В</a:t>
            </a:r>
            <a:r>
              <a:rPr sz="2400">
                <a:solidFill>
                  <a:srgbClr val="002060"/>
                </a:solidFill>
                <a:sym typeface="+mn-ea"/>
              </a:rPr>
              <a:t>идове конични сечения и техните параметри.</a:t>
            </a:r>
            <a:endParaRPr sz="2400">
              <a:solidFill>
                <a:srgbClr val="002060"/>
              </a:solidFill>
            </a:endParaRPr>
          </a:p>
          <a:p>
            <a:pPr marL="0" lvl="1" indent="0">
              <a:buNone/>
            </a:pPr>
            <a:r>
              <a:rPr sz="2400">
                <a:solidFill>
                  <a:srgbClr val="002060"/>
                </a:solidFill>
                <a:sym typeface="+mn-ea"/>
              </a:rPr>
              <a:t>	Орбити на небесните тела: приложение на коничните сечения в астрономията за описване на движението на небесните тела под действието на гравитацията. Орбити на телата от Слънчевата система. Основни елементи на една орбита.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/>
        </p:nvSpPr>
        <p:spPr>
          <a:xfrm>
            <a:off x="-6761" y="5572490"/>
            <a:ext cx="12198761" cy="231141"/>
          </a:xfrm>
          <a:prstGeom prst="rect">
            <a:avLst/>
          </a:prstGeom>
          <a:solidFill>
            <a:srgbClr val="ED7D31"/>
          </a:solidFill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900">
                <a:latin typeface="Verdana" panose="020B0604030504040204"/>
                <a:ea typeface="Verdana" panose="020B0604030504040204"/>
                <a:cs typeface="Verdana" panose="020B0604030504040204"/>
                <a:sym typeface="Verdana" panose="020B0604030504040204"/>
              </a:defRPr>
            </a:lvl1pPr>
          </a:lstStyle>
          <a:p>
            <a:pPr lvl="0">
              <a:defRPr sz="1800"/>
            </a:pPr>
            <a:r>
              <a:rPr sz="900"/>
              <a:t>The current publication reflects only the author´s view and neither the Slovak National Agency, nor the European Commission are responsible for any use that may be made of the information it contains.</a:t>
            </a:r>
          </a:p>
        </p:txBody>
      </p:sp>
      <p:pic>
        <p:nvPicPr>
          <p:cNvPr id="147" name="image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-6762" y="-11875"/>
            <a:ext cx="12198762" cy="106151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48" name="imag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-6762" y="5799925"/>
            <a:ext cx="12198762" cy="105190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49" name="Shape 149"/>
          <p:cNvSpPr/>
          <p:nvPr/>
        </p:nvSpPr>
        <p:spPr>
          <a:xfrm>
            <a:off x="261256" y="836615"/>
            <a:ext cx="11685322" cy="7391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ctr">
              <a:defRPr sz="4400" u="sng">
                <a:solidFill>
                  <a:srgbClr val="002060"/>
                </a:solidFill>
              </a:defRPr>
            </a:lvl1pPr>
          </a:lstStyle>
          <a:p>
            <a:pPr lvl="0">
              <a:defRPr sz="1800" u="none">
                <a:solidFill>
                  <a:srgbClr val="000000"/>
                </a:solidFill>
              </a:defRPr>
            </a:pPr>
            <a:r>
              <a:rPr sz="4400" u="sng">
                <a:solidFill>
                  <a:srgbClr val="002060"/>
                </a:solidFill>
              </a:rPr>
              <a:t>Теоретично съдържаниe</a:t>
            </a:r>
          </a:p>
        </p:txBody>
      </p:sp>
      <p:sp>
        <p:nvSpPr>
          <p:cNvPr id="150" name="Shape 150"/>
          <p:cNvSpPr/>
          <p:nvPr/>
        </p:nvSpPr>
        <p:spPr>
          <a:xfrm>
            <a:off x="249958" y="1609330"/>
            <a:ext cx="11685322" cy="38760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lvl="0"/>
            <a:r>
              <a:rPr lang="en-US" sz="3600">
                <a:solidFill>
                  <a:srgbClr val="002060"/>
                </a:solidFill>
              </a:rPr>
              <a:t>2.1</a:t>
            </a:r>
            <a:r>
              <a:rPr sz="3600">
                <a:solidFill>
                  <a:srgbClr val="002060"/>
                </a:solidFill>
              </a:rPr>
              <a:t> Видими и реални движения на небесните тела</a:t>
            </a:r>
          </a:p>
          <a:p>
            <a:pPr marL="685800" lvl="1" indent="-228600">
              <a:lnSpc>
                <a:spcPct val="120000"/>
              </a:lnSpc>
              <a:buSzPct val="100000"/>
              <a:buChar char="•"/>
            </a:pPr>
            <a:r>
              <a:rPr sz="2400">
                <a:solidFill>
                  <a:srgbClr val="002060"/>
                </a:solidFill>
              </a:rPr>
              <a:t>Незалязващи, изгряващи и залязващи, и неизгряващи съзвездия;</a:t>
            </a:r>
          </a:p>
          <a:p>
            <a:pPr marL="685800" lvl="1" indent="-228600">
              <a:lnSpc>
                <a:spcPct val="120000"/>
              </a:lnSpc>
              <a:buSzPct val="100000"/>
              <a:buChar char="•"/>
            </a:pPr>
            <a:r>
              <a:rPr sz="2400">
                <a:solidFill>
                  <a:srgbClr val="002060"/>
                </a:solidFill>
              </a:rPr>
              <a:t>Видимо денонощно и годишно движение на звездното небе;</a:t>
            </a:r>
          </a:p>
          <a:p>
            <a:pPr marL="685800" lvl="1" indent="-228600">
              <a:lnSpc>
                <a:spcPct val="120000"/>
              </a:lnSpc>
              <a:buSzPct val="100000"/>
              <a:buChar char="•"/>
            </a:pPr>
            <a:r>
              <a:rPr sz="2400">
                <a:solidFill>
                  <a:srgbClr val="002060"/>
                </a:solidFill>
              </a:rPr>
              <a:t>Денонощно и годишно видимо движение на Слънцето;</a:t>
            </a:r>
          </a:p>
          <a:p>
            <a:pPr marL="685800" lvl="1" indent="-228600">
              <a:lnSpc>
                <a:spcPct val="120000"/>
              </a:lnSpc>
              <a:buSzPct val="100000"/>
              <a:buChar char="•"/>
            </a:pPr>
            <a:r>
              <a:rPr sz="2400">
                <a:solidFill>
                  <a:srgbClr val="002060"/>
                </a:solidFill>
              </a:rPr>
              <a:t>Видимо годишно движение на планетите;</a:t>
            </a:r>
          </a:p>
          <a:p>
            <a:pPr marL="685800" lvl="1" indent="-228600">
              <a:lnSpc>
                <a:spcPct val="120000"/>
              </a:lnSpc>
              <a:buSzPct val="100000"/>
              <a:buChar char="•"/>
            </a:pPr>
            <a:r>
              <a:rPr sz="2400">
                <a:solidFill>
                  <a:srgbClr val="002060"/>
                </a:solidFill>
              </a:rPr>
              <a:t>Движения на Луната по небето.</a:t>
            </a:r>
            <a:endParaRPr sz="2800">
              <a:solidFill>
                <a:srgbClr val="002060"/>
              </a:solidFill>
            </a:endParaRPr>
          </a:p>
          <a:p>
            <a:pPr lvl="0"/>
            <a:r>
              <a:rPr sz="2200" i="1">
                <a:solidFill>
                  <a:srgbClr val="7C0F1C"/>
                </a:solidFill>
              </a:rPr>
              <a:t>Темата не е лека за учениците от среден курс и разбирането на тези движения изисква абстрактно мислене и наблюдателен опит. Компютърните програми тип „Планетариум“ са много полезни и е добре да се използват максимално.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rgbClr val="5B9BD5"/>
          </a:solidFill>
          <a:prstDash val="solid"/>
          <a:miter lim="800000"/>
        </a:ln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spDef>
    <a:lnDef>
      <a:spPr>
        <a:noFill/>
        <a:ln w="12700" cap="flat">
          <a:solidFill>
            <a:srgbClr val="5B9BD5"/>
          </a:solidFill>
          <a:prstDash val="solid"/>
          <a:miter lim="800000"/>
        </a:ln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rgbClr val="FFFFFF"/>
        </a:lnRef>
        <a:fillRef idx="0">
          <a:srgbClr val="FFFFFF"/>
        </a:fillRef>
        <a:effectRef idx="0">
          <a:srgbClr val="FFFFFF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3121</Words>
  <Application>Microsoft Office PowerPoint</Application>
  <PresentationFormat>Širokouhlá</PresentationFormat>
  <Paragraphs>179</Paragraphs>
  <Slides>30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8" baseType="lpstr">
      <vt:lpstr>Arial</vt:lpstr>
      <vt:lpstr>Avenir Roman</vt:lpstr>
      <vt:lpstr>Calibri</vt:lpstr>
      <vt:lpstr>Calibri Light</vt:lpstr>
      <vt:lpstr>Franklin Gothic Book</vt:lpstr>
      <vt:lpstr>Verdana</vt:lpstr>
      <vt:lpstr>Verdana Bold</vt:lpstr>
      <vt:lpstr>Default</vt:lpstr>
      <vt:lpstr>Prezentácia programu PowerPoint</vt:lpstr>
      <vt:lpstr>Prezentácia programu PowerPoint</vt:lpstr>
      <vt:lpstr>Модули на проекта STARS</vt:lpstr>
      <vt:lpstr>Как са структурирани модулите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>Andrea</cp:lastModifiedBy>
  <cp:revision>22</cp:revision>
  <dcterms:created xsi:type="dcterms:W3CDTF">2020-09-12T07:27:51Z</dcterms:created>
  <dcterms:modified xsi:type="dcterms:W3CDTF">2020-10-13T20:05:41Z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1033-11.1.0.9615</vt:lpwstr>
  </property>
</Properties>
</file>