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1" r:id="rId13"/>
    <p:sldId id="319" r:id="rId14"/>
    <p:sldId id="322" r:id="rId15"/>
    <p:sldId id="320" r:id="rId16"/>
    <p:sldId id="321" r:id="rId17"/>
    <p:sldId id="316" r:id="rId18"/>
    <p:sldId id="317" r:id="rId19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3829" autoAdjust="0"/>
  </p:normalViewPr>
  <p:slideViewPr>
    <p:cSldViewPr snapToGrid="0">
      <p:cViewPr varScale="1">
        <p:scale>
          <a:sx n="107" d="100"/>
          <a:sy n="107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01" name="Shape 5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 i="1" dirty="0">
                <a:latin typeface="Calibri"/>
                <a:ea typeface="Calibri"/>
                <a:cs typeface="Calibri"/>
                <a:sym typeface="Calibri"/>
              </a:rPr>
              <a:t>DOI: 10.3102/003465430298487, </a:t>
            </a:r>
            <a:r>
              <a:rPr sz="1200" dirty="0">
                <a:latin typeface="Calibri"/>
                <a:ea typeface="Calibri"/>
                <a:cs typeface="Calibri"/>
                <a:sym typeface="Calibri"/>
              </a:rPr>
              <a:t>The Power of Feedback, John Hattie and Helen Timperley, </a:t>
            </a:r>
            <a:r>
              <a:rPr sz="1200" i="1" dirty="0">
                <a:latin typeface="Calibri"/>
                <a:ea typeface="Calibri"/>
                <a:cs typeface="Calibri"/>
                <a:sym typeface="Calibri"/>
              </a:rPr>
              <a:t>University of Auckland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09" name="Shape 50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 i="1">
                <a:latin typeface="Calibri"/>
                <a:ea typeface="Calibri"/>
                <a:cs typeface="Calibri"/>
                <a:sym typeface="Calibri"/>
              </a:rPr>
              <a:t>DOI: 10.3102/003465430298487, 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The Power of Feedback, John Hattie and Helen Timperley, </a:t>
            </a:r>
            <a:r>
              <a:rPr sz="1200" i="1">
                <a:latin typeface="Calibri"/>
                <a:ea typeface="Calibri"/>
                <a:cs typeface="Calibri"/>
                <a:sym typeface="Calibri"/>
              </a:rPr>
              <a:t>University of Auckland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lIns="0" tIns="0" rIns="0" bIns="0"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xfrm>
            <a:off x="8610600" y="6404291"/>
            <a:ext cx="2743200" cy="26924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lIns="0" tIns="0" rIns="0" bIns="0"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831850" y="4589462"/>
            <a:ext cx="10515600" cy="22685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9" indent="-320039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jpg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12" Type="http://schemas.openxmlformats.org/officeDocument/2006/relationships/image" Target="../media/image11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jpg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jpg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roject-stars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2.jpg"/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image1.png"/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-6761" y="1049639"/>
            <a:ext cx="12198761" cy="60068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lnSpc>
                <a:spcPct val="150000"/>
              </a:lnSpc>
            </a:pPr>
            <a:r>
              <a:rPr sz="800">
                <a:latin typeface="Verdana Bold"/>
                <a:ea typeface="Verdana Bold"/>
                <a:cs typeface="Verdana Bold"/>
                <a:sym typeface="Verdana Bold"/>
              </a:rPr>
              <a:t>Проект STARS (Успешно преподаване на астрономия в училищата)</a:t>
            </a:r>
            <a:r>
              <a:rPr sz="800">
                <a:latin typeface="Verdana"/>
                <a:ea typeface="Verdana"/>
                <a:cs typeface="Verdana"/>
                <a:sym typeface="Verdana"/>
              </a:rPr>
              <a:t>		 			</a:t>
            </a:r>
          </a:p>
          <a:p>
            <a:pPr lvl="0">
              <a:lnSpc>
                <a:spcPct val="150000"/>
              </a:lnSpc>
            </a:pPr>
            <a:r>
              <a:rPr sz="800">
                <a:latin typeface="Verdana"/>
                <a:ea typeface="Verdana"/>
                <a:cs typeface="Verdana"/>
                <a:sym typeface="Verdana"/>
              </a:rPr>
              <a:t>Този проект е финансиран със съдействието на програмата Еразъм+, КД2, „Стратегически партньорства в областта на образованието, обучението и младежта“</a:t>
            </a:r>
          </a:p>
          <a:p>
            <a:pPr lvl="0">
              <a:lnSpc>
                <a:spcPct val="150000"/>
              </a:lnSpc>
            </a:pPr>
            <a:r>
              <a:rPr sz="800">
                <a:latin typeface="Verdana Bold"/>
                <a:ea typeface="Verdana Bold"/>
                <a:cs typeface="Verdana Bold"/>
                <a:sym typeface="Verdana Bold"/>
              </a:rPr>
              <a:t>Номер на проекта: 2017-1-SK01-KA201-035344</a:t>
            </a:r>
            <a:r>
              <a:rPr sz="800"/>
              <a:t> 				</a:t>
            </a:r>
          </a:p>
        </p:txBody>
      </p:sp>
      <p:sp>
        <p:nvSpPr>
          <p:cNvPr id="58" name="Shape 58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59" name="Shape 59"/>
          <p:cNvSpPr/>
          <p:nvPr/>
        </p:nvSpPr>
        <p:spPr>
          <a:xfrm>
            <a:off x="-6761" y="1847151"/>
            <a:ext cx="12198761" cy="3631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/>
            <a:r>
              <a:rPr lang="az-Cyrl-AZ" sz="4400" b="1" dirty="0">
                <a:solidFill>
                  <a:srgbClr val="843C0B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ОБУЧИТЕЛНА ПРОГРАМА ЗА УЧИТЕЛИ</a:t>
            </a:r>
            <a:r>
              <a:rPr lang="sk-SK" sz="4400" b="1" dirty="0">
                <a:solidFill>
                  <a:srgbClr val="843C0B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(O2)</a:t>
            </a:r>
          </a:p>
          <a:p>
            <a:pPr lvl="0" algn="ctr"/>
            <a:endParaRPr lang="sk-SK" sz="1000" dirty="0"/>
          </a:p>
          <a:p>
            <a:pPr lvl="0" algn="ctr"/>
            <a:r>
              <a:rPr lang="sk-SK" sz="4400" b="1" dirty="0">
                <a:solidFill>
                  <a:srgbClr val="002060"/>
                </a:solidFill>
              </a:rPr>
              <a:t>Модул #2</a:t>
            </a:r>
          </a:p>
          <a:p>
            <a:pPr lvl="0" algn="ctr"/>
            <a:r>
              <a:rPr lang="az-Cyrl-AZ" sz="4400" b="1" u="sng" dirty="0">
                <a:solidFill>
                  <a:srgbClr val="002060"/>
                </a:solidFill>
              </a:rPr>
              <a:t>Движение на небесните тела</a:t>
            </a:r>
            <a:r>
              <a:rPr lang="sk-SK" sz="4400" b="1" u="sng" dirty="0">
                <a:solidFill>
                  <a:srgbClr val="002060"/>
                </a:solidFill>
              </a:rPr>
              <a:t>. </a:t>
            </a:r>
            <a:r>
              <a:rPr lang="sk-SK" sz="4400" b="1" dirty="0">
                <a:solidFill>
                  <a:srgbClr val="002060"/>
                </a:solidFill>
              </a:rPr>
              <a:t>Законите на Кеплер</a:t>
            </a:r>
            <a:br>
              <a:rPr lang="sk-SK" sz="4400" b="1" dirty="0">
                <a:solidFill>
                  <a:srgbClr val="002060"/>
                </a:solidFill>
              </a:rPr>
            </a:br>
            <a:endParaRPr lang="sk-SK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F5425EE1-9285-4AE9-A3D0-0B1DB805585C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8BD85AAD-3E33-4E52-9FF5-B942E32B6916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34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37" name="Shape 137"/>
          <p:cNvSpPr/>
          <p:nvPr/>
        </p:nvSpPr>
        <p:spPr>
          <a:xfrm>
            <a:off x="0" y="1042734"/>
            <a:ext cx="12192000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Теоретично съдържание</a:t>
            </a:r>
            <a:endParaRPr sz="4400" u="sng" dirty="0">
              <a:solidFill>
                <a:srgbClr val="002060"/>
              </a:solidFill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249958" y="1830053"/>
            <a:ext cx="11685322" cy="2369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2.1 Закони на Кеплер</a:t>
            </a:r>
            <a:endParaRPr sz="3600" dirty="0">
              <a:solidFill>
                <a:srgbClr val="002060"/>
              </a:solidFill>
            </a:endParaRPr>
          </a:p>
          <a:p>
            <a:pPr marL="661736" lvl="1" indent="-280736">
              <a:buSzPct val="100000"/>
              <a:buChar char="•"/>
            </a:pPr>
            <a:r>
              <a:rPr lang="cs-CZ" sz="2800" dirty="0">
                <a:solidFill>
                  <a:srgbClr val="002060"/>
                </a:solidFill>
              </a:rPr>
              <a:t>История на откритието</a:t>
            </a:r>
            <a:endParaRPr lang="ru-RU" sz="2800" dirty="0">
              <a:solidFill>
                <a:srgbClr val="002060"/>
              </a:solidFill>
            </a:endParaRPr>
          </a:p>
          <a:p>
            <a:pPr marL="661736" lvl="1" indent="-280736">
              <a:buSzPct val="100000"/>
              <a:buChar char="•"/>
            </a:pPr>
            <a:r>
              <a:rPr lang="cs-CZ" sz="2800" dirty="0">
                <a:solidFill>
                  <a:srgbClr val="002060"/>
                </a:solidFill>
              </a:rPr>
              <a:t>Степен и степенуване. Корен и коренуване</a:t>
            </a:r>
          </a:p>
          <a:p>
            <a:pPr marL="661736" lvl="1" indent="-280736">
              <a:buSzPct val="100000"/>
              <a:buChar char="•"/>
            </a:pPr>
            <a:r>
              <a:rPr lang="cs-CZ" sz="2800" dirty="0">
                <a:solidFill>
                  <a:srgbClr val="002060"/>
                </a:solidFill>
              </a:rPr>
              <a:t>Елипса. Описание на елипсата</a:t>
            </a:r>
          </a:p>
          <a:p>
            <a:pPr marL="661736" lvl="1" indent="-280736">
              <a:buSzPct val="100000"/>
              <a:buChar char="•"/>
            </a:pPr>
            <a:r>
              <a:rPr lang="cs-CZ" sz="2800" dirty="0">
                <a:solidFill>
                  <a:srgbClr val="002060"/>
                </a:solidFill>
              </a:rPr>
              <a:t>Закони на Кеплер.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1C18904F-1950-41AD-91F0-AD8C93268D26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84D019DC-F0A9-4F96-9483-B2CDA3C8181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Shape 152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55" name="Shape 155"/>
          <p:cNvSpPr/>
          <p:nvPr/>
        </p:nvSpPr>
        <p:spPr>
          <a:xfrm>
            <a:off x="0" y="1054369"/>
            <a:ext cx="12192000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 Списък на практическите упражнения</a:t>
            </a:r>
            <a:endParaRPr sz="4400" u="sng" dirty="0">
              <a:solidFill>
                <a:srgbClr val="002060"/>
              </a:solidFill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261256" y="1941135"/>
            <a:ext cx="11685322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buClr>
                <a:srgbClr val="002060"/>
              </a:buClr>
              <a:buSzPct val="100000"/>
            </a:pPr>
            <a:r>
              <a:rPr lang="cs-CZ" sz="1600" u="sng" dirty="0">
                <a:solidFill>
                  <a:schemeClr val="tx1"/>
                </a:solidFill>
              </a:rPr>
              <a:t>2.1.1	Извънземно и човек</a:t>
            </a:r>
            <a:endParaRPr sz="1600" u="sng" dirty="0">
              <a:solidFill>
                <a:schemeClr val="tx1"/>
              </a:solidFill>
            </a:endParaRPr>
          </a:p>
          <a:p>
            <a:pPr lvl="0">
              <a:buClr>
                <a:srgbClr val="002060"/>
              </a:buClr>
              <a:buSzPct val="100000"/>
            </a:pPr>
            <a:r>
              <a:rPr lang="cs-CZ" sz="1600" u="sng" dirty="0">
                <a:solidFill>
                  <a:schemeClr val="tx1"/>
                </a:solidFill>
              </a:rPr>
              <a:t>2.1.2	Задача 10.: Лек като...  черна дупка!</a:t>
            </a:r>
            <a:endParaRPr sz="1600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1384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4200" u="sng" dirty="0">
                <a:solidFill>
                  <a:srgbClr val="02236A"/>
                </a:solidFill>
              </a:rPr>
              <a:t>Практическо упражнение: 2.1.1 Задача IV: Извънземно и човек</a:t>
            </a:r>
            <a:endParaRPr sz="4200" dirty="0">
              <a:solidFill>
                <a:srgbClr val="02236A"/>
              </a:solidFill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261256" y="3763690"/>
            <a:ext cx="1168532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Материали и инструменти: </a:t>
            </a:r>
            <a:r>
              <a:rPr lang="cs-CZ" sz="2800" dirty="0">
                <a:solidFill>
                  <a:srgbClr val="002060"/>
                </a:solidFill>
              </a:rPr>
              <a:t>Калкулатор</a:t>
            </a:r>
            <a:endParaRPr sz="2800" dirty="0">
              <a:solidFill>
                <a:srgbClr val="002060"/>
              </a:solidFill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261256" y="4410021"/>
            <a:ext cx="11685322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Процедура: </a:t>
            </a:r>
            <a:r>
              <a:rPr lang="cs-CZ" sz="2800" dirty="0">
                <a:solidFill>
                  <a:srgbClr val="002060"/>
                </a:solidFill>
              </a:rPr>
              <a:t>Ученикът изчислява параметрите на траекторията на кометата.</a:t>
            </a:r>
          </a:p>
        </p:txBody>
      </p:sp>
      <p:sp>
        <p:nvSpPr>
          <p:cNvPr id="176" name="Shape 176"/>
          <p:cNvSpPr/>
          <p:nvPr/>
        </p:nvSpPr>
        <p:spPr>
          <a:xfrm>
            <a:off x="261256" y="2596654"/>
            <a:ext cx="11685322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Методическа част: </a:t>
            </a:r>
            <a:r>
              <a:rPr lang="cs-CZ" sz="2800" dirty="0">
                <a:solidFill>
                  <a:srgbClr val="002060"/>
                </a:solidFill>
              </a:rPr>
              <a:t>Използвайки втория и третия закон на Кеплер, ученикът изчислява параметрите на траекторията на кометата.</a:t>
            </a:r>
            <a:endParaRPr lang="bg-BG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31491" y="-19878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 dirty="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73" name="Shape 173"/>
          <p:cNvSpPr/>
          <p:nvPr/>
        </p:nvSpPr>
        <p:spPr>
          <a:xfrm>
            <a:off x="286641" y="639676"/>
            <a:ext cx="11685322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u="sng" dirty="0">
                <a:solidFill>
                  <a:srgbClr val="02236A"/>
                </a:solidFill>
              </a:rPr>
              <a:t>Практическо упражнение: 2.1.1 Задача IV: Извънземно и човек</a:t>
            </a:r>
            <a:endParaRPr sz="3600" dirty="0">
              <a:solidFill>
                <a:srgbClr val="02236A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9334676" y="3437522"/>
            <a:ext cx="157831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перихелий = 0,5 au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064845" y="3345067"/>
            <a:ext cx="168411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афелий = 31,5 au</a:t>
            </a:r>
          </a:p>
        </p:txBody>
      </p:sp>
      <p:sp>
        <p:nvSpPr>
          <p:cNvPr id="3" name="Obdélník 2"/>
          <p:cNvSpPr/>
          <p:nvPr/>
        </p:nvSpPr>
        <p:spPr>
          <a:xfrm>
            <a:off x="67930" y="1996130"/>
            <a:ext cx="27715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главна и малка полуоси, дължинен ексцентрицитет и числителен ексцентрицитет</a:t>
            </a:r>
            <a:r>
              <a:rPr lang="bg-BG" sz="16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cs-CZ" sz="16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(първи Кеплеров закон)</a:t>
            </a:r>
            <a:br>
              <a:rPr lang="cs-CZ" sz="16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</a:b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" name="Přímá spojnice 24"/>
          <p:cNvCxnSpPr/>
          <p:nvPr/>
        </p:nvCxnSpPr>
        <p:spPr>
          <a:xfrm flipH="1">
            <a:off x="4429014" y="3518810"/>
            <a:ext cx="1887793" cy="0"/>
          </a:xfrm>
          <a:prstGeom prst="line">
            <a:avLst/>
          </a:prstGeom>
          <a:noFill/>
          <a:ln w="57150" cap="flat">
            <a:solidFill>
              <a:srgbClr val="FF0000"/>
            </a:solidFill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4"/>
          <a:srcRect l="37400" r="36876"/>
          <a:stretch/>
        </p:blipFill>
        <p:spPr>
          <a:xfrm>
            <a:off x="50303" y="4020161"/>
            <a:ext cx="1889700" cy="471079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/>
        </p:nvPicPr>
        <p:blipFill rotWithShape="1">
          <a:blip r:embed="rId5"/>
          <a:srcRect l="30395" r="30706"/>
          <a:stretch/>
        </p:blipFill>
        <p:spPr>
          <a:xfrm>
            <a:off x="-71168" y="4528527"/>
            <a:ext cx="2857544" cy="277535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/>
        </p:nvPicPr>
        <p:blipFill rotWithShape="1">
          <a:blip r:embed="rId6"/>
          <a:srcRect l="35219" r="35478"/>
          <a:stretch/>
        </p:blipFill>
        <p:spPr>
          <a:xfrm>
            <a:off x="50303" y="4910123"/>
            <a:ext cx="2152616" cy="319530"/>
          </a:xfrm>
          <a:prstGeom prst="rect">
            <a:avLst/>
          </a:prstGeom>
        </p:spPr>
      </p:pic>
      <p:sp>
        <p:nvSpPr>
          <p:cNvPr id="30" name="Obdélník 29"/>
          <p:cNvSpPr/>
          <p:nvPr/>
        </p:nvSpPr>
        <p:spPr>
          <a:xfrm>
            <a:off x="8112705" y="1402130"/>
            <a:ext cx="40222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период на кометата (трети Кеплеров закон)</a:t>
            </a: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 rotWithShape="1">
          <a:blip r:embed="rId7"/>
          <a:srcRect l="39368" r="39470"/>
          <a:stretch/>
        </p:blipFill>
        <p:spPr>
          <a:xfrm>
            <a:off x="9571862" y="1952578"/>
            <a:ext cx="1554574" cy="335963"/>
          </a:xfrm>
          <a:prstGeom prst="rect">
            <a:avLst/>
          </a:prstGeom>
        </p:spPr>
      </p:pic>
      <p:pic>
        <p:nvPicPr>
          <p:cNvPr id="162" name="Obrázek 161"/>
          <p:cNvPicPr>
            <a:picLocks noChangeAspect="1"/>
          </p:cNvPicPr>
          <p:nvPr/>
        </p:nvPicPr>
        <p:blipFill rotWithShape="1">
          <a:blip r:embed="rId8"/>
          <a:srcRect l="28892" r="29098"/>
          <a:stretch/>
        </p:blipFill>
        <p:spPr>
          <a:xfrm>
            <a:off x="8772966" y="2375707"/>
            <a:ext cx="3086080" cy="268405"/>
          </a:xfrm>
          <a:prstGeom prst="rect">
            <a:avLst/>
          </a:prstGeom>
        </p:spPr>
      </p:pic>
      <p:pic>
        <p:nvPicPr>
          <p:cNvPr id="163" name="Obrázek 162"/>
          <p:cNvPicPr>
            <a:picLocks noChangeAspect="1"/>
          </p:cNvPicPr>
          <p:nvPr/>
        </p:nvPicPr>
        <p:blipFill rotWithShape="1">
          <a:blip r:embed="rId9"/>
          <a:srcRect l="26039" r="26505"/>
          <a:stretch/>
        </p:blipFill>
        <p:spPr>
          <a:xfrm>
            <a:off x="8606076" y="2560656"/>
            <a:ext cx="3486146" cy="757744"/>
          </a:xfrm>
          <a:prstGeom prst="rect">
            <a:avLst/>
          </a:prstGeom>
        </p:spPr>
      </p:pic>
      <p:pic>
        <p:nvPicPr>
          <p:cNvPr id="164" name="Obrázek 163"/>
          <p:cNvPicPr>
            <a:picLocks noChangeAspect="1"/>
          </p:cNvPicPr>
          <p:nvPr/>
        </p:nvPicPr>
        <p:blipFill rotWithShape="1">
          <a:blip r:embed="rId10"/>
          <a:srcRect l="30581" r="30458"/>
          <a:stretch/>
        </p:blipFill>
        <p:spPr>
          <a:xfrm>
            <a:off x="8884957" y="4977226"/>
            <a:ext cx="2862098" cy="556896"/>
          </a:xfrm>
          <a:prstGeom prst="rect">
            <a:avLst/>
          </a:prstGeom>
        </p:spPr>
      </p:pic>
      <p:sp>
        <p:nvSpPr>
          <p:cNvPr id="165" name="Obdélník 164"/>
          <p:cNvSpPr/>
          <p:nvPr/>
        </p:nvSpPr>
        <p:spPr>
          <a:xfrm>
            <a:off x="8787600" y="3757940"/>
            <a:ext cx="34180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колко пъти скоростта на кометата е по-голяма в перихелия в сравнение със скоростта ѝ в афелия (втори Кеплеров закон)</a:t>
            </a: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21" y="1991439"/>
            <a:ext cx="6041136" cy="29992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776" y="3534836"/>
            <a:ext cx="3617292" cy="587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664" y="2137713"/>
            <a:ext cx="47181" cy="144689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666170" y="3130296"/>
            <a:ext cx="21415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i="1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86032" y="2647215"/>
            <a:ext cx="21415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87748" y="3130295"/>
            <a:ext cx="26291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186867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3" grpId="0"/>
      <p:bldP spid="30" grpId="0"/>
      <p:bldP spid="1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62172" y="-89342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 dirty="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73" name="Shape 173"/>
          <p:cNvSpPr/>
          <p:nvPr/>
        </p:nvSpPr>
        <p:spPr>
          <a:xfrm>
            <a:off x="249958" y="801559"/>
            <a:ext cx="11685322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u="sng" dirty="0">
                <a:solidFill>
                  <a:srgbClr val="02236A"/>
                </a:solidFill>
              </a:rPr>
              <a:t>Практическо упражнение: 2.1.1 Задача IV: Извънземно и човек</a:t>
            </a:r>
            <a:endParaRPr sz="3600" dirty="0">
              <a:solidFill>
                <a:srgbClr val="02236A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908625" y="3372728"/>
            <a:ext cx="157831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перихелий = 0,5 au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714095" y="3250087"/>
            <a:ext cx="168411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афелий = 31,5 au</a:t>
            </a:r>
          </a:p>
        </p:txBody>
      </p:sp>
      <p:sp>
        <p:nvSpPr>
          <p:cNvPr id="3" name="Obdélník 2"/>
          <p:cNvSpPr/>
          <p:nvPr/>
        </p:nvSpPr>
        <p:spPr>
          <a:xfrm>
            <a:off x="282447" y="2076100"/>
            <a:ext cx="277150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cs-CZ" sz="16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главна и малка полуоси, дължинен ексцентрицитет и числителен ексцентрицитет</a:t>
            </a:r>
            <a:r>
              <a:rPr lang="bg-BG" sz="16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cs-CZ" sz="16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(първи Кеплеров закон)</a:t>
            </a:r>
            <a:endParaRPr lang="cs-CZ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4"/>
          <a:srcRect l="37400" r="36876"/>
          <a:stretch/>
        </p:blipFill>
        <p:spPr>
          <a:xfrm>
            <a:off x="127615" y="3900171"/>
            <a:ext cx="1889700" cy="471079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/>
        </p:nvPicPr>
        <p:blipFill rotWithShape="1">
          <a:blip r:embed="rId5"/>
          <a:srcRect l="30395" r="30706"/>
          <a:stretch/>
        </p:blipFill>
        <p:spPr>
          <a:xfrm>
            <a:off x="17587" y="4527543"/>
            <a:ext cx="2857544" cy="277535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/>
        </p:nvPicPr>
        <p:blipFill rotWithShape="1">
          <a:blip r:embed="rId6"/>
          <a:srcRect l="35219" r="35478"/>
          <a:stretch/>
        </p:blipFill>
        <p:spPr>
          <a:xfrm>
            <a:off x="185864" y="4929260"/>
            <a:ext cx="2152616" cy="319530"/>
          </a:xfrm>
          <a:prstGeom prst="rect">
            <a:avLst/>
          </a:prstGeom>
        </p:spPr>
      </p:pic>
      <p:sp>
        <p:nvSpPr>
          <p:cNvPr id="30" name="Obdélník 29"/>
          <p:cNvSpPr/>
          <p:nvPr/>
        </p:nvSpPr>
        <p:spPr>
          <a:xfrm>
            <a:off x="7797964" y="1539108"/>
            <a:ext cx="41617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период на кометата (трети Кеплеров закон)</a:t>
            </a: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 rotWithShape="1">
          <a:blip r:embed="rId7"/>
          <a:srcRect l="39368" r="39470"/>
          <a:stretch/>
        </p:blipFill>
        <p:spPr>
          <a:xfrm>
            <a:off x="9571862" y="1952578"/>
            <a:ext cx="1554574" cy="335963"/>
          </a:xfrm>
          <a:prstGeom prst="rect">
            <a:avLst/>
          </a:prstGeom>
        </p:spPr>
      </p:pic>
      <p:pic>
        <p:nvPicPr>
          <p:cNvPr id="162" name="Obrázek 161"/>
          <p:cNvPicPr>
            <a:picLocks noChangeAspect="1"/>
          </p:cNvPicPr>
          <p:nvPr/>
        </p:nvPicPr>
        <p:blipFill rotWithShape="1">
          <a:blip r:embed="rId8"/>
          <a:srcRect l="28892" r="29098"/>
          <a:stretch/>
        </p:blipFill>
        <p:spPr>
          <a:xfrm>
            <a:off x="8772966" y="2375707"/>
            <a:ext cx="3086080" cy="268405"/>
          </a:xfrm>
          <a:prstGeom prst="rect">
            <a:avLst/>
          </a:prstGeom>
        </p:spPr>
      </p:pic>
      <p:pic>
        <p:nvPicPr>
          <p:cNvPr id="163" name="Obrázek 162"/>
          <p:cNvPicPr>
            <a:picLocks noChangeAspect="1"/>
          </p:cNvPicPr>
          <p:nvPr/>
        </p:nvPicPr>
        <p:blipFill rotWithShape="1">
          <a:blip r:embed="rId9"/>
          <a:srcRect l="26039" r="26505"/>
          <a:stretch/>
        </p:blipFill>
        <p:spPr>
          <a:xfrm>
            <a:off x="8606076" y="2560656"/>
            <a:ext cx="3486146" cy="757744"/>
          </a:xfrm>
          <a:prstGeom prst="rect">
            <a:avLst/>
          </a:prstGeom>
        </p:spPr>
      </p:pic>
      <p:pic>
        <p:nvPicPr>
          <p:cNvPr id="164" name="Obrázek 163"/>
          <p:cNvPicPr>
            <a:picLocks noChangeAspect="1"/>
          </p:cNvPicPr>
          <p:nvPr/>
        </p:nvPicPr>
        <p:blipFill rotWithShape="1">
          <a:blip r:embed="rId10"/>
          <a:srcRect l="30581" r="30458"/>
          <a:stretch/>
        </p:blipFill>
        <p:spPr>
          <a:xfrm>
            <a:off x="8520641" y="4870156"/>
            <a:ext cx="2862098" cy="556896"/>
          </a:xfrm>
          <a:prstGeom prst="rect">
            <a:avLst/>
          </a:prstGeom>
        </p:spPr>
      </p:pic>
      <p:sp>
        <p:nvSpPr>
          <p:cNvPr id="165" name="Obdélník 164"/>
          <p:cNvSpPr/>
          <p:nvPr/>
        </p:nvSpPr>
        <p:spPr>
          <a:xfrm>
            <a:off x="8780097" y="3759936"/>
            <a:ext cx="3411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колко пъти скоростта на кометата е </a:t>
            </a:r>
            <a:endParaRPr lang="bg-BG" sz="1600" dirty="0"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r>
              <a:rPr lang="cs-CZ" sz="16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по-голяма в перихелия в сравнение </a:t>
            </a:r>
            <a:endParaRPr lang="bg-BG" sz="1600" dirty="0"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r>
              <a:rPr lang="cs-CZ" sz="16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със скоростта ѝ в афелия (втори Кеплеров закон)</a:t>
            </a: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472" y="1925857"/>
            <a:ext cx="6041136" cy="299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7936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3" grpId="0"/>
      <p:bldP spid="30" grpId="0"/>
      <p:bldP spid="1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1384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4200" u="sng" dirty="0">
                <a:solidFill>
                  <a:srgbClr val="02236A"/>
                </a:solidFill>
              </a:rPr>
              <a:t>Практическо упражнение: 2.1.2 Задача X. </a:t>
            </a:r>
            <a:endParaRPr lang="bg-BG" sz="4200" u="sng" dirty="0">
              <a:solidFill>
                <a:srgbClr val="02236A"/>
              </a:solidFill>
            </a:endParaRPr>
          </a:p>
          <a:p>
            <a:pPr lvl="0"/>
            <a:r>
              <a:rPr lang="cs-CZ" sz="4200" u="sng" dirty="0">
                <a:solidFill>
                  <a:srgbClr val="02236A"/>
                </a:solidFill>
              </a:rPr>
              <a:t>Задача 10: Лек като...  черна дупка!</a:t>
            </a:r>
            <a:endParaRPr sz="4200" dirty="0">
              <a:solidFill>
                <a:srgbClr val="02236A"/>
              </a:solidFill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249958" y="3765369"/>
            <a:ext cx="1168532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Материали и инструменти: </a:t>
            </a:r>
            <a:r>
              <a:rPr lang="cs-CZ" sz="2800" dirty="0">
                <a:solidFill>
                  <a:srgbClr val="002060"/>
                </a:solidFill>
              </a:rPr>
              <a:t>Калкулатор, линия.</a:t>
            </a:r>
            <a:endParaRPr sz="2800" dirty="0">
              <a:solidFill>
                <a:srgbClr val="002060"/>
              </a:solidFill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261256" y="4477394"/>
            <a:ext cx="11685322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Процедура: </a:t>
            </a:r>
            <a:r>
              <a:rPr lang="cs-CZ" sz="2800" dirty="0">
                <a:solidFill>
                  <a:srgbClr val="002060"/>
                </a:solidFill>
              </a:rPr>
              <a:t>Ученикът изчислява масата на черна дупка от реалните параметри на траекторията на звездата.</a:t>
            </a:r>
          </a:p>
        </p:txBody>
      </p:sp>
      <p:sp>
        <p:nvSpPr>
          <p:cNvPr id="176" name="Shape 176"/>
          <p:cNvSpPr/>
          <p:nvPr/>
        </p:nvSpPr>
        <p:spPr>
          <a:xfrm>
            <a:off x="261256" y="2561205"/>
            <a:ext cx="11685322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Методическа част: </a:t>
            </a:r>
            <a:r>
              <a:rPr lang="cs-CZ" sz="2800" dirty="0">
                <a:solidFill>
                  <a:srgbClr val="002060"/>
                </a:solidFill>
              </a:rPr>
              <a:t>Работа с графика и ъглови разстояния, прилагане на третия закон на Кеплер за изчисляване на масата на черна дупка.</a:t>
            </a:r>
            <a:endParaRPr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35976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 dirty="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000" u="sng" dirty="0">
                <a:solidFill>
                  <a:srgbClr val="02236A"/>
                </a:solidFill>
              </a:rPr>
              <a:t>Практическо упражнение: 2.1.2 Задача X</a:t>
            </a:r>
            <a:r>
              <a:rPr lang="bg-BG" sz="3000" u="sng" dirty="0">
                <a:solidFill>
                  <a:srgbClr val="02236A"/>
                </a:solidFill>
              </a:rPr>
              <a:t>.</a:t>
            </a:r>
            <a:r>
              <a:rPr lang="cs-CZ" sz="3000" u="sng" dirty="0">
                <a:solidFill>
                  <a:srgbClr val="02236A"/>
                </a:solidFill>
              </a:rPr>
              <a:t> </a:t>
            </a:r>
            <a:endParaRPr lang="bg-BG" sz="3000" u="sng" dirty="0">
              <a:solidFill>
                <a:srgbClr val="02236A"/>
              </a:solidFill>
            </a:endParaRPr>
          </a:p>
          <a:p>
            <a:pPr lvl="0"/>
            <a:r>
              <a:rPr lang="cs-CZ" sz="3000" u="sng" dirty="0">
                <a:solidFill>
                  <a:srgbClr val="02236A"/>
                </a:solidFill>
              </a:rPr>
              <a:t>Задача 10: Лек като...  черна дупка!</a:t>
            </a:r>
            <a:endParaRPr sz="3000" dirty="0">
              <a:solidFill>
                <a:srgbClr val="02236A"/>
              </a:solidFill>
            </a:endParaRPr>
          </a:p>
        </p:txBody>
      </p:sp>
      <p:pic>
        <p:nvPicPr>
          <p:cNvPr id="11" name="obrázek 1" descr="Orbit of the Star S2 around Sgr A*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1256" y="1954494"/>
            <a:ext cx="5448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5850578" y="1708272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разстояние между звездата S2 и Земята = 25 900 ly</a:t>
            </a:r>
          </a:p>
          <a:p>
            <a:r>
              <a:rPr lang="cs-CZ" sz="2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орбитален период на звездата T = 16 години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5"/>
          <a:srcRect l="43569" r="42842"/>
          <a:stretch/>
        </p:blipFill>
        <p:spPr>
          <a:xfrm>
            <a:off x="5852451" y="3243841"/>
            <a:ext cx="998256" cy="440039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5850578" y="2561223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000" i="1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l</a:t>
            </a:r>
            <a:r>
              <a:rPr lang="cs-CZ" sz="2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= 25 900 </a:t>
            </a:r>
            <a:r>
              <a:rPr lang="cs-CZ" sz="2000" dirty="0" err="1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ly</a:t>
            </a:r>
            <a:r>
              <a:rPr lang="cs-CZ" sz="2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~ 1,64 ∙ 10</a:t>
            </a:r>
            <a:r>
              <a:rPr lang="cs-CZ" sz="2000" baseline="30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9</a:t>
            </a:r>
            <a:r>
              <a:rPr lang="cs-CZ" sz="2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au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9360991" y="2465650"/>
            <a:ext cx="25187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i="1" dirty="0">
                <a:solidFill>
                  <a:srgbClr val="222222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θ = 0,09“ (от графиката)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7052956" y="3197796"/>
            <a:ext cx="18456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i="1" dirty="0">
                <a:solidFill>
                  <a:srgbClr val="222222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 </a:t>
            </a:r>
            <a:r>
              <a:rPr lang="cs-CZ" sz="2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~ 795 au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6"/>
          <a:srcRect l="36619" r="36152"/>
          <a:stretch/>
        </p:blipFill>
        <p:spPr>
          <a:xfrm>
            <a:off x="8937486" y="3276580"/>
            <a:ext cx="2000258" cy="564199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>
            <a:off x="5823786" y="3806721"/>
            <a:ext cx="20538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i="1" dirty="0">
                <a:solidFill>
                  <a:srgbClr val="222222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 </a:t>
            </a:r>
            <a:r>
              <a:rPr lang="cs-CZ" sz="2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~ 2 ∙ 10</a:t>
            </a:r>
            <a:r>
              <a:rPr lang="cs-CZ" sz="2000" baseline="30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6</a:t>
            </a:r>
            <a:r>
              <a:rPr lang="cs-CZ" sz="2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cs-CZ" sz="2000" i="1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M</a:t>
            </a:r>
            <a:r>
              <a:rPr lang="cs-CZ" sz="2000" baseline="-25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5823786" y="4510814"/>
            <a:ext cx="18456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i="1" dirty="0">
                <a:solidFill>
                  <a:srgbClr val="222222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 =</a:t>
            </a:r>
            <a:r>
              <a:rPr lang="cs-CZ" sz="2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133°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7"/>
          <a:srcRect l="21744" r="20748"/>
          <a:stretch/>
        </p:blipFill>
        <p:spPr>
          <a:xfrm>
            <a:off x="7450340" y="4443294"/>
            <a:ext cx="4224572" cy="487512"/>
          </a:xfrm>
          <a:prstGeom prst="rect">
            <a:avLst/>
          </a:prstGeom>
        </p:spPr>
      </p:pic>
      <p:sp>
        <p:nvSpPr>
          <p:cNvPr id="19" name="Obdélník 18"/>
          <p:cNvSpPr/>
          <p:nvPr/>
        </p:nvSpPr>
        <p:spPr>
          <a:xfrm>
            <a:off x="5823786" y="4998793"/>
            <a:ext cx="20538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i="1" dirty="0">
                <a:solidFill>
                  <a:srgbClr val="222222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 </a:t>
            </a:r>
            <a:r>
              <a:rPr lang="cs-CZ" sz="2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~ 5 ∙ 10</a:t>
            </a:r>
            <a:r>
              <a:rPr lang="cs-CZ" sz="2000" baseline="30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6</a:t>
            </a:r>
            <a:r>
              <a:rPr lang="cs-CZ" sz="2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cs-CZ" sz="2000" i="1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M</a:t>
            </a:r>
            <a:r>
              <a:rPr lang="cs-CZ" sz="2000" baseline="-25000" dirty="0">
                <a:solidFill>
                  <a:srgbClr val="222222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512127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6" grpId="0"/>
      <p:bldP spid="17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48934854-248E-461B-8764-B1D131EA1BE8}"/>
              </a:ext>
            </a:extLst>
          </p:cNvPr>
          <p:cNvPicPr/>
          <p:nvPr/>
        </p:nvPicPr>
        <p:blipFill rotWithShape="1">
          <a:blip r:embed="rId3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5D5B77DD-D63F-412B-8DAD-A01FFFFFA716}"/>
              </a:ext>
            </a:extLst>
          </p:cNvPr>
          <p:cNvPicPr/>
          <p:nvPr/>
        </p:nvPicPr>
        <p:blipFill rotWithShape="1">
          <a:blip r:embed="rId4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495" name="Shape 495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498" name="Shape 498"/>
          <p:cNvSpPr/>
          <p:nvPr/>
        </p:nvSpPr>
        <p:spPr>
          <a:xfrm>
            <a:off x="0" y="1044405"/>
            <a:ext cx="121920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200" u="sng" dirty="0">
                <a:solidFill>
                  <a:srgbClr val="002060"/>
                </a:solidFill>
              </a:rPr>
              <a:t>Заключения, проверка на резултатите</a:t>
            </a:r>
            <a:endParaRPr sz="4200" u="sng" dirty="0">
              <a:solidFill>
                <a:srgbClr val="002060"/>
              </a:solidFill>
            </a:endParaRPr>
          </a:p>
        </p:txBody>
      </p:sp>
      <p:sp>
        <p:nvSpPr>
          <p:cNvPr id="499" name="Shape 499"/>
          <p:cNvSpPr/>
          <p:nvPr/>
        </p:nvSpPr>
        <p:spPr>
          <a:xfrm>
            <a:off x="412530" y="2146189"/>
            <a:ext cx="11685322" cy="3200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lang="cs-CZ" sz="2600" dirty="0">
                <a:solidFill>
                  <a:srgbClr val="002060"/>
                </a:solidFill>
              </a:rPr>
              <a:t>Какво ще последва (Feed Forward): Планирайте следващия час, имайки предвид напредъка на ученика:</a:t>
            </a:r>
            <a:endParaRPr sz="2600" dirty="0">
              <a:solidFill>
                <a:srgbClr val="002060"/>
              </a:solidFill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2060"/>
                </a:solidFill>
              </a:rPr>
              <a:t>Сложност на дейностите в училище: В зависимост от това колко добре учениците са разбрали материала и изпълнили задачите от предишния час.</a:t>
            </a:r>
            <a:endParaRPr sz="2600" dirty="0">
              <a:solidFill>
                <a:srgbClr val="002060"/>
              </a:solidFill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2060"/>
                </a:solidFill>
              </a:rPr>
              <a:t>Подход към материала: Какъв </a:t>
            </a:r>
            <a:r>
              <a:rPr lang="bg-BG" sz="2600" dirty="0">
                <a:solidFill>
                  <a:srgbClr val="002060"/>
                </a:solidFill>
              </a:rPr>
              <a:t>е</a:t>
            </a:r>
            <a:r>
              <a:rPr lang="cs-CZ" sz="2600" dirty="0">
                <a:solidFill>
                  <a:srgbClr val="002060"/>
                </a:solidFill>
              </a:rPr>
              <a:t> правилния подход, който ще ви помогне да разберете материала и да изпълните поставените ви задачи?</a:t>
            </a:r>
            <a:endParaRPr sz="2600" dirty="0">
              <a:solidFill>
                <a:srgbClr val="002060"/>
              </a:solidFill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2060"/>
                </a:solidFill>
              </a:rPr>
              <a:t>Самооценка: дисциплина, управление и контрол върху дейностите.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2060"/>
                </a:solidFill>
              </a:rPr>
              <a:t>Индивидуален подход: Индивидуална оценка и управление.</a:t>
            </a:r>
            <a:endParaRPr sz="2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850D3BD7-257A-462D-8479-26DD74A2234C}"/>
              </a:ext>
            </a:extLst>
          </p:cNvPr>
          <p:cNvPicPr/>
          <p:nvPr/>
        </p:nvPicPr>
        <p:blipFill rotWithShape="1">
          <a:blip r:embed="rId3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D1A32783-570E-4B76-A4B2-FB883A2295C5}"/>
              </a:ext>
            </a:extLst>
          </p:cNvPr>
          <p:cNvPicPr/>
          <p:nvPr/>
        </p:nvPicPr>
        <p:blipFill rotWithShape="1">
          <a:blip r:embed="rId4"/>
          <a:srcRect t="8893" b="13838"/>
          <a:stretch/>
        </p:blipFill>
        <p:spPr>
          <a:xfrm>
            <a:off x="1262172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503" name="Shape 503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506" name="Shape 506"/>
          <p:cNvSpPr/>
          <p:nvPr/>
        </p:nvSpPr>
        <p:spPr>
          <a:xfrm>
            <a:off x="249958" y="937424"/>
            <a:ext cx="1168532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200" u="sng" dirty="0">
                <a:solidFill>
                  <a:srgbClr val="002060"/>
                </a:solidFill>
              </a:rPr>
              <a:t>Заключения, проверка на резултатите 2</a:t>
            </a:r>
          </a:p>
        </p:txBody>
      </p:sp>
      <p:sp>
        <p:nvSpPr>
          <p:cNvPr id="507" name="Shape 507"/>
          <p:cNvSpPr/>
          <p:nvPr/>
        </p:nvSpPr>
        <p:spPr>
          <a:xfrm>
            <a:off x="261255" y="1601633"/>
            <a:ext cx="11685322" cy="4001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2060"/>
                </a:solidFill>
              </a:rPr>
              <a:t>Подготовка: Ясни и добре дефинирани уроци и упражнения. Ако разбират добре крайната цел, учениците могат да използват по-леки и ефективни подходи за изпълнение на определена</a:t>
            </a:r>
            <a:r>
              <a:rPr lang="bg-BG" sz="2600" dirty="0">
                <a:solidFill>
                  <a:srgbClr val="002060"/>
                </a:solidFill>
              </a:rPr>
              <a:t>та</a:t>
            </a:r>
            <a:r>
              <a:rPr lang="cs-CZ" sz="2600" dirty="0">
                <a:solidFill>
                  <a:srgbClr val="002060"/>
                </a:solidFill>
              </a:rPr>
              <a:t> им задача / подгот</a:t>
            </a:r>
            <a:r>
              <a:rPr lang="bg-BG" sz="2600" dirty="0">
                <a:solidFill>
                  <a:srgbClr val="002060"/>
                </a:solidFill>
              </a:rPr>
              <a:t>овка</a:t>
            </a:r>
            <a:r>
              <a:rPr lang="cs-CZ" sz="2600" dirty="0">
                <a:solidFill>
                  <a:srgbClr val="002060"/>
                </a:solidFill>
              </a:rPr>
              <a:t> на необходимия за това материал.</a:t>
            </a:r>
            <a:r>
              <a:rPr sz="2600" dirty="0">
                <a:solidFill>
                  <a:srgbClr val="002060"/>
                </a:solidFill>
              </a:rPr>
              <a:t> 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2060"/>
                </a:solidFill>
              </a:rPr>
              <a:t>Проверка: Как направих това? Индивидуална оценка и обратна връзка от учителя към ученика относно работата на ученика, която е конкретно свързана с постигането на определената </a:t>
            </a:r>
            <a:r>
              <a:rPr lang="bg-BG" sz="2600" dirty="0">
                <a:solidFill>
                  <a:srgbClr val="002060"/>
                </a:solidFill>
              </a:rPr>
              <a:t>цел </a:t>
            </a:r>
            <a:r>
              <a:rPr lang="cs-CZ" sz="2600" dirty="0">
                <a:solidFill>
                  <a:srgbClr val="002060"/>
                </a:solidFill>
              </a:rPr>
              <a:t>на ученика. Предоставете информация за напредъка на ученика (или липсата на такъв) и предоставете инструкции на ученика, които да му помогнат </a:t>
            </a:r>
            <a:r>
              <a:rPr lang="bg-BG" sz="2600" dirty="0">
                <a:solidFill>
                  <a:srgbClr val="002060"/>
                </a:solidFill>
              </a:rPr>
              <a:t>за </a:t>
            </a:r>
            <a:r>
              <a:rPr lang="cs-CZ" sz="2600" dirty="0">
                <a:solidFill>
                  <a:srgbClr val="002060"/>
                </a:solidFill>
              </a:rPr>
              <a:t>постигането на желаните цели и очакваното ниво.</a:t>
            </a:r>
            <a:endParaRPr sz="2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2.jpg">
            <a:extLst>
              <a:ext uri="{FF2B5EF4-FFF2-40B4-BE49-F238E27FC236}">
                <a16:creationId xmlns:a16="http://schemas.microsoft.com/office/drawing/2014/main" id="{67DC00D4-5EDA-4398-9BDF-084CD55F4D6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1.png">
            <a:extLst>
              <a:ext uri="{FF2B5EF4-FFF2-40B4-BE49-F238E27FC236}">
                <a16:creationId xmlns:a16="http://schemas.microsoft.com/office/drawing/2014/main" id="{FD4AB659-7E47-4BC4-AD2D-C505FE1C6841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grpSp>
        <p:nvGrpSpPr>
          <p:cNvPr id="70" name="Group 70"/>
          <p:cNvGrpSpPr/>
          <p:nvPr/>
        </p:nvGrpSpPr>
        <p:grpSpPr>
          <a:xfrm>
            <a:off x="1116521" y="3416575"/>
            <a:ext cx="3795125" cy="1779938"/>
            <a:chOff x="-723654" y="0"/>
            <a:chExt cx="3795123" cy="1779936"/>
          </a:xfrm>
        </p:grpSpPr>
        <p:sp>
          <p:nvSpPr>
            <p:cNvPr id="66" name="Shape 66"/>
            <p:cNvSpPr/>
            <p:nvPr/>
          </p:nvSpPr>
          <p:spPr>
            <a:xfrm>
              <a:off x="-1" y="0"/>
              <a:ext cx="2080590" cy="176868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69" name="Group 69"/>
            <p:cNvGrpSpPr/>
            <p:nvPr/>
          </p:nvGrpSpPr>
          <p:grpSpPr>
            <a:xfrm>
              <a:off x="-723654" y="683495"/>
              <a:ext cx="3795123" cy="1096441"/>
              <a:chOff x="-809993" y="347372"/>
              <a:chExt cx="3795121" cy="1096440"/>
            </a:xfrm>
          </p:grpSpPr>
          <p:sp>
            <p:nvSpPr>
              <p:cNvPr id="67" name="Shape 67"/>
              <p:cNvSpPr/>
              <p:nvPr/>
            </p:nvSpPr>
            <p:spPr>
              <a:xfrm>
                <a:off x="-809993" y="347372"/>
                <a:ext cx="3707841" cy="1096440"/>
              </a:xfrm>
              <a:prstGeom prst="rect">
                <a:avLst/>
              </a:prstGeom>
              <a:solidFill>
                <a:srgbClr val="A5A5A5"/>
              </a:solidFill>
              <a:ln w="1905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-600507" y="547911"/>
                <a:ext cx="3585635" cy="58477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sz="1900" b="1" dirty="0">
                    <a:solidFill>
                      <a:srgbClr val="0D0D0D"/>
                    </a:solidFill>
                  </a:rPr>
                  <a:t>4. STARS Концепция за Програма за обучение по астрономия</a:t>
                </a:r>
                <a:endParaRPr sz="1900" b="1" dirty="0"/>
              </a:p>
            </p:txBody>
          </p:sp>
        </p:grpSp>
      </p:grpSp>
      <p:grpSp>
        <p:nvGrpSpPr>
          <p:cNvPr id="73" name="Group 73"/>
          <p:cNvGrpSpPr/>
          <p:nvPr/>
        </p:nvGrpSpPr>
        <p:grpSpPr>
          <a:xfrm>
            <a:off x="5338533" y="4051202"/>
            <a:ext cx="4144137" cy="1221108"/>
            <a:chOff x="0" y="0"/>
            <a:chExt cx="3830799" cy="1221105"/>
          </a:xfrm>
        </p:grpSpPr>
        <p:sp>
          <p:nvSpPr>
            <p:cNvPr id="71" name="Shape 71"/>
            <p:cNvSpPr/>
            <p:nvPr/>
          </p:nvSpPr>
          <p:spPr>
            <a:xfrm>
              <a:off x="0" y="0"/>
              <a:ext cx="1954213" cy="96520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 b="1"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47117" y="303594"/>
              <a:ext cx="3783682" cy="917511"/>
            </a:xfrm>
            <a:prstGeom prst="rect">
              <a:avLst/>
            </a:prstGeom>
            <a:solidFill>
              <a:srgbClr val="ED7D31"/>
            </a:solidFill>
            <a:ln w="12700" cap="flat">
              <a:solidFill>
                <a:srgbClr val="AD5B24"/>
              </a:solidFill>
              <a:prstDash val="solid"/>
              <a:miter lim="8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80000" tIns="180000" rIns="180000" bIns="180000" numCol="1" anchor="ctr">
              <a:spAutoFit/>
            </a:bodyPr>
            <a:lstStyle>
              <a:lvl1pPr>
                <a:defRPr b="1"/>
              </a:lvl1pPr>
            </a:lstStyle>
            <a:p>
              <a:pPr lvl="0" algn="l">
                <a:defRPr b="0"/>
              </a:pPr>
              <a:r>
                <a:rPr lang="az-Cyrl-AZ" b="1" dirty="0"/>
                <a:t>Международна онлайн конференция 2020</a:t>
              </a:r>
            </a:p>
          </p:txBody>
        </p:sp>
      </p:grpSp>
      <p:grpSp>
        <p:nvGrpSpPr>
          <p:cNvPr id="78" name="Group 78"/>
          <p:cNvGrpSpPr/>
          <p:nvPr/>
        </p:nvGrpSpPr>
        <p:grpSpPr>
          <a:xfrm>
            <a:off x="652964" y="1810399"/>
            <a:ext cx="3602726" cy="1880032"/>
            <a:chOff x="-1" y="-1"/>
            <a:chExt cx="3602724" cy="1942344"/>
          </a:xfrm>
        </p:grpSpPr>
        <p:sp>
          <p:nvSpPr>
            <p:cNvPr id="74" name="Shape 74"/>
            <p:cNvSpPr/>
            <p:nvPr/>
          </p:nvSpPr>
          <p:spPr>
            <a:xfrm>
              <a:off x="-1" y="-1"/>
              <a:ext cx="3356336" cy="14638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600"/>
              </a:pPr>
              <a:endParaRPr/>
            </a:p>
          </p:txBody>
        </p:sp>
        <p:grpSp>
          <p:nvGrpSpPr>
            <p:cNvPr id="77" name="Group 77"/>
            <p:cNvGrpSpPr/>
            <p:nvPr/>
          </p:nvGrpSpPr>
          <p:grpSpPr>
            <a:xfrm>
              <a:off x="71458" y="65366"/>
              <a:ext cx="3531265" cy="1876977"/>
              <a:chOff x="-1" y="0"/>
              <a:chExt cx="3531263" cy="1876975"/>
            </a:xfrm>
          </p:grpSpPr>
          <p:sp>
            <p:nvSpPr>
              <p:cNvPr id="75" name="Shape 75"/>
              <p:cNvSpPr/>
              <p:nvPr/>
            </p:nvSpPr>
            <p:spPr>
              <a:xfrm>
                <a:off x="-1" y="0"/>
                <a:ext cx="3531263" cy="1876975"/>
              </a:xfrm>
              <a:prstGeom prst="rect">
                <a:avLst/>
              </a:prstGeom>
              <a:gradFill flip="none" rotWithShape="1">
                <a:gsLst>
                  <a:gs pos="0">
                    <a:srgbClr val="5F82CB"/>
                  </a:gs>
                  <a:gs pos="50000">
                    <a:srgbClr val="3E70CA"/>
                  </a:gs>
                  <a:gs pos="100000">
                    <a:srgbClr val="2F61BA"/>
                  </a:gs>
                </a:gsLst>
                <a:lin ang="5400000" scaled="0"/>
              </a:gradFill>
              <a:ln w="6350" cap="flat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76" name="Shape 76"/>
              <p:cNvSpPr/>
              <p:nvPr/>
            </p:nvSpPr>
            <p:spPr>
              <a:xfrm>
                <a:off x="177088" y="353713"/>
                <a:ext cx="3177984" cy="120831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lang="sk-SK" sz="1900" b="1" dirty="0">
                    <a:solidFill>
                      <a:srgbClr val="FFFFFF"/>
                    </a:solidFill>
                  </a:rPr>
                  <a:t>1-ви STARS Методичен наръчник за учители</a:t>
                </a:r>
                <a:endParaRPr lang="sk-SK" sz="1900" dirty="0">
                  <a:solidFill>
                    <a:srgbClr val="FFFFFF"/>
                  </a:solidFill>
                </a:endParaRPr>
              </a:p>
              <a:p>
                <a:pPr lvl="0"/>
                <a:r>
                  <a:rPr lang="sk-SK" sz="1900" dirty="0">
                    <a:solidFill>
                      <a:srgbClr val="FFFFFF"/>
                    </a:solidFill>
                  </a:rPr>
                  <a:t>готов за използване ресурс за учители</a:t>
                </a:r>
                <a:br>
                  <a:rPr lang="sk-SK" sz="1900" dirty="0">
                    <a:solidFill>
                      <a:srgbClr val="FFFFFF"/>
                    </a:solidFill>
                  </a:rPr>
                </a:br>
                <a:endParaRPr lang="sk-SK" sz="19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3" name="Group 83"/>
          <p:cNvGrpSpPr/>
          <p:nvPr/>
        </p:nvGrpSpPr>
        <p:grpSpPr>
          <a:xfrm>
            <a:off x="8186445" y="2016078"/>
            <a:ext cx="3640417" cy="2631489"/>
            <a:chOff x="-1" y="-431400"/>
            <a:chExt cx="3640416" cy="2631486"/>
          </a:xfrm>
        </p:grpSpPr>
        <p:sp>
          <p:nvSpPr>
            <p:cNvPr id="79" name="Shape 79"/>
            <p:cNvSpPr/>
            <p:nvPr/>
          </p:nvSpPr>
          <p:spPr>
            <a:xfrm>
              <a:off x="-1" y="165338"/>
              <a:ext cx="3640416" cy="143800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82" name="Group 82"/>
            <p:cNvGrpSpPr/>
            <p:nvPr/>
          </p:nvGrpSpPr>
          <p:grpSpPr>
            <a:xfrm>
              <a:off x="70197" y="-431400"/>
              <a:ext cx="3500021" cy="2631486"/>
              <a:chOff x="0" y="-431398"/>
              <a:chExt cx="3500019" cy="2631483"/>
            </a:xfrm>
          </p:grpSpPr>
          <p:sp>
            <p:nvSpPr>
              <p:cNvPr id="80" name="Shape 80"/>
              <p:cNvSpPr/>
              <p:nvPr/>
            </p:nvSpPr>
            <p:spPr>
              <a:xfrm>
                <a:off x="0" y="0"/>
                <a:ext cx="3500019" cy="1768685"/>
              </a:xfrm>
              <a:prstGeom prst="rect">
                <a:avLst/>
              </a:prstGeom>
              <a:gradFill flip="none" rotWithShape="1">
                <a:gsLst>
                  <a:gs pos="0">
                    <a:srgbClr val="FFDB9B"/>
                  </a:gs>
                  <a:gs pos="50000">
                    <a:srgbClr val="FFD58D"/>
                  </a:gs>
                  <a:gs pos="100000">
                    <a:srgbClr val="FFD078"/>
                  </a:gs>
                </a:gsLst>
                <a:lin ang="5400000" scaled="0"/>
              </a:gradFill>
              <a:ln w="635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99362" y="-431398"/>
                <a:ext cx="3253399" cy="263148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endParaRPr lang="sk-SK" sz="1900" b="1" dirty="0"/>
              </a:p>
              <a:p>
                <a:pPr lvl="0"/>
                <a:endParaRPr lang="sk-SK" sz="1900" b="1" dirty="0"/>
              </a:p>
              <a:p>
                <a:pPr lvl="0"/>
                <a:r>
                  <a:rPr sz="1900" b="1" dirty="0"/>
                  <a:t>3. STARS Онлайн платформа с примери за добри практики и възможности за дискусии и обмен на информация</a:t>
                </a:r>
                <a:br>
                  <a:rPr lang="cs-CZ" sz="1900" b="1" dirty="0"/>
                </a:br>
                <a:br>
                  <a:rPr lang="cs-CZ" sz="1900" dirty="0"/>
                </a:br>
                <a:br>
                  <a:rPr lang="cs-CZ" sz="1900" dirty="0"/>
                </a:br>
                <a:endParaRPr sz="1900" dirty="0"/>
              </a:p>
            </p:txBody>
          </p:sp>
        </p:grpSp>
      </p:grpSp>
      <p:grpSp>
        <p:nvGrpSpPr>
          <p:cNvPr id="88" name="Group 88"/>
          <p:cNvGrpSpPr/>
          <p:nvPr/>
        </p:nvGrpSpPr>
        <p:grpSpPr>
          <a:xfrm>
            <a:off x="4478553" y="2064685"/>
            <a:ext cx="3289671" cy="1856276"/>
            <a:chOff x="-2" y="0"/>
            <a:chExt cx="3289670" cy="1856275"/>
          </a:xfrm>
        </p:grpSpPr>
        <p:sp>
          <p:nvSpPr>
            <p:cNvPr id="84" name="Shape 84"/>
            <p:cNvSpPr/>
            <p:nvPr/>
          </p:nvSpPr>
          <p:spPr>
            <a:xfrm>
              <a:off x="41451" y="0"/>
              <a:ext cx="2576601" cy="132969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600"/>
              </a:pPr>
              <a:endParaRPr/>
            </a:p>
          </p:txBody>
        </p:sp>
        <p:grpSp>
          <p:nvGrpSpPr>
            <p:cNvPr id="87" name="Group 87"/>
            <p:cNvGrpSpPr/>
            <p:nvPr/>
          </p:nvGrpSpPr>
          <p:grpSpPr>
            <a:xfrm>
              <a:off x="-2" y="73640"/>
              <a:ext cx="3289670" cy="1782635"/>
              <a:chOff x="-1" y="-1"/>
              <a:chExt cx="3289669" cy="1782634"/>
            </a:xfrm>
          </p:grpSpPr>
          <p:sp>
            <p:nvSpPr>
              <p:cNvPr id="85" name="Shape 85"/>
              <p:cNvSpPr/>
              <p:nvPr/>
            </p:nvSpPr>
            <p:spPr>
              <a:xfrm>
                <a:off x="-1" y="-1"/>
                <a:ext cx="3289669" cy="1782634"/>
              </a:xfrm>
              <a:prstGeom prst="rect">
                <a:avLst/>
              </a:prstGeom>
              <a:gradFill flip="none" rotWithShape="1">
                <a:gsLst>
                  <a:gs pos="0">
                    <a:srgbClr val="80B860"/>
                  </a:gs>
                  <a:gs pos="50000">
                    <a:srgbClr val="6FB242"/>
                  </a:gs>
                  <a:gs pos="100000">
                    <a:srgbClr val="61A236"/>
                  </a:gs>
                </a:gsLst>
                <a:lin ang="5400000" scaled="0"/>
              </a:gradFill>
              <a:ln w="6350" cap="flat">
                <a:solidFill>
                  <a:srgbClr val="5B9BD5"/>
                </a:solidFill>
                <a:prstDash val="solid"/>
                <a:miter lim="800000"/>
              </a:ln>
              <a:effectLst>
                <a:outerShdw blurRad="63500" dist="19050" dir="5400000" rotWithShape="0">
                  <a:srgbClr val="000000">
                    <a:alpha val="63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89364" y="452735"/>
                <a:ext cx="3106095" cy="8771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lang="sk-SK" sz="1900" b="1" dirty="0">
                    <a:solidFill>
                      <a:srgbClr val="040404"/>
                    </a:solidFill>
                  </a:rPr>
                  <a:t>2. STARS Обучителна програма за учители</a:t>
                </a:r>
                <a:endParaRPr lang="sk-SK" sz="1900" dirty="0">
                  <a:solidFill>
                    <a:srgbClr val="FFFFFF"/>
                  </a:solidFill>
                </a:endParaRPr>
              </a:p>
              <a:p>
                <a:pPr lvl="0"/>
                <a:r>
                  <a:rPr lang="sk-SK" sz="1900" dirty="0"/>
                  <a:t>иновативен и подробен подход</a:t>
                </a:r>
              </a:p>
            </p:txBody>
          </p:sp>
        </p:grpSp>
      </p:grpSp>
      <p:sp>
        <p:nvSpPr>
          <p:cNvPr id="89" name="Shape 89"/>
          <p:cNvSpPr/>
          <p:nvPr/>
        </p:nvSpPr>
        <p:spPr>
          <a:xfrm>
            <a:off x="0" y="958288"/>
            <a:ext cx="12192001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4400" u="sng">
                <a:solidFill>
                  <a:srgbClr val="002060"/>
                </a:solidFill>
              </a:defRPr>
            </a:lvl1pPr>
          </a:lstStyle>
          <a:p>
            <a:pPr lvl="0" algn="ctr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Увод в проекта STARS</a:t>
            </a:r>
          </a:p>
        </p:txBody>
      </p:sp>
      <p:sp>
        <p:nvSpPr>
          <p:cNvPr id="90" name="Shape 90"/>
          <p:cNvSpPr/>
          <p:nvPr/>
        </p:nvSpPr>
        <p:spPr>
          <a:xfrm>
            <a:off x="8828907" y="4977484"/>
            <a:ext cx="3356333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hlinkClick r:id="rId4"/>
              </a:defRPr>
            </a:lvl1pPr>
          </a:lstStyle>
          <a:p>
            <a:pPr lvl="0">
              <a:defRPr sz="1800"/>
            </a:pPr>
            <a:r>
              <a:rPr sz="3200" dirty="0">
                <a:hlinkClick r:id="rId4"/>
              </a:rPr>
              <a:t>project-stars.com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36223A4D-3023-401C-B87B-D47558DCCF2C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4EDCB3E2-1EBA-4425-9C15-3D3A560D8617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Shape 92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-6761" y="981862"/>
            <a:ext cx="12198760" cy="688766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5600">
                <a:solidFill>
                  <a:srgbClr val="142A9D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defTabSz="71323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  <a:sym typeface="Calibri Light"/>
              </a:rPr>
              <a:t>Модули на проекта STARS</a:t>
            </a:r>
          </a:p>
        </p:txBody>
      </p:sp>
      <p:sp>
        <p:nvSpPr>
          <p:cNvPr id="9" name="Shape 96"/>
          <p:cNvSpPr>
            <a:spLocks noGrp="1"/>
          </p:cNvSpPr>
          <p:nvPr>
            <p:ph type="body" idx="1"/>
          </p:nvPr>
        </p:nvSpPr>
        <p:spPr>
          <a:xfrm>
            <a:off x="781665" y="2016189"/>
            <a:ext cx="10826932" cy="333184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#1 	Съзвездия.				</a:t>
            </a:r>
            <a:r>
              <a:rPr lang="en-US" sz="2600" dirty="0">
                <a:solidFill>
                  <a:srgbClr val="002060"/>
                </a:solidFill>
              </a:rPr>
              <a:t>	</a:t>
            </a:r>
            <a:r>
              <a:rPr lang="sk-SK" sz="2600" dirty="0">
                <a:solidFill>
                  <a:srgbClr val="002060"/>
                </a:solidFill>
              </a:rPr>
              <a:t>#6 	Галактическа среда.</a:t>
            </a:r>
          </a:p>
          <a:p>
            <a:pPr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#2 	Движение на небесните тела.		#7 	Слънцето и звездите.</a:t>
            </a:r>
          </a:p>
          <a:p>
            <a:pPr lvl="0"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#3 	Закон на Нютон</a:t>
            </a:r>
            <a:r>
              <a:rPr lang="bg-BG" sz="2600" dirty="0">
                <a:solidFill>
                  <a:srgbClr val="002060"/>
                </a:solidFill>
              </a:rPr>
              <a:t> за гравитацията</a:t>
            </a:r>
            <a:r>
              <a:rPr lang="sk-SK" sz="2600" dirty="0">
                <a:solidFill>
                  <a:srgbClr val="002060"/>
                </a:solidFill>
              </a:rPr>
              <a:t>.	#8 	Галактика</a:t>
            </a:r>
            <a:r>
              <a:rPr lang="bg-BG" sz="2600" dirty="0">
                <a:solidFill>
                  <a:srgbClr val="002060"/>
                </a:solidFill>
              </a:rPr>
              <a:t>та Млечен път</a:t>
            </a:r>
            <a:r>
              <a:rPr lang="sk-SK" sz="2600" dirty="0">
                <a:solidFill>
                  <a:srgbClr val="002060"/>
                </a:solidFill>
              </a:rPr>
              <a:t> и </a:t>
            </a:r>
            <a:r>
              <a:rPr lang="bg-BG" sz="2600" dirty="0">
                <a:solidFill>
                  <a:srgbClr val="002060"/>
                </a:solidFill>
              </a:rPr>
              <a:t>								</a:t>
            </a:r>
            <a:r>
              <a:rPr lang="sk-SK" sz="2600" dirty="0">
                <a:solidFill>
                  <a:srgbClr val="002060"/>
                </a:solidFill>
              </a:rPr>
              <a:t>други галактики.</a:t>
            </a:r>
          </a:p>
          <a:p>
            <a:pPr lvl="0"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#4 	</a:t>
            </a:r>
            <a:r>
              <a:rPr lang="en-US" sz="26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Изследване</a:t>
            </a:r>
            <a:r>
              <a:rPr lang="sk-SK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2600" dirty="0" err="1">
                <a:solidFill>
                  <a:srgbClr val="002060"/>
                </a:solidFill>
              </a:rPr>
              <a:t>на</a:t>
            </a:r>
            <a:r>
              <a:rPr lang="sk-SK" sz="2600" dirty="0">
                <a:solidFill>
                  <a:srgbClr val="002060"/>
                </a:solidFill>
              </a:rPr>
              <a:t> Вселената. 		#9 	Вселената.</a:t>
            </a:r>
          </a:p>
          <a:p>
            <a:pPr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#5 	Слънчевата система.			#10	Обсерватории.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1F4DABE8-AE72-4301-BEC5-EAEBFCB93966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709AA62F-BCAB-4629-B7C4-096F41662BB1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917" y="1072925"/>
            <a:ext cx="12192000" cy="65724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13230">
              <a:defRPr sz="4600">
                <a:solidFill>
                  <a:srgbClr val="142A9D"/>
                </a:solidFill>
              </a:defRPr>
            </a:lvl1pPr>
          </a:lstStyle>
          <a:p>
            <a:pPr>
              <a:defRPr sz="1800" u="none">
                <a:solidFill>
                  <a:srgbClr val="000000"/>
                </a:solidFill>
              </a:defRPr>
            </a:pPr>
            <a:r>
              <a:rPr lang="sk-SK" sz="4400" u="sng" dirty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Как са структурирани модулите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92783" y="2036010"/>
            <a:ext cx="11608597" cy="32306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 algn="just">
              <a:defRPr sz="1800"/>
            </a:pPr>
            <a:r>
              <a:rPr sz="2000" dirty="0"/>
              <a:t>	</a:t>
            </a:r>
            <a:r>
              <a:rPr lang="cs-CZ" sz="2600" dirty="0">
                <a:solidFill>
                  <a:srgbClr val="002060"/>
                </a:solidFill>
              </a:rPr>
              <a:t>Всеки модул е ​​разделен на няколко теми.</a:t>
            </a:r>
            <a:endParaRPr sz="2600" dirty="0">
              <a:solidFill>
                <a:srgbClr val="002060"/>
              </a:solidFill>
            </a:endParaRPr>
          </a:p>
          <a:p>
            <a:pPr lvl="0" algn="just">
              <a:defRPr sz="1800"/>
            </a:pPr>
            <a:r>
              <a:rPr sz="2600">
                <a:solidFill>
                  <a:srgbClr val="002060"/>
                </a:solidFill>
              </a:rPr>
              <a:t>	</a:t>
            </a:r>
            <a:r>
              <a:rPr lang="cs-CZ" sz="2600" dirty="0">
                <a:solidFill>
                  <a:srgbClr val="002060"/>
                </a:solidFill>
              </a:rPr>
              <a:t>Всяка тема съдържа:</a:t>
            </a:r>
          </a:p>
          <a:p>
            <a:pPr marL="1435100" lvl="0" indent="-304800" algn="just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cs-CZ" sz="2000" dirty="0">
                <a:solidFill>
                  <a:srgbClr val="002060"/>
                </a:solidFill>
              </a:rPr>
              <a:t>Кратко въведение и ключови думи.</a:t>
            </a:r>
            <a:endParaRPr sz="2000" dirty="0">
              <a:solidFill>
                <a:srgbClr val="002060"/>
              </a:solidFill>
            </a:endParaRPr>
          </a:p>
          <a:p>
            <a:pPr marL="1435100" lvl="0" indent="-304800" algn="l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cs-CZ" sz="2000" dirty="0">
                <a:solidFill>
                  <a:srgbClr val="002060"/>
                </a:solidFill>
              </a:rPr>
              <a:t>Теоретична част за учителя - дава базисната информация, необходима за подготвяне на урок по тази тема (в някои случаи и линкове към допълнителни материали в интернет).</a:t>
            </a:r>
          </a:p>
          <a:p>
            <a:pPr marL="1435100" lvl="0" indent="-304800" algn="l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cs-CZ" sz="2000" dirty="0">
                <a:solidFill>
                  <a:srgbClr val="002060"/>
                </a:solidFill>
              </a:rPr>
              <a:t>Практически упражнения и тестове за ученика - (в повечето случаи) готови за ползване в класната стая, придружени с отговори.</a:t>
            </a:r>
            <a:endParaRPr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FAFEDBA9-8232-46EB-B435-372FD91950AE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661739D2-11F9-42BA-A045-07F1C81794BD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Shape 104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08" name="Shape 108"/>
          <p:cNvSpPr/>
          <p:nvPr/>
        </p:nvSpPr>
        <p:spPr>
          <a:xfrm>
            <a:off x="748072" y="2191194"/>
            <a:ext cx="11198505" cy="2000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502057" lvl="0" indent="-502057">
              <a:buClr>
                <a:srgbClr val="002060"/>
              </a:buClr>
              <a:buSzPct val="100000"/>
              <a:buAutoNum type="arabicPeriod"/>
            </a:pPr>
            <a:r>
              <a:rPr lang="sk-SK" sz="2600" dirty="0">
                <a:solidFill>
                  <a:srgbClr val="002060"/>
                </a:solidFill>
              </a:rPr>
              <a:t>Прочетете внимателно теоретичната част за учителя.</a:t>
            </a:r>
          </a:p>
          <a:p>
            <a:pPr lvl="0"/>
            <a:endParaRPr lang="sk-SK" sz="2600" dirty="0">
              <a:solidFill>
                <a:srgbClr val="002060"/>
              </a:solidFill>
            </a:endParaRPr>
          </a:p>
          <a:p>
            <a:pPr marL="502057" lvl="0" indent="-502057">
              <a:buClr>
                <a:srgbClr val="002060"/>
              </a:buClr>
              <a:buSzPct val="100000"/>
              <a:buAutoNum type="arabicPeriod" startAt="2"/>
            </a:pPr>
            <a:r>
              <a:rPr lang="sk-SK" sz="2600" dirty="0">
                <a:solidFill>
                  <a:srgbClr val="002060"/>
                </a:solidFill>
              </a:rPr>
              <a:t>Ако имате въпроси, потърсете повече материали в уебсайта на проекта (project-stars.com) или на други интернет страници.</a:t>
            </a:r>
            <a:br>
              <a:rPr lang="sk-SK" sz="2600" dirty="0">
                <a:solidFill>
                  <a:srgbClr val="002060"/>
                </a:solidFill>
              </a:rPr>
            </a:br>
            <a:r>
              <a:rPr lang="sk-SK" sz="2600" dirty="0">
                <a:solidFill>
                  <a:srgbClr val="002060"/>
                </a:solidFill>
              </a:rPr>
              <a:t> </a:t>
            </a:r>
          </a:p>
          <a:p>
            <a:pPr lvl="0"/>
            <a:r>
              <a:rPr lang="sk-SK" sz="2600" dirty="0">
                <a:solidFill>
                  <a:srgbClr val="002060"/>
                </a:solidFill>
              </a:rPr>
              <a:t>	</a:t>
            </a:r>
            <a:r>
              <a:rPr lang="sk-SK" sz="2600" dirty="0">
                <a:solidFill>
                  <a:srgbClr val="F22D25"/>
                </a:solidFill>
              </a:rPr>
              <a:t>Внимание! Убедете се, че източниците са достоверни!</a:t>
            </a:r>
          </a:p>
        </p:txBody>
      </p:sp>
      <p:sp>
        <p:nvSpPr>
          <p:cNvPr id="9" name="Shape 114">
            <a:extLst>
              <a:ext uri="{FF2B5EF4-FFF2-40B4-BE49-F238E27FC236}">
                <a16:creationId xmlns:a16="http://schemas.microsoft.com/office/drawing/2014/main" id="{C62839CD-CF2A-4145-ADA6-6B29B2B191F0}"/>
              </a:ext>
            </a:extLst>
          </p:cNvPr>
          <p:cNvSpPr/>
          <p:nvPr/>
        </p:nvSpPr>
        <p:spPr>
          <a:xfrm>
            <a:off x="-6762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400" u="sng">
                <a:solidFill>
                  <a:srgbClr val="002060"/>
                </a:solidFill>
              </a:rPr>
              <a:t> </a:t>
            </a:r>
            <a:r>
              <a:rPr lang="sk-SK" sz="4400" u="sng" dirty="0">
                <a:solidFill>
                  <a:srgbClr val="002060"/>
                </a:solidFill>
              </a:rPr>
              <a:t>Как да подходим към материала 1</a:t>
            </a:r>
            <a:endParaRPr sz="4400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57766CD6-1A30-4EC7-9007-558110A5F9D7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D2AFB0D9-C260-4509-8235-3A828CA36B4C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Shape 110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13" name="Shape 113"/>
          <p:cNvSpPr/>
          <p:nvPr/>
        </p:nvSpPr>
        <p:spPr>
          <a:xfrm>
            <a:off x="668185" y="2181619"/>
            <a:ext cx="11198506" cy="26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buClr>
                <a:srgbClr val="002163"/>
              </a:buClr>
            </a:pPr>
            <a:r>
              <a:rPr lang="sk-SK" sz="2600" dirty="0">
                <a:solidFill>
                  <a:srgbClr val="002163"/>
                </a:solidFill>
              </a:rPr>
              <a:t>При подготовка на теоретичната част:</a:t>
            </a:r>
          </a:p>
          <a:p>
            <a:pPr lvl="0"/>
            <a:r>
              <a:rPr lang="sk-SK" sz="2400" dirty="0">
                <a:solidFill>
                  <a:srgbClr val="002163"/>
                </a:solidFill>
              </a:rPr>
              <a:t>Материалът, посветен на законите на Кеплер, може да бъде по-сложен, особено за по-малките ученици, поради работата с голям брой числа, степени и корени. Описана е и елипса, която не се споменава в началните училища. Законите на Кеплер са описани в основната им форма, без </a:t>
            </a:r>
            <a:r>
              <a:rPr lang="bg-BG" sz="2400" dirty="0">
                <a:solidFill>
                  <a:srgbClr val="002163"/>
                </a:solidFill>
              </a:rPr>
              <a:t>извеждане</a:t>
            </a:r>
            <a:r>
              <a:rPr lang="sk-SK" sz="2400" dirty="0">
                <a:solidFill>
                  <a:srgbClr val="002163"/>
                </a:solidFill>
              </a:rPr>
              <a:t>, с изключение на третия закон на Кеплер, който е изведен за кръгова орбита, но важи и </a:t>
            </a:r>
            <a:r>
              <a:rPr lang="bg-BG" sz="2400" dirty="0">
                <a:solidFill>
                  <a:srgbClr val="002163"/>
                </a:solidFill>
              </a:rPr>
              <a:t>в общия случай</a:t>
            </a:r>
            <a:r>
              <a:rPr lang="sk-SK" sz="2400" dirty="0">
                <a:solidFill>
                  <a:srgbClr val="002163"/>
                </a:solidFill>
              </a:rPr>
              <a:t>.</a:t>
            </a:r>
            <a:br>
              <a:rPr lang="sk-SK" sz="2400" dirty="0">
                <a:solidFill>
                  <a:srgbClr val="002163"/>
                </a:solidFill>
              </a:rPr>
            </a:br>
            <a:endParaRPr lang="sk-SK" sz="2400" dirty="0">
              <a:solidFill>
                <a:srgbClr val="002163"/>
              </a:solidFill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-6761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sk-SK" sz="4400" u="sng" dirty="0">
                <a:solidFill>
                  <a:srgbClr val="002060"/>
                </a:solidFill>
              </a:rPr>
              <a:t> Как да подходим към материала 2</a:t>
            </a:r>
            <a:endParaRPr sz="4400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4CEB8788-6861-4F51-902A-57CA98832C78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0C739F15-AB8A-472A-9547-7741D95343D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hape 116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20" name="Shape 120"/>
          <p:cNvSpPr/>
          <p:nvPr/>
        </p:nvSpPr>
        <p:spPr>
          <a:xfrm>
            <a:off x="496747" y="1970566"/>
            <a:ext cx="11198506" cy="34470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3"/>
            </a:pPr>
            <a:r>
              <a:rPr lang="cs-CZ" sz="2200" dirty="0">
                <a:solidFill>
                  <a:srgbClr val="002060"/>
                </a:solidFill>
              </a:rPr>
              <a:t>Прочетете внимателно практическите упражнения и  отговорите към тях.</a:t>
            </a:r>
            <a:endParaRPr sz="2200" dirty="0">
              <a:solidFill>
                <a:srgbClr val="002060"/>
              </a:solidFill>
            </a:endParaRPr>
          </a:p>
          <a:p>
            <a:pPr lvl="0"/>
            <a:endParaRPr sz="2400" dirty="0">
              <a:solidFill>
                <a:srgbClr val="002060"/>
              </a:solidFill>
            </a:endParaRPr>
          </a:p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4"/>
            </a:pPr>
            <a:r>
              <a:rPr lang="cs-CZ" sz="2200" dirty="0">
                <a:solidFill>
                  <a:srgbClr val="002060"/>
                </a:solidFill>
              </a:rPr>
              <a:t> Ако имате въпроси, потърсете отговор в допълнителните материали и/или в страницата на проекта (project-stars.com) или на други интернет страници. Внимание! Убедете се, че източниците са достоверни!</a:t>
            </a:r>
            <a:br>
              <a:rPr lang="cs-CZ" sz="2200" dirty="0">
                <a:solidFill>
                  <a:srgbClr val="002060"/>
                </a:solidFill>
              </a:rPr>
            </a:br>
            <a:endParaRPr sz="2400" dirty="0">
              <a:solidFill>
                <a:srgbClr val="002163"/>
              </a:solidFill>
            </a:endParaRPr>
          </a:p>
          <a:p>
            <a:pPr marL="457200" lvl="0" indent="-457200">
              <a:buClr>
                <a:srgbClr val="002163"/>
              </a:buClr>
              <a:buSzPct val="100000"/>
              <a:buFont typeface="+mj-lt"/>
              <a:buAutoNum type="arabicPeriod" startAt="5"/>
            </a:pPr>
            <a:r>
              <a:rPr lang="cs-CZ" sz="2200" dirty="0">
                <a:solidFill>
                  <a:srgbClr val="002163"/>
                </a:solidFill>
              </a:rPr>
              <a:t>В зависимост от теоретичната част, подберете практически упражнения за илюстриране на материала.  Може да потърсите други упражнения в допълнителните материали и/или в страницата на проекта (project-stars.com) или на други интернет страници. Внимание! Убедете се, че източниците са достоверни!</a:t>
            </a:r>
            <a:endParaRPr lang="cs-CZ" sz="2200" dirty="0">
              <a:solidFill>
                <a:srgbClr val="F22D25"/>
              </a:solidFill>
            </a:endParaRPr>
          </a:p>
        </p:txBody>
      </p:sp>
      <p:sp>
        <p:nvSpPr>
          <p:cNvPr id="9" name="Shape 114">
            <a:extLst>
              <a:ext uri="{FF2B5EF4-FFF2-40B4-BE49-F238E27FC236}">
                <a16:creationId xmlns:a16="http://schemas.microsoft.com/office/drawing/2014/main" id="{17C274E4-3DE8-4357-B821-416555839368}"/>
              </a:ext>
            </a:extLst>
          </p:cNvPr>
          <p:cNvSpPr/>
          <p:nvPr/>
        </p:nvSpPr>
        <p:spPr>
          <a:xfrm>
            <a:off x="-6761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 Как да подходим към материала 3</a:t>
            </a:r>
            <a:endParaRPr sz="4400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26" name="Shape 126"/>
          <p:cNvSpPr/>
          <p:nvPr/>
        </p:nvSpPr>
        <p:spPr>
          <a:xfrm>
            <a:off x="496747" y="1895860"/>
            <a:ext cx="11198506" cy="3385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6"/>
            </a:pPr>
            <a:r>
              <a:rPr lang="cs-CZ" sz="2200" dirty="0">
                <a:solidFill>
                  <a:srgbClr val="002060"/>
                </a:solidFill>
              </a:rPr>
              <a:t>Имайте предвид, че за някои от упражненията се изискват допълнителни материали, които едва ли са </a:t>
            </a:r>
            <a:r>
              <a:rPr lang="bg-BG" sz="2200" dirty="0">
                <a:solidFill>
                  <a:srgbClr val="002060"/>
                </a:solidFill>
              </a:rPr>
              <a:t>налични</a:t>
            </a:r>
            <a:r>
              <a:rPr lang="cs-CZ" sz="2200" dirty="0">
                <a:solidFill>
                  <a:srgbClr val="002060"/>
                </a:solidFill>
              </a:rPr>
              <a:t> в класната стая. За тях е необходимо да се подготвите предварително - или вие да ги предоставите на учениците, или да предупредите учениците да си ги набавят!</a:t>
            </a:r>
            <a:endParaRPr sz="2200" dirty="0">
              <a:solidFill>
                <a:srgbClr val="002060"/>
              </a:solidFill>
            </a:endParaRPr>
          </a:p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7"/>
            </a:pPr>
            <a:r>
              <a:rPr lang="cs-CZ" sz="2200" dirty="0">
                <a:solidFill>
                  <a:srgbClr val="002060"/>
                </a:solidFill>
              </a:rPr>
              <a:t>Препоръчваме ви да изпробвате избрани упражнения и да си направите своя собствена преценка предвид сложността и времето, необходимо за тяхното изпълнение. Ако прецените, може да правите промени, съкращения, улеснения и т.н. в упражненията, стига това да не нарушава физическия смисъл на заданията.</a:t>
            </a:r>
            <a:endParaRPr sz="2400" dirty="0">
              <a:solidFill>
                <a:srgbClr val="002163"/>
              </a:solidFill>
            </a:endParaRPr>
          </a:p>
          <a:p>
            <a:pPr marL="457200" lvl="0" indent="-457200">
              <a:buClr>
                <a:srgbClr val="002163"/>
              </a:buClr>
              <a:buSzPct val="100000"/>
              <a:buFont typeface="+mj-lt"/>
              <a:buAutoNum type="arabicPeriod" startAt="8"/>
            </a:pPr>
            <a:r>
              <a:rPr lang="cs-CZ" sz="2200" dirty="0">
                <a:solidFill>
                  <a:srgbClr val="002163"/>
                </a:solidFill>
              </a:rPr>
              <a:t>По ваша преценка, може да дадете някои от упражненията (или част от тях) за домашно - да се направи предварителна подготовка, или да се довърши вкъщи. </a:t>
            </a:r>
            <a:endParaRPr sz="2200" dirty="0">
              <a:solidFill>
                <a:srgbClr val="002163"/>
              </a:solidFill>
            </a:endParaRPr>
          </a:p>
        </p:txBody>
      </p:sp>
      <p:sp>
        <p:nvSpPr>
          <p:cNvPr id="7" name="Shape 114">
            <a:extLst>
              <a:ext uri="{FF2B5EF4-FFF2-40B4-BE49-F238E27FC236}">
                <a16:creationId xmlns:a16="http://schemas.microsoft.com/office/drawing/2014/main" id="{4FF6AEB2-B1EB-48CA-89F9-0BEA488A7F26}"/>
              </a:ext>
            </a:extLst>
          </p:cNvPr>
          <p:cNvSpPr/>
          <p:nvPr/>
        </p:nvSpPr>
        <p:spPr>
          <a:xfrm>
            <a:off x="-6762" y="901865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dirty="0"/>
              <a:t>  </a:t>
            </a:r>
            <a:r>
              <a:rPr sz="4400" u="sng" dirty="0">
                <a:solidFill>
                  <a:srgbClr val="002060"/>
                </a:solidFill>
              </a:rPr>
              <a:t> </a:t>
            </a:r>
            <a:r>
              <a:rPr lang="sk-SK" sz="4400" u="sng" dirty="0">
                <a:solidFill>
                  <a:srgbClr val="002060"/>
                </a:solidFill>
              </a:rPr>
              <a:t>Как да подходим към материала 4</a:t>
            </a:r>
            <a:endParaRPr sz="4400" u="sng" dirty="0">
              <a:solidFill>
                <a:srgbClr val="002060"/>
              </a:solidFill>
            </a:endParaRPr>
          </a:p>
        </p:txBody>
      </p:sp>
      <p:pic>
        <p:nvPicPr>
          <p:cNvPr id="8" name="image2.jpg">
            <a:extLst>
              <a:ext uri="{FF2B5EF4-FFF2-40B4-BE49-F238E27FC236}">
                <a16:creationId xmlns:a16="http://schemas.microsoft.com/office/drawing/2014/main" id="{D6DA53BC-1A43-4671-9D80-69E6DB3E3E86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1.png">
            <a:extLst>
              <a:ext uri="{FF2B5EF4-FFF2-40B4-BE49-F238E27FC236}">
                <a16:creationId xmlns:a16="http://schemas.microsoft.com/office/drawing/2014/main" id="{D8D5E18E-20A1-4D31-BBD7-E0497C007662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D8A46CFB-C2C3-482B-8175-3780BFCF28FA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9B96CC1A-5494-47C6-BD7F-49BB45CFCFC2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Shape 128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31" name="Shape 131"/>
          <p:cNvSpPr/>
          <p:nvPr/>
        </p:nvSpPr>
        <p:spPr>
          <a:xfrm>
            <a:off x="-6763" y="1054369"/>
            <a:ext cx="12198761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 err="1">
                <a:solidFill>
                  <a:srgbClr val="002060"/>
                </a:solidFill>
              </a:rPr>
              <a:t>Модул 2 – съдържание:</a:t>
            </a:r>
          </a:p>
        </p:txBody>
      </p:sp>
      <p:sp>
        <p:nvSpPr>
          <p:cNvPr id="132" name="Shape 132"/>
          <p:cNvSpPr/>
          <p:nvPr/>
        </p:nvSpPr>
        <p:spPr>
          <a:xfrm>
            <a:off x="249956" y="1823810"/>
            <a:ext cx="11685322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2.1 Закони на Кеплер</a:t>
            </a:r>
            <a:endParaRPr sz="3600" dirty="0">
              <a:solidFill>
                <a:srgbClr val="002060"/>
              </a:solidFill>
            </a:endParaRPr>
          </a:p>
          <a:p>
            <a:pPr lvl="1"/>
            <a:r>
              <a:rPr sz="2800" dirty="0">
                <a:solidFill>
                  <a:srgbClr val="002060"/>
                </a:solidFill>
              </a:rPr>
              <a:t>	</a:t>
            </a:r>
            <a:r>
              <a:rPr lang="cs-CZ" sz="2800" dirty="0">
                <a:solidFill>
                  <a:srgbClr val="002060"/>
                </a:solidFill>
              </a:rPr>
              <a:t>Степен и степенуване. Корен и коренуване. Елипса. Центростремителна сила </a:t>
            </a:r>
            <a:endParaRPr sz="2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1889</Words>
  <Application>Microsoft Office PowerPoint</Application>
  <PresentationFormat>Širokouhlá</PresentationFormat>
  <Paragraphs>124</Paragraphs>
  <Slides>18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6" baseType="lpstr">
      <vt:lpstr>Arial</vt:lpstr>
      <vt:lpstr>Avenir Roman</vt:lpstr>
      <vt:lpstr>Calibri</vt:lpstr>
      <vt:lpstr>Calibri Light</vt:lpstr>
      <vt:lpstr>Franklin Gothic Book</vt:lpstr>
      <vt:lpstr>Verdana</vt:lpstr>
      <vt:lpstr>Verdana Bold</vt:lpstr>
      <vt:lpstr>Default</vt:lpstr>
      <vt:lpstr>Prezentácia programu PowerPoint</vt:lpstr>
      <vt:lpstr>Prezentácia programu PowerPoint</vt:lpstr>
      <vt:lpstr>Модули на проекта STARS</vt:lpstr>
      <vt:lpstr>Как са структурирани модулите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Lubka</dc:creator>
  <cp:lastModifiedBy>Andrea</cp:lastModifiedBy>
  <cp:revision>115</cp:revision>
  <dcterms:modified xsi:type="dcterms:W3CDTF">2020-10-13T20:12:27Z</dcterms:modified>
</cp:coreProperties>
</file>