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324" r:id="rId3"/>
    <p:sldId id="379" r:id="rId4"/>
    <p:sldId id="327" r:id="rId5"/>
    <p:sldId id="393" r:id="rId6"/>
    <p:sldId id="394" r:id="rId7"/>
    <p:sldId id="395" r:id="rId8"/>
    <p:sldId id="264" r:id="rId9"/>
    <p:sldId id="313" r:id="rId10"/>
    <p:sldId id="380" r:id="rId11"/>
    <p:sldId id="314" r:id="rId12"/>
    <p:sldId id="381" r:id="rId13"/>
    <p:sldId id="315" r:id="rId14"/>
    <p:sldId id="316" r:id="rId15"/>
    <p:sldId id="317" r:id="rId16"/>
    <p:sldId id="318" r:id="rId17"/>
    <p:sldId id="319" r:id="rId18"/>
    <p:sldId id="320" r:id="rId19"/>
    <p:sldId id="321" r:id="rId20"/>
    <p:sldId id="323" r:id="rId21"/>
    <p:sldId id="382" r:id="rId22"/>
    <p:sldId id="383" r:id="rId23"/>
    <p:sldId id="384" r:id="rId24"/>
    <p:sldId id="385" r:id="rId25"/>
    <p:sldId id="386" r:id="rId26"/>
    <p:sldId id="387" r:id="rId27"/>
    <p:sldId id="388" r:id="rId28"/>
    <p:sldId id="389" r:id="rId29"/>
    <p:sldId id="390" r:id="rId30"/>
    <p:sldId id="391" r:id="rId3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36" autoAdjust="0"/>
  </p:normalViewPr>
  <p:slideViewPr>
    <p:cSldViewPr snapToGrid="0">
      <p:cViewPr varScale="1">
        <p:scale>
          <a:sx n="79" d="100"/>
          <a:sy n="79" d="100"/>
        </p:scale>
        <p:origin x="821" y="72"/>
      </p:cViewPr>
      <p:guideLst>
        <p:guide orient="horz" pos="2160"/>
        <p:guide pos="3845"/>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1BD91-09F6-4C54-9D4B-7363E2A0618D}" type="datetimeFigureOut">
              <a:rPr lang="cs-CZ" smtClean="0"/>
              <a:t>30.09.2020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1B302-6D6F-4619-81B1-7294DD9329BC}" type="slidenum">
              <a:rPr lang="cs-CZ" smtClean="0"/>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B3A1B302-6D6F-4619-81B1-7294DD9329BC}" type="slidenum">
              <a:rPr lang="cs-CZ" smtClean="0"/>
              <a:t>8</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pPr lvl="0"/>
            <a:endParaRPr/>
          </a:p>
        </p:txBody>
      </p:sp>
      <p:sp>
        <p:nvSpPr>
          <p:cNvPr id="243" name="Shape 243"/>
          <p:cNvSpPr>
            <a:spLocks noGrp="1"/>
          </p:cNvSpPr>
          <p:nvPr>
            <p:ph type="body" sz="quarter" idx="1"/>
          </p:nvPr>
        </p:nvSpPr>
        <p:spPr>
          <a:prstGeom prst="rect">
            <a:avLst/>
          </a:prstGeom>
        </p:spPr>
        <p:txBody>
          <a:bodyPr/>
          <a:lstStyle/>
          <a:p>
            <a:pPr lvl="0" defTabSz="914400">
              <a:lnSpc>
                <a:spcPct val="100000"/>
              </a:lnSpc>
              <a:defRPr sz="1800"/>
            </a:pPr>
            <a:r>
              <a:rPr sz="1200" i="1">
                <a:latin typeface="Calibri"/>
                <a:ea typeface="Calibri"/>
                <a:cs typeface="Calibri"/>
                <a:sym typeface="Calibri"/>
              </a:rPr>
              <a:t>DOI: 10.3102/003465430298487, </a:t>
            </a:r>
            <a:r>
              <a:rPr sz="1200">
                <a:latin typeface="Calibri"/>
                <a:ea typeface="Calibri"/>
                <a:cs typeface="Calibri"/>
                <a:sym typeface="Calibri"/>
              </a:rPr>
              <a:t>The Power of Feedback, John Hattie and Helen Timperley, </a:t>
            </a:r>
            <a:r>
              <a:rPr sz="1200" i="1">
                <a:latin typeface="Calibri"/>
                <a:ea typeface="Calibri"/>
                <a:cs typeface="Calibri"/>
                <a:sym typeface="Calibri"/>
              </a:rPr>
              <a:t>University of Auckland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pPr lvl="0"/>
            <a:endParaRPr/>
          </a:p>
        </p:txBody>
      </p:sp>
      <p:sp>
        <p:nvSpPr>
          <p:cNvPr id="251" name="Shape 251"/>
          <p:cNvSpPr>
            <a:spLocks noGrp="1"/>
          </p:cNvSpPr>
          <p:nvPr>
            <p:ph type="body" sz="quarter" idx="1"/>
          </p:nvPr>
        </p:nvSpPr>
        <p:spPr>
          <a:prstGeom prst="rect">
            <a:avLst/>
          </a:prstGeom>
        </p:spPr>
        <p:txBody>
          <a:bodyPr/>
          <a:lstStyle/>
          <a:p>
            <a:pPr lvl="0" defTabSz="914400">
              <a:lnSpc>
                <a:spcPct val="100000"/>
              </a:lnSpc>
              <a:defRPr sz="1800"/>
            </a:pPr>
            <a:r>
              <a:rPr sz="1200" i="1">
                <a:latin typeface="Calibri"/>
                <a:ea typeface="Calibri"/>
                <a:cs typeface="Calibri"/>
                <a:sym typeface="Calibri"/>
              </a:rPr>
              <a:t>DOI: 10.3102/003465430298487, </a:t>
            </a:r>
            <a:r>
              <a:rPr sz="1200">
                <a:latin typeface="Calibri"/>
                <a:ea typeface="Calibri"/>
                <a:cs typeface="Calibri"/>
                <a:sym typeface="Calibri"/>
              </a:rPr>
              <a:t>The Power of Feedback, John Hattie and Helen Timperley, </a:t>
            </a:r>
            <a:r>
              <a:rPr sz="1200" i="1">
                <a:latin typeface="Calibri"/>
                <a:ea typeface="Calibri"/>
                <a:cs typeface="Calibri"/>
                <a:sym typeface="Calibri"/>
              </a:rPr>
              <a:t>University of Auckland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Upravte štýl predlohy podnadpisov</a:t>
            </a:r>
          </a:p>
        </p:txBody>
      </p:sp>
      <p:sp>
        <p:nvSpPr>
          <p:cNvPr id="4" name="Zástupný symbol dátumu 3"/>
          <p:cNvSpPr>
            <a:spLocks noGrp="1"/>
          </p:cNvSpPr>
          <p:nvPr>
            <p:ph type="dt" sz="half" idx="10"/>
          </p:nvPr>
        </p:nvSpPr>
        <p:spPr/>
        <p:txBody>
          <a:bodyPr/>
          <a:lstStyle/>
          <a:p>
            <a:fld id="{06A87E36-F994-418B-86C7-37DA552EEC43}" type="datetimeFigureOut">
              <a:rPr lang="sk-SK" smtClean="0"/>
              <a:t>30.9.2020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sk-SK"/>
              <a:t>Upravte štýly predlohy textu</a:t>
            </a:r>
          </a:p>
        </p:txBody>
      </p:sp>
      <p:sp>
        <p:nvSpPr>
          <p:cNvPr id="3" name="Zástupný symbol zvislého textu 2"/>
          <p:cNvSpPr>
            <a:spLocks noGrp="1"/>
          </p:cNvSpPr>
          <p:nvPr>
            <p:ph type="body" orient="vert" idx="1" hasCustomPrompt="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06A87E36-F994-418B-86C7-37DA552EEC43}" type="datetimeFigureOut">
              <a:rPr lang="sk-SK" smtClean="0"/>
              <a:t>30.9.2020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hasCustomPrompt="1"/>
          </p:nvPr>
        </p:nvSpPr>
        <p:spPr>
          <a:xfrm>
            <a:off x="8724900" y="365125"/>
            <a:ext cx="2628900" cy="5811838"/>
          </a:xfrm>
        </p:spPr>
        <p:txBody>
          <a:bodyPr vert="eaVert"/>
          <a:lstStyle/>
          <a:p>
            <a:r>
              <a:rPr lang="sk-SK"/>
              <a:t>Upravte štýly predlohy textu</a:t>
            </a:r>
          </a:p>
        </p:txBody>
      </p:sp>
      <p:sp>
        <p:nvSpPr>
          <p:cNvPr id="3" name="Zástupný symbol zvislého textu 2"/>
          <p:cNvSpPr>
            <a:spLocks noGrp="1"/>
          </p:cNvSpPr>
          <p:nvPr>
            <p:ph type="body" orient="vert" idx="1" hasCustomPrompt="1"/>
          </p:nvPr>
        </p:nvSpPr>
        <p:spPr>
          <a:xfrm>
            <a:off x="838200" y="365125"/>
            <a:ext cx="7734300" cy="5811838"/>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06A87E36-F994-418B-86C7-37DA552EEC43}" type="datetimeFigureOut">
              <a:rPr lang="sk-SK" smtClean="0"/>
              <a:t>30.9.2020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sk-SK"/>
              <a:t>Upravte štýly predlohy textu</a:t>
            </a:r>
          </a:p>
        </p:txBody>
      </p:sp>
      <p:sp>
        <p:nvSpPr>
          <p:cNvPr id="3" name="Zástupný symbol obsahu 2"/>
          <p:cNvSpPr>
            <a:spLocks noGrp="1"/>
          </p:cNvSpPr>
          <p:nvPr>
            <p:ph idx="1" hasCustomPrompt="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06A87E36-F994-418B-86C7-37DA552EEC43}" type="datetimeFigureOut">
              <a:rPr lang="sk-SK" smtClean="0"/>
              <a:t>30.9.2020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831850" y="1709738"/>
            <a:ext cx="10515600" cy="2852737"/>
          </a:xfrm>
        </p:spPr>
        <p:txBody>
          <a:bodyPr anchor="b"/>
          <a:lstStyle>
            <a:lvl1pPr>
              <a:defRPr sz="6000"/>
            </a:lvl1pPr>
          </a:lstStyle>
          <a:p>
            <a:r>
              <a:rPr lang="sk-SK"/>
              <a:t>Upravte štýly predlohy textu</a:t>
            </a:r>
          </a:p>
        </p:txBody>
      </p:sp>
      <p:sp>
        <p:nvSpPr>
          <p:cNvPr id="3" name="Zástupný symbol textu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p>
            <a:fld id="{06A87E36-F994-418B-86C7-37DA552EEC43}" type="datetimeFigureOut">
              <a:rPr lang="sk-SK" smtClean="0"/>
              <a:t>30.9.2020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sk-SK"/>
              <a:t>Upravte štýly predlohy textu</a:t>
            </a:r>
          </a:p>
        </p:txBody>
      </p:sp>
      <p:sp>
        <p:nvSpPr>
          <p:cNvPr id="3" name="Zástupný symbol obsahu 2"/>
          <p:cNvSpPr>
            <a:spLocks noGrp="1"/>
          </p:cNvSpPr>
          <p:nvPr>
            <p:ph sz="half" idx="1" hasCustomPrompt="1"/>
          </p:nvPr>
        </p:nvSpPr>
        <p:spPr>
          <a:xfrm>
            <a:off x="838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hasCustomPrompt="1"/>
          </p:nvPr>
        </p:nvSpPr>
        <p:spPr>
          <a:xfrm>
            <a:off x="6172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06A87E36-F994-418B-86C7-37DA552EEC43}" type="datetimeFigureOut">
              <a:rPr lang="sk-SK" smtClean="0"/>
              <a:t>30.9.2020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839788" y="365125"/>
            <a:ext cx="10515600" cy="1325563"/>
          </a:xfrm>
        </p:spPr>
        <p:txBody>
          <a:bodyPr/>
          <a:lstStyle/>
          <a:p>
            <a:r>
              <a:rPr lang="sk-SK"/>
              <a:t>Upravte štýly predlohy textu</a:t>
            </a:r>
          </a:p>
        </p:txBody>
      </p:sp>
      <p:sp>
        <p:nvSpPr>
          <p:cNvPr id="3" name="Zástupný symbol text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Zástupný symbol obsahu 3"/>
          <p:cNvSpPr>
            <a:spLocks noGrp="1"/>
          </p:cNvSpPr>
          <p:nvPr>
            <p:ph sz="half" idx="2" hasCustomPrompt="1"/>
          </p:nvPr>
        </p:nvSpPr>
        <p:spPr>
          <a:xfrm>
            <a:off x="839788" y="2505075"/>
            <a:ext cx="5157787"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Zástupný symbol obsahu 5"/>
          <p:cNvSpPr>
            <a:spLocks noGrp="1"/>
          </p:cNvSpPr>
          <p:nvPr>
            <p:ph sz="quarter" idx="4" hasCustomPrompt="1"/>
          </p:nvPr>
        </p:nvSpPr>
        <p:spPr>
          <a:xfrm>
            <a:off x="6172200" y="2505075"/>
            <a:ext cx="5183188"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06A87E36-F994-418B-86C7-37DA552EEC43}" type="datetimeFigureOut">
              <a:rPr lang="sk-SK" smtClean="0"/>
              <a:t>30.9.2020</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sk-SK"/>
              <a:t>Upravte štýly predlohy textu</a:t>
            </a:r>
          </a:p>
        </p:txBody>
      </p:sp>
      <p:sp>
        <p:nvSpPr>
          <p:cNvPr id="3" name="Zástupný symbol dátumu 2"/>
          <p:cNvSpPr>
            <a:spLocks noGrp="1"/>
          </p:cNvSpPr>
          <p:nvPr>
            <p:ph type="dt" sz="half" idx="10"/>
          </p:nvPr>
        </p:nvSpPr>
        <p:spPr/>
        <p:txBody>
          <a:bodyPr/>
          <a:lstStyle/>
          <a:p>
            <a:fld id="{06A87E36-F994-418B-86C7-37DA552EEC43}" type="datetimeFigureOut">
              <a:rPr lang="sk-SK" smtClean="0"/>
              <a:t>30.9.2020</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6A87E36-F994-418B-86C7-37DA552EEC43}" type="datetimeFigureOut">
              <a:rPr lang="sk-SK" smtClean="0"/>
              <a:t>30.9.2020</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sah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fld id="{06A87E36-F994-418B-86C7-37DA552EEC43}" type="datetimeFigureOut">
              <a:rPr lang="sk-SK" smtClean="0"/>
              <a:t>30.9.2020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fld id="{06A87E36-F994-418B-86C7-37DA552EEC43}" type="datetimeFigureOut">
              <a:rPr lang="sk-SK" smtClean="0"/>
              <a:t>30.9.2020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19CD209-EA61-405E-BC97-B32A8A2B4AB1}" type="slidenum">
              <a:rPr lang="sk-SK" smtClean="0"/>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87E36-F994-418B-86C7-37DA552EEC43}" type="datetimeFigureOut">
              <a:rPr lang="sk-SK" smtClean="0"/>
              <a:t>30.9.2020</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CD209-EA61-405E-BC97-B32A8A2B4AB1}" type="slidenum">
              <a:rPr lang="sk-SK" smtClean="0"/>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project-star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tiff"/></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6761" y="1049639"/>
            <a:ext cx="12198761" cy="646331"/>
          </a:xfrm>
          <a:prstGeom prst="rect">
            <a:avLst/>
          </a:prstGeom>
          <a:solidFill>
            <a:schemeClr val="accent2"/>
          </a:solidFill>
        </p:spPr>
        <p:txBody>
          <a:bodyPr wrap="square">
            <a:spAutoFit/>
          </a:bodyPr>
          <a:lstStyle/>
          <a:p>
            <a:pPr>
              <a:lnSpc>
                <a:spcPct val="150000"/>
              </a:lnSpc>
              <a:spcAft>
                <a:spcPts val="0"/>
              </a:spcAft>
            </a:pPr>
            <a:r>
              <a:rPr lang="sk-SK" sz="800" b="1" dirty="0">
                <a:latin typeface="Verdana" panose="020B0604030504040204" pitchFamily="34" charset="0"/>
                <a:ea typeface="Verdana" panose="020B0604030504040204" pitchFamily="34" charset="0"/>
                <a:cs typeface="Verdana" panose="020B0604030504040204" pitchFamily="34" charset="0"/>
              </a:rPr>
              <a:t>Project:</a:t>
            </a:r>
            <a:r>
              <a:rPr lang="sk-SK" sz="800" dirty="0">
                <a:latin typeface="Verdana" panose="020B0604030504040204" pitchFamily="34" charset="0"/>
                <a:ea typeface="Verdana" panose="020B0604030504040204" pitchFamily="34" charset="0"/>
                <a:cs typeface="Verdana" panose="020B0604030504040204" pitchFamily="34" charset="0"/>
              </a:rPr>
              <a:t> STARS (</a:t>
            </a:r>
            <a:r>
              <a:rPr lang="sk-SK" sz="800" dirty="0" err="1">
                <a:latin typeface="Verdana" panose="020B0604030504040204" pitchFamily="34" charset="0"/>
                <a:ea typeface="Verdana" panose="020B0604030504040204" pitchFamily="34" charset="0"/>
                <a:cs typeface="Verdana" panose="020B0604030504040204" pitchFamily="34" charset="0"/>
              </a:rPr>
              <a:t>Successfully</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Teaching</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AstRonomy</a:t>
            </a:r>
            <a:r>
              <a:rPr lang="sk-SK" sz="800" dirty="0">
                <a:latin typeface="Verdana" panose="020B0604030504040204" pitchFamily="34" charset="0"/>
                <a:ea typeface="Verdana" panose="020B0604030504040204" pitchFamily="34" charset="0"/>
                <a:cs typeface="Verdana" panose="020B0604030504040204" pitchFamily="34" charset="0"/>
              </a:rPr>
              <a:t> in </a:t>
            </a:r>
            <a:r>
              <a:rPr lang="sk-SK" sz="800" dirty="0" err="1">
                <a:latin typeface="Verdana" panose="020B0604030504040204" pitchFamily="34" charset="0"/>
                <a:ea typeface="Verdana" panose="020B0604030504040204" pitchFamily="34" charset="0"/>
                <a:cs typeface="Verdana" panose="020B0604030504040204" pitchFamily="34" charset="0"/>
              </a:rPr>
              <a:t>Schools</a:t>
            </a:r>
            <a:r>
              <a:rPr lang="sk-SK" sz="800" dirty="0">
                <a:latin typeface="Verdana" panose="020B0604030504040204" pitchFamily="34" charset="0"/>
                <a:ea typeface="Verdana" panose="020B0604030504040204" pitchFamily="34" charset="0"/>
                <a:cs typeface="Verdana" panose="020B0604030504040204" pitchFamily="34" charset="0"/>
              </a:rPr>
              <a:t>)		 			</a:t>
            </a:r>
          </a:p>
          <a:p>
            <a:pPr>
              <a:lnSpc>
                <a:spcPct val="150000"/>
              </a:lnSpc>
              <a:spcAft>
                <a:spcPts val="0"/>
              </a:spcAft>
            </a:pPr>
            <a:r>
              <a:rPr lang="sk-SK" sz="800" dirty="0" err="1">
                <a:latin typeface="Verdana" panose="020B0604030504040204" pitchFamily="34" charset="0"/>
                <a:ea typeface="Verdana" panose="020B0604030504040204" pitchFamily="34" charset="0"/>
                <a:cs typeface="Verdana" panose="020B0604030504040204" pitchFamily="34" charset="0"/>
              </a:rPr>
              <a:t>This</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project</a:t>
            </a:r>
            <a:r>
              <a:rPr lang="sk-SK" sz="800" dirty="0">
                <a:latin typeface="Verdana" panose="020B0604030504040204" pitchFamily="34" charset="0"/>
                <a:ea typeface="Verdana" panose="020B0604030504040204" pitchFamily="34" charset="0"/>
                <a:cs typeface="Verdana" panose="020B0604030504040204" pitchFamily="34" charset="0"/>
              </a:rPr>
              <a:t> has </a:t>
            </a:r>
            <a:r>
              <a:rPr lang="sk-SK" sz="800" dirty="0" err="1">
                <a:latin typeface="Verdana" panose="020B0604030504040204" pitchFamily="34" charset="0"/>
                <a:ea typeface="Verdana" panose="020B0604030504040204" pitchFamily="34" charset="0"/>
                <a:cs typeface="Verdana" panose="020B0604030504040204" pitchFamily="34" charset="0"/>
              </a:rPr>
              <a:t>been</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funded</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with</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the</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support</a:t>
            </a:r>
            <a:r>
              <a:rPr lang="sk-SK" sz="800" dirty="0">
                <a:latin typeface="Verdana" panose="020B0604030504040204" pitchFamily="34" charset="0"/>
                <a:ea typeface="Verdana" panose="020B0604030504040204" pitchFamily="34" charset="0"/>
                <a:cs typeface="Verdana" panose="020B0604030504040204" pitchFamily="34" charset="0"/>
              </a:rPr>
              <a:t> of </a:t>
            </a:r>
            <a:r>
              <a:rPr lang="sk-SK" sz="800" dirty="0" err="1">
                <a:latin typeface="Verdana" panose="020B0604030504040204" pitchFamily="34" charset="0"/>
                <a:ea typeface="Verdana" panose="020B0604030504040204" pitchFamily="34" charset="0"/>
                <a:cs typeface="Verdana" panose="020B0604030504040204" pitchFamily="34" charset="0"/>
              </a:rPr>
              <a:t>the</a:t>
            </a:r>
            <a:r>
              <a:rPr lang="sk-SK" sz="800" dirty="0">
                <a:latin typeface="Verdana" panose="020B0604030504040204" pitchFamily="34" charset="0"/>
                <a:ea typeface="Verdana" panose="020B0604030504040204" pitchFamily="34" charset="0"/>
                <a:cs typeface="Verdana" panose="020B0604030504040204" pitchFamily="34" charset="0"/>
              </a:rPr>
              <a:t> Erasmus+ </a:t>
            </a:r>
            <a:r>
              <a:rPr lang="sk-SK" sz="800" dirty="0" err="1">
                <a:latin typeface="Verdana" panose="020B0604030504040204" pitchFamily="34" charset="0"/>
                <a:ea typeface="Verdana" panose="020B0604030504040204" pitchFamily="34" charset="0"/>
                <a:cs typeface="Verdana" panose="020B0604030504040204" pitchFamily="34" charset="0"/>
              </a:rPr>
              <a:t>Programme</a:t>
            </a:r>
            <a:r>
              <a:rPr lang="sk-SK" sz="800" dirty="0">
                <a:latin typeface="Verdana" panose="020B0604030504040204" pitchFamily="34" charset="0"/>
                <a:ea typeface="Verdana" panose="020B0604030504040204" pitchFamily="34" charset="0"/>
                <a:cs typeface="Verdana" panose="020B0604030504040204" pitchFamily="34" charset="0"/>
              </a:rPr>
              <a:t>, K2 </a:t>
            </a:r>
            <a:r>
              <a:rPr lang="sk-SK" sz="800" dirty="0" err="1">
                <a:latin typeface="Verdana" panose="020B0604030504040204" pitchFamily="34" charset="0"/>
                <a:ea typeface="Verdana" panose="020B0604030504040204" pitchFamily="34" charset="0"/>
                <a:cs typeface="Verdana" panose="020B0604030504040204" pitchFamily="34" charset="0"/>
              </a:rPr>
              <a:t>Action</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Strategic</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Partnerships</a:t>
            </a:r>
            <a:r>
              <a:rPr lang="sk-SK" sz="800" dirty="0">
                <a:latin typeface="Verdana" panose="020B0604030504040204" pitchFamily="34" charset="0"/>
                <a:ea typeface="Verdana" panose="020B0604030504040204" pitchFamily="34" charset="0"/>
                <a:cs typeface="Verdana" panose="020B0604030504040204" pitchFamily="34" charset="0"/>
              </a:rPr>
              <a:t> in </a:t>
            </a:r>
            <a:r>
              <a:rPr lang="sk-SK" sz="800" dirty="0" err="1">
                <a:latin typeface="Verdana" panose="020B0604030504040204" pitchFamily="34" charset="0"/>
                <a:ea typeface="Verdana" panose="020B0604030504040204" pitchFamily="34" charset="0"/>
                <a:cs typeface="Verdana" panose="020B0604030504040204" pitchFamily="34" charset="0"/>
              </a:rPr>
              <a:t>School</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err="1">
                <a:latin typeface="Verdana" panose="020B0604030504040204" pitchFamily="34" charset="0"/>
                <a:ea typeface="Verdana" panose="020B0604030504040204" pitchFamily="34" charset="0"/>
                <a:cs typeface="Verdana" panose="020B0604030504040204" pitchFamily="34" charset="0"/>
              </a:rPr>
              <a:t>Education</a:t>
            </a:r>
            <a:r>
              <a:rPr lang="sk-SK" sz="800" dirty="0">
                <a:latin typeface="Verdana" panose="020B0604030504040204" pitchFamily="34" charset="0"/>
                <a:ea typeface="Verdana" panose="020B0604030504040204" pitchFamily="34" charset="0"/>
                <a:cs typeface="Verdana" panose="020B0604030504040204" pitchFamily="34" charset="0"/>
              </a:rPr>
              <a:t>.</a:t>
            </a:r>
          </a:p>
          <a:p>
            <a:pPr>
              <a:lnSpc>
                <a:spcPct val="150000"/>
              </a:lnSpc>
              <a:spcAft>
                <a:spcPts val="0"/>
              </a:spcAft>
            </a:pPr>
            <a:r>
              <a:rPr lang="sk-SK" sz="800" b="1" dirty="0">
                <a:latin typeface="Verdana" panose="020B0604030504040204" pitchFamily="34" charset="0"/>
                <a:ea typeface="Verdana" panose="020B0604030504040204" pitchFamily="34" charset="0"/>
                <a:cs typeface="Verdana" panose="020B0604030504040204" pitchFamily="34" charset="0"/>
              </a:rPr>
              <a:t>Project </a:t>
            </a:r>
            <a:r>
              <a:rPr lang="sk-SK" sz="800" b="1" dirty="0" err="1">
                <a:latin typeface="Verdana" panose="020B0604030504040204" pitchFamily="34" charset="0"/>
                <a:ea typeface="Verdana" panose="020B0604030504040204" pitchFamily="34" charset="0"/>
                <a:cs typeface="Verdana" panose="020B0604030504040204" pitchFamily="34" charset="0"/>
              </a:rPr>
              <a:t>Agreement</a:t>
            </a:r>
            <a:r>
              <a:rPr lang="sk-SK" sz="800" b="1" dirty="0">
                <a:latin typeface="Verdana" panose="020B0604030504040204" pitchFamily="34" charset="0"/>
                <a:ea typeface="Verdana" panose="020B0604030504040204" pitchFamily="34" charset="0"/>
                <a:cs typeface="Verdana" panose="020B0604030504040204" pitchFamily="34" charset="0"/>
              </a:rPr>
              <a:t> </a:t>
            </a:r>
            <a:r>
              <a:rPr lang="sk-SK" sz="800" b="1" dirty="0" err="1">
                <a:latin typeface="Verdana" panose="020B0604030504040204" pitchFamily="34" charset="0"/>
                <a:ea typeface="Verdana" panose="020B0604030504040204" pitchFamily="34" charset="0"/>
                <a:cs typeface="Verdana" panose="020B0604030504040204" pitchFamily="34" charset="0"/>
              </a:rPr>
              <a:t>Number</a:t>
            </a:r>
            <a:r>
              <a:rPr lang="sk-SK" sz="800" b="1" dirty="0">
                <a:latin typeface="Verdana" panose="020B0604030504040204" pitchFamily="34" charset="0"/>
                <a:ea typeface="Verdana" panose="020B0604030504040204" pitchFamily="34" charset="0"/>
                <a:cs typeface="Verdana" panose="020B0604030504040204" pitchFamily="34" charset="0"/>
              </a:rPr>
              <a:t>:</a:t>
            </a:r>
            <a:r>
              <a:rPr lang="sk-SK" sz="800" dirty="0">
                <a:latin typeface="Verdana" panose="020B0604030504040204" pitchFamily="34" charset="0"/>
                <a:ea typeface="Verdana" panose="020B0604030504040204" pitchFamily="34" charset="0"/>
                <a:cs typeface="Verdana" panose="020B0604030504040204" pitchFamily="34" charset="0"/>
              </a:rPr>
              <a:t> </a:t>
            </a:r>
            <a:r>
              <a:rPr lang="sk-SK" sz="800" dirty="0"/>
              <a:t>2017-1-SK01-KA201-035344 </a:t>
            </a:r>
            <a:r>
              <a:rPr lang="sk-SK" sz="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sk-SK" sz="900" dirty="0" err="1">
                <a:latin typeface="Verdana" panose="020B0604030504040204" pitchFamily="34" charset="0"/>
                <a:ea typeface="Verdana" panose="020B0604030504040204" pitchFamily="34" charset="0"/>
                <a:cs typeface="Verdana" panose="020B0604030504040204" pitchFamily="34" charset="0"/>
              </a:rPr>
              <a:t>The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current</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publication</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reflects</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only</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the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author´s</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view</a:t>
            </a:r>
            <a:r>
              <a:rPr lang="sk-SK" sz="900" dirty="0">
                <a:latin typeface="Verdana" panose="020B0604030504040204" pitchFamily="34" charset="0"/>
                <a:ea typeface="Verdana" panose="020B0604030504040204" pitchFamily="34" charset="0"/>
                <a:cs typeface="Verdana" panose="020B0604030504040204" pitchFamily="34" charset="0"/>
              </a:rPr>
              <a:t> and </a:t>
            </a:r>
            <a:r>
              <a:rPr lang="sk-SK" sz="900" dirty="0" err="1">
                <a:latin typeface="Verdana" panose="020B0604030504040204" pitchFamily="34" charset="0"/>
                <a:ea typeface="Verdana" panose="020B0604030504040204" pitchFamily="34" charset="0"/>
                <a:cs typeface="Verdana" panose="020B0604030504040204" pitchFamily="34" charset="0"/>
              </a:rPr>
              <a:t>neither</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the</a:t>
            </a:r>
            <a:r>
              <a:rPr lang="sk-SK" sz="900" dirty="0">
                <a:latin typeface="Verdana" panose="020B0604030504040204" pitchFamily="34" charset="0"/>
                <a:ea typeface="Verdana" panose="020B0604030504040204" pitchFamily="34" charset="0"/>
                <a:cs typeface="Verdana" panose="020B0604030504040204" pitchFamily="34" charset="0"/>
              </a:rPr>
              <a:t> Slovak National </a:t>
            </a:r>
            <a:r>
              <a:rPr lang="sk-SK" sz="900" dirty="0" err="1">
                <a:latin typeface="Verdana" panose="020B0604030504040204" pitchFamily="34" charset="0"/>
                <a:ea typeface="Verdana" panose="020B0604030504040204" pitchFamily="34" charset="0"/>
                <a:cs typeface="Verdana" panose="020B0604030504040204" pitchFamily="34" charset="0"/>
              </a:rPr>
              <a:t>Agency</a:t>
            </a:r>
            <a:r>
              <a:rPr lang="sk-SK" sz="900" dirty="0">
                <a:latin typeface="Verdana" panose="020B0604030504040204" pitchFamily="34" charset="0"/>
                <a:ea typeface="Verdana" panose="020B0604030504040204" pitchFamily="34" charset="0"/>
                <a:cs typeface="Verdana" panose="020B0604030504040204" pitchFamily="34" charset="0"/>
              </a:rPr>
              <a:t>, nor </a:t>
            </a:r>
            <a:r>
              <a:rPr lang="sk-SK" sz="900" dirty="0" err="1">
                <a:latin typeface="Verdana" panose="020B0604030504040204" pitchFamily="34" charset="0"/>
                <a:ea typeface="Verdana" panose="020B0604030504040204" pitchFamily="34" charset="0"/>
                <a:cs typeface="Verdana" panose="020B0604030504040204" pitchFamily="34" charset="0"/>
              </a:rPr>
              <a:t>the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European</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Commission</a:t>
            </a:r>
            <a:r>
              <a:rPr lang="sk-SK" sz="900" dirty="0">
                <a:latin typeface="Verdana" panose="020B0604030504040204" pitchFamily="34" charset="0"/>
                <a:ea typeface="Verdana" panose="020B0604030504040204" pitchFamily="34" charset="0"/>
                <a:cs typeface="Verdana" panose="020B0604030504040204" pitchFamily="34" charset="0"/>
              </a:rPr>
              <a:t> are </a:t>
            </a:r>
            <a:r>
              <a:rPr lang="sk-SK" sz="900" dirty="0" err="1">
                <a:latin typeface="Verdana" panose="020B0604030504040204" pitchFamily="34" charset="0"/>
                <a:ea typeface="Verdana" panose="020B0604030504040204" pitchFamily="34" charset="0"/>
                <a:cs typeface="Verdana" panose="020B0604030504040204" pitchFamily="34" charset="0"/>
              </a:rPr>
              <a:t>responsible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for</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any</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use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that</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may</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be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made</a:t>
            </a:r>
            <a:r>
              <a:rPr lang="sk-SK" sz="900" dirty="0">
                <a:latin typeface="Verdana" panose="020B0604030504040204" pitchFamily="34" charset="0"/>
                <a:ea typeface="Verdana" panose="020B0604030504040204" pitchFamily="34" charset="0"/>
                <a:cs typeface="Verdana" panose="020B0604030504040204" pitchFamily="34" charset="0"/>
              </a:rPr>
              <a:t> of </a:t>
            </a:r>
            <a:r>
              <a:rPr lang="sk-SK" sz="900" dirty="0" err="1">
                <a:latin typeface="Verdana" panose="020B0604030504040204" pitchFamily="34" charset="0"/>
                <a:ea typeface="Verdana" panose="020B0604030504040204" pitchFamily="34" charset="0"/>
                <a:cs typeface="Verdana" panose="020B0604030504040204" pitchFamily="34" charset="0"/>
              </a:rPr>
              <a:t>the</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information</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it</a:t>
            </a:r>
            <a:r>
              <a:rPr lang="sk-SK" sz="900" dirty="0">
                <a:latin typeface="Verdana" panose="020B0604030504040204" pitchFamily="34" charset="0"/>
                <a:ea typeface="Verdana" panose="020B0604030504040204" pitchFamily="34" charset="0"/>
                <a:cs typeface="Verdana" panose="020B0604030504040204" pitchFamily="34" charset="0"/>
              </a:rPr>
              <a:t> </a:t>
            </a:r>
            <a:r>
              <a:rPr lang="sk-SK" sz="900" dirty="0" err="1">
                <a:latin typeface="Verdana" panose="020B0604030504040204" pitchFamily="34" charset="0"/>
                <a:ea typeface="Verdana" panose="020B0604030504040204" pitchFamily="34" charset="0"/>
                <a:cs typeface="Verdana" panose="020B0604030504040204" pitchFamily="34" charset="0"/>
              </a:rPr>
              <a:t>contains</a:t>
            </a:r>
            <a:r>
              <a:rPr lang="sk-SK" sz="900" dirty="0">
                <a:latin typeface="Verdana" panose="020B0604030504040204" pitchFamily="34" charset="0"/>
                <a:ea typeface="Verdana" panose="020B0604030504040204" pitchFamily="34" charset="0"/>
                <a:cs typeface="Verdana" panose="020B0604030504040204" pitchFamily="34" charset="0"/>
              </a:rPr>
              <a:t>.</a:t>
            </a:r>
          </a:p>
        </p:txBody>
      </p:sp>
      <p:sp>
        <p:nvSpPr>
          <p:cNvPr id="9" name="BlokTextu 8"/>
          <p:cNvSpPr txBox="1"/>
          <p:nvPr/>
        </p:nvSpPr>
        <p:spPr>
          <a:xfrm>
            <a:off x="261257" y="1632714"/>
            <a:ext cx="11685320" cy="2431435"/>
          </a:xfrm>
          <a:prstGeom prst="rect">
            <a:avLst/>
          </a:prstGeom>
          <a:noFill/>
        </p:spPr>
        <p:txBody>
          <a:bodyPr wrap="square" rtlCol="0">
            <a:spAutoFit/>
          </a:bodyPr>
          <a:lstStyle/>
          <a:p>
            <a:pPr algn="ctr"/>
            <a:r>
              <a:rPr lang="en-US" sz="5400" b="1" dirty="0">
                <a:solidFill>
                  <a:schemeClr val="accent2">
                    <a:lumMod val="50000"/>
                  </a:schemeClr>
                </a:solidFill>
                <a:latin typeface="Franklin Gothic Book" panose="020B0503020102020204" pitchFamily="34" charset="0"/>
              </a:rPr>
              <a:t>Training </a:t>
            </a:r>
            <a:r>
              <a:rPr lang="en-US" sz="5400" b="1" dirty="0" err="1">
                <a:solidFill>
                  <a:schemeClr val="accent2">
                    <a:lumMod val="50000"/>
                  </a:schemeClr>
                </a:solidFill>
                <a:latin typeface="Franklin Gothic Book" panose="020B0503020102020204" pitchFamily="34" charset="0"/>
              </a:rPr>
              <a:t>programme</a:t>
            </a:r>
            <a:r>
              <a:rPr lang="en-US" sz="5400" b="1" dirty="0">
                <a:solidFill>
                  <a:schemeClr val="accent2">
                    <a:lumMod val="50000"/>
                  </a:schemeClr>
                </a:solidFill>
                <a:latin typeface="Franklin Gothic Book" panose="020B0503020102020204" pitchFamily="34" charset="0"/>
              </a:rPr>
              <a:t> for teachers </a:t>
            </a:r>
            <a:r>
              <a:rPr lang="en-GB" sz="5400" b="1" dirty="0">
                <a:solidFill>
                  <a:schemeClr val="accent2">
                    <a:lumMod val="50000"/>
                  </a:schemeClr>
                </a:solidFill>
                <a:latin typeface="Franklin Gothic Book" panose="020B0503020102020204" pitchFamily="34" charset="0"/>
              </a:rPr>
              <a:t>(O2)</a:t>
            </a:r>
          </a:p>
          <a:p>
            <a:pPr algn="ctr"/>
            <a:endParaRPr lang="cs-CZ" sz="1000" dirty="0"/>
          </a:p>
          <a:p>
            <a:pPr algn="ctr"/>
            <a:r>
              <a:rPr lang="en-US" sz="4400" b="1" dirty="0">
                <a:solidFill>
                  <a:srgbClr val="002060"/>
                </a:solidFill>
              </a:rPr>
              <a:t>Module</a:t>
            </a:r>
            <a:r>
              <a:rPr lang="bg-BG" sz="4400" b="1" dirty="0">
                <a:solidFill>
                  <a:srgbClr val="002060"/>
                </a:solidFill>
              </a:rPr>
              <a:t> </a:t>
            </a:r>
            <a:r>
              <a:rPr lang="cs-CZ" sz="4400" b="1" dirty="0">
                <a:solidFill>
                  <a:srgbClr val="002060"/>
                </a:solidFill>
              </a:rPr>
              <a:t>#</a:t>
            </a:r>
            <a:r>
              <a:rPr lang="en-US" altLang="cs-CZ" sz="4400" b="1" dirty="0">
                <a:solidFill>
                  <a:srgbClr val="002060"/>
                </a:solidFill>
              </a:rPr>
              <a:t>2</a:t>
            </a:r>
            <a:endParaRPr lang="cs-CZ" sz="4400" b="1" dirty="0">
              <a:solidFill>
                <a:srgbClr val="002060"/>
              </a:solidFill>
            </a:endParaRPr>
          </a:p>
          <a:p>
            <a:pPr algn="ctr"/>
            <a:r>
              <a:rPr lang="en-US" sz="4400" b="1" u="sng" dirty="0">
                <a:solidFill>
                  <a:srgbClr val="002060"/>
                </a:solidFill>
              </a:rPr>
              <a:t>Motion of </a:t>
            </a:r>
            <a:r>
              <a:rPr lang="sk-SK" sz="4400" b="1" u="sng" dirty="0">
                <a:solidFill>
                  <a:srgbClr val="002060"/>
                </a:solidFill>
              </a:rPr>
              <a:t>C</a:t>
            </a:r>
            <a:r>
              <a:rPr lang="en-US" sz="4400" b="1" u="sng" dirty="0" err="1">
                <a:solidFill>
                  <a:srgbClr val="002060"/>
                </a:solidFill>
              </a:rPr>
              <a:t>elestial</a:t>
            </a:r>
            <a:r>
              <a:rPr lang="en-US" sz="4400" b="1" u="sng" dirty="0">
                <a:solidFill>
                  <a:srgbClr val="002060"/>
                </a:solidFill>
              </a:rPr>
              <a:t> </a:t>
            </a:r>
            <a:r>
              <a:rPr lang="sk-SK" sz="4400" b="1" u="sng" dirty="0">
                <a:solidFill>
                  <a:srgbClr val="002060"/>
                </a:solidFill>
              </a:rPr>
              <a:t>B</a:t>
            </a:r>
            <a:r>
              <a:rPr lang="en-US" sz="4400" b="1" u="sng" dirty="0" err="1">
                <a:solidFill>
                  <a:srgbClr val="002060"/>
                </a:solidFill>
              </a:rPr>
              <a:t>odies</a:t>
            </a:r>
            <a:r>
              <a:rPr lang="en-US" sz="4400" b="1" u="sng" dirty="0">
                <a:solidFill>
                  <a:srgbClr val="002060"/>
                </a:solidFill>
              </a:rPr>
              <a:t>.</a:t>
            </a:r>
            <a:r>
              <a:rPr lang="en-US" altLang="en-US" sz="4400" b="1" u="sng" dirty="0">
                <a:solidFill>
                  <a:srgbClr val="002060"/>
                </a:solidFill>
              </a:rPr>
              <a:t> </a:t>
            </a:r>
            <a:r>
              <a:rPr lang="en-US" altLang="en-US" sz="4400" b="1" dirty="0">
                <a:solidFill>
                  <a:srgbClr val="002060"/>
                </a:solidFill>
              </a:rPr>
              <a:t>Conic </a:t>
            </a:r>
            <a:r>
              <a:rPr lang="sk-SK" altLang="en-US" sz="4400" b="1" dirty="0">
                <a:solidFill>
                  <a:srgbClr val="002060"/>
                </a:solidFill>
              </a:rPr>
              <a:t>S</a:t>
            </a:r>
            <a:r>
              <a:rPr lang="en-US" altLang="en-US" sz="4400" b="1" dirty="0" err="1">
                <a:solidFill>
                  <a:srgbClr val="002060"/>
                </a:solidFill>
              </a:rPr>
              <a:t>ections</a:t>
            </a:r>
            <a:r>
              <a:rPr lang="en-US" altLang="en-US" sz="4400" b="1" dirty="0">
                <a:solidFill>
                  <a:srgbClr val="002060"/>
                </a:solidFill>
              </a:rPr>
              <a:t>.</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6761" y="5572490"/>
            <a:ext cx="12198761" cy="13970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09" name="image1.png"/>
          <p:cNvPicPr/>
          <p:nvPr/>
        </p:nvPicPr>
        <p:blipFill>
          <a:blip r:embed="rId2"/>
          <a:stretch>
            <a:fillRect/>
          </a:stretch>
        </p:blipFill>
        <p:spPr>
          <a:xfrm>
            <a:off x="-6763" y="-11875"/>
            <a:ext cx="12198764" cy="1061514"/>
          </a:xfrm>
          <a:prstGeom prst="rect">
            <a:avLst/>
          </a:prstGeom>
          <a:ln w="12700">
            <a:miter lim="400000"/>
            <a:headEnd/>
            <a:tailEnd/>
          </a:ln>
        </p:spPr>
      </p:pic>
      <p:pic>
        <p:nvPicPr>
          <p:cNvPr id="110" name="image2.jpeg"/>
          <p:cNvPicPr/>
          <p:nvPr/>
        </p:nvPicPr>
        <p:blipFill>
          <a:blip r:embed="rId3"/>
          <a:stretch>
            <a:fillRect/>
          </a:stretch>
        </p:blipFill>
        <p:spPr>
          <a:xfrm>
            <a:off x="-6763" y="5799925"/>
            <a:ext cx="12198764" cy="1051903"/>
          </a:xfrm>
          <a:prstGeom prst="rect">
            <a:avLst/>
          </a:prstGeom>
          <a:ln w="12700">
            <a:miter lim="400000"/>
            <a:headEnd/>
            <a:tailEnd/>
          </a:ln>
        </p:spPr>
      </p:pic>
      <p:sp>
        <p:nvSpPr>
          <p:cNvPr id="111" name="Shape 111"/>
          <p:cNvSpPr/>
          <p:nvPr/>
        </p:nvSpPr>
        <p:spPr>
          <a:xfrm>
            <a:off x="261256" y="836615"/>
            <a:ext cx="11685322" cy="676910"/>
          </a:xfrm>
          <a:prstGeom prst="rect">
            <a:avLst/>
          </a:prstGeom>
          <a:ln w="12700">
            <a:miter lim="400000"/>
          </a:ln>
        </p:spPr>
        <p:txBody>
          <a:bodyPr lIns="0" tIns="0" rIns="0" bIns="0">
            <a:spAutoFit/>
          </a:bodyPr>
          <a:lstStyle>
            <a:lvl1pPr algn="ctr">
              <a:defRPr sz="4400" u="sng">
                <a:solidFill>
                  <a:srgbClr val="13218C"/>
                </a:solidFill>
                <a:latin typeface="Calibri"/>
                <a:ea typeface="Calibri"/>
                <a:cs typeface="Calibri"/>
                <a:sym typeface="Calibri"/>
              </a:defRPr>
            </a:lvl1pPr>
          </a:lstStyle>
          <a:p>
            <a:pPr algn="ctr"/>
            <a:r>
              <a:rPr lang="en-US" u="sng" dirty="0">
                <a:solidFill>
                  <a:srgbClr val="002060"/>
                </a:solidFill>
                <a:sym typeface="+mn-ea"/>
              </a:rPr>
              <a:t>Theoretical content </a:t>
            </a:r>
            <a:endParaRPr sz="4400" u="sng">
              <a:solidFill>
                <a:srgbClr val="13218C"/>
              </a:solidFill>
            </a:endParaRPr>
          </a:p>
        </p:txBody>
      </p:sp>
      <p:sp>
        <p:nvSpPr>
          <p:cNvPr id="137" name="Shape 137"/>
          <p:cNvSpPr/>
          <p:nvPr/>
        </p:nvSpPr>
        <p:spPr>
          <a:xfrm>
            <a:off x="748073" y="1612491"/>
            <a:ext cx="11198504" cy="3862705"/>
          </a:xfrm>
          <a:prstGeom prst="rect">
            <a:avLst/>
          </a:prstGeom>
          <a:ln w="12700">
            <a:miter lim="400000"/>
          </a:ln>
        </p:spPr>
        <p:txBody>
          <a:bodyPr lIns="0" tIns="0" rIns="0" bIns="0">
            <a:spAutoFit/>
          </a:bodyPr>
          <a:lstStyle/>
          <a:p>
            <a:pPr lvl="0" indent="0">
              <a:buSzPct val="100000"/>
              <a:buNone/>
            </a:pPr>
            <a:r>
              <a:rPr lang="en-US" altLang="en-US" sz="2300">
                <a:solidFill>
                  <a:srgbClr val="002060"/>
                </a:solidFill>
              </a:rPr>
              <a:t>2.3 </a:t>
            </a:r>
            <a:r>
              <a:rPr lang="en-US" sz="2300">
                <a:solidFill>
                  <a:srgbClr val="002060"/>
                </a:solidFill>
              </a:rPr>
              <a:t>Conic sections</a:t>
            </a:r>
            <a:r>
              <a:rPr sz="2300">
                <a:solidFill>
                  <a:srgbClr val="002060"/>
                </a:solidFill>
              </a:rPr>
              <a:t>: </a:t>
            </a:r>
          </a:p>
          <a:p>
            <a:pPr marL="228600" lvl="0" indent="-228600">
              <a:buSzPct val="100000"/>
              <a:buChar char="•"/>
            </a:pPr>
            <a:r>
              <a:rPr lang="en-US" sz="2300">
                <a:solidFill>
                  <a:srgbClr val="002060"/>
                </a:solidFill>
              </a:rPr>
              <a:t>The students have to be able to name all types of conic sections and differentiate between them.</a:t>
            </a:r>
            <a:r>
              <a:rPr sz="2300">
                <a:solidFill>
                  <a:srgbClr val="002060"/>
                </a:solidFill>
              </a:rPr>
              <a:t> </a:t>
            </a:r>
          </a:p>
          <a:p>
            <a:pPr marL="228600" lvl="0" indent="-228600">
              <a:buSzPct val="100000"/>
              <a:buChar char="•"/>
            </a:pPr>
            <a:r>
              <a:rPr lang="en-US" sz="2300">
                <a:solidFill>
                  <a:srgbClr val="002060"/>
                </a:solidFill>
              </a:rPr>
              <a:t>The students must comprehend the terms (semi-)major axis, (semi-)minor axis, eccentricity and how these change for the different conic sections. </a:t>
            </a:r>
            <a:r>
              <a:rPr sz="2300">
                <a:solidFill>
                  <a:srgbClr val="002060"/>
                </a:solidFill>
              </a:rPr>
              <a:t> </a:t>
            </a:r>
          </a:p>
          <a:p>
            <a:pPr lvl="0"/>
            <a:r>
              <a:rPr sz="2600">
                <a:solidFill>
                  <a:srgbClr val="002060"/>
                </a:solidFill>
              </a:rPr>
              <a:t>* </a:t>
            </a:r>
            <a:r>
              <a:rPr lang="en-US">
                <a:solidFill>
                  <a:srgbClr val="002060"/>
                </a:solidFill>
              </a:rPr>
              <a:t>For a more clear illustration, activities</a:t>
            </a:r>
            <a:r>
              <a:rPr>
                <a:solidFill>
                  <a:srgbClr val="002060"/>
                </a:solidFill>
              </a:rPr>
              <a:t> 1 </a:t>
            </a:r>
            <a:r>
              <a:rPr lang="en-US">
                <a:solidFill>
                  <a:srgbClr val="002060"/>
                </a:solidFill>
              </a:rPr>
              <a:t>and</a:t>
            </a:r>
            <a:r>
              <a:rPr>
                <a:solidFill>
                  <a:srgbClr val="002060"/>
                </a:solidFill>
              </a:rPr>
              <a:t> 2</a:t>
            </a:r>
            <a:r>
              <a:rPr lang="en-US">
                <a:solidFill>
                  <a:srgbClr val="002060"/>
                </a:solidFill>
              </a:rPr>
              <a:t> </a:t>
            </a:r>
            <a:r>
              <a:rPr>
                <a:solidFill>
                  <a:srgbClr val="002060"/>
                </a:solidFill>
              </a:rPr>
              <a:t>(Make a cone and cut your own conic sections</a:t>
            </a:r>
            <a:r>
              <a:rPr lang="en-US">
                <a:solidFill>
                  <a:srgbClr val="002060"/>
                </a:solidFill>
              </a:rPr>
              <a:t>; </a:t>
            </a:r>
            <a:r>
              <a:rPr>
                <a:solidFill>
                  <a:srgbClr val="002060"/>
                </a:solidFill>
              </a:rPr>
              <a:t> Draw the conic sections using pins and thread.  ) </a:t>
            </a:r>
            <a:r>
              <a:rPr lang="en-US">
                <a:solidFill>
                  <a:srgbClr val="002060"/>
                </a:solidFill>
              </a:rPr>
              <a:t>can be used. Alternatively, you can show a video with similar content during the lesson’s theoretical part. </a:t>
            </a:r>
            <a:r>
              <a:rPr sz="2600">
                <a:solidFill>
                  <a:srgbClr val="002060"/>
                </a:solidFill>
              </a:rPr>
              <a:t> </a:t>
            </a:r>
          </a:p>
          <a:p>
            <a:pPr lvl="0" indent="0">
              <a:buSzPct val="100000"/>
              <a:buNone/>
            </a:pPr>
            <a:r>
              <a:rPr lang="en-US" sz="2200">
                <a:solidFill>
                  <a:srgbClr val="002060"/>
                </a:solidFill>
              </a:rPr>
              <a:t>Orbits and orbital elements</a:t>
            </a:r>
            <a:r>
              <a:rPr sz="2200">
                <a:solidFill>
                  <a:srgbClr val="002163"/>
                </a:solidFill>
              </a:rPr>
              <a:t>: </a:t>
            </a:r>
          </a:p>
          <a:p>
            <a:pPr marL="228600" lvl="0" indent="-228600">
              <a:buSzPct val="100000"/>
              <a:buChar char="•"/>
            </a:pPr>
            <a:r>
              <a:rPr lang="en-US" sz="2200">
                <a:solidFill>
                  <a:srgbClr val="002163"/>
                </a:solidFill>
              </a:rPr>
              <a:t>The students must be able to comprehend what is an orbits, what its basic elements are; what is the ecliptic. </a:t>
            </a:r>
            <a:endParaRPr sz="2200">
              <a:solidFill>
                <a:srgbClr val="002163"/>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BlokTextu 8"/>
          <p:cNvSpPr txBox="1"/>
          <p:nvPr/>
        </p:nvSpPr>
        <p:spPr>
          <a:xfrm>
            <a:off x="261257" y="836615"/>
            <a:ext cx="11685320" cy="769441"/>
          </a:xfrm>
          <a:prstGeom prst="rect">
            <a:avLst/>
          </a:prstGeom>
          <a:noFill/>
        </p:spPr>
        <p:txBody>
          <a:bodyPr wrap="square" rtlCol="0">
            <a:spAutoFit/>
          </a:bodyPr>
          <a:lstStyle/>
          <a:p>
            <a:pPr algn="ctr"/>
            <a:r>
              <a:rPr lang="en-US" sz="4400" u="sng" dirty="0">
                <a:solidFill>
                  <a:srgbClr val="002060"/>
                </a:solidFill>
              </a:rPr>
              <a:t>List of Practical activities</a:t>
            </a:r>
          </a:p>
        </p:txBody>
      </p:sp>
      <p:sp>
        <p:nvSpPr>
          <p:cNvPr id="10" name="BlokTextu 8"/>
          <p:cNvSpPr txBox="1"/>
          <p:nvPr/>
        </p:nvSpPr>
        <p:spPr>
          <a:xfrm>
            <a:off x="261257" y="1941135"/>
            <a:ext cx="11685320" cy="2306955"/>
          </a:xfrm>
          <a:prstGeom prst="rect">
            <a:avLst/>
          </a:prstGeom>
          <a:noFill/>
        </p:spPr>
        <p:txBody>
          <a:bodyPr wrap="square" rtlCol="0">
            <a:spAutoFit/>
          </a:bodyPr>
          <a:lstStyle/>
          <a:p>
            <a:r>
              <a:rPr lang="en-US" altLang="bg-BG" sz="3600" dirty="0">
                <a:solidFill>
                  <a:srgbClr val="002060"/>
                </a:solidFill>
              </a:rPr>
              <a:t>2.1.1</a:t>
            </a:r>
            <a:r>
              <a:rPr lang="bg-BG" sz="3600" dirty="0">
                <a:solidFill>
                  <a:srgbClr val="002060"/>
                </a:solidFill>
              </a:rPr>
              <a:t>. </a:t>
            </a:r>
            <a:r>
              <a:rPr lang="en-US" sz="3600" dirty="0">
                <a:solidFill>
                  <a:srgbClr val="002060"/>
                </a:solidFill>
              </a:rPr>
              <a:t>WORK WITH A MOVING STAR MAP OR PLANETARIUM TYPE COMPUTER PROGRAM</a:t>
            </a:r>
            <a:endParaRPr lang="bg-BG" sz="3600" dirty="0">
              <a:solidFill>
                <a:srgbClr val="002060"/>
              </a:solidFill>
            </a:endParaRPr>
          </a:p>
          <a:p>
            <a:r>
              <a:rPr lang="en-US" altLang="bg-BG" sz="3600" dirty="0">
                <a:solidFill>
                  <a:srgbClr val="002060"/>
                </a:solidFill>
              </a:rPr>
              <a:t>2.1.2</a:t>
            </a:r>
            <a:r>
              <a:rPr lang="bg-BG" sz="3600" dirty="0">
                <a:solidFill>
                  <a:srgbClr val="002060"/>
                </a:solidFill>
              </a:rPr>
              <a:t>. </a:t>
            </a:r>
            <a:r>
              <a:rPr lang="en-US" sz="3600" dirty="0">
                <a:solidFill>
                  <a:srgbClr val="002060"/>
                </a:solidFill>
              </a:rPr>
              <a:t>SEASONS</a:t>
            </a:r>
          </a:p>
          <a:p>
            <a:r>
              <a:rPr lang="en-US" altLang="bg-BG" sz="3600" dirty="0">
                <a:solidFill>
                  <a:srgbClr val="002060"/>
                </a:solidFill>
              </a:rPr>
              <a:t>2.1.3</a:t>
            </a:r>
            <a:r>
              <a:rPr lang="bg-BG" sz="3600" dirty="0">
                <a:solidFill>
                  <a:srgbClr val="002060"/>
                </a:solidFill>
              </a:rPr>
              <a:t>. </a:t>
            </a:r>
            <a:r>
              <a:rPr lang="en-US" sz="3600" dirty="0">
                <a:solidFill>
                  <a:srgbClr val="002060"/>
                </a:solidFill>
              </a:rPr>
              <a:t>APPARENT MOTION OF THE SKY </a:t>
            </a:r>
            <a:endParaRPr lang="en-GB"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05"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06"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07" name="Shape 107"/>
          <p:cNvSpPr/>
          <p:nvPr/>
        </p:nvSpPr>
        <p:spPr>
          <a:xfrm>
            <a:off x="261256" y="834075"/>
            <a:ext cx="11685322" cy="706755"/>
          </a:xfrm>
          <a:prstGeom prst="rect">
            <a:avLst/>
          </a:prstGeom>
          <a:ln w="12700">
            <a:miter lim="400000"/>
          </a:ln>
        </p:spPr>
        <p:txBody>
          <a:bodyPr lIns="45719" rIns="45719">
            <a:spAutoFit/>
          </a:bodyPr>
          <a:lstStyle>
            <a:lvl1pPr algn="ctr">
              <a:defRPr sz="4000" u="sng">
                <a:solidFill>
                  <a:srgbClr val="002060"/>
                </a:solidFill>
              </a:defRPr>
            </a:lvl1pPr>
          </a:lstStyle>
          <a:p>
            <a:pPr algn="ctr"/>
            <a:r>
              <a:rPr lang="en-US" u="sng" dirty="0">
                <a:solidFill>
                  <a:srgbClr val="002060"/>
                </a:solidFill>
                <a:sym typeface="+mn-ea"/>
              </a:rPr>
              <a:t>List of Practical activities</a:t>
            </a:r>
            <a:endParaRPr sz="4000" u="sng">
              <a:solidFill>
                <a:srgbClr val="002060"/>
              </a:solidFill>
            </a:endParaRPr>
          </a:p>
        </p:txBody>
      </p:sp>
      <p:sp>
        <p:nvSpPr>
          <p:cNvPr id="108" name="Shape 108"/>
          <p:cNvSpPr/>
          <p:nvPr/>
        </p:nvSpPr>
        <p:spPr>
          <a:xfrm>
            <a:off x="533488" y="2119627"/>
            <a:ext cx="11140858" cy="1585595"/>
          </a:xfrm>
          <a:prstGeom prst="rect">
            <a:avLst/>
          </a:prstGeom>
          <a:ln w="12700">
            <a:miter lim="400000"/>
          </a:ln>
        </p:spPr>
        <p:txBody>
          <a:bodyPr lIns="45719" rIns="45719">
            <a:spAutoFit/>
          </a:bodyPr>
          <a:lstStyle/>
          <a:p>
            <a:pPr lvl="0" algn="just" defTabSz="457200">
              <a:lnSpc>
                <a:spcPct val="120000"/>
              </a:lnSpc>
            </a:pPr>
            <a:r>
              <a:rPr lang="en-US" sz="2700" dirty="0">
                <a:solidFill>
                  <a:srgbClr val="043480"/>
                </a:solidFill>
              </a:rPr>
              <a:t>2.</a:t>
            </a:r>
            <a:r>
              <a:rPr lang="sk-SK" sz="2700" dirty="0">
                <a:solidFill>
                  <a:srgbClr val="043480"/>
                </a:solidFill>
              </a:rPr>
              <a:t>3</a:t>
            </a:r>
            <a:r>
              <a:rPr lang="en-US" sz="2700" dirty="0">
                <a:solidFill>
                  <a:srgbClr val="043480"/>
                </a:solidFill>
              </a:rPr>
              <a:t>.</a:t>
            </a:r>
            <a:r>
              <a:rPr sz="2700" dirty="0">
                <a:solidFill>
                  <a:srgbClr val="043480"/>
                </a:solidFill>
              </a:rPr>
              <a:t>1. Make a cone and cut your own conic sections.  </a:t>
            </a:r>
          </a:p>
          <a:p>
            <a:pPr lvl="0" algn="just" defTabSz="457200">
              <a:lnSpc>
                <a:spcPct val="120000"/>
              </a:lnSpc>
            </a:pPr>
            <a:r>
              <a:rPr lang="en-US" sz="2700" dirty="0">
                <a:solidFill>
                  <a:srgbClr val="043480"/>
                </a:solidFill>
              </a:rPr>
              <a:t>2.</a:t>
            </a:r>
            <a:r>
              <a:rPr lang="sk-SK" sz="2700" dirty="0">
                <a:solidFill>
                  <a:srgbClr val="043480"/>
                </a:solidFill>
              </a:rPr>
              <a:t>3</a:t>
            </a:r>
            <a:r>
              <a:rPr sz="2700" dirty="0">
                <a:solidFill>
                  <a:srgbClr val="043480"/>
                </a:solidFill>
              </a:rPr>
              <a:t>.2. Draw the conic sections using pins and thread.  </a:t>
            </a:r>
          </a:p>
          <a:p>
            <a:pPr lvl="0" defTabSz="457200">
              <a:lnSpc>
                <a:spcPct val="120000"/>
              </a:lnSpc>
            </a:pPr>
            <a:r>
              <a:rPr lang="en-US" sz="2700" dirty="0">
                <a:solidFill>
                  <a:srgbClr val="043480"/>
                </a:solidFill>
              </a:rPr>
              <a:t>2.</a:t>
            </a:r>
            <a:r>
              <a:rPr lang="sk-SK" sz="2700" dirty="0">
                <a:solidFill>
                  <a:srgbClr val="043480"/>
                </a:solidFill>
              </a:rPr>
              <a:t>3</a:t>
            </a:r>
            <a:r>
              <a:rPr lang="en-US" sz="2700" dirty="0">
                <a:solidFill>
                  <a:srgbClr val="043480"/>
                </a:solidFill>
              </a:rPr>
              <a:t>.3</a:t>
            </a:r>
            <a:r>
              <a:rPr sz="2700" dirty="0">
                <a:solidFill>
                  <a:srgbClr val="043480"/>
                </a:solidFill>
              </a:rPr>
              <a:t>. Orbits. Orbital elements.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BlokTextu 8"/>
          <p:cNvSpPr txBox="1"/>
          <p:nvPr/>
        </p:nvSpPr>
        <p:spPr>
          <a:xfrm>
            <a:off x="244632" y="581577"/>
            <a:ext cx="11685320" cy="1260475"/>
          </a:xfrm>
          <a:prstGeom prst="rect">
            <a:avLst/>
          </a:prstGeom>
          <a:noFill/>
        </p:spPr>
        <p:txBody>
          <a:bodyPr wrap="square" rtlCol="0">
            <a:spAutoFit/>
          </a:bodyPr>
          <a:lstStyle/>
          <a:p>
            <a:r>
              <a:rPr lang="en-US" sz="4400" u="sng" dirty="0">
                <a:solidFill>
                  <a:schemeClr val="tx2"/>
                </a:solidFill>
              </a:rPr>
              <a:t>Practical activity</a:t>
            </a:r>
            <a:r>
              <a:rPr lang="en-GB" sz="4400" dirty="0">
                <a:solidFill>
                  <a:schemeClr val="tx2"/>
                </a:solidFill>
              </a:rPr>
              <a:t>: </a:t>
            </a:r>
            <a:r>
              <a:rPr lang="en-US" altLang="en-GB" sz="4400" dirty="0">
                <a:solidFill>
                  <a:schemeClr val="tx2"/>
                </a:solidFill>
              </a:rPr>
              <a:t>2.1.1</a:t>
            </a:r>
            <a:r>
              <a:rPr lang="cs-CZ" sz="3200" dirty="0">
                <a:solidFill>
                  <a:schemeClr val="tx2"/>
                </a:solidFill>
              </a:rPr>
              <a:t>. </a:t>
            </a:r>
            <a:r>
              <a:rPr lang="en-US" sz="3200" dirty="0">
                <a:solidFill>
                  <a:schemeClr val="tx2"/>
                </a:solidFill>
              </a:rPr>
              <a:t>WORK WITH A MOVING STAR MAP OR PLANETARIUM TYPE COMPUTER PROGRAM</a:t>
            </a:r>
            <a:endParaRPr lang="en-GB" sz="4400" u="sng" dirty="0">
              <a:solidFill>
                <a:schemeClr val="tx2"/>
              </a:solidFill>
            </a:endParaRPr>
          </a:p>
        </p:txBody>
      </p:sp>
      <p:sp>
        <p:nvSpPr>
          <p:cNvPr id="8" name="BlokTextu 8"/>
          <p:cNvSpPr txBox="1"/>
          <p:nvPr/>
        </p:nvSpPr>
        <p:spPr>
          <a:xfrm>
            <a:off x="253407" y="2641988"/>
            <a:ext cx="11685320" cy="1076325"/>
          </a:xfrm>
          <a:prstGeom prst="rect">
            <a:avLst/>
          </a:prstGeom>
          <a:noFill/>
        </p:spPr>
        <p:txBody>
          <a:bodyPr wrap="square" rtlCol="0">
            <a:spAutoFit/>
          </a:bodyPr>
          <a:lstStyle/>
          <a:p>
            <a:r>
              <a:rPr lang="en-US" sz="3600" dirty="0">
                <a:solidFill>
                  <a:srgbClr val="002060"/>
                </a:solidFill>
              </a:rPr>
              <a:t>Materials and tools</a:t>
            </a:r>
            <a:r>
              <a:rPr lang="en-GB" sz="3600" dirty="0">
                <a:solidFill>
                  <a:srgbClr val="002060"/>
                </a:solidFill>
              </a:rPr>
              <a:t>:</a:t>
            </a:r>
            <a:r>
              <a:rPr lang="en-US" altLang="en-GB" sz="3600" dirty="0">
                <a:solidFill>
                  <a:srgbClr val="002060"/>
                </a:solidFill>
              </a:rPr>
              <a:t> </a:t>
            </a:r>
            <a:r>
              <a:rPr lang="en-US" altLang="en-US" sz="2800" i="1" dirty="0">
                <a:solidFill>
                  <a:srgbClr val="002060"/>
                </a:solidFill>
              </a:rPr>
              <a:t>A m</a:t>
            </a:r>
            <a:r>
              <a:rPr lang="en-US" sz="2800" i="1" dirty="0">
                <a:solidFill>
                  <a:srgbClr val="002060"/>
                </a:solidFill>
              </a:rPr>
              <a:t>ving star map or computer with installed computer program type Planetarium.</a:t>
            </a:r>
            <a:endParaRPr lang="en-GB" sz="2800" i="1" dirty="0">
              <a:solidFill>
                <a:srgbClr val="002060"/>
              </a:solidFill>
            </a:endParaRPr>
          </a:p>
        </p:txBody>
      </p:sp>
      <p:sp>
        <p:nvSpPr>
          <p:cNvPr id="11" name="BlokTextu 8"/>
          <p:cNvSpPr txBox="1"/>
          <p:nvPr/>
        </p:nvSpPr>
        <p:spPr>
          <a:xfrm>
            <a:off x="211382" y="3719469"/>
            <a:ext cx="11980618" cy="1938020"/>
          </a:xfrm>
          <a:prstGeom prst="rect">
            <a:avLst/>
          </a:prstGeom>
          <a:noFill/>
        </p:spPr>
        <p:txBody>
          <a:bodyPr wrap="square" rtlCol="0">
            <a:spAutoFit/>
          </a:bodyPr>
          <a:lstStyle/>
          <a:p>
            <a:r>
              <a:rPr lang="en-US" sz="3600" dirty="0">
                <a:solidFill>
                  <a:srgbClr val="002060"/>
                </a:solidFill>
              </a:rPr>
              <a:t>Procedure</a:t>
            </a:r>
            <a:r>
              <a:rPr lang="en-GB" sz="3600" dirty="0">
                <a:solidFill>
                  <a:srgbClr val="002060"/>
                </a:solidFill>
              </a:rPr>
              <a:t>: </a:t>
            </a:r>
            <a:r>
              <a:rPr lang="en-US" sz="2800" i="1" dirty="0">
                <a:solidFill>
                  <a:srgbClr val="002060"/>
                </a:solidFill>
              </a:rPr>
              <a:t>Students must follow the sunrise and sunset of the various constellations and determine the so-called "Non-setting" constellations - constellations that never set below the horizon for a given latitude.</a:t>
            </a:r>
            <a:endParaRPr lang="en-GB" sz="2800" i="1" dirty="0">
              <a:solidFill>
                <a:srgbClr val="002060"/>
              </a:solidFill>
            </a:endParaRPr>
          </a:p>
        </p:txBody>
      </p:sp>
      <p:sp>
        <p:nvSpPr>
          <p:cNvPr id="12" name="BlokTextu 8"/>
          <p:cNvSpPr txBox="1"/>
          <p:nvPr/>
        </p:nvSpPr>
        <p:spPr>
          <a:xfrm>
            <a:off x="211224" y="1997391"/>
            <a:ext cx="11685320" cy="645160"/>
          </a:xfrm>
          <a:prstGeom prst="rect">
            <a:avLst/>
          </a:prstGeom>
          <a:noFill/>
        </p:spPr>
        <p:txBody>
          <a:bodyPr wrap="square" rtlCol="0">
            <a:spAutoFit/>
          </a:bodyPr>
          <a:lstStyle/>
          <a:p>
            <a:r>
              <a:rPr lang="en-US" sz="3600" dirty="0">
                <a:solidFill>
                  <a:srgbClr val="002060"/>
                </a:solidFill>
              </a:rPr>
              <a:t>Methodical part</a:t>
            </a:r>
            <a:r>
              <a:rPr lang="en-GB" sz="2800" i="1" dirty="0">
                <a:solidFill>
                  <a:srgbClr val="002060"/>
                </a:solidFill>
              </a:rPr>
              <a:t>:</a:t>
            </a:r>
            <a:r>
              <a:rPr lang="en-US" altLang="en-GB" sz="2800" i="1" dirty="0">
                <a:solidFill>
                  <a:srgbClr val="002060"/>
                </a:solidFill>
              </a:rPr>
              <a:t> Motion of celestial bodies, practical exercise1.</a:t>
            </a:r>
            <a:endParaRPr lang="en-GB" sz="2000" i="1" dirty="0">
              <a:solidFill>
                <a:srgbClr val="00206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5" name="Текстово поле 4"/>
          <p:cNvSpPr txBox="1"/>
          <p:nvPr/>
        </p:nvSpPr>
        <p:spPr>
          <a:xfrm>
            <a:off x="1008992" y="1560768"/>
            <a:ext cx="10657491" cy="3539430"/>
          </a:xfrm>
          <a:prstGeom prst="rect">
            <a:avLst/>
          </a:prstGeom>
          <a:noFill/>
        </p:spPr>
        <p:txBody>
          <a:bodyPr wrap="square" rtlCol="0">
            <a:spAutoFit/>
          </a:bodyPr>
          <a:lstStyle/>
          <a:p>
            <a:r>
              <a:rPr lang="en-US" sz="2800" dirty="0"/>
              <a:t>For the latitude of Bulgaria the “non-setting” constellations are:</a:t>
            </a:r>
            <a:endParaRPr lang="bg-BG" sz="2800" dirty="0"/>
          </a:p>
          <a:p>
            <a:pPr marL="342900" indent="-342900">
              <a:buAutoNum type="arabicPeriod"/>
            </a:pPr>
            <a:r>
              <a:rPr lang="en-US" sz="2800" dirty="0" err="1"/>
              <a:t>Ursa</a:t>
            </a:r>
            <a:r>
              <a:rPr lang="en-US" sz="2800" dirty="0"/>
              <a:t> Major</a:t>
            </a:r>
            <a:endParaRPr lang="bg-BG" sz="2800" dirty="0"/>
          </a:p>
          <a:p>
            <a:pPr marL="342900" indent="-342900">
              <a:buAutoNum type="arabicPeriod"/>
            </a:pPr>
            <a:r>
              <a:rPr lang="en-US" sz="2800" dirty="0" err="1"/>
              <a:t>Ursa</a:t>
            </a:r>
            <a:r>
              <a:rPr lang="en-US" sz="2800" dirty="0"/>
              <a:t> Minor</a:t>
            </a:r>
            <a:endParaRPr lang="bg-BG" sz="2800" dirty="0"/>
          </a:p>
          <a:p>
            <a:pPr marL="342900" indent="-342900">
              <a:buAutoNum type="arabicPeriod"/>
            </a:pPr>
            <a:r>
              <a:rPr lang="en-US" sz="2800" dirty="0"/>
              <a:t>Draco</a:t>
            </a:r>
            <a:endParaRPr lang="bg-BG" sz="2800" dirty="0"/>
          </a:p>
          <a:p>
            <a:pPr marL="342900" indent="-342900">
              <a:buAutoNum type="arabicPeriod"/>
            </a:pPr>
            <a:r>
              <a:rPr lang="en-US" sz="2800" dirty="0"/>
              <a:t>Cepheus</a:t>
            </a:r>
            <a:endParaRPr lang="bg-BG" sz="2800" dirty="0"/>
          </a:p>
          <a:p>
            <a:pPr marL="342900" indent="-342900">
              <a:buAutoNum type="arabicPeriod"/>
            </a:pPr>
            <a:r>
              <a:rPr lang="en-US" sz="2800" dirty="0"/>
              <a:t>Cassiopeia</a:t>
            </a:r>
            <a:endParaRPr lang="bg-BG" sz="2800" dirty="0"/>
          </a:p>
          <a:p>
            <a:pPr marL="342900" indent="-342900">
              <a:buAutoNum type="arabicPeriod"/>
            </a:pPr>
            <a:r>
              <a:rPr lang="en-US" sz="2800" dirty="0"/>
              <a:t>Camelopardalis</a:t>
            </a:r>
            <a:r>
              <a:rPr lang="bg-BG" sz="2800" dirty="0"/>
              <a:t> </a:t>
            </a:r>
          </a:p>
          <a:p>
            <a:pPr marL="342900" indent="-342900">
              <a:buAutoNum type="arabicPeriod"/>
            </a:pPr>
            <a:r>
              <a:rPr lang="en-US" sz="2800" dirty="0"/>
              <a:t>Lynx</a:t>
            </a:r>
            <a:endParaRPr lang="bg-BG" sz="2800" dirty="0"/>
          </a:p>
        </p:txBody>
      </p:sp>
      <p:sp>
        <p:nvSpPr>
          <p:cNvPr id="8" name="Текстово поле 7"/>
          <p:cNvSpPr txBox="1"/>
          <p:nvPr/>
        </p:nvSpPr>
        <p:spPr>
          <a:xfrm>
            <a:off x="1472419" y="998710"/>
            <a:ext cx="1969477" cy="523220"/>
          </a:xfrm>
          <a:prstGeom prst="rect">
            <a:avLst/>
          </a:prstGeom>
          <a:noFill/>
        </p:spPr>
        <p:txBody>
          <a:bodyPr wrap="square" rtlCol="0">
            <a:spAutoFit/>
          </a:bodyPr>
          <a:lstStyle/>
          <a:p>
            <a:r>
              <a:rPr lang="en-US" sz="2800" dirty="0"/>
              <a:t>Answer</a:t>
            </a:r>
            <a:r>
              <a:rPr lang="en-US" dirty="0"/>
              <a:t>:</a:t>
            </a:r>
            <a:endParaRPr lang="bg-BG"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BlokTextu 8"/>
          <p:cNvSpPr txBox="1"/>
          <p:nvPr/>
        </p:nvSpPr>
        <p:spPr>
          <a:xfrm>
            <a:off x="244632" y="707705"/>
            <a:ext cx="11685320" cy="768350"/>
          </a:xfrm>
          <a:prstGeom prst="rect">
            <a:avLst/>
          </a:prstGeom>
          <a:noFill/>
        </p:spPr>
        <p:txBody>
          <a:bodyPr wrap="square" rtlCol="0">
            <a:spAutoFit/>
          </a:bodyPr>
          <a:lstStyle/>
          <a:p>
            <a:r>
              <a:rPr lang="en-US" sz="4400" u="sng" dirty="0">
                <a:solidFill>
                  <a:schemeClr val="tx2"/>
                </a:solidFill>
              </a:rPr>
              <a:t>Practical activity</a:t>
            </a:r>
            <a:r>
              <a:rPr lang="en-GB" sz="4400" dirty="0">
                <a:solidFill>
                  <a:schemeClr val="tx2"/>
                </a:solidFill>
              </a:rPr>
              <a:t>: </a:t>
            </a:r>
            <a:r>
              <a:rPr lang="en-US" altLang="bg-BG" sz="4400" dirty="0">
                <a:solidFill>
                  <a:schemeClr val="tx2"/>
                </a:solidFill>
              </a:rPr>
              <a:t>2.1.2</a:t>
            </a:r>
            <a:r>
              <a:rPr lang="cs-CZ" sz="3200" dirty="0">
                <a:solidFill>
                  <a:schemeClr val="tx2"/>
                </a:solidFill>
              </a:rPr>
              <a:t>. </a:t>
            </a:r>
            <a:r>
              <a:rPr lang="en-US" sz="3200" dirty="0">
                <a:solidFill>
                  <a:schemeClr val="tx2"/>
                </a:solidFill>
              </a:rPr>
              <a:t>SEASONS</a:t>
            </a:r>
            <a:endParaRPr lang="en-GB" sz="4400" u="sng" dirty="0">
              <a:solidFill>
                <a:schemeClr val="tx2"/>
              </a:solidFill>
            </a:endParaRPr>
          </a:p>
        </p:txBody>
      </p:sp>
      <p:sp>
        <p:nvSpPr>
          <p:cNvPr id="8" name="BlokTextu 8"/>
          <p:cNvSpPr txBox="1"/>
          <p:nvPr/>
        </p:nvSpPr>
        <p:spPr>
          <a:xfrm>
            <a:off x="228007" y="2173993"/>
            <a:ext cx="11685320" cy="1077218"/>
          </a:xfrm>
          <a:prstGeom prst="rect">
            <a:avLst/>
          </a:prstGeom>
          <a:noFill/>
        </p:spPr>
        <p:txBody>
          <a:bodyPr wrap="square" rtlCol="0">
            <a:spAutoFit/>
          </a:bodyPr>
          <a:lstStyle/>
          <a:p>
            <a:r>
              <a:rPr lang="en-US" sz="3600" dirty="0">
                <a:solidFill>
                  <a:srgbClr val="002060"/>
                </a:solidFill>
              </a:rPr>
              <a:t>Materials and tools</a:t>
            </a:r>
            <a:r>
              <a:rPr lang="en-GB" sz="3600" dirty="0">
                <a:solidFill>
                  <a:srgbClr val="002060"/>
                </a:solidFill>
              </a:rPr>
              <a:t>:</a:t>
            </a:r>
            <a:r>
              <a:rPr lang="bg-BG" sz="3600" dirty="0">
                <a:solidFill>
                  <a:srgbClr val="002060"/>
                </a:solidFill>
              </a:rPr>
              <a:t> </a:t>
            </a:r>
            <a:r>
              <a:rPr lang="en-US" sz="2800" i="1" dirty="0">
                <a:solidFill>
                  <a:srgbClr val="002060"/>
                </a:solidFill>
              </a:rPr>
              <a:t>A blank table printed on a sheet of paper about the characteristics of the seasons</a:t>
            </a:r>
            <a:endParaRPr lang="en-GB" sz="2800" i="1" dirty="0">
              <a:solidFill>
                <a:srgbClr val="002060"/>
              </a:solidFill>
            </a:endParaRPr>
          </a:p>
        </p:txBody>
      </p:sp>
      <p:sp>
        <p:nvSpPr>
          <p:cNvPr id="11" name="BlokTextu 8"/>
          <p:cNvSpPr txBox="1"/>
          <p:nvPr/>
        </p:nvSpPr>
        <p:spPr>
          <a:xfrm>
            <a:off x="211382" y="3168289"/>
            <a:ext cx="11980618" cy="1077218"/>
          </a:xfrm>
          <a:prstGeom prst="rect">
            <a:avLst/>
          </a:prstGeom>
          <a:noFill/>
        </p:spPr>
        <p:txBody>
          <a:bodyPr wrap="square" rtlCol="0">
            <a:spAutoFit/>
          </a:bodyPr>
          <a:lstStyle/>
          <a:p>
            <a:r>
              <a:rPr lang="en-US" sz="3600" dirty="0">
                <a:solidFill>
                  <a:srgbClr val="002060"/>
                </a:solidFill>
              </a:rPr>
              <a:t>Procedure</a:t>
            </a:r>
            <a:r>
              <a:rPr lang="en-GB" sz="3600" dirty="0">
                <a:solidFill>
                  <a:srgbClr val="002060"/>
                </a:solidFill>
              </a:rPr>
              <a:t>: </a:t>
            </a:r>
            <a:r>
              <a:rPr lang="en-US" sz="2800" i="1" dirty="0">
                <a:solidFill>
                  <a:srgbClr val="002060"/>
                </a:solidFill>
              </a:rPr>
              <a:t>Students should look for information or fill in the table based on their own experience.</a:t>
            </a:r>
            <a:endParaRPr lang="en-GB" sz="2800" i="1" dirty="0">
              <a:solidFill>
                <a:srgbClr val="002060"/>
              </a:solidFill>
            </a:endParaRPr>
          </a:p>
        </p:txBody>
      </p:sp>
      <p:sp>
        <p:nvSpPr>
          <p:cNvPr id="12" name="BlokTextu 8"/>
          <p:cNvSpPr txBox="1"/>
          <p:nvPr/>
        </p:nvSpPr>
        <p:spPr>
          <a:xfrm>
            <a:off x="249959" y="1634806"/>
            <a:ext cx="11685320" cy="645160"/>
          </a:xfrm>
          <a:prstGeom prst="rect">
            <a:avLst/>
          </a:prstGeom>
          <a:noFill/>
        </p:spPr>
        <p:txBody>
          <a:bodyPr wrap="square" rtlCol="0">
            <a:spAutoFit/>
          </a:bodyPr>
          <a:lstStyle/>
          <a:p>
            <a:r>
              <a:rPr lang="en-US" sz="3600" dirty="0">
                <a:solidFill>
                  <a:srgbClr val="002060"/>
                </a:solidFill>
              </a:rPr>
              <a:t>Methodical part</a:t>
            </a:r>
            <a:r>
              <a:rPr lang="en-GB" sz="3600" dirty="0">
                <a:solidFill>
                  <a:srgbClr val="002060"/>
                </a:solidFill>
              </a:rPr>
              <a:t>: </a:t>
            </a:r>
            <a:r>
              <a:rPr lang="ru-RU" sz="3600" i="1" dirty="0" err="1">
                <a:solidFill>
                  <a:srgbClr val="002060"/>
                </a:solidFill>
              </a:rPr>
              <a:t>file</a:t>
            </a:r>
            <a:r>
              <a:rPr lang="ru-RU" sz="3600" i="1" dirty="0">
                <a:solidFill>
                  <a:srgbClr val="002060"/>
                </a:solidFill>
              </a:rPr>
              <a:t> </a:t>
            </a:r>
            <a:r>
              <a:rPr lang="en-US" sz="3600" i="1" dirty="0">
                <a:solidFill>
                  <a:srgbClr val="002060"/>
                </a:solidFill>
              </a:rPr>
              <a:t>APPENDIX</a:t>
            </a:r>
            <a:r>
              <a:rPr lang="ru-RU" sz="3600" i="1" dirty="0">
                <a:solidFill>
                  <a:srgbClr val="002060"/>
                </a:solidFill>
              </a:rPr>
              <a:t> 1</a:t>
            </a:r>
            <a:r>
              <a:rPr lang="en-US" altLang="ru-RU" sz="3600" i="1" dirty="0">
                <a:solidFill>
                  <a:srgbClr val="002060"/>
                </a:solidFill>
              </a:rPr>
              <a:t> of topic 1, module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graphicFrame>
        <p:nvGraphicFramePr>
          <p:cNvPr id="5" name="Таблица 4"/>
          <p:cNvGraphicFramePr>
            <a:graphicFrameLocks noGrp="1"/>
          </p:cNvGraphicFramePr>
          <p:nvPr/>
        </p:nvGraphicFramePr>
        <p:xfrm>
          <a:off x="3167909" y="954625"/>
          <a:ext cx="5849419" cy="4504148"/>
        </p:xfrm>
        <a:graphic>
          <a:graphicData uri="http://schemas.openxmlformats.org/drawingml/2006/table">
            <a:tbl>
              <a:tblPr/>
              <a:tblGrid>
                <a:gridCol w="223260">
                  <a:extLst>
                    <a:ext uri="{9D8B030D-6E8A-4147-A177-3AD203B41FA5}">
                      <a16:colId xmlns:a16="http://schemas.microsoft.com/office/drawing/2014/main" val="20000"/>
                    </a:ext>
                  </a:extLst>
                </a:gridCol>
                <a:gridCol w="857319">
                  <a:extLst>
                    <a:ext uri="{9D8B030D-6E8A-4147-A177-3AD203B41FA5}">
                      <a16:colId xmlns:a16="http://schemas.microsoft.com/office/drawing/2014/main" val="20001"/>
                    </a:ext>
                  </a:extLst>
                </a:gridCol>
                <a:gridCol w="857319">
                  <a:extLst>
                    <a:ext uri="{9D8B030D-6E8A-4147-A177-3AD203B41FA5}">
                      <a16:colId xmlns:a16="http://schemas.microsoft.com/office/drawing/2014/main" val="20002"/>
                    </a:ext>
                  </a:extLst>
                </a:gridCol>
                <a:gridCol w="669781">
                  <a:extLst>
                    <a:ext uri="{9D8B030D-6E8A-4147-A177-3AD203B41FA5}">
                      <a16:colId xmlns:a16="http://schemas.microsoft.com/office/drawing/2014/main" val="20003"/>
                    </a:ext>
                  </a:extLst>
                </a:gridCol>
                <a:gridCol w="669781">
                  <a:extLst>
                    <a:ext uri="{9D8B030D-6E8A-4147-A177-3AD203B41FA5}">
                      <a16:colId xmlns:a16="http://schemas.microsoft.com/office/drawing/2014/main" val="20004"/>
                    </a:ext>
                  </a:extLst>
                </a:gridCol>
                <a:gridCol w="651920">
                  <a:extLst>
                    <a:ext uri="{9D8B030D-6E8A-4147-A177-3AD203B41FA5}">
                      <a16:colId xmlns:a16="http://schemas.microsoft.com/office/drawing/2014/main" val="20005"/>
                    </a:ext>
                  </a:extLst>
                </a:gridCol>
                <a:gridCol w="651920">
                  <a:extLst>
                    <a:ext uri="{9D8B030D-6E8A-4147-A177-3AD203B41FA5}">
                      <a16:colId xmlns:a16="http://schemas.microsoft.com/office/drawing/2014/main" val="20006"/>
                    </a:ext>
                  </a:extLst>
                </a:gridCol>
                <a:gridCol w="598338">
                  <a:extLst>
                    <a:ext uri="{9D8B030D-6E8A-4147-A177-3AD203B41FA5}">
                      <a16:colId xmlns:a16="http://schemas.microsoft.com/office/drawing/2014/main" val="20007"/>
                    </a:ext>
                  </a:extLst>
                </a:gridCol>
                <a:gridCol w="669781">
                  <a:extLst>
                    <a:ext uri="{9D8B030D-6E8A-4147-A177-3AD203B41FA5}">
                      <a16:colId xmlns:a16="http://schemas.microsoft.com/office/drawing/2014/main" val="20008"/>
                    </a:ext>
                  </a:extLst>
                </a:gridCol>
              </a:tblGrid>
              <a:tr h="271512">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a:noFill/>
                    </a:lnB>
                  </a:tcPr>
                </a:tc>
                <a:tc gridSpan="8">
                  <a:txBody>
                    <a:bodyPr/>
                    <a:lstStyle/>
                    <a:p>
                      <a:pPr algn="ctr" fontAlgn="b"/>
                      <a:r>
                        <a:rPr lang="en-US" sz="1700" b="1" i="0" u="none" strike="noStrike">
                          <a:solidFill>
                            <a:srgbClr val="000000"/>
                          </a:solidFill>
                          <a:effectLst/>
                          <a:latin typeface="Calibri" panose="020F0502020204030204" pitchFamily="34" charset="0"/>
                        </a:rPr>
                        <a:t>SEASONS</a:t>
                      </a:r>
                    </a:p>
                  </a:txBody>
                  <a:tcPr marL="7145" marR="7145" marT="714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0046">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bg-BG" sz="800" b="0" i="0" u="none" strike="noStrike">
                        <a:solidFill>
                          <a:srgbClr val="000000"/>
                        </a:solidFill>
                        <a:effectLst/>
                        <a:latin typeface="Calibri" panose="020F0502020204030204" pitchFamily="34" charset="0"/>
                      </a:endParaRPr>
                    </a:p>
                  </a:txBody>
                  <a:tcPr marL="7145" marR="7145" marT="714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2901">
                <a:tc rowSpan="2">
                  <a:txBody>
                    <a:bodyPr/>
                    <a:lstStyle/>
                    <a:p>
                      <a:pPr algn="ctr" fontAlgn="ctr"/>
                      <a:r>
                        <a:rPr lang="bg-BG" sz="1100" b="1" i="0" u="none" strike="noStrike">
                          <a:solidFill>
                            <a:srgbClr val="000000"/>
                          </a:solidFill>
                          <a:effectLst/>
                          <a:latin typeface="Calibri" panose="020F0502020204030204" pitchFamily="34" charset="0"/>
                        </a:rPr>
                        <a:t>№</a:t>
                      </a:r>
                    </a:p>
                  </a:txBody>
                  <a:tcPr marL="7145" marR="7145" marT="71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800" b="1" i="0" u="none" strike="noStrike">
                          <a:solidFill>
                            <a:srgbClr val="000000"/>
                          </a:solidFill>
                          <a:effectLst/>
                          <a:latin typeface="Calibri" panose="020F0502020204030204" pitchFamily="34" charset="0"/>
                        </a:rPr>
                        <a:t>In the North Hemisphere</a:t>
                      </a:r>
                    </a:p>
                  </a:txBody>
                  <a:tcPr marL="7145" marR="7145" marT="7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900" b="1" i="0" u="none" strike="noStrike">
                          <a:solidFill>
                            <a:srgbClr val="000000"/>
                          </a:solidFill>
                          <a:effectLst/>
                          <a:latin typeface="Calibri" panose="020F0502020204030204" pitchFamily="34" charset="0"/>
                        </a:rPr>
                        <a:t>Constellation the Sun is in</a:t>
                      </a:r>
                    </a:p>
                  </a:txBody>
                  <a:tcPr marL="7145" marR="7145" marT="71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7253">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Data</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Position</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Season start</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Day / Night</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Sunrise</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Sunset</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Altitude of the Sun</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857406">
                <a:tc>
                  <a:txBody>
                    <a:bodyPr/>
                    <a:lstStyle/>
                    <a:p>
                      <a:pPr algn="ctr" fontAlgn="ctr"/>
                      <a:r>
                        <a:rPr lang="bg-BG" sz="1100" b="1" i="0" u="none" strike="noStrike">
                          <a:solidFill>
                            <a:srgbClr val="000000"/>
                          </a:solidFill>
                          <a:effectLst/>
                          <a:latin typeface="Calibri" panose="020F0502020204030204" pitchFamily="34" charset="0"/>
                        </a:rPr>
                        <a:t>1</a:t>
                      </a:r>
                    </a:p>
                  </a:txBody>
                  <a:tcPr marL="7145" marR="7145" marT="71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20   March</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bg-BG" sz="800" b="1" i="0" u="none" strike="noStrike">
                        <a:solidFill>
                          <a:srgbClr val="000000"/>
                        </a:solidFill>
                        <a:effectLst/>
                        <a:latin typeface="Calibri" panose="020F0502020204030204" pitchFamily="34" charset="0"/>
                      </a:endParaRP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7406">
                <a:tc>
                  <a:txBody>
                    <a:bodyPr/>
                    <a:lstStyle/>
                    <a:p>
                      <a:pPr algn="ctr" fontAlgn="ctr"/>
                      <a:r>
                        <a:rPr lang="bg-BG" sz="1100" b="1" i="0" u="none" strike="noStrike">
                          <a:solidFill>
                            <a:srgbClr val="000000"/>
                          </a:solidFill>
                          <a:effectLst/>
                          <a:latin typeface="Calibri" panose="020F0502020204030204" pitchFamily="34" charset="0"/>
                        </a:rPr>
                        <a:t>2</a:t>
                      </a:r>
                    </a:p>
                  </a:txBody>
                  <a:tcPr marL="7145" marR="7145" marT="71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21  June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7406">
                <a:tc>
                  <a:txBody>
                    <a:bodyPr/>
                    <a:lstStyle/>
                    <a:p>
                      <a:pPr algn="ctr" fontAlgn="ctr"/>
                      <a:r>
                        <a:rPr lang="bg-BG" sz="1100" b="1" i="0" u="none" strike="noStrike">
                          <a:solidFill>
                            <a:srgbClr val="000000"/>
                          </a:solidFill>
                          <a:effectLst/>
                          <a:latin typeface="Calibri" panose="020F0502020204030204" pitchFamily="34" charset="0"/>
                        </a:rPr>
                        <a:t>3</a:t>
                      </a:r>
                    </a:p>
                  </a:txBody>
                  <a:tcPr marL="7145" marR="7145" marT="71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23 September</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7406">
                <a:tc>
                  <a:txBody>
                    <a:bodyPr/>
                    <a:lstStyle/>
                    <a:p>
                      <a:pPr algn="ctr" fontAlgn="ctr"/>
                      <a:r>
                        <a:rPr lang="bg-BG" sz="1100" b="1" i="0" u="none" strike="noStrike">
                          <a:solidFill>
                            <a:srgbClr val="000000"/>
                          </a:solidFill>
                          <a:effectLst/>
                          <a:latin typeface="Calibri" panose="020F0502020204030204" pitchFamily="34" charset="0"/>
                        </a:rPr>
                        <a:t>4</a:t>
                      </a:r>
                    </a:p>
                  </a:txBody>
                  <a:tcPr marL="7145" marR="7145" marT="714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22  December</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0"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800" b="1" i="0" u="none" strike="noStrike">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bg-BG" sz="1100" b="0" i="0" u="none" strike="noStrike" dirty="0">
                          <a:solidFill>
                            <a:srgbClr val="000000"/>
                          </a:solidFill>
                          <a:effectLst/>
                          <a:latin typeface="Calibri" panose="020F0502020204030204" pitchFamily="34" charset="0"/>
                        </a:rPr>
                        <a:t> </a:t>
                      </a:r>
                    </a:p>
                  </a:txBody>
                  <a:tcPr marL="7145" marR="7145" marT="714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Текстово поле 8"/>
          <p:cNvSpPr txBox="1"/>
          <p:nvPr/>
        </p:nvSpPr>
        <p:spPr>
          <a:xfrm>
            <a:off x="259080" y="2088501"/>
            <a:ext cx="1969477" cy="523220"/>
          </a:xfrm>
          <a:prstGeom prst="rect">
            <a:avLst/>
          </a:prstGeom>
          <a:noFill/>
        </p:spPr>
        <p:txBody>
          <a:bodyPr wrap="square" rtlCol="0">
            <a:spAutoFit/>
          </a:bodyPr>
          <a:lstStyle/>
          <a:p>
            <a:r>
              <a:rPr lang="en-US" sz="2800" dirty="0"/>
              <a:t>Answer</a:t>
            </a:r>
            <a:r>
              <a:rPr lang="en-US" dirty="0"/>
              <a:t>:</a:t>
            </a:r>
            <a:endParaRPr lang="bg-BG" dirty="0"/>
          </a:p>
        </p:txBody>
      </p:sp>
      <p:graphicFrame>
        <p:nvGraphicFramePr>
          <p:cNvPr id="5" name="Обект 4"/>
          <p:cNvGraphicFramePr>
            <a:graphicFrameLocks noChangeAspect="1"/>
          </p:cNvGraphicFramePr>
          <p:nvPr/>
        </p:nvGraphicFramePr>
        <p:xfrm>
          <a:off x="2602523" y="807817"/>
          <a:ext cx="6365632" cy="4776181"/>
        </p:xfrm>
        <a:graphic>
          <a:graphicData uri="http://schemas.openxmlformats.org/presentationml/2006/ole">
            <mc:AlternateContent xmlns:mc="http://schemas.openxmlformats.org/markup-compatibility/2006">
              <mc:Choice xmlns:v="urn:schemas-microsoft-com:vml" Requires="v">
                <p:oleObj spid="_x0000_s5144" name="Работен лист" r:id="rId5" imgW="6299835" imgH="4726940" progId="Excel.Sheet.12">
                  <p:embed/>
                </p:oleObj>
              </mc:Choice>
              <mc:Fallback>
                <p:oleObj name="Работен лист" r:id="rId5" imgW="6299835" imgH="4726940" progId="Excel.Sheet.12">
                  <p:embed/>
                  <p:pic>
                    <p:nvPicPr>
                      <p:cNvPr id="0" name="Picture 5125"/>
                      <p:cNvPicPr/>
                      <p:nvPr/>
                    </p:nvPicPr>
                    <p:blipFill>
                      <a:blip r:embed="rId6"/>
                      <a:stretch>
                        <a:fillRect/>
                      </a:stretch>
                    </p:blipFill>
                    <p:spPr>
                      <a:xfrm>
                        <a:off x="2602523" y="807817"/>
                        <a:ext cx="6365632" cy="4776181"/>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BlokTextu 8"/>
          <p:cNvSpPr txBox="1"/>
          <p:nvPr/>
        </p:nvSpPr>
        <p:spPr>
          <a:xfrm>
            <a:off x="244632" y="707705"/>
            <a:ext cx="11685320" cy="1260475"/>
          </a:xfrm>
          <a:prstGeom prst="rect">
            <a:avLst/>
          </a:prstGeom>
          <a:noFill/>
        </p:spPr>
        <p:txBody>
          <a:bodyPr wrap="square" rtlCol="0">
            <a:spAutoFit/>
          </a:bodyPr>
          <a:lstStyle/>
          <a:p>
            <a:r>
              <a:rPr lang="en-US" sz="4400" u="sng" dirty="0">
                <a:solidFill>
                  <a:schemeClr val="tx2"/>
                </a:solidFill>
              </a:rPr>
              <a:t>Practical activity</a:t>
            </a:r>
            <a:r>
              <a:rPr lang="en-GB" sz="4400" dirty="0">
                <a:solidFill>
                  <a:schemeClr val="tx2"/>
                </a:solidFill>
              </a:rPr>
              <a:t>: </a:t>
            </a:r>
            <a:r>
              <a:rPr lang="en-US" altLang="en-GB" sz="4400" dirty="0">
                <a:solidFill>
                  <a:schemeClr val="tx2"/>
                </a:solidFill>
              </a:rPr>
              <a:t>2.1.3</a:t>
            </a:r>
            <a:r>
              <a:rPr lang="cs-CZ" sz="3200" dirty="0">
                <a:solidFill>
                  <a:schemeClr val="tx2"/>
                </a:solidFill>
              </a:rPr>
              <a:t>. </a:t>
            </a:r>
            <a:r>
              <a:rPr lang="en-US" sz="3200" dirty="0">
                <a:solidFill>
                  <a:schemeClr val="tx2"/>
                </a:solidFill>
              </a:rPr>
              <a:t>APPARENT MOTION OF THE SKY </a:t>
            </a:r>
            <a:endParaRPr lang="en-GB" sz="4400" u="sng" dirty="0">
              <a:solidFill>
                <a:schemeClr val="tx2"/>
              </a:solidFill>
            </a:endParaRPr>
          </a:p>
        </p:txBody>
      </p:sp>
      <p:sp>
        <p:nvSpPr>
          <p:cNvPr id="8" name="BlokTextu 8"/>
          <p:cNvSpPr txBox="1"/>
          <p:nvPr/>
        </p:nvSpPr>
        <p:spPr>
          <a:xfrm>
            <a:off x="211497" y="2787403"/>
            <a:ext cx="11685320" cy="1508105"/>
          </a:xfrm>
          <a:prstGeom prst="rect">
            <a:avLst/>
          </a:prstGeom>
          <a:noFill/>
        </p:spPr>
        <p:txBody>
          <a:bodyPr wrap="square" rtlCol="0">
            <a:spAutoFit/>
          </a:bodyPr>
          <a:lstStyle/>
          <a:p>
            <a:r>
              <a:rPr lang="en-US" sz="3600" dirty="0">
                <a:solidFill>
                  <a:srgbClr val="002060"/>
                </a:solidFill>
              </a:rPr>
              <a:t>Materials and tools</a:t>
            </a:r>
            <a:r>
              <a:rPr lang="en-GB" sz="3600" dirty="0">
                <a:solidFill>
                  <a:srgbClr val="002060"/>
                </a:solidFill>
              </a:rPr>
              <a:t>:</a:t>
            </a:r>
            <a:r>
              <a:rPr lang="bg-BG" sz="3600" dirty="0">
                <a:solidFill>
                  <a:srgbClr val="002060"/>
                </a:solidFill>
              </a:rPr>
              <a:t> </a:t>
            </a:r>
            <a:r>
              <a:rPr lang="en-US" sz="2800" i="1" dirty="0">
                <a:solidFill>
                  <a:srgbClr val="002060"/>
                </a:solidFill>
              </a:rPr>
              <a:t>Printed on a sheet or shown in electronic version 3 images of the starry sky at 3 different moments for the same evening for an observer in the northern hemisphere.</a:t>
            </a:r>
            <a:endParaRPr lang="en-GB" sz="2800" i="1" dirty="0">
              <a:solidFill>
                <a:srgbClr val="002060"/>
              </a:solidFill>
            </a:endParaRPr>
          </a:p>
        </p:txBody>
      </p:sp>
      <p:sp>
        <p:nvSpPr>
          <p:cNvPr id="11" name="BlokTextu 8"/>
          <p:cNvSpPr txBox="1"/>
          <p:nvPr/>
        </p:nvSpPr>
        <p:spPr>
          <a:xfrm>
            <a:off x="211382" y="4611184"/>
            <a:ext cx="11980618" cy="646331"/>
          </a:xfrm>
          <a:prstGeom prst="rect">
            <a:avLst/>
          </a:prstGeom>
          <a:noFill/>
        </p:spPr>
        <p:txBody>
          <a:bodyPr wrap="square" rtlCol="0">
            <a:spAutoFit/>
          </a:bodyPr>
          <a:lstStyle/>
          <a:p>
            <a:r>
              <a:rPr lang="en-US" sz="3600" dirty="0">
                <a:solidFill>
                  <a:srgbClr val="002060"/>
                </a:solidFill>
              </a:rPr>
              <a:t>Procedure</a:t>
            </a:r>
            <a:r>
              <a:rPr lang="en-GB" sz="3600" dirty="0">
                <a:solidFill>
                  <a:srgbClr val="002060"/>
                </a:solidFill>
              </a:rPr>
              <a:t>: </a:t>
            </a:r>
            <a:r>
              <a:rPr lang="en-US" sz="2800" i="1" dirty="0">
                <a:solidFill>
                  <a:srgbClr val="002060"/>
                </a:solidFill>
              </a:rPr>
              <a:t>Students must arrange the three images in the correct order.</a:t>
            </a:r>
            <a:endParaRPr lang="en-GB" sz="2800" i="1" dirty="0">
              <a:solidFill>
                <a:srgbClr val="002060"/>
              </a:solidFill>
            </a:endParaRPr>
          </a:p>
        </p:txBody>
      </p:sp>
      <p:sp>
        <p:nvSpPr>
          <p:cNvPr id="12" name="BlokTextu 8"/>
          <p:cNvSpPr txBox="1"/>
          <p:nvPr/>
        </p:nvSpPr>
        <p:spPr>
          <a:xfrm>
            <a:off x="234193" y="1697870"/>
            <a:ext cx="11685320" cy="1198880"/>
          </a:xfrm>
          <a:prstGeom prst="rect">
            <a:avLst/>
          </a:prstGeom>
          <a:noFill/>
        </p:spPr>
        <p:txBody>
          <a:bodyPr wrap="square" rtlCol="0">
            <a:spAutoFit/>
          </a:bodyPr>
          <a:lstStyle/>
          <a:p>
            <a:r>
              <a:rPr lang="en-US" sz="3600" dirty="0">
                <a:solidFill>
                  <a:srgbClr val="002060"/>
                </a:solidFill>
              </a:rPr>
              <a:t>Methodical part</a:t>
            </a:r>
            <a:r>
              <a:rPr lang="en-GB" sz="3600" dirty="0">
                <a:solidFill>
                  <a:srgbClr val="002060"/>
                </a:solidFill>
              </a:rPr>
              <a:t>: </a:t>
            </a:r>
            <a:r>
              <a:rPr lang="ru-RU" sz="3600" i="1" dirty="0" err="1">
                <a:solidFill>
                  <a:srgbClr val="002060"/>
                </a:solidFill>
              </a:rPr>
              <a:t>file</a:t>
            </a:r>
            <a:r>
              <a:rPr lang="ru-RU" sz="3600" i="1" dirty="0">
                <a:solidFill>
                  <a:srgbClr val="002060"/>
                </a:solidFill>
              </a:rPr>
              <a:t> </a:t>
            </a:r>
            <a:r>
              <a:rPr lang="en-US" sz="3600" i="1" dirty="0">
                <a:solidFill>
                  <a:srgbClr val="002060"/>
                </a:solidFill>
              </a:rPr>
              <a:t>APPENDIX</a:t>
            </a:r>
            <a:r>
              <a:rPr lang="ru-RU" sz="3600" i="1" dirty="0">
                <a:solidFill>
                  <a:srgbClr val="002060"/>
                </a:solidFill>
              </a:rPr>
              <a:t> 2а,2</a:t>
            </a:r>
            <a:r>
              <a:rPr lang="en-US" sz="3600" i="1" dirty="0">
                <a:solidFill>
                  <a:srgbClr val="002060"/>
                </a:solidFill>
              </a:rPr>
              <a:t>b</a:t>
            </a:r>
            <a:r>
              <a:rPr lang="ru-RU" sz="3600" i="1" dirty="0">
                <a:solidFill>
                  <a:srgbClr val="002060"/>
                </a:solidFill>
              </a:rPr>
              <a:t> и </a:t>
            </a:r>
            <a:r>
              <a:rPr lang="en-US" sz="3600" i="1" dirty="0">
                <a:solidFill>
                  <a:srgbClr val="002060"/>
                </a:solidFill>
              </a:rPr>
              <a:t>2c</a:t>
            </a:r>
            <a:r>
              <a:rPr lang="en-US" altLang="en-US" sz="3600" i="1" dirty="0">
                <a:solidFill>
                  <a:srgbClr val="002060"/>
                </a:solidFill>
              </a:rPr>
              <a:t>, topic 1, module 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pic>
        <p:nvPicPr>
          <p:cNvPr id="5" name="Картина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43" y="756746"/>
            <a:ext cx="4228805" cy="2698066"/>
          </a:xfrm>
          <a:prstGeom prst="rect">
            <a:avLst/>
          </a:prstGeom>
        </p:spPr>
      </p:pic>
      <p:pic>
        <p:nvPicPr>
          <p:cNvPr id="6" name="Картина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654" y="1900821"/>
            <a:ext cx="4134211" cy="2637713"/>
          </a:xfrm>
          <a:prstGeom prst="rect">
            <a:avLst/>
          </a:prstGeom>
        </p:spPr>
      </p:pic>
      <p:pic>
        <p:nvPicPr>
          <p:cNvPr id="8" name="Картина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4879" y="2636578"/>
            <a:ext cx="4181508" cy="2667890"/>
          </a:xfrm>
          <a:prstGeom prst="rect">
            <a:avLst/>
          </a:prstGeom>
        </p:spPr>
      </p:pic>
      <p:sp>
        <p:nvSpPr>
          <p:cNvPr id="9" name="Текстово поле 8"/>
          <p:cNvSpPr txBox="1"/>
          <p:nvPr/>
        </p:nvSpPr>
        <p:spPr>
          <a:xfrm>
            <a:off x="2018007" y="3368165"/>
            <a:ext cx="1182414" cy="461665"/>
          </a:xfrm>
          <a:prstGeom prst="rect">
            <a:avLst/>
          </a:prstGeom>
          <a:noFill/>
        </p:spPr>
        <p:txBody>
          <a:bodyPr wrap="square" rtlCol="0">
            <a:spAutoFit/>
          </a:bodyPr>
          <a:lstStyle/>
          <a:p>
            <a:r>
              <a:rPr lang="en-US" sz="2400" dirty="0"/>
              <a:t>2a</a:t>
            </a:r>
            <a:endParaRPr lang="bg-BG" sz="2400" dirty="0"/>
          </a:p>
        </p:txBody>
      </p:sp>
      <p:sp>
        <p:nvSpPr>
          <p:cNvPr id="10" name="Текстово поле 9"/>
          <p:cNvSpPr txBox="1"/>
          <p:nvPr/>
        </p:nvSpPr>
        <p:spPr>
          <a:xfrm>
            <a:off x="5927094" y="4500560"/>
            <a:ext cx="1182414" cy="461665"/>
          </a:xfrm>
          <a:prstGeom prst="rect">
            <a:avLst/>
          </a:prstGeom>
          <a:noFill/>
        </p:spPr>
        <p:txBody>
          <a:bodyPr wrap="square" rtlCol="0">
            <a:spAutoFit/>
          </a:bodyPr>
          <a:lstStyle/>
          <a:p>
            <a:r>
              <a:rPr lang="en-US" sz="2400" dirty="0"/>
              <a:t>2b</a:t>
            </a:r>
            <a:endParaRPr lang="bg-BG" sz="2400" dirty="0"/>
          </a:p>
        </p:txBody>
      </p:sp>
      <p:sp>
        <p:nvSpPr>
          <p:cNvPr id="11" name="Текстово поле 10"/>
          <p:cNvSpPr txBox="1"/>
          <p:nvPr/>
        </p:nvSpPr>
        <p:spPr>
          <a:xfrm>
            <a:off x="9791516" y="5189655"/>
            <a:ext cx="1182414" cy="461665"/>
          </a:xfrm>
          <a:prstGeom prst="rect">
            <a:avLst/>
          </a:prstGeom>
          <a:noFill/>
        </p:spPr>
        <p:txBody>
          <a:bodyPr wrap="square" rtlCol="0">
            <a:spAutoFit/>
          </a:bodyPr>
          <a:lstStyle/>
          <a:p>
            <a:r>
              <a:rPr lang="en-US" sz="2400" dirty="0"/>
              <a:t>2c</a:t>
            </a:r>
            <a:endParaRPr lang="bg-BG"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56"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57" name="image2.jpg"/>
          <p:cNvPicPr/>
          <p:nvPr/>
        </p:nvPicPr>
        <p:blipFill>
          <a:blip r:embed="rId3"/>
          <a:stretch>
            <a:fillRect/>
          </a:stretch>
        </p:blipFill>
        <p:spPr>
          <a:xfrm>
            <a:off x="-6762" y="5799925"/>
            <a:ext cx="12198762" cy="1051902"/>
          </a:xfrm>
          <a:prstGeom prst="rect">
            <a:avLst/>
          </a:prstGeom>
          <a:ln w="12700">
            <a:miter lim="400000"/>
            <a:headEnd/>
            <a:tailEnd/>
          </a:ln>
        </p:spPr>
      </p:pic>
      <p:grpSp>
        <p:nvGrpSpPr>
          <p:cNvPr id="60" name="Group 60"/>
          <p:cNvGrpSpPr/>
          <p:nvPr/>
        </p:nvGrpSpPr>
        <p:grpSpPr>
          <a:xfrm>
            <a:off x="1840176" y="3416576"/>
            <a:ext cx="3794178" cy="1768684"/>
            <a:chOff x="0" y="0"/>
            <a:chExt cx="3794177" cy="1768682"/>
          </a:xfrm>
        </p:grpSpPr>
        <p:sp>
          <p:nvSpPr>
            <p:cNvPr id="58" name="Shape 58"/>
            <p:cNvSpPr/>
            <p:nvPr/>
          </p:nvSpPr>
          <p:spPr>
            <a:xfrm>
              <a:off x="0" y="0"/>
              <a:ext cx="2080588" cy="1768683"/>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59" name="Shape 59"/>
            <p:cNvSpPr/>
            <p:nvPr/>
          </p:nvSpPr>
          <p:spPr>
            <a:xfrm>
              <a:off x="86340" y="336123"/>
              <a:ext cx="3707838" cy="1096437"/>
            </a:xfrm>
            <a:prstGeom prst="rect">
              <a:avLst/>
            </a:prstGeom>
            <a:solidFill>
              <a:srgbClr val="A5A5A5"/>
            </a:solidFill>
            <a:ln w="19050" cap="flat">
              <a:solidFill>
                <a:srgbClr val="FFFFFF"/>
              </a:solidFill>
              <a:prstDash val="solid"/>
              <a:miter lim="800000"/>
            </a:ln>
            <a:effectLst/>
          </p:spPr>
          <p:txBody>
            <a:bodyPr wrap="square" lIns="45719" tIns="45719" rIns="45719" bIns="45719" numCol="1" anchor="ctr">
              <a:noAutofit/>
            </a:bodyPr>
            <a:lstStyle/>
            <a:p>
              <a:pPr lvl="0"/>
              <a:r>
                <a:rPr sz="1900" b="1">
                  <a:solidFill>
                    <a:srgbClr val="0D0D0D"/>
                  </a:solidFill>
                </a:rPr>
                <a:t>4.</a:t>
              </a:r>
              <a:r>
                <a:rPr sz="1900" b="1">
                  <a:solidFill>
                    <a:srgbClr val="FFFFFF"/>
                  </a:solidFill>
                </a:rPr>
                <a:t> </a:t>
              </a:r>
              <a:r>
                <a:rPr sz="1900" b="1"/>
                <a:t>STARS Concept for Astronomy Education Program</a:t>
              </a:r>
            </a:p>
          </p:txBody>
        </p:sp>
      </p:grpSp>
      <p:grpSp>
        <p:nvGrpSpPr>
          <p:cNvPr id="63" name="Group 63"/>
          <p:cNvGrpSpPr/>
          <p:nvPr/>
        </p:nvGrpSpPr>
        <p:grpSpPr>
          <a:xfrm>
            <a:off x="6207689" y="4142306"/>
            <a:ext cx="3830799" cy="965201"/>
            <a:chOff x="0" y="0"/>
            <a:chExt cx="3830797" cy="965200"/>
          </a:xfrm>
        </p:grpSpPr>
        <p:sp>
          <p:nvSpPr>
            <p:cNvPr id="61" name="Shape 61"/>
            <p:cNvSpPr/>
            <p:nvPr/>
          </p:nvSpPr>
          <p:spPr>
            <a:xfrm>
              <a:off x="0" y="0"/>
              <a:ext cx="1954212" cy="965200"/>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sz="1600" b="1"/>
              </a:pPr>
              <a:endParaRPr/>
            </a:p>
          </p:txBody>
        </p:sp>
        <p:sp>
          <p:nvSpPr>
            <p:cNvPr id="62" name="Shape 62"/>
            <p:cNvSpPr/>
            <p:nvPr/>
          </p:nvSpPr>
          <p:spPr>
            <a:xfrm>
              <a:off x="47117" y="297935"/>
              <a:ext cx="3783680" cy="369330"/>
            </a:xfrm>
            <a:prstGeom prst="rect">
              <a:avLst/>
            </a:prstGeom>
            <a:solidFill>
              <a:srgbClr val="ED7D31"/>
            </a:solidFill>
            <a:ln w="12700" cap="flat">
              <a:solidFill>
                <a:srgbClr val="AD5B24"/>
              </a:solidFill>
              <a:prstDash val="solid"/>
              <a:miter lim="800000"/>
            </a:ln>
            <a:effectLst/>
          </p:spPr>
          <p:txBody>
            <a:bodyPr wrap="square" lIns="45719" tIns="45719" rIns="45719" bIns="45719" numCol="1" anchor="ctr">
              <a:spAutoFit/>
            </a:bodyPr>
            <a:lstStyle/>
            <a:p>
              <a:pPr lvl="0"/>
              <a:r>
                <a:rPr b="1" dirty="0"/>
                <a:t>International </a:t>
              </a:r>
              <a:r>
                <a:rPr lang="sk-SK" b="1" dirty="0"/>
                <a:t>Online </a:t>
              </a:r>
              <a:r>
                <a:rPr b="1" dirty="0"/>
                <a:t>Conference 2020</a:t>
              </a:r>
            </a:p>
          </p:txBody>
        </p:sp>
      </p:grpSp>
      <p:grpSp>
        <p:nvGrpSpPr>
          <p:cNvPr id="66" name="Group 66"/>
          <p:cNvGrpSpPr/>
          <p:nvPr/>
        </p:nvGrpSpPr>
        <p:grpSpPr>
          <a:xfrm>
            <a:off x="733989" y="1504453"/>
            <a:ext cx="3602720" cy="1942341"/>
            <a:chOff x="0" y="0"/>
            <a:chExt cx="3602718" cy="1942340"/>
          </a:xfrm>
        </p:grpSpPr>
        <p:sp>
          <p:nvSpPr>
            <p:cNvPr id="64" name="Shape 64"/>
            <p:cNvSpPr/>
            <p:nvPr/>
          </p:nvSpPr>
          <p:spPr>
            <a:xfrm>
              <a:off x="0" y="0"/>
              <a:ext cx="3356333" cy="1463889"/>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sz="1600"/>
              </a:pPr>
              <a:endParaRPr/>
            </a:p>
          </p:txBody>
        </p:sp>
        <p:sp>
          <p:nvSpPr>
            <p:cNvPr id="65" name="Shape 65"/>
            <p:cNvSpPr/>
            <p:nvPr/>
          </p:nvSpPr>
          <p:spPr>
            <a:xfrm>
              <a:off x="71460" y="65366"/>
              <a:ext cx="3531259" cy="1876975"/>
            </a:xfrm>
            <a:prstGeom prst="rect">
              <a:avLst/>
            </a:prstGeom>
            <a:gradFill flip="none" rotWithShape="1">
              <a:gsLst>
                <a:gs pos="0">
                  <a:srgbClr val="5F82CB"/>
                </a:gs>
                <a:gs pos="50000">
                  <a:srgbClr val="3E70CA"/>
                </a:gs>
                <a:gs pos="100000">
                  <a:srgbClr val="2F61BA"/>
                </a:gs>
              </a:gsLst>
              <a:lin ang="5400000" scaled="0"/>
            </a:gradFill>
            <a:ln w="6350" cap="flat">
              <a:solidFill>
                <a:srgbClr val="4472C4"/>
              </a:solidFill>
              <a:prstDash val="solid"/>
              <a:miter lim="800000"/>
            </a:ln>
            <a:effectLst/>
          </p:spPr>
          <p:txBody>
            <a:bodyPr wrap="square" lIns="45719" tIns="45719" rIns="45719" bIns="45719" numCol="1" anchor="ctr">
              <a:noAutofit/>
            </a:bodyPr>
            <a:lstStyle/>
            <a:p>
              <a:pPr lvl="0"/>
              <a:r>
                <a:rPr sz="1900" b="1">
                  <a:solidFill>
                    <a:srgbClr val="FFFFFF"/>
                  </a:solidFill>
                </a:rPr>
                <a:t>1.</a:t>
              </a:r>
              <a:r>
                <a:rPr sz="1900">
                  <a:solidFill>
                    <a:srgbClr val="FFFFFF"/>
                  </a:solidFill>
                </a:rPr>
                <a:t> </a:t>
              </a:r>
              <a:r>
                <a:rPr sz="1900" b="1">
                  <a:solidFill>
                    <a:srgbClr val="FFFFFF"/>
                  </a:solidFill>
                </a:rPr>
                <a:t>STARS Methodological Handbook for Teachers</a:t>
              </a:r>
              <a:endParaRPr sz="1900">
                <a:solidFill>
                  <a:srgbClr val="FFFFFF"/>
                </a:solidFill>
              </a:endParaRPr>
            </a:p>
            <a:p>
              <a:pPr lvl="0"/>
              <a:r>
                <a:rPr sz="1900">
                  <a:solidFill>
                    <a:srgbClr val="FFFFFF"/>
                  </a:solidFill>
                </a:rPr>
                <a:t>ready-to-use resource for teachers</a:t>
              </a:r>
            </a:p>
          </p:txBody>
        </p:sp>
      </p:grpSp>
      <p:grpSp>
        <p:nvGrpSpPr>
          <p:cNvPr id="69" name="Group 69"/>
          <p:cNvGrpSpPr/>
          <p:nvPr/>
        </p:nvGrpSpPr>
        <p:grpSpPr>
          <a:xfrm>
            <a:off x="8267470" y="2203845"/>
            <a:ext cx="3640413" cy="1768683"/>
            <a:chOff x="0" y="-21116"/>
            <a:chExt cx="3640412" cy="1768682"/>
          </a:xfrm>
        </p:grpSpPr>
        <p:sp>
          <p:nvSpPr>
            <p:cNvPr id="67" name="Shape 67"/>
            <p:cNvSpPr/>
            <p:nvPr/>
          </p:nvSpPr>
          <p:spPr>
            <a:xfrm>
              <a:off x="0" y="144222"/>
              <a:ext cx="3640413" cy="1438007"/>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68" name="Shape 68"/>
            <p:cNvSpPr/>
            <p:nvPr/>
          </p:nvSpPr>
          <p:spPr>
            <a:xfrm>
              <a:off x="70197" y="-21117"/>
              <a:ext cx="3500018" cy="1768684"/>
            </a:xfrm>
            <a:prstGeom prst="rect">
              <a:avLst/>
            </a:prstGeom>
            <a:gradFill flip="none" rotWithShape="1">
              <a:gsLst>
                <a:gs pos="0">
                  <a:srgbClr val="FFDB9B"/>
                </a:gs>
                <a:gs pos="50000">
                  <a:srgbClr val="FFD58D"/>
                </a:gs>
                <a:gs pos="100000">
                  <a:srgbClr val="FFD078"/>
                </a:gs>
              </a:gsLst>
              <a:lin ang="5400000" scaled="0"/>
            </a:gradFill>
            <a:ln w="6350" cap="flat">
              <a:solidFill>
                <a:srgbClr val="FFC000"/>
              </a:solidFill>
              <a:prstDash val="solid"/>
              <a:miter lim="800000"/>
            </a:ln>
            <a:effectLst/>
          </p:spPr>
          <p:txBody>
            <a:bodyPr wrap="square" lIns="45719" tIns="45719" rIns="45719" bIns="45719" numCol="1" anchor="ctr">
              <a:noAutofit/>
            </a:bodyPr>
            <a:lstStyle/>
            <a:p>
              <a:pPr lvl="0"/>
              <a:r>
                <a:rPr sz="1900" b="1"/>
                <a:t>3.</a:t>
              </a:r>
              <a:r>
                <a:rPr sz="1900"/>
                <a:t> </a:t>
              </a:r>
              <a:r>
                <a:rPr sz="1900" b="1"/>
                <a:t>STARS Online Platform </a:t>
              </a:r>
              <a:r>
                <a:rPr sz="1900"/>
                <a:t>with examples of good practice and opportunities for discussions and exchange</a:t>
              </a:r>
            </a:p>
          </p:txBody>
        </p:sp>
      </p:grpSp>
      <p:grpSp>
        <p:nvGrpSpPr>
          <p:cNvPr id="72" name="Group 72"/>
          <p:cNvGrpSpPr/>
          <p:nvPr/>
        </p:nvGrpSpPr>
        <p:grpSpPr>
          <a:xfrm>
            <a:off x="4559579" y="1821051"/>
            <a:ext cx="3289666" cy="1856273"/>
            <a:chOff x="-41452" y="40184"/>
            <a:chExt cx="3289665" cy="1856272"/>
          </a:xfrm>
        </p:grpSpPr>
        <p:sp>
          <p:nvSpPr>
            <p:cNvPr id="70" name="Shape 70"/>
            <p:cNvSpPr/>
            <p:nvPr/>
          </p:nvSpPr>
          <p:spPr>
            <a:xfrm>
              <a:off x="0" y="40184"/>
              <a:ext cx="2576599" cy="1329691"/>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sz="1600"/>
              </a:pPr>
              <a:endParaRPr/>
            </a:p>
          </p:txBody>
        </p:sp>
        <p:sp>
          <p:nvSpPr>
            <p:cNvPr id="71" name="Shape 71"/>
            <p:cNvSpPr/>
            <p:nvPr/>
          </p:nvSpPr>
          <p:spPr>
            <a:xfrm>
              <a:off x="-41453" y="113825"/>
              <a:ext cx="3289667" cy="1782632"/>
            </a:xfrm>
            <a:prstGeom prst="rect">
              <a:avLst/>
            </a:prstGeom>
            <a:gradFill flip="none" rotWithShape="1">
              <a:gsLst>
                <a:gs pos="0">
                  <a:srgbClr val="80B860"/>
                </a:gs>
                <a:gs pos="50000">
                  <a:srgbClr val="6FB242"/>
                </a:gs>
                <a:gs pos="100000">
                  <a:srgbClr val="61A236"/>
                </a:gs>
              </a:gsLst>
              <a:lin ang="5400000" scaled="0"/>
            </a:gradFill>
            <a:ln w="6350" cap="flat">
              <a:solidFill>
                <a:srgbClr val="5B9BD5"/>
              </a:solidFill>
              <a:prstDash val="solid"/>
              <a:miter lim="800000"/>
            </a:ln>
            <a:effectLst>
              <a:outerShdw blurRad="63500" dist="19050" dir="5400000" rotWithShape="0">
                <a:srgbClr val="000000">
                  <a:alpha val="63000"/>
                </a:srgbClr>
              </a:outerShdw>
            </a:effectLst>
          </p:spPr>
          <p:txBody>
            <a:bodyPr wrap="square" lIns="45719" tIns="45719" rIns="45719" bIns="45719" numCol="1" anchor="ctr">
              <a:noAutofit/>
            </a:bodyPr>
            <a:lstStyle/>
            <a:p>
              <a:pPr lvl="0"/>
              <a:r>
                <a:rPr sz="1900" b="1">
                  <a:solidFill>
                    <a:srgbClr val="040404"/>
                  </a:solidFill>
                </a:rPr>
                <a:t>2.</a:t>
              </a:r>
              <a:r>
                <a:rPr sz="1900">
                  <a:solidFill>
                    <a:srgbClr val="040404"/>
                  </a:solidFill>
                </a:rPr>
                <a:t> </a:t>
              </a:r>
              <a:r>
                <a:rPr sz="1900" b="1"/>
                <a:t>STARS Training Program for Teachers</a:t>
              </a:r>
              <a:endParaRPr sz="1900">
                <a:solidFill>
                  <a:srgbClr val="FFFFFF"/>
                </a:solidFill>
              </a:endParaRPr>
            </a:p>
            <a:p>
              <a:pPr lvl="0"/>
              <a:r>
                <a:rPr sz="1900"/>
                <a:t>innovative and comprehensive approach</a:t>
              </a:r>
            </a:p>
          </p:txBody>
        </p:sp>
      </p:grpSp>
      <p:sp>
        <p:nvSpPr>
          <p:cNvPr id="73" name="Shape 73"/>
          <p:cNvSpPr/>
          <p:nvPr/>
        </p:nvSpPr>
        <p:spPr>
          <a:xfrm>
            <a:off x="642284" y="798515"/>
            <a:ext cx="11685321" cy="739141"/>
          </a:xfrm>
          <a:prstGeom prst="rect">
            <a:avLst/>
          </a:prstGeom>
          <a:ln w="12700">
            <a:miter lim="400000"/>
          </a:ln>
        </p:spPr>
        <p:txBody>
          <a:bodyPr lIns="45719" rIns="45719">
            <a:spAutoFit/>
          </a:bodyPr>
          <a:lstStyle/>
          <a:p>
            <a:pPr lvl="0"/>
            <a:r>
              <a:rPr sz="4400" u="sng">
                <a:solidFill>
                  <a:srgbClr val="002060"/>
                </a:solidFill>
              </a:rPr>
              <a:t>STARS project intro</a:t>
            </a:r>
          </a:p>
        </p:txBody>
      </p:sp>
      <p:sp>
        <p:nvSpPr>
          <p:cNvPr id="74" name="Shape 74"/>
          <p:cNvSpPr/>
          <p:nvPr/>
        </p:nvSpPr>
        <p:spPr>
          <a:xfrm>
            <a:off x="982535" y="4775277"/>
            <a:ext cx="3356334" cy="561341"/>
          </a:xfrm>
          <a:prstGeom prst="rect">
            <a:avLst/>
          </a:prstGeom>
          <a:ln w="12700">
            <a:miter lim="400000"/>
          </a:ln>
        </p:spPr>
        <p:txBody>
          <a:bodyPr wrap="none" lIns="45719" rIns="45719">
            <a:spAutoFit/>
          </a:bodyPr>
          <a:lstStyle>
            <a:lvl1pPr>
              <a:defRPr sz="3200">
                <a:hlinkClick r:id="" action="ppaction://noaction"/>
              </a:defRPr>
            </a:lvl1pPr>
          </a:lstStyle>
          <a:p>
            <a:pPr lvl="0">
              <a:defRPr sz="1800"/>
            </a:pPr>
            <a:r>
              <a:rPr sz="3200">
                <a:hlinkClick r:id="rId4"/>
              </a:rPr>
              <a:t>project-stars.com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2743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pic>
        <p:nvPicPr>
          <p:cNvPr id="5" name="Картина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86" y="2538887"/>
            <a:ext cx="4228805" cy="2698066"/>
          </a:xfrm>
          <a:prstGeom prst="rect">
            <a:avLst/>
          </a:prstGeom>
        </p:spPr>
      </p:pic>
      <p:pic>
        <p:nvPicPr>
          <p:cNvPr id="6" name="Картина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08" y="801843"/>
            <a:ext cx="4134211" cy="2637713"/>
          </a:xfrm>
          <a:prstGeom prst="rect">
            <a:avLst/>
          </a:prstGeom>
        </p:spPr>
      </p:pic>
      <p:pic>
        <p:nvPicPr>
          <p:cNvPr id="8" name="Картина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9163" y="1900821"/>
            <a:ext cx="4181508" cy="2667890"/>
          </a:xfrm>
          <a:prstGeom prst="rect">
            <a:avLst/>
          </a:prstGeom>
        </p:spPr>
      </p:pic>
      <p:sp>
        <p:nvSpPr>
          <p:cNvPr id="9" name="Текстово поле 8"/>
          <p:cNvSpPr txBox="1"/>
          <p:nvPr/>
        </p:nvSpPr>
        <p:spPr>
          <a:xfrm>
            <a:off x="2018007" y="3368165"/>
            <a:ext cx="1182414" cy="461665"/>
          </a:xfrm>
          <a:prstGeom prst="rect">
            <a:avLst/>
          </a:prstGeom>
          <a:noFill/>
        </p:spPr>
        <p:txBody>
          <a:bodyPr wrap="square" rtlCol="0">
            <a:spAutoFit/>
          </a:bodyPr>
          <a:lstStyle/>
          <a:p>
            <a:r>
              <a:rPr lang="en-US" sz="2400" dirty="0"/>
              <a:t>2b</a:t>
            </a:r>
            <a:endParaRPr lang="bg-BG" sz="2400" dirty="0"/>
          </a:p>
        </p:txBody>
      </p:sp>
      <p:sp>
        <p:nvSpPr>
          <p:cNvPr id="10" name="Текстово поле 9"/>
          <p:cNvSpPr txBox="1"/>
          <p:nvPr/>
        </p:nvSpPr>
        <p:spPr>
          <a:xfrm>
            <a:off x="5927094" y="4500560"/>
            <a:ext cx="1182414" cy="461665"/>
          </a:xfrm>
          <a:prstGeom prst="rect">
            <a:avLst/>
          </a:prstGeom>
          <a:noFill/>
        </p:spPr>
        <p:txBody>
          <a:bodyPr wrap="square" rtlCol="0">
            <a:spAutoFit/>
          </a:bodyPr>
          <a:lstStyle/>
          <a:p>
            <a:r>
              <a:rPr lang="en-US" sz="2400" dirty="0"/>
              <a:t>2c</a:t>
            </a:r>
            <a:endParaRPr lang="bg-BG" sz="2400" dirty="0"/>
          </a:p>
        </p:txBody>
      </p:sp>
      <p:sp>
        <p:nvSpPr>
          <p:cNvPr id="11" name="Текстово поле 10"/>
          <p:cNvSpPr txBox="1"/>
          <p:nvPr/>
        </p:nvSpPr>
        <p:spPr>
          <a:xfrm>
            <a:off x="9791516" y="5189655"/>
            <a:ext cx="1182414" cy="461665"/>
          </a:xfrm>
          <a:prstGeom prst="rect">
            <a:avLst/>
          </a:prstGeom>
          <a:noFill/>
        </p:spPr>
        <p:txBody>
          <a:bodyPr wrap="square" rtlCol="0">
            <a:spAutoFit/>
          </a:bodyPr>
          <a:lstStyle/>
          <a:p>
            <a:r>
              <a:rPr lang="en-US" sz="2400" dirty="0"/>
              <a:t>2a</a:t>
            </a:r>
            <a:endParaRPr lang="bg-BG" sz="2400" dirty="0"/>
          </a:p>
        </p:txBody>
      </p:sp>
      <p:sp>
        <p:nvSpPr>
          <p:cNvPr id="13" name="Текстово поле 12"/>
          <p:cNvSpPr txBox="1"/>
          <p:nvPr/>
        </p:nvSpPr>
        <p:spPr>
          <a:xfrm>
            <a:off x="5648181" y="1072469"/>
            <a:ext cx="1969477" cy="523220"/>
          </a:xfrm>
          <a:prstGeom prst="rect">
            <a:avLst/>
          </a:prstGeom>
          <a:noFill/>
        </p:spPr>
        <p:txBody>
          <a:bodyPr wrap="square" rtlCol="0">
            <a:spAutoFit/>
          </a:bodyPr>
          <a:lstStyle/>
          <a:p>
            <a:r>
              <a:rPr lang="en-US" sz="2800" dirty="0"/>
              <a:t>Answer</a:t>
            </a:r>
            <a:r>
              <a:rPr lang="en-US" dirty="0"/>
              <a:t>:</a:t>
            </a:r>
            <a:endParaRPr lang="bg-BG"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47"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48"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49" name="Shape 149"/>
          <p:cNvSpPr/>
          <p:nvPr/>
        </p:nvSpPr>
        <p:spPr>
          <a:xfrm>
            <a:off x="261256" y="836615"/>
            <a:ext cx="11685322" cy="1123384"/>
          </a:xfrm>
          <a:prstGeom prst="rect">
            <a:avLst/>
          </a:prstGeom>
          <a:ln w="12700">
            <a:miter lim="400000"/>
          </a:ln>
        </p:spPr>
        <p:txBody>
          <a:bodyPr lIns="45719" rIns="45719">
            <a:spAutoFit/>
          </a:bodyPr>
          <a:lstStyle/>
          <a:p>
            <a:pPr lvl="0"/>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Ecercise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.1</a:t>
            </a:r>
            <a:r>
              <a:rPr sz="4400" dirty="0">
                <a:solidFill>
                  <a:srgbClr val="44546A"/>
                </a:solidFill>
              </a:rPr>
              <a:t>: </a:t>
            </a:r>
            <a:r>
              <a:rPr sz="3200" dirty="0">
                <a:solidFill>
                  <a:srgbClr val="043480"/>
                </a:solidFill>
                <a:sym typeface="+mn-ea"/>
              </a:rPr>
              <a:t>Make a cone and cut your own conic sections</a:t>
            </a:r>
            <a:r>
              <a:rPr sz="2900" dirty="0">
                <a:solidFill>
                  <a:srgbClr val="44546A"/>
                </a:solidFill>
              </a:rPr>
              <a:t>.</a:t>
            </a:r>
            <a:r>
              <a:rPr lang="en-US" sz="2900" dirty="0">
                <a:solidFill>
                  <a:srgbClr val="44546A"/>
                </a:solidFill>
              </a:rPr>
              <a:t> </a:t>
            </a:r>
            <a:r>
              <a:rPr lang="en-US" sz="2300" b="1" dirty="0">
                <a:solidFill>
                  <a:srgbClr val="ED7D31"/>
                </a:solidFill>
              </a:rPr>
              <a:t>Suitable for younger students. </a:t>
            </a:r>
            <a:endParaRPr sz="2300" b="1" dirty="0">
              <a:solidFill>
                <a:srgbClr val="ED7D31"/>
              </a:solidFill>
            </a:endParaRPr>
          </a:p>
        </p:txBody>
      </p:sp>
      <p:sp>
        <p:nvSpPr>
          <p:cNvPr id="151" name="Shape 151"/>
          <p:cNvSpPr/>
          <p:nvPr/>
        </p:nvSpPr>
        <p:spPr>
          <a:xfrm>
            <a:off x="260959" y="3480777"/>
            <a:ext cx="11523355" cy="937260"/>
          </a:xfrm>
          <a:prstGeom prst="rect">
            <a:avLst/>
          </a:prstGeom>
          <a:ln w="12700">
            <a:miter lim="400000"/>
          </a:ln>
        </p:spPr>
        <p:txBody>
          <a:bodyPr lIns="45719" rIns="45719">
            <a:spAutoFit/>
          </a:bodyPr>
          <a:lstStyle/>
          <a:p>
            <a:pPr lvl="0"/>
            <a:r>
              <a:rPr lang="en-US" sz="3100" b="1">
                <a:solidFill>
                  <a:srgbClr val="002060"/>
                </a:solidFill>
              </a:rPr>
              <a:t>Materials and Procedure: </a:t>
            </a:r>
            <a:r>
              <a:rPr lang="en-US" sz="2400">
                <a:solidFill>
                  <a:srgbClr val="002060"/>
                </a:solidFill>
              </a:rPr>
              <a:t>described in detail in</a:t>
            </a:r>
            <a:r>
              <a:rPr lang="en-US" sz="2400" b="1">
                <a:solidFill>
                  <a:srgbClr val="002060"/>
                </a:solidFill>
              </a:rPr>
              <a:t> </a:t>
            </a:r>
            <a:r>
              <a:rPr lang="en-US" sz="2400">
                <a:solidFill>
                  <a:srgbClr val="002060"/>
                </a:solidFill>
                <a:sym typeface="+mn-ea"/>
              </a:rPr>
              <a:t>module </a:t>
            </a:r>
            <a:r>
              <a:rPr lang="en-US" altLang="en-US" sz="2400">
                <a:solidFill>
                  <a:srgbClr val="002060"/>
                </a:solidFill>
                <a:sym typeface="+mn-ea"/>
              </a:rPr>
              <a:t>2</a:t>
            </a:r>
            <a:r>
              <a:rPr sz="2400">
                <a:solidFill>
                  <a:srgbClr val="002060"/>
                </a:solidFill>
                <a:sym typeface="+mn-ea"/>
              </a:rPr>
              <a:t>, </a:t>
            </a:r>
            <a:r>
              <a:rPr lang="en-US" sz="2400">
                <a:solidFill>
                  <a:srgbClr val="002060"/>
                </a:solidFill>
                <a:sym typeface="+mn-ea"/>
              </a:rPr>
              <a:t>topic “Conic sections”</a:t>
            </a:r>
            <a:r>
              <a:rPr lang="en-US" altLang="en-US" sz="2400">
                <a:solidFill>
                  <a:srgbClr val="002060"/>
                </a:solidFill>
                <a:sym typeface="+mn-ea"/>
              </a:rPr>
              <a:t>, practical section.</a:t>
            </a:r>
            <a:r>
              <a:rPr lang="en-US" sz="2400" b="1">
                <a:solidFill>
                  <a:srgbClr val="002060"/>
                </a:solidFill>
              </a:rPr>
              <a:t> </a:t>
            </a:r>
          </a:p>
        </p:txBody>
      </p:sp>
      <p:sp>
        <p:nvSpPr>
          <p:cNvPr id="152" name="Shape 152"/>
          <p:cNvSpPr/>
          <p:nvPr/>
        </p:nvSpPr>
        <p:spPr>
          <a:xfrm>
            <a:off x="361950" y="2097405"/>
            <a:ext cx="11685270" cy="1383665"/>
          </a:xfrm>
          <a:prstGeom prst="rect">
            <a:avLst/>
          </a:prstGeom>
          <a:ln w="12700">
            <a:miter lim="400000"/>
          </a:ln>
        </p:spPr>
        <p:txBody>
          <a:bodyPr wrap="square" lIns="45719" rIns="45719">
            <a:spAutoFit/>
          </a:bodyPr>
          <a:lstStyle/>
          <a:p>
            <a:pPr lvl="0"/>
            <a:r>
              <a:rPr lang="en-US" sz="3100" b="1">
                <a:solidFill>
                  <a:srgbClr val="002060"/>
                </a:solidFill>
              </a:rPr>
              <a:t>Methodical part</a:t>
            </a:r>
            <a:r>
              <a:rPr sz="3100" b="1">
                <a:solidFill>
                  <a:srgbClr val="002060"/>
                </a:solidFill>
              </a:rPr>
              <a:t>:</a:t>
            </a:r>
            <a:r>
              <a:rPr sz="3600">
                <a:solidFill>
                  <a:srgbClr val="002060"/>
                </a:solidFill>
              </a:rPr>
              <a:t> </a:t>
            </a:r>
            <a:r>
              <a:rPr lang="en-US" sz="2400">
                <a:solidFill>
                  <a:srgbClr val="002060"/>
                </a:solidFill>
              </a:rPr>
              <a:t>module </a:t>
            </a:r>
            <a:r>
              <a:rPr lang="en-US" altLang="en-US" sz="2400">
                <a:solidFill>
                  <a:srgbClr val="002060"/>
                </a:solidFill>
              </a:rPr>
              <a:t>2</a:t>
            </a:r>
            <a:r>
              <a:rPr sz="2400">
                <a:solidFill>
                  <a:srgbClr val="002060"/>
                </a:solidFill>
              </a:rPr>
              <a:t>, </a:t>
            </a:r>
            <a:r>
              <a:rPr lang="en-US" sz="2400">
                <a:solidFill>
                  <a:srgbClr val="002060"/>
                </a:solidFill>
              </a:rPr>
              <a:t>topic “Conic sections”</a:t>
            </a:r>
            <a:r>
              <a:rPr sz="2400">
                <a:solidFill>
                  <a:srgbClr val="002060"/>
                </a:solidFill>
              </a:rPr>
              <a:t>.</a:t>
            </a:r>
          </a:p>
          <a:p>
            <a:pPr lvl="0"/>
            <a:r>
              <a:rPr sz="2400" b="1" u="sng">
                <a:solidFill>
                  <a:srgbClr val="002060"/>
                </a:solidFill>
              </a:rPr>
              <a:t>AIM:</a:t>
            </a:r>
            <a:r>
              <a:rPr sz="2400">
                <a:solidFill>
                  <a:srgbClr val="002060"/>
                </a:solidFill>
              </a:rPr>
              <a:t> To illustrate how the conic sections are produced. This activity can be done individually or in pairs.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55"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56"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57" name="Shape 157"/>
          <p:cNvSpPr/>
          <p:nvPr/>
        </p:nvSpPr>
        <p:spPr>
          <a:xfrm>
            <a:off x="253339" y="785815"/>
            <a:ext cx="5190165" cy="1569085"/>
          </a:xfrm>
          <a:prstGeom prst="rect">
            <a:avLst/>
          </a:prstGeom>
          <a:ln w="12700">
            <a:miter lim="400000"/>
          </a:ln>
        </p:spPr>
        <p:txBody>
          <a:bodyPr lIns="0" tIns="0" rIns="0" bIns="0">
            <a:spAutoFit/>
          </a:bodyPr>
          <a:lstStyle/>
          <a:p>
            <a:pPr lvl="0"/>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Ecercise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.1:</a:t>
            </a:r>
            <a:r>
              <a:rPr sz="4400" dirty="0">
                <a:solidFill>
                  <a:srgbClr val="44546A"/>
                </a:solidFill>
              </a:rPr>
              <a:t> </a:t>
            </a:r>
            <a:r>
              <a:rPr sz="2900" dirty="0">
                <a:solidFill>
                  <a:srgbClr val="043480"/>
                </a:solidFill>
                <a:sym typeface="+mn-ea"/>
              </a:rPr>
              <a:t>Make a cone and cut your own conic sections</a:t>
            </a:r>
            <a:r>
              <a:rPr sz="2900" dirty="0">
                <a:solidFill>
                  <a:srgbClr val="44546A"/>
                </a:solidFill>
                <a:sym typeface="+mn-ea"/>
              </a:rPr>
              <a:t>.</a:t>
            </a:r>
            <a:endParaRPr sz="2900" dirty="0">
              <a:solidFill>
                <a:srgbClr val="44546A"/>
              </a:solidFill>
            </a:endParaRPr>
          </a:p>
        </p:txBody>
      </p:sp>
      <p:pic>
        <p:nvPicPr>
          <p:cNvPr id="158" name="pasted-image.png"/>
          <p:cNvPicPr/>
          <p:nvPr/>
        </p:nvPicPr>
        <p:blipFill>
          <a:blip r:embed="rId4"/>
          <a:stretch>
            <a:fillRect/>
          </a:stretch>
        </p:blipFill>
        <p:spPr>
          <a:xfrm>
            <a:off x="6361104" y="837573"/>
            <a:ext cx="3517363" cy="4689817"/>
          </a:xfrm>
          <a:prstGeom prst="rect">
            <a:avLst/>
          </a:prstGeom>
          <a:ln w="12700">
            <a:miter lim="400000"/>
            <a:headEnd/>
            <a:tailEnd/>
          </a:ln>
        </p:spPr>
      </p:pic>
      <p:sp>
        <p:nvSpPr>
          <p:cNvPr id="159" name="Shape 159"/>
          <p:cNvSpPr/>
          <p:nvPr/>
        </p:nvSpPr>
        <p:spPr>
          <a:xfrm>
            <a:off x="438635" y="3653508"/>
            <a:ext cx="11685321" cy="553720"/>
          </a:xfrm>
          <a:prstGeom prst="rect">
            <a:avLst/>
          </a:prstGeom>
          <a:ln w="12700">
            <a:miter lim="400000"/>
          </a:ln>
        </p:spPr>
        <p:txBody>
          <a:bodyPr lIns="0" tIns="0" rIns="0" bIns="0">
            <a:spAutoFit/>
          </a:bodyPr>
          <a:lstStyle>
            <a:lvl1pPr>
              <a:defRPr sz="3600">
                <a:solidFill>
                  <a:srgbClr val="002060"/>
                </a:solidFill>
              </a:defRPr>
            </a:lvl1pPr>
          </a:lstStyle>
          <a:p>
            <a:pPr lvl="0">
              <a:defRPr sz="1800">
                <a:solidFill>
                  <a:srgbClr val="000000"/>
                </a:solidFill>
              </a:defRPr>
            </a:pPr>
            <a:r>
              <a:rPr lang="en-US" sz="3600">
                <a:solidFill>
                  <a:srgbClr val="002060"/>
                </a:solidFill>
              </a:rPr>
              <a:t>Example result</a:t>
            </a:r>
            <a:r>
              <a:rPr sz="3600">
                <a:solidFill>
                  <a:srgbClr val="002060"/>
                </a:solidFill>
              </a:rP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62"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63"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64" name="Shape 164"/>
          <p:cNvSpPr/>
          <p:nvPr/>
        </p:nvSpPr>
        <p:spPr>
          <a:xfrm>
            <a:off x="261256" y="836615"/>
            <a:ext cx="11685322" cy="769441"/>
          </a:xfrm>
          <a:prstGeom prst="rect">
            <a:avLst/>
          </a:prstGeom>
          <a:ln w="12700">
            <a:miter lim="400000"/>
          </a:ln>
        </p:spPr>
        <p:txBody>
          <a:bodyPr lIns="45719" rIns="45719">
            <a:spAutoFit/>
          </a:bodyPr>
          <a:lstStyle/>
          <a:p>
            <a:pPr lvl="0"/>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Ecercise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sz="4400" dirty="0">
                <a:solidFill>
                  <a:srgbClr val="44546A"/>
                </a:solidFill>
              </a:rPr>
              <a:t>:</a:t>
            </a:r>
            <a:r>
              <a:rPr sz="3200" dirty="0">
                <a:solidFill>
                  <a:srgbClr val="031282"/>
                </a:solidFill>
              </a:rPr>
              <a:t>Draw the conic sections using pins and thread. </a:t>
            </a:r>
          </a:p>
        </p:txBody>
      </p:sp>
      <p:sp>
        <p:nvSpPr>
          <p:cNvPr id="4" name="Shape 152"/>
          <p:cNvSpPr/>
          <p:nvPr/>
        </p:nvSpPr>
        <p:spPr>
          <a:xfrm>
            <a:off x="361950" y="2097405"/>
            <a:ext cx="11685270" cy="1753235"/>
          </a:xfrm>
          <a:prstGeom prst="rect">
            <a:avLst/>
          </a:prstGeom>
          <a:ln w="12700">
            <a:miter lim="400000"/>
          </a:ln>
        </p:spPr>
        <p:txBody>
          <a:bodyPr wrap="square" lIns="45719" rIns="45719">
            <a:spAutoFit/>
          </a:bodyPr>
          <a:lstStyle/>
          <a:p>
            <a:pPr lvl="0"/>
            <a:r>
              <a:rPr lang="en-US" sz="3100" b="1">
                <a:solidFill>
                  <a:srgbClr val="002060"/>
                </a:solidFill>
              </a:rPr>
              <a:t>Methodical part</a:t>
            </a:r>
            <a:r>
              <a:rPr sz="3100" b="1">
                <a:solidFill>
                  <a:srgbClr val="002060"/>
                </a:solidFill>
              </a:rPr>
              <a:t>:</a:t>
            </a:r>
            <a:r>
              <a:rPr sz="3600">
                <a:solidFill>
                  <a:srgbClr val="002060"/>
                </a:solidFill>
              </a:rPr>
              <a:t> </a:t>
            </a:r>
            <a:r>
              <a:rPr lang="en-US" sz="2400">
                <a:solidFill>
                  <a:srgbClr val="002060"/>
                </a:solidFill>
              </a:rPr>
              <a:t>module </a:t>
            </a:r>
            <a:r>
              <a:rPr lang="en-US" altLang="en-US" sz="2400">
                <a:solidFill>
                  <a:srgbClr val="002060"/>
                </a:solidFill>
              </a:rPr>
              <a:t>2</a:t>
            </a:r>
            <a:r>
              <a:rPr sz="2400">
                <a:solidFill>
                  <a:srgbClr val="002060"/>
                </a:solidFill>
              </a:rPr>
              <a:t>, </a:t>
            </a:r>
            <a:r>
              <a:rPr lang="en-US" sz="2400">
                <a:solidFill>
                  <a:srgbClr val="002060"/>
                </a:solidFill>
              </a:rPr>
              <a:t>topic “Conic sections”</a:t>
            </a:r>
            <a:r>
              <a:rPr sz="2400">
                <a:solidFill>
                  <a:srgbClr val="002060"/>
                </a:solidFill>
              </a:rPr>
              <a:t>.</a:t>
            </a:r>
          </a:p>
          <a:p>
            <a:pPr lvl="0"/>
            <a:r>
              <a:rPr sz="2400" b="1" u="sng">
                <a:solidFill>
                  <a:srgbClr val="002060"/>
                </a:solidFill>
              </a:rPr>
              <a:t>AIM:</a:t>
            </a:r>
            <a:r>
              <a:rPr sz="2400">
                <a:solidFill>
                  <a:srgbClr val="002060"/>
                </a:solidFill>
              </a:rPr>
              <a:t> To illustrate how the conic sections are produced. This activity can be done individually for the drawing of the circle and ellipse, but for the parabola work in pairs is recommended.</a:t>
            </a:r>
          </a:p>
        </p:txBody>
      </p:sp>
      <p:sp>
        <p:nvSpPr>
          <p:cNvPr id="151" name="Shape 151"/>
          <p:cNvSpPr/>
          <p:nvPr/>
        </p:nvSpPr>
        <p:spPr>
          <a:xfrm>
            <a:off x="260959" y="3971632"/>
            <a:ext cx="11523355" cy="937260"/>
          </a:xfrm>
          <a:prstGeom prst="rect">
            <a:avLst/>
          </a:prstGeom>
          <a:ln w="12700">
            <a:miter lim="400000"/>
          </a:ln>
        </p:spPr>
        <p:txBody>
          <a:bodyPr lIns="45719" rIns="45719">
            <a:spAutoFit/>
          </a:bodyPr>
          <a:lstStyle/>
          <a:p>
            <a:pPr lvl="0"/>
            <a:r>
              <a:rPr lang="en-US" sz="3100" b="1">
                <a:solidFill>
                  <a:srgbClr val="002060"/>
                </a:solidFill>
              </a:rPr>
              <a:t>Materials and Procedure: </a:t>
            </a:r>
            <a:r>
              <a:rPr lang="en-US" sz="2400">
                <a:solidFill>
                  <a:srgbClr val="002060"/>
                </a:solidFill>
              </a:rPr>
              <a:t>described in detail in</a:t>
            </a:r>
            <a:r>
              <a:rPr lang="en-US" sz="2400" b="1">
                <a:solidFill>
                  <a:srgbClr val="002060"/>
                </a:solidFill>
              </a:rPr>
              <a:t> </a:t>
            </a:r>
            <a:r>
              <a:rPr lang="en-US" sz="2400">
                <a:solidFill>
                  <a:srgbClr val="002060"/>
                </a:solidFill>
                <a:sym typeface="+mn-ea"/>
              </a:rPr>
              <a:t>module </a:t>
            </a:r>
            <a:r>
              <a:rPr lang="en-US" altLang="en-US" sz="2400">
                <a:solidFill>
                  <a:srgbClr val="002060"/>
                </a:solidFill>
                <a:sym typeface="+mn-ea"/>
              </a:rPr>
              <a:t>2</a:t>
            </a:r>
            <a:r>
              <a:rPr sz="2400">
                <a:solidFill>
                  <a:srgbClr val="002060"/>
                </a:solidFill>
                <a:sym typeface="+mn-ea"/>
              </a:rPr>
              <a:t>, </a:t>
            </a:r>
            <a:r>
              <a:rPr lang="en-US" sz="2400">
                <a:solidFill>
                  <a:srgbClr val="002060"/>
                </a:solidFill>
                <a:sym typeface="+mn-ea"/>
              </a:rPr>
              <a:t>topic “Conic sections”</a:t>
            </a:r>
            <a:r>
              <a:rPr lang="en-US" altLang="en-US" sz="2400">
                <a:solidFill>
                  <a:srgbClr val="002060"/>
                </a:solidFill>
                <a:sym typeface="+mn-ea"/>
              </a:rPr>
              <a:t>, practical section.</a:t>
            </a:r>
            <a:r>
              <a:rPr lang="en-US" sz="2400" b="1">
                <a:solidFill>
                  <a:srgbClr val="002060"/>
                </a:solidFill>
              </a:rP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69"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70"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71" name="Shape 171"/>
          <p:cNvSpPr/>
          <p:nvPr/>
        </p:nvSpPr>
        <p:spPr>
          <a:xfrm>
            <a:off x="261256" y="836615"/>
            <a:ext cx="11685322" cy="1353820"/>
          </a:xfrm>
          <a:prstGeom prst="rect">
            <a:avLst/>
          </a:prstGeom>
          <a:ln w="12700">
            <a:miter lim="400000"/>
          </a:ln>
        </p:spPr>
        <p:txBody>
          <a:bodyPr lIns="0" tIns="0" rIns="0" bIns="0">
            <a:spAutoFit/>
          </a:bodyPr>
          <a:lstStyle/>
          <a:p>
            <a:pPr lvl="0"/>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Ecercise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sz="4400" dirty="0">
                <a:solidFill>
                  <a:srgbClr val="44546A"/>
                </a:solidFill>
                <a:sym typeface="+mn-ea"/>
              </a:rPr>
              <a:t>:</a:t>
            </a:r>
            <a:r>
              <a:rPr sz="4400" dirty="0">
                <a:solidFill>
                  <a:srgbClr val="031282"/>
                </a:solidFill>
                <a:sym typeface="+mn-ea"/>
              </a:rPr>
              <a:t>Draw the conic sections using pins and thread.</a:t>
            </a:r>
            <a:endParaRPr sz="2900" dirty="0">
              <a:solidFill>
                <a:srgbClr val="44546A"/>
              </a:solidFill>
            </a:endParaRPr>
          </a:p>
        </p:txBody>
      </p:sp>
      <p:sp>
        <p:nvSpPr>
          <p:cNvPr id="173" name="Shape 173"/>
          <p:cNvSpPr/>
          <p:nvPr/>
        </p:nvSpPr>
        <p:spPr>
          <a:xfrm>
            <a:off x="380365" y="2918460"/>
            <a:ext cx="3602355" cy="1508125"/>
          </a:xfrm>
          <a:prstGeom prst="rect">
            <a:avLst/>
          </a:prstGeom>
          <a:ln w="12700">
            <a:miter lim="400000"/>
          </a:ln>
        </p:spPr>
        <p:txBody>
          <a:bodyPr wrap="square" lIns="0" tIns="0" rIns="0" bIns="0">
            <a:spAutoFit/>
          </a:bodyPr>
          <a:lstStyle/>
          <a:p>
            <a:pPr lvl="0"/>
            <a:r>
              <a:rPr lang="en-US" sz="3600">
                <a:solidFill>
                  <a:srgbClr val="002060"/>
                </a:solidFill>
              </a:rPr>
              <a:t>Example results</a:t>
            </a:r>
            <a:r>
              <a:rPr sz="3600">
                <a:solidFill>
                  <a:srgbClr val="002060"/>
                </a:solidFill>
              </a:rPr>
              <a:t>:</a:t>
            </a:r>
          </a:p>
          <a:p>
            <a:pPr lvl="0"/>
            <a:r>
              <a:rPr lang="en-US" sz="3100">
                <a:solidFill>
                  <a:srgbClr val="002060"/>
                </a:solidFill>
              </a:rPr>
              <a:t>circle</a:t>
            </a:r>
            <a:r>
              <a:rPr sz="3100">
                <a:solidFill>
                  <a:srgbClr val="002060"/>
                </a:solidFill>
              </a:rPr>
              <a:t> (</a:t>
            </a:r>
            <a:r>
              <a:rPr lang="en-US" sz="3100">
                <a:solidFill>
                  <a:srgbClr val="002060"/>
                </a:solidFill>
              </a:rPr>
              <a:t>left</a:t>
            </a:r>
            <a:r>
              <a:rPr sz="3100">
                <a:solidFill>
                  <a:srgbClr val="002060"/>
                </a:solidFill>
              </a:rPr>
              <a:t>) </a:t>
            </a:r>
            <a:r>
              <a:rPr lang="en-US" sz="3100">
                <a:solidFill>
                  <a:srgbClr val="002060"/>
                </a:solidFill>
              </a:rPr>
              <a:t>and</a:t>
            </a:r>
            <a:endParaRPr sz="3100">
              <a:solidFill>
                <a:srgbClr val="002060"/>
              </a:solidFill>
            </a:endParaRPr>
          </a:p>
          <a:p>
            <a:pPr lvl="0"/>
            <a:r>
              <a:rPr lang="en-US" sz="3100">
                <a:solidFill>
                  <a:srgbClr val="002060"/>
                </a:solidFill>
              </a:rPr>
              <a:t>an ellipse</a:t>
            </a:r>
            <a:r>
              <a:rPr sz="3100">
                <a:solidFill>
                  <a:srgbClr val="002060"/>
                </a:solidFill>
              </a:rPr>
              <a:t> (</a:t>
            </a:r>
            <a:r>
              <a:rPr lang="en-US" sz="3100">
                <a:solidFill>
                  <a:srgbClr val="002060"/>
                </a:solidFill>
              </a:rPr>
              <a:t>right</a:t>
            </a:r>
            <a:r>
              <a:rPr sz="3100">
                <a:solidFill>
                  <a:srgbClr val="002060"/>
                </a:solidFill>
              </a:rPr>
              <a:t>).</a:t>
            </a:r>
          </a:p>
        </p:txBody>
      </p:sp>
      <p:pic>
        <p:nvPicPr>
          <p:cNvPr id="174" name="pasted-image.tif"/>
          <p:cNvPicPr/>
          <p:nvPr/>
        </p:nvPicPr>
        <p:blipFill>
          <a:blip r:embed="rId4"/>
          <a:stretch>
            <a:fillRect/>
          </a:stretch>
        </p:blipFill>
        <p:spPr>
          <a:xfrm>
            <a:off x="4095115" y="2439035"/>
            <a:ext cx="3872230" cy="2885440"/>
          </a:xfrm>
          <a:prstGeom prst="rect">
            <a:avLst/>
          </a:prstGeom>
          <a:ln w="12700">
            <a:miter lim="400000"/>
            <a:headEnd/>
            <a:tailEnd/>
          </a:ln>
        </p:spPr>
      </p:pic>
      <p:pic>
        <p:nvPicPr>
          <p:cNvPr id="175" name="pasted-image.tif"/>
          <p:cNvPicPr/>
          <p:nvPr/>
        </p:nvPicPr>
        <p:blipFill>
          <a:blip r:embed="rId5"/>
          <a:stretch>
            <a:fillRect/>
          </a:stretch>
        </p:blipFill>
        <p:spPr>
          <a:xfrm>
            <a:off x="8435340" y="2438400"/>
            <a:ext cx="3510280" cy="2886710"/>
          </a:xfrm>
          <a:prstGeom prst="rect">
            <a:avLst/>
          </a:prstGeom>
          <a:ln w="12700">
            <a:miter lim="400000"/>
            <a:headEnd/>
            <a:tailEnd/>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78"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79" name="image2.jpg"/>
          <p:cNvPicPr/>
          <p:nvPr/>
        </p:nvPicPr>
        <p:blipFill>
          <a:blip r:embed="rId3"/>
          <a:stretch>
            <a:fillRect/>
          </a:stretch>
        </p:blipFill>
        <p:spPr>
          <a:xfrm>
            <a:off x="-6762" y="5799925"/>
            <a:ext cx="12198762" cy="1051902"/>
          </a:xfrm>
          <a:prstGeom prst="rect">
            <a:avLst/>
          </a:prstGeom>
          <a:ln w="12700">
            <a:miter lim="400000"/>
            <a:headEnd/>
            <a:tailEnd/>
          </a:ln>
        </p:spPr>
      </p:pic>
      <p:pic>
        <p:nvPicPr>
          <p:cNvPr id="180" name="image1.png"/>
          <p:cNvPicPr/>
          <p:nvPr/>
        </p:nvPicPr>
        <p:blipFill>
          <a:blip r:embed="rId2"/>
          <a:stretch>
            <a:fillRect/>
          </a:stretch>
        </p:blipFill>
        <p:spPr>
          <a:xfrm>
            <a:off x="-6762" y="-11875"/>
            <a:ext cx="12198762" cy="1061514"/>
          </a:xfrm>
          <a:prstGeom prst="rect">
            <a:avLst/>
          </a:prstGeom>
          <a:ln w="12700">
            <a:miter lim="400000"/>
            <a:headEnd/>
            <a:tailEnd/>
          </a:ln>
        </p:spPr>
      </p:pic>
      <p:sp>
        <p:nvSpPr>
          <p:cNvPr id="181" name="Shape 181"/>
          <p:cNvSpPr/>
          <p:nvPr/>
        </p:nvSpPr>
        <p:spPr>
          <a:xfrm>
            <a:off x="261256" y="836615"/>
            <a:ext cx="11685322" cy="676910"/>
          </a:xfrm>
          <a:prstGeom prst="rect">
            <a:avLst/>
          </a:prstGeom>
          <a:ln w="12700">
            <a:miter lim="400000"/>
          </a:ln>
        </p:spPr>
        <p:txBody>
          <a:bodyPr lIns="0" tIns="0" rIns="0" bIns="0">
            <a:spAutoFit/>
          </a:bodyPr>
          <a:lstStyle/>
          <a:p>
            <a:pPr lvl="0"/>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Ecercise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 </a:t>
            </a:r>
            <a:r>
              <a:rPr sz="4400" dirty="0">
                <a:solidFill>
                  <a:srgbClr val="44546A"/>
                </a:solidFill>
              </a:rPr>
              <a:t>:</a:t>
            </a:r>
            <a:r>
              <a:rPr lang="en-US" sz="4400" dirty="0">
                <a:solidFill>
                  <a:srgbClr val="44546A"/>
                </a:solidFill>
              </a:rPr>
              <a:t> Orbits. Orbital elements.</a:t>
            </a:r>
            <a:endParaRPr sz="2900" dirty="0">
              <a:solidFill>
                <a:srgbClr val="44546A"/>
              </a:solidFill>
            </a:endParaRPr>
          </a:p>
        </p:txBody>
      </p:sp>
      <p:sp>
        <p:nvSpPr>
          <p:cNvPr id="182" name="Shape 182"/>
          <p:cNvSpPr/>
          <p:nvPr/>
        </p:nvSpPr>
        <p:spPr>
          <a:xfrm>
            <a:off x="253339" y="2676555"/>
            <a:ext cx="11685322" cy="1477010"/>
          </a:xfrm>
          <a:prstGeom prst="rect">
            <a:avLst/>
          </a:prstGeom>
          <a:ln w="12700">
            <a:miter lim="400000"/>
          </a:ln>
        </p:spPr>
        <p:txBody>
          <a:bodyPr lIns="0" tIns="0" rIns="0" bIns="0">
            <a:spAutoFit/>
          </a:bodyPr>
          <a:lstStyle/>
          <a:p>
            <a:pPr lvl="0"/>
            <a:r>
              <a:rPr sz="3200" b="1" u="sng">
                <a:solidFill>
                  <a:srgbClr val="002060"/>
                </a:solidFill>
              </a:rPr>
              <a:t>AIM:</a:t>
            </a:r>
            <a:r>
              <a:rPr sz="3200">
                <a:solidFill>
                  <a:srgbClr val="002060"/>
                </a:solidFill>
              </a:rPr>
              <a:t> To clarify and illustrate the meaning of orbits and their basic parameters and demonstrate how the orbits change depending on their parameters.</a:t>
            </a:r>
          </a:p>
        </p:txBody>
      </p:sp>
      <p:sp>
        <p:nvSpPr>
          <p:cNvPr id="183" name="Shape 183"/>
          <p:cNvSpPr/>
          <p:nvPr/>
        </p:nvSpPr>
        <p:spPr>
          <a:xfrm>
            <a:off x="260835" y="2002507"/>
            <a:ext cx="11685321" cy="553720"/>
          </a:xfrm>
          <a:prstGeom prst="rect">
            <a:avLst/>
          </a:prstGeom>
          <a:ln w="12700">
            <a:miter lim="400000"/>
          </a:ln>
        </p:spPr>
        <p:txBody>
          <a:bodyPr lIns="0" tIns="0" rIns="0" bIns="0">
            <a:spAutoFit/>
          </a:bodyPr>
          <a:lstStyle/>
          <a:p>
            <a:pPr lvl="0"/>
            <a:r>
              <a:rPr lang="en-US" sz="3600" b="1">
                <a:solidFill>
                  <a:srgbClr val="002060"/>
                </a:solidFill>
                <a:sym typeface="+mn-ea"/>
              </a:rPr>
              <a:t>Methodical part</a:t>
            </a:r>
            <a:r>
              <a:rPr sz="3600" b="1">
                <a:solidFill>
                  <a:srgbClr val="002060"/>
                </a:solidFill>
                <a:sym typeface="+mn-ea"/>
              </a:rPr>
              <a:t>:</a:t>
            </a:r>
            <a:r>
              <a:rPr sz="3600">
                <a:solidFill>
                  <a:srgbClr val="002060"/>
                </a:solidFill>
                <a:sym typeface="+mn-ea"/>
              </a:rPr>
              <a:t> </a:t>
            </a:r>
            <a:r>
              <a:rPr lang="en-US" sz="3600">
                <a:solidFill>
                  <a:srgbClr val="002060"/>
                </a:solidFill>
                <a:sym typeface="+mn-ea"/>
              </a:rPr>
              <a:t>module </a:t>
            </a:r>
            <a:r>
              <a:rPr lang="en-US" altLang="en-US" sz="3600">
                <a:solidFill>
                  <a:srgbClr val="002060"/>
                </a:solidFill>
                <a:sym typeface="+mn-ea"/>
              </a:rPr>
              <a:t>2</a:t>
            </a:r>
            <a:r>
              <a:rPr sz="3600">
                <a:solidFill>
                  <a:srgbClr val="002060"/>
                </a:solidFill>
                <a:sym typeface="+mn-ea"/>
              </a:rPr>
              <a:t>, </a:t>
            </a:r>
            <a:r>
              <a:rPr lang="en-US" sz="3600">
                <a:solidFill>
                  <a:srgbClr val="002060"/>
                </a:solidFill>
                <a:sym typeface="+mn-ea"/>
              </a:rPr>
              <a:t>topic “Conic sections”</a:t>
            </a:r>
            <a:r>
              <a:rPr sz="3600">
                <a:solidFill>
                  <a:srgbClr val="002060"/>
                </a:solidFill>
                <a:sym typeface="+mn-ea"/>
              </a:rPr>
              <a:t>.</a:t>
            </a:r>
            <a:endParaRPr sz="2800">
              <a:solidFill>
                <a:srgbClr val="002060"/>
              </a:solidFill>
            </a:endParaRPr>
          </a:p>
        </p:txBody>
      </p:sp>
      <p:sp>
        <p:nvSpPr>
          <p:cNvPr id="2" name="Text Box 1"/>
          <p:cNvSpPr txBox="1"/>
          <p:nvPr/>
        </p:nvSpPr>
        <p:spPr>
          <a:xfrm>
            <a:off x="260985" y="4153535"/>
            <a:ext cx="11529060" cy="10750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lang="en-US" sz="3200" b="1">
                <a:solidFill>
                  <a:srgbClr val="002060"/>
                </a:solidFill>
                <a:sym typeface="+mn-ea"/>
              </a:rPr>
              <a:t>Materials and Procedure: </a:t>
            </a:r>
            <a:r>
              <a:rPr lang="en-US" sz="3200">
                <a:solidFill>
                  <a:srgbClr val="002060"/>
                </a:solidFill>
                <a:sym typeface="+mn-ea"/>
              </a:rPr>
              <a:t>described in detail in</a:t>
            </a:r>
            <a:r>
              <a:rPr lang="en-US" sz="3200" b="1">
                <a:solidFill>
                  <a:srgbClr val="002060"/>
                </a:solidFill>
                <a:sym typeface="+mn-ea"/>
              </a:rPr>
              <a:t> </a:t>
            </a:r>
            <a:r>
              <a:rPr lang="en-US" sz="3200">
                <a:solidFill>
                  <a:srgbClr val="002060"/>
                </a:solidFill>
                <a:sym typeface="+mn-ea"/>
              </a:rPr>
              <a:t>module </a:t>
            </a:r>
            <a:r>
              <a:rPr lang="en-US" altLang="en-US" sz="3200">
                <a:solidFill>
                  <a:srgbClr val="002060"/>
                </a:solidFill>
                <a:sym typeface="+mn-ea"/>
              </a:rPr>
              <a:t>2</a:t>
            </a:r>
            <a:r>
              <a:rPr sz="3200">
                <a:solidFill>
                  <a:srgbClr val="002060"/>
                </a:solidFill>
                <a:sym typeface="+mn-ea"/>
              </a:rPr>
              <a:t>, </a:t>
            </a:r>
          </a:p>
          <a:p>
            <a:pPr marL="0" marR="0" indent="0" algn="l" defTabSz="914400" rtl="0" fontAlgn="auto" latinLnBrk="1" hangingPunct="0">
              <a:lnSpc>
                <a:spcPct val="100000"/>
              </a:lnSpc>
              <a:spcBef>
                <a:spcPts val="0"/>
              </a:spcBef>
              <a:spcAft>
                <a:spcPts val="0"/>
              </a:spcAft>
              <a:buClrTx/>
              <a:buSzTx/>
              <a:buFontTx/>
              <a:buNone/>
            </a:pPr>
            <a:r>
              <a:rPr lang="en-US" sz="3200">
                <a:solidFill>
                  <a:srgbClr val="002060"/>
                </a:solidFill>
                <a:sym typeface="+mn-ea"/>
              </a:rPr>
              <a:t>topic “Conic sections”</a:t>
            </a:r>
            <a:r>
              <a:rPr lang="en-US" altLang="en-US" sz="3200">
                <a:solidFill>
                  <a:srgbClr val="002060"/>
                </a:solidFill>
                <a:sym typeface="+mn-ea"/>
              </a:rPr>
              <a:t>, practical section.</a:t>
            </a:r>
            <a:endParaRPr kumimoji="0" lang="en-US" sz="3200" b="0" i="0" u="none" strike="noStrike" cap="none" spc="0" normalizeH="0" baseline="0">
              <a:ln>
                <a:noFill/>
              </a:ln>
              <a:solidFill>
                <a:srgbClr val="000000"/>
              </a:solidFill>
              <a:effectLst/>
              <a:uFillTx/>
              <a:latin typeface="Calibri"/>
              <a:ea typeface="Calibri"/>
              <a:cs typeface="Calibri"/>
              <a:sym typeface="Calibri"/>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86"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87" name="image2.jpg"/>
          <p:cNvPicPr/>
          <p:nvPr/>
        </p:nvPicPr>
        <p:blipFill>
          <a:blip r:embed="rId3"/>
          <a:stretch>
            <a:fillRect/>
          </a:stretch>
        </p:blipFill>
        <p:spPr>
          <a:xfrm>
            <a:off x="-6762" y="5799925"/>
            <a:ext cx="12198762" cy="1051902"/>
          </a:xfrm>
          <a:prstGeom prst="rect">
            <a:avLst/>
          </a:prstGeom>
          <a:ln w="12700">
            <a:miter lim="400000"/>
            <a:headEnd/>
            <a:tailEnd/>
          </a:ln>
        </p:spPr>
      </p:pic>
      <p:pic>
        <p:nvPicPr>
          <p:cNvPr id="188" name="image1.png"/>
          <p:cNvPicPr/>
          <p:nvPr/>
        </p:nvPicPr>
        <p:blipFill>
          <a:blip r:embed="rId2"/>
          <a:stretch>
            <a:fillRect/>
          </a:stretch>
        </p:blipFill>
        <p:spPr>
          <a:xfrm>
            <a:off x="-6762" y="-11875"/>
            <a:ext cx="12198762" cy="1061514"/>
          </a:xfrm>
          <a:prstGeom prst="rect">
            <a:avLst/>
          </a:prstGeom>
          <a:ln w="12700">
            <a:miter lim="400000"/>
            <a:headEnd/>
            <a:tailEnd/>
          </a:ln>
        </p:spPr>
      </p:pic>
      <p:sp>
        <p:nvSpPr>
          <p:cNvPr id="189" name="Shape 189"/>
          <p:cNvSpPr/>
          <p:nvPr/>
        </p:nvSpPr>
        <p:spPr>
          <a:xfrm>
            <a:off x="261256" y="836615"/>
            <a:ext cx="11685322" cy="676910"/>
          </a:xfrm>
          <a:prstGeom prst="rect">
            <a:avLst/>
          </a:prstGeom>
          <a:ln w="12700">
            <a:miter lim="400000"/>
          </a:ln>
        </p:spPr>
        <p:txBody>
          <a:bodyPr lIns="0" tIns="0" rIns="0" bIns="0">
            <a:spAutoFit/>
          </a:bodyPr>
          <a:lstStyle/>
          <a:p>
            <a:pPr lvl="0"/>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a:t>
            </a:r>
            <a:r>
              <a:rPr lang="sk-SK"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x</a:t>
            </a:r>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sz="4400" dirty="0">
                <a:solidFill>
                  <a:srgbClr val="44546A"/>
                </a:solidFill>
                <a:sym typeface="+mn-ea"/>
              </a:rPr>
              <a:t>:</a:t>
            </a:r>
            <a:r>
              <a:rPr lang="en-US" sz="4400" dirty="0">
                <a:solidFill>
                  <a:srgbClr val="44546A"/>
                </a:solidFill>
                <a:sym typeface="+mn-ea"/>
              </a:rPr>
              <a:t> Orbits. Orbital elements.</a:t>
            </a:r>
            <a:endParaRPr sz="2900" dirty="0">
              <a:solidFill>
                <a:srgbClr val="44546A"/>
              </a:solidFill>
            </a:endParaRPr>
          </a:p>
        </p:txBody>
      </p:sp>
      <p:sp>
        <p:nvSpPr>
          <p:cNvPr id="190" name="Shape 190"/>
          <p:cNvSpPr/>
          <p:nvPr/>
        </p:nvSpPr>
        <p:spPr>
          <a:xfrm>
            <a:off x="342239" y="2144053"/>
            <a:ext cx="5925632" cy="768985"/>
          </a:xfrm>
          <a:prstGeom prst="rect">
            <a:avLst/>
          </a:prstGeom>
          <a:ln w="12700">
            <a:miter lim="400000"/>
          </a:ln>
        </p:spPr>
        <p:txBody>
          <a:bodyPr lIns="0" tIns="0" rIns="0" bIns="0">
            <a:spAutoFit/>
          </a:bodyPr>
          <a:lstStyle/>
          <a:p>
            <a:pPr lvl="0"/>
            <a:r>
              <a:rPr lang="en-US" sz="2500">
                <a:solidFill>
                  <a:srgbClr val="002060"/>
                </a:solidFill>
              </a:rPr>
              <a:t>Example result for the first part of the activity.</a:t>
            </a:r>
          </a:p>
        </p:txBody>
      </p:sp>
      <p:pic>
        <p:nvPicPr>
          <p:cNvPr id="191" name="pasted-image.png"/>
          <p:cNvPicPr/>
          <p:nvPr/>
        </p:nvPicPr>
        <p:blipFill>
          <a:blip r:embed="rId4"/>
          <a:stretch>
            <a:fillRect/>
          </a:stretch>
        </p:blipFill>
        <p:spPr>
          <a:xfrm>
            <a:off x="6593417" y="1725036"/>
            <a:ext cx="4861984" cy="3646488"/>
          </a:xfrm>
          <a:prstGeom prst="rect">
            <a:avLst/>
          </a:prstGeom>
          <a:ln w="12700">
            <a:miter lim="400000"/>
            <a:headEnd/>
            <a:tailEnd/>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94"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95" name="image2.jpg"/>
          <p:cNvPicPr/>
          <p:nvPr/>
        </p:nvPicPr>
        <p:blipFill>
          <a:blip r:embed="rId3"/>
          <a:stretch>
            <a:fillRect/>
          </a:stretch>
        </p:blipFill>
        <p:spPr>
          <a:xfrm>
            <a:off x="-6762" y="5799925"/>
            <a:ext cx="12198762" cy="1051902"/>
          </a:xfrm>
          <a:prstGeom prst="rect">
            <a:avLst/>
          </a:prstGeom>
          <a:ln w="12700">
            <a:miter lim="400000"/>
            <a:headEnd/>
            <a:tailEnd/>
          </a:ln>
        </p:spPr>
      </p:pic>
      <p:pic>
        <p:nvPicPr>
          <p:cNvPr id="196" name="image1.png"/>
          <p:cNvPicPr/>
          <p:nvPr/>
        </p:nvPicPr>
        <p:blipFill>
          <a:blip r:embed="rId2"/>
          <a:stretch>
            <a:fillRect/>
          </a:stretch>
        </p:blipFill>
        <p:spPr>
          <a:xfrm>
            <a:off x="-6762" y="-11875"/>
            <a:ext cx="12198762" cy="1061514"/>
          </a:xfrm>
          <a:prstGeom prst="rect">
            <a:avLst/>
          </a:prstGeom>
          <a:ln w="12700">
            <a:miter lim="400000"/>
            <a:headEnd/>
            <a:tailEnd/>
          </a:ln>
        </p:spPr>
      </p:pic>
      <p:sp>
        <p:nvSpPr>
          <p:cNvPr id="197" name="Shape 197"/>
          <p:cNvSpPr/>
          <p:nvPr/>
        </p:nvSpPr>
        <p:spPr>
          <a:xfrm>
            <a:off x="261256" y="836615"/>
            <a:ext cx="11685322" cy="676910"/>
          </a:xfrm>
          <a:prstGeom prst="rect">
            <a:avLst/>
          </a:prstGeom>
          <a:ln w="12700">
            <a:miter lim="400000"/>
          </a:ln>
        </p:spPr>
        <p:txBody>
          <a:bodyPr lIns="0" tIns="0" rIns="0" bIns="0">
            <a:spAutoFit/>
          </a:bodyPr>
          <a:lstStyle/>
          <a:p>
            <a:pPr lvl="0"/>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a:t>
            </a:r>
            <a:r>
              <a:rPr lang="sk-SK"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x</a:t>
            </a:r>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sz="4400" dirty="0">
                <a:solidFill>
                  <a:srgbClr val="44546A"/>
                </a:solidFill>
                <a:sym typeface="+mn-ea"/>
              </a:rPr>
              <a:t>:</a:t>
            </a:r>
            <a:r>
              <a:rPr lang="en-US" sz="4400" dirty="0">
                <a:solidFill>
                  <a:srgbClr val="44546A"/>
                </a:solidFill>
                <a:sym typeface="+mn-ea"/>
              </a:rPr>
              <a:t> Orbits. Orbital elements.</a:t>
            </a:r>
            <a:endParaRPr sz="2900" dirty="0">
              <a:solidFill>
                <a:srgbClr val="44546A"/>
              </a:solidFill>
            </a:endParaRPr>
          </a:p>
        </p:txBody>
      </p:sp>
      <p:sp>
        <p:nvSpPr>
          <p:cNvPr id="198" name="Shape 198"/>
          <p:cNvSpPr/>
          <p:nvPr/>
        </p:nvSpPr>
        <p:spPr>
          <a:xfrm>
            <a:off x="380365" y="1800860"/>
            <a:ext cx="4271645" cy="2954655"/>
          </a:xfrm>
          <a:prstGeom prst="rect">
            <a:avLst/>
          </a:prstGeom>
          <a:ln w="12700">
            <a:miter lim="400000"/>
          </a:ln>
        </p:spPr>
        <p:txBody>
          <a:bodyPr wrap="square" lIns="0" tIns="0" rIns="0" bIns="0">
            <a:spAutoFit/>
          </a:bodyPr>
          <a:lstStyle/>
          <a:p>
            <a:pPr lvl="0"/>
            <a:r>
              <a:rPr lang="en-US" sz="2400">
                <a:solidFill>
                  <a:srgbClr val="002060"/>
                </a:solidFill>
              </a:rPr>
              <a:t>The Inclination of Pluto’s orbit  is marked on the figure</a:t>
            </a:r>
            <a:r>
              <a:rPr sz="2400">
                <a:solidFill>
                  <a:srgbClr val="002060"/>
                </a:solidFill>
              </a:rPr>
              <a:t>.</a:t>
            </a:r>
            <a:r>
              <a:rPr lang="en-US" sz="2400">
                <a:solidFill>
                  <a:srgbClr val="002060"/>
                </a:solidFill>
              </a:rPr>
              <a:t> Explanation: </a:t>
            </a:r>
          </a:p>
          <a:p>
            <a:pPr lvl="0"/>
            <a:r>
              <a:rPr lang="en-US" sz="2400">
                <a:solidFill>
                  <a:srgbClr val="002060"/>
                </a:solidFill>
              </a:rPr>
              <a:t>Assuming all other orbits lie in the eclitic, then the inclination will be the angle between any planet’s orbit and that of Pluto.</a:t>
            </a:r>
          </a:p>
        </p:txBody>
      </p:sp>
      <p:pic>
        <p:nvPicPr>
          <p:cNvPr id="199" name="pasted-image.tif"/>
          <p:cNvPicPr/>
          <p:nvPr/>
        </p:nvPicPr>
        <p:blipFill>
          <a:blip r:embed="rId4"/>
          <a:stretch>
            <a:fillRect/>
          </a:stretch>
        </p:blipFill>
        <p:spPr>
          <a:xfrm>
            <a:off x="4942205" y="2009775"/>
            <a:ext cx="4912995" cy="2686050"/>
          </a:xfrm>
          <a:prstGeom prst="rect">
            <a:avLst/>
          </a:prstGeom>
          <a:ln w="12700">
            <a:miter lim="400000"/>
            <a:headEnd/>
            <a:tailEnd/>
          </a:ln>
        </p:spPr>
      </p:pic>
      <p:sp>
        <p:nvSpPr>
          <p:cNvPr id="200" name="Shape 200"/>
          <p:cNvSpPr/>
          <p:nvPr/>
        </p:nvSpPr>
        <p:spPr>
          <a:xfrm>
            <a:off x="8372481" y="4568520"/>
            <a:ext cx="3631939" cy="205741"/>
          </a:xfrm>
          <a:prstGeom prst="rect">
            <a:avLst/>
          </a:prstGeom>
          <a:ln w="12700">
            <a:miter lim="400000"/>
          </a:ln>
        </p:spPr>
        <p:txBody>
          <a:bodyPr lIns="45719" rIns="45719">
            <a:spAutoFit/>
          </a:bodyPr>
          <a:lstStyle>
            <a:lvl1pPr>
              <a:defRPr sz="700" u="sng">
                <a:solidFill>
                  <a:srgbClr val="0563C1"/>
                </a:solidFill>
                <a:uFill>
                  <a:solidFill>
                    <a:srgbClr val="0563C1"/>
                  </a:solidFill>
                </a:uFill>
              </a:defRPr>
            </a:lvl1pPr>
          </a:lstStyle>
          <a:p>
            <a:pPr lvl="0">
              <a:defRPr sz="1800" u="none">
                <a:solidFill>
                  <a:srgbClr val="000000"/>
                </a:solidFill>
                <a:uFillTx/>
              </a:defRPr>
            </a:pPr>
            <a:r>
              <a:rPr sz="700" u="sng">
                <a:solidFill>
                  <a:srgbClr val="0563C1"/>
                </a:solidFill>
                <a:uFill>
                  <a:solidFill>
                    <a:srgbClr val="0563C1"/>
                  </a:solidFill>
                </a:uFill>
              </a:rPr>
              <a:t>http://WWW.RFCAFE.COM/REFERENCES/GENERAL/SOLAR-SYSTEM.HTM</a:t>
            </a:r>
          </a:p>
        </p:txBody>
      </p:sp>
      <p:sp>
        <p:nvSpPr>
          <p:cNvPr id="5" name="Arc 4"/>
          <p:cNvSpPr/>
          <p:nvPr/>
        </p:nvSpPr>
        <p:spPr>
          <a:xfrm rot="4380000">
            <a:off x="9339580" y="2621915"/>
            <a:ext cx="522605" cy="614045"/>
          </a:xfrm>
          <a:prstGeom prst="arc">
            <a:avLst>
              <a:gd name="adj1" fmla="val 12053530"/>
              <a:gd name="adj2" fmla="val 21357193"/>
            </a:avLst>
          </a:prstGeom>
          <a:ln w="69850" cmpd="sng">
            <a:solidFill>
              <a:schemeClr val="accent1">
                <a:shade val="50000"/>
              </a:schemeClr>
            </a:solidFill>
            <a:prstDash val="sysDot"/>
            <a:headEnd type="triangle"/>
            <a:tailEnd type="triangle"/>
          </a:ln>
        </p:spPr>
        <p:style>
          <a:lnRef idx="3">
            <a:schemeClr val="dk1"/>
          </a:lnRef>
          <a:fillRef idx="0">
            <a:schemeClr val="dk1"/>
          </a:fillRef>
          <a:effectRef idx="2">
            <a:schemeClr val="dk1"/>
          </a:effectRef>
          <a:fontRef idx="minor">
            <a:schemeClr val="tx1"/>
          </a:fontRef>
        </p:style>
        <p:txBody>
          <a:bodyPr rot="0" vertOverflow="overflow" horzOverflow="overflow" vert="horz" wrap="square" lIns="91439" tIns="45719" rIns="91439" bIns="45719" numCol="1" spcCol="38100" rtlCol="0" anchor="t" forceAA="0">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n-US" sz="1800" b="0" i="0" u="none" strike="noStrike" cap="none" spc="0" normalizeH="0" baseline="0">
              <a:ln>
                <a:noFill/>
              </a:ln>
              <a:solidFill>
                <a:srgbClr val="000000"/>
              </a:solidFill>
              <a:effectLst/>
              <a:uFillTx/>
            </a:endParaRPr>
          </a:p>
        </p:txBody>
      </p:sp>
      <p:sp>
        <p:nvSpPr>
          <p:cNvPr id="6" name="Text Box 5"/>
          <p:cNvSpPr txBox="1"/>
          <p:nvPr/>
        </p:nvSpPr>
        <p:spPr>
          <a:xfrm>
            <a:off x="10199370" y="2589530"/>
            <a:ext cx="214630" cy="5822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non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en-US" sz="3200" b="0" i="1" u="none" strike="noStrike" cap="none" spc="0" normalizeH="0" baseline="0">
                <a:ln>
                  <a:noFill/>
                </a:ln>
                <a:solidFill>
                  <a:srgbClr val="000000"/>
                </a:solidFill>
                <a:effectLst/>
                <a:uFillTx/>
                <a:latin typeface="Calibri"/>
                <a:ea typeface="Calibri"/>
                <a:cs typeface="Calibri"/>
                <a:sym typeface="Calibri"/>
              </a:rPr>
              <a:t>i</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203"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204" name="image2.jpg"/>
          <p:cNvPicPr/>
          <p:nvPr/>
        </p:nvPicPr>
        <p:blipFill>
          <a:blip r:embed="rId3"/>
          <a:stretch>
            <a:fillRect/>
          </a:stretch>
        </p:blipFill>
        <p:spPr>
          <a:xfrm>
            <a:off x="-6762" y="5799925"/>
            <a:ext cx="12198762" cy="1051902"/>
          </a:xfrm>
          <a:prstGeom prst="rect">
            <a:avLst/>
          </a:prstGeom>
          <a:ln w="12700">
            <a:miter lim="400000"/>
            <a:headEnd/>
            <a:tailEnd/>
          </a:ln>
        </p:spPr>
      </p:pic>
      <p:pic>
        <p:nvPicPr>
          <p:cNvPr id="205" name="image1.png"/>
          <p:cNvPicPr/>
          <p:nvPr/>
        </p:nvPicPr>
        <p:blipFill>
          <a:blip r:embed="rId2"/>
          <a:stretch>
            <a:fillRect/>
          </a:stretch>
        </p:blipFill>
        <p:spPr>
          <a:xfrm>
            <a:off x="-6762" y="-11875"/>
            <a:ext cx="12198762" cy="1061514"/>
          </a:xfrm>
          <a:prstGeom prst="rect">
            <a:avLst/>
          </a:prstGeom>
          <a:ln w="12700">
            <a:miter lim="400000"/>
            <a:headEnd/>
            <a:tailEnd/>
          </a:ln>
        </p:spPr>
      </p:pic>
      <p:sp>
        <p:nvSpPr>
          <p:cNvPr id="206" name="Shape 206"/>
          <p:cNvSpPr/>
          <p:nvPr/>
        </p:nvSpPr>
        <p:spPr>
          <a:xfrm>
            <a:off x="261256" y="836615"/>
            <a:ext cx="11685322" cy="676910"/>
          </a:xfrm>
          <a:prstGeom prst="rect">
            <a:avLst/>
          </a:prstGeom>
          <a:ln w="12700">
            <a:miter lim="400000"/>
          </a:ln>
        </p:spPr>
        <p:txBody>
          <a:bodyPr lIns="0" tIns="0" rIns="0" bIns="0">
            <a:spAutoFit/>
          </a:bodyPr>
          <a:lstStyle/>
          <a:p>
            <a:pPr lvl="0"/>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a:t>
            </a:r>
            <a:r>
              <a:rPr lang="sk-SK"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x</a:t>
            </a:r>
            <a:r>
              <a:rPr lang="en-US" sz="4400" u="sng" dirty="0" err="1">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ercise</a:t>
            </a:r>
            <a:r>
              <a:rPr 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 </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2.</a:t>
            </a:r>
            <a:r>
              <a:rPr lang="sk-SK"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lang="en-US" altLang="en-US" sz="4400" u="sng" dirty="0">
                <a:solidFill>
                  <a:srgbClr val="002060"/>
                </a:solidFill>
                <a:uFill>
                  <a:solidFill>
                    <a:srgbClr val="44546A"/>
                  </a:solidFill>
                </a:uFill>
                <a:latin typeface="Trebuchet MS" panose="020B0603020202020204"/>
                <a:ea typeface="Trebuchet MS" panose="020B0603020202020204"/>
                <a:cs typeface="Trebuchet MS" panose="020B0603020202020204"/>
                <a:sym typeface="Trebuchet MS" panose="020B0603020202020204"/>
              </a:rPr>
              <a:t>.3</a:t>
            </a:r>
            <a:r>
              <a:rPr sz="4400" dirty="0">
                <a:solidFill>
                  <a:srgbClr val="44546A"/>
                </a:solidFill>
                <a:sym typeface="+mn-ea"/>
              </a:rPr>
              <a:t>:</a:t>
            </a:r>
            <a:r>
              <a:rPr lang="en-US" sz="4400" dirty="0">
                <a:solidFill>
                  <a:srgbClr val="44546A"/>
                </a:solidFill>
                <a:sym typeface="+mn-ea"/>
              </a:rPr>
              <a:t> Orbits. Orbital elements.</a:t>
            </a:r>
            <a:endParaRPr sz="2900" dirty="0">
              <a:solidFill>
                <a:srgbClr val="44546A"/>
              </a:solidFill>
            </a:endParaRPr>
          </a:p>
        </p:txBody>
      </p:sp>
      <p:sp>
        <p:nvSpPr>
          <p:cNvPr id="208" name="Shape 208"/>
          <p:cNvSpPr/>
          <p:nvPr/>
        </p:nvSpPr>
        <p:spPr>
          <a:xfrm>
            <a:off x="-6906" y="1751964"/>
            <a:ext cx="10911205" cy="3354070"/>
          </a:xfrm>
          <a:prstGeom prst="rect">
            <a:avLst/>
          </a:prstGeom>
          <a:ln w="12700">
            <a:miter lim="400000"/>
          </a:ln>
        </p:spPr>
        <p:txBody>
          <a:bodyPr wrap="none" lIns="45719" rIns="45719">
            <a:spAutoFit/>
          </a:bodyPr>
          <a:lstStyle/>
          <a:p>
            <a:pPr lvl="0" algn="l" defTabSz="457200">
              <a:lnSpc>
                <a:spcPct val="115000"/>
              </a:lnSpc>
              <a:spcBef>
                <a:spcPts val="700"/>
              </a:spcBef>
            </a:pPr>
            <a:r>
              <a:rPr sz="2200" b="1">
                <a:solidFill>
                  <a:srgbClr val="0F4691"/>
                </a:solidFill>
              </a:rPr>
              <a:t>Summary questions: </a:t>
            </a:r>
          </a:p>
          <a:p>
            <a:pPr lvl="0" algn="l" defTabSz="457200">
              <a:lnSpc>
                <a:spcPct val="115000"/>
              </a:lnSpc>
              <a:spcBef>
                <a:spcPts val="700"/>
              </a:spcBef>
            </a:pPr>
            <a:r>
              <a:rPr sz="2200" b="1">
                <a:solidFill>
                  <a:srgbClr val="0F4691"/>
                </a:solidFill>
              </a:rPr>
              <a:t>Q: Which orbital element determines how far away a planet is from the Sun? How?</a:t>
            </a:r>
          </a:p>
          <a:p>
            <a:pPr lvl="0" algn="l" defTabSz="457200">
              <a:lnSpc>
                <a:spcPct val="115000"/>
              </a:lnSpc>
              <a:spcBef>
                <a:spcPts val="700"/>
              </a:spcBef>
            </a:pPr>
            <a:r>
              <a:rPr sz="2200" b="1">
                <a:solidFill>
                  <a:srgbClr val="0F4691"/>
                </a:solidFill>
              </a:rPr>
              <a:t>A: The semi-major axis (a). The larger a is, the more distant the planet is. </a:t>
            </a:r>
          </a:p>
          <a:p>
            <a:pPr lvl="0" algn="l" defTabSz="457200">
              <a:lnSpc>
                <a:spcPct val="115000"/>
              </a:lnSpc>
              <a:spcBef>
                <a:spcPts val="700"/>
              </a:spcBef>
            </a:pPr>
            <a:r>
              <a:rPr sz="2200" b="1">
                <a:solidFill>
                  <a:srgbClr val="0F4691"/>
                </a:solidFill>
              </a:rPr>
              <a:t>Q: Which orbital parameter determins how elongated they are? How? </a:t>
            </a:r>
          </a:p>
          <a:p>
            <a:pPr lvl="0" algn="l" defTabSz="457200">
              <a:lnSpc>
                <a:spcPct val="115000"/>
              </a:lnSpc>
              <a:spcBef>
                <a:spcPts val="700"/>
              </a:spcBef>
            </a:pPr>
            <a:r>
              <a:rPr sz="2200" b="1">
                <a:solidFill>
                  <a:srgbClr val="0F4691"/>
                </a:solidFill>
              </a:rPr>
              <a:t>A: Eccentricity. The larger it is, the more elongated the orbit is. </a:t>
            </a:r>
          </a:p>
          <a:p>
            <a:pPr lvl="0" algn="l" defTabSz="457200">
              <a:lnSpc>
                <a:spcPct val="115000"/>
              </a:lnSpc>
              <a:spcBef>
                <a:spcPts val="700"/>
              </a:spcBef>
            </a:pPr>
            <a:r>
              <a:rPr sz="2200" b="1">
                <a:solidFill>
                  <a:srgbClr val="0F4691"/>
                </a:solidFill>
              </a:rPr>
              <a:t>Q: What is the inclination of Earth’s orbit? </a:t>
            </a:r>
          </a:p>
          <a:p>
            <a:pPr lvl="0" algn="l" defTabSz="457200">
              <a:lnSpc>
                <a:spcPct val="115000"/>
              </a:lnSpc>
              <a:spcBef>
                <a:spcPts val="700"/>
              </a:spcBef>
            </a:pPr>
            <a:r>
              <a:rPr sz="2200" b="1">
                <a:solidFill>
                  <a:srgbClr val="0F4691"/>
                </a:solidFill>
              </a:rPr>
              <a:t>A: Zero.</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nvSpPr>
        <p:spPr>
          <a:xfrm>
            <a:off x="-6761" y="5572490"/>
            <a:ext cx="12198761" cy="231139"/>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238" name="image1.png"/>
          <p:cNvPicPr/>
          <p:nvPr/>
        </p:nvPicPr>
        <p:blipFill>
          <a:blip r:embed="rId3"/>
          <a:stretch>
            <a:fillRect/>
          </a:stretch>
        </p:blipFill>
        <p:spPr>
          <a:xfrm>
            <a:off x="-6762" y="-11875"/>
            <a:ext cx="12198762" cy="1061514"/>
          </a:xfrm>
          <a:prstGeom prst="rect">
            <a:avLst/>
          </a:prstGeom>
          <a:ln w="12700">
            <a:miter lim="400000"/>
            <a:headEnd/>
            <a:tailEnd/>
          </a:ln>
        </p:spPr>
      </p:pic>
      <p:pic>
        <p:nvPicPr>
          <p:cNvPr id="239" name="image2.jpeg"/>
          <p:cNvPicPr/>
          <p:nvPr/>
        </p:nvPicPr>
        <p:blipFill>
          <a:blip r:embed="rId4"/>
          <a:stretch>
            <a:fillRect/>
          </a:stretch>
        </p:blipFill>
        <p:spPr>
          <a:xfrm>
            <a:off x="-6762" y="5799925"/>
            <a:ext cx="12198762" cy="1051902"/>
          </a:xfrm>
          <a:prstGeom prst="rect">
            <a:avLst/>
          </a:prstGeom>
          <a:ln w="12700">
            <a:miter lim="400000"/>
            <a:headEnd/>
            <a:tailEnd/>
          </a:ln>
        </p:spPr>
      </p:pic>
      <p:sp>
        <p:nvSpPr>
          <p:cNvPr id="240" name="Shape 240"/>
          <p:cNvSpPr/>
          <p:nvPr/>
        </p:nvSpPr>
        <p:spPr>
          <a:xfrm>
            <a:off x="261256" y="836615"/>
            <a:ext cx="11685322" cy="676910"/>
          </a:xfrm>
          <a:prstGeom prst="rect">
            <a:avLst/>
          </a:prstGeom>
          <a:ln w="12700">
            <a:miter lim="400000"/>
          </a:ln>
        </p:spPr>
        <p:txBody>
          <a:bodyPr lIns="0" tIns="0" rIns="0" bIns="0">
            <a:spAutoFit/>
          </a:bodyPr>
          <a:lstStyle>
            <a:lvl1pPr algn="ctr">
              <a:defRPr sz="4400" u="sng">
                <a:solidFill>
                  <a:srgbClr val="002060"/>
                </a:solidFill>
                <a:latin typeface="Calibri"/>
                <a:ea typeface="Calibri"/>
                <a:cs typeface="Calibri"/>
                <a:sym typeface="Calibri"/>
              </a:defRPr>
            </a:lvl1pPr>
          </a:lstStyle>
          <a:p>
            <a:pPr lvl="0">
              <a:defRPr sz="1800" u="none">
                <a:solidFill>
                  <a:srgbClr val="000000"/>
                </a:solidFill>
              </a:defRPr>
            </a:pPr>
            <a:r>
              <a:rPr lang="en-US" sz="4400" u="sng">
                <a:solidFill>
                  <a:srgbClr val="002060"/>
                </a:solidFill>
              </a:rPr>
              <a:t>Conclusions, results check 1</a:t>
            </a:r>
          </a:p>
        </p:txBody>
      </p:sp>
      <p:sp>
        <p:nvSpPr>
          <p:cNvPr id="241" name="Shape 241"/>
          <p:cNvSpPr/>
          <p:nvPr/>
        </p:nvSpPr>
        <p:spPr>
          <a:xfrm>
            <a:off x="400956" y="1645512"/>
            <a:ext cx="11685322" cy="3108325"/>
          </a:xfrm>
          <a:prstGeom prst="rect">
            <a:avLst/>
          </a:prstGeom>
          <a:ln w="12700">
            <a:miter lim="400000"/>
          </a:ln>
        </p:spPr>
        <p:txBody>
          <a:bodyPr lIns="0" tIns="0" rIns="0" bIns="0">
            <a:spAutoFit/>
          </a:bodyPr>
          <a:lstStyle/>
          <a:p>
            <a:pPr lvl="0"/>
            <a:r>
              <a:rPr sz="2600">
                <a:solidFill>
                  <a:srgbClr val="002060"/>
                </a:solidFill>
                <a:latin typeface="Calibri"/>
                <a:ea typeface="Calibri"/>
                <a:cs typeface="Calibri"/>
                <a:sym typeface="Calibri"/>
              </a:rPr>
              <a:t>Feed Forward</a:t>
            </a:r>
            <a:r>
              <a:rPr sz="2800">
                <a:solidFill>
                  <a:srgbClr val="002060"/>
                </a:solidFill>
                <a:latin typeface="Calibri"/>
                <a:ea typeface="Calibri"/>
                <a:cs typeface="Calibri"/>
                <a:sym typeface="Calibri"/>
              </a:rPr>
              <a:t>:</a:t>
            </a:r>
            <a:r>
              <a:rPr sz="2100">
                <a:solidFill>
                  <a:srgbClr val="002060"/>
                </a:solidFill>
                <a:latin typeface="Calibri"/>
                <a:ea typeface="Calibri"/>
                <a:cs typeface="Calibri"/>
                <a:sym typeface="Calibri"/>
              </a:rPr>
              <a:t> </a:t>
            </a:r>
            <a:r>
              <a:rPr lang="en-US" sz="2100">
                <a:solidFill>
                  <a:srgbClr val="002060"/>
                </a:solidFill>
                <a:latin typeface="Calibri"/>
                <a:ea typeface="Calibri"/>
                <a:cs typeface="Calibri"/>
                <a:sym typeface="Calibri"/>
              </a:rPr>
              <a:t>Base your olans for the next lessons on the results of the students:</a:t>
            </a:r>
            <a:endParaRPr sz="2100">
              <a:solidFill>
                <a:srgbClr val="002060"/>
              </a:solidFill>
              <a:latin typeface="Calibri"/>
              <a:ea typeface="Calibri"/>
              <a:cs typeface="Calibri"/>
              <a:sym typeface="Calibri"/>
            </a:endParaRPr>
          </a:p>
          <a:p>
            <a:pPr marL="171450" lvl="0" indent="-171450">
              <a:buSzPct val="100000"/>
              <a:buChar char="•"/>
            </a:pPr>
            <a:r>
              <a:rPr sz="2100">
                <a:solidFill>
                  <a:srgbClr val="002060"/>
                </a:solidFill>
                <a:latin typeface="Calibri"/>
                <a:ea typeface="Calibri"/>
                <a:cs typeface="Calibri"/>
                <a:sym typeface="Calibri"/>
              </a:rPr>
              <a:t> </a:t>
            </a:r>
            <a:r>
              <a:rPr lang="en-US" sz="2100" b="1">
                <a:solidFill>
                  <a:srgbClr val="002060"/>
                </a:solidFill>
                <a:latin typeface="Calibri"/>
                <a:ea typeface="Calibri"/>
                <a:cs typeface="Calibri"/>
                <a:sym typeface="Calibri"/>
              </a:rPr>
              <a:t>Difficulty of the lessons</a:t>
            </a:r>
            <a:r>
              <a:rPr sz="2100" b="1">
                <a:solidFill>
                  <a:srgbClr val="002060"/>
                </a:solidFill>
                <a:latin typeface="Calibri"/>
                <a:ea typeface="Calibri"/>
                <a:cs typeface="Calibri"/>
                <a:sym typeface="Calibri"/>
              </a:rPr>
              <a:t>:</a:t>
            </a:r>
            <a:r>
              <a:rPr sz="2100">
                <a:solidFill>
                  <a:srgbClr val="002060"/>
                </a:solidFill>
                <a:latin typeface="Calibri"/>
                <a:ea typeface="Calibri"/>
                <a:cs typeface="Calibri"/>
                <a:sym typeface="Calibri"/>
              </a:rPr>
              <a:t> </a:t>
            </a:r>
            <a:r>
              <a:rPr lang="en-US" sz="2100">
                <a:solidFill>
                  <a:srgbClr val="002060"/>
                </a:solidFill>
                <a:latin typeface="Calibri"/>
                <a:ea typeface="Calibri"/>
                <a:cs typeface="Calibri"/>
                <a:sym typeface="Calibri"/>
              </a:rPr>
              <a:t>depending on student comprehension of the material and level of completion of the activities.</a:t>
            </a:r>
          </a:p>
          <a:p>
            <a:pPr marL="0" lvl="0" indent="0">
              <a:buSzPct val="100000"/>
              <a:buNone/>
            </a:pPr>
            <a:endParaRPr lang="en-US" sz="2100">
              <a:solidFill>
                <a:srgbClr val="002060"/>
              </a:solidFill>
              <a:latin typeface="Calibri"/>
              <a:ea typeface="Calibri"/>
              <a:cs typeface="Calibri"/>
              <a:sym typeface="Calibri"/>
            </a:endParaRPr>
          </a:p>
          <a:p>
            <a:pPr marL="171450" lvl="0" indent="-171450">
              <a:buSzPct val="100000"/>
              <a:buChar char="•"/>
            </a:pPr>
            <a:r>
              <a:rPr lang="en-US" sz="2800">
                <a:solidFill>
                  <a:srgbClr val="002060"/>
                </a:solidFill>
                <a:latin typeface="Calibri"/>
                <a:ea typeface="Calibri"/>
                <a:cs typeface="Calibri"/>
                <a:sym typeface="Calibri"/>
              </a:rPr>
              <a:t>Preparation</a:t>
            </a:r>
            <a:r>
              <a:rPr sz="2800">
                <a:solidFill>
                  <a:srgbClr val="002060"/>
                </a:solidFill>
                <a:latin typeface="Calibri"/>
                <a:ea typeface="Calibri"/>
                <a:cs typeface="Calibri"/>
                <a:sym typeface="Calibri"/>
              </a:rPr>
              <a:t>: </a:t>
            </a:r>
            <a:r>
              <a:rPr lang="en-US" sz="2000">
                <a:solidFill>
                  <a:srgbClr val="002060"/>
                </a:solidFill>
                <a:latin typeface="Calibri"/>
                <a:ea typeface="Calibri"/>
                <a:cs typeface="Calibri"/>
                <a:sym typeface="Calibri"/>
              </a:rPr>
              <a:t>Clear and well appointed goals of the lesson and activities. When the goal is well understood, the attention towards a task/material is easier and more effective.</a:t>
            </a:r>
            <a:endParaRPr sz="2000">
              <a:solidFill>
                <a:srgbClr val="002060"/>
              </a:solidFill>
              <a:latin typeface="Calibri"/>
              <a:ea typeface="Calibri"/>
              <a:cs typeface="Calibri"/>
              <a:sym typeface="Calibri"/>
            </a:endParaRPr>
          </a:p>
          <a:p>
            <a:pPr marL="146685" lvl="0" indent="-146685">
              <a:buSzPct val="100000"/>
              <a:buChar char="•"/>
            </a:pPr>
            <a:r>
              <a:rPr lang="en-US" sz="2100" b="1">
                <a:solidFill>
                  <a:srgbClr val="002060"/>
                </a:solidFill>
                <a:latin typeface="Calibri"/>
                <a:ea typeface="Calibri"/>
                <a:cs typeface="Calibri"/>
                <a:sym typeface="Calibri"/>
              </a:rPr>
              <a:t>Approach toward the material</a:t>
            </a:r>
            <a:r>
              <a:rPr sz="2100">
                <a:solidFill>
                  <a:srgbClr val="002060"/>
                </a:solidFill>
                <a:latin typeface="Calibri"/>
                <a:ea typeface="Calibri"/>
                <a:cs typeface="Calibri"/>
                <a:sym typeface="Calibri"/>
              </a:rPr>
              <a:t>:</a:t>
            </a:r>
            <a:r>
              <a:rPr lang="en-US" sz="2100">
                <a:solidFill>
                  <a:srgbClr val="002060"/>
                </a:solidFill>
                <a:latin typeface="Calibri"/>
                <a:ea typeface="Calibri"/>
                <a:cs typeface="Calibri"/>
                <a:sym typeface="Calibri"/>
              </a:rPr>
              <a:t> What would be the correct approach that would help the student comprehension and activity completion</a:t>
            </a:r>
            <a:r>
              <a:rPr sz="2100">
                <a:solidFill>
                  <a:srgbClr val="002060"/>
                </a:solidFill>
                <a:latin typeface="Calibri"/>
                <a:ea typeface="Calibri"/>
                <a:cs typeface="Calibri"/>
                <a:sym typeface="Calibri"/>
              </a:rPr>
              <a:t>.</a:t>
            </a:r>
          </a:p>
          <a:p>
            <a:pPr marL="228600" lvl="0" indent="-228600">
              <a:buSzPct val="100000"/>
              <a:buChar char="•"/>
            </a:pPr>
            <a:endParaRPr sz="2100">
              <a:solidFill>
                <a:srgbClr val="002060"/>
              </a:solidFill>
              <a:latin typeface="Calibri"/>
              <a:ea typeface="Calibri"/>
              <a:cs typeface="Calibri"/>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16"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17"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18" name="Shape 118"/>
          <p:cNvSpPr>
            <a:spLocks noGrp="1"/>
          </p:cNvSpPr>
          <p:nvPr>
            <p:ph type="title"/>
          </p:nvPr>
        </p:nvSpPr>
        <p:spPr>
          <a:xfrm>
            <a:off x="1524000" y="637480"/>
            <a:ext cx="9144000" cy="954982"/>
          </a:xfrm>
          <a:prstGeom prst="rect">
            <a:avLst/>
          </a:prstGeom>
        </p:spPr>
        <p:txBody>
          <a:bodyPr lIns="0" tIns="0" rIns="0" bIns="0"/>
          <a:lstStyle>
            <a:lvl1pPr defTabSz="859790">
              <a:defRPr sz="5640">
                <a:solidFill>
                  <a:srgbClr val="142A9D"/>
                </a:solidFill>
              </a:defRPr>
            </a:lvl1pPr>
          </a:lstStyle>
          <a:p>
            <a:pPr lvl="0">
              <a:defRPr sz="1800">
                <a:solidFill>
                  <a:srgbClr val="000000"/>
                </a:solidFill>
              </a:defRPr>
            </a:pPr>
            <a:r>
              <a:rPr sz="5640" dirty="0">
                <a:solidFill>
                  <a:srgbClr val="142A9D"/>
                </a:solidFill>
              </a:rPr>
              <a:t>STARS</a:t>
            </a:r>
            <a:r>
              <a:rPr lang="en-US" sz="5640" dirty="0">
                <a:solidFill>
                  <a:srgbClr val="142A9D"/>
                </a:solidFill>
              </a:rPr>
              <a:t> modules</a:t>
            </a:r>
            <a:endParaRPr sz="5640" dirty="0">
              <a:solidFill>
                <a:srgbClr val="142A9D"/>
              </a:solidFill>
            </a:endParaRPr>
          </a:p>
        </p:txBody>
      </p:sp>
      <p:sp>
        <p:nvSpPr>
          <p:cNvPr id="119" name="Shape 119"/>
          <p:cNvSpPr>
            <a:spLocks noGrp="1"/>
          </p:cNvSpPr>
          <p:nvPr>
            <p:ph type="body" idx="1"/>
          </p:nvPr>
        </p:nvSpPr>
        <p:spPr>
          <a:xfrm>
            <a:off x="81280" y="1591945"/>
            <a:ext cx="11608435" cy="4050665"/>
          </a:xfrm>
          <a:prstGeom prst="rect">
            <a:avLst/>
          </a:prstGeom>
        </p:spPr>
        <p:txBody>
          <a:bodyPr lIns="0" tIns="0" rIns="0" bIns="0">
            <a:normAutofit fontScale="97500"/>
          </a:bodyPr>
          <a:lstStyle/>
          <a:p>
            <a:pPr algn="just" defTabSz="868680">
              <a:spcBef>
                <a:spcPts val="900"/>
              </a:spcBef>
              <a:defRPr sz="1800"/>
            </a:pPr>
            <a:r>
              <a:rPr lang="en-GB" sz="2800" dirty="0">
                <a:solidFill>
                  <a:srgbClr val="002060"/>
                </a:solidFill>
              </a:rPr>
              <a:t>#1 	</a:t>
            </a:r>
            <a:r>
              <a:rPr lang="en-GB" sz="2800" dirty="0">
                <a:solidFill>
                  <a:schemeClr val="accent5">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Constellations</a:t>
            </a:r>
            <a:r>
              <a:rPr lang="en-GB"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			</a:t>
            </a:r>
            <a:r>
              <a:rPr lang="sk-SK" sz="2800" dirty="0">
                <a:solidFill>
                  <a:srgbClr val="002060"/>
                </a:solidFill>
                <a:latin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#6 	</a:t>
            </a:r>
            <a:r>
              <a:rPr lang="en-GB" sz="2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Galactic </a:t>
            </a:r>
            <a:r>
              <a:rPr lang="sk-SK" sz="2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N</a:t>
            </a:r>
            <a:r>
              <a:rPr lang="en-GB" sz="2800"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eighbourhood</a:t>
            </a:r>
            <a:r>
              <a:rPr lang="en-GB" sz="2900" dirty="0">
                <a:solidFill>
                  <a:srgbClr val="002060"/>
                </a:solidFill>
                <a:latin typeface="Calibri" panose="020F0502020204030204" pitchFamily="34" charset="0"/>
                <a:cs typeface="Calibri" panose="020F0502020204030204" pitchFamily="34" charset="0"/>
              </a:rPr>
              <a:t>.</a:t>
            </a:r>
            <a:endParaRPr lang="sk-SK" sz="2900" dirty="0">
              <a:solidFill>
                <a:srgbClr val="002060"/>
              </a:solidFill>
              <a:latin typeface="Calibri" panose="020F0502020204030204" pitchFamily="34" charset="0"/>
              <a:cs typeface="Calibri" panose="020F0502020204030204" pitchFamily="34" charset="0"/>
            </a:endParaRPr>
          </a:p>
          <a:p>
            <a:pPr algn="just" defTabSz="868680">
              <a:spcBef>
                <a:spcPts val="900"/>
              </a:spcBef>
              <a:defRPr sz="1800"/>
            </a:pPr>
            <a:r>
              <a:rPr lang="en-GB" sz="2800" dirty="0">
                <a:solidFill>
                  <a:srgbClr val="002060"/>
                </a:solidFill>
                <a:latin typeface="Calibri" panose="020F0502020204030204" pitchFamily="34" charset="0"/>
                <a:cs typeface="Calibri" panose="020F0502020204030204" pitchFamily="34" charset="0"/>
              </a:rPr>
              <a:t>#2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Motion of </a:t>
            </a:r>
            <a:r>
              <a:rPr lang="en-GB"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C</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elestial </a:t>
            </a:r>
            <a:r>
              <a:rPr lang="en-GB"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B</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odies</a:t>
            </a:r>
            <a:r>
              <a:rPr lang="en-GB"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r>
              <a:rPr lang="en-GB" sz="2800" dirty="0">
                <a:solidFill>
                  <a:srgbClr val="002060"/>
                </a:solidFill>
                <a:latin typeface="Calibri" panose="020F0502020204030204" pitchFamily="34" charset="0"/>
                <a:cs typeface="Calibri" panose="020F0502020204030204" pitchFamily="34" charset="0"/>
              </a:rPr>
              <a:t>		#7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Sun and the </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tars.</a:t>
            </a:r>
          </a:p>
          <a:p>
            <a:pPr lvl="0" algn="just" defTabSz="868680">
              <a:spcBef>
                <a:spcPts val="900"/>
              </a:spcBef>
              <a:defRPr sz="1800"/>
            </a:pPr>
            <a:r>
              <a:rPr lang="en-GB" sz="2800" dirty="0">
                <a:solidFill>
                  <a:srgbClr val="002060"/>
                </a:solidFill>
                <a:latin typeface="Calibri" panose="020F0502020204030204" pitchFamily="34" charset="0"/>
                <a:cs typeface="Calibri" panose="020F0502020204030204" pitchFamily="34" charset="0"/>
              </a:rPr>
              <a:t>#3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Newton‘s </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aw of Gravitation</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	</a:t>
            </a:r>
            <a:r>
              <a:rPr lang="sk-SK" sz="2800" dirty="0">
                <a:solidFill>
                  <a:srgbClr val="002060"/>
                </a:solidFill>
                <a:latin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#8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Milky Way Galaxy and </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other galaxies</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algn="just" defTabSz="868680">
              <a:spcBef>
                <a:spcPts val="900"/>
              </a:spcBef>
              <a:defRPr sz="1800"/>
            </a:pPr>
            <a:r>
              <a:rPr lang="en-GB" sz="2800" dirty="0">
                <a:solidFill>
                  <a:srgbClr val="002060"/>
                </a:solidFill>
                <a:latin typeface="Calibri" panose="020F0502020204030204" pitchFamily="34" charset="0"/>
                <a:cs typeface="Calibri" panose="020F0502020204030204" pitchFamily="34" charset="0"/>
              </a:rPr>
              <a:t>#4 	</a:t>
            </a:r>
            <a:r>
              <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sk-SK" sz="2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Space</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sk-SK" sz="2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Exploration</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	</a:t>
            </a:r>
            <a:r>
              <a:rPr lang="sk-SK" sz="2800" dirty="0">
                <a:solidFill>
                  <a:srgbClr val="002060"/>
                </a:solidFill>
                <a:latin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	#9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The Universe</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800" dirty="0">
              <a:solidFill>
                <a:srgbClr val="002060"/>
              </a:solidFill>
              <a:latin typeface="Calibri" panose="020F0502020204030204" pitchFamily="34" charset="0"/>
              <a:cs typeface="Calibri" panose="020F0502020204030204" pitchFamily="34" charset="0"/>
            </a:endParaRPr>
          </a:p>
          <a:p>
            <a:pPr algn="just" defTabSz="868680">
              <a:spcBef>
                <a:spcPts val="900"/>
              </a:spcBef>
              <a:defRPr sz="1800"/>
            </a:pPr>
            <a:r>
              <a:rPr lang="en-GB" sz="2800" dirty="0">
                <a:solidFill>
                  <a:srgbClr val="002060"/>
                </a:solidFill>
                <a:latin typeface="Calibri" panose="020F0502020204030204" pitchFamily="34" charset="0"/>
                <a:cs typeface="Calibri" panose="020F0502020204030204" pitchFamily="34" charset="0"/>
              </a:rPr>
              <a:t>#5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Solar </a:t>
            </a:r>
            <a:r>
              <a:rPr lang="sk-SK"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t>
            </a:r>
            <a:r>
              <a:rPr lang="en-GB" sz="2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ystem</a:t>
            </a:r>
            <a:r>
              <a:rPr lang="en-GB"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	</a:t>
            </a:r>
            <a:r>
              <a:rPr lang="sk-SK" sz="2800" dirty="0">
                <a:solidFill>
                  <a:srgbClr val="002060"/>
                </a:solidFill>
                <a:latin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#10	</a:t>
            </a:r>
            <a:r>
              <a:rPr lang="en-GB"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Observatories.</a:t>
            </a:r>
          </a:p>
          <a:p>
            <a:pPr lvl="0" algn="just" defTabSz="868680">
              <a:spcBef>
                <a:spcPts val="900"/>
              </a:spcBef>
              <a:defRPr sz="1800"/>
            </a:pPr>
            <a:endParaRPr sz="2800"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6761" y="5572490"/>
            <a:ext cx="12198761" cy="231139"/>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246" name="image1.png"/>
          <p:cNvPicPr/>
          <p:nvPr/>
        </p:nvPicPr>
        <p:blipFill>
          <a:blip r:embed="rId3"/>
          <a:stretch>
            <a:fillRect/>
          </a:stretch>
        </p:blipFill>
        <p:spPr>
          <a:xfrm>
            <a:off x="-6762" y="-11875"/>
            <a:ext cx="12198762" cy="1061514"/>
          </a:xfrm>
          <a:prstGeom prst="rect">
            <a:avLst/>
          </a:prstGeom>
          <a:ln w="12700">
            <a:miter lim="400000"/>
            <a:headEnd/>
            <a:tailEnd/>
          </a:ln>
        </p:spPr>
      </p:pic>
      <p:pic>
        <p:nvPicPr>
          <p:cNvPr id="247" name="image2.jpeg"/>
          <p:cNvPicPr/>
          <p:nvPr/>
        </p:nvPicPr>
        <p:blipFill>
          <a:blip r:embed="rId4"/>
          <a:stretch>
            <a:fillRect/>
          </a:stretch>
        </p:blipFill>
        <p:spPr>
          <a:xfrm>
            <a:off x="-6762" y="5799925"/>
            <a:ext cx="12198762" cy="1051902"/>
          </a:xfrm>
          <a:prstGeom prst="rect">
            <a:avLst/>
          </a:prstGeom>
          <a:ln w="12700">
            <a:miter lim="400000"/>
            <a:headEnd/>
            <a:tailEnd/>
          </a:ln>
        </p:spPr>
      </p:pic>
      <p:sp>
        <p:nvSpPr>
          <p:cNvPr id="248" name="Shape 248"/>
          <p:cNvSpPr/>
          <p:nvPr/>
        </p:nvSpPr>
        <p:spPr>
          <a:xfrm>
            <a:off x="261256" y="836615"/>
            <a:ext cx="11685322" cy="676910"/>
          </a:xfrm>
          <a:prstGeom prst="rect">
            <a:avLst/>
          </a:prstGeom>
          <a:ln w="12700">
            <a:miter lim="400000"/>
          </a:ln>
        </p:spPr>
        <p:txBody>
          <a:bodyPr lIns="0" tIns="0" rIns="0" bIns="0">
            <a:spAutoFit/>
          </a:bodyPr>
          <a:lstStyle>
            <a:lvl1pPr algn="ctr">
              <a:defRPr sz="4400" u="sng">
                <a:solidFill>
                  <a:srgbClr val="002060"/>
                </a:solidFill>
                <a:latin typeface="Calibri"/>
                <a:ea typeface="Calibri"/>
                <a:cs typeface="Calibri"/>
                <a:sym typeface="Calibri"/>
              </a:defRPr>
            </a:lvl1pPr>
          </a:lstStyle>
          <a:p>
            <a:pPr lvl="0">
              <a:defRPr sz="1800" u="none">
                <a:solidFill>
                  <a:srgbClr val="000000"/>
                </a:solidFill>
              </a:defRPr>
            </a:pPr>
            <a:r>
              <a:rPr lang="en-US" sz="4400" u="sng">
                <a:solidFill>
                  <a:srgbClr val="002060"/>
                </a:solidFill>
                <a:sym typeface="+mn-ea"/>
              </a:rPr>
              <a:t>Conclusions, results check</a:t>
            </a:r>
            <a:r>
              <a:rPr sz="4400" u="sng">
                <a:solidFill>
                  <a:srgbClr val="002060"/>
                </a:solidFill>
              </a:rPr>
              <a:t> 2</a:t>
            </a:r>
          </a:p>
        </p:txBody>
      </p:sp>
      <p:sp>
        <p:nvSpPr>
          <p:cNvPr id="249" name="Shape 249"/>
          <p:cNvSpPr/>
          <p:nvPr/>
        </p:nvSpPr>
        <p:spPr>
          <a:xfrm>
            <a:off x="261256" y="1698105"/>
            <a:ext cx="11685322" cy="2215515"/>
          </a:xfrm>
          <a:prstGeom prst="rect">
            <a:avLst/>
          </a:prstGeom>
          <a:ln w="12700">
            <a:miter lim="400000"/>
          </a:ln>
        </p:spPr>
        <p:txBody>
          <a:bodyPr lIns="0" tIns="0" rIns="0" bIns="0">
            <a:spAutoFit/>
          </a:bodyPr>
          <a:lstStyle/>
          <a:p>
            <a:pPr lvl="0"/>
            <a:endParaRPr lang="en-US" sz="2000">
              <a:solidFill>
                <a:srgbClr val="002060"/>
              </a:solidFill>
              <a:latin typeface="Calibri"/>
              <a:ea typeface="Calibri"/>
              <a:cs typeface="Calibri"/>
              <a:sym typeface="Calibri"/>
            </a:endParaRPr>
          </a:p>
          <a:p>
            <a:pPr marL="228600" lvl="0" indent="-228600">
              <a:buSzPct val="100000"/>
              <a:buChar char="•"/>
            </a:pPr>
            <a:r>
              <a:rPr lang="en-US" sz="2800" b="1">
                <a:solidFill>
                  <a:srgbClr val="002060"/>
                </a:solidFill>
                <a:latin typeface="Calibri"/>
                <a:ea typeface="Calibri"/>
                <a:cs typeface="Calibri"/>
                <a:sym typeface="Calibri"/>
              </a:rPr>
              <a:t>Selfevaluation:</a:t>
            </a:r>
            <a:r>
              <a:rPr sz="2800">
                <a:solidFill>
                  <a:srgbClr val="002060"/>
                </a:solidFill>
                <a:latin typeface="Calibri"/>
                <a:ea typeface="Calibri"/>
                <a:cs typeface="Calibri"/>
                <a:sym typeface="Calibri"/>
              </a:rPr>
              <a:t> </a:t>
            </a:r>
            <a:r>
              <a:rPr lang="en-US" sz="2800">
                <a:solidFill>
                  <a:srgbClr val="002060"/>
                </a:solidFill>
                <a:latin typeface="Calibri"/>
                <a:ea typeface="Calibri"/>
                <a:cs typeface="Calibri"/>
                <a:sym typeface="Calibri"/>
              </a:rPr>
              <a:t>selfdiscipline, steering and control of the activities</a:t>
            </a:r>
            <a:r>
              <a:rPr sz="2800">
                <a:solidFill>
                  <a:srgbClr val="002060"/>
                </a:solidFill>
                <a:latin typeface="Calibri"/>
                <a:ea typeface="Calibri"/>
                <a:cs typeface="Calibri"/>
                <a:sym typeface="Calibri"/>
              </a:rPr>
              <a:t>.</a:t>
            </a:r>
          </a:p>
          <a:p>
            <a:pPr marL="228600" lvl="0" indent="-228600">
              <a:buSzPct val="100000"/>
              <a:buChar char="•"/>
            </a:pPr>
            <a:r>
              <a:rPr sz="2800" b="1">
                <a:solidFill>
                  <a:srgbClr val="002060"/>
                </a:solidFill>
                <a:latin typeface="Calibri"/>
                <a:ea typeface="Calibri"/>
                <a:cs typeface="Calibri"/>
                <a:sym typeface="Calibri"/>
              </a:rPr>
              <a:t> </a:t>
            </a:r>
            <a:r>
              <a:rPr lang="en-US" sz="2800" b="1">
                <a:solidFill>
                  <a:srgbClr val="002060"/>
                </a:solidFill>
                <a:latin typeface="Calibri"/>
                <a:ea typeface="Calibri"/>
                <a:cs typeface="Calibri"/>
                <a:sym typeface="Calibri"/>
              </a:rPr>
              <a:t>Individual approach</a:t>
            </a:r>
            <a:r>
              <a:rPr sz="2800">
                <a:solidFill>
                  <a:srgbClr val="002060"/>
                </a:solidFill>
                <a:latin typeface="Calibri"/>
                <a:ea typeface="Calibri"/>
                <a:cs typeface="Calibri"/>
                <a:sym typeface="Calibri"/>
              </a:rPr>
              <a:t>: </a:t>
            </a:r>
            <a:r>
              <a:rPr lang="en-US" sz="2800">
                <a:solidFill>
                  <a:srgbClr val="002060"/>
                </a:solidFill>
                <a:latin typeface="Calibri"/>
                <a:ea typeface="Calibri"/>
                <a:cs typeface="Calibri"/>
                <a:sym typeface="Calibri"/>
              </a:rPr>
              <a:t>Individual approach and guidance. </a:t>
            </a:r>
          </a:p>
          <a:p>
            <a:pPr marL="228600" lvl="0" indent="-228600">
              <a:buSzPct val="100000"/>
              <a:buChar char="•"/>
            </a:pPr>
            <a:r>
              <a:rPr lang="en-US" sz="2800">
                <a:solidFill>
                  <a:srgbClr val="002060"/>
                </a:solidFill>
                <a:latin typeface="Calibri"/>
                <a:ea typeface="Calibri"/>
                <a:cs typeface="Calibri"/>
                <a:sym typeface="Calibri"/>
              </a:rPr>
              <a:t>Check</a:t>
            </a:r>
            <a:r>
              <a:rPr sz="2800">
                <a:solidFill>
                  <a:srgbClr val="002060"/>
                </a:solidFill>
                <a:latin typeface="Calibri"/>
                <a:ea typeface="Calibri"/>
                <a:cs typeface="Calibri"/>
                <a:sym typeface="Calibri"/>
              </a:rPr>
              <a:t>: </a:t>
            </a:r>
            <a:r>
              <a:rPr lang="en-US" sz="2000">
                <a:solidFill>
                  <a:srgbClr val="002060"/>
                </a:solidFill>
                <a:latin typeface="Calibri"/>
                <a:ea typeface="Calibri"/>
                <a:cs typeface="Calibri"/>
                <a:sym typeface="Calibri"/>
              </a:rPr>
              <a:t>How did I do? Individual evaluation of the student’s work, pertaining to the specific activity and goal.  Must contain information about the advance (or lack of) the student has made and to guide them to achieve the goals and standards.</a:t>
            </a:r>
            <a:endParaRPr sz="2000">
              <a:solidFill>
                <a:srgbClr val="002060"/>
              </a:solidFill>
              <a:latin typeface="Calibri"/>
              <a:ea typeface="Calibri"/>
              <a:cs typeface="Calibri"/>
              <a:sym typeface="Calibri"/>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6761" y="5572490"/>
            <a:ext cx="12198761" cy="23114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28" name="image1.png"/>
          <p:cNvPicPr/>
          <p:nvPr/>
        </p:nvPicPr>
        <p:blipFill>
          <a:blip r:embed="rId2"/>
          <a:stretch>
            <a:fillRect/>
          </a:stretch>
        </p:blipFill>
        <p:spPr>
          <a:xfrm>
            <a:off x="-6762" y="-11875"/>
            <a:ext cx="12198762" cy="1061514"/>
          </a:xfrm>
          <a:prstGeom prst="rect">
            <a:avLst/>
          </a:prstGeom>
          <a:ln w="12700">
            <a:miter lim="400000"/>
            <a:headEnd/>
            <a:tailEnd/>
          </a:ln>
        </p:spPr>
      </p:pic>
      <p:pic>
        <p:nvPicPr>
          <p:cNvPr id="129" name="image2.jpg"/>
          <p:cNvPicPr/>
          <p:nvPr/>
        </p:nvPicPr>
        <p:blipFill>
          <a:blip r:embed="rId3"/>
          <a:stretch>
            <a:fillRect/>
          </a:stretch>
        </p:blipFill>
        <p:spPr>
          <a:xfrm>
            <a:off x="-6762" y="5799925"/>
            <a:ext cx="12198762" cy="1051902"/>
          </a:xfrm>
          <a:prstGeom prst="rect">
            <a:avLst/>
          </a:prstGeom>
          <a:ln w="12700">
            <a:miter lim="400000"/>
            <a:headEnd/>
            <a:tailEnd/>
          </a:ln>
        </p:spPr>
      </p:pic>
      <p:sp>
        <p:nvSpPr>
          <p:cNvPr id="130" name="Shape 130"/>
          <p:cNvSpPr>
            <a:spLocks noGrp="1"/>
          </p:cNvSpPr>
          <p:nvPr>
            <p:ph type="title"/>
          </p:nvPr>
        </p:nvSpPr>
        <p:spPr>
          <a:xfrm>
            <a:off x="1524000" y="637480"/>
            <a:ext cx="9144000" cy="954982"/>
          </a:xfrm>
          <a:prstGeom prst="rect">
            <a:avLst/>
          </a:prstGeom>
        </p:spPr>
        <p:txBody>
          <a:bodyPr lIns="0" tIns="0" rIns="0" bIns="0"/>
          <a:lstStyle>
            <a:lvl1pPr defTabSz="713105">
              <a:defRPr sz="4680">
                <a:solidFill>
                  <a:srgbClr val="142A9D"/>
                </a:solidFill>
              </a:defRPr>
            </a:lvl1pPr>
          </a:lstStyle>
          <a:p>
            <a:pPr lvl="0">
              <a:defRPr sz="1800">
                <a:solidFill>
                  <a:srgbClr val="000000"/>
                </a:solidFill>
              </a:defRPr>
            </a:pPr>
            <a:r>
              <a:rPr lang="en-US" sz="4680">
                <a:solidFill>
                  <a:srgbClr val="142A9D"/>
                </a:solidFill>
              </a:rPr>
              <a:t>Structure of the modules</a:t>
            </a:r>
          </a:p>
        </p:txBody>
      </p:sp>
      <p:sp>
        <p:nvSpPr>
          <p:cNvPr id="131" name="Shape 131"/>
          <p:cNvSpPr>
            <a:spLocks noGrp="1"/>
          </p:cNvSpPr>
          <p:nvPr>
            <p:ph type="body" idx="1"/>
          </p:nvPr>
        </p:nvSpPr>
        <p:spPr>
          <a:xfrm>
            <a:off x="81210" y="1749971"/>
            <a:ext cx="11608595" cy="3892445"/>
          </a:xfrm>
          <a:prstGeom prst="rect">
            <a:avLst/>
          </a:prstGeom>
        </p:spPr>
        <p:txBody>
          <a:bodyPr lIns="0" tIns="0" rIns="0" bIns="0">
            <a:normAutofit fontScale="92500" lnSpcReduction="10000"/>
          </a:bodyPr>
          <a:lstStyle/>
          <a:p>
            <a:pPr lvl="0" algn="just">
              <a:defRPr sz="1800"/>
            </a:pPr>
            <a:r>
              <a:rPr sz="2800" dirty="0"/>
              <a:t>	</a:t>
            </a:r>
            <a:r>
              <a:rPr lang="en-US" sz="2800" dirty="0">
                <a:solidFill>
                  <a:srgbClr val="131D84"/>
                </a:solidFill>
                <a:latin typeface="+mj-ea"/>
                <a:cs typeface="+mj-ea"/>
              </a:rPr>
              <a:t>There are several topics in each module. </a:t>
            </a:r>
            <a:r>
              <a:rPr sz="2800" dirty="0">
                <a:solidFill>
                  <a:srgbClr val="131D84"/>
                </a:solidFill>
                <a:latin typeface="+mj-ea"/>
                <a:cs typeface="+mj-ea"/>
              </a:rPr>
              <a:t>	</a:t>
            </a:r>
          </a:p>
          <a:p>
            <a:pPr lvl="0" algn="just">
              <a:defRPr sz="1800"/>
            </a:pPr>
            <a:r>
              <a:rPr lang="en-US" sz="2800" dirty="0">
                <a:solidFill>
                  <a:srgbClr val="131D84"/>
                </a:solidFill>
                <a:latin typeface="+mj-ea"/>
                <a:cs typeface="+mj-ea"/>
              </a:rPr>
              <a:t>	Each topic contains: </a:t>
            </a:r>
            <a:endParaRPr sz="2800" dirty="0">
              <a:solidFill>
                <a:srgbClr val="131D84"/>
              </a:solidFill>
              <a:latin typeface="+mj-ea"/>
              <a:cs typeface="+mj-ea"/>
            </a:endParaRPr>
          </a:p>
          <a:p>
            <a:pPr marL="1358900" lvl="0" indent="-228600" algn="just">
              <a:buSzPct val="100000"/>
              <a:buChar char="•"/>
              <a:defRPr sz="1800"/>
            </a:pPr>
            <a:r>
              <a:rPr lang="en-US" sz="2800" dirty="0">
                <a:solidFill>
                  <a:srgbClr val="131D84"/>
                </a:solidFill>
                <a:latin typeface="+mj-ea"/>
                <a:cs typeface="+mj-ea"/>
              </a:rPr>
              <a:t>A brief introduction and key words</a:t>
            </a:r>
            <a:r>
              <a:rPr sz="2800" dirty="0">
                <a:solidFill>
                  <a:srgbClr val="131D84"/>
                </a:solidFill>
                <a:latin typeface="+mj-ea"/>
                <a:cs typeface="+mj-ea"/>
              </a:rPr>
              <a:t>;</a:t>
            </a:r>
          </a:p>
          <a:p>
            <a:pPr marL="1358900" lvl="0" indent="-228600" algn="just">
              <a:buSzPct val="100000"/>
              <a:buChar char="•"/>
              <a:defRPr sz="1800"/>
            </a:pPr>
            <a:r>
              <a:rPr lang="en-US" sz="2800" dirty="0">
                <a:solidFill>
                  <a:srgbClr val="131D84"/>
                </a:solidFill>
                <a:latin typeface="+mj-ea"/>
                <a:cs typeface="+mj-ea"/>
              </a:rPr>
              <a:t>Theoretical part for the teacher</a:t>
            </a:r>
            <a:r>
              <a:rPr sz="2800" dirty="0">
                <a:solidFill>
                  <a:srgbClr val="131D84"/>
                </a:solidFill>
                <a:latin typeface="+mj-ea"/>
                <a:cs typeface="+mj-ea"/>
              </a:rPr>
              <a:t> -</a:t>
            </a:r>
            <a:r>
              <a:rPr lang="en-US" sz="2800" dirty="0">
                <a:solidFill>
                  <a:srgbClr val="131D84"/>
                </a:solidFill>
                <a:latin typeface="+mj-ea"/>
                <a:cs typeface="+mj-ea"/>
              </a:rPr>
              <a:t> provides the basic information, necessary for the planning a lesson on that topic </a:t>
            </a:r>
            <a:r>
              <a:rPr sz="2800" dirty="0">
                <a:solidFill>
                  <a:srgbClr val="131D84"/>
                </a:solidFill>
                <a:latin typeface="+mj-ea"/>
                <a:cs typeface="+mj-ea"/>
              </a:rPr>
              <a:t>(</a:t>
            </a:r>
            <a:r>
              <a:rPr lang="en-US" sz="2800" dirty="0">
                <a:solidFill>
                  <a:srgbClr val="131D84"/>
                </a:solidFill>
                <a:latin typeface="+mj-ea"/>
                <a:cs typeface="+mj-ea"/>
              </a:rPr>
              <a:t>and links to additional information in some cases</a:t>
            </a:r>
            <a:r>
              <a:rPr sz="2800" dirty="0">
                <a:solidFill>
                  <a:srgbClr val="131D84"/>
                </a:solidFill>
                <a:latin typeface="+mj-ea"/>
                <a:cs typeface="+mj-ea"/>
              </a:rPr>
              <a:t>).</a:t>
            </a:r>
          </a:p>
          <a:p>
            <a:pPr lvl="0" indent="1130300" algn="just">
              <a:defRPr sz="1800"/>
            </a:pPr>
            <a:r>
              <a:rPr sz="2800" dirty="0">
                <a:solidFill>
                  <a:srgbClr val="131D84"/>
                </a:solidFill>
                <a:latin typeface="+mj-ea"/>
                <a:cs typeface="+mj-ea"/>
              </a:rPr>
              <a:t>! </a:t>
            </a:r>
            <a:r>
              <a:rPr lang="en-US" sz="2800" dirty="0">
                <a:solidFill>
                  <a:srgbClr val="131D84"/>
                </a:solidFill>
                <a:latin typeface="+mj-ea"/>
                <a:cs typeface="+mj-ea"/>
              </a:rPr>
              <a:t>THESE ARE NOT READY-TO-USE LESSONS</a:t>
            </a:r>
            <a:r>
              <a:rPr sz="2800" dirty="0">
                <a:solidFill>
                  <a:srgbClr val="131D84"/>
                </a:solidFill>
                <a:latin typeface="+mj-ea"/>
                <a:cs typeface="+mj-ea"/>
              </a:rPr>
              <a:t>!</a:t>
            </a:r>
          </a:p>
          <a:p>
            <a:pPr marL="1358900" lvl="0" indent="-228600" algn="just">
              <a:buSzPct val="100000"/>
              <a:buChar char="•"/>
              <a:defRPr sz="1800"/>
            </a:pPr>
            <a:r>
              <a:rPr lang="en-US" sz="2800" dirty="0">
                <a:solidFill>
                  <a:srgbClr val="131D84"/>
                </a:solidFill>
                <a:latin typeface="+mj-ea"/>
                <a:cs typeface="+mj-ea"/>
              </a:rPr>
              <a:t>Practical exercises and activities for the students -ready for use in the classroom (in most cases) and with answers provided where applicable. </a:t>
            </a:r>
            <a:endParaRPr sz="2800" dirty="0">
              <a:solidFill>
                <a:srgbClr val="131D84"/>
              </a:solidFill>
              <a:latin typeface="+mj-ea"/>
              <a:cs typeface="+mj-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6761" y="5572490"/>
            <a:ext cx="12198761" cy="13970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09" name="image1.png"/>
          <p:cNvPicPr/>
          <p:nvPr/>
        </p:nvPicPr>
        <p:blipFill>
          <a:blip r:embed="rId2"/>
          <a:stretch>
            <a:fillRect/>
          </a:stretch>
        </p:blipFill>
        <p:spPr>
          <a:xfrm>
            <a:off x="-6763" y="-11875"/>
            <a:ext cx="12198764" cy="1061514"/>
          </a:xfrm>
          <a:prstGeom prst="rect">
            <a:avLst/>
          </a:prstGeom>
          <a:ln w="12700">
            <a:miter lim="400000"/>
            <a:headEnd/>
            <a:tailEnd/>
          </a:ln>
        </p:spPr>
      </p:pic>
      <p:pic>
        <p:nvPicPr>
          <p:cNvPr id="110" name="image2.jpeg"/>
          <p:cNvPicPr/>
          <p:nvPr/>
        </p:nvPicPr>
        <p:blipFill>
          <a:blip r:embed="rId3"/>
          <a:stretch>
            <a:fillRect/>
          </a:stretch>
        </p:blipFill>
        <p:spPr>
          <a:xfrm>
            <a:off x="-6763" y="5799925"/>
            <a:ext cx="12198764" cy="1051903"/>
          </a:xfrm>
          <a:prstGeom prst="rect">
            <a:avLst/>
          </a:prstGeom>
          <a:ln w="12700">
            <a:miter lim="400000"/>
            <a:headEnd/>
            <a:tailEnd/>
          </a:ln>
        </p:spPr>
      </p:pic>
      <p:sp>
        <p:nvSpPr>
          <p:cNvPr id="111" name="Shape 111"/>
          <p:cNvSpPr/>
          <p:nvPr/>
        </p:nvSpPr>
        <p:spPr>
          <a:xfrm>
            <a:off x="261256" y="836615"/>
            <a:ext cx="11685322" cy="676910"/>
          </a:xfrm>
          <a:prstGeom prst="rect">
            <a:avLst/>
          </a:prstGeom>
          <a:ln w="12700">
            <a:miter lim="400000"/>
          </a:ln>
        </p:spPr>
        <p:txBody>
          <a:bodyPr lIns="0" tIns="0" rIns="0" bIns="0">
            <a:spAutoFit/>
          </a:bodyPr>
          <a:lstStyle>
            <a:lvl1pPr algn="ctr">
              <a:defRPr sz="4400" u="sng">
                <a:solidFill>
                  <a:srgbClr val="13218C"/>
                </a:solidFill>
                <a:latin typeface="Calibri"/>
                <a:ea typeface="Calibri"/>
                <a:cs typeface="Calibri"/>
                <a:sym typeface="Calibri"/>
              </a:defRPr>
            </a:lvl1pPr>
          </a:lstStyle>
          <a:p>
            <a:pPr lvl="0">
              <a:defRPr sz="1800" u="none">
                <a:solidFill>
                  <a:srgbClr val="000000"/>
                </a:solidFill>
              </a:defRPr>
            </a:pPr>
            <a:r>
              <a:rPr lang="en-US" sz="4400" u="sng" dirty="0">
                <a:solidFill>
                  <a:srgbClr val="13218C"/>
                </a:solidFill>
              </a:rPr>
              <a:t>How to work with the materials </a:t>
            </a:r>
            <a:r>
              <a:rPr sz="4400" u="sng" dirty="0">
                <a:solidFill>
                  <a:srgbClr val="13218C"/>
                </a:solidFill>
              </a:rPr>
              <a:t>1</a:t>
            </a:r>
          </a:p>
        </p:txBody>
      </p:sp>
      <p:sp>
        <p:nvSpPr>
          <p:cNvPr id="112" name="Shape 112"/>
          <p:cNvSpPr/>
          <p:nvPr/>
        </p:nvSpPr>
        <p:spPr>
          <a:xfrm>
            <a:off x="748072" y="2191194"/>
            <a:ext cx="11198505" cy="2400657"/>
          </a:xfrm>
          <a:prstGeom prst="rect">
            <a:avLst/>
          </a:prstGeom>
          <a:ln w="12700">
            <a:miter lim="400000"/>
          </a:ln>
        </p:spPr>
        <p:txBody>
          <a:bodyPr lIns="0" tIns="0" rIns="0" bIns="0">
            <a:spAutoFit/>
          </a:bodyPr>
          <a:lstStyle/>
          <a:p>
            <a:pPr marL="502285" lvl="0" indent="-502285">
              <a:buClr>
                <a:srgbClr val="002060"/>
              </a:buClr>
              <a:buSzPct val="100000"/>
              <a:buAutoNum type="arabicPeriod"/>
            </a:pPr>
            <a:r>
              <a:rPr lang="en-US" sz="2600" dirty="0">
                <a:solidFill>
                  <a:srgbClr val="222EA8"/>
                </a:solidFill>
                <a:latin typeface="Calibri"/>
                <a:ea typeface="Calibri"/>
                <a:cs typeface="Calibri"/>
                <a:sym typeface="Calibri"/>
              </a:rPr>
              <a:t>Carefully read the theoretical part for the teacher</a:t>
            </a:r>
            <a:r>
              <a:rPr sz="2600" dirty="0">
                <a:solidFill>
                  <a:srgbClr val="222EA8"/>
                </a:solidFill>
                <a:latin typeface="Calibri"/>
                <a:ea typeface="Calibri"/>
                <a:cs typeface="Calibri"/>
                <a:sym typeface="Calibri"/>
              </a:rPr>
              <a:t>.</a:t>
            </a:r>
            <a:endParaRPr dirty="0">
              <a:solidFill>
                <a:srgbClr val="222EA8"/>
              </a:solidFill>
              <a:latin typeface="Calibri"/>
              <a:ea typeface="Calibri"/>
              <a:cs typeface="Calibri"/>
              <a:sym typeface="Calibri"/>
            </a:endParaRPr>
          </a:p>
          <a:p>
            <a:pPr lvl="0"/>
            <a:endParaRPr sz="2600" dirty="0">
              <a:solidFill>
                <a:srgbClr val="222EA8"/>
              </a:solidFill>
              <a:latin typeface="Calibri"/>
              <a:ea typeface="Calibri"/>
              <a:cs typeface="Calibri"/>
              <a:sym typeface="Calibri"/>
            </a:endParaRPr>
          </a:p>
          <a:p>
            <a:pPr marL="502285" lvl="0" indent="-502285">
              <a:buClr>
                <a:srgbClr val="002060"/>
              </a:buClr>
              <a:buSzPct val="100000"/>
              <a:buAutoNum type="arabicPeriod" startAt="2"/>
            </a:pPr>
            <a:r>
              <a:rPr lang="en-US" sz="2600" dirty="0">
                <a:solidFill>
                  <a:srgbClr val="222EA8"/>
                </a:solidFill>
                <a:latin typeface="Calibri"/>
                <a:ea typeface="Calibri"/>
                <a:cs typeface="Calibri"/>
                <a:sym typeface="Calibri"/>
              </a:rPr>
              <a:t>Should questions arise, look for answers in the supplementary materials , on the project’s website (</a:t>
            </a:r>
            <a:r>
              <a:rPr sz="2600" dirty="0">
                <a:solidFill>
                  <a:srgbClr val="222EA8"/>
                </a:solidFill>
                <a:latin typeface="Calibri"/>
                <a:ea typeface="Calibri"/>
                <a:cs typeface="Calibri"/>
                <a:sym typeface="Calibri"/>
              </a:rPr>
              <a:t>http://project-stars.com)</a:t>
            </a:r>
            <a:r>
              <a:rPr lang="en-US" sz="2600" dirty="0">
                <a:solidFill>
                  <a:srgbClr val="222EA8"/>
                </a:solidFill>
                <a:latin typeface="Calibri"/>
                <a:ea typeface="Calibri"/>
                <a:cs typeface="Calibri"/>
                <a:sym typeface="Calibri"/>
              </a:rPr>
              <a:t>, or other internet sites</a:t>
            </a:r>
            <a:r>
              <a:rPr sz="2600" dirty="0">
                <a:solidFill>
                  <a:srgbClr val="222EA8"/>
                </a:solidFill>
                <a:latin typeface="Calibri"/>
                <a:ea typeface="Calibri"/>
                <a:cs typeface="Calibri"/>
                <a:sym typeface="Calibri"/>
              </a:rPr>
              <a:t>.</a:t>
            </a:r>
            <a:r>
              <a:rPr sz="2600" dirty="0">
                <a:solidFill>
                  <a:srgbClr val="002060"/>
                </a:solidFill>
                <a:latin typeface="Calibri"/>
                <a:ea typeface="Calibri"/>
                <a:cs typeface="Calibri"/>
                <a:sym typeface="Calibri"/>
              </a:rPr>
              <a:t>                                                           </a:t>
            </a:r>
          </a:p>
          <a:p>
            <a:pPr lvl="0"/>
            <a:r>
              <a:rPr sz="2600" dirty="0">
                <a:solidFill>
                  <a:srgbClr val="002060"/>
                </a:solidFill>
                <a:latin typeface="Calibri"/>
                <a:ea typeface="Calibri"/>
                <a:cs typeface="Calibri"/>
                <a:sym typeface="Calibri"/>
              </a:rPr>
              <a:t>	</a:t>
            </a:r>
            <a:r>
              <a:rPr lang="en-US" sz="2600" dirty="0">
                <a:solidFill>
                  <a:srgbClr val="002060"/>
                </a:solidFill>
                <a:latin typeface="Calibri"/>
                <a:ea typeface="Calibri"/>
                <a:cs typeface="Calibri"/>
                <a:sym typeface="Calibri"/>
              </a:rPr>
              <a:t>Attention! Make sure the information is reliable!</a:t>
            </a:r>
            <a:endParaRPr sz="2600" dirty="0">
              <a:solidFill>
                <a:srgbClr val="162796"/>
              </a:solidFill>
              <a:latin typeface="Calibri"/>
              <a:ea typeface="Calibri"/>
              <a:cs typeface="Calibri"/>
              <a:sym typeface="Calibri"/>
            </a:endParaRPr>
          </a:p>
          <a:p>
            <a:pPr marL="502285" lvl="0" indent="-502285">
              <a:buClr>
                <a:srgbClr val="002163"/>
              </a:buClr>
              <a:buSzPct val="100000"/>
              <a:buAutoNum type="arabicPeriod" startAt="3"/>
            </a:pPr>
            <a:r>
              <a:rPr lang="en-US" sz="2600" dirty="0">
                <a:solidFill>
                  <a:srgbClr val="162796"/>
                </a:solidFill>
                <a:latin typeface="Calibri"/>
                <a:ea typeface="Calibri"/>
                <a:cs typeface="Calibri"/>
                <a:sym typeface="Calibri"/>
              </a:rPr>
              <a:t>Prepare the theoretical part of your lesson. </a:t>
            </a:r>
            <a:endParaRPr sz="2600" dirty="0">
              <a:solidFill>
                <a:srgbClr val="16279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6761" y="5572490"/>
            <a:ext cx="12198761" cy="13970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27" name="image1.png"/>
          <p:cNvPicPr/>
          <p:nvPr/>
        </p:nvPicPr>
        <p:blipFill>
          <a:blip r:embed="rId2"/>
          <a:stretch>
            <a:fillRect/>
          </a:stretch>
        </p:blipFill>
        <p:spPr>
          <a:xfrm>
            <a:off x="-6763" y="-11875"/>
            <a:ext cx="12198764" cy="1061514"/>
          </a:xfrm>
          <a:prstGeom prst="rect">
            <a:avLst/>
          </a:prstGeom>
          <a:ln w="12700">
            <a:miter lim="400000"/>
            <a:headEnd/>
            <a:tailEnd/>
          </a:ln>
        </p:spPr>
      </p:pic>
      <p:pic>
        <p:nvPicPr>
          <p:cNvPr id="128" name="image2.jpeg"/>
          <p:cNvPicPr/>
          <p:nvPr/>
        </p:nvPicPr>
        <p:blipFill>
          <a:blip r:embed="rId3"/>
          <a:stretch>
            <a:fillRect/>
          </a:stretch>
        </p:blipFill>
        <p:spPr>
          <a:xfrm>
            <a:off x="-6763" y="5799925"/>
            <a:ext cx="12198764" cy="1051903"/>
          </a:xfrm>
          <a:prstGeom prst="rect">
            <a:avLst/>
          </a:prstGeom>
          <a:ln w="12700">
            <a:miter lim="400000"/>
            <a:headEnd/>
            <a:tailEnd/>
          </a:ln>
        </p:spPr>
      </p:pic>
      <p:sp>
        <p:nvSpPr>
          <p:cNvPr id="129" name="Shape 129"/>
          <p:cNvSpPr/>
          <p:nvPr/>
        </p:nvSpPr>
        <p:spPr>
          <a:xfrm>
            <a:off x="493572" y="1676574"/>
            <a:ext cx="11198506" cy="4578350"/>
          </a:xfrm>
          <a:prstGeom prst="rect">
            <a:avLst/>
          </a:prstGeom>
          <a:ln w="12700">
            <a:miter lim="400000"/>
          </a:ln>
        </p:spPr>
        <p:txBody>
          <a:bodyPr lIns="0" tIns="0" rIns="0" bIns="0">
            <a:spAutoFit/>
          </a:bodyPr>
          <a:lstStyle/>
          <a:p>
            <a:pPr marL="347345" lvl="0" indent="-347345">
              <a:lnSpc>
                <a:spcPct val="120000"/>
              </a:lnSpc>
              <a:buClr>
                <a:srgbClr val="002060"/>
              </a:buClr>
              <a:buSzPct val="100000"/>
              <a:buAutoNum type="arabicPeriod" startAt="4"/>
            </a:pPr>
            <a:r>
              <a:rPr lang="en-US" sz="2400">
                <a:solidFill>
                  <a:srgbClr val="182392"/>
                </a:solidFill>
                <a:latin typeface="Calibri"/>
                <a:ea typeface="Calibri"/>
                <a:cs typeface="Calibri"/>
                <a:sym typeface="Calibri"/>
              </a:rPr>
              <a:t>Read carefully the practical exercises and their answers. </a:t>
            </a:r>
          </a:p>
          <a:p>
            <a:pPr marL="347345" lvl="0" indent="-347345">
              <a:lnSpc>
                <a:spcPct val="120000"/>
              </a:lnSpc>
              <a:buClr>
                <a:srgbClr val="002060"/>
              </a:buClr>
              <a:buSzPct val="100000"/>
              <a:buAutoNum type="arabicPeriod" startAt="4"/>
            </a:pPr>
            <a:r>
              <a:rPr lang="en-US" sz="2400">
                <a:solidFill>
                  <a:srgbClr val="222EA8"/>
                </a:solidFill>
                <a:latin typeface="Calibri"/>
                <a:ea typeface="Calibri"/>
                <a:cs typeface="Calibri"/>
                <a:sym typeface="Calibri"/>
              </a:rPr>
              <a:t>Should questions arise, look for answers in the supplementary materials , on the project’s website (</a:t>
            </a:r>
            <a:r>
              <a:rPr sz="2400">
                <a:solidFill>
                  <a:srgbClr val="222EA8"/>
                </a:solidFill>
                <a:latin typeface="Calibri"/>
                <a:ea typeface="Calibri"/>
                <a:cs typeface="Calibri"/>
                <a:sym typeface="Calibri"/>
              </a:rPr>
              <a:t>http://project-stars.com)</a:t>
            </a:r>
            <a:r>
              <a:rPr lang="en-US" sz="2400">
                <a:solidFill>
                  <a:srgbClr val="222EA8"/>
                </a:solidFill>
                <a:latin typeface="Calibri"/>
                <a:ea typeface="Calibri"/>
                <a:cs typeface="Calibri"/>
                <a:sym typeface="Calibri"/>
              </a:rPr>
              <a:t>, or other internet sites</a:t>
            </a:r>
            <a:r>
              <a:rPr sz="2400">
                <a:solidFill>
                  <a:srgbClr val="222EA8"/>
                </a:solidFill>
                <a:latin typeface="Calibri"/>
                <a:ea typeface="Calibri"/>
                <a:cs typeface="Calibri"/>
                <a:sym typeface="Calibri"/>
              </a:rPr>
              <a:t>.</a:t>
            </a:r>
            <a:r>
              <a:rPr sz="2400">
                <a:solidFill>
                  <a:srgbClr val="002060"/>
                </a:solidFill>
                <a:latin typeface="Calibri"/>
                <a:ea typeface="Calibri"/>
                <a:cs typeface="Calibri"/>
                <a:sym typeface="Calibri"/>
              </a:rPr>
              <a:t>                                                           </a:t>
            </a:r>
          </a:p>
          <a:p>
            <a:pPr lvl="0"/>
            <a:r>
              <a:rPr sz="2400">
                <a:solidFill>
                  <a:srgbClr val="002060"/>
                </a:solidFill>
                <a:latin typeface="Calibri"/>
                <a:ea typeface="Calibri"/>
                <a:cs typeface="Calibri"/>
                <a:sym typeface="Calibri"/>
              </a:rPr>
              <a:t>	</a:t>
            </a:r>
            <a:r>
              <a:rPr lang="en-US" sz="2400">
                <a:solidFill>
                  <a:srgbClr val="002060"/>
                </a:solidFill>
                <a:latin typeface="Calibri"/>
                <a:ea typeface="Calibri"/>
                <a:cs typeface="Calibri"/>
                <a:sym typeface="Calibri"/>
              </a:rPr>
              <a:t>Attention! Make sure the information is reliable!</a:t>
            </a:r>
          </a:p>
          <a:p>
            <a:pPr marL="347345" lvl="0" indent="-347345">
              <a:lnSpc>
                <a:spcPct val="120000"/>
              </a:lnSpc>
              <a:buClr>
                <a:srgbClr val="002060"/>
              </a:buClr>
              <a:buSzPct val="100000"/>
              <a:buAutoNum type="arabicPeriod" startAt="4"/>
            </a:pPr>
            <a:r>
              <a:rPr lang="en-US" sz="2400">
                <a:solidFill>
                  <a:srgbClr val="183294"/>
                </a:solidFill>
                <a:sym typeface="Calibri"/>
              </a:rPr>
              <a:t>Depending on the theoretical content of your lesson, choose appropriate pracical activities to use. You can look for additional exercises in the supplementary materials or at the webpage of the project</a:t>
            </a:r>
            <a:r>
              <a:rPr sz="2400">
                <a:solidFill>
                  <a:srgbClr val="183294"/>
                </a:solidFill>
                <a:sym typeface="Calibri"/>
              </a:rPr>
              <a:t> (http://project-stars.com/?lang=bg)</a:t>
            </a:r>
            <a:r>
              <a:rPr lang="en-US" sz="2400">
                <a:solidFill>
                  <a:srgbClr val="183294"/>
                </a:solidFill>
                <a:sym typeface="Calibri"/>
              </a:rPr>
              <a:t>,</a:t>
            </a:r>
            <a:r>
              <a:rPr sz="2400">
                <a:solidFill>
                  <a:srgbClr val="183294"/>
                </a:solidFill>
                <a:sym typeface="Calibri"/>
              </a:rPr>
              <a:t> </a:t>
            </a:r>
            <a:r>
              <a:rPr lang="en-US" sz="2400">
                <a:solidFill>
                  <a:srgbClr val="222EA8"/>
                </a:solidFill>
                <a:sym typeface="Calibri"/>
              </a:rPr>
              <a:t>or other internet sites</a:t>
            </a:r>
            <a:r>
              <a:rPr sz="2400">
                <a:solidFill>
                  <a:srgbClr val="222EA8"/>
                </a:solidFill>
                <a:sym typeface="Calibri"/>
              </a:rPr>
              <a:t>.</a:t>
            </a:r>
            <a:r>
              <a:rPr sz="2400">
                <a:solidFill>
                  <a:srgbClr val="002060"/>
                </a:solidFill>
                <a:sym typeface="Calibri"/>
              </a:rPr>
              <a:t>                                                           </a:t>
            </a:r>
            <a:endParaRPr sz="2400">
              <a:solidFill>
                <a:srgbClr val="002060"/>
              </a:solidFill>
              <a:latin typeface="Calibri"/>
              <a:ea typeface="Calibri"/>
              <a:cs typeface="Calibri"/>
              <a:sym typeface="Calibri"/>
            </a:endParaRPr>
          </a:p>
          <a:p>
            <a:pPr lvl="0"/>
            <a:r>
              <a:rPr sz="2400">
                <a:solidFill>
                  <a:srgbClr val="002060"/>
                </a:solidFill>
                <a:sym typeface="Calibri"/>
              </a:rPr>
              <a:t>	</a:t>
            </a:r>
            <a:r>
              <a:rPr lang="en-US" sz="2400">
                <a:solidFill>
                  <a:srgbClr val="002060"/>
                </a:solidFill>
                <a:sym typeface="Calibri"/>
              </a:rPr>
              <a:t>Attention! Make sure the information is reliable!</a:t>
            </a:r>
            <a:endParaRPr lang="en-US" sz="2400">
              <a:solidFill>
                <a:srgbClr val="002060"/>
              </a:solidFill>
              <a:latin typeface="Calibri"/>
              <a:ea typeface="Calibri"/>
              <a:cs typeface="Calibri"/>
              <a:sym typeface="Calibri"/>
            </a:endParaRPr>
          </a:p>
          <a:p>
            <a:pPr lvl="0"/>
            <a:endParaRPr sz="2400">
              <a:solidFill>
                <a:srgbClr val="122994"/>
              </a:solidFill>
              <a:latin typeface="Calibri"/>
              <a:ea typeface="Calibri"/>
              <a:cs typeface="Calibri"/>
              <a:sym typeface="Calibri"/>
            </a:endParaRPr>
          </a:p>
          <a:p>
            <a:pPr lvl="0"/>
            <a:endParaRPr sz="2400">
              <a:latin typeface="Calibri"/>
              <a:ea typeface="Calibri"/>
              <a:cs typeface="Calibri"/>
              <a:sym typeface="Calibri"/>
            </a:endParaRPr>
          </a:p>
        </p:txBody>
      </p:sp>
      <p:sp>
        <p:nvSpPr>
          <p:cNvPr id="130" name="Shape 130"/>
          <p:cNvSpPr/>
          <p:nvPr/>
        </p:nvSpPr>
        <p:spPr>
          <a:xfrm>
            <a:off x="261256" y="836615"/>
            <a:ext cx="11685322" cy="676910"/>
          </a:xfrm>
          <a:prstGeom prst="rect">
            <a:avLst/>
          </a:prstGeom>
          <a:ln w="12700">
            <a:miter lim="400000"/>
          </a:ln>
        </p:spPr>
        <p:txBody>
          <a:bodyPr lIns="0" tIns="0" rIns="0" bIns="0">
            <a:spAutoFit/>
          </a:bodyPr>
          <a:lstStyle>
            <a:lvl1pPr algn="ctr">
              <a:defRPr sz="4400" u="sng">
                <a:solidFill>
                  <a:srgbClr val="152294"/>
                </a:solidFill>
                <a:latin typeface="Calibri"/>
                <a:ea typeface="Calibri"/>
                <a:cs typeface="Calibri"/>
                <a:sym typeface="Calibri"/>
              </a:defRPr>
            </a:lvl1pPr>
          </a:lstStyle>
          <a:p>
            <a:pPr lvl="0">
              <a:defRPr sz="1800" u="none">
                <a:solidFill>
                  <a:srgbClr val="000000"/>
                </a:solidFill>
              </a:defRPr>
            </a:pPr>
            <a:r>
              <a:rPr lang="en-US" sz="4400" u="sng" dirty="0">
                <a:solidFill>
                  <a:srgbClr val="13218C"/>
                </a:solidFill>
                <a:sym typeface="+mn-ea"/>
              </a:rPr>
              <a:t>How to work with the materials</a:t>
            </a:r>
            <a:r>
              <a:rPr sz="4400" u="sng" dirty="0">
                <a:solidFill>
                  <a:srgbClr val="152294"/>
                </a:solidFill>
              </a:rPr>
              <a:t> </a:t>
            </a:r>
            <a:r>
              <a:rPr lang="en-US" sz="4400" u="sng" dirty="0">
                <a:solidFill>
                  <a:srgbClr val="152294"/>
                </a:solidFill>
              </a:rPr>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761" y="5572490"/>
            <a:ext cx="12198761" cy="139701"/>
          </a:xfrm>
          <a:prstGeom prst="rect">
            <a:avLst/>
          </a:prstGeom>
          <a:solidFill>
            <a:srgbClr val="ED7D31"/>
          </a:solidFill>
          <a:ln w="12700">
            <a:miter lim="400000"/>
          </a:ln>
        </p:spPr>
        <p:txBody>
          <a:bodyPr lIns="0" tIns="0" rIns="0" bIns="0">
            <a:spAutoFit/>
          </a:bodyPr>
          <a:lstStyle>
            <a:lvl1pPr>
              <a:lnSpc>
                <a:spcPct val="107000"/>
              </a:lnSpc>
              <a:spcBef>
                <a:spcPts val="800"/>
              </a:spcBef>
              <a:defRPr sz="900">
                <a:latin typeface="Verdana" panose="020B0604030504040204"/>
                <a:ea typeface="Verdana" panose="020B0604030504040204"/>
                <a:cs typeface="Verdana" panose="020B0604030504040204"/>
                <a:sym typeface="Verdana" panose="020B0604030504040204"/>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39" name="image1.png"/>
          <p:cNvPicPr/>
          <p:nvPr/>
        </p:nvPicPr>
        <p:blipFill>
          <a:blip r:embed="rId2"/>
          <a:stretch>
            <a:fillRect/>
          </a:stretch>
        </p:blipFill>
        <p:spPr>
          <a:xfrm>
            <a:off x="-6763" y="-11875"/>
            <a:ext cx="12198764" cy="1061514"/>
          </a:xfrm>
          <a:prstGeom prst="rect">
            <a:avLst/>
          </a:prstGeom>
          <a:ln w="12700">
            <a:miter lim="400000"/>
            <a:headEnd/>
            <a:tailEnd/>
          </a:ln>
        </p:spPr>
      </p:pic>
      <p:pic>
        <p:nvPicPr>
          <p:cNvPr id="140" name="image2.jpeg"/>
          <p:cNvPicPr/>
          <p:nvPr/>
        </p:nvPicPr>
        <p:blipFill>
          <a:blip r:embed="rId3"/>
          <a:stretch>
            <a:fillRect/>
          </a:stretch>
        </p:blipFill>
        <p:spPr>
          <a:xfrm>
            <a:off x="-6763" y="5799925"/>
            <a:ext cx="12198764" cy="1051903"/>
          </a:xfrm>
          <a:prstGeom prst="rect">
            <a:avLst/>
          </a:prstGeom>
          <a:ln w="12700">
            <a:miter lim="400000"/>
            <a:headEnd/>
            <a:tailEnd/>
          </a:ln>
        </p:spPr>
      </p:pic>
      <p:sp>
        <p:nvSpPr>
          <p:cNvPr id="141" name="Shape 141"/>
          <p:cNvSpPr/>
          <p:nvPr/>
        </p:nvSpPr>
        <p:spPr>
          <a:xfrm>
            <a:off x="496747" y="1486760"/>
            <a:ext cx="11198506" cy="3077845"/>
          </a:xfrm>
          <a:prstGeom prst="rect">
            <a:avLst/>
          </a:prstGeom>
          <a:ln w="12700">
            <a:miter lim="400000"/>
          </a:ln>
        </p:spPr>
        <p:txBody>
          <a:bodyPr wrap="square" lIns="0" tIns="0" rIns="0" bIns="0">
            <a:spAutoFit/>
          </a:bodyPr>
          <a:lstStyle/>
          <a:p>
            <a:pPr lvl="0"/>
            <a:endParaRPr sz="2500">
              <a:solidFill>
                <a:srgbClr val="122994"/>
              </a:solidFill>
              <a:latin typeface="Calibri"/>
              <a:ea typeface="Calibri"/>
              <a:cs typeface="Calibri"/>
              <a:sym typeface="Calibri"/>
            </a:endParaRPr>
          </a:p>
          <a:p>
            <a:pPr marL="0" lvl="0" indent="0">
              <a:buClr>
                <a:srgbClr val="002060"/>
              </a:buClr>
              <a:buSzPct val="100000"/>
              <a:buNone/>
            </a:pPr>
            <a:r>
              <a:rPr lang="en-US" altLang="en-US" sz="2500">
                <a:solidFill>
                  <a:srgbClr val="122994"/>
                </a:solidFill>
                <a:latin typeface="Calibri"/>
                <a:ea typeface="Calibri"/>
                <a:cs typeface="Calibri"/>
                <a:sym typeface="Calibri"/>
              </a:rPr>
              <a:t>7. </a:t>
            </a:r>
            <a:r>
              <a:rPr lang="en-US" sz="2500">
                <a:solidFill>
                  <a:srgbClr val="122994"/>
                </a:solidFill>
                <a:sym typeface="Calibri"/>
              </a:rPr>
              <a:t>Keep in mind that some of the activities require materials that should be available during the lesson.</a:t>
            </a:r>
            <a:endParaRPr sz="2500">
              <a:solidFill>
                <a:srgbClr val="122994"/>
              </a:solidFill>
              <a:latin typeface="Calibri"/>
              <a:ea typeface="Calibri"/>
              <a:cs typeface="Calibri"/>
              <a:sym typeface="Calibri"/>
            </a:endParaRPr>
          </a:p>
          <a:p>
            <a:pPr marL="0" lvl="0" indent="0">
              <a:buClr>
                <a:srgbClr val="002060"/>
              </a:buClr>
              <a:buSzPct val="100000"/>
              <a:buNone/>
            </a:pPr>
            <a:r>
              <a:rPr lang="en-US" altLang="en-US" sz="2500">
                <a:solidFill>
                  <a:srgbClr val="122994"/>
                </a:solidFill>
                <a:latin typeface="Calibri"/>
                <a:ea typeface="Calibri"/>
                <a:cs typeface="Calibri"/>
                <a:sym typeface="Calibri"/>
              </a:rPr>
              <a:t>8. </a:t>
            </a:r>
            <a:r>
              <a:rPr lang="en-US" sz="2500">
                <a:solidFill>
                  <a:srgbClr val="122994"/>
                </a:solidFill>
                <a:latin typeface="Calibri"/>
                <a:ea typeface="Calibri"/>
                <a:cs typeface="Calibri"/>
                <a:sym typeface="Calibri"/>
              </a:rPr>
              <a:t>We reccomend you try out the activities yourself before presenting them in the classroom. Based on yours students ages and abilities, you might need to modify the activities (either to make them easier or more difficult). However make sure to keep them correct in terms of physics. </a:t>
            </a:r>
            <a:endParaRPr sz="2500">
              <a:solidFill>
                <a:srgbClr val="122994"/>
              </a:solidFill>
              <a:latin typeface="Calibri"/>
              <a:ea typeface="Calibri"/>
              <a:cs typeface="Calibri"/>
              <a:sym typeface="Calibri"/>
            </a:endParaRPr>
          </a:p>
          <a:p>
            <a:pPr marL="347345" lvl="0" indent="-347345">
              <a:buClr>
                <a:srgbClr val="002163"/>
              </a:buClr>
              <a:buSzPct val="100000"/>
              <a:buAutoNum type="arabicPeriod" startAt="9"/>
            </a:pPr>
            <a:r>
              <a:rPr lang="en-US" sz="2500">
                <a:solidFill>
                  <a:srgbClr val="122994"/>
                </a:solidFill>
                <a:latin typeface="Calibri"/>
                <a:ea typeface="Calibri"/>
                <a:cs typeface="Calibri"/>
                <a:sym typeface="Calibri"/>
              </a:rPr>
              <a:t>You can give parts of, or whole exercises as homework. </a:t>
            </a:r>
            <a:endParaRPr sz="2500">
              <a:solidFill>
                <a:srgbClr val="122994"/>
              </a:solidFill>
              <a:latin typeface="Calibri"/>
              <a:ea typeface="Calibri"/>
              <a:cs typeface="Calibri"/>
              <a:sym typeface="Calibri"/>
            </a:endParaRPr>
          </a:p>
        </p:txBody>
      </p:sp>
      <p:sp>
        <p:nvSpPr>
          <p:cNvPr id="142" name="Shape 142"/>
          <p:cNvSpPr/>
          <p:nvPr/>
        </p:nvSpPr>
        <p:spPr>
          <a:xfrm>
            <a:off x="261256" y="836615"/>
            <a:ext cx="11685322" cy="676910"/>
          </a:xfrm>
          <a:prstGeom prst="rect">
            <a:avLst/>
          </a:prstGeom>
          <a:ln w="12700">
            <a:miter lim="400000"/>
          </a:ln>
        </p:spPr>
        <p:txBody>
          <a:bodyPr lIns="0" tIns="0" rIns="0" bIns="0">
            <a:spAutoFit/>
          </a:bodyPr>
          <a:lstStyle>
            <a:lvl1pPr algn="ctr">
              <a:defRPr sz="4400" u="sng">
                <a:solidFill>
                  <a:srgbClr val="152294"/>
                </a:solidFill>
                <a:latin typeface="Calibri"/>
                <a:ea typeface="Calibri"/>
                <a:cs typeface="Calibri"/>
                <a:sym typeface="Calibri"/>
              </a:defRPr>
            </a:lvl1pPr>
          </a:lstStyle>
          <a:p>
            <a:pPr lvl="0">
              <a:defRPr sz="1800" u="none">
                <a:solidFill>
                  <a:srgbClr val="000000"/>
                </a:solidFill>
              </a:defRPr>
            </a:pPr>
            <a:r>
              <a:rPr lang="en-US" sz="4400" u="sng">
                <a:solidFill>
                  <a:srgbClr val="13218C"/>
                </a:solidFill>
                <a:sym typeface="+mn-ea"/>
              </a:rPr>
              <a:t>How to work with the materials</a:t>
            </a:r>
            <a:r>
              <a:rPr sz="4400" u="sng">
                <a:solidFill>
                  <a:srgbClr val="152294"/>
                </a:solidFill>
              </a:rPr>
              <a:t> </a:t>
            </a:r>
            <a:r>
              <a:rPr lang="en-US" sz="4400" u="sng">
                <a:solidFill>
                  <a:srgbClr val="152294"/>
                </a:solidFill>
              </a:rPr>
              <a:t>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4051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BlokTextu 8"/>
          <p:cNvSpPr txBox="1"/>
          <p:nvPr/>
        </p:nvSpPr>
        <p:spPr>
          <a:xfrm>
            <a:off x="261257" y="836615"/>
            <a:ext cx="11685320" cy="768350"/>
          </a:xfrm>
          <a:prstGeom prst="rect">
            <a:avLst/>
          </a:prstGeom>
          <a:noFill/>
        </p:spPr>
        <p:txBody>
          <a:bodyPr wrap="square" rtlCol="0">
            <a:spAutoFit/>
          </a:bodyPr>
          <a:lstStyle/>
          <a:p>
            <a:pPr algn="ctr"/>
            <a:r>
              <a:rPr lang="en-US" sz="4400" u="sng" dirty="0">
                <a:solidFill>
                  <a:srgbClr val="002060"/>
                </a:solidFill>
              </a:rPr>
              <a:t>Module</a:t>
            </a:r>
            <a:r>
              <a:rPr lang="bg-BG" sz="4400" u="sng" dirty="0">
                <a:solidFill>
                  <a:srgbClr val="002060"/>
                </a:solidFill>
              </a:rPr>
              <a:t> </a:t>
            </a:r>
            <a:r>
              <a:rPr lang="en-US" altLang="bg-BG" sz="4400" u="sng" dirty="0">
                <a:solidFill>
                  <a:srgbClr val="002060"/>
                </a:solidFill>
              </a:rPr>
              <a:t>2</a:t>
            </a:r>
            <a:r>
              <a:rPr lang="bg-BG" sz="4400" u="sng" dirty="0">
                <a:solidFill>
                  <a:srgbClr val="002060"/>
                </a:solidFill>
              </a:rPr>
              <a:t> - </a:t>
            </a:r>
            <a:r>
              <a:rPr lang="en-US" sz="4400" u="sng" dirty="0">
                <a:solidFill>
                  <a:srgbClr val="002060"/>
                </a:solidFill>
              </a:rPr>
              <a:t>content</a:t>
            </a:r>
            <a:endParaRPr lang="en-GB" sz="4400" u="sng" dirty="0">
              <a:solidFill>
                <a:srgbClr val="002060"/>
              </a:solidFill>
            </a:endParaRPr>
          </a:p>
        </p:txBody>
      </p:sp>
      <p:sp>
        <p:nvSpPr>
          <p:cNvPr id="10" name="BlokTextu 8"/>
          <p:cNvSpPr txBox="1"/>
          <p:nvPr/>
        </p:nvSpPr>
        <p:spPr>
          <a:xfrm>
            <a:off x="249959" y="1628179"/>
            <a:ext cx="11685320" cy="3969385"/>
          </a:xfrm>
          <a:prstGeom prst="rect">
            <a:avLst/>
          </a:prstGeom>
          <a:noFill/>
        </p:spPr>
        <p:txBody>
          <a:bodyPr wrap="square" rtlCol="0">
            <a:spAutoFit/>
          </a:bodyPr>
          <a:lstStyle/>
          <a:p>
            <a:r>
              <a:rPr lang="en-US" altLang="en-US" sz="2800" dirty="0">
                <a:solidFill>
                  <a:srgbClr val="002060"/>
                </a:solidFill>
              </a:rPr>
              <a:t>1. </a:t>
            </a:r>
            <a:r>
              <a:rPr lang="en-US" sz="2800" dirty="0">
                <a:solidFill>
                  <a:srgbClr val="002060"/>
                </a:solidFill>
              </a:rPr>
              <a:t>Motion of celestial bodies</a:t>
            </a:r>
            <a:r>
              <a:rPr lang="en-US" altLang="en-US" sz="2800" dirty="0">
                <a:solidFill>
                  <a:srgbClr val="002060"/>
                </a:solidFill>
              </a:rPr>
              <a:t>.</a:t>
            </a:r>
            <a:endParaRPr lang="en-GB" sz="2800" dirty="0">
              <a:solidFill>
                <a:srgbClr val="002060"/>
              </a:solidFill>
            </a:endParaRPr>
          </a:p>
          <a:p>
            <a:pPr lvl="1"/>
            <a:r>
              <a:rPr lang="cs-CZ" sz="2800" dirty="0">
                <a:solidFill>
                  <a:srgbClr val="002060"/>
                </a:solidFill>
              </a:rPr>
              <a:t>	</a:t>
            </a:r>
            <a:r>
              <a:rPr lang="en-US" sz="2800" dirty="0">
                <a:solidFill>
                  <a:srgbClr val="002060"/>
                </a:solidFill>
              </a:rPr>
              <a:t>Apparent and true</a:t>
            </a:r>
            <a:r>
              <a:rPr lang="bg-BG" sz="2800" dirty="0">
                <a:solidFill>
                  <a:srgbClr val="002060"/>
                </a:solidFill>
              </a:rPr>
              <a:t>, </a:t>
            </a:r>
            <a:r>
              <a:rPr lang="en-US" sz="2800" dirty="0">
                <a:solidFill>
                  <a:srgbClr val="002060"/>
                </a:solidFill>
              </a:rPr>
              <a:t>daily and annual rotation of the starry sky</a:t>
            </a:r>
            <a:r>
              <a:rPr lang="bg-BG" sz="2800" dirty="0">
                <a:solidFill>
                  <a:srgbClr val="002060"/>
                </a:solidFill>
              </a:rPr>
              <a:t>, </a:t>
            </a:r>
            <a:r>
              <a:rPr lang="en-US" sz="2800" dirty="0">
                <a:solidFill>
                  <a:srgbClr val="002060"/>
                </a:solidFill>
              </a:rPr>
              <a:t>the Sun</a:t>
            </a:r>
            <a:r>
              <a:rPr lang="bg-BG" sz="2800" dirty="0">
                <a:solidFill>
                  <a:srgbClr val="002060"/>
                </a:solidFill>
              </a:rPr>
              <a:t>, </a:t>
            </a:r>
            <a:r>
              <a:rPr lang="en-US" sz="2800" dirty="0">
                <a:solidFill>
                  <a:srgbClr val="002060"/>
                </a:solidFill>
              </a:rPr>
              <a:t>the Moon and the planets</a:t>
            </a:r>
            <a:r>
              <a:rPr lang="bg-BG" sz="2800" dirty="0">
                <a:solidFill>
                  <a:srgbClr val="002060"/>
                </a:solidFill>
              </a:rPr>
              <a:t>.</a:t>
            </a:r>
          </a:p>
          <a:p>
            <a:pPr lvl="1"/>
            <a:endParaRPr lang="en-GB" sz="2800" dirty="0">
              <a:solidFill>
                <a:srgbClr val="002060"/>
              </a:solidFill>
            </a:endParaRPr>
          </a:p>
          <a:p>
            <a:r>
              <a:rPr lang="en-US" altLang="en-GB" sz="2800" dirty="0">
                <a:solidFill>
                  <a:srgbClr val="002060"/>
                </a:solidFill>
              </a:rPr>
              <a:t>2</a:t>
            </a:r>
            <a:r>
              <a:rPr lang="en-US" altLang="en-US" sz="2800" dirty="0">
                <a:solidFill>
                  <a:srgbClr val="002060"/>
                </a:solidFill>
              </a:rPr>
              <a:t>. </a:t>
            </a:r>
            <a:r>
              <a:rPr lang="en-US" sz="2800" dirty="0">
                <a:solidFill>
                  <a:srgbClr val="11248B"/>
                </a:solidFill>
                <a:sym typeface="+mn-ea"/>
              </a:rPr>
              <a:t>Conic sections. Orbits of celestial bodies. Orbital elements.</a:t>
            </a:r>
          </a:p>
          <a:p>
            <a:pPr marL="0" lvl="0" indent="0">
              <a:buClr>
                <a:srgbClr val="002060"/>
              </a:buClr>
              <a:buSzPct val="100000"/>
              <a:buNone/>
            </a:pPr>
            <a:r>
              <a:rPr lang="en-US" altLang="en-GB" sz="2800" dirty="0">
                <a:solidFill>
                  <a:srgbClr val="002060"/>
                </a:solidFill>
              </a:rPr>
              <a:t>	</a:t>
            </a:r>
            <a:r>
              <a:rPr lang="en-US" sz="2800" dirty="0">
                <a:solidFill>
                  <a:srgbClr val="0C3E90"/>
                </a:solidFill>
                <a:sym typeface="+mn-ea"/>
              </a:rPr>
              <a:t>Conic sections: types, parameters</a:t>
            </a:r>
            <a:r>
              <a:rPr sz="2800" dirty="0">
                <a:solidFill>
                  <a:srgbClr val="0C3E90"/>
                </a:solidFill>
                <a:sym typeface="+mn-ea"/>
              </a:rPr>
              <a:t>.</a:t>
            </a:r>
            <a:endParaRPr sz="2800" dirty="0">
              <a:solidFill>
                <a:srgbClr val="0C3E90"/>
              </a:solidFill>
            </a:endParaRPr>
          </a:p>
          <a:p>
            <a:pPr marL="0" lvl="1" indent="0">
              <a:buNone/>
            </a:pPr>
            <a:r>
              <a:rPr sz="2800" dirty="0">
                <a:solidFill>
                  <a:srgbClr val="0C3E90"/>
                </a:solidFill>
                <a:sym typeface="+mn-ea"/>
              </a:rPr>
              <a:t>	</a:t>
            </a:r>
            <a:r>
              <a:rPr lang="en-US" sz="2800" dirty="0" err="1">
                <a:solidFill>
                  <a:srgbClr val="0C3E90"/>
                </a:solidFill>
                <a:sym typeface="+mn-ea"/>
              </a:rPr>
              <a:t>Orbiits</a:t>
            </a:r>
            <a:r>
              <a:rPr lang="en-US" sz="2800" dirty="0">
                <a:solidFill>
                  <a:srgbClr val="0C3E90"/>
                </a:solidFill>
                <a:sym typeface="+mn-ea"/>
              </a:rPr>
              <a:t> of the </a:t>
            </a:r>
            <a:r>
              <a:rPr lang="en-US" sz="2800" dirty="0" err="1">
                <a:solidFill>
                  <a:srgbClr val="0C3E90"/>
                </a:solidFill>
                <a:sym typeface="+mn-ea"/>
              </a:rPr>
              <a:t>cellestial</a:t>
            </a:r>
            <a:r>
              <a:rPr lang="en-US" sz="2800" dirty="0">
                <a:solidFill>
                  <a:srgbClr val="0C3E90"/>
                </a:solidFill>
                <a:sym typeface="+mn-ea"/>
              </a:rPr>
              <a:t> bodies: application of conic sections in astronomy; orbits of the Solar system bodies; basic elements of the orbits.</a:t>
            </a:r>
            <a:endParaRPr lang="en-US" altLang="en-GB" sz="2800"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6761" y="5572490"/>
            <a:ext cx="12198761" cy="240515"/>
          </a:xfrm>
          <a:prstGeom prst="rect">
            <a:avLst/>
          </a:prstGeom>
          <a:solidFill>
            <a:schemeClr val="accent2"/>
          </a:solidFill>
        </p:spPr>
        <p:txBody>
          <a:bodyPr wrap="square">
            <a:spAutoFit/>
          </a:bodyPr>
          <a:lstStyle/>
          <a:p>
            <a:pPr>
              <a:lnSpc>
                <a:spcPct val="107000"/>
              </a:lnSpc>
              <a:spcAft>
                <a:spcPts val="800"/>
              </a:spcAft>
            </a:pPr>
            <a:r>
              <a:rPr lang="en-GB" sz="900" dirty="0">
                <a:latin typeface="Verdana" panose="020B0604030504040204" pitchFamily="34" charset="0"/>
                <a:ea typeface="Verdana" panose="020B0604030504040204" pitchFamily="34" charset="0"/>
                <a:cs typeface="Verdana" panose="020B0604030504040204" pitchFamily="34" charset="0"/>
              </a:rPr>
              <a:t>The current publication reflects only the author´s view and neither the Slovak National Agency, nor the European Commission are responsible for any use that may be made of the information it contains.</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 y="-11875"/>
            <a:ext cx="12198761" cy="1061513"/>
          </a:xfrm>
          <a:prstGeom prst="rect">
            <a:avLst/>
          </a:prstGeom>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 y="5799925"/>
            <a:ext cx="12198761" cy="1051901"/>
          </a:xfrm>
          <a:prstGeom prst="rect">
            <a:avLst/>
          </a:prstGeom>
        </p:spPr>
      </p:pic>
      <p:sp>
        <p:nvSpPr>
          <p:cNvPr id="9" name="BlokTextu 8"/>
          <p:cNvSpPr txBox="1"/>
          <p:nvPr/>
        </p:nvSpPr>
        <p:spPr>
          <a:xfrm>
            <a:off x="261257" y="836615"/>
            <a:ext cx="11685320" cy="769441"/>
          </a:xfrm>
          <a:prstGeom prst="rect">
            <a:avLst/>
          </a:prstGeom>
          <a:noFill/>
        </p:spPr>
        <p:txBody>
          <a:bodyPr wrap="square" rtlCol="0">
            <a:spAutoFit/>
          </a:bodyPr>
          <a:lstStyle/>
          <a:p>
            <a:pPr algn="ctr"/>
            <a:r>
              <a:rPr lang="en-US" sz="4400" u="sng" dirty="0">
                <a:solidFill>
                  <a:srgbClr val="002060"/>
                </a:solidFill>
              </a:rPr>
              <a:t>Theoretical content </a:t>
            </a:r>
          </a:p>
        </p:txBody>
      </p:sp>
      <p:sp>
        <p:nvSpPr>
          <p:cNvPr id="10" name="BlokTextu 8"/>
          <p:cNvSpPr txBox="1"/>
          <p:nvPr/>
        </p:nvSpPr>
        <p:spPr>
          <a:xfrm>
            <a:off x="249959" y="1609330"/>
            <a:ext cx="11685320" cy="3907790"/>
          </a:xfrm>
          <a:prstGeom prst="rect">
            <a:avLst/>
          </a:prstGeom>
          <a:noFill/>
        </p:spPr>
        <p:txBody>
          <a:bodyPr wrap="square" rtlCol="0">
            <a:spAutoFit/>
          </a:bodyPr>
          <a:lstStyle/>
          <a:p>
            <a:r>
              <a:rPr lang="en-US" altLang="en-US" sz="3600" dirty="0">
                <a:solidFill>
                  <a:srgbClr val="002060"/>
                </a:solidFill>
              </a:rPr>
              <a:t>2.</a:t>
            </a:r>
            <a:r>
              <a:rPr lang="en-US" altLang="bg-BG" sz="3600" dirty="0">
                <a:solidFill>
                  <a:srgbClr val="002060"/>
                </a:solidFill>
              </a:rPr>
              <a:t>1</a:t>
            </a:r>
            <a:r>
              <a:rPr lang="bg-BG" sz="3600" dirty="0">
                <a:solidFill>
                  <a:srgbClr val="002060"/>
                </a:solidFill>
              </a:rPr>
              <a:t> </a:t>
            </a:r>
            <a:r>
              <a:rPr lang="en-US" sz="3600" dirty="0">
                <a:solidFill>
                  <a:srgbClr val="002060"/>
                </a:solidFill>
              </a:rPr>
              <a:t>Apparent and true motion of celestial bodies</a:t>
            </a:r>
            <a:endParaRPr lang="en-GB" sz="3600" dirty="0">
              <a:solidFill>
                <a:srgbClr val="002060"/>
              </a:solidFill>
            </a:endParaRPr>
          </a:p>
          <a:p>
            <a:pPr lvl="1"/>
            <a:r>
              <a:rPr lang="cs-CZ" sz="2800" dirty="0">
                <a:solidFill>
                  <a:srgbClr val="002060"/>
                </a:solidFill>
              </a:rPr>
              <a:t>	</a:t>
            </a:r>
            <a:r>
              <a:rPr lang="bg-BG" sz="2800" dirty="0">
                <a:solidFill>
                  <a:srgbClr val="002060"/>
                </a:solidFill>
              </a:rPr>
              <a:t>- </a:t>
            </a:r>
            <a:r>
              <a:rPr lang="en-US" sz="2800" dirty="0">
                <a:solidFill>
                  <a:srgbClr val="002060"/>
                </a:solidFill>
              </a:rPr>
              <a:t>Circumpolar constellations</a:t>
            </a:r>
            <a:r>
              <a:rPr lang="bg-BG" sz="2800" dirty="0">
                <a:solidFill>
                  <a:srgbClr val="002060"/>
                </a:solidFill>
              </a:rPr>
              <a:t>, </a:t>
            </a:r>
            <a:r>
              <a:rPr lang="en-US" sz="2800" dirty="0">
                <a:solidFill>
                  <a:srgbClr val="002060"/>
                </a:solidFill>
              </a:rPr>
              <a:t>seasonal constellations</a:t>
            </a:r>
            <a:r>
              <a:rPr lang="bg-BG" sz="2800" dirty="0">
                <a:solidFill>
                  <a:srgbClr val="002060"/>
                </a:solidFill>
              </a:rPr>
              <a:t>;</a:t>
            </a:r>
          </a:p>
          <a:p>
            <a:pPr lvl="1"/>
            <a:r>
              <a:rPr lang="bg-BG" sz="2800" dirty="0">
                <a:solidFill>
                  <a:srgbClr val="002060"/>
                </a:solidFill>
              </a:rPr>
              <a:t>	- </a:t>
            </a:r>
            <a:r>
              <a:rPr lang="en-US" sz="2800" dirty="0">
                <a:solidFill>
                  <a:srgbClr val="002060"/>
                </a:solidFill>
              </a:rPr>
              <a:t>Apparent daily and annual movement of the starry sky</a:t>
            </a:r>
            <a:r>
              <a:rPr lang="bg-BG" sz="2800" dirty="0">
                <a:solidFill>
                  <a:srgbClr val="002060"/>
                </a:solidFill>
              </a:rPr>
              <a:t>;</a:t>
            </a:r>
          </a:p>
          <a:p>
            <a:pPr lvl="1"/>
            <a:r>
              <a:rPr lang="bg-BG" sz="2800" dirty="0">
                <a:solidFill>
                  <a:srgbClr val="002060"/>
                </a:solidFill>
              </a:rPr>
              <a:t>	- </a:t>
            </a:r>
            <a:r>
              <a:rPr lang="en-US" sz="2800" dirty="0">
                <a:solidFill>
                  <a:srgbClr val="002060"/>
                </a:solidFill>
              </a:rPr>
              <a:t>Apparent daily and annual movement of the Sun</a:t>
            </a:r>
            <a:r>
              <a:rPr lang="bg-BG" sz="2800" dirty="0">
                <a:solidFill>
                  <a:srgbClr val="002060"/>
                </a:solidFill>
              </a:rPr>
              <a:t>;</a:t>
            </a:r>
          </a:p>
          <a:p>
            <a:pPr lvl="1"/>
            <a:r>
              <a:rPr lang="bg-BG" sz="2800" dirty="0">
                <a:solidFill>
                  <a:srgbClr val="002060"/>
                </a:solidFill>
              </a:rPr>
              <a:t>	- </a:t>
            </a:r>
            <a:r>
              <a:rPr lang="en-US" sz="2800" dirty="0">
                <a:solidFill>
                  <a:srgbClr val="002060"/>
                </a:solidFill>
              </a:rPr>
              <a:t>Apparent annual movement of the planets</a:t>
            </a:r>
            <a:r>
              <a:rPr lang="bg-BG" sz="2800" dirty="0">
                <a:solidFill>
                  <a:srgbClr val="002060"/>
                </a:solidFill>
              </a:rPr>
              <a:t>;</a:t>
            </a:r>
          </a:p>
          <a:p>
            <a:pPr lvl="1"/>
            <a:r>
              <a:rPr lang="bg-BG" sz="2800" dirty="0">
                <a:solidFill>
                  <a:srgbClr val="002060"/>
                </a:solidFill>
              </a:rPr>
              <a:t>      - </a:t>
            </a:r>
            <a:r>
              <a:rPr lang="en-US" sz="2800" dirty="0">
                <a:solidFill>
                  <a:srgbClr val="002060"/>
                </a:solidFill>
              </a:rPr>
              <a:t>Movement of the Moon in the sky</a:t>
            </a:r>
            <a:r>
              <a:rPr lang="bg-BG" sz="2800" dirty="0">
                <a:solidFill>
                  <a:srgbClr val="002060"/>
                </a:solidFill>
              </a:rPr>
              <a:t>.</a:t>
            </a:r>
            <a:endParaRPr lang="en-GB" sz="2800" dirty="0">
              <a:solidFill>
                <a:srgbClr val="002060"/>
              </a:solidFill>
            </a:endParaRPr>
          </a:p>
          <a:p>
            <a:r>
              <a:rPr lang="en-US" sz="2400" i="1" dirty="0">
                <a:solidFill>
                  <a:srgbClr val="002060"/>
                </a:solidFill>
              </a:rPr>
              <a:t>The topic is not easy for middle school students and understanding these movements requires abstract thinking and observational experience. Planetarium computer programs are very useful and should be used to the maximum.</a:t>
            </a:r>
            <a:endParaRPr lang="en-GB" sz="2800" dirty="0">
              <a:solidFill>
                <a:srgbClr val="002060"/>
              </a:solidFill>
            </a:endParaRPr>
          </a:p>
        </p:txBody>
      </p:sp>
    </p:spTree>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3012</Words>
  <Application>Microsoft Office PowerPoint</Application>
  <PresentationFormat>Širokouhlá</PresentationFormat>
  <Paragraphs>229</Paragraphs>
  <Slides>30</Slides>
  <Notes>3</Notes>
  <HiddenSlides>0</HiddenSlides>
  <MMClips>0</MMClips>
  <ScaleCrop>false</ScaleCrop>
  <HeadingPairs>
    <vt:vector size="8" baseType="variant">
      <vt:variant>
        <vt:lpstr>Použité písma</vt:lpstr>
      </vt:variant>
      <vt:variant>
        <vt:i4>6</vt:i4>
      </vt:variant>
      <vt:variant>
        <vt:lpstr>Motív</vt:lpstr>
      </vt:variant>
      <vt:variant>
        <vt:i4>1</vt:i4>
      </vt:variant>
      <vt:variant>
        <vt:lpstr>Vložené servery OLE</vt:lpstr>
      </vt:variant>
      <vt:variant>
        <vt:i4>1</vt:i4>
      </vt:variant>
      <vt:variant>
        <vt:lpstr>Nadpisy snímok</vt:lpstr>
      </vt:variant>
      <vt:variant>
        <vt:i4>30</vt:i4>
      </vt:variant>
    </vt:vector>
  </HeadingPairs>
  <TitlesOfParts>
    <vt:vector size="38" baseType="lpstr">
      <vt:lpstr>Arial</vt:lpstr>
      <vt:lpstr>Calibri</vt:lpstr>
      <vt:lpstr>Calibri Light</vt:lpstr>
      <vt:lpstr>Franklin Gothic Book</vt:lpstr>
      <vt:lpstr>Trebuchet MS</vt:lpstr>
      <vt:lpstr>Verdana</vt:lpstr>
      <vt:lpstr>Motív Office</vt:lpstr>
      <vt:lpstr>Работен лист</vt:lpstr>
      <vt:lpstr>Prezentácia programu PowerPoint</vt:lpstr>
      <vt:lpstr>Prezentácia programu PowerPoint</vt:lpstr>
      <vt:lpstr>STARS modules</vt:lpstr>
      <vt:lpstr>Structure of the modules</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Maria Zelenkova</dc:creator>
  <cp:lastModifiedBy>Andrea</cp:lastModifiedBy>
  <cp:revision>167</cp:revision>
  <dcterms:created xsi:type="dcterms:W3CDTF">2020-09-12T07:27:41Z</dcterms:created>
  <dcterms:modified xsi:type="dcterms:W3CDTF">2020-09-30T11:06:13Z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1033-11.1.0.9615</vt:lpwstr>
  </property>
</Properties>
</file>