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31" r:id="rId3"/>
    <p:sldId id="332" r:id="rId4"/>
    <p:sldId id="333" r:id="rId5"/>
    <p:sldId id="334" r:id="rId6"/>
    <p:sldId id="335" r:id="rId7"/>
    <p:sldId id="336" r:id="rId8"/>
    <p:sldId id="264" r:id="rId9"/>
    <p:sldId id="265" r:id="rId10"/>
    <p:sldId id="318" r:id="rId11"/>
    <p:sldId id="268" r:id="rId12"/>
    <p:sldId id="322" r:id="rId13"/>
    <p:sldId id="323" r:id="rId14"/>
    <p:sldId id="324" r:id="rId15"/>
    <p:sldId id="325" r:id="rId16"/>
    <p:sldId id="326" r:id="rId17"/>
    <p:sldId id="327" r:id="rId18"/>
    <p:sldId id="328" r:id="rId19"/>
    <p:sldId id="329" r:id="rId20"/>
    <p:sldId id="337" r:id="rId21"/>
    <p:sldId id="338" r:id="rId22"/>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1" autoAdjust="0"/>
    <p:restoredTop sz="93829" autoAdjust="0"/>
  </p:normalViewPr>
  <p:slideViewPr>
    <p:cSldViewPr snapToGrid="0">
      <p:cViewPr varScale="1">
        <p:scale>
          <a:sx n="65" d="100"/>
          <a:sy n="65" d="100"/>
        </p:scale>
        <p:origin x="48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08410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190697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en-GB" sz="5400" b="1" dirty="0" smtClean="0">
                <a:solidFill>
                  <a:schemeClr val="accent2">
                    <a:lumMod val="50000"/>
                  </a:schemeClr>
                </a:solidFill>
                <a:latin typeface="Franklin Gothic Book" panose="020B0503020102020204" pitchFamily="34" charset="0"/>
              </a:rPr>
              <a:t>Training programme for teachers </a:t>
            </a:r>
            <a:r>
              <a:rPr lang="en-GB" sz="5400" b="1" dirty="0" smtClean="0">
                <a:solidFill>
                  <a:srgbClr val="843C0B"/>
                </a:solidFill>
                <a:latin typeface="Franklin Gothic Book"/>
                <a:ea typeface="Franklin Gothic Book"/>
                <a:cs typeface="Franklin Gothic Book"/>
                <a:sym typeface="Franklin Gothic Book"/>
              </a:rPr>
              <a:t>(O2)</a:t>
            </a:r>
          </a:p>
          <a:p>
            <a:pPr lvl="0" algn="ctr"/>
            <a:endParaRPr lang="en-GB" sz="1000" dirty="0" smtClean="0"/>
          </a:p>
          <a:p>
            <a:pPr lvl="0" algn="ctr"/>
            <a:r>
              <a:rPr lang="en-GB" sz="4400" b="1" dirty="0" smtClean="0">
                <a:solidFill>
                  <a:srgbClr val="152392"/>
                </a:solidFill>
              </a:rPr>
              <a:t>Module #3</a:t>
            </a:r>
          </a:p>
          <a:p>
            <a:pPr lvl="0" algn="ctr"/>
            <a:r>
              <a:rPr lang="en-GB" sz="4400" b="1" u="sng" dirty="0" smtClean="0">
                <a:solidFill>
                  <a:srgbClr val="152392"/>
                </a:solidFill>
              </a:rPr>
              <a:t>Newton's law of Gravitation</a:t>
            </a:r>
            <a:r>
              <a:rPr lang="en-GB" sz="4400" b="1" dirty="0" smtClean="0">
                <a:solidFill>
                  <a:srgbClr val="152392"/>
                </a:solidFill>
              </a:rPr>
              <a:t/>
            </a:r>
            <a:br>
              <a:rPr lang="en-GB" sz="4400" b="1" dirty="0" smtClean="0">
                <a:solidFill>
                  <a:srgbClr val="152392"/>
                </a:solidFill>
              </a:rPr>
            </a:br>
            <a:r>
              <a:rPr lang="en-GB" sz="4400" b="1" dirty="0" smtClean="0">
                <a:solidFill>
                  <a:srgbClr val="152392"/>
                </a:solidFill>
              </a:rPr>
              <a:t>Newton's law of Gravitation, weightlessness</a:t>
            </a:r>
            <a:endParaRPr lang="en-GB" sz="4400" b="1" dirty="0">
              <a:solidFill>
                <a:srgbClr val="1523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3662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3.2 </a:t>
            </a:r>
            <a:r>
              <a:rPr lang="en-GB" sz="3600" dirty="0" smtClean="0">
                <a:solidFill>
                  <a:srgbClr val="002060"/>
                </a:solidFill>
              </a:rPr>
              <a:t>Weightlessness</a:t>
            </a:r>
            <a:endParaRPr lang="en-GB" sz="3600" dirty="0" smtClean="0">
              <a:solidFill>
                <a:srgbClr val="002060"/>
              </a:solidFill>
            </a:endParaRPr>
          </a:p>
          <a:p>
            <a:pPr marL="661736" lvl="1" indent="-280736">
              <a:buSzPct val="100000"/>
              <a:buChar char="•"/>
            </a:pPr>
            <a:r>
              <a:rPr lang="en-GB" sz="2800" dirty="0" smtClean="0">
                <a:solidFill>
                  <a:srgbClr val="002060"/>
                </a:solidFill>
              </a:rPr>
              <a:t>Gravitational force, gravity;</a:t>
            </a:r>
          </a:p>
          <a:p>
            <a:pPr marL="661736" lvl="1" indent="-280736">
              <a:buSzPct val="100000"/>
              <a:buChar char="•"/>
            </a:pPr>
            <a:r>
              <a:rPr lang="en-GB" sz="2800" dirty="0" smtClean="0">
                <a:solidFill>
                  <a:srgbClr val="002060"/>
                </a:solidFill>
              </a:rPr>
              <a:t>free fall and throw of bodies;</a:t>
            </a:r>
          </a:p>
          <a:p>
            <a:pPr marL="661736" lvl="1" indent="-280736">
              <a:buSzPct val="100000"/>
              <a:buChar char="•"/>
            </a:pPr>
            <a:r>
              <a:rPr lang="en-GB" sz="2800" dirty="0" smtClean="0">
                <a:solidFill>
                  <a:srgbClr val="002060"/>
                </a:solidFill>
              </a:rPr>
              <a:t>motion in orbit and space;</a:t>
            </a:r>
          </a:p>
          <a:p>
            <a:pPr marL="661736" lvl="1" indent="-280736">
              <a:buSzPct val="100000"/>
              <a:buChar char="•"/>
            </a:pPr>
            <a:r>
              <a:rPr lang="en-GB" sz="2800" dirty="0" smtClean="0">
                <a:solidFill>
                  <a:srgbClr val="002060"/>
                </a:solidFill>
              </a:rPr>
              <a:t>weightlessness simulation;</a:t>
            </a:r>
          </a:p>
          <a:p>
            <a:pPr marL="661736" lvl="1" indent="-280736">
              <a:buSzPct val="100000"/>
              <a:buChar char="•"/>
            </a:pPr>
            <a:r>
              <a:rPr lang="en-GB" sz="2800" dirty="0" smtClean="0">
                <a:solidFill>
                  <a:srgbClr val="002060"/>
                </a:solidFill>
              </a:rPr>
              <a:t>state of weightlessness and impact on life;</a:t>
            </a:r>
          </a:p>
          <a:p>
            <a:pPr marL="661736" lvl="1" indent="-280736">
              <a:buSzPct val="100000"/>
              <a:buChar char="•"/>
            </a:pPr>
            <a:r>
              <a:rPr lang="en-GB" sz="2800" dirty="0" smtClean="0">
                <a:solidFill>
                  <a:srgbClr val="002060"/>
                </a:solidFill>
              </a:rPr>
              <a:t>physical processes in the state of weightlessness;</a:t>
            </a:r>
          </a:p>
          <a:p>
            <a:pPr marL="661736" lvl="1" indent="-280736">
              <a:buSzPct val="100000"/>
              <a:buChar char="•"/>
            </a:pPr>
            <a:r>
              <a:rPr lang="en-GB" sz="2800" dirty="0" smtClean="0">
                <a:solidFill>
                  <a:srgbClr val="002060"/>
                </a:solidFill>
              </a:rPr>
              <a:t>use of weightlessness.</a:t>
            </a:r>
            <a:endParaRPr lang="en-GB" sz="2800" dirty="0">
              <a:solidFill>
                <a:srgbClr val="002060"/>
              </a:solidFill>
            </a:endParaRPr>
          </a:p>
        </p:txBody>
      </p:sp>
    </p:spTree>
    <p:extLst>
      <p:ext uri="{BB962C8B-B14F-4D97-AF65-F5344CB8AC3E}">
        <p14:creationId xmlns:p14="http://schemas.microsoft.com/office/powerpoint/2010/main" val="170146303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List of Practical activities</a:t>
            </a:r>
            <a:endParaRPr lang="en-GB" sz="4400" u="sng" dirty="0">
              <a:solidFill>
                <a:srgbClr val="002060"/>
              </a:solidFill>
            </a:endParaRPr>
          </a:p>
        </p:txBody>
      </p:sp>
      <p:sp>
        <p:nvSpPr>
          <p:cNvPr id="156" name="Shape 156"/>
          <p:cNvSpPr/>
          <p:nvPr/>
        </p:nvSpPr>
        <p:spPr>
          <a:xfrm>
            <a:off x="261256" y="1941135"/>
            <a:ext cx="11685322"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en-GB" sz="1600" dirty="0" smtClean="0">
                <a:solidFill>
                  <a:srgbClr val="002060"/>
                </a:solidFill>
                <a:hlinkClick r:id="rId4" action="ppaction://hlinksldjump"/>
              </a:rPr>
              <a:t>3.1.1	The Moon in the distance…</a:t>
            </a:r>
            <a:r>
              <a:rPr lang="en-GB" sz="1600" dirty="0" smtClean="0">
                <a:solidFill>
                  <a:srgbClr val="002060"/>
                </a:solidFill>
                <a:hlinkClick r:id="rId4" action="ppaction://hlinksldjump"/>
              </a:rPr>
              <a:t>how far</a:t>
            </a:r>
            <a:r>
              <a:rPr lang="en-GB" sz="1600" dirty="0" smtClean="0">
                <a:solidFill>
                  <a:srgbClr val="002060"/>
                </a:solidFill>
                <a:hlinkClick r:id="rId4" action="ppaction://hlinksldjump"/>
              </a:rPr>
              <a:t>?! </a:t>
            </a:r>
            <a:endParaRPr lang="en-GB" sz="1600" dirty="0" smtClean="0">
              <a:solidFill>
                <a:srgbClr val="002060"/>
              </a:solidFill>
            </a:endParaRPr>
          </a:p>
          <a:p>
            <a:pPr lvl="0">
              <a:buClr>
                <a:srgbClr val="002060"/>
              </a:buClr>
              <a:buSzPct val="100000"/>
            </a:pPr>
            <a:endParaRPr lang="en-GB" sz="1600" dirty="0" smtClean="0">
              <a:solidFill>
                <a:srgbClr val="002060"/>
              </a:solidFill>
            </a:endParaRPr>
          </a:p>
          <a:p>
            <a:pPr lvl="0">
              <a:buClr>
                <a:srgbClr val="002060"/>
              </a:buClr>
              <a:buSzPct val="100000"/>
            </a:pPr>
            <a:r>
              <a:rPr lang="en-GB" sz="1600" dirty="0" smtClean="0">
                <a:solidFill>
                  <a:srgbClr val="002060"/>
                </a:solidFill>
                <a:hlinkClick r:id="rId5" action="ppaction://hlinksldjump"/>
              </a:rPr>
              <a:t>3.2.1	Gravitational field around the Earth</a:t>
            </a:r>
            <a:endParaRPr lang="en-GB" sz="1600" dirty="0" smtClean="0">
              <a:solidFill>
                <a:srgbClr val="002060"/>
              </a:solidFill>
            </a:endParaRPr>
          </a:p>
          <a:p>
            <a:pPr lvl="0">
              <a:buClr>
                <a:srgbClr val="002060"/>
              </a:buClr>
              <a:buSzPct val="100000"/>
            </a:pPr>
            <a:r>
              <a:rPr lang="en-GB" sz="1600" dirty="0" smtClean="0">
                <a:solidFill>
                  <a:srgbClr val="002060"/>
                </a:solidFill>
                <a:hlinkClick r:id="rId6" action="ppaction://hlinksldjump"/>
              </a:rPr>
              <a:t>3.2.2	Demonstration of a state of weightlessness in free </a:t>
            </a:r>
            <a:r>
              <a:rPr lang="en-GB" sz="1600" dirty="0" smtClean="0">
                <a:solidFill>
                  <a:srgbClr val="002060"/>
                </a:solidFill>
                <a:hlinkClick r:id="rId6" action="ppaction://hlinksldjump"/>
              </a:rPr>
              <a:t>fall</a:t>
            </a:r>
            <a:endParaRPr lang="en-GB" sz="1600" dirty="0" smtClean="0">
              <a:solidFill>
                <a:srgbClr val="002060"/>
              </a:solidFill>
            </a:endParaRPr>
          </a:p>
          <a:p>
            <a:pPr lvl="0">
              <a:buClr>
                <a:srgbClr val="002060"/>
              </a:buClr>
              <a:buSzPct val="100000"/>
            </a:pPr>
            <a:r>
              <a:rPr lang="en-GB" sz="1600" dirty="0" smtClean="0">
                <a:solidFill>
                  <a:srgbClr val="002060"/>
                </a:solidFill>
                <a:hlinkClick r:id="rId7" action="ppaction://hlinksldjump"/>
              </a:rPr>
              <a:t>3.2.3	Behaviour of a fluid in a weightlessness</a:t>
            </a:r>
            <a:endParaRPr lang="en-GB" sz="1600" dirty="0">
              <a:solidFill>
                <a:srgbClr val="002060"/>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2800" dirty="0" smtClean="0">
                <a:solidFill>
                  <a:srgbClr val="02236A"/>
                </a:solidFill>
              </a:rPr>
              <a:t>3.1.1 </a:t>
            </a:r>
            <a:r>
              <a:rPr lang="en-GB" sz="2800" dirty="0" smtClean="0">
                <a:solidFill>
                  <a:srgbClr val="02236A"/>
                </a:solidFill>
              </a:rPr>
              <a:t>Task</a:t>
            </a:r>
            <a:r>
              <a:rPr lang="en-GB" sz="2800" dirty="0" smtClean="0">
                <a:solidFill>
                  <a:srgbClr val="02236A"/>
                </a:solidFill>
              </a:rPr>
              <a:t> II: The Moon in a distance…how far?!</a:t>
            </a:r>
            <a:endParaRPr lang="en-GB" sz="2800" dirty="0">
              <a:solidFill>
                <a:srgbClr val="02236A"/>
              </a:solidFill>
            </a:endParaRPr>
          </a:p>
        </p:txBody>
      </p:sp>
      <p:sp>
        <p:nvSpPr>
          <p:cNvPr id="174" name="Shape 174"/>
          <p:cNvSpPr/>
          <p:nvPr/>
        </p:nvSpPr>
        <p:spPr>
          <a:xfrm>
            <a:off x="261256" y="348310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tools: </a:t>
            </a:r>
            <a:r>
              <a:rPr lang="en-GB" sz="2800" dirty="0" smtClean="0">
                <a:solidFill>
                  <a:srgbClr val="002060"/>
                </a:solidFill>
              </a:rPr>
              <a:t>C</a:t>
            </a:r>
            <a:r>
              <a:rPr lang="en-GB" sz="2800" dirty="0" smtClean="0">
                <a:solidFill>
                  <a:srgbClr val="002060"/>
                </a:solidFill>
              </a:rPr>
              <a:t>alculator</a:t>
            </a:r>
            <a:endParaRPr lang="en-GB" sz="3600" dirty="0">
              <a:solidFill>
                <a:srgbClr val="002060"/>
              </a:solidFill>
            </a:endParaRPr>
          </a:p>
        </p:txBody>
      </p:sp>
      <p:sp>
        <p:nvSpPr>
          <p:cNvPr id="175" name="Shape 175"/>
          <p:cNvSpPr/>
          <p:nvPr/>
        </p:nvSpPr>
        <p:spPr>
          <a:xfrm>
            <a:off x="261256" y="4179565"/>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 calculate distance between Moon and Earth based on knowledge of gravitational acceleration and orbital period of Moon.</a:t>
            </a:r>
            <a:endParaRPr lang="en-GB" sz="2800" dirty="0">
              <a:solidFill>
                <a:srgbClr val="002060"/>
              </a:solidFill>
            </a:endParaRPr>
          </a:p>
        </p:txBody>
      </p:sp>
      <p:sp>
        <p:nvSpPr>
          <p:cNvPr id="176" name="Shape 176"/>
          <p:cNvSpPr/>
          <p:nvPr/>
        </p:nvSpPr>
        <p:spPr>
          <a:xfrm>
            <a:off x="261256" y="1832696"/>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Estimate distance between Moon and Earth</a:t>
            </a:r>
            <a:r>
              <a:rPr lang="en-GB" sz="2800" dirty="0" smtClean="0">
                <a:solidFill>
                  <a:srgbClr val="002060"/>
                </a:solidFill>
              </a:rPr>
              <a:t>. Terms not usually used in primary school (gravitational acceleration). Application of Newton‘s law of Gravitation and 3rd Kepler‘s law. Transfer of unit.</a:t>
            </a:r>
            <a:endParaRPr lang="en-GB" sz="2800" dirty="0">
              <a:solidFill>
                <a:srgbClr val="002060"/>
              </a:solidFill>
            </a:endParaRPr>
          </a:p>
        </p:txBody>
      </p:sp>
    </p:spTree>
    <p:extLst>
      <p:ext uri="{BB962C8B-B14F-4D97-AF65-F5344CB8AC3E}">
        <p14:creationId xmlns:p14="http://schemas.microsoft.com/office/powerpoint/2010/main" val="3699499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148182"/>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lang="en-GB" sz="900" dirty="0" smtClean="0"/>
              <a:t>The current publication reflects only the author´s view and neither the Slovak National Agency, nor the European Commission are responsible for any use that may be made of the information it contains.</a:t>
            </a:r>
            <a:endParaRPr lang="en-GB" sz="900" dirty="0"/>
          </a:p>
        </p:txBody>
      </p:sp>
      <p:sp>
        <p:nvSpPr>
          <p:cNvPr id="2" name="TextovéPole 1"/>
          <p:cNvSpPr txBox="1"/>
          <p:nvPr/>
        </p:nvSpPr>
        <p:spPr>
          <a:xfrm>
            <a:off x="381000" y="1708272"/>
            <a:ext cx="14773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1" u="none" strike="noStrike" cap="none" spc="0" normalizeH="0" baseline="0" dirty="0" smtClean="0">
                <a:ln>
                  <a:noFill/>
                </a:ln>
                <a:solidFill>
                  <a:srgbClr val="000000"/>
                </a:solidFill>
                <a:effectLst/>
                <a:uFillTx/>
                <a:latin typeface="Calibri"/>
                <a:ea typeface="Calibri"/>
                <a:cs typeface="Calibri"/>
                <a:sym typeface="Calibri"/>
              </a:rPr>
              <a:t>g</a:t>
            </a: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 = 9.81</a:t>
            </a:r>
            <a:r>
              <a:rPr kumimoji="0" lang="en-GB" sz="1800" b="0" i="0" u="none" strike="noStrike" cap="none" spc="0" normalizeH="0" dirty="0" smtClean="0">
                <a:ln>
                  <a:noFill/>
                </a:ln>
                <a:solidFill>
                  <a:srgbClr val="000000"/>
                </a:solidFill>
                <a:effectLst/>
                <a:uFillTx/>
                <a:latin typeface="Calibri"/>
                <a:ea typeface="Calibri"/>
                <a:cs typeface="Calibri"/>
                <a:sym typeface="Calibri"/>
              </a:rPr>
              <a:t> m ∙ s</a:t>
            </a:r>
            <a:r>
              <a:rPr kumimoji="0" lang="en-GB" sz="1800" b="0" i="0" u="none" strike="noStrike" cap="none" spc="0" normalizeH="0" baseline="30000" dirty="0" smtClean="0">
                <a:ln>
                  <a:noFill/>
                </a:ln>
                <a:solidFill>
                  <a:srgbClr val="000000"/>
                </a:solidFill>
                <a:effectLst/>
                <a:uFillTx/>
                <a:latin typeface="Calibri"/>
                <a:ea typeface="Calibri"/>
                <a:cs typeface="Calibri"/>
                <a:sym typeface="Calibri"/>
              </a:rPr>
              <a:t>–2</a:t>
            </a:r>
            <a:endParaRPr kumimoji="0" lang="en-GB" sz="1800" b="0" i="0" u="none" strike="noStrike" cap="none" spc="0" normalizeH="0" baseline="30000" dirty="0">
              <a:ln>
                <a:noFill/>
              </a:ln>
              <a:solidFill>
                <a:srgbClr val="000000"/>
              </a:solidFill>
              <a:effectLst/>
              <a:uFillTx/>
              <a:latin typeface="Calibri"/>
              <a:ea typeface="Calibri"/>
              <a:cs typeface="Calibri"/>
              <a:sym typeface="Calibri"/>
            </a:endParaRPr>
          </a:p>
        </p:txBody>
      </p:sp>
      <p:sp>
        <p:nvSpPr>
          <p:cNvPr id="11" name="TextovéPole 10"/>
          <p:cNvSpPr txBox="1"/>
          <p:nvPr/>
        </p:nvSpPr>
        <p:spPr>
          <a:xfrm>
            <a:off x="381000" y="2242017"/>
            <a:ext cx="13009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1" u="none" strike="noStrike" cap="none" spc="0" normalizeH="0" baseline="0" dirty="0" smtClean="0">
                <a:ln>
                  <a:noFill/>
                </a:ln>
                <a:solidFill>
                  <a:srgbClr val="000000"/>
                </a:solidFill>
                <a:effectLst/>
                <a:uFillTx/>
                <a:latin typeface="Calibri"/>
                <a:ea typeface="Calibri"/>
                <a:cs typeface="Calibri"/>
                <a:sym typeface="Calibri"/>
              </a:rPr>
              <a:t>R</a:t>
            </a: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 = 6 378 km</a:t>
            </a:r>
            <a:endParaRPr kumimoji="0" lang="en-GB" sz="1800" b="0" i="0" u="none" strike="noStrike" cap="none" spc="0" normalizeH="0" baseline="30000" dirty="0">
              <a:ln>
                <a:noFill/>
              </a:ln>
              <a:solidFill>
                <a:srgbClr val="000000"/>
              </a:solidFill>
              <a:effectLst/>
              <a:uFillTx/>
              <a:latin typeface="Calibri"/>
              <a:ea typeface="Calibri"/>
              <a:cs typeface="Calibri"/>
              <a:sym typeface="Calibri"/>
            </a:endParaRPr>
          </a:p>
        </p:txBody>
      </p:sp>
      <p:sp>
        <p:nvSpPr>
          <p:cNvPr id="12" name="TextovéPole 11"/>
          <p:cNvSpPr txBox="1"/>
          <p:nvPr/>
        </p:nvSpPr>
        <p:spPr>
          <a:xfrm>
            <a:off x="381000" y="2774538"/>
            <a:ext cx="131381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1" u="none" strike="noStrike" cap="none" spc="0" normalizeH="0" baseline="0" dirty="0" smtClean="0">
                <a:ln>
                  <a:noFill/>
                </a:ln>
                <a:solidFill>
                  <a:srgbClr val="000000"/>
                </a:solidFill>
                <a:effectLst/>
                <a:uFillTx/>
                <a:latin typeface="Calibri"/>
                <a:ea typeface="Calibri"/>
                <a:cs typeface="Calibri"/>
                <a:sym typeface="Calibri"/>
              </a:rPr>
              <a:t>T</a:t>
            </a: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 = 27.3 days</a:t>
            </a:r>
            <a:endParaRPr kumimoji="0" lang="en-GB" sz="1800" b="0" i="0" u="none" strike="noStrike" cap="none" spc="0" normalizeH="0" baseline="30000" dirty="0">
              <a:ln>
                <a:noFill/>
              </a:ln>
              <a:solidFill>
                <a:srgbClr val="000000"/>
              </a:solidFill>
              <a:effectLst/>
              <a:uFillTx/>
              <a:latin typeface="Calibri"/>
              <a:ea typeface="Calibri"/>
              <a:cs typeface="Calibri"/>
              <a:sym typeface="Calibri"/>
            </a:endParaRPr>
          </a:p>
        </p:txBody>
      </p:sp>
      <p:pic>
        <p:nvPicPr>
          <p:cNvPr id="3" name="Obrázek 2"/>
          <p:cNvPicPr>
            <a:picLocks noChangeAspect="1"/>
          </p:cNvPicPr>
          <p:nvPr/>
        </p:nvPicPr>
        <p:blipFill rotWithShape="1">
          <a:blip r:embed="rId4"/>
          <a:srcRect l="41165" r="41598"/>
          <a:stretch/>
        </p:blipFill>
        <p:spPr>
          <a:xfrm>
            <a:off x="2931342" y="2116252"/>
            <a:ext cx="1266240" cy="567851"/>
          </a:xfrm>
          <a:prstGeom prst="rect">
            <a:avLst/>
          </a:prstGeom>
        </p:spPr>
      </p:pic>
      <p:pic>
        <p:nvPicPr>
          <p:cNvPr id="5" name="Obrázek 4"/>
          <p:cNvPicPr>
            <a:picLocks noChangeAspect="1"/>
          </p:cNvPicPr>
          <p:nvPr/>
        </p:nvPicPr>
        <p:blipFill rotWithShape="1">
          <a:blip r:embed="rId5"/>
          <a:srcRect l="30706" r="31744"/>
          <a:stretch/>
        </p:blipFill>
        <p:spPr>
          <a:xfrm>
            <a:off x="5036636" y="3318378"/>
            <a:ext cx="2758446" cy="527682"/>
          </a:xfrm>
          <a:prstGeom prst="rect">
            <a:avLst/>
          </a:prstGeom>
        </p:spPr>
      </p:pic>
      <p:pic>
        <p:nvPicPr>
          <p:cNvPr id="6" name="Obrázek 5"/>
          <p:cNvPicPr>
            <a:picLocks noChangeAspect="1"/>
          </p:cNvPicPr>
          <p:nvPr/>
        </p:nvPicPr>
        <p:blipFill rotWithShape="1">
          <a:blip r:embed="rId6"/>
          <a:srcRect l="29773" r="28683"/>
          <a:stretch/>
        </p:blipFill>
        <p:spPr>
          <a:xfrm>
            <a:off x="2931342" y="4603117"/>
            <a:ext cx="3051847" cy="757744"/>
          </a:xfrm>
          <a:prstGeom prst="rect">
            <a:avLst/>
          </a:prstGeom>
        </p:spPr>
      </p:pic>
      <p:pic>
        <p:nvPicPr>
          <p:cNvPr id="16" name="obrázky2"/>
          <p:cNvPicPr/>
          <p:nvPr/>
        </p:nvPicPr>
        <p:blipFill>
          <a:blip r:embed="rId7" cstate="print">
            <a:alphaModFix/>
            <a:lum/>
          </a:blip>
          <a:srcRect/>
          <a:stretch>
            <a:fillRect/>
          </a:stretch>
        </p:blipFill>
        <p:spPr>
          <a:xfrm>
            <a:off x="8133907" y="1632038"/>
            <a:ext cx="3729775" cy="3728823"/>
          </a:xfrm>
          <a:prstGeom prst="rect">
            <a:avLst/>
          </a:prstGeom>
        </p:spPr>
      </p:pic>
      <p:sp>
        <p:nvSpPr>
          <p:cNvPr id="7" name="TextovéPole 6"/>
          <p:cNvSpPr txBox="1"/>
          <p:nvPr/>
        </p:nvSpPr>
        <p:spPr>
          <a:xfrm>
            <a:off x="2877029" y="1669762"/>
            <a:ext cx="279178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0000"/>
                </a:solidFill>
                <a:effectLst/>
                <a:uFillTx/>
                <a:latin typeface="Calibri"/>
                <a:ea typeface="Calibri"/>
                <a:cs typeface="Calibri"/>
                <a:sym typeface="Calibri"/>
              </a:rPr>
              <a:t>Newton‘s law of Gravitation</a:t>
            </a:r>
            <a:endParaRPr kumimoji="0" lang="en-GB"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8" name="TextovéPole 17"/>
          <p:cNvSpPr txBox="1"/>
          <p:nvPr/>
        </p:nvSpPr>
        <p:spPr>
          <a:xfrm>
            <a:off x="2877029" y="4055019"/>
            <a:ext cx="16312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0000"/>
                </a:solidFill>
                <a:effectLst/>
                <a:uFillTx/>
                <a:sym typeface="Calibri"/>
              </a:rPr>
              <a:t>3rd Kepler‘s law</a:t>
            </a:r>
            <a:endParaRPr kumimoji="0" lang="en-GB" sz="1800" b="1" i="0" u="none" strike="noStrike" cap="none" spc="0" normalizeH="0" baseline="0" dirty="0">
              <a:ln>
                <a:noFill/>
              </a:ln>
              <a:solidFill>
                <a:srgbClr val="000000"/>
              </a:solidFill>
              <a:effectLst/>
              <a:uFillTx/>
              <a:sym typeface="Calibri"/>
            </a:endParaRPr>
          </a:p>
        </p:txBody>
      </p:sp>
      <p:pic>
        <p:nvPicPr>
          <p:cNvPr id="8" name="Obrázek 7"/>
          <p:cNvPicPr>
            <a:picLocks noChangeAspect="1"/>
          </p:cNvPicPr>
          <p:nvPr/>
        </p:nvPicPr>
        <p:blipFill rotWithShape="1">
          <a:blip r:embed="rId8"/>
          <a:srcRect l="43815" r="44359"/>
          <a:stretch/>
        </p:blipFill>
        <p:spPr>
          <a:xfrm>
            <a:off x="2931342" y="3311913"/>
            <a:ext cx="868745" cy="251972"/>
          </a:xfrm>
          <a:prstGeom prst="rect">
            <a:avLst/>
          </a:prstGeom>
        </p:spPr>
      </p:pic>
      <p:sp>
        <p:nvSpPr>
          <p:cNvPr id="21" name="TextovéPole 20"/>
          <p:cNvSpPr txBox="1"/>
          <p:nvPr/>
        </p:nvSpPr>
        <p:spPr>
          <a:xfrm>
            <a:off x="2877029" y="2901320"/>
            <a:ext cx="184762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b="1" dirty="0" smtClean="0">
                <a:solidFill>
                  <a:srgbClr val="000000"/>
                </a:solidFill>
              </a:rPr>
              <a:t>2nd law of motion</a:t>
            </a:r>
            <a:endParaRPr kumimoji="0" lang="en-GB" sz="1800" b="1" i="0" u="none" strike="noStrike" cap="none" spc="0" normalizeH="0" baseline="0" dirty="0">
              <a:ln>
                <a:noFill/>
              </a:ln>
              <a:solidFill>
                <a:srgbClr val="000000"/>
              </a:solidFill>
              <a:effectLst/>
              <a:uFillTx/>
              <a:sym typeface="Calibri"/>
            </a:endParaRPr>
          </a:p>
        </p:txBody>
      </p:sp>
      <p:sp>
        <p:nvSpPr>
          <p:cNvPr id="17"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2800" dirty="0" smtClean="0">
                <a:solidFill>
                  <a:srgbClr val="02236A"/>
                </a:solidFill>
              </a:rPr>
              <a:t>3.1.1 </a:t>
            </a:r>
            <a:r>
              <a:rPr lang="en-GB" sz="2800" dirty="0" smtClean="0">
                <a:solidFill>
                  <a:srgbClr val="02236A"/>
                </a:solidFill>
              </a:rPr>
              <a:t>Task</a:t>
            </a:r>
            <a:r>
              <a:rPr lang="en-GB" sz="2800" dirty="0" smtClean="0">
                <a:solidFill>
                  <a:srgbClr val="02236A"/>
                </a:solidFill>
              </a:rPr>
              <a:t> II: The Moon in a distance…how far?!</a:t>
            </a:r>
            <a:endParaRPr lang="en-GB" sz="2800" dirty="0">
              <a:solidFill>
                <a:srgbClr val="02236A"/>
              </a:solidFill>
            </a:endParaRPr>
          </a:p>
        </p:txBody>
      </p:sp>
    </p:spTree>
    <p:extLst>
      <p:ext uri="{BB962C8B-B14F-4D97-AF65-F5344CB8AC3E}">
        <p14:creationId xmlns:p14="http://schemas.microsoft.com/office/powerpoint/2010/main" val="242154768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3.2.1 Gravitational field around the </a:t>
            </a:r>
            <a:r>
              <a:rPr lang="en-GB" sz="3200" dirty="0" smtClean="0">
                <a:solidFill>
                  <a:srgbClr val="02236A"/>
                </a:solidFill>
              </a:rPr>
              <a:t>Earth</a:t>
            </a:r>
            <a:endParaRPr lang="en-GB" sz="3200" dirty="0">
              <a:solidFill>
                <a:srgbClr val="02236A"/>
              </a:solidFill>
            </a:endParaRPr>
          </a:p>
        </p:txBody>
      </p:sp>
      <p:sp>
        <p:nvSpPr>
          <p:cNvPr id="174" name="Shape 174"/>
          <p:cNvSpPr/>
          <p:nvPr/>
        </p:nvSpPr>
        <p:spPr>
          <a:xfrm>
            <a:off x="261256" y="3075079"/>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C</a:t>
            </a:r>
            <a:r>
              <a:rPr lang="en-GB" sz="2800" dirty="0" smtClean="0">
                <a:solidFill>
                  <a:srgbClr val="002060"/>
                </a:solidFill>
              </a:rPr>
              <a:t>alculator</a:t>
            </a:r>
            <a:r>
              <a:rPr lang="en-GB" sz="2800" dirty="0" smtClean="0">
                <a:solidFill>
                  <a:srgbClr val="002060"/>
                </a:solidFill>
              </a:rPr>
              <a:t>, spreadsheet</a:t>
            </a:r>
            <a:endParaRPr lang="en-GB" sz="3600" dirty="0">
              <a:solidFill>
                <a:srgbClr val="002060"/>
              </a:solidFill>
            </a:endParaRPr>
          </a:p>
        </p:txBody>
      </p:sp>
      <p:sp>
        <p:nvSpPr>
          <p:cNvPr id="175" name="Shape 175"/>
          <p:cNvSpPr/>
          <p:nvPr/>
        </p:nvSpPr>
        <p:spPr>
          <a:xfrm>
            <a:off x="261256" y="3574122"/>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understand that the force of gravity acts to infinite distance. They realize that it is not necessary for the gravitational force to be zero for the existence of a state of weightlessness. They can imagine the geometry of a low orbit.</a:t>
            </a:r>
            <a:endParaRPr lang="en-GB" sz="2800" dirty="0">
              <a:solidFill>
                <a:srgbClr val="002060"/>
              </a:solidFill>
            </a:endParaRPr>
          </a:p>
        </p:txBody>
      </p:sp>
      <p:sp>
        <p:nvSpPr>
          <p:cNvPr id="176" name="Shape 176"/>
          <p:cNvSpPr/>
          <p:nvPr/>
        </p:nvSpPr>
        <p:spPr>
          <a:xfrm>
            <a:off x="261256" y="1650828"/>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Gravitational force of Earth</a:t>
            </a:r>
            <a:r>
              <a:rPr lang="en-GB" sz="2800" dirty="0" smtClean="0">
                <a:solidFill>
                  <a:srgbClr val="002060"/>
                </a:solidFill>
              </a:rPr>
              <a:t> acts to infinite distance. It is not necessary for the gravitational force to be zero for the existence of a state of weightlessness, e.g. gravitational force is only 12% less than on Earth surface.</a:t>
            </a:r>
            <a:endParaRPr lang="en-GB" sz="2800" dirty="0">
              <a:solidFill>
                <a:srgbClr val="002060"/>
              </a:solidFill>
            </a:endParaRPr>
          </a:p>
        </p:txBody>
      </p:sp>
    </p:spTree>
    <p:extLst>
      <p:ext uri="{BB962C8B-B14F-4D97-AF65-F5344CB8AC3E}">
        <p14:creationId xmlns:p14="http://schemas.microsoft.com/office/powerpoint/2010/main" val="145972757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3074" name="Picture 2" descr="Fg-n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17" y="1690394"/>
            <a:ext cx="7531892" cy="375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3215148" y="2250820"/>
            <a:ext cx="8731429" cy="1077218"/>
          </a:xfrm>
          <a:prstGeom prst="rect">
            <a:avLst/>
          </a:prstGeom>
        </p:spPr>
        <p:txBody>
          <a:bodyPr wrap="square">
            <a:spAutoFit/>
          </a:bodyPr>
          <a:lstStyle/>
          <a:p>
            <a:r>
              <a:rPr lang="en-US" sz="1600" dirty="0"/>
              <a:t>Gravitational force of 9.84 N acts on the Earth's surface with a mass of 1 kg</a:t>
            </a:r>
            <a:r>
              <a:rPr lang="en-US" sz="1600" dirty="0" smtClean="0"/>
              <a:t>.</a:t>
            </a:r>
            <a:endParaRPr lang="cs-CZ" sz="1600" dirty="0" smtClean="0"/>
          </a:p>
          <a:p>
            <a:r>
              <a:rPr lang="en-US" sz="1600" dirty="0"/>
              <a:t>At a height of 400 </a:t>
            </a:r>
            <a:r>
              <a:rPr lang="en-US" sz="1600" dirty="0" smtClean="0"/>
              <a:t>km</a:t>
            </a:r>
            <a:r>
              <a:rPr lang="cs-CZ" sz="1600" dirty="0" smtClean="0"/>
              <a:t> (ISS)</a:t>
            </a:r>
            <a:r>
              <a:rPr lang="en-US" sz="1600" dirty="0" smtClean="0"/>
              <a:t>, </a:t>
            </a:r>
            <a:r>
              <a:rPr lang="en-US" sz="1600" dirty="0"/>
              <a:t>a gravitational force of 8.71 N acts on the object weighing 1 kg.</a:t>
            </a:r>
          </a:p>
          <a:p>
            <a:r>
              <a:rPr lang="en-US" sz="1600" dirty="0"/>
              <a:t>At a height of 35,800 </a:t>
            </a:r>
            <a:r>
              <a:rPr lang="en-US" sz="1600" dirty="0" smtClean="0"/>
              <a:t>km</a:t>
            </a:r>
            <a:r>
              <a:rPr lang="cs-CZ" sz="1600" dirty="0" smtClean="0"/>
              <a:t> (GEO)</a:t>
            </a:r>
            <a:r>
              <a:rPr lang="en-US" sz="1600" dirty="0" smtClean="0"/>
              <a:t>, </a:t>
            </a:r>
            <a:r>
              <a:rPr lang="en-US" sz="1600" dirty="0"/>
              <a:t>a gravitational force of 0.199 N acts on the object weighing 1 kg.</a:t>
            </a:r>
          </a:p>
          <a:p>
            <a:r>
              <a:rPr lang="en-US" sz="1600" dirty="0"/>
              <a:t>At a distance of 380,000 </a:t>
            </a:r>
            <a:r>
              <a:rPr lang="en-US" sz="1600" dirty="0" smtClean="0"/>
              <a:t>km</a:t>
            </a:r>
            <a:r>
              <a:rPr lang="cs-CZ" sz="1600" dirty="0" smtClean="0"/>
              <a:t> (</a:t>
            </a:r>
            <a:r>
              <a:rPr lang="cs-CZ" sz="1600" dirty="0" err="1" smtClean="0"/>
              <a:t>Moon</a:t>
            </a:r>
            <a:r>
              <a:rPr lang="cs-CZ" sz="1600" dirty="0" smtClean="0"/>
              <a:t>)</a:t>
            </a:r>
            <a:r>
              <a:rPr lang="en-US" sz="1600" dirty="0" smtClean="0"/>
              <a:t>, </a:t>
            </a:r>
            <a:r>
              <a:rPr lang="en-US" sz="1600" dirty="0"/>
              <a:t>a gravitational force of 0.0027 N acts on the object weighing 1 kg</a:t>
            </a:r>
            <a:r>
              <a:rPr lang="en-US" sz="1600" dirty="0" smtClean="0"/>
              <a:t>.</a:t>
            </a:r>
            <a:endParaRPr lang="en-US" sz="1600" dirty="0"/>
          </a:p>
        </p:txBody>
      </p:sp>
      <p:sp>
        <p:nvSpPr>
          <p:cNvPr id="4" name="Obdélník 3"/>
          <p:cNvSpPr/>
          <p:nvPr/>
        </p:nvSpPr>
        <p:spPr>
          <a:xfrm>
            <a:off x="5238307" y="3526889"/>
            <a:ext cx="6096000" cy="923330"/>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gravitational force is compensated by another force in the state of weightlessness - when orbiting the Earth it is a centrifugal force</a:t>
            </a:r>
            <a:endParaRPr lang="cs-CZ" dirty="0"/>
          </a:p>
        </p:txBody>
      </p:sp>
      <p:sp>
        <p:nvSpPr>
          <p:cNvPr id="5" name="Obdélník 4"/>
          <p:cNvSpPr/>
          <p:nvPr/>
        </p:nvSpPr>
        <p:spPr>
          <a:xfrm>
            <a:off x="8696425" y="5080604"/>
            <a:ext cx="2133918" cy="369332"/>
          </a:xfrm>
          <a:prstGeom prst="rect">
            <a:avLst/>
          </a:prstGeom>
        </p:spPr>
        <p:txBody>
          <a:bodyPr wrap="none">
            <a:spAutoFit/>
          </a:bodyPr>
          <a:lstStyle/>
          <a:p>
            <a:r>
              <a:rPr lang="cs-CZ" dirty="0" err="1" smtClean="0">
                <a:latin typeface="Calibri" panose="020F0502020204030204" pitchFamily="34" charset="0"/>
                <a:ea typeface="Calibri" panose="020F0502020204030204" pitchFamily="34" charset="0"/>
                <a:cs typeface="Times New Roman" panose="02020603050405020304" pitchFamily="18" charset="0"/>
              </a:rPr>
              <a:t>constant</a:t>
            </a:r>
            <a:r>
              <a:rPr lang="cs-CZ" dirty="0" smtClean="0">
                <a:latin typeface="Calibri" panose="020F0502020204030204" pitchFamily="34" charset="0"/>
                <a:ea typeface="Calibri" panose="020F0502020204030204" pitchFamily="34" charset="0"/>
                <a:cs typeface="Times New Roman" panose="02020603050405020304" pitchFamily="18" charset="0"/>
              </a:rPr>
              <a:t> </a:t>
            </a:r>
            <a:r>
              <a:rPr lang="cs-CZ" i="1" dirty="0">
                <a:latin typeface="Calibri" panose="020F0502020204030204" pitchFamily="34" charset="0"/>
                <a:ea typeface="Calibri" panose="020F0502020204030204" pitchFamily="34" charset="0"/>
                <a:cs typeface="Times New Roman" panose="02020603050405020304" pitchFamily="18" charset="0"/>
              </a:rPr>
              <a:t>g</a:t>
            </a:r>
            <a:r>
              <a:rPr lang="cs-CZ" dirty="0">
                <a:latin typeface="Calibri" panose="020F0502020204030204" pitchFamily="34" charset="0"/>
                <a:ea typeface="Calibri" panose="020F0502020204030204" pitchFamily="34" charset="0"/>
                <a:cs typeface="Times New Roman" panose="02020603050405020304" pitchFamily="18" charset="0"/>
              </a:rPr>
              <a:t> = 10 N/kg</a:t>
            </a:r>
            <a:endParaRPr lang="cs-CZ" dirty="0"/>
          </a:p>
        </p:txBody>
      </p:sp>
      <p:sp>
        <p:nvSpPr>
          <p:cNvPr id="6" name="Obdélník 5"/>
          <p:cNvSpPr/>
          <p:nvPr/>
        </p:nvSpPr>
        <p:spPr>
          <a:xfrm>
            <a:off x="7972270" y="4178556"/>
            <a:ext cx="3442279" cy="92333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gravitational force acting on a body weighing 1 kg on the Earth's surface</a:t>
            </a:r>
            <a:endParaRPr lang="cs-CZ" dirty="0"/>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3.2.1 Gravitational field around the </a:t>
            </a:r>
            <a:r>
              <a:rPr lang="en-GB" sz="3200" dirty="0" smtClean="0">
                <a:solidFill>
                  <a:srgbClr val="02236A"/>
                </a:solidFill>
              </a:rPr>
              <a:t>Earth</a:t>
            </a:r>
            <a:endParaRPr lang="en-GB" sz="3200" dirty="0">
              <a:solidFill>
                <a:srgbClr val="02236A"/>
              </a:solidFill>
            </a:endParaRPr>
          </a:p>
        </p:txBody>
      </p:sp>
    </p:spTree>
    <p:extLst>
      <p:ext uri="{BB962C8B-B14F-4D97-AF65-F5344CB8AC3E}">
        <p14:creationId xmlns:p14="http://schemas.microsoft.com/office/powerpoint/2010/main" val="30455119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2800" dirty="0" smtClean="0">
                <a:solidFill>
                  <a:srgbClr val="02236A"/>
                </a:solidFill>
              </a:rPr>
              <a:t>3.2.2 Demonstration of weightlessness in free fall</a:t>
            </a:r>
            <a:endParaRPr lang="en-GB" sz="2800" dirty="0">
              <a:solidFill>
                <a:srgbClr val="02236A"/>
              </a:solidFill>
            </a:endParaRPr>
          </a:p>
        </p:txBody>
      </p:sp>
      <p:sp>
        <p:nvSpPr>
          <p:cNvPr id="174" name="Shape 174"/>
          <p:cNvSpPr/>
          <p:nvPr/>
        </p:nvSpPr>
        <p:spPr>
          <a:xfrm>
            <a:off x="261256" y="2711947"/>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PET water bottle, a box of juice with water utility - a dynamometer in a transparent box</a:t>
            </a:r>
            <a:endParaRPr lang="en-GB" sz="3600" dirty="0">
              <a:solidFill>
                <a:srgbClr val="002060"/>
              </a:solidFill>
            </a:endParaRPr>
          </a:p>
        </p:txBody>
      </p:sp>
      <p:sp>
        <p:nvSpPr>
          <p:cNvPr id="175" name="Shape 175"/>
          <p:cNvSpPr/>
          <p:nvPr/>
        </p:nvSpPr>
        <p:spPr>
          <a:xfrm>
            <a:off x="261256" y="3711332"/>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realize that a state of weightlessness can also arise on the Earth's surface. They will understand that a state of weightlessness can be achieved on the surface of the Earth in a free fall. However, it is limited to short periods of time.</a:t>
            </a:r>
            <a:endParaRPr lang="en-GB" sz="2800" dirty="0">
              <a:solidFill>
                <a:srgbClr val="002060"/>
              </a:solidFill>
            </a:endParaRPr>
          </a:p>
        </p:txBody>
      </p:sp>
      <p:sp>
        <p:nvSpPr>
          <p:cNvPr id="176" name="Shape 176"/>
          <p:cNvSpPr/>
          <p:nvPr/>
        </p:nvSpPr>
        <p:spPr>
          <a:xfrm>
            <a:off x="261256" y="1637561"/>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state of weightlessness can exist on the surface of the Earth, it is not limited to outer space. It is limited to a few seconds on Earth.</a:t>
            </a:r>
            <a:endParaRPr lang="en-GB" sz="2800" dirty="0">
              <a:solidFill>
                <a:srgbClr val="002060"/>
              </a:solidFill>
            </a:endParaRPr>
          </a:p>
        </p:txBody>
      </p:sp>
    </p:spTree>
    <p:extLst>
      <p:ext uri="{BB962C8B-B14F-4D97-AF65-F5344CB8AC3E}">
        <p14:creationId xmlns:p14="http://schemas.microsoft.com/office/powerpoint/2010/main" val="10277227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p:cNvSpPr/>
          <p:nvPr/>
        </p:nvSpPr>
        <p:spPr>
          <a:xfrm>
            <a:off x="431377" y="2932062"/>
            <a:ext cx="5171981" cy="1754326"/>
          </a:xfrm>
          <a:prstGeom prst="rect">
            <a:avLst/>
          </a:prstGeom>
        </p:spPr>
        <p:txBody>
          <a:bodyPr wrap="square">
            <a:spAutoFit/>
          </a:bodyPr>
          <a:lstStyle/>
          <a:p>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A general problem is that free fall on the Earth's surface can only be achieved for a very short time, during which the experiment can also be observed. It is appropriate to capture the implementation of the experiment with a camera with a short exposure time.</a:t>
            </a:r>
            <a:endParaRPr lang="cs-CZ" dirty="0">
              <a:solidFill>
                <a:srgbClr val="C00000"/>
              </a:solidFill>
            </a:endParaRPr>
          </a:p>
        </p:txBody>
      </p:sp>
      <p:sp>
        <p:nvSpPr>
          <p:cNvPr id="3" name="Obdélník 2"/>
          <p:cNvSpPr/>
          <p:nvPr/>
        </p:nvSpPr>
        <p:spPr>
          <a:xfrm>
            <a:off x="5850578" y="2932062"/>
            <a:ext cx="6096000" cy="1754326"/>
          </a:xfrm>
          <a:prstGeom prst="rect">
            <a:avLst/>
          </a:prstGeom>
        </p:spPr>
        <p:txBody>
          <a:bodyPr>
            <a:spAutoFit/>
          </a:bodyPr>
          <a:lstStyle/>
          <a:p>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Another problem is that the falling object must be stopped at the end of the experiment, if possible in such a way that it does not break. From this point of view, a falling PET bottle or juice box is more accessible. However, performing an experiment with a dynamometer showing zero deflection is again more convincing.</a:t>
            </a:r>
            <a:endParaRPr lang="cs-CZ" dirty="0">
              <a:solidFill>
                <a:srgbClr val="C00000"/>
              </a:solidFill>
            </a:endParaRPr>
          </a:p>
        </p:txBody>
      </p:sp>
      <p:sp>
        <p:nvSpPr>
          <p:cNvPr id="4" name="Obdélník 3"/>
          <p:cNvSpPr/>
          <p:nvPr/>
        </p:nvSpPr>
        <p:spPr>
          <a:xfrm>
            <a:off x="356949" y="5042844"/>
            <a:ext cx="6011582"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 state of weightlessness would arise in a falling torn elevator </a:t>
            </a:r>
            <a:endParaRPr lang="cs-CZ" dirty="0"/>
          </a:p>
        </p:txBody>
      </p:sp>
      <p:sp>
        <p:nvSpPr>
          <p:cNvPr id="5" name="Obdélník 4"/>
          <p:cNvSpPr/>
          <p:nvPr/>
        </p:nvSpPr>
        <p:spPr>
          <a:xfrm>
            <a:off x="431377" y="2157465"/>
            <a:ext cx="3786614" cy="369332"/>
          </a:xfrm>
          <a:prstGeom prst="rect">
            <a:avLst/>
          </a:prstGeom>
        </p:spPr>
        <p:txBody>
          <a:bodyPr wrap="non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Plastic PET bottle filled with water</a:t>
            </a:r>
            <a:endParaRPr lang="cs-CZ" dirty="0"/>
          </a:p>
        </p:txBody>
      </p:sp>
      <p:sp>
        <p:nvSpPr>
          <p:cNvPr id="6" name="Obdélník 5"/>
          <p:cNvSpPr/>
          <p:nvPr/>
        </p:nvSpPr>
        <p:spPr>
          <a:xfrm>
            <a:off x="5850579" y="2157465"/>
            <a:ext cx="6096000" cy="646331"/>
          </a:xfrm>
          <a:prstGeom prst="rect">
            <a:avLst/>
          </a:prstGeom>
        </p:spPr>
        <p:txBody>
          <a:bodyPr wrap="square">
            <a:spAutoFit/>
          </a:bodyPr>
          <a:lstStyle/>
          <a:p>
            <a:pPr marL="285750" indent="-285750">
              <a:buFont typeface="Arial" panose="020B0604020202020204" pitchFamily="34" charset="0"/>
              <a:buChar char="•"/>
            </a:pPr>
            <a:r>
              <a:rPr lang="en-US" spc="-10" dirty="0">
                <a:latin typeface="Calibri" panose="020F0502020204030204" pitchFamily="34" charset="0"/>
                <a:ea typeface="Calibri" panose="020F0502020204030204" pitchFamily="34" charset="0"/>
                <a:cs typeface="Times New Roman" panose="02020603050405020304" pitchFamily="18" charset="0"/>
              </a:rPr>
              <a:t>A special tool - a dynamometer with a weight suspended in a transparent box or frame</a:t>
            </a:r>
            <a:endParaRPr lang="cs-CZ" dirty="0"/>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2800" dirty="0" smtClean="0">
                <a:solidFill>
                  <a:srgbClr val="02236A"/>
                </a:solidFill>
              </a:rPr>
              <a:t>3.2.2 Demonstration of weightlessness in free fall</a:t>
            </a:r>
            <a:endParaRPr lang="en-GB" sz="2800" dirty="0">
              <a:solidFill>
                <a:srgbClr val="02236A"/>
              </a:solidFill>
            </a:endParaRPr>
          </a:p>
        </p:txBody>
      </p:sp>
    </p:spTree>
    <p:extLst>
      <p:ext uri="{BB962C8B-B14F-4D97-AF65-F5344CB8AC3E}">
        <p14:creationId xmlns:p14="http://schemas.microsoft.com/office/powerpoint/2010/main" val="243630955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3.2.3 Behaviour of liquid in weightlessness</a:t>
            </a:r>
            <a:endParaRPr lang="en-GB" sz="3200" dirty="0">
              <a:solidFill>
                <a:srgbClr val="02236A"/>
              </a:solidFill>
            </a:endParaRPr>
          </a:p>
        </p:txBody>
      </p:sp>
      <p:sp>
        <p:nvSpPr>
          <p:cNvPr id="174" name="Shape 174"/>
          <p:cNvSpPr/>
          <p:nvPr/>
        </p:nvSpPr>
        <p:spPr>
          <a:xfrm>
            <a:off x="261256" y="3059455"/>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Camera with manual focus modes and shutter speed pre-sets</a:t>
            </a:r>
            <a:r>
              <a:rPr lang="cs-CZ" sz="2800" dirty="0" smtClean="0">
                <a:solidFill>
                  <a:srgbClr val="002060"/>
                </a:solidFill>
              </a:rPr>
              <a:t>.</a:t>
            </a:r>
            <a:endParaRPr lang="en-GB" sz="3600" dirty="0">
              <a:solidFill>
                <a:srgbClr val="002060"/>
              </a:solidFill>
            </a:endParaRPr>
          </a:p>
        </p:txBody>
      </p:sp>
      <p:sp>
        <p:nvSpPr>
          <p:cNvPr id="175" name="Shape 175"/>
          <p:cNvSpPr/>
          <p:nvPr/>
        </p:nvSpPr>
        <p:spPr>
          <a:xfrm>
            <a:off x="261256" y="3997629"/>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see that the liquid body assumes a spherical shape in a state of weightlessness. They will understand that a state of weightlessness can be achieved on the surface of the Earth in a free fall.</a:t>
            </a:r>
            <a:endParaRPr lang="en-GB" sz="2800" dirty="0">
              <a:solidFill>
                <a:srgbClr val="002060"/>
              </a:solidFill>
            </a:endParaRPr>
          </a:p>
        </p:txBody>
      </p:sp>
      <p:sp>
        <p:nvSpPr>
          <p:cNvPr id="176" name="Shape 176"/>
          <p:cNvSpPr/>
          <p:nvPr/>
        </p:nvSpPr>
        <p:spPr>
          <a:xfrm>
            <a:off x="261256" y="1618106"/>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state of weightlessness can also exist on the surface of the Earth, it is not limited to outer space. It is limited to a few seconds on Earth.</a:t>
            </a:r>
            <a:endParaRPr lang="en-GB" sz="2800" dirty="0">
              <a:solidFill>
                <a:srgbClr val="002060"/>
              </a:solidFill>
            </a:endParaRPr>
          </a:p>
        </p:txBody>
      </p:sp>
    </p:spTree>
    <p:extLst>
      <p:ext uri="{BB962C8B-B14F-4D97-AF65-F5344CB8AC3E}">
        <p14:creationId xmlns:p14="http://schemas.microsoft.com/office/powerpoint/2010/main" val="18016983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 name="Obrázek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61" y="1690394"/>
            <a:ext cx="2513842" cy="3604620"/>
          </a:xfrm>
          <a:prstGeom prst="rect">
            <a:avLst/>
          </a:prstGeom>
          <a:noFill/>
          <a:ln>
            <a:noFill/>
          </a:ln>
        </p:spPr>
      </p:pic>
      <p:sp>
        <p:nvSpPr>
          <p:cNvPr id="2" name="Obdélník 1"/>
          <p:cNvSpPr/>
          <p:nvPr/>
        </p:nvSpPr>
        <p:spPr>
          <a:xfrm>
            <a:off x="3044619" y="1690394"/>
            <a:ext cx="6096000" cy="2308324"/>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In the state of weightlessness, the total force acting on the liquid object is zero, so that the liquid object floats in space. In such a situation, such surface tension forces will also be more significant, which are small in a normal situation and can often be neglected. The floating liquid object assumes a shape with the smallest possible surface area by the action of surface tension forces, which is, without contact with other objects, a spherical shape.</a:t>
            </a:r>
            <a:endParaRPr lang="cs-CZ" dirty="0"/>
          </a:p>
        </p:txBody>
      </p:sp>
      <p:sp>
        <p:nvSpPr>
          <p:cNvPr id="3" name="Obdélník 2"/>
          <p:cNvSpPr/>
          <p:nvPr/>
        </p:nvSpPr>
        <p:spPr>
          <a:xfrm>
            <a:off x="3044618" y="3926881"/>
            <a:ext cx="8576767" cy="1477328"/>
          </a:xfrm>
          <a:prstGeom prst="rect">
            <a:avLst/>
          </a:prstGeom>
        </p:spPr>
        <p:txBody>
          <a:bodyPr wrap="square">
            <a:spAutoFit/>
          </a:bodyPr>
          <a:lstStyle/>
          <a:p>
            <a:r>
              <a:rPr lang="en-GB" dirty="0"/>
              <a:t>On the surface of the Earth, it is possible to observe a state of weightlessness in free fall. The </a:t>
            </a:r>
            <a:r>
              <a:rPr lang="en-GB" dirty="0" smtClean="0"/>
              <a:t>behaviour </a:t>
            </a:r>
            <a:r>
              <a:rPr lang="en-GB" dirty="0"/>
              <a:t>of the liquid in the state of weightlessness can be observed on dripping and falling drops of water. The shape of the water drops is spherical, corresponding to the description above. Drops should be captured with a camera with a short exposure time </a:t>
            </a:r>
            <a:r>
              <a:rPr lang="cs-CZ" dirty="0" smtClean="0"/>
              <a:t>(1/1000 s) </a:t>
            </a:r>
            <a:r>
              <a:rPr lang="en-GB" dirty="0" smtClean="0"/>
              <a:t>in </a:t>
            </a:r>
            <a:r>
              <a:rPr lang="en-GB" dirty="0"/>
              <a:t>good light against a contrasting background.</a:t>
            </a:r>
            <a:endParaRPr lang="cs-CZ" dirty="0"/>
          </a:p>
        </p:txBody>
      </p:sp>
      <p:sp>
        <p:nvSpPr>
          <p:cNvPr id="12"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2236A"/>
                </a:solidFill>
              </a:rPr>
              <a:t>3.2.3 Behaviour of liquid in weightlessness</a:t>
            </a:r>
            <a:endParaRPr lang="en-GB" sz="3200" dirty="0">
              <a:solidFill>
                <a:srgbClr val="02236A"/>
              </a:solidFill>
            </a:endParaRPr>
          </a:p>
        </p:txBody>
      </p:sp>
    </p:spTree>
    <p:extLst>
      <p:ext uri="{BB962C8B-B14F-4D97-AF65-F5344CB8AC3E}">
        <p14:creationId xmlns:p14="http://schemas.microsoft.com/office/powerpoint/2010/main" val="267702341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US" sz="1900" b="1" dirty="0">
                    <a:solidFill>
                      <a:srgbClr val="0D0D0D"/>
                    </a:solidFill>
                  </a:rPr>
                  <a:t>4. STARS Concept for Astronomy Education Program</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en-GB" b="1" dirty="0" smtClean="0"/>
                <a:t>International Online Conference 2020</a:t>
              </a:r>
              <a:endParaRPr lang="en-GB" b="1" dirty="0"/>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lang="en-GB" dirty="0"/>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FFFFFF"/>
                    </a:solidFill>
                  </a:rPr>
                  <a:t>1.</a:t>
                </a:r>
                <a:r>
                  <a:rPr lang="en-GB" sz="1900" dirty="0" smtClean="0">
                    <a:solidFill>
                      <a:srgbClr val="FFFFFF"/>
                    </a:solidFill>
                  </a:rPr>
                  <a:t> </a:t>
                </a:r>
                <a:r>
                  <a:rPr lang="en-GB" sz="1900" b="1" dirty="0" smtClean="0">
                    <a:solidFill>
                      <a:srgbClr val="FFFFFF"/>
                    </a:solidFill>
                  </a:rPr>
                  <a:t>STARS Methodological Handbook for Teachers</a:t>
                </a:r>
                <a:endParaRPr lang="en-GB" sz="1900" dirty="0" smtClean="0">
                  <a:solidFill>
                    <a:srgbClr val="FFFFFF"/>
                  </a:solidFill>
                </a:endParaRPr>
              </a:p>
              <a:p>
                <a:pPr lvl="0"/>
                <a:r>
                  <a:rPr lang="en-GB" sz="1900" dirty="0" smtClean="0">
                    <a:solidFill>
                      <a:srgbClr val="FFFFFF"/>
                    </a:solidFill>
                  </a:rPr>
                  <a:t>ready-to-use resource for teachers</a:t>
                </a:r>
                <a:endParaRPr lang="en-GB"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lang="en-GB" dirty="0"/>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lang="en-GB" dirty="0"/>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t>3. STARS Online Platform  </a:t>
                </a:r>
                <a:br>
                  <a:rPr lang="en-GB" sz="1900" b="1" dirty="0" smtClean="0"/>
                </a:br>
                <a:r>
                  <a:rPr lang="en-GB" sz="1900" dirty="0" smtClean="0"/>
                  <a:t>with examples of good practice and opportunities for discussions and exchange</a:t>
                </a:r>
                <a:endParaRPr lang="en-GB"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lang="en-GB" dirty="0"/>
              </a:p>
            </p:txBody>
          </p:sp>
          <p:sp>
            <p:nvSpPr>
              <p:cNvPr id="86" name="Shape 86"/>
              <p:cNvSpPr/>
              <p:nvPr/>
            </p:nvSpPr>
            <p:spPr>
              <a:xfrm>
                <a:off x="89364" y="306542"/>
                <a:ext cx="3106095"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040404"/>
                    </a:solidFill>
                  </a:rPr>
                  <a:t>2.</a:t>
                </a:r>
                <a:r>
                  <a:rPr lang="en-GB" sz="1900" dirty="0" smtClean="0">
                    <a:solidFill>
                      <a:srgbClr val="040404"/>
                    </a:solidFill>
                  </a:rPr>
                  <a:t> </a:t>
                </a:r>
                <a:r>
                  <a:rPr lang="en-GB" sz="1900" b="1" dirty="0" smtClean="0"/>
                  <a:t>STARS Training Program </a:t>
                </a:r>
                <a:r>
                  <a:rPr lang="cs-CZ" sz="1900" b="1" dirty="0" smtClean="0"/>
                  <a:t/>
                </a:r>
                <a:br>
                  <a:rPr lang="cs-CZ" sz="1900" b="1" dirty="0" smtClean="0"/>
                </a:br>
                <a:r>
                  <a:rPr lang="en-GB" sz="1900" b="1" dirty="0" smtClean="0"/>
                  <a:t>for Teachers</a:t>
                </a:r>
                <a:endParaRPr lang="en-GB" sz="1900" dirty="0" smtClean="0">
                  <a:solidFill>
                    <a:srgbClr val="FFFFFF"/>
                  </a:solidFill>
                </a:endParaRPr>
              </a:p>
              <a:p>
                <a:pPr lvl="0"/>
                <a:r>
                  <a:rPr lang="en-GB" sz="1900" dirty="0" smtClean="0"/>
                  <a:t>innovative and comprehensive approach</a:t>
                </a:r>
                <a:endParaRPr lang="en-GB" sz="1900" dirty="0"/>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en-GB" sz="4400" u="sng" dirty="0" smtClean="0">
                <a:solidFill>
                  <a:srgbClr val="002060"/>
                </a:solidFill>
              </a:rPr>
              <a:t>Project STARS introduction</a:t>
            </a:r>
            <a:endParaRPr lang="en-GB" sz="4400" u="sng" dirty="0">
              <a:solidFill>
                <a:srgbClr val="002060"/>
              </a:solidFill>
            </a:endParaRP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extLst>
      <p:ext uri="{BB962C8B-B14F-4D97-AF65-F5344CB8AC3E}">
        <p14:creationId xmlns:p14="http://schemas.microsoft.com/office/powerpoint/2010/main" val="391855597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1</a:t>
            </a:r>
            <a:endParaRPr lang="en-GB" sz="4400" u="sng" dirty="0">
              <a:solidFill>
                <a:srgbClr val="002060"/>
              </a:solidFill>
            </a:endParaRPr>
          </a:p>
        </p:txBody>
      </p:sp>
      <p:sp>
        <p:nvSpPr>
          <p:cNvPr id="499" name="Shape 499"/>
          <p:cNvSpPr/>
          <p:nvPr/>
        </p:nvSpPr>
        <p:spPr>
          <a:xfrm>
            <a:off x="412530" y="1739391"/>
            <a:ext cx="11685322"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en-GB" sz="2800" dirty="0" smtClean="0">
                <a:solidFill>
                  <a:srgbClr val="002060"/>
                </a:solidFill>
              </a:rPr>
              <a:t>Feed Forward: Base your plans for the next lessons on the results of the pupils:</a:t>
            </a:r>
          </a:p>
          <a:p>
            <a:pPr marL="342900" indent="-342900">
              <a:buSzPct val="100000"/>
              <a:buFont typeface="Arial" panose="020B0604020202020204" pitchFamily="34" charset="0"/>
              <a:buChar char="•"/>
            </a:pPr>
            <a:r>
              <a:rPr lang="en-GB" sz="2800" b="1" dirty="0" smtClean="0">
                <a:solidFill>
                  <a:srgbClr val="002060"/>
                </a:solidFill>
              </a:rPr>
              <a:t>Difficulty of the lessons:</a:t>
            </a:r>
            <a:r>
              <a:rPr lang="en-GB" sz="2800" dirty="0" smtClean="0">
                <a:solidFill>
                  <a:srgbClr val="002060"/>
                </a:solidFill>
              </a:rPr>
              <a:t> depending on pupils comprehension of the material and level of completion of the activities.</a:t>
            </a:r>
          </a:p>
          <a:p>
            <a:pPr marL="342900" indent="-342900">
              <a:buSzPct val="100000"/>
              <a:buFont typeface="Arial" panose="020B0604020202020204" pitchFamily="34" charset="0"/>
              <a:buChar char="•"/>
            </a:pPr>
            <a:r>
              <a:rPr lang="en-GB" sz="2800" b="1" dirty="0" smtClean="0">
                <a:solidFill>
                  <a:srgbClr val="002060"/>
                </a:solidFill>
              </a:rPr>
              <a:t>Preparation</a:t>
            </a:r>
            <a:r>
              <a:rPr lang="en-GB" sz="2800" dirty="0" smtClean="0">
                <a:solidFill>
                  <a:srgbClr val="002060"/>
                </a:solidFill>
              </a:rPr>
              <a:t>: Clear and well appointed goals of the lesson and activities. When the goal is well understood, the attention towards a task/material is easier and more effective.</a:t>
            </a:r>
          </a:p>
          <a:p>
            <a:pPr marL="342900" indent="-342900">
              <a:buSzPct val="100000"/>
              <a:buFont typeface="Arial" panose="020B0604020202020204" pitchFamily="34" charset="0"/>
              <a:buChar char="•"/>
            </a:pPr>
            <a:r>
              <a:rPr lang="en-GB" sz="2800" b="1" dirty="0" smtClean="0">
                <a:solidFill>
                  <a:srgbClr val="002060"/>
                </a:solidFill>
              </a:rPr>
              <a:t>Approach toward the material</a:t>
            </a:r>
            <a:r>
              <a:rPr lang="en-GB" sz="2800" dirty="0" smtClean="0">
                <a:solidFill>
                  <a:srgbClr val="002060"/>
                </a:solidFill>
              </a:rPr>
              <a:t>: What would be the correct approach that would help the student comprehension and activity completion.</a:t>
            </a:r>
            <a:endParaRPr lang="en-GB" sz="2800" dirty="0">
              <a:solidFill>
                <a:srgbClr val="002060"/>
              </a:solidFill>
            </a:endParaRPr>
          </a:p>
        </p:txBody>
      </p:sp>
    </p:spTree>
    <p:extLst>
      <p:ext uri="{BB962C8B-B14F-4D97-AF65-F5344CB8AC3E}">
        <p14:creationId xmlns:p14="http://schemas.microsoft.com/office/powerpoint/2010/main" val="222588096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7" name="Shape 507"/>
          <p:cNvSpPr/>
          <p:nvPr/>
        </p:nvSpPr>
        <p:spPr>
          <a:xfrm>
            <a:off x="261256" y="1915859"/>
            <a:ext cx="11685322" cy="2585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en-GB" sz="2800" b="1" dirty="0" smtClean="0">
                <a:solidFill>
                  <a:srgbClr val="002060"/>
                </a:solidFill>
              </a:rPr>
              <a:t>Self</a:t>
            </a:r>
            <a:r>
              <a:rPr lang="cs-CZ" sz="2800" b="1" dirty="0">
                <a:solidFill>
                  <a:srgbClr val="002060"/>
                </a:solidFill>
              </a:rPr>
              <a:t>-</a:t>
            </a:r>
            <a:r>
              <a:rPr lang="en-GB" sz="2800" b="1" dirty="0" smtClean="0">
                <a:solidFill>
                  <a:srgbClr val="002060"/>
                </a:solidFill>
              </a:rPr>
              <a:t>evaluation</a:t>
            </a:r>
            <a:r>
              <a:rPr lang="en-GB" sz="2800" dirty="0" smtClean="0">
                <a:solidFill>
                  <a:srgbClr val="002060"/>
                </a:solidFill>
              </a:rPr>
              <a:t>: self</a:t>
            </a:r>
            <a:r>
              <a:rPr lang="cs-CZ" sz="2800" dirty="0" smtClean="0">
                <a:solidFill>
                  <a:srgbClr val="002060"/>
                </a:solidFill>
              </a:rPr>
              <a:t>-</a:t>
            </a:r>
            <a:r>
              <a:rPr lang="en-GB" sz="2800" dirty="0" smtClean="0">
                <a:solidFill>
                  <a:srgbClr val="002060"/>
                </a:solidFill>
              </a:rPr>
              <a:t>discipline, steering and control of the activities.</a:t>
            </a:r>
          </a:p>
          <a:p>
            <a:pPr marL="457200" lvl="0" indent="-457200">
              <a:buFont typeface="Arial" panose="020B0604020202020204" pitchFamily="34" charset="0"/>
              <a:buChar char="•"/>
            </a:pPr>
            <a:r>
              <a:rPr lang="en-GB" sz="2800" b="1" dirty="0" smtClean="0">
                <a:solidFill>
                  <a:srgbClr val="002060"/>
                </a:solidFill>
              </a:rPr>
              <a:t>Individual approach</a:t>
            </a:r>
            <a:r>
              <a:rPr lang="en-GB" sz="2800" dirty="0" smtClean="0">
                <a:solidFill>
                  <a:srgbClr val="002060"/>
                </a:solidFill>
              </a:rPr>
              <a:t>: Individual approach and guidance. </a:t>
            </a:r>
          </a:p>
          <a:p>
            <a:pPr marL="457200" lvl="0" indent="-457200">
              <a:buFont typeface="Arial" panose="020B0604020202020204" pitchFamily="34" charset="0"/>
              <a:buChar char="•"/>
            </a:pPr>
            <a:r>
              <a:rPr lang="en-GB" sz="2800" b="1" dirty="0" smtClean="0">
                <a:solidFill>
                  <a:srgbClr val="002060"/>
                </a:solidFill>
              </a:rPr>
              <a:t>Check</a:t>
            </a:r>
            <a:r>
              <a:rPr lang="en-GB" sz="2800" dirty="0" smtClean="0">
                <a:solidFill>
                  <a:srgbClr val="002060"/>
                </a:solidFill>
              </a:rPr>
              <a:t>: How did I do? Individual evaluation of the </a:t>
            </a:r>
            <a:r>
              <a:rPr lang="cs-CZ" sz="2800" dirty="0" smtClean="0">
                <a:solidFill>
                  <a:srgbClr val="002060"/>
                </a:solidFill>
              </a:rPr>
              <a:t>pupil</a:t>
            </a:r>
            <a:r>
              <a:rPr lang="en-GB" sz="2800" dirty="0" smtClean="0">
                <a:solidFill>
                  <a:srgbClr val="002060"/>
                </a:solidFill>
              </a:rPr>
              <a:t>’s work, pertaining to the specific activity and goal. Must contain information about the advance (or lack of) the </a:t>
            </a:r>
            <a:r>
              <a:rPr lang="cs-CZ" sz="2800" dirty="0" smtClean="0">
                <a:solidFill>
                  <a:srgbClr val="002060"/>
                </a:solidFill>
              </a:rPr>
              <a:t>pupil</a:t>
            </a:r>
            <a:r>
              <a:rPr lang="en-GB" sz="2800" dirty="0" smtClean="0">
                <a:solidFill>
                  <a:srgbClr val="002060"/>
                </a:solidFill>
              </a:rPr>
              <a:t> has made and to guide them to achieve the goals and standards.</a:t>
            </a:r>
          </a:p>
        </p:txBody>
      </p:sp>
      <p:sp>
        <p:nvSpPr>
          <p:cNvPr id="9"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a:t>
            </a:r>
            <a:r>
              <a:rPr lang="cs-CZ" sz="4400" u="sng" dirty="0" smtClean="0">
                <a:solidFill>
                  <a:srgbClr val="002060"/>
                </a:solidFill>
              </a:rPr>
              <a:t>2</a:t>
            </a:r>
            <a:endParaRPr lang="en-GB" sz="4400" u="sng" dirty="0">
              <a:solidFill>
                <a:srgbClr val="002060"/>
              </a:solidFill>
            </a:endParaRPr>
          </a:p>
        </p:txBody>
      </p:sp>
    </p:spTree>
    <p:extLst>
      <p:ext uri="{BB962C8B-B14F-4D97-AF65-F5344CB8AC3E}">
        <p14:creationId xmlns:p14="http://schemas.microsoft.com/office/powerpoint/2010/main" val="38234965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en-GB" sz="4400" u="sng" dirty="0" smtClean="0">
                <a:solidFill>
                  <a:srgbClr val="002060"/>
                </a:solidFill>
                <a:sym typeface="Calibri Light"/>
              </a:rPr>
              <a:t>Project STARS modules</a:t>
            </a:r>
            <a:endParaRPr lang="en-GB" sz="4400" u="sng" dirty="0">
              <a:solidFill>
                <a:srgbClr val="002060"/>
              </a:solidFill>
              <a:sym typeface="Calibri Light"/>
            </a:endParaRP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en-GB" sz="2600" dirty="0" smtClean="0">
                <a:solidFill>
                  <a:srgbClr val="002060"/>
                </a:solidFill>
              </a:rPr>
              <a:t>#1 	Constellations.			#6 	Galactic Neighbourhood.</a:t>
            </a:r>
          </a:p>
          <a:p>
            <a:pPr algn="just" defTabSz="868680">
              <a:spcBef>
                <a:spcPts val="900"/>
              </a:spcBef>
              <a:defRPr sz="1800"/>
            </a:pPr>
            <a:r>
              <a:rPr lang="en-GB" sz="2600" dirty="0" smtClean="0">
                <a:solidFill>
                  <a:srgbClr val="002060"/>
                </a:solidFill>
              </a:rPr>
              <a:t>#2 	Motion of Celestial Bodies.	#7 	Sun and Stars.</a:t>
            </a:r>
          </a:p>
          <a:p>
            <a:pPr lvl="0" algn="just" defTabSz="868680">
              <a:spcBef>
                <a:spcPts val="900"/>
              </a:spcBef>
              <a:defRPr sz="1800"/>
            </a:pPr>
            <a:r>
              <a:rPr lang="en-GB" sz="2600" dirty="0" smtClean="0">
                <a:solidFill>
                  <a:srgbClr val="002060"/>
                </a:solidFill>
              </a:rPr>
              <a:t>#3 	Newton's law of Gravitation.	#8 	Our Galaxy and other galaxies.</a:t>
            </a:r>
          </a:p>
          <a:p>
            <a:pPr lvl="0" algn="just" defTabSz="868680">
              <a:spcBef>
                <a:spcPts val="900"/>
              </a:spcBef>
              <a:defRPr sz="1800"/>
            </a:pPr>
            <a:r>
              <a:rPr lang="en-GB" sz="2600" dirty="0" smtClean="0">
                <a:solidFill>
                  <a:srgbClr val="002060"/>
                </a:solidFill>
              </a:rPr>
              <a:t>#4 	Discovery of the Universe. 	#9 	The Universe.</a:t>
            </a:r>
          </a:p>
          <a:p>
            <a:pPr algn="just" defTabSz="868680">
              <a:spcBef>
                <a:spcPts val="900"/>
              </a:spcBef>
              <a:defRPr sz="1800"/>
            </a:pPr>
            <a:r>
              <a:rPr lang="en-GB" sz="2600" dirty="0" smtClean="0">
                <a:solidFill>
                  <a:srgbClr val="002060"/>
                </a:solidFill>
              </a:rPr>
              <a:t>#5 	Solar System.			#10	Observatories.</a:t>
            </a:r>
            <a:endParaRPr lang="en-GB" sz="2600" dirty="0">
              <a:solidFill>
                <a:srgbClr val="002060"/>
              </a:solidFill>
            </a:endParaRPr>
          </a:p>
        </p:txBody>
      </p:sp>
    </p:spTree>
    <p:extLst>
      <p:ext uri="{BB962C8B-B14F-4D97-AF65-F5344CB8AC3E}">
        <p14:creationId xmlns:p14="http://schemas.microsoft.com/office/powerpoint/2010/main" val="243430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en-GB" sz="4400" u="sng" dirty="0" smtClean="0">
                <a:solidFill>
                  <a:srgbClr val="002060"/>
                </a:solidFill>
                <a:latin typeface="Calibri"/>
                <a:cs typeface="Calibri"/>
                <a:sym typeface="Calibri"/>
              </a:rPr>
              <a:t>Structure of the modules</a:t>
            </a:r>
            <a:endParaRPr lang="en-GB"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lang="en-GB" sz="2000" dirty="0" smtClean="0"/>
              <a:t>	</a:t>
            </a:r>
            <a:r>
              <a:rPr lang="en-GB" sz="2600" dirty="0" smtClean="0">
                <a:solidFill>
                  <a:srgbClr val="002060"/>
                </a:solidFill>
              </a:rPr>
              <a:t>There are several topics in each module.</a:t>
            </a:r>
          </a:p>
          <a:p>
            <a:pPr lvl="0" algn="just">
              <a:defRPr sz="1800"/>
            </a:pPr>
            <a:r>
              <a:rPr lang="en-GB" sz="2600" dirty="0" smtClean="0">
                <a:solidFill>
                  <a:srgbClr val="002060"/>
                </a:solidFill>
              </a:rPr>
              <a:t>	Each topic contains:</a:t>
            </a:r>
          </a:p>
          <a:p>
            <a:pPr marL="1435100" lvl="0" indent="-304800" algn="just">
              <a:buClr>
                <a:srgbClr val="131D84"/>
              </a:buClr>
              <a:buSzPct val="100000"/>
              <a:buFont typeface="Arial"/>
              <a:buChar char="•"/>
              <a:defRPr sz="1800"/>
            </a:pPr>
            <a:r>
              <a:rPr lang="en-GB" sz="2000" dirty="0" smtClean="0">
                <a:solidFill>
                  <a:srgbClr val="002060"/>
                </a:solidFill>
              </a:rPr>
              <a:t>A brief introduction and key words;</a:t>
            </a:r>
          </a:p>
          <a:p>
            <a:pPr marL="1435100" lvl="0" indent="-304800" algn="l">
              <a:buClr>
                <a:srgbClr val="131D84"/>
              </a:buClr>
              <a:buSzPct val="100000"/>
              <a:buFont typeface="Arial"/>
              <a:buChar char="•"/>
              <a:defRPr sz="1800"/>
            </a:pPr>
            <a:r>
              <a:rPr lang="en-GB" sz="2000" dirty="0" smtClean="0">
                <a:solidFill>
                  <a:srgbClr val="002060"/>
                </a:solidFill>
              </a:rPr>
              <a:t>Theoretical part for the teacher - provides the basic information, necessary for the planning</a:t>
            </a:r>
            <a:r>
              <a:rPr lang="cs-CZ" sz="2000" dirty="0" smtClean="0">
                <a:solidFill>
                  <a:srgbClr val="002060"/>
                </a:solidFill>
              </a:rPr>
              <a:t/>
            </a:r>
            <a:br>
              <a:rPr lang="cs-CZ" sz="2000" dirty="0" smtClean="0">
                <a:solidFill>
                  <a:srgbClr val="002060"/>
                </a:solidFill>
              </a:rPr>
            </a:br>
            <a:r>
              <a:rPr lang="en-GB" sz="2000" dirty="0" smtClean="0">
                <a:solidFill>
                  <a:srgbClr val="002060"/>
                </a:solidFill>
              </a:rPr>
              <a:t>a lesson on that topic (and links to additional information in some cases).</a:t>
            </a:r>
          </a:p>
          <a:p>
            <a:pPr marL="1435100" lvl="0" indent="-304800" algn="l">
              <a:buClr>
                <a:srgbClr val="131D84"/>
              </a:buClr>
              <a:buSzPct val="100000"/>
              <a:buFont typeface="Arial"/>
              <a:buChar char="•"/>
              <a:defRPr sz="1800"/>
            </a:pPr>
            <a:r>
              <a:rPr lang="en-GB" sz="2000" dirty="0" smtClean="0">
                <a:solidFill>
                  <a:srgbClr val="002060"/>
                </a:solidFill>
              </a:rPr>
              <a:t>Practical exercises and activities for the students - ready for use in the classroom (in most cases) and with answers provided where applicable.</a:t>
            </a:r>
            <a:endParaRPr lang="en-GB" sz="2000" dirty="0">
              <a:solidFill>
                <a:srgbClr val="002060"/>
              </a:solidFill>
            </a:endParaRPr>
          </a:p>
        </p:txBody>
      </p:sp>
    </p:spTree>
    <p:extLst>
      <p:ext uri="{BB962C8B-B14F-4D97-AF65-F5344CB8AC3E}">
        <p14:creationId xmlns:p14="http://schemas.microsoft.com/office/powerpoint/2010/main" val="367405138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8007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en-US" sz="2600" dirty="0">
                <a:solidFill>
                  <a:srgbClr val="002060"/>
                </a:solidFill>
              </a:rPr>
              <a:t>Carefully read the theoretical part for the teacher</a:t>
            </a:r>
            <a:r>
              <a:rPr lang="cs-CZ" sz="2600" dirty="0" smtClean="0">
                <a:solidFill>
                  <a:srgbClr val="002060"/>
                </a:solidFill>
              </a:rPr>
              <a:t>.</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en-US" sz="2600" dirty="0">
                <a:solidFill>
                  <a:srgbClr val="002060"/>
                </a:solidFill>
              </a:rPr>
              <a:t>Should questions arise, look for answers in the supplementary materials , on the project’s website </a:t>
            </a:r>
            <a:r>
              <a:rPr lang="en-US" sz="2600" dirty="0" smtClean="0">
                <a:solidFill>
                  <a:srgbClr val="002060"/>
                </a:solidFill>
              </a:rPr>
              <a:t>(project-stars.com</a:t>
            </a:r>
            <a:r>
              <a:rPr lang="en-US" sz="2600" dirty="0">
                <a:solidFill>
                  <a:srgbClr val="002060"/>
                </a:solidFill>
              </a:rPr>
              <a:t>), or other internet sites.</a:t>
            </a:r>
            <a:r>
              <a:rPr sz="2600" dirty="0" smtClean="0">
                <a:solidFill>
                  <a:srgbClr val="002060"/>
                </a:solidFill>
              </a:rPr>
              <a:t> </a:t>
            </a:r>
            <a:r>
              <a:rPr lang="cs-CZ" sz="2600" dirty="0" smtClean="0">
                <a:solidFill>
                  <a:srgbClr val="002060"/>
                </a:solidFill>
              </a:rPr>
              <a:t/>
            </a:r>
            <a:br>
              <a:rPr lang="cs-CZ" sz="2600" dirty="0" smtClean="0">
                <a:solidFill>
                  <a:srgbClr val="002060"/>
                </a:solidFill>
              </a:rPr>
            </a:br>
            <a:r>
              <a:rPr lang="cs-CZ" sz="2600" dirty="0" smtClean="0">
                <a:solidFill>
                  <a:srgbClr val="002060"/>
                </a:solidFill>
              </a:rPr>
              <a:t>	</a:t>
            </a:r>
            <a:r>
              <a:rPr lang="en-US" sz="2600" dirty="0">
                <a:solidFill>
                  <a:srgbClr val="F22D25"/>
                </a:solidFill>
              </a:rPr>
              <a:t> Attention! Make sure the information is reliable</a:t>
            </a:r>
            <a:r>
              <a:rPr lang="en-US" sz="2600" dirty="0" smtClean="0">
                <a:solidFill>
                  <a:srgbClr val="F22D25"/>
                </a:solidFill>
              </a:rPr>
              <a:t>!</a:t>
            </a:r>
            <a:endParaRPr lang="cs-CZ" sz="2600" dirty="0" smtClean="0">
              <a:solidFill>
                <a:srgbClr val="F22D25"/>
              </a:solidFill>
            </a:endParaRPr>
          </a:p>
          <a:p>
            <a:pPr marL="502057" lvl="0" indent="-502057">
              <a:buClr>
                <a:srgbClr val="002060"/>
              </a:buClr>
              <a:buSzPct val="100000"/>
              <a:buAutoNum type="arabicPeriod" startAt="2"/>
            </a:pPr>
            <a:endParaRPr lang="cs-CZ" sz="2600" dirty="0" smtClean="0">
              <a:solidFill>
                <a:srgbClr val="002060"/>
              </a:solidFill>
            </a:endParaRPr>
          </a:p>
          <a:p>
            <a:pPr marL="502057" lvl="0" indent="-502057">
              <a:buClr>
                <a:srgbClr val="002060"/>
              </a:buClr>
              <a:buSzPct val="100000"/>
              <a:buAutoNum type="arabicPeriod" startAt="2"/>
            </a:pPr>
            <a:r>
              <a:rPr lang="en-US" sz="2600" dirty="0">
                <a:solidFill>
                  <a:srgbClr val="002060"/>
                </a:solidFill>
              </a:rPr>
              <a:t>Prepare the theoretical part of your </a:t>
            </a:r>
            <a:r>
              <a:rPr lang="en-US" sz="2600" dirty="0" smtClean="0">
                <a:solidFill>
                  <a:srgbClr val="002060"/>
                </a:solidFill>
              </a:rPr>
              <a:t>lesson</a:t>
            </a:r>
            <a:r>
              <a:rPr lang="cs-CZ" sz="2600" dirty="0" smtClean="0">
                <a:solidFill>
                  <a:srgbClr val="002060"/>
                </a:solidFill>
              </a:rPr>
              <a:t>.</a:t>
            </a:r>
            <a:endParaRPr sz="2600" dirty="0">
              <a:solidFill>
                <a:srgbClr val="002060"/>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1</a:t>
            </a:r>
            <a:endParaRPr lang="en-GB" sz="4400" u="sng" dirty="0">
              <a:solidFill>
                <a:srgbClr val="002060"/>
              </a:solidFill>
            </a:endParaRPr>
          </a:p>
        </p:txBody>
      </p:sp>
    </p:spTree>
    <p:extLst>
      <p:ext uri="{BB962C8B-B14F-4D97-AF65-F5344CB8AC3E}">
        <p14:creationId xmlns:p14="http://schemas.microsoft.com/office/powerpoint/2010/main" val="5412747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4"/>
            </a:pPr>
            <a:r>
              <a:rPr lang="en-GB" sz="2200" dirty="0" smtClean="0">
                <a:solidFill>
                  <a:srgbClr val="002060"/>
                </a:solidFill>
              </a:rPr>
              <a:t>Read carefully the practical exercises and their answers.</a:t>
            </a:r>
          </a:p>
          <a:p>
            <a:pPr lvl="0"/>
            <a:endParaRPr lang="en-GB" sz="2400" dirty="0" smtClean="0">
              <a:solidFill>
                <a:srgbClr val="002060"/>
              </a:solidFill>
            </a:endParaRPr>
          </a:p>
          <a:p>
            <a:pPr marL="457200" lvl="0" indent="-457200">
              <a:buClr>
                <a:srgbClr val="002060"/>
              </a:buClr>
              <a:buSzPct val="100000"/>
              <a:buFont typeface="+mj-lt"/>
              <a:buAutoNum type="arabicPeriod" startAt="5"/>
            </a:pPr>
            <a:r>
              <a:rPr lang="en-GB" sz="2200" dirty="0" smtClean="0">
                <a:solidFill>
                  <a:srgbClr val="002060"/>
                </a:solidFill>
              </a:rPr>
              <a:t>Should questions arise, look for answers in the supplementary materials , on the project’s website (project-stars.com), or other internet sites. </a:t>
            </a:r>
            <a:br>
              <a:rPr lang="en-GB" sz="2200" dirty="0" smtClean="0">
                <a:solidFill>
                  <a:srgbClr val="002060"/>
                </a:solidFill>
              </a:rPr>
            </a:br>
            <a:r>
              <a:rPr lang="en-GB" sz="2200" dirty="0" smtClean="0">
                <a:solidFill>
                  <a:srgbClr val="F22D25"/>
                </a:solidFill>
              </a:rPr>
              <a:t>Attention! Make sure the information is reliable!</a:t>
            </a:r>
          </a:p>
          <a:p>
            <a:pPr lvl="0"/>
            <a:endParaRPr lang="en-GB" sz="2400" dirty="0" smtClean="0">
              <a:solidFill>
                <a:srgbClr val="002163"/>
              </a:solidFill>
            </a:endParaRPr>
          </a:p>
          <a:p>
            <a:pPr marL="457200" lvl="0" indent="-457200">
              <a:buClr>
                <a:srgbClr val="002163"/>
              </a:buClr>
              <a:buSzPct val="100000"/>
              <a:buFont typeface="+mj-lt"/>
              <a:buAutoNum type="arabicPeriod" startAt="6"/>
            </a:pPr>
            <a:r>
              <a:rPr lang="en-GB" sz="2200" dirty="0" smtClean="0">
                <a:solidFill>
                  <a:srgbClr val="002163"/>
                </a:solidFill>
              </a:rPr>
              <a:t>Depending on the theoretical content of your lesson, choose appropriate practical activities to use. You can look for additional exercises in the supplementary materials or at the webpage of the project (project-stars.com), or other internet sites.</a:t>
            </a:r>
            <a:r>
              <a:rPr lang="en-GB" sz="2200" dirty="0" smtClean="0">
                <a:solidFill>
                  <a:srgbClr val="002060"/>
                </a:solidFill>
              </a:rPr>
              <a:t/>
            </a:r>
            <a:br>
              <a:rPr lang="en-GB" sz="2200" dirty="0" smtClean="0">
                <a:solidFill>
                  <a:srgbClr val="002060"/>
                </a:solidFill>
              </a:rPr>
            </a:br>
            <a:r>
              <a:rPr lang="en-GB" sz="2200" dirty="0" smtClean="0">
                <a:solidFill>
                  <a:srgbClr val="F22D25"/>
                </a:solidFill>
              </a:rPr>
              <a:t>Attention! Make sure the information is reliable!</a:t>
            </a:r>
            <a:endParaRPr lang="en-GB"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2</a:t>
            </a:r>
            <a:endParaRPr lang="en-GB" sz="4400" u="sng" dirty="0">
              <a:solidFill>
                <a:srgbClr val="002060"/>
              </a:solidFill>
            </a:endParaRPr>
          </a:p>
        </p:txBody>
      </p:sp>
    </p:spTree>
    <p:extLst>
      <p:ext uri="{BB962C8B-B14F-4D97-AF65-F5344CB8AC3E}">
        <p14:creationId xmlns:p14="http://schemas.microsoft.com/office/powerpoint/2010/main" val="19327314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7"/>
            </a:pPr>
            <a:r>
              <a:rPr lang="en-US" sz="2200" dirty="0">
                <a:solidFill>
                  <a:srgbClr val="002060"/>
                </a:solidFill>
              </a:rPr>
              <a:t>Keep in mind that some of the activities require materials that should be available during the lesson.</a:t>
            </a:r>
          </a:p>
          <a:p>
            <a:pPr lvl="0"/>
            <a:endParaRPr sz="2200" dirty="0">
              <a:solidFill>
                <a:srgbClr val="002060"/>
              </a:solidFill>
            </a:endParaRPr>
          </a:p>
          <a:p>
            <a:pPr marL="457200" lvl="0" indent="-457200">
              <a:buClr>
                <a:srgbClr val="002060"/>
              </a:buClr>
              <a:buSzPct val="100000"/>
              <a:buFont typeface="+mj-lt"/>
              <a:buAutoNum type="arabicPeriod" startAt="8"/>
            </a:pPr>
            <a:r>
              <a:rPr lang="en-US" sz="2200" dirty="0">
                <a:solidFill>
                  <a:srgbClr val="002060"/>
                </a:solidFill>
              </a:rPr>
              <a:t>We </a:t>
            </a:r>
            <a:r>
              <a:rPr lang="en-US" sz="2200" dirty="0" smtClean="0">
                <a:solidFill>
                  <a:srgbClr val="002060"/>
                </a:solidFill>
              </a:rPr>
              <a:t>recommend </a:t>
            </a:r>
            <a:r>
              <a:rPr lang="en-US" sz="2200" dirty="0">
                <a:solidFill>
                  <a:srgbClr val="002060"/>
                </a:solidFill>
              </a:rPr>
              <a:t>you try out the activities yourself before presenting them in the classroom. Based on yours students ages and abilities, you might need to modify the activities (either to make them easier or more difficult). However make sure to keep them correct in terms of physics.</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9"/>
            </a:pPr>
            <a:r>
              <a:rPr lang="en-US" sz="2200" dirty="0">
                <a:solidFill>
                  <a:srgbClr val="002163"/>
                </a:solidFill>
              </a:rPr>
              <a:t>You can give parts of, or whole exercises as homework</a:t>
            </a:r>
            <a:r>
              <a:rPr lang="en-US" sz="2200" dirty="0" smtClean="0">
                <a:solidFill>
                  <a:srgbClr val="002163"/>
                </a:solidFill>
              </a:rPr>
              <a:t>.</a:t>
            </a:r>
            <a:endParaRPr lang="en-US"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a:t>
            </a:r>
            <a:r>
              <a:rPr lang="cs-CZ" sz="4400" u="sng" dirty="0" smtClean="0">
                <a:solidFill>
                  <a:srgbClr val="002060"/>
                </a:solidFill>
              </a:rPr>
              <a:t>3</a:t>
            </a:r>
            <a:endParaRPr lang="en-GB"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extLst>
      <p:ext uri="{BB962C8B-B14F-4D97-AF65-F5344CB8AC3E}">
        <p14:creationId xmlns:p14="http://schemas.microsoft.com/office/powerpoint/2010/main" val="26796408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err="1" smtClean="0">
                <a:solidFill>
                  <a:srgbClr val="002060"/>
                </a:solidFill>
              </a:rPr>
              <a:t>Моdule</a:t>
            </a:r>
            <a:r>
              <a:rPr lang="en-GB" sz="4400" u="sng" dirty="0" smtClean="0">
                <a:solidFill>
                  <a:srgbClr val="002060"/>
                </a:solidFill>
              </a:rPr>
              <a:t> 3 – contents</a:t>
            </a:r>
            <a:endParaRPr lang="en-GB" sz="4400" u="sng" dirty="0">
              <a:solidFill>
                <a:srgbClr val="002060"/>
              </a:solidFill>
            </a:endParaRPr>
          </a:p>
        </p:txBody>
      </p:sp>
      <p:sp>
        <p:nvSpPr>
          <p:cNvPr id="132" name="Shape 132"/>
          <p:cNvSpPr/>
          <p:nvPr/>
        </p:nvSpPr>
        <p:spPr>
          <a:xfrm>
            <a:off x="249956" y="1823810"/>
            <a:ext cx="11685322" cy="20621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3.1 </a:t>
            </a:r>
            <a:r>
              <a:rPr lang="en-GB" sz="3600" dirty="0" smtClean="0">
                <a:solidFill>
                  <a:srgbClr val="002060"/>
                </a:solidFill>
              </a:rPr>
              <a:t>Newton's law of Gravitation</a:t>
            </a:r>
            <a:endParaRPr lang="en-GB" sz="3600" dirty="0" smtClean="0">
              <a:solidFill>
                <a:srgbClr val="002060"/>
              </a:solidFill>
            </a:endParaRPr>
          </a:p>
          <a:p>
            <a:pPr lvl="1"/>
            <a:r>
              <a:rPr lang="en-GB" sz="2800" dirty="0" smtClean="0">
                <a:solidFill>
                  <a:srgbClr val="002060"/>
                </a:solidFill>
              </a:rPr>
              <a:t>	Law of Gravitation.</a:t>
            </a:r>
            <a:endParaRPr lang="en-GB" sz="2200" dirty="0" smtClean="0">
              <a:solidFill>
                <a:srgbClr val="002060"/>
              </a:solidFill>
            </a:endParaRPr>
          </a:p>
          <a:p>
            <a:pPr lvl="0"/>
            <a:r>
              <a:rPr lang="en-GB" sz="3600" dirty="0" smtClean="0">
                <a:solidFill>
                  <a:srgbClr val="002060"/>
                </a:solidFill>
              </a:rPr>
              <a:t>3.2 </a:t>
            </a:r>
            <a:r>
              <a:rPr lang="en-GB" sz="3600" dirty="0" smtClean="0">
                <a:solidFill>
                  <a:srgbClr val="002060"/>
                </a:solidFill>
              </a:rPr>
              <a:t>Weightlessness</a:t>
            </a:r>
            <a:endParaRPr lang="en-GB" sz="3600" dirty="0" smtClean="0">
              <a:solidFill>
                <a:srgbClr val="002060"/>
              </a:solidFill>
            </a:endParaRPr>
          </a:p>
          <a:p>
            <a:pPr lvl="1"/>
            <a:r>
              <a:rPr lang="en-GB" sz="2800" dirty="0" smtClean="0">
                <a:solidFill>
                  <a:srgbClr val="002060"/>
                </a:solidFill>
              </a:rPr>
              <a:t>	Free fall</a:t>
            </a:r>
            <a:r>
              <a:rPr lang="en-GB" sz="2800" dirty="0" smtClean="0">
                <a:solidFill>
                  <a:srgbClr val="002060"/>
                </a:solidFill>
              </a:rPr>
              <a:t>, weightlessness simulation.</a:t>
            </a:r>
            <a:endParaRPr lang="en-GB" sz="2400"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3.1 Newton law of Gravitation</a:t>
            </a:r>
          </a:p>
          <a:p>
            <a:pPr marL="661736" lvl="1" indent="-280736">
              <a:buSzPct val="100000"/>
              <a:buChar char="•"/>
            </a:pPr>
            <a:r>
              <a:rPr lang="en-GB" sz="2800" dirty="0" smtClean="0">
                <a:solidFill>
                  <a:srgbClr val="002060"/>
                </a:solidFill>
              </a:rPr>
              <a:t>Newton law of Gravitation.</a:t>
            </a:r>
            <a:endParaRPr lang="en-GB" sz="2800" dirty="0">
              <a:solidFill>
                <a:srgbClr val="00206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615</TotalTime>
  <Words>2489</Words>
  <Application>Microsoft Office PowerPoint</Application>
  <PresentationFormat>Širokoúhlá obrazovka</PresentationFormat>
  <Paragraphs>141</Paragraphs>
  <Slides>21</Slides>
  <Notes>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21</vt:i4>
      </vt:variant>
    </vt:vector>
  </HeadingPairs>
  <TitlesOfParts>
    <vt:vector size="30" baseType="lpstr">
      <vt:lpstr>Arial</vt:lpstr>
      <vt:lpstr>Avenir Roman</vt:lpstr>
      <vt:lpstr>Calibri</vt:lpstr>
      <vt:lpstr>Calibri Light</vt:lpstr>
      <vt:lpstr>Franklin Gothic Book</vt:lpstr>
      <vt:lpstr>Times New Roman</vt:lpstr>
      <vt:lpstr>Verdana</vt:lpstr>
      <vt:lpstr>Verdana Bold</vt:lpstr>
      <vt:lpstr>Default</vt:lpstr>
      <vt:lpstr>Prezentace aplikace PowerPoint</vt:lpstr>
      <vt:lpstr>Prezentace aplikace PowerPoint</vt:lpstr>
      <vt:lpstr>Project STARS modules</vt:lpstr>
      <vt:lpstr>Structure of the modules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Kéhar Ota</cp:lastModifiedBy>
  <cp:revision>74</cp:revision>
  <dcterms:modified xsi:type="dcterms:W3CDTF">2020-10-26T22:21:21Z</dcterms:modified>
</cp:coreProperties>
</file>