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314" r:id="rId4"/>
    <p:sldId id="288" r:id="rId5"/>
    <p:sldId id="289" r:id="rId6"/>
    <p:sldId id="291" r:id="rId7"/>
    <p:sldId id="292" r:id="rId8"/>
    <p:sldId id="260" r:id="rId9"/>
    <p:sldId id="261" r:id="rId10"/>
    <p:sldId id="262" r:id="rId11"/>
    <p:sldId id="268" r:id="rId12"/>
    <p:sldId id="278" r:id="rId13"/>
    <p:sldId id="279" r:id="rId14"/>
    <p:sldId id="281" r:id="rId15"/>
    <p:sldId id="283" r:id="rId16"/>
    <p:sldId id="284" r:id="rId17"/>
    <p:sldId id="293" r:id="rId18"/>
    <p:sldId id="294" r:id="rId19"/>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8"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pPr lvl="0"/>
            <a:endParaRPr/>
          </a:p>
        </p:txBody>
      </p:sp>
      <p:sp>
        <p:nvSpPr>
          <p:cNvPr id="243" name="Shape 243"/>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hasCustomPrompt="1"/>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hasCustomPrompt="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hasCustomPrompt="1"/>
          </p:nvPr>
        </p:nvSpPr>
        <p:spPr>
          <a:prstGeom prst="rect">
            <a:avLst/>
          </a:prstGeom>
        </p:spPr>
        <p:txBody>
          <a:bodyPr/>
          <a:lstStyle/>
          <a:p>
            <a:pPr lvl="0">
              <a:defRPr sz="1800"/>
            </a:pPr>
            <a:r>
              <a:rPr sz="4400"/>
              <a:t>Title Text</a:t>
            </a:r>
          </a:p>
        </p:txBody>
      </p:sp>
      <p:sp>
        <p:nvSpPr>
          <p:cNvPr id="40" name="Shape 40"/>
          <p:cNvSpPr>
            <a:spLocks noGrp="1"/>
          </p:cNvSpPr>
          <p:nvPr>
            <p:ph type="body" idx="1" hasCustomPrompt="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hasCustomPrompt="1"/>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hasCustomPrompt="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47" name="Shape 47"/>
          <p:cNvSpPr>
            <a:spLocks noGrp="1"/>
          </p:cNvSpPr>
          <p:nvPr>
            <p:ph type="title" hasCustomPrompt="1"/>
          </p:nvPr>
        </p:nvSpPr>
        <p:spPr>
          <a:xfrm>
            <a:off x="1524000" y="0"/>
            <a:ext cx="9144000" cy="3509963"/>
          </a:xfrm>
          <a:prstGeom prst="rect">
            <a:avLst/>
          </a:prstGeom>
        </p:spPr>
        <p:txBody>
          <a:bodyPr lIns="0" tIns="0" rIns="0" bIns="0" anchor="b"/>
          <a:lstStyle>
            <a:lvl1pPr algn="ctr">
              <a:defRPr sz="6000"/>
            </a:lvl1pPr>
          </a:lstStyle>
          <a:p>
            <a:pPr lvl="0">
              <a:defRPr sz="1800"/>
            </a:pPr>
            <a:r>
              <a:rPr sz="6000"/>
              <a:t>Title Text</a:t>
            </a:r>
          </a:p>
        </p:txBody>
      </p:sp>
      <p:sp>
        <p:nvSpPr>
          <p:cNvPr id="48" name="Shape 48"/>
          <p:cNvSpPr>
            <a:spLocks noGrp="1"/>
          </p:cNvSpPr>
          <p:nvPr>
            <p:ph type="body" idx="1" hasCustomPrompt="1"/>
          </p:nvPr>
        </p:nvSpPr>
        <p:spPr>
          <a:xfrm>
            <a:off x="1524000" y="3602037"/>
            <a:ext cx="9144000" cy="3255963"/>
          </a:xfrm>
          <a:prstGeom prst="rect">
            <a:avLst/>
          </a:prstGeom>
        </p:spPr>
        <p:txBody>
          <a:bodyPr lIns="0" tIns="0" rIns="0" bIns="0"/>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49" name="Shape 49"/>
          <p:cNvSpPr>
            <a:spLocks noGrp="1"/>
          </p:cNvSpPr>
          <p:nvPr>
            <p:ph type="sldNum" sz="quarter" idx="2"/>
          </p:nvPr>
        </p:nvSpPr>
        <p:spPr>
          <a:xfrm>
            <a:off x="8610600" y="6404291"/>
            <a:ext cx="2743200" cy="269241"/>
          </a:xfrm>
          <a:prstGeom prst="rect">
            <a:avLst/>
          </a:prstGeom>
        </p:spPr>
        <p:txBody>
          <a:bodyPr lIns="0" tIns="0" rIns="0" bIns="0"/>
          <a:lstStyle/>
          <a:p>
            <a:pPr lvl="0"/>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hasCustomPrompt="1"/>
          </p:nvPr>
        </p:nvSpPr>
        <p:spPr>
          <a:prstGeom prst="rect">
            <a:avLst/>
          </a:prstGeom>
        </p:spPr>
        <p:txBody>
          <a:bodyPr/>
          <a:lstStyle/>
          <a:p>
            <a:pPr lvl="0">
              <a:defRPr sz="1800"/>
            </a:pPr>
            <a:r>
              <a:rPr sz="4400"/>
              <a:t>Title Text</a:t>
            </a:r>
          </a:p>
        </p:txBody>
      </p:sp>
      <p:sp>
        <p:nvSpPr>
          <p:cNvPr id="11" name="Shape 11"/>
          <p:cNvSpPr>
            <a:spLocks noGrp="1"/>
          </p:cNvSpPr>
          <p:nvPr>
            <p:ph type="body" idx="1" hasCustomPrompt="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hasCustomPrompt="1"/>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hasCustomPrompt="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hasCustomPrompt="1"/>
          </p:nvPr>
        </p:nvSpPr>
        <p:spPr>
          <a:prstGeom prst="rect">
            <a:avLst/>
          </a:prstGeom>
        </p:spPr>
        <p:txBody>
          <a:bodyPr/>
          <a:lstStyle/>
          <a:p>
            <a:pPr lvl="0">
              <a:defRPr sz="1800"/>
            </a:pPr>
            <a:r>
              <a:rPr sz="4400"/>
              <a:t>Title Text</a:t>
            </a:r>
          </a:p>
        </p:txBody>
      </p:sp>
      <p:sp>
        <p:nvSpPr>
          <p:cNvPr id="19" name="Shape 19"/>
          <p:cNvSpPr>
            <a:spLocks noGrp="1"/>
          </p:cNvSpPr>
          <p:nvPr>
            <p:ph type="body" idx="1" hasCustomPrompt="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hasCustomPrompt="1"/>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hasCustomPrompt="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hasCustomPrompt="1"/>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hasCustomPrompt="1"/>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hasCustomPrompt="1"/>
          </p:nvPr>
        </p:nvSpPr>
        <p:spPr>
          <a:xfrm>
            <a:off x="5183187" y="987425"/>
            <a:ext cx="6172201" cy="587057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hasCustomPrompt="1"/>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hasCustomPrompt="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panose="020B0604020202020204"/>
        <a:buChar char="•"/>
        <a:defRPr sz="2800">
          <a:latin typeface="Calibri"/>
          <a:ea typeface="Calibri"/>
          <a:cs typeface="Calibri"/>
          <a:sym typeface="Calibri"/>
        </a:defRPr>
      </a:lvl1pPr>
      <a:lvl2pPr marL="723900" indent="-266700">
        <a:lnSpc>
          <a:spcPct val="90000"/>
        </a:lnSpc>
        <a:spcBef>
          <a:spcPts val="1000"/>
        </a:spcBef>
        <a:buSzPct val="100000"/>
        <a:buFont typeface="Arial" panose="020B0604020202020204"/>
        <a:buChar char="•"/>
        <a:defRPr sz="2800">
          <a:latin typeface="Calibri"/>
          <a:ea typeface="Calibri"/>
          <a:cs typeface="Calibri"/>
          <a:sym typeface="Calibri"/>
        </a:defRPr>
      </a:lvl2pPr>
      <a:lvl3pPr marL="1234440" indent="-320040">
        <a:lnSpc>
          <a:spcPct val="90000"/>
        </a:lnSpc>
        <a:spcBef>
          <a:spcPts val="1000"/>
        </a:spcBef>
        <a:buSzPct val="100000"/>
        <a:buFont typeface="Arial" panose="020B0604020202020204"/>
        <a:buChar char="•"/>
        <a:defRPr sz="2800">
          <a:latin typeface="Calibri"/>
          <a:ea typeface="Calibri"/>
          <a:cs typeface="Calibri"/>
          <a:sym typeface="Calibri"/>
        </a:defRPr>
      </a:lvl3pPr>
      <a:lvl4pPr marL="1727200" indent="-355600">
        <a:lnSpc>
          <a:spcPct val="90000"/>
        </a:lnSpc>
        <a:spcBef>
          <a:spcPts val="1000"/>
        </a:spcBef>
        <a:buSzPct val="100000"/>
        <a:buFont typeface="Arial" panose="020B0604020202020204"/>
        <a:buChar char="•"/>
        <a:defRPr sz="2800">
          <a:latin typeface="Calibri"/>
          <a:ea typeface="Calibri"/>
          <a:cs typeface="Calibri"/>
          <a:sym typeface="Calibri"/>
        </a:defRPr>
      </a:lvl4pPr>
      <a:lvl5pPr marL="2184400" indent="-355600">
        <a:lnSpc>
          <a:spcPct val="90000"/>
        </a:lnSpc>
        <a:spcBef>
          <a:spcPts val="1000"/>
        </a:spcBef>
        <a:buSzPct val="100000"/>
        <a:buFont typeface="Arial" panose="020B0604020202020204"/>
        <a:buChar char="•"/>
        <a:defRPr sz="2800">
          <a:latin typeface="Calibri"/>
          <a:ea typeface="Calibri"/>
          <a:cs typeface="Calibri"/>
          <a:sym typeface="Calibri"/>
        </a:defRPr>
      </a:lvl5pPr>
      <a:lvl6pPr marL="2641600" indent="-355600">
        <a:lnSpc>
          <a:spcPct val="90000"/>
        </a:lnSpc>
        <a:spcBef>
          <a:spcPts val="1000"/>
        </a:spcBef>
        <a:buSzPct val="100000"/>
        <a:buFont typeface="Arial" panose="020B0604020202020204"/>
        <a:buChar char="•"/>
        <a:defRPr sz="2800">
          <a:latin typeface="Calibri"/>
          <a:ea typeface="Calibri"/>
          <a:cs typeface="Calibri"/>
          <a:sym typeface="Calibri"/>
        </a:defRPr>
      </a:lvl6pPr>
      <a:lvl7pPr marL="3098800" indent="-355600">
        <a:lnSpc>
          <a:spcPct val="90000"/>
        </a:lnSpc>
        <a:spcBef>
          <a:spcPts val="1000"/>
        </a:spcBef>
        <a:buSzPct val="100000"/>
        <a:buFont typeface="Arial" panose="020B0604020202020204"/>
        <a:buChar char="•"/>
        <a:defRPr sz="2800">
          <a:latin typeface="Calibri"/>
          <a:ea typeface="Calibri"/>
          <a:cs typeface="Calibri"/>
          <a:sym typeface="Calibri"/>
        </a:defRPr>
      </a:lvl7pPr>
      <a:lvl8pPr marL="3556000" indent="-355600">
        <a:lnSpc>
          <a:spcPct val="90000"/>
        </a:lnSpc>
        <a:spcBef>
          <a:spcPts val="1000"/>
        </a:spcBef>
        <a:buSzPct val="100000"/>
        <a:buFont typeface="Arial" panose="020B0604020202020204"/>
        <a:buChar char="•"/>
        <a:defRPr sz="2800">
          <a:latin typeface="Calibri"/>
          <a:ea typeface="Calibri"/>
          <a:cs typeface="Calibri"/>
          <a:sym typeface="Calibri"/>
        </a:defRPr>
      </a:lvl8pPr>
      <a:lvl9pPr marL="4013200" indent="-355600">
        <a:lnSpc>
          <a:spcPct val="90000"/>
        </a:lnSpc>
        <a:spcBef>
          <a:spcPts val="1000"/>
        </a:spcBef>
        <a:buSzPct val="100000"/>
        <a:buFont typeface="Arial" panose="020B0604020202020204"/>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6761" y="1049639"/>
            <a:ext cx="12198761" cy="600681"/>
          </a:xfrm>
          <a:prstGeom prst="rect">
            <a:avLst/>
          </a:prstGeom>
          <a:solidFill>
            <a:srgbClr val="ED7D31"/>
          </a:solidFill>
          <a:ln w="12700">
            <a:miter lim="400000"/>
          </a:ln>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panose="020B0604030504040204"/>
                <a:ea typeface="Verdana" panose="020B0604030504040204"/>
                <a:cs typeface="Verdana" panose="020B0604030504040204"/>
                <a:sym typeface="Verdana" panose="020B0604030504040204"/>
              </a:rPr>
              <a:t> STARS (Successfully Teaching AstRonomy in Schools)		 			</a:t>
            </a:r>
          </a:p>
          <a:p>
            <a:pPr lvl="0">
              <a:lnSpc>
                <a:spcPct val="150000"/>
              </a:lnSpc>
            </a:pPr>
            <a:r>
              <a:rPr sz="800">
                <a:latin typeface="Verdana" panose="020B0604030504040204"/>
                <a:ea typeface="Verdana" panose="020B0604030504040204"/>
                <a:cs typeface="Verdana" panose="020B0604030504040204"/>
                <a:sym typeface="Verdana" panose="020B0604030504040204"/>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panose="020B0604030504040204"/>
                <a:ea typeface="Verdana" panose="020B0604030504040204"/>
                <a:cs typeface="Verdana" panose="020B0604030504040204"/>
                <a:sym typeface="Verdana" panose="020B0604030504040204"/>
              </a:rPr>
              <a:t> </a:t>
            </a:r>
            <a:r>
              <a:rPr sz="800"/>
              <a:t>2017-1-SK01-KA201-035344 				</a:t>
            </a:r>
          </a:p>
        </p:txBody>
      </p:sp>
      <p:sp>
        <p:nvSpPr>
          <p:cNvPr id="54" name="Shape 54"/>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5" name="Shape 55"/>
          <p:cNvSpPr/>
          <p:nvPr/>
        </p:nvSpPr>
        <p:spPr>
          <a:xfrm>
            <a:off x="261256" y="2107714"/>
            <a:ext cx="11685322" cy="3508653"/>
          </a:xfrm>
          <a:prstGeom prst="rect">
            <a:avLst/>
          </a:prstGeom>
          <a:ln w="12700">
            <a:miter lim="400000"/>
          </a:ln>
        </p:spPr>
        <p:txBody>
          <a:bodyPr lIns="45719" rIns="45719">
            <a:spAutoFit/>
          </a:bodyPr>
          <a:lstStyle/>
          <a:p>
            <a:pPr lvl="0" algn="ctr"/>
            <a:r>
              <a:rPr lang="en-US" sz="4800" b="1" dirty="0">
                <a:solidFill>
                  <a:schemeClr val="accent2">
                    <a:lumMod val="50000"/>
                  </a:schemeClr>
                </a:solidFill>
                <a:latin typeface="Franklin Gothic Book" panose="020B0503020102020204" pitchFamily="34" charset="0"/>
                <a:sym typeface="+mn-ea"/>
              </a:rPr>
              <a:t>Training </a:t>
            </a:r>
            <a:r>
              <a:rPr lang="en-US" sz="4800" b="1" dirty="0" err="1">
                <a:solidFill>
                  <a:schemeClr val="accent2">
                    <a:lumMod val="50000"/>
                  </a:schemeClr>
                </a:solidFill>
                <a:latin typeface="Franklin Gothic Book" panose="020B0503020102020204" pitchFamily="34" charset="0"/>
                <a:sym typeface="+mn-ea"/>
              </a:rPr>
              <a:t>programme</a:t>
            </a:r>
            <a:r>
              <a:rPr lang="en-US" sz="4800" b="1" dirty="0">
                <a:solidFill>
                  <a:schemeClr val="accent2">
                    <a:lumMod val="50000"/>
                  </a:schemeClr>
                </a:solidFill>
                <a:latin typeface="Franklin Gothic Book" panose="020B0503020102020204" pitchFamily="34" charset="0"/>
                <a:sym typeface="+mn-ea"/>
              </a:rPr>
              <a:t> for teachers </a:t>
            </a:r>
            <a:r>
              <a:rPr lang="en-GB" sz="4800" b="1" dirty="0">
                <a:solidFill>
                  <a:schemeClr val="accent2">
                    <a:lumMod val="50000"/>
                  </a:schemeClr>
                </a:solidFill>
                <a:latin typeface="Franklin Gothic Book" panose="020B0503020102020204" pitchFamily="34" charset="0"/>
                <a:sym typeface="+mn-ea"/>
              </a:rPr>
              <a:t>(O2)</a:t>
            </a:r>
            <a:endParaRPr lang="sk-SK" sz="4800" b="1" dirty="0">
              <a:solidFill>
                <a:schemeClr val="accent2">
                  <a:lumMod val="50000"/>
                </a:schemeClr>
              </a:solidFill>
              <a:latin typeface="Franklin Gothic Book" panose="020B0503020102020204" pitchFamily="34" charset="0"/>
              <a:sym typeface="+mn-ea"/>
            </a:endParaRPr>
          </a:p>
          <a:p>
            <a:pPr lvl="0" algn="ctr"/>
            <a:endParaRPr sz="5400" b="1" dirty="0">
              <a:solidFill>
                <a:srgbClr val="843C0B"/>
              </a:solidFill>
              <a:latin typeface="Franklin Gothic Book"/>
              <a:ea typeface="Franklin Gothic Book"/>
              <a:cs typeface="Franklin Gothic Book"/>
              <a:sym typeface="Franklin Gothic Book"/>
            </a:endParaRPr>
          </a:p>
          <a:p>
            <a:pPr lvl="0" algn="ctr"/>
            <a:r>
              <a:rPr lang="en-US" sz="4000" b="1" dirty="0">
                <a:solidFill>
                  <a:schemeClr val="accent1">
                    <a:lumMod val="50000"/>
                  </a:schemeClr>
                </a:solidFill>
              </a:rPr>
              <a:t>Module </a:t>
            </a:r>
            <a:r>
              <a:rPr sz="4000" b="1" dirty="0">
                <a:solidFill>
                  <a:schemeClr val="accent1">
                    <a:lumMod val="50000"/>
                  </a:schemeClr>
                </a:solidFill>
              </a:rPr>
              <a:t>#3 </a:t>
            </a:r>
            <a:r>
              <a:rPr sz="4000" b="1" dirty="0">
                <a:solidFill>
                  <a:schemeClr val="accent1">
                    <a:lumMod val="50000"/>
                  </a:schemeClr>
                </a:solidFill>
                <a:sym typeface="+mn-ea"/>
              </a:rPr>
              <a:t> </a:t>
            </a:r>
            <a:r>
              <a:rPr lang="en-US" sz="4000" b="1" dirty="0">
                <a:solidFill>
                  <a:schemeClr val="accent1">
                    <a:lumMod val="50000"/>
                  </a:schemeClr>
                </a:solidFill>
                <a:sym typeface="+mn-ea"/>
              </a:rPr>
              <a:t> </a:t>
            </a:r>
            <a:r>
              <a:rPr sz="4000" b="1" u="sng" dirty="0">
                <a:solidFill>
                  <a:schemeClr val="accent1">
                    <a:lumMod val="50000"/>
                  </a:schemeClr>
                </a:solidFill>
                <a:sym typeface="+mn-ea"/>
              </a:rPr>
              <a:t>Newton's </a:t>
            </a:r>
            <a:r>
              <a:rPr lang="sk-SK" sz="4000" b="1" u="sng" dirty="0">
                <a:solidFill>
                  <a:schemeClr val="accent1">
                    <a:lumMod val="50000"/>
                  </a:schemeClr>
                </a:solidFill>
                <a:sym typeface="+mn-ea"/>
              </a:rPr>
              <a:t>L</a:t>
            </a:r>
            <a:r>
              <a:rPr sz="4000" b="1" u="sng" dirty="0">
                <a:solidFill>
                  <a:schemeClr val="accent1">
                    <a:lumMod val="50000"/>
                  </a:schemeClr>
                </a:solidFill>
                <a:sym typeface="+mn-ea"/>
              </a:rPr>
              <a:t>aw of Gravitation.</a:t>
            </a:r>
            <a:r>
              <a:rPr sz="4000" b="1" dirty="0">
                <a:solidFill>
                  <a:schemeClr val="accent1">
                    <a:lumMod val="50000"/>
                  </a:schemeClr>
                </a:solidFill>
                <a:sym typeface="+mn-ea"/>
              </a:rPr>
              <a:t> </a:t>
            </a:r>
            <a:r>
              <a:rPr lang="en-GB" sz="4000" b="1" dirty="0">
                <a:solidFill>
                  <a:schemeClr val="accent1">
                    <a:lumMod val="50000"/>
                  </a:schemeClr>
                </a:solidFill>
                <a:sym typeface="+mn-ea"/>
              </a:rPr>
              <a:t>Newton's Law of Gravitation</a:t>
            </a:r>
            <a:r>
              <a:rPr lang="sk-SK" sz="4000" b="1" dirty="0">
                <a:solidFill>
                  <a:schemeClr val="accent1">
                    <a:lumMod val="50000"/>
                  </a:schemeClr>
                </a:solidFill>
                <a:sym typeface="+mn-ea"/>
              </a:rPr>
              <a:t>,</a:t>
            </a:r>
            <a:r>
              <a:rPr lang="en-GB" sz="4000" b="1" dirty="0">
                <a:solidFill>
                  <a:schemeClr val="accent1">
                    <a:lumMod val="50000"/>
                  </a:schemeClr>
                </a:solidFill>
                <a:sym typeface="+mn-ea"/>
              </a:rPr>
              <a:t> </a:t>
            </a:r>
            <a:r>
              <a:rPr lang="en-GB"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Escape Velocity, Mass and Weight</a:t>
            </a:r>
            <a:r>
              <a:rPr lang="sk-SK"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a:t>
            </a:r>
            <a:r>
              <a:rPr lang="en-GB" sz="4000" b="1"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 </a:t>
            </a:r>
            <a:endParaRPr sz="4000" b="1" dirty="0">
              <a:solidFill>
                <a:schemeClr val="accent1">
                  <a:lumMod val="50000"/>
                </a:schemeClr>
              </a:solidFill>
            </a:endParaRPr>
          </a:p>
          <a:p>
            <a:pPr lvl="0" algn="ctr"/>
            <a:endParaRPr lang="en-US" sz="4000" dirty="0"/>
          </a:p>
        </p:txBody>
      </p:sp>
      <p:pic>
        <p:nvPicPr>
          <p:cNvPr id="5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57" name="image2.jpg"/>
          <p:cNvPicPr/>
          <p:nvPr/>
        </p:nvPicPr>
        <p:blipFill>
          <a:blip r:embed="rId3"/>
          <a:stretch>
            <a:fillRect/>
          </a:stretch>
        </p:blipFill>
        <p:spPr>
          <a:xfrm>
            <a:off x="-6762" y="5799925"/>
            <a:ext cx="12198762" cy="1051902"/>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5"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06"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07" name="Shape 107"/>
          <p:cNvSpPr/>
          <p:nvPr/>
        </p:nvSpPr>
        <p:spPr>
          <a:xfrm>
            <a:off x="261256" y="834075"/>
            <a:ext cx="11685322" cy="706755"/>
          </a:xfrm>
          <a:prstGeom prst="rect">
            <a:avLst/>
          </a:prstGeom>
          <a:ln w="12700">
            <a:miter lim="400000"/>
          </a:ln>
        </p:spPr>
        <p:txBody>
          <a:bodyPr lIns="45719" rIns="45719">
            <a:spAutoFit/>
          </a:bodyPr>
          <a:lstStyle>
            <a:lvl1pPr algn="ctr">
              <a:defRPr sz="4000" u="sng">
                <a:solidFill>
                  <a:srgbClr val="002060"/>
                </a:solidFill>
              </a:defRPr>
            </a:lvl1pPr>
          </a:lstStyle>
          <a:p>
            <a:pPr lvl="0">
              <a:defRPr sz="1800" u="none">
                <a:solidFill>
                  <a:srgbClr val="000000"/>
                </a:solidFill>
              </a:defRPr>
            </a:pPr>
            <a:r>
              <a:rPr lang="en-US" sz="4000" u="sng" dirty="0">
                <a:solidFill>
                  <a:srgbClr val="002060"/>
                </a:solidFill>
                <a:sym typeface="+mn-ea"/>
              </a:rPr>
              <a:t>List of Practical activities</a:t>
            </a:r>
            <a:r>
              <a:rPr lang="en-US" altLang="en-US" sz="4000" u="sng" dirty="0">
                <a:solidFill>
                  <a:srgbClr val="002060"/>
                </a:solidFill>
                <a:sym typeface="+mn-ea"/>
              </a:rPr>
              <a:t>:</a:t>
            </a:r>
          </a:p>
        </p:txBody>
      </p:sp>
      <p:sp>
        <p:nvSpPr>
          <p:cNvPr id="114" name="Shape 114"/>
          <p:cNvSpPr/>
          <p:nvPr/>
        </p:nvSpPr>
        <p:spPr>
          <a:xfrm>
            <a:off x="522058" y="1754502"/>
            <a:ext cx="11140858" cy="2818785"/>
          </a:xfrm>
          <a:prstGeom prst="rect">
            <a:avLst/>
          </a:prstGeom>
          <a:ln w="12700">
            <a:miter lim="400000"/>
          </a:ln>
        </p:spPr>
        <p:txBody>
          <a:bodyPr lIns="0" tIns="0" rIns="0" bIns="0">
            <a:spAutoFit/>
          </a:bodyPr>
          <a:lstStyle/>
          <a:p>
            <a:pPr lvl="0" algn="just" defTabSz="457200">
              <a:lnSpc>
                <a:spcPct val="120000"/>
              </a:lnSpc>
              <a:spcBef>
                <a:spcPts val="700"/>
              </a:spcBef>
            </a:pPr>
            <a:r>
              <a:rPr sz="2700" dirty="0">
                <a:solidFill>
                  <a:srgbClr val="043480"/>
                </a:solidFill>
                <a:sym typeface="+mn-ea"/>
              </a:rPr>
              <a:t>3</a:t>
            </a:r>
            <a:r>
              <a:rPr lang="en-US" sz="2700" dirty="0">
                <a:solidFill>
                  <a:srgbClr val="043480"/>
                </a:solidFill>
                <a:sym typeface="+mn-ea"/>
              </a:rPr>
              <a:t>.1.1</a:t>
            </a:r>
            <a:r>
              <a:rPr sz="2700" dirty="0">
                <a:solidFill>
                  <a:srgbClr val="043480"/>
                </a:solidFill>
                <a:sym typeface="+mn-ea"/>
              </a:rPr>
              <a:t>. Proportionality in Newton’s law of gravitation.</a:t>
            </a:r>
          </a:p>
          <a:p>
            <a:pPr lvl="0" algn="just" defTabSz="457200">
              <a:lnSpc>
                <a:spcPct val="120000"/>
              </a:lnSpc>
              <a:spcBef>
                <a:spcPts val="700"/>
              </a:spcBef>
            </a:pPr>
            <a:r>
              <a:rPr lang="en-US" sz="2700" dirty="0">
                <a:solidFill>
                  <a:srgbClr val="043480"/>
                </a:solidFill>
                <a:sym typeface="+mn-ea"/>
              </a:rPr>
              <a:t>3.1.2 and 3.1.3</a:t>
            </a:r>
            <a:r>
              <a:rPr sz="2700" dirty="0">
                <a:solidFill>
                  <a:srgbClr val="043480"/>
                </a:solidFill>
              </a:rPr>
              <a:t> </a:t>
            </a:r>
            <a:r>
              <a:rPr lang="en-US" sz="2700" dirty="0">
                <a:solidFill>
                  <a:srgbClr val="043480"/>
                </a:solidFill>
              </a:rPr>
              <a:t>Forces of at</a:t>
            </a:r>
            <a:r>
              <a:rPr lang="sk-SK" sz="2700" dirty="0">
                <a:solidFill>
                  <a:srgbClr val="043480"/>
                </a:solidFill>
              </a:rPr>
              <a:t>t</a:t>
            </a:r>
            <a:r>
              <a:rPr lang="en-US" sz="2700" dirty="0" err="1">
                <a:solidFill>
                  <a:srgbClr val="043480"/>
                </a:solidFill>
              </a:rPr>
              <a:t>raction</a:t>
            </a:r>
            <a:r>
              <a:rPr lang="en-US" sz="2700" dirty="0">
                <a:solidFill>
                  <a:srgbClr val="043480"/>
                </a:solidFill>
              </a:rPr>
              <a:t>.</a:t>
            </a:r>
            <a:endParaRPr sz="2700" dirty="0">
              <a:solidFill>
                <a:srgbClr val="043480"/>
              </a:solidFill>
            </a:endParaRPr>
          </a:p>
          <a:p>
            <a:pPr lvl="0" algn="just" defTabSz="457200">
              <a:lnSpc>
                <a:spcPct val="120000"/>
              </a:lnSpc>
              <a:spcBef>
                <a:spcPts val="700"/>
              </a:spcBef>
            </a:pPr>
            <a:r>
              <a:rPr lang="en-US" sz="2700" dirty="0">
                <a:solidFill>
                  <a:srgbClr val="043480"/>
                </a:solidFill>
              </a:rPr>
              <a:t>3.1.4</a:t>
            </a:r>
            <a:r>
              <a:rPr sz="2700" dirty="0">
                <a:solidFill>
                  <a:srgbClr val="043480"/>
                </a:solidFill>
              </a:rPr>
              <a:t>. </a:t>
            </a:r>
            <a:r>
              <a:rPr lang="en-US" sz="2700" dirty="0">
                <a:solidFill>
                  <a:srgbClr val="043480"/>
                </a:solidFill>
              </a:rPr>
              <a:t>Weight at different gravitational accelerations. </a:t>
            </a:r>
          </a:p>
          <a:p>
            <a:pPr lvl="0" algn="just" defTabSz="457200">
              <a:lnSpc>
                <a:spcPct val="120000"/>
              </a:lnSpc>
              <a:spcBef>
                <a:spcPts val="700"/>
              </a:spcBef>
            </a:pPr>
            <a:r>
              <a:rPr lang="en-US" sz="2700" dirty="0">
                <a:solidFill>
                  <a:srgbClr val="043480"/>
                </a:solidFill>
              </a:rPr>
              <a:t>3.1.5 </a:t>
            </a:r>
            <a:r>
              <a:rPr sz="2700" dirty="0">
                <a:solidFill>
                  <a:srgbClr val="043480"/>
                </a:solidFill>
              </a:rPr>
              <a:t> </a:t>
            </a:r>
            <a:r>
              <a:rPr lang="en-US" sz="2700" dirty="0">
                <a:solidFill>
                  <a:srgbClr val="043480"/>
                </a:solidFill>
              </a:rPr>
              <a:t>Escape velocity</a:t>
            </a:r>
            <a:endParaRPr sz="2700" dirty="0">
              <a:solidFill>
                <a:srgbClr val="043480"/>
              </a:solidFill>
            </a:endParaRPr>
          </a:p>
          <a:p>
            <a:pPr lvl="0" algn="just" defTabSz="457200">
              <a:lnSpc>
                <a:spcPct val="120000"/>
              </a:lnSpc>
              <a:spcBef>
                <a:spcPts val="700"/>
              </a:spcBef>
            </a:pPr>
            <a:r>
              <a:rPr lang="en-US" sz="2700" dirty="0">
                <a:solidFill>
                  <a:srgbClr val="043480"/>
                </a:solidFill>
              </a:rPr>
              <a:t>3.1.</a:t>
            </a:r>
            <a:r>
              <a:rPr lang="sk-SK" sz="2700" dirty="0">
                <a:solidFill>
                  <a:srgbClr val="043480"/>
                </a:solidFill>
              </a:rPr>
              <a:t>6</a:t>
            </a:r>
            <a:r>
              <a:rPr sz="2700" dirty="0">
                <a:solidFill>
                  <a:srgbClr val="043480"/>
                </a:solidFill>
              </a:rPr>
              <a:t>. Calculating the escape velocity for celestial bodies with different masses.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41"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42"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43" name="Shape 143"/>
          <p:cNvSpPr/>
          <p:nvPr/>
        </p:nvSpPr>
        <p:spPr>
          <a:xfrm>
            <a:off x="773473" y="1378811"/>
            <a:ext cx="11198504" cy="3231515"/>
          </a:xfrm>
          <a:prstGeom prst="rect">
            <a:avLst/>
          </a:prstGeom>
          <a:ln w="12700">
            <a:miter lim="400000"/>
          </a:ln>
        </p:spPr>
        <p:txBody>
          <a:bodyPr lIns="0" tIns="0" rIns="0" bIns="0">
            <a:spAutoFit/>
          </a:bodyPr>
          <a:lstStyle/>
          <a:p>
            <a:pPr marL="0" lvl="0" indent="0">
              <a:buSzPct val="100000"/>
              <a:buNone/>
            </a:pPr>
            <a:r>
              <a:rPr lang="en-US" sz="2100">
                <a:solidFill>
                  <a:srgbClr val="002060"/>
                </a:solidFill>
              </a:rPr>
              <a:t>Newton’s law of gravitation</a:t>
            </a:r>
            <a:r>
              <a:rPr sz="2100">
                <a:solidFill>
                  <a:srgbClr val="002060"/>
                </a:solidFill>
              </a:rPr>
              <a:t>:</a:t>
            </a:r>
          </a:p>
          <a:p>
            <a:pPr marL="0" lvl="0" indent="0">
              <a:buSzPct val="100000"/>
              <a:buNone/>
            </a:pPr>
            <a:r>
              <a:rPr lang="en-US" sz="2100">
                <a:solidFill>
                  <a:srgbClr val="002060"/>
                </a:solidFill>
              </a:rPr>
              <a:t>The students must understand and remember the proportionalities in the formula for universal gravitation. They must comprehend what is gravitational acceleration</a:t>
            </a:r>
            <a:r>
              <a:rPr sz="2100">
                <a:solidFill>
                  <a:srgbClr val="002060"/>
                </a:solidFill>
              </a:rPr>
              <a:t>.</a:t>
            </a:r>
          </a:p>
          <a:p>
            <a:pPr marL="0" lvl="0" indent="0">
              <a:buSzPct val="100000"/>
              <a:buNone/>
            </a:pPr>
            <a:r>
              <a:rPr lang="en-US" sz="2100">
                <a:solidFill>
                  <a:srgbClr val="002060"/>
                </a:solidFill>
              </a:rPr>
              <a:t>Escape velocity</a:t>
            </a:r>
            <a:r>
              <a:rPr sz="2100">
                <a:solidFill>
                  <a:srgbClr val="002163"/>
                </a:solidFill>
              </a:rPr>
              <a:t>: </a:t>
            </a:r>
          </a:p>
          <a:p>
            <a:pPr marL="0" lvl="0" indent="0">
              <a:buSzPct val="100000"/>
              <a:buNone/>
            </a:pPr>
            <a:r>
              <a:rPr lang="en-US" sz="2100">
                <a:solidFill>
                  <a:srgbClr val="002163"/>
                </a:solidFill>
              </a:rPr>
              <a:t>Students must comprehend what is escape velocity and how it depends on mass (gravity). </a:t>
            </a:r>
            <a:endParaRPr sz="2100">
              <a:solidFill>
                <a:srgbClr val="002163"/>
              </a:solidFill>
            </a:endParaRPr>
          </a:p>
          <a:p>
            <a:pPr marL="0" lvl="0" indent="0">
              <a:buNone/>
            </a:pPr>
            <a:r>
              <a:rPr lang="en-US" sz="2100">
                <a:solidFill>
                  <a:srgbClr val="002163"/>
                </a:solidFill>
              </a:rPr>
              <a:t>Mass and weight</a:t>
            </a:r>
            <a:r>
              <a:rPr lang="en-US" altLang="en-US" sz="2100">
                <a:solidFill>
                  <a:srgbClr val="002163"/>
                </a:solidFill>
              </a:rPr>
              <a:t>:</a:t>
            </a:r>
            <a:endParaRPr sz="2100">
              <a:solidFill>
                <a:srgbClr val="002163"/>
              </a:solidFill>
            </a:endParaRPr>
          </a:p>
          <a:p>
            <a:pPr marL="0" lvl="0" indent="0">
              <a:buSzPct val="100000"/>
              <a:buNone/>
            </a:pPr>
            <a:r>
              <a:rPr lang="en-US" sz="2100">
                <a:solidFill>
                  <a:srgbClr val="002163"/>
                </a:solidFill>
              </a:rPr>
              <a:t>The students must be able to differentiate between mass and weight. </a:t>
            </a:r>
            <a:endParaRPr sz="2100">
              <a:solidFill>
                <a:srgbClr val="002163"/>
              </a:solidFill>
            </a:endParaRPr>
          </a:p>
          <a:p>
            <a:pPr marL="0" lvl="0" indent="0">
              <a:buSzPct val="100000"/>
              <a:buNone/>
            </a:pPr>
            <a:r>
              <a:rPr lang="en-US" sz="2100">
                <a:solidFill>
                  <a:srgbClr val="002163"/>
                </a:solidFill>
              </a:rPr>
              <a:t>You should carefully explain the term “free fall”. </a:t>
            </a:r>
            <a:endParaRPr sz="2100">
              <a:solidFill>
                <a:srgbClr val="002163"/>
              </a:solidFill>
            </a:endParaRPr>
          </a:p>
          <a:p>
            <a:pPr marL="0" lvl="0" indent="0">
              <a:buSzPct val="100000"/>
              <a:buNone/>
            </a:pPr>
            <a:r>
              <a:rPr lang="en-US" sz="2100">
                <a:solidFill>
                  <a:srgbClr val="002163"/>
                </a:solidFill>
                <a:sym typeface="+mn-ea"/>
              </a:rPr>
              <a:t>The students must be able to differentiate between</a:t>
            </a:r>
            <a:r>
              <a:rPr lang="en-US" altLang="en-US" sz="2100">
                <a:solidFill>
                  <a:srgbClr val="002163"/>
                </a:solidFill>
                <a:sym typeface="+mn-ea"/>
              </a:rPr>
              <a:t> weightlessness and “sense of weightlessness”</a:t>
            </a:r>
            <a:r>
              <a:rPr sz="2100">
                <a:solidFill>
                  <a:srgbClr val="002163"/>
                </a:solidFill>
              </a:rPr>
              <a:t>.</a:t>
            </a:r>
          </a:p>
        </p:txBody>
      </p:sp>
      <p:sp>
        <p:nvSpPr>
          <p:cNvPr id="144" name="Shape 144"/>
          <p:cNvSpPr/>
          <p:nvPr/>
        </p:nvSpPr>
        <p:spPr>
          <a:xfrm>
            <a:off x="530065" y="658815"/>
            <a:ext cx="11685321" cy="676910"/>
          </a:xfrm>
          <a:prstGeom prst="rect">
            <a:avLst/>
          </a:prstGeom>
          <a:ln w="12700">
            <a:miter lim="400000"/>
          </a:ln>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en-US" sz="4400" u="sng">
                <a:solidFill>
                  <a:srgbClr val="002060"/>
                </a:solidFill>
                <a:sym typeface="+mn-ea"/>
              </a:rPr>
              <a:t>What to pay attention </a:t>
            </a:r>
            <a:r>
              <a:rPr lang="en-US" altLang="en-US" sz="4400" u="sng">
                <a:solidFill>
                  <a:srgbClr val="002060"/>
                </a:solidFill>
                <a:sym typeface="+mn-ea"/>
              </a:rPr>
              <a:t>to</a:t>
            </a:r>
            <a:r>
              <a:rPr sz="4400" u="sng">
                <a:solidFill>
                  <a:srgbClr val="002060"/>
                </a:solidFill>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19"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220" name="image2.jpg"/>
          <p:cNvPicPr/>
          <p:nvPr/>
        </p:nvPicPr>
        <p:blipFill>
          <a:blip r:embed="rId3"/>
          <a:stretch>
            <a:fillRect/>
          </a:stretch>
        </p:blipFill>
        <p:spPr>
          <a:xfrm>
            <a:off x="-6762" y="5799925"/>
            <a:ext cx="12198762" cy="1051902"/>
          </a:xfrm>
          <a:prstGeom prst="rect">
            <a:avLst/>
          </a:prstGeom>
          <a:ln w="12700">
            <a:miter lim="400000"/>
            <a:headEnd/>
            <a:tailEnd/>
          </a:ln>
        </p:spPr>
      </p:pic>
      <p:pic>
        <p:nvPicPr>
          <p:cNvPr id="221" name="image1.png"/>
          <p:cNvPicPr/>
          <p:nvPr/>
        </p:nvPicPr>
        <p:blipFill>
          <a:blip r:embed="rId2"/>
          <a:stretch>
            <a:fillRect/>
          </a:stretch>
        </p:blipFill>
        <p:spPr>
          <a:xfrm>
            <a:off x="-6762" y="-11875"/>
            <a:ext cx="12198762" cy="1061514"/>
          </a:xfrm>
          <a:prstGeom prst="rect">
            <a:avLst/>
          </a:prstGeom>
          <a:ln w="12700">
            <a:miter lim="400000"/>
            <a:headEnd/>
            <a:tailEnd/>
          </a:ln>
        </p:spPr>
      </p:pic>
      <p:sp>
        <p:nvSpPr>
          <p:cNvPr id="223" name="Shape 223"/>
          <p:cNvSpPr/>
          <p:nvPr/>
        </p:nvSpPr>
        <p:spPr>
          <a:xfrm>
            <a:off x="253339" y="703950"/>
            <a:ext cx="11685322" cy="1353820"/>
          </a:xfrm>
          <a:prstGeom prst="rect">
            <a:avLst/>
          </a:prstGeom>
          <a:ln w="12700">
            <a:miter lim="400000"/>
          </a:ln>
        </p:spPr>
        <p:txBody>
          <a:bodyPr lIns="0" tIns="0" rIns="0" bIns="0">
            <a:spAutoFit/>
          </a:bodyPr>
          <a:lstStyle/>
          <a:p>
            <a:pPr lvl="0"/>
            <a:r>
              <a:rPr lang="en-US" sz="4400" u="sng" dirty="0">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a:t>
            </a:r>
            <a:r>
              <a:rPr lang="sk-SK" sz="4400" u="sng" dirty="0">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x</a:t>
            </a:r>
            <a:r>
              <a:rPr lang="en-US" sz="4400" u="sng" dirty="0" err="1">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ercise</a:t>
            </a:r>
            <a:r>
              <a:rPr lang="en-US" sz="4400" u="sng" dirty="0">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 </a:t>
            </a:r>
            <a:r>
              <a:rPr lang="en-US" altLang="en-US" sz="4400" u="sng" dirty="0">
                <a:solidFill>
                  <a:srgbClr val="002060"/>
                </a:solidFill>
                <a:uFill>
                  <a:solidFill>
                    <a:srgbClr val="44546A"/>
                  </a:solidFill>
                </a:uFill>
                <a:latin typeface="Trebuchet MS" panose="020B0603020202020204"/>
                <a:ea typeface="Trebuchet MS" panose="020B0603020202020204"/>
                <a:cs typeface="Trebuchet MS" panose="020B0603020202020204"/>
                <a:sym typeface="Trebuchet MS" panose="020B0603020202020204"/>
              </a:rPr>
              <a:t>3.1.1</a:t>
            </a:r>
            <a:r>
              <a:rPr sz="4400" dirty="0">
                <a:solidFill>
                  <a:srgbClr val="44546A"/>
                </a:solidFill>
                <a:sym typeface="+mn-ea"/>
              </a:rPr>
              <a:t>:</a:t>
            </a:r>
            <a:r>
              <a:rPr lang="en-US" sz="4400" dirty="0">
                <a:solidFill>
                  <a:srgbClr val="44546A"/>
                </a:solidFill>
                <a:sym typeface="+mn-ea"/>
              </a:rPr>
              <a:t> Proportionality in Newton’s law of gravitation</a:t>
            </a:r>
            <a:r>
              <a:rPr lang="en-US" altLang="en-US" sz="4400" dirty="0">
                <a:solidFill>
                  <a:srgbClr val="44546A"/>
                </a:solidFill>
                <a:sym typeface="+mn-ea"/>
              </a:rPr>
              <a:t>. </a:t>
            </a:r>
            <a:endParaRPr sz="2900" dirty="0">
              <a:solidFill>
                <a:srgbClr val="44546A"/>
              </a:solidFill>
            </a:endParaRPr>
          </a:p>
        </p:txBody>
      </p:sp>
      <p:sp>
        <p:nvSpPr>
          <p:cNvPr id="224" name="Shape 224"/>
          <p:cNvSpPr/>
          <p:nvPr/>
        </p:nvSpPr>
        <p:spPr>
          <a:xfrm>
            <a:off x="316839" y="2211244"/>
            <a:ext cx="5274637" cy="2323713"/>
          </a:xfrm>
          <a:prstGeom prst="rect">
            <a:avLst/>
          </a:prstGeom>
          <a:ln w="12700">
            <a:miter lim="400000"/>
          </a:ln>
        </p:spPr>
        <p:txBody>
          <a:bodyPr lIns="0" tIns="0" rIns="0" bIns="0">
            <a:spAutoFit/>
          </a:bodyPr>
          <a:lstStyle/>
          <a:p>
            <a:pPr lvl="0"/>
            <a:r>
              <a:rPr lang="sk-SK" sz="3100" b="1" dirty="0" err="1">
                <a:solidFill>
                  <a:srgbClr val="002060"/>
                </a:solidFill>
              </a:rPr>
              <a:t>Procedure</a:t>
            </a:r>
            <a:r>
              <a:rPr sz="3100" b="1" dirty="0">
                <a:solidFill>
                  <a:srgbClr val="002060"/>
                </a:solidFill>
              </a:rPr>
              <a:t>: </a:t>
            </a:r>
            <a:r>
              <a:rPr sz="2400" dirty="0">
                <a:solidFill>
                  <a:srgbClr val="002060"/>
                </a:solidFill>
              </a:rPr>
              <a:t>The cartoon shows the dependence of the gravitational force on the masses of the bodies  and the distance between them.  The first two cases are already solved as an example. Solve the rest in a similar manner.  </a:t>
            </a:r>
          </a:p>
        </p:txBody>
      </p:sp>
      <p:pic>
        <p:nvPicPr>
          <p:cNvPr id="2" name="Picture 1" descr="Attachment1"/>
          <p:cNvPicPr>
            <a:picLocks noChangeAspect="1"/>
          </p:cNvPicPr>
          <p:nvPr/>
        </p:nvPicPr>
        <p:blipFill>
          <a:blip r:embed="rId4"/>
          <a:stretch>
            <a:fillRect/>
          </a:stretch>
        </p:blipFill>
        <p:spPr>
          <a:xfrm>
            <a:off x="6290945" y="1552575"/>
            <a:ext cx="5544185" cy="367093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28"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229" name="image2.jpg"/>
          <p:cNvPicPr/>
          <p:nvPr/>
        </p:nvPicPr>
        <p:blipFill>
          <a:blip r:embed="rId3"/>
          <a:stretch>
            <a:fillRect/>
          </a:stretch>
        </p:blipFill>
        <p:spPr>
          <a:xfrm>
            <a:off x="-6762" y="5799925"/>
            <a:ext cx="12198762" cy="1051902"/>
          </a:xfrm>
          <a:prstGeom prst="rect">
            <a:avLst/>
          </a:prstGeom>
          <a:ln w="12700">
            <a:miter lim="400000"/>
            <a:headEnd/>
            <a:tailEnd/>
          </a:ln>
        </p:spPr>
      </p:pic>
      <p:pic>
        <p:nvPicPr>
          <p:cNvPr id="230" name="image1.png"/>
          <p:cNvPicPr/>
          <p:nvPr/>
        </p:nvPicPr>
        <p:blipFill>
          <a:blip r:embed="rId2"/>
          <a:stretch>
            <a:fillRect/>
          </a:stretch>
        </p:blipFill>
        <p:spPr>
          <a:xfrm>
            <a:off x="-6762" y="-11875"/>
            <a:ext cx="12198762" cy="1061514"/>
          </a:xfrm>
          <a:prstGeom prst="rect">
            <a:avLst/>
          </a:prstGeom>
          <a:ln w="12700">
            <a:miter lim="400000"/>
            <a:headEnd/>
            <a:tailEnd/>
          </a:ln>
        </p:spPr>
      </p:pic>
      <p:sp>
        <p:nvSpPr>
          <p:cNvPr id="231" name="Shape 231"/>
          <p:cNvSpPr/>
          <p:nvPr/>
        </p:nvSpPr>
        <p:spPr>
          <a:xfrm>
            <a:off x="261256" y="836615"/>
            <a:ext cx="11685322" cy="676910"/>
          </a:xfrm>
          <a:prstGeom prst="rect">
            <a:avLst/>
          </a:prstGeom>
          <a:ln w="12700">
            <a:miter lim="400000"/>
          </a:ln>
        </p:spPr>
        <p:txBody>
          <a:bodyPr lIns="0" tIns="0" rIns="0" bIns="0">
            <a:spAutoFit/>
          </a:bodyPr>
          <a:lstStyle/>
          <a:p>
            <a:pPr lvl="0"/>
            <a:r>
              <a:rPr lang="en-US" sz="4400" u="sng">
                <a:solidFill>
                  <a:srgbClr val="44546A"/>
                </a:solidFill>
              </a:rPr>
              <a:t>Exercise </a:t>
            </a:r>
            <a:r>
              <a:rPr lang="en-US" altLang="en-US" sz="4400" u="sng">
                <a:solidFill>
                  <a:srgbClr val="44546A"/>
                </a:solidFill>
              </a:rPr>
              <a:t>3.1.2, 3.1.3</a:t>
            </a:r>
            <a:r>
              <a:rPr sz="4400">
                <a:solidFill>
                  <a:srgbClr val="44546A"/>
                </a:solidFill>
              </a:rPr>
              <a:t>: </a:t>
            </a:r>
            <a:r>
              <a:rPr lang="en-US" sz="2900">
                <a:solidFill>
                  <a:srgbClr val="44546A"/>
                </a:solidFill>
              </a:rPr>
              <a:t>Gravitational forces</a:t>
            </a:r>
            <a:r>
              <a:rPr sz="2900">
                <a:solidFill>
                  <a:srgbClr val="44546A"/>
                </a:solidFill>
              </a:rPr>
              <a:t>.</a:t>
            </a:r>
          </a:p>
        </p:txBody>
      </p:sp>
      <p:sp>
        <p:nvSpPr>
          <p:cNvPr id="232" name="Shape 232"/>
          <p:cNvSpPr/>
          <p:nvPr/>
        </p:nvSpPr>
        <p:spPr>
          <a:xfrm>
            <a:off x="253339" y="1466873"/>
            <a:ext cx="11685322" cy="1600200"/>
          </a:xfrm>
          <a:prstGeom prst="rect">
            <a:avLst/>
          </a:prstGeom>
          <a:ln w="12700">
            <a:miter lim="400000"/>
          </a:ln>
        </p:spPr>
        <p:txBody>
          <a:bodyPr lIns="0" tIns="0" rIns="0" bIns="0">
            <a:spAutoFit/>
          </a:bodyPr>
          <a:lstStyle/>
          <a:p>
            <a:pPr lvl="0"/>
            <a:r>
              <a:rPr lang="en-US" sz="3100" b="1">
                <a:solidFill>
                  <a:srgbClr val="002060"/>
                </a:solidFill>
              </a:rPr>
              <a:t>Methodical part</a:t>
            </a:r>
            <a:r>
              <a:rPr sz="3600">
                <a:solidFill>
                  <a:srgbClr val="002060"/>
                </a:solidFill>
              </a:rPr>
              <a:t>: </a:t>
            </a:r>
            <a:r>
              <a:rPr lang="en-US" sz="2400">
                <a:solidFill>
                  <a:srgbClr val="002060"/>
                </a:solidFill>
                <a:sym typeface="+mn-ea"/>
              </a:rPr>
              <a:t>module </a:t>
            </a:r>
            <a:r>
              <a:rPr sz="2400">
                <a:solidFill>
                  <a:srgbClr val="002060"/>
                </a:solidFill>
                <a:sym typeface="+mn-ea"/>
              </a:rPr>
              <a:t>3, </a:t>
            </a:r>
            <a:r>
              <a:rPr lang="en-US" sz="2400">
                <a:solidFill>
                  <a:srgbClr val="002060"/>
                </a:solidFill>
                <a:sym typeface="+mn-ea"/>
              </a:rPr>
              <a:t>topic “</a:t>
            </a:r>
            <a:r>
              <a:rPr lang="en-US" altLang="en-US" sz="2400">
                <a:solidFill>
                  <a:srgbClr val="002060"/>
                </a:solidFill>
                <a:sym typeface="+mn-ea"/>
              </a:rPr>
              <a:t>Newton’s law of gravitation”.</a:t>
            </a:r>
          </a:p>
          <a:p>
            <a:pPr lvl="0"/>
            <a:r>
              <a:rPr lang="en-US" sz="2800">
                <a:solidFill>
                  <a:srgbClr val="002060"/>
                </a:solidFill>
              </a:rPr>
              <a:t>AIM: </a:t>
            </a:r>
            <a:r>
              <a:rPr sz="2000">
                <a:solidFill>
                  <a:srgbClr val="062C82"/>
                </a:solidFill>
              </a:rPr>
              <a:t>To demonstrate the change in the gravitational force with the change of the distance or masses of the bodies. To demonstrate that the gravitational acceleration (g) =(G MEarth)/(REarth)2. The activities are individual. The discussion of the results is for the whole class.</a:t>
            </a:r>
          </a:p>
        </p:txBody>
      </p:sp>
      <p:sp>
        <p:nvSpPr>
          <p:cNvPr id="2" name="Text Box 1"/>
          <p:cNvSpPr txBox="1"/>
          <p:nvPr/>
        </p:nvSpPr>
        <p:spPr>
          <a:xfrm>
            <a:off x="253365" y="3342005"/>
            <a:ext cx="11529060" cy="156718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sz="3200" b="1">
                <a:solidFill>
                  <a:srgbClr val="002060"/>
                </a:solidFill>
                <a:sym typeface="+mn-ea"/>
              </a:rPr>
              <a:t>Materials and Procedure: </a:t>
            </a:r>
            <a:r>
              <a:rPr lang="en-US" sz="3200">
                <a:solidFill>
                  <a:srgbClr val="002060"/>
                </a:solidFill>
                <a:sym typeface="+mn-ea"/>
              </a:rPr>
              <a:t>described in detail in</a:t>
            </a:r>
            <a:r>
              <a:rPr lang="en-US" sz="3200" b="1">
                <a:solidFill>
                  <a:srgbClr val="002060"/>
                </a:solidFill>
                <a:sym typeface="+mn-ea"/>
              </a:rPr>
              <a:t> </a:t>
            </a:r>
            <a:r>
              <a:rPr lang="en-US" sz="3200">
                <a:solidFill>
                  <a:srgbClr val="002060"/>
                </a:solidFill>
                <a:sym typeface="+mn-ea"/>
              </a:rPr>
              <a:t>module </a:t>
            </a:r>
            <a:r>
              <a:rPr sz="3200">
                <a:solidFill>
                  <a:srgbClr val="002060"/>
                </a:solidFill>
                <a:sym typeface="+mn-ea"/>
              </a:rPr>
              <a:t>3, </a:t>
            </a:r>
          </a:p>
          <a:p>
            <a:pPr marL="0" marR="0" indent="0" algn="l" defTabSz="914400" rtl="0" fontAlgn="auto" latinLnBrk="1" hangingPunct="0">
              <a:lnSpc>
                <a:spcPct val="100000"/>
              </a:lnSpc>
              <a:spcBef>
                <a:spcPts val="0"/>
              </a:spcBef>
              <a:spcAft>
                <a:spcPts val="0"/>
              </a:spcAft>
              <a:buClrTx/>
              <a:buSzTx/>
              <a:buFontTx/>
              <a:buNone/>
            </a:pPr>
            <a:r>
              <a:rPr lang="en-US" altLang="en-US" sz="3200">
                <a:solidFill>
                  <a:srgbClr val="002060"/>
                </a:solidFill>
                <a:sym typeface="+mn-ea"/>
              </a:rPr>
              <a:t>topic “Newton’s law of gravitation”, practical section, </a:t>
            </a:r>
          </a:p>
          <a:p>
            <a:pPr marL="0" marR="0" indent="0" algn="l" defTabSz="914400" rtl="0" fontAlgn="auto" latinLnBrk="1" hangingPunct="0">
              <a:lnSpc>
                <a:spcPct val="100000"/>
              </a:lnSpc>
              <a:spcBef>
                <a:spcPts val="0"/>
              </a:spcBef>
              <a:spcAft>
                <a:spcPts val="0"/>
              </a:spcAft>
              <a:buClrTx/>
              <a:buSzTx/>
              <a:buFontTx/>
              <a:buNone/>
            </a:pPr>
            <a:r>
              <a:rPr lang="en-US" altLang="en-US" sz="3200">
                <a:solidFill>
                  <a:srgbClr val="002060"/>
                </a:solidFill>
                <a:sym typeface="+mn-ea"/>
              </a:rPr>
              <a:t>exercises</a:t>
            </a:r>
            <a:r>
              <a:rPr sz="3200">
                <a:solidFill>
                  <a:srgbClr val="002060"/>
                </a:solidFill>
                <a:sym typeface="+mn-ea"/>
              </a:rPr>
              <a:t> 3.2 </a:t>
            </a:r>
            <a:r>
              <a:rPr lang="en-US" sz="3200">
                <a:solidFill>
                  <a:srgbClr val="002060"/>
                </a:solidFill>
                <a:sym typeface="+mn-ea"/>
              </a:rPr>
              <a:t>and</a:t>
            </a:r>
            <a:r>
              <a:rPr sz="3200">
                <a:solidFill>
                  <a:srgbClr val="002060"/>
                </a:solidFill>
                <a:sym typeface="+mn-ea"/>
              </a:rPr>
              <a:t> 3.3. </a:t>
            </a:r>
            <a:endParaRPr kumimoji="0" lang="en-US" sz="32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43"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244" name="image2.jpg"/>
          <p:cNvPicPr/>
          <p:nvPr/>
        </p:nvPicPr>
        <p:blipFill>
          <a:blip r:embed="rId3"/>
          <a:stretch>
            <a:fillRect/>
          </a:stretch>
        </p:blipFill>
        <p:spPr>
          <a:xfrm>
            <a:off x="-6762" y="5799925"/>
            <a:ext cx="12198762" cy="1051902"/>
          </a:xfrm>
          <a:prstGeom prst="rect">
            <a:avLst/>
          </a:prstGeom>
          <a:ln w="12700">
            <a:miter lim="400000"/>
            <a:headEnd/>
            <a:tailEnd/>
          </a:ln>
        </p:spPr>
      </p:pic>
      <p:pic>
        <p:nvPicPr>
          <p:cNvPr id="245" name="image1.png"/>
          <p:cNvPicPr/>
          <p:nvPr/>
        </p:nvPicPr>
        <p:blipFill>
          <a:blip r:embed="rId2"/>
          <a:stretch>
            <a:fillRect/>
          </a:stretch>
        </p:blipFill>
        <p:spPr>
          <a:xfrm>
            <a:off x="-6762" y="-11875"/>
            <a:ext cx="12198762" cy="1061514"/>
          </a:xfrm>
          <a:prstGeom prst="rect">
            <a:avLst/>
          </a:prstGeom>
          <a:ln w="12700">
            <a:miter lim="400000"/>
            <a:headEnd/>
            <a:tailEnd/>
          </a:ln>
        </p:spPr>
      </p:pic>
      <p:sp>
        <p:nvSpPr>
          <p:cNvPr id="246" name="Shape 246"/>
          <p:cNvSpPr/>
          <p:nvPr/>
        </p:nvSpPr>
        <p:spPr>
          <a:xfrm>
            <a:off x="261256" y="836615"/>
            <a:ext cx="11685322" cy="676910"/>
          </a:xfrm>
          <a:prstGeom prst="rect">
            <a:avLst/>
          </a:prstGeom>
          <a:ln w="12700">
            <a:miter lim="400000"/>
          </a:ln>
        </p:spPr>
        <p:txBody>
          <a:bodyPr lIns="0" tIns="0" rIns="0" bIns="0">
            <a:spAutoFit/>
          </a:bodyPr>
          <a:lstStyle/>
          <a:p>
            <a:pPr lvl="0"/>
            <a:r>
              <a:rPr lang="en-US" sz="4400" u="sng">
                <a:solidFill>
                  <a:srgbClr val="44546A"/>
                </a:solidFill>
              </a:rPr>
              <a:t>Exercise</a:t>
            </a:r>
            <a:r>
              <a:rPr sz="4400" u="sng">
                <a:solidFill>
                  <a:srgbClr val="44546A"/>
                </a:solidFill>
              </a:rPr>
              <a:t> </a:t>
            </a:r>
            <a:r>
              <a:rPr lang="en-US" sz="4400" u="sng">
                <a:solidFill>
                  <a:srgbClr val="44546A"/>
                </a:solidFill>
              </a:rPr>
              <a:t>3.1.4</a:t>
            </a:r>
            <a:r>
              <a:rPr sz="4400">
                <a:solidFill>
                  <a:srgbClr val="44546A"/>
                </a:solidFill>
              </a:rPr>
              <a:t>: </a:t>
            </a:r>
            <a:r>
              <a:rPr lang="en-US" sz="2900">
                <a:solidFill>
                  <a:srgbClr val="043480"/>
                </a:solidFill>
                <a:sym typeface="+mn-ea"/>
              </a:rPr>
              <a:t>Weight at different gravitational accelerations</a:t>
            </a:r>
            <a:endParaRPr sz="2900">
              <a:solidFill>
                <a:srgbClr val="44546A"/>
              </a:solidFill>
            </a:endParaRPr>
          </a:p>
        </p:txBody>
      </p:sp>
      <p:sp>
        <p:nvSpPr>
          <p:cNvPr id="247" name="Shape 247"/>
          <p:cNvSpPr/>
          <p:nvPr/>
        </p:nvSpPr>
        <p:spPr>
          <a:xfrm>
            <a:off x="133985" y="1616710"/>
            <a:ext cx="6714490" cy="2615565"/>
          </a:xfrm>
          <a:prstGeom prst="rect">
            <a:avLst/>
          </a:prstGeom>
          <a:ln w="12700">
            <a:miter lim="400000"/>
          </a:ln>
        </p:spPr>
        <p:txBody>
          <a:bodyPr wrap="square" lIns="0" tIns="0" rIns="0" bIns="0">
            <a:spAutoFit/>
          </a:bodyPr>
          <a:lstStyle/>
          <a:p>
            <a:pPr lvl="0"/>
            <a:r>
              <a:rPr lang="en-US" sz="3100" b="1">
                <a:solidFill>
                  <a:srgbClr val="002060"/>
                </a:solidFill>
                <a:sym typeface="+mn-ea"/>
              </a:rPr>
              <a:t>Methodical part</a:t>
            </a:r>
            <a:r>
              <a:rPr sz="3100">
                <a:solidFill>
                  <a:srgbClr val="002060"/>
                </a:solidFill>
                <a:sym typeface="+mn-ea"/>
              </a:rPr>
              <a:t>: </a:t>
            </a:r>
            <a:r>
              <a:rPr lang="en-US" sz="2400">
                <a:solidFill>
                  <a:srgbClr val="002060"/>
                </a:solidFill>
                <a:sym typeface="+mn-ea"/>
              </a:rPr>
              <a:t>module </a:t>
            </a:r>
            <a:r>
              <a:rPr sz="2400">
                <a:solidFill>
                  <a:srgbClr val="002060"/>
                </a:solidFill>
                <a:sym typeface="+mn-ea"/>
              </a:rPr>
              <a:t>3, </a:t>
            </a:r>
            <a:r>
              <a:rPr lang="en-US" sz="2400">
                <a:solidFill>
                  <a:srgbClr val="002060"/>
                </a:solidFill>
                <a:sym typeface="+mn-ea"/>
              </a:rPr>
              <a:t>topic “</a:t>
            </a:r>
            <a:r>
              <a:rPr lang="en-US" altLang="en-US" sz="2400">
                <a:solidFill>
                  <a:srgbClr val="002060"/>
                </a:solidFill>
                <a:sym typeface="+mn-ea"/>
              </a:rPr>
              <a:t>Newton’s law of gravitation” </a:t>
            </a:r>
            <a:endParaRPr lang="en-US" altLang="en-US" sz="3100">
              <a:solidFill>
                <a:srgbClr val="002060"/>
              </a:solidFill>
              <a:sym typeface="+mn-ea"/>
            </a:endParaRPr>
          </a:p>
          <a:p>
            <a:pPr lvl="0"/>
            <a:r>
              <a:rPr lang="en-US" sz="3100">
                <a:solidFill>
                  <a:srgbClr val="002060"/>
                </a:solidFill>
                <a:sym typeface="+mn-ea"/>
              </a:rPr>
              <a:t>AIM:</a:t>
            </a:r>
            <a:r>
              <a:rPr lang="en-US" sz="2000">
                <a:solidFill>
                  <a:srgbClr val="002060"/>
                </a:solidFill>
                <a:sym typeface="+mn-ea"/>
              </a:rPr>
              <a:t> </a:t>
            </a:r>
            <a:r>
              <a:rPr sz="2000">
                <a:solidFill>
                  <a:srgbClr val="062C82"/>
                </a:solidFill>
                <a:sym typeface="+mn-ea"/>
              </a:rPr>
              <a:t>To demonstrate the difference between mass and weight. To show how a person’s weight changes (and the mass does not) depending on the gravitational acceleration of the other body (which in turn depends on its mass and radius). </a:t>
            </a:r>
            <a:r>
              <a:rPr sz="2400">
                <a:solidFill>
                  <a:srgbClr val="062C82"/>
                </a:solidFill>
                <a:sym typeface="+mn-ea"/>
              </a:rPr>
              <a:t> </a:t>
            </a:r>
          </a:p>
        </p:txBody>
      </p:sp>
      <p:graphicFrame>
        <p:nvGraphicFramePr>
          <p:cNvPr id="3" name="Table 2"/>
          <p:cNvGraphicFramePr/>
          <p:nvPr/>
        </p:nvGraphicFramePr>
        <p:xfrm>
          <a:off x="7085965" y="2403475"/>
          <a:ext cx="4860290" cy="2665095"/>
        </p:xfrm>
        <a:graphic>
          <a:graphicData uri="http://schemas.openxmlformats.org/drawingml/2006/table">
            <a:tbl>
              <a:tblPr firstRow="1" bandRow="1">
                <a:tableStyleId>{5940675A-B579-460E-94D1-54222C63F5DA}</a:tableStyleId>
              </a:tblPr>
              <a:tblGrid>
                <a:gridCol w="909955">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931545">
                  <a:extLst>
                    <a:ext uri="{9D8B030D-6E8A-4147-A177-3AD203B41FA5}">
                      <a16:colId xmlns:a16="http://schemas.microsoft.com/office/drawing/2014/main" val="20002"/>
                    </a:ext>
                  </a:extLst>
                </a:gridCol>
                <a:gridCol w="948055">
                  <a:extLst>
                    <a:ext uri="{9D8B030D-6E8A-4147-A177-3AD203B41FA5}">
                      <a16:colId xmlns:a16="http://schemas.microsoft.com/office/drawing/2014/main" val="20003"/>
                    </a:ext>
                  </a:extLst>
                </a:gridCol>
                <a:gridCol w="857885">
                  <a:extLst>
                    <a:ext uri="{9D8B030D-6E8A-4147-A177-3AD203B41FA5}">
                      <a16:colId xmlns:a16="http://schemas.microsoft.com/office/drawing/2014/main" val="20004"/>
                    </a:ext>
                  </a:extLst>
                </a:gridCol>
              </a:tblGrid>
              <a:tr h="618490">
                <a:tc>
                  <a:txBody>
                    <a:bodyPr/>
                    <a:lstStyle/>
                    <a:p>
                      <a:pPr marL="0" indent="0" algn="l">
                        <a:buNone/>
                      </a:pPr>
                      <a:r>
                        <a:rPr lang="en-US" b="0">
                          <a:solidFill>
                            <a:srgbClr val="00000A"/>
                          </a:solidFill>
                          <a:latin typeface="Liberation Serif" panose="02020603050405020304" charset="0"/>
                          <a:cs typeface="Liberation Serif" panose="02020603050405020304" charset="0"/>
                        </a:rPr>
                        <a:t>Name</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Mass,kg</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Radius,km</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Gravitational acceleration, m/s</a:t>
                      </a:r>
                      <a:r>
                        <a:rPr lang="en-US" b="0" baseline="30000">
                          <a:solidFill>
                            <a:srgbClr val="00000A"/>
                          </a:solidFill>
                          <a:latin typeface="Liberation Serif" panose="02020603050405020304" charset="0"/>
                          <a:cs typeface="Liberation Serif" panose="02020603050405020304" charset="0"/>
                        </a:rPr>
                        <a:t>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Weight of the person,kg</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5905">
                <a:tc>
                  <a:txBody>
                    <a:bodyPr/>
                    <a:lstStyle/>
                    <a:p>
                      <a:pPr marL="0" indent="0" algn="l">
                        <a:buNone/>
                      </a:pPr>
                      <a:r>
                        <a:rPr lang="en-US" b="0">
                          <a:solidFill>
                            <a:srgbClr val="00000A"/>
                          </a:solidFill>
                          <a:latin typeface="Liberation Serif" panose="02020603050405020304" charset="0"/>
                          <a:cs typeface="Liberation Serif" panose="02020603050405020304" charset="0"/>
                        </a:rPr>
                        <a:t>Moon</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7.342×1022 </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1 737</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1.62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5905">
                <a:tc>
                  <a:txBody>
                    <a:bodyPr/>
                    <a:lstStyle/>
                    <a:p>
                      <a:pPr marL="0" indent="0" algn="l">
                        <a:buNone/>
                      </a:pPr>
                      <a:r>
                        <a:rPr lang="en-US" b="0">
                          <a:solidFill>
                            <a:srgbClr val="00000A"/>
                          </a:solidFill>
                          <a:latin typeface="Times New Roman" panose="02020603050405020304" charset="0"/>
                          <a:cs typeface="Times New Roman" panose="02020603050405020304" charset="0"/>
                        </a:rPr>
                        <a:t>Mercury</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3.301×1023</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2 440</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3.7</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5905">
                <a:tc>
                  <a:txBody>
                    <a:bodyPr/>
                    <a:lstStyle/>
                    <a:p>
                      <a:pPr marL="0" indent="0" algn="l">
                        <a:buNone/>
                      </a:pPr>
                      <a:r>
                        <a:rPr lang="en-US" b="0">
                          <a:solidFill>
                            <a:srgbClr val="00000A"/>
                          </a:solidFill>
                          <a:latin typeface="Liberation Serif" panose="02020603050405020304" charset="0"/>
                          <a:cs typeface="Liberation Serif" panose="02020603050405020304" charset="0"/>
                        </a:rPr>
                        <a:t>Venus</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4.8675×1024</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6 052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8.87</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5905">
                <a:tc>
                  <a:txBody>
                    <a:bodyPr/>
                    <a:lstStyle/>
                    <a:p>
                      <a:pPr marL="0" indent="0" algn="l">
                        <a:buNone/>
                      </a:pPr>
                      <a:r>
                        <a:rPr lang="en-US" b="0">
                          <a:solidFill>
                            <a:srgbClr val="00000A"/>
                          </a:solidFill>
                          <a:latin typeface="Liberation Serif" panose="02020603050405020304" charset="0"/>
                          <a:cs typeface="Liberation Serif" panose="02020603050405020304" charset="0"/>
                        </a:rPr>
                        <a:t>Mars</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6.4171×1023</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3 390</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3.72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5270">
                <a:tc>
                  <a:txBody>
                    <a:bodyPr/>
                    <a:lstStyle/>
                    <a:p>
                      <a:pPr marL="0" indent="0" algn="l">
                        <a:buNone/>
                      </a:pPr>
                      <a:r>
                        <a:rPr lang="en-US" b="0">
                          <a:solidFill>
                            <a:srgbClr val="00000A"/>
                          </a:solidFill>
                          <a:latin typeface="Times New Roman" panose="02020603050405020304" charset="0"/>
                          <a:cs typeface="Times New Roman" panose="02020603050405020304" charset="0"/>
                        </a:rPr>
                        <a:t>Jupiter</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1.8982×1027</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69 911</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24.79</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5905">
                <a:tc>
                  <a:txBody>
                    <a:bodyPr/>
                    <a:lstStyle/>
                    <a:p>
                      <a:pPr marL="0" indent="0" algn="l">
                        <a:buNone/>
                      </a:pPr>
                      <a:r>
                        <a:rPr lang="en-US" b="0">
                          <a:solidFill>
                            <a:srgbClr val="00000A"/>
                          </a:solidFill>
                          <a:latin typeface="Times New Roman" panose="02020603050405020304" charset="0"/>
                          <a:cs typeface="Times New Roman" panose="02020603050405020304" charset="0"/>
                        </a:rPr>
                        <a:t>Saturn</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5.6834×1026</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58 232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10.44</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5905">
                <a:tc>
                  <a:txBody>
                    <a:bodyPr/>
                    <a:lstStyle/>
                    <a:p>
                      <a:pPr marL="0" indent="0" algn="l">
                        <a:buNone/>
                      </a:pPr>
                      <a:r>
                        <a:rPr lang="en-US" b="0">
                          <a:solidFill>
                            <a:srgbClr val="00000A"/>
                          </a:solidFill>
                          <a:latin typeface="Times New Roman" panose="02020603050405020304" charset="0"/>
                          <a:cs typeface="Times New Roman" panose="02020603050405020304" charset="0"/>
                        </a:rPr>
                        <a:t>Uranus</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8.6810×1025</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25 362</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8.87</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Liberation Serif" panose="02020603050405020304" charset="0"/>
                          <a:cs typeface="Liberation Serif" panose="02020603050405020304" charset="0"/>
                        </a:rPr>
                        <a:t> </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5905">
                <a:tc>
                  <a:txBody>
                    <a:bodyPr/>
                    <a:lstStyle/>
                    <a:p>
                      <a:pPr marL="0" indent="0" algn="l">
                        <a:buNone/>
                      </a:pPr>
                      <a:r>
                        <a:rPr lang="en-US" b="0">
                          <a:solidFill>
                            <a:srgbClr val="00000A"/>
                          </a:solidFill>
                          <a:latin typeface="Liberation Serif" panose="02020603050405020304" charset="0"/>
                          <a:cs typeface="Liberation Serif" panose="02020603050405020304" charset="0"/>
                        </a:rPr>
                        <a:t>Neptune</a:t>
                      </a: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1A1A1A"/>
                          </a:solidFill>
                          <a:latin typeface="Times New Roman" panose="02020603050405020304" charset="0"/>
                          <a:cs typeface="Times New Roman" panose="02020603050405020304" charset="0"/>
                        </a:rPr>
                        <a:t>1.024 × 10</a:t>
                      </a:r>
                      <a:r>
                        <a:rPr lang="en-US" b="0" baseline="30000">
                          <a:solidFill>
                            <a:srgbClr val="1A1A1A"/>
                          </a:solidFill>
                          <a:latin typeface="Times New Roman" panose="02020603050405020304" charset="0"/>
                          <a:cs typeface="Times New Roman" panose="02020603050405020304" charset="0"/>
                        </a:rPr>
                        <a:t>26</a:t>
                      </a:r>
                      <a:r>
                        <a:rPr lang="en-US" b="0">
                          <a:solidFill>
                            <a:srgbClr val="1A1A1A"/>
                          </a:solidFill>
                          <a:latin typeface="Times New Roman" panose="02020603050405020304" charset="0"/>
                          <a:cs typeface="Times New Roman" panose="02020603050405020304" charset="0"/>
                        </a:rPr>
                        <a:t> </a:t>
                      </a:r>
                      <a:endParaRPr lang="en-US" b="0">
                        <a:solidFill>
                          <a:srgbClr val="1A1A1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Times New Roman" panose="02020603050405020304" charset="0"/>
                          <a:cs typeface="Times New Roman" panose="02020603050405020304" charset="0"/>
                        </a:rPr>
                        <a:t>24 622</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r>
                        <a:rPr lang="en-US" b="0">
                          <a:solidFill>
                            <a:srgbClr val="00000A"/>
                          </a:solidFill>
                          <a:latin typeface="Times New Roman" panose="02020603050405020304" charset="0"/>
                          <a:cs typeface="Times New Roman" panose="02020603050405020304" charset="0"/>
                        </a:rPr>
                        <a:t>11.15</a:t>
                      </a:r>
                      <a:endParaRPr lang="en-US" b="0">
                        <a:solidFill>
                          <a:srgbClr val="00000A"/>
                        </a:solidFill>
                        <a:latin typeface="Times New Roman" panose="02020603050405020304" charset="0"/>
                        <a:ea typeface="Times New Roman" panose="02020603050405020304" charset="0"/>
                        <a:cs typeface="Times New Roman"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indent="0" algn="l">
                        <a:buNone/>
                      </a:pPr>
                      <a:endParaRPr lang="en-US" b="0">
                        <a:solidFill>
                          <a:srgbClr val="00000A"/>
                        </a:solidFill>
                        <a:latin typeface="Liberation Serif" panose="02020603050405020304" charset="0"/>
                        <a:ea typeface="Liberation Serif" panose="02020603050405020304" charset="0"/>
                        <a:cs typeface="Liberation Serif" panose="02020603050405020304" charset="0"/>
                      </a:endParaRPr>
                    </a:p>
                  </a:txBody>
                  <a:tcPr marL="34290" marR="34925" marT="34925" marB="34925">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Text Box 3"/>
          <p:cNvSpPr txBox="1"/>
          <p:nvPr/>
        </p:nvSpPr>
        <p:spPr>
          <a:xfrm>
            <a:off x="133985" y="4232275"/>
            <a:ext cx="6856730" cy="10134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sz="2000" b="1">
                <a:solidFill>
                  <a:srgbClr val="002060"/>
                </a:solidFill>
                <a:sym typeface="+mn-ea"/>
              </a:rPr>
              <a:t>Materials and Procedure: </a:t>
            </a:r>
            <a:r>
              <a:rPr lang="en-US" sz="2000">
                <a:solidFill>
                  <a:srgbClr val="002060"/>
                </a:solidFill>
                <a:sym typeface="+mn-ea"/>
              </a:rPr>
              <a:t>described in detail in</a:t>
            </a:r>
            <a:r>
              <a:rPr lang="en-US" sz="2000" b="1">
                <a:solidFill>
                  <a:srgbClr val="002060"/>
                </a:solidFill>
                <a:sym typeface="+mn-ea"/>
              </a:rPr>
              <a:t> </a:t>
            </a:r>
            <a:r>
              <a:rPr lang="en-US" sz="2000">
                <a:solidFill>
                  <a:srgbClr val="002060"/>
                </a:solidFill>
                <a:sym typeface="+mn-ea"/>
              </a:rPr>
              <a:t>module </a:t>
            </a:r>
            <a:r>
              <a:rPr sz="2000">
                <a:solidFill>
                  <a:srgbClr val="002060"/>
                </a:solidFill>
                <a:sym typeface="+mn-ea"/>
              </a:rPr>
              <a:t>3, </a:t>
            </a:r>
          </a:p>
          <a:p>
            <a:pPr marL="0" marR="0" indent="0" algn="l" defTabSz="914400" rtl="0" fontAlgn="auto" latinLnBrk="1" hangingPunct="0">
              <a:lnSpc>
                <a:spcPct val="100000"/>
              </a:lnSpc>
              <a:spcBef>
                <a:spcPts val="0"/>
              </a:spcBef>
              <a:spcAft>
                <a:spcPts val="0"/>
              </a:spcAft>
              <a:buClrTx/>
              <a:buSzTx/>
              <a:buFontTx/>
              <a:buNone/>
            </a:pPr>
            <a:r>
              <a:rPr lang="en-US" altLang="en-US" sz="2000">
                <a:solidFill>
                  <a:srgbClr val="002060"/>
                </a:solidFill>
                <a:sym typeface="+mn-ea"/>
              </a:rPr>
              <a:t>topic “Newton’s law of gravitation”, practical section, </a:t>
            </a:r>
          </a:p>
          <a:p>
            <a:pPr marL="0" marR="0" indent="0" algn="l" defTabSz="914400" rtl="0" fontAlgn="auto" latinLnBrk="1" hangingPunct="0">
              <a:lnSpc>
                <a:spcPct val="100000"/>
              </a:lnSpc>
              <a:spcBef>
                <a:spcPts val="0"/>
              </a:spcBef>
              <a:spcAft>
                <a:spcPts val="0"/>
              </a:spcAft>
              <a:buClrTx/>
              <a:buSzTx/>
              <a:buFontTx/>
              <a:buNone/>
            </a:pPr>
            <a:r>
              <a:rPr lang="en-US" altLang="en-US" sz="2000">
                <a:solidFill>
                  <a:srgbClr val="002060"/>
                </a:solidFill>
                <a:sym typeface="+mn-ea"/>
              </a:rPr>
              <a:t>exercise </a:t>
            </a:r>
            <a:r>
              <a:rPr sz="2000">
                <a:solidFill>
                  <a:srgbClr val="002060"/>
                </a:solidFill>
                <a:sym typeface="+mn-ea"/>
              </a:rPr>
              <a:t>3.</a:t>
            </a:r>
            <a:r>
              <a:rPr lang="en-US" sz="2000">
                <a:solidFill>
                  <a:srgbClr val="002060"/>
                </a:solidFill>
                <a:sym typeface="+mn-ea"/>
              </a:rPr>
              <a:t>4</a:t>
            </a:r>
            <a:endParaRPr kumimoji="0" lang="en-US" sz="2000" b="0" i="0" u="none" strike="noStrike" cap="none" spc="0" normalizeH="0" baseline="0">
              <a:ln>
                <a:noFill/>
              </a:ln>
              <a:solidFill>
                <a:srgbClr val="002060"/>
              </a:solidFill>
              <a:effectLst/>
              <a:uFillTx/>
              <a:latin typeface="Calibri"/>
              <a:ea typeface="Calibri"/>
              <a:cs typeface="Calibri"/>
              <a:sym typeface="+mn-ea"/>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59"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260" name="image2.jpg"/>
          <p:cNvPicPr/>
          <p:nvPr/>
        </p:nvPicPr>
        <p:blipFill>
          <a:blip r:embed="rId3"/>
          <a:stretch>
            <a:fillRect/>
          </a:stretch>
        </p:blipFill>
        <p:spPr>
          <a:xfrm>
            <a:off x="-6762" y="5799925"/>
            <a:ext cx="12198762" cy="1051902"/>
          </a:xfrm>
          <a:prstGeom prst="rect">
            <a:avLst/>
          </a:prstGeom>
          <a:ln w="12700">
            <a:miter lim="400000"/>
            <a:headEnd/>
            <a:tailEnd/>
          </a:ln>
        </p:spPr>
      </p:pic>
      <p:pic>
        <p:nvPicPr>
          <p:cNvPr id="261" name="image1.png"/>
          <p:cNvPicPr/>
          <p:nvPr/>
        </p:nvPicPr>
        <p:blipFill>
          <a:blip r:embed="rId2"/>
          <a:stretch>
            <a:fillRect/>
          </a:stretch>
        </p:blipFill>
        <p:spPr>
          <a:xfrm>
            <a:off x="-6762" y="-11875"/>
            <a:ext cx="12198762" cy="1061514"/>
          </a:xfrm>
          <a:prstGeom prst="rect">
            <a:avLst/>
          </a:prstGeom>
          <a:ln w="12700">
            <a:miter lim="400000"/>
            <a:headEnd/>
            <a:tailEnd/>
          </a:ln>
        </p:spPr>
      </p:pic>
      <p:sp>
        <p:nvSpPr>
          <p:cNvPr id="262" name="Shape 262"/>
          <p:cNvSpPr/>
          <p:nvPr/>
        </p:nvSpPr>
        <p:spPr>
          <a:xfrm>
            <a:off x="261256" y="836615"/>
            <a:ext cx="11685322" cy="676910"/>
          </a:xfrm>
          <a:prstGeom prst="rect">
            <a:avLst/>
          </a:prstGeom>
          <a:ln w="12700">
            <a:miter lim="400000"/>
          </a:ln>
        </p:spPr>
        <p:txBody>
          <a:bodyPr lIns="0" tIns="0" rIns="0" bIns="0">
            <a:spAutoFit/>
          </a:bodyPr>
          <a:lstStyle/>
          <a:p>
            <a:pPr lvl="0"/>
            <a:r>
              <a:rPr lang="en-US" sz="4400" u="sng" dirty="0">
                <a:solidFill>
                  <a:srgbClr val="44546A"/>
                </a:solidFill>
                <a:sym typeface="+mn-ea"/>
              </a:rPr>
              <a:t>Exercise</a:t>
            </a:r>
            <a:r>
              <a:rPr lang="en-US" altLang="en-US" sz="4400" u="sng" dirty="0">
                <a:solidFill>
                  <a:srgbClr val="44546A"/>
                </a:solidFill>
                <a:sym typeface="+mn-ea"/>
              </a:rPr>
              <a:t> 3.1.5</a:t>
            </a:r>
            <a:r>
              <a:rPr lang="sk-SK" altLang="en-US" sz="4400" u="sng" dirty="0">
                <a:solidFill>
                  <a:srgbClr val="44546A"/>
                </a:solidFill>
                <a:sym typeface="+mn-ea"/>
              </a:rPr>
              <a:t>.</a:t>
            </a:r>
            <a:r>
              <a:rPr sz="4400" dirty="0">
                <a:solidFill>
                  <a:srgbClr val="44546A"/>
                </a:solidFill>
              </a:rPr>
              <a:t>: </a:t>
            </a:r>
            <a:r>
              <a:rPr lang="en-US" sz="2900" dirty="0">
                <a:solidFill>
                  <a:srgbClr val="44546A"/>
                </a:solidFill>
              </a:rPr>
              <a:t>Escape velocity</a:t>
            </a:r>
          </a:p>
        </p:txBody>
      </p:sp>
      <p:pic>
        <p:nvPicPr>
          <p:cNvPr id="266" name="pasted-image.tif"/>
          <p:cNvPicPr/>
          <p:nvPr/>
        </p:nvPicPr>
        <p:blipFill>
          <a:blip r:embed="rId4"/>
          <a:stretch>
            <a:fillRect/>
          </a:stretch>
        </p:blipFill>
        <p:spPr>
          <a:xfrm>
            <a:off x="9031581" y="1562455"/>
            <a:ext cx="2931819" cy="2198865"/>
          </a:xfrm>
          <a:prstGeom prst="rect">
            <a:avLst/>
          </a:prstGeom>
          <a:ln w="12700">
            <a:miter lim="400000"/>
            <a:headEnd/>
            <a:tailEnd/>
          </a:ln>
        </p:spPr>
      </p:pic>
      <p:sp>
        <p:nvSpPr>
          <p:cNvPr id="232" name="Shape 232"/>
          <p:cNvSpPr/>
          <p:nvPr/>
        </p:nvSpPr>
        <p:spPr>
          <a:xfrm>
            <a:off x="172085" y="1562735"/>
            <a:ext cx="8878570" cy="1353820"/>
          </a:xfrm>
          <a:prstGeom prst="rect">
            <a:avLst/>
          </a:prstGeom>
          <a:ln w="12700">
            <a:miter lim="400000"/>
          </a:ln>
        </p:spPr>
        <p:txBody>
          <a:bodyPr wrap="square" lIns="0" tIns="0" rIns="0" bIns="0">
            <a:spAutoFit/>
          </a:bodyPr>
          <a:lstStyle/>
          <a:p>
            <a:pPr lvl="0"/>
            <a:r>
              <a:rPr lang="en-US" sz="3100" b="1">
                <a:solidFill>
                  <a:srgbClr val="002060"/>
                </a:solidFill>
              </a:rPr>
              <a:t>Methodical part</a:t>
            </a:r>
            <a:r>
              <a:rPr sz="3600">
                <a:solidFill>
                  <a:srgbClr val="002060"/>
                </a:solidFill>
              </a:rPr>
              <a:t>: </a:t>
            </a:r>
            <a:r>
              <a:rPr lang="en-US" sz="2400">
                <a:solidFill>
                  <a:srgbClr val="002060"/>
                </a:solidFill>
                <a:sym typeface="+mn-ea"/>
              </a:rPr>
              <a:t>module </a:t>
            </a:r>
            <a:r>
              <a:rPr sz="2400">
                <a:solidFill>
                  <a:srgbClr val="002060"/>
                </a:solidFill>
                <a:sym typeface="+mn-ea"/>
              </a:rPr>
              <a:t>3, </a:t>
            </a:r>
            <a:r>
              <a:rPr lang="en-US" sz="2400">
                <a:solidFill>
                  <a:srgbClr val="002060"/>
                </a:solidFill>
                <a:sym typeface="+mn-ea"/>
              </a:rPr>
              <a:t>topic “</a:t>
            </a:r>
            <a:r>
              <a:rPr lang="en-US" altLang="en-US" sz="2400">
                <a:solidFill>
                  <a:srgbClr val="002060"/>
                </a:solidFill>
                <a:sym typeface="+mn-ea"/>
              </a:rPr>
              <a:t>Newton’s law of gravitation”.</a:t>
            </a:r>
          </a:p>
          <a:p>
            <a:pPr lvl="0"/>
            <a:r>
              <a:rPr lang="en-US" sz="2800">
                <a:solidFill>
                  <a:srgbClr val="002060"/>
                </a:solidFill>
              </a:rPr>
              <a:t>AIM: </a:t>
            </a:r>
            <a:r>
              <a:rPr sz="2000">
                <a:solidFill>
                  <a:srgbClr val="062C82"/>
                </a:solidFill>
              </a:rPr>
              <a:t>To better understand the concept of escape velocity. </a:t>
            </a:r>
          </a:p>
        </p:txBody>
      </p:sp>
      <p:sp>
        <p:nvSpPr>
          <p:cNvPr id="2" name="Text Box 1"/>
          <p:cNvSpPr txBox="1"/>
          <p:nvPr/>
        </p:nvSpPr>
        <p:spPr>
          <a:xfrm>
            <a:off x="260985" y="3236595"/>
            <a:ext cx="8271510" cy="11976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sz="2400" b="1" dirty="0">
                <a:solidFill>
                  <a:srgbClr val="002060"/>
                </a:solidFill>
                <a:sym typeface="+mn-ea"/>
              </a:rPr>
              <a:t>Procedure: </a:t>
            </a:r>
            <a:r>
              <a:rPr lang="en-US" sz="2400" dirty="0">
                <a:solidFill>
                  <a:srgbClr val="002060"/>
                </a:solidFill>
                <a:sym typeface="+mn-ea"/>
              </a:rPr>
              <a:t>described in detail in</a:t>
            </a:r>
            <a:r>
              <a:rPr lang="en-US" sz="2400" b="1" dirty="0">
                <a:solidFill>
                  <a:srgbClr val="002060"/>
                </a:solidFill>
                <a:sym typeface="+mn-ea"/>
              </a:rPr>
              <a:t> </a:t>
            </a:r>
            <a:r>
              <a:rPr lang="en-US" sz="2400" dirty="0">
                <a:solidFill>
                  <a:srgbClr val="002060"/>
                </a:solidFill>
                <a:sym typeface="+mn-ea"/>
              </a:rPr>
              <a:t>module </a:t>
            </a:r>
            <a:r>
              <a:rPr sz="2400" dirty="0">
                <a:solidFill>
                  <a:srgbClr val="002060"/>
                </a:solidFill>
                <a:sym typeface="+mn-ea"/>
              </a:rPr>
              <a:t>3, </a:t>
            </a:r>
          </a:p>
          <a:p>
            <a:pPr marL="0" marR="0" indent="0" algn="l" defTabSz="914400" rtl="0" fontAlgn="auto" latinLnBrk="1" hangingPunct="0">
              <a:lnSpc>
                <a:spcPct val="100000"/>
              </a:lnSpc>
              <a:spcBef>
                <a:spcPts val="0"/>
              </a:spcBef>
              <a:spcAft>
                <a:spcPts val="0"/>
              </a:spcAft>
              <a:buClrTx/>
              <a:buSzTx/>
              <a:buFontTx/>
              <a:buNone/>
            </a:pPr>
            <a:r>
              <a:rPr lang="en-US" altLang="en-US" sz="2400" dirty="0">
                <a:solidFill>
                  <a:srgbClr val="002060"/>
                </a:solidFill>
                <a:sym typeface="+mn-ea"/>
              </a:rPr>
              <a:t>topic “Newton’s law of gravitation”, practical section, </a:t>
            </a:r>
          </a:p>
          <a:p>
            <a:pPr marL="0" marR="0" indent="0" algn="l" defTabSz="914400" rtl="0" fontAlgn="auto" latinLnBrk="1" hangingPunct="0">
              <a:lnSpc>
                <a:spcPct val="100000"/>
              </a:lnSpc>
              <a:spcBef>
                <a:spcPts val="0"/>
              </a:spcBef>
              <a:spcAft>
                <a:spcPts val="0"/>
              </a:spcAft>
              <a:buClrTx/>
              <a:buSzTx/>
              <a:buFontTx/>
              <a:buNone/>
            </a:pPr>
            <a:r>
              <a:rPr lang="en-US" altLang="en-US" sz="2400" dirty="0">
                <a:solidFill>
                  <a:srgbClr val="002060"/>
                </a:solidFill>
                <a:sym typeface="+mn-ea"/>
              </a:rPr>
              <a:t>exercise </a:t>
            </a:r>
            <a:r>
              <a:rPr sz="2400" dirty="0">
                <a:solidFill>
                  <a:srgbClr val="002060"/>
                </a:solidFill>
                <a:sym typeface="+mn-ea"/>
              </a:rPr>
              <a:t>3.</a:t>
            </a:r>
            <a:r>
              <a:rPr lang="en-US" sz="2400" dirty="0">
                <a:solidFill>
                  <a:srgbClr val="002060"/>
                </a:solidFill>
                <a:sym typeface="+mn-ea"/>
              </a:rPr>
              <a:t>5</a:t>
            </a:r>
            <a:r>
              <a:rPr lang="en-US" altLang="en-US" sz="2400" dirty="0">
                <a:solidFill>
                  <a:srgbClr val="002060"/>
                </a:solidFill>
                <a:sym typeface="+mn-ea"/>
              </a:rPr>
              <a:t> </a:t>
            </a:r>
            <a:endParaRPr kumimoji="0" lang="en-US" altLang="en-US" sz="2400" b="0" i="0" u="none" strike="noStrike" cap="none" spc="0" normalizeH="0" baseline="0" dirty="0">
              <a:ln>
                <a:noFill/>
              </a:ln>
              <a:solidFill>
                <a:srgbClr val="002060"/>
              </a:solidFill>
              <a:effectLst/>
              <a:highlight>
                <a:srgbClr val="FFFF00"/>
              </a:highlight>
              <a:uFillTx/>
              <a:latin typeface="Calibri"/>
              <a:ea typeface="Calibri"/>
              <a:cs typeface="Calibri"/>
              <a:sym typeface="+mn-ea"/>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69"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270" name="image2.jpg"/>
          <p:cNvPicPr/>
          <p:nvPr/>
        </p:nvPicPr>
        <p:blipFill>
          <a:blip r:embed="rId3"/>
          <a:stretch>
            <a:fillRect/>
          </a:stretch>
        </p:blipFill>
        <p:spPr>
          <a:xfrm>
            <a:off x="-6762" y="5799925"/>
            <a:ext cx="12198762" cy="1051902"/>
          </a:xfrm>
          <a:prstGeom prst="rect">
            <a:avLst/>
          </a:prstGeom>
          <a:ln w="12700">
            <a:miter lim="400000"/>
            <a:headEnd/>
            <a:tailEnd/>
          </a:ln>
        </p:spPr>
      </p:pic>
      <p:pic>
        <p:nvPicPr>
          <p:cNvPr id="271" name="image1.png"/>
          <p:cNvPicPr/>
          <p:nvPr/>
        </p:nvPicPr>
        <p:blipFill>
          <a:blip r:embed="rId2"/>
          <a:stretch>
            <a:fillRect/>
          </a:stretch>
        </p:blipFill>
        <p:spPr>
          <a:xfrm>
            <a:off x="-6762" y="-11875"/>
            <a:ext cx="12198762" cy="1061514"/>
          </a:xfrm>
          <a:prstGeom prst="rect">
            <a:avLst/>
          </a:prstGeom>
          <a:ln w="12700">
            <a:miter lim="400000"/>
            <a:headEnd/>
            <a:tailEnd/>
          </a:ln>
        </p:spPr>
      </p:pic>
      <p:sp>
        <p:nvSpPr>
          <p:cNvPr id="272" name="Shape 272"/>
          <p:cNvSpPr/>
          <p:nvPr/>
        </p:nvSpPr>
        <p:spPr>
          <a:xfrm>
            <a:off x="253339" y="747715"/>
            <a:ext cx="11685322" cy="1123315"/>
          </a:xfrm>
          <a:prstGeom prst="rect">
            <a:avLst/>
          </a:prstGeom>
          <a:ln w="12700">
            <a:miter lim="400000"/>
          </a:ln>
        </p:spPr>
        <p:txBody>
          <a:bodyPr lIns="0" tIns="0" rIns="0" bIns="0">
            <a:spAutoFit/>
          </a:bodyPr>
          <a:lstStyle/>
          <a:p>
            <a:pPr lvl="0"/>
            <a:r>
              <a:rPr lang="en-US" sz="4400" u="sng" dirty="0">
                <a:solidFill>
                  <a:srgbClr val="44546A"/>
                </a:solidFill>
              </a:rPr>
              <a:t>Exercise</a:t>
            </a:r>
            <a:r>
              <a:rPr sz="4400" u="sng" dirty="0">
                <a:solidFill>
                  <a:srgbClr val="44546A"/>
                </a:solidFill>
              </a:rPr>
              <a:t> </a:t>
            </a:r>
            <a:r>
              <a:rPr lang="en-US" sz="4400" u="sng" dirty="0">
                <a:solidFill>
                  <a:srgbClr val="44546A"/>
                </a:solidFill>
              </a:rPr>
              <a:t>3.1.</a:t>
            </a:r>
            <a:r>
              <a:rPr lang="sk-SK" sz="4400" u="sng" dirty="0">
                <a:solidFill>
                  <a:srgbClr val="44546A"/>
                </a:solidFill>
              </a:rPr>
              <a:t>6</a:t>
            </a:r>
            <a:r>
              <a:rPr sz="4400" dirty="0">
                <a:solidFill>
                  <a:srgbClr val="44546A"/>
                </a:solidFill>
              </a:rPr>
              <a:t>:</a:t>
            </a:r>
            <a:r>
              <a:rPr sz="2900" dirty="0">
                <a:solidFill>
                  <a:srgbClr val="44546A"/>
                </a:solidFill>
              </a:rPr>
              <a:t> Calculating the escape velocity for celestial bodies with different masses.</a:t>
            </a:r>
          </a:p>
        </p:txBody>
      </p:sp>
      <p:sp>
        <p:nvSpPr>
          <p:cNvPr id="276" name="Shape 276"/>
          <p:cNvSpPr/>
          <p:nvPr/>
        </p:nvSpPr>
        <p:spPr>
          <a:xfrm>
            <a:off x="286385" y="4197985"/>
            <a:ext cx="11652250" cy="798830"/>
          </a:xfrm>
          <a:prstGeom prst="rect">
            <a:avLst/>
          </a:prstGeom>
          <a:ln w="12700">
            <a:miter lim="400000"/>
          </a:ln>
        </p:spPr>
        <p:txBody>
          <a:bodyPr wrap="square" lIns="45719" rIns="45719">
            <a:spAutoFit/>
          </a:bodyPr>
          <a:lstStyle>
            <a:lvl1pPr>
              <a:defRPr sz="2300">
                <a:solidFill>
                  <a:srgbClr val="007416"/>
                </a:solidFill>
              </a:defRPr>
            </a:lvl1pPr>
          </a:lstStyle>
          <a:p>
            <a:pPr lvl="0">
              <a:defRPr sz="1800">
                <a:solidFill>
                  <a:srgbClr val="000000"/>
                </a:solidFill>
              </a:defRPr>
            </a:pPr>
            <a:r>
              <a:rPr sz="2300">
                <a:solidFill>
                  <a:srgbClr val="007416"/>
                </a:solidFill>
              </a:rPr>
              <a:t>!</a:t>
            </a:r>
            <a:r>
              <a:rPr lang="en-US" sz="2300">
                <a:solidFill>
                  <a:srgbClr val="007416"/>
                </a:solidFill>
              </a:rPr>
              <a:t>The objects can be either chosen in advance by the teacher or this can be a first part of the task for the students</a:t>
            </a:r>
            <a:r>
              <a:rPr sz="2300">
                <a:solidFill>
                  <a:srgbClr val="007416"/>
                </a:solidFill>
              </a:rPr>
              <a:t>!</a:t>
            </a:r>
          </a:p>
        </p:txBody>
      </p:sp>
      <p:sp>
        <p:nvSpPr>
          <p:cNvPr id="100" name="Text Box 99"/>
          <p:cNvSpPr txBox="1"/>
          <p:nvPr/>
        </p:nvSpPr>
        <p:spPr>
          <a:xfrm>
            <a:off x="253365" y="2564765"/>
            <a:ext cx="11344910" cy="829945"/>
          </a:xfrm>
          <a:prstGeom prst="rect">
            <a:avLst/>
          </a:prstGeom>
          <a:noFill/>
          <a:ln w="9525">
            <a:noFill/>
          </a:ln>
        </p:spPr>
        <p:txBody>
          <a:bodyPr wrap="square">
            <a:spAutoFit/>
          </a:bodyPr>
          <a:lstStyle/>
          <a:p>
            <a:pPr marL="0" indent="0" algn="l"/>
            <a:r>
              <a:rPr lang="en-US" sz="2400" b="0" u="sng">
                <a:solidFill>
                  <a:srgbClr val="031282"/>
                </a:solidFill>
                <a:uFill>
                  <a:solidFill>
                    <a:srgbClr val="000000"/>
                  </a:solidFill>
                </a:uFill>
                <a:latin typeface="Times New Roman" panose="02020603050405020304" charset="0"/>
                <a:cs typeface="Helvetica" charset="0"/>
              </a:rPr>
              <a:t>AIM:</a:t>
            </a:r>
            <a:r>
              <a:rPr lang="en-US" sz="2400" b="0">
                <a:solidFill>
                  <a:srgbClr val="031282"/>
                </a:solidFill>
                <a:latin typeface="Times New Roman" panose="02020603050405020304" charset="0"/>
                <a:cs typeface="Helvetica" charset="0"/>
              </a:rPr>
              <a:t>  To better understand the scale of escape velocities for celestial bodies of different mass</a:t>
            </a:r>
            <a:r>
              <a:rPr lang="en-US" sz="1200" b="0">
                <a:solidFill>
                  <a:srgbClr val="00000A"/>
                </a:solidFill>
                <a:latin typeface="Times New Roman" panose="02020603050405020304" charset="0"/>
                <a:cs typeface="Helvetica" charset="0"/>
              </a:rPr>
              <a:t> .</a:t>
            </a:r>
            <a:endParaRPr lang="en-US"/>
          </a:p>
        </p:txBody>
      </p:sp>
      <p:sp>
        <p:nvSpPr>
          <p:cNvPr id="3" name="Text Box 2"/>
          <p:cNvSpPr txBox="1"/>
          <p:nvPr/>
        </p:nvSpPr>
        <p:spPr>
          <a:xfrm>
            <a:off x="286385" y="2034540"/>
            <a:ext cx="10995660" cy="5207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sz="2800" b="1">
                <a:solidFill>
                  <a:srgbClr val="002060"/>
                </a:solidFill>
                <a:sym typeface="+mn-ea"/>
              </a:rPr>
              <a:t>Methodical part</a:t>
            </a:r>
            <a:r>
              <a:rPr sz="2800" b="1">
                <a:solidFill>
                  <a:srgbClr val="002060"/>
                </a:solidFill>
                <a:sym typeface="+mn-ea"/>
              </a:rPr>
              <a:t>:</a:t>
            </a:r>
            <a:r>
              <a:rPr sz="2800">
                <a:solidFill>
                  <a:srgbClr val="002060"/>
                </a:solidFill>
                <a:sym typeface="+mn-ea"/>
              </a:rPr>
              <a:t> </a:t>
            </a:r>
            <a:r>
              <a:rPr lang="en-US" sz="2800">
                <a:solidFill>
                  <a:srgbClr val="002060"/>
                </a:solidFill>
                <a:sym typeface="+mn-ea"/>
              </a:rPr>
              <a:t>module </a:t>
            </a:r>
            <a:r>
              <a:rPr sz="2800">
                <a:solidFill>
                  <a:srgbClr val="002060"/>
                </a:solidFill>
                <a:sym typeface="+mn-ea"/>
              </a:rPr>
              <a:t>3, </a:t>
            </a:r>
            <a:r>
              <a:rPr lang="en-US" sz="2800">
                <a:solidFill>
                  <a:srgbClr val="002060"/>
                </a:solidFill>
                <a:sym typeface="+mn-ea"/>
              </a:rPr>
              <a:t>topic “</a:t>
            </a:r>
            <a:r>
              <a:rPr lang="en-US" altLang="en-US" sz="2800">
                <a:solidFill>
                  <a:srgbClr val="002060"/>
                </a:solidFill>
                <a:sym typeface="+mn-ea"/>
              </a:rPr>
              <a:t>Newton’s law of gravitation</a:t>
            </a:r>
            <a:r>
              <a:rPr lang="en-US" sz="2800">
                <a:solidFill>
                  <a:srgbClr val="002060"/>
                </a:solidFill>
                <a:sym typeface="+mn-ea"/>
              </a:rPr>
              <a:t>”</a:t>
            </a:r>
            <a:r>
              <a:rPr sz="2800">
                <a:solidFill>
                  <a:srgbClr val="002060"/>
                </a:solidFill>
                <a:sym typeface="+mn-ea"/>
              </a:rPr>
              <a:t>.</a:t>
            </a:r>
            <a:endParaRPr kumimoji="0" lang="en-US" sz="2800" b="0" i="0" u="none" strike="noStrike" cap="none" spc="0" normalizeH="0" baseline="0">
              <a:ln>
                <a:noFill/>
              </a:ln>
              <a:solidFill>
                <a:srgbClr val="000000"/>
              </a:solidFill>
              <a:effectLst/>
              <a:uFillTx/>
              <a:latin typeface="Calibri"/>
              <a:ea typeface="Calibri"/>
              <a:cs typeface="Calibri"/>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38"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39"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0" name="Shape 24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rPr>
              <a:t>Conclusions, results check 1</a:t>
            </a:r>
          </a:p>
        </p:txBody>
      </p:sp>
      <p:sp>
        <p:nvSpPr>
          <p:cNvPr id="241" name="Shape 241"/>
          <p:cNvSpPr/>
          <p:nvPr/>
        </p:nvSpPr>
        <p:spPr>
          <a:xfrm>
            <a:off x="400956" y="1645512"/>
            <a:ext cx="11685322" cy="3108325"/>
          </a:xfrm>
          <a:prstGeom prst="rect">
            <a:avLst/>
          </a:prstGeom>
          <a:ln w="12700">
            <a:miter lim="400000"/>
          </a:ln>
        </p:spPr>
        <p:txBody>
          <a:bodyPr lIns="0" tIns="0" rIns="0" bIns="0">
            <a:spAutoFit/>
          </a:bodyPr>
          <a:lstStyle/>
          <a:p>
            <a:pPr lvl="0"/>
            <a:r>
              <a:rPr sz="2600">
                <a:solidFill>
                  <a:srgbClr val="002060"/>
                </a:solidFill>
                <a:latin typeface="Calibri"/>
                <a:ea typeface="Calibri"/>
                <a:cs typeface="Calibri"/>
                <a:sym typeface="Calibri"/>
              </a:rPr>
              <a:t>Feed Forward</a:t>
            </a:r>
            <a:r>
              <a:rPr sz="2800">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Base your olans for the next lessons on the results of the students:</a:t>
            </a:r>
            <a:endParaRPr sz="2100">
              <a:solidFill>
                <a:srgbClr val="002060"/>
              </a:solidFill>
              <a:latin typeface="Calibri"/>
              <a:ea typeface="Calibri"/>
              <a:cs typeface="Calibri"/>
              <a:sym typeface="Calibri"/>
            </a:endParaRPr>
          </a:p>
          <a:p>
            <a:pPr marL="171450" lvl="0" indent="-171450">
              <a:buSzPct val="100000"/>
              <a:buChar char="•"/>
            </a:pPr>
            <a:r>
              <a:rPr sz="2100">
                <a:solidFill>
                  <a:srgbClr val="002060"/>
                </a:solidFill>
                <a:latin typeface="Calibri"/>
                <a:ea typeface="Calibri"/>
                <a:cs typeface="Calibri"/>
                <a:sym typeface="Calibri"/>
              </a:rPr>
              <a:t> </a:t>
            </a:r>
            <a:r>
              <a:rPr lang="en-US" sz="2100" b="1">
                <a:solidFill>
                  <a:srgbClr val="002060"/>
                </a:solidFill>
                <a:latin typeface="Calibri"/>
                <a:ea typeface="Calibri"/>
                <a:cs typeface="Calibri"/>
                <a:sym typeface="Calibri"/>
              </a:rPr>
              <a:t>Difficulty of the lessons</a:t>
            </a:r>
            <a:r>
              <a:rPr sz="2100" b="1">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depending on student comprehension of the material and level of completion of the activities.</a:t>
            </a:r>
          </a:p>
          <a:p>
            <a:pPr marL="0" lvl="0" indent="0">
              <a:buSzPct val="100000"/>
              <a:buNone/>
            </a:pPr>
            <a:endParaRPr lang="en-US" sz="2100">
              <a:solidFill>
                <a:srgbClr val="002060"/>
              </a:solidFill>
              <a:latin typeface="Calibri"/>
              <a:ea typeface="Calibri"/>
              <a:cs typeface="Calibri"/>
              <a:sym typeface="Calibri"/>
            </a:endParaRPr>
          </a:p>
          <a:p>
            <a:pPr marL="171450" lvl="0" indent="-171450">
              <a:buSzPct val="100000"/>
              <a:buChar char="•"/>
            </a:pPr>
            <a:r>
              <a:rPr lang="en-US" sz="2800">
                <a:solidFill>
                  <a:srgbClr val="002060"/>
                </a:solidFill>
                <a:latin typeface="Calibri"/>
                <a:ea typeface="Calibri"/>
                <a:cs typeface="Calibri"/>
                <a:sym typeface="Calibri"/>
              </a:rPr>
              <a:t>Preparation</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Clear and well appointed goals of the lesson and activities. When the goal is well understood, the attention towards a task/material is easier and more effective.</a:t>
            </a:r>
            <a:endParaRPr sz="2000">
              <a:solidFill>
                <a:srgbClr val="002060"/>
              </a:solidFill>
              <a:latin typeface="Calibri"/>
              <a:ea typeface="Calibri"/>
              <a:cs typeface="Calibri"/>
              <a:sym typeface="Calibri"/>
            </a:endParaRPr>
          </a:p>
          <a:p>
            <a:pPr marL="146685" lvl="0" indent="-146685">
              <a:buSzPct val="100000"/>
              <a:buChar char="•"/>
            </a:pPr>
            <a:r>
              <a:rPr lang="en-US" sz="2100" b="1">
                <a:solidFill>
                  <a:srgbClr val="002060"/>
                </a:solidFill>
                <a:latin typeface="Calibri"/>
                <a:ea typeface="Calibri"/>
                <a:cs typeface="Calibri"/>
                <a:sym typeface="Calibri"/>
              </a:rPr>
              <a:t>Approach toward the material</a:t>
            </a:r>
            <a:r>
              <a:rPr sz="2100">
                <a:solidFill>
                  <a:srgbClr val="002060"/>
                </a:solidFill>
                <a:latin typeface="Calibri"/>
                <a:ea typeface="Calibri"/>
                <a:cs typeface="Calibri"/>
                <a:sym typeface="Calibri"/>
              </a:rPr>
              <a:t>:</a:t>
            </a:r>
            <a:r>
              <a:rPr lang="en-US" sz="2100">
                <a:solidFill>
                  <a:srgbClr val="002060"/>
                </a:solidFill>
                <a:latin typeface="Calibri"/>
                <a:ea typeface="Calibri"/>
                <a:cs typeface="Calibri"/>
                <a:sym typeface="Calibri"/>
              </a:rPr>
              <a:t> What would be the correct approach that would help the student comprehension and activity completion</a:t>
            </a:r>
            <a:r>
              <a:rPr sz="2100">
                <a:solidFill>
                  <a:srgbClr val="002060"/>
                </a:solidFill>
                <a:latin typeface="Calibri"/>
                <a:ea typeface="Calibri"/>
                <a:cs typeface="Calibri"/>
                <a:sym typeface="Calibri"/>
              </a:rPr>
              <a:t>.</a:t>
            </a:r>
          </a:p>
          <a:p>
            <a:pPr marL="228600" lvl="0" indent="-228600">
              <a:buSzPct val="100000"/>
              <a:buChar char="•"/>
            </a:pPr>
            <a:endParaRPr sz="2100">
              <a:solidFill>
                <a:srgbClr val="002060"/>
              </a:solidFill>
              <a:latin typeface="Calibri"/>
              <a:ea typeface="Calibri"/>
              <a:cs typeface="Calibri"/>
              <a:sym typeface="Calibri"/>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46"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47"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8" name="Shape 248"/>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sym typeface="+mn-ea"/>
              </a:rPr>
              <a:t>Conclusions, results check</a:t>
            </a:r>
            <a:r>
              <a:rPr sz="4400" u="sng">
                <a:solidFill>
                  <a:srgbClr val="002060"/>
                </a:solidFill>
              </a:rPr>
              <a:t> 2</a:t>
            </a:r>
          </a:p>
        </p:txBody>
      </p:sp>
      <p:sp>
        <p:nvSpPr>
          <p:cNvPr id="249" name="Shape 249"/>
          <p:cNvSpPr/>
          <p:nvPr/>
        </p:nvSpPr>
        <p:spPr>
          <a:xfrm>
            <a:off x="261256" y="1698105"/>
            <a:ext cx="11685322" cy="2215515"/>
          </a:xfrm>
          <a:prstGeom prst="rect">
            <a:avLst/>
          </a:prstGeom>
          <a:ln w="12700">
            <a:miter lim="400000"/>
          </a:ln>
        </p:spPr>
        <p:txBody>
          <a:bodyPr lIns="0" tIns="0" rIns="0" bIns="0">
            <a:spAutoFit/>
          </a:bodyPr>
          <a:lstStyle/>
          <a:p>
            <a:pPr lvl="0"/>
            <a:endParaRPr lang="en-US" sz="2000">
              <a:solidFill>
                <a:srgbClr val="002060"/>
              </a:solidFill>
              <a:latin typeface="Calibri"/>
              <a:ea typeface="Calibri"/>
              <a:cs typeface="Calibri"/>
              <a:sym typeface="Calibri"/>
            </a:endParaRPr>
          </a:p>
          <a:p>
            <a:pPr marL="228600" lvl="0" indent="-228600">
              <a:buSzPct val="100000"/>
              <a:buChar char="•"/>
            </a:pPr>
            <a:r>
              <a:rPr lang="en-US" sz="2800" b="1">
                <a:solidFill>
                  <a:srgbClr val="002060"/>
                </a:solidFill>
                <a:latin typeface="Calibri"/>
                <a:ea typeface="Calibri"/>
                <a:cs typeface="Calibri"/>
                <a:sym typeface="Calibri"/>
              </a:rPr>
              <a:t>Selfevaluation:</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selfdiscipline, steering and control of the activities</a:t>
            </a:r>
            <a:r>
              <a:rPr sz="2800">
                <a:solidFill>
                  <a:srgbClr val="002060"/>
                </a:solidFill>
                <a:latin typeface="Calibri"/>
                <a:ea typeface="Calibri"/>
                <a:cs typeface="Calibri"/>
                <a:sym typeface="Calibri"/>
              </a:rPr>
              <a:t>.</a:t>
            </a:r>
          </a:p>
          <a:p>
            <a:pPr marL="228600" lvl="0" indent="-228600">
              <a:buSzPct val="100000"/>
              <a:buChar char="•"/>
            </a:pPr>
            <a:r>
              <a:rPr sz="2800" b="1">
                <a:solidFill>
                  <a:srgbClr val="002060"/>
                </a:solidFill>
                <a:latin typeface="Calibri"/>
                <a:ea typeface="Calibri"/>
                <a:cs typeface="Calibri"/>
                <a:sym typeface="Calibri"/>
              </a:rPr>
              <a:t> </a:t>
            </a:r>
            <a:r>
              <a:rPr lang="en-US" sz="2800" b="1">
                <a:solidFill>
                  <a:srgbClr val="002060"/>
                </a:solidFill>
                <a:latin typeface="Calibri"/>
                <a:ea typeface="Calibri"/>
                <a:cs typeface="Calibri"/>
                <a:sym typeface="Calibri"/>
              </a:rPr>
              <a:t>Individual approach</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Individual approach and guidance. </a:t>
            </a:r>
          </a:p>
          <a:p>
            <a:pPr marL="228600" lvl="0" indent="-228600">
              <a:buSzPct val="100000"/>
              <a:buChar char="•"/>
            </a:pPr>
            <a:r>
              <a:rPr lang="en-US" sz="2800">
                <a:solidFill>
                  <a:srgbClr val="002060"/>
                </a:solidFill>
                <a:latin typeface="Calibri"/>
                <a:ea typeface="Calibri"/>
                <a:cs typeface="Calibri"/>
                <a:sym typeface="Calibri"/>
              </a:rPr>
              <a:t>Check</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How did I do? Individual evaluation of the student’s work, pertaining to the specific activity and goal.  Must contain information about the advance (or lack of) the student has made and to guide them to achieve the goals and standards.</a:t>
            </a:r>
            <a:endParaRPr sz="2000">
              <a:solidFill>
                <a:srgbClr val="002060"/>
              </a:solidFill>
              <a:latin typeface="Calibri"/>
              <a:ea typeface="Calibri"/>
              <a:cs typeface="Calibri"/>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60"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61" name="image2.jpg"/>
          <p:cNvPicPr/>
          <p:nvPr/>
        </p:nvPicPr>
        <p:blipFill>
          <a:blip r:embed="rId3"/>
          <a:stretch>
            <a:fillRect/>
          </a:stretch>
        </p:blipFill>
        <p:spPr>
          <a:xfrm>
            <a:off x="-6762" y="5799925"/>
            <a:ext cx="12198762" cy="1051902"/>
          </a:xfrm>
          <a:prstGeom prst="rect">
            <a:avLst/>
          </a:prstGeom>
          <a:ln w="12700">
            <a:miter lim="400000"/>
            <a:headEnd/>
            <a:tailEnd/>
          </a:ln>
        </p:spPr>
      </p:pic>
      <p:grpSp>
        <p:nvGrpSpPr>
          <p:cNvPr id="64" name="Group 64"/>
          <p:cNvGrpSpPr/>
          <p:nvPr/>
        </p:nvGrpSpPr>
        <p:grpSpPr>
          <a:xfrm>
            <a:off x="1840176" y="3416576"/>
            <a:ext cx="3794178" cy="1768684"/>
            <a:chOff x="0" y="0"/>
            <a:chExt cx="3794177" cy="1768682"/>
          </a:xfrm>
        </p:grpSpPr>
        <p:sp>
          <p:nvSpPr>
            <p:cNvPr id="62" name="Shape 62"/>
            <p:cNvSpPr/>
            <p:nvPr/>
          </p:nvSpPr>
          <p:spPr>
            <a:xfrm>
              <a:off x="0" y="0"/>
              <a:ext cx="2080588" cy="1768683"/>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63" name="Shape 63"/>
            <p:cNvSpPr/>
            <p:nvPr/>
          </p:nvSpPr>
          <p:spPr>
            <a:xfrm>
              <a:off x="86340" y="336123"/>
              <a:ext cx="3707838" cy="1096437"/>
            </a:xfrm>
            <a:prstGeom prst="rect">
              <a:avLst/>
            </a:prstGeom>
            <a:solidFill>
              <a:srgbClr val="A5A5A5"/>
            </a:solidFill>
            <a:ln w="19050" cap="flat">
              <a:solidFill>
                <a:srgbClr val="FFFFFF"/>
              </a:solidFill>
              <a:prstDash val="solid"/>
              <a:miter lim="800000"/>
            </a:ln>
            <a:effectLst/>
          </p:spPr>
          <p:txBody>
            <a:bodyPr wrap="square" lIns="45719" tIns="45719" rIns="45719" bIns="45719" numCol="1" anchor="ctr">
              <a:noAutofit/>
            </a:bodyPr>
            <a:lstStyle/>
            <a:p>
              <a:pPr lvl="0"/>
              <a:r>
                <a:rPr sz="1900" b="1">
                  <a:solidFill>
                    <a:srgbClr val="0D0D0D"/>
                  </a:solidFill>
                </a:rPr>
                <a:t>4.</a:t>
              </a:r>
              <a:r>
                <a:rPr sz="1900" b="1">
                  <a:solidFill>
                    <a:srgbClr val="FFFFFF"/>
                  </a:solidFill>
                </a:rPr>
                <a:t> </a:t>
              </a:r>
              <a:r>
                <a:rPr sz="1900" b="1"/>
                <a:t>STARS Concept for Astronomy Education Program</a:t>
              </a:r>
            </a:p>
          </p:txBody>
        </p:sp>
      </p:grpSp>
      <p:grpSp>
        <p:nvGrpSpPr>
          <p:cNvPr id="67" name="Group 67"/>
          <p:cNvGrpSpPr/>
          <p:nvPr/>
        </p:nvGrpSpPr>
        <p:grpSpPr>
          <a:xfrm>
            <a:off x="6207689" y="4142306"/>
            <a:ext cx="3830799" cy="965201"/>
            <a:chOff x="0" y="0"/>
            <a:chExt cx="3830797" cy="965200"/>
          </a:xfrm>
        </p:grpSpPr>
        <p:sp>
          <p:nvSpPr>
            <p:cNvPr id="65" name="Shape 65"/>
            <p:cNvSpPr/>
            <p:nvPr/>
          </p:nvSpPr>
          <p:spPr>
            <a:xfrm>
              <a:off x="0" y="0"/>
              <a:ext cx="1954212" cy="965200"/>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b="1"/>
              </a:pPr>
              <a:endParaRPr/>
            </a:p>
          </p:txBody>
        </p:sp>
        <p:sp>
          <p:nvSpPr>
            <p:cNvPr id="66" name="Shape 66"/>
            <p:cNvSpPr/>
            <p:nvPr/>
          </p:nvSpPr>
          <p:spPr>
            <a:xfrm>
              <a:off x="47117" y="297935"/>
              <a:ext cx="3783680" cy="369330"/>
            </a:xfrm>
            <a:prstGeom prst="rect">
              <a:avLst/>
            </a:prstGeom>
            <a:solidFill>
              <a:srgbClr val="ED7D31"/>
            </a:solidFill>
            <a:ln w="12700" cap="flat">
              <a:solidFill>
                <a:srgbClr val="AD5B24"/>
              </a:solidFill>
              <a:prstDash val="solid"/>
              <a:miter lim="800000"/>
            </a:ln>
            <a:effectLst/>
          </p:spPr>
          <p:txBody>
            <a:bodyPr wrap="square" lIns="45719" tIns="45719" rIns="45719" bIns="45719" numCol="1" anchor="ctr">
              <a:spAutoFit/>
            </a:bodyPr>
            <a:lstStyle/>
            <a:p>
              <a:pPr lvl="0"/>
              <a:r>
                <a:rPr b="1" dirty="0"/>
                <a:t>International </a:t>
              </a:r>
              <a:r>
                <a:rPr lang="sk-SK" b="1" dirty="0"/>
                <a:t>Online </a:t>
              </a:r>
              <a:r>
                <a:rPr b="1" dirty="0"/>
                <a:t>Conference 2020</a:t>
              </a:r>
            </a:p>
          </p:txBody>
        </p:sp>
      </p:grpSp>
      <p:grpSp>
        <p:nvGrpSpPr>
          <p:cNvPr id="70" name="Group 70"/>
          <p:cNvGrpSpPr/>
          <p:nvPr/>
        </p:nvGrpSpPr>
        <p:grpSpPr>
          <a:xfrm>
            <a:off x="733989" y="1504453"/>
            <a:ext cx="3602720" cy="1942341"/>
            <a:chOff x="0" y="0"/>
            <a:chExt cx="3602718" cy="1942340"/>
          </a:xfrm>
        </p:grpSpPr>
        <p:sp>
          <p:nvSpPr>
            <p:cNvPr id="68" name="Shape 68"/>
            <p:cNvSpPr/>
            <p:nvPr/>
          </p:nvSpPr>
          <p:spPr>
            <a:xfrm>
              <a:off x="0" y="0"/>
              <a:ext cx="3356333" cy="1463889"/>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69" name="Shape 69"/>
            <p:cNvSpPr/>
            <p:nvPr/>
          </p:nvSpPr>
          <p:spPr>
            <a:xfrm>
              <a:off x="71460" y="65366"/>
              <a:ext cx="3531259"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lvl="0"/>
              <a:r>
                <a:rPr sz="1900" b="1">
                  <a:solidFill>
                    <a:srgbClr val="FFFFFF"/>
                  </a:solidFill>
                </a:rPr>
                <a:t>1.</a:t>
              </a:r>
              <a:r>
                <a:rPr sz="1900">
                  <a:solidFill>
                    <a:srgbClr val="FFFFFF"/>
                  </a:solidFill>
                </a:rPr>
                <a:t> </a:t>
              </a:r>
              <a:r>
                <a:rPr sz="1900" b="1">
                  <a:solidFill>
                    <a:srgbClr val="FFFFFF"/>
                  </a:solidFill>
                </a:rPr>
                <a:t>STARS Methodological Handbook for Teachers</a:t>
              </a:r>
              <a:endParaRPr sz="1900">
                <a:solidFill>
                  <a:srgbClr val="FFFFFF"/>
                </a:solidFill>
              </a:endParaRPr>
            </a:p>
            <a:p>
              <a:pPr lvl="0"/>
              <a:r>
                <a:rPr sz="1900">
                  <a:solidFill>
                    <a:srgbClr val="FFFFFF"/>
                  </a:solidFill>
                </a:rPr>
                <a:t>ready-to-use resource for teachers</a:t>
              </a:r>
            </a:p>
          </p:txBody>
        </p:sp>
      </p:grpSp>
      <p:grpSp>
        <p:nvGrpSpPr>
          <p:cNvPr id="73" name="Group 73"/>
          <p:cNvGrpSpPr/>
          <p:nvPr/>
        </p:nvGrpSpPr>
        <p:grpSpPr>
          <a:xfrm>
            <a:off x="8267470" y="2203845"/>
            <a:ext cx="3640413" cy="1768683"/>
            <a:chOff x="0" y="-21116"/>
            <a:chExt cx="3640412" cy="1768682"/>
          </a:xfrm>
        </p:grpSpPr>
        <p:sp>
          <p:nvSpPr>
            <p:cNvPr id="71" name="Shape 71"/>
            <p:cNvSpPr/>
            <p:nvPr/>
          </p:nvSpPr>
          <p:spPr>
            <a:xfrm>
              <a:off x="0" y="144222"/>
              <a:ext cx="3640413" cy="1438007"/>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72" name="Shape 72"/>
            <p:cNvSpPr/>
            <p:nvPr/>
          </p:nvSpPr>
          <p:spPr>
            <a:xfrm>
              <a:off x="70197" y="-21117"/>
              <a:ext cx="3500018" cy="1768684"/>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45719" tIns="45719" rIns="45719" bIns="45719" numCol="1" anchor="ctr">
              <a:noAutofit/>
            </a:bodyPr>
            <a:lstStyle/>
            <a:p>
              <a:pPr lvl="0"/>
              <a:r>
                <a:rPr sz="1900" b="1"/>
                <a:t>3.</a:t>
              </a:r>
              <a:r>
                <a:rPr sz="1900"/>
                <a:t> </a:t>
              </a:r>
              <a:r>
                <a:rPr sz="1900" b="1"/>
                <a:t>STARS Online Platform </a:t>
              </a:r>
              <a:r>
                <a:rPr sz="1900"/>
                <a:t>with examples of good practice and opportunities for discussions and exchange</a:t>
              </a:r>
            </a:p>
          </p:txBody>
        </p:sp>
      </p:grpSp>
      <p:grpSp>
        <p:nvGrpSpPr>
          <p:cNvPr id="76" name="Group 76"/>
          <p:cNvGrpSpPr/>
          <p:nvPr/>
        </p:nvGrpSpPr>
        <p:grpSpPr>
          <a:xfrm>
            <a:off x="4559579" y="1821051"/>
            <a:ext cx="3289666" cy="1856273"/>
            <a:chOff x="-41452" y="40184"/>
            <a:chExt cx="3289665" cy="1856272"/>
          </a:xfrm>
        </p:grpSpPr>
        <p:sp>
          <p:nvSpPr>
            <p:cNvPr id="74" name="Shape 74"/>
            <p:cNvSpPr/>
            <p:nvPr/>
          </p:nvSpPr>
          <p:spPr>
            <a:xfrm>
              <a:off x="0" y="40184"/>
              <a:ext cx="2576599" cy="13296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75" name="Shape 75"/>
            <p:cNvSpPr/>
            <p:nvPr/>
          </p:nvSpPr>
          <p:spPr>
            <a:xfrm>
              <a:off x="-41453" y="113825"/>
              <a:ext cx="3289667" cy="1782632"/>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45719" tIns="45719" rIns="45719" bIns="45719" numCol="1" anchor="ctr">
              <a:noAutofit/>
            </a:bodyPr>
            <a:lstStyle/>
            <a:p>
              <a:pPr lvl="0"/>
              <a:r>
                <a:rPr sz="1900" b="1">
                  <a:solidFill>
                    <a:srgbClr val="040404"/>
                  </a:solidFill>
                </a:rPr>
                <a:t>2.</a:t>
              </a:r>
              <a:r>
                <a:rPr sz="1900">
                  <a:solidFill>
                    <a:srgbClr val="040404"/>
                  </a:solidFill>
                </a:rPr>
                <a:t> </a:t>
              </a:r>
              <a:r>
                <a:rPr sz="1900" b="1"/>
                <a:t>STARS Training Program for Teachers</a:t>
              </a:r>
              <a:endParaRPr sz="1900">
                <a:solidFill>
                  <a:srgbClr val="FFFFFF"/>
                </a:solidFill>
              </a:endParaRPr>
            </a:p>
            <a:p>
              <a:pPr lvl="0"/>
              <a:r>
                <a:rPr sz="1900"/>
                <a:t>innovative and comprehensive approach</a:t>
              </a:r>
            </a:p>
          </p:txBody>
        </p:sp>
      </p:grpSp>
      <p:sp>
        <p:nvSpPr>
          <p:cNvPr id="77" name="Shape 77"/>
          <p:cNvSpPr/>
          <p:nvPr/>
        </p:nvSpPr>
        <p:spPr>
          <a:xfrm>
            <a:off x="642284" y="798515"/>
            <a:ext cx="11685321" cy="739141"/>
          </a:xfrm>
          <a:prstGeom prst="rect">
            <a:avLst/>
          </a:prstGeom>
          <a:ln w="12700">
            <a:miter lim="400000"/>
          </a:ln>
        </p:spPr>
        <p:txBody>
          <a:bodyPr lIns="45719" rIns="45719">
            <a:spAutoFit/>
          </a:bodyPr>
          <a:lstStyle/>
          <a:p>
            <a:pPr lvl="0"/>
            <a:r>
              <a:rPr sz="4400" u="sng">
                <a:solidFill>
                  <a:srgbClr val="002060"/>
                </a:solidFill>
              </a:rPr>
              <a:t>STARS project intro</a:t>
            </a:r>
          </a:p>
        </p:txBody>
      </p:sp>
      <p:sp>
        <p:nvSpPr>
          <p:cNvPr id="78" name="Shape 78"/>
          <p:cNvSpPr/>
          <p:nvPr/>
        </p:nvSpPr>
        <p:spPr>
          <a:xfrm>
            <a:off x="982535" y="4775277"/>
            <a:ext cx="3356334" cy="561341"/>
          </a:xfrm>
          <a:prstGeom prst="rect">
            <a:avLst/>
          </a:prstGeom>
          <a:ln w="12700">
            <a:miter lim="400000"/>
          </a:ln>
        </p:spPr>
        <p:txBody>
          <a:bodyPr wrap="none" lIns="45719" rIns="45719">
            <a:spAutoFit/>
          </a:bodyPr>
          <a:lstStyle>
            <a:lvl1pPr>
              <a:defRPr sz="3200"/>
            </a:lvl1pPr>
          </a:lstStyle>
          <a:p>
            <a:pPr lvl="0">
              <a:defRPr sz="1800"/>
            </a:pPr>
            <a:r>
              <a:rPr sz="3200"/>
              <a:t>project-stars.com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17"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18" name="Shape 118"/>
          <p:cNvSpPr>
            <a:spLocks noGrp="1"/>
          </p:cNvSpPr>
          <p:nvPr>
            <p:ph type="title"/>
          </p:nvPr>
        </p:nvSpPr>
        <p:spPr>
          <a:xfrm>
            <a:off x="1524000" y="637480"/>
            <a:ext cx="9144000" cy="954982"/>
          </a:xfrm>
          <a:prstGeom prst="rect">
            <a:avLst/>
          </a:prstGeom>
        </p:spPr>
        <p:txBody>
          <a:bodyPr lIns="0" tIns="0" rIns="0" bIns="0"/>
          <a:lstStyle>
            <a:lvl1pPr defTabSz="859790">
              <a:defRPr sz="5640">
                <a:solidFill>
                  <a:srgbClr val="142A9D"/>
                </a:solidFill>
              </a:defRPr>
            </a:lvl1pPr>
          </a:lstStyle>
          <a:p>
            <a:pPr lvl="0">
              <a:defRPr sz="1800">
                <a:solidFill>
                  <a:srgbClr val="000000"/>
                </a:solidFill>
              </a:defRPr>
            </a:pPr>
            <a:r>
              <a:rPr sz="5640" dirty="0">
                <a:solidFill>
                  <a:srgbClr val="142A9D"/>
                </a:solidFill>
              </a:rPr>
              <a:t>STARS</a:t>
            </a:r>
            <a:r>
              <a:rPr lang="en-US" sz="5640" dirty="0">
                <a:solidFill>
                  <a:srgbClr val="142A9D"/>
                </a:solidFill>
              </a:rPr>
              <a:t> modules</a:t>
            </a:r>
            <a:endParaRPr sz="5640" dirty="0">
              <a:solidFill>
                <a:srgbClr val="142A9D"/>
              </a:solidFill>
            </a:endParaRPr>
          </a:p>
        </p:txBody>
      </p:sp>
      <p:sp>
        <p:nvSpPr>
          <p:cNvPr id="119" name="Shape 119"/>
          <p:cNvSpPr>
            <a:spLocks noGrp="1"/>
          </p:cNvSpPr>
          <p:nvPr>
            <p:ph type="body" idx="1"/>
          </p:nvPr>
        </p:nvSpPr>
        <p:spPr>
          <a:xfrm>
            <a:off x="81210" y="1749971"/>
            <a:ext cx="11608595" cy="3892445"/>
          </a:xfrm>
          <a:prstGeom prst="rect">
            <a:avLst/>
          </a:prstGeom>
        </p:spPr>
        <p:txBody>
          <a:bodyPr lIns="0" tIns="0" rIns="0" bIns="0">
            <a:normAutofit fontScale="97500"/>
          </a:bodyPr>
          <a:lstStyle/>
          <a:p>
            <a:pPr algn="just" defTabSz="868680">
              <a:spcBef>
                <a:spcPts val="900"/>
              </a:spcBef>
              <a:defRPr sz="1800"/>
            </a:pPr>
            <a:r>
              <a:rPr lang="en-GB" sz="2800" dirty="0">
                <a:solidFill>
                  <a:srgbClr val="002060"/>
                </a:solidFill>
              </a:rPr>
              <a:t>#1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Constellations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#6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Galactic </a:t>
            </a:r>
            <a:r>
              <a:rPr lang="sk-SK"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280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eighbourhood</a:t>
            </a:r>
            <a:r>
              <a:rPr lang="en-GB" sz="2900" dirty="0">
                <a:solidFill>
                  <a:srgbClr val="002060"/>
                </a:solidFill>
                <a:latin typeface="Calibri" panose="020F0502020204030204" pitchFamily="34" charset="0"/>
                <a:cs typeface="Calibri" panose="020F0502020204030204" pitchFamily="34" charset="0"/>
              </a:rPr>
              <a:t>.</a:t>
            </a:r>
            <a:endParaRPr lang="sk-SK" sz="29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#2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Motion of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elestial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odies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GB" sz="2800" dirty="0">
                <a:solidFill>
                  <a:srgbClr val="002060"/>
                </a:solidFill>
                <a:latin typeface="Calibri" panose="020F0502020204030204" pitchFamily="34" charset="0"/>
                <a:cs typeface="Calibri" panose="020F0502020204030204" pitchFamily="34" charset="0"/>
              </a:rPr>
              <a:t>		#7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Sun and the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tars.</a:t>
            </a:r>
          </a:p>
          <a:p>
            <a:pPr lvl="0"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#3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Newton‘s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aw of Gravitation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#8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Milky Way Galaxy and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other galaxies</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#4 	</a:t>
            </a: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Space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Exploration</a:t>
            </a:r>
            <a:r>
              <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#9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Universe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#5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Solar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ystem</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#10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Observatories.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8"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29"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30" name="Shape 130"/>
          <p:cNvSpPr>
            <a:spLocks noGrp="1"/>
          </p:cNvSpPr>
          <p:nvPr>
            <p:ph type="title"/>
          </p:nvPr>
        </p:nvSpPr>
        <p:spPr>
          <a:xfrm>
            <a:off x="1524000" y="637480"/>
            <a:ext cx="9144000" cy="954982"/>
          </a:xfrm>
          <a:prstGeom prst="rect">
            <a:avLst/>
          </a:prstGeom>
        </p:spPr>
        <p:txBody>
          <a:bodyPr lIns="0" tIns="0" rIns="0" bIns="0"/>
          <a:lstStyle>
            <a:lvl1pPr defTabSz="713105">
              <a:defRPr sz="4680">
                <a:solidFill>
                  <a:srgbClr val="142A9D"/>
                </a:solidFill>
              </a:defRPr>
            </a:lvl1pPr>
          </a:lstStyle>
          <a:p>
            <a:pPr lvl="0">
              <a:defRPr sz="1800">
                <a:solidFill>
                  <a:srgbClr val="000000"/>
                </a:solidFill>
              </a:defRPr>
            </a:pPr>
            <a:r>
              <a:rPr lang="en-US" sz="4680">
                <a:solidFill>
                  <a:srgbClr val="142A9D"/>
                </a:solidFill>
              </a:rPr>
              <a:t>Structure of the modules</a:t>
            </a:r>
          </a:p>
        </p:txBody>
      </p:sp>
      <p:sp>
        <p:nvSpPr>
          <p:cNvPr id="131" name="Shape 131"/>
          <p:cNvSpPr>
            <a:spLocks noGrp="1"/>
          </p:cNvSpPr>
          <p:nvPr>
            <p:ph type="body" idx="1"/>
          </p:nvPr>
        </p:nvSpPr>
        <p:spPr>
          <a:xfrm>
            <a:off x="81210" y="1749971"/>
            <a:ext cx="11608595" cy="3892445"/>
          </a:xfrm>
          <a:prstGeom prst="rect">
            <a:avLst/>
          </a:prstGeom>
        </p:spPr>
        <p:txBody>
          <a:bodyPr lIns="0" tIns="0" rIns="0" bIns="0">
            <a:normAutofit fontScale="92500" lnSpcReduction="10000"/>
          </a:bodyPr>
          <a:lstStyle/>
          <a:p>
            <a:pPr lvl="0" algn="just">
              <a:defRPr sz="1800"/>
            </a:pPr>
            <a:r>
              <a:rPr sz="2800" dirty="0"/>
              <a:t>	</a:t>
            </a:r>
            <a:r>
              <a:rPr lang="en-US" sz="2800" dirty="0">
                <a:solidFill>
                  <a:srgbClr val="131D84"/>
                </a:solidFill>
                <a:latin typeface="+mj-ea"/>
                <a:cs typeface="+mj-ea"/>
              </a:rPr>
              <a:t>There are several topics in each module. </a:t>
            </a:r>
            <a:r>
              <a:rPr sz="2800" dirty="0">
                <a:solidFill>
                  <a:srgbClr val="131D84"/>
                </a:solidFill>
                <a:latin typeface="+mj-ea"/>
                <a:cs typeface="+mj-ea"/>
              </a:rPr>
              <a:t>	</a:t>
            </a:r>
          </a:p>
          <a:p>
            <a:pPr lvl="0" algn="just">
              <a:defRPr sz="1800"/>
            </a:pPr>
            <a:r>
              <a:rPr lang="en-US" sz="2800" dirty="0">
                <a:solidFill>
                  <a:srgbClr val="131D84"/>
                </a:solidFill>
                <a:latin typeface="+mj-ea"/>
                <a:cs typeface="+mj-ea"/>
              </a:rPr>
              <a:t>	Each topic contains: </a:t>
            </a:r>
            <a:endParaRPr sz="2800" dirty="0">
              <a:solidFill>
                <a:srgbClr val="131D84"/>
              </a:solidFill>
              <a:latin typeface="+mj-ea"/>
              <a:cs typeface="+mj-ea"/>
            </a:endParaRPr>
          </a:p>
          <a:p>
            <a:pPr marL="1358900" lvl="0" indent="-228600" algn="just">
              <a:buSzPct val="100000"/>
              <a:buChar char="•"/>
              <a:defRPr sz="1800"/>
            </a:pPr>
            <a:r>
              <a:rPr lang="en-US" sz="2800" dirty="0">
                <a:solidFill>
                  <a:srgbClr val="131D84"/>
                </a:solidFill>
                <a:latin typeface="+mj-ea"/>
                <a:cs typeface="+mj-ea"/>
              </a:rPr>
              <a:t>A brief introduction and key words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Theoretical part for the teacher</a:t>
            </a:r>
            <a:r>
              <a:rPr sz="2800" dirty="0">
                <a:solidFill>
                  <a:srgbClr val="131D84"/>
                </a:solidFill>
                <a:latin typeface="+mj-ea"/>
                <a:cs typeface="+mj-ea"/>
              </a:rPr>
              <a:t> -</a:t>
            </a:r>
            <a:r>
              <a:rPr lang="en-US" sz="2800" dirty="0">
                <a:solidFill>
                  <a:srgbClr val="131D84"/>
                </a:solidFill>
                <a:latin typeface="+mj-ea"/>
                <a:cs typeface="+mj-ea"/>
              </a:rPr>
              <a:t> provides the basic information, necessary for the planning a lesson on that topic </a:t>
            </a:r>
            <a:r>
              <a:rPr sz="2800" dirty="0">
                <a:solidFill>
                  <a:srgbClr val="131D84"/>
                </a:solidFill>
                <a:latin typeface="+mj-ea"/>
                <a:cs typeface="+mj-ea"/>
              </a:rPr>
              <a:t>(</a:t>
            </a:r>
            <a:r>
              <a:rPr lang="en-US" sz="2800" dirty="0">
                <a:solidFill>
                  <a:srgbClr val="131D84"/>
                </a:solidFill>
                <a:latin typeface="+mj-ea"/>
                <a:cs typeface="+mj-ea"/>
              </a:rPr>
              <a:t>and links to additional information in some cases</a:t>
            </a:r>
            <a:r>
              <a:rPr sz="2800" dirty="0">
                <a:solidFill>
                  <a:srgbClr val="131D84"/>
                </a:solidFill>
                <a:latin typeface="+mj-ea"/>
                <a:cs typeface="+mj-ea"/>
              </a:rPr>
              <a:t>).</a:t>
            </a:r>
          </a:p>
          <a:p>
            <a:pPr lvl="0" indent="1130300" algn="just">
              <a:defRPr sz="1800"/>
            </a:pPr>
            <a:r>
              <a:rPr sz="2800" dirty="0">
                <a:solidFill>
                  <a:srgbClr val="131D84"/>
                </a:solidFill>
                <a:latin typeface="+mj-ea"/>
                <a:cs typeface="+mj-ea"/>
              </a:rPr>
              <a:t>! </a:t>
            </a:r>
            <a:r>
              <a:rPr lang="en-US" sz="2800" dirty="0">
                <a:solidFill>
                  <a:srgbClr val="131D84"/>
                </a:solidFill>
                <a:latin typeface="+mj-ea"/>
                <a:cs typeface="+mj-ea"/>
              </a:rPr>
              <a:t>THESE ARE NOT READY-TO-USE LESSONS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Practical exercises and activities for the students -ready for use in the classroom (in most cases) and with answers provided where applicable. </a:t>
            </a:r>
            <a:endParaRPr sz="2800" dirty="0">
              <a:solidFill>
                <a:srgbClr val="131D84"/>
              </a:solidFill>
              <a:latin typeface="+mj-ea"/>
              <a:cs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1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11" name="Shape 111"/>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3218C"/>
                </a:solidFill>
                <a:latin typeface="Calibri"/>
                <a:ea typeface="Calibri"/>
                <a:cs typeface="Calibri"/>
                <a:sym typeface="Calibri"/>
              </a:defRPr>
            </a:lvl1pPr>
          </a:lstStyle>
          <a:p>
            <a:pPr lvl="0">
              <a:defRPr sz="1800" u="none">
                <a:solidFill>
                  <a:srgbClr val="000000"/>
                </a:solidFill>
              </a:defRPr>
            </a:pPr>
            <a:r>
              <a:rPr lang="en-US" sz="4400" u="sng" dirty="0">
                <a:solidFill>
                  <a:srgbClr val="13218C"/>
                </a:solidFill>
              </a:rPr>
              <a:t>How to work with the materials </a:t>
            </a:r>
            <a:r>
              <a:rPr sz="4400" u="sng" dirty="0">
                <a:solidFill>
                  <a:srgbClr val="13218C"/>
                </a:solidFill>
              </a:rPr>
              <a:t>1</a:t>
            </a:r>
          </a:p>
        </p:txBody>
      </p:sp>
      <p:sp>
        <p:nvSpPr>
          <p:cNvPr id="112" name="Shape 112"/>
          <p:cNvSpPr/>
          <p:nvPr/>
        </p:nvSpPr>
        <p:spPr>
          <a:xfrm>
            <a:off x="748072" y="2191194"/>
            <a:ext cx="11198505" cy="2400657"/>
          </a:xfrm>
          <a:prstGeom prst="rect">
            <a:avLst/>
          </a:prstGeom>
          <a:ln w="12700">
            <a:miter lim="400000"/>
          </a:ln>
        </p:spPr>
        <p:txBody>
          <a:bodyPr lIns="0" tIns="0" rIns="0" bIns="0">
            <a:spAutoFit/>
          </a:bodyPr>
          <a:lstStyle/>
          <a:p>
            <a:pPr marL="502285" lvl="0" indent="-502285">
              <a:buClr>
                <a:srgbClr val="002060"/>
              </a:buClr>
              <a:buSzPct val="100000"/>
              <a:buAutoNum type="arabicPeriod"/>
            </a:pPr>
            <a:r>
              <a:rPr lang="en-US" sz="2600" dirty="0">
                <a:solidFill>
                  <a:srgbClr val="222EA8"/>
                </a:solidFill>
                <a:latin typeface="Calibri"/>
                <a:ea typeface="Calibri"/>
                <a:cs typeface="Calibri"/>
                <a:sym typeface="Calibri"/>
              </a:rPr>
              <a:t>Carefully read the theoretical part for the teacher</a:t>
            </a:r>
            <a:r>
              <a:rPr sz="2600" dirty="0">
                <a:solidFill>
                  <a:srgbClr val="222EA8"/>
                </a:solidFill>
                <a:latin typeface="Calibri"/>
                <a:ea typeface="Calibri"/>
                <a:cs typeface="Calibri"/>
                <a:sym typeface="Calibri"/>
              </a:rPr>
              <a:t>.</a:t>
            </a:r>
            <a:endParaRPr dirty="0">
              <a:solidFill>
                <a:srgbClr val="222EA8"/>
              </a:solidFill>
              <a:latin typeface="Calibri"/>
              <a:ea typeface="Calibri"/>
              <a:cs typeface="Calibri"/>
              <a:sym typeface="Calibri"/>
            </a:endParaRPr>
          </a:p>
          <a:p>
            <a:pPr lvl="0"/>
            <a:endParaRPr sz="2600" dirty="0">
              <a:solidFill>
                <a:srgbClr val="222EA8"/>
              </a:solidFill>
              <a:latin typeface="Calibri"/>
              <a:ea typeface="Calibri"/>
              <a:cs typeface="Calibri"/>
              <a:sym typeface="Calibri"/>
            </a:endParaRPr>
          </a:p>
          <a:p>
            <a:pPr marL="502285" lvl="0" indent="-502285">
              <a:buClr>
                <a:srgbClr val="002060"/>
              </a:buClr>
              <a:buSzPct val="100000"/>
              <a:buAutoNum type="arabicPeriod" startAt="2"/>
            </a:pPr>
            <a:r>
              <a:rPr lang="en-US" sz="2600" dirty="0">
                <a:solidFill>
                  <a:srgbClr val="222EA8"/>
                </a:solidFill>
                <a:latin typeface="Calibri"/>
                <a:ea typeface="Calibri"/>
                <a:cs typeface="Calibri"/>
                <a:sym typeface="Calibri"/>
              </a:rPr>
              <a:t>Should questions arise, look for answers in the supplementary materials , on the project’s website (</a:t>
            </a:r>
            <a:r>
              <a:rPr sz="2600" dirty="0">
                <a:solidFill>
                  <a:srgbClr val="222EA8"/>
                </a:solidFill>
                <a:latin typeface="Calibri"/>
                <a:ea typeface="Calibri"/>
                <a:cs typeface="Calibri"/>
                <a:sym typeface="Calibri"/>
              </a:rPr>
              <a:t>http://project-stars.com)</a:t>
            </a:r>
            <a:r>
              <a:rPr lang="en-US" sz="2600" dirty="0">
                <a:solidFill>
                  <a:srgbClr val="222EA8"/>
                </a:solidFill>
                <a:latin typeface="Calibri"/>
                <a:ea typeface="Calibri"/>
                <a:cs typeface="Calibri"/>
                <a:sym typeface="Calibri"/>
              </a:rPr>
              <a:t>, or other internet sites</a:t>
            </a:r>
            <a:r>
              <a:rPr sz="2600" dirty="0">
                <a:solidFill>
                  <a:srgbClr val="222EA8"/>
                </a:solidFill>
                <a:latin typeface="Calibri"/>
                <a:ea typeface="Calibri"/>
                <a:cs typeface="Calibri"/>
                <a:sym typeface="Calibri"/>
              </a:rPr>
              <a:t>.</a:t>
            </a:r>
            <a:r>
              <a:rPr sz="2600" dirty="0">
                <a:solidFill>
                  <a:srgbClr val="002060"/>
                </a:solidFill>
                <a:latin typeface="Calibri"/>
                <a:ea typeface="Calibri"/>
                <a:cs typeface="Calibri"/>
                <a:sym typeface="Calibri"/>
              </a:rPr>
              <a:t>                                                           </a:t>
            </a:r>
          </a:p>
          <a:p>
            <a:pPr lvl="0"/>
            <a:r>
              <a:rPr sz="2600" dirty="0">
                <a:solidFill>
                  <a:srgbClr val="002060"/>
                </a:solidFill>
                <a:latin typeface="Calibri"/>
                <a:ea typeface="Calibri"/>
                <a:cs typeface="Calibri"/>
                <a:sym typeface="Calibri"/>
              </a:rPr>
              <a:t>	</a:t>
            </a:r>
            <a:r>
              <a:rPr lang="en-US" sz="2600" dirty="0">
                <a:solidFill>
                  <a:srgbClr val="002060"/>
                </a:solidFill>
                <a:latin typeface="Calibri"/>
                <a:ea typeface="Calibri"/>
                <a:cs typeface="Calibri"/>
                <a:sym typeface="Calibri"/>
              </a:rPr>
              <a:t>Attention! Make sure the information is reliable!</a:t>
            </a:r>
            <a:endParaRPr sz="2600" dirty="0">
              <a:solidFill>
                <a:srgbClr val="162796"/>
              </a:solidFill>
              <a:latin typeface="Calibri"/>
              <a:ea typeface="Calibri"/>
              <a:cs typeface="Calibri"/>
              <a:sym typeface="Calibri"/>
            </a:endParaRPr>
          </a:p>
          <a:p>
            <a:pPr marL="502285" lvl="0" indent="-502285">
              <a:buClr>
                <a:srgbClr val="002163"/>
              </a:buClr>
              <a:buSzPct val="100000"/>
              <a:buAutoNum type="arabicPeriod" startAt="3"/>
            </a:pPr>
            <a:r>
              <a:rPr lang="en-US" sz="2600" dirty="0">
                <a:solidFill>
                  <a:srgbClr val="162796"/>
                </a:solidFill>
                <a:latin typeface="Calibri"/>
                <a:ea typeface="Calibri"/>
                <a:cs typeface="Calibri"/>
                <a:sym typeface="Calibri"/>
              </a:rPr>
              <a:t>Prepare the theoretical part of your lesson. </a:t>
            </a:r>
            <a:endParaRPr sz="2600" dirty="0">
              <a:solidFill>
                <a:srgbClr val="162796"/>
              </a:solidFill>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7"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2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29" name="Shape 129"/>
          <p:cNvSpPr/>
          <p:nvPr/>
        </p:nvSpPr>
        <p:spPr>
          <a:xfrm>
            <a:off x="493572" y="1676574"/>
            <a:ext cx="11198506" cy="4578350"/>
          </a:xfrm>
          <a:prstGeom prst="rect">
            <a:avLst/>
          </a:prstGeom>
          <a:ln w="12700">
            <a:miter lim="400000"/>
          </a:ln>
        </p:spPr>
        <p:txBody>
          <a:bodyPr lIns="0" tIns="0" rIns="0" bIns="0">
            <a:spAutoFit/>
          </a:bodyPr>
          <a:lstStyle/>
          <a:p>
            <a:pPr marL="347345" lvl="0" indent="-347345">
              <a:lnSpc>
                <a:spcPct val="120000"/>
              </a:lnSpc>
              <a:buClr>
                <a:srgbClr val="002060"/>
              </a:buClr>
              <a:buSzPct val="100000"/>
              <a:buAutoNum type="arabicPeriod" startAt="4"/>
            </a:pPr>
            <a:r>
              <a:rPr lang="en-US" sz="2400">
                <a:solidFill>
                  <a:srgbClr val="182392"/>
                </a:solidFill>
                <a:latin typeface="Calibri"/>
                <a:ea typeface="Calibri"/>
                <a:cs typeface="Calibri"/>
                <a:sym typeface="Calibri"/>
              </a:rPr>
              <a:t>Read carefully the practical exercises and their answers. </a:t>
            </a:r>
          </a:p>
          <a:p>
            <a:pPr marL="347345" lvl="0" indent="-347345">
              <a:lnSpc>
                <a:spcPct val="120000"/>
              </a:lnSpc>
              <a:buClr>
                <a:srgbClr val="002060"/>
              </a:buClr>
              <a:buSzPct val="100000"/>
              <a:buAutoNum type="arabicPeriod" startAt="4"/>
            </a:pPr>
            <a:r>
              <a:rPr lang="en-US" sz="2400">
                <a:solidFill>
                  <a:srgbClr val="222EA8"/>
                </a:solidFill>
                <a:latin typeface="Calibri"/>
                <a:ea typeface="Calibri"/>
                <a:cs typeface="Calibri"/>
                <a:sym typeface="Calibri"/>
              </a:rPr>
              <a:t>Should questions arise, look for answers in the supplementary materials , on the project’s website (</a:t>
            </a:r>
            <a:r>
              <a:rPr sz="2400">
                <a:solidFill>
                  <a:srgbClr val="222EA8"/>
                </a:solidFill>
                <a:latin typeface="Calibri"/>
                <a:ea typeface="Calibri"/>
                <a:cs typeface="Calibri"/>
                <a:sym typeface="Calibri"/>
              </a:rPr>
              <a:t>http://project-stars.com)</a:t>
            </a:r>
            <a:r>
              <a:rPr lang="en-US" sz="2400">
                <a:solidFill>
                  <a:srgbClr val="222EA8"/>
                </a:solidFill>
                <a:latin typeface="Calibri"/>
                <a:ea typeface="Calibri"/>
                <a:cs typeface="Calibri"/>
                <a:sym typeface="Calibri"/>
              </a:rPr>
              <a:t>, or other internet sites</a:t>
            </a:r>
            <a:r>
              <a:rPr sz="2400">
                <a:solidFill>
                  <a:srgbClr val="222EA8"/>
                </a:solidFill>
                <a:latin typeface="Calibri"/>
                <a:ea typeface="Calibri"/>
                <a:cs typeface="Calibri"/>
                <a:sym typeface="Calibri"/>
              </a:rPr>
              <a:t>.</a:t>
            </a:r>
            <a:r>
              <a:rPr sz="2400">
                <a:solidFill>
                  <a:srgbClr val="002060"/>
                </a:solidFill>
                <a:latin typeface="Calibri"/>
                <a:ea typeface="Calibri"/>
                <a:cs typeface="Calibri"/>
                <a:sym typeface="Calibri"/>
              </a:rPr>
              <a:t>                                                           </a:t>
            </a:r>
          </a:p>
          <a:p>
            <a:pPr lvl="0"/>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Attention! Make sure the information is reliable!</a:t>
            </a:r>
          </a:p>
          <a:p>
            <a:pPr marL="347345" lvl="0" indent="-347345">
              <a:lnSpc>
                <a:spcPct val="120000"/>
              </a:lnSpc>
              <a:buClr>
                <a:srgbClr val="002060"/>
              </a:buClr>
              <a:buSzPct val="100000"/>
              <a:buAutoNum type="arabicPeriod" startAt="4"/>
            </a:pPr>
            <a:r>
              <a:rPr lang="en-US" sz="2400">
                <a:solidFill>
                  <a:srgbClr val="183294"/>
                </a:solidFill>
                <a:sym typeface="Calibri"/>
              </a:rPr>
              <a:t>Depending on the theoretical content of your lesson, choose appropriate pracical activities to use. You can look for additional exercises in the supplementary materials or at the webpage of the project</a:t>
            </a:r>
            <a:r>
              <a:rPr sz="2400">
                <a:solidFill>
                  <a:srgbClr val="183294"/>
                </a:solidFill>
                <a:sym typeface="Calibri"/>
              </a:rPr>
              <a:t> (http://project-stars.com/?lang=bg)</a:t>
            </a:r>
            <a:r>
              <a:rPr lang="en-US" sz="2400">
                <a:solidFill>
                  <a:srgbClr val="183294"/>
                </a:solidFill>
                <a:sym typeface="Calibri"/>
              </a:rPr>
              <a:t>,</a:t>
            </a:r>
            <a:r>
              <a:rPr sz="2400">
                <a:solidFill>
                  <a:srgbClr val="183294"/>
                </a:solidFill>
                <a:sym typeface="Calibri"/>
              </a:rPr>
              <a:t> </a:t>
            </a:r>
            <a:r>
              <a:rPr lang="en-US" sz="2400">
                <a:solidFill>
                  <a:srgbClr val="222EA8"/>
                </a:solidFill>
                <a:sym typeface="Calibri"/>
              </a:rPr>
              <a:t>or other internet sites</a:t>
            </a:r>
            <a:r>
              <a:rPr sz="2400">
                <a:solidFill>
                  <a:srgbClr val="222EA8"/>
                </a:solidFill>
                <a:sym typeface="Calibri"/>
              </a:rPr>
              <a:t>.</a:t>
            </a:r>
            <a:r>
              <a:rPr sz="2400">
                <a:solidFill>
                  <a:srgbClr val="002060"/>
                </a:solidFill>
                <a:sym typeface="Calibri"/>
              </a:rPr>
              <a:t>                                                           </a:t>
            </a:r>
            <a:endParaRPr sz="2400">
              <a:solidFill>
                <a:srgbClr val="002060"/>
              </a:solidFill>
              <a:latin typeface="Calibri"/>
              <a:ea typeface="Calibri"/>
              <a:cs typeface="Calibri"/>
              <a:sym typeface="Calibri"/>
            </a:endParaRPr>
          </a:p>
          <a:p>
            <a:pPr lvl="0"/>
            <a:r>
              <a:rPr sz="2400">
                <a:solidFill>
                  <a:srgbClr val="002060"/>
                </a:solidFill>
                <a:sym typeface="Calibri"/>
              </a:rPr>
              <a:t>	</a:t>
            </a:r>
            <a:r>
              <a:rPr lang="en-US" sz="2400">
                <a:solidFill>
                  <a:srgbClr val="002060"/>
                </a:solidFill>
                <a:sym typeface="Calibri"/>
              </a:rPr>
              <a:t>Attention! Make sure the information is reliable!</a:t>
            </a:r>
            <a:endParaRPr lang="en-US" sz="2400">
              <a:solidFill>
                <a:srgbClr val="002060"/>
              </a:solidFill>
              <a:latin typeface="Calibri"/>
              <a:ea typeface="Calibri"/>
              <a:cs typeface="Calibri"/>
              <a:sym typeface="Calibri"/>
            </a:endParaRPr>
          </a:p>
          <a:p>
            <a:pPr lvl="0"/>
            <a:endParaRPr sz="2400">
              <a:solidFill>
                <a:srgbClr val="122994"/>
              </a:solidFill>
              <a:latin typeface="Calibri"/>
              <a:ea typeface="Calibri"/>
              <a:cs typeface="Calibri"/>
              <a:sym typeface="Calibri"/>
            </a:endParaRPr>
          </a:p>
          <a:p>
            <a:pPr lvl="0"/>
            <a:endParaRPr sz="2400">
              <a:latin typeface="Calibri"/>
              <a:ea typeface="Calibri"/>
              <a:cs typeface="Calibri"/>
              <a:sym typeface="Calibri"/>
            </a:endParaRPr>
          </a:p>
        </p:txBody>
      </p:sp>
      <p:sp>
        <p:nvSpPr>
          <p:cNvPr id="130" name="Shape 13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a:t>
            </a:r>
            <a:r>
              <a:rPr lang="en-US" sz="4400" u="sng">
                <a:solidFill>
                  <a:srgbClr val="152294"/>
                </a:solidFill>
              </a:rPr>
              <a:t>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4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41" name="Shape 141"/>
          <p:cNvSpPr/>
          <p:nvPr/>
        </p:nvSpPr>
        <p:spPr>
          <a:xfrm>
            <a:off x="496747" y="1486760"/>
            <a:ext cx="11198506" cy="3077845"/>
          </a:xfrm>
          <a:prstGeom prst="rect">
            <a:avLst/>
          </a:prstGeom>
          <a:ln w="12700">
            <a:miter lim="400000"/>
          </a:ln>
        </p:spPr>
        <p:txBody>
          <a:bodyPr wrap="square" lIns="0" tIns="0" rIns="0" bIns="0">
            <a:spAutoFit/>
          </a:bodyPr>
          <a:lstStyle/>
          <a:p>
            <a:pPr lvl="0"/>
            <a:endParaRPr sz="2500" dirty="0">
              <a:solidFill>
                <a:srgbClr val="122994"/>
              </a:solidFill>
              <a:latin typeface="Calibri"/>
              <a:ea typeface="Calibri"/>
              <a:cs typeface="Calibri"/>
              <a:sym typeface="Calibri"/>
            </a:endParaRPr>
          </a:p>
          <a:p>
            <a:pPr marL="0" lvl="0" indent="0">
              <a:buClr>
                <a:srgbClr val="002060"/>
              </a:buClr>
              <a:buSzPct val="100000"/>
              <a:buNone/>
            </a:pPr>
            <a:r>
              <a:rPr lang="en-US" altLang="en-US" sz="2500" dirty="0">
                <a:solidFill>
                  <a:srgbClr val="122994"/>
                </a:solidFill>
                <a:latin typeface="Calibri"/>
                <a:ea typeface="Calibri"/>
                <a:cs typeface="Calibri"/>
                <a:sym typeface="Calibri"/>
              </a:rPr>
              <a:t>7. </a:t>
            </a:r>
            <a:r>
              <a:rPr lang="en-US" sz="2500" dirty="0">
                <a:solidFill>
                  <a:srgbClr val="122994"/>
                </a:solidFill>
                <a:sym typeface="Calibri"/>
              </a:rPr>
              <a:t>Keep in mind that some of the activities require materials that should be available during the lesson.</a:t>
            </a:r>
            <a:endParaRPr sz="2500" dirty="0">
              <a:solidFill>
                <a:srgbClr val="122994"/>
              </a:solidFill>
              <a:latin typeface="Calibri"/>
              <a:ea typeface="Calibri"/>
              <a:cs typeface="Calibri"/>
              <a:sym typeface="Calibri"/>
            </a:endParaRPr>
          </a:p>
          <a:p>
            <a:pPr marL="0" lvl="0" indent="0">
              <a:buClr>
                <a:srgbClr val="002060"/>
              </a:buClr>
              <a:buSzPct val="100000"/>
              <a:buNone/>
            </a:pPr>
            <a:r>
              <a:rPr lang="en-US" altLang="en-US" sz="2500" dirty="0">
                <a:solidFill>
                  <a:srgbClr val="122994"/>
                </a:solidFill>
                <a:latin typeface="Calibri"/>
                <a:ea typeface="Calibri"/>
                <a:cs typeface="Calibri"/>
                <a:sym typeface="Calibri"/>
              </a:rPr>
              <a:t>8. </a:t>
            </a:r>
            <a:r>
              <a:rPr lang="en-US" sz="2500" dirty="0">
                <a:solidFill>
                  <a:srgbClr val="122994"/>
                </a:solidFill>
                <a:latin typeface="Calibri"/>
                <a:ea typeface="Calibri"/>
                <a:cs typeface="Calibri"/>
                <a:sym typeface="Calibri"/>
              </a:rPr>
              <a:t>We rec</a:t>
            </a:r>
            <a:r>
              <a:rPr lang="sk-SK" sz="2500" dirty="0">
                <a:solidFill>
                  <a:srgbClr val="122994"/>
                </a:solidFill>
                <a:latin typeface="Calibri"/>
                <a:ea typeface="Calibri"/>
                <a:cs typeface="Calibri"/>
                <a:sym typeface="Calibri"/>
              </a:rPr>
              <a:t>c</a:t>
            </a:r>
            <a:r>
              <a:rPr lang="en-US" sz="2500" dirty="0">
                <a:solidFill>
                  <a:srgbClr val="122994"/>
                </a:solidFill>
                <a:latin typeface="Calibri"/>
                <a:ea typeface="Calibri"/>
                <a:cs typeface="Calibri"/>
                <a:sym typeface="Calibri"/>
              </a:rPr>
              <a:t>om</a:t>
            </a:r>
            <a:r>
              <a:rPr lang="sk-SK" sz="2500" dirty="0">
                <a:solidFill>
                  <a:srgbClr val="122994"/>
                </a:solidFill>
                <a:latin typeface="Calibri"/>
                <a:ea typeface="Calibri"/>
                <a:cs typeface="Calibri"/>
                <a:sym typeface="Calibri"/>
              </a:rPr>
              <a:t>m</a:t>
            </a:r>
            <a:r>
              <a:rPr lang="en-US" sz="2500" dirty="0">
                <a:solidFill>
                  <a:srgbClr val="122994"/>
                </a:solidFill>
                <a:latin typeface="Calibri"/>
                <a:ea typeface="Calibri"/>
                <a:cs typeface="Calibri"/>
                <a:sym typeface="Calibri"/>
              </a:rPr>
              <a:t>end you try out the activities yourself before presenting them in the classroom. Based on your students ages and abilities, you might need to modify the activities (either to make them easier or more difficult). However make sure to keep them correct in terms of physics. </a:t>
            </a:r>
            <a:endParaRPr sz="2500" dirty="0">
              <a:solidFill>
                <a:srgbClr val="122994"/>
              </a:solidFill>
              <a:latin typeface="Calibri"/>
              <a:ea typeface="Calibri"/>
              <a:cs typeface="Calibri"/>
              <a:sym typeface="Calibri"/>
            </a:endParaRPr>
          </a:p>
          <a:p>
            <a:pPr marL="347345" lvl="0" indent="-347345">
              <a:buClr>
                <a:srgbClr val="002163"/>
              </a:buClr>
              <a:buSzPct val="100000"/>
              <a:buAutoNum type="arabicPeriod" startAt="9"/>
            </a:pPr>
            <a:r>
              <a:rPr lang="en-US" sz="2500" dirty="0">
                <a:solidFill>
                  <a:srgbClr val="122994"/>
                </a:solidFill>
                <a:latin typeface="Calibri"/>
                <a:ea typeface="Calibri"/>
                <a:cs typeface="Calibri"/>
                <a:sym typeface="Calibri"/>
              </a:rPr>
              <a:t>You can give parts of, or whole exercises as homework. </a:t>
            </a:r>
            <a:endParaRPr sz="2500" dirty="0">
              <a:solidFill>
                <a:srgbClr val="122994"/>
              </a:solidFill>
              <a:latin typeface="Calibri"/>
              <a:ea typeface="Calibri"/>
              <a:cs typeface="Calibri"/>
              <a:sym typeface="Calibri"/>
            </a:endParaRPr>
          </a:p>
        </p:txBody>
      </p:sp>
      <p:sp>
        <p:nvSpPr>
          <p:cNvPr id="142" name="Shape 142"/>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a:t>
            </a:r>
            <a:r>
              <a:rPr lang="en-US" sz="4400" u="sng">
                <a:solidFill>
                  <a:srgbClr val="152294"/>
                </a:solidFill>
              </a:rPr>
              <a:t>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93"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94"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95" name="Shape 95"/>
          <p:cNvSpPr>
            <a:spLocks noGrp="1"/>
          </p:cNvSpPr>
          <p:nvPr>
            <p:ph type="title"/>
          </p:nvPr>
        </p:nvSpPr>
        <p:spPr>
          <a:xfrm>
            <a:off x="1524000" y="637480"/>
            <a:ext cx="9144000" cy="1762622"/>
          </a:xfrm>
          <a:prstGeom prst="rect">
            <a:avLst/>
          </a:prstGeom>
        </p:spPr>
        <p:txBody>
          <a:bodyPr lIns="0" tIns="0" rIns="0" bIns="0">
            <a:normAutofit/>
          </a:bodyPr>
          <a:lstStyle/>
          <a:p>
            <a:pPr lvl="0" defTabSz="777240">
              <a:defRPr sz="1800"/>
            </a:pPr>
            <a:r>
              <a:rPr lang="en-US" sz="5100">
                <a:solidFill>
                  <a:srgbClr val="0E218C"/>
                </a:solidFill>
              </a:rPr>
              <a:t>Module # 3 Contents</a:t>
            </a:r>
            <a:r>
              <a:rPr sz="5100">
                <a:solidFill>
                  <a:srgbClr val="0E218C"/>
                </a:solidFill>
              </a:rPr>
              <a:t>:</a:t>
            </a:r>
          </a:p>
        </p:txBody>
      </p:sp>
      <p:sp>
        <p:nvSpPr>
          <p:cNvPr id="96" name="Shape 96"/>
          <p:cNvSpPr>
            <a:spLocks noGrp="1"/>
          </p:cNvSpPr>
          <p:nvPr>
            <p:ph type="body" idx="1"/>
          </p:nvPr>
        </p:nvSpPr>
        <p:spPr>
          <a:xfrm>
            <a:off x="1325860" y="2714055"/>
            <a:ext cx="9779745" cy="2771917"/>
          </a:xfrm>
          <a:prstGeom prst="rect">
            <a:avLst/>
          </a:prstGeom>
        </p:spPr>
        <p:txBody>
          <a:bodyPr lIns="0" tIns="0" rIns="0" bIns="0"/>
          <a:lstStyle/>
          <a:p>
            <a:pPr lvl="0" algn="just">
              <a:defRPr sz="1800"/>
            </a:pPr>
            <a:r>
              <a:rPr sz="3000" dirty="0">
                <a:solidFill>
                  <a:srgbClr val="031282"/>
                </a:solidFill>
                <a:sym typeface="+mn-ea"/>
              </a:rPr>
              <a:t>Newton's law of Gravitation. </a:t>
            </a:r>
            <a:endParaRPr lang="sk-SK" sz="3000" dirty="0">
              <a:solidFill>
                <a:srgbClr val="031282"/>
              </a:solidFill>
              <a:sym typeface="+mn-ea"/>
            </a:endParaRPr>
          </a:p>
          <a:p>
            <a:pPr lvl="0" algn="just">
              <a:defRPr sz="1800"/>
            </a:pPr>
            <a:r>
              <a:rPr lang="en-US" sz="3000" dirty="0">
                <a:solidFill>
                  <a:srgbClr val="11248B"/>
                </a:solidFill>
              </a:rPr>
              <a:t>Escape velocity. </a:t>
            </a:r>
            <a:endParaRPr lang="sk-SK" sz="3000" dirty="0">
              <a:solidFill>
                <a:srgbClr val="11248B"/>
              </a:solidFill>
            </a:endParaRPr>
          </a:p>
          <a:p>
            <a:pPr lvl="0" algn="just">
              <a:defRPr sz="1800"/>
            </a:pPr>
            <a:r>
              <a:rPr lang="en-US" sz="3000" dirty="0">
                <a:solidFill>
                  <a:srgbClr val="11248B"/>
                </a:solidFill>
              </a:rPr>
              <a:t>Mass and weight.</a:t>
            </a:r>
            <a:r>
              <a:rPr sz="2400" dirty="0"/>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99"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00"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01" name="Shape 101"/>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en-US" sz="4400" u="sng">
                <a:solidFill>
                  <a:srgbClr val="002060"/>
                </a:solidFill>
              </a:rPr>
              <a:t>Theoretical part:</a:t>
            </a:r>
          </a:p>
        </p:txBody>
      </p:sp>
      <p:sp>
        <p:nvSpPr>
          <p:cNvPr id="102" name="Shape 102"/>
          <p:cNvSpPr/>
          <p:nvPr/>
        </p:nvSpPr>
        <p:spPr>
          <a:xfrm>
            <a:off x="400956" y="1632395"/>
            <a:ext cx="11685322" cy="2261870"/>
          </a:xfrm>
          <a:prstGeom prst="rect">
            <a:avLst/>
          </a:prstGeom>
          <a:ln w="12700">
            <a:miter lim="400000"/>
          </a:ln>
        </p:spPr>
        <p:txBody>
          <a:bodyPr lIns="0" tIns="0" rIns="0" bIns="0">
            <a:spAutoFit/>
          </a:bodyPr>
          <a:lstStyle/>
          <a:p>
            <a:pPr marL="0" lvl="0" indent="0">
              <a:buClr>
                <a:srgbClr val="002060"/>
              </a:buClr>
              <a:buSzPct val="100000"/>
              <a:buFont typeface="Arial" panose="020B0604020202020204"/>
              <a:buNone/>
            </a:pPr>
            <a:endParaRPr lang="en-US" sz="2100">
              <a:solidFill>
                <a:srgbClr val="0C3E90"/>
              </a:solidFill>
            </a:endParaRPr>
          </a:p>
          <a:p>
            <a:pPr marL="0" lvl="0" indent="0">
              <a:buClr>
                <a:srgbClr val="002060"/>
              </a:buClr>
              <a:buSzPct val="100000"/>
              <a:buFont typeface="Arial" panose="020B0604020202020204"/>
              <a:buNone/>
            </a:pPr>
            <a:endParaRPr sz="2100">
              <a:solidFill>
                <a:srgbClr val="0C3E90"/>
              </a:solidFill>
            </a:endParaRPr>
          </a:p>
          <a:p>
            <a:pPr marL="457200" lvl="0" indent="-457200">
              <a:buClr>
                <a:srgbClr val="002060"/>
              </a:buClr>
              <a:buSzPct val="100000"/>
              <a:buFont typeface="Arial" panose="020B0604020202020204"/>
              <a:buChar char="•"/>
            </a:pPr>
            <a:r>
              <a:rPr lang="en-US" sz="2100">
                <a:solidFill>
                  <a:srgbClr val="0C3E90"/>
                </a:solidFill>
              </a:rPr>
              <a:t>Newton’s law of gravitation: deffinition, </a:t>
            </a:r>
            <a:r>
              <a:rPr sz="2100">
                <a:solidFill>
                  <a:srgbClr val="0C3E90"/>
                </a:solidFill>
              </a:rPr>
              <a:t>general</a:t>
            </a:r>
            <a:r>
              <a:rPr lang="en-US" sz="2100">
                <a:solidFill>
                  <a:srgbClr val="0C3E90"/>
                </a:solidFill>
              </a:rPr>
              <a:t>ization</a:t>
            </a:r>
            <a:r>
              <a:rPr sz="2100">
                <a:solidFill>
                  <a:srgbClr val="0C3E90"/>
                </a:solidFill>
              </a:rPr>
              <a:t> </a:t>
            </a:r>
            <a:r>
              <a:rPr lang="en-US" sz="2100">
                <a:solidFill>
                  <a:srgbClr val="0C3E90"/>
                </a:solidFill>
              </a:rPr>
              <a:t>of </a:t>
            </a:r>
            <a:r>
              <a:rPr sz="2100">
                <a:solidFill>
                  <a:srgbClr val="0C3E90"/>
                </a:solidFill>
              </a:rPr>
              <a:t>Kepler’s laws</a:t>
            </a:r>
            <a:r>
              <a:rPr lang="en-US" sz="2100">
                <a:solidFill>
                  <a:srgbClr val="0C3E90"/>
                </a:solidFill>
              </a:rPr>
              <a:t> by Newton’s laws. </a:t>
            </a:r>
            <a:endParaRPr sz="2100">
              <a:solidFill>
                <a:srgbClr val="0C3E90"/>
              </a:solidFill>
            </a:endParaRPr>
          </a:p>
          <a:p>
            <a:pPr marL="457200" lvl="0" indent="-457200">
              <a:buClr>
                <a:srgbClr val="002060"/>
              </a:buClr>
              <a:buSzPct val="100000"/>
              <a:buFont typeface="Arial" panose="020B0604020202020204"/>
              <a:buChar char="•"/>
            </a:pPr>
            <a:endParaRPr sz="2100">
              <a:solidFill>
                <a:srgbClr val="0C3E90"/>
              </a:solidFill>
            </a:endParaRPr>
          </a:p>
          <a:p>
            <a:pPr marL="457200" lvl="0" indent="-457200">
              <a:buClr>
                <a:srgbClr val="002060"/>
              </a:buClr>
              <a:buSzPct val="100000"/>
              <a:buFont typeface="Arial" panose="020B0604020202020204"/>
              <a:buChar char="•"/>
            </a:pPr>
            <a:r>
              <a:rPr lang="en-US" sz="2100">
                <a:solidFill>
                  <a:srgbClr val="0C3E90"/>
                </a:solidFill>
              </a:rPr>
              <a:t>Deffinition and explanation of escape velocity. </a:t>
            </a:r>
            <a:endParaRPr sz="2100">
              <a:solidFill>
                <a:srgbClr val="0C3E90"/>
              </a:solidFill>
            </a:endParaRPr>
          </a:p>
          <a:p>
            <a:pPr lvl="0"/>
            <a:endParaRPr sz="2100">
              <a:solidFill>
                <a:srgbClr val="0C3E90"/>
              </a:solidFill>
            </a:endParaRPr>
          </a:p>
          <a:p>
            <a:pPr marL="457200" lvl="0" indent="-457200">
              <a:buClr>
                <a:srgbClr val="002060"/>
              </a:buClr>
              <a:buSzPct val="100000"/>
              <a:buFont typeface="Arial" panose="020B0604020202020204"/>
              <a:buChar char="•"/>
            </a:pPr>
            <a:r>
              <a:rPr lang="en-US" sz="2100">
                <a:solidFill>
                  <a:srgbClr val="0C3E90"/>
                </a:solidFill>
              </a:rPr>
              <a:t>Mass and weight: deffinition, differences, state of weightlessness. </a:t>
            </a:r>
            <a:endParaRPr sz="2100">
              <a:solidFill>
                <a:srgbClr val="0C3E90"/>
              </a:solidFill>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rgbClr val="5B9BD5"/>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rgbClr val="5B9BD5"/>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2101</Words>
  <Application>Microsoft Office PowerPoint</Application>
  <PresentationFormat>Širokouhlá</PresentationFormat>
  <Paragraphs>171</Paragraphs>
  <Slides>18</Slides>
  <Notes>2</Notes>
  <HiddenSlides>0</HiddenSlides>
  <MMClips>0</MMClips>
  <ScaleCrop>false</ScaleCrop>
  <HeadingPairs>
    <vt:vector size="6" baseType="variant">
      <vt:variant>
        <vt:lpstr>Použité písma</vt:lpstr>
      </vt:variant>
      <vt:variant>
        <vt:i4>11</vt:i4>
      </vt:variant>
      <vt:variant>
        <vt:lpstr>Motív</vt:lpstr>
      </vt:variant>
      <vt:variant>
        <vt:i4>1</vt:i4>
      </vt:variant>
      <vt:variant>
        <vt:lpstr>Nadpisy snímok</vt:lpstr>
      </vt:variant>
      <vt:variant>
        <vt:i4>18</vt:i4>
      </vt:variant>
    </vt:vector>
  </HeadingPairs>
  <TitlesOfParts>
    <vt:vector size="30" baseType="lpstr">
      <vt:lpstr>Arial</vt:lpstr>
      <vt:lpstr>Avenir Roman</vt:lpstr>
      <vt:lpstr>Calibri</vt:lpstr>
      <vt:lpstr>Calibri Light</vt:lpstr>
      <vt:lpstr>Franklin Gothic Book</vt:lpstr>
      <vt:lpstr>Helvetica</vt:lpstr>
      <vt:lpstr>Liberation Serif</vt:lpstr>
      <vt:lpstr>Times New Roman</vt:lpstr>
      <vt:lpstr>Trebuchet MS</vt:lpstr>
      <vt:lpstr>Verdana</vt:lpstr>
      <vt:lpstr>Verdana Bold</vt:lpstr>
      <vt:lpstr>Default</vt:lpstr>
      <vt:lpstr>Prezentácia programu PowerPoint</vt:lpstr>
      <vt:lpstr>Prezentácia programu PowerPoint</vt:lpstr>
      <vt:lpstr>STARS modules</vt:lpstr>
      <vt:lpstr>Structure of the modules</vt:lpstr>
      <vt:lpstr>Prezentácia programu PowerPoint</vt:lpstr>
      <vt:lpstr>Prezentácia programu PowerPoint</vt:lpstr>
      <vt:lpstr>Prezentácia programu PowerPoint</vt:lpstr>
      <vt:lpstr>Module # 3 Contents: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
  <cp:lastModifiedBy>Andrea</cp:lastModifiedBy>
  <cp:revision>50</cp:revision>
  <dcterms:created xsi:type="dcterms:W3CDTF">2020-09-10T16:55:45Z</dcterms:created>
  <dcterms:modified xsi:type="dcterms:W3CDTF">2020-09-30T11:07:39Z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1033-11.1.0.9615</vt:lpwstr>
  </property>
</Properties>
</file>