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384" r:id="rId3"/>
    <p:sldId id="385" r:id="rId4"/>
    <p:sldId id="386" r:id="rId5"/>
    <p:sldId id="387" r:id="rId6"/>
    <p:sldId id="388" r:id="rId7"/>
    <p:sldId id="389" r:id="rId8"/>
    <p:sldId id="264" r:id="rId9"/>
    <p:sldId id="340" r:id="rId10"/>
    <p:sldId id="268" r:id="rId11"/>
    <p:sldId id="368" r:id="rId12"/>
    <p:sldId id="369" r:id="rId13"/>
    <p:sldId id="371" r:id="rId14"/>
    <p:sldId id="370" r:id="rId15"/>
    <p:sldId id="372" r:id="rId16"/>
    <p:sldId id="373" r:id="rId17"/>
    <p:sldId id="374" r:id="rId18"/>
    <p:sldId id="375" r:id="rId19"/>
    <p:sldId id="376" r:id="rId20"/>
    <p:sldId id="377" r:id="rId21"/>
    <p:sldId id="378" r:id="rId22"/>
    <p:sldId id="379" r:id="rId23"/>
    <p:sldId id="380" r:id="rId24"/>
    <p:sldId id="381" r:id="rId25"/>
    <p:sldId id="382" r:id="rId26"/>
    <p:sldId id="390" r:id="rId27"/>
    <p:sldId id="391" r:id="rId28"/>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FBFBF"/>
    <a:srgbClr val="FFFF69"/>
    <a:srgbClr val="E3E3E4"/>
    <a:srgbClr val="FFFFFF"/>
    <a:srgbClr val="92D050"/>
    <a:srgbClr val="00206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52" autoAdjust="0"/>
    <p:restoredTop sz="92518" autoAdjust="0"/>
  </p:normalViewPr>
  <p:slideViewPr>
    <p:cSldViewPr snapToGrid="0">
      <p:cViewPr varScale="1">
        <p:scale>
          <a:sx n="64" d="100"/>
          <a:sy n="64" d="100"/>
        </p:scale>
        <p:origin x="516" y="66"/>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smtClean="0"/>
              <a:t>Autor foto nejvýchodnější bod ČR: Petr </a:t>
            </a:r>
            <a:r>
              <a:rPr lang="cs-CZ" dirty="0" err="1" smtClean="0"/>
              <a:t>Bukovjan</a:t>
            </a:r>
            <a:r>
              <a:rPr lang="cs-CZ" dirty="0" smtClean="0"/>
              <a:t> (pořízeno 11. 8. 2018)</a:t>
            </a:r>
          </a:p>
          <a:p>
            <a:r>
              <a:rPr lang="pt-BR" dirty="0" smtClean="0"/>
              <a:t>Autor</a:t>
            </a:r>
            <a:r>
              <a:rPr lang="cs-CZ" dirty="0" smtClean="0"/>
              <a:t> foto nejzápadnější bod ČR</a:t>
            </a:r>
            <a:r>
              <a:rPr lang="pt-BR" dirty="0" smtClean="0"/>
              <a:t>: Vaclav Jezek As (pořízeno 13. 8. 2019)</a:t>
            </a:r>
          </a:p>
        </p:txBody>
      </p:sp>
    </p:spTree>
    <p:extLst>
      <p:ext uri="{BB962C8B-B14F-4D97-AF65-F5344CB8AC3E}">
        <p14:creationId xmlns:p14="http://schemas.microsoft.com/office/powerpoint/2010/main" val="93720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smtClean="0"/>
          </a:p>
        </p:txBody>
      </p:sp>
    </p:spTree>
    <p:extLst>
      <p:ext uri="{BB962C8B-B14F-4D97-AF65-F5344CB8AC3E}">
        <p14:creationId xmlns:p14="http://schemas.microsoft.com/office/powerpoint/2010/main" val="10824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smtClean="0"/>
          </a:p>
        </p:txBody>
      </p:sp>
    </p:spTree>
    <p:extLst>
      <p:ext uri="{BB962C8B-B14F-4D97-AF65-F5344CB8AC3E}">
        <p14:creationId xmlns:p14="http://schemas.microsoft.com/office/powerpoint/2010/main" val="272566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smtClean="0"/>
          </a:p>
        </p:txBody>
      </p:sp>
    </p:spTree>
    <p:extLst>
      <p:ext uri="{BB962C8B-B14F-4D97-AF65-F5344CB8AC3E}">
        <p14:creationId xmlns:p14="http://schemas.microsoft.com/office/powerpoint/2010/main" val="68427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smtClean="0"/>
          </a:p>
        </p:txBody>
      </p:sp>
    </p:spTree>
    <p:extLst>
      <p:ext uri="{BB962C8B-B14F-4D97-AF65-F5344CB8AC3E}">
        <p14:creationId xmlns:p14="http://schemas.microsoft.com/office/powerpoint/2010/main" val="415239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smtClean="0"/>
          </a:p>
        </p:txBody>
      </p:sp>
    </p:spTree>
    <p:extLst>
      <p:ext uri="{BB962C8B-B14F-4D97-AF65-F5344CB8AC3E}">
        <p14:creationId xmlns:p14="http://schemas.microsoft.com/office/powerpoint/2010/main" val="177900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pt-BR" dirty="0" smtClean="0"/>
          </a:p>
        </p:txBody>
      </p:sp>
    </p:spTree>
    <p:extLst>
      <p:ext uri="{BB962C8B-B14F-4D97-AF65-F5344CB8AC3E}">
        <p14:creationId xmlns:p14="http://schemas.microsoft.com/office/powerpoint/2010/main" val="185437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3371347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347742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20.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kalendar.beda.cz/o-casu" TargetMode="Externa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1085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lang="en-GB" sz="5400" b="1" dirty="0" smtClean="0">
                <a:solidFill>
                  <a:schemeClr val="accent2">
                    <a:lumMod val="50000"/>
                  </a:schemeClr>
                </a:solidFill>
                <a:latin typeface="Franklin Gothic Book" panose="020B0503020102020204" pitchFamily="34" charset="0"/>
              </a:rPr>
              <a:t>Training programme for teachers</a:t>
            </a:r>
            <a:r>
              <a:rPr lang="en-GB" sz="5400" b="1" dirty="0" smtClean="0">
                <a:solidFill>
                  <a:srgbClr val="843C0B"/>
                </a:solidFill>
                <a:latin typeface="Franklin Gothic Book"/>
                <a:ea typeface="Franklin Gothic Book"/>
                <a:cs typeface="Franklin Gothic Book"/>
                <a:sym typeface="Franklin Gothic Book"/>
              </a:rPr>
              <a:t> (O2)</a:t>
            </a:r>
          </a:p>
          <a:p>
            <a:pPr lvl="0" algn="ctr"/>
            <a:endParaRPr lang="en-GB" sz="1000" dirty="0" smtClean="0"/>
          </a:p>
          <a:p>
            <a:pPr lvl="0" algn="ctr"/>
            <a:r>
              <a:rPr lang="en-GB" sz="4400" b="1" dirty="0" smtClean="0">
                <a:solidFill>
                  <a:srgbClr val="152392"/>
                </a:solidFill>
              </a:rPr>
              <a:t>Module #4</a:t>
            </a:r>
          </a:p>
          <a:p>
            <a:pPr lvl="0" algn="ctr"/>
            <a:r>
              <a:rPr lang="en-GB" sz="4400" b="1" u="sng" dirty="0" smtClean="0">
                <a:solidFill>
                  <a:srgbClr val="152392"/>
                </a:solidFill>
              </a:rPr>
              <a:t>Discovery of the Universe</a:t>
            </a:r>
            <a:r>
              <a:rPr lang="en-GB" sz="4400" b="1" dirty="0" smtClean="0">
                <a:solidFill>
                  <a:srgbClr val="152392"/>
                </a:solidFill>
              </a:rPr>
              <a:t/>
            </a:r>
            <a:br>
              <a:rPr lang="en-GB" sz="4400" b="1" dirty="0" smtClean="0">
                <a:solidFill>
                  <a:srgbClr val="152392"/>
                </a:solidFill>
              </a:rPr>
            </a:br>
            <a:r>
              <a:rPr lang="en-GB" sz="4400" b="1" dirty="0" smtClean="0">
                <a:solidFill>
                  <a:srgbClr val="152392"/>
                </a:solidFill>
              </a:rPr>
              <a:t>Zone time, solar time</a:t>
            </a:r>
            <a:endParaRPr lang="en-GB" sz="4400" b="1" dirty="0">
              <a:solidFill>
                <a:srgbClr val="15239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List of Practical activities</a:t>
            </a:r>
            <a:endParaRPr lang="en-GB" sz="4400" u="sng" dirty="0">
              <a:solidFill>
                <a:srgbClr val="002060"/>
              </a:solidFill>
            </a:endParaRPr>
          </a:p>
        </p:txBody>
      </p:sp>
      <p:sp>
        <p:nvSpPr>
          <p:cNvPr id="156" name="Shape 156"/>
          <p:cNvSpPr/>
          <p:nvPr/>
        </p:nvSpPr>
        <p:spPr>
          <a:xfrm>
            <a:off x="261256" y="1941135"/>
            <a:ext cx="11685322"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Clr>
                <a:srgbClr val="002060"/>
              </a:buClr>
              <a:buSzPct val="100000"/>
            </a:pPr>
            <a:r>
              <a:rPr lang="pl-PL" sz="1600" dirty="0" smtClean="0">
                <a:solidFill>
                  <a:srgbClr val="002060"/>
                </a:solidFill>
                <a:hlinkClick r:id="rId4" action="ppaction://hlinksldjump"/>
              </a:rPr>
              <a:t>4.1.1	</a:t>
            </a:r>
            <a:r>
              <a:rPr lang="pl-PL" sz="1600" dirty="0" smtClean="0">
                <a:solidFill>
                  <a:srgbClr val="002060"/>
                </a:solidFill>
                <a:hlinkClick r:id="rId4" action="ppaction://hlinksldjump"/>
              </a:rPr>
              <a:t>Zone time</a:t>
            </a:r>
            <a:endParaRPr lang="pl-PL" sz="1600" dirty="0">
              <a:solidFill>
                <a:srgbClr val="002060"/>
              </a:solidFill>
            </a:endParaRPr>
          </a:p>
          <a:p>
            <a:pPr lvl="0">
              <a:buClr>
                <a:srgbClr val="002060"/>
              </a:buClr>
              <a:buSzPct val="100000"/>
            </a:pPr>
            <a:r>
              <a:rPr lang="pl-PL" sz="1600" dirty="0" smtClean="0">
                <a:solidFill>
                  <a:srgbClr val="002060"/>
                </a:solidFill>
                <a:hlinkClick r:id="rId5" action="ppaction://hlinksldjump"/>
              </a:rPr>
              <a:t>4.1.2</a:t>
            </a:r>
            <a:r>
              <a:rPr lang="pl-PL" sz="1600" dirty="0">
                <a:solidFill>
                  <a:srgbClr val="002060"/>
                </a:solidFill>
                <a:hlinkClick r:id="rId5" action="ppaction://hlinksldjump"/>
              </a:rPr>
              <a:t>	</a:t>
            </a:r>
            <a:r>
              <a:rPr lang="pl-PL" sz="1600" dirty="0" smtClean="0">
                <a:solidFill>
                  <a:srgbClr val="002060"/>
                </a:solidFill>
                <a:hlinkClick r:id="rId5" action="ppaction://hlinksldjump"/>
              </a:rPr>
              <a:t>Mean solar time and true solar time</a:t>
            </a:r>
            <a:endParaRPr lang="pl-PL" sz="1600" dirty="0">
              <a:solidFill>
                <a:srgbClr val="002060"/>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
        <p:nvSpPr>
          <p:cNvPr id="174" name="Shape 174"/>
          <p:cNvSpPr/>
          <p:nvPr/>
        </p:nvSpPr>
        <p:spPr>
          <a:xfrm>
            <a:off x="261256" y="2855696"/>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Material and tools: </a:t>
            </a:r>
            <a:r>
              <a:rPr lang="en-GB" sz="2800" dirty="0" smtClean="0">
                <a:solidFill>
                  <a:srgbClr val="002060"/>
                </a:solidFill>
              </a:rPr>
              <a:t>Map of Czech</a:t>
            </a:r>
            <a:r>
              <a:rPr lang="cs-CZ" sz="2800" dirty="0" smtClean="0">
                <a:solidFill>
                  <a:srgbClr val="002060"/>
                </a:solidFill>
              </a:rPr>
              <a:t> Republic</a:t>
            </a:r>
            <a:r>
              <a:rPr lang="en-GB" sz="2800" dirty="0" smtClean="0">
                <a:solidFill>
                  <a:srgbClr val="002060"/>
                </a:solidFill>
              </a:rPr>
              <a:t>, world map, time zone map</a:t>
            </a:r>
            <a:endParaRPr lang="en-GB" sz="3600" dirty="0">
              <a:solidFill>
                <a:srgbClr val="002060"/>
              </a:solidFill>
            </a:endParaRPr>
          </a:p>
        </p:txBody>
      </p:sp>
      <p:sp>
        <p:nvSpPr>
          <p:cNvPr id="175" name="Shape 175"/>
          <p:cNvSpPr/>
          <p:nvPr/>
        </p:nvSpPr>
        <p:spPr>
          <a:xfrm>
            <a:off x="261256" y="3567762"/>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en-US" sz="2800" dirty="0">
                <a:solidFill>
                  <a:srgbClr val="002060"/>
                </a:solidFill>
              </a:rPr>
              <a:t>Pupils will get acquainted with the concept of zone time and its application in various parts of our republic and in various locations around the world. The tasks are chosen to lead to an understanding of the nature of time zone.</a:t>
            </a:r>
            <a:endParaRPr lang="cs-CZ" sz="2800" dirty="0">
              <a:solidFill>
                <a:srgbClr val="002060"/>
              </a:solidFill>
            </a:endParaRPr>
          </a:p>
        </p:txBody>
      </p:sp>
      <p:sp>
        <p:nvSpPr>
          <p:cNvPr id="176" name="Shape 176"/>
          <p:cNvSpPr/>
          <p:nvPr/>
        </p:nvSpPr>
        <p:spPr>
          <a:xfrm>
            <a:off x="261256" y="1734436"/>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The activity is focused on working with the map and calculations on a calculator.</a:t>
            </a:r>
            <a:endParaRPr lang="en-GB" sz="2800" dirty="0">
              <a:solidFill>
                <a:srgbClr val="002060"/>
              </a:solidFill>
            </a:endParaRPr>
          </a:p>
        </p:txBody>
      </p:sp>
    </p:spTree>
    <p:extLst>
      <p:ext uri="{BB962C8B-B14F-4D97-AF65-F5344CB8AC3E}">
        <p14:creationId xmlns:p14="http://schemas.microsoft.com/office/powerpoint/2010/main" val="332284380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2" name="Obdélník 1"/>
          <p:cNvSpPr/>
          <p:nvPr/>
        </p:nvSpPr>
        <p:spPr>
          <a:xfrm>
            <a:off x="261256" y="1505728"/>
            <a:ext cx="6449963" cy="369332"/>
          </a:xfrm>
          <a:prstGeom prst="rect">
            <a:avLst/>
          </a:prstGeom>
        </p:spPr>
        <p:txBody>
          <a:bodyPr wrap="square">
            <a:spAutoFit/>
          </a:bodyPr>
          <a:lstStyle/>
          <a:p>
            <a:r>
              <a:rPr lang="sk-SK" u="sng" dirty="0" smtClean="0">
                <a:solidFill>
                  <a:srgbClr val="0000FF"/>
                </a:solidFill>
                <a:latin typeface="Calibri" panose="020F0502020204030204" pitchFamily="34" charset="0"/>
                <a:ea typeface="Times New Roman" panose="02020603050405020304" pitchFamily="18" charset="0"/>
                <a:cs typeface="Calibri" panose="020F0502020204030204" pitchFamily="34" charset="0"/>
              </a:rPr>
              <a:t>commons.wikimedia.org/</a:t>
            </a:r>
            <a:r>
              <a:rPr lang="sk-SK" u="sng" dirty="0" err="1" smtClean="0">
                <a:solidFill>
                  <a:srgbClr val="0000FF"/>
                </a:solidFill>
                <a:latin typeface="Calibri" panose="020F0502020204030204" pitchFamily="34" charset="0"/>
                <a:ea typeface="Times New Roman" panose="02020603050405020304" pitchFamily="18" charset="0"/>
                <a:cs typeface="Calibri" panose="020F0502020204030204" pitchFamily="34" charset="0"/>
              </a:rPr>
              <a:t>wiki</a:t>
            </a:r>
            <a:r>
              <a:rPr lang="sk-SK" u="sng" dirty="0" smtClean="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sk-SK" u="sng" dirty="0" err="1" smtClean="0">
                <a:solidFill>
                  <a:srgbClr val="0000FF"/>
                </a:solidFill>
                <a:latin typeface="Calibri" panose="020F0502020204030204" pitchFamily="34" charset="0"/>
                <a:ea typeface="Times New Roman" panose="02020603050405020304" pitchFamily="18" charset="0"/>
                <a:cs typeface="Calibri" panose="020F0502020204030204" pitchFamily="34" charset="0"/>
              </a:rPr>
              <a:t>File:World_Time_Zones_Map.png</a:t>
            </a:r>
            <a:endParaRPr lang="cs-CZ" dirty="0">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4"/>
          <a:stretch>
            <a:fillRect/>
          </a:stretch>
        </p:blipFill>
        <p:spPr>
          <a:xfrm>
            <a:off x="261256" y="1833756"/>
            <a:ext cx="6906460" cy="3720856"/>
          </a:xfrm>
          <a:prstGeom prst="rect">
            <a:avLst/>
          </a:prstGeom>
        </p:spPr>
      </p:pic>
      <p:sp>
        <p:nvSpPr>
          <p:cNvPr id="8"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Tree>
    <p:extLst>
      <p:ext uri="{BB962C8B-B14F-4D97-AF65-F5344CB8AC3E}">
        <p14:creationId xmlns:p14="http://schemas.microsoft.com/office/powerpoint/2010/main" val="68487885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 name="Obdélník 3"/>
          <p:cNvSpPr/>
          <p:nvPr/>
        </p:nvSpPr>
        <p:spPr>
          <a:xfrm>
            <a:off x="261255" y="1690394"/>
            <a:ext cx="11493209" cy="646331"/>
          </a:xfrm>
          <a:prstGeom prst="rect">
            <a:avLst/>
          </a:prstGeom>
        </p:spPr>
        <p:txBody>
          <a:bodyPr wrap="square">
            <a:spAutoFit/>
          </a:bodyPr>
          <a:lstStyle/>
          <a:p>
            <a:pPr marL="342900" indent="-342900">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Find on the map of the </a:t>
            </a:r>
            <a:r>
              <a:rPr lang="cs-CZ" dirty="0" smtClean="0">
                <a:latin typeface="Calibri" panose="020F0502020204030204" pitchFamily="34" charset="0"/>
                <a:ea typeface="Times New Roman" panose="02020603050405020304" pitchFamily="18" charset="0"/>
                <a:cs typeface="Calibri" panose="020F0502020204030204" pitchFamily="34" charset="0"/>
              </a:rPr>
              <a:t>Czech</a:t>
            </a:r>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Republic some city that lies at the 15th meridian of eastern longitude. Next, find the easternmost point and the westernmost point. Determine their geographic coordinates.</a:t>
            </a:r>
            <a:endParaRPr lang="cs-CZ" dirty="0">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4746" y="2354603"/>
            <a:ext cx="5356186" cy="3094685"/>
          </a:xfrm>
          <a:prstGeom prst="rect">
            <a:avLst/>
          </a:prstGeom>
        </p:spPr>
      </p:pic>
      <p:sp>
        <p:nvSpPr>
          <p:cNvPr id="12" name="Ovál 11"/>
          <p:cNvSpPr/>
          <p:nvPr/>
        </p:nvSpPr>
        <p:spPr>
          <a:xfrm>
            <a:off x="5445226" y="4678583"/>
            <a:ext cx="73742" cy="73742"/>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Ovál 15"/>
          <p:cNvSpPr/>
          <p:nvPr/>
        </p:nvSpPr>
        <p:spPr>
          <a:xfrm>
            <a:off x="8507190" y="4123412"/>
            <a:ext cx="73742" cy="73742"/>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Ovál 16"/>
          <p:cNvSpPr/>
          <p:nvPr/>
        </p:nvSpPr>
        <p:spPr>
          <a:xfrm>
            <a:off x="3224746" y="3271405"/>
            <a:ext cx="73742" cy="73742"/>
          </a:xfrm>
          <a:prstGeom prst="ellipse">
            <a:avLst/>
          </a:prstGeom>
          <a:solidFill>
            <a:schemeClr val="tx1"/>
          </a:solidFill>
          <a:ln w="12700" cap="flat">
            <a:solidFill>
              <a:schemeClr val="tx1"/>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14" name="Přímá spojnice se šipkou 13"/>
          <p:cNvCxnSpPr>
            <a:endCxn id="12" idx="2"/>
          </p:cNvCxnSpPr>
          <p:nvPr/>
        </p:nvCxnSpPr>
        <p:spPr>
          <a:xfrm flipV="1">
            <a:off x="3310978" y="4715454"/>
            <a:ext cx="2134248" cy="277345"/>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sp>
        <p:nvSpPr>
          <p:cNvPr id="18" name="TextovéPole 17"/>
          <p:cNvSpPr txBox="1"/>
          <p:nvPr/>
        </p:nvSpPr>
        <p:spPr>
          <a:xfrm>
            <a:off x="966761" y="4802959"/>
            <a:ext cx="215699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err="1" smtClean="0">
                <a:ln>
                  <a:noFill/>
                </a:ln>
                <a:solidFill>
                  <a:srgbClr val="000000"/>
                </a:solidFill>
                <a:effectLst/>
                <a:uFillTx/>
                <a:latin typeface="Calibri"/>
                <a:ea typeface="Calibri"/>
                <a:cs typeface="Calibri"/>
                <a:sym typeface="Calibri"/>
              </a:rPr>
              <a:t>e.g</a:t>
            </a:r>
            <a:r>
              <a:rPr kumimoji="0" lang="cs-CZ" sz="1800" b="0" i="0" u="none" strike="noStrike" cap="none" spc="0" normalizeH="0" baseline="0" dirty="0" smtClean="0">
                <a:ln>
                  <a:noFill/>
                </a:ln>
                <a:solidFill>
                  <a:srgbClr val="000000"/>
                </a:solidFill>
                <a:effectLst/>
                <a:uFillTx/>
                <a:latin typeface="Calibri"/>
                <a:ea typeface="Calibri"/>
                <a:cs typeface="Calibri"/>
                <a:sym typeface="Calibri"/>
              </a:rPr>
              <a:t>. </a:t>
            </a:r>
            <a:r>
              <a:rPr kumimoji="0" lang="cs-CZ" sz="1800" b="0" i="0" u="none" strike="noStrike" cap="none" spc="0" normalizeH="0" baseline="0" dirty="0" smtClean="0">
                <a:ln>
                  <a:noFill/>
                </a:ln>
                <a:solidFill>
                  <a:srgbClr val="000000"/>
                </a:solidFill>
                <a:effectLst/>
                <a:uFillTx/>
                <a:latin typeface="Calibri"/>
                <a:ea typeface="Calibri"/>
                <a:cs typeface="Calibri"/>
                <a:sym typeface="Calibri"/>
              </a:rPr>
              <a:t>Jindřichův</a:t>
            </a:r>
            <a:r>
              <a:rPr kumimoji="0" lang="cs-CZ" sz="1800" b="0" i="0" u="none" strike="noStrike" cap="none" spc="0" normalizeH="0" dirty="0" smtClean="0">
                <a:ln>
                  <a:noFill/>
                </a:ln>
                <a:solidFill>
                  <a:srgbClr val="000000"/>
                </a:solidFill>
                <a:effectLst/>
                <a:uFillTx/>
                <a:latin typeface="Calibri"/>
                <a:ea typeface="Calibri"/>
                <a:cs typeface="Calibri"/>
                <a:sym typeface="Calibri"/>
              </a:rPr>
              <a:t> Hradec</a:t>
            </a:r>
          </a:p>
          <a:p>
            <a:pPr marL="0" marR="0" indent="0" algn="l" defTabSz="914400" rtl="0" fontAlgn="auto" latinLnBrk="1" hangingPunct="0">
              <a:lnSpc>
                <a:spcPct val="100000"/>
              </a:lnSpc>
              <a:spcBef>
                <a:spcPts val="0"/>
              </a:spcBef>
              <a:spcAft>
                <a:spcPts val="0"/>
              </a:spcAft>
              <a:buClrTx/>
              <a:buSzTx/>
              <a:buFontTx/>
              <a:buNone/>
              <a:tabLst/>
            </a:pPr>
            <a:r>
              <a:rPr lang="cs-CZ" dirty="0" smtClean="0">
                <a:solidFill>
                  <a:srgbClr val="000000"/>
                </a:solidFill>
              </a:rPr>
              <a:t>49°09'; 15°00'</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1" name="Obdélník 20"/>
          <p:cNvSpPr/>
          <p:nvPr/>
        </p:nvSpPr>
        <p:spPr>
          <a:xfrm>
            <a:off x="8188816" y="4433627"/>
            <a:ext cx="3712876" cy="369332"/>
          </a:xfrm>
          <a:prstGeom prst="rect">
            <a:avLst/>
          </a:prstGeom>
        </p:spPr>
        <p:txBody>
          <a:bodyPr wrap="none">
            <a:spAutoFit/>
          </a:bodyPr>
          <a:lstStyle/>
          <a:p>
            <a:r>
              <a:rPr lang="en-GB" dirty="0" smtClean="0"/>
              <a:t>the easternmost point  </a:t>
            </a:r>
            <a:r>
              <a:rPr lang="en-GB" dirty="0" smtClean="0"/>
              <a:t>49°55’; 18°52’</a:t>
            </a:r>
            <a:endParaRPr lang="en-GB" dirty="0"/>
          </a:p>
        </p:txBody>
      </p:sp>
      <p:sp>
        <p:nvSpPr>
          <p:cNvPr id="25" name="Obdélník 24"/>
          <p:cNvSpPr/>
          <p:nvPr/>
        </p:nvSpPr>
        <p:spPr>
          <a:xfrm>
            <a:off x="1361054" y="2386663"/>
            <a:ext cx="2337499" cy="646331"/>
          </a:xfrm>
          <a:prstGeom prst="rect">
            <a:avLst/>
          </a:prstGeom>
        </p:spPr>
        <p:txBody>
          <a:bodyPr wrap="none">
            <a:spAutoFit/>
          </a:bodyPr>
          <a:lstStyle/>
          <a:p>
            <a:r>
              <a:rPr lang="en-GB" dirty="0" smtClean="0"/>
              <a:t>the westernmost point</a:t>
            </a:r>
          </a:p>
          <a:p>
            <a:r>
              <a:rPr lang="en-GB" dirty="0" smtClean="0"/>
              <a:t>50°15’; 12°05’</a:t>
            </a:r>
            <a:endParaRPr lang="en-GB" dirty="0"/>
          </a:p>
        </p:txBody>
      </p:sp>
      <p:cxnSp>
        <p:nvCxnSpPr>
          <p:cNvPr id="26" name="Přímá spojnice se šipkou 25"/>
          <p:cNvCxnSpPr>
            <a:stCxn id="25" idx="2"/>
          </p:cNvCxnSpPr>
          <p:nvPr/>
        </p:nvCxnSpPr>
        <p:spPr>
          <a:xfrm>
            <a:off x="2529804" y="3032994"/>
            <a:ext cx="694942" cy="238411"/>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cxnSp>
        <p:nvCxnSpPr>
          <p:cNvPr id="28" name="Přímá spojnice se šipkou 27"/>
          <p:cNvCxnSpPr>
            <a:stCxn id="21" idx="0"/>
            <a:endCxn id="16" idx="6"/>
          </p:cNvCxnSpPr>
          <p:nvPr/>
        </p:nvCxnSpPr>
        <p:spPr>
          <a:xfrm flipH="1" flipV="1">
            <a:off x="8580932" y="4160283"/>
            <a:ext cx="1464322" cy="273344"/>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1029" name="Obrázek 1028"/>
          <p:cNvPicPr>
            <a:picLocks noChangeAspect="1"/>
          </p:cNvPicPr>
          <p:nvPr/>
        </p:nvPicPr>
        <p:blipFill>
          <a:blip r:embed="rId6"/>
          <a:stretch>
            <a:fillRect/>
          </a:stretch>
        </p:blipFill>
        <p:spPr>
          <a:xfrm>
            <a:off x="8778913" y="2279004"/>
            <a:ext cx="2552034" cy="1687327"/>
          </a:xfrm>
          <a:prstGeom prst="rect">
            <a:avLst/>
          </a:prstGeom>
          <a:ln>
            <a:noFill/>
          </a:ln>
          <a:effectLst>
            <a:softEdge rad="112500"/>
          </a:effectLst>
        </p:spPr>
      </p:pic>
      <p:pic>
        <p:nvPicPr>
          <p:cNvPr id="1031" name="Obrázek 1030"/>
          <p:cNvPicPr>
            <a:picLocks noChangeAspect="1"/>
          </p:cNvPicPr>
          <p:nvPr/>
        </p:nvPicPr>
        <p:blipFill rotWithShape="1">
          <a:blip r:embed="rId7"/>
          <a:srcRect l="-2520" r="-1"/>
          <a:stretch/>
        </p:blipFill>
        <p:spPr>
          <a:xfrm>
            <a:off x="120771" y="2441408"/>
            <a:ext cx="1240284" cy="2152650"/>
          </a:xfrm>
          <a:prstGeom prst="rect">
            <a:avLst/>
          </a:prstGeom>
          <a:ln>
            <a:noFill/>
          </a:ln>
          <a:effectLst>
            <a:softEdge rad="112500"/>
          </a:effectLst>
        </p:spPr>
      </p:pic>
      <p:sp>
        <p:nvSpPr>
          <p:cNvPr id="19"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Tree>
    <p:extLst>
      <p:ext uri="{BB962C8B-B14F-4D97-AF65-F5344CB8AC3E}">
        <p14:creationId xmlns:p14="http://schemas.microsoft.com/office/powerpoint/2010/main" val="9850737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checkerboard(across)">
                                      <p:cBhvr>
                                        <p:cTn id="19" dur="500"/>
                                        <p:tgtEl>
                                          <p:spTgt spid="103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heckerboard(across)">
                                      <p:cBhvr>
                                        <p:cTn id="24" dur="500"/>
                                        <p:tgtEl>
                                          <p:spTgt spid="2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childTnLst>
                          </p:cTn>
                        </p:par>
                        <p:par>
                          <p:cTn id="38" fill="hold">
                            <p:stCondLst>
                              <p:cond delay="500"/>
                            </p:stCondLst>
                            <p:childTnLst>
                              <p:par>
                                <p:cTn id="39" presetID="2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par>
                          <p:cTn id="42" fill="hold">
                            <p:stCondLst>
                              <p:cond delay="1000"/>
                            </p:stCondLst>
                            <p:childTnLst>
                              <p:par>
                                <p:cTn id="43" presetID="5" presetClass="entr" presetSubtype="1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childTnLst>
                          </p:cTn>
                        </p:par>
                        <p:par>
                          <p:cTn id="46" fill="hold">
                            <p:stCondLst>
                              <p:cond delay="1500"/>
                            </p:stCondLst>
                            <p:childTnLst>
                              <p:par>
                                <p:cTn id="47" presetID="5" presetClass="entr" presetSubtype="10" fill="hold" nodeType="afterEffect">
                                  <p:stCondLst>
                                    <p:cond delay="0"/>
                                  </p:stCondLst>
                                  <p:childTnLst>
                                    <p:set>
                                      <p:cBhvr>
                                        <p:cTn id="48" dur="1" fill="hold">
                                          <p:stCondLst>
                                            <p:cond delay="0"/>
                                          </p:stCondLst>
                                        </p:cTn>
                                        <p:tgtEl>
                                          <p:spTgt spid="1029"/>
                                        </p:tgtEl>
                                        <p:attrNameLst>
                                          <p:attrName>style.visibility</p:attrName>
                                        </p:attrNameLst>
                                      </p:cBhvr>
                                      <p:to>
                                        <p:strVal val="visible"/>
                                      </p:to>
                                    </p:set>
                                    <p:animEffect transition="in" filter="checkerboard(across)">
                                      <p:cBhvr>
                                        <p:cTn id="4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p:bldP spid="21"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 name="Obdélník 3"/>
          <p:cNvSpPr/>
          <p:nvPr/>
        </p:nvSpPr>
        <p:spPr>
          <a:xfrm>
            <a:off x="261255" y="1690394"/>
            <a:ext cx="11493209" cy="923330"/>
          </a:xfrm>
          <a:prstGeom prst="rect">
            <a:avLst/>
          </a:prstGeom>
        </p:spPr>
        <p:txBody>
          <a:bodyPr wrap="square">
            <a:spAutoFit/>
          </a:bodyPr>
          <a:lstStyle/>
          <a:p>
            <a:pPr marL="342900" indent="-342900">
              <a:buFont typeface="+mj-lt"/>
              <a:buAutoNum type="arabicPeriod" startAt="2"/>
            </a:pPr>
            <a:r>
              <a:rPr lang="en-US" dirty="0">
                <a:latin typeface="Calibri" panose="020F0502020204030204" pitchFamily="34" charset="0"/>
                <a:ea typeface="Times New Roman" panose="02020603050405020304" pitchFamily="18" charset="0"/>
                <a:cs typeface="Calibri" panose="020F0502020204030204" pitchFamily="34" charset="0"/>
              </a:rPr>
              <a:t>On the 15th meridian, the sun rises on a certain day at 6.00 am and sets at 6.00 pm. At what time does the sun rise and set in the easternmost and westernmost place of the </a:t>
            </a:r>
            <a:r>
              <a:rPr lang="cs-CZ" dirty="0" smtClean="0">
                <a:latin typeface="Calibri" panose="020F0502020204030204" pitchFamily="34" charset="0"/>
                <a:ea typeface="Times New Roman" panose="02020603050405020304" pitchFamily="18" charset="0"/>
                <a:cs typeface="Calibri" panose="020F0502020204030204" pitchFamily="34" charset="0"/>
              </a:rPr>
              <a:t>Czech</a:t>
            </a:r>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Republic? Neglect the altitude of the place and its surroundings.</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7" y="2736834"/>
            <a:ext cx="10719759" cy="646331"/>
          </a:xfrm>
          <a:prstGeom prst="rect">
            <a:avLst/>
          </a:prstGeom>
        </p:spPr>
        <p:txBody>
          <a:bodyPr wrap="square">
            <a:spAutoFit/>
          </a:bodyPr>
          <a:lstStyle/>
          <a:p>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The difference in longitude between the easternmost place in the Czech Republic and the 15th meridian is </a:t>
            </a:r>
            <a:r>
              <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a:r>
            <a:br>
              <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3</a:t>
            </a: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 52', between the westernmost place in the Czech Republic and the 15th meridian it is 2° 55'.</a:t>
            </a:r>
            <a:endParaRPr lang="cs-CZ" dirty="0">
              <a:latin typeface="Calibri" panose="020F0502020204030204" pitchFamily="34" charset="0"/>
              <a:cs typeface="Calibri" panose="020F0502020204030204" pitchFamily="34" charset="0"/>
            </a:endParaRPr>
          </a:p>
        </p:txBody>
      </p:sp>
      <p:sp>
        <p:nvSpPr>
          <p:cNvPr id="1035" name="Obdélník 1034"/>
          <p:cNvSpPr/>
          <p:nvPr/>
        </p:nvSpPr>
        <p:spPr>
          <a:xfrm>
            <a:off x="598096" y="3496443"/>
            <a:ext cx="10719759" cy="1477328"/>
          </a:xfrm>
          <a:prstGeom prst="rect">
            <a:avLst/>
          </a:prstGeom>
        </p:spPr>
        <p:txBody>
          <a:bodyPr wrap="square">
            <a:spAutoFit/>
          </a:bodyPr>
          <a:lstStyle/>
          <a:p>
            <a:r>
              <a:rPr lang="en-US" dirty="0">
                <a:solidFill>
                  <a:srgbClr val="C00000"/>
                </a:solidFill>
              </a:rPr>
              <a:t>Because a 15° longitude difference means a difference of 1 hour (360 degrees mean 24 hours), a 1° longitude difference means a 4 minute difference</a:t>
            </a:r>
            <a:r>
              <a:rPr lang="en-US" dirty="0" smtClean="0">
                <a:solidFill>
                  <a:srgbClr val="C00000"/>
                </a:solidFill>
              </a:rPr>
              <a:t>.</a:t>
            </a:r>
            <a:endParaRPr lang="cs-CZ" dirty="0" smtClean="0">
              <a:solidFill>
                <a:srgbClr val="C00000"/>
              </a:solidFill>
            </a:endParaRPr>
          </a:p>
          <a:p>
            <a:endParaRPr lang="cs-CZ" dirty="0" smtClean="0">
              <a:solidFill>
                <a:srgbClr val="C00000"/>
              </a:solidFill>
            </a:endParaRPr>
          </a:p>
          <a:p>
            <a:r>
              <a:rPr lang="en-US" dirty="0">
                <a:solidFill>
                  <a:srgbClr val="C00000"/>
                </a:solidFill>
              </a:rPr>
              <a:t>In the easternmost place of the Czech Republic, the sun rises and sets 15.5 minutes earlier, in the westernmost place 11.5 minutes later.</a:t>
            </a:r>
            <a:endParaRPr lang="cs-CZ" dirty="0">
              <a:solidFill>
                <a:srgbClr val="C00000"/>
              </a:solidFill>
            </a:endParaRPr>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Tree>
    <p:extLst>
      <p:ext uri="{BB962C8B-B14F-4D97-AF65-F5344CB8AC3E}">
        <p14:creationId xmlns:p14="http://schemas.microsoft.com/office/powerpoint/2010/main" val="255658293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 name="Obdélník 3"/>
          <p:cNvSpPr/>
          <p:nvPr/>
        </p:nvSpPr>
        <p:spPr>
          <a:xfrm>
            <a:off x="261255" y="1690394"/>
            <a:ext cx="11493209" cy="369332"/>
          </a:xfrm>
          <a:prstGeom prst="rect">
            <a:avLst/>
          </a:prstGeom>
        </p:spPr>
        <p:txBody>
          <a:bodyPr wrap="square">
            <a:spAutoFit/>
          </a:bodyPr>
          <a:lstStyle/>
          <a:p>
            <a:pPr marL="342900" indent="-342900">
              <a:buFont typeface="+mj-lt"/>
              <a:buAutoNum type="arabicPeriod" startAt="3"/>
            </a:pPr>
            <a:r>
              <a:rPr lang="en-GB" dirty="0"/>
              <a:t>Find a place on the map where the sun rises on the same day at 5.50 am.</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279004"/>
            <a:ext cx="10719759" cy="1477328"/>
          </a:xfrm>
          <a:prstGeom prst="rect">
            <a:avLst/>
          </a:prstGeom>
        </p:spPr>
        <p:txBody>
          <a:bodyPr wrap="square">
            <a:spAutoFit/>
          </a:bodyPr>
          <a:lstStyle/>
          <a:p>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A difference of 10 minutes means a difference of 2.5° longitude from the meridian of 15°.</a:t>
            </a:r>
            <a:endPar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The sought-after place therefore lies at the meridian of 17.5°.</a:t>
            </a:r>
            <a:r>
              <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For example, the town of </a:t>
            </a:r>
            <a:r>
              <a:rPr lang="en-US"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Tlumačov</a:t>
            </a: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 is located on this meridian.</a:t>
            </a:r>
            <a:endParaRPr lang="cs-CZ" dirty="0">
              <a:latin typeface="Calibri" panose="020F0502020204030204" pitchFamily="34" charset="0"/>
              <a:cs typeface="Calibri" panose="020F0502020204030204" pitchFamily="34" charset="0"/>
            </a:endParaRPr>
          </a:p>
        </p:txBody>
      </p:sp>
      <p:sp>
        <p:nvSpPr>
          <p:cNvPr id="8"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Tree>
    <p:extLst>
      <p:ext uri="{BB962C8B-B14F-4D97-AF65-F5344CB8AC3E}">
        <p14:creationId xmlns:p14="http://schemas.microsoft.com/office/powerpoint/2010/main" val="59531063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 name="Obdélník 3"/>
          <p:cNvSpPr/>
          <p:nvPr/>
        </p:nvSpPr>
        <p:spPr>
          <a:xfrm>
            <a:off x="261255" y="1690394"/>
            <a:ext cx="11493209" cy="646331"/>
          </a:xfrm>
          <a:prstGeom prst="rect">
            <a:avLst/>
          </a:prstGeom>
        </p:spPr>
        <p:txBody>
          <a:bodyPr wrap="square">
            <a:spAutoFit/>
          </a:bodyPr>
          <a:lstStyle/>
          <a:p>
            <a:pPr marL="342900" indent="-342900">
              <a:buFont typeface="+mj-lt"/>
              <a:buAutoNum type="arabicPeriod" startAt="4"/>
            </a:pPr>
            <a:r>
              <a:rPr lang="en-US" dirty="0"/>
              <a:t>The sun set in </a:t>
            </a:r>
            <a:r>
              <a:rPr lang="en-US" dirty="0" err="1"/>
              <a:t>Plzeň</a:t>
            </a:r>
            <a:r>
              <a:rPr lang="en-US" dirty="0"/>
              <a:t> at 4.16 pm. What time did the sun set in </a:t>
            </a:r>
            <a:r>
              <a:rPr lang="en-US" dirty="0" err="1"/>
              <a:t>Žďár</a:t>
            </a:r>
            <a:r>
              <a:rPr lang="en-US" dirty="0"/>
              <a:t> </a:t>
            </a:r>
            <a:r>
              <a:rPr lang="en-US" dirty="0" err="1"/>
              <a:t>nad</a:t>
            </a:r>
            <a:r>
              <a:rPr lang="en-US" dirty="0"/>
              <a:t> </a:t>
            </a:r>
            <a:r>
              <a:rPr lang="en-US" dirty="0" err="1"/>
              <a:t>Sázavou</a:t>
            </a:r>
            <a:r>
              <a:rPr lang="en-US" dirty="0"/>
              <a:t>? Neglect the altitude of both places and their surroundings.</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336725"/>
            <a:ext cx="10719759" cy="646331"/>
          </a:xfrm>
          <a:prstGeom prst="rect">
            <a:avLst/>
          </a:prstGeom>
        </p:spPr>
        <p:txBody>
          <a:bodyPr wrap="square">
            <a:spAutoFit/>
          </a:bodyPr>
          <a:lstStyle/>
          <a:p>
            <a:r>
              <a:rPr lang="en-GB" dirty="0" err="1"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Plzeň</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49°44’; 13°23’; </a:t>
            </a:r>
            <a:r>
              <a:rPr lang="en-GB" dirty="0" err="1"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Žďár</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GB" dirty="0" err="1"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nad</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GB" dirty="0" err="1"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Sázavou</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49°34’; 15°56’; </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the longitude difference is </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2°33’. </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The sunset time difference is </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10,2 minutes. </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The sunset took place in </a:t>
            </a:r>
            <a:r>
              <a:rPr lang="en-GB" dirty="0" err="1"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Žďár</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GB" dirty="0" err="1"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nad</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GB" dirty="0" err="1"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Sázavou</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at</a:t>
            </a:r>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4.06 pm.</a:t>
            </a:r>
            <a:endParaRPr lang="en-GB" dirty="0">
              <a:latin typeface="Calibri" panose="020F0502020204030204" pitchFamily="34" charset="0"/>
              <a:cs typeface="Calibri" panose="020F0502020204030204" pitchFamily="34" charset="0"/>
            </a:endParaRPr>
          </a:p>
        </p:txBody>
      </p:sp>
      <p:sp>
        <p:nvSpPr>
          <p:cNvPr id="8" name="Obdélník 7"/>
          <p:cNvSpPr/>
          <p:nvPr/>
        </p:nvSpPr>
        <p:spPr>
          <a:xfrm>
            <a:off x="598096" y="3036617"/>
            <a:ext cx="10719759" cy="2031325"/>
          </a:xfrm>
          <a:prstGeom prst="rect">
            <a:avLst/>
          </a:prstGeom>
        </p:spPr>
        <p:txBody>
          <a:bodyPr wrap="square">
            <a:spAutoFit/>
          </a:bodyPr>
          <a:lstStyle/>
          <a:p>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In this case, we consider only the difference in longitude, which is sufficient at the primary school level.</a:t>
            </a:r>
          </a:p>
          <a:p>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If the latitude also differs significantly (here it differs only by 10 angular minutes), it is necessary to make a correction to the latitude, which, however, exceeds the curriculum of the primary school. For those interested, the description is available in the Observatory Yearbook, </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e</a:t>
            </a:r>
            <a:r>
              <a:rPr lang="cs-CZ" dirty="0">
                <a:solidFill>
                  <a:srgbClr val="00B050"/>
                </a:solidFill>
                <a:latin typeface="Calibri" panose="020F0502020204030204" pitchFamily="34" charset="0"/>
                <a:ea typeface="Times New Roman" panose="02020603050405020304" pitchFamily="18" charset="0"/>
                <a:cs typeface="Calibri" panose="020F0502020204030204" pitchFamily="34" charset="0"/>
              </a:rPr>
              <a:t>.</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g</a:t>
            </a:r>
            <a:r>
              <a:rPr lang="cs-CZ"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rocenka.observatory.cz/2019/slunce.html. The date of the sunset would have to be added to the entry in order to determine the azimuth of the sunset.</a:t>
            </a:r>
          </a:p>
          <a:p>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The sun sets in Pilsen at </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4</a:t>
            </a:r>
            <a:r>
              <a:rPr lang="cs-CZ"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.16</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pm </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on </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January </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1</a:t>
            </a:r>
            <a:r>
              <a:rPr lang="cs-CZ"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st</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 in </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an azimuth of </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234° </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(astronomical azimuth is </a:t>
            </a:r>
            <a:r>
              <a:rPr lang="en-US"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54°, </a:t>
            </a:r>
            <a:r>
              <a:rPr lang="en-US" dirty="0">
                <a:solidFill>
                  <a:srgbClr val="00B050"/>
                </a:solidFill>
                <a:latin typeface="Calibri" panose="020F0502020204030204" pitchFamily="34" charset="0"/>
                <a:ea typeface="Times New Roman" panose="02020603050405020304" pitchFamily="18" charset="0"/>
                <a:cs typeface="Calibri" panose="020F0502020204030204" pitchFamily="34" charset="0"/>
              </a:rPr>
              <a:t>calculated from the south). The error in determining the sunset at latitude would be less than 1 minute in this case.</a:t>
            </a:r>
            <a:endParaRPr lang="cs-CZ" dirty="0">
              <a:solidFill>
                <a:srgbClr val="00B050"/>
              </a:solidFill>
              <a:latin typeface="Calibri" panose="020F0502020204030204" pitchFamily="34" charset="0"/>
              <a:cs typeface="Calibri" panose="020F0502020204030204" pitchFamily="34" charset="0"/>
            </a:endParaRPr>
          </a:p>
        </p:txBody>
      </p:sp>
      <p:sp>
        <p:nvSpPr>
          <p:cNvPr id="11"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Tree>
    <p:extLst>
      <p:ext uri="{BB962C8B-B14F-4D97-AF65-F5344CB8AC3E}">
        <p14:creationId xmlns:p14="http://schemas.microsoft.com/office/powerpoint/2010/main" val="315760805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 name="Obdélník 3"/>
          <p:cNvSpPr/>
          <p:nvPr/>
        </p:nvSpPr>
        <p:spPr>
          <a:xfrm>
            <a:off x="261255" y="1690394"/>
            <a:ext cx="11493209" cy="369332"/>
          </a:xfrm>
          <a:prstGeom prst="rect">
            <a:avLst/>
          </a:prstGeom>
        </p:spPr>
        <p:txBody>
          <a:bodyPr wrap="square">
            <a:spAutoFit/>
          </a:bodyPr>
          <a:lstStyle/>
          <a:p>
            <a:pPr marL="342900" indent="-342900">
              <a:buFont typeface="+mj-lt"/>
              <a:buAutoNum type="arabicPeriod" startAt="5"/>
            </a:pPr>
            <a:r>
              <a:rPr lang="en-GB" dirty="0"/>
              <a:t>There is a 6:00 am time in Prague on December 3. What is the date and time in Tokyo, Sydney, Cairo, Ottawa?</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336725"/>
            <a:ext cx="10719759" cy="2585323"/>
          </a:xfrm>
          <a:prstGeom prst="rect">
            <a:avLst/>
          </a:prstGeom>
        </p:spPr>
        <p:txBody>
          <a:bodyPr wrap="square">
            <a:spAutoFit/>
          </a:bodyPr>
          <a:lstStyle/>
          <a:p>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Tokyo lies in a time zone with 9 hours difference from universal time. There is 8 hours more than in Prague, i.e. December 3rd 2 pm.</a:t>
            </a:r>
            <a:endPar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endPar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Similarly, in Sydney (+ 10 hours compared to universal time), it is 3 pm.</a:t>
            </a:r>
            <a:endPar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endPar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It is 7 am in Cairo (+ 2 hours).</a:t>
            </a:r>
            <a:endPar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endPar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en-GB"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Ottawa is located in a zone with a time less than 5 hours from universal time. There is therefore 6 hours less than in Prague, so it is midnight from December 2nd to 3rd.</a:t>
            </a:r>
            <a:endParaRPr lang="en-GB"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Tree>
    <p:extLst>
      <p:ext uri="{BB962C8B-B14F-4D97-AF65-F5344CB8AC3E}">
        <p14:creationId xmlns:p14="http://schemas.microsoft.com/office/powerpoint/2010/main" val="209588864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 name="Obdélník 3"/>
          <p:cNvSpPr/>
          <p:nvPr/>
        </p:nvSpPr>
        <p:spPr>
          <a:xfrm>
            <a:off x="261255" y="1690394"/>
            <a:ext cx="11493209" cy="1200329"/>
          </a:xfrm>
          <a:prstGeom prst="rect">
            <a:avLst/>
          </a:prstGeom>
        </p:spPr>
        <p:txBody>
          <a:bodyPr wrap="square">
            <a:spAutoFit/>
          </a:bodyPr>
          <a:lstStyle/>
          <a:p>
            <a:pPr marL="342900" indent="-342900">
              <a:buFont typeface="+mj-lt"/>
              <a:buAutoNum type="arabicPeriod" startAt="6"/>
            </a:pPr>
            <a:r>
              <a:rPr lang="en-US" dirty="0"/>
              <a:t>For time zones, it is often simply stated that the Earth is divided into 12 zones delimited by meridians with a bandwidth of 15 degrees, in which the time zone is given by the time of the </a:t>
            </a:r>
            <a:r>
              <a:rPr lang="en-US" dirty="0" smtClean="0"/>
              <a:t>meridian</a:t>
            </a:r>
            <a:r>
              <a:rPr lang="cs-CZ" dirty="0" smtClean="0"/>
              <a:t> </a:t>
            </a:r>
            <a:r>
              <a:rPr lang="en-US" dirty="0" smtClean="0"/>
              <a:t>15</a:t>
            </a:r>
            <a:r>
              <a:rPr lang="en-US" dirty="0"/>
              <a:t>° lying in the middle of the zone. Using a time zone map, indicate what other factors affect what time zone is used in a given location. Are there places where the time zone differs from universal time by a time that cannot be expressed in whole hours?</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3102737"/>
            <a:ext cx="10719759" cy="2031325"/>
          </a:xfrm>
          <a:prstGeom prst="rect">
            <a:avLst/>
          </a:prstGeom>
        </p:spPr>
        <p:txBody>
          <a:bodyPr wrap="square">
            <a:spAutoFit/>
          </a:bodyPr>
          <a:lstStyle/>
          <a:p>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A very significant factor influencing what time zone is used in a given place is the border of a state or group of states</a:t>
            </a:r>
            <a:r>
              <a:rPr lang="en-US"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a:t>
            </a:r>
            <a:endPar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endPar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On some islands in the southern latitudes, time is used that differs by odd multiples of half an hour. For example, the Cocos Islands (+ 6.5 h), the Andaman and Nicobar Islands (+ 5.5 h), but also, for example, the central part of Australia (+ 9.5 h). In the southern part of Australia there is an area with a time of + 8.75 h compared to universal time, near New Zealand the Chatham Islands (+ 12.75 h), etc.</a:t>
            </a:r>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Tree>
    <p:extLst>
      <p:ext uri="{BB962C8B-B14F-4D97-AF65-F5344CB8AC3E}">
        <p14:creationId xmlns:p14="http://schemas.microsoft.com/office/powerpoint/2010/main" val="5536521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 name="Obdélník 3"/>
          <p:cNvSpPr/>
          <p:nvPr/>
        </p:nvSpPr>
        <p:spPr>
          <a:xfrm>
            <a:off x="261255" y="1690394"/>
            <a:ext cx="11493209" cy="923330"/>
          </a:xfrm>
          <a:prstGeom prst="rect">
            <a:avLst/>
          </a:prstGeom>
        </p:spPr>
        <p:txBody>
          <a:bodyPr wrap="square">
            <a:spAutoFit/>
          </a:bodyPr>
          <a:lstStyle/>
          <a:p>
            <a:pPr marL="342900" indent="-342900">
              <a:buFont typeface="+mj-lt"/>
              <a:buAutoNum type="arabicPeriod" startAt="7"/>
            </a:pPr>
            <a:r>
              <a:rPr lang="en-US" dirty="0"/>
              <a:t>Find out what a date line is. Describe its course on a map of the Earth and explain its meaning. How should a person proceed correctly when crossing the date line from east to west, and how to fly in the opposite direction? How did the date line on Willy Fog's journey around the world manifest itself?</a:t>
            </a:r>
            <a:endParaRPr lang="cs-CZ" dirty="0">
              <a:latin typeface="Calibri" panose="020F0502020204030204" pitchFamily="34" charset="0"/>
              <a:cs typeface="Calibri" panose="020F0502020204030204" pitchFamily="34" charset="0"/>
            </a:endParaRPr>
          </a:p>
        </p:txBody>
      </p:sp>
      <p:sp>
        <p:nvSpPr>
          <p:cNvPr id="1032" name="Obdélník 1031"/>
          <p:cNvSpPr/>
          <p:nvPr/>
        </p:nvSpPr>
        <p:spPr>
          <a:xfrm>
            <a:off x="598096" y="2661946"/>
            <a:ext cx="10719759" cy="2862322"/>
          </a:xfrm>
          <a:prstGeom prst="rect">
            <a:avLst/>
          </a:prstGeom>
        </p:spPr>
        <p:txBody>
          <a:bodyPr wrap="square">
            <a:spAutoFit/>
          </a:bodyPr>
          <a:lstStyle/>
          <a:p>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The limit set by an international agreement, beyond which the date changes. It passes through the meridian of longitude 180 ° longitude. It is designed to go as far away from human civilization as possible. It avoids continents and islands, closest to solid land (outside Antarctica) passes between the Diomede Islands in the Bering Strait</a:t>
            </a:r>
            <a:r>
              <a:rPr lang="en-US"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a:t>
            </a:r>
            <a:r>
              <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US"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When </a:t>
            </a: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crossing the data limit, it is necessary to adjust the date so that it is one day less east of the data limit than west of it</a:t>
            </a:r>
            <a:r>
              <a:rPr lang="en-US"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a:t>
            </a:r>
            <a:endPar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endPar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In the absence of an international date limit, travelers who travel the entire west of the Earth would miss one day on their calendar when they return. For those who circumnavigated the Earth to the east, one day would reside. This happened to Willy Fogg in the animated series </a:t>
            </a:r>
            <a:r>
              <a:rPr lang="en-US"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Willy Fog on a trip around the world </a:t>
            </a: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inspired by Jules Verne's novel </a:t>
            </a:r>
            <a:r>
              <a:rPr lang="en-US"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A Trip Around the World in 80 Days</a:t>
            </a:r>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a:r>
            <a:endParaRPr lang="cs-CZ"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4.1.1 Zone time</a:t>
            </a:r>
            <a:endParaRPr lang="en-GB" sz="3200" dirty="0">
              <a:solidFill>
                <a:srgbClr val="002060"/>
              </a:solidFill>
            </a:endParaRPr>
          </a:p>
        </p:txBody>
      </p:sp>
    </p:spTree>
    <p:extLst>
      <p:ext uri="{BB962C8B-B14F-4D97-AF65-F5344CB8AC3E}">
        <p14:creationId xmlns:p14="http://schemas.microsoft.com/office/powerpoint/2010/main" val="264388339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US" sz="1900" b="1" dirty="0">
                    <a:solidFill>
                      <a:srgbClr val="0D0D0D"/>
                    </a:solidFill>
                  </a:rPr>
                  <a:t>4. STARS Concept for Astronomy Education Program</a:t>
                </a:r>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en-GB" b="1" dirty="0" smtClean="0"/>
                <a:t>International Online Conference 2020</a:t>
              </a:r>
              <a:endParaRPr lang="en-GB" b="1" dirty="0"/>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lang="en-GB" dirty="0"/>
              </a:p>
            </p:txBody>
          </p:sp>
          <p:sp>
            <p:nvSpPr>
              <p:cNvPr id="76" name="Shape 76"/>
              <p:cNvSpPr/>
              <p:nvPr/>
            </p:nvSpPr>
            <p:spPr>
              <a:xfrm>
                <a:off x="177088" y="334331"/>
                <a:ext cx="3177984" cy="1208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FFFFFF"/>
                    </a:solidFill>
                  </a:rPr>
                  <a:t>1.</a:t>
                </a:r>
                <a:r>
                  <a:rPr lang="en-GB" sz="1900" dirty="0" smtClean="0">
                    <a:solidFill>
                      <a:srgbClr val="FFFFFF"/>
                    </a:solidFill>
                  </a:rPr>
                  <a:t> </a:t>
                </a:r>
                <a:r>
                  <a:rPr lang="en-GB" sz="1900" b="1" dirty="0" smtClean="0">
                    <a:solidFill>
                      <a:srgbClr val="FFFFFF"/>
                    </a:solidFill>
                  </a:rPr>
                  <a:t>STARS Methodological Handbook for Teachers</a:t>
                </a:r>
                <a:endParaRPr lang="en-GB" sz="1900" dirty="0" smtClean="0">
                  <a:solidFill>
                    <a:srgbClr val="FFFFFF"/>
                  </a:solidFill>
                </a:endParaRPr>
              </a:p>
              <a:p>
                <a:pPr lvl="0"/>
                <a:r>
                  <a:rPr lang="en-GB" sz="1900" dirty="0" smtClean="0">
                    <a:solidFill>
                      <a:srgbClr val="FFFFFF"/>
                    </a:solidFill>
                  </a:rPr>
                  <a:t>ready-to-use resource for teachers</a:t>
                </a:r>
                <a:endParaRPr lang="en-GB" sz="1900" dirty="0">
                  <a:solidFill>
                    <a:srgbClr val="FFFFFF"/>
                  </a:solidFill>
                </a:endParaRP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lang="en-GB" dirty="0"/>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lang="en-GB" dirty="0"/>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t>3. STARS Online Platform  </a:t>
                </a:r>
                <a:br>
                  <a:rPr lang="en-GB" sz="1900" b="1" dirty="0" smtClean="0"/>
                </a:br>
                <a:r>
                  <a:rPr lang="en-GB" sz="1900" dirty="0" smtClean="0"/>
                  <a:t>with examples of good practice and opportunities for discussions and exchange</a:t>
                </a:r>
                <a:endParaRPr lang="en-GB"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lang="en-GB" dirty="0"/>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lang="en-GB" dirty="0"/>
              </a:p>
            </p:txBody>
          </p:sp>
          <p:sp>
            <p:nvSpPr>
              <p:cNvPr id="86" name="Shape 86"/>
              <p:cNvSpPr/>
              <p:nvPr/>
            </p:nvSpPr>
            <p:spPr>
              <a:xfrm>
                <a:off x="89364" y="306542"/>
                <a:ext cx="3106095" cy="11695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en-GB" sz="1900" b="1" dirty="0" smtClean="0">
                    <a:solidFill>
                      <a:srgbClr val="040404"/>
                    </a:solidFill>
                  </a:rPr>
                  <a:t>2.</a:t>
                </a:r>
                <a:r>
                  <a:rPr lang="en-GB" sz="1900" dirty="0" smtClean="0">
                    <a:solidFill>
                      <a:srgbClr val="040404"/>
                    </a:solidFill>
                  </a:rPr>
                  <a:t> </a:t>
                </a:r>
                <a:r>
                  <a:rPr lang="en-GB" sz="1900" b="1" dirty="0" smtClean="0"/>
                  <a:t>STARS Training Program </a:t>
                </a:r>
                <a:r>
                  <a:rPr lang="cs-CZ" sz="1900" b="1" dirty="0" smtClean="0"/>
                  <a:t/>
                </a:r>
                <a:br>
                  <a:rPr lang="cs-CZ" sz="1900" b="1" dirty="0" smtClean="0"/>
                </a:br>
                <a:r>
                  <a:rPr lang="en-GB" sz="1900" b="1" dirty="0" smtClean="0"/>
                  <a:t>for Teachers</a:t>
                </a:r>
                <a:endParaRPr lang="en-GB" sz="1900" dirty="0" smtClean="0">
                  <a:solidFill>
                    <a:srgbClr val="FFFFFF"/>
                  </a:solidFill>
                </a:endParaRPr>
              </a:p>
              <a:p>
                <a:pPr lvl="0"/>
                <a:r>
                  <a:rPr lang="en-GB" sz="1900" dirty="0" smtClean="0"/>
                  <a:t>innovative and comprehensive approach</a:t>
                </a:r>
                <a:endParaRPr lang="en-GB" sz="1900" dirty="0"/>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en-GB" sz="4400" u="sng" dirty="0" smtClean="0">
                <a:solidFill>
                  <a:srgbClr val="002060"/>
                </a:solidFill>
              </a:rPr>
              <a:t>Project STARS introduction</a:t>
            </a:r>
            <a:endParaRPr lang="en-GB" sz="4400" u="sng" dirty="0">
              <a:solidFill>
                <a:srgbClr val="002060"/>
              </a:solidFill>
            </a:endParaRP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extLst>
      <p:ext uri="{BB962C8B-B14F-4D97-AF65-F5344CB8AC3E}">
        <p14:creationId xmlns:p14="http://schemas.microsoft.com/office/powerpoint/2010/main" val="341587642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4.1.2 </a:t>
            </a:r>
            <a:r>
              <a:rPr lang="en-GB" sz="3200" dirty="0" smtClean="0">
                <a:solidFill>
                  <a:srgbClr val="002060"/>
                </a:solidFill>
              </a:rPr>
              <a:t>Mean and true solar time</a:t>
            </a:r>
            <a:endParaRPr lang="en-GB" sz="3200" dirty="0">
              <a:solidFill>
                <a:srgbClr val="002060"/>
              </a:solidFill>
            </a:endParaRPr>
          </a:p>
        </p:txBody>
      </p:sp>
      <p:sp>
        <p:nvSpPr>
          <p:cNvPr id="174" name="Shape 174"/>
          <p:cNvSpPr/>
          <p:nvPr/>
        </p:nvSpPr>
        <p:spPr>
          <a:xfrm>
            <a:off x="261256" y="3179643"/>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Material and tool: </a:t>
            </a:r>
            <a:r>
              <a:rPr lang="en-GB" sz="2800" dirty="0" smtClean="0">
                <a:solidFill>
                  <a:srgbClr val="002060"/>
                </a:solidFill>
              </a:rPr>
              <a:t>Sun dial, watch or mobile phone</a:t>
            </a:r>
            <a:endParaRPr lang="en-GB" sz="3600" dirty="0">
              <a:solidFill>
                <a:srgbClr val="002060"/>
              </a:solidFill>
            </a:endParaRPr>
          </a:p>
        </p:txBody>
      </p:sp>
      <p:sp>
        <p:nvSpPr>
          <p:cNvPr id="175" name="Shape 175"/>
          <p:cNvSpPr/>
          <p:nvPr/>
        </p:nvSpPr>
        <p:spPr>
          <a:xfrm>
            <a:off x="261256" y="4064385"/>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Procedure: </a:t>
            </a:r>
            <a:r>
              <a:rPr lang="en-GB" sz="2800" dirty="0" smtClean="0">
                <a:solidFill>
                  <a:srgbClr val="002060"/>
                </a:solidFill>
              </a:rPr>
              <a:t>Pupils will understand the difference between true and mean solar time.</a:t>
            </a:r>
            <a:endParaRPr lang="en-GB" sz="2800" dirty="0">
              <a:solidFill>
                <a:srgbClr val="002060"/>
              </a:solidFill>
            </a:endParaRPr>
          </a:p>
        </p:txBody>
      </p:sp>
      <p:sp>
        <p:nvSpPr>
          <p:cNvPr id="176" name="Shape 176"/>
          <p:cNvSpPr/>
          <p:nvPr/>
        </p:nvSpPr>
        <p:spPr>
          <a:xfrm>
            <a:off x="261256" y="1864015"/>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3600" dirty="0" smtClean="0">
                <a:solidFill>
                  <a:srgbClr val="002060"/>
                </a:solidFill>
              </a:rPr>
              <a:t>Methodical part: </a:t>
            </a:r>
            <a:r>
              <a:rPr lang="en-GB" sz="2800" dirty="0" smtClean="0">
                <a:solidFill>
                  <a:srgbClr val="002060"/>
                </a:solidFill>
              </a:rPr>
              <a:t>The activity is long-term, one year, and it takes about 10 minutes each day, the final data processing 1 hour.</a:t>
            </a:r>
            <a:endParaRPr lang="en-GB" sz="2800" dirty="0">
              <a:solidFill>
                <a:srgbClr val="002060"/>
              </a:solidFill>
            </a:endParaRPr>
          </a:p>
        </p:txBody>
      </p:sp>
    </p:spTree>
    <p:extLst>
      <p:ext uri="{BB962C8B-B14F-4D97-AF65-F5344CB8AC3E}">
        <p14:creationId xmlns:p14="http://schemas.microsoft.com/office/powerpoint/2010/main" val="269646356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 name="Obdélník 10"/>
          <p:cNvSpPr/>
          <p:nvPr/>
        </p:nvSpPr>
        <p:spPr>
          <a:xfrm>
            <a:off x="261255" y="1690394"/>
            <a:ext cx="11493209" cy="2585323"/>
          </a:xfrm>
          <a:prstGeom prst="rect">
            <a:avLst/>
          </a:prstGeom>
        </p:spPr>
        <p:txBody>
          <a:bodyPr wrap="square">
            <a:spAutoFit/>
          </a:bodyPr>
          <a:lstStyle/>
          <a:p>
            <a:pPr marL="342900" indent="-342900">
              <a:buFont typeface="+mj-lt"/>
              <a:buAutoNum type="arabicPeriod"/>
            </a:pPr>
            <a:r>
              <a:rPr lang="en-GB" dirty="0"/>
              <a:t>The sundial measures the local apparent solar time, which differs from the mean solar time relative to the respective meridian within the time zone. The exercise aims to map the relationship between apparent and mean solar time during a calendar year. First, choose the time that will be as suitable as possible for regular year-round monitoring (so that measurements can be taken at this time throughout the year), for example 3 pm. </a:t>
            </a:r>
            <a:r>
              <a:rPr lang="cs-CZ" dirty="0" smtClean="0"/>
              <a:t/>
            </a:r>
            <a:br>
              <a:rPr lang="cs-CZ" dirty="0" smtClean="0"/>
            </a:br>
            <a:r>
              <a:rPr lang="en-GB" dirty="0" smtClean="0"/>
              <a:t>Remember </a:t>
            </a:r>
            <a:r>
              <a:rPr lang="en-GB" dirty="0"/>
              <a:t>that this time can only be between 8 am and 4 pm, because in the winter months there is night from about 4 pm to about 8 am. </a:t>
            </a:r>
            <a:r>
              <a:rPr lang="cs-CZ" dirty="0" smtClean="0"/>
              <a:t/>
            </a:r>
            <a:br>
              <a:rPr lang="cs-CZ" dirty="0" smtClean="0"/>
            </a:br>
            <a:r>
              <a:rPr lang="en-GB" dirty="0" smtClean="0"/>
              <a:t>Then </a:t>
            </a:r>
            <a:r>
              <a:rPr lang="en-GB" dirty="0"/>
              <a:t>measure the exact time (per minute) each day when the sundial </a:t>
            </a:r>
            <a:r>
              <a:rPr lang="cs-CZ" dirty="0" smtClean="0"/>
              <a:t/>
            </a:r>
            <a:br>
              <a:rPr lang="cs-CZ" dirty="0" smtClean="0"/>
            </a:br>
            <a:r>
              <a:rPr lang="en-GB" dirty="0" smtClean="0"/>
              <a:t>shows </a:t>
            </a:r>
            <a:r>
              <a:rPr lang="en-GB" dirty="0"/>
              <a:t>3 pm. Record the measured times gradually, preferably </a:t>
            </a:r>
            <a:r>
              <a:rPr lang="cs-CZ" dirty="0" smtClean="0"/>
              <a:t/>
            </a:r>
            <a:br>
              <a:rPr lang="cs-CZ" dirty="0" smtClean="0"/>
            </a:br>
            <a:r>
              <a:rPr lang="en-GB" dirty="0" smtClean="0"/>
              <a:t>in </a:t>
            </a:r>
            <a:r>
              <a:rPr lang="en-GB" dirty="0"/>
              <a:t>a computer spreadsheet.</a:t>
            </a:r>
            <a:r>
              <a:rPr lang="cs-CZ" dirty="0" smtClean="0"/>
              <a:t> </a:t>
            </a:r>
            <a:endParaRPr lang="cs-CZ" dirty="0"/>
          </a:p>
        </p:txBody>
      </p:sp>
      <p:pic>
        <p:nvPicPr>
          <p:cNvPr id="3" name="Obrázek 2"/>
          <p:cNvPicPr>
            <a:picLocks noChangeAspect="1"/>
          </p:cNvPicPr>
          <p:nvPr/>
        </p:nvPicPr>
        <p:blipFill rotWithShape="1">
          <a:blip r:embed="rId4"/>
          <a:srcRect b="7490"/>
          <a:stretch/>
        </p:blipFill>
        <p:spPr>
          <a:xfrm>
            <a:off x="7849488" y="3168373"/>
            <a:ext cx="3088256" cy="2296990"/>
          </a:xfrm>
          <a:prstGeom prst="rect">
            <a:avLst/>
          </a:prstGeom>
        </p:spPr>
      </p:pic>
      <p:graphicFrame>
        <p:nvGraphicFramePr>
          <p:cNvPr id="4" name="Tabulka 3"/>
          <p:cNvGraphicFramePr>
            <a:graphicFrameLocks noGrp="1"/>
          </p:cNvGraphicFramePr>
          <p:nvPr>
            <p:extLst>
              <p:ext uri="{D42A27DB-BD31-4B8C-83A1-F6EECF244321}">
                <p14:modId xmlns:p14="http://schemas.microsoft.com/office/powerpoint/2010/main" val="384530492"/>
              </p:ext>
            </p:extLst>
          </p:nvPr>
        </p:nvGraphicFramePr>
        <p:xfrm>
          <a:off x="720783" y="4340634"/>
          <a:ext cx="6784197" cy="805154"/>
        </p:xfrm>
        <a:graphic>
          <a:graphicData uri="http://schemas.openxmlformats.org/drawingml/2006/table">
            <a:tbl>
              <a:tblPr firstRow="1" bandRow="1">
                <a:tableStyleId>{08FB837D-C827-4EFA-A057-4D05807E0F7C}</a:tableStyleId>
              </a:tblPr>
              <a:tblGrid>
                <a:gridCol w="2261399">
                  <a:extLst>
                    <a:ext uri="{9D8B030D-6E8A-4147-A177-3AD203B41FA5}">
                      <a16:colId xmlns:a16="http://schemas.microsoft.com/office/drawing/2014/main" val="1915432620"/>
                    </a:ext>
                  </a:extLst>
                </a:gridCol>
                <a:gridCol w="2261399">
                  <a:extLst>
                    <a:ext uri="{9D8B030D-6E8A-4147-A177-3AD203B41FA5}">
                      <a16:colId xmlns:a16="http://schemas.microsoft.com/office/drawing/2014/main" val="310588475"/>
                    </a:ext>
                  </a:extLst>
                </a:gridCol>
                <a:gridCol w="2261399">
                  <a:extLst>
                    <a:ext uri="{9D8B030D-6E8A-4147-A177-3AD203B41FA5}">
                      <a16:colId xmlns:a16="http://schemas.microsoft.com/office/drawing/2014/main" val="1837023190"/>
                    </a:ext>
                  </a:extLst>
                </a:gridCol>
              </a:tblGrid>
              <a:tr h="402577">
                <a:tc>
                  <a:txBody>
                    <a:bodyPr/>
                    <a:lstStyle/>
                    <a:p>
                      <a:pPr algn="ctr"/>
                      <a:r>
                        <a:rPr lang="en-GB" sz="1300" noProof="0" dirty="0" smtClean="0"/>
                        <a:t>Date</a:t>
                      </a:r>
                      <a:endParaRPr lang="en-GB" sz="1300" noProof="0" dirty="0"/>
                    </a:p>
                  </a:txBody>
                  <a:tcPr marL="99266" marR="99266" marT="49633" marB="49633"/>
                </a:tc>
                <a:tc>
                  <a:txBody>
                    <a:bodyPr/>
                    <a:lstStyle/>
                    <a:p>
                      <a:pPr algn="ctr"/>
                      <a:r>
                        <a:rPr lang="en-GB" sz="1300" noProof="0" dirty="0" smtClean="0"/>
                        <a:t>Solar time</a:t>
                      </a:r>
                      <a:endParaRPr lang="en-GB" sz="1300" noProof="0" dirty="0"/>
                    </a:p>
                  </a:txBody>
                  <a:tcPr marL="99266" marR="99266" marT="49633" marB="49633"/>
                </a:tc>
                <a:tc>
                  <a:txBody>
                    <a:bodyPr/>
                    <a:lstStyle/>
                    <a:p>
                      <a:pPr algn="ctr"/>
                      <a:r>
                        <a:rPr lang="en-GB" sz="1300" noProof="0" dirty="0" smtClean="0"/>
                        <a:t>Exact time</a:t>
                      </a:r>
                      <a:endParaRPr lang="en-GB" sz="1300" noProof="0" dirty="0"/>
                    </a:p>
                  </a:txBody>
                  <a:tcPr marL="99266" marR="99266" marT="49633" marB="49633"/>
                </a:tc>
                <a:extLst>
                  <a:ext uri="{0D108BD9-81ED-4DB2-BD59-A6C34878D82A}">
                    <a16:rowId xmlns:a16="http://schemas.microsoft.com/office/drawing/2014/main" val="4215316918"/>
                  </a:ext>
                </a:extLst>
              </a:tr>
              <a:tr h="402577">
                <a:tc>
                  <a:txBody>
                    <a:bodyPr/>
                    <a:lstStyle/>
                    <a:p>
                      <a:pPr algn="ctr"/>
                      <a:endParaRPr lang="en-GB" sz="1300" noProof="0" dirty="0"/>
                    </a:p>
                  </a:txBody>
                  <a:tcPr marL="99266" marR="99266" marT="49633" marB="49633"/>
                </a:tc>
                <a:tc>
                  <a:txBody>
                    <a:bodyPr/>
                    <a:lstStyle/>
                    <a:p>
                      <a:pPr algn="ctr"/>
                      <a:r>
                        <a:rPr lang="cs-CZ" sz="1300" noProof="0" dirty="0" smtClean="0"/>
                        <a:t>3</a:t>
                      </a:r>
                      <a:r>
                        <a:rPr lang="cs-CZ" sz="1300" baseline="0" noProof="0" dirty="0" smtClean="0"/>
                        <a:t> </a:t>
                      </a:r>
                      <a:r>
                        <a:rPr lang="cs-CZ" sz="1300" baseline="0" noProof="0" dirty="0" err="1" smtClean="0"/>
                        <a:t>pm</a:t>
                      </a:r>
                      <a:endParaRPr lang="en-GB" sz="1300" noProof="0" dirty="0"/>
                    </a:p>
                  </a:txBody>
                  <a:tcPr marL="99266" marR="99266" marT="49633" marB="49633"/>
                </a:tc>
                <a:tc>
                  <a:txBody>
                    <a:bodyPr/>
                    <a:lstStyle/>
                    <a:p>
                      <a:pPr algn="ctr"/>
                      <a:endParaRPr lang="en-GB" sz="1300" noProof="0" dirty="0"/>
                    </a:p>
                  </a:txBody>
                  <a:tcPr marL="99266" marR="99266" marT="49633" marB="49633"/>
                </a:tc>
                <a:extLst>
                  <a:ext uri="{0D108BD9-81ED-4DB2-BD59-A6C34878D82A}">
                    <a16:rowId xmlns:a16="http://schemas.microsoft.com/office/drawing/2014/main" val="3435668275"/>
                  </a:ext>
                </a:extLst>
              </a:tr>
            </a:tbl>
          </a:graphicData>
        </a:graphic>
      </p:graphicFrame>
      <p:sp>
        <p:nvSpPr>
          <p:cNvPr id="12"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4.1.2 </a:t>
            </a:r>
            <a:r>
              <a:rPr lang="en-GB" sz="3200" dirty="0" smtClean="0">
                <a:solidFill>
                  <a:srgbClr val="002060"/>
                </a:solidFill>
              </a:rPr>
              <a:t>Mean and true solar time</a:t>
            </a:r>
            <a:endParaRPr lang="en-GB" sz="3200" dirty="0">
              <a:solidFill>
                <a:srgbClr val="002060"/>
              </a:solidFill>
            </a:endParaRPr>
          </a:p>
        </p:txBody>
      </p:sp>
    </p:spTree>
    <p:extLst>
      <p:ext uri="{BB962C8B-B14F-4D97-AF65-F5344CB8AC3E}">
        <p14:creationId xmlns:p14="http://schemas.microsoft.com/office/powerpoint/2010/main" val="383283526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 name="Obdélník 10"/>
          <p:cNvSpPr/>
          <p:nvPr/>
        </p:nvSpPr>
        <p:spPr>
          <a:xfrm>
            <a:off x="261255" y="1690394"/>
            <a:ext cx="11493209" cy="923330"/>
          </a:xfrm>
          <a:prstGeom prst="rect">
            <a:avLst/>
          </a:prstGeom>
        </p:spPr>
        <p:txBody>
          <a:bodyPr wrap="square">
            <a:spAutoFit/>
          </a:bodyPr>
          <a:lstStyle/>
          <a:p>
            <a:pPr marL="342900" indent="-342900">
              <a:buFont typeface="+mj-lt"/>
              <a:buAutoNum type="arabicPeriod" startAt="2"/>
            </a:pPr>
            <a:r>
              <a:rPr lang="en-GB" dirty="0"/>
              <a:t>Calculate the difference between the local time and the time zone given by the longitude of the observation site and indicate it above the table. Then enter the recalculated times corresponding to 3 pm in the sundial in a new column in the table.</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389627564"/>
              </p:ext>
            </p:extLst>
          </p:nvPr>
        </p:nvGraphicFramePr>
        <p:xfrm>
          <a:off x="720783" y="2799757"/>
          <a:ext cx="6784196" cy="805154"/>
        </p:xfrm>
        <a:graphic>
          <a:graphicData uri="http://schemas.openxmlformats.org/drawingml/2006/table">
            <a:tbl>
              <a:tblPr firstRow="1" bandRow="1">
                <a:tableStyleId>{08FB837D-C827-4EFA-A057-4D05807E0F7C}</a:tableStyleId>
              </a:tblPr>
              <a:tblGrid>
                <a:gridCol w="1696049">
                  <a:extLst>
                    <a:ext uri="{9D8B030D-6E8A-4147-A177-3AD203B41FA5}">
                      <a16:colId xmlns:a16="http://schemas.microsoft.com/office/drawing/2014/main" val="1915432620"/>
                    </a:ext>
                  </a:extLst>
                </a:gridCol>
                <a:gridCol w="1696049">
                  <a:extLst>
                    <a:ext uri="{9D8B030D-6E8A-4147-A177-3AD203B41FA5}">
                      <a16:colId xmlns:a16="http://schemas.microsoft.com/office/drawing/2014/main" val="310588475"/>
                    </a:ext>
                  </a:extLst>
                </a:gridCol>
                <a:gridCol w="1696049">
                  <a:extLst>
                    <a:ext uri="{9D8B030D-6E8A-4147-A177-3AD203B41FA5}">
                      <a16:colId xmlns:a16="http://schemas.microsoft.com/office/drawing/2014/main" val="1837023190"/>
                    </a:ext>
                  </a:extLst>
                </a:gridCol>
                <a:gridCol w="1696049">
                  <a:extLst>
                    <a:ext uri="{9D8B030D-6E8A-4147-A177-3AD203B41FA5}">
                      <a16:colId xmlns:a16="http://schemas.microsoft.com/office/drawing/2014/main" val="1881725206"/>
                    </a:ext>
                  </a:extLst>
                </a:gridCol>
              </a:tblGrid>
              <a:tr h="402577">
                <a:tc>
                  <a:txBody>
                    <a:bodyPr/>
                    <a:lstStyle/>
                    <a:p>
                      <a:pPr algn="ctr"/>
                      <a:r>
                        <a:rPr lang="en-GB" sz="1300" noProof="0" dirty="0" smtClean="0"/>
                        <a:t>Date</a:t>
                      </a:r>
                      <a:endParaRPr lang="en-GB" sz="1300" noProof="0" dirty="0"/>
                    </a:p>
                  </a:txBody>
                  <a:tcPr marL="99266" marR="99266" marT="49633" marB="49633"/>
                </a:tc>
                <a:tc>
                  <a:txBody>
                    <a:bodyPr/>
                    <a:lstStyle/>
                    <a:p>
                      <a:pPr algn="ctr"/>
                      <a:r>
                        <a:rPr lang="en-GB" sz="1300" noProof="0" dirty="0" smtClean="0"/>
                        <a:t>Solar time</a:t>
                      </a:r>
                      <a:endParaRPr lang="en-GB" sz="1300" noProof="0" dirty="0"/>
                    </a:p>
                  </a:txBody>
                  <a:tcPr marL="99266" marR="99266" marT="49633" marB="49633"/>
                </a:tc>
                <a:tc>
                  <a:txBody>
                    <a:bodyPr/>
                    <a:lstStyle/>
                    <a:p>
                      <a:pPr algn="ctr"/>
                      <a:r>
                        <a:rPr lang="en-GB" sz="1300" noProof="0" dirty="0" smtClean="0"/>
                        <a:t>Exact</a:t>
                      </a:r>
                      <a:r>
                        <a:rPr lang="en-GB" sz="1300" baseline="0" noProof="0" dirty="0" smtClean="0"/>
                        <a:t> time</a:t>
                      </a:r>
                      <a:endParaRPr lang="en-GB" sz="1300" noProof="0" dirty="0"/>
                    </a:p>
                  </a:txBody>
                  <a:tcPr marL="99266" marR="99266" marT="49633" marB="49633"/>
                </a:tc>
                <a:tc>
                  <a:txBody>
                    <a:bodyPr/>
                    <a:lstStyle/>
                    <a:p>
                      <a:pPr algn="ctr"/>
                      <a:r>
                        <a:rPr lang="en-GB" sz="1300" noProof="0" dirty="0" smtClean="0"/>
                        <a:t>Recalculated</a:t>
                      </a:r>
                      <a:r>
                        <a:rPr lang="en-GB" sz="1300" baseline="0" noProof="0" dirty="0" smtClean="0"/>
                        <a:t> time</a:t>
                      </a:r>
                      <a:endParaRPr lang="en-GB" sz="1300" noProof="0" dirty="0"/>
                    </a:p>
                  </a:txBody>
                  <a:tcPr marL="99266" marR="99266" marT="49633" marB="49633"/>
                </a:tc>
                <a:extLst>
                  <a:ext uri="{0D108BD9-81ED-4DB2-BD59-A6C34878D82A}">
                    <a16:rowId xmlns:a16="http://schemas.microsoft.com/office/drawing/2014/main" val="4215316918"/>
                  </a:ext>
                </a:extLst>
              </a:tr>
              <a:tr h="402577">
                <a:tc>
                  <a:txBody>
                    <a:bodyPr/>
                    <a:lstStyle/>
                    <a:p>
                      <a:pPr algn="ctr"/>
                      <a:endParaRPr lang="en-GB" sz="1300" noProof="0" dirty="0"/>
                    </a:p>
                  </a:txBody>
                  <a:tcPr marL="99266" marR="99266" marT="49633" marB="49633"/>
                </a:tc>
                <a:tc>
                  <a:txBody>
                    <a:bodyPr/>
                    <a:lstStyle/>
                    <a:p>
                      <a:pPr algn="ctr"/>
                      <a:r>
                        <a:rPr lang="cs-CZ" sz="1300" noProof="0" dirty="0" smtClean="0"/>
                        <a:t>3</a:t>
                      </a:r>
                      <a:r>
                        <a:rPr lang="en-GB" sz="1300" noProof="0" dirty="0" smtClean="0"/>
                        <a:t> </a:t>
                      </a:r>
                      <a:r>
                        <a:rPr lang="cs-CZ" sz="1300" noProof="0" dirty="0" err="1" smtClean="0"/>
                        <a:t>pm</a:t>
                      </a:r>
                      <a:endParaRPr lang="en-GB" sz="1300" noProof="0" dirty="0"/>
                    </a:p>
                  </a:txBody>
                  <a:tcPr marL="99266" marR="99266" marT="49633" marB="49633"/>
                </a:tc>
                <a:tc>
                  <a:txBody>
                    <a:bodyPr/>
                    <a:lstStyle/>
                    <a:p>
                      <a:pPr algn="ctr"/>
                      <a:endParaRPr lang="en-GB" sz="1300" noProof="0" dirty="0"/>
                    </a:p>
                  </a:txBody>
                  <a:tcPr marL="99266" marR="99266" marT="49633" marB="49633"/>
                </a:tc>
                <a:tc>
                  <a:txBody>
                    <a:bodyPr/>
                    <a:lstStyle/>
                    <a:p>
                      <a:pPr algn="ctr"/>
                      <a:endParaRPr lang="en-GB" sz="1300" noProof="0" dirty="0"/>
                    </a:p>
                  </a:txBody>
                  <a:tcPr marL="99266" marR="99266" marT="49633" marB="49633"/>
                </a:tc>
                <a:extLst>
                  <a:ext uri="{0D108BD9-81ED-4DB2-BD59-A6C34878D82A}">
                    <a16:rowId xmlns:a16="http://schemas.microsoft.com/office/drawing/2014/main" val="3435668275"/>
                  </a:ext>
                </a:extLst>
              </a:tr>
            </a:tbl>
          </a:graphicData>
        </a:graphic>
      </p:graphicFrame>
      <p:sp>
        <p:nvSpPr>
          <p:cNvPr id="8"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4.1.2 </a:t>
            </a:r>
            <a:r>
              <a:rPr lang="en-GB" sz="3200" dirty="0" smtClean="0">
                <a:solidFill>
                  <a:srgbClr val="002060"/>
                </a:solidFill>
              </a:rPr>
              <a:t>Mean and true solar time</a:t>
            </a:r>
            <a:endParaRPr lang="en-GB" sz="3200" dirty="0">
              <a:solidFill>
                <a:srgbClr val="002060"/>
              </a:solidFill>
            </a:endParaRPr>
          </a:p>
        </p:txBody>
      </p:sp>
    </p:spTree>
    <p:extLst>
      <p:ext uri="{BB962C8B-B14F-4D97-AF65-F5344CB8AC3E}">
        <p14:creationId xmlns:p14="http://schemas.microsoft.com/office/powerpoint/2010/main" val="154383202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 name="Obdélník 10"/>
          <p:cNvSpPr/>
          <p:nvPr/>
        </p:nvSpPr>
        <p:spPr>
          <a:xfrm>
            <a:off x="261255" y="1690394"/>
            <a:ext cx="11493209" cy="646331"/>
          </a:xfrm>
          <a:prstGeom prst="rect">
            <a:avLst/>
          </a:prstGeom>
        </p:spPr>
        <p:txBody>
          <a:bodyPr wrap="square">
            <a:spAutoFit/>
          </a:bodyPr>
          <a:lstStyle/>
          <a:p>
            <a:pPr marL="342900" indent="-342900">
              <a:buFont typeface="+mj-lt"/>
              <a:buAutoNum type="arabicPeriod" startAt="3"/>
            </a:pPr>
            <a:r>
              <a:rPr lang="en-GB" dirty="0"/>
              <a:t>Draw a graph of the dependence of the difference between apparent solar time and mean solar time. Find out what this difference is called in </a:t>
            </a:r>
            <a:r>
              <a:rPr lang="en-GB" dirty="0" smtClean="0"/>
              <a:t>astronomy</a:t>
            </a:r>
            <a:r>
              <a:rPr lang="cs-CZ" dirty="0" smtClean="0"/>
              <a:t>.</a:t>
            </a:r>
            <a:endParaRPr lang="cs-CZ" dirty="0"/>
          </a:p>
        </p:txBody>
      </p:sp>
      <p:pic>
        <p:nvPicPr>
          <p:cNvPr id="9218" name="Picture 2" descr="https://kalendar.beda.cz/pic/casova-rovnice-gra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697" y="2011549"/>
            <a:ext cx="4313208" cy="345056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8727905" y="4963305"/>
            <a:ext cx="2478564" cy="369332"/>
          </a:xfrm>
          <a:prstGeom prst="rect">
            <a:avLst/>
          </a:prstGeom>
        </p:spPr>
        <p:txBody>
          <a:bodyPr wrap="none">
            <a:spAutoFit/>
          </a:bodyPr>
          <a:lstStyle/>
          <a:p>
            <a:r>
              <a:rPr lang="cs-CZ" dirty="0" smtClean="0">
                <a:hlinkClick r:id="rId5"/>
              </a:rPr>
              <a:t>kalendar.beda.cz/o-casu</a:t>
            </a:r>
            <a:endParaRPr lang="cs-CZ" dirty="0"/>
          </a:p>
        </p:txBody>
      </p:sp>
      <p:sp>
        <p:nvSpPr>
          <p:cNvPr id="5" name="Obdélník 4"/>
          <p:cNvSpPr/>
          <p:nvPr/>
        </p:nvSpPr>
        <p:spPr>
          <a:xfrm>
            <a:off x="609600" y="2553384"/>
            <a:ext cx="2057400" cy="369332"/>
          </a:xfrm>
          <a:prstGeom prst="rect">
            <a:avLst/>
          </a:prstGeom>
        </p:spPr>
        <p:txBody>
          <a:bodyPr wrap="square">
            <a:spAutoFit/>
          </a:bodyPr>
          <a:lstStyle/>
          <a:p>
            <a:r>
              <a:rPr lang="pl-PL" dirty="0" smtClean="0">
                <a:solidFill>
                  <a:srgbClr val="C00000"/>
                </a:solidFill>
              </a:rPr>
              <a:t>time equation</a:t>
            </a:r>
            <a:endParaRPr lang="cs-CZ" dirty="0">
              <a:solidFill>
                <a:srgbClr val="C00000"/>
              </a:solidFill>
            </a:endParaRPr>
          </a:p>
        </p:txBody>
      </p:sp>
      <p:sp>
        <p:nvSpPr>
          <p:cNvPr id="12"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4.1.2 </a:t>
            </a:r>
            <a:r>
              <a:rPr lang="en-GB" sz="3200" dirty="0" smtClean="0">
                <a:solidFill>
                  <a:srgbClr val="002060"/>
                </a:solidFill>
              </a:rPr>
              <a:t>Mean and true solar time</a:t>
            </a:r>
            <a:endParaRPr lang="en-GB" sz="3200" dirty="0">
              <a:solidFill>
                <a:srgbClr val="002060"/>
              </a:solidFill>
            </a:endParaRPr>
          </a:p>
        </p:txBody>
      </p:sp>
    </p:spTree>
    <p:extLst>
      <p:ext uri="{BB962C8B-B14F-4D97-AF65-F5344CB8AC3E}">
        <p14:creationId xmlns:p14="http://schemas.microsoft.com/office/powerpoint/2010/main" val="34307260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heckerboard(across)">
                                      <p:cBhvr>
                                        <p:cTn id="12" dur="500"/>
                                        <p:tgtEl>
                                          <p:spTgt spid="9218"/>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ftp.solarsystemscope.com/spacepedia/images/articles_2017/orbital-and-rotational-characteristics-of-earth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597" y="2234849"/>
            <a:ext cx="5598689" cy="358666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 name="Obdélník 10"/>
          <p:cNvSpPr/>
          <p:nvPr/>
        </p:nvSpPr>
        <p:spPr>
          <a:xfrm>
            <a:off x="261255" y="1690394"/>
            <a:ext cx="11493209" cy="646331"/>
          </a:xfrm>
          <a:prstGeom prst="rect">
            <a:avLst/>
          </a:prstGeom>
        </p:spPr>
        <p:txBody>
          <a:bodyPr wrap="square">
            <a:spAutoFit/>
          </a:bodyPr>
          <a:lstStyle/>
          <a:p>
            <a:pPr marL="342900" indent="-342900">
              <a:buFont typeface="+mj-lt"/>
              <a:buAutoNum type="arabicPeriod" startAt="4"/>
            </a:pPr>
            <a:r>
              <a:rPr lang="en-US" dirty="0"/>
              <a:t>Using the Internet, describe why the difference between </a:t>
            </a:r>
            <a:r>
              <a:rPr lang="cs-CZ" dirty="0" err="1" smtClean="0"/>
              <a:t>true</a:t>
            </a:r>
            <a:r>
              <a:rPr lang="en-US" dirty="0" smtClean="0"/>
              <a:t> </a:t>
            </a:r>
            <a:r>
              <a:rPr lang="en-US" dirty="0"/>
              <a:t>and mean time changes during the year. Which two characteristics cause the change?</a:t>
            </a:r>
            <a:endParaRPr lang="cs-CZ" dirty="0"/>
          </a:p>
        </p:txBody>
      </p:sp>
      <p:sp>
        <p:nvSpPr>
          <p:cNvPr id="5" name="Obdélník 4"/>
          <p:cNvSpPr/>
          <p:nvPr/>
        </p:nvSpPr>
        <p:spPr>
          <a:xfrm>
            <a:off x="4002374" y="1976332"/>
            <a:ext cx="8079698" cy="369332"/>
          </a:xfrm>
          <a:prstGeom prst="rect">
            <a:avLst/>
          </a:prstGeom>
        </p:spPr>
        <p:txBody>
          <a:bodyPr wrap="square">
            <a:spAutoFit/>
          </a:bodyPr>
          <a:lstStyle/>
          <a:p>
            <a:r>
              <a:rPr lang="en-US" dirty="0">
                <a:solidFill>
                  <a:srgbClr val="C00000"/>
                </a:solidFill>
              </a:rPr>
              <a:t>the inclination of the Earth's axis and the elliptical trajectory of </a:t>
            </a:r>
            <a:r>
              <a:rPr lang="en-US" dirty="0" smtClean="0">
                <a:solidFill>
                  <a:srgbClr val="C00000"/>
                </a:solidFill>
              </a:rPr>
              <a:t>Earth </a:t>
            </a:r>
            <a:r>
              <a:rPr lang="en-US" dirty="0">
                <a:solidFill>
                  <a:srgbClr val="C00000"/>
                </a:solidFill>
              </a:rPr>
              <a:t>around </a:t>
            </a:r>
            <a:r>
              <a:rPr lang="en-US" dirty="0" smtClean="0">
                <a:solidFill>
                  <a:srgbClr val="C00000"/>
                </a:solidFill>
              </a:rPr>
              <a:t>Sun</a:t>
            </a:r>
            <a:endParaRPr lang="pl-PL" dirty="0">
              <a:solidFill>
                <a:srgbClr val="C00000"/>
              </a:solidFill>
            </a:endParaRPr>
          </a:p>
        </p:txBody>
      </p:sp>
      <p:pic>
        <p:nvPicPr>
          <p:cNvPr id="11266" name="Picture 2" descr="https://qph.fs.quoracdn.net/main-qimg-8e4a50b54e27a8530036133e07a954c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13" y="2354604"/>
            <a:ext cx="5041817" cy="3107712"/>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4.1.2 </a:t>
            </a:r>
            <a:r>
              <a:rPr lang="en-GB" sz="3200" dirty="0" smtClean="0">
                <a:solidFill>
                  <a:srgbClr val="002060"/>
                </a:solidFill>
              </a:rPr>
              <a:t>Mean and true solar time</a:t>
            </a:r>
            <a:endParaRPr lang="en-GB" sz="3200" dirty="0">
              <a:solidFill>
                <a:srgbClr val="002060"/>
              </a:solidFill>
            </a:endParaRPr>
          </a:p>
        </p:txBody>
      </p:sp>
    </p:spTree>
    <p:extLst>
      <p:ext uri="{BB962C8B-B14F-4D97-AF65-F5344CB8AC3E}">
        <p14:creationId xmlns:p14="http://schemas.microsoft.com/office/powerpoint/2010/main" val="35333660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 name="Obdélník 10"/>
          <p:cNvSpPr/>
          <p:nvPr/>
        </p:nvSpPr>
        <p:spPr>
          <a:xfrm>
            <a:off x="261255" y="1690394"/>
            <a:ext cx="11493209" cy="646331"/>
          </a:xfrm>
          <a:prstGeom prst="rect">
            <a:avLst/>
          </a:prstGeom>
        </p:spPr>
        <p:txBody>
          <a:bodyPr wrap="square">
            <a:spAutoFit/>
          </a:bodyPr>
          <a:lstStyle/>
          <a:p>
            <a:pPr marL="342900" indent="-342900">
              <a:buFont typeface="+mj-lt"/>
              <a:buAutoNum type="arabicPeriod" startAt="5"/>
            </a:pPr>
            <a:r>
              <a:rPr lang="en-US" dirty="0"/>
              <a:t>Explain the saying “Lucia shortens the night, but does not add to the day</a:t>
            </a:r>
            <a:r>
              <a:rPr lang="en-US" dirty="0" smtClean="0"/>
              <a:t>”.</a:t>
            </a:r>
            <a:r>
              <a:rPr lang="cs-CZ" dirty="0" smtClean="0"/>
              <a:t/>
            </a:r>
            <a:br>
              <a:rPr lang="cs-CZ" dirty="0" smtClean="0"/>
            </a:br>
            <a:r>
              <a:rPr lang="en-US" dirty="0" smtClean="0"/>
              <a:t>Use </a:t>
            </a:r>
            <a:r>
              <a:rPr lang="en-US" dirty="0"/>
              <a:t>the terms: </a:t>
            </a:r>
            <a:r>
              <a:rPr lang="cs-CZ" dirty="0" err="1" smtClean="0"/>
              <a:t>true</a:t>
            </a:r>
            <a:r>
              <a:rPr lang="en-US" dirty="0" smtClean="0"/>
              <a:t> </a:t>
            </a:r>
            <a:r>
              <a:rPr lang="en-US" dirty="0"/>
              <a:t>solar time, mean solar time, sunset, length of </a:t>
            </a:r>
            <a:r>
              <a:rPr lang="en-US" dirty="0" smtClean="0"/>
              <a:t>day</a:t>
            </a:r>
            <a:endParaRPr lang="cs-CZ" dirty="0"/>
          </a:p>
        </p:txBody>
      </p:sp>
      <p:sp>
        <p:nvSpPr>
          <p:cNvPr id="5" name="Obdélník 4"/>
          <p:cNvSpPr/>
          <p:nvPr/>
        </p:nvSpPr>
        <p:spPr>
          <a:xfrm>
            <a:off x="628807" y="2387450"/>
            <a:ext cx="11125657" cy="2031325"/>
          </a:xfrm>
          <a:prstGeom prst="rect">
            <a:avLst/>
          </a:prstGeom>
        </p:spPr>
        <p:txBody>
          <a:bodyPr wrap="square">
            <a:spAutoFit/>
          </a:bodyPr>
          <a:lstStyle/>
          <a:p>
            <a:r>
              <a:rPr lang="en-GB" dirty="0" smtClean="0">
                <a:solidFill>
                  <a:srgbClr val="C00000"/>
                </a:solidFill>
              </a:rPr>
              <a:t>The sun sets on the day of St. Lucia (December 13th) at the earliest of the year. If it raised on this day at the latest time as well, it would be the shortest day. However, the latest sunrise does not occur until the beginning of January. Therefore, the shortest white day is most often on December 20th. The fact that the earliest sunset and the latest sunrise do not occur on the same day is caused by the uneven orbit of the Earth around the Sun and the uniform rotation of the Earth around its axis. The saying about St. Lucia is a manifestation of the time equation, i.e. the fluctuation of the length of the time equation during the year. The mentioned saying thus makes the difference between the apparent and mean solar time visible.</a:t>
            </a:r>
            <a:endParaRPr lang="en-GB" dirty="0">
              <a:solidFill>
                <a:srgbClr val="C00000"/>
              </a:solidFill>
            </a:endParaRPr>
          </a:p>
        </p:txBody>
      </p:sp>
      <p:sp>
        <p:nvSpPr>
          <p:cNvPr id="8"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GB" sz="4400" u="sng" dirty="0" smtClean="0">
                <a:solidFill>
                  <a:srgbClr val="02236A"/>
                </a:solidFill>
              </a:rPr>
              <a:t>Practical activity</a:t>
            </a:r>
            <a:r>
              <a:rPr lang="en-GB" sz="4400" dirty="0" smtClean="0">
                <a:solidFill>
                  <a:srgbClr val="02236A"/>
                </a:solidFill>
              </a:rPr>
              <a:t>: </a:t>
            </a:r>
            <a:r>
              <a:rPr lang="en-GB" sz="3200" dirty="0" smtClean="0">
                <a:solidFill>
                  <a:srgbClr val="002060"/>
                </a:solidFill>
              </a:rPr>
              <a:t>4.1.2 </a:t>
            </a:r>
            <a:r>
              <a:rPr lang="en-GB" sz="3200" dirty="0" smtClean="0">
                <a:solidFill>
                  <a:srgbClr val="002060"/>
                </a:solidFill>
              </a:rPr>
              <a:t>Mean and true solar time</a:t>
            </a:r>
            <a:endParaRPr lang="en-GB" sz="3200" dirty="0">
              <a:solidFill>
                <a:srgbClr val="002060"/>
              </a:solidFill>
            </a:endParaRPr>
          </a:p>
        </p:txBody>
      </p:sp>
    </p:spTree>
    <p:extLst>
      <p:ext uri="{BB962C8B-B14F-4D97-AF65-F5344CB8AC3E}">
        <p14:creationId xmlns:p14="http://schemas.microsoft.com/office/powerpoint/2010/main" val="34480424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1</a:t>
            </a:r>
            <a:endParaRPr lang="en-GB" sz="4400" u="sng" dirty="0">
              <a:solidFill>
                <a:srgbClr val="002060"/>
              </a:solidFill>
            </a:endParaRPr>
          </a:p>
        </p:txBody>
      </p:sp>
      <p:sp>
        <p:nvSpPr>
          <p:cNvPr id="499" name="Shape 499"/>
          <p:cNvSpPr/>
          <p:nvPr/>
        </p:nvSpPr>
        <p:spPr>
          <a:xfrm>
            <a:off x="412530" y="1739391"/>
            <a:ext cx="11685322"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r>
              <a:rPr lang="en-GB" sz="2800" dirty="0" smtClean="0">
                <a:solidFill>
                  <a:srgbClr val="002060"/>
                </a:solidFill>
              </a:rPr>
              <a:t>Feed Forward: Base your plans for the next lessons on the results of the pupils:</a:t>
            </a:r>
          </a:p>
          <a:p>
            <a:pPr marL="342900" indent="-342900">
              <a:buSzPct val="100000"/>
              <a:buFont typeface="Arial" panose="020B0604020202020204" pitchFamily="34" charset="0"/>
              <a:buChar char="•"/>
            </a:pPr>
            <a:r>
              <a:rPr lang="en-GB" sz="2800" b="1" dirty="0" smtClean="0">
                <a:solidFill>
                  <a:srgbClr val="002060"/>
                </a:solidFill>
              </a:rPr>
              <a:t>Difficulty of the lessons:</a:t>
            </a:r>
            <a:r>
              <a:rPr lang="en-GB" sz="2800" dirty="0" smtClean="0">
                <a:solidFill>
                  <a:srgbClr val="002060"/>
                </a:solidFill>
              </a:rPr>
              <a:t> depending on pupils comprehension of the material and level of completion of the activities.</a:t>
            </a:r>
          </a:p>
          <a:p>
            <a:pPr marL="342900" indent="-342900">
              <a:buSzPct val="100000"/>
              <a:buFont typeface="Arial" panose="020B0604020202020204" pitchFamily="34" charset="0"/>
              <a:buChar char="•"/>
            </a:pPr>
            <a:r>
              <a:rPr lang="en-GB" sz="2800" b="1" dirty="0" smtClean="0">
                <a:solidFill>
                  <a:srgbClr val="002060"/>
                </a:solidFill>
              </a:rPr>
              <a:t>Preparation</a:t>
            </a:r>
            <a:r>
              <a:rPr lang="en-GB" sz="2800" dirty="0" smtClean="0">
                <a:solidFill>
                  <a:srgbClr val="002060"/>
                </a:solidFill>
              </a:rPr>
              <a:t>: Clear and well appointed goals of the lesson and activities. When the goal is well understood, the attention towards a task/material is easier and more effective.</a:t>
            </a:r>
          </a:p>
          <a:p>
            <a:pPr marL="342900" indent="-342900">
              <a:buSzPct val="100000"/>
              <a:buFont typeface="Arial" panose="020B0604020202020204" pitchFamily="34" charset="0"/>
              <a:buChar char="•"/>
            </a:pPr>
            <a:r>
              <a:rPr lang="en-GB" sz="2800" b="1" dirty="0" smtClean="0">
                <a:solidFill>
                  <a:srgbClr val="002060"/>
                </a:solidFill>
              </a:rPr>
              <a:t>Approach toward the material</a:t>
            </a:r>
            <a:r>
              <a:rPr lang="en-GB" sz="2800" dirty="0" smtClean="0">
                <a:solidFill>
                  <a:srgbClr val="002060"/>
                </a:solidFill>
              </a:rPr>
              <a:t>: What would be the correct approach that would help the student comprehension and activity completion.</a:t>
            </a:r>
            <a:endParaRPr lang="en-GB" sz="2800" dirty="0">
              <a:solidFill>
                <a:srgbClr val="002060"/>
              </a:solidFill>
            </a:endParaRPr>
          </a:p>
        </p:txBody>
      </p:sp>
    </p:spTree>
    <p:extLst>
      <p:ext uri="{BB962C8B-B14F-4D97-AF65-F5344CB8AC3E}">
        <p14:creationId xmlns:p14="http://schemas.microsoft.com/office/powerpoint/2010/main" val="14892301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7" name="Shape 507"/>
          <p:cNvSpPr/>
          <p:nvPr/>
        </p:nvSpPr>
        <p:spPr>
          <a:xfrm>
            <a:off x="261256" y="1915859"/>
            <a:ext cx="11685322" cy="25853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Font typeface="Arial" panose="020B0604020202020204" pitchFamily="34" charset="0"/>
              <a:buChar char="•"/>
            </a:pPr>
            <a:r>
              <a:rPr lang="en-GB" sz="2800" b="1" dirty="0" smtClean="0">
                <a:solidFill>
                  <a:srgbClr val="002060"/>
                </a:solidFill>
              </a:rPr>
              <a:t>Self</a:t>
            </a:r>
            <a:r>
              <a:rPr lang="cs-CZ" sz="2800" b="1" dirty="0">
                <a:solidFill>
                  <a:srgbClr val="002060"/>
                </a:solidFill>
              </a:rPr>
              <a:t>-</a:t>
            </a:r>
            <a:r>
              <a:rPr lang="en-GB" sz="2800" b="1" dirty="0" smtClean="0">
                <a:solidFill>
                  <a:srgbClr val="002060"/>
                </a:solidFill>
              </a:rPr>
              <a:t>evaluation</a:t>
            </a:r>
            <a:r>
              <a:rPr lang="en-GB" sz="2800" dirty="0" smtClean="0">
                <a:solidFill>
                  <a:srgbClr val="002060"/>
                </a:solidFill>
              </a:rPr>
              <a:t>: self</a:t>
            </a:r>
            <a:r>
              <a:rPr lang="cs-CZ" sz="2800" dirty="0" smtClean="0">
                <a:solidFill>
                  <a:srgbClr val="002060"/>
                </a:solidFill>
              </a:rPr>
              <a:t>-</a:t>
            </a:r>
            <a:r>
              <a:rPr lang="en-GB" sz="2800" dirty="0" smtClean="0">
                <a:solidFill>
                  <a:srgbClr val="002060"/>
                </a:solidFill>
              </a:rPr>
              <a:t>discipline, steering and control of the activities.</a:t>
            </a:r>
          </a:p>
          <a:p>
            <a:pPr marL="457200" lvl="0" indent="-457200">
              <a:buFont typeface="Arial" panose="020B0604020202020204" pitchFamily="34" charset="0"/>
              <a:buChar char="•"/>
            </a:pPr>
            <a:r>
              <a:rPr lang="en-GB" sz="2800" b="1" dirty="0" smtClean="0">
                <a:solidFill>
                  <a:srgbClr val="002060"/>
                </a:solidFill>
              </a:rPr>
              <a:t>Individual approach</a:t>
            </a:r>
            <a:r>
              <a:rPr lang="en-GB" sz="2800" dirty="0" smtClean="0">
                <a:solidFill>
                  <a:srgbClr val="002060"/>
                </a:solidFill>
              </a:rPr>
              <a:t>: Individual approach and guidance. </a:t>
            </a:r>
          </a:p>
          <a:p>
            <a:pPr marL="457200" lvl="0" indent="-457200">
              <a:buFont typeface="Arial" panose="020B0604020202020204" pitchFamily="34" charset="0"/>
              <a:buChar char="•"/>
            </a:pPr>
            <a:r>
              <a:rPr lang="en-GB" sz="2800" b="1" dirty="0" smtClean="0">
                <a:solidFill>
                  <a:srgbClr val="002060"/>
                </a:solidFill>
              </a:rPr>
              <a:t>Check</a:t>
            </a:r>
            <a:r>
              <a:rPr lang="en-GB" sz="2800" dirty="0" smtClean="0">
                <a:solidFill>
                  <a:srgbClr val="002060"/>
                </a:solidFill>
              </a:rPr>
              <a:t>: How did I do? Individual evaluation of the </a:t>
            </a:r>
            <a:r>
              <a:rPr lang="cs-CZ" sz="2800" dirty="0" smtClean="0">
                <a:solidFill>
                  <a:srgbClr val="002060"/>
                </a:solidFill>
              </a:rPr>
              <a:t>pupil</a:t>
            </a:r>
            <a:r>
              <a:rPr lang="en-GB" sz="2800" dirty="0" smtClean="0">
                <a:solidFill>
                  <a:srgbClr val="002060"/>
                </a:solidFill>
              </a:rPr>
              <a:t>’s work, pertaining to the specific activity and goal. Must contain information about the advance (or lack of) the </a:t>
            </a:r>
            <a:r>
              <a:rPr lang="cs-CZ" sz="2800" dirty="0" smtClean="0">
                <a:solidFill>
                  <a:srgbClr val="002060"/>
                </a:solidFill>
              </a:rPr>
              <a:t>pupil</a:t>
            </a:r>
            <a:r>
              <a:rPr lang="en-GB" sz="2800" dirty="0" smtClean="0">
                <a:solidFill>
                  <a:srgbClr val="002060"/>
                </a:solidFill>
              </a:rPr>
              <a:t> has made and to guide them to achieve the goals and standards.</a:t>
            </a:r>
          </a:p>
        </p:txBody>
      </p:sp>
      <p:sp>
        <p:nvSpPr>
          <p:cNvPr id="9" name="Shape 498"/>
          <p:cNvSpPr/>
          <p:nvPr/>
        </p:nvSpPr>
        <p:spPr>
          <a:xfrm>
            <a:off x="0" y="1044405"/>
            <a:ext cx="12192000"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Conclusions, results check </a:t>
            </a:r>
            <a:r>
              <a:rPr lang="cs-CZ" sz="4400" u="sng" dirty="0" smtClean="0">
                <a:solidFill>
                  <a:srgbClr val="002060"/>
                </a:solidFill>
              </a:rPr>
              <a:t>2</a:t>
            </a:r>
            <a:endParaRPr lang="en-GB" sz="4400" u="sng" dirty="0">
              <a:solidFill>
                <a:srgbClr val="002060"/>
              </a:solidFill>
            </a:endParaRPr>
          </a:p>
        </p:txBody>
      </p:sp>
    </p:spTree>
    <p:extLst>
      <p:ext uri="{BB962C8B-B14F-4D97-AF65-F5344CB8AC3E}">
        <p14:creationId xmlns:p14="http://schemas.microsoft.com/office/powerpoint/2010/main" val="114425402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en-GB" sz="4400" u="sng" dirty="0" smtClean="0">
                <a:solidFill>
                  <a:srgbClr val="002060"/>
                </a:solidFill>
                <a:sym typeface="Calibri Light"/>
              </a:rPr>
              <a:t>Project STARS modules</a:t>
            </a:r>
            <a:endParaRPr lang="en-GB" sz="4400" u="sng" dirty="0">
              <a:solidFill>
                <a:srgbClr val="002060"/>
              </a:solidFill>
              <a:sym typeface="Calibri Light"/>
            </a:endParaRPr>
          </a:p>
        </p:txBody>
      </p:sp>
      <p:sp>
        <p:nvSpPr>
          <p:cNvPr id="96"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en-GB" sz="2600" dirty="0" smtClean="0">
                <a:solidFill>
                  <a:srgbClr val="002060"/>
                </a:solidFill>
              </a:rPr>
              <a:t>#1 	Constellations.			#6 	Galactic Neighbourhood.</a:t>
            </a:r>
          </a:p>
          <a:p>
            <a:pPr algn="just" defTabSz="868680">
              <a:spcBef>
                <a:spcPts val="900"/>
              </a:spcBef>
              <a:defRPr sz="1800"/>
            </a:pPr>
            <a:r>
              <a:rPr lang="en-GB" sz="2600" dirty="0" smtClean="0">
                <a:solidFill>
                  <a:srgbClr val="002060"/>
                </a:solidFill>
              </a:rPr>
              <a:t>#2 	Motion of Celestial Bodies.	#7 	Sun and Stars.</a:t>
            </a:r>
          </a:p>
          <a:p>
            <a:pPr lvl="0" algn="just" defTabSz="868680">
              <a:spcBef>
                <a:spcPts val="900"/>
              </a:spcBef>
              <a:defRPr sz="1800"/>
            </a:pPr>
            <a:r>
              <a:rPr lang="en-GB" sz="2600" dirty="0" smtClean="0">
                <a:solidFill>
                  <a:srgbClr val="002060"/>
                </a:solidFill>
              </a:rPr>
              <a:t>#3 	Newton's law of Gravitation.	#8 	Our Galaxy and other galaxies.</a:t>
            </a:r>
          </a:p>
          <a:p>
            <a:pPr lvl="0" algn="just" defTabSz="868680">
              <a:spcBef>
                <a:spcPts val="900"/>
              </a:spcBef>
              <a:defRPr sz="1800"/>
            </a:pPr>
            <a:r>
              <a:rPr lang="en-GB" sz="2600" dirty="0" smtClean="0">
                <a:solidFill>
                  <a:srgbClr val="002060"/>
                </a:solidFill>
              </a:rPr>
              <a:t>#4 	Discovery of the Universe. 	#9 	The Universe.</a:t>
            </a:r>
          </a:p>
          <a:p>
            <a:pPr algn="just" defTabSz="868680">
              <a:spcBef>
                <a:spcPts val="900"/>
              </a:spcBef>
              <a:defRPr sz="1800"/>
            </a:pPr>
            <a:r>
              <a:rPr lang="en-GB" sz="2600" dirty="0" smtClean="0">
                <a:solidFill>
                  <a:srgbClr val="002060"/>
                </a:solidFill>
              </a:rPr>
              <a:t>#5 	Solar System.			#10	Observatories.</a:t>
            </a:r>
            <a:endParaRPr lang="en-GB" sz="2600" dirty="0">
              <a:solidFill>
                <a:srgbClr val="002060"/>
              </a:solidFill>
            </a:endParaRPr>
          </a:p>
        </p:txBody>
      </p:sp>
    </p:spTree>
    <p:extLst>
      <p:ext uri="{BB962C8B-B14F-4D97-AF65-F5344CB8AC3E}">
        <p14:creationId xmlns:p14="http://schemas.microsoft.com/office/powerpoint/2010/main" val="19032590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en-GB" sz="4400" u="sng" dirty="0" smtClean="0">
                <a:solidFill>
                  <a:srgbClr val="002060"/>
                </a:solidFill>
                <a:latin typeface="Calibri"/>
                <a:cs typeface="Calibri"/>
                <a:sym typeface="Calibri"/>
              </a:rPr>
              <a:t>Structure of the modules</a:t>
            </a:r>
            <a:endParaRPr lang="en-GB"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lang="en-GB" sz="2000" dirty="0" smtClean="0"/>
              <a:t>	</a:t>
            </a:r>
            <a:r>
              <a:rPr lang="en-GB" sz="2600" dirty="0" smtClean="0">
                <a:solidFill>
                  <a:srgbClr val="002060"/>
                </a:solidFill>
              </a:rPr>
              <a:t>There are several topics in each module.</a:t>
            </a:r>
          </a:p>
          <a:p>
            <a:pPr lvl="0" algn="just">
              <a:defRPr sz="1800"/>
            </a:pPr>
            <a:r>
              <a:rPr lang="en-GB" sz="2600" dirty="0" smtClean="0">
                <a:solidFill>
                  <a:srgbClr val="002060"/>
                </a:solidFill>
              </a:rPr>
              <a:t>	Each topic contains:</a:t>
            </a:r>
          </a:p>
          <a:p>
            <a:pPr marL="1435100" lvl="0" indent="-304800" algn="just">
              <a:buClr>
                <a:srgbClr val="131D84"/>
              </a:buClr>
              <a:buSzPct val="100000"/>
              <a:buFont typeface="Arial"/>
              <a:buChar char="•"/>
              <a:defRPr sz="1800"/>
            </a:pPr>
            <a:r>
              <a:rPr lang="en-GB" sz="2000" dirty="0" smtClean="0">
                <a:solidFill>
                  <a:srgbClr val="002060"/>
                </a:solidFill>
              </a:rPr>
              <a:t>A brief introduction and key words;</a:t>
            </a:r>
          </a:p>
          <a:p>
            <a:pPr marL="1435100" lvl="0" indent="-304800" algn="l">
              <a:buClr>
                <a:srgbClr val="131D84"/>
              </a:buClr>
              <a:buSzPct val="100000"/>
              <a:buFont typeface="Arial"/>
              <a:buChar char="•"/>
              <a:defRPr sz="1800"/>
            </a:pPr>
            <a:r>
              <a:rPr lang="en-GB" sz="2000" dirty="0" smtClean="0">
                <a:solidFill>
                  <a:srgbClr val="002060"/>
                </a:solidFill>
              </a:rPr>
              <a:t>Theoretical part for the teacher - provides the basic information, necessary for the planning</a:t>
            </a:r>
            <a:r>
              <a:rPr lang="cs-CZ" sz="2000" dirty="0" smtClean="0">
                <a:solidFill>
                  <a:srgbClr val="002060"/>
                </a:solidFill>
              </a:rPr>
              <a:t/>
            </a:r>
            <a:br>
              <a:rPr lang="cs-CZ" sz="2000" dirty="0" smtClean="0">
                <a:solidFill>
                  <a:srgbClr val="002060"/>
                </a:solidFill>
              </a:rPr>
            </a:br>
            <a:r>
              <a:rPr lang="en-GB" sz="2000" dirty="0" smtClean="0">
                <a:solidFill>
                  <a:srgbClr val="002060"/>
                </a:solidFill>
              </a:rPr>
              <a:t>a lesson on that topic (and links to additional information in some cases).</a:t>
            </a:r>
          </a:p>
          <a:p>
            <a:pPr marL="1435100" lvl="0" indent="-304800" algn="l">
              <a:buClr>
                <a:srgbClr val="131D84"/>
              </a:buClr>
              <a:buSzPct val="100000"/>
              <a:buFont typeface="Arial"/>
              <a:buChar char="•"/>
              <a:defRPr sz="1800"/>
            </a:pPr>
            <a:r>
              <a:rPr lang="en-GB" sz="2000" dirty="0" smtClean="0">
                <a:solidFill>
                  <a:srgbClr val="002060"/>
                </a:solidFill>
              </a:rPr>
              <a:t>Practical exercises and activities for the students - ready for use in the classroom (in most cases) and with answers provided where applicable.</a:t>
            </a:r>
            <a:endParaRPr lang="en-GB" sz="2000" dirty="0">
              <a:solidFill>
                <a:srgbClr val="002060"/>
              </a:solidFill>
            </a:endParaRPr>
          </a:p>
        </p:txBody>
      </p:sp>
    </p:spTree>
    <p:extLst>
      <p:ext uri="{BB962C8B-B14F-4D97-AF65-F5344CB8AC3E}">
        <p14:creationId xmlns:p14="http://schemas.microsoft.com/office/powerpoint/2010/main" val="67830680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8007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en-US" sz="2600" dirty="0">
                <a:solidFill>
                  <a:srgbClr val="002060"/>
                </a:solidFill>
              </a:rPr>
              <a:t>Carefully read the theoretical part for the teacher</a:t>
            </a:r>
            <a:r>
              <a:rPr lang="cs-CZ" sz="2600" dirty="0" smtClean="0">
                <a:solidFill>
                  <a:srgbClr val="002060"/>
                </a:solidFill>
              </a:rPr>
              <a:t>.</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en-US" sz="2600" dirty="0">
                <a:solidFill>
                  <a:srgbClr val="002060"/>
                </a:solidFill>
              </a:rPr>
              <a:t>Should questions arise, look for answers in the supplementary materials , on the project’s website </a:t>
            </a:r>
            <a:r>
              <a:rPr lang="en-US" sz="2600" dirty="0" smtClean="0">
                <a:solidFill>
                  <a:srgbClr val="002060"/>
                </a:solidFill>
              </a:rPr>
              <a:t>(project-stars.com</a:t>
            </a:r>
            <a:r>
              <a:rPr lang="en-US" sz="2600" dirty="0">
                <a:solidFill>
                  <a:srgbClr val="002060"/>
                </a:solidFill>
              </a:rPr>
              <a:t>), or other internet sites.</a:t>
            </a:r>
            <a:r>
              <a:rPr sz="2600" dirty="0" smtClean="0">
                <a:solidFill>
                  <a:srgbClr val="002060"/>
                </a:solidFill>
              </a:rPr>
              <a:t> </a:t>
            </a:r>
            <a:r>
              <a:rPr lang="cs-CZ" sz="2600" dirty="0" smtClean="0">
                <a:solidFill>
                  <a:srgbClr val="002060"/>
                </a:solidFill>
              </a:rPr>
              <a:t/>
            </a:r>
            <a:br>
              <a:rPr lang="cs-CZ" sz="2600" dirty="0" smtClean="0">
                <a:solidFill>
                  <a:srgbClr val="002060"/>
                </a:solidFill>
              </a:rPr>
            </a:br>
            <a:r>
              <a:rPr lang="cs-CZ" sz="2600" dirty="0" smtClean="0">
                <a:solidFill>
                  <a:srgbClr val="002060"/>
                </a:solidFill>
              </a:rPr>
              <a:t>	</a:t>
            </a:r>
            <a:r>
              <a:rPr lang="en-US" sz="2600" dirty="0">
                <a:solidFill>
                  <a:srgbClr val="F22D25"/>
                </a:solidFill>
              </a:rPr>
              <a:t> Attention! Make sure the information is reliable</a:t>
            </a:r>
            <a:r>
              <a:rPr lang="en-US" sz="2600" dirty="0" smtClean="0">
                <a:solidFill>
                  <a:srgbClr val="F22D25"/>
                </a:solidFill>
              </a:rPr>
              <a:t>!</a:t>
            </a:r>
            <a:endParaRPr lang="cs-CZ" sz="2600" dirty="0" smtClean="0">
              <a:solidFill>
                <a:srgbClr val="F22D25"/>
              </a:solidFill>
            </a:endParaRPr>
          </a:p>
          <a:p>
            <a:pPr marL="502057" lvl="0" indent="-502057">
              <a:buClr>
                <a:srgbClr val="002060"/>
              </a:buClr>
              <a:buSzPct val="100000"/>
              <a:buAutoNum type="arabicPeriod" startAt="2"/>
            </a:pPr>
            <a:endParaRPr lang="cs-CZ" sz="2600" dirty="0" smtClean="0">
              <a:solidFill>
                <a:srgbClr val="002060"/>
              </a:solidFill>
            </a:endParaRPr>
          </a:p>
          <a:p>
            <a:pPr marL="502057" lvl="0" indent="-502057">
              <a:buClr>
                <a:srgbClr val="002060"/>
              </a:buClr>
              <a:buSzPct val="100000"/>
              <a:buAutoNum type="arabicPeriod" startAt="2"/>
            </a:pPr>
            <a:r>
              <a:rPr lang="en-US" sz="2600" dirty="0">
                <a:solidFill>
                  <a:srgbClr val="002060"/>
                </a:solidFill>
              </a:rPr>
              <a:t>Prepare the theoretical part of your </a:t>
            </a:r>
            <a:r>
              <a:rPr lang="en-US" sz="2600" dirty="0" smtClean="0">
                <a:solidFill>
                  <a:srgbClr val="002060"/>
                </a:solidFill>
              </a:rPr>
              <a:t>lesson</a:t>
            </a:r>
            <a:r>
              <a:rPr lang="cs-CZ" sz="2600" dirty="0" smtClean="0">
                <a:solidFill>
                  <a:srgbClr val="002060"/>
                </a:solidFill>
              </a:rPr>
              <a:t>.</a:t>
            </a:r>
            <a:endParaRPr sz="2600" dirty="0">
              <a:solidFill>
                <a:srgbClr val="002060"/>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1</a:t>
            </a:r>
            <a:endParaRPr lang="en-GB" sz="4400" u="sng" dirty="0">
              <a:solidFill>
                <a:srgbClr val="002060"/>
              </a:solidFill>
            </a:endParaRPr>
          </a:p>
        </p:txBody>
      </p:sp>
    </p:spTree>
    <p:extLst>
      <p:ext uri="{BB962C8B-B14F-4D97-AF65-F5344CB8AC3E}">
        <p14:creationId xmlns:p14="http://schemas.microsoft.com/office/powerpoint/2010/main" val="277740522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4"/>
            </a:pPr>
            <a:r>
              <a:rPr lang="en-GB" sz="2200" dirty="0" smtClean="0">
                <a:solidFill>
                  <a:srgbClr val="002060"/>
                </a:solidFill>
              </a:rPr>
              <a:t>Read carefully the practical exercises and their answers.</a:t>
            </a:r>
          </a:p>
          <a:p>
            <a:pPr lvl="0"/>
            <a:endParaRPr lang="en-GB" sz="2400" dirty="0" smtClean="0">
              <a:solidFill>
                <a:srgbClr val="002060"/>
              </a:solidFill>
            </a:endParaRPr>
          </a:p>
          <a:p>
            <a:pPr marL="457200" lvl="0" indent="-457200">
              <a:buClr>
                <a:srgbClr val="002060"/>
              </a:buClr>
              <a:buSzPct val="100000"/>
              <a:buFont typeface="+mj-lt"/>
              <a:buAutoNum type="arabicPeriod" startAt="5"/>
            </a:pPr>
            <a:r>
              <a:rPr lang="en-GB" sz="2200" dirty="0" smtClean="0">
                <a:solidFill>
                  <a:srgbClr val="002060"/>
                </a:solidFill>
              </a:rPr>
              <a:t>Should questions arise, look for answers in the supplementary materials , on the project’s website (project-stars.com), or other internet sites. </a:t>
            </a:r>
            <a:br>
              <a:rPr lang="en-GB" sz="2200" dirty="0" smtClean="0">
                <a:solidFill>
                  <a:srgbClr val="002060"/>
                </a:solidFill>
              </a:rPr>
            </a:br>
            <a:r>
              <a:rPr lang="en-GB" sz="2200" dirty="0" smtClean="0">
                <a:solidFill>
                  <a:srgbClr val="F22D25"/>
                </a:solidFill>
              </a:rPr>
              <a:t>Attention! Make sure the information is reliable!</a:t>
            </a:r>
          </a:p>
          <a:p>
            <a:pPr lvl="0"/>
            <a:endParaRPr lang="en-GB" sz="2400" dirty="0" smtClean="0">
              <a:solidFill>
                <a:srgbClr val="002163"/>
              </a:solidFill>
            </a:endParaRPr>
          </a:p>
          <a:p>
            <a:pPr marL="457200" lvl="0" indent="-457200">
              <a:buClr>
                <a:srgbClr val="002163"/>
              </a:buClr>
              <a:buSzPct val="100000"/>
              <a:buFont typeface="+mj-lt"/>
              <a:buAutoNum type="arabicPeriod" startAt="6"/>
            </a:pPr>
            <a:r>
              <a:rPr lang="en-GB" sz="2200" dirty="0" smtClean="0">
                <a:solidFill>
                  <a:srgbClr val="002163"/>
                </a:solidFill>
              </a:rPr>
              <a:t>Depending on the theoretical content of your lesson, choose appropriate practical activities to use. You can look for additional exercises in the supplementary materials or at the webpage of the project (project-stars.com), or other internet sites.</a:t>
            </a:r>
            <a:r>
              <a:rPr lang="en-GB" sz="2200" dirty="0" smtClean="0">
                <a:solidFill>
                  <a:srgbClr val="002060"/>
                </a:solidFill>
              </a:rPr>
              <a:t/>
            </a:r>
            <a:br>
              <a:rPr lang="en-GB" sz="2200" dirty="0" smtClean="0">
                <a:solidFill>
                  <a:srgbClr val="002060"/>
                </a:solidFill>
              </a:rPr>
            </a:br>
            <a:r>
              <a:rPr lang="en-GB" sz="2200" dirty="0" smtClean="0">
                <a:solidFill>
                  <a:srgbClr val="F22D25"/>
                </a:solidFill>
              </a:rPr>
              <a:t>Attention! Make sure the information is reliable!</a:t>
            </a:r>
            <a:endParaRPr lang="en-GB" sz="2200" dirty="0">
              <a:solidFill>
                <a:srgbClr val="F22D25"/>
              </a:solidFill>
            </a:endParaRP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2</a:t>
            </a:r>
            <a:endParaRPr lang="en-GB" sz="4400" u="sng" dirty="0">
              <a:solidFill>
                <a:srgbClr val="002060"/>
              </a:solidFill>
            </a:endParaRPr>
          </a:p>
        </p:txBody>
      </p:sp>
    </p:spTree>
    <p:extLst>
      <p:ext uri="{BB962C8B-B14F-4D97-AF65-F5344CB8AC3E}">
        <p14:creationId xmlns:p14="http://schemas.microsoft.com/office/powerpoint/2010/main" val="400769739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7"/>
            </a:pPr>
            <a:r>
              <a:rPr lang="en-US" sz="2200" dirty="0">
                <a:solidFill>
                  <a:srgbClr val="002060"/>
                </a:solidFill>
              </a:rPr>
              <a:t>Keep in mind that some of the activities require materials that should be available during the lesson.</a:t>
            </a:r>
          </a:p>
          <a:p>
            <a:pPr lvl="0"/>
            <a:endParaRPr sz="2200" dirty="0">
              <a:solidFill>
                <a:srgbClr val="002060"/>
              </a:solidFill>
            </a:endParaRPr>
          </a:p>
          <a:p>
            <a:pPr marL="457200" lvl="0" indent="-457200">
              <a:buClr>
                <a:srgbClr val="002060"/>
              </a:buClr>
              <a:buSzPct val="100000"/>
              <a:buFont typeface="+mj-lt"/>
              <a:buAutoNum type="arabicPeriod" startAt="8"/>
            </a:pPr>
            <a:r>
              <a:rPr lang="en-US" sz="2200" dirty="0">
                <a:solidFill>
                  <a:srgbClr val="002060"/>
                </a:solidFill>
              </a:rPr>
              <a:t>We </a:t>
            </a:r>
            <a:r>
              <a:rPr lang="en-US" sz="2200" dirty="0" smtClean="0">
                <a:solidFill>
                  <a:srgbClr val="002060"/>
                </a:solidFill>
              </a:rPr>
              <a:t>recommend </a:t>
            </a:r>
            <a:r>
              <a:rPr lang="en-US" sz="2200" dirty="0">
                <a:solidFill>
                  <a:srgbClr val="002060"/>
                </a:solidFill>
              </a:rPr>
              <a:t>you try out the activities yourself before presenting them in the classroom. Based on yours students ages and abilities, you might need to modify the activities (either to make them easier or more difficult). However make sure to keep them correct in terms of physics.</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9"/>
            </a:pPr>
            <a:r>
              <a:rPr lang="en-US" sz="2200" dirty="0">
                <a:solidFill>
                  <a:srgbClr val="002163"/>
                </a:solidFill>
              </a:rPr>
              <a:t>You can give parts of, or whole exercises as homework</a:t>
            </a:r>
            <a:r>
              <a:rPr lang="en-US" sz="2200" dirty="0" smtClean="0">
                <a:solidFill>
                  <a:srgbClr val="002163"/>
                </a:solidFill>
              </a:rPr>
              <a:t>.</a:t>
            </a:r>
            <a:endParaRPr lang="en-US"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How to work with the materials </a:t>
            </a:r>
            <a:r>
              <a:rPr lang="cs-CZ" sz="4400" u="sng" dirty="0" smtClean="0">
                <a:solidFill>
                  <a:srgbClr val="002060"/>
                </a:solidFill>
              </a:rPr>
              <a:t>3</a:t>
            </a:r>
            <a:endParaRPr lang="en-GB"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extLst>
      <p:ext uri="{BB962C8B-B14F-4D97-AF65-F5344CB8AC3E}">
        <p14:creationId xmlns:p14="http://schemas.microsoft.com/office/powerpoint/2010/main" val="56675162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err="1" smtClean="0">
                <a:solidFill>
                  <a:srgbClr val="002060"/>
                </a:solidFill>
              </a:rPr>
              <a:t>Моdule</a:t>
            </a:r>
            <a:r>
              <a:rPr lang="en-GB" sz="4400" u="sng" dirty="0" smtClean="0">
                <a:solidFill>
                  <a:srgbClr val="002060"/>
                </a:solidFill>
              </a:rPr>
              <a:t> 4 – contents</a:t>
            </a:r>
            <a:endParaRPr lang="en-GB" sz="4400" u="sng" dirty="0">
              <a:solidFill>
                <a:srgbClr val="002060"/>
              </a:solidFill>
            </a:endParaRPr>
          </a:p>
        </p:txBody>
      </p:sp>
      <p:sp>
        <p:nvSpPr>
          <p:cNvPr id="132" name="Shape 132"/>
          <p:cNvSpPr/>
          <p:nvPr/>
        </p:nvSpPr>
        <p:spPr>
          <a:xfrm>
            <a:off x="249956" y="1823810"/>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4.1 Time</a:t>
            </a:r>
          </a:p>
          <a:p>
            <a:pPr lvl="1"/>
            <a:r>
              <a:rPr lang="en-GB" sz="2800" dirty="0" smtClean="0">
                <a:solidFill>
                  <a:srgbClr val="002060"/>
                </a:solidFill>
              </a:rPr>
              <a:t>	Zone time, solar time.</a:t>
            </a:r>
            <a:endParaRPr lang="en-GB" sz="2800" dirty="0">
              <a:solidFill>
                <a:srgbClr val="00206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en-GB" sz="4400" u="sng" dirty="0" smtClean="0">
                <a:solidFill>
                  <a:srgbClr val="002060"/>
                </a:solidFill>
              </a:rPr>
              <a:t>Theoretical contents</a:t>
            </a:r>
            <a:endParaRPr lang="en-GB" sz="4400" u="sng" dirty="0">
              <a:solidFill>
                <a:srgbClr val="002060"/>
              </a:solidFill>
            </a:endParaRPr>
          </a:p>
        </p:txBody>
      </p:sp>
      <p:sp>
        <p:nvSpPr>
          <p:cNvPr id="138" name="Shape 138"/>
          <p:cNvSpPr/>
          <p:nvPr/>
        </p:nvSpPr>
        <p:spPr>
          <a:xfrm>
            <a:off x="249958" y="1830053"/>
            <a:ext cx="11685322" cy="280076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en-GB" sz="3600" dirty="0" smtClean="0">
                <a:solidFill>
                  <a:srgbClr val="002060"/>
                </a:solidFill>
              </a:rPr>
              <a:t>4.1 Time</a:t>
            </a:r>
          </a:p>
          <a:p>
            <a:pPr marL="661736" lvl="1" indent="-280736">
              <a:buSzPct val="100000"/>
              <a:buChar char="•"/>
            </a:pPr>
            <a:r>
              <a:rPr lang="en-GB" sz="2800" dirty="0" smtClean="0">
                <a:solidFill>
                  <a:srgbClr val="002060"/>
                </a:solidFill>
              </a:rPr>
              <a:t>True solar time and mean solar time;</a:t>
            </a:r>
          </a:p>
          <a:p>
            <a:pPr marL="661736" lvl="1" indent="-280736">
              <a:buSzPct val="100000"/>
              <a:buChar char="•"/>
            </a:pPr>
            <a:r>
              <a:rPr lang="en-GB" sz="2800" dirty="0" smtClean="0">
                <a:solidFill>
                  <a:srgbClr val="002060"/>
                </a:solidFill>
              </a:rPr>
              <a:t>sidereal time;</a:t>
            </a:r>
          </a:p>
          <a:p>
            <a:pPr marL="661736" lvl="1" indent="-280736">
              <a:buSzPct val="100000"/>
              <a:buChar char="•"/>
            </a:pPr>
            <a:r>
              <a:rPr lang="en-GB" sz="2800" dirty="0" smtClean="0">
                <a:solidFill>
                  <a:srgbClr val="002060"/>
                </a:solidFill>
              </a:rPr>
              <a:t>coordinated universal time;</a:t>
            </a:r>
          </a:p>
          <a:p>
            <a:pPr marL="661736" lvl="1" indent="-280736">
              <a:buSzPct val="100000"/>
              <a:buChar char="•"/>
            </a:pPr>
            <a:r>
              <a:rPr lang="en-GB" sz="2800" dirty="0" smtClean="0">
                <a:solidFill>
                  <a:srgbClr val="002060"/>
                </a:solidFill>
              </a:rPr>
              <a:t>zone time;</a:t>
            </a:r>
          </a:p>
          <a:p>
            <a:pPr marL="661736" lvl="1" indent="-280736">
              <a:buSzPct val="100000"/>
              <a:buChar char="•"/>
            </a:pPr>
            <a:r>
              <a:rPr lang="en-GB" sz="2800" dirty="0" smtClean="0">
                <a:solidFill>
                  <a:srgbClr val="002060"/>
                </a:solidFill>
              </a:rPr>
              <a:t>measuring time with a clock.</a:t>
            </a:r>
            <a:endParaRPr lang="en-GB" sz="2800" dirty="0">
              <a:solidFill>
                <a:srgbClr val="002060"/>
              </a:solidFill>
            </a:endParaRPr>
          </a:p>
        </p:txBody>
      </p:sp>
    </p:spTree>
    <p:extLst>
      <p:ext uri="{BB962C8B-B14F-4D97-AF65-F5344CB8AC3E}">
        <p14:creationId xmlns:p14="http://schemas.microsoft.com/office/powerpoint/2010/main" val="305625840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2351</TotalTime>
  <Words>3496</Words>
  <Application>Microsoft Office PowerPoint</Application>
  <PresentationFormat>Širokoúhlá obrazovka</PresentationFormat>
  <Paragraphs>177</Paragraphs>
  <Slides>27</Slides>
  <Notes>9</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27</vt:i4>
      </vt:variant>
    </vt:vector>
  </HeadingPairs>
  <TitlesOfParts>
    <vt:vector size="36" baseType="lpstr">
      <vt:lpstr>Arial</vt:lpstr>
      <vt:lpstr>Avenir Roman</vt:lpstr>
      <vt:lpstr>Calibri</vt:lpstr>
      <vt:lpstr>Calibri Light</vt:lpstr>
      <vt:lpstr>Franklin Gothic Book</vt:lpstr>
      <vt:lpstr>Times New Roman</vt:lpstr>
      <vt:lpstr>Verdana</vt:lpstr>
      <vt:lpstr>Verdana Bold</vt:lpstr>
      <vt:lpstr>Default</vt:lpstr>
      <vt:lpstr>Prezentace aplikace PowerPoint</vt:lpstr>
      <vt:lpstr>Prezentace aplikace PowerPoint</vt:lpstr>
      <vt:lpstr>Project STARS modules</vt:lpstr>
      <vt:lpstr>Structure of the modules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Kéhar</dc:creator>
  <cp:lastModifiedBy>Kéhar Ota</cp:lastModifiedBy>
  <cp:revision>218</cp:revision>
  <dcterms:modified xsi:type="dcterms:W3CDTF">2020-10-26T23:19:15Z</dcterms:modified>
</cp:coreProperties>
</file>