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383" r:id="rId4"/>
    <p:sldId id="259" r:id="rId5"/>
    <p:sldId id="260" r:id="rId6"/>
    <p:sldId id="261" r:id="rId7"/>
    <p:sldId id="262" r:id="rId8"/>
    <p:sldId id="263" r:id="rId9"/>
    <p:sldId id="264" r:id="rId10"/>
    <p:sldId id="340" r:id="rId11"/>
    <p:sldId id="268" r:id="rId12"/>
    <p:sldId id="368" r:id="rId13"/>
    <p:sldId id="369" r:id="rId14"/>
    <p:sldId id="371" r:id="rId15"/>
    <p:sldId id="370" r:id="rId16"/>
    <p:sldId id="372" r:id="rId17"/>
    <p:sldId id="373" r:id="rId18"/>
    <p:sldId id="374" r:id="rId19"/>
    <p:sldId id="375" r:id="rId20"/>
    <p:sldId id="376" r:id="rId21"/>
    <p:sldId id="377" r:id="rId22"/>
    <p:sldId id="378" r:id="rId23"/>
    <p:sldId id="379" r:id="rId24"/>
    <p:sldId id="380" r:id="rId25"/>
    <p:sldId id="381" r:id="rId26"/>
    <p:sldId id="382" r:id="rId27"/>
    <p:sldId id="316" r:id="rId28"/>
    <p:sldId id="317" r:id="rId29"/>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FBFBF"/>
    <a:srgbClr val="FFFF69"/>
    <a:srgbClr val="E3E3E4"/>
    <a:srgbClr val="FFFFFF"/>
    <a:srgbClr val="92D050"/>
    <a:srgbClr val="002060"/>
    <a:srgbClr val="CCE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5" autoAdjust="0"/>
    <p:restoredTop sz="93829" autoAdjust="0"/>
  </p:normalViewPr>
  <p:slideViewPr>
    <p:cSldViewPr snapToGrid="0">
      <p:cViewPr varScale="1">
        <p:scale>
          <a:sx n="49" d="100"/>
          <a:sy n="49" d="100"/>
        </p:scale>
        <p:origin x="48" y="606"/>
      </p:cViewPr>
      <p:guideLst>
        <p:guide orient="horz" pos="2160"/>
        <p:guide pos="3840"/>
      </p:guideLst>
    </p:cSldViewPr>
  </p:slid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dirty="0"/>
              <a:t>Автор на снимката на най-източната точка в Чехия: Петр Буковян (направена на 11. 08. 2018 г.)</a:t>
            </a:r>
          </a:p>
          <a:p>
            <a:r>
              <a:rPr lang="pt-BR" dirty="0"/>
              <a:t>Автор на снимката на най-западната точка в Чехия: Вацлав Йезек Ас (направена на 13. 08. 2019 г.)</a:t>
            </a:r>
          </a:p>
        </p:txBody>
      </p:sp>
    </p:spTree>
    <p:extLst>
      <p:ext uri="{BB962C8B-B14F-4D97-AF65-F5344CB8AC3E}">
        <p14:creationId xmlns:p14="http://schemas.microsoft.com/office/powerpoint/2010/main" val="93720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08243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72566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684277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15239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77900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854376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1" name="Shape 501"/>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9" name="Shape 509"/>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Title Text</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adpis a zvislý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vislý nadpis a tex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8"/>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51" name="Shape 51"/>
          <p:cNvSpPr>
            <a:spLocks noGrp="1"/>
          </p:cNvSpPr>
          <p:nvPr>
            <p:ph type="title"/>
          </p:nvPr>
        </p:nvSpPr>
        <p:spPr>
          <a:xfrm>
            <a:off x="1524000" y="0"/>
            <a:ext cx="9144000" cy="3509963"/>
          </a:xfrm>
          <a:prstGeom prst="rect">
            <a:avLst/>
          </a:prstGeom>
        </p:spPr>
        <p:txBody>
          <a:bodyPr lIns="0" tIns="0" rIns="0" bIns="0" anchor="b"/>
          <a:lstStyle>
            <a:lvl1pPr algn="ctr">
              <a:defRPr sz="6000"/>
            </a:lvl1pPr>
          </a:lstStyle>
          <a:p>
            <a:pPr lvl="0">
              <a:defRPr sz="1800"/>
            </a:pPr>
            <a:r>
              <a:rPr sz="6000"/>
              <a:t>Title Text</a:t>
            </a:r>
          </a:p>
        </p:txBody>
      </p:sp>
      <p:sp>
        <p:nvSpPr>
          <p:cNvPr id="52" name="Shape 52"/>
          <p:cNvSpPr>
            <a:spLocks noGrp="1"/>
          </p:cNvSpPr>
          <p:nvPr>
            <p:ph type="body" idx="1"/>
          </p:nvPr>
        </p:nvSpPr>
        <p:spPr>
          <a:xfrm>
            <a:off x="1524000" y="3602037"/>
            <a:ext cx="9144000" cy="3255963"/>
          </a:xfrm>
          <a:prstGeom prst="rect">
            <a:avLst/>
          </a:prstGeom>
        </p:spPr>
        <p:txBody>
          <a:bodyPr lIns="0" tIns="0" rIns="0" bIns="0"/>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53" name="Shape 5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adpis a obsah">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Hlavička sekcie">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Title Text</a:t>
            </a:r>
          </a:p>
        </p:txBody>
      </p:sp>
      <p:sp>
        <p:nvSpPr>
          <p:cNvPr id="15" name="Shape 15"/>
          <p:cNvSpPr>
            <a:spLocks noGrp="1"/>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va obsahy">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orovnanie">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Len nadpis">
    <p:spTree>
      <p:nvGrpSpPr>
        <p:cNvPr id="1" name=""/>
        <p:cNvGrpSpPr/>
        <p:nvPr/>
      </p:nvGrpSpPr>
      <p:grpSpPr>
        <a:xfrm>
          <a:off x="0" y="0"/>
          <a:ext cx="0" cy="0"/>
          <a:chOff x="0" y="0"/>
          <a:chExt cx="0" cy="0"/>
        </a:xfrm>
      </p:grpSpPr>
      <p:sp>
        <p:nvSpPr>
          <p:cNvPr id="26" name="Shape 26"/>
          <p:cNvSpPr>
            <a:spLocks noGrp="1"/>
          </p:cNvSpPr>
          <p:nvPr>
            <p:ph type="title"/>
          </p:nvPr>
        </p:nvSpPr>
        <p:spPr>
          <a:xfrm>
            <a:off x="838200" y="365125"/>
            <a:ext cx="10515600" cy="1325563"/>
          </a:xfrm>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rázdna">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sah s popisom">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2" name="Shape 3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brázok s popisom">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6" name="Shape 36"/>
          <p:cNvSpPr>
            <a:spLocks noGrp="1"/>
          </p:cNvSpPr>
          <p:nvPr>
            <p:ph type="body" idx="1"/>
          </p:nvPr>
        </p:nvSpPr>
        <p:spPr>
          <a:xfrm>
            <a:off x="839787" y="2057400"/>
            <a:ext cx="3932239"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21.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project-star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hyperlink" Target="https://kalendar.beda.cz/o-cas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2.jpg"/>
          <p:cNvPicPr/>
          <p:nvPr/>
        </p:nvPicPr>
        <p:blipFill rotWithShape="1">
          <a:blip r:embed="rId2"/>
          <a:srcRect t="14594" b="20007"/>
          <a:stretch/>
        </p:blipFill>
        <p:spPr>
          <a:xfrm>
            <a:off x="1587482" y="5821509"/>
            <a:ext cx="9032870" cy="1036491"/>
          </a:xfrm>
          <a:prstGeom prst="rect">
            <a:avLst/>
          </a:prstGeom>
          <a:ln w="12700">
            <a:miter lim="400000"/>
          </a:ln>
        </p:spPr>
      </p:pic>
      <p:pic>
        <p:nvPicPr>
          <p:cNvPr id="60" name="image1.png"/>
          <p:cNvPicPr/>
          <p:nvPr/>
        </p:nvPicPr>
        <p:blipFill rotWithShape="1">
          <a:blip r:embed="rId3"/>
          <a:srcRect t="8893" b="13838"/>
          <a:stretch/>
        </p:blipFill>
        <p:spPr>
          <a:xfrm>
            <a:off x="1254255" y="0"/>
            <a:ext cx="9683489" cy="1101784"/>
          </a:xfrm>
          <a:prstGeom prst="rect">
            <a:avLst/>
          </a:prstGeom>
          <a:ln w="12700">
            <a:miter lim="400000"/>
          </a:ln>
        </p:spPr>
      </p:pic>
      <p:sp>
        <p:nvSpPr>
          <p:cNvPr id="57" name="Shape 57"/>
          <p:cNvSpPr/>
          <p:nvPr/>
        </p:nvSpPr>
        <p:spPr>
          <a:xfrm>
            <a:off x="-6761" y="1049639"/>
            <a:ext cx="12198761" cy="60068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50000"/>
              </a:lnSpc>
            </a:pPr>
            <a:r>
              <a:rPr sz="800" dirty="0" err="1">
                <a:latin typeface="Verdana Bold"/>
                <a:ea typeface="Verdana Bold"/>
                <a:cs typeface="Verdana Bold"/>
                <a:sym typeface="Verdana Bold"/>
              </a:rPr>
              <a:t>Проект</a:t>
            </a:r>
            <a:r>
              <a:rPr sz="800" dirty="0">
                <a:latin typeface="Verdana Bold"/>
                <a:ea typeface="Verdana Bold"/>
                <a:cs typeface="Verdana Bold"/>
                <a:sym typeface="Verdana Bold"/>
              </a:rPr>
              <a:t> STARS (</a:t>
            </a:r>
            <a:r>
              <a:rPr sz="800" dirty="0" err="1">
                <a:latin typeface="Verdana Bold"/>
                <a:ea typeface="Verdana Bold"/>
                <a:cs typeface="Verdana Bold"/>
                <a:sym typeface="Verdana Bold"/>
              </a:rPr>
              <a:t>Успешно</a:t>
            </a:r>
            <a:r>
              <a:rPr sz="800" dirty="0">
                <a:latin typeface="Verdana Bold"/>
                <a:ea typeface="Verdana Bold"/>
                <a:cs typeface="Verdana Bold"/>
                <a:sym typeface="Verdana Bold"/>
              </a:rPr>
              <a:t> </a:t>
            </a:r>
            <a:r>
              <a:rPr sz="800" dirty="0" err="1">
                <a:latin typeface="Verdana Bold"/>
                <a:ea typeface="Verdana Bold"/>
                <a:cs typeface="Verdana Bold"/>
                <a:sym typeface="Verdana Bold"/>
              </a:rPr>
              <a:t>преподаване</a:t>
            </a:r>
            <a:r>
              <a:rPr sz="800" dirty="0">
                <a:latin typeface="Verdana Bold"/>
                <a:ea typeface="Verdana Bold"/>
                <a:cs typeface="Verdana Bold"/>
                <a:sym typeface="Verdana Bold"/>
              </a:rPr>
              <a:t> </a:t>
            </a:r>
            <a:r>
              <a:rPr sz="800" dirty="0" err="1">
                <a:latin typeface="Verdana Bold"/>
                <a:ea typeface="Verdana Bold"/>
                <a:cs typeface="Verdana Bold"/>
                <a:sym typeface="Verdana Bold"/>
              </a:rPr>
              <a:t>на</a:t>
            </a:r>
            <a:r>
              <a:rPr sz="800" dirty="0">
                <a:latin typeface="Verdana Bold"/>
                <a:ea typeface="Verdana Bold"/>
                <a:cs typeface="Verdana Bold"/>
                <a:sym typeface="Verdana Bold"/>
              </a:rPr>
              <a:t> </a:t>
            </a:r>
            <a:r>
              <a:rPr sz="800" dirty="0" err="1">
                <a:latin typeface="Verdana Bold"/>
                <a:ea typeface="Verdana Bold"/>
                <a:cs typeface="Verdana Bold"/>
                <a:sym typeface="Verdana Bold"/>
              </a:rPr>
              <a:t>астрономия</a:t>
            </a:r>
            <a:r>
              <a:rPr sz="800" dirty="0">
                <a:latin typeface="Verdana Bold"/>
                <a:ea typeface="Verdana Bold"/>
                <a:cs typeface="Verdana Bold"/>
                <a:sym typeface="Verdana Bold"/>
              </a:rPr>
              <a:t> в </a:t>
            </a:r>
            <a:r>
              <a:rPr sz="800" dirty="0" err="1">
                <a:latin typeface="Verdana Bold"/>
                <a:ea typeface="Verdana Bold"/>
                <a:cs typeface="Verdana Bold"/>
                <a:sym typeface="Verdana Bold"/>
              </a:rPr>
              <a:t>училищата</a:t>
            </a:r>
            <a:r>
              <a:rPr sz="800" dirty="0">
                <a:latin typeface="Verdana Bold"/>
                <a:ea typeface="Verdana Bold"/>
                <a:cs typeface="Verdana Bold"/>
                <a:sym typeface="Verdana Bold"/>
              </a:rPr>
              <a:t>)</a:t>
            </a:r>
            <a:r>
              <a:rPr sz="800" dirty="0">
                <a:latin typeface="Verdana"/>
                <a:ea typeface="Verdana"/>
                <a:cs typeface="Verdana"/>
                <a:sym typeface="Verdana"/>
              </a:rPr>
              <a:t>		 			</a:t>
            </a:r>
          </a:p>
          <a:p>
            <a:pPr lvl="0">
              <a:lnSpc>
                <a:spcPct val="150000"/>
              </a:lnSpc>
            </a:pPr>
            <a:r>
              <a:rPr sz="800" dirty="0" err="1">
                <a:latin typeface="Verdana"/>
                <a:ea typeface="Verdana"/>
                <a:cs typeface="Verdana"/>
                <a:sym typeface="Verdana"/>
              </a:rPr>
              <a:t>Този</a:t>
            </a:r>
            <a:r>
              <a:rPr sz="800" dirty="0">
                <a:latin typeface="Verdana"/>
                <a:ea typeface="Verdana"/>
                <a:cs typeface="Verdana"/>
                <a:sym typeface="Verdana"/>
              </a:rPr>
              <a:t> </a:t>
            </a:r>
            <a:r>
              <a:rPr sz="800" dirty="0" err="1">
                <a:latin typeface="Verdana"/>
                <a:ea typeface="Verdana"/>
                <a:cs typeface="Verdana"/>
                <a:sym typeface="Verdana"/>
              </a:rPr>
              <a:t>проект</a:t>
            </a:r>
            <a:r>
              <a:rPr sz="800" dirty="0">
                <a:latin typeface="Verdana"/>
                <a:ea typeface="Verdana"/>
                <a:cs typeface="Verdana"/>
                <a:sym typeface="Verdana"/>
              </a:rPr>
              <a:t> е </a:t>
            </a:r>
            <a:r>
              <a:rPr sz="800" dirty="0" err="1">
                <a:latin typeface="Verdana"/>
                <a:ea typeface="Verdana"/>
                <a:cs typeface="Verdana"/>
                <a:sym typeface="Verdana"/>
              </a:rPr>
              <a:t>финансиран</a:t>
            </a:r>
            <a:r>
              <a:rPr sz="800" dirty="0">
                <a:latin typeface="Verdana"/>
                <a:ea typeface="Verdana"/>
                <a:cs typeface="Verdana"/>
                <a:sym typeface="Verdana"/>
              </a:rPr>
              <a:t> </a:t>
            </a:r>
            <a:r>
              <a:rPr sz="800" dirty="0" err="1">
                <a:latin typeface="Verdana"/>
                <a:ea typeface="Verdana"/>
                <a:cs typeface="Verdana"/>
                <a:sym typeface="Verdana"/>
              </a:rPr>
              <a:t>със</a:t>
            </a:r>
            <a:r>
              <a:rPr sz="800" dirty="0">
                <a:latin typeface="Verdana"/>
                <a:ea typeface="Verdana"/>
                <a:cs typeface="Verdana"/>
                <a:sym typeface="Verdana"/>
              </a:rPr>
              <a:t> </a:t>
            </a:r>
            <a:r>
              <a:rPr sz="800" dirty="0" err="1">
                <a:latin typeface="Verdana"/>
                <a:ea typeface="Verdana"/>
                <a:cs typeface="Verdana"/>
                <a:sym typeface="Verdana"/>
              </a:rPr>
              <a:t>съдействието</a:t>
            </a:r>
            <a:r>
              <a:rPr sz="800" dirty="0">
                <a:latin typeface="Verdana"/>
                <a:ea typeface="Verdana"/>
                <a:cs typeface="Verdana"/>
                <a:sym typeface="Verdana"/>
              </a:rPr>
              <a:t> </a:t>
            </a:r>
            <a:r>
              <a:rPr sz="800" dirty="0" err="1">
                <a:latin typeface="Verdana"/>
                <a:ea typeface="Verdana"/>
                <a:cs typeface="Verdana"/>
                <a:sym typeface="Verdana"/>
              </a:rPr>
              <a:t>на</a:t>
            </a:r>
            <a:r>
              <a:rPr sz="800" dirty="0">
                <a:latin typeface="Verdana"/>
                <a:ea typeface="Verdana"/>
                <a:cs typeface="Verdana"/>
                <a:sym typeface="Verdana"/>
              </a:rPr>
              <a:t> </a:t>
            </a:r>
            <a:r>
              <a:rPr sz="800" dirty="0" err="1">
                <a:latin typeface="Verdana"/>
                <a:ea typeface="Verdana"/>
                <a:cs typeface="Verdana"/>
                <a:sym typeface="Verdana"/>
              </a:rPr>
              <a:t>програмата</a:t>
            </a:r>
            <a:r>
              <a:rPr sz="800" dirty="0">
                <a:latin typeface="Verdana"/>
                <a:ea typeface="Verdana"/>
                <a:cs typeface="Verdana"/>
                <a:sym typeface="Verdana"/>
              </a:rPr>
              <a:t> </a:t>
            </a:r>
            <a:r>
              <a:rPr sz="800" dirty="0" err="1">
                <a:latin typeface="Verdana"/>
                <a:ea typeface="Verdana"/>
                <a:cs typeface="Verdana"/>
                <a:sym typeface="Verdana"/>
              </a:rPr>
              <a:t>Еразъм</a:t>
            </a:r>
            <a:r>
              <a:rPr sz="800" dirty="0">
                <a:latin typeface="Verdana"/>
                <a:ea typeface="Verdana"/>
                <a:cs typeface="Verdana"/>
                <a:sym typeface="Verdana"/>
              </a:rPr>
              <a:t>+, КД2, „</a:t>
            </a:r>
            <a:r>
              <a:rPr sz="800" dirty="0" err="1">
                <a:latin typeface="Verdana"/>
                <a:ea typeface="Verdana"/>
                <a:cs typeface="Verdana"/>
                <a:sym typeface="Verdana"/>
              </a:rPr>
              <a:t>Стратегически</a:t>
            </a:r>
            <a:r>
              <a:rPr sz="800" dirty="0">
                <a:latin typeface="Verdana"/>
                <a:ea typeface="Verdana"/>
                <a:cs typeface="Verdana"/>
                <a:sym typeface="Verdana"/>
              </a:rPr>
              <a:t> </a:t>
            </a:r>
            <a:r>
              <a:rPr sz="800" dirty="0" err="1">
                <a:latin typeface="Verdana"/>
                <a:ea typeface="Verdana"/>
                <a:cs typeface="Verdana"/>
                <a:sym typeface="Verdana"/>
              </a:rPr>
              <a:t>партньорства</a:t>
            </a:r>
            <a:r>
              <a:rPr sz="800" dirty="0">
                <a:latin typeface="Verdana"/>
                <a:ea typeface="Verdana"/>
                <a:cs typeface="Verdana"/>
                <a:sym typeface="Verdana"/>
              </a:rPr>
              <a:t> в </a:t>
            </a:r>
            <a:r>
              <a:rPr sz="800" dirty="0" err="1">
                <a:latin typeface="Verdana"/>
                <a:ea typeface="Verdana"/>
                <a:cs typeface="Verdana"/>
                <a:sym typeface="Verdana"/>
              </a:rPr>
              <a:t>областта</a:t>
            </a:r>
            <a:r>
              <a:rPr sz="800" dirty="0">
                <a:latin typeface="Verdana"/>
                <a:ea typeface="Verdana"/>
                <a:cs typeface="Verdana"/>
                <a:sym typeface="Verdana"/>
              </a:rPr>
              <a:t> </a:t>
            </a:r>
            <a:r>
              <a:rPr sz="800" dirty="0" err="1">
                <a:latin typeface="Verdana"/>
                <a:ea typeface="Verdana"/>
                <a:cs typeface="Verdana"/>
                <a:sym typeface="Verdana"/>
              </a:rPr>
              <a:t>на</a:t>
            </a:r>
            <a:r>
              <a:rPr sz="800" dirty="0">
                <a:latin typeface="Verdana"/>
                <a:ea typeface="Verdana"/>
                <a:cs typeface="Verdana"/>
                <a:sym typeface="Verdana"/>
              </a:rPr>
              <a:t> </a:t>
            </a:r>
            <a:r>
              <a:rPr sz="800" dirty="0" err="1">
                <a:latin typeface="Verdana"/>
                <a:ea typeface="Verdana"/>
                <a:cs typeface="Verdana"/>
                <a:sym typeface="Verdana"/>
              </a:rPr>
              <a:t>образованието</a:t>
            </a:r>
            <a:r>
              <a:rPr sz="800" dirty="0">
                <a:latin typeface="Verdana"/>
                <a:ea typeface="Verdana"/>
                <a:cs typeface="Verdana"/>
                <a:sym typeface="Verdana"/>
              </a:rPr>
              <a:t>, </a:t>
            </a:r>
            <a:r>
              <a:rPr sz="800" dirty="0" err="1">
                <a:latin typeface="Verdana"/>
                <a:ea typeface="Verdana"/>
                <a:cs typeface="Verdana"/>
                <a:sym typeface="Verdana"/>
              </a:rPr>
              <a:t>обучението</a:t>
            </a:r>
            <a:r>
              <a:rPr sz="800" dirty="0">
                <a:latin typeface="Verdana"/>
                <a:ea typeface="Verdana"/>
                <a:cs typeface="Verdana"/>
                <a:sym typeface="Verdana"/>
              </a:rPr>
              <a:t> и </a:t>
            </a:r>
            <a:r>
              <a:rPr sz="800" dirty="0" err="1">
                <a:latin typeface="Verdana"/>
                <a:ea typeface="Verdana"/>
                <a:cs typeface="Verdana"/>
                <a:sym typeface="Verdana"/>
              </a:rPr>
              <a:t>младежта</a:t>
            </a:r>
            <a:r>
              <a:rPr sz="800" dirty="0">
                <a:latin typeface="Verdana"/>
                <a:ea typeface="Verdana"/>
                <a:cs typeface="Verdana"/>
                <a:sym typeface="Verdana"/>
              </a:rPr>
              <a:t>“</a:t>
            </a:r>
          </a:p>
          <a:p>
            <a:pPr lvl="0">
              <a:lnSpc>
                <a:spcPct val="150000"/>
              </a:lnSpc>
            </a:pPr>
            <a:r>
              <a:rPr sz="800" dirty="0" err="1">
                <a:latin typeface="Verdana Bold"/>
                <a:ea typeface="Verdana Bold"/>
                <a:cs typeface="Verdana Bold"/>
                <a:sym typeface="Verdana Bold"/>
              </a:rPr>
              <a:t>Номер</a:t>
            </a:r>
            <a:r>
              <a:rPr sz="800" dirty="0">
                <a:latin typeface="Verdana Bold"/>
                <a:ea typeface="Verdana Bold"/>
                <a:cs typeface="Verdana Bold"/>
                <a:sym typeface="Verdana Bold"/>
              </a:rPr>
              <a:t> </a:t>
            </a:r>
            <a:r>
              <a:rPr sz="800" dirty="0" err="1">
                <a:latin typeface="Verdana Bold"/>
                <a:ea typeface="Verdana Bold"/>
                <a:cs typeface="Verdana Bold"/>
                <a:sym typeface="Verdana Bold"/>
              </a:rPr>
              <a:t>на</a:t>
            </a:r>
            <a:r>
              <a:rPr sz="800" dirty="0">
                <a:latin typeface="Verdana Bold"/>
                <a:ea typeface="Verdana Bold"/>
                <a:cs typeface="Verdana Bold"/>
                <a:sym typeface="Verdana Bold"/>
              </a:rPr>
              <a:t> </a:t>
            </a:r>
            <a:r>
              <a:rPr sz="800" dirty="0" err="1">
                <a:latin typeface="Verdana Bold"/>
                <a:ea typeface="Verdana Bold"/>
                <a:cs typeface="Verdana Bold"/>
                <a:sym typeface="Verdana Bold"/>
              </a:rPr>
              <a:t>проекта</a:t>
            </a:r>
            <a:r>
              <a:rPr sz="800" dirty="0">
                <a:latin typeface="Verdana Bold"/>
                <a:ea typeface="Verdana Bold"/>
                <a:cs typeface="Verdana Bold"/>
                <a:sym typeface="Verdana Bold"/>
              </a:rPr>
              <a:t>: 2017-1-SK01-KA201-035344</a:t>
            </a:r>
            <a:r>
              <a:rPr sz="800" dirty="0"/>
              <a:t> 				</a:t>
            </a:r>
          </a:p>
        </p:txBody>
      </p:sp>
      <p:sp>
        <p:nvSpPr>
          <p:cNvPr id="58" name="Shape 58"/>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59" name="Shape 59"/>
          <p:cNvSpPr/>
          <p:nvPr/>
        </p:nvSpPr>
        <p:spPr>
          <a:xfrm>
            <a:off x="0" y="1668198"/>
            <a:ext cx="12198761" cy="430887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r>
              <a:rPr lang="az-Cyrl-AZ" sz="4400" b="1" dirty="0">
                <a:solidFill>
                  <a:srgbClr val="843C0B"/>
                </a:solidFill>
                <a:latin typeface="Franklin Gothic Book"/>
                <a:ea typeface="Franklin Gothic Book"/>
                <a:cs typeface="Franklin Gothic Book"/>
                <a:sym typeface="Franklin Gothic Book"/>
              </a:rPr>
              <a:t>ОБУЧИТЕЛНА ПРОГРАМА ЗА УЧИТЕЛИ</a:t>
            </a:r>
            <a:r>
              <a:rPr lang="sk-SK" sz="4400" b="1" dirty="0">
                <a:solidFill>
                  <a:srgbClr val="843C0B"/>
                </a:solidFill>
                <a:latin typeface="Franklin Gothic Book"/>
                <a:ea typeface="Franklin Gothic Book"/>
                <a:cs typeface="Franklin Gothic Book"/>
                <a:sym typeface="Franklin Gothic Book"/>
              </a:rPr>
              <a:t>(O2)</a:t>
            </a:r>
          </a:p>
          <a:p>
            <a:pPr lvl="0" algn="ctr"/>
            <a:endParaRPr lang="cs-CZ" sz="1000" dirty="0"/>
          </a:p>
          <a:p>
            <a:pPr lvl="0" algn="ctr"/>
            <a:r>
              <a:rPr lang="cs-CZ" sz="4400" b="1" dirty="0">
                <a:solidFill>
                  <a:srgbClr val="002060"/>
                </a:solidFill>
              </a:rPr>
              <a:t>Модул #4</a:t>
            </a:r>
          </a:p>
          <a:p>
            <a:pPr algn="ctr"/>
            <a:r>
              <a:rPr lang="en-US" sz="4400" b="1" u="sng"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Изследване</a:t>
            </a:r>
            <a:r>
              <a:rPr lang="sk-SK" sz="4400" b="1" u="sng"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r>
              <a:rPr lang="sk-SK" sz="4400" b="1" u="sng" dirty="0" err="1">
                <a:solidFill>
                  <a:srgbClr val="002060"/>
                </a:solidFill>
              </a:rPr>
              <a:t>на</a:t>
            </a:r>
            <a:r>
              <a:rPr lang="sk-SK" sz="4400" b="1" u="sng" dirty="0">
                <a:solidFill>
                  <a:srgbClr val="002060"/>
                </a:solidFill>
              </a:rPr>
              <a:t> </a:t>
            </a:r>
            <a:r>
              <a:rPr lang="sk-SK" sz="4400" b="1" u="sng" dirty="0" err="1">
                <a:solidFill>
                  <a:srgbClr val="002060"/>
                </a:solidFill>
              </a:rPr>
              <a:t>Вселената</a:t>
            </a:r>
            <a:r>
              <a:rPr lang="sk-SK" sz="4400" b="1" u="sng" dirty="0">
                <a:solidFill>
                  <a:srgbClr val="002060"/>
                </a:solidFill>
              </a:rPr>
              <a:t>.</a:t>
            </a:r>
            <a:r>
              <a:rPr lang="sk-SK" sz="4400" b="1" dirty="0">
                <a:solidFill>
                  <a:srgbClr val="002060"/>
                </a:solidFill>
              </a:rPr>
              <a:t> </a:t>
            </a:r>
          </a:p>
          <a:p>
            <a:pPr algn="ctr"/>
            <a:r>
              <a:rPr lang="bg-BG"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Измерване </a:t>
            </a:r>
            <a:r>
              <a:rPr lang="bg-BG" sz="44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на времето</a:t>
            </a:r>
            <a:endParaRPr lang="en-GB"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lvl="0" algn="ctr"/>
            <a:br>
              <a:rPr lang="cs-CZ" sz="4400" b="1" dirty="0">
                <a:solidFill>
                  <a:srgbClr val="152392"/>
                </a:solidFill>
              </a:rPr>
            </a:br>
            <a:endParaRPr lang="cs-CZ" sz="4400" b="1" dirty="0">
              <a:solidFill>
                <a:srgbClr val="152392"/>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5425EE1-9285-4AE9-A3D0-0B1DB805585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BD85AAD-3E33-4E52-9FF5-B942E32B6916}"/>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34" name="Shape 134"/>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37" name="Shape 137"/>
          <p:cNvSpPr/>
          <p:nvPr/>
        </p:nvSpPr>
        <p:spPr>
          <a:xfrm>
            <a:off x="0" y="1042734"/>
            <a:ext cx="12192000"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Теоретично съдържание</a:t>
            </a:r>
            <a:endParaRPr sz="4400" u="sng" dirty="0">
              <a:solidFill>
                <a:srgbClr val="002060"/>
              </a:solidFill>
            </a:endParaRPr>
          </a:p>
        </p:txBody>
      </p:sp>
      <p:sp>
        <p:nvSpPr>
          <p:cNvPr id="138" name="Shape 138"/>
          <p:cNvSpPr/>
          <p:nvPr/>
        </p:nvSpPr>
        <p:spPr>
          <a:xfrm>
            <a:off x="249958" y="1830053"/>
            <a:ext cx="11685322" cy="280076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4.1 Време и времена</a:t>
            </a:r>
            <a:endParaRPr sz="3600" dirty="0">
              <a:solidFill>
                <a:srgbClr val="002060"/>
              </a:solidFill>
            </a:endParaRPr>
          </a:p>
          <a:p>
            <a:pPr marL="661736" lvl="1" indent="-280736">
              <a:buSzPct val="100000"/>
              <a:buChar char="•"/>
            </a:pPr>
            <a:r>
              <a:rPr lang="cs-CZ" sz="2800" dirty="0">
                <a:solidFill>
                  <a:srgbClr val="002060"/>
                </a:solidFill>
              </a:rPr>
              <a:t>Истинско слънчево време и средно слънчево време</a:t>
            </a:r>
          </a:p>
          <a:p>
            <a:pPr marL="661736" lvl="1" indent="-280736">
              <a:buSzPct val="100000"/>
              <a:buChar char="•"/>
            </a:pPr>
            <a:r>
              <a:rPr lang="cs-CZ" sz="2800" dirty="0">
                <a:solidFill>
                  <a:srgbClr val="002060"/>
                </a:solidFill>
              </a:rPr>
              <a:t>Звездно време</a:t>
            </a:r>
          </a:p>
          <a:p>
            <a:pPr marL="661736" lvl="1" indent="-280736">
              <a:buSzPct val="100000"/>
              <a:buChar char="•"/>
            </a:pPr>
            <a:r>
              <a:rPr lang="cs-CZ" sz="2800" dirty="0">
                <a:solidFill>
                  <a:srgbClr val="002060"/>
                </a:solidFill>
              </a:rPr>
              <a:t>Световно координирано време</a:t>
            </a:r>
          </a:p>
          <a:p>
            <a:pPr marL="661736" lvl="1" indent="-280736">
              <a:buSzPct val="100000"/>
              <a:buChar char="•"/>
            </a:pPr>
            <a:r>
              <a:rPr lang="cs-CZ" sz="2800" dirty="0">
                <a:solidFill>
                  <a:srgbClr val="002060"/>
                </a:solidFill>
              </a:rPr>
              <a:t>Часови зони</a:t>
            </a:r>
          </a:p>
          <a:p>
            <a:pPr marL="661736" lvl="1" indent="-280736">
              <a:buSzPct val="100000"/>
              <a:buChar char="•"/>
            </a:pPr>
            <a:r>
              <a:rPr lang="cs-CZ" sz="2800" dirty="0">
                <a:solidFill>
                  <a:srgbClr val="002060"/>
                </a:solidFill>
              </a:rPr>
              <a:t>Измерване на времето с часовник</a:t>
            </a:r>
          </a:p>
        </p:txBody>
      </p:sp>
    </p:spTree>
    <p:extLst>
      <p:ext uri="{BB962C8B-B14F-4D97-AF65-F5344CB8AC3E}">
        <p14:creationId xmlns:p14="http://schemas.microsoft.com/office/powerpoint/2010/main" val="305625840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C18904F-1950-41AD-91F0-AD8C93268D2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4D019DC-F0A9-4F96-9483-B2CDA3C8181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52" name="Shape 152"/>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55" name="Shape 155"/>
          <p:cNvSpPr/>
          <p:nvPr/>
        </p:nvSpPr>
        <p:spPr>
          <a:xfrm>
            <a:off x="0" y="1054369"/>
            <a:ext cx="12192000"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Списък на практическите упражнения</a:t>
            </a:r>
            <a:endParaRPr sz="4400" u="sng" dirty="0">
              <a:solidFill>
                <a:srgbClr val="002060"/>
              </a:solidFill>
            </a:endParaRPr>
          </a:p>
        </p:txBody>
      </p:sp>
      <p:sp>
        <p:nvSpPr>
          <p:cNvPr id="156" name="Shape 156"/>
          <p:cNvSpPr/>
          <p:nvPr/>
        </p:nvSpPr>
        <p:spPr>
          <a:xfrm>
            <a:off x="261256" y="1941135"/>
            <a:ext cx="11685322"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Clr>
                <a:srgbClr val="002060"/>
              </a:buClr>
              <a:buSzPct val="100000"/>
            </a:pPr>
            <a:r>
              <a:rPr lang="pl-PL" sz="1600" dirty="0">
                <a:solidFill>
                  <a:srgbClr val="002060"/>
                </a:solidFill>
                <a:hlinkClick r:id="rId4" action="ppaction://hlinksldjump"/>
              </a:rPr>
              <a:t>4.1.1	Часови зони</a:t>
            </a:r>
            <a:endParaRPr lang="pl-PL" sz="1600" dirty="0">
              <a:solidFill>
                <a:srgbClr val="002060"/>
              </a:solidFill>
            </a:endParaRPr>
          </a:p>
          <a:p>
            <a:pPr lvl="0">
              <a:buClr>
                <a:srgbClr val="002060"/>
              </a:buClr>
              <a:buSzPct val="100000"/>
            </a:pPr>
            <a:r>
              <a:rPr lang="pl-PL" sz="1600" dirty="0">
                <a:solidFill>
                  <a:srgbClr val="002060"/>
                </a:solidFill>
                <a:hlinkClick r:id="rId5" action="ppaction://hlinksldjump"/>
              </a:rPr>
              <a:t>4.1.2	Средно слънчево време и истинско слънчево време</a:t>
            </a:r>
            <a:endParaRPr lang="pl-PL" sz="1600" dirty="0">
              <a:solidFill>
                <a:srgbClr val="002060"/>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Практическо упражнение: 4.1.1 Времеви зони</a:t>
            </a:r>
          </a:p>
        </p:txBody>
      </p:sp>
      <p:sp>
        <p:nvSpPr>
          <p:cNvPr id="174" name="Shape 174"/>
          <p:cNvSpPr/>
          <p:nvPr/>
        </p:nvSpPr>
        <p:spPr>
          <a:xfrm>
            <a:off x="249958" y="2725891"/>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200" dirty="0">
                <a:solidFill>
                  <a:srgbClr val="002060"/>
                </a:solidFill>
              </a:rPr>
              <a:t>Материали и инструменти: </a:t>
            </a:r>
            <a:r>
              <a:rPr lang="cs-CZ" sz="3000" dirty="0">
                <a:solidFill>
                  <a:srgbClr val="002060"/>
                </a:solidFill>
              </a:rPr>
              <a:t>Карта на Чехия, карта на света, карта на часовите зони.</a:t>
            </a:r>
          </a:p>
        </p:txBody>
      </p:sp>
      <p:sp>
        <p:nvSpPr>
          <p:cNvPr id="175" name="Shape 175"/>
          <p:cNvSpPr/>
          <p:nvPr/>
        </p:nvSpPr>
        <p:spPr>
          <a:xfrm>
            <a:off x="261256" y="3628157"/>
            <a:ext cx="11685322" cy="196977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200" dirty="0">
                <a:solidFill>
                  <a:srgbClr val="002060"/>
                </a:solidFill>
              </a:rPr>
              <a:t>Процедура: </a:t>
            </a:r>
            <a:r>
              <a:rPr lang="cs-CZ" sz="3000" dirty="0">
                <a:solidFill>
                  <a:srgbClr val="002060"/>
                </a:solidFill>
              </a:rPr>
              <a:t>Учениците се запознават с определението за часова зона и нейното приложение </a:t>
            </a:r>
            <a:r>
              <a:rPr lang="bg-BG" sz="3000" dirty="0">
                <a:solidFill>
                  <a:srgbClr val="002060"/>
                </a:solidFill>
              </a:rPr>
              <a:t>з</a:t>
            </a:r>
            <a:r>
              <a:rPr lang="cs-CZ" sz="3000" dirty="0">
                <a:solidFill>
                  <a:srgbClr val="002060"/>
                </a:solidFill>
              </a:rPr>
              <a:t>а различни места в държавите по света. Задачите са избрани така, че да доведат до разбиране на същността на определението за часови зони.</a:t>
            </a:r>
          </a:p>
        </p:txBody>
      </p:sp>
      <p:sp>
        <p:nvSpPr>
          <p:cNvPr id="176" name="Shape 176"/>
          <p:cNvSpPr/>
          <p:nvPr/>
        </p:nvSpPr>
        <p:spPr>
          <a:xfrm>
            <a:off x="261256" y="1734436"/>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200" dirty="0">
                <a:solidFill>
                  <a:srgbClr val="002060"/>
                </a:solidFill>
              </a:rPr>
              <a:t>Методическа част: </a:t>
            </a:r>
            <a:r>
              <a:rPr lang="cs-CZ" sz="3000" dirty="0">
                <a:solidFill>
                  <a:srgbClr val="002060"/>
                </a:solidFill>
              </a:rPr>
              <a:t>Дейността е фокусирана върху работата с карта и изчисленията с калкулатор.</a:t>
            </a:r>
          </a:p>
        </p:txBody>
      </p:sp>
    </p:spTree>
    <p:extLst>
      <p:ext uri="{BB962C8B-B14F-4D97-AF65-F5344CB8AC3E}">
        <p14:creationId xmlns:p14="http://schemas.microsoft.com/office/powerpoint/2010/main" val="332284380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Практическо упражнение: 4.1.1 Времеви зони</a:t>
            </a:r>
          </a:p>
        </p:txBody>
      </p:sp>
      <p:sp>
        <p:nvSpPr>
          <p:cNvPr id="2" name="Obdélník 1"/>
          <p:cNvSpPr/>
          <p:nvPr/>
        </p:nvSpPr>
        <p:spPr>
          <a:xfrm>
            <a:off x="261256" y="1505728"/>
            <a:ext cx="6449963" cy="369332"/>
          </a:xfrm>
          <a:prstGeom prst="rect">
            <a:avLst/>
          </a:prstGeom>
        </p:spPr>
        <p:txBody>
          <a:bodyPr wrap="square">
            <a:spAutoFit/>
          </a:bodyPr>
          <a:lstStyle/>
          <a:p>
            <a:r>
              <a:rPr lang="sk-SK"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commons.wikimedia.org/</a:t>
            </a:r>
            <a:r>
              <a:rPr lang="sk-SK"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wiki</a:t>
            </a:r>
            <a:r>
              <a:rPr lang="sk-SK"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a:t>
            </a:r>
            <a:r>
              <a:rPr lang="sk-SK"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File:World_Time_Zones_Map.png</a:t>
            </a:r>
            <a:endParaRPr lang="cs-CZ" dirty="0">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4"/>
          <a:stretch>
            <a:fillRect/>
          </a:stretch>
        </p:blipFill>
        <p:spPr>
          <a:xfrm>
            <a:off x="261256" y="1833756"/>
            <a:ext cx="6906460" cy="3720856"/>
          </a:xfrm>
          <a:prstGeom prst="rect">
            <a:avLst/>
          </a:prstGeom>
        </p:spPr>
      </p:pic>
    </p:spTree>
    <p:extLst>
      <p:ext uri="{BB962C8B-B14F-4D97-AF65-F5344CB8AC3E}">
        <p14:creationId xmlns:p14="http://schemas.microsoft.com/office/powerpoint/2010/main" val="68487885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Практическо упражнение: 4.1.1 Времеви зони</a:t>
            </a:r>
          </a:p>
        </p:txBody>
      </p:sp>
      <p:sp>
        <p:nvSpPr>
          <p:cNvPr id="4" name="Obdélník 3"/>
          <p:cNvSpPr/>
          <p:nvPr/>
        </p:nvSpPr>
        <p:spPr>
          <a:xfrm>
            <a:off x="261255" y="1690394"/>
            <a:ext cx="11493209" cy="646331"/>
          </a:xfrm>
          <a:prstGeom prst="rect">
            <a:avLst/>
          </a:prstGeom>
        </p:spPr>
        <p:txBody>
          <a:bodyPr wrap="square">
            <a:spAutoFit/>
          </a:bodyPr>
          <a:lstStyle/>
          <a:p>
            <a:pPr marL="342900" indent="-342900">
              <a:buFont typeface="+mj-lt"/>
              <a:buAutoNum type="arabicPeriod"/>
            </a:pPr>
            <a:r>
              <a:rPr lang="cs-CZ" dirty="0">
                <a:latin typeface="Calibri" panose="020F0502020204030204" pitchFamily="34" charset="0"/>
                <a:ea typeface="Times New Roman" panose="02020603050405020304" pitchFamily="18" charset="0"/>
                <a:cs typeface="Calibri" panose="020F0502020204030204" pitchFamily="34" charset="0"/>
              </a:rPr>
              <a:t>Намерете град на картата на Чехия, който лежи на 15-ия  меридиан източна дължина. След това намерете най-източната точка и най-западната точка. Определете техните географски координати.</a:t>
            </a:r>
            <a:br>
              <a:rPr lang="cs-CZ" dirty="0">
                <a:latin typeface="Calibri" panose="020F0502020204030204" pitchFamily="34" charset="0"/>
                <a:ea typeface="Times New Roman" panose="02020603050405020304" pitchFamily="18" charset="0"/>
                <a:cs typeface="Calibri" panose="020F0502020204030204" pitchFamily="34" charset="0"/>
              </a:rPr>
            </a:br>
            <a:endParaRPr lang="cs-CZ" dirty="0">
              <a:latin typeface="Calibri" panose="020F0502020204030204" pitchFamily="34" charset="0"/>
              <a:cs typeface="Calibri" panose="020F0502020204030204" pitchFamily="34" charset="0"/>
            </a:endParaRPr>
          </a:p>
        </p:txBody>
      </p:sp>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0822" y="2279004"/>
            <a:ext cx="4635097" cy="2678056"/>
          </a:xfrm>
          <a:prstGeom prst="rect">
            <a:avLst/>
          </a:prstGeom>
        </p:spPr>
      </p:pic>
      <p:sp>
        <p:nvSpPr>
          <p:cNvPr id="12" name="Ovál 11"/>
          <p:cNvSpPr/>
          <p:nvPr/>
        </p:nvSpPr>
        <p:spPr>
          <a:xfrm flipH="1">
            <a:off x="5008996" y="4433627"/>
            <a:ext cx="45719" cy="45719"/>
          </a:xfrm>
          <a:prstGeom prst="ellipse">
            <a:avLst/>
          </a:prstGeom>
          <a:solidFill>
            <a:schemeClr val="tx1"/>
          </a:solidFill>
          <a:ln w="12700" cap="flat">
            <a:solidFill>
              <a:schemeClr val="tx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6" name="Ovál 15"/>
          <p:cNvSpPr/>
          <p:nvPr/>
        </p:nvSpPr>
        <p:spPr>
          <a:xfrm>
            <a:off x="8421133" y="3794731"/>
            <a:ext cx="73742" cy="73742"/>
          </a:xfrm>
          <a:prstGeom prst="ellipse">
            <a:avLst/>
          </a:prstGeom>
          <a:solidFill>
            <a:schemeClr val="tx1"/>
          </a:solidFill>
          <a:ln w="12700" cap="flat">
            <a:solidFill>
              <a:schemeClr val="tx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7" name="Ovál 16"/>
          <p:cNvSpPr/>
          <p:nvPr/>
        </p:nvSpPr>
        <p:spPr>
          <a:xfrm>
            <a:off x="2931603" y="2872783"/>
            <a:ext cx="73742" cy="73742"/>
          </a:xfrm>
          <a:prstGeom prst="ellipse">
            <a:avLst/>
          </a:prstGeom>
          <a:solidFill>
            <a:schemeClr val="tx1"/>
          </a:solidFill>
          <a:ln w="12700" cap="flat">
            <a:solidFill>
              <a:schemeClr val="tx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cxnSp>
        <p:nvCxnSpPr>
          <p:cNvPr id="14" name="Přímá spojnice se šipkou 13"/>
          <p:cNvCxnSpPr/>
          <p:nvPr/>
        </p:nvCxnSpPr>
        <p:spPr>
          <a:xfrm flipV="1">
            <a:off x="2920467" y="4414011"/>
            <a:ext cx="2134248" cy="277345"/>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sp>
        <p:nvSpPr>
          <p:cNvPr id="18" name="TextovéPole 17"/>
          <p:cNvSpPr txBox="1"/>
          <p:nvPr/>
        </p:nvSpPr>
        <p:spPr>
          <a:xfrm>
            <a:off x="659189" y="4843077"/>
            <a:ext cx="2309285"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Например град Индржихув Храдец (на чешки: Jindřichův Hradec)</a:t>
            </a:r>
          </a:p>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49°09'; 15°00'</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1" name="Obdélník 20"/>
          <p:cNvSpPr/>
          <p:nvPr/>
        </p:nvSpPr>
        <p:spPr>
          <a:xfrm>
            <a:off x="8188816" y="4433627"/>
            <a:ext cx="3070071" cy="369332"/>
          </a:xfrm>
          <a:prstGeom prst="rect">
            <a:avLst/>
          </a:prstGeom>
        </p:spPr>
        <p:txBody>
          <a:bodyPr wrap="none">
            <a:spAutoFit/>
          </a:bodyPr>
          <a:lstStyle/>
          <a:p>
            <a:r>
              <a:rPr lang="cs-CZ" dirty="0"/>
              <a:t>най-източна точка: 49°55’; 18°52’</a:t>
            </a:r>
          </a:p>
        </p:txBody>
      </p:sp>
      <p:sp>
        <p:nvSpPr>
          <p:cNvPr id="25" name="Obdélník 24"/>
          <p:cNvSpPr/>
          <p:nvPr/>
        </p:nvSpPr>
        <p:spPr>
          <a:xfrm>
            <a:off x="1361054" y="2386663"/>
            <a:ext cx="2954655" cy="369332"/>
          </a:xfrm>
          <a:prstGeom prst="rect">
            <a:avLst/>
          </a:prstGeom>
        </p:spPr>
        <p:txBody>
          <a:bodyPr wrap="none">
            <a:spAutoFit/>
          </a:bodyPr>
          <a:lstStyle/>
          <a:p>
            <a:r>
              <a:rPr lang="cs-CZ" dirty="0"/>
              <a:t>най-западна точка: 50°15’; 12°05’</a:t>
            </a:r>
          </a:p>
        </p:txBody>
      </p:sp>
      <p:cxnSp>
        <p:nvCxnSpPr>
          <p:cNvPr id="26" name="Přímá spojnice se šipkou 25"/>
          <p:cNvCxnSpPr/>
          <p:nvPr/>
        </p:nvCxnSpPr>
        <p:spPr>
          <a:xfrm>
            <a:off x="3091070" y="2925335"/>
            <a:ext cx="644538" cy="125236"/>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cxnSp>
        <p:nvCxnSpPr>
          <p:cNvPr id="28" name="Přímá spojnice se šipkou 27"/>
          <p:cNvCxnSpPr/>
          <p:nvPr/>
        </p:nvCxnSpPr>
        <p:spPr>
          <a:xfrm flipH="1" flipV="1">
            <a:off x="8494875" y="3877706"/>
            <a:ext cx="927421" cy="601640"/>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pic>
        <p:nvPicPr>
          <p:cNvPr id="1029" name="Obrázek 1028"/>
          <p:cNvPicPr>
            <a:picLocks noChangeAspect="1"/>
          </p:cNvPicPr>
          <p:nvPr/>
        </p:nvPicPr>
        <p:blipFill>
          <a:blip r:embed="rId6"/>
          <a:stretch>
            <a:fillRect/>
          </a:stretch>
        </p:blipFill>
        <p:spPr>
          <a:xfrm>
            <a:off x="8778913" y="2279004"/>
            <a:ext cx="2552034" cy="1687327"/>
          </a:xfrm>
          <a:prstGeom prst="rect">
            <a:avLst/>
          </a:prstGeom>
          <a:ln>
            <a:noFill/>
          </a:ln>
          <a:effectLst>
            <a:softEdge rad="112500"/>
          </a:effectLst>
        </p:spPr>
      </p:pic>
      <p:pic>
        <p:nvPicPr>
          <p:cNvPr id="1031" name="Obrázek 1030"/>
          <p:cNvPicPr>
            <a:picLocks noChangeAspect="1"/>
          </p:cNvPicPr>
          <p:nvPr/>
        </p:nvPicPr>
        <p:blipFill rotWithShape="1">
          <a:blip r:embed="rId7"/>
          <a:srcRect l="-2520" r="-1"/>
          <a:stretch/>
        </p:blipFill>
        <p:spPr>
          <a:xfrm>
            <a:off x="120771" y="2441408"/>
            <a:ext cx="1240284" cy="2152650"/>
          </a:xfrm>
          <a:prstGeom prst="rect">
            <a:avLst/>
          </a:prstGeom>
          <a:ln>
            <a:noFill/>
          </a:ln>
          <a:effectLst>
            <a:softEdge rad="112500"/>
          </a:effectLst>
        </p:spPr>
      </p:pic>
    </p:spTree>
    <p:extLst>
      <p:ext uri="{BB962C8B-B14F-4D97-AF65-F5344CB8AC3E}">
        <p14:creationId xmlns:p14="http://schemas.microsoft.com/office/powerpoint/2010/main" val="9850737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031"/>
                                        </p:tgtEl>
                                        <p:attrNameLst>
                                          <p:attrName>style.visibility</p:attrName>
                                        </p:attrNameLst>
                                      </p:cBhvr>
                                      <p:to>
                                        <p:strVal val="visible"/>
                                      </p:to>
                                    </p:set>
                                    <p:animEffect transition="in" filter="checkerboard(across)">
                                      <p:cBhvr>
                                        <p:cTn id="19" dur="500"/>
                                        <p:tgtEl>
                                          <p:spTgt spid="103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heckerboard(across)">
                                      <p:cBhvr>
                                        <p:cTn id="24" dur="500"/>
                                        <p:tgtEl>
                                          <p:spTgt spid="25"/>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p:stCondLst>
                              <p:cond delay="1000"/>
                            </p:stCondLst>
                            <p:childTnLst>
                              <p:par>
                                <p:cTn id="30" presetID="5" presetClass="entr" presetSubtype="1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heckerboard(across)">
                                      <p:cBhvr>
                                        <p:cTn id="37" dur="500"/>
                                        <p:tgtEl>
                                          <p:spTgt spid="21"/>
                                        </p:tgtEl>
                                      </p:cBhvr>
                                    </p:animEffect>
                                  </p:childTnLst>
                                </p:cTn>
                              </p:par>
                            </p:childTnLst>
                          </p:cTn>
                        </p:par>
                        <p:par>
                          <p:cTn id="38" fill="hold">
                            <p:stCondLst>
                              <p:cond delay="500"/>
                            </p:stCondLst>
                            <p:childTnLst>
                              <p:par>
                                <p:cTn id="39" presetID="22" presetClass="entr" presetSubtype="2"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right)">
                                      <p:cBhvr>
                                        <p:cTn id="41" dur="500"/>
                                        <p:tgtEl>
                                          <p:spTgt spid="28"/>
                                        </p:tgtEl>
                                      </p:cBhvr>
                                    </p:animEffect>
                                  </p:childTnLst>
                                </p:cTn>
                              </p:par>
                            </p:childTnLst>
                          </p:cTn>
                        </p:par>
                        <p:par>
                          <p:cTn id="42" fill="hold">
                            <p:stCondLst>
                              <p:cond delay="1000"/>
                            </p:stCondLst>
                            <p:childTnLst>
                              <p:par>
                                <p:cTn id="43" presetID="5" presetClass="entr" presetSubtype="1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heckerboard(across)">
                                      <p:cBhvr>
                                        <p:cTn id="45" dur="500"/>
                                        <p:tgtEl>
                                          <p:spTgt spid="16"/>
                                        </p:tgtEl>
                                      </p:cBhvr>
                                    </p:animEffect>
                                  </p:childTnLst>
                                </p:cTn>
                              </p:par>
                            </p:childTnLst>
                          </p:cTn>
                        </p:par>
                        <p:par>
                          <p:cTn id="46" fill="hold">
                            <p:stCondLst>
                              <p:cond delay="1500"/>
                            </p:stCondLst>
                            <p:childTnLst>
                              <p:par>
                                <p:cTn id="47" presetID="5" presetClass="entr" presetSubtype="10" fill="hold" nodeType="afterEffect">
                                  <p:stCondLst>
                                    <p:cond delay="0"/>
                                  </p:stCondLst>
                                  <p:childTnLst>
                                    <p:set>
                                      <p:cBhvr>
                                        <p:cTn id="48" dur="1" fill="hold">
                                          <p:stCondLst>
                                            <p:cond delay="0"/>
                                          </p:stCondLst>
                                        </p:cTn>
                                        <p:tgtEl>
                                          <p:spTgt spid="1029"/>
                                        </p:tgtEl>
                                        <p:attrNameLst>
                                          <p:attrName>style.visibility</p:attrName>
                                        </p:attrNameLst>
                                      </p:cBhvr>
                                      <p:to>
                                        <p:strVal val="visible"/>
                                      </p:to>
                                    </p:set>
                                    <p:animEffect transition="in" filter="checkerboard(across)">
                                      <p:cBhvr>
                                        <p:cTn id="4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p:bldP spid="21"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Практическо упражнение: 4.1.1 Времеви зони</a:t>
            </a:r>
          </a:p>
        </p:txBody>
      </p:sp>
      <p:sp>
        <p:nvSpPr>
          <p:cNvPr id="4" name="Obdélník 3"/>
          <p:cNvSpPr/>
          <p:nvPr/>
        </p:nvSpPr>
        <p:spPr>
          <a:xfrm>
            <a:off x="261255" y="1690394"/>
            <a:ext cx="11493209" cy="1200329"/>
          </a:xfrm>
          <a:prstGeom prst="rect">
            <a:avLst/>
          </a:prstGeom>
        </p:spPr>
        <p:txBody>
          <a:bodyPr wrap="square">
            <a:spAutoFit/>
          </a:bodyPr>
          <a:lstStyle/>
          <a:p>
            <a:pPr marL="342900" indent="-342900">
              <a:buFont typeface="+mj-lt"/>
              <a:buAutoNum type="arabicPeriod" startAt="2"/>
            </a:pPr>
            <a:r>
              <a:rPr lang="cs-CZ" dirty="0">
                <a:latin typeface="Calibri" panose="020F0502020204030204" pitchFamily="34" charset="0"/>
                <a:ea typeface="Times New Roman" panose="02020603050405020304" pitchFamily="18" charset="0"/>
                <a:cs typeface="Calibri" panose="020F0502020204030204" pitchFamily="34" charset="0"/>
              </a:rPr>
              <a:t>В 15-ия меридиан източна дължина в определен ден Слънцето изгрява в 6:00 ч. сутринта и залязва в 18:00 ч. вечерта. В колко часа изгрява и залязва Слънцето в най-източната и най-западната точка на Чехия? Пренебрегнете надморската височина на местата и околностите им.</a:t>
            </a:r>
            <a:br>
              <a:rPr lang="cs-CZ" dirty="0">
                <a:latin typeface="Calibri" panose="020F0502020204030204" pitchFamily="34" charset="0"/>
                <a:ea typeface="Times New Roman" panose="02020603050405020304" pitchFamily="18" charset="0"/>
                <a:cs typeface="Calibri" panose="020F0502020204030204" pitchFamily="34" charset="0"/>
              </a:rPr>
            </a:br>
            <a:endParaRPr lang="cs-CZ" dirty="0">
              <a:latin typeface="Calibri" panose="020F0502020204030204" pitchFamily="34" charset="0"/>
              <a:cs typeface="Calibri" panose="020F0502020204030204" pitchFamily="34" charset="0"/>
            </a:endParaRPr>
          </a:p>
        </p:txBody>
      </p:sp>
      <p:sp>
        <p:nvSpPr>
          <p:cNvPr id="1032" name="Obdélník 1031"/>
          <p:cNvSpPr/>
          <p:nvPr/>
        </p:nvSpPr>
        <p:spPr>
          <a:xfrm>
            <a:off x="598094" y="2783000"/>
            <a:ext cx="10719759" cy="646331"/>
          </a:xfrm>
          <a:prstGeom prst="rect">
            <a:avLst/>
          </a:prstGeom>
        </p:spPr>
        <p:txBody>
          <a:bodyPr wrap="squar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Разликата в дължините между най-източната точка на Чехия и 15-ия меридиан е 3° 52 ', а между най-западната точка в Чехия и 15-ия меридиан е 2° 55'. </a:t>
            </a:r>
            <a:endParaRPr lang="cs-CZ" dirty="0">
              <a:latin typeface="Calibri" panose="020F0502020204030204" pitchFamily="34" charset="0"/>
              <a:cs typeface="Calibri" panose="020F0502020204030204" pitchFamily="34" charset="0"/>
            </a:endParaRPr>
          </a:p>
        </p:txBody>
      </p:sp>
      <p:sp>
        <p:nvSpPr>
          <p:cNvPr id="1035" name="Obdélník 1034"/>
          <p:cNvSpPr/>
          <p:nvPr/>
        </p:nvSpPr>
        <p:spPr>
          <a:xfrm>
            <a:off x="598094" y="3691247"/>
            <a:ext cx="10719759" cy="1477328"/>
          </a:xfrm>
          <a:prstGeom prst="rect">
            <a:avLst/>
          </a:prstGeom>
        </p:spPr>
        <p:txBody>
          <a:bodyPr wrap="square">
            <a:spAutoFit/>
          </a:bodyPr>
          <a:lstStyle/>
          <a:p>
            <a:r>
              <a:rPr lang="cs-CZ" dirty="0">
                <a:solidFill>
                  <a:srgbClr val="C00000"/>
                </a:solidFill>
              </a:rPr>
              <a:t>Това е така, защото разликата в географската дължина от 15° означава разлика от 1 час (360 градуса означават 24 часа), от което разликата от 1° в географската дължина означава разлика от 4 минути.</a:t>
            </a:r>
          </a:p>
          <a:p>
            <a:endParaRPr lang="cs-CZ" dirty="0">
              <a:solidFill>
                <a:srgbClr val="C00000"/>
              </a:solidFill>
            </a:endParaRPr>
          </a:p>
          <a:p>
            <a:r>
              <a:rPr lang="cs-CZ" dirty="0">
                <a:solidFill>
                  <a:srgbClr val="C00000"/>
                </a:solidFill>
              </a:rPr>
              <a:t>В най-източната точка на Чехия Слънцето изгрява и залязва с 15,5 минути по-рано, а в най-западната точка - с 11,5 минути по-късно.</a:t>
            </a:r>
            <a:br>
              <a:rPr lang="cs-CZ" dirty="0">
                <a:solidFill>
                  <a:srgbClr val="C00000"/>
                </a:solidFill>
              </a:rPr>
            </a:br>
            <a:endParaRPr lang="cs-CZ" dirty="0">
              <a:solidFill>
                <a:srgbClr val="C00000"/>
              </a:solidFill>
            </a:endParaRPr>
          </a:p>
        </p:txBody>
      </p:sp>
    </p:spTree>
    <p:extLst>
      <p:ext uri="{BB962C8B-B14F-4D97-AF65-F5344CB8AC3E}">
        <p14:creationId xmlns:p14="http://schemas.microsoft.com/office/powerpoint/2010/main" val="255658293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Практическо упражнение: 4.1.1 Времеви зони</a:t>
            </a:r>
          </a:p>
        </p:txBody>
      </p:sp>
      <p:sp>
        <p:nvSpPr>
          <p:cNvPr id="4" name="Obdélník 3"/>
          <p:cNvSpPr/>
          <p:nvPr/>
        </p:nvSpPr>
        <p:spPr>
          <a:xfrm>
            <a:off x="261256" y="1900475"/>
            <a:ext cx="11493209" cy="369332"/>
          </a:xfrm>
          <a:prstGeom prst="rect">
            <a:avLst/>
          </a:prstGeom>
        </p:spPr>
        <p:txBody>
          <a:bodyPr wrap="square">
            <a:spAutoFit/>
          </a:bodyPr>
          <a:lstStyle/>
          <a:p>
            <a:pPr marL="342900" indent="-342900">
              <a:buFont typeface="+mj-lt"/>
              <a:buAutoNum type="arabicPeriod" startAt="3"/>
            </a:pPr>
            <a:r>
              <a:rPr lang="cs-CZ" dirty="0">
                <a:latin typeface="Calibri" panose="020F0502020204030204" pitchFamily="34" charset="0"/>
                <a:ea typeface="Times New Roman" panose="02020603050405020304" pitchFamily="18" charset="0"/>
                <a:cs typeface="Calibri" panose="020F0502020204030204" pitchFamily="34" charset="0"/>
              </a:rPr>
              <a:t>Намери на картата място, където в същия ден Слънцето изгрява в 5 ч. и 50 мин.</a:t>
            </a:r>
            <a:endParaRPr lang="cs-CZ" dirty="0">
              <a:latin typeface="Calibri" panose="020F0502020204030204" pitchFamily="34" charset="0"/>
              <a:cs typeface="Calibri" panose="020F0502020204030204" pitchFamily="34" charset="0"/>
            </a:endParaRPr>
          </a:p>
        </p:txBody>
      </p:sp>
      <p:sp>
        <p:nvSpPr>
          <p:cNvPr id="1032" name="Obdélník 1031"/>
          <p:cNvSpPr/>
          <p:nvPr/>
        </p:nvSpPr>
        <p:spPr>
          <a:xfrm>
            <a:off x="647980" y="2686508"/>
            <a:ext cx="10719759" cy="1477328"/>
          </a:xfrm>
          <a:prstGeom prst="rect">
            <a:avLst/>
          </a:prstGeom>
        </p:spPr>
        <p:txBody>
          <a:bodyPr wrap="squar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Разликата от 10 минути означава разлика от 2,5° географска дължина по отношение на меридиана от 15°. </a:t>
            </a:r>
          </a:p>
          <a:p>
            <a:endPar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Следователно, търсеното място лежи на меридиана от 17,5°. </a:t>
            </a:r>
          </a:p>
          <a:p>
            <a:endPar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bg-BG" dirty="0">
                <a:solidFill>
                  <a:srgbClr val="C00000"/>
                </a:solidFill>
                <a:latin typeface="Calibri" panose="020F0502020204030204" pitchFamily="34" charset="0"/>
                <a:ea typeface="Times New Roman" panose="02020603050405020304" pitchFamily="18" charset="0"/>
                <a:cs typeface="Calibri" panose="020F0502020204030204" pitchFamily="34" charset="0"/>
              </a:rPr>
              <a:t>На т</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ози меридиан се намира например и село Тлумачов (на чешки: Tlumačov).</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531063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801125"/>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Практическо упражнение: 4.1.1 Времеви зони</a:t>
            </a:r>
          </a:p>
        </p:txBody>
      </p:sp>
      <p:sp>
        <p:nvSpPr>
          <p:cNvPr id="4" name="Obdélník 3"/>
          <p:cNvSpPr/>
          <p:nvPr/>
        </p:nvSpPr>
        <p:spPr>
          <a:xfrm>
            <a:off x="261256" y="1605836"/>
            <a:ext cx="11493209" cy="923330"/>
          </a:xfrm>
          <a:prstGeom prst="rect">
            <a:avLst/>
          </a:prstGeom>
        </p:spPr>
        <p:txBody>
          <a:bodyPr wrap="square">
            <a:spAutoFit/>
          </a:bodyPr>
          <a:lstStyle/>
          <a:p>
            <a:pPr marL="342900" indent="-342900">
              <a:buFont typeface="+mj-lt"/>
              <a:buAutoNum type="arabicPeriod" startAt="4"/>
            </a:pPr>
            <a:r>
              <a:rPr lang="cs-CZ" dirty="0"/>
              <a:t>В определен ден в град П</a:t>
            </a:r>
            <a:r>
              <a:rPr lang="bg-BG" dirty="0"/>
              <a:t>и</a:t>
            </a:r>
            <a:r>
              <a:rPr lang="cs-CZ" dirty="0"/>
              <a:t>лзен (на чешки: Plzeň) Слънцето залязва в 16 ч. и 16 мин. В колко часа залязва Слънцето в град </a:t>
            </a:r>
            <a:r>
              <a:rPr lang="bg-BG" dirty="0"/>
              <a:t>Ж</a:t>
            </a:r>
            <a:r>
              <a:rPr lang="cs-CZ" dirty="0"/>
              <a:t>дяр над Сазаву (на чешки: Žďár nad Sázavou)? Пренебрегнете надморската височина на градовете и околностите им.</a:t>
            </a:r>
            <a:endParaRPr lang="cs-CZ" dirty="0">
              <a:latin typeface="Calibri" panose="020F0502020204030204" pitchFamily="34" charset="0"/>
              <a:cs typeface="Calibri" panose="020F0502020204030204" pitchFamily="34" charset="0"/>
            </a:endParaRPr>
          </a:p>
        </p:txBody>
      </p:sp>
      <p:sp>
        <p:nvSpPr>
          <p:cNvPr id="1032" name="Obdélník 1031"/>
          <p:cNvSpPr/>
          <p:nvPr/>
        </p:nvSpPr>
        <p:spPr>
          <a:xfrm>
            <a:off x="575618" y="2476674"/>
            <a:ext cx="10719759" cy="615553"/>
          </a:xfrm>
          <a:prstGeom prst="rect">
            <a:avLst/>
          </a:prstGeom>
        </p:spPr>
        <p:txBody>
          <a:bodyPr wrap="square">
            <a:spAutoFit/>
          </a:bodyPr>
          <a:lstStyle/>
          <a:p>
            <a:r>
              <a:rPr lang="cs-CZ" sz="1700" dirty="0">
                <a:solidFill>
                  <a:srgbClr val="C00000"/>
                </a:solidFill>
                <a:latin typeface="Calibri" panose="020F0502020204030204" pitchFamily="34" charset="0"/>
                <a:ea typeface="Times New Roman" panose="02020603050405020304" pitchFamily="18" charset="0"/>
                <a:cs typeface="Calibri" panose="020F0502020204030204" pitchFamily="34" charset="0"/>
              </a:rPr>
              <a:t>П</a:t>
            </a:r>
            <a:r>
              <a:rPr lang="bg-BG" sz="1700" dirty="0">
                <a:solidFill>
                  <a:srgbClr val="C00000"/>
                </a:solidFill>
                <a:latin typeface="Calibri" panose="020F0502020204030204" pitchFamily="34" charset="0"/>
                <a:ea typeface="Times New Roman" panose="02020603050405020304" pitchFamily="18" charset="0"/>
                <a:cs typeface="Calibri" panose="020F0502020204030204" pitchFamily="34" charset="0"/>
              </a:rPr>
              <a:t>и</a:t>
            </a:r>
            <a:r>
              <a:rPr lang="cs-CZ" sz="1700" dirty="0">
                <a:solidFill>
                  <a:srgbClr val="C00000"/>
                </a:solidFill>
                <a:latin typeface="Calibri" panose="020F0502020204030204" pitchFamily="34" charset="0"/>
                <a:ea typeface="Times New Roman" panose="02020603050405020304" pitchFamily="18" charset="0"/>
                <a:cs typeface="Calibri" panose="020F0502020204030204" pitchFamily="34" charset="0"/>
              </a:rPr>
              <a:t>лзен 49°44’; 13°23’; Ждяр над Сазаву 49°34’; 15°56’; разликата в географските ширини е 2°33’. Разликата във времената на залязване на Слънцето е 10,2 мин. В град Ждяр над Садзаву Слънцето ще залезе в 16 ч. и 6 мин.</a:t>
            </a:r>
            <a:endParaRPr lang="cs-CZ" sz="1700" dirty="0">
              <a:latin typeface="Calibri" panose="020F0502020204030204" pitchFamily="34" charset="0"/>
              <a:cs typeface="Calibri" panose="020F0502020204030204" pitchFamily="34" charset="0"/>
            </a:endParaRPr>
          </a:p>
        </p:txBody>
      </p:sp>
      <p:sp>
        <p:nvSpPr>
          <p:cNvPr id="8" name="Obdélník 7"/>
          <p:cNvSpPr/>
          <p:nvPr/>
        </p:nvSpPr>
        <p:spPr>
          <a:xfrm>
            <a:off x="575618" y="3125666"/>
            <a:ext cx="11056598" cy="2446824"/>
          </a:xfrm>
          <a:prstGeom prst="rect">
            <a:avLst/>
          </a:prstGeom>
        </p:spPr>
        <p:txBody>
          <a:bodyPr wrap="square">
            <a:spAutoFit/>
          </a:bodyPr>
          <a:lstStyle/>
          <a:p>
            <a:r>
              <a:rPr lang="cs-CZ" sz="1700" dirty="0">
                <a:solidFill>
                  <a:srgbClr val="00B050"/>
                </a:solidFill>
                <a:latin typeface="Calibri" panose="020F0502020204030204" pitchFamily="34" charset="0"/>
                <a:ea typeface="Times New Roman" panose="02020603050405020304" pitchFamily="18" charset="0"/>
                <a:cs typeface="Calibri" panose="020F0502020204030204" pitchFamily="34" charset="0"/>
              </a:rPr>
              <a:t>В този случай ние отчитаме само разликата в географската дължина, което на този етап е достатъчно за учениците.</a:t>
            </a:r>
          </a:p>
          <a:p>
            <a:r>
              <a:rPr lang="cs-CZ" sz="1700" dirty="0">
                <a:solidFill>
                  <a:srgbClr val="00B050"/>
                </a:solidFill>
                <a:latin typeface="Calibri" panose="020F0502020204030204" pitchFamily="34" charset="0"/>
                <a:ea typeface="Times New Roman" panose="02020603050405020304" pitchFamily="18" charset="0"/>
                <a:cs typeface="Calibri" panose="020F0502020204030204" pitchFamily="34" charset="0"/>
              </a:rPr>
              <a:t>Ако разликата в географската ширина е значителна (тук тя е само 10 ъглови минути), то е необходимо да се направи корекция и на географската ширина, което обаче надвишава учебния план. За интересуващите се на тяхно разположение е и чешкият обсерваторен годишник наречен Hvězdářská ročenka: rocenka.observatory.cz/2019/slunce.html. Там следва да се въведе датата на залеза, за да се определи азимутът на залеза.</a:t>
            </a:r>
          </a:p>
          <a:p>
            <a:r>
              <a:rPr lang="cs-CZ" sz="1700" dirty="0">
                <a:solidFill>
                  <a:srgbClr val="00B050"/>
                </a:solidFill>
                <a:latin typeface="Calibri" panose="020F0502020204030204" pitchFamily="34" charset="0"/>
                <a:cs typeface="Calibri" panose="020F0502020204030204" pitchFamily="34" charset="0"/>
              </a:rPr>
              <a:t>На 1 януари в град П</a:t>
            </a:r>
            <a:r>
              <a:rPr lang="bg-BG" sz="1700" dirty="0">
                <a:solidFill>
                  <a:srgbClr val="00B050"/>
                </a:solidFill>
                <a:latin typeface="Calibri" panose="020F0502020204030204" pitchFamily="34" charset="0"/>
                <a:cs typeface="Calibri" panose="020F0502020204030204" pitchFamily="34" charset="0"/>
              </a:rPr>
              <a:t>и</a:t>
            </a:r>
            <a:r>
              <a:rPr lang="cs-CZ" sz="1700" dirty="0">
                <a:solidFill>
                  <a:srgbClr val="00B050"/>
                </a:solidFill>
                <a:latin typeface="Calibri" panose="020F0502020204030204" pitchFamily="34" charset="0"/>
                <a:cs typeface="Calibri" panose="020F0502020204030204" pitchFamily="34" charset="0"/>
              </a:rPr>
              <a:t>лзен Слънцето залязва в 16 ч. и 16 мин. (азимут 234°, астрономическият азимут е 54°, изчисляван от юг). Грешката при определянето на залеза на географска ширина в този случай е по-малка от 1 минута.</a:t>
            </a:r>
          </a:p>
        </p:txBody>
      </p:sp>
    </p:spTree>
    <p:extLst>
      <p:ext uri="{BB962C8B-B14F-4D97-AF65-F5344CB8AC3E}">
        <p14:creationId xmlns:p14="http://schemas.microsoft.com/office/powerpoint/2010/main" val="315760805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Практическо упражнение: 4.1.1 Времеви зони</a:t>
            </a:r>
          </a:p>
        </p:txBody>
      </p:sp>
      <p:sp>
        <p:nvSpPr>
          <p:cNvPr id="4" name="Obdélník 3"/>
          <p:cNvSpPr/>
          <p:nvPr/>
        </p:nvSpPr>
        <p:spPr>
          <a:xfrm>
            <a:off x="261256" y="1826838"/>
            <a:ext cx="11493209" cy="369332"/>
          </a:xfrm>
          <a:prstGeom prst="rect">
            <a:avLst/>
          </a:prstGeom>
        </p:spPr>
        <p:txBody>
          <a:bodyPr wrap="square">
            <a:spAutoFit/>
          </a:bodyPr>
          <a:lstStyle/>
          <a:p>
            <a:pPr marL="342900" indent="-342900">
              <a:buFont typeface="+mj-lt"/>
              <a:buAutoNum type="arabicPeriod" startAt="5"/>
            </a:pPr>
            <a:r>
              <a:rPr lang="cs-CZ" dirty="0"/>
              <a:t>В Прага е 3 декември, 6:00 ч. местно време. Какви са датата и часът в Токио, Сидни, Кайро, Отава?</a:t>
            </a:r>
            <a:endParaRPr lang="cs-CZ" dirty="0">
              <a:latin typeface="Calibri" panose="020F0502020204030204" pitchFamily="34" charset="0"/>
              <a:cs typeface="Calibri" panose="020F0502020204030204" pitchFamily="34" charset="0"/>
            </a:endParaRPr>
          </a:p>
        </p:txBody>
      </p:sp>
      <p:sp>
        <p:nvSpPr>
          <p:cNvPr id="1032" name="Obdélník 1031"/>
          <p:cNvSpPr/>
          <p:nvPr/>
        </p:nvSpPr>
        <p:spPr>
          <a:xfrm>
            <a:off x="598096" y="2336725"/>
            <a:ext cx="10719759" cy="2585323"/>
          </a:xfrm>
          <a:prstGeom prst="rect">
            <a:avLst/>
          </a:prstGeom>
        </p:spPr>
        <p:txBody>
          <a:bodyPr wrap="squar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Токио се намира в часовата зона, която е с разлика от 9 часа световно време. Там е с 8 часа повече, отколкото в Прага, следователно е 3 декември, 14:00 ч. </a:t>
            </a:r>
          </a:p>
          <a:p>
            <a:endPar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В Сидни (+10 часа) е 15:00 ч. </a:t>
            </a:r>
          </a:p>
          <a:p>
            <a:endPar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В Кайро (+2 часа) е 7:00 ч.</a:t>
            </a:r>
          </a:p>
          <a:p>
            <a:endPar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Отава е в часова зона с време от 5 часа по-малко от световното време. Следователно там е с 6 часа по-малко, отколкото в Прага, следователно настъпва полунощ на 2 декември  срещу 3 декември.</a:t>
            </a:r>
          </a:p>
        </p:txBody>
      </p:sp>
    </p:spTree>
    <p:extLst>
      <p:ext uri="{BB962C8B-B14F-4D97-AF65-F5344CB8AC3E}">
        <p14:creationId xmlns:p14="http://schemas.microsoft.com/office/powerpoint/2010/main" val="209588864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Практическо упражнение: 4.1.1 Времеви зони</a:t>
            </a:r>
          </a:p>
        </p:txBody>
      </p:sp>
      <p:sp>
        <p:nvSpPr>
          <p:cNvPr id="4" name="Obdélník 3"/>
          <p:cNvSpPr/>
          <p:nvPr/>
        </p:nvSpPr>
        <p:spPr>
          <a:xfrm>
            <a:off x="261255" y="1690394"/>
            <a:ext cx="11493209" cy="1200329"/>
          </a:xfrm>
          <a:prstGeom prst="rect">
            <a:avLst/>
          </a:prstGeom>
        </p:spPr>
        <p:txBody>
          <a:bodyPr wrap="square">
            <a:spAutoFit/>
          </a:bodyPr>
          <a:lstStyle/>
          <a:p>
            <a:pPr marL="342900" indent="-342900">
              <a:buFont typeface="+mj-lt"/>
              <a:buAutoNum type="arabicPeriod" startAt="6"/>
            </a:pPr>
            <a:r>
              <a:rPr lang="cs-CZ" dirty="0"/>
              <a:t>При часовите зони за улеснение се посочва, че Земята е разделена на 12 часови зони, ограничени с меридиани с широчина от по 15 градуса, където времето в часовата зона се определя от времето на меридиана, разположен в центъра на дадената часова зона. Използвайки картата на часовите зони, посочете още какви други фактори влияят върху това каква часова зона се използва за определено място. Има ли места, където времето в часовата зона се различава от световното време, а разликата не може да се изрази с цели часове?</a:t>
            </a:r>
            <a:endParaRPr lang="cs-CZ" dirty="0">
              <a:latin typeface="Calibri" panose="020F0502020204030204" pitchFamily="34" charset="0"/>
              <a:cs typeface="Calibri" panose="020F0502020204030204" pitchFamily="34" charset="0"/>
            </a:endParaRPr>
          </a:p>
        </p:txBody>
      </p:sp>
      <p:sp>
        <p:nvSpPr>
          <p:cNvPr id="1032" name="Obdélník 1031"/>
          <p:cNvSpPr/>
          <p:nvPr/>
        </p:nvSpPr>
        <p:spPr>
          <a:xfrm>
            <a:off x="578218" y="3215944"/>
            <a:ext cx="10719759" cy="2308324"/>
          </a:xfrm>
          <a:prstGeom prst="rect">
            <a:avLst/>
          </a:prstGeom>
        </p:spPr>
        <p:txBody>
          <a:bodyPr wrap="squar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Много важен фактор, влияещ върху това какво  време се използва на дадено място, са границите на отделните държави (щати) или на група от държави (щати).</a:t>
            </a:r>
          </a:p>
          <a:p>
            <a:endPar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Някои острови в южните ширини използват време, което е нечетно с половин час. Например: Кокосови острови (+ 6,5 часа), Андамански и Никобарски острови (+ 5,5 часа), но също така, например, и централната част на Австралия (+ 9,5 часа). В южната част на Австралия има часова зона, която е с + 8,75 часа спрямо световно</a:t>
            </a:r>
            <a:r>
              <a:rPr lang="bg-BG" dirty="0">
                <a:solidFill>
                  <a:srgbClr val="C00000"/>
                </a:solidFill>
                <a:latin typeface="Calibri" panose="020F0502020204030204" pitchFamily="34" charset="0"/>
                <a:ea typeface="Times New Roman" panose="02020603050405020304" pitchFamily="18" charset="0"/>
                <a:cs typeface="Calibri" panose="020F0502020204030204" pitchFamily="34" charset="0"/>
              </a:rPr>
              <a:t>то</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 време, близо до Нова Зеландия архипелагът Чатъм е с + 12,75 часа спрямо световното време и т.н.</a:t>
            </a:r>
          </a:p>
        </p:txBody>
      </p:sp>
    </p:spTree>
    <p:extLst>
      <p:ext uri="{BB962C8B-B14F-4D97-AF65-F5344CB8AC3E}">
        <p14:creationId xmlns:p14="http://schemas.microsoft.com/office/powerpoint/2010/main" val="5536521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2.jpg">
            <a:extLst>
              <a:ext uri="{FF2B5EF4-FFF2-40B4-BE49-F238E27FC236}">
                <a16:creationId xmlns:a16="http://schemas.microsoft.com/office/drawing/2014/main" id="{67DC00D4-5EDA-4398-9BDF-084CD55F4D6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33" name="image1.png">
            <a:extLst>
              <a:ext uri="{FF2B5EF4-FFF2-40B4-BE49-F238E27FC236}">
                <a16:creationId xmlns:a16="http://schemas.microsoft.com/office/drawing/2014/main" id="{FD4AB659-7E47-4BC4-AD2D-C505FE1C684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63" name="Shape 63"/>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grpSp>
        <p:nvGrpSpPr>
          <p:cNvPr id="70" name="Group 70"/>
          <p:cNvGrpSpPr/>
          <p:nvPr/>
        </p:nvGrpSpPr>
        <p:grpSpPr>
          <a:xfrm>
            <a:off x="1116521" y="3416575"/>
            <a:ext cx="3795125" cy="1779938"/>
            <a:chOff x="-723654" y="0"/>
            <a:chExt cx="3795123" cy="1779936"/>
          </a:xfrm>
        </p:grpSpPr>
        <p:sp>
          <p:nvSpPr>
            <p:cNvPr id="66" name="Shape 66"/>
            <p:cNvSpPr/>
            <p:nvPr/>
          </p:nvSpPr>
          <p:spPr>
            <a:xfrm>
              <a:off x="-1" y="0"/>
              <a:ext cx="2080590" cy="1768686"/>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69" name="Group 69"/>
            <p:cNvGrpSpPr/>
            <p:nvPr/>
          </p:nvGrpSpPr>
          <p:grpSpPr>
            <a:xfrm>
              <a:off x="-723654" y="683495"/>
              <a:ext cx="3795123" cy="1096441"/>
              <a:chOff x="-809993" y="347372"/>
              <a:chExt cx="3795121" cy="1096440"/>
            </a:xfrm>
          </p:grpSpPr>
          <p:sp>
            <p:nvSpPr>
              <p:cNvPr id="67" name="Shape 67"/>
              <p:cNvSpPr/>
              <p:nvPr/>
            </p:nvSpPr>
            <p:spPr>
              <a:xfrm>
                <a:off x="-809993" y="347372"/>
                <a:ext cx="3707841" cy="1096440"/>
              </a:xfrm>
              <a:prstGeom prst="rect">
                <a:avLst/>
              </a:prstGeom>
              <a:solidFill>
                <a:srgbClr val="A5A5A5"/>
              </a:solidFill>
              <a:ln w="19050" cap="flat">
                <a:solidFill>
                  <a:srgbClr val="FFFFFF"/>
                </a:solidFill>
                <a:prstDash val="solid"/>
                <a:miter lim="800000"/>
              </a:ln>
              <a:effectLst/>
            </p:spPr>
            <p:txBody>
              <a:bodyPr wrap="square" lIns="0" tIns="0" rIns="0" bIns="0" numCol="1" anchor="ctr">
                <a:noAutofit/>
              </a:bodyPr>
              <a:lstStyle/>
              <a:p>
                <a:pPr lvl="0"/>
                <a:endParaRPr/>
              </a:p>
            </p:txBody>
          </p:sp>
          <p:sp>
            <p:nvSpPr>
              <p:cNvPr id="68" name="Shape 68"/>
              <p:cNvSpPr/>
              <p:nvPr/>
            </p:nvSpPr>
            <p:spPr>
              <a:xfrm>
                <a:off x="-600507" y="547911"/>
                <a:ext cx="3585635" cy="584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sz="1900" b="1" dirty="0">
                    <a:solidFill>
                      <a:srgbClr val="0D0D0D"/>
                    </a:solidFill>
                  </a:rPr>
                  <a:t>4. STARS Концепция за Програма за обучение по астрономия</a:t>
                </a:r>
                <a:endParaRPr sz="1900" b="1" dirty="0"/>
              </a:p>
            </p:txBody>
          </p:sp>
        </p:grpSp>
      </p:grpSp>
      <p:grpSp>
        <p:nvGrpSpPr>
          <p:cNvPr id="73" name="Group 73"/>
          <p:cNvGrpSpPr/>
          <p:nvPr/>
        </p:nvGrpSpPr>
        <p:grpSpPr>
          <a:xfrm>
            <a:off x="5338533" y="4051202"/>
            <a:ext cx="4144137" cy="1221108"/>
            <a:chOff x="0" y="0"/>
            <a:chExt cx="3830799" cy="1221105"/>
          </a:xfrm>
        </p:grpSpPr>
        <p:sp>
          <p:nvSpPr>
            <p:cNvPr id="71" name="Shape 71"/>
            <p:cNvSpPr/>
            <p:nvPr/>
          </p:nvSpPr>
          <p:spPr>
            <a:xfrm>
              <a:off x="0" y="0"/>
              <a:ext cx="1954213" cy="96520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lgn="ctr">
                <a:defRPr sz="1600" b="1"/>
              </a:pPr>
              <a:endParaRPr/>
            </a:p>
          </p:txBody>
        </p:sp>
        <p:sp>
          <p:nvSpPr>
            <p:cNvPr id="72" name="Shape 72"/>
            <p:cNvSpPr/>
            <p:nvPr/>
          </p:nvSpPr>
          <p:spPr>
            <a:xfrm>
              <a:off x="47117" y="303594"/>
              <a:ext cx="3783682" cy="917511"/>
            </a:xfrm>
            <a:prstGeom prst="rect">
              <a:avLst/>
            </a:prstGeom>
            <a:solidFill>
              <a:srgbClr val="ED7D31"/>
            </a:solidFill>
            <a:ln w="12700" cap="flat">
              <a:solidFill>
                <a:srgbClr val="AD5B24"/>
              </a:solidFill>
              <a:prstDash val="solid"/>
              <a:miter lim="800000"/>
            </a:ln>
            <a:effectLst/>
            <a:extLst>
              <a:ext uri="{C572A759-6A51-4108-AA02-DFA0A04FC94B}">
                <ma14:wrappingTextBoxFlag xmlns:ma14="http://schemas.microsoft.com/office/mac/drawingml/2011/main" xmlns="" val="1"/>
              </a:ext>
            </a:extLst>
          </p:spPr>
          <p:txBody>
            <a:bodyPr wrap="square" lIns="180000" tIns="180000" rIns="180000" bIns="180000" numCol="1" anchor="ctr">
              <a:spAutoFit/>
            </a:bodyPr>
            <a:lstStyle>
              <a:lvl1pPr>
                <a:defRPr b="1"/>
              </a:lvl1pPr>
            </a:lstStyle>
            <a:p>
              <a:pPr lvl="0" algn="ctr">
                <a:defRPr b="0"/>
              </a:pPr>
              <a:r>
                <a:rPr lang="az-Cyrl-AZ" b="1" dirty="0"/>
                <a:t>Международна онлайн конференция 2020</a:t>
              </a:r>
            </a:p>
          </p:txBody>
        </p:sp>
      </p:grpSp>
      <p:grpSp>
        <p:nvGrpSpPr>
          <p:cNvPr id="78" name="Group 78"/>
          <p:cNvGrpSpPr/>
          <p:nvPr/>
        </p:nvGrpSpPr>
        <p:grpSpPr>
          <a:xfrm>
            <a:off x="652964" y="1810399"/>
            <a:ext cx="3602726" cy="1880032"/>
            <a:chOff x="-1" y="-1"/>
            <a:chExt cx="3602724" cy="1942344"/>
          </a:xfrm>
        </p:grpSpPr>
        <p:sp>
          <p:nvSpPr>
            <p:cNvPr id="74" name="Shape 74"/>
            <p:cNvSpPr/>
            <p:nvPr/>
          </p:nvSpPr>
          <p:spPr>
            <a:xfrm>
              <a:off x="-1" y="-1"/>
              <a:ext cx="3356336" cy="146389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grpSp>
          <p:nvGrpSpPr>
            <p:cNvPr id="77" name="Group 77"/>
            <p:cNvGrpSpPr/>
            <p:nvPr/>
          </p:nvGrpSpPr>
          <p:grpSpPr>
            <a:xfrm>
              <a:off x="71458" y="65366"/>
              <a:ext cx="3531265" cy="1876977"/>
              <a:chOff x="-1" y="0"/>
              <a:chExt cx="3531263" cy="1876975"/>
            </a:xfrm>
          </p:grpSpPr>
          <p:sp>
            <p:nvSpPr>
              <p:cNvPr id="75" name="Shape 75"/>
              <p:cNvSpPr/>
              <p:nvPr/>
            </p:nvSpPr>
            <p:spPr>
              <a:xfrm>
                <a:off x="-1" y="0"/>
                <a:ext cx="3531263" cy="1876975"/>
              </a:xfrm>
              <a:prstGeom prst="rect">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0" tIns="0" rIns="0" bIns="0" numCol="1" anchor="ctr">
                <a:noAutofit/>
              </a:bodyPr>
              <a:lstStyle/>
              <a:p>
                <a:pPr lvl="0"/>
                <a:endParaRPr/>
              </a:p>
            </p:txBody>
          </p:sp>
          <p:sp>
            <p:nvSpPr>
              <p:cNvPr id="76" name="Shape 76"/>
              <p:cNvSpPr/>
              <p:nvPr/>
            </p:nvSpPr>
            <p:spPr>
              <a:xfrm>
                <a:off x="177088" y="353713"/>
                <a:ext cx="3177984" cy="12083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cs-CZ" sz="1900" b="1" dirty="0">
                    <a:solidFill>
                      <a:srgbClr val="FFFFFF"/>
                    </a:solidFill>
                  </a:rPr>
                  <a:t>1-ви STARS Методичен наръчник за учители</a:t>
                </a:r>
                <a:endParaRPr lang="cs-CZ" sz="1900" dirty="0">
                  <a:solidFill>
                    <a:srgbClr val="FFFFFF"/>
                  </a:solidFill>
                </a:endParaRPr>
              </a:p>
              <a:p>
                <a:pPr lvl="0"/>
                <a:r>
                  <a:rPr lang="cs-CZ" sz="1900" dirty="0">
                    <a:solidFill>
                      <a:srgbClr val="FFFFFF"/>
                    </a:solidFill>
                  </a:rPr>
                  <a:t>готов за използване ресурс за учители</a:t>
                </a:r>
                <a:br>
                  <a:rPr lang="cs-CZ" sz="1900" dirty="0">
                    <a:solidFill>
                      <a:srgbClr val="FFFFFF"/>
                    </a:solidFill>
                  </a:rPr>
                </a:br>
                <a:endParaRPr lang="cs-CZ" sz="1900" dirty="0">
                  <a:solidFill>
                    <a:srgbClr val="FFFFFF"/>
                  </a:solidFill>
                </a:endParaRPr>
              </a:p>
            </p:txBody>
          </p:sp>
        </p:grpSp>
      </p:grpSp>
      <p:grpSp>
        <p:nvGrpSpPr>
          <p:cNvPr id="83" name="Group 83"/>
          <p:cNvGrpSpPr/>
          <p:nvPr/>
        </p:nvGrpSpPr>
        <p:grpSpPr>
          <a:xfrm>
            <a:off x="8126014" y="2471227"/>
            <a:ext cx="3700848" cy="1768689"/>
            <a:chOff x="-60432" y="23749"/>
            <a:chExt cx="3700847" cy="1768687"/>
          </a:xfrm>
        </p:grpSpPr>
        <p:sp>
          <p:nvSpPr>
            <p:cNvPr id="79" name="Shape 79"/>
            <p:cNvSpPr/>
            <p:nvPr/>
          </p:nvSpPr>
          <p:spPr>
            <a:xfrm>
              <a:off x="-1" y="165338"/>
              <a:ext cx="3640416" cy="1438008"/>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82" name="Group 82"/>
            <p:cNvGrpSpPr/>
            <p:nvPr/>
          </p:nvGrpSpPr>
          <p:grpSpPr>
            <a:xfrm>
              <a:off x="-60432" y="23749"/>
              <a:ext cx="3500021" cy="1768687"/>
              <a:chOff x="-130629" y="23751"/>
              <a:chExt cx="3500019" cy="1768685"/>
            </a:xfrm>
          </p:grpSpPr>
          <p:sp>
            <p:nvSpPr>
              <p:cNvPr id="80" name="Shape 80"/>
              <p:cNvSpPr/>
              <p:nvPr/>
            </p:nvSpPr>
            <p:spPr>
              <a:xfrm>
                <a:off x="-130629" y="23751"/>
                <a:ext cx="3500019" cy="1768685"/>
              </a:xfrm>
              <a:prstGeom prst="rect">
                <a:avLst/>
              </a:prstGeom>
              <a:gradFill flip="none" rotWithShape="1">
                <a:gsLst>
                  <a:gs pos="0">
                    <a:srgbClr val="FFDB9B"/>
                  </a:gs>
                  <a:gs pos="50000">
                    <a:srgbClr val="FFD58D"/>
                  </a:gs>
                  <a:gs pos="100000">
                    <a:srgbClr val="FFD078"/>
                  </a:gs>
                </a:gsLst>
                <a:lin ang="5400000" scaled="0"/>
              </a:gradFill>
              <a:ln w="6350" cap="flat">
                <a:solidFill>
                  <a:srgbClr val="FFC000"/>
                </a:solidFill>
                <a:prstDash val="solid"/>
                <a:miter lim="800000"/>
              </a:ln>
              <a:effectLst/>
            </p:spPr>
            <p:txBody>
              <a:bodyPr wrap="square" lIns="0" tIns="0" rIns="0" bIns="0" numCol="1" anchor="ctr">
                <a:noAutofit/>
              </a:bodyPr>
              <a:lstStyle/>
              <a:p>
                <a:pPr lvl="0"/>
                <a:endParaRPr/>
              </a:p>
            </p:txBody>
          </p:sp>
          <p:sp>
            <p:nvSpPr>
              <p:cNvPr id="81" name="Shape 81"/>
              <p:cNvSpPr/>
              <p:nvPr/>
            </p:nvSpPr>
            <p:spPr>
              <a:xfrm>
                <a:off x="99362" y="299568"/>
                <a:ext cx="3253399" cy="11695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sz="1900" b="1" dirty="0"/>
                  <a:t>3. STARS Онлайн платформа с примери за добри практики и възможности за дискусии и обмен на информация</a:t>
                </a:r>
                <a:br>
                  <a:rPr lang="cs-CZ" sz="1900" b="1" dirty="0"/>
                </a:br>
                <a:br>
                  <a:rPr lang="cs-CZ" sz="1900" dirty="0"/>
                </a:br>
                <a:br>
                  <a:rPr lang="cs-CZ" sz="1900" dirty="0"/>
                </a:br>
                <a:endParaRPr sz="1900" dirty="0"/>
              </a:p>
            </p:txBody>
          </p:sp>
        </p:grpSp>
      </p:grpSp>
      <p:grpSp>
        <p:nvGrpSpPr>
          <p:cNvPr id="88" name="Group 88"/>
          <p:cNvGrpSpPr/>
          <p:nvPr/>
        </p:nvGrpSpPr>
        <p:grpSpPr>
          <a:xfrm>
            <a:off x="4478553" y="2064685"/>
            <a:ext cx="3289671" cy="1856276"/>
            <a:chOff x="-2" y="0"/>
            <a:chExt cx="3289670" cy="1856275"/>
          </a:xfrm>
        </p:grpSpPr>
        <p:sp>
          <p:nvSpPr>
            <p:cNvPr id="84" name="Shape 84"/>
            <p:cNvSpPr/>
            <p:nvPr/>
          </p:nvSpPr>
          <p:spPr>
            <a:xfrm>
              <a:off x="41451" y="0"/>
              <a:ext cx="2576601" cy="1329692"/>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grpSp>
          <p:nvGrpSpPr>
            <p:cNvPr id="87" name="Group 87"/>
            <p:cNvGrpSpPr/>
            <p:nvPr/>
          </p:nvGrpSpPr>
          <p:grpSpPr>
            <a:xfrm>
              <a:off x="-2" y="73640"/>
              <a:ext cx="3289670" cy="1782635"/>
              <a:chOff x="-1" y="-1"/>
              <a:chExt cx="3289669" cy="1782634"/>
            </a:xfrm>
          </p:grpSpPr>
          <p:sp>
            <p:nvSpPr>
              <p:cNvPr id="85" name="Shape 85"/>
              <p:cNvSpPr/>
              <p:nvPr/>
            </p:nvSpPr>
            <p:spPr>
              <a:xfrm>
                <a:off x="-1" y="-1"/>
                <a:ext cx="3289669" cy="1782634"/>
              </a:xfrm>
              <a:prstGeom prst="rect">
                <a:avLst/>
              </a:prstGeom>
              <a:gradFill flip="none" rotWithShape="1">
                <a:gsLst>
                  <a:gs pos="0">
                    <a:srgbClr val="80B860"/>
                  </a:gs>
                  <a:gs pos="50000">
                    <a:srgbClr val="6FB242"/>
                  </a:gs>
                  <a:gs pos="100000">
                    <a:srgbClr val="61A236"/>
                  </a:gs>
                </a:gsLst>
                <a:lin ang="5400000" scaled="0"/>
              </a:gradFill>
              <a:ln w="6350" cap="flat">
                <a:solidFill>
                  <a:srgbClr val="5B9BD5"/>
                </a:solidFill>
                <a:prstDash val="solid"/>
                <a:miter lim="800000"/>
              </a:ln>
              <a:effectLst>
                <a:outerShdw blurRad="63500" dist="19050" dir="5400000" rotWithShape="0">
                  <a:srgbClr val="000000">
                    <a:alpha val="63000"/>
                  </a:srgbClr>
                </a:outerShdw>
              </a:effectLst>
            </p:spPr>
            <p:txBody>
              <a:bodyPr wrap="square" lIns="0" tIns="0" rIns="0" bIns="0" numCol="1" anchor="ctr">
                <a:noAutofit/>
              </a:bodyPr>
              <a:lstStyle/>
              <a:p>
                <a:pPr lvl="0"/>
                <a:endParaRPr/>
              </a:p>
            </p:txBody>
          </p:sp>
          <p:sp>
            <p:nvSpPr>
              <p:cNvPr id="86" name="Shape 86"/>
              <p:cNvSpPr/>
              <p:nvPr/>
            </p:nvSpPr>
            <p:spPr>
              <a:xfrm>
                <a:off x="89364" y="452735"/>
                <a:ext cx="3106095" cy="8771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cs-CZ" sz="1900" b="1" dirty="0">
                    <a:solidFill>
                      <a:srgbClr val="040404"/>
                    </a:solidFill>
                  </a:rPr>
                  <a:t>2. STARS Обучителна програма за учители</a:t>
                </a:r>
                <a:endParaRPr lang="cs-CZ" sz="1900" dirty="0">
                  <a:solidFill>
                    <a:srgbClr val="FFFFFF"/>
                  </a:solidFill>
                </a:endParaRPr>
              </a:p>
              <a:p>
                <a:pPr lvl="0"/>
                <a:r>
                  <a:rPr lang="cs-CZ" sz="1900" dirty="0"/>
                  <a:t>иновативен и подробен подход</a:t>
                </a:r>
              </a:p>
            </p:txBody>
          </p:sp>
        </p:grpSp>
      </p:grpSp>
      <p:sp>
        <p:nvSpPr>
          <p:cNvPr id="89" name="Shape 89"/>
          <p:cNvSpPr/>
          <p:nvPr/>
        </p:nvSpPr>
        <p:spPr>
          <a:xfrm>
            <a:off x="0" y="958288"/>
            <a:ext cx="12192001"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400" u="sng">
                <a:solidFill>
                  <a:srgbClr val="002060"/>
                </a:solidFill>
              </a:defRPr>
            </a:lvl1pPr>
          </a:lstStyle>
          <a:p>
            <a:pPr lvl="0" algn="ctr">
              <a:defRPr sz="1800" u="none">
                <a:solidFill>
                  <a:srgbClr val="000000"/>
                </a:solidFill>
              </a:defRPr>
            </a:pPr>
            <a:r>
              <a:rPr lang="cs-CZ" sz="4400" u="sng" dirty="0">
                <a:solidFill>
                  <a:srgbClr val="002060"/>
                </a:solidFill>
              </a:rPr>
              <a:t>Увод в проекта STARS</a:t>
            </a:r>
          </a:p>
        </p:txBody>
      </p:sp>
      <p:sp>
        <p:nvSpPr>
          <p:cNvPr id="90" name="Shape 90"/>
          <p:cNvSpPr/>
          <p:nvPr/>
        </p:nvSpPr>
        <p:spPr>
          <a:xfrm>
            <a:off x="8828907" y="4977484"/>
            <a:ext cx="3356333" cy="561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200">
                <a:hlinkClick r:id="rId4"/>
              </a:defRPr>
            </a:lvl1pPr>
          </a:lstStyle>
          <a:p>
            <a:pPr lvl="0">
              <a:defRPr sz="1800"/>
            </a:pPr>
            <a:r>
              <a:rPr sz="3200" dirty="0">
                <a:hlinkClick r:id="rId4"/>
              </a:rPr>
              <a:t>project-stars.com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Практическо упражнение: 4.1.1 Времеви зони</a:t>
            </a:r>
          </a:p>
        </p:txBody>
      </p:sp>
      <p:sp>
        <p:nvSpPr>
          <p:cNvPr id="4" name="Obdélník 3"/>
          <p:cNvSpPr/>
          <p:nvPr/>
        </p:nvSpPr>
        <p:spPr>
          <a:xfrm>
            <a:off x="261255" y="1690394"/>
            <a:ext cx="11493209" cy="923330"/>
          </a:xfrm>
          <a:prstGeom prst="rect">
            <a:avLst/>
          </a:prstGeom>
        </p:spPr>
        <p:txBody>
          <a:bodyPr wrap="square">
            <a:spAutoFit/>
          </a:bodyPr>
          <a:lstStyle/>
          <a:p>
            <a:pPr marL="342900" indent="-342900">
              <a:buFont typeface="+mj-lt"/>
              <a:buAutoNum type="arabicPeriod" startAt="7"/>
            </a:pPr>
            <a:r>
              <a:rPr lang="cs-CZ" dirty="0"/>
              <a:t>Разберете какво представлява т. нар. Линия на смяна на датата. Опишете нейния „напредък“ на картата на Земята и обяснете нейното значение. Как трябва да се процедира правилно при нейното пресичане от изток на запад и в обратна посока? Как се отрази тя при пътуването на Уили Фог около света?</a:t>
            </a:r>
            <a:endParaRPr lang="cs-CZ" dirty="0">
              <a:latin typeface="Calibri" panose="020F0502020204030204" pitchFamily="34" charset="0"/>
              <a:cs typeface="Calibri" panose="020F0502020204030204" pitchFamily="34" charset="0"/>
            </a:endParaRPr>
          </a:p>
        </p:txBody>
      </p:sp>
      <p:sp>
        <p:nvSpPr>
          <p:cNvPr id="1032" name="Obdélník 1031"/>
          <p:cNvSpPr/>
          <p:nvPr/>
        </p:nvSpPr>
        <p:spPr>
          <a:xfrm>
            <a:off x="558527" y="2661946"/>
            <a:ext cx="11388051" cy="2862322"/>
          </a:xfrm>
          <a:prstGeom prst="rect">
            <a:avLst/>
          </a:prstGeom>
        </p:spPr>
        <p:txBody>
          <a:bodyPr wrap="squar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Линията на смяна на датата, обозначаваща смяната на един календарен ден със следващия е определена с международно споразумение. Тя преминава главно през Тихия океан, следвайки 180-ия меридиан. Проектирана е така, че да бъде възможно най-далеч от човешката цивилизация. Избягва континентите и най-близките до сушата острови (с изключение на Антарктида) и преминава между Диомедовите острови в Беринговия проток.</a:t>
            </a:r>
          </a:p>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Когато тази Линия на смяна на датата се пресича от запад на изток, то една дата се повтаря, а когато линията се пресича от изток на запад, то една дата се добавя.</a:t>
            </a:r>
          </a:p>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Ако я нямаше международната Линия на смяна на датата, то на тези, които пътуват през целия си път на запад и обиколят Земята, ще им липсва един ден в календара, когато се върнат. Тези, които обикалят Земята в посока на изток, ще имат на разположение един допълнителен ден. Това се случи и с Уили Фог в анимационния сериал, вдъхновен от романа на Жул Верн „Пътешествие около света за 80 дни“.</a:t>
            </a:r>
          </a:p>
        </p:txBody>
      </p:sp>
    </p:spTree>
    <p:extLst>
      <p:ext uri="{BB962C8B-B14F-4D97-AF65-F5344CB8AC3E}">
        <p14:creationId xmlns:p14="http://schemas.microsoft.com/office/powerpoint/2010/main" val="264388339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380525" y="821360"/>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Практическо упражнение: 4.1.2 Средно слънчево време и истинско слънчево време</a:t>
            </a:r>
          </a:p>
        </p:txBody>
      </p:sp>
      <p:sp>
        <p:nvSpPr>
          <p:cNvPr id="174" name="Shape 174"/>
          <p:cNvSpPr/>
          <p:nvPr/>
        </p:nvSpPr>
        <p:spPr>
          <a:xfrm>
            <a:off x="249958" y="3608156"/>
            <a:ext cx="11685322" cy="101566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200" dirty="0">
                <a:solidFill>
                  <a:srgbClr val="002060"/>
                </a:solidFill>
              </a:rPr>
              <a:t>Материали и инструменти: </a:t>
            </a:r>
            <a:r>
              <a:rPr lang="cs-CZ" sz="2800" dirty="0">
                <a:solidFill>
                  <a:srgbClr val="002060"/>
                </a:solidFill>
              </a:rPr>
              <a:t>Слънчев часовник, часовник или мобилен телефон.</a:t>
            </a:r>
          </a:p>
        </p:txBody>
      </p:sp>
      <p:sp>
        <p:nvSpPr>
          <p:cNvPr id="175" name="Shape 175"/>
          <p:cNvSpPr/>
          <p:nvPr/>
        </p:nvSpPr>
        <p:spPr>
          <a:xfrm>
            <a:off x="249958" y="4547888"/>
            <a:ext cx="11685322" cy="101566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200" dirty="0">
                <a:solidFill>
                  <a:srgbClr val="002060"/>
                </a:solidFill>
              </a:rPr>
              <a:t>Процедура: </a:t>
            </a:r>
            <a:r>
              <a:rPr lang="cs-CZ" sz="2800" dirty="0">
                <a:solidFill>
                  <a:srgbClr val="002060"/>
                </a:solidFill>
              </a:rPr>
              <a:t>Учениците ще разберат разликата между истинското и средното слънчево време.</a:t>
            </a:r>
          </a:p>
        </p:txBody>
      </p:sp>
      <p:sp>
        <p:nvSpPr>
          <p:cNvPr id="176" name="Shape 176"/>
          <p:cNvSpPr/>
          <p:nvPr/>
        </p:nvSpPr>
        <p:spPr>
          <a:xfrm>
            <a:off x="261256" y="2191675"/>
            <a:ext cx="11685322" cy="144655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200" dirty="0">
                <a:solidFill>
                  <a:srgbClr val="002060"/>
                </a:solidFill>
              </a:rPr>
              <a:t>Методическа част: </a:t>
            </a:r>
            <a:r>
              <a:rPr lang="cs-CZ" sz="2800" dirty="0">
                <a:solidFill>
                  <a:srgbClr val="002060"/>
                </a:solidFill>
              </a:rPr>
              <a:t>Дейността е дългосрочна, продължава една година и отнема приблизително 10 минути всеки ден; крайната обработка на данните изисква около 1 час.</a:t>
            </a:r>
          </a:p>
        </p:txBody>
      </p:sp>
    </p:spTree>
    <p:extLst>
      <p:ext uri="{BB962C8B-B14F-4D97-AF65-F5344CB8AC3E}">
        <p14:creationId xmlns:p14="http://schemas.microsoft.com/office/powerpoint/2010/main" val="269646356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Практическо упражнение: 4.1.2 Средно слънчево време и истинско слънчево време</a:t>
            </a:r>
          </a:p>
        </p:txBody>
      </p:sp>
      <p:sp>
        <p:nvSpPr>
          <p:cNvPr id="11" name="Obdélník 10"/>
          <p:cNvSpPr/>
          <p:nvPr/>
        </p:nvSpPr>
        <p:spPr>
          <a:xfrm>
            <a:off x="261256" y="2250476"/>
            <a:ext cx="11493209" cy="2723823"/>
          </a:xfrm>
          <a:prstGeom prst="rect">
            <a:avLst/>
          </a:prstGeom>
        </p:spPr>
        <p:txBody>
          <a:bodyPr wrap="square">
            <a:spAutoFit/>
          </a:bodyPr>
          <a:lstStyle/>
          <a:p>
            <a:pPr marL="342900" indent="-342900">
              <a:buFont typeface="+mj-lt"/>
              <a:buAutoNum type="arabicPeriod"/>
            </a:pPr>
            <a:r>
              <a:rPr lang="cs-CZ" sz="1700" dirty="0"/>
              <a:t>Слънчевите часовници измерват местното истинско  слънчево време, което е различно от средното слънчево</a:t>
            </a:r>
            <a:r>
              <a:rPr lang="bg-BG" sz="1700" dirty="0"/>
              <a:t> </a:t>
            </a:r>
            <a:r>
              <a:rPr lang="cs-CZ" sz="1700" dirty="0"/>
              <a:t>време, свързано със съответния меридиан в рамките на  часовия пояс. Целта на задачата е да се определи връзката между истинско и средно слънчево време през календарната година. Изберете времето, което ще бъде най-подходящо за редовно целогодишно следене (за да правите измервания през цялата година </a:t>
            </a:r>
            <a:endParaRPr lang="bg-BG" sz="1700" dirty="0"/>
          </a:p>
          <a:p>
            <a:r>
              <a:rPr lang="bg-BG" sz="1700" dirty="0"/>
              <a:t>       </a:t>
            </a:r>
            <a:r>
              <a:rPr lang="cs-CZ" sz="1700" dirty="0"/>
              <a:t>през избраното време), например в 15:00 ч. Не забравяйте, че това време може </a:t>
            </a:r>
            <a:endParaRPr lang="bg-BG" sz="1700" dirty="0"/>
          </a:p>
          <a:p>
            <a:r>
              <a:rPr lang="bg-BG" sz="1700" dirty="0"/>
              <a:t>       </a:t>
            </a:r>
            <a:r>
              <a:rPr lang="cs-CZ" sz="1700" dirty="0"/>
              <a:t>да бъде само между 8:00 ч. и 16:00 ч., защото през зимните месеци във времето</a:t>
            </a:r>
            <a:endParaRPr lang="bg-BG" sz="1700" dirty="0"/>
          </a:p>
          <a:p>
            <a:r>
              <a:rPr lang="bg-BG" sz="1700" dirty="0"/>
              <a:t>      </a:t>
            </a:r>
            <a:r>
              <a:rPr lang="cs-CZ" sz="1700" dirty="0"/>
              <a:t> от около 16:00 ч. следобед до около 8:00 ч. сутринта е тъмно. Всеки ден </a:t>
            </a:r>
            <a:endParaRPr lang="bg-BG" sz="1700" dirty="0"/>
          </a:p>
          <a:p>
            <a:r>
              <a:rPr lang="bg-BG" sz="1700" dirty="0"/>
              <a:t>       </a:t>
            </a:r>
            <a:r>
              <a:rPr lang="cs-CZ" sz="1700" dirty="0"/>
              <a:t>измервайте точното време (в минути), когато слънчевият часовник показва </a:t>
            </a:r>
            <a:endParaRPr lang="bg-BG" sz="1700" dirty="0"/>
          </a:p>
          <a:p>
            <a:r>
              <a:rPr lang="bg-BG" sz="1700" dirty="0"/>
              <a:t>       </a:t>
            </a:r>
            <a:r>
              <a:rPr lang="cs-CZ" sz="1700" dirty="0"/>
              <a:t>15:00 ч. Записвайте измерените времена в компютърна таблица (за </a:t>
            </a:r>
            <a:endParaRPr lang="bg-BG" sz="1700" dirty="0"/>
          </a:p>
          <a:p>
            <a:r>
              <a:rPr lang="bg-BG" sz="1700" dirty="0"/>
              <a:t>       </a:t>
            </a:r>
            <a:r>
              <a:rPr lang="cs-CZ" sz="1700" dirty="0"/>
              <a:t>предпочитане).</a:t>
            </a:r>
            <a:r>
              <a:rPr lang="cs-CZ" dirty="0"/>
              <a:t> </a:t>
            </a:r>
          </a:p>
        </p:txBody>
      </p:sp>
      <p:pic>
        <p:nvPicPr>
          <p:cNvPr id="3" name="Obrázek 2"/>
          <p:cNvPicPr>
            <a:picLocks noChangeAspect="1"/>
          </p:cNvPicPr>
          <p:nvPr/>
        </p:nvPicPr>
        <p:blipFill rotWithShape="1">
          <a:blip r:embed="rId4"/>
          <a:srcRect b="7490"/>
          <a:stretch/>
        </p:blipFill>
        <p:spPr>
          <a:xfrm>
            <a:off x="8212646" y="3131934"/>
            <a:ext cx="3088256" cy="2296990"/>
          </a:xfrm>
          <a:prstGeom prst="rect">
            <a:avLst/>
          </a:prstGeom>
        </p:spPr>
      </p:pic>
      <p:graphicFrame>
        <p:nvGraphicFramePr>
          <p:cNvPr id="4" name="Tabulka 3"/>
          <p:cNvGraphicFramePr>
            <a:graphicFrameLocks noGrp="1"/>
          </p:cNvGraphicFramePr>
          <p:nvPr>
            <p:extLst>
              <p:ext uri="{D42A27DB-BD31-4B8C-83A1-F6EECF244321}">
                <p14:modId xmlns:p14="http://schemas.microsoft.com/office/powerpoint/2010/main" val="169800430"/>
              </p:ext>
            </p:extLst>
          </p:nvPr>
        </p:nvGraphicFramePr>
        <p:xfrm>
          <a:off x="720783" y="5041085"/>
          <a:ext cx="6784197" cy="699963"/>
        </p:xfrm>
        <a:graphic>
          <a:graphicData uri="http://schemas.openxmlformats.org/drawingml/2006/table">
            <a:tbl>
              <a:tblPr firstRow="1" bandRow="1">
                <a:tableStyleId>{08FB837D-C827-4EFA-A057-4D05807E0F7C}</a:tableStyleId>
              </a:tblPr>
              <a:tblGrid>
                <a:gridCol w="2261399">
                  <a:extLst>
                    <a:ext uri="{9D8B030D-6E8A-4147-A177-3AD203B41FA5}">
                      <a16:colId xmlns:a16="http://schemas.microsoft.com/office/drawing/2014/main" val="1915432620"/>
                    </a:ext>
                  </a:extLst>
                </a:gridCol>
                <a:gridCol w="2261399">
                  <a:extLst>
                    <a:ext uri="{9D8B030D-6E8A-4147-A177-3AD203B41FA5}">
                      <a16:colId xmlns:a16="http://schemas.microsoft.com/office/drawing/2014/main" val="310588475"/>
                    </a:ext>
                  </a:extLst>
                </a:gridCol>
                <a:gridCol w="2261399">
                  <a:extLst>
                    <a:ext uri="{9D8B030D-6E8A-4147-A177-3AD203B41FA5}">
                      <a16:colId xmlns:a16="http://schemas.microsoft.com/office/drawing/2014/main" val="1837023190"/>
                    </a:ext>
                  </a:extLst>
                </a:gridCol>
              </a:tblGrid>
              <a:tr h="0">
                <a:tc>
                  <a:txBody>
                    <a:bodyPr/>
                    <a:lstStyle/>
                    <a:p>
                      <a:pPr algn="ctr"/>
                      <a:r>
                        <a:rPr lang="cs-CZ" sz="1300" dirty="0"/>
                        <a:t>Дата</a:t>
                      </a:r>
                    </a:p>
                  </a:txBody>
                  <a:tcPr marL="99266" marR="99266" marT="49633" marB="49633"/>
                </a:tc>
                <a:tc>
                  <a:txBody>
                    <a:bodyPr/>
                    <a:lstStyle/>
                    <a:p>
                      <a:pPr algn="ctr"/>
                      <a:r>
                        <a:rPr lang="cs-CZ" sz="1300" dirty="0"/>
                        <a:t>Слънчеви часовници</a:t>
                      </a:r>
                    </a:p>
                  </a:txBody>
                  <a:tcPr marL="99266" marR="99266" marT="49633" marB="49633"/>
                </a:tc>
                <a:tc>
                  <a:txBody>
                    <a:bodyPr/>
                    <a:lstStyle/>
                    <a:p>
                      <a:pPr algn="ctr"/>
                      <a:r>
                        <a:rPr lang="cs-CZ" sz="1300" dirty="0"/>
                        <a:t>Точно време</a:t>
                      </a:r>
                    </a:p>
                  </a:txBody>
                  <a:tcPr marL="99266" marR="99266" marT="49633" marB="49633"/>
                </a:tc>
                <a:extLst>
                  <a:ext uri="{0D108BD9-81ED-4DB2-BD59-A6C34878D82A}">
                    <a16:rowId xmlns:a16="http://schemas.microsoft.com/office/drawing/2014/main" val="4215316918"/>
                  </a:ext>
                </a:extLst>
              </a:tr>
              <a:tr h="402577">
                <a:tc>
                  <a:txBody>
                    <a:bodyPr/>
                    <a:lstStyle/>
                    <a:p>
                      <a:pPr algn="ctr"/>
                      <a:endParaRPr lang="cs-CZ" sz="1300" dirty="0"/>
                    </a:p>
                  </a:txBody>
                  <a:tcPr marL="99266" marR="99266" marT="49633" marB="49633"/>
                </a:tc>
                <a:tc>
                  <a:txBody>
                    <a:bodyPr/>
                    <a:lstStyle/>
                    <a:p>
                      <a:pPr algn="ctr"/>
                      <a:r>
                        <a:rPr lang="cs-CZ" sz="1300" dirty="0"/>
                        <a:t>15:00 ч.</a:t>
                      </a:r>
                    </a:p>
                  </a:txBody>
                  <a:tcPr marL="99266" marR="99266" marT="49633" marB="49633"/>
                </a:tc>
                <a:tc>
                  <a:txBody>
                    <a:bodyPr/>
                    <a:lstStyle/>
                    <a:p>
                      <a:pPr algn="ctr"/>
                      <a:endParaRPr lang="cs-CZ" sz="1300" dirty="0"/>
                    </a:p>
                  </a:txBody>
                  <a:tcPr marL="99266" marR="99266" marT="49633" marB="49633"/>
                </a:tc>
                <a:extLst>
                  <a:ext uri="{0D108BD9-81ED-4DB2-BD59-A6C34878D82A}">
                    <a16:rowId xmlns:a16="http://schemas.microsoft.com/office/drawing/2014/main" val="3435668275"/>
                  </a:ext>
                </a:extLst>
              </a:tr>
            </a:tbl>
          </a:graphicData>
        </a:graphic>
      </p:graphicFrame>
    </p:spTree>
    <p:extLst>
      <p:ext uri="{BB962C8B-B14F-4D97-AF65-F5344CB8AC3E}">
        <p14:creationId xmlns:p14="http://schemas.microsoft.com/office/powerpoint/2010/main" val="383283526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Практическо упражнение: 4.1.2 Средно слънчево време и истинско слънчево време</a:t>
            </a:r>
          </a:p>
        </p:txBody>
      </p:sp>
      <p:sp>
        <p:nvSpPr>
          <p:cNvPr id="11" name="Obdélník 10"/>
          <p:cNvSpPr/>
          <p:nvPr/>
        </p:nvSpPr>
        <p:spPr>
          <a:xfrm>
            <a:off x="261256" y="2445768"/>
            <a:ext cx="11493209" cy="923330"/>
          </a:xfrm>
          <a:prstGeom prst="rect">
            <a:avLst/>
          </a:prstGeom>
        </p:spPr>
        <p:txBody>
          <a:bodyPr wrap="square">
            <a:spAutoFit/>
          </a:bodyPr>
          <a:lstStyle/>
          <a:p>
            <a:pPr marL="342900" indent="-342900">
              <a:buFont typeface="+mj-lt"/>
              <a:buAutoNum type="arabicPeriod" startAt="2"/>
            </a:pPr>
            <a:r>
              <a:rPr lang="cs-CZ" dirty="0"/>
              <a:t>Изчислете разликата между местното време и времето в часовата зона, дадено от дължината на наблюдателната точка и я запишете над таблицата. След това - в нова колонка - напишете преизчислените времена, съответстващи на 15:00 ч. на слънчевия часовник.</a:t>
            </a:r>
          </a:p>
        </p:txBody>
      </p:sp>
      <p:graphicFrame>
        <p:nvGraphicFramePr>
          <p:cNvPr id="4" name="Tabulka 3"/>
          <p:cNvGraphicFramePr>
            <a:graphicFrameLocks noGrp="1"/>
          </p:cNvGraphicFramePr>
          <p:nvPr>
            <p:extLst>
              <p:ext uri="{D42A27DB-BD31-4B8C-83A1-F6EECF244321}">
                <p14:modId xmlns:p14="http://schemas.microsoft.com/office/powerpoint/2010/main" val="2070389817"/>
              </p:ext>
            </p:extLst>
          </p:nvPr>
        </p:nvGraphicFramePr>
        <p:xfrm>
          <a:off x="761233" y="4021752"/>
          <a:ext cx="6784196" cy="898083"/>
        </p:xfrm>
        <a:graphic>
          <a:graphicData uri="http://schemas.openxmlformats.org/drawingml/2006/table">
            <a:tbl>
              <a:tblPr firstRow="1" bandRow="1">
                <a:tableStyleId>{08FB837D-C827-4EFA-A057-4D05807E0F7C}</a:tableStyleId>
              </a:tblPr>
              <a:tblGrid>
                <a:gridCol w="1696049">
                  <a:extLst>
                    <a:ext uri="{9D8B030D-6E8A-4147-A177-3AD203B41FA5}">
                      <a16:colId xmlns:a16="http://schemas.microsoft.com/office/drawing/2014/main" val="1915432620"/>
                    </a:ext>
                  </a:extLst>
                </a:gridCol>
                <a:gridCol w="1696049">
                  <a:extLst>
                    <a:ext uri="{9D8B030D-6E8A-4147-A177-3AD203B41FA5}">
                      <a16:colId xmlns:a16="http://schemas.microsoft.com/office/drawing/2014/main" val="310588475"/>
                    </a:ext>
                  </a:extLst>
                </a:gridCol>
                <a:gridCol w="1696049">
                  <a:extLst>
                    <a:ext uri="{9D8B030D-6E8A-4147-A177-3AD203B41FA5}">
                      <a16:colId xmlns:a16="http://schemas.microsoft.com/office/drawing/2014/main" val="1837023190"/>
                    </a:ext>
                  </a:extLst>
                </a:gridCol>
                <a:gridCol w="1696049">
                  <a:extLst>
                    <a:ext uri="{9D8B030D-6E8A-4147-A177-3AD203B41FA5}">
                      <a16:colId xmlns:a16="http://schemas.microsoft.com/office/drawing/2014/main" val="1881725206"/>
                    </a:ext>
                  </a:extLst>
                </a:gridCol>
              </a:tblGrid>
              <a:tr h="0">
                <a:tc>
                  <a:txBody>
                    <a:bodyPr/>
                    <a:lstStyle/>
                    <a:p>
                      <a:pPr algn="ctr"/>
                      <a:r>
                        <a:rPr lang="cs-CZ" sz="1300" dirty="0"/>
                        <a:t>Дата</a:t>
                      </a:r>
                    </a:p>
                  </a:txBody>
                  <a:tcPr marL="99266" marR="99266" marT="49633" marB="49633"/>
                </a:tc>
                <a:tc>
                  <a:txBody>
                    <a:bodyPr/>
                    <a:lstStyle/>
                    <a:p>
                      <a:pPr algn="ctr"/>
                      <a:r>
                        <a:rPr lang="cs-CZ" sz="1300" dirty="0"/>
                        <a:t>Слънчеви часовници</a:t>
                      </a:r>
                    </a:p>
                  </a:txBody>
                  <a:tcPr marL="99266" marR="99266" marT="49633" marB="49633"/>
                </a:tc>
                <a:tc>
                  <a:txBody>
                    <a:bodyPr/>
                    <a:lstStyle/>
                    <a:p>
                      <a:pPr algn="ctr"/>
                      <a:r>
                        <a:rPr lang="cs-CZ" sz="1300" dirty="0"/>
                        <a:t>Точно време</a:t>
                      </a:r>
                    </a:p>
                  </a:txBody>
                  <a:tcPr marL="99266" marR="99266" marT="49633" marB="49633"/>
                </a:tc>
                <a:tc>
                  <a:txBody>
                    <a:bodyPr/>
                    <a:lstStyle/>
                    <a:p>
                      <a:pPr algn="ctr"/>
                      <a:r>
                        <a:rPr lang="cs-CZ" sz="1300" dirty="0"/>
                        <a:t>Преизчислено време</a:t>
                      </a:r>
                    </a:p>
                  </a:txBody>
                  <a:tcPr marL="99266" marR="99266" marT="49633" marB="49633"/>
                </a:tc>
                <a:extLst>
                  <a:ext uri="{0D108BD9-81ED-4DB2-BD59-A6C34878D82A}">
                    <a16:rowId xmlns:a16="http://schemas.microsoft.com/office/drawing/2014/main" val="4215316918"/>
                  </a:ext>
                </a:extLst>
              </a:tr>
              <a:tr h="402577">
                <a:tc>
                  <a:txBody>
                    <a:bodyPr/>
                    <a:lstStyle/>
                    <a:p>
                      <a:pPr algn="ctr"/>
                      <a:endParaRPr lang="cs-CZ" sz="1300" dirty="0"/>
                    </a:p>
                  </a:txBody>
                  <a:tcPr marL="99266" marR="99266" marT="49633" marB="49633"/>
                </a:tc>
                <a:tc>
                  <a:txBody>
                    <a:bodyPr/>
                    <a:lstStyle/>
                    <a:p>
                      <a:pPr algn="ctr"/>
                      <a:r>
                        <a:rPr lang="cs-CZ" sz="1300" dirty="0"/>
                        <a:t>15:00 ч.</a:t>
                      </a:r>
                    </a:p>
                  </a:txBody>
                  <a:tcPr marL="99266" marR="99266" marT="49633" marB="49633"/>
                </a:tc>
                <a:tc>
                  <a:txBody>
                    <a:bodyPr/>
                    <a:lstStyle/>
                    <a:p>
                      <a:pPr algn="ctr"/>
                      <a:endParaRPr lang="cs-CZ" sz="1300" dirty="0"/>
                    </a:p>
                  </a:txBody>
                  <a:tcPr marL="99266" marR="99266" marT="49633" marB="49633"/>
                </a:tc>
                <a:tc>
                  <a:txBody>
                    <a:bodyPr/>
                    <a:lstStyle/>
                    <a:p>
                      <a:pPr algn="ctr"/>
                      <a:endParaRPr lang="cs-CZ" sz="1300" dirty="0"/>
                    </a:p>
                  </a:txBody>
                  <a:tcPr marL="99266" marR="99266" marT="49633" marB="49633"/>
                </a:tc>
                <a:extLst>
                  <a:ext uri="{0D108BD9-81ED-4DB2-BD59-A6C34878D82A}">
                    <a16:rowId xmlns:a16="http://schemas.microsoft.com/office/drawing/2014/main" val="3435668275"/>
                  </a:ext>
                </a:extLst>
              </a:tr>
            </a:tbl>
          </a:graphicData>
        </a:graphic>
      </p:graphicFrame>
    </p:spTree>
    <p:extLst>
      <p:ext uri="{BB962C8B-B14F-4D97-AF65-F5344CB8AC3E}">
        <p14:creationId xmlns:p14="http://schemas.microsoft.com/office/powerpoint/2010/main" val="154383202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Практическо упражнение: 4.1.2 Средно слънчево време и истинско слънчево време</a:t>
            </a:r>
          </a:p>
        </p:txBody>
      </p:sp>
      <p:sp>
        <p:nvSpPr>
          <p:cNvPr id="11" name="Obdélník 10"/>
          <p:cNvSpPr/>
          <p:nvPr/>
        </p:nvSpPr>
        <p:spPr>
          <a:xfrm>
            <a:off x="261256" y="2427258"/>
            <a:ext cx="11493209" cy="646331"/>
          </a:xfrm>
          <a:prstGeom prst="rect">
            <a:avLst/>
          </a:prstGeom>
        </p:spPr>
        <p:txBody>
          <a:bodyPr wrap="square">
            <a:spAutoFit/>
          </a:bodyPr>
          <a:lstStyle/>
          <a:p>
            <a:pPr marL="342900" indent="-342900">
              <a:buFont typeface="+mj-lt"/>
              <a:buAutoNum type="arabicPeriod" startAt="3"/>
            </a:pPr>
            <a:r>
              <a:rPr lang="cs-CZ" dirty="0"/>
              <a:t>Направете графика на разликата между истинското слънчево време и средното слънчево време. Разберете как се нарича тази разлика в астрономията.</a:t>
            </a:r>
          </a:p>
        </p:txBody>
      </p:sp>
      <p:sp>
        <p:nvSpPr>
          <p:cNvPr id="2" name="Obdélník 1"/>
          <p:cNvSpPr/>
          <p:nvPr/>
        </p:nvSpPr>
        <p:spPr>
          <a:xfrm>
            <a:off x="8893618" y="5009553"/>
            <a:ext cx="2478564" cy="369332"/>
          </a:xfrm>
          <a:prstGeom prst="rect">
            <a:avLst/>
          </a:prstGeom>
        </p:spPr>
        <p:txBody>
          <a:bodyPr wrap="none">
            <a:spAutoFit/>
          </a:bodyPr>
          <a:lstStyle/>
          <a:p>
            <a:r>
              <a:rPr lang="cs-CZ" dirty="0">
                <a:hlinkClick r:id="rId4"/>
              </a:rPr>
              <a:t>kalendar.beda.cz/o-casu</a:t>
            </a:r>
            <a:endParaRPr lang="cs-CZ" dirty="0"/>
          </a:p>
        </p:txBody>
      </p:sp>
      <p:sp>
        <p:nvSpPr>
          <p:cNvPr id="5" name="Obdélník 4"/>
          <p:cNvSpPr/>
          <p:nvPr/>
        </p:nvSpPr>
        <p:spPr>
          <a:xfrm>
            <a:off x="473886" y="3833781"/>
            <a:ext cx="2057400" cy="369332"/>
          </a:xfrm>
          <a:prstGeom prst="rect">
            <a:avLst/>
          </a:prstGeom>
        </p:spPr>
        <p:txBody>
          <a:bodyPr wrap="square">
            <a:spAutoFit/>
          </a:bodyPr>
          <a:lstStyle/>
          <a:p>
            <a:r>
              <a:rPr lang="pl-PL" dirty="0">
                <a:solidFill>
                  <a:srgbClr val="C00000"/>
                </a:solidFill>
              </a:rPr>
              <a:t>Уравнение на времето</a:t>
            </a:r>
            <a:endParaRPr lang="cs-CZ" dirty="0">
              <a:solidFill>
                <a:srgbClr val="C00000"/>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0963" y="2859613"/>
            <a:ext cx="3701011" cy="2961896"/>
          </a:xfrm>
          <a:prstGeom prst="rect">
            <a:avLst/>
          </a:prstGeom>
        </p:spPr>
      </p:pic>
    </p:spTree>
    <p:extLst>
      <p:ext uri="{BB962C8B-B14F-4D97-AF65-F5344CB8AC3E}">
        <p14:creationId xmlns:p14="http://schemas.microsoft.com/office/powerpoint/2010/main" val="34307260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p:cNvGrpSpPr/>
          <p:nvPr/>
        </p:nvGrpSpPr>
        <p:grpSpPr>
          <a:xfrm>
            <a:off x="6718336" y="2779651"/>
            <a:ext cx="4998432" cy="3013012"/>
            <a:chOff x="5931693" y="2336725"/>
            <a:chExt cx="5047457" cy="3125591"/>
          </a:xfrm>
        </p:grpSpPr>
        <p:pic>
          <p:nvPicPr>
            <p:cNvPr id="11268" name="Picture 4" descr="https://ftp.solarsystemscope.com/spacepedia/images/articles_2017/orbital-and-rotational-characteristics-of-earth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859" y="2336725"/>
              <a:ext cx="4878971" cy="3125591"/>
            </a:xfrm>
            <a:prstGeom prst="rect">
              <a:avLst/>
            </a:prstGeom>
            <a:noFill/>
            <a:extLst>
              <a:ext uri="{909E8E84-426E-40DD-AFC4-6F175D3DCCD1}">
                <a14:hiddenFill xmlns:a14="http://schemas.microsoft.com/office/drawing/2010/main">
                  <a:solidFill>
                    <a:srgbClr val="FFFFFF"/>
                  </a:solidFill>
                </a14:hiddenFill>
              </a:ext>
            </a:extLst>
          </p:spPr>
        </p:pic>
        <p:sp>
          <p:nvSpPr>
            <p:cNvPr id="15" name="TextovéPole 14"/>
            <p:cNvSpPr txBox="1"/>
            <p:nvPr/>
          </p:nvSpPr>
          <p:spPr>
            <a:xfrm>
              <a:off x="7628483" y="2386179"/>
              <a:ext cx="1906244" cy="321852"/>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chemeClr val="tx1"/>
                  </a:solidFill>
                  <a:effectLst/>
                  <a:uFillTx/>
                  <a:sym typeface="Calibri"/>
                </a:rPr>
                <a:t>Земна траектория</a:t>
              </a:r>
            </a:p>
          </p:txBody>
        </p:sp>
        <p:sp>
          <p:nvSpPr>
            <p:cNvPr id="16" name="TextovéPole 15"/>
            <p:cNvSpPr txBox="1"/>
            <p:nvPr/>
          </p:nvSpPr>
          <p:spPr>
            <a:xfrm>
              <a:off x="7046415" y="4054608"/>
              <a:ext cx="1164135" cy="646329"/>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chemeClr val="tx1"/>
                  </a:solidFill>
                  <a:effectLst/>
                  <a:uFillTx/>
                  <a:sym typeface="Calibri"/>
                </a:rPr>
                <a:t>Равнина</a:t>
              </a:r>
            </a:p>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chemeClr val="tx1"/>
                  </a:solidFill>
                  <a:effectLst/>
                  <a:uFillTx/>
                  <a:sym typeface="Calibri"/>
                </a:rPr>
                <a:t>Еклиптика</a:t>
              </a:r>
            </a:p>
          </p:txBody>
        </p:sp>
        <p:sp>
          <p:nvSpPr>
            <p:cNvPr id="17" name="TextovéPole 16"/>
            <p:cNvSpPr txBox="1"/>
            <p:nvPr/>
          </p:nvSpPr>
          <p:spPr>
            <a:xfrm rot="16200000">
              <a:off x="9865102" y="3731817"/>
              <a:ext cx="1906244" cy="321852"/>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chemeClr val="tx1"/>
                  </a:solidFill>
                  <a:effectLst/>
                  <a:uFillTx/>
                  <a:sym typeface="Calibri"/>
                </a:rPr>
                <a:t>Перихелий</a:t>
              </a:r>
            </a:p>
          </p:txBody>
        </p:sp>
        <p:sp>
          <p:nvSpPr>
            <p:cNvPr id="18" name="TextovéPole 17"/>
            <p:cNvSpPr txBox="1"/>
            <p:nvPr/>
          </p:nvSpPr>
          <p:spPr>
            <a:xfrm rot="16200000">
              <a:off x="5139497" y="3759615"/>
              <a:ext cx="1906244" cy="321852"/>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chemeClr val="tx1"/>
                  </a:solidFill>
                  <a:effectLst/>
                  <a:uFillTx/>
                  <a:sym typeface="Calibri"/>
                </a:rPr>
                <a:t>Афелий</a:t>
              </a:r>
            </a:p>
          </p:txBody>
        </p:sp>
      </p:grpSp>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dirty="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810535"/>
            <a:ext cx="11685322" cy="132343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000" u="sng" dirty="0">
                <a:solidFill>
                  <a:srgbClr val="02236A"/>
                </a:solidFill>
              </a:rPr>
              <a:t>Практическо упражнение: 4.1.2 Средно слънчево време и истинско слънчево време</a:t>
            </a:r>
          </a:p>
        </p:txBody>
      </p:sp>
      <p:sp>
        <p:nvSpPr>
          <p:cNvPr id="11" name="Obdélník 10"/>
          <p:cNvSpPr/>
          <p:nvPr/>
        </p:nvSpPr>
        <p:spPr>
          <a:xfrm>
            <a:off x="223559" y="2155820"/>
            <a:ext cx="11493209" cy="646331"/>
          </a:xfrm>
          <a:prstGeom prst="rect">
            <a:avLst/>
          </a:prstGeom>
        </p:spPr>
        <p:txBody>
          <a:bodyPr wrap="square">
            <a:spAutoFit/>
          </a:bodyPr>
          <a:lstStyle/>
          <a:p>
            <a:pPr marL="342900" indent="-342900">
              <a:buFont typeface="+mj-lt"/>
              <a:buAutoNum type="arabicPeriod" startAt="4"/>
            </a:pPr>
            <a:r>
              <a:rPr lang="cs-CZ" dirty="0"/>
              <a:t>Използвайки интернет, опишете защо разликата между истин</a:t>
            </a:r>
            <a:r>
              <a:rPr lang="bg-BG" dirty="0"/>
              <a:t>ск</a:t>
            </a:r>
            <a:r>
              <a:rPr lang="cs-CZ" dirty="0"/>
              <a:t>ото и средното време се променя през годината. Кои две характеристики причиняват тази промяна?</a:t>
            </a:r>
          </a:p>
        </p:txBody>
      </p:sp>
      <p:sp>
        <p:nvSpPr>
          <p:cNvPr id="5" name="Obdélník 4"/>
          <p:cNvSpPr/>
          <p:nvPr/>
        </p:nvSpPr>
        <p:spPr>
          <a:xfrm>
            <a:off x="4377753" y="3388739"/>
            <a:ext cx="2124929" cy="1323439"/>
          </a:xfrm>
          <a:prstGeom prst="rect">
            <a:avLst/>
          </a:prstGeom>
        </p:spPr>
        <p:txBody>
          <a:bodyPr wrap="square">
            <a:spAutoFit/>
          </a:bodyPr>
          <a:lstStyle/>
          <a:p>
            <a:r>
              <a:rPr lang="pl-PL" sz="1600" dirty="0">
                <a:solidFill>
                  <a:srgbClr val="C00000"/>
                </a:solidFill>
              </a:rPr>
              <a:t>Наклон на земната ос </a:t>
            </a:r>
            <a:endParaRPr lang="bg-BG" sz="1600" dirty="0">
              <a:solidFill>
                <a:srgbClr val="C00000"/>
              </a:solidFill>
            </a:endParaRPr>
          </a:p>
          <a:p>
            <a:r>
              <a:rPr lang="pl-PL" sz="1600" dirty="0">
                <a:solidFill>
                  <a:srgbClr val="C00000"/>
                </a:solidFill>
              </a:rPr>
              <a:t>и елиптичност </a:t>
            </a:r>
            <a:endParaRPr lang="bg-BG" sz="1600" dirty="0">
              <a:solidFill>
                <a:srgbClr val="C00000"/>
              </a:solidFill>
            </a:endParaRPr>
          </a:p>
          <a:p>
            <a:r>
              <a:rPr lang="pl-PL" sz="1600" dirty="0">
                <a:solidFill>
                  <a:srgbClr val="C00000"/>
                </a:solidFill>
              </a:rPr>
              <a:t>на траекторията на </a:t>
            </a:r>
            <a:endParaRPr lang="bg-BG" sz="1600" dirty="0">
              <a:solidFill>
                <a:srgbClr val="C00000"/>
              </a:solidFill>
            </a:endParaRPr>
          </a:p>
          <a:p>
            <a:r>
              <a:rPr lang="pl-PL" sz="1600" dirty="0">
                <a:solidFill>
                  <a:srgbClr val="C00000"/>
                </a:solidFill>
              </a:rPr>
              <a:t>Земята около </a:t>
            </a:r>
            <a:endParaRPr lang="bg-BG" sz="1600" dirty="0">
              <a:solidFill>
                <a:srgbClr val="C00000"/>
              </a:solidFill>
            </a:endParaRPr>
          </a:p>
          <a:p>
            <a:r>
              <a:rPr lang="pl-PL" sz="1600" dirty="0">
                <a:solidFill>
                  <a:srgbClr val="C00000"/>
                </a:solidFill>
              </a:rPr>
              <a:t>Слънцето</a:t>
            </a:r>
          </a:p>
        </p:txBody>
      </p:sp>
      <p:grpSp>
        <p:nvGrpSpPr>
          <p:cNvPr id="6" name="Skupina 5"/>
          <p:cNvGrpSpPr/>
          <p:nvPr/>
        </p:nvGrpSpPr>
        <p:grpSpPr>
          <a:xfrm>
            <a:off x="261256" y="2802834"/>
            <a:ext cx="3902456" cy="2832333"/>
            <a:chOff x="558349" y="2335428"/>
            <a:chExt cx="5041817" cy="3158750"/>
          </a:xfrm>
        </p:grpSpPr>
        <p:pic>
          <p:nvPicPr>
            <p:cNvPr id="11266" name="Picture 2" descr="https://qph.fs.quoracdn.net/main-qimg-8e4a50b54e27a8530036133e07a954c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49" y="2354604"/>
              <a:ext cx="5041817" cy="310771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573347" y="3646456"/>
              <a:ext cx="1561185" cy="692466"/>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chemeClr val="bg1"/>
                  </a:solidFill>
                  <a:effectLst/>
                  <a:uFillTx/>
                  <a:latin typeface="Calibri"/>
                  <a:ea typeface="Calibri"/>
                  <a:cs typeface="Calibri"/>
                  <a:sym typeface="Calibri"/>
                </a:rPr>
                <a:t>Равнина</a:t>
              </a:r>
            </a:p>
            <a:p>
              <a:pPr marL="0" marR="0" indent="0" algn="l" defTabSz="914400" rtl="0" fontAlgn="auto" latinLnBrk="1" hangingPunct="0">
                <a:lnSpc>
                  <a:spcPct val="100000"/>
                </a:lnSpc>
                <a:spcBef>
                  <a:spcPts val="0"/>
                </a:spcBef>
                <a:spcAft>
                  <a:spcPts val="0"/>
                </a:spcAft>
                <a:buClrTx/>
                <a:buSzTx/>
                <a:buFontTx/>
                <a:buNone/>
                <a:tabLst/>
              </a:pPr>
              <a:r>
                <a:rPr lang="cs-CZ" dirty="0">
                  <a:solidFill>
                    <a:schemeClr val="bg1"/>
                  </a:solidFill>
                </a:rPr>
                <a:t>Еклиптика</a:t>
              </a:r>
              <a:endParaRPr kumimoji="0" lang="cs-CZ" sz="1800" b="0" i="0" u="none" strike="noStrike" cap="none" spc="0" normalizeH="0" baseline="0" dirty="0">
                <a:ln>
                  <a:noFill/>
                </a:ln>
                <a:solidFill>
                  <a:schemeClr val="bg1"/>
                </a:solidFill>
                <a:effectLst/>
                <a:uFillTx/>
                <a:sym typeface="Calibri"/>
              </a:endParaRPr>
            </a:p>
          </p:txBody>
        </p:sp>
        <p:sp>
          <p:nvSpPr>
            <p:cNvPr id="12" name="TextovéPole 11"/>
            <p:cNvSpPr txBox="1"/>
            <p:nvPr/>
          </p:nvSpPr>
          <p:spPr>
            <a:xfrm>
              <a:off x="3214635" y="5098484"/>
              <a:ext cx="2128359" cy="395694"/>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chemeClr val="bg1"/>
                  </a:solidFill>
                  <a:effectLst/>
                  <a:uFillTx/>
                  <a:latin typeface="Calibri"/>
                  <a:ea typeface="Calibri"/>
                  <a:cs typeface="Calibri"/>
                  <a:sym typeface="Calibri"/>
                </a:rPr>
                <a:t>Ос на въртене</a:t>
              </a:r>
              <a:endParaRPr kumimoji="0" lang="cs-CZ" sz="1800" b="0" i="0" u="none" strike="noStrike" cap="none" spc="0" normalizeH="0" baseline="0" dirty="0">
                <a:ln>
                  <a:noFill/>
                </a:ln>
                <a:solidFill>
                  <a:schemeClr val="bg1"/>
                </a:solidFill>
                <a:effectLst/>
                <a:uFillTx/>
                <a:sym typeface="Calibri"/>
              </a:endParaRPr>
            </a:p>
          </p:txBody>
        </p:sp>
        <p:sp>
          <p:nvSpPr>
            <p:cNvPr id="13" name="TextovéPole 12"/>
            <p:cNvSpPr txBox="1"/>
            <p:nvPr/>
          </p:nvSpPr>
          <p:spPr>
            <a:xfrm>
              <a:off x="3157806" y="2335428"/>
              <a:ext cx="2442360" cy="692465"/>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chemeClr val="bg1"/>
                  </a:solidFill>
                  <a:effectLst/>
                  <a:uFillTx/>
                  <a:latin typeface="Calibri"/>
                  <a:ea typeface="Calibri"/>
                  <a:cs typeface="Calibri"/>
                  <a:sym typeface="Calibri"/>
                </a:rPr>
                <a:t>Перпендикулярно на еклиптиката</a:t>
              </a:r>
              <a:endParaRPr kumimoji="0" lang="cs-CZ" sz="1800" b="0" i="0" u="none" strike="noStrike" cap="none" spc="0" normalizeH="0" baseline="0" dirty="0">
                <a:ln>
                  <a:noFill/>
                </a:ln>
                <a:solidFill>
                  <a:schemeClr val="bg1"/>
                </a:solidFill>
                <a:effectLst/>
                <a:uFillTx/>
                <a:sym typeface="Calibri"/>
              </a:endParaRPr>
            </a:p>
          </p:txBody>
        </p:sp>
      </p:grpSp>
    </p:spTree>
    <p:extLst>
      <p:ext uri="{BB962C8B-B14F-4D97-AF65-F5344CB8AC3E}">
        <p14:creationId xmlns:p14="http://schemas.microsoft.com/office/powerpoint/2010/main" val="35333660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s-CZ" sz="4400" u="sng" dirty="0">
                <a:solidFill>
                  <a:srgbClr val="02236A"/>
                </a:solidFill>
              </a:rPr>
              <a:t>Практическо упражнение: 4.1.2 Средно слънчево време и истинско слънчево време</a:t>
            </a:r>
          </a:p>
        </p:txBody>
      </p:sp>
      <p:sp>
        <p:nvSpPr>
          <p:cNvPr id="11" name="Obdélník 10"/>
          <p:cNvSpPr/>
          <p:nvPr/>
        </p:nvSpPr>
        <p:spPr>
          <a:xfrm>
            <a:off x="173536" y="2261126"/>
            <a:ext cx="11493209" cy="646331"/>
          </a:xfrm>
          <a:prstGeom prst="rect">
            <a:avLst/>
          </a:prstGeom>
        </p:spPr>
        <p:txBody>
          <a:bodyPr wrap="square">
            <a:spAutoFit/>
          </a:bodyPr>
          <a:lstStyle/>
          <a:p>
            <a:pPr marL="342900" indent="-342900">
              <a:buFont typeface="+mj-lt"/>
              <a:buAutoNum type="arabicPeriod" startAt="5"/>
            </a:pPr>
            <a:r>
              <a:rPr lang="cs-CZ" dirty="0"/>
              <a:t>Обяснете смисъла </a:t>
            </a:r>
            <a:r>
              <a:rPr lang="bg-BG" dirty="0"/>
              <a:t>на </a:t>
            </a:r>
            <a:r>
              <a:rPr lang="cs-CZ" dirty="0"/>
              <a:t>словашката народна поговорка „Света Луция отнема от нощта, но не прибавя към деня.“ Използвайте знанията за истинското слънчево време, средното слънчево време и дължина на „белия“ ден.</a:t>
            </a:r>
          </a:p>
        </p:txBody>
      </p:sp>
      <p:sp>
        <p:nvSpPr>
          <p:cNvPr id="5" name="Obdélník 4"/>
          <p:cNvSpPr/>
          <p:nvPr/>
        </p:nvSpPr>
        <p:spPr>
          <a:xfrm>
            <a:off x="541088" y="2925335"/>
            <a:ext cx="11125657" cy="2585323"/>
          </a:xfrm>
          <a:prstGeom prst="rect">
            <a:avLst/>
          </a:prstGeom>
        </p:spPr>
        <p:txBody>
          <a:bodyPr wrap="square">
            <a:spAutoFit/>
          </a:bodyPr>
          <a:lstStyle/>
          <a:p>
            <a:r>
              <a:rPr lang="pl-PL" dirty="0">
                <a:solidFill>
                  <a:srgbClr val="C00000"/>
                </a:solidFill>
              </a:rPr>
              <a:t>На празника на св. Луция (13 декември) Слънцето залязва най-рано в годината.</a:t>
            </a:r>
          </a:p>
          <a:p>
            <a:r>
              <a:rPr lang="pl-PL" dirty="0">
                <a:solidFill>
                  <a:srgbClr val="C00000"/>
                </a:solidFill>
              </a:rPr>
              <a:t>Ако едновременно с това Слънцето изгряваше и най-късно, то  празникът на св. Луция би бил и най-краткият „бял“  ден. Но най-късният слънчев изгрев е едва в началото на януари. </a:t>
            </a:r>
          </a:p>
          <a:p>
            <a:r>
              <a:rPr lang="pl-PL" dirty="0">
                <a:solidFill>
                  <a:srgbClr val="C00000"/>
                </a:solidFill>
              </a:rPr>
              <a:t>Следователно, най-краткият „бял“ ден обикновено се пада на 20 декември. Това че най-ранният залез и най-късният изгрев на Слънцето не са в един и същи ден, е резултат от неравномерно</a:t>
            </a:r>
            <a:r>
              <a:rPr lang="bg-BG" dirty="0">
                <a:solidFill>
                  <a:srgbClr val="C00000"/>
                </a:solidFill>
              </a:rPr>
              <a:t>то</a:t>
            </a:r>
            <a:r>
              <a:rPr lang="pl-PL" dirty="0">
                <a:solidFill>
                  <a:srgbClr val="C00000"/>
                </a:solidFill>
              </a:rPr>
              <a:t> движение на Земята около Слънцето, както и от равномерното въртене на Земята около оста ѝ. </a:t>
            </a:r>
          </a:p>
          <a:p>
            <a:r>
              <a:rPr lang="pl-PL" dirty="0">
                <a:solidFill>
                  <a:srgbClr val="C00000"/>
                </a:solidFill>
              </a:rPr>
              <a:t>Следователно, словашката народна поговорка е проява на уравнението на времето, по-точно на колебанието на уравнението на времето през годината. </a:t>
            </a:r>
          </a:p>
          <a:p>
            <a:r>
              <a:rPr lang="pl-PL" dirty="0">
                <a:solidFill>
                  <a:srgbClr val="C00000"/>
                </a:solidFill>
              </a:rPr>
              <a:t>По този начин поговорката прави разбираема разликата между истинското и средното слънчево време.</a:t>
            </a:r>
          </a:p>
        </p:txBody>
      </p:sp>
    </p:spTree>
    <p:extLst>
      <p:ext uri="{BB962C8B-B14F-4D97-AF65-F5344CB8AC3E}">
        <p14:creationId xmlns:p14="http://schemas.microsoft.com/office/powerpoint/2010/main" val="34480424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par>
                          <p:cTn id="23" fill="hold">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checkerboard(across)">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8934854-248E-461B-8764-B1D131EA1BE8}"/>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5D5B77DD-D63F-412B-8DAD-A01FFFFFA716}"/>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495" name="Shape 495"/>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498" name="Shape 498"/>
          <p:cNvSpPr/>
          <p:nvPr/>
        </p:nvSpPr>
        <p:spPr>
          <a:xfrm>
            <a:off x="0" y="1044405"/>
            <a:ext cx="12192000"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Заключения, проверка на резултатите</a:t>
            </a:r>
            <a:endParaRPr sz="4400" u="sng" dirty="0">
              <a:solidFill>
                <a:srgbClr val="002060"/>
              </a:solidFill>
            </a:endParaRPr>
          </a:p>
        </p:txBody>
      </p:sp>
      <p:sp>
        <p:nvSpPr>
          <p:cNvPr id="499" name="Shape 499"/>
          <p:cNvSpPr/>
          <p:nvPr/>
        </p:nvSpPr>
        <p:spPr>
          <a:xfrm>
            <a:off x="432408" y="1973148"/>
            <a:ext cx="11685322" cy="32008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r>
              <a:rPr lang="cs-CZ" sz="2600" dirty="0">
                <a:solidFill>
                  <a:srgbClr val="002060"/>
                </a:solidFill>
              </a:rPr>
              <a:t>Какво ще последва (Feed Forward): Планирайте следващия час, имайки предвид напредъка на ученика:</a:t>
            </a:r>
            <a:endParaRPr sz="2600" dirty="0">
              <a:solidFill>
                <a:srgbClr val="002060"/>
              </a:solidFill>
            </a:endParaRPr>
          </a:p>
          <a:p>
            <a:pPr marL="342900" indent="-342900">
              <a:buSzPct val="100000"/>
              <a:buFont typeface="Arial" panose="020B0604020202020204" pitchFamily="34" charset="0"/>
              <a:buChar char="•"/>
            </a:pPr>
            <a:r>
              <a:rPr lang="cs-CZ" sz="2600" dirty="0">
                <a:solidFill>
                  <a:srgbClr val="002060"/>
                </a:solidFill>
              </a:rPr>
              <a:t>Сложност на дейностите в училище: В зависимост от това колко добре учениците са разбрали материала и изпълнили задачите от предишния час.</a:t>
            </a:r>
            <a:endParaRPr sz="2600" dirty="0">
              <a:solidFill>
                <a:srgbClr val="002060"/>
              </a:solidFill>
            </a:endParaRPr>
          </a:p>
          <a:p>
            <a:pPr marL="342900" indent="-342900">
              <a:buSzPct val="100000"/>
              <a:buFont typeface="Arial" panose="020B0604020202020204" pitchFamily="34" charset="0"/>
              <a:buChar char="•"/>
            </a:pPr>
            <a:r>
              <a:rPr lang="cs-CZ" sz="2600" dirty="0">
                <a:solidFill>
                  <a:srgbClr val="002060"/>
                </a:solidFill>
              </a:rPr>
              <a:t>Подход към материала: Какъв </a:t>
            </a:r>
            <a:r>
              <a:rPr lang="bg-BG" sz="2600" dirty="0">
                <a:solidFill>
                  <a:srgbClr val="002060"/>
                </a:solidFill>
              </a:rPr>
              <a:t>е</a:t>
            </a:r>
            <a:r>
              <a:rPr lang="cs-CZ" sz="2600" dirty="0">
                <a:solidFill>
                  <a:srgbClr val="002060"/>
                </a:solidFill>
              </a:rPr>
              <a:t> правилният подход, който ще ви помогне да разберете материала и да изпълните поставените ви задачи?</a:t>
            </a:r>
            <a:endParaRPr sz="2600" dirty="0">
              <a:solidFill>
                <a:srgbClr val="002060"/>
              </a:solidFill>
            </a:endParaRPr>
          </a:p>
          <a:p>
            <a:pPr marL="342900" indent="-342900">
              <a:buSzPct val="100000"/>
              <a:buFont typeface="Arial" panose="020B0604020202020204" pitchFamily="34" charset="0"/>
              <a:buChar char="•"/>
            </a:pPr>
            <a:r>
              <a:rPr lang="cs-CZ" sz="2600" dirty="0">
                <a:solidFill>
                  <a:srgbClr val="002060"/>
                </a:solidFill>
              </a:rPr>
              <a:t>Самооценка: дисциплина, управление и контрол върху дейностите.</a:t>
            </a:r>
          </a:p>
          <a:p>
            <a:pPr marL="342900" indent="-342900">
              <a:buSzPct val="100000"/>
              <a:buFont typeface="Arial" panose="020B0604020202020204" pitchFamily="34" charset="0"/>
              <a:buChar char="•"/>
            </a:pPr>
            <a:r>
              <a:rPr lang="cs-CZ" sz="2600" dirty="0">
                <a:solidFill>
                  <a:srgbClr val="002060"/>
                </a:solidFill>
              </a:rPr>
              <a:t>Индивидуален подход: Индивидуална оценка и управление.</a:t>
            </a:r>
            <a:endParaRPr sz="2600" dirty="0">
              <a:solidFill>
                <a:srgbClr val="002060"/>
              </a:solidFill>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850D3BD7-257A-462D-8479-26DD74A2234C}"/>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1A32783-570E-4B76-A4B2-FB883A2295C5}"/>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503" name="Shape 503"/>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506" name="Shape 506"/>
          <p:cNvSpPr/>
          <p:nvPr/>
        </p:nvSpPr>
        <p:spPr>
          <a:xfrm>
            <a:off x="261256" y="974813"/>
            <a:ext cx="11685322" cy="6771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Заключения, проверка на резултатите 2</a:t>
            </a:r>
          </a:p>
        </p:txBody>
      </p:sp>
      <p:sp>
        <p:nvSpPr>
          <p:cNvPr id="507" name="Shape 507"/>
          <p:cNvSpPr/>
          <p:nvPr/>
        </p:nvSpPr>
        <p:spPr>
          <a:xfrm>
            <a:off x="249958" y="1651921"/>
            <a:ext cx="11685322" cy="400109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Font typeface="Arial" panose="020B0604020202020204" pitchFamily="34" charset="0"/>
              <a:buChar char="•"/>
            </a:pPr>
            <a:r>
              <a:rPr lang="cs-CZ" sz="2600" dirty="0">
                <a:solidFill>
                  <a:srgbClr val="002060"/>
                </a:solidFill>
              </a:rPr>
              <a:t>Подготовка: Ясни и добре дефинирани уроци и упражнения. Ако разбират добре крайната цел, учениците могат да използват по-леки и ефективни подходи за изпълнение на определена</a:t>
            </a:r>
            <a:r>
              <a:rPr lang="bg-BG" sz="2600" dirty="0">
                <a:solidFill>
                  <a:srgbClr val="002060"/>
                </a:solidFill>
              </a:rPr>
              <a:t>та</a:t>
            </a:r>
            <a:r>
              <a:rPr lang="cs-CZ" sz="2600" dirty="0">
                <a:solidFill>
                  <a:srgbClr val="002060"/>
                </a:solidFill>
              </a:rPr>
              <a:t> им задача / подгот</a:t>
            </a:r>
            <a:r>
              <a:rPr lang="bg-BG" sz="2600">
                <a:solidFill>
                  <a:srgbClr val="002060"/>
                </a:solidFill>
              </a:rPr>
              <a:t>овка</a:t>
            </a:r>
            <a:r>
              <a:rPr lang="cs-CZ" sz="2600">
                <a:solidFill>
                  <a:srgbClr val="002060"/>
                </a:solidFill>
              </a:rPr>
              <a:t> </a:t>
            </a:r>
            <a:r>
              <a:rPr lang="cs-CZ" sz="2600" dirty="0">
                <a:solidFill>
                  <a:srgbClr val="002060"/>
                </a:solidFill>
              </a:rPr>
              <a:t>на необходимия материал.</a:t>
            </a:r>
            <a:r>
              <a:rPr sz="2600" dirty="0">
                <a:solidFill>
                  <a:srgbClr val="002060"/>
                </a:solidFill>
              </a:rPr>
              <a:t>  </a:t>
            </a:r>
          </a:p>
          <a:p>
            <a:pPr marL="457200" lvl="0" indent="-457200">
              <a:buFont typeface="Arial" panose="020B0604020202020204" pitchFamily="34" charset="0"/>
              <a:buChar char="•"/>
            </a:pPr>
            <a:r>
              <a:rPr lang="cs-CZ" sz="2600" dirty="0">
                <a:solidFill>
                  <a:srgbClr val="002060"/>
                </a:solidFill>
              </a:rPr>
              <a:t>Проверка: Как направих това? Индивидуална оценка и обратна връзка от учителя към ученика относно работата на ученика, която е конкретно свързана с постигането на определената </a:t>
            </a:r>
            <a:r>
              <a:rPr lang="bg-BG" sz="2600" dirty="0">
                <a:solidFill>
                  <a:srgbClr val="002060"/>
                </a:solidFill>
              </a:rPr>
              <a:t>цел </a:t>
            </a:r>
            <a:r>
              <a:rPr lang="cs-CZ" sz="2600" dirty="0">
                <a:solidFill>
                  <a:srgbClr val="002060"/>
                </a:solidFill>
              </a:rPr>
              <a:t>на ученика. Предоставете информация за напредъка на ученика (или липсата на такъв) и предоставете инструкции на ученика, които да му помогнат постигането на желаните целите и очакваното ниво.</a:t>
            </a:r>
            <a:endParaRPr sz="2600" dirty="0">
              <a:solidFill>
                <a:srgbClr val="002060"/>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36223A4D-3023-401C-B87B-D47558DCCF2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4EDCB3E2-1EBA-4425-9C15-3D3A560D8617}"/>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2" name="Shape 92"/>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95" name="Shape 95"/>
          <p:cNvSpPr>
            <a:spLocks noGrp="1"/>
          </p:cNvSpPr>
          <p:nvPr>
            <p:ph type="title"/>
          </p:nvPr>
        </p:nvSpPr>
        <p:spPr>
          <a:xfrm>
            <a:off x="-6761" y="981862"/>
            <a:ext cx="12198760" cy="688766"/>
          </a:xfrm>
          <a:prstGeom prst="rect">
            <a:avLst/>
          </a:prstGeom>
        </p:spPr>
        <p:txBody>
          <a:bodyPr>
            <a:normAutofit fontScale="90000"/>
          </a:bodyPr>
          <a:lstStyle>
            <a:lvl1pPr defTabSz="859536">
              <a:defRPr sz="5600">
                <a:solidFill>
                  <a:srgbClr val="142A9D"/>
                </a:solidFill>
                <a:latin typeface="Calibri"/>
                <a:ea typeface="Calibri"/>
                <a:cs typeface="Calibri"/>
                <a:sym typeface="Calibri"/>
              </a:defRPr>
            </a:lvl1pPr>
          </a:lstStyle>
          <a:p>
            <a:pPr lvl="0" defTabSz="713230">
              <a:defRPr sz="1800" u="none">
                <a:solidFill>
                  <a:srgbClr val="000000"/>
                </a:solidFill>
              </a:defRPr>
            </a:pPr>
            <a:r>
              <a:rPr lang="cs-CZ" sz="4400" u="sng" dirty="0">
                <a:solidFill>
                  <a:srgbClr val="002060"/>
                </a:solidFill>
                <a:sym typeface="Calibri Light"/>
              </a:rPr>
              <a:t>Модули на проекта STARS</a:t>
            </a:r>
          </a:p>
        </p:txBody>
      </p:sp>
      <p:sp>
        <p:nvSpPr>
          <p:cNvPr id="9" name="Shape 96"/>
          <p:cNvSpPr>
            <a:spLocks noGrp="1"/>
          </p:cNvSpPr>
          <p:nvPr>
            <p:ph type="body" idx="1"/>
          </p:nvPr>
        </p:nvSpPr>
        <p:spPr>
          <a:xfrm>
            <a:off x="781665" y="2016189"/>
            <a:ext cx="10826932" cy="3331840"/>
          </a:xfrm>
          <a:prstGeom prst="rect">
            <a:avLst/>
          </a:prstGeom>
        </p:spPr>
        <p:txBody>
          <a:bodyPr>
            <a:normAutofit/>
          </a:bodyPr>
          <a:lstStyle/>
          <a:p>
            <a:pPr algn="just" defTabSz="868680">
              <a:spcBef>
                <a:spcPts val="900"/>
              </a:spcBef>
              <a:defRPr sz="1800"/>
            </a:pPr>
            <a:r>
              <a:rPr lang="sk-SK" sz="2600" dirty="0">
                <a:solidFill>
                  <a:srgbClr val="002060"/>
                </a:solidFill>
              </a:rPr>
              <a:t>#1 	Съзвездия.				</a:t>
            </a:r>
            <a:r>
              <a:rPr lang="bg-BG" sz="2600" dirty="0">
                <a:solidFill>
                  <a:srgbClr val="002060"/>
                </a:solidFill>
              </a:rPr>
              <a:t>	</a:t>
            </a:r>
            <a:r>
              <a:rPr lang="sk-SK" sz="2600" dirty="0">
                <a:solidFill>
                  <a:srgbClr val="002060"/>
                </a:solidFill>
              </a:rPr>
              <a:t>#6 	Галактическа среда.</a:t>
            </a:r>
          </a:p>
          <a:p>
            <a:pPr algn="just" defTabSz="868680">
              <a:spcBef>
                <a:spcPts val="900"/>
              </a:spcBef>
              <a:defRPr sz="1800"/>
            </a:pPr>
            <a:r>
              <a:rPr lang="sk-SK" sz="2600" dirty="0">
                <a:solidFill>
                  <a:srgbClr val="002060"/>
                </a:solidFill>
              </a:rPr>
              <a:t>#2 	Движение на небесните тела.		#7 	Слънцето и звездите.</a:t>
            </a:r>
          </a:p>
          <a:p>
            <a:pPr lvl="0" algn="just" defTabSz="868680">
              <a:spcBef>
                <a:spcPts val="900"/>
              </a:spcBef>
              <a:defRPr sz="1800"/>
            </a:pPr>
            <a:r>
              <a:rPr lang="sk-SK" sz="2600" dirty="0">
                <a:solidFill>
                  <a:srgbClr val="002060"/>
                </a:solidFill>
              </a:rPr>
              <a:t>#3 	Закон за гравитацията на Нютон.	#8 	Галактика</a:t>
            </a:r>
            <a:r>
              <a:rPr lang="bg-BG" sz="2600" dirty="0">
                <a:solidFill>
                  <a:srgbClr val="002060"/>
                </a:solidFill>
              </a:rPr>
              <a:t>та Млечен път</a:t>
            </a:r>
            <a:r>
              <a:rPr lang="sk-SK" sz="2600" dirty="0">
                <a:solidFill>
                  <a:srgbClr val="002060"/>
                </a:solidFill>
              </a:rPr>
              <a:t> и </a:t>
            </a:r>
            <a:r>
              <a:rPr lang="bg-BG" sz="2600" dirty="0">
                <a:solidFill>
                  <a:srgbClr val="002060"/>
                </a:solidFill>
              </a:rPr>
              <a:t>								</a:t>
            </a:r>
            <a:r>
              <a:rPr lang="sk-SK" sz="2600" dirty="0">
                <a:solidFill>
                  <a:srgbClr val="002060"/>
                </a:solidFill>
              </a:rPr>
              <a:t>други галактики.</a:t>
            </a:r>
          </a:p>
          <a:p>
            <a:pPr lvl="0" algn="just" defTabSz="868680">
              <a:spcBef>
                <a:spcPts val="900"/>
              </a:spcBef>
              <a:defRPr sz="1800"/>
            </a:pPr>
            <a:r>
              <a:rPr lang="sk-SK" sz="2600" dirty="0">
                <a:solidFill>
                  <a:srgbClr val="002060"/>
                </a:solidFill>
              </a:rPr>
              <a:t>#4 	</a:t>
            </a:r>
            <a:r>
              <a:rPr lang="en-US" sz="2600"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Изследване</a:t>
            </a:r>
            <a:r>
              <a:rPr lang="sk-SK" sz="2600" dirty="0">
                <a:solidFill>
                  <a:srgbClr val="002060"/>
                </a:solidFill>
              </a:rPr>
              <a:t> на Вселената. 		#9 	Вселената.</a:t>
            </a:r>
          </a:p>
          <a:p>
            <a:pPr algn="just" defTabSz="868680">
              <a:spcBef>
                <a:spcPts val="900"/>
              </a:spcBef>
              <a:defRPr sz="1800"/>
            </a:pPr>
            <a:r>
              <a:rPr lang="sk-SK" sz="2600" dirty="0">
                <a:solidFill>
                  <a:srgbClr val="002060"/>
                </a:solidFill>
              </a:rPr>
              <a:t>#5 	Слънчевата система.			#10	Обсерватории.</a:t>
            </a:r>
          </a:p>
        </p:txBody>
      </p:sp>
    </p:spTree>
    <p:extLst>
      <p:ext uri="{BB962C8B-B14F-4D97-AF65-F5344CB8AC3E}">
        <p14:creationId xmlns:p14="http://schemas.microsoft.com/office/powerpoint/2010/main" val="19063615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F4DABE8-AE72-4301-BEC5-EAEBFCB9396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709AA62F-BCAB-4629-B7C4-096F41662BB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8" name="Shape 98"/>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01" name="Shape 101"/>
          <p:cNvSpPr>
            <a:spLocks noGrp="1"/>
          </p:cNvSpPr>
          <p:nvPr>
            <p:ph type="title"/>
          </p:nvPr>
        </p:nvSpPr>
        <p:spPr>
          <a:xfrm>
            <a:off x="7917" y="1072925"/>
            <a:ext cx="12192000" cy="657240"/>
          </a:xfrm>
          <a:prstGeom prst="rect">
            <a:avLst/>
          </a:prstGeom>
        </p:spPr>
        <p:txBody>
          <a:bodyPr lIns="0" tIns="0" rIns="0" bIns="0">
            <a:normAutofit/>
          </a:bodyPr>
          <a:lstStyle>
            <a:lvl1pPr defTabSz="713230">
              <a:defRPr sz="4600">
                <a:solidFill>
                  <a:srgbClr val="142A9D"/>
                </a:solidFill>
              </a:defRPr>
            </a:lvl1pPr>
          </a:lstStyle>
          <a:p>
            <a:pPr>
              <a:defRPr sz="1800" u="none">
                <a:solidFill>
                  <a:srgbClr val="000000"/>
                </a:solidFill>
              </a:defRPr>
            </a:pPr>
            <a:r>
              <a:rPr lang="cs-CZ" sz="4400" u="sng" dirty="0">
                <a:solidFill>
                  <a:srgbClr val="002060"/>
                </a:solidFill>
                <a:latin typeface="Calibri"/>
                <a:cs typeface="Calibri"/>
                <a:sym typeface="Calibri"/>
              </a:rPr>
              <a:t> Как са структурирани модулите</a:t>
            </a:r>
            <a:endParaRPr sz="4400" u="sng" dirty="0">
              <a:solidFill>
                <a:srgbClr val="002060"/>
              </a:solidFill>
              <a:latin typeface="Calibri"/>
              <a:cs typeface="Calibri"/>
              <a:sym typeface="Calibri"/>
            </a:endParaRPr>
          </a:p>
        </p:txBody>
      </p:sp>
      <p:sp>
        <p:nvSpPr>
          <p:cNvPr id="102" name="Shape 102"/>
          <p:cNvSpPr>
            <a:spLocks noGrp="1"/>
          </p:cNvSpPr>
          <p:nvPr>
            <p:ph type="body" idx="1"/>
          </p:nvPr>
        </p:nvSpPr>
        <p:spPr>
          <a:xfrm>
            <a:off x="92783" y="2036010"/>
            <a:ext cx="11608597" cy="3230635"/>
          </a:xfrm>
          <a:prstGeom prst="rect">
            <a:avLst/>
          </a:prstGeom>
        </p:spPr>
        <p:txBody>
          <a:bodyPr lIns="0" tIns="0" rIns="0" bIns="0">
            <a:noAutofit/>
          </a:bodyPr>
          <a:lstStyle/>
          <a:p>
            <a:pPr lvl="0" algn="just">
              <a:defRPr sz="1800"/>
            </a:pPr>
            <a:r>
              <a:rPr sz="2000" dirty="0"/>
              <a:t>	</a:t>
            </a:r>
            <a:r>
              <a:rPr lang="cs-CZ" sz="2600" dirty="0">
                <a:solidFill>
                  <a:srgbClr val="002060"/>
                </a:solidFill>
              </a:rPr>
              <a:t>Всеки модул е ​​разделен на няколко теми.</a:t>
            </a:r>
            <a:endParaRPr sz="2600" dirty="0">
              <a:solidFill>
                <a:srgbClr val="002060"/>
              </a:solidFill>
            </a:endParaRPr>
          </a:p>
          <a:p>
            <a:pPr lvl="0" algn="just">
              <a:defRPr sz="1800"/>
            </a:pPr>
            <a:r>
              <a:rPr sz="2600">
                <a:solidFill>
                  <a:srgbClr val="002060"/>
                </a:solidFill>
              </a:rPr>
              <a:t>	</a:t>
            </a:r>
            <a:r>
              <a:rPr lang="cs-CZ" sz="2600" dirty="0">
                <a:solidFill>
                  <a:srgbClr val="002060"/>
                </a:solidFill>
              </a:rPr>
              <a:t>Всяка тема съдържа:</a:t>
            </a:r>
          </a:p>
          <a:p>
            <a:pPr marL="1435100" lvl="0" indent="-304800" algn="just">
              <a:buClr>
                <a:srgbClr val="131D84"/>
              </a:buClr>
              <a:buSzPct val="100000"/>
              <a:buFont typeface="Arial"/>
              <a:buChar char="•"/>
              <a:defRPr sz="1800"/>
            </a:pPr>
            <a:r>
              <a:rPr lang="cs-CZ" sz="2000" dirty="0">
                <a:solidFill>
                  <a:srgbClr val="002060"/>
                </a:solidFill>
              </a:rPr>
              <a:t>Кратко въведение и ключови думи.</a:t>
            </a:r>
            <a:endParaRPr sz="2000" dirty="0">
              <a:solidFill>
                <a:srgbClr val="002060"/>
              </a:solidFill>
            </a:endParaRPr>
          </a:p>
          <a:p>
            <a:pPr marL="1435100" lvl="0" indent="-304800" algn="l">
              <a:buClr>
                <a:srgbClr val="131D84"/>
              </a:buClr>
              <a:buSzPct val="100000"/>
              <a:buFont typeface="Arial"/>
              <a:buChar char="•"/>
              <a:defRPr sz="1800"/>
            </a:pPr>
            <a:r>
              <a:rPr lang="cs-CZ" sz="2000" dirty="0">
                <a:solidFill>
                  <a:srgbClr val="002060"/>
                </a:solidFill>
              </a:rPr>
              <a:t>Теоретична част за учителя - дава базисната информация, необходима за подготвяне на урок по тази тема (в някои случаи и линкове към допълнителни материали в интернет).</a:t>
            </a:r>
          </a:p>
          <a:p>
            <a:pPr marL="1435100" lvl="0" indent="-304800" algn="l">
              <a:buClr>
                <a:srgbClr val="131D84"/>
              </a:buClr>
              <a:buSzPct val="100000"/>
              <a:buFont typeface="Arial"/>
              <a:buChar char="•"/>
              <a:defRPr sz="1800"/>
            </a:pPr>
            <a:r>
              <a:rPr lang="cs-CZ" sz="2000" dirty="0">
                <a:solidFill>
                  <a:srgbClr val="002060"/>
                </a:solidFill>
              </a:rPr>
              <a:t>Практически упражнения и тестове за ученика - (в повечето случаи) готови за ползване в класната стая, придружени с отговори.</a:t>
            </a:r>
            <a:endParaRPr sz="2000" dirty="0">
              <a:solidFill>
                <a:srgbClr val="002060"/>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AFEDBA9-8232-46EB-B435-372FD91950AE}"/>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661739D2-11F9-42BA-A045-07F1C81794BD}"/>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04" name="Shape 104"/>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08" name="Shape 108"/>
          <p:cNvSpPr/>
          <p:nvPr/>
        </p:nvSpPr>
        <p:spPr>
          <a:xfrm>
            <a:off x="748072" y="2191194"/>
            <a:ext cx="11198505" cy="200054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502057" lvl="0" indent="-502057">
              <a:buClr>
                <a:srgbClr val="002060"/>
              </a:buClr>
              <a:buSzPct val="100000"/>
              <a:buAutoNum type="arabicPeriod"/>
            </a:pPr>
            <a:r>
              <a:rPr lang="cs-CZ" sz="2600" dirty="0">
                <a:solidFill>
                  <a:srgbClr val="002060"/>
                </a:solidFill>
              </a:rPr>
              <a:t>Прочетете внимателно теоретичната част за учителя.</a:t>
            </a:r>
            <a:endParaRPr sz="2600" dirty="0">
              <a:solidFill>
                <a:srgbClr val="002060"/>
              </a:solidFill>
            </a:endParaRPr>
          </a:p>
          <a:p>
            <a:pPr lvl="0"/>
            <a:endParaRPr sz="2600" dirty="0">
              <a:solidFill>
                <a:srgbClr val="002060"/>
              </a:solidFill>
            </a:endParaRPr>
          </a:p>
          <a:p>
            <a:pPr marL="502057" lvl="0" indent="-502057">
              <a:buClr>
                <a:srgbClr val="002060"/>
              </a:buClr>
              <a:buSzPct val="100000"/>
              <a:buAutoNum type="arabicPeriod" startAt="2"/>
            </a:pPr>
            <a:r>
              <a:rPr lang="cs-CZ" sz="2600" dirty="0">
                <a:solidFill>
                  <a:srgbClr val="002060"/>
                </a:solidFill>
              </a:rPr>
              <a:t>Ако имате въпроси, потърсете повече материали в уебсайта на проекта (project-stars.com) или на други интернет страници.</a:t>
            </a:r>
            <a:br>
              <a:rPr lang="cs-CZ" sz="2600" dirty="0">
                <a:solidFill>
                  <a:srgbClr val="002060"/>
                </a:solidFill>
              </a:rPr>
            </a:br>
            <a:r>
              <a:rPr sz="2600" dirty="0">
                <a:solidFill>
                  <a:srgbClr val="002060"/>
                </a:solidFill>
              </a:rPr>
              <a:t> </a:t>
            </a:r>
          </a:p>
          <a:p>
            <a:pPr lvl="0"/>
            <a:r>
              <a:rPr sz="2600" dirty="0">
                <a:solidFill>
                  <a:srgbClr val="002060"/>
                </a:solidFill>
              </a:rPr>
              <a:t>	</a:t>
            </a:r>
            <a:r>
              <a:rPr lang="cs-CZ" sz="2600" dirty="0">
                <a:solidFill>
                  <a:srgbClr val="F22D25"/>
                </a:solidFill>
              </a:rPr>
              <a:t>Внимание! Убедете се, че източниците са достоверни!</a:t>
            </a:r>
            <a:endParaRPr sz="2600" dirty="0">
              <a:solidFill>
                <a:srgbClr val="F22D25"/>
              </a:solidFill>
            </a:endParaRPr>
          </a:p>
        </p:txBody>
      </p:sp>
      <p:sp>
        <p:nvSpPr>
          <p:cNvPr id="9" name="Shape 114">
            <a:extLst>
              <a:ext uri="{FF2B5EF4-FFF2-40B4-BE49-F238E27FC236}">
                <a16:creationId xmlns:a16="http://schemas.microsoft.com/office/drawing/2014/main" id="{C62839CD-CF2A-4145-ADA6-6B29B2B191F0}"/>
              </a:ext>
            </a:extLst>
          </p:cNvPr>
          <p:cNvSpPr/>
          <p:nvPr/>
        </p:nvSpPr>
        <p:spPr>
          <a:xfrm>
            <a:off x="-6762"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sz="4400" u="sng">
                <a:solidFill>
                  <a:srgbClr val="002060"/>
                </a:solidFill>
              </a:rPr>
              <a:t> </a:t>
            </a:r>
            <a:r>
              <a:rPr lang="sk-SK" sz="4400" u="sng" dirty="0">
                <a:solidFill>
                  <a:srgbClr val="002060"/>
                </a:solidFill>
              </a:rPr>
              <a:t>Как да подходим към материала 1</a:t>
            </a:r>
            <a:endParaRPr sz="4400" u="sng" dirty="0">
              <a:solidFill>
                <a:srgbClr val="002060"/>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57766CD6-1A30-4EC7-9007-558110A5F9D7}"/>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2AFB0D9-C260-4509-8235-3A828CA36B4C}"/>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10" name="Shape 110"/>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13" name="Shape 113"/>
          <p:cNvSpPr/>
          <p:nvPr/>
        </p:nvSpPr>
        <p:spPr>
          <a:xfrm>
            <a:off x="668185" y="2181619"/>
            <a:ext cx="11198506" cy="31700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buClr>
                <a:srgbClr val="002163"/>
              </a:buClr>
            </a:pPr>
            <a:r>
              <a:rPr lang="cs-CZ" sz="2600" dirty="0">
                <a:solidFill>
                  <a:srgbClr val="002163"/>
                </a:solidFill>
              </a:rPr>
              <a:t>При подготовка на теоретичната част:</a:t>
            </a:r>
            <a:endParaRPr lang="bg-BG" sz="2600" dirty="0">
              <a:solidFill>
                <a:srgbClr val="002163"/>
              </a:solidFill>
            </a:endParaRPr>
          </a:p>
          <a:p>
            <a:pPr lvl="0">
              <a:buClr>
                <a:srgbClr val="002163"/>
              </a:buClr>
            </a:pPr>
            <a:endParaRPr lang="cs-CZ" sz="2600" dirty="0">
              <a:solidFill>
                <a:srgbClr val="002163"/>
              </a:solidFill>
            </a:endParaRPr>
          </a:p>
          <a:p>
            <a:pPr lvl="0"/>
            <a:r>
              <a:rPr lang="cs-CZ" sz="2200" dirty="0">
                <a:solidFill>
                  <a:srgbClr val="002060"/>
                </a:solidFill>
              </a:rPr>
              <a:t>Не по-малко важен е въпросът за времето - уместно е да се споменат времевите зони, които са важни по време </a:t>
            </a:r>
            <a:r>
              <a:rPr lang="bg-BG" sz="2200" dirty="0">
                <a:solidFill>
                  <a:srgbClr val="002060"/>
                </a:solidFill>
              </a:rPr>
              <a:t>н</a:t>
            </a:r>
            <a:r>
              <a:rPr lang="cs-CZ" sz="2200" dirty="0">
                <a:solidFill>
                  <a:srgbClr val="002060"/>
                </a:solidFill>
              </a:rPr>
              <a:t>а дълги пътувания и гледане на спортни срещи, които се провеждат извън Европа. Интересни теми отваря въпросът за истинското слънчево време и средното слънчево време, което може лесно да се наблюдава със слънчев часовник и да се използва за обяснение на словашката народна поговорка „Света Луция отнема от нощта, но не прибавя към деня“, която на пръв поглед изглежда нелогична (денят на Св. Луция се чества всяка година на 13 декември).  </a:t>
            </a:r>
          </a:p>
        </p:txBody>
      </p:sp>
      <p:sp>
        <p:nvSpPr>
          <p:cNvPr id="114" name="Shape 114"/>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Как да подходим към материала 2</a:t>
            </a:r>
            <a:endParaRPr sz="4400" u="sng" dirty="0">
              <a:solidFill>
                <a:srgbClr val="002060"/>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CEB8788-6861-4F51-902A-57CA98832C78}"/>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0C739F15-AB8A-472A-9547-7741D95343D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16" name="Shape 116"/>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20" name="Shape 120"/>
          <p:cNvSpPr/>
          <p:nvPr/>
        </p:nvSpPr>
        <p:spPr>
          <a:xfrm>
            <a:off x="496747" y="1970566"/>
            <a:ext cx="11198506" cy="3447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Clr>
                <a:srgbClr val="002060"/>
              </a:buClr>
              <a:buSzPct val="100000"/>
              <a:buFont typeface="+mj-lt"/>
              <a:buAutoNum type="arabicPeriod" startAt="3"/>
            </a:pPr>
            <a:r>
              <a:rPr lang="cs-CZ" sz="2200" dirty="0">
                <a:solidFill>
                  <a:srgbClr val="002060"/>
                </a:solidFill>
              </a:rPr>
              <a:t>Прочетете внимателно практическите упражнения и  отговорите към тях.</a:t>
            </a:r>
            <a:endParaRPr sz="2200" dirty="0">
              <a:solidFill>
                <a:srgbClr val="002060"/>
              </a:solidFill>
            </a:endParaRPr>
          </a:p>
          <a:p>
            <a:pPr lvl="0"/>
            <a:endParaRPr sz="2400" dirty="0">
              <a:solidFill>
                <a:srgbClr val="002060"/>
              </a:solidFill>
            </a:endParaRPr>
          </a:p>
          <a:p>
            <a:pPr marL="457200" lvl="0" indent="-457200">
              <a:buClr>
                <a:srgbClr val="002060"/>
              </a:buClr>
              <a:buSzPct val="100000"/>
              <a:buFont typeface="+mj-lt"/>
              <a:buAutoNum type="arabicPeriod" startAt="4"/>
            </a:pPr>
            <a:r>
              <a:rPr lang="cs-CZ" sz="2200" dirty="0">
                <a:solidFill>
                  <a:srgbClr val="002060"/>
                </a:solidFill>
              </a:rPr>
              <a:t>Ако имате въпроси, потърсете отговор в допълнителните материали и/или в страницата на проекта (project-stars.com) или на други интернет страници. Внимание! Убедете се, че източниците са достоверни!</a:t>
            </a:r>
            <a:br>
              <a:rPr lang="cs-CZ" sz="2200" dirty="0">
                <a:solidFill>
                  <a:srgbClr val="002060"/>
                </a:solidFill>
              </a:rPr>
            </a:br>
            <a:endParaRPr sz="2400" dirty="0">
              <a:solidFill>
                <a:srgbClr val="002163"/>
              </a:solidFill>
            </a:endParaRPr>
          </a:p>
          <a:p>
            <a:pPr marL="457200" lvl="0" indent="-457200">
              <a:buClr>
                <a:srgbClr val="002163"/>
              </a:buClr>
              <a:buSzPct val="100000"/>
              <a:buFont typeface="+mj-lt"/>
              <a:buAutoNum type="arabicPeriod" startAt="5"/>
            </a:pPr>
            <a:r>
              <a:rPr lang="cs-CZ" sz="2200" dirty="0">
                <a:solidFill>
                  <a:srgbClr val="002163"/>
                </a:solidFill>
              </a:rPr>
              <a:t>В зависимост от теоретичната част, подберете практически упражнения за илюстриране на материала.  Може да потърсите други упражнения в допълнителните материали и/или в страницата на проекта (project-stars.com) или на други интернет страници. Внимание! Убедете се, че източниците са достоверни!</a:t>
            </a:r>
          </a:p>
        </p:txBody>
      </p:sp>
      <p:sp>
        <p:nvSpPr>
          <p:cNvPr id="9" name="Shape 114">
            <a:extLst>
              <a:ext uri="{FF2B5EF4-FFF2-40B4-BE49-F238E27FC236}">
                <a16:creationId xmlns:a16="http://schemas.microsoft.com/office/drawing/2014/main" id="{17C274E4-3DE8-4357-B821-416555839368}"/>
              </a:ext>
            </a:extLst>
          </p:cNvPr>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sz="4400" u="sng">
                <a:solidFill>
                  <a:srgbClr val="002060"/>
                </a:solidFill>
              </a:rPr>
              <a:t> </a:t>
            </a:r>
            <a:r>
              <a:rPr lang="sk-SK" sz="4400" u="sng" dirty="0">
                <a:solidFill>
                  <a:srgbClr val="002060"/>
                </a:solidFill>
              </a:rPr>
              <a:t>Как да подходим към материала 3</a:t>
            </a:r>
            <a:endParaRPr sz="4400" u="sng" dirty="0">
              <a:solidFill>
                <a:srgbClr val="002060"/>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26" name="Shape 126"/>
          <p:cNvSpPr/>
          <p:nvPr/>
        </p:nvSpPr>
        <p:spPr>
          <a:xfrm>
            <a:off x="496747" y="1895860"/>
            <a:ext cx="11198506" cy="338554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Clr>
                <a:srgbClr val="002060"/>
              </a:buClr>
              <a:buSzPct val="100000"/>
              <a:buFont typeface="+mj-lt"/>
              <a:buAutoNum type="arabicPeriod" startAt="6"/>
            </a:pPr>
            <a:r>
              <a:rPr lang="cs-CZ" sz="2200" dirty="0">
                <a:solidFill>
                  <a:srgbClr val="002060"/>
                </a:solidFill>
              </a:rPr>
              <a:t>Имайте предвид, че за някои от упражненията се изискват допълнителни материали, които едва ли са</a:t>
            </a:r>
            <a:r>
              <a:rPr lang="bg-BG" sz="2200" dirty="0">
                <a:solidFill>
                  <a:srgbClr val="002060"/>
                </a:solidFill>
              </a:rPr>
              <a:t> </a:t>
            </a:r>
            <a:r>
              <a:rPr lang="cs-CZ" sz="2200" dirty="0">
                <a:solidFill>
                  <a:srgbClr val="002060"/>
                </a:solidFill>
              </a:rPr>
              <a:t>наличн</a:t>
            </a:r>
            <a:r>
              <a:rPr lang="bg-BG" sz="2200" dirty="0">
                <a:solidFill>
                  <a:srgbClr val="002060"/>
                </a:solidFill>
              </a:rPr>
              <a:t>и</a:t>
            </a:r>
            <a:r>
              <a:rPr lang="cs-CZ" sz="2200" dirty="0">
                <a:solidFill>
                  <a:srgbClr val="002060"/>
                </a:solidFill>
              </a:rPr>
              <a:t> в класната стая. За тях е необходимо да се подготвите предварително - или вие да ги предоставите на учениците, или да предупредите учениците да си ги набавят!</a:t>
            </a:r>
            <a:endParaRPr sz="2200" dirty="0">
              <a:solidFill>
                <a:srgbClr val="002060"/>
              </a:solidFill>
            </a:endParaRPr>
          </a:p>
          <a:p>
            <a:pPr marL="457200" lvl="0" indent="-457200">
              <a:buClr>
                <a:srgbClr val="002060"/>
              </a:buClr>
              <a:buSzPct val="100000"/>
              <a:buFont typeface="+mj-lt"/>
              <a:buAutoNum type="arabicPeriod" startAt="7"/>
            </a:pPr>
            <a:r>
              <a:rPr lang="cs-CZ" sz="2200" dirty="0">
                <a:solidFill>
                  <a:srgbClr val="002060"/>
                </a:solidFill>
              </a:rPr>
              <a:t>Препоръчваме да изпробвате избраните упражнения и да направите собствена преценка за сложността и необходимото за изпълнение време.  Ако прецените, можете да правите промени, съкращения, улеснения и т.н. в упражненията, стига това да не нарушава физическия смисъл на заданията.</a:t>
            </a:r>
            <a:endParaRPr sz="2400" dirty="0">
              <a:solidFill>
                <a:srgbClr val="002163"/>
              </a:solidFill>
            </a:endParaRPr>
          </a:p>
          <a:p>
            <a:pPr marL="457200" lvl="0" indent="-457200">
              <a:buClr>
                <a:srgbClr val="002163"/>
              </a:buClr>
              <a:buSzPct val="100000"/>
              <a:buFont typeface="+mj-lt"/>
              <a:buAutoNum type="arabicPeriod" startAt="8"/>
            </a:pPr>
            <a:r>
              <a:rPr lang="cs-CZ" sz="2200" dirty="0">
                <a:solidFill>
                  <a:srgbClr val="002163"/>
                </a:solidFill>
              </a:rPr>
              <a:t>По ваша преценка, можете да дадете някои от упражненията (или част от тях) за домашно - да се направи предварителна подготовка, или да се довърши вкъщи.</a:t>
            </a:r>
            <a:endParaRPr sz="2200" dirty="0">
              <a:solidFill>
                <a:srgbClr val="002163"/>
              </a:solidFill>
            </a:endParaRPr>
          </a:p>
        </p:txBody>
      </p:sp>
      <p:sp>
        <p:nvSpPr>
          <p:cNvPr id="7" name="Shape 114">
            <a:extLst>
              <a:ext uri="{FF2B5EF4-FFF2-40B4-BE49-F238E27FC236}">
                <a16:creationId xmlns:a16="http://schemas.microsoft.com/office/drawing/2014/main" id="{4FF6AEB2-B1EB-48CA-89F9-0BEA488A7F26}"/>
              </a:ext>
            </a:extLst>
          </p:cNvPr>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dirty="0"/>
              <a:t> </a:t>
            </a:r>
            <a:r>
              <a:rPr sz="4400" u="sng">
                <a:solidFill>
                  <a:srgbClr val="002060"/>
                </a:solidFill>
              </a:rPr>
              <a:t> </a:t>
            </a:r>
            <a:r>
              <a:rPr lang="sk-SK" sz="4400" u="sng" dirty="0">
                <a:solidFill>
                  <a:srgbClr val="002060"/>
                </a:solidFill>
              </a:rPr>
              <a:t>Как да подходим към материала 4</a:t>
            </a:r>
            <a:endParaRPr sz="4400" u="sng" dirty="0">
              <a:solidFill>
                <a:srgbClr val="002060"/>
              </a:solidFill>
            </a:endParaRPr>
          </a:p>
        </p:txBody>
      </p:sp>
      <p:pic>
        <p:nvPicPr>
          <p:cNvPr id="8" name="image2.jpg">
            <a:extLst>
              <a:ext uri="{FF2B5EF4-FFF2-40B4-BE49-F238E27FC236}">
                <a16:creationId xmlns:a16="http://schemas.microsoft.com/office/drawing/2014/main" id="{D6DA53BC-1A43-4671-9D80-69E6DB3E3E8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9" name="image1.png">
            <a:extLst>
              <a:ext uri="{FF2B5EF4-FFF2-40B4-BE49-F238E27FC236}">
                <a16:creationId xmlns:a16="http://schemas.microsoft.com/office/drawing/2014/main" id="{D8D5E18E-20A1-4D31-BBD7-E0497C007662}"/>
              </a:ext>
            </a:extLst>
          </p:cNvPr>
          <p:cNvPicPr/>
          <p:nvPr/>
        </p:nvPicPr>
        <p:blipFill rotWithShape="1">
          <a:blip r:embed="rId3"/>
          <a:srcRect t="8893" b="13838"/>
          <a:stretch/>
        </p:blipFill>
        <p:spPr>
          <a:xfrm>
            <a:off x="1254255" y="0"/>
            <a:ext cx="9683489" cy="110178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D8A46CFB-C2C3-482B-8175-3780BFCF28FA}"/>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9B96CC1A-5494-47C6-BD7F-49BB45CFCFC2}"/>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28" name="Shape 128"/>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31" name="Shape 131"/>
          <p:cNvSpPr/>
          <p:nvPr/>
        </p:nvSpPr>
        <p:spPr>
          <a:xfrm>
            <a:off x="-6763" y="1054369"/>
            <a:ext cx="12198761"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err="1">
                <a:solidFill>
                  <a:srgbClr val="002060"/>
                </a:solidFill>
              </a:rPr>
              <a:t>Модул 4 – съдържание:</a:t>
            </a:r>
          </a:p>
        </p:txBody>
      </p:sp>
      <p:sp>
        <p:nvSpPr>
          <p:cNvPr id="132" name="Shape 132"/>
          <p:cNvSpPr/>
          <p:nvPr/>
        </p:nvSpPr>
        <p:spPr>
          <a:xfrm>
            <a:off x="249956" y="2082323"/>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4.1 Време и времена</a:t>
            </a:r>
          </a:p>
          <a:p>
            <a:pPr lvl="1"/>
            <a:r>
              <a:rPr lang="cs-CZ" sz="2800" dirty="0">
                <a:solidFill>
                  <a:srgbClr val="002060"/>
                </a:solidFill>
              </a:rPr>
              <a:t>	Времева зона. Слънчево време</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2689</TotalTime>
  <Words>3766</Words>
  <Application>Microsoft Office PowerPoint</Application>
  <PresentationFormat>Širokouhlá</PresentationFormat>
  <Paragraphs>202</Paragraphs>
  <Slides>28</Slides>
  <Notes>9</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28</vt:i4>
      </vt:variant>
    </vt:vector>
  </HeadingPairs>
  <TitlesOfParts>
    <vt:vector size="36" baseType="lpstr">
      <vt:lpstr>Arial</vt:lpstr>
      <vt:lpstr>Avenir Roman</vt:lpstr>
      <vt:lpstr>Calibri</vt:lpstr>
      <vt:lpstr>Calibri Light</vt:lpstr>
      <vt:lpstr>Franklin Gothic Book</vt:lpstr>
      <vt:lpstr>Verdana</vt:lpstr>
      <vt:lpstr>Verdana Bold</vt:lpstr>
      <vt:lpstr>Default</vt:lpstr>
      <vt:lpstr>Prezentácia programu PowerPoint</vt:lpstr>
      <vt:lpstr>Prezentácia programu PowerPoint</vt:lpstr>
      <vt:lpstr>Модули на проекта STARS</vt:lpstr>
      <vt:lpstr> Как са структурирани модулите</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Ota Kéhar</dc:creator>
  <cp:lastModifiedBy>Andrea</cp:lastModifiedBy>
  <cp:revision>281</cp:revision>
  <dcterms:modified xsi:type="dcterms:W3CDTF">2020-10-13T20:15:32Z</dcterms:modified>
</cp:coreProperties>
</file>