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324" r:id="rId3"/>
    <p:sldId id="382" r:id="rId4"/>
    <p:sldId id="327" r:id="rId5"/>
    <p:sldId id="393" r:id="rId6"/>
    <p:sldId id="394" r:id="rId7"/>
    <p:sldId id="395" r:id="rId8"/>
    <p:sldId id="264" r:id="rId9"/>
    <p:sldId id="300" r:id="rId10"/>
    <p:sldId id="275" r:id="rId11"/>
    <p:sldId id="280" r:id="rId12"/>
    <p:sldId id="293" r:id="rId13"/>
    <p:sldId id="294" r:id="rId14"/>
    <p:sldId id="281" r:id="rId15"/>
    <p:sldId id="295" r:id="rId16"/>
    <p:sldId id="309" r:id="rId17"/>
    <p:sldId id="282" r:id="rId18"/>
    <p:sldId id="296" r:id="rId19"/>
    <p:sldId id="310" r:id="rId20"/>
    <p:sldId id="297" r:id="rId21"/>
    <p:sldId id="311" r:id="rId22"/>
    <p:sldId id="298" r:id="rId23"/>
    <p:sldId id="312" r:id="rId24"/>
    <p:sldId id="379" r:id="rId25"/>
    <p:sldId id="380" r:id="rId26"/>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initials="A" lastIdx="1" clrIdx="0">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12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36" autoAdjust="0"/>
  </p:normalViewPr>
  <p:slideViewPr>
    <p:cSldViewPr snapToGrid="0">
      <p:cViewPr varScale="1">
        <p:scale>
          <a:sx n="79" d="100"/>
          <a:sy n="79" d="100"/>
        </p:scale>
        <p:origin x="821" y="101"/>
      </p:cViewPr>
      <p:guideLst>
        <p:guide orient="horz" pos="2160"/>
        <p:guide pos="3838"/>
      </p:guideLst>
    </p:cSldViewPr>
  </p:slideViewPr>
  <p:notesTextViewPr>
    <p:cViewPr>
      <p:scale>
        <a:sx n="1" d="1"/>
        <a:sy n="1" d="1"/>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1BD91-09F6-4C54-9D4B-7363E2A0618D}" type="datetimeFigureOut">
              <a:rPr lang="cs-CZ" smtClean="0"/>
              <a:t>30.09.2020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A1B302-6D6F-4619-81B1-7294DD9329BC}" type="slidenum">
              <a:rPr lang="cs-CZ" smtClean="0"/>
              <a:t>‹#›</a:t>
            </a:fld>
            <a:endParaRPr lang="cs-CZ"/>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B3A1B302-6D6F-4619-81B1-7294DD9329BC}" type="slidenum">
              <a:rPr lang="cs-CZ" smtClean="0"/>
              <a:t>8</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Shape 242"/>
          <p:cNvSpPr>
            <a:spLocks noGrp="1" noRot="1" noChangeAspect="1"/>
          </p:cNvSpPr>
          <p:nvPr>
            <p:ph type="sldImg"/>
          </p:nvPr>
        </p:nvSpPr>
        <p:spPr>
          <a:prstGeom prst="rect">
            <a:avLst/>
          </a:prstGeom>
        </p:spPr>
        <p:txBody>
          <a:bodyPr/>
          <a:lstStyle/>
          <a:p>
            <a:pPr lvl="0"/>
            <a:endParaRPr/>
          </a:p>
        </p:txBody>
      </p:sp>
      <p:sp>
        <p:nvSpPr>
          <p:cNvPr id="243" name="Shape 243"/>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Shape 250"/>
          <p:cNvSpPr>
            <a:spLocks noGrp="1" noRot="1" noChangeAspect="1"/>
          </p:cNvSpPr>
          <p:nvPr>
            <p:ph type="sldImg"/>
          </p:nvPr>
        </p:nvSpPr>
        <p:spPr>
          <a:prstGeom prst="rect">
            <a:avLst/>
          </a:prstGeom>
        </p:spPr>
        <p:txBody>
          <a:bodyPr/>
          <a:lstStyle/>
          <a:p>
            <a:pPr lvl="0"/>
            <a:endParaRPr/>
          </a:p>
        </p:txBody>
      </p:sp>
      <p:sp>
        <p:nvSpPr>
          <p:cNvPr id="251" name="Shape 251"/>
          <p:cNvSpPr>
            <a:spLocks noGrp="1"/>
          </p:cNvSpPr>
          <p:nvPr>
            <p:ph type="body" sz="quarter" idx="1"/>
          </p:nvPr>
        </p:nvSpPr>
        <p:spPr>
          <a:prstGeom prst="rect">
            <a:avLst/>
          </a:prstGeom>
        </p:spPr>
        <p:txBody>
          <a:bodyPr/>
          <a:lstStyle/>
          <a:p>
            <a:pPr lvl="0" defTabSz="914400">
              <a:lnSpc>
                <a:spcPct val="100000"/>
              </a:lnSpc>
              <a:defRPr sz="1800"/>
            </a:pPr>
            <a:r>
              <a:rPr sz="1200" i="1">
                <a:latin typeface="Calibri"/>
                <a:ea typeface="Calibri"/>
                <a:cs typeface="Calibri"/>
                <a:sym typeface="Calibri"/>
              </a:rPr>
              <a:t>DOI: 10.3102/003465430298487, </a:t>
            </a:r>
            <a:r>
              <a:rPr sz="1200">
                <a:latin typeface="Calibri"/>
                <a:ea typeface="Calibri"/>
                <a:cs typeface="Calibri"/>
                <a:sym typeface="Calibri"/>
              </a:rPr>
              <a:t>The Power of Feedback, John Hattie and Helen Timperley, </a:t>
            </a:r>
            <a:r>
              <a:rPr sz="1200" i="1">
                <a:latin typeface="Calibri"/>
                <a:ea typeface="Calibri"/>
                <a:cs typeface="Calibri"/>
                <a:sym typeface="Calibri"/>
              </a:rPr>
              <a:t>University of Auckland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zvislého textu 2"/>
          <p:cNvSpPr>
            <a:spLocks noGrp="1"/>
          </p:cNvSpPr>
          <p:nvPr>
            <p:ph type="body" orient="vert" idx="1" hasCustomPrompt="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hasCustomPrompt="1"/>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hasCustomPrompt="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idx="1" hasCustomPrompt="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06A87E36-F994-418B-86C7-37DA552EEC43}" type="datetimeFigureOut">
              <a:rPr lang="sk-SK" smtClean="0"/>
              <a:t>30.9.2020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obsahu 2"/>
          <p:cNvSpPr>
            <a:spLocks noGrp="1"/>
          </p:cNvSpPr>
          <p:nvPr>
            <p:ph sz="half" idx="1" hasCustomPrompt="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hasCustomPrompt="1"/>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hasCustomPrompt="1"/>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hasCustomPrompt="1"/>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06A87E36-F994-418B-86C7-37DA552EEC43}" type="datetimeFigureOut">
              <a:rPr lang="sk-SK" smtClean="0"/>
              <a:t>30.9.2020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hasCustomPrompt="1"/>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06A87E36-F994-418B-86C7-37DA552EEC43}" type="datetimeFigureOut">
              <a:rPr lang="sk-SK" smtClean="0"/>
              <a:t>30.9.2020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06A87E36-F994-418B-86C7-37DA552EEC43}" type="datetimeFigureOut">
              <a:rPr lang="sk-SK" smtClean="0"/>
              <a:t>30.9.2020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hasCustomPrompt="1"/>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06A87E36-F994-418B-86C7-37DA552EEC43}" type="datetimeFigureOut">
              <a:rPr lang="sk-SK" smtClean="0"/>
              <a:t>30.9.2020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B19CD209-EA61-405E-BC97-B32A8A2B4AB1}" type="slidenum">
              <a:rPr lang="sk-SK" smtClean="0"/>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A87E36-F994-418B-86C7-37DA552EEC43}" type="datetimeFigureOut">
              <a:rPr lang="sk-SK" smtClean="0"/>
              <a:t>30.9.2020</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CD209-EA61-405E-BC97-B32A8A2B4AB1}"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project-stars.com/"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p:cNvSpPr/>
          <p:nvPr/>
        </p:nvSpPr>
        <p:spPr>
          <a:xfrm>
            <a:off x="-6761" y="1049639"/>
            <a:ext cx="12198761" cy="646331"/>
          </a:xfrm>
          <a:prstGeom prst="rect">
            <a:avLst/>
          </a:prstGeom>
          <a:solidFill>
            <a:schemeClr val="accent2"/>
          </a:solidFill>
        </p:spPr>
        <p:txBody>
          <a:bodyPr wrap="square">
            <a:spAutoFit/>
          </a:bodyPr>
          <a:lstStyle/>
          <a:p>
            <a:pPr>
              <a:lnSpc>
                <a:spcPct val="150000"/>
              </a:lnSpc>
              <a:spcAft>
                <a:spcPts val="0"/>
              </a:spcAft>
            </a:pPr>
            <a:r>
              <a:rPr lang="sk-SK" sz="800" b="1" dirty="0">
                <a:latin typeface="Verdana" panose="020B0604030504040204" pitchFamily="34" charset="0"/>
                <a:ea typeface="Verdana" panose="020B0604030504040204" pitchFamily="34" charset="0"/>
                <a:cs typeface="Verdana" panose="020B0604030504040204" pitchFamily="34" charset="0"/>
              </a:rPr>
              <a:t>Project:</a:t>
            </a:r>
            <a:r>
              <a:rPr lang="sk-SK" sz="800" dirty="0">
                <a:latin typeface="Verdana" panose="020B0604030504040204" pitchFamily="34" charset="0"/>
                <a:ea typeface="Verdana" panose="020B0604030504040204" pitchFamily="34" charset="0"/>
                <a:cs typeface="Verdana" panose="020B0604030504040204" pitchFamily="34" charset="0"/>
              </a:rPr>
              <a:t> STARS (</a:t>
            </a:r>
            <a:r>
              <a:rPr lang="sk-SK" sz="800" dirty="0" err="1">
                <a:latin typeface="Verdana" panose="020B0604030504040204" pitchFamily="34" charset="0"/>
                <a:ea typeface="Verdana" panose="020B0604030504040204" pitchFamily="34" charset="0"/>
                <a:cs typeface="Verdana" panose="020B0604030504040204" pitchFamily="34" charset="0"/>
              </a:rPr>
              <a:t>Successfully</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Teaching</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AstRonomy</a:t>
            </a:r>
            <a:r>
              <a:rPr lang="sk-SK" sz="800" dirty="0">
                <a:latin typeface="Verdana" panose="020B0604030504040204" pitchFamily="34" charset="0"/>
                <a:ea typeface="Verdana" panose="020B0604030504040204" pitchFamily="34" charset="0"/>
                <a:cs typeface="Verdana" panose="020B0604030504040204" pitchFamily="34" charset="0"/>
              </a:rPr>
              <a:t> in </a:t>
            </a:r>
            <a:r>
              <a:rPr lang="sk-SK" sz="800" dirty="0" err="1">
                <a:latin typeface="Verdana" panose="020B0604030504040204" pitchFamily="34" charset="0"/>
                <a:ea typeface="Verdana" panose="020B0604030504040204" pitchFamily="34" charset="0"/>
                <a:cs typeface="Verdana" panose="020B0604030504040204" pitchFamily="34" charset="0"/>
              </a:rPr>
              <a:t>Schools</a:t>
            </a:r>
            <a:r>
              <a:rPr lang="sk-SK" sz="800" dirty="0">
                <a:latin typeface="Verdana" panose="020B0604030504040204" pitchFamily="34" charset="0"/>
                <a:ea typeface="Verdana" panose="020B0604030504040204" pitchFamily="34" charset="0"/>
                <a:cs typeface="Verdana" panose="020B0604030504040204" pitchFamily="34" charset="0"/>
              </a:rPr>
              <a:t>)		 			</a:t>
            </a:r>
          </a:p>
          <a:p>
            <a:pPr>
              <a:lnSpc>
                <a:spcPct val="150000"/>
              </a:lnSpc>
              <a:spcAft>
                <a:spcPts val="0"/>
              </a:spcAft>
            </a:pPr>
            <a:r>
              <a:rPr lang="sk-SK" sz="800" dirty="0" err="1">
                <a:latin typeface="Verdana" panose="020B0604030504040204" pitchFamily="34" charset="0"/>
                <a:ea typeface="Verdana" panose="020B0604030504040204" pitchFamily="34" charset="0"/>
                <a:cs typeface="Verdana" panose="020B0604030504040204" pitchFamily="34" charset="0"/>
              </a:rPr>
              <a:t>This</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project</a:t>
            </a:r>
            <a:r>
              <a:rPr lang="sk-SK" sz="800" dirty="0">
                <a:latin typeface="Verdana" panose="020B0604030504040204" pitchFamily="34" charset="0"/>
                <a:ea typeface="Verdana" panose="020B0604030504040204" pitchFamily="34" charset="0"/>
                <a:cs typeface="Verdana" panose="020B0604030504040204" pitchFamily="34" charset="0"/>
              </a:rPr>
              <a:t> has </a:t>
            </a:r>
            <a:r>
              <a:rPr lang="sk-SK" sz="800" dirty="0" err="1">
                <a:latin typeface="Verdana" panose="020B0604030504040204" pitchFamily="34" charset="0"/>
                <a:ea typeface="Verdana" panose="020B0604030504040204" pitchFamily="34" charset="0"/>
                <a:cs typeface="Verdana" panose="020B0604030504040204" pitchFamily="34" charset="0"/>
              </a:rPr>
              <a:t>been</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funded</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with</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the</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support</a:t>
            </a:r>
            <a:r>
              <a:rPr lang="sk-SK" sz="800" dirty="0">
                <a:latin typeface="Verdana" panose="020B0604030504040204" pitchFamily="34" charset="0"/>
                <a:ea typeface="Verdana" panose="020B0604030504040204" pitchFamily="34" charset="0"/>
                <a:cs typeface="Verdana" panose="020B0604030504040204" pitchFamily="34" charset="0"/>
              </a:rPr>
              <a:t> of </a:t>
            </a:r>
            <a:r>
              <a:rPr lang="sk-SK" sz="800" dirty="0" err="1">
                <a:latin typeface="Verdana" panose="020B0604030504040204" pitchFamily="34" charset="0"/>
                <a:ea typeface="Verdana" panose="020B0604030504040204" pitchFamily="34" charset="0"/>
                <a:cs typeface="Verdana" panose="020B0604030504040204" pitchFamily="34" charset="0"/>
              </a:rPr>
              <a:t>the</a:t>
            </a:r>
            <a:r>
              <a:rPr lang="sk-SK" sz="800" dirty="0">
                <a:latin typeface="Verdana" panose="020B0604030504040204" pitchFamily="34" charset="0"/>
                <a:ea typeface="Verdana" panose="020B0604030504040204" pitchFamily="34" charset="0"/>
                <a:cs typeface="Verdana" panose="020B0604030504040204" pitchFamily="34" charset="0"/>
              </a:rPr>
              <a:t> Erasmus+ </a:t>
            </a:r>
            <a:r>
              <a:rPr lang="sk-SK" sz="800" dirty="0" err="1">
                <a:latin typeface="Verdana" panose="020B0604030504040204" pitchFamily="34" charset="0"/>
                <a:ea typeface="Verdana" panose="020B0604030504040204" pitchFamily="34" charset="0"/>
                <a:cs typeface="Verdana" panose="020B0604030504040204" pitchFamily="34" charset="0"/>
              </a:rPr>
              <a:t>Programme</a:t>
            </a:r>
            <a:r>
              <a:rPr lang="sk-SK" sz="800" dirty="0">
                <a:latin typeface="Verdana" panose="020B0604030504040204" pitchFamily="34" charset="0"/>
                <a:ea typeface="Verdana" panose="020B0604030504040204" pitchFamily="34" charset="0"/>
                <a:cs typeface="Verdana" panose="020B0604030504040204" pitchFamily="34" charset="0"/>
              </a:rPr>
              <a:t>, K2 </a:t>
            </a:r>
            <a:r>
              <a:rPr lang="sk-SK" sz="800" dirty="0" err="1">
                <a:latin typeface="Verdana" panose="020B0604030504040204" pitchFamily="34" charset="0"/>
                <a:ea typeface="Verdana" panose="020B0604030504040204" pitchFamily="34" charset="0"/>
                <a:cs typeface="Verdana" panose="020B0604030504040204" pitchFamily="34" charset="0"/>
              </a:rPr>
              <a:t>Action</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Strategic</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Partnerships</a:t>
            </a:r>
            <a:r>
              <a:rPr lang="sk-SK" sz="800" dirty="0">
                <a:latin typeface="Verdana" panose="020B0604030504040204" pitchFamily="34" charset="0"/>
                <a:ea typeface="Verdana" panose="020B0604030504040204" pitchFamily="34" charset="0"/>
                <a:cs typeface="Verdana" panose="020B0604030504040204" pitchFamily="34" charset="0"/>
              </a:rPr>
              <a:t> in </a:t>
            </a:r>
            <a:r>
              <a:rPr lang="sk-SK" sz="800" dirty="0" err="1">
                <a:latin typeface="Verdana" panose="020B0604030504040204" pitchFamily="34" charset="0"/>
                <a:ea typeface="Verdana" panose="020B0604030504040204" pitchFamily="34" charset="0"/>
                <a:cs typeface="Verdana" panose="020B0604030504040204" pitchFamily="34" charset="0"/>
              </a:rPr>
              <a:t>School</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err="1">
                <a:latin typeface="Verdana" panose="020B0604030504040204" pitchFamily="34" charset="0"/>
                <a:ea typeface="Verdana" panose="020B0604030504040204" pitchFamily="34" charset="0"/>
                <a:cs typeface="Verdana" panose="020B0604030504040204" pitchFamily="34" charset="0"/>
              </a:rPr>
              <a:t>Education</a:t>
            </a:r>
            <a:r>
              <a:rPr lang="sk-SK" sz="800" dirty="0">
                <a:latin typeface="Verdana" panose="020B0604030504040204" pitchFamily="34" charset="0"/>
                <a:ea typeface="Verdana" panose="020B0604030504040204" pitchFamily="34" charset="0"/>
                <a:cs typeface="Verdana" panose="020B0604030504040204" pitchFamily="34" charset="0"/>
              </a:rPr>
              <a:t>.</a:t>
            </a:r>
          </a:p>
          <a:p>
            <a:pPr>
              <a:lnSpc>
                <a:spcPct val="150000"/>
              </a:lnSpc>
              <a:spcAft>
                <a:spcPts val="0"/>
              </a:spcAft>
            </a:pPr>
            <a:r>
              <a:rPr lang="sk-SK" sz="800" b="1" dirty="0">
                <a:latin typeface="Verdana" panose="020B0604030504040204" pitchFamily="34" charset="0"/>
                <a:ea typeface="Verdana" panose="020B0604030504040204" pitchFamily="34" charset="0"/>
                <a:cs typeface="Verdana" panose="020B0604030504040204" pitchFamily="34" charset="0"/>
              </a:rPr>
              <a:t>Project </a:t>
            </a:r>
            <a:r>
              <a:rPr lang="sk-SK" sz="800" b="1" dirty="0" err="1">
                <a:latin typeface="Verdana" panose="020B0604030504040204" pitchFamily="34" charset="0"/>
                <a:ea typeface="Verdana" panose="020B0604030504040204" pitchFamily="34" charset="0"/>
                <a:cs typeface="Verdana" panose="020B0604030504040204" pitchFamily="34" charset="0"/>
              </a:rPr>
              <a:t>Agreement</a:t>
            </a:r>
            <a:r>
              <a:rPr lang="sk-SK" sz="800" b="1" dirty="0">
                <a:latin typeface="Verdana" panose="020B0604030504040204" pitchFamily="34" charset="0"/>
                <a:ea typeface="Verdana" panose="020B0604030504040204" pitchFamily="34" charset="0"/>
                <a:cs typeface="Verdana" panose="020B0604030504040204" pitchFamily="34" charset="0"/>
              </a:rPr>
              <a:t> </a:t>
            </a:r>
            <a:r>
              <a:rPr lang="sk-SK" sz="800" b="1" dirty="0" err="1">
                <a:latin typeface="Verdana" panose="020B0604030504040204" pitchFamily="34" charset="0"/>
                <a:ea typeface="Verdana" panose="020B0604030504040204" pitchFamily="34" charset="0"/>
                <a:cs typeface="Verdana" panose="020B0604030504040204" pitchFamily="34" charset="0"/>
              </a:rPr>
              <a:t>Number</a:t>
            </a:r>
            <a:r>
              <a:rPr lang="sk-SK" sz="800" b="1" dirty="0">
                <a:latin typeface="Verdana" panose="020B0604030504040204" pitchFamily="34" charset="0"/>
                <a:ea typeface="Verdana" panose="020B0604030504040204" pitchFamily="34" charset="0"/>
                <a:cs typeface="Verdana" panose="020B0604030504040204" pitchFamily="34" charset="0"/>
              </a:rPr>
              <a:t>:</a:t>
            </a:r>
            <a:r>
              <a:rPr lang="sk-SK" sz="800" dirty="0">
                <a:latin typeface="Verdana" panose="020B0604030504040204" pitchFamily="34" charset="0"/>
                <a:ea typeface="Verdana" panose="020B0604030504040204" pitchFamily="34" charset="0"/>
                <a:cs typeface="Verdana" panose="020B0604030504040204" pitchFamily="34" charset="0"/>
              </a:rPr>
              <a:t> </a:t>
            </a:r>
            <a:r>
              <a:rPr lang="sk-SK" sz="800" dirty="0"/>
              <a:t>2017-1-SK01-KA201-035344 </a:t>
            </a:r>
            <a:r>
              <a:rPr lang="sk-SK" sz="800" dirty="0">
                <a:latin typeface="Calibri" panose="020F0502020204030204" pitchFamily="34" charset="0"/>
                <a:ea typeface="Calibri" panose="020F0502020204030204" pitchFamily="34" charset="0"/>
                <a:cs typeface="Times New Roman" panose="02020603050405020304" pitchFamily="18" charset="0"/>
              </a:rPr>
              <a:t>				</a:t>
            </a:r>
          </a:p>
        </p:txBody>
      </p:sp>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current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publication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reflects</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only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author´s</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view</a:t>
            </a:r>
            <a:r>
              <a:rPr lang="sk-SK" sz="900" dirty="0">
                <a:latin typeface="Verdana" panose="020B0604030504040204" pitchFamily="34" charset="0"/>
                <a:ea typeface="Verdana" panose="020B0604030504040204" pitchFamily="34" charset="0"/>
                <a:cs typeface="Verdana" panose="020B0604030504040204" pitchFamily="34" charset="0"/>
              </a:rPr>
              <a:t> and </a:t>
            </a:r>
            <a:r>
              <a:rPr lang="sk-SK" sz="900" dirty="0" err="1">
                <a:latin typeface="Verdana" panose="020B0604030504040204" pitchFamily="34" charset="0"/>
                <a:ea typeface="Verdana" panose="020B0604030504040204" pitchFamily="34" charset="0"/>
                <a:cs typeface="Verdana" panose="020B0604030504040204" pitchFamily="34" charset="0"/>
              </a:rPr>
              <a:t>neither</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Slovak National </a:t>
            </a:r>
            <a:r>
              <a:rPr lang="sk-SK" sz="900" dirty="0" err="1">
                <a:latin typeface="Verdana" panose="020B0604030504040204" pitchFamily="34" charset="0"/>
                <a:ea typeface="Verdana" panose="020B0604030504040204" pitchFamily="34" charset="0"/>
                <a:cs typeface="Verdana" panose="020B0604030504040204" pitchFamily="34" charset="0"/>
              </a:rPr>
              <a:t>Agency</a:t>
            </a:r>
            <a:r>
              <a:rPr lang="sk-SK" sz="900" dirty="0">
                <a:latin typeface="Verdana" panose="020B0604030504040204" pitchFamily="34" charset="0"/>
                <a:ea typeface="Verdana" panose="020B0604030504040204" pitchFamily="34" charset="0"/>
                <a:cs typeface="Verdana" panose="020B0604030504040204" pitchFamily="34" charset="0"/>
              </a:rPr>
              <a:t>, nor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European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Commission</a:t>
            </a:r>
            <a:r>
              <a:rPr lang="sk-SK" sz="900" dirty="0">
                <a:latin typeface="Verdana" panose="020B0604030504040204" pitchFamily="34" charset="0"/>
                <a:ea typeface="Verdana" panose="020B0604030504040204" pitchFamily="34" charset="0"/>
                <a:cs typeface="Verdana" panose="020B0604030504040204" pitchFamily="34" charset="0"/>
              </a:rPr>
              <a:t> are </a:t>
            </a:r>
            <a:r>
              <a:rPr lang="sk-SK" sz="900" dirty="0" err="1">
                <a:latin typeface="Verdana" panose="020B0604030504040204" pitchFamily="34" charset="0"/>
                <a:ea typeface="Verdana" panose="020B0604030504040204" pitchFamily="34" charset="0"/>
                <a:cs typeface="Verdana" panose="020B0604030504040204" pitchFamily="34" charset="0"/>
              </a:rPr>
              <a:t>responsible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for</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any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use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that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may</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be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made</a:t>
            </a:r>
            <a:r>
              <a:rPr lang="sk-SK" sz="900" dirty="0">
                <a:latin typeface="Verdana" panose="020B0604030504040204" pitchFamily="34" charset="0"/>
                <a:ea typeface="Verdana" panose="020B0604030504040204" pitchFamily="34" charset="0"/>
                <a:cs typeface="Verdana" panose="020B0604030504040204" pitchFamily="34" charset="0"/>
              </a:rPr>
              <a:t> of </a:t>
            </a:r>
            <a:r>
              <a:rPr lang="sk-SK" sz="900" dirty="0" err="1">
                <a:latin typeface="Verdana" panose="020B0604030504040204" pitchFamily="34" charset="0"/>
                <a:ea typeface="Verdana" panose="020B0604030504040204" pitchFamily="34" charset="0"/>
                <a:cs typeface="Verdana" panose="020B0604030504040204" pitchFamily="34" charset="0"/>
              </a:rPr>
              <a:t>the</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information</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it</a:t>
            </a:r>
            <a:r>
              <a:rPr lang="sk-SK" sz="900" dirty="0">
                <a:latin typeface="Verdana" panose="020B0604030504040204" pitchFamily="34" charset="0"/>
                <a:ea typeface="Verdana" panose="020B0604030504040204" pitchFamily="34" charset="0"/>
                <a:cs typeface="Verdana" panose="020B0604030504040204" pitchFamily="34" charset="0"/>
              </a:rPr>
              <a:t> </a:t>
            </a:r>
            <a:r>
              <a:rPr lang="sk-SK" sz="900" dirty="0" err="1">
                <a:latin typeface="Verdana" panose="020B0604030504040204" pitchFamily="34" charset="0"/>
                <a:ea typeface="Verdana" panose="020B0604030504040204" pitchFamily="34" charset="0"/>
                <a:cs typeface="Verdana" panose="020B0604030504040204" pitchFamily="34" charset="0"/>
              </a:rPr>
              <a:t>contains</a:t>
            </a:r>
            <a:r>
              <a:rPr lang="sk-SK" sz="900" dirty="0">
                <a:latin typeface="Verdana" panose="020B0604030504040204" pitchFamily="34" charset="0"/>
                <a:ea typeface="Verdana" panose="020B0604030504040204" pitchFamily="34" charset="0"/>
                <a:cs typeface="Verdana" panose="020B0604030504040204" pitchFamily="34" charset="0"/>
              </a:rPr>
              <a:t>.</a:t>
            </a:r>
          </a:p>
        </p:txBody>
      </p:sp>
      <p:sp>
        <p:nvSpPr>
          <p:cNvPr id="9" name="BlokTextu 8"/>
          <p:cNvSpPr txBox="1"/>
          <p:nvPr/>
        </p:nvSpPr>
        <p:spPr>
          <a:xfrm>
            <a:off x="261257" y="1632714"/>
            <a:ext cx="11685320" cy="3108543"/>
          </a:xfrm>
          <a:prstGeom prst="rect">
            <a:avLst/>
          </a:prstGeom>
          <a:noFill/>
        </p:spPr>
        <p:txBody>
          <a:bodyPr wrap="square" rtlCol="0">
            <a:spAutoFit/>
          </a:bodyPr>
          <a:lstStyle/>
          <a:p>
            <a:pPr algn="ctr"/>
            <a:r>
              <a:rPr lang="en-US" sz="5400" b="1" dirty="0">
                <a:solidFill>
                  <a:schemeClr val="accent2">
                    <a:lumMod val="50000"/>
                  </a:schemeClr>
                </a:solidFill>
                <a:latin typeface="Franklin Gothic Book" panose="020B0503020102020204" pitchFamily="34" charset="0"/>
              </a:rPr>
              <a:t>Training </a:t>
            </a:r>
            <a:r>
              <a:rPr lang="en-US" sz="5400" b="1" dirty="0" err="1">
                <a:solidFill>
                  <a:schemeClr val="accent2">
                    <a:lumMod val="50000"/>
                  </a:schemeClr>
                </a:solidFill>
                <a:latin typeface="Franklin Gothic Book" panose="020B0503020102020204" pitchFamily="34" charset="0"/>
              </a:rPr>
              <a:t>programme</a:t>
            </a:r>
            <a:r>
              <a:rPr lang="en-US" sz="5400" b="1" dirty="0">
                <a:solidFill>
                  <a:schemeClr val="accent2">
                    <a:lumMod val="50000"/>
                  </a:schemeClr>
                </a:solidFill>
                <a:latin typeface="Franklin Gothic Book" panose="020B0503020102020204" pitchFamily="34" charset="0"/>
              </a:rPr>
              <a:t> for teachers </a:t>
            </a:r>
            <a:r>
              <a:rPr lang="en-GB" sz="5400" b="1" dirty="0">
                <a:solidFill>
                  <a:schemeClr val="accent2">
                    <a:lumMod val="50000"/>
                  </a:schemeClr>
                </a:solidFill>
                <a:latin typeface="Franklin Gothic Book" panose="020B0503020102020204" pitchFamily="34" charset="0"/>
              </a:rPr>
              <a:t>(O2)</a:t>
            </a:r>
          </a:p>
          <a:p>
            <a:pPr algn="ctr"/>
            <a:endParaRPr lang="cs-CZ" sz="1000" dirty="0"/>
          </a:p>
          <a:p>
            <a:pPr algn="ctr"/>
            <a:r>
              <a:rPr lang="en-US" sz="4400" dirty="0">
                <a:solidFill>
                  <a:srgbClr val="002060"/>
                </a:solidFill>
              </a:rPr>
              <a:t>Module</a:t>
            </a:r>
            <a:r>
              <a:rPr lang="bg-BG" sz="4400" dirty="0">
                <a:solidFill>
                  <a:srgbClr val="002060"/>
                </a:solidFill>
              </a:rPr>
              <a:t> </a:t>
            </a:r>
            <a:r>
              <a:rPr lang="cs-CZ" sz="4400" dirty="0">
                <a:solidFill>
                  <a:srgbClr val="002060"/>
                </a:solidFill>
              </a:rPr>
              <a:t>#</a:t>
            </a:r>
            <a:r>
              <a:rPr lang="" altLang="cs-CZ" sz="4400" dirty="0">
                <a:solidFill>
                  <a:srgbClr val="002060"/>
                </a:solidFill>
              </a:rPr>
              <a:t>4</a:t>
            </a:r>
            <a:endParaRPr lang="cs-CZ" sz="4400" dirty="0">
              <a:solidFill>
                <a:srgbClr val="002060"/>
              </a:solidFill>
            </a:endParaRPr>
          </a:p>
          <a:p>
            <a:pPr algn="ctr"/>
            <a:r>
              <a:rPr lang="bg-BG" sz="4400" b="1" dirty="0">
                <a:solidFill>
                  <a:srgbClr val="002060"/>
                </a:solidFill>
              </a:rPr>
              <a:t> </a:t>
            </a:r>
            <a:r>
              <a:rPr lang="sk-SK" sz="4400" b="1" u="sng" dirty="0" err="1">
                <a:solidFill>
                  <a:srgbClr val="002060"/>
                </a:solidFill>
              </a:rPr>
              <a:t>Discovery</a:t>
            </a:r>
            <a:r>
              <a:rPr lang="sk-SK" sz="4400" b="1" u="sng" dirty="0">
                <a:solidFill>
                  <a:srgbClr val="002060"/>
                </a:solidFill>
              </a:rPr>
              <a:t> of </a:t>
            </a:r>
            <a:r>
              <a:rPr lang="sk-SK" sz="4400" b="1" u="sng" dirty="0" err="1">
                <a:solidFill>
                  <a:srgbClr val="002060"/>
                </a:solidFill>
              </a:rPr>
              <a:t>the</a:t>
            </a:r>
            <a:r>
              <a:rPr lang="sk-SK" sz="4400" b="1" u="sng" dirty="0">
                <a:solidFill>
                  <a:srgbClr val="002060"/>
                </a:solidFill>
              </a:rPr>
              <a:t> </a:t>
            </a:r>
            <a:r>
              <a:rPr lang="sk-SK" sz="4400" b="1" u="sng" dirty="0" err="1">
                <a:solidFill>
                  <a:srgbClr val="002060"/>
                </a:solidFill>
              </a:rPr>
              <a:t>Universe</a:t>
            </a:r>
            <a:r>
              <a:rPr lang="sk-SK" sz="4400" b="1" u="sng" dirty="0">
                <a:solidFill>
                  <a:srgbClr val="002060"/>
                </a:solidFill>
              </a:rPr>
              <a:t>. </a:t>
            </a:r>
            <a:r>
              <a:rPr lang="en-US" sz="4400" b="1" dirty="0">
                <a:solidFill>
                  <a:srgbClr val="002060"/>
                </a:solidFill>
              </a:rPr>
              <a:t>Basic Orientation on the Sky</a:t>
            </a:r>
            <a:r>
              <a:rPr lang="bg-BG" sz="4400" b="1" dirty="0">
                <a:solidFill>
                  <a:srgbClr val="002060"/>
                </a:solidFill>
              </a:rPr>
              <a:t>.</a:t>
            </a:r>
            <a:r>
              <a:rPr lang="en-US" sz="4400" b="1" dirty="0">
                <a:solidFill>
                  <a:srgbClr val="002060"/>
                </a:solidFill>
              </a:rPr>
              <a:t> </a:t>
            </a:r>
            <a:endParaRPr lang="en-GB" sz="4400" b="1" dirty="0">
              <a:solidFill>
                <a:srgbClr val="002060"/>
              </a:solidFill>
            </a:endParaRP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pPr algn="ctr"/>
            <a:r>
              <a:rPr lang="en-US" sz="4400" u="sng" dirty="0">
                <a:solidFill>
                  <a:srgbClr val="002060"/>
                </a:solidFill>
              </a:rPr>
              <a:t>List of Practical activities</a:t>
            </a:r>
          </a:p>
        </p:txBody>
      </p:sp>
      <p:sp>
        <p:nvSpPr>
          <p:cNvPr id="10" name="BlokTextu 8"/>
          <p:cNvSpPr txBox="1"/>
          <p:nvPr/>
        </p:nvSpPr>
        <p:spPr>
          <a:xfrm>
            <a:off x="261257" y="1941135"/>
            <a:ext cx="11685320" cy="2861310"/>
          </a:xfrm>
          <a:prstGeom prst="rect">
            <a:avLst/>
          </a:prstGeom>
          <a:noFill/>
        </p:spPr>
        <p:txBody>
          <a:bodyPr wrap="square" rtlCol="0">
            <a:spAutoFit/>
          </a:bodyPr>
          <a:lstStyle/>
          <a:p>
            <a:pPr marL="742950" indent="-742950">
              <a:buFont typeface="+mj-lt"/>
              <a:buAutoNum type="arabicPeriod"/>
            </a:pPr>
            <a:r>
              <a:rPr lang="en-US" sz="3600" dirty="0">
                <a:solidFill>
                  <a:srgbClr val="002060"/>
                </a:solidFill>
              </a:rPr>
              <a:t>WORK WITH A COMPUTER PROGRAM OR  A SMARTPHONE PLANETARUM-TYPE APPLICATION</a:t>
            </a:r>
          </a:p>
          <a:p>
            <a:pPr marL="742950" indent="-742950">
              <a:buFont typeface="+mj-lt"/>
              <a:buAutoNum type="arabicPeriod"/>
            </a:pPr>
            <a:r>
              <a:rPr lang="en-US" sz="3600" dirty="0">
                <a:solidFill>
                  <a:srgbClr val="002060"/>
                </a:solidFill>
              </a:rPr>
              <a:t>NAMES OF STARS</a:t>
            </a:r>
          </a:p>
          <a:p>
            <a:pPr marL="742950" indent="-742950">
              <a:buFont typeface="+mj-lt"/>
              <a:buAutoNum type="arabicPeriod"/>
            </a:pPr>
            <a:r>
              <a:rPr lang="en-US" sz="3600" dirty="0">
                <a:solidFill>
                  <a:srgbClr val="002060"/>
                </a:solidFill>
              </a:rPr>
              <a:t>MESSIER OBJECTS</a:t>
            </a:r>
            <a:endParaRPr lang="bg-BG" sz="3600" dirty="0">
              <a:solidFill>
                <a:srgbClr val="002060"/>
              </a:solidFill>
            </a:endParaRPr>
          </a:p>
          <a:p>
            <a:endParaRPr lang="en-GB"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755003"/>
            <a:ext cx="11685320" cy="1260475"/>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 altLang="en-GB" sz="4400" dirty="0">
                <a:solidFill>
                  <a:schemeClr val="tx2"/>
                </a:solidFill>
              </a:rPr>
              <a:t>1</a:t>
            </a:r>
            <a:r>
              <a:rPr lang="cs-CZ" sz="3200" dirty="0">
                <a:solidFill>
                  <a:schemeClr val="tx2"/>
                </a:solidFill>
              </a:rPr>
              <a:t>. </a:t>
            </a:r>
            <a:r>
              <a:rPr lang="en-US" sz="3200" dirty="0">
                <a:solidFill>
                  <a:schemeClr val="tx2"/>
                </a:solidFill>
              </a:rPr>
              <a:t>WORK WITH A </a:t>
            </a:r>
            <a:r>
              <a:rPr lang="en-US" sz="3200" dirty="0">
                <a:solidFill>
                  <a:schemeClr val="tx2"/>
                </a:solidFill>
                <a:sym typeface="+mn-ea"/>
              </a:rPr>
              <a:t>PLANETARUM-TYPE</a:t>
            </a:r>
            <a:r>
              <a:rPr lang="en-US" altLang="en-US" sz="3200" dirty="0">
                <a:solidFill>
                  <a:schemeClr val="tx2"/>
                </a:solidFill>
                <a:sym typeface="+mn-ea"/>
              </a:rPr>
              <a:t> </a:t>
            </a:r>
            <a:r>
              <a:rPr lang="en-US" sz="3200" dirty="0">
                <a:solidFill>
                  <a:schemeClr val="tx2"/>
                </a:solidFill>
              </a:rPr>
              <a:t>COMPUTER PROGRAM OR  A SMARTPHONE  APPLICATION</a:t>
            </a:r>
            <a:endParaRPr lang="en-GB" sz="4400" u="sng" dirty="0">
              <a:solidFill>
                <a:schemeClr val="tx2"/>
              </a:solidFill>
            </a:endParaRPr>
          </a:p>
        </p:txBody>
      </p:sp>
      <p:sp>
        <p:nvSpPr>
          <p:cNvPr id="8" name="BlokTextu 8"/>
          <p:cNvSpPr txBox="1"/>
          <p:nvPr/>
        </p:nvSpPr>
        <p:spPr>
          <a:xfrm>
            <a:off x="178132" y="2622868"/>
            <a:ext cx="11685320" cy="1077218"/>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Computer and program type Planetarium or smartphone and installed application</a:t>
            </a:r>
            <a:endParaRPr lang="en-GB" sz="2800" i="1" dirty="0">
              <a:solidFill>
                <a:srgbClr val="002060"/>
              </a:solidFill>
            </a:endParaRPr>
          </a:p>
        </p:txBody>
      </p:sp>
      <p:sp>
        <p:nvSpPr>
          <p:cNvPr id="11" name="BlokTextu 8"/>
          <p:cNvSpPr txBox="1"/>
          <p:nvPr/>
        </p:nvSpPr>
        <p:spPr>
          <a:xfrm>
            <a:off x="211382" y="3619712"/>
            <a:ext cx="11980618" cy="1508105"/>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Get acquainted with some basic functions of the program and the application. tasks 1: Get acquainted with the shape of the constellations, the names of the stars, the rotation of the celestial sphere, etc.</a:t>
            </a:r>
            <a:endParaRPr lang="en-GB" sz="2800" i="1" dirty="0">
              <a:solidFill>
                <a:srgbClr val="002060"/>
              </a:solidFill>
            </a:endParaRPr>
          </a:p>
        </p:txBody>
      </p:sp>
      <p:sp>
        <p:nvSpPr>
          <p:cNvPr id="12" name="BlokTextu 8"/>
          <p:cNvSpPr txBox="1"/>
          <p:nvPr/>
        </p:nvSpPr>
        <p:spPr>
          <a:xfrm>
            <a:off x="211382" y="2089694"/>
            <a:ext cx="11685320" cy="645160"/>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a:t>
            </a:r>
            <a:r>
              <a:rPr lang="en-US" altLang="en-GB" sz="3600" dirty="0">
                <a:solidFill>
                  <a:srgbClr val="002060"/>
                </a:solidFill>
              </a:rPr>
              <a:t> </a:t>
            </a:r>
            <a:r>
              <a:rPr lang="en-US" altLang="en-GB" sz="2800" i="1" dirty="0">
                <a:solidFill>
                  <a:srgbClr val="002060"/>
                </a:solidFill>
              </a:rPr>
              <a:t>Basic orientation, activity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857249"/>
            <a:ext cx="8290560" cy="4663440"/>
          </a:xfrm>
          <a:prstGeom prst="rect">
            <a:avLst/>
          </a:prstGeom>
        </p:spPr>
      </p:pic>
      <p:sp>
        <p:nvSpPr>
          <p:cNvPr id="6" name="TextBox 5"/>
          <p:cNvSpPr txBox="1"/>
          <p:nvPr/>
        </p:nvSpPr>
        <p:spPr>
          <a:xfrm>
            <a:off x="9525000" y="4526280"/>
            <a:ext cx="2362200" cy="523220"/>
          </a:xfrm>
          <a:prstGeom prst="rect">
            <a:avLst/>
          </a:prstGeom>
          <a:noFill/>
        </p:spPr>
        <p:txBody>
          <a:bodyPr wrap="square" rtlCol="0">
            <a:spAutoFit/>
          </a:bodyPr>
          <a:lstStyle/>
          <a:p>
            <a:r>
              <a:rPr lang="en-US" sz="2800" b="1" i="1" dirty="0"/>
              <a:t>STELLARIUM</a:t>
            </a:r>
            <a:endParaRPr lang="bg-BG" sz="2800" b="1"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8352693" y="3612648"/>
            <a:ext cx="3270738" cy="1384995"/>
          </a:xfrm>
          <a:prstGeom prst="rect">
            <a:avLst/>
          </a:prstGeom>
          <a:noFill/>
        </p:spPr>
        <p:txBody>
          <a:bodyPr wrap="square" rtlCol="0">
            <a:spAutoFit/>
          </a:bodyPr>
          <a:lstStyle/>
          <a:p>
            <a:r>
              <a:rPr lang="en-US" sz="2800" b="1" i="1" dirty="0"/>
              <a:t>SMARTPHONE PLANETARUM-TYPE APPLICATION</a:t>
            </a:r>
            <a:endParaRPr lang="bg-BG" sz="2800" b="1" i="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851716"/>
            <a:ext cx="2813462" cy="46891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755003"/>
            <a:ext cx="11685320" cy="768350"/>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 altLang="en-GB" sz="4400" dirty="0">
                <a:solidFill>
                  <a:schemeClr val="tx2"/>
                </a:solidFill>
              </a:rPr>
              <a:t>2</a:t>
            </a:r>
            <a:r>
              <a:rPr lang="cs-CZ" sz="3200" dirty="0">
                <a:solidFill>
                  <a:schemeClr val="tx2"/>
                </a:solidFill>
              </a:rPr>
              <a:t>. </a:t>
            </a:r>
            <a:r>
              <a:rPr lang="en-US" sz="3200" dirty="0">
                <a:solidFill>
                  <a:schemeClr val="tx2"/>
                </a:solidFill>
              </a:rPr>
              <a:t>NAMES OF STARS</a:t>
            </a:r>
            <a:endParaRPr lang="en-GB" sz="4400" u="sng" dirty="0">
              <a:solidFill>
                <a:schemeClr val="tx2"/>
              </a:solidFill>
            </a:endParaRPr>
          </a:p>
        </p:txBody>
      </p:sp>
      <p:sp>
        <p:nvSpPr>
          <p:cNvPr id="8" name="BlokTextu 8"/>
          <p:cNvSpPr txBox="1"/>
          <p:nvPr/>
        </p:nvSpPr>
        <p:spPr>
          <a:xfrm>
            <a:off x="228007" y="2040993"/>
            <a:ext cx="11685320" cy="1506855"/>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Printed table with partially filled names of constellations and stars. Computer and program type Planetarium, smartphone and installed application</a:t>
            </a:r>
            <a:r>
              <a:rPr lang="en-US" altLang="en-US" sz="2800" i="1" dirty="0">
                <a:solidFill>
                  <a:srgbClr val="002060"/>
                </a:solidFill>
              </a:rPr>
              <a:t>,</a:t>
            </a:r>
            <a:r>
              <a:rPr lang="en-US" sz="2800" i="1" dirty="0">
                <a:solidFill>
                  <a:srgbClr val="002060"/>
                </a:solidFill>
              </a:rPr>
              <a:t> or</a:t>
            </a:r>
            <a:r>
              <a:rPr lang="en-US" altLang="en-US" sz="2800" i="1" dirty="0">
                <a:solidFill>
                  <a:srgbClr val="002060"/>
                </a:solidFill>
              </a:rPr>
              <a:t> a</a:t>
            </a:r>
            <a:r>
              <a:rPr lang="en-US" sz="2800" i="1" dirty="0">
                <a:solidFill>
                  <a:srgbClr val="002060"/>
                </a:solidFill>
              </a:rPr>
              <a:t> printed star map.</a:t>
            </a:r>
            <a:endParaRPr lang="en-GB" sz="2800" i="1" dirty="0">
              <a:solidFill>
                <a:srgbClr val="002060"/>
              </a:solidFill>
            </a:endParaRPr>
          </a:p>
        </p:txBody>
      </p:sp>
      <p:sp>
        <p:nvSpPr>
          <p:cNvPr id="11" name="BlokTextu 8"/>
          <p:cNvSpPr txBox="1"/>
          <p:nvPr/>
        </p:nvSpPr>
        <p:spPr>
          <a:xfrm>
            <a:off x="211382" y="4055731"/>
            <a:ext cx="11980618" cy="1077218"/>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Students must fill in the missing names of constellations or the names of the brightest stars in them.</a:t>
            </a:r>
            <a:endParaRPr lang="en-GB" sz="2800" i="1" dirty="0">
              <a:solidFill>
                <a:srgbClr val="002060"/>
              </a:solidFill>
            </a:endParaRPr>
          </a:p>
        </p:txBody>
      </p:sp>
      <p:sp>
        <p:nvSpPr>
          <p:cNvPr id="12" name="BlokTextu 8"/>
          <p:cNvSpPr txBox="1"/>
          <p:nvPr/>
        </p:nvSpPr>
        <p:spPr>
          <a:xfrm>
            <a:off x="249959" y="1524444"/>
            <a:ext cx="11685320" cy="645160"/>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en-US" altLang="en-GB" sz="3600" i="1" dirty="0">
                <a:solidFill>
                  <a:srgbClr val="002060"/>
                </a:solidFill>
                <a:sym typeface="+mn-ea"/>
              </a:rPr>
              <a:t>Basic orientation</a:t>
            </a:r>
            <a:r>
              <a:rPr lang="" altLang="en-US" sz="3600" i="1" dirty="0">
                <a:solidFill>
                  <a:srgbClr val="002060"/>
                </a:solidFill>
                <a:sym typeface="+mn-ea"/>
              </a:rPr>
              <a:t>, </a:t>
            </a:r>
            <a:r>
              <a:rPr lang="ru-RU" sz="3600" i="1" dirty="0" err="1">
                <a:solidFill>
                  <a:srgbClr val="002060"/>
                </a:solidFill>
              </a:rPr>
              <a:t>file</a:t>
            </a:r>
            <a:r>
              <a:rPr lang="ru-RU" sz="3600" i="1" dirty="0">
                <a:solidFill>
                  <a:srgbClr val="002060"/>
                </a:solidFill>
              </a:rPr>
              <a:t> </a:t>
            </a:r>
            <a:r>
              <a:rPr lang="en-US" sz="3600" i="1" dirty="0">
                <a:solidFill>
                  <a:srgbClr val="002060"/>
                </a:solidFill>
              </a:rPr>
              <a:t>APPENDIX</a:t>
            </a:r>
            <a:r>
              <a:rPr lang="ru-RU" sz="3600" i="1" dirty="0">
                <a:solidFill>
                  <a:srgbClr val="002060"/>
                </a:solidFill>
              </a:rPr>
              <a:t> 1А;</a:t>
            </a:r>
            <a:r>
              <a:rPr lang="bg-BG" sz="3600" dirty="0">
                <a:solidFill>
                  <a:srgbClr val="002060"/>
                </a:solidFill>
              </a:rPr>
              <a:t> </a:t>
            </a:r>
            <a:endParaRPr lang="en-GB" sz="2000" i="1" dirty="0">
              <a:solidFill>
                <a:srgbClr val="00206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graphicFrame>
        <p:nvGraphicFramePr>
          <p:cNvPr id="5" name="Таблица 4"/>
          <p:cNvGraphicFramePr>
            <a:graphicFrameLocks noGrp="1"/>
          </p:cNvGraphicFramePr>
          <p:nvPr/>
        </p:nvGraphicFramePr>
        <p:xfrm>
          <a:off x="1565030" y="1277078"/>
          <a:ext cx="8950570" cy="3998302"/>
        </p:xfrm>
        <a:graphic>
          <a:graphicData uri="http://schemas.openxmlformats.org/drawingml/2006/table">
            <a:tbl>
              <a:tblPr firstRow="1" firstCol="1" bandRow="1"/>
              <a:tblGrid>
                <a:gridCol w="4475285">
                  <a:extLst>
                    <a:ext uri="{9D8B030D-6E8A-4147-A177-3AD203B41FA5}">
                      <a16:colId xmlns:a16="http://schemas.microsoft.com/office/drawing/2014/main" val="20000"/>
                    </a:ext>
                  </a:extLst>
                </a:gridCol>
                <a:gridCol w="4475285">
                  <a:extLst>
                    <a:ext uri="{9D8B030D-6E8A-4147-A177-3AD203B41FA5}">
                      <a16:colId xmlns:a16="http://schemas.microsoft.com/office/drawing/2014/main" val="20001"/>
                    </a:ext>
                  </a:extLst>
                </a:gridCol>
              </a:tblGrid>
              <a:tr h="363482">
                <a:tc>
                  <a:txBody>
                    <a:bodyPr/>
                    <a:lstStyle/>
                    <a:p>
                      <a:pPr>
                        <a:lnSpc>
                          <a:spcPct val="115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CONSTELLATION</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BRIGHTEST STAR IN THE CONSTELLATION</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63482">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Lyra</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3482">
                <a:tc>
                  <a:txBody>
                    <a:bodyPr/>
                    <a:lstStyle/>
                    <a:p>
                      <a:pPr>
                        <a:lnSpc>
                          <a:spcPct val="115000"/>
                        </a:lnSpc>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Canis</a:t>
                      </a:r>
                      <a:r>
                        <a:rPr lang="en-US" sz="2000" dirty="0">
                          <a:effectLst/>
                          <a:latin typeface="Calibri" panose="020F0502020204030204" pitchFamily="34" charset="0"/>
                          <a:ea typeface="Calibri" panose="020F0502020204030204" pitchFamily="34" charset="0"/>
                          <a:cs typeface="Times New Roman" panose="02020603050405020304" pitchFamily="18" charset="0"/>
                        </a:rPr>
                        <a:t> Major</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3482">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Cygnus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3482">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Capella</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3482">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Taurus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3482">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Leo</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63482">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Virgo</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3482">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Betelgeuse</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63482">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Scorpius</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bg-BG" sz="20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3482">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Procyon</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Текстово поле 8"/>
          <p:cNvSpPr txBox="1"/>
          <p:nvPr/>
        </p:nvSpPr>
        <p:spPr>
          <a:xfrm>
            <a:off x="259080" y="2088501"/>
            <a:ext cx="1969477" cy="523220"/>
          </a:xfrm>
          <a:prstGeom prst="rect">
            <a:avLst/>
          </a:prstGeom>
          <a:noFill/>
        </p:spPr>
        <p:txBody>
          <a:bodyPr wrap="square" rtlCol="0">
            <a:spAutoFit/>
          </a:bodyPr>
          <a:lstStyle/>
          <a:p>
            <a:r>
              <a:rPr lang="en-US" sz="2800" dirty="0"/>
              <a:t>Answer</a:t>
            </a:r>
            <a:r>
              <a:rPr lang="en-US" dirty="0"/>
              <a:t>:</a:t>
            </a:r>
            <a:endParaRPr lang="bg-BG" dirty="0"/>
          </a:p>
        </p:txBody>
      </p:sp>
      <p:graphicFrame>
        <p:nvGraphicFramePr>
          <p:cNvPr id="4" name="Таблица 3"/>
          <p:cNvGraphicFramePr>
            <a:graphicFrameLocks noGrp="1"/>
          </p:cNvGraphicFramePr>
          <p:nvPr/>
        </p:nvGraphicFramePr>
        <p:xfrm>
          <a:off x="1951892" y="1277078"/>
          <a:ext cx="8159262" cy="4120956"/>
        </p:xfrm>
        <a:graphic>
          <a:graphicData uri="http://schemas.openxmlformats.org/drawingml/2006/table">
            <a:tbl>
              <a:tblPr firstRow="1" firstCol="1" bandRow="1"/>
              <a:tblGrid>
                <a:gridCol w="4079631">
                  <a:extLst>
                    <a:ext uri="{9D8B030D-6E8A-4147-A177-3AD203B41FA5}">
                      <a16:colId xmlns:a16="http://schemas.microsoft.com/office/drawing/2014/main" val="20000"/>
                    </a:ext>
                  </a:extLst>
                </a:gridCol>
                <a:gridCol w="4079631">
                  <a:extLst>
                    <a:ext uri="{9D8B030D-6E8A-4147-A177-3AD203B41FA5}">
                      <a16:colId xmlns:a16="http://schemas.microsoft.com/office/drawing/2014/main" val="20001"/>
                    </a:ext>
                  </a:extLst>
                </a:gridCol>
              </a:tblGrid>
              <a:tr h="344049">
                <a:tc>
                  <a:txBody>
                    <a:bodyPr/>
                    <a:lstStyle/>
                    <a:p>
                      <a:pPr>
                        <a:lnSpc>
                          <a:spcPct val="115000"/>
                        </a:lnSpc>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CONSTELLATION</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b="1">
                          <a:effectLst/>
                          <a:latin typeface="Calibri" panose="020F0502020204030204" pitchFamily="34" charset="0"/>
                          <a:ea typeface="Calibri" panose="020F0502020204030204" pitchFamily="34" charset="0"/>
                          <a:cs typeface="Times New Roman" panose="02020603050405020304" pitchFamily="18" charset="0"/>
                        </a:rPr>
                        <a:t>BRIGHTEST STAR IN THE CONSTELLATION</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4049">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Lyra</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Vega</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4049">
                <a:tc>
                  <a:txBody>
                    <a:bodyPr/>
                    <a:lstStyle/>
                    <a:p>
                      <a:pPr>
                        <a:lnSpc>
                          <a:spcPct val="115000"/>
                        </a:lnSpc>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Canis</a:t>
                      </a:r>
                      <a:r>
                        <a:rPr lang="en-US" sz="2000" dirty="0">
                          <a:effectLst/>
                          <a:latin typeface="Calibri" panose="020F0502020204030204" pitchFamily="34" charset="0"/>
                          <a:ea typeface="Calibri" panose="020F0502020204030204" pitchFamily="34" charset="0"/>
                          <a:cs typeface="Times New Roman" panose="02020603050405020304" pitchFamily="18" charset="0"/>
                        </a:rPr>
                        <a:t> Major</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Sirius</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4049">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Cygnus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Deneb</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4049">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Auriga</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Capella</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44049">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Taurus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Aldebaran</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44049">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Leo</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err="1">
                          <a:effectLst/>
                          <a:latin typeface="Calibri" panose="020F0502020204030204" pitchFamily="34" charset="0"/>
                          <a:ea typeface="Calibri" panose="020F0502020204030204" pitchFamily="34" charset="0"/>
                          <a:cs typeface="Times New Roman" panose="02020603050405020304" pitchFamily="18" charset="0"/>
                        </a:rPr>
                        <a:t>Regulus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44049">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Virgo</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Spica</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4049">
                <a:tc>
                  <a:txBody>
                    <a:bodyPr/>
                    <a:lstStyle/>
                    <a:p>
                      <a:pPr>
                        <a:lnSpc>
                          <a:spcPct val="115000"/>
                        </a:lnSpc>
                        <a:spcAft>
                          <a:spcPts val="0"/>
                        </a:spcAft>
                      </a:pPr>
                      <a:r>
                        <a:rPr lang="bg-BG" sz="2000">
                          <a:effectLst/>
                          <a:latin typeface="Calibri" panose="020F0502020204030204" pitchFamily="34" charset="0"/>
                          <a:ea typeface="Calibri" panose="020F0502020204030204" pitchFamily="34" charset="0"/>
                          <a:cs typeface="Times New Roman" panose="02020603050405020304" pitchFamily="18" charset="0"/>
                        </a:rPr>
                        <a:t>Орион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Betelgeuse</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44049">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Scorpius</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Antares</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4049">
                <a:tc>
                  <a:txBody>
                    <a:bodyPr/>
                    <a:lstStyle/>
                    <a:p>
                      <a:pPr>
                        <a:lnSpc>
                          <a:spcPct val="115000"/>
                        </a:lnSpc>
                        <a:spcAft>
                          <a:spcPts val="0"/>
                        </a:spcAft>
                      </a:pPr>
                      <a:r>
                        <a:rPr lang="en-US" sz="2000">
                          <a:effectLst/>
                          <a:latin typeface="Calibri" panose="020F0502020204030204" pitchFamily="34" charset="0"/>
                          <a:ea typeface="Calibri" panose="020F0502020204030204" pitchFamily="34" charset="0"/>
                          <a:cs typeface="Times New Roman" panose="02020603050405020304" pitchFamily="18" charset="0"/>
                        </a:rPr>
                        <a:t>Canis Minor</a:t>
                      </a:r>
                      <a:endParaRPr lang="bg-BG"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Procyon</a:t>
                      </a:r>
                      <a:endParaRPr lang="bg-BG"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44632" y="755003"/>
            <a:ext cx="11685320" cy="768350"/>
          </a:xfrm>
          <a:prstGeom prst="rect">
            <a:avLst/>
          </a:prstGeom>
          <a:noFill/>
        </p:spPr>
        <p:txBody>
          <a:bodyPr wrap="square" rtlCol="0">
            <a:spAutoFit/>
          </a:bodyPr>
          <a:lstStyle/>
          <a:p>
            <a:r>
              <a:rPr lang="en-US" sz="4400" u="sng" dirty="0">
                <a:solidFill>
                  <a:schemeClr val="tx2"/>
                </a:solidFill>
              </a:rPr>
              <a:t>Practical activity</a:t>
            </a:r>
            <a:r>
              <a:rPr lang="en-GB" sz="4400" dirty="0">
                <a:solidFill>
                  <a:schemeClr val="tx2"/>
                </a:solidFill>
              </a:rPr>
              <a:t>: </a:t>
            </a:r>
            <a:r>
              <a:rPr lang="" altLang="en-GB" sz="4400" dirty="0">
                <a:solidFill>
                  <a:schemeClr val="tx2"/>
                </a:solidFill>
              </a:rPr>
              <a:t>3</a:t>
            </a:r>
            <a:r>
              <a:rPr lang="cs-CZ" sz="3200" dirty="0">
                <a:solidFill>
                  <a:schemeClr val="tx2"/>
                </a:solidFill>
              </a:rPr>
              <a:t>. </a:t>
            </a:r>
            <a:r>
              <a:rPr lang="en-US" sz="3200" dirty="0">
                <a:solidFill>
                  <a:schemeClr val="tx2"/>
                </a:solidFill>
              </a:rPr>
              <a:t>MESSIER OBJECTS</a:t>
            </a:r>
            <a:endParaRPr lang="en-GB" sz="4400" u="sng" dirty="0">
              <a:solidFill>
                <a:schemeClr val="tx2"/>
              </a:solidFill>
            </a:endParaRPr>
          </a:p>
        </p:txBody>
      </p:sp>
      <p:sp>
        <p:nvSpPr>
          <p:cNvPr id="8" name="BlokTextu 8"/>
          <p:cNvSpPr txBox="1"/>
          <p:nvPr/>
        </p:nvSpPr>
        <p:spPr>
          <a:xfrm>
            <a:off x="228007" y="2173993"/>
            <a:ext cx="11685320" cy="1077218"/>
          </a:xfrm>
          <a:prstGeom prst="rect">
            <a:avLst/>
          </a:prstGeom>
          <a:noFill/>
        </p:spPr>
        <p:txBody>
          <a:bodyPr wrap="square" rtlCol="0">
            <a:spAutoFit/>
          </a:bodyPr>
          <a:lstStyle/>
          <a:p>
            <a:r>
              <a:rPr lang="en-US" sz="3600" dirty="0">
                <a:solidFill>
                  <a:srgbClr val="002060"/>
                </a:solidFill>
              </a:rPr>
              <a:t>Materials and tools</a:t>
            </a:r>
            <a:r>
              <a:rPr lang="en-GB" sz="3600" dirty="0">
                <a:solidFill>
                  <a:srgbClr val="002060"/>
                </a:solidFill>
              </a:rPr>
              <a:t>:</a:t>
            </a:r>
            <a:r>
              <a:rPr lang="bg-BG" sz="3600" dirty="0">
                <a:solidFill>
                  <a:srgbClr val="002060"/>
                </a:solidFill>
              </a:rPr>
              <a:t> </a:t>
            </a:r>
            <a:r>
              <a:rPr lang="en-US" sz="2800" i="1" dirty="0">
                <a:solidFill>
                  <a:srgbClr val="002060"/>
                </a:solidFill>
              </a:rPr>
              <a:t>Printed photos of "deep objects" or computer images of such.</a:t>
            </a:r>
            <a:endParaRPr lang="en-GB" sz="2800" i="1" dirty="0">
              <a:solidFill>
                <a:srgbClr val="002060"/>
              </a:solidFill>
            </a:endParaRPr>
          </a:p>
        </p:txBody>
      </p:sp>
      <p:sp>
        <p:nvSpPr>
          <p:cNvPr id="11" name="BlokTextu 8"/>
          <p:cNvSpPr txBox="1"/>
          <p:nvPr/>
        </p:nvSpPr>
        <p:spPr>
          <a:xfrm>
            <a:off x="211382" y="3357481"/>
            <a:ext cx="11980618" cy="1508105"/>
          </a:xfrm>
          <a:prstGeom prst="rect">
            <a:avLst/>
          </a:prstGeom>
          <a:noFill/>
        </p:spPr>
        <p:txBody>
          <a:bodyPr wrap="square" rtlCol="0">
            <a:spAutoFit/>
          </a:bodyPr>
          <a:lstStyle/>
          <a:p>
            <a:r>
              <a:rPr lang="en-US" sz="3600" dirty="0">
                <a:solidFill>
                  <a:srgbClr val="002060"/>
                </a:solidFill>
              </a:rPr>
              <a:t>Procedure</a:t>
            </a:r>
            <a:r>
              <a:rPr lang="en-GB" sz="3600" dirty="0">
                <a:solidFill>
                  <a:srgbClr val="002060"/>
                </a:solidFill>
              </a:rPr>
              <a:t>: </a:t>
            </a:r>
            <a:r>
              <a:rPr lang="en-US" sz="2800" i="1" dirty="0">
                <a:solidFill>
                  <a:srgbClr val="002060"/>
                </a:solidFill>
              </a:rPr>
              <a:t>Students must recognize which image is of a nebula, star cluster, or galaxy. It is good to be able to name at least one representative of the three classes of objects.</a:t>
            </a:r>
            <a:endParaRPr lang="en-GB" sz="2800" i="1" dirty="0">
              <a:solidFill>
                <a:srgbClr val="002060"/>
              </a:solidFill>
            </a:endParaRPr>
          </a:p>
        </p:txBody>
      </p:sp>
      <p:sp>
        <p:nvSpPr>
          <p:cNvPr id="12" name="BlokTextu 8"/>
          <p:cNvSpPr txBox="1"/>
          <p:nvPr/>
        </p:nvSpPr>
        <p:spPr>
          <a:xfrm>
            <a:off x="249959" y="1524444"/>
            <a:ext cx="11685320" cy="645160"/>
          </a:xfrm>
          <a:prstGeom prst="rect">
            <a:avLst/>
          </a:prstGeom>
          <a:noFill/>
        </p:spPr>
        <p:txBody>
          <a:bodyPr wrap="square" rtlCol="0">
            <a:spAutoFit/>
          </a:bodyPr>
          <a:lstStyle/>
          <a:p>
            <a:r>
              <a:rPr lang="en-US" sz="3600" dirty="0">
                <a:solidFill>
                  <a:srgbClr val="002060"/>
                </a:solidFill>
              </a:rPr>
              <a:t>Methodical part</a:t>
            </a:r>
            <a:r>
              <a:rPr lang="en-GB" sz="3600" dirty="0">
                <a:solidFill>
                  <a:srgbClr val="002060"/>
                </a:solidFill>
              </a:rPr>
              <a:t>: </a:t>
            </a:r>
            <a:r>
              <a:rPr lang="en-US" altLang="en-GB" sz="3600" i="1" dirty="0">
                <a:solidFill>
                  <a:srgbClr val="002060"/>
                </a:solidFill>
                <a:sym typeface="+mn-ea"/>
              </a:rPr>
              <a:t>Basic orientation</a:t>
            </a:r>
            <a:r>
              <a:rPr lang="" altLang="en-US" sz="3600" i="1" dirty="0">
                <a:solidFill>
                  <a:srgbClr val="002060"/>
                </a:solidFill>
                <a:sym typeface="+mn-ea"/>
              </a:rPr>
              <a:t>, </a:t>
            </a:r>
            <a:r>
              <a:rPr lang="ru-RU" sz="3600" i="1" dirty="0" err="1">
                <a:solidFill>
                  <a:srgbClr val="002060"/>
                </a:solidFill>
              </a:rPr>
              <a:t>file</a:t>
            </a:r>
            <a:r>
              <a:rPr lang="ru-RU" sz="3600" i="1" dirty="0">
                <a:solidFill>
                  <a:srgbClr val="002060"/>
                </a:solidFill>
              </a:rPr>
              <a:t> </a:t>
            </a:r>
            <a:r>
              <a:rPr lang="en-US" sz="3600" i="1" dirty="0">
                <a:solidFill>
                  <a:srgbClr val="002060"/>
                </a:solidFill>
              </a:rPr>
              <a:t>APPENDIX</a:t>
            </a:r>
            <a:r>
              <a:rPr lang="ru-RU" sz="3600" i="1" dirty="0">
                <a:solidFill>
                  <a:srgbClr val="002060"/>
                </a:solidFill>
              </a:rPr>
              <a:t> 2;</a:t>
            </a:r>
            <a:r>
              <a:rPr lang="bg-BG" sz="3600" dirty="0">
                <a:solidFill>
                  <a:srgbClr val="002060"/>
                </a:solidFill>
              </a:rPr>
              <a:t> </a:t>
            </a:r>
            <a:endParaRPr lang="en-GB" sz="2000" i="1"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777240"/>
            <a:ext cx="2895600" cy="23901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8292" y="1297811"/>
            <a:ext cx="3403463" cy="236115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904" y="1049638"/>
            <a:ext cx="2857500" cy="28575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540" y="3256914"/>
            <a:ext cx="3390900" cy="2260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9525000" y="4526280"/>
            <a:ext cx="2362200" cy="523220"/>
          </a:xfrm>
          <a:prstGeom prst="rect">
            <a:avLst/>
          </a:prstGeom>
          <a:noFill/>
        </p:spPr>
        <p:txBody>
          <a:bodyPr wrap="square" rtlCol="0">
            <a:spAutoFit/>
          </a:bodyPr>
          <a:lstStyle/>
          <a:p>
            <a:r>
              <a:rPr lang="en-US" sz="2800" b="1" i="1" dirty="0"/>
              <a:t>GALAXIES</a:t>
            </a:r>
            <a:endParaRPr lang="bg-BG" sz="2800" b="1" i="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1" y="777240"/>
            <a:ext cx="2895600" cy="239012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58292" y="1297811"/>
            <a:ext cx="3403463" cy="2361153"/>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28904" y="1049638"/>
            <a:ext cx="2857500" cy="2857500"/>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540" y="3256914"/>
            <a:ext cx="3390900" cy="2260600"/>
          </a:xfrm>
          <a:prstGeom prst="rect">
            <a:avLst/>
          </a:prstGeom>
        </p:spPr>
      </p:pic>
      <p:sp>
        <p:nvSpPr>
          <p:cNvPr id="5" name="Текстово поле 4"/>
          <p:cNvSpPr txBox="1"/>
          <p:nvPr/>
        </p:nvSpPr>
        <p:spPr>
          <a:xfrm>
            <a:off x="4370499" y="4871183"/>
            <a:ext cx="2529840" cy="646331"/>
          </a:xfrm>
          <a:prstGeom prst="rect">
            <a:avLst/>
          </a:prstGeom>
          <a:noFill/>
        </p:spPr>
        <p:txBody>
          <a:bodyPr wrap="square" rtlCol="0">
            <a:spAutoFit/>
          </a:bodyPr>
          <a:lstStyle/>
          <a:p>
            <a:r>
              <a:rPr lang="en-US" dirty="0"/>
              <a:t>ANDROMEDA galaxy</a:t>
            </a:r>
            <a:r>
              <a:rPr lang="bg-BG" dirty="0"/>
              <a:t>, М31</a:t>
            </a:r>
          </a:p>
        </p:txBody>
      </p:sp>
      <p:sp>
        <p:nvSpPr>
          <p:cNvPr id="12" name="Текстово поле 11"/>
          <p:cNvSpPr txBox="1"/>
          <p:nvPr/>
        </p:nvSpPr>
        <p:spPr>
          <a:xfrm>
            <a:off x="3167957" y="768918"/>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5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57" name="image2.jpg"/>
          <p:cNvPicPr/>
          <p:nvPr/>
        </p:nvPicPr>
        <p:blipFill>
          <a:blip r:embed="rId3"/>
          <a:stretch>
            <a:fillRect/>
          </a:stretch>
        </p:blipFill>
        <p:spPr>
          <a:xfrm>
            <a:off x="-6762" y="5799925"/>
            <a:ext cx="12198762" cy="1051902"/>
          </a:xfrm>
          <a:prstGeom prst="rect">
            <a:avLst/>
          </a:prstGeom>
          <a:ln w="12700">
            <a:miter lim="400000"/>
            <a:headEnd/>
            <a:tailEnd/>
          </a:ln>
        </p:spPr>
      </p:pic>
      <p:grpSp>
        <p:nvGrpSpPr>
          <p:cNvPr id="60" name="Group 60"/>
          <p:cNvGrpSpPr/>
          <p:nvPr/>
        </p:nvGrpSpPr>
        <p:grpSpPr>
          <a:xfrm>
            <a:off x="1840176" y="3416576"/>
            <a:ext cx="3794178" cy="1768684"/>
            <a:chOff x="0" y="0"/>
            <a:chExt cx="3794177" cy="1768682"/>
          </a:xfrm>
        </p:grpSpPr>
        <p:sp>
          <p:nvSpPr>
            <p:cNvPr id="58" name="Shape 58"/>
            <p:cNvSpPr/>
            <p:nvPr/>
          </p:nvSpPr>
          <p:spPr>
            <a:xfrm>
              <a:off x="0" y="0"/>
              <a:ext cx="2080588" cy="1768683"/>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59" name="Shape 59"/>
            <p:cNvSpPr/>
            <p:nvPr/>
          </p:nvSpPr>
          <p:spPr>
            <a:xfrm>
              <a:off x="86340" y="336123"/>
              <a:ext cx="3707838" cy="1096437"/>
            </a:xfrm>
            <a:prstGeom prst="rect">
              <a:avLst/>
            </a:prstGeom>
            <a:solidFill>
              <a:srgbClr val="A5A5A5"/>
            </a:solidFill>
            <a:ln w="19050" cap="flat">
              <a:solidFill>
                <a:srgbClr val="FFFFFF"/>
              </a:solidFill>
              <a:prstDash val="solid"/>
              <a:miter lim="800000"/>
            </a:ln>
            <a:effectLst/>
          </p:spPr>
          <p:txBody>
            <a:bodyPr wrap="square" lIns="45719" tIns="45719" rIns="45719" bIns="45719" numCol="1" anchor="ctr">
              <a:noAutofit/>
            </a:bodyPr>
            <a:lstStyle/>
            <a:p>
              <a:pPr lvl="0"/>
              <a:r>
                <a:rPr sz="1900" b="1">
                  <a:solidFill>
                    <a:srgbClr val="0D0D0D"/>
                  </a:solidFill>
                </a:rPr>
                <a:t>4.</a:t>
              </a:r>
              <a:r>
                <a:rPr sz="1900" b="1">
                  <a:solidFill>
                    <a:srgbClr val="FFFFFF"/>
                  </a:solidFill>
                </a:rPr>
                <a:t> </a:t>
              </a:r>
              <a:r>
                <a:rPr sz="1900" b="1"/>
                <a:t>STARS Concept for Astronomy Education Program</a:t>
              </a:r>
            </a:p>
          </p:txBody>
        </p:sp>
      </p:grpSp>
      <p:grpSp>
        <p:nvGrpSpPr>
          <p:cNvPr id="63" name="Group 63"/>
          <p:cNvGrpSpPr/>
          <p:nvPr/>
        </p:nvGrpSpPr>
        <p:grpSpPr>
          <a:xfrm>
            <a:off x="6207689" y="4142306"/>
            <a:ext cx="3830799" cy="965201"/>
            <a:chOff x="0" y="0"/>
            <a:chExt cx="3830797" cy="965200"/>
          </a:xfrm>
        </p:grpSpPr>
        <p:sp>
          <p:nvSpPr>
            <p:cNvPr id="61" name="Shape 61"/>
            <p:cNvSpPr/>
            <p:nvPr/>
          </p:nvSpPr>
          <p:spPr>
            <a:xfrm>
              <a:off x="0" y="0"/>
              <a:ext cx="1954212" cy="965200"/>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b="1"/>
              </a:pPr>
              <a:endParaRPr/>
            </a:p>
          </p:txBody>
        </p:sp>
        <p:sp>
          <p:nvSpPr>
            <p:cNvPr id="62" name="Shape 62"/>
            <p:cNvSpPr/>
            <p:nvPr/>
          </p:nvSpPr>
          <p:spPr>
            <a:xfrm>
              <a:off x="47117" y="297935"/>
              <a:ext cx="3783680" cy="369330"/>
            </a:xfrm>
            <a:prstGeom prst="rect">
              <a:avLst/>
            </a:prstGeom>
            <a:solidFill>
              <a:srgbClr val="ED7D31"/>
            </a:solidFill>
            <a:ln w="12700" cap="flat">
              <a:solidFill>
                <a:srgbClr val="AD5B24"/>
              </a:solidFill>
              <a:prstDash val="solid"/>
              <a:miter lim="800000"/>
            </a:ln>
            <a:effectLst/>
          </p:spPr>
          <p:txBody>
            <a:bodyPr wrap="square" lIns="45719" tIns="45719" rIns="45719" bIns="45719" numCol="1" anchor="ctr">
              <a:spAutoFit/>
            </a:bodyPr>
            <a:lstStyle/>
            <a:p>
              <a:pPr lvl="0"/>
              <a:r>
                <a:rPr b="1" dirty="0"/>
                <a:t>International </a:t>
              </a:r>
              <a:r>
                <a:rPr lang="sk-SK" b="1" dirty="0"/>
                <a:t>Online </a:t>
              </a:r>
              <a:r>
                <a:rPr b="1" dirty="0"/>
                <a:t>Conference 2020</a:t>
              </a:r>
            </a:p>
          </p:txBody>
        </p:sp>
      </p:grpSp>
      <p:grpSp>
        <p:nvGrpSpPr>
          <p:cNvPr id="66" name="Group 66"/>
          <p:cNvGrpSpPr/>
          <p:nvPr/>
        </p:nvGrpSpPr>
        <p:grpSpPr>
          <a:xfrm>
            <a:off x="733989" y="1504453"/>
            <a:ext cx="3602720" cy="1942341"/>
            <a:chOff x="0" y="0"/>
            <a:chExt cx="3602718" cy="1942340"/>
          </a:xfrm>
        </p:grpSpPr>
        <p:sp>
          <p:nvSpPr>
            <p:cNvPr id="64" name="Shape 64"/>
            <p:cNvSpPr/>
            <p:nvPr/>
          </p:nvSpPr>
          <p:spPr>
            <a:xfrm>
              <a:off x="0" y="0"/>
              <a:ext cx="3356333" cy="1463889"/>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65" name="Shape 65"/>
            <p:cNvSpPr/>
            <p:nvPr/>
          </p:nvSpPr>
          <p:spPr>
            <a:xfrm>
              <a:off x="71460" y="65366"/>
              <a:ext cx="3531259" cy="1876975"/>
            </a:xfrm>
            <a:prstGeom prst="rect">
              <a:avLst/>
            </a:prstGeom>
            <a:gradFill flip="none" rotWithShape="1">
              <a:gsLst>
                <a:gs pos="0">
                  <a:srgbClr val="5F82CB"/>
                </a:gs>
                <a:gs pos="50000">
                  <a:srgbClr val="3E70CA"/>
                </a:gs>
                <a:gs pos="100000">
                  <a:srgbClr val="2F61BA"/>
                </a:gs>
              </a:gsLst>
              <a:lin ang="5400000" scaled="0"/>
            </a:gradFill>
            <a:ln w="6350" cap="flat">
              <a:solidFill>
                <a:srgbClr val="4472C4"/>
              </a:solidFill>
              <a:prstDash val="solid"/>
              <a:miter lim="800000"/>
            </a:ln>
            <a:effectLst/>
          </p:spPr>
          <p:txBody>
            <a:bodyPr wrap="square" lIns="45719" tIns="45719" rIns="45719" bIns="45719" numCol="1" anchor="ctr">
              <a:noAutofit/>
            </a:bodyPr>
            <a:lstStyle/>
            <a:p>
              <a:pPr lvl="0"/>
              <a:r>
                <a:rPr sz="1900" b="1">
                  <a:solidFill>
                    <a:srgbClr val="FFFFFF"/>
                  </a:solidFill>
                </a:rPr>
                <a:t>1.</a:t>
              </a:r>
              <a:r>
                <a:rPr sz="1900">
                  <a:solidFill>
                    <a:srgbClr val="FFFFFF"/>
                  </a:solidFill>
                </a:rPr>
                <a:t> </a:t>
              </a:r>
              <a:r>
                <a:rPr sz="1900" b="1">
                  <a:solidFill>
                    <a:srgbClr val="FFFFFF"/>
                  </a:solidFill>
                </a:rPr>
                <a:t>STARS Methodological Handbook for Teachers</a:t>
              </a:r>
              <a:endParaRPr sz="1900">
                <a:solidFill>
                  <a:srgbClr val="FFFFFF"/>
                </a:solidFill>
              </a:endParaRPr>
            </a:p>
            <a:p>
              <a:pPr lvl="0"/>
              <a:r>
                <a:rPr sz="1900">
                  <a:solidFill>
                    <a:srgbClr val="FFFFFF"/>
                  </a:solidFill>
                </a:rPr>
                <a:t>ready-to-use resource for teachers</a:t>
              </a:r>
            </a:p>
          </p:txBody>
        </p:sp>
      </p:grpSp>
      <p:grpSp>
        <p:nvGrpSpPr>
          <p:cNvPr id="69" name="Group 69"/>
          <p:cNvGrpSpPr/>
          <p:nvPr/>
        </p:nvGrpSpPr>
        <p:grpSpPr>
          <a:xfrm>
            <a:off x="8267470" y="2203845"/>
            <a:ext cx="3640413" cy="1768683"/>
            <a:chOff x="0" y="-21116"/>
            <a:chExt cx="3640412" cy="1768682"/>
          </a:xfrm>
        </p:grpSpPr>
        <p:sp>
          <p:nvSpPr>
            <p:cNvPr id="67" name="Shape 67"/>
            <p:cNvSpPr/>
            <p:nvPr/>
          </p:nvSpPr>
          <p:spPr>
            <a:xfrm>
              <a:off x="0" y="144222"/>
              <a:ext cx="3640413" cy="1438007"/>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a:solidFill>
                    <a:srgbClr val="FFFFFF"/>
                  </a:solidFill>
                </a:defRPr>
              </a:pPr>
              <a:endParaRPr/>
            </a:p>
          </p:txBody>
        </p:sp>
        <p:sp>
          <p:nvSpPr>
            <p:cNvPr id="68" name="Shape 68"/>
            <p:cNvSpPr/>
            <p:nvPr/>
          </p:nvSpPr>
          <p:spPr>
            <a:xfrm>
              <a:off x="70197" y="-21117"/>
              <a:ext cx="3500018" cy="1768684"/>
            </a:xfrm>
            <a:prstGeom prst="rect">
              <a:avLst/>
            </a:prstGeom>
            <a:gradFill flip="none" rotWithShape="1">
              <a:gsLst>
                <a:gs pos="0">
                  <a:srgbClr val="FFDB9B"/>
                </a:gs>
                <a:gs pos="50000">
                  <a:srgbClr val="FFD58D"/>
                </a:gs>
                <a:gs pos="100000">
                  <a:srgbClr val="FFD078"/>
                </a:gs>
              </a:gsLst>
              <a:lin ang="5400000" scaled="0"/>
            </a:gradFill>
            <a:ln w="6350" cap="flat">
              <a:solidFill>
                <a:srgbClr val="FFC000"/>
              </a:solidFill>
              <a:prstDash val="solid"/>
              <a:miter lim="800000"/>
            </a:ln>
            <a:effectLst/>
          </p:spPr>
          <p:txBody>
            <a:bodyPr wrap="square" lIns="45719" tIns="45719" rIns="45719" bIns="45719" numCol="1" anchor="ctr">
              <a:noAutofit/>
            </a:bodyPr>
            <a:lstStyle/>
            <a:p>
              <a:pPr lvl="0"/>
              <a:r>
                <a:rPr sz="1900" b="1"/>
                <a:t>3.</a:t>
              </a:r>
              <a:r>
                <a:rPr sz="1900"/>
                <a:t> </a:t>
              </a:r>
              <a:r>
                <a:rPr sz="1900" b="1"/>
                <a:t>STARS Online Platform </a:t>
              </a:r>
              <a:r>
                <a:rPr sz="1900"/>
                <a:t>with examples of good practice and opportunities for discussions and exchange</a:t>
              </a:r>
            </a:p>
          </p:txBody>
        </p:sp>
      </p:grpSp>
      <p:grpSp>
        <p:nvGrpSpPr>
          <p:cNvPr id="72" name="Group 72"/>
          <p:cNvGrpSpPr/>
          <p:nvPr/>
        </p:nvGrpSpPr>
        <p:grpSpPr>
          <a:xfrm>
            <a:off x="4559579" y="1821051"/>
            <a:ext cx="3289666" cy="1856273"/>
            <a:chOff x="-41452" y="40184"/>
            <a:chExt cx="3289665" cy="1856272"/>
          </a:xfrm>
        </p:grpSpPr>
        <p:sp>
          <p:nvSpPr>
            <p:cNvPr id="70" name="Shape 70"/>
            <p:cNvSpPr/>
            <p:nvPr/>
          </p:nvSpPr>
          <p:spPr>
            <a:xfrm>
              <a:off x="0" y="40184"/>
              <a:ext cx="2576599" cy="1329691"/>
            </a:xfrm>
            <a:prstGeom prst="roundRect">
              <a:avLst>
                <a:gd name="adj" fmla="val 16667"/>
              </a:avLst>
            </a:prstGeom>
            <a:solidFill>
              <a:srgbClr val="FFFFFF"/>
            </a:solidFill>
            <a:ln w="6350" cap="flat">
              <a:solidFill>
                <a:srgbClr val="FFFFFF"/>
              </a:solidFill>
              <a:prstDash val="solid"/>
              <a:miter lim="800000"/>
            </a:ln>
            <a:effectLst/>
          </p:spPr>
          <p:txBody>
            <a:bodyPr wrap="square" lIns="0" tIns="0" rIns="0" bIns="0" numCol="1" anchor="ctr">
              <a:noAutofit/>
            </a:bodyPr>
            <a:lstStyle/>
            <a:p>
              <a:pPr lvl="0">
                <a:defRPr sz="1600"/>
              </a:pPr>
              <a:endParaRPr/>
            </a:p>
          </p:txBody>
        </p:sp>
        <p:sp>
          <p:nvSpPr>
            <p:cNvPr id="71" name="Shape 71"/>
            <p:cNvSpPr/>
            <p:nvPr/>
          </p:nvSpPr>
          <p:spPr>
            <a:xfrm>
              <a:off x="-41453" y="113825"/>
              <a:ext cx="3289667" cy="1782632"/>
            </a:xfrm>
            <a:prstGeom prst="rect">
              <a:avLst/>
            </a:prstGeom>
            <a:gradFill flip="none" rotWithShape="1">
              <a:gsLst>
                <a:gs pos="0">
                  <a:srgbClr val="80B860"/>
                </a:gs>
                <a:gs pos="50000">
                  <a:srgbClr val="6FB242"/>
                </a:gs>
                <a:gs pos="100000">
                  <a:srgbClr val="61A236"/>
                </a:gs>
              </a:gsLst>
              <a:lin ang="5400000" scaled="0"/>
            </a:gradFill>
            <a:ln w="6350" cap="flat">
              <a:solidFill>
                <a:srgbClr val="5B9BD5"/>
              </a:solidFill>
              <a:prstDash val="solid"/>
              <a:miter lim="800000"/>
            </a:ln>
            <a:effectLst>
              <a:outerShdw blurRad="63500" dist="19050" dir="5400000" rotWithShape="0">
                <a:srgbClr val="000000">
                  <a:alpha val="63000"/>
                </a:srgbClr>
              </a:outerShdw>
            </a:effectLst>
          </p:spPr>
          <p:txBody>
            <a:bodyPr wrap="square" lIns="45719" tIns="45719" rIns="45719" bIns="45719" numCol="1" anchor="ctr">
              <a:noAutofit/>
            </a:bodyPr>
            <a:lstStyle/>
            <a:p>
              <a:pPr lvl="0"/>
              <a:r>
                <a:rPr sz="1900" b="1">
                  <a:solidFill>
                    <a:srgbClr val="040404"/>
                  </a:solidFill>
                </a:rPr>
                <a:t>2.</a:t>
              </a:r>
              <a:r>
                <a:rPr sz="1900">
                  <a:solidFill>
                    <a:srgbClr val="040404"/>
                  </a:solidFill>
                </a:rPr>
                <a:t> </a:t>
              </a:r>
              <a:r>
                <a:rPr sz="1900" b="1"/>
                <a:t>STARS Training Program for Teachers</a:t>
              </a:r>
              <a:endParaRPr sz="1900">
                <a:solidFill>
                  <a:srgbClr val="FFFFFF"/>
                </a:solidFill>
              </a:endParaRPr>
            </a:p>
            <a:p>
              <a:pPr lvl="0"/>
              <a:r>
                <a:rPr sz="1900"/>
                <a:t>innovative and comprehensive approach</a:t>
              </a:r>
            </a:p>
          </p:txBody>
        </p:sp>
      </p:grpSp>
      <p:sp>
        <p:nvSpPr>
          <p:cNvPr id="73" name="Shape 73"/>
          <p:cNvSpPr/>
          <p:nvPr/>
        </p:nvSpPr>
        <p:spPr>
          <a:xfrm>
            <a:off x="642284" y="798515"/>
            <a:ext cx="11685321" cy="739141"/>
          </a:xfrm>
          <a:prstGeom prst="rect">
            <a:avLst/>
          </a:prstGeom>
          <a:ln w="12700">
            <a:miter lim="400000"/>
          </a:ln>
        </p:spPr>
        <p:txBody>
          <a:bodyPr lIns="45719" rIns="45719">
            <a:spAutoFit/>
          </a:bodyPr>
          <a:lstStyle/>
          <a:p>
            <a:pPr lvl="0"/>
            <a:r>
              <a:rPr sz="4400" u="sng">
                <a:solidFill>
                  <a:srgbClr val="002060"/>
                </a:solidFill>
              </a:rPr>
              <a:t>STARS project intro</a:t>
            </a:r>
          </a:p>
        </p:txBody>
      </p:sp>
      <p:sp>
        <p:nvSpPr>
          <p:cNvPr id="74" name="Shape 74"/>
          <p:cNvSpPr/>
          <p:nvPr/>
        </p:nvSpPr>
        <p:spPr>
          <a:xfrm>
            <a:off x="982535" y="4775277"/>
            <a:ext cx="3356334" cy="561341"/>
          </a:xfrm>
          <a:prstGeom prst="rect">
            <a:avLst/>
          </a:prstGeom>
          <a:ln w="12700">
            <a:miter lim="400000"/>
          </a:ln>
        </p:spPr>
        <p:txBody>
          <a:bodyPr wrap="none" lIns="45719" rIns="45719">
            <a:spAutoFit/>
          </a:bodyPr>
          <a:lstStyle>
            <a:lvl1pPr>
              <a:defRPr sz="3200">
                <a:hlinkClick r:id="" action="ppaction://noaction"/>
              </a:defRPr>
            </a:lvl1pPr>
          </a:lstStyle>
          <a:p>
            <a:pPr lvl="0">
              <a:defRPr sz="1800"/>
            </a:pPr>
            <a:r>
              <a:rPr sz="3200">
                <a:hlinkClick r:id="rId4"/>
              </a:rPr>
              <a:t>project-stars.com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720" y="3352844"/>
            <a:ext cx="3119016" cy="20949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830" y="958198"/>
            <a:ext cx="3188970" cy="212598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2720" y="974771"/>
            <a:ext cx="3114478" cy="207820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29" y="1857358"/>
            <a:ext cx="2689860" cy="268986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765" y="3352844"/>
            <a:ext cx="3159035" cy="209493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9829800" y="1067081"/>
            <a:ext cx="2362200" cy="954107"/>
          </a:xfrm>
          <a:prstGeom prst="rect">
            <a:avLst/>
          </a:prstGeom>
          <a:noFill/>
        </p:spPr>
        <p:txBody>
          <a:bodyPr wrap="square" rtlCol="0">
            <a:spAutoFit/>
          </a:bodyPr>
          <a:lstStyle/>
          <a:p>
            <a:r>
              <a:rPr lang="en-US" sz="2800" b="1" i="1" dirty="0"/>
              <a:t>STAR CLUSTERS</a:t>
            </a:r>
            <a:endParaRPr lang="bg-BG" sz="2800" b="1" i="1"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2720" y="3352844"/>
            <a:ext cx="3119016" cy="2094939"/>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11830" y="958198"/>
            <a:ext cx="3188970" cy="2125980"/>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22720" y="974771"/>
            <a:ext cx="3114478" cy="2078207"/>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0229" y="1857358"/>
            <a:ext cx="2689860" cy="2689860"/>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1765" y="3352844"/>
            <a:ext cx="3159035" cy="2094939"/>
          </a:xfrm>
          <a:prstGeom prst="rect">
            <a:avLst/>
          </a:prstGeom>
        </p:spPr>
      </p:pic>
      <p:sp>
        <p:nvSpPr>
          <p:cNvPr id="15" name="Текстово поле 14"/>
          <p:cNvSpPr txBox="1"/>
          <p:nvPr/>
        </p:nvSpPr>
        <p:spPr>
          <a:xfrm>
            <a:off x="9641736" y="4801452"/>
            <a:ext cx="2413104" cy="646331"/>
          </a:xfrm>
          <a:prstGeom prst="rect">
            <a:avLst/>
          </a:prstGeom>
          <a:noFill/>
        </p:spPr>
        <p:txBody>
          <a:bodyPr wrap="square" rtlCol="0">
            <a:spAutoFit/>
          </a:bodyPr>
          <a:lstStyle/>
          <a:p>
            <a:r>
              <a:rPr lang="en-US" dirty="0"/>
              <a:t>PLEIADES star cluster</a:t>
            </a:r>
            <a:r>
              <a:rPr lang="bg-BG" dirty="0"/>
              <a:t>, </a:t>
            </a:r>
          </a:p>
          <a:p>
            <a:r>
              <a:rPr lang="bg-BG" dirty="0"/>
              <a:t>М45</a:t>
            </a:r>
          </a:p>
        </p:txBody>
      </p:sp>
      <p:sp>
        <p:nvSpPr>
          <p:cNvPr id="16" name="Текстово поле 15"/>
          <p:cNvSpPr txBox="1"/>
          <p:nvPr/>
        </p:nvSpPr>
        <p:spPr>
          <a:xfrm>
            <a:off x="320229" y="958198"/>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 y="857250"/>
            <a:ext cx="2236470" cy="22364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180" y="857250"/>
            <a:ext cx="3578352" cy="22364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7057" y="857250"/>
            <a:ext cx="2147011" cy="223647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5839" y="857250"/>
            <a:ext cx="3163787" cy="223647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29" y="3354704"/>
            <a:ext cx="3582257" cy="146872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1877" y="3332155"/>
            <a:ext cx="2249655" cy="221778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7057" y="3309609"/>
            <a:ext cx="3012458" cy="226287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2743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6" name="TextBox 5"/>
          <p:cNvSpPr txBox="1"/>
          <p:nvPr/>
        </p:nvSpPr>
        <p:spPr>
          <a:xfrm>
            <a:off x="489780" y="4914870"/>
            <a:ext cx="2362200" cy="523220"/>
          </a:xfrm>
          <a:prstGeom prst="rect">
            <a:avLst/>
          </a:prstGeom>
          <a:noFill/>
        </p:spPr>
        <p:txBody>
          <a:bodyPr wrap="square" rtlCol="0">
            <a:spAutoFit/>
          </a:bodyPr>
          <a:lstStyle/>
          <a:p>
            <a:r>
              <a:rPr lang="en-US" sz="2800" b="1" i="1" dirty="0"/>
              <a:t>NEBULAE</a:t>
            </a:r>
            <a:endParaRPr lang="bg-BG" sz="2800" b="1" i="1"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730" y="857250"/>
            <a:ext cx="2236470" cy="223647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3180" y="857250"/>
            <a:ext cx="3578352" cy="223647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37057" y="857250"/>
            <a:ext cx="2147011" cy="2236470"/>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5839" y="857250"/>
            <a:ext cx="3163787" cy="223647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29" y="3354704"/>
            <a:ext cx="3582257" cy="1468725"/>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1877" y="3332155"/>
            <a:ext cx="2249655" cy="2217785"/>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37057" y="3309609"/>
            <a:ext cx="3012458" cy="2262879"/>
          </a:xfrm>
          <a:prstGeom prst="rect">
            <a:avLst/>
          </a:prstGeom>
        </p:spPr>
      </p:pic>
      <p:sp>
        <p:nvSpPr>
          <p:cNvPr id="13" name="Текстово поле 12"/>
          <p:cNvSpPr txBox="1"/>
          <p:nvPr/>
        </p:nvSpPr>
        <p:spPr>
          <a:xfrm>
            <a:off x="9437574" y="4871183"/>
            <a:ext cx="2529840" cy="369332"/>
          </a:xfrm>
          <a:prstGeom prst="rect">
            <a:avLst/>
          </a:prstGeom>
          <a:noFill/>
        </p:spPr>
        <p:txBody>
          <a:bodyPr wrap="square" rtlCol="0">
            <a:spAutoFit/>
          </a:bodyPr>
          <a:lstStyle/>
          <a:p>
            <a:r>
              <a:rPr lang="en-US" dirty="0"/>
              <a:t>ORION nebula</a:t>
            </a:r>
            <a:r>
              <a:rPr lang="bg-BG" dirty="0"/>
              <a:t>, М42</a:t>
            </a:r>
          </a:p>
        </p:txBody>
      </p:sp>
      <p:sp>
        <p:nvSpPr>
          <p:cNvPr id="18" name="Текстово поле 17"/>
          <p:cNvSpPr txBox="1"/>
          <p:nvPr/>
        </p:nvSpPr>
        <p:spPr>
          <a:xfrm>
            <a:off x="9525040" y="3309609"/>
            <a:ext cx="1969477" cy="523220"/>
          </a:xfrm>
          <a:prstGeom prst="rect">
            <a:avLst/>
          </a:prstGeom>
          <a:noFill/>
        </p:spPr>
        <p:txBody>
          <a:bodyPr wrap="square" rtlCol="0">
            <a:spAutoFit/>
          </a:bodyPr>
          <a:lstStyle/>
          <a:p>
            <a:r>
              <a:rPr lang="en-US" sz="2800" dirty="0"/>
              <a:t>Answer</a:t>
            </a:r>
            <a:r>
              <a:rPr lang="en-US" dirty="0"/>
              <a:t>:</a:t>
            </a:r>
            <a:endParaRPr lang="bg-BG"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Shape 237"/>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38"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39"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0" name="Shape 24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rPr>
              <a:t>Conclusions, results check 1</a:t>
            </a:r>
          </a:p>
        </p:txBody>
      </p:sp>
      <p:sp>
        <p:nvSpPr>
          <p:cNvPr id="241" name="Shape 241"/>
          <p:cNvSpPr/>
          <p:nvPr/>
        </p:nvSpPr>
        <p:spPr>
          <a:xfrm>
            <a:off x="400956" y="1645512"/>
            <a:ext cx="11685322" cy="3108325"/>
          </a:xfrm>
          <a:prstGeom prst="rect">
            <a:avLst/>
          </a:prstGeom>
          <a:ln w="12700">
            <a:miter lim="400000"/>
          </a:ln>
        </p:spPr>
        <p:txBody>
          <a:bodyPr lIns="0" tIns="0" rIns="0" bIns="0">
            <a:spAutoFit/>
          </a:bodyPr>
          <a:lstStyle/>
          <a:p>
            <a:pPr lvl="0"/>
            <a:r>
              <a:rPr sz="2600">
                <a:solidFill>
                  <a:srgbClr val="002060"/>
                </a:solidFill>
                <a:latin typeface="Calibri"/>
                <a:ea typeface="Calibri"/>
                <a:cs typeface="Calibri"/>
                <a:sym typeface="Calibri"/>
              </a:rPr>
              <a:t>Feed Forward</a:t>
            </a:r>
            <a:r>
              <a:rPr sz="2800">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Base your olans for the next lessons on the results of the students:</a:t>
            </a:r>
            <a:endParaRPr sz="2100">
              <a:solidFill>
                <a:srgbClr val="002060"/>
              </a:solidFill>
              <a:latin typeface="Calibri"/>
              <a:ea typeface="Calibri"/>
              <a:cs typeface="Calibri"/>
              <a:sym typeface="Calibri"/>
            </a:endParaRPr>
          </a:p>
          <a:p>
            <a:pPr marL="171450" lvl="0" indent="-171450">
              <a:buSzPct val="100000"/>
              <a:buChar char="•"/>
            </a:pPr>
            <a:r>
              <a:rPr sz="2100">
                <a:solidFill>
                  <a:srgbClr val="002060"/>
                </a:solidFill>
                <a:latin typeface="Calibri"/>
                <a:ea typeface="Calibri"/>
                <a:cs typeface="Calibri"/>
                <a:sym typeface="Calibri"/>
              </a:rPr>
              <a:t> </a:t>
            </a:r>
            <a:r>
              <a:rPr lang="en-US" sz="2100" b="1">
                <a:solidFill>
                  <a:srgbClr val="002060"/>
                </a:solidFill>
                <a:latin typeface="Calibri"/>
                <a:ea typeface="Calibri"/>
                <a:cs typeface="Calibri"/>
                <a:sym typeface="Calibri"/>
              </a:rPr>
              <a:t>Difficulty of the lessons</a:t>
            </a:r>
            <a:r>
              <a:rPr sz="2100" b="1">
                <a:solidFill>
                  <a:srgbClr val="002060"/>
                </a:solidFill>
                <a:latin typeface="Calibri"/>
                <a:ea typeface="Calibri"/>
                <a:cs typeface="Calibri"/>
                <a:sym typeface="Calibri"/>
              </a:rPr>
              <a:t>:</a:t>
            </a:r>
            <a:r>
              <a:rPr sz="2100">
                <a:solidFill>
                  <a:srgbClr val="002060"/>
                </a:solidFill>
                <a:latin typeface="Calibri"/>
                <a:ea typeface="Calibri"/>
                <a:cs typeface="Calibri"/>
                <a:sym typeface="Calibri"/>
              </a:rPr>
              <a:t> </a:t>
            </a:r>
            <a:r>
              <a:rPr lang="en-US" sz="2100">
                <a:solidFill>
                  <a:srgbClr val="002060"/>
                </a:solidFill>
                <a:latin typeface="Calibri"/>
                <a:ea typeface="Calibri"/>
                <a:cs typeface="Calibri"/>
                <a:sym typeface="Calibri"/>
              </a:rPr>
              <a:t>depending on student comprehension of the material and level of completion of the activities.</a:t>
            </a:r>
          </a:p>
          <a:p>
            <a:pPr marL="0" lvl="0" indent="0">
              <a:buSzPct val="100000"/>
              <a:buNone/>
            </a:pPr>
            <a:endParaRPr lang="en-US" sz="2100">
              <a:solidFill>
                <a:srgbClr val="002060"/>
              </a:solidFill>
              <a:latin typeface="Calibri"/>
              <a:ea typeface="Calibri"/>
              <a:cs typeface="Calibri"/>
              <a:sym typeface="Calibri"/>
            </a:endParaRPr>
          </a:p>
          <a:p>
            <a:pPr marL="171450" lvl="0" indent="-171450">
              <a:buSzPct val="100000"/>
              <a:buChar char="•"/>
            </a:pPr>
            <a:r>
              <a:rPr lang="en-US" sz="2800">
                <a:solidFill>
                  <a:srgbClr val="002060"/>
                </a:solidFill>
                <a:latin typeface="Calibri"/>
                <a:ea typeface="Calibri"/>
                <a:cs typeface="Calibri"/>
                <a:sym typeface="Calibri"/>
              </a:rPr>
              <a:t>Preparation</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Clear and well appointed goals of the lesson and activities. When the goal is well understood, the attention towards a task/material is easier and more effective.</a:t>
            </a:r>
            <a:endParaRPr sz="2000">
              <a:solidFill>
                <a:srgbClr val="002060"/>
              </a:solidFill>
              <a:latin typeface="Calibri"/>
              <a:ea typeface="Calibri"/>
              <a:cs typeface="Calibri"/>
              <a:sym typeface="Calibri"/>
            </a:endParaRPr>
          </a:p>
          <a:p>
            <a:pPr marL="146685" lvl="0" indent="-146685">
              <a:buSzPct val="100000"/>
              <a:buChar char="•"/>
            </a:pPr>
            <a:r>
              <a:rPr lang="en-US" sz="2100" b="1">
                <a:solidFill>
                  <a:srgbClr val="002060"/>
                </a:solidFill>
                <a:latin typeface="Calibri"/>
                <a:ea typeface="Calibri"/>
                <a:cs typeface="Calibri"/>
                <a:sym typeface="Calibri"/>
              </a:rPr>
              <a:t>Approach toward the material</a:t>
            </a:r>
            <a:r>
              <a:rPr sz="2100">
                <a:solidFill>
                  <a:srgbClr val="002060"/>
                </a:solidFill>
                <a:latin typeface="Calibri"/>
                <a:ea typeface="Calibri"/>
                <a:cs typeface="Calibri"/>
                <a:sym typeface="Calibri"/>
              </a:rPr>
              <a:t>:</a:t>
            </a:r>
            <a:r>
              <a:rPr lang="en-US" sz="2100">
                <a:solidFill>
                  <a:srgbClr val="002060"/>
                </a:solidFill>
                <a:latin typeface="Calibri"/>
                <a:ea typeface="Calibri"/>
                <a:cs typeface="Calibri"/>
                <a:sym typeface="Calibri"/>
              </a:rPr>
              <a:t> What would be the correct approach that would help the student comprehension and activity completion</a:t>
            </a:r>
            <a:r>
              <a:rPr sz="2100">
                <a:solidFill>
                  <a:srgbClr val="002060"/>
                </a:solidFill>
                <a:latin typeface="Calibri"/>
                <a:ea typeface="Calibri"/>
                <a:cs typeface="Calibri"/>
                <a:sym typeface="Calibri"/>
              </a:rPr>
              <a:t>.</a:t>
            </a:r>
          </a:p>
          <a:p>
            <a:pPr marL="228600" lvl="0" indent="-228600">
              <a:buSzPct val="100000"/>
              <a:buChar char="•"/>
            </a:pPr>
            <a:endParaRPr sz="2100">
              <a:solidFill>
                <a:srgbClr val="002060"/>
              </a:solidFill>
              <a:latin typeface="Calibri"/>
              <a:ea typeface="Calibri"/>
              <a:cs typeface="Calibri"/>
              <a:sym typeface="Calibri"/>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Shape 245"/>
          <p:cNvSpPr/>
          <p:nvPr/>
        </p:nvSpPr>
        <p:spPr>
          <a:xfrm>
            <a:off x="-6761" y="5572490"/>
            <a:ext cx="12198761" cy="231139"/>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246" name="image1.png"/>
          <p:cNvPicPr/>
          <p:nvPr/>
        </p:nvPicPr>
        <p:blipFill>
          <a:blip r:embed="rId3"/>
          <a:stretch>
            <a:fillRect/>
          </a:stretch>
        </p:blipFill>
        <p:spPr>
          <a:xfrm>
            <a:off x="-6762" y="-11875"/>
            <a:ext cx="12198762" cy="1061514"/>
          </a:xfrm>
          <a:prstGeom prst="rect">
            <a:avLst/>
          </a:prstGeom>
          <a:ln w="12700">
            <a:miter lim="400000"/>
            <a:headEnd/>
            <a:tailEnd/>
          </a:ln>
        </p:spPr>
      </p:pic>
      <p:pic>
        <p:nvPicPr>
          <p:cNvPr id="247" name="image2.jpeg"/>
          <p:cNvPicPr/>
          <p:nvPr/>
        </p:nvPicPr>
        <p:blipFill>
          <a:blip r:embed="rId4"/>
          <a:stretch>
            <a:fillRect/>
          </a:stretch>
        </p:blipFill>
        <p:spPr>
          <a:xfrm>
            <a:off x="-6762" y="5799925"/>
            <a:ext cx="12198762" cy="1051902"/>
          </a:xfrm>
          <a:prstGeom prst="rect">
            <a:avLst/>
          </a:prstGeom>
          <a:ln w="12700">
            <a:miter lim="400000"/>
            <a:headEnd/>
            <a:tailEnd/>
          </a:ln>
        </p:spPr>
      </p:pic>
      <p:sp>
        <p:nvSpPr>
          <p:cNvPr id="248" name="Shape 248"/>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002060"/>
                </a:solidFill>
                <a:latin typeface="Calibri"/>
                <a:ea typeface="Calibri"/>
                <a:cs typeface="Calibri"/>
                <a:sym typeface="Calibri"/>
              </a:defRPr>
            </a:lvl1pPr>
          </a:lstStyle>
          <a:p>
            <a:pPr lvl="0">
              <a:defRPr sz="1800" u="none">
                <a:solidFill>
                  <a:srgbClr val="000000"/>
                </a:solidFill>
              </a:defRPr>
            </a:pPr>
            <a:r>
              <a:rPr lang="en-US" sz="4400" u="sng">
                <a:solidFill>
                  <a:srgbClr val="002060"/>
                </a:solidFill>
                <a:sym typeface="+mn-ea"/>
              </a:rPr>
              <a:t>Conclusions, results check</a:t>
            </a:r>
            <a:r>
              <a:rPr sz="4400" u="sng">
                <a:solidFill>
                  <a:srgbClr val="002060"/>
                </a:solidFill>
              </a:rPr>
              <a:t> 2</a:t>
            </a:r>
          </a:p>
        </p:txBody>
      </p:sp>
      <p:sp>
        <p:nvSpPr>
          <p:cNvPr id="249" name="Shape 249"/>
          <p:cNvSpPr/>
          <p:nvPr/>
        </p:nvSpPr>
        <p:spPr>
          <a:xfrm>
            <a:off x="261256" y="1698105"/>
            <a:ext cx="11685322" cy="2215515"/>
          </a:xfrm>
          <a:prstGeom prst="rect">
            <a:avLst/>
          </a:prstGeom>
          <a:ln w="12700">
            <a:miter lim="400000"/>
          </a:ln>
        </p:spPr>
        <p:txBody>
          <a:bodyPr lIns="0" tIns="0" rIns="0" bIns="0">
            <a:spAutoFit/>
          </a:bodyPr>
          <a:lstStyle/>
          <a:p>
            <a:pPr lvl="0"/>
            <a:endParaRPr lang="en-US" sz="2000">
              <a:solidFill>
                <a:srgbClr val="002060"/>
              </a:solidFill>
              <a:latin typeface="Calibri"/>
              <a:ea typeface="Calibri"/>
              <a:cs typeface="Calibri"/>
              <a:sym typeface="Calibri"/>
            </a:endParaRPr>
          </a:p>
          <a:p>
            <a:pPr marL="228600" lvl="0" indent="-228600">
              <a:buSzPct val="100000"/>
              <a:buChar char="•"/>
            </a:pPr>
            <a:r>
              <a:rPr lang="en-US" sz="2800" b="1">
                <a:solidFill>
                  <a:srgbClr val="002060"/>
                </a:solidFill>
                <a:latin typeface="Calibri"/>
                <a:ea typeface="Calibri"/>
                <a:cs typeface="Calibri"/>
                <a:sym typeface="Calibri"/>
              </a:rPr>
              <a:t>Selfevaluation:</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selfdiscipline, steering and control of the activities</a:t>
            </a:r>
            <a:r>
              <a:rPr sz="2800">
                <a:solidFill>
                  <a:srgbClr val="002060"/>
                </a:solidFill>
                <a:latin typeface="Calibri"/>
                <a:ea typeface="Calibri"/>
                <a:cs typeface="Calibri"/>
                <a:sym typeface="Calibri"/>
              </a:rPr>
              <a:t>.</a:t>
            </a:r>
          </a:p>
          <a:p>
            <a:pPr marL="228600" lvl="0" indent="-228600">
              <a:buSzPct val="100000"/>
              <a:buChar char="•"/>
            </a:pPr>
            <a:r>
              <a:rPr sz="2800" b="1">
                <a:solidFill>
                  <a:srgbClr val="002060"/>
                </a:solidFill>
                <a:latin typeface="Calibri"/>
                <a:ea typeface="Calibri"/>
                <a:cs typeface="Calibri"/>
                <a:sym typeface="Calibri"/>
              </a:rPr>
              <a:t> </a:t>
            </a:r>
            <a:r>
              <a:rPr lang="en-US" sz="2800" b="1">
                <a:solidFill>
                  <a:srgbClr val="002060"/>
                </a:solidFill>
                <a:latin typeface="Calibri"/>
                <a:ea typeface="Calibri"/>
                <a:cs typeface="Calibri"/>
                <a:sym typeface="Calibri"/>
              </a:rPr>
              <a:t>Individual approach</a:t>
            </a:r>
            <a:r>
              <a:rPr sz="2800">
                <a:solidFill>
                  <a:srgbClr val="002060"/>
                </a:solidFill>
                <a:latin typeface="Calibri"/>
                <a:ea typeface="Calibri"/>
                <a:cs typeface="Calibri"/>
                <a:sym typeface="Calibri"/>
              </a:rPr>
              <a:t>: </a:t>
            </a:r>
            <a:r>
              <a:rPr lang="en-US" sz="2800">
                <a:solidFill>
                  <a:srgbClr val="002060"/>
                </a:solidFill>
                <a:latin typeface="Calibri"/>
                <a:ea typeface="Calibri"/>
                <a:cs typeface="Calibri"/>
                <a:sym typeface="Calibri"/>
              </a:rPr>
              <a:t>Individual approach and guidance. </a:t>
            </a:r>
          </a:p>
          <a:p>
            <a:pPr marL="228600" lvl="0" indent="-228600">
              <a:buSzPct val="100000"/>
              <a:buChar char="•"/>
            </a:pPr>
            <a:r>
              <a:rPr lang="en-US" sz="2800">
                <a:solidFill>
                  <a:srgbClr val="002060"/>
                </a:solidFill>
                <a:latin typeface="Calibri"/>
                <a:ea typeface="Calibri"/>
                <a:cs typeface="Calibri"/>
                <a:sym typeface="Calibri"/>
              </a:rPr>
              <a:t>Check</a:t>
            </a:r>
            <a:r>
              <a:rPr sz="2800">
                <a:solidFill>
                  <a:srgbClr val="002060"/>
                </a:solidFill>
                <a:latin typeface="Calibri"/>
                <a:ea typeface="Calibri"/>
                <a:cs typeface="Calibri"/>
                <a:sym typeface="Calibri"/>
              </a:rPr>
              <a:t>: </a:t>
            </a:r>
            <a:r>
              <a:rPr lang="en-US" sz="2000">
                <a:solidFill>
                  <a:srgbClr val="002060"/>
                </a:solidFill>
                <a:latin typeface="Calibri"/>
                <a:ea typeface="Calibri"/>
                <a:cs typeface="Calibri"/>
                <a:sym typeface="Calibri"/>
              </a:rPr>
              <a:t>How did I do? Individual evaluation of the student’s work, pertaining to the specific activity and goal.  Must contain information about the advance (or lack of) the student has made and to guide them to achieve the goals and standards.</a:t>
            </a:r>
            <a:endParaRPr sz="2000">
              <a:solidFill>
                <a:srgbClr val="002060"/>
              </a:solidFill>
              <a:latin typeface="Calibri"/>
              <a:ea typeface="Calibri"/>
              <a:cs typeface="Calibri"/>
              <a:sym typeface="Calibri"/>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16"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17"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18" name="Shape 118"/>
          <p:cNvSpPr>
            <a:spLocks noGrp="1"/>
          </p:cNvSpPr>
          <p:nvPr>
            <p:ph type="title"/>
          </p:nvPr>
        </p:nvSpPr>
        <p:spPr>
          <a:xfrm>
            <a:off x="1524000" y="637480"/>
            <a:ext cx="9144000" cy="954982"/>
          </a:xfrm>
          <a:prstGeom prst="rect">
            <a:avLst/>
          </a:prstGeom>
        </p:spPr>
        <p:txBody>
          <a:bodyPr lIns="0" tIns="0" rIns="0" bIns="0"/>
          <a:lstStyle>
            <a:lvl1pPr defTabSz="859790">
              <a:defRPr sz="5640">
                <a:solidFill>
                  <a:srgbClr val="142A9D"/>
                </a:solidFill>
              </a:defRPr>
            </a:lvl1pPr>
          </a:lstStyle>
          <a:p>
            <a:pPr lvl="0">
              <a:defRPr sz="1800">
                <a:solidFill>
                  <a:srgbClr val="000000"/>
                </a:solidFill>
              </a:defRPr>
            </a:pPr>
            <a:r>
              <a:rPr sz="5640" dirty="0">
                <a:solidFill>
                  <a:srgbClr val="142A9D"/>
                </a:solidFill>
              </a:rPr>
              <a:t>STARS</a:t>
            </a:r>
            <a:r>
              <a:rPr lang="en-US" sz="5640" dirty="0">
                <a:solidFill>
                  <a:srgbClr val="142A9D"/>
                </a:solidFill>
              </a:rPr>
              <a:t> modules</a:t>
            </a:r>
            <a:endParaRPr sz="5640" dirty="0">
              <a:solidFill>
                <a:srgbClr val="142A9D"/>
              </a:solidFill>
            </a:endParaRPr>
          </a:p>
        </p:txBody>
      </p:sp>
      <p:sp>
        <p:nvSpPr>
          <p:cNvPr id="119" name="Shape 119"/>
          <p:cNvSpPr>
            <a:spLocks noGrp="1"/>
          </p:cNvSpPr>
          <p:nvPr>
            <p:ph type="body" idx="1"/>
          </p:nvPr>
        </p:nvSpPr>
        <p:spPr>
          <a:xfrm>
            <a:off x="81280" y="1591945"/>
            <a:ext cx="11608435" cy="4050665"/>
          </a:xfrm>
          <a:prstGeom prst="rect">
            <a:avLst/>
          </a:prstGeom>
        </p:spPr>
        <p:txBody>
          <a:bodyPr lIns="0" tIns="0" rIns="0" bIns="0">
            <a:normAutofit fontScale="97500"/>
          </a:bodyPr>
          <a:lstStyle/>
          <a:p>
            <a:pPr algn="just" defTabSz="868680">
              <a:spcBef>
                <a:spcPts val="900"/>
              </a:spcBef>
              <a:defRPr sz="1800"/>
            </a:pPr>
            <a:r>
              <a:rPr lang="en-GB" sz="2800" dirty="0">
                <a:solidFill>
                  <a:srgbClr val="002060"/>
                </a:solidFill>
              </a:rPr>
              <a:t>#1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Constellations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#6 	</a:t>
            </a:r>
            <a:r>
              <a:rPr lang="en-GB"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Galactic </a:t>
            </a:r>
            <a:r>
              <a:rPr lang="sk-SK" sz="2800"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N</a:t>
            </a:r>
            <a:r>
              <a:rPr lang="en-GB" sz="2800" dirty="0" err="1">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eighbourhood</a:t>
            </a:r>
            <a:r>
              <a:rPr lang="en-GB" sz="2900" dirty="0">
                <a:solidFill>
                  <a:srgbClr val="002060"/>
                </a:solidFill>
                <a:latin typeface="Calibri" panose="020F0502020204030204" pitchFamily="34" charset="0"/>
                <a:cs typeface="Calibri" panose="020F0502020204030204" pitchFamily="34" charset="0"/>
              </a:rPr>
              <a:t>.</a:t>
            </a:r>
            <a:endParaRPr lang="sk-SK" sz="29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#2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Motion of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C</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elestial </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B</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odies</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a:t>
            </a:r>
            <a:r>
              <a:rPr lang="en-GB" sz="2800" dirty="0">
                <a:solidFill>
                  <a:srgbClr val="002060"/>
                </a:solidFill>
                <a:latin typeface="Calibri" panose="020F0502020204030204" pitchFamily="34" charset="0"/>
                <a:cs typeface="Calibri" panose="020F0502020204030204" pitchFamily="34" charset="0"/>
              </a:rPr>
              <a:t>		#7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Sun and the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tars.</a:t>
            </a:r>
          </a:p>
          <a:p>
            <a:pPr lvl="0"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#3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Newton‘s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aw of Gravitation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#8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Milky Way Galaxy and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other galaxies</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#4 	</a:t>
            </a:r>
            <a:r>
              <a:rPr lang="en-US"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Space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sk-SK"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Exploration</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#9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The Universe</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2800" dirty="0">
              <a:solidFill>
                <a:srgbClr val="002060"/>
              </a:solidFill>
              <a:latin typeface="Calibri" panose="020F0502020204030204" pitchFamily="34" charset="0"/>
              <a:cs typeface="Calibri" panose="020F0502020204030204" pitchFamily="34" charset="0"/>
            </a:endParaRPr>
          </a:p>
          <a:p>
            <a:pPr algn="just" defTabSz="868680">
              <a:spcBef>
                <a:spcPts val="900"/>
              </a:spcBef>
              <a:defRPr sz="1800"/>
            </a:pPr>
            <a:r>
              <a:rPr lang="en-GB" sz="2800" dirty="0">
                <a:solidFill>
                  <a:srgbClr val="002060"/>
                </a:solidFill>
                <a:latin typeface="Calibri" panose="020F0502020204030204" pitchFamily="34" charset="0"/>
                <a:cs typeface="Calibri" panose="020F0502020204030204" pitchFamily="34" charset="0"/>
              </a:rPr>
              <a:t>#5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Solar </a:t>
            </a:r>
            <a:r>
              <a:rPr lang="sk-SK"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a:t>
            </a:r>
            <a:r>
              <a:rPr lang="en-GB" sz="28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ystem</a:t>
            </a:r>
            <a:r>
              <a:rPr lang="en-GB"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	</a:t>
            </a:r>
            <a:r>
              <a:rPr lang="sk-SK" sz="2800" dirty="0">
                <a:solidFill>
                  <a:srgbClr val="002060"/>
                </a:solidFill>
                <a:latin typeface="Calibri" panose="020F0502020204030204" pitchFamily="34" charset="0"/>
                <a:cs typeface="Calibri" panose="020F0502020204030204" pitchFamily="34" charset="0"/>
              </a:rPr>
              <a:t>			</a:t>
            </a:r>
            <a:r>
              <a:rPr lang="en-GB" sz="2800" dirty="0">
                <a:solidFill>
                  <a:srgbClr val="002060"/>
                </a:solidFill>
                <a:latin typeface="Calibri" panose="020F0502020204030204" pitchFamily="34" charset="0"/>
                <a:cs typeface="Calibri" panose="020F0502020204030204" pitchFamily="34" charset="0"/>
              </a:rPr>
              <a:t>#10	</a:t>
            </a:r>
            <a:r>
              <a:rPr lang="en-GB" sz="2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Observatories.</a:t>
            </a:r>
          </a:p>
          <a:p>
            <a:pPr lvl="0" algn="just" defTabSz="868680">
              <a:spcBef>
                <a:spcPts val="900"/>
              </a:spcBef>
              <a:defRPr sz="1800"/>
            </a:pPr>
            <a:endParaRPr sz="28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Shape 127"/>
          <p:cNvSpPr/>
          <p:nvPr/>
        </p:nvSpPr>
        <p:spPr>
          <a:xfrm>
            <a:off x="-6761" y="5572490"/>
            <a:ext cx="12198761" cy="23114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8" name="image1.png"/>
          <p:cNvPicPr/>
          <p:nvPr/>
        </p:nvPicPr>
        <p:blipFill>
          <a:blip r:embed="rId2"/>
          <a:stretch>
            <a:fillRect/>
          </a:stretch>
        </p:blipFill>
        <p:spPr>
          <a:xfrm>
            <a:off x="-6762" y="-11875"/>
            <a:ext cx="12198762" cy="1061514"/>
          </a:xfrm>
          <a:prstGeom prst="rect">
            <a:avLst/>
          </a:prstGeom>
          <a:ln w="12700">
            <a:miter lim="400000"/>
            <a:headEnd/>
            <a:tailEnd/>
          </a:ln>
        </p:spPr>
      </p:pic>
      <p:pic>
        <p:nvPicPr>
          <p:cNvPr id="129" name="image2.jpg"/>
          <p:cNvPicPr/>
          <p:nvPr/>
        </p:nvPicPr>
        <p:blipFill>
          <a:blip r:embed="rId3"/>
          <a:stretch>
            <a:fillRect/>
          </a:stretch>
        </p:blipFill>
        <p:spPr>
          <a:xfrm>
            <a:off x="-6762" y="5799925"/>
            <a:ext cx="12198762" cy="1051902"/>
          </a:xfrm>
          <a:prstGeom prst="rect">
            <a:avLst/>
          </a:prstGeom>
          <a:ln w="12700">
            <a:miter lim="400000"/>
            <a:headEnd/>
            <a:tailEnd/>
          </a:ln>
        </p:spPr>
      </p:pic>
      <p:sp>
        <p:nvSpPr>
          <p:cNvPr id="130" name="Shape 130"/>
          <p:cNvSpPr>
            <a:spLocks noGrp="1"/>
          </p:cNvSpPr>
          <p:nvPr>
            <p:ph type="title"/>
          </p:nvPr>
        </p:nvSpPr>
        <p:spPr>
          <a:xfrm>
            <a:off x="1524000" y="637480"/>
            <a:ext cx="9144000" cy="954982"/>
          </a:xfrm>
          <a:prstGeom prst="rect">
            <a:avLst/>
          </a:prstGeom>
        </p:spPr>
        <p:txBody>
          <a:bodyPr lIns="0" tIns="0" rIns="0" bIns="0"/>
          <a:lstStyle>
            <a:lvl1pPr defTabSz="713105">
              <a:defRPr sz="4680">
                <a:solidFill>
                  <a:srgbClr val="142A9D"/>
                </a:solidFill>
              </a:defRPr>
            </a:lvl1pPr>
          </a:lstStyle>
          <a:p>
            <a:pPr lvl="0">
              <a:defRPr sz="1800">
                <a:solidFill>
                  <a:srgbClr val="000000"/>
                </a:solidFill>
              </a:defRPr>
            </a:pPr>
            <a:r>
              <a:rPr lang="en-US" sz="4680">
                <a:solidFill>
                  <a:srgbClr val="142A9D"/>
                </a:solidFill>
              </a:rPr>
              <a:t>Structure of the modules</a:t>
            </a:r>
          </a:p>
        </p:txBody>
      </p:sp>
      <p:sp>
        <p:nvSpPr>
          <p:cNvPr id="131" name="Shape 131"/>
          <p:cNvSpPr>
            <a:spLocks noGrp="1"/>
          </p:cNvSpPr>
          <p:nvPr>
            <p:ph type="body" idx="1"/>
          </p:nvPr>
        </p:nvSpPr>
        <p:spPr>
          <a:xfrm>
            <a:off x="81210" y="1749971"/>
            <a:ext cx="11608595" cy="3892445"/>
          </a:xfrm>
          <a:prstGeom prst="rect">
            <a:avLst/>
          </a:prstGeom>
        </p:spPr>
        <p:txBody>
          <a:bodyPr lIns="0" tIns="0" rIns="0" bIns="0">
            <a:normAutofit fontScale="92500" lnSpcReduction="10000"/>
          </a:bodyPr>
          <a:lstStyle/>
          <a:p>
            <a:pPr lvl="0" algn="just">
              <a:defRPr sz="1800"/>
            </a:pPr>
            <a:r>
              <a:rPr sz="2800" dirty="0"/>
              <a:t>	</a:t>
            </a:r>
            <a:r>
              <a:rPr lang="en-US" sz="2800" dirty="0">
                <a:solidFill>
                  <a:srgbClr val="131D84"/>
                </a:solidFill>
                <a:latin typeface="+mj-ea"/>
                <a:cs typeface="+mj-ea"/>
              </a:rPr>
              <a:t>There are several topics in each module. </a:t>
            </a:r>
            <a:r>
              <a:rPr sz="2800" dirty="0">
                <a:solidFill>
                  <a:srgbClr val="131D84"/>
                </a:solidFill>
                <a:latin typeface="+mj-ea"/>
                <a:cs typeface="+mj-ea"/>
              </a:rPr>
              <a:t>	</a:t>
            </a:r>
          </a:p>
          <a:p>
            <a:pPr lvl="0" algn="just">
              <a:defRPr sz="1800"/>
            </a:pPr>
            <a:r>
              <a:rPr lang="en-US" sz="2800" dirty="0">
                <a:solidFill>
                  <a:srgbClr val="131D84"/>
                </a:solidFill>
                <a:latin typeface="+mj-ea"/>
                <a:cs typeface="+mj-ea"/>
              </a:rPr>
              <a:t>	Each topic contains: </a:t>
            </a:r>
            <a:endParaRPr sz="2800" dirty="0">
              <a:solidFill>
                <a:srgbClr val="131D84"/>
              </a:solidFill>
              <a:latin typeface="+mj-ea"/>
              <a:cs typeface="+mj-ea"/>
            </a:endParaRPr>
          </a:p>
          <a:p>
            <a:pPr marL="1358900" lvl="0" indent="-228600" algn="just">
              <a:buSzPct val="100000"/>
              <a:buChar char="•"/>
              <a:defRPr sz="1800"/>
            </a:pPr>
            <a:r>
              <a:rPr lang="en-US" sz="2800" dirty="0">
                <a:solidFill>
                  <a:srgbClr val="131D84"/>
                </a:solidFill>
                <a:latin typeface="+mj-ea"/>
                <a:cs typeface="+mj-ea"/>
              </a:rPr>
              <a:t>A brief introduction and key words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Theoretical part for the teacher</a:t>
            </a:r>
            <a:r>
              <a:rPr sz="2800" dirty="0">
                <a:solidFill>
                  <a:srgbClr val="131D84"/>
                </a:solidFill>
                <a:latin typeface="+mj-ea"/>
                <a:cs typeface="+mj-ea"/>
              </a:rPr>
              <a:t> -</a:t>
            </a:r>
            <a:r>
              <a:rPr lang="en-US" sz="2800" dirty="0">
                <a:solidFill>
                  <a:srgbClr val="131D84"/>
                </a:solidFill>
                <a:latin typeface="+mj-ea"/>
                <a:cs typeface="+mj-ea"/>
              </a:rPr>
              <a:t> provides the basic information, necessary for the planning a lesson on that topic </a:t>
            </a:r>
            <a:r>
              <a:rPr sz="2800" dirty="0">
                <a:solidFill>
                  <a:srgbClr val="131D84"/>
                </a:solidFill>
                <a:latin typeface="+mj-ea"/>
                <a:cs typeface="+mj-ea"/>
              </a:rPr>
              <a:t>(</a:t>
            </a:r>
            <a:r>
              <a:rPr lang="en-US" sz="2800" dirty="0">
                <a:solidFill>
                  <a:srgbClr val="131D84"/>
                </a:solidFill>
                <a:latin typeface="+mj-ea"/>
                <a:cs typeface="+mj-ea"/>
              </a:rPr>
              <a:t>and links to additional information in some cases</a:t>
            </a:r>
            <a:r>
              <a:rPr sz="2800" dirty="0">
                <a:solidFill>
                  <a:srgbClr val="131D84"/>
                </a:solidFill>
                <a:latin typeface="+mj-ea"/>
                <a:cs typeface="+mj-ea"/>
              </a:rPr>
              <a:t>).</a:t>
            </a:r>
          </a:p>
          <a:p>
            <a:pPr lvl="0" indent="1130300" algn="just">
              <a:defRPr sz="1800"/>
            </a:pPr>
            <a:r>
              <a:rPr sz="2800" dirty="0">
                <a:solidFill>
                  <a:srgbClr val="131D84"/>
                </a:solidFill>
                <a:latin typeface="+mj-ea"/>
                <a:cs typeface="+mj-ea"/>
              </a:rPr>
              <a:t>! </a:t>
            </a:r>
            <a:r>
              <a:rPr lang="en-US" sz="2800" dirty="0">
                <a:solidFill>
                  <a:srgbClr val="131D84"/>
                </a:solidFill>
                <a:latin typeface="+mj-ea"/>
                <a:cs typeface="+mj-ea"/>
              </a:rPr>
              <a:t>THESE ARE NOT READY-TO-USE LESSONS</a:t>
            </a:r>
            <a:r>
              <a:rPr sz="2800" dirty="0">
                <a:solidFill>
                  <a:srgbClr val="131D84"/>
                </a:solidFill>
                <a:latin typeface="+mj-ea"/>
                <a:cs typeface="+mj-ea"/>
              </a:rPr>
              <a:t>!</a:t>
            </a:r>
          </a:p>
          <a:p>
            <a:pPr marL="1358900" lvl="0" indent="-228600" algn="just">
              <a:buSzPct val="100000"/>
              <a:buChar char="•"/>
              <a:defRPr sz="1800"/>
            </a:pPr>
            <a:r>
              <a:rPr lang="en-US" sz="2800" dirty="0">
                <a:solidFill>
                  <a:srgbClr val="131D84"/>
                </a:solidFill>
                <a:latin typeface="+mj-ea"/>
                <a:cs typeface="+mj-ea"/>
              </a:rPr>
              <a:t>Practical exercises and activities for the students -ready for use in the classroom (in most cases) and with answers provided where applicable. </a:t>
            </a:r>
            <a:endParaRPr sz="2800" dirty="0">
              <a:solidFill>
                <a:srgbClr val="131D84"/>
              </a:solidFill>
              <a:latin typeface="+mj-ea"/>
              <a:cs typeface="+mj-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0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1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11" name="Shape 111"/>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3218C"/>
                </a:solidFill>
                <a:latin typeface="Calibri"/>
                <a:ea typeface="Calibri"/>
                <a:cs typeface="Calibri"/>
                <a:sym typeface="Calibri"/>
              </a:defRPr>
            </a:lvl1pPr>
          </a:lstStyle>
          <a:p>
            <a:pPr lvl="0">
              <a:defRPr sz="1800" u="none">
                <a:solidFill>
                  <a:srgbClr val="000000"/>
                </a:solidFill>
              </a:defRPr>
            </a:pPr>
            <a:r>
              <a:rPr lang="en-US" sz="4400" u="sng" dirty="0">
                <a:solidFill>
                  <a:srgbClr val="13218C"/>
                </a:solidFill>
              </a:rPr>
              <a:t>How to work with the materials </a:t>
            </a:r>
            <a:r>
              <a:rPr sz="4400" u="sng" dirty="0">
                <a:solidFill>
                  <a:srgbClr val="13218C"/>
                </a:solidFill>
              </a:rPr>
              <a:t>1</a:t>
            </a:r>
          </a:p>
        </p:txBody>
      </p:sp>
      <p:sp>
        <p:nvSpPr>
          <p:cNvPr id="112" name="Shape 112"/>
          <p:cNvSpPr/>
          <p:nvPr/>
        </p:nvSpPr>
        <p:spPr>
          <a:xfrm>
            <a:off x="748072" y="2191194"/>
            <a:ext cx="11198505" cy="2400657"/>
          </a:xfrm>
          <a:prstGeom prst="rect">
            <a:avLst/>
          </a:prstGeom>
          <a:ln w="12700">
            <a:miter lim="400000"/>
          </a:ln>
        </p:spPr>
        <p:txBody>
          <a:bodyPr lIns="0" tIns="0" rIns="0" bIns="0">
            <a:spAutoFit/>
          </a:bodyPr>
          <a:lstStyle/>
          <a:p>
            <a:pPr marL="502285" lvl="0" indent="-502285">
              <a:buClr>
                <a:srgbClr val="002060"/>
              </a:buClr>
              <a:buSzPct val="100000"/>
              <a:buAutoNum type="arabicPeriod"/>
            </a:pPr>
            <a:r>
              <a:rPr lang="en-US" sz="2600" dirty="0">
                <a:solidFill>
                  <a:srgbClr val="222EA8"/>
                </a:solidFill>
                <a:latin typeface="Calibri"/>
                <a:ea typeface="Calibri"/>
                <a:cs typeface="Calibri"/>
                <a:sym typeface="Calibri"/>
              </a:rPr>
              <a:t>Carefully read the theoretical part for the teacher</a:t>
            </a:r>
            <a:r>
              <a:rPr sz="2600" dirty="0">
                <a:solidFill>
                  <a:srgbClr val="222EA8"/>
                </a:solidFill>
                <a:latin typeface="Calibri"/>
                <a:ea typeface="Calibri"/>
                <a:cs typeface="Calibri"/>
                <a:sym typeface="Calibri"/>
              </a:rPr>
              <a:t>.</a:t>
            </a:r>
            <a:endParaRPr dirty="0">
              <a:solidFill>
                <a:srgbClr val="222EA8"/>
              </a:solidFill>
              <a:latin typeface="Calibri"/>
              <a:ea typeface="Calibri"/>
              <a:cs typeface="Calibri"/>
              <a:sym typeface="Calibri"/>
            </a:endParaRPr>
          </a:p>
          <a:p>
            <a:pPr lvl="0"/>
            <a:endParaRPr sz="2600" dirty="0">
              <a:solidFill>
                <a:srgbClr val="222EA8"/>
              </a:solidFill>
              <a:latin typeface="Calibri"/>
              <a:ea typeface="Calibri"/>
              <a:cs typeface="Calibri"/>
              <a:sym typeface="Calibri"/>
            </a:endParaRPr>
          </a:p>
          <a:p>
            <a:pPr marL="502285" lvl="0" indent="-502285">
              <a:buClr>
                <a:srgbClr val="002060"/>
              </a:buClr>
              <a:buSzPct val="100000"/>
              <a:buAutoNum type="arabicPeriod" startAt="2"/>
            </a:pPr>
            <a:r>
              <a:rPr lang="en-US" sz="2600" dirty="0">
                <a:solidFill>
                  <a:srgbClr val="222EA8"/>
                </a:solidFill>
                <a:latin typeface="Calibri"/>
                <a:ea typeface="Calibri"/>
                <a:cs typeface="Calibri"/>
                <a:sym typeface="Calibri"/>
              </a:rPr>
              <a:t>Should questions arise, look for answers in the supplementary materials , on the project’s website (</a:t>
            </a:r>
            <a:r>
              <a:rPr sz="2600" dirty="0">
                <a:solidFill>
                  <a:srgbClr val="222EA8"/>
                </a:solidFill>
                <a:latin typeface="Calibri"/>
                <a:ea typeface="Calibri"/>
                <a:cs typeface="Calibri"/>
                <a:sym typeface="Calibri"/>
              </a:rPr>
              <a:t>http://project-stars.com)</a:t>
            </a:r>
            <a:r>
              <a:rPr lang="en-US" sz="2600" dirty="0">
                <a:solidFill>
                  <a:srgbClr val="222EA8"/>
                </a:solidFill>
                <a:latin typeface="Calibri"/>
                <a:ea typeface="Calibri"/>
                <a:cs typeface="Calibri"/>
                <a:sym typeface="Calibri"/>
              </a:rPr>
              <a:t>, or other internet sites</a:t>
            </a:r>
            <a:r>
              <a:rPr sz="2600" dirty="0">
                <a:solidFill>
                  <a:srgbClr val="222EA8"/>
                </a:solidFill>
                <a:latin typeface="Calibri"/>
                <a:ea typeface="Calibri"/>
                <a:cs typeface="Calibri"/>
                <a:sym typeface="Calibri"/>
              </a:rPr>
              <a:t>.</a:t>
            </a:r>
            <a:r>
              <a:rPr sz="2600" dirty="0">
                <a:solidFill>
                  <a:srgbClr val="002060"/>
                </a:solidFill>
                <a:latin typeface="Calibri"/>
                <a:ea typeface="Calibri"/>
                <a:cs typeface="Calibri"/>
                <a:sym typeface="Calibri"/>
              </a:rPr>
              <a:t>                                                           </a:t>
            </a:r>
          </a:p>
          <a:p>
            <a:pPr lvl="0"/>
            <a:r>
              <a:rPr sz="2600" dirty="0">
                <a:solidFill>
                  <a:srgbClr val="002060"/>
                </a:solidFill>
                <a:latin typeface="Calibri"/>
                <a:ea typeface="Calibri"/>
                <a:cs typeface="Calibri"/>
                <a:sym typeface="Calibri"/>
              </a:rPr>
              <a:t>	</a:t>
            </a:r>
            <a:r>
              <a:rPr lang="en-US" sz="2600" dirty="0">
                <a:solidFill>
                  <a:srgbClr val="002060"/>
                </a:solidFill>
                <a:latin typeface="Calibri"/>
                <a:ea typeface="Calibri"/>
                <a:cs typeface="Calibri"/>
                <a:sym typeface="Calibri"/>
              </a:rPr>
              <a:t>Attention! Make sure the information is reliable!</a:t>
            </a:r>
            <a:endParaRPr sz="2600" dirty="0">
              <a:solidFill>
                <a:srgbClr val="162796"/>
              </a:solidFill>
              <a:latin typeface="Calibri"/>
              <a:ea typeface="Calibri"/>
              <a:cs typeface="Calibri"/>
              <a:sym typeface="Calibri"/>
            </a:endParaRPr>
          </a:p>
          <a:p>
            <a:pPr marL="502285" lvl="0" indent="-502285">
              <a:buClr>
                <a:srgbClr val="002163"/>
              </a:buClr>
              <a:buSzPct val="100000"/>
              <a:buAutoNum type="arabicPeriod" startAt="3"/>
            </a:pPr>
            <a:r>
              <a:rPr lang="en-US" sz="2600" dirty="0">
                <a:solidFill>
                  <a:srgbClr val="162796"/>
                </a:solidFill>
                <a:latin typeface="Calibri"/>
                <a:ea typeface="Calibri"/>
                <a:cs typeface="Calibri"/>
                <a:sym typeface="Calibri"/>
              </a:rPr>
              <a:t>Prepare the theoretical part of your lesson. </a:t>
            </a:r>
            <a:endParaRPr sz="2600" dirty="0">
              <a:solidFill>
                <a:srgbClr val="162796"/>
              </a:solidFill>
              <a:latin typeface="Calibri"/>
              <a:ea typeface="Calibri"/>
              <a:cs typeface="Calibri"/>
              <a:sym typeface="Calibri"/>
            </a:endParaRPr>
          </a:p>
        </p:txBody>
      </p:sp>
    </p:spTree>
    <p:extLst>
      <p:ext uri="{BB962C8B-B14F-4D97-AF65-F5344CB8AC3E}">
        <p14:creationId xmlns:p14="http://schemas.microsoft.com/office/powerpoint/2010/main" val="2346370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27"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28"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29" name="Shape 129"/>
          <p:cNvSpPr/>
          <p:nvPr/>
        </p:nvSpPr>
        <p:spPr>
          <a:xfrm>
            <a:off x="493572" y="1676574"/>
            <a:ext cx="11198506" cy="4578350"/>
          </a:xfrm>
          <a:prstGeom prst="rect">
            <a:avLst/>
          </a:prstGeom>
          <a:ln w="12700">
            <a:miter lim="400000"/>
          </a:ln>
        </p:spPr>
        <p:txBody>
          <a:bodyPr lIns="0" tIns="0" rIns="0" bIns="0">
            <a:spAutoFit/>
          </a:bodyPr>
          <a:lstStyle/>
          <a:p>
            <a:pPr marL="347345" lvl="0" indent="-347345">
              <a:lnSpc>
                <a:spcPct val="120000"/>
              </a:lnSpc>
              <a:buClr>
                <a:srgbClr val="002060"/>
              </a:buClr>
              <a:buSzPct val="100000"/>
              <a:buAutoNum type="arabicPeriod" startAt="4"/>
            </a:pPr>
            <a:r>
              <a:rPr lang="en-US" sz="2400">
                <a:solidFill>
                  <a:srgbClr val="182392"/>
                </a:solidFill>
                <a:latin typeface="Calibri"/>
                <a:ea typeface="Calibri"/>
                <a:cs typeface="Calibri"/>
                <a:sym typeface="Calibri"/>
              </a:rPr>
              <a:t>Read carefully the practical exercises and their answers. </a:t>
            </a:r>
          </a:p>
          <a:p>
            <a:pPr marL="347345" lvl="0" indent="-347345">
              <a:lnSpc>
                <a:spcPct val="120000"/>
              </a:lnSpc>
              <a:buClr>
                <a:srgbClr val="002060"/>
              </a:buClr>
              <a:buSzPct val="100000"/>
              <a:buAutoNum type="arabicPeriod" startAt="4"/>
            </a:pPr>
            <a:r>
              <a:rPr lang="en-US" sz="2400">
                <a:solidFill>
                  <a:srgbClr val="222EA8"/>
                </a:solidFill>
                <a:latin typeface="Calibri"/>
                <a:ea typeface="Calibri"/>
                <a:cs typeface="Calibri"/>
                <a:sym typeface="Calibri"/>
              </a:rPr>
              <a:t>Should questions arise, look for answers in the supplementary materials , on the project’s website (</a:t>
            </a:r>
            <a:r>
              <a:rPr sz="2400">
                <a:solidFill>
                  <a:srgbClr val="222EA8"/>
                </a:solidFill>
                <a:latin typeface="Calibri"/>
                <a:ea typeface="Calibri"/>
                <a:cs typeface="Calibri"/>
                <a:sym typeface="Calibri"/>
              </a:rPr>
              <a:t>http://project-stars.com)</a:t>
            </a:r>
            <a:r>
              <a:rPr lang="en-US" sz="2400">
                <a:solidFill>
                  <a:srgbClr val="222EA8"/>
                </a:solidFill>
                <a:latin typeface="Calibri"/>
                <a:ea typeface="Calibri"/>
                <a:cs typeface="Calibri"/>
                <a:sym typeface="Calibri"/>
              </a:rPr>
              <a:t>, or other internet sites</a:t>
            </a:r>
            <a:r>
              <a:rPr sz="2400">
                <a:solidFill>
                  <a:srgbClr val="222EA8"/>
                </a:solidFill>
                <a:latin typeface="Calibri"/>
                <a:ea typeface="Calibri"/>
                <a:cs typeface="Calibri"/>
                <a:sym typeface="Calibri"/>
              </a:rPr>
              <a:t>.</a:t>
            </a:r>
            <a:r>
              <a:rPr sz="2400">
                <a:solidFill>
                  <a:srgbClr val="002060"/>
                </a:solidFill>
                <a:latin typeface="Calibri"/>
                <a:ea typeface="Calibri"/>
                <a:cs typeface="Calibri"/>
                <a:sym typeface="Calibri"/>
              </a:rPr>
              <a:t>                                                           </a:t>
            </a:r>
          </a:p>
          <a:p>
            <a:pPr lvl="0"/>
            <a:r>
              <a:rPr sz="2400">
                <a:solidFill>
                  <a:srgbClr val="002060"/>
                </a:solidFill>
                <a:latin typeface="Calibri"/>
                <a:ea typeface="Calibri"/>
                <a:cs typeface="Calibri"/>
                <a:sym typeface="Calibri"/>
              </a:rPr>
              <a:t>	</a:t>
            </a:r>
            <a:r>
              <a:rPr lang="en-US" sz="2400">
                <a:solidFill>
                  <a:srgbClr val="002060"/>
                </a:solidFill>
                <a:latin typeface="Calibri"/>
                <a:ea typeface="Calibri"/>
                <a:cs typeface="Calibri"/>
                <a:sym typeface="Calibri"/>
              </a:rPr>
              <a:t>Attention! Make sure the information is reliable!</a:t>
            </a:r>
          </a:p>
          <a:p>
            <a:pPr marL="347345" lvl="0" indent="-347345">
              <a:lnSpc>
                <a:spcPct val="120000"/>
              </a:lnSpc>
              <a:buClr>
                <a:srgbClr val="002060"/>
              </a:buClr>
              <a:buSzPct val="100000"/>
              <a:buAutoNum type="arabicPeriod" startAt="4"/>
            </a:pPr>
            <a:r>
              <a:rPr lang="en-US" sz="2400">
                <a:solidFill>
                  <a:srgbClr val="183294"/>
                </a:solidFill>
                <a:sym typeface="Calibri"/>
              </a:rPr>
              <a:t>Depending on the theoretical content of your lesson, choose appropriate pracical activities to use. You can look for additional exercises in the supplementary materials or at the webpage of the project</a:t>
            </a:r>
            <a:r>
              <a:rPr sz="2400">
                <a:solidFill>
                  <a:srgbClr val="183294"/>
                </a:solidFill>
                <a:sym typeface="Calibri"/>
              </a:rPr>
              <a:t> (http://project-stars.com/?lang=bg)</a:t>
            </a:r>
            <a:r>
              <a:rPr lang="en-US" sz="2400">
                <a:solidFill>
                  <a:srgbClr val="183294"/>
                </a:solidFill>
                <a:sym typeface="Calibri"/>
              </a:rPr>
              <a:t>,</a:t>
            </a:r>
            <a:r>
              <a:rPr sz="2400">
                <a:solidFill>
                  <a:srgbClr val="183294"/>
                </a:solidFill>
                <a:sym typeface="Calibri"/>
              </a:rPr>
              <a:t> </a:t>
            </a:r>
            <a:r>
              <a:rPr lang="en-US" sz="2400">
                <a:solidFill>
                  <a:srgbClr val="222EA8"/>
                </a:solidFill>
                <a:sym typeface="Calibri"/>
              </a:rPr>
              <a:t>or other internet sites</a:t>
            </a:r>
            <a:r>
              <a:rPr sz="2400">
                <a:solidFill>
                  <a:srgbClr val="222EA8"/>
                </a:solidFill>
                <a:sym typeface="Calibri"/>
              </a:rPr>
              <a:t>.</a:t>
            </a:r>
            <a:r>
              <a:rPr sz="2400">
                <a:solidFill>
                  <a:srgbClr val="002060"/>
                </a:solidFill>
                <a:sym typeface="Calibri"/>
              </a:rPr>
              <a:t>                                                           </a:t>
            </a:r>
            <a:endParaRPr sz="2400">
              <a:solidFill>
                <a:srgbClr val="002060"/>
              </a:solidFill>
              <a:latin typeface="Calibri"/>
              <a:ea typeface="Calibri"/>
              <a:cs typeface="Calibri"/>
              <a:sym typeface="Calibri"/>
            </a:endParaRPr>
          </a:p>
          <a:p>
            <a:pPr lvl="0"/>
            <a:r>
              <a:rPr sz="2400">
                <a:solidFill>
                  <a:srgbClr val="002060"/>
                </a:solidFill>
                <a:sym typeface="Calibri"/>
              </a:rPr>
              <a:t>	</a:t>
            </a:r>
            <a:r>
              <a:rPr lang="en-US" sz="2400">
                <a:solidFill>
                  <a:srgbClr val="002060"/>
                </a:solidFill>
                <a:sym typeface="Calibri"/>
              </a:rPr>
              <a:t>Attention! Make sure the information is reliable!</a:t>
            </a:r>
            <a:endParaRPr lang="en-US" sz="2400">
              <a:solidFill>
                <a:srgbClr val="002060"/>
              </a:solidFill>
              <a:latin typeface="Calibri"/>
              <a:ea typeface="Calibri"/>
              <a:cs typeface="Calibri"/>
              <a:sym typeface="Calibri"/>
            </a:endParaRPr>
          </a:p>
          <a:p>
            <a:pPr lvl="0"/>
            <a:endParaRPr sz="2400">
              <a:solidFill>
                <a:srgbClr val="122994"/>
              </a:solidFill>
              <a:latin typeface="Calibri"/>
              <a:ea typeface="Calibri"/>
              <a:cs typeface="Calibri"/>
              <a:sym typeface="Calibri"/>
            </a:endParaRPr>
          </a:p>
          <a:p>
            <a:pPr lvl="0"/>
            <a:endParaRPr sz="2400">
              <a:latin typeface="Calibri"/>
              <a:ea typeface="Calibri"/>
              <a:cs typeface="Calibri"/>
              <a:sym typeface="Calibri"/>
            </a:endParaRPr>
          </a:p>
        </p:txBody>
      </p:sp>
      <p:sp>
        <p:nvSpPr>
          <p:cNvPr id="130" name="Shape 130"/>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dirty="0">
                <a:solidFill>
                  <a:srgbClr val="13218C"/>
                </a:solidFill>
                <a:sym typeface="+mn-ea"/>
              </a:rPr>
              <a:t>How to work with the materials</a:t>
            </a:r>
            <a:r>
              <a:rPr sz="4400" u="sng" dirty="0">
                <a:solidFill>
                  <a:srgbClr val="152294"/>
                </a:solidFill>
              </a:rPr>
              <a:t> </a:t>
            </a:r>
            <a:r>
              <a:rPr lang="en-US" sz="4400" u="sng" dirty="0">
                <a:solidFill>
                  <a:srgbClr val="152294"/>
                </a:solidFill>
              </a:rPr>
              <a:t>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6761" y="5572490"/>
            <a:ext cx="12198761" cy="139701"/>
          </a:xfrm>
          <a:prstGeom prst="rect">
            <a:avLst/>
          </a:prstGeom>
          <a:solidFill>
            <a:srgbClr val="ED7D31"/>
          </a:solidFill>
          <a:ln w="12700">
            <a:miter lim="400000"/>
          </a:ln>
        </p:spPr>
        <p:txBody>
          <a:bodyPr lIns="0" tIns="0" rIns="0" bIns="0">
            <a:spAutoFit/>
          </a:bodyPr>
          <a:lstStyle>
            <a:lvl1pPr>
              <a:lnSpc>
                <a:spcPct val="107000"/>
              </a:lnSpc>
              <a:spcBef>
                <a:spcPts val="800"/>
              </a:spcBef>
              <a:defRPr sz="900">
                <a:latin typeface="Verdana" panose="020B0604030504040204"/>
                <a:ea typeface="Verdana" panose="020B0604030504040204"/>
                <a:cs typeface="Verdana" panose="020B0604030504040204"/>
                <a:sym typeface="Verdana" panose="020B0604030504040204"/>
              </a:defRPr>
            </a:lvl1pPr>
          </a:lstStyle>
          <a:p>
            <a:pPr lvl="0">
              <a:defRPr sz="1800"/>
            </a:pPr>
            <a:r>
              <a:rPr sz="900"/>
              <a:t>The current publication reflects only the author´s view and neither the Slovak National Agency, nor the European Commission are responsible for any use that may be made of the information it contains.</a:t>
            </a:r>
          </a:p>
        </p:txBody>
      </p:sp>
      <p:pic>
        <p:nvPicPr>
          <p:cNvPr id="139" name="image1.png"/>
          <p:cNvPicPr/>
          <p:nvPr/>
        </p:nvPicPr>
        <p:blipFill>
          <a:blip r:embed="rId2"/>
          <a:stretch>
            <a:fillRect/>
          </a:stretch>
        </p:blipFill>
        <p:spPr>
          <a:xfrm>
            <a:off x="-6763" y="-11875"/>
            <a:ext cx="12198764" cy="1061514"/>
          </a:xfrm>
          <a:prstGeom prst="rect">
            <a:avLst/>
          </a:prstGeom>
          <a:ln w="12700">
            <a:miter lim="400000"/>
            <a:headEnd/>
            <a:tailEnd/>
          </a:ln>
        </p:spPr>
      </p:pic>
      <p:pic>
        <p:nvPicPr>
          <p:cNvPr id="140" name="image2.jpeg"/>
          <p:cNvPicPr/>
          <p:nvPr/>
        </p:nvPicPr>
        <p:blipFill>
          <a:blip r:embed="rId3"/>
          <a:stretch>
            <a:fillRect/>
          </a:stretch>
        </p:blipFill>
        <p:spPr>
          <a:xfrm>
            <a:off x="-6763" y="5799925"/>
            <a:ext cx="12198764" cy="1051903"/>
          </a:xfrm>
          <a:prstGeom prst="rect">
            <a:avLst/>
          </a:prstGeom>
          <a:ln w="12700">
            <a:miter lim="400000"/>
            <a:headEnd/>
            <a:tailEnd/>
          </a:ln>
        </p:spPr>
      </p:pic>
      <p:sp>
        <p:nvSpPr>
          <p:cNvPr id="141" name="Shape 141"/>
          <p:cNvSpPr/>
          <p:nvPr/>
        </p:nvSpPr>
        <p:spPr>
          <a:xfrm>
            <a:off x="496747" y="1486760"/>
            <a:ext cx="11198506" cy="3077845"/>
          </a:xfrm>
          <a:prstGeom prst="rect">
            <a:avLst/>
          </a:prstGeom>
          <a:ln w="12700">
            <a:miter lim="400000"/>
          </a:ln>
        </p:spPr>
        <p:txBody>
          <a:bodyPr wrap="square" lIns="0" tIns="0" rIns="0" bIns="0">
            <a:spAutoFit/>
          </a:bodyPr>
          <a:lstStyle/>
          <a:p>
            <a:pPr lvl="0"/>
            <a:endParaRPr sz="2500">
              <a:solidFill>
                <a:srgbClr val="122994"/>
              </a:solidFill>
              <a:latin typeface="Calibri"/>
              <a:ea typeface="Calibri"/>
              <a:cs typeface="Calibri"/>
              <a:sym typeface="Calibri"/>
            </a:endParaRPr>
          </a:p>
          <a:p>
            <a:pPr marL="0" lvl="0" indent="0">
              <a:buClr>
                <a:srgbClr val="002060"/>
              </a:buClr>
              <a:buSzPct val="100000"/>
              <a:buNone/>
            </a:pPr>
            <a:r>
              <a:rPr lang="en-US" altLang="en-US" sz="2500">
                <a:solidFill>
                  <a:srgbClr val="122994"/>
                </a:solidFill>
                <a:latin typeface="Calibri"/>
                <a:ea typeface="Calibri"/>
                <a:cs typeface="Calibri"/>
                <a:sym typeface="Calibri"/>
              </a:rPr>
              <a:t>7. </a:t>
            </a:r>
            <a:r>
              <a:rPr lang="en-US" sz="2500">
                <a:solidFill>
                  <a:srgbClr val="122994"/>
                </a:solidFill>
                <a:sym typeface="Calibri"/>
              </a:rPr>
              <a:t>Keep in mind that some of the activities require materials that should be available during the lesson.</a:t>
            </a:r>
            <a:endParaRPr sz="2500">
              <a:solidFill>
                <a:srgbClr val="122994"/>
              </a:solidFill>
              <a:latin typeface="Calibri"/>
              <a:ea typeface="Calibri"/>
              <a:cs typeface="Calibri"/>
              <a:sym typeface="Calibri"/>
            </a:endParaRPr>
          </a:p>
          <a:p>
            <a:pPr marL="0" lvl="0" indent="0">
              <a:buClr>
                <a:srgbClr val="002060"/>
              </a:buClr>
              <a:buSzPct val="100000"/>
              <a:buNone/>
            </a:pPr>
            <a:r>
              <a:rPr lang="en-US" altLang="en-US" sz="2500">
                <a:solidFill>
                  <a:srgbClr val="122994"/>
                </a:solidFill>
                <a:latin typeface="Calibri"/>
                <a:ea typeface="Calibri"/>
                <a:cs typeface="Calibri"/>
                <a:sym typeface="Calibri"/>
              </a:rPr>
              <a:t>8. </a:t>
            </a:r>
            <a:r>
              <a:rPr lang="en-US" sz="2500">
                <a:solidFill>
                  <a:srgbClr val="122994"/>
                </a:solidFill>
                <a:latin typeface="Calibri"/>
                <a:ea typeface="Calibri"/>
                <a:cs typeface="Calibri"/>
                <a:sym typeface="Calibri"/>
              </a:rPr>
              <a:t>We reccomend you try out the activities yourself before presenting them in the classroom. Based on yours students ages and abilities, you might need to modify the activities (either to make them easier or more difficult). However make sure to keep them correct in terms of physics. </a:t>
            </a:r>
            <a:endParaRPr sz="2500">
              <a:solidFill>
                <a:srgbClr val="122994"/>
              </a:solidFill>
              <a:latin typeface="Calibri"/>
              <a:ea typeface="Calibri"/>
              <a:cs typeface="Calibri"/>
              <a:sym typeface="Calibri"/>
            </a:endParaRPr>
          </a:p>
          <a:p>
            <a:pPr marL="347345" lvl="0" indent="-347345">
              <a:buClr>
                <a:srgbClr val="002163"/>
              </a:buClr>
              <a:buSzPct val="100000"/>
              <a:buAutoNum type="arabicPeriod" startAt="9"/>
            </a:pPr>
            <a:r>
              <a:rPr lang="en-US" sz="2500">
                <a:solidFill>
                  <a:srgbClr val="122994"/>
                </a:solidFill>
                <a:latin typeface="Calibri"/>
                <a:ea typeface="Calibri"/>
                <a:cs typeface="Calibri"/>
                <a:sym typeface="Calibri"/>
              </a:rPr>
              <a:t>You can give parts of, or whole exercises as homework. </a:t>
            </a:r>
            <a:endParaRPr sz="2500">
              <a:solidFill>
                <a:srgbClr val="122994"/>
              </a:solidFill>
              <a:latin typeface="Calibri"/>
              <a:ea typeface="Calibri"/>
              <a:cs typeface="Calibri"/>
              <a:sym typeface="Calibri"/>
            </a:endParaRPr>
          </a:p>
        </p:txBody>
      </p:sp>
      <p:sp>
        <p:nvSpPr>
          <p:cNvPr id="142" name="Shape 142"/>
          <p:cNvSpPr/>
          <p:nvPr/>
        </p:nvSpPr>
        <p:spPr>
          <a:xfrm>
            <a:off x="261256" y="836615"/>
            <a:ext cx="11685322" cy="676910"/>
          </a:xfrm>
          <a:prstGeom prst="rect">
            <a:avLst/>
          </a:prstGeom>
          <a:ln w="12700">
            <a:miter lim="400000"/>
          </a:ln>
        </p:spPr>
        <p:txBody>
          <a:bodyPr lIns="0" tIns="0" rIns="0" bIns="0">
            <a:spAutoFit/>
          </a:bodyPr>
          <a:lstStyle>
            <a:lvl1pPr algn="ctr">
              <a:defRPr sz="4400" u="sng">
                <a:solidFill>
                  <a:srgbClr val="152294"/>
                </a:solidFill>
                <a:latin typeface="Calibri"/>
                <a:ea typeface="Calibri"/>
                <a:cs typeface="Calibri"/>
                <a:sym typeface="Calibri"/>
              </a:defRPr>
            </a:lvl1pPr>
          </a:lstStyle>
          <a:p>
            <a:pPr lvl="0">
              <a:defRPr sz="1800" u="none">
                <a:solidFill>
                  <a:srgbClr val="000000"/>
                </a:solidFill>
              </a:defRPr>
            </a:pPr>
            <a:r>
              <a:rPr lang="en-US" sz="4400" u="sng">
                <a:solidFill>
                  <a:srgbClr val="13218C"/>
                </a:solidFill>
                <a:sym typeface="+mn-ea"/>
              </a:rPr>
              <a:t>How to work with the materials</a:t>
            </a:r>
            <a:r>
              <a:rPr sz="4400" u="sng">
                <a:solidFill>
                  <a:srgbClr val="152294"/>
                </a:solidFill>
              </a:rPr>
              <a:t> </a:t>
            </a:r>
            <a:r>
              <a:rPr lang="en-US" sz="4400" u="sng">
                <a:solidFill>
                  <a:srgbClr val="152294"/>
                </a:solidFill>
              </a:rPr>
              <a:t>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4051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8350"/>
          </a:xfrm>
          <a:prstGeom prst="rect">
            <a:avLst/>
          </a:prstGeom>
          <a:noFill/>
        </p:spPr>
        <p:txBody>
          <a:bodyPr wrap="square" rtlCol="0">
            <a:spAutoFit/>
          </a:bodyPr>
          <a:lstStyle/>
          <a:p>
            <a:pPr algn="ctr"/>
            <a:r>
              <a:rPr lang="en-US" sz="4400" u="sng" dirty="0">
                <a:solidFill>
                  <a:srgbClr val="002060"/>
                </a:solidFill>
              </a:rPr>
              <a:t>Module</a:t>
            </a:r>
            <a:r>
              <a:rPr lang="bg-BG" sz="4400" u="sng" dirty="0">
                <a:solidFill>
                  <a:srgbClr val="002060"/>
                </a:solidFill>
              </a:rPr>
              <a:t> </a:t>
            </a:r>
            <a:r>
              <a:rPr lang="" altLang="bg-BG" sz="4400" u="sng" dirty="0">
                <a:solidFill>
                  <a:srgbClr val="002060"/>
                </a:solidFill>
              </a:rPr>
              <a:t>4</a:t>
            </a:r>
            <a:r>
              <a:rPr lang="bg-BG" sz="4400" u="sng" dirty="0">
                <a:solidFill>
                  <a:srgbClr val="002060"/>
                </a:solidFill>
              </a:rPr>
              <a:t> - </a:t>
            </a:r>
            <a:r>
              <a:rPr lang="en-US" sz="4400" u="sng" dirty="0">
                <a:solidFill>
                  <a:srgbClr val="002060"/>
                </a:solidFill>
              </a:rPr>
              <a:t>content</a:t>
            </a:r>
            <a:endParaRPr lang="en-GB" sz="4400" u="sng" dirty="0">
              <a:solidFill>
                <a:srgbClr val="002060"/>
              </a:solidFill>
            </a:endParaRPr>
          </a:p>
        </p:txBody>
      </p:sp>
      <p:sp>
        <p:nvSpPr>
          <p:cNvPr id="10" name="BlokTextu 8"/>
          <p:cNvSpPr txBox="1"/>
          <p:nvPr/>
        </p:nvSpPr>
        <p:spPr>
          <a:xfrm>
            <a:off x="249959" y="1628179"/>
            <a:ext cx="11685320" cy="2245360"/>
          </a:xfrm>
          <a:prstGeom prst="rect">
            <a:avLst/>
          </a:prstGeom>
          <a:noFill/>
        </p:spPr>
        <p:txBody>
          <a:bodyPr wrap="square" rtlCol="0">
            <a:spAutoFit/>
          </a:bodyPr>
          <a:lstStyle/>
          <a:p>
            <a:r>
              <a:rPr lang="en-US" sz="2800" dirty="0">
                <a:solidFill>
                  <a:srgbClr val="002060"/>
                </a:solidFill>
              </a:rPr>
              <a:t> </a:t>
            </a:r>
            <a:endParaRPr lang="en-GB" sz="2800" dirty="0">
              <a:solidFill>
                <a:srgbClr val="002060"/>
              </a:solidFill>
            </a:endParaRPr>
          </a:p>
          <a:p>
            <a:r>
              <a:rPr lang="" altLang="bg-BG" sz="2800" dirty="0">
                <a:solidFill>
                  <a:srgbClr val="002060"/>
                </a:solidFill>
              </a:rPr>
              <a:t>4.1</a:t>
            </a:r>
            <a:r>
              <a:rPr lang="bg-BG" sz="2800" dirty="0">
                <a:solidFill>
                  <a:srgbClr val="002060"/>
                </a:solidFill>
              </a:rPr>
              <a:t> </a:t>
            </a:r>
            <a:r>
              <a:rPr lang="en-US" sz="2800" dirty="0">
                <a:solidFill>
                  <a:srgbClr val="002060"/>
                </a:solidFill>
              </a:rPr>
              <a:t>Basic orientation on the Sky</a:t>
            </a:r>
            <a:r>
              <a:rPr lang="en-US" altLang="en-US" sz="2800" dirty="0">
                <a:solidFill>
                  <a:srgbClr val="002060"/>
                </a:solidFill>
              </a:rPr>
              <a:t>:</a:t>
            </a:r>
            <a:endParaRPr lang="en-US" sz="2800" dirty="0">
              <a:solidFill>
                <a:srgbClr val="002060"/>
              </a:solidFill>
            </a:endParaRPr>
          </a:p>
          <a:p>
            <a:r>
              <a:rPr lang="en-US" sz="2800" dirty="0">
                <a:solidFill>
                  <a:srgbClr val="002060"/>
                </a:solidFill>
              </a:rPr>
              <a:t>     </a:t>
            </a:r>
            <a:r>
              <a:rPr lang="bg-BG" sz="2800" dirty="0">
                <a:solidFill>
                  <a:srgbClr val="002060"/>
                </a:solidFill>
              </a:rPr>
              <a:t>     </a:t>
            </a:r>
            <a:r>
              <a:rPr lang="en-US" altLang="en-US" sz="2800" dirty="0">
                <a:solidFill>
                  <a:srgbClr val="002060"/>
                </a:solidFill>
              </a:rPr>
              <a:t>Most</a:t>
            </a:r>
            <a:r>
              <a:rPr lang="en-US" sz="2800" dirty="0">
                <a:solidFill>
                  <a:srgbClr val="002060"/>
                </a:solidFill>
              </a:rPr>
              <a:t> recogni</a:t>
            </a:r>
            <a:r>
              <a:rPr lang="en-US" altLang="en-US" sz="2800" dirty="0">
                <a:solidFill>
                  <a:srgbClr val="002060"/>
                </a:solidFill>
              </a:rPr>
              <a:t>zable</a:t>
            </a:r>
            <a:r>
              <a:rPr lang="en-US" sz="2800" dirty="0">
                <a:solidFill>
                  <a:srgbClr val="002060"/>
                </a:solidFill>
              </a:rPr>
              <a:t> constellations. </a:t>
            </a:r>
            <a:r>
              <a:rPr lang="en-US" altLang="en-US" sz="2800" dirty="0">
                <a:solidFill>
                  <a:srgbClr val="002060"/>
                </a:solidFill>
              </a:rPr>
              <a:t>The North</a:t>
            </a:r>
            <a:r>
              <a:rPr lang="en-US" sz="2800" dirty="0">
                <a:solidFill>
                  <a:srgbClr val="002060"/>
                </a:solidFill>
              </a:rPr>
              <a:t> star. Deep sky objects</a:t>
            </a:r>
            <a:r>
              <a:rPr lang="bg-BG" sz="2800" dirty="0">
                <a:solidFill>
                  <a:srgbClr val="002060"/>
                </a:solidFill>
              </a:rPr>
              <a:t>.  </a:t>
            </a:r>
            <a:r>
              <a:rPr lang="en-US" sz="2800" dirty="0">
                <a:solidFill>
                  <a:srgbClr val="002060"/>
                </a:solidFill>
              </a:rPr>
              <a:t>Messier and NGC catalogs</a:t>
            </a:r>
            <a:r>
              <a:rPr lang="bg-BG" sz="2800" dirty="0">
                <a:solidFill>
                  <a:srgbClr val="002060"/>
                </a:solidFill>
              </a:rPr>
              <a:t>.</a:t>
            </a:r>
          </a:p>
          <a:p>
            <a:endParaRPr lang="en-GB" sz="2800" dirty="0">
              <a:solidFill>
                <a:srgbClr val="00206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ĺžnik 6"/>
          <p:cNvSpPr/>
          <p:nvPr/>
        </p:nvSpPr>
        <p:spPr>
          <a:xfrm>
            <a:off x="-6761" y="5572490"/>
            <a:ext cx="12198761" cy="240515"/>
          </a:xfrm>
          <a:prstGeom prst="rect">
            <a:avLst/>
          </a:prstGeom>
          <a:solidFill>
            <a:schemeClr val="accent2"/>
          </a:solidFill>
        </p:spPr>
        <p:txBody>
          <a:bodyPr wrap="square">
            <a:spAutoFit/>
          </a:bodyPr>
          <a:lstStyle/>
          <a:p>
            <a:pPr>
              <a:lnSpc>
                <a:spcPct val="107000"/>
              </a:lnSpc>
              <a:spcAft>
                <a:spcPts val="800"/>
              </a:spcAft>
            </a:pPr>
            <a:r>
              <a:rPr lang="en-GB" sz="900" dirty="0">
                <a:latin typeface="Verdana" panose="020B0604030504040204" pitchFamily="34" charset="0"/>
                <a:ea typeface="Verdana" panose="020B0604030504040204" pitchFamily="34" charset="0"/>
                <a:cs typeface="Verdana" panose="020B0604030504040204" pitchFamily="34" charset="0"/>
              </a:rPr>
              <a:t>The current publication reflects only the author´s view and neither the Slovak National Agency, nor the European Commission are responsible for any use that may be made of the information it contains.</a:t>
            </a:r>
          </a:p>
        </p:txBody>
      </p:sp>
      <p:pic>
        <p:nvPicPr>
          <p:cNvPr id="3" name="Obrázo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1" y="-11875"/>
            <a:ext cx="12198761" cy="1061513"/>
          </a:xfrm>
          <a:prstGeom prst="rect">
            <a:avLst/>
          </a:prstGeom>
        </p:spPr>
      </p:pic>
      <p:pic>
        <p:nvPicPr>
          <p:cNvPr id="2" name="Obrázo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 y="5799925"/>
            <a:ext cx="12198761" cy="1051901"/>
          </a:xfrm>
          <a:prstGeom prst="rect">
            <a:avLst/>
          </a:prstGeom>
        </p:spPr>
      </p:pic>
      <p:sp>
        <p:nvSpPr>
          <p:cNvPr id="9" name="BlokTextu 8"/>
          <p:cNvSpPr txBox="1"/>
          <p:nvPr/>
        </p:nvSpPr>
        <p:spPr>
          <a:xfrm>
            <a:off x="261257" y="836615"/>
            <a:ext cx="11685320" cy="769441"/>
          </a:xfrm>
          <a:prstGeom prst="rect">
            <a:avLst/>
          </a:prstGeom>
          <a:noFill/>
        </p:spPr>
        <p:txBody>
          <a:bodyPr wrap="square" rtlCol="0">
            <a:spAutoFit/>
          </a:bodyPr>
          <a:lstStyle/>
          <a:p>
            <a:pPr algn="ctr"/>
            <a:r>
              <a:rPr lang="en-US" sz="4400" u="sng" dirty="0">
                <a:solidFill>
                  <a:srgbClr val="002060"/>
                </a:solidFill>
              </a:rPr>
              <a:t>Theoretical content </a:t>
            </a:r>
            <a:endParaRPr lang="en-GB" sz="4400" u="sng" dirty="0">
              <a:solidFill>
                <a:srgbClr val="002060"/>
              </a:solidFill>
            </a:endParaRPr>
          </a:p>
        </p:txBody>
      </p:sp>
      <p:sp>
        <p:nvSpPr>
          <p:cNvPr id="10" name="BlokTextu 8"/>
          <p:cNvSpPr txBox="1"/>
          <p:nvPr/>
        </p:nvSpPr>
        <p:spPr>
          <a:xfrm>
            <a:off x="249959" y="1830054"/>
            <a:ext cx="11685320" cy="3230245"/>
          </a:xfrm>
          <a:prstGeom prst="rect">
            <a:avLst/>
          </a:prstGeom>
          <a:noFill/>
        </p:spPr>
        <p:txBody>
          <a:bodyPr wrap="square" rtlCol="0">
            <a:spAutoFit/>
          </a:bodyPr>
          <a:lstStyle/>
          <a:p>
            <a:r>
              <a:rPr lang="" altLang="bg-BG" sz="3600" dirty="0">
                <a:solidFill>
                  <a:srgbClr val="002060"/>
                </a:solidFill>
              </a:rPr>
              <a:t>4.1</a:t>
            </a:r>
            <a:r>
              <a:rPr lang="bg-BG" sz="3600" dirty="0">
                <a:solidFill>
                  <a:srgbClr val="002060"/>
                </a:solidFill>
              </a:rPr>
              <a:t> </a:t>
            </a:r>
            <a:r>
              <a:rPr lang="en-US" sz="3600" dirty="0">
                <a:solidFill>
                  <a:srgbClr val="002060"/>
                </a:solidFill>
              </a:rPr>
              <a:t>Basic orientation on the Sky</a:t>
            </a:r>
            <a:endParaRPr lang="en-GB" sz="3600" dirty="0">
              <a:solidFill>
                <a:srgbClr val="002060"/>
              </a:solidFill>
            </a:endParaRPr>
          </a:p>
          <a:p>
            <a:pPr lvl="1"/>
            <a:r>
              <a:rPr lang="cs-CZ" sz="2800" dirty="0">
                <a:solidFill>
                  <a:srgbClr val="002060"/>
                </a:solidFill>
              </a:rPr>
              <a:t>	</a:t>
            </a:r>
            <a:r>
              <a:rPr lang="bg-BG" sz="2800" dirty="0">
                <a:solidFill>
                  <a:srgbClr val="002060"/>
                </a:solidFill>
              </a:rPr>
              <a:t>- </a:t>
            </a:r>
            <a:r>
              <a:rPr lang="en-US" sz="2800" dirty="0">
                <a:solidFill>
                  <a:srgbClr val="002060"/>
                </a:solidFill>
              </a:rPr>
              <a:t>Orientation on the Sky. North star</a:t>
            </a:r>
            <a:r>
              <a:rPr lang="bg-BG" sz="2800" dirty="0">
                <a:solidFill>
                  <a:srgbClr val="002060"/>
                </a:solidFill>
              </a:rPr>
              <a:t>. </a:t>
            </a:r>
            <a:r>
              <a:rPr lang="en-US" sz="2800" dirty="0">
                <a:solidFill>
                  <a:srgbClr val="002060"/>
                </a:solidFill>
              </a:rPr>
              <a:t>Finding the North star</a:t>
            </a:r>
            <a:r>
              <a:rPr lang="bg-BG" sz="2800" dirty="0">
                <a:solidFill>
                  <a:srgbClr val="002060"/>
                </a:solidFill>
              </a:rPr>
              <a:t>;</a:t>
            </a:r>
          </a:p>
          <a:p>
            <a:pPr lvl="1"/>
            <a:r>
              <a:rPr lang="bg-BG" sz="2800" dirty="0">
                <a:solidFill>
                  <a:srgbClr val="002060"/>
                </a:solidFill>
              </a:rPr>
              <a:t>	- </a:t>
            </a:r>
            <a:r>
              <a:rPr lang="en-US" sz="2800" dirty="0">
                <a:solidFill>
                  <a:srgbClr val="002060"/>
                </a:solidFill>
              </a:rPr>
              <a:t>Discovering and recognizing constellations in the sky through landmarks</a:t>
            </a:r>
            <a:r>
              <a:rPr lang="bg-BG" sz="2800" dirty="0">
                <a:solidFill>
                  <a:srgbClr val="002060"/>
                </a:solidFill>
              </a:rPr>
              <a:t>;</a:t>
            </a:r>
          </a:p>
          <a:p>
            <a:pPr lvl="1"/>
            <a:r>
              <a:rPr lang="bg-BG" sz="2800" dirty="0">
                <a:solidFill>
                  <a:srgbClr val="002060"/>
                </a:solidFill>
              </a:rPr>
              <a:t>	- </a:t>
            </a:r>
            <a:r>
              <a:rPr lang="en-US" sz="2800" dirty="0">
                <a:solidFill>
                  <a:srgbClr val="002060"/>
                </a:solidFill>
              </a:rPr>
              <a:t>Star names</a:t>
            </a:r>
            <a:r>
              <a:rPr lang="bg-BG" sz="2800" dirty="0">
                <a:solidFill>
                  <a:srgbClr val="002060"/>
                </a:solidFill>
              </a:rPr>
              <a:t>;</a:t>
            </a:r>
          </a:p>
          <a:p>
            <a:pPr lvl="1"/>
            <a:r>
              <a:rPr lang="bg-BG" sz="2800" dirty="0">
                <a:solidFill>
                  <a:srgbClr val="002060"/>
                </a:solidFill>
              </a:rPr>
              <a:t>	- </a:t>
            </a:r>
            <a:r>
              <a:rPr lang="en-US" sz="2800" dirty="0">
                <a:solidFill>
                  <a:srgbClr val="002060"/>
                </a:solidFill>
              </a:rPr>
              <a:t>Deep sky objects. Messier and NGC catalogs</a:t>
            </a:r>
            <a:r>
              <a:rPr lang="bg-BG" sz="2800" dirty="0">
                <a:solidFill>
                  <a:srgbClr val="002060"/>
                </a:solidFill>
              </a:rPr>
              <a:t>.</a:t>
            </a:r>
            <a:endParaRPr lang="en-GB" sz="2800" dirty="0">
              <a:solidFill>
                <a:srgbClr val="002060"/>
              </a:solidFill>
            </a:endParaRPr>
          </a:p>
          <a:p>
            <a:endParaRPr lang="en-GB" sz="2800" dirty="0">
              <a:solidFill>
                <a:srgbClr val="002060"/>
              </a:solidFill>
            </a:endParaRPr>
          </a:p>
        </p:txBody>
      </p:sp>
    </p:spTree>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2109</Words>
  <Application>Microsoft Office PowerPoint</Application>
  <PresentationFormat>Širokouhlá</PresentationFormat>
  <Paragraphs>168</Paragraphs>
  <Slides>25</Slides>
  <Notes>3</Notes>
  <HiddenSlides>0</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25</vt:i4>
      </vt:variant>
    </vt:vector>
  </HeadingPairs>
  <TitlesOfParts>
    <vt:vector size="31" baseType="lpstr">
      <vt:lpstr>Arial</vt:lpstr>
      <vt:lpstr>Calibri</vt:lpstr>
      <vt:lpstr>Calibri Light</vt:lpstr>
      <vt:lpstr>Franklin Gothic Book</vt:lpstr>
      <vt:lpstr>Verdana</vt:lpstr>
      <vt:lpstr>Motív Office</vt:lpstr>
      <vt:lpstr>Prezentácia programu PowerPoint</vt:lpstr>
      <vt:lpstr>Prezentácia programu PowerPoint</vt:lpstr>
      <vt:lpstr>STARS modules</vt:lpstr>
      <vt:lpstr>Structure of the modules</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Maria Zelenkova</dc:creator>
  <cp:lastModifiedBy>Andrea</cp:lastModifiedBy>
  <cp:revision>145</cp:revision>
  <dcterms:created xsi:type="dcterms:W3CDTF">2020-09-10T16:54:03Z</dcterms:created>
  <dcterms:modified xsi:type="dcterms:W3CDTF">2020-09-30T11:08:20Z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1033-11.1.0.9615</vt:lpwstr>
  </property>
</Properties>
</file>