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8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334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84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85" r:id="rId41"/>
    <p:sldId id="386" r:id="rId42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FBFBF"/>
    <a:srgbClr val="FFFF69"/>
    <a:srgbClr val="E3E3E4"/>
    <a:srgbClr val="FFFFFF"/>
    <a:srgbClr val="92D050"/>
    <a:srgbClr val="002060"/>
    <a:srgbClr val="CCE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3829" autoAdjust="0"/>
  </p:normalViewPr>
  <p:slideViewPr>
    <p:cSldViewPr snapToGrid="0">
      <p:cViewPr varScale="1">
        <p:scale>
          <a:sx n="107" d="100"/>
          <a:sy n="107" d="100"/>
        </p:scale>
        <p:origin x="56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 dirty="0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 dirty="0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  <p:extLst>
      <p:ext uri="{BB962C8B-B14F-4D97-AF65-F5344CB8AC3E}">
        <p14:creationId xmlns:p14="http://schemas.microsoft.com/office/powerpoint/2010/main" val="111376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9" name="Shape 5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  <p:extLst>
      <p:ext uri="{BB962C8B-B14F-4D97-AF65-F5344CB8AC3E}">
        <p14:creationId xmlns:p14="http://schemas.microsoft.com/office/powerpoint/2010/main" val="60068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2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10" Type="http://schemas.openxmlformats.org/officeDocument/2006/relationships/slide" Target="slide33.xml"/><Relationship Id="rId4" Type="http://schemas.openxmlformats.org/officeDocument/2006/relationships/slide" Target="slide12.xml"/><Relationship Id="rId9" Type="http://schemas.openxmlformats.org/officeDocument/2006/relationships/slide" Target="slide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oject-star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2.jpg"/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1.png"/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-6761" y="1049639"/>
            <a:ext cx="12198761" cy="60068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Проект STARS (Успешно преподаване на астрономия в училищата)</a:t>
            </a:r>
            <a:r>
              <a:rPr sz="800">
                <a:latin typeface="Verdana"/>
                <a:ea typeface="Verdana"/>
                <a:cs typeface="Verdana"/>
                <a:sym typeface="Verdana"/>
              </a:rPr>
              <a:t>		 			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"/>
                <a:ea typeface="Verdana"/>
                <a:cs typeface="Verdana"/>
                <a:sym typeface="Verdana"/>
              </a:rPr>
              <a:t>Този проект е финансиран със съдействието на програмата Еразъм+, КД2, „Стратегически партньорства в областта на образованието, обучението и младежта“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Номер на проекта: 2017-1-SK01-KA201-035344</a:t>
            </a:r>
            <a:r>
              <a:rPr sz="800"/>
              <a:t> 				</a:t>
            </a:r>
          </a:p>
        </p:txBody>
      </p:sp>
      <p:sp>
        <p:nvSpPr>
          <p:cNvPr id="58" name="Shape 5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59" name="Shape 59"/>
          <p:cNvSpPr/>
          <p:nvPr/>
        </p:nvSpPr>
        <p:spPr>
          <a:xfrm>
            <a:off x="-6761" y="1847151"/>
            <a:ext cx="12198761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az-Cyrl-AZ" sz="4400" b="1" dirty="0">
                <a:solidFill>
                  <a:srgbClr val="843C0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ОБУЧИТЕЛНА ПРОГРАМА ЗА УЧИТЕЛИ</a:t>
            </a:r>
            <a:r>
              <a:rPr lang="sk-SK" sz="4400" b="1" dirty="0">
                <a:solidFill>
                  <a:srgbClr val="843C0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(O2)</a:t>
            </a:r>
          </a:p>
          <a:p>
            <a:pPr lvl="0" algn="ctr"/>
            <a:endParaRPr lang="cs-CZ" sz="1000" dirty="0"/>
          </a:p>
          <a:p>
            <a:pPr lvl="0" algn="ctr"/>
            <a:r>
              <a:rPr lang="cs-CZ" sz="4400" b="1" dirty="0">
                <a:solidFill>
                  <a:srgbClr val="002060"/>
                </a:solidFill>
              </a:rPr>
              <a:t>Модул #7</a:t>
            </a:r>
          </a:p>
          <a:p>
            <a:pPr lvl="0" algn="ctr"/>
            <a:r>
              <a:rPr lang="sk-SK" sz="4400" b="1" u="sng" dirty="0">
                <a:solidFill>
                  <a:srgbClr val="002060"/>
                </a:solidFill>
              </a:rPr>
              <a:t>Слънчева система. </a:t>
            </a:r>
            <a:r>
              <a:rPr lang="sk-SK" sz="4400" b="1" dirty="0">
                <a:solidFill>
                  <a:srgbClr val="002060"/>
                </a:solidFill>
              </a:rPr>
              <a:t>Слънчево и лунно затъмнение</a:t>
            </a:r>
            <a:br>
              <a:rPr lang="cs-CZ" sz="4400" b="1" dirty="0">
                <a:solidFill>
                  <a:srgbClr val="002060"/>
                </a:solidFill>
              </a:rPr>
            </a:br>
            <a:endParaRPr lang="cs-CZ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F5425EE1-9285-4AE9-A3D0-0B1DB805585C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8BD85AAD-3E33-4E52-9FF5-B942E32B6916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37" name="Shape 137"/>
          <p:cNvSpPr/>
          <p:nvPr/>
        </p:nvSpPr>
        <p:spPr>
          <a:xfrm>
            <a:off x="0" y="1042734"/>
            <a:ext cx="12192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Теоретично съдържание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249958" y="1830053"/>
            <a:ext cx="11685322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5b.1 Затъмнение</a:t>
            </a:r>
            <a:endParaRPr sz="3600" dirty="0">
              <a:solidFill>
                <a:srgbClr val="002060"/>
              </a:solidFill>
            </a:endParaRP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Лунно затъмнение (основна информация, видове затъмнения, прогнозиране на затъмненията, таблица на най-близките затъмнения);</a:t>
            </a:r>
          </a:p>
          <a:p>
            <a:pPr marL="661736" lvl="1" indent="-280736">
              <a:buSzPct val="10000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Слънчево затъмнение (основна информация, видове затъмнения, явления, наблюдаеми по време на пълно затъмнение, прогнозиране на затъмненията, таблица на най-близките затъмнения, наблюдение на затъмненията и напътствия за безопасност).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1C18904F-1950-41AD-91F0-AD8C93268D2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84D019DC-F0A9-4F96-9483-B2CDA3C8181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55" name="Shape 155"/>
          <p:cNvSpPr/>
          <p:nvPr/>
        </p:nvSpPr>
        <p:spPr>
          <a:xfrm>
            <a:off x="0" y="1054369"/>
            <a:ext cx="121920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Списък на практическите упражнения</a:t>
            </a:r>
            <a:endParaRPr sz="4400" u="sng" dirty="0">
              <a:solidFill>
                <a:srgbClr val="002060"/>
              </a:solidFill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261256" y="1941135"/>
            <a:ext cx="11685322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4" action="ppaction://hlinksldjump"/>
              </a:rPr>
              <a:t>5b.1.1	Демонстрация на лунно затъмнение</a:t>
            </a:r>
            <a:r>
              <a:rPr lang="cs-CZ" sz="1600" dirty="0">
                <a:solidFill>
                  <a:srgbClr val="002060"/>
                </a:solidFill>
              </a:rPr>
              <a:t> </a:t>
            </a: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5" action="ppaction://hlinksldjump"/>
              </a:rPr>
              <a:t>5b.1.2	Модел на лунно затъмнение в терена</a:t>
            </a:r>
            <a:endParaRPr lang="cs-CZ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6" action="ppaction://hlinksldjump"/>
              </a:rPr>
              <a:t>5b.1.3	Видове лунни затъмнения - разлики от слънчевите затъмнения</a:t>
            </a:r>
            <a:r>
              <a:rPr lang="cs-CZ" sz="1600" dirty="0">
                <a:solidFill>
                  <a:srgbClr val="002060"/>
                </a:solidFill>
              </a:rPr>
              <a:t> </a:t>
            </a:r>
          </a:p>
          <a:p>
            <a:pPr lvl="0">
              <a:buClr>
                <a:srgbClr val="002060"/>
              </a:buClr>
              <a:buSzPct val="100000"/>
            </a:pPr>
            <a:endParaRPr lang="cs-CZ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7" action="ppaction://hlinksldjump"/>
              </a:rPr>
              <a:t>5b.1.4	Демонстрация на слънчево затъмнение</a:t>
            </a:r>
            <a:r>
              <a:rPr lang="cs-CZ" sz="1600" dirty="0">
                <a:solidFill>
                  <a:srgbClr val="002060"/>
                </a:solidFill>
              </a:rPr>
              <a:t> </a:t>
            </a: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8" action="ppaction://hlinksldjump"/>
              </a:rPr>
              <a:t>5b.1.5	Модел на слънчево затъмнение </a:t>
            </a:r>
            <a:r>
              <a:rPr lang="bg-BG" sz="1600" dirty="0">
                <a:solidFill>
                  <a:srgbClr val="002060"/>
                </a:solidFill>
                <a:hlinkClick r:id="rId8" action="ppaction://hlinksldjump"/>
              </a:rPr>
              <a:t>на</a:t>
            </a:r>
            <a:r>
              <a:rPr lang="cs-CZ" sz="1600" dirty="0">
                <a:solidFill>
                  <a:srgbClr val="002060"/>
                </a:solidFill>
                <a:hlinkClick r:id="rId8" action="ppaction://hlinksldjump"/>
              </a:rPr>
              <a:t> терен</a:t>
            </a:r>
            <a:endParaRPr lang="cs-CZ" sz="16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9" action="ppaction://hlinksldjump"/>
              </a:rPr>
              <a:t>5b.1.6	Видим размер на Слънцето и Луната на небето - видове слънчеви затъмнения</a:t>
            </a:r>
            <a:r>
              <a:rPr lang="cs-CZ" sz="1600" dirty="0">
                <a:solidFill>
                  <a:srgbClr val="002060"/>
                </a:solidFill>
              </a:rPr>
              <a:t> </a:t>
            </a:r>
          </a:p>
          <a:p>
            <a:pPr lvl="0">
              <a:buClr>
                <a:srgbClr val="002060"/>
              </a:buClr>
              <a:buSzPct val="100000"/>
            </a:pPr>
            <a:r>
              <a:rPr lang="cs-CZ" sz="1600" dirty="0">
                <a:solidFill>
                  <a:srgbClr val="002060"/>
                </a:solidFill>
                <a:hlinkClick r:id="rId10" action="ppaction://hlinksldjump"/>
              </a:rPr>
              <a:t>5b.1.7	Наблюдение на пълно слънчево затъмнение от други планети</a:t>
            </a:r>
            <a:endParaRPr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49958" y="818257"/>
            <a:ext cx="11685322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800" u="sng" dirty="0">
                <a:solidFill>
                  <a:srgbClr val="02236A"/>
                </a:solidFill>
              </a:rPr>
              <a:t>Практическо упражнение: 5b.1.1 Демонстрация на лунно затъмнение</a:t>
            </a:r>
            <a:endParaRPr lang="pt-BR" sz="3800" dirty="0">
              <a:solidFill>
                <a:srgbClr val="002060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61256" y="3511502"/>
            <a:ext cx="11685322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cs-CZ" sz="2600" dirty="0">
                <a:solidFill>
                  <a:srgbClr val="002060"/>
                </a:solidFill>
              </a:rPr>
              <a:t>Материали и инструменти: </a:t>
            </a:r>
            <a:r>
              <a:rPr lang="cs-CZ" sz="2400" dirty="0">
                <a:solidFill>
                  <a:srgbClr val="002060"/>
                </a:solidFill>
              </a:rPr>
              <a:t>По-слаб целенасочен източник на светлина, 3 топки (топка за волейбол + топка за тенис на корт или топка за тенис на маса + гимнастическа топка от 15 см)</a:t>
            </a:r>
            <a:r>
              <a:rPr lang="bg-BG" sz="2400" dirty="0">
                <a:solidFill>
                  <a:srgbClr val="002060"/>
                </a:solidFill>
              </a:rPr>
              <a:t>.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594133"/>
            <a:ext cx="11930744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cs-CZ" sz="2600" dirty="0">
                <a:solidFill>
                  <a:srgbClr val="002060"/>
                </a:solidFill>
              </a:rPr>
              <a:t>Процедура:</a:t>
            </a:r>
            <a:r>
              <a:rPr lang="bg-BG" sz="2600" dirty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Учениците ще разберат принципа на пълното и частично лунно затъмнение. Те ще запомнят относителното положение на обектите при лунно затъмнение.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1997984"/>
            <a:ext cx="11685322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600" dirty="0">
                <a:solidFill>
                  <a:srgbClr val="002060"/>
                </a:solidFill>
              </a:rPr>
              <a:t>Методическа част: </a:t>
            </a:r>
            <a:r>
              <a:rPr lang="cs-CZ" sz="2400" dirty="0">
                <a:solidFill>
                  <a:srgbClr val="002060"/>
                </a:solidFill>
              </a:rPr>
              <a:t>Най-големият проблем е осигуряването на подходящ източник на светлина – плосък, кръгов (мин. 20 см), насочен, не прекалено силен (около 30 W на разстояние 2,5 м). За реализацията на това упражнение би било идеално да има стая с черни стени, поглъщащи разсеяната и отразена светлина.</a:t>
            </a: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941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vnoramenný trojúhelník 26"/>
          <p:cNvSpPr/>
          <p:nvPr/>
        </p:nvSpPr>
        <p:spPr>
          <a:xfrm rot="5400000">
            <a:off x="7611465" y="-128828"/>
            <a:ext cx="2302138" cy="6669214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Přímá spojnice se šipkou 6"/>
          <p:cNvCxnSpPr>
            <a:cxnSpLocks/>
          </p:cNvCxnSpPr>
          <p:nvPr/>
        </p:nvCxnSpPr>
        <p:spPr>
          <a:xfrm>
            <a:off x="3928156" y="3228975"/>
            <a:ext cx="5272994" cy="0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31" name="Obrázek 103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8156" y="1572509"/>
            <a:ext cx="3060667" cy="3310622"/>
          </a:xfrm>
          <a:prstGeom prst="rect">
            <a:avLst/>
          </a:prstGeom>
        </p:spPr>
      </p:pic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17145" y="829502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5b.1.1 Демонстрация на лунно затъмнение</a:t>
            </a:r>
            <a:r>
              <a:rPr lang="sk-SK" sz="3600" dirty="0">
                <a:solidFill>
                  <a:srgbClr val="002060"/>
                </a:solidFill>
              </a:rPr>
              <a:t> 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20170" y="1928571"/>
            <a:ext cx="394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тъмна стая с черни стени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6186" y="2385893"/>
            <a:ext cx="2091837" cy="2092492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742379" y="449690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~ 30 W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8846615" y="4703824"/>
            <a:ext cx="1770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модел на Луната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топка за тенис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589649" y="4793692"/>
            <a:ext cx="1329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модел на Слънцето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рефлектор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8117253" y="4346187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(4 пъти по-малък от модела на Земята)</a:t>
            </a:r>
            <a:endParaRPr lang="cs-CZ" dirty="0"/>
          </a:p>
        </p:txBody>
      </p:sp>
      <p:pic>
        <p:nvPicPr>
          <p:cNvPr id="1033" name="Obrázek 103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9497" y="2879022"/>
            <a:ext cx="664376" cy="697595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>
            <a:off x="10308892" y="2558705"/>
            <a:ext cx="0" cy="1140311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Přímá spojnice se šipkou 24"/>
          <p:cNvCxnSpPr/>
          <p:nvPr/>
        </p:nvCxnSpPr>
        <p:spPr>
          <a:xfrm>
            <a:off x="10004895" y="2984543"/>
            <a:ext cx="652159" cy="408143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5" name="Lichoběžník 1034"/>
          <p:cNvSpPr/>
          <p:nvPr/>
        </p:nvSpPr>
        <p:spPr>
          <a:xfrm rot="16200000">
            <a:off x="2066967" y="2207659"/>
            <a:ext cx="2106112" cy="2024330"/>
          </a:xfrm>
          <a:prstGeom prst="trapezoid">
            <a:avLst>
              <a:gd name="adj" fmla="val 31587"/>
            </a:avLst>
          </a:prstGeom>
          <a:gradFill flip="none" rotWithShape="1">
            <a:gsLst>
              <a:gs pos="0">
                <a:srgbClr val="FFFF00"/>
              </a:gs>
              <a:gs pos="20000">
                <a:srgbClr val="FFFF69"/>
              </a:gs>
              <a:gs pos="100000">
                <a:schemeClr val="bg1"/>
              </a:gs>
            </a:gsLst>
            <a:lin ang="5400000" scaled="1"/>
            <a:tileRect/>
          </a:gra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639996" y="4703824"/>
            <a:ext cx="1792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модел на Земята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волейболна топка</a:t>
            </a:r>
            <a:endParaRPr lang="cs-CZ" dirty="0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DC6299DE-67B5-4360-973D-B6516BBFA2E0}"/>
              </a:ext>
            </a:extLst>
          </p:cNvPr>
          <p:cNvCxnSpPr>
            <a:cxnSpLocks/>
          </p:cNvCxnSpPr>
          <p:nvPr/>
        </p:nvCxnSpPr>
        <p:spPr>
          <a:xfrm>
            <a:off x="4857172" y="4609026"/>
            <a:ext cx="1202634" cy="0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Obdélník 25">
            <a:extLst>
              <a:ext uri="{FF2B5EF4-FFF2-40B4-BE49-F238E27FC236}">
                <a16:creationId xmlns:a16="http://schemas.microsoft.com/office/drawing/2014/main" id="{051FE9D4-098C-44D7-8290-1987C19074AC}"/>
              </a:ext>
            </a:extLst>
          </p:cNvPr>
          <p:cNvSpPr/>
          <p:nvPr/>
        </p:nvSpPr>
        <p:spPr>
          <a:xfrm>
            <a:off x="8913759" y="1651488"/>
            <a:ext cx="28344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движение на Луната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възникване на пълно и частично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лунно затъмнение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998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12" grpId="0"/>
      <p:bldP spid="16" grpId="0"/>
      <p:bldP spid="17" grpId="0"/>
      <p:bldP spid="18" grpId="0"/>
      <p:bldP spid="1035" grpId="0" animBg="1"/>
      <p:bldP spid="1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871559"/>
            <a:ext cx="11685322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800" u="sng" dirty="0">
                <a:solidFill>
                  <a:srgbClr val="02236A"/>
                </a:solidFill>
              </a:rPr>
              <a:t>Практическо упражнение: 5b.1.2 Модел на лунно затъмнение </a:t>
            </a:r>
            <a:r>
              <a:rPr lang="bg-BG" sz="3800" u="sng" dirty="0">
                <a:solidFill>
                  <a:srgbClr val="02236A"/>
                </a:solidFill>
              </a:rPr>
              <a:t>на</a:t>
            </a:r>
            <a:r>
              <a:rPr lang="cs-CZ" sz="3800" u="sng" dirty="0">
                <a:solidFill>
                  <a:srgbClr val="02236A"/>
                </a:solidFill>
              </a:rPr>
              <a:t> терен</a:t>
            </a:r>
            <a:endParaRPr lang="cs-CZ" sz="3800" dirty="0">
              <a:solidFill>
                <a:srgbClr val="002060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61256" y="3838463"/>
            <a:ext cx="1168532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400" dirty="0">
                <a:solidFill>
                  <a:srgbClr val="002060"/>
                </a:solidFill>
              </a:rPr>
              <a:t>Материали и инструменти: Гимнастическа топка с диаметър 70 см, топки с диаметър 6,5 мм и 1,8 мм.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520811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400" dirty="0">
                <a:solidFill>
                  <a:srgbClr val="002060"/>
                </a:solidFill>
              </a:rPr>
              <a:t>Процедура: Учениците се запознават с огромните разстояния в междупланетното пространство и си представят разстоянията между обектите по отношение на техните размери.</a:t>
            </a:r>
          </a:p>
        </p:txBody>
      </p:sp>
      <p:sp>
        <p:nvSpPr>
          <p:cNvPr id="176" name="Shape 176"/>
          <p:cNvSpPr/>
          <p:nvPr/>
        </p:nvSpPr>
        <p:spPr>
          <a:xfrm>
            <a:off x="249958" y="1965937"/>
            <a:ext cx="11685322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400" dirty="0">
                <a:solidFill>
                  <a:srgbClr val="002060"/>
                </a:solidFill>
              </a:rPr>
              <a:t>Методическа част: Подгответе се предварително (в клас или като домашна работа). Внимавайте при преобразуването на мерните единици. Демонстрацията трябва да се извърши на равно и свободно място. Малките тела (Луната и Земята) се държат от учениците в ръце. Разстоянието между Земята и Слънцето може да се определи със стъпки. Обърнете внимание на правилния ред на небесните тела: Слънце - Земя - Луна.</a:t>
            </a: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8765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5b.1.2 Модел на лунно затъмнение </a:t>
            </a:r>
            <a:r>
              <a:rPr lang="bg-BG" sz="3600" u="sng" dirty="0">
                <a:solidFill>
                  <a:srgbClr val="02236A"/>
                </a:solidFill>
              </a:rPr>
              <a:t>на</a:t>
            </a:r>
            <a:r>
              <a:rPr lang="cs-CZ" sz="3600" u="sng" dirty="0">
                <a:solidFill>
                  <a:srgbClr val="02236A"/>
                </a:solidFill>
              </a:rPr>
              <a:t> терен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8EDCBA1-9000-49AF-8B1C-7E3590713ABA}"/>
              </a:ext>
            </a:extLst>
          </p:cNvPr>
          <p:cNvSpPr/>
          <p:nvPr/>
        </p:nvSpPr>
        <p:spPr>
          <a:xfrm>
            <a:off x="261255" y="3055607"/>
            <a:ext cx="6179301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defTabSz="896938">
              <a:lnSpc>
                <a:spcPct val="107000"/>
              </a:lnSpc>
              <a:spcAft>
                <a:spcPts val="0"/>
              </a:spcAft>
              <a:tabLst>
                <a:tab pos="2332800" algn="l"/>
                <a:tab pos="4572000" algn="r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диаметър на Слънцето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1 400 000 км</a:t>
            </a:r>
          </a:p>
          <a:p>
            <a:pPr marL="179388" defTabSz="896938">
              <a:lnSpc>
                <a:spcPct val="107000"/>
              </a:lnSpc>
              <a:spcAft>
                <a:spcPts val="0"/>
              </a:spcAft>
              <a:tabLst>
                <a:tab pos="2332800" algn="l"/>
                <a:tab pos="4572000" algn="r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диаметър на Земята		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13 000 км</a:t>
            </a:r>
          </a:p>
          <a:p>
            <a:pPr marL="179388" defTabSz="896938">
              <a:lnSpc>
                <a:spcPct val="107000"/>
              </a:lnSpc>
              <a:spcAft>
                <a:spcPts val="0"/>
              </a:spcAft>
              <a:tabLst>
                <a:tab pos="2332800" algn="l"/>
                <a:tab pos="4572000" algn="r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диаметър на Луната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3500 км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defTabSz="896938">
              <a:lnSpc>
                <a:spcPct val="107000"/>
              </a:lnSpc>
              <a:spcAft>
                <a:spcPts val="0"/>
              </a:spcAft>
              <a:tabLst>
                <a:tab pos="2332800" algn="l"/>
                <a:tab pos="4572000" algn="r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разстояние м/у Земята и Слънцето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150 000 000 км</a:t>
            </a:r>
          </a:p>
          <a:p>
            <a:pPr marL="179388" defTabSz="896938">
              <a:lnSpc>
                <a:spcPct val="107000"/>
              </a:lnSpc>
              <a:spcAft>
                <a:spcPts val="800"/>
              </a:spcAft>
              <a:tabLst>
                <a:tab pos="2332800" algn="l"/>
                <a:tab pos="4572000" algn="r"/>
              </a:tabLs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азстояние между Луната и Земята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400 000 км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8D24BC2-9002-4FD1-8C84-692813CA5785}"/>
              </a:ext>
            </a:extLst>
          </p:cNvPr>
          <p:cNvSpPr/>
          <p:nvPr/>
        </p:nvSpPr>
        <p:spPr>
          <a:xfrm>
            <a:off x="6745357" y="3046813"/>
            <a:ext cx="1531828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defTabSz="896938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0,7 м</a:t>
            </a:r>
          </a:p>
          <a:p>
            <a:pPr marL="179388" defTabSz="896938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6,5 мм</a:t>
            </a:r>
          </a:p>
          <a:p>
            <a:pPr marL="179388" defTabSz="896938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1,75 мм</a:t>
            </a:r>
          </a:p>
          <a:p>
            <a:pPr marL="179388" defTabSz="896938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 м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defTabSz="896938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0,2 м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CACEFE-23EF-4310-9E6E-60CBC44F0ECE}"/>
              </a:ext>
            </a:extLst>
          </p:cNvPr>
          <p:cNvSpPr txBox="1"/>
          <p:nvPr/>
        </p:nvSpPr>
        <p:spPr>
          <a:xfrm>
            <a:off x="4532699" y="2642723"/>
            <a:ext cx="15318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реални стойности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84AB387-F196-461A-AE13-84CC02E71A32}"/>
              </a:ext>
            </a:extLst>
          </p:cNvPr>
          <p:cNvSpPr txBox="1"/>
          <p:nvPr/>
        </p:nvSpPr>
        <p:spPr>
          <a:xfrm>
            <a:off x="6915524" y="2642723"/>
            <a:ext cx="6886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Модел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BF28CBB-CCE9-462D-BC4D-9A6D0127B10C}"/>
              </a:ext>
            </a:extLst>
          </p:cNvPr>
          <p:cNvSpPr txBox="1"/>
          <p:nvPr/>
        </p:nvSpPr>
        <p:spPr>
          <a:xfrm>
            <a:off x="261256" y="2077175"/>
            <a:ext cx="1155637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dirty="0">
                <a:solidFill>
                  <a:srgbClr val="000000"/>
                </a:solidFill>
              </a:rPr>
              <a:t>П</a:t>
            </a: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реобразуване на реалните стойности на диаметрите и разстоянията, за да може гимнастическата топка с диаметър 70 см</a:t>
            </a:r>
            <a:r>
              <a:rPr kumimoji="0" lang="bg-BG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да отговаря на Слънцето с диаметър 1,4 мил. км</a:t>
            </a: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47247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800" u="sng" dirty="0">
                <a:solidFill>
                  <a:srgbClr val="02236A"/>
                </a:solidFill>
              </a:rPr>
              <a:t>Практическо упражнение: 5b.1.2 Модел на лунно затъмнение </a:t>
            </a:r>
            <a:r>
              <a:rPr lang="bg-BG" sz="3800" u="sng" dirty="0">
                <a:solidFill>
                  <a:srgbClr val="02236A"/>
                </a:solidFill>
              </a:rPr>
              <a:t>на</a:t>
            </a:r>
            <a:r>
              <a:rPr lang="cs-CZ" sz="3800" u="sng" dirty="0">
                <a:solidFill>
                  <a:srgbClr val="02236A"/>
                </a:solidFill>
              </a:rPr>
              <a:t> терен</a:t>
            </a:r>
            <a:endParaRPr lang="cs-CZ" sz="3800" dirty="0">
              <a:solidFill>
                <a:srgbClr val="00206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B595A11-749C-420A-A855-16E967785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730" y="2125344"/>
            <a:ext cx="2105832" cy="2105832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BAE248A-5D50-4570-909F-ECCEDB9E2A0D}"/>
              </a:ext>
            </a:extLst>
          </p:cNvPr>
          <p:cNvSpPr/>
          <p:nvPr/>
        </p:nvSpPr>
        <p:spPr>
          <a:xfrm>
            <a:off x="509286" y="4467131"/>
            <a:ext cx="1920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модел на Слънцето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гимнастическа топка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Ø 70 см</a:t>
            </a:r>
            <a:endParaRPr lang="cs-CZ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E1C4960A-79FA-4F33-B8D8-DB76E5BEE3F4}"/>
              </a:ext>
            </a:extLst>
          </p:cNvPr>
          <p:cNvSpPr/>
          <p:nvPr/>
        </p:nvSpPr>
        <p:spPr>
          <a:xfrm>
            <a:off x="6630250" y="3060793"/>
            <a:ext cx="347869" cy="347869"/>
          </a:xfrm>
          <a:prstGeom prst="ellipse">
            <a:avLst/>
          </a:prstGeom>
          <a:solidFill>
            <a:srgbClr val="00B050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22F7204-BAFD-4A01-B037-7F610F6FD261}"/>
              </a:ext>
            </a:extLst>
          </p:cNvPr>
          <p:cNvSpPr/>
          <p:nvPr/>
        </p:nvSpPr>
        <p:spPr>
          <a:xfrm>
            <a:off x="5512003" y="4055792"/>
            <a:ext cx="25843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модел на Земята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перла, лагерна топка, 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еърсофт топка и т.н.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Ø 6,5 мм</a:t>
            </a: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AFBC136-B293-4F90-8D63-096F0D892E7A}"/>
              </a:ext>
            </a:extLst>
          </p:cNvPr>
          <p:cNvCxnSpPr>
            <a:stCxn id="2" idx="3"/>
          </p:cNvCxnSpPr>
          <p:nvPr/>
        </p:nvCxnSpPr>
        <p:spPr>
          <a:xfrm>
            <a:off x="2522562" y="3178260"/>
            <a:ext cx="4009351" cy="48020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01EA5C74-9673-44CA-BEEB-845DD05A652B}"/>
              </a:ext>
            </a:extLst>
          </p:cNvPr>
          <p:cNvSpPr/>
          <p:nvPr/>
        </p:nvSpPr>
        <p:spPr>
          <a:xfrm>
            <a:off x="4526781" y="2650987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75 м</a:t>
            </a:r>
            <a:endParaRPr lang="cs-CZ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D897FA3B-5944-45B9-9FF8-4C0DBB9B94CB}"/>
              </a:ext>
            </a:extLst>
          </p:cNvPr>
          <p:cNvSpPr/>
          <p:nvPr/>
        </p:nvSpPr>
        <p:spPr>
          <a:xfrm>
            <a:off x="8332408" y="3103790"/>
            <a:ext cx="180000" cy="180000"/>
          </a:xfrm>
          <a:prstGeom prst="ellipse">
            <a:avLst/>
          </a:prstGeom>
          <a:solidFill>
            <a:srgbClr val="00B050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45FE610F-1BF2-41AA-BC38-4B237748A687}"/>
              </a:ext>
            </a:extLst>
          </p:cNvPr>
          <p:cNvSpPr/>
          <p:nvPr/>
        </p:nvSpPr>
        <p:spPr>
          <a:xfrm>
            <a:off x="8775145" y="4655957"/>
            <a:ext cx="2446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модел на Луната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топчица, подправки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Ø 1,8 мм</a:t>
            </a:r>
            <a:endParaRPr lang="cs-CZ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D2BDA54-AF0D-4ADB-82F2-6DD5897F0EBB}"/>
              </a:ext>
            </a:extLst>
          </p:cNvPr>
          <p:cNvCxnSpPr>
            <a:cxnSpLocks/>
          </p:cNvCxnSpPr>
          <p:nvPr/>
        </p:nvCxnSpPr>
        <p:spPr>
          <a:xfrm>
            <a:off x="7076456" y="3223154"/>
            <a:ext cx="1089489" cy="3991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690BEE00-F74B-4478-848D-FEFCE94E5BAF}"/>
              </a:ext>
            </a:extLst>
          </p:cNvPr>
          <p:cNvSpPr/>
          <p:nvPr/>
        </p:nvSpPr>
        <p:spPr>
          <a:xfrm>
            <a:off x="7238941" y="2650987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20 см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3CD9154-15A7-4E6E-9D5F-DBA0487B8AA8}"/>
              </a:ext>
            </a:extLst>
          </p:cNvPr>
          <p:cNvSpPr txBox="1"/>
          <p:nvPr/>
        </p:nvSpPr>
        <p:spPr>
          <a:xfrm>
            <a:off x="8995548" y="1914769"/>
            <a:ext cx="316528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Тук не е в подходящия мащаб,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rgbClr val="000000"/>
                </a:solidFill>
              </a:rPr>
              <a:t>но </a:t>
            </a:r>
            <a:r>
              <a:rPr lang="bg-BG" dirty="0">
                <a:solidFill>
                  <a:srgbClr val="000000"/>
                </a:solidFill>
              </a:rPr>
              <a:t>на</a:t>
            </a:r>
            <a:r>
              <a:rPr lang="cs-CZ" dirty="0">
                <a:solidFill>
                  <a:srgbClr val="000000"/>
                </a:solidFill>
              </a:rPr>
              <a:t> терена учениците </a:t>
            </a:r>
            <a:r>
              <a:rPr lang="bg-BG" dirty="0">
                <a:solidFill>
                  <a:srgbClr val="000000"/>
                </a:solidFill>
              </a:rPr>
              <a:t>ще</a:t>
            </a:r>
            <a:endParaRPr lang="cs-CZ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rgbClr val="000000"/>
                </a:solidFill>
              </a:rPr>
              <a:t>използват правилния мащаб!</a:t>
            </a: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72393739-B343-4AF8-8C79-5BE40076B8A9}"/>
              </a:ext>
            </a:extLst>
          </p:cNvPr>
          <p:cNvSpPr/>
          <p:nvPr/>
        </p:nvSpPr>
        <p:spPr>
          <a:xfrm>
            <a:off x="3304198" y="3263328"/>
            <a:ext cx="296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да се определи с крачки</a:t>
            </a:r>
            <a:endParaRPr lang="cs-CZ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5B69910-066B-4330-B72F-1B25356D1524}"/>
              </a:ext>
            </a:extLst>
          </p:cNvPr>
          <p:cNvSpPr/>
          <p:nvPr/>
        </p:nvSpPr>
        <p:spPr>
          <a:xfrm>
            <a:off x="7051711" y="3272807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да се определи с линия</a:t>
            </a:r>
            <a:endParaRPr lang="cs-CZ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FB494DF1-2287-48DF-8D1C-F43C87EE3A2C}"/>
              </a:ext>
            </a:extLst>
          </p:cNvPr>
          <p:cNvCxnSpPr/>
          <p:nvPr/>
        </p:nvCxnSpPr>
        <p:spPr>
          <a:xfrm rot="16200000" flipV="1">
            <a:off x="8305117" y="3474679"/>
            <a:ext cx="1424278" cy="951871"/>
          </a:xfrm>
          <a:prstGeom prst="straightConnector1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80061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2" grpId="0"/>
      <p:bldP spid="13" grpId="0"/>
      <p:bldP spid="14" grpId="0" animBg="1"/>
      <p:bldP spid="15" grpId="0"/>
      <p:bldP spid="18" grpId="0"/>
      <p:bldP spid="1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822408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5b.1.3 Видове лунни затъмнения - разлики от слънчевите затъмнения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261256" y="2022737"/>
            <a:ext cx="11685322" cy="355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500" dirty="0">
                <a:solidFill>
                  <a:srgbClr val="002060"/>
                </a:solidFill>
              </a:rPr>
              <a:t>Методическа част: Когато се гледа от Земята, дискът на Слънцето е приблизително със същия размер като диска на Луната. Поради това могат да възникват пълни, пръстеновидни и хибридни слънчеви затъмнения. Ситуацията е съвсем различна, когато има лунно затъмнение. Сянката, хвърляна от Земята в космоса, е толкова голяма, че Луната винаги може да се побере в нея. Лунното затъмнение винаги се наблюдава от цялото земно полукълбо, където е нощ. Луната не обикаля около Земята в същата еклиптична равнина. Лунно затъмнение възниква тогава, когато и трите обекта се намират в една и съща равнина. Ако те се въртяха в една и съща равнина, щеше да има лунно затъмнение при всяко едно пълнолуние. </a:t>
            </a:r>
            <a:endParaRPr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738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5b.1.3 Видове лунни затъмнения - разлики от слънчевите затъмнения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61256" y="2457459"/>
            <a:ext cx="11685322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600" dirty="0">
                <a:solidFill>
                  <a:srgbClr val="002060"/>
                </a:solidFill>
              </a:rPr>
              <a:t>Материали и инструменти: Няма.</a:t>
            </a:r>
            <a:endParaRPr sz="26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3064267"/>
            <a:ext cx="11685322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600" dirty="0">
                <a:solidFill>
                  <a:srgbClr val="002060"/>
                </a:solidFill>
              </a:rPr>
              <a:t>Процедура: Учениците ще разберат основната разлика между слънчевите и лунните затъмнения. Учениците също така ще си изяснят ефекта от наклона на орбиталната равнина на Луната около Земята спрямо еклиптичната равнина върху вида на лунното затъмнение.</a:t>
            </a:r>
          </a:p>
        </p:txBody>
      </p:sp>
    </p:spTree>
    <p:extLst>
      <p:ext uri="{BB962C8B-B14F-4D97-AF65-F5344CB8AC3E}">
        <p14:creationId xmlns:p14="http://schemas.microsoft.com/office/powerpoint/2010/main" val="257200084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0874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159026" y="762402"/>
            <a:ext cx="1185227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5b.1.3 Видове лунни</a:t>
            </a:r>
            <a:r>
              <a:rPr lang="bg-BG" sz="3600" u="sng" dirty="0">
                <a:solidFill>
                  <a:srgbClr val="02236A"/>
                </a:solidFill>
              </a:rPr>
              <a:t> </a:t>
            </a:r>
            <a:r>
              <a:rPr lang="cs-CZ" sz="3600" u="sng" dirty="0">
                <a:solidFill>
                  <a:srgbClr val="02236A"/>
                </a:solidFill>
              </a:rPr>
              <a:t>затъмнения - разлики от слънчевите затъмнения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DEAE89A-9F45-4C47-B1BC-5B9D4678C523}"/>
              </a:ext>
            </a:extLst>
          </p:cNvPr>
          <p:cNvSpPr/>
          <p:nvPr/>
        </p:nvSpPr>
        <p:spPr>
          <a:xfrm>
            <a:off x="261256" y="2150279"/>
            <a:ext cx="7620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какви условия може да възникне пръстеновидно лунно затъмнение?</a:t>
            </a:r>
            <a:endParaRPr lang="cs-CZ" sz="16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9EDB942-8C11-4162-B9C1-4A29768E81C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4"/>
          <a:stretch/>
        </p:blipFill>
        <p:spPr bwMode="auto">
          <a:xfrm>
            <a:off x="261257" y="2694077"/>
            <a:ext cx="6893225" cy="23152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501B19F9-3E7B-46AE-B50E-4B8008E93B4A}"/>
                  </a:ext>
                </a:extLst>
              </p:cNvPr>
              <p:cNvSpPr/>
              <p:nvPr/>
            </p:nvSpPr>
            <p:spPr>
              <a:xfrm>
                <a:off x="9124152" y="1842549"/>
                <a:ext cx="129099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501B19F9-3E7B-46AE-B50E-4B8008E93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152" y="1842549"/>
                <a:ext cx="1290994" cy="656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>
            <a:extLst>
              <a:ext uri="{FF2B5EF4-FFF2-40B4-BE49-F238E27FC236}">
                <a16:creationId xmlns:a16="http://schemas.microsoft.com/office/drawing/2014/main" id="{35E2861D-B460-4341-811B-9E3A796ED393}"/>
              </a:ext>
            </a:extLst>
          </p:cNvPr>
          <p:cNvSpPr/>
          <p:nvPr/>
        </p:nvSpPr>
        <p:spPr>
          <a:xfrm>
            <a:off x="6925662" y="2007866"/>
            <a:ext cx="2358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конична сянка на Земята</a:t>
            </a:r>
            <a:endParaRPr lang="cs-CZ" sz="16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D983CF8-FF02-4777-B518-7B6BC884C340}"/>
              </a:ext>
            </a:extLst>
          </p:cNvPr>
          <p:cNvSpPr/>
          <p:nvPr/>
        </p:nvSpPr>
        <p:spPr>
          <a:xfrm>
            <a:off x="7525689" y="2603404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= 1,4 мил. км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43B43CF-278B-4552-8FC3-14F86F7C7923}"/>
                  </a:ext>
                </a:extLst>
              </p:cNvPr>
              <p:cNvSpPr/>
              <p:nvPr/>
            </p:nvSpPr>
            <p:spPr>
              <a:xfrm>
                <a:off x="10534862" y="1851570"/>
                <a:ext cx="1410386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43B43CF-278B-4552-8FC3-14F86F7C7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862" y="1851570"/>
                <a:ext cx="1410386" cy="656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délník 14">
            <a:extLst>
              <a:ext uri="{FF2B5EF4-FFF2-40B4-BE49-F238E27FC236}">
                <a16:creationId xmlns:a16="http://schemas.microsoft.com/office/drawing/2014/main" id="{DBE12B5E-4379-4E6D-9A30-D6ABE24EC18F}"/>
              </a:ext>
            </a:extLst>
          </p:cNvPr>
          <p:cNvSpPr/>
          <p:nvPr/>
        </p:nvSpPr>
        <p:spPr>
          <a:xfrm>
            <a:off x="7052823" y="3158985"/>
            <a:ext cx="31005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лимитен диаметър на Луната DM</a:t>
            </a:r>
            <a:endParaRPr lang="cs-CZ" sz="16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2F1D5A79-23D9-4E84-9A09-F8050D594F55}"/>
                  </a:ext>
                </a:extLst>
              </p:cNvPr>
              <p:cNvSpPr/>
              <p:nvPr/>
            </p:nvSpPr>
            <p:spPr>
              <a:xfrm>
                <a:off x="10153352" y="2991251"/>
                <a:ext cx="1454052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2F1D5A79-23D9-4E84-9A09-F8050D594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352" y="2991251"/>
                <a:ext cx="1454052" cy="6562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>
            <a:extLst>
              <a:ext uri="{FF2B5EF4-FFF2-40B4-BE49-F238E27FC236}">
                <a16:creationId xmlns:a16="http://schemas.microsoft.com/office/drawing/2014/main" id="{8E610A4B-7B4F-4752-B6EE-F666690EF830}"/>
              </a:ext>
            </a:extLst>
          </p:cNvPr>
          <p:cNvSpPr/>
          <p:nvPr/>
        </p:nvSpPr>
        <p:spPr>
          <a:xfrm>
            <a:off x="7576934" y="3703582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 = 9 500 км</a:t>
            </a:r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AC05C6B3-BE35-487A-B9AA-A9FE24E1C3FA}"/>
              </a:ext>
            </a:extLst>
          </p:cNvPr>
          <p:cNvSpPr/>
          <p:nvPr/>
        </p:nvSpPr>
        <p:spPr>
          <a:xfrm>
            <a:off x="9343863" y="3712141"/>
            <a:ext cx="15905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пъти по-голям</a:t>
            </a:r>
            <a:endParaRPr lang="cs-CZ" sz="16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B464312-E2AE-486C-A5FC-00F977BD4121}"/>
              </a:ext>
            </a:extLst>
          </p:cNvPr>
          <p:cNvSpPr/>
          <p:nvPr/>
        </p:nvSpPr>
        <p:spPr>
          <a:xfrm>
            <a:off x="6931184" y="4381870"/>
            <a:ext cx="320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лимитно разстояние на Луната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</a:t>
            </a:r>
            <a:endParaRPr lang="cs-CZ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FAA0E03F-0F23-4DD2-A0CE-E72F9E45BE71}"/>
                  </a:ext>
                </a:extLst>
              </p:cNvPr>
              <p:cNvSpPr/>
              <p:nvPr/>
            </p:nvSpPr>
            <p:spPr>
              <a:xfrm>
                <a:off x="10067448" y="4235075"/>
                <a:ext cx="1454052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AA0E03F-0F23-4DD2-A0CE-E72F9E45B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448" y="4235075"/>
                <a:ext cx="1454052" cy="65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délník 20">
            <a:extLst>
              <a:ext uri="{FF2B5EF4-FFF2-40B4-BE49-F238E27FC236}">
                <a16:creationId xmlns:a16="http://schemas.microsoft.com/office/drawing/2014/main" id="{13654A0A-F15C-4185-AB78-324FFD5F322F}"/>
              </a:ext>
            </a:extLst>
          </p:cNvPr>
          <p:cNvSpPr/>
          <p:nvPr/>
        </p:nvSpPr>
        <p:spPr>
          <a:xfrm>
            <a:off x="7548654" y="4921575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 = 106 км</a:t>
            </a:r>
            <a:endParaRPr lang="cs-CZ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91591C3-3739-478D-B778-56FCF6CF18A0}"/>
              </a:ext>
            </a:extLst>
          </p:cNvPr>
          <p:cNvSpPr/>
          <p:nvPr/>
        </p:nvSpPr>
        <p:spPr>
          <a:xfrm>
            <a:off x="9343863" y="4932592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2,6 пъти по-далече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0867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2.jpg">
            <a:extLst>
              <a:ext uri="{FF2B5EF4-FFF2-40B4-BE49-F238E27FC236}">
                <a16:creationId xmlns:a16="http://schemas.microsoft.com/office/drawing/2014/main" id="{67DC00D4-5EDA-4398-9BDF-084CD55F4D6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1.png">
            <a:extLst>
              <a:ext uri="{FF2B5EF4-FFF2-40B4-BE49-F238E27FC236}">
                <a16:creationId xmlns:a16="http://schemas.microsoft.com/office/drawing/2014/main" id="{FD4AB659-7E47-4BC4-AD2D-C505FE1C6841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116521" y="3416575"/>
            <a:ext cx="3795125" cy="1779938"/>
            <a:chOff x="-723654" y="0"/>
            <a:chExt cx="3795123" cy="1779936"/>
          </a:xfrm>
        </p:grpSpPr>
        <p:sp>
          <p:nvSpPr>
            <p:cNvPr id="66" name="Shape 66"/>
            <p:cNvSpPr/>
            <p:nvPr/>
          </p:nvSpPr>
          <p:spPr>
            <a:xfrm>
              <a:off x="-1" y="0"/>
              <a:ext cx="2080590" cy="1768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-723654" y="683495"/>
              <a:ext cx="3795123" cy="1096441"/>
              <a:chOff x="-809993" y="347372"/>
              <a:chExt cx="3795121" cy="1096440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-809993" y="347372"/>
                <a:ext cx="3707841" cy="1096440"/>
              </a:xfrm>
              <a:prstGeom prst="rect">
                <a:avLst/>
              </a:prstGeom>
              <a:solidFill>
                <a:srgbClr val="A5A5A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-600507" y="547911"/>
                <a:ext cx="3585635" cy="584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 dirty="0">
                    <a:solidFill>
                      <a:srgbClr val="0D0D0D"/>
                    </a:solidFill>
                  </a:rPr>
                  <a:t>4. STARS Концепция за Програма за обучение по астрономия</a:t>
                </a:r>
                <a:endParaRPr sz="1900" b="1" dirty="0"/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5338533" y="4051202"/>
            <a:ext cx="4144137" cy="1221108"/>
            <a:chOff x="0" y="0"/>
            <a:chExt cx="3830799" cy="1221105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1954213" cy="965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 b="1"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7117" y="303594"/>
              <a:ext cx="3783682" cy="917511"/>
            </a:xfrm>
            <a:prstGeom prst="rect">
              <a:avLst/>
            </a:prstGeom>
            <a:solidFill>
              <a:srgbClr val="ED7D31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80000" tIns="180000" rIns="180000" bIns="180000" numCol="1" anchor="ctr">
              <a:spAutoFit/>
            </a:bodyPr>
            <a:lstStyle>
              <a:lvl1pPr>
                <a:defRPr b="1"/>
              </a:lvl1pPr>
            </a:lstStyle>
            <a:p>
              <a:pPr lvl="0" algn="ctr">
                <a:defRPr b="0"/>
              </a:pPr>
              <a:r>
                <a:rPr lang="az-Cyrl-AZ" b="1" dirty="0"/>
                <a:t>Международна онлайн конференция 2020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652964" y="1810399"/>
            <a:ext cx="3602726" cy="1880032"/>
            <a:chOff x="-1" y="-1"/>
            <a:chExt cx="3602724" cy="1942344"/>
          </a:xfrm>
        </p:grpSpPr>
        <p:sp>
          <p:nvSpPr>
            <p:cNvPr id="74" name="Shape 74"/>
            <p:cNvSpPr/>
            <p:nvPr/>
          </p:nvSpPr>
          <p:spPr>
            <a:xfrm>
              <a:off x="-1" y="-1"/>
              <a:ext cx="3356336" cy="14638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71458" y="65366"/>
              <a:ext cx="3531265" cy="1876977"/>
              <a:chOff x="-1" y="0"/>
              <a:chExt cx="3531263" cy="1876975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-1" y="0"/>
                <a:ext cx="3531263" cy="1876975"/>
              </a:xfrm>
              <a:prstGeom prst="rect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6350" cap="flat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177088" y="353713"/>
                <a:ext cx="3177984" cy="12083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lang="cs-CZ" sz="1900" b="1" dirty="0">
                    <a:solidFill>
                      <a:srgbClr val="FFFFFF"/>
                    </a:solidFill>
                  </a:rPr>
                  <a:t>1-ви STARS Методичен наръчник за учители</a:t>
                </a:r>
                <a:endParaRPr lang="cs-CZ" sz="190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cs-CZ" sz="1900" dirty="0">
                    <a:solidFill>
                      <a:srgbClr val="FFFFFF"/>
                    </a:solidFill>
                  </a:rPr>
                  <a:t>готов за използване ресурс за учители</a:t>
                </a:r>
                <a:br>
                  <a:rPr lang="cs-CZ" sz="1900" dirty="0">
                    <a:solidFill>
                      <a:srgbClr val="FFFFFF"/>
                    </a:solidFill>
                  </a:rPr>
                </a:br>
                <a:endParaRPr lang="cs-CZ" sz="19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8126014" y="2471227"/>
            <a:ext cx="3700848" cy="1768689"/>
            <a:chOff x="-60432" y="23749"/>
            <a:chExt cx="3700847" cy="1768687"/>
          </a:xfrm>
        </p:grpSpPr>
        <p:sp>
          <p:nvSpPr>
            <p:cNvPr id="79" name="Shape 79"/>
            <p:cNvSpPr/>
            <p:nvPr/>
          </p:nvSpPr>
          <p:spPr>
            <a:xfrm>
              <a:off x="-1" y="165338"/>
              <a:ext cx="3640416" cy="14380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-60432" y="23749"/>
              <a:ext cx="3500021" cy="1768687"/>
              <a:chOff x="-130629" y="23751"/>
              <a:chExt cx="3500019" cy="1768685"/>
            </a:xfrm>
          </p:grpSpPr>
          <p:sp>
            <p:nvSpPr>
              <p:cNvPr id="80" name="Shape 80"/>
              <p:cNvSpPr/>
              <p:nvPr/>
            </p:nvSpPr>
            <p:spPr>
              <a:xfrm>
                <a:off x="-130629" y="23751"/>
                <a:ext cx="3500019" cy="1768685"/>
              </a:xfrm>
              <a:prstGeom prst="rect">
                <a:avLst/>
              </a:prstGeom>
              <a:gradFill flip="none" rotWithShape="1">
                <a:gsLst>
                  <a:gs pos="0">
                    <a:srgbClr val="FFDB9B"/>
                  </a:gs>
                  <a:gs pos="50000">
                    <a:srgbClr val="FFD58D"/>
                  </a:gs>
                  <a:gs pos="100000">
                    <a:srgbClr val="FFD078"/>
                  </a:gs>
                </a:gsLst>
                <a:lin ang="5400000" scaled="0"/>
              </a:gradFill>
              <a:ln w="6350" cap="flat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99362" y="299568"/>
                <a:ext cx="3253399" cy="1169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 dirty="0"/>
                  <a:t>3. STARS Онлайн платформа с примери за добри практики и възможности за дискусии и обмен на информация</a:t>
                </a:r>
                <a:br>
                  <a:rPr lang="cs-CZ" sz="1900" b="1" dirty="0"/>
                </a:br>
                <a:br>
                  <a:rPr lang="cs-CZ" sz="1900" dirty="0"/>
                </a:br>
                <a:br>
                  <a:rPr lang="cs-CZ" sz="1900" dirty="0"/>
                </a:br>
                <a:endParaRPr sz="1900" dirty="0"/>
              </a:p>
            </p:txBody>
          </p:sp>
        </p:grpSp>
      </p:grpSp>
      <p:grpSp>
        <p:nvGrpSpPr>
          <p:cNvPr id="88" name="Group 88"/>
          <p:cNvGrpSpPr/>
          <p:nvPr/>
        </p:nvGrpSpPr>
        <p:grpSpPr>
          <a:xfrm>
            <a:off x="4478553" y="2064685"/>
            <a:ext cx="3289671" cy="1856276"/>
            <a:chOff x="-2" y="0"/>
            <a:chExt cx="3289670" cy="1856275"/>
          </a:xfrm>
        </p:grpSpPr>
        <p:sp>
          <p:nvSpPr>
            <p:cNvPr id="84" name="Shape 84"/>
            <p:cNvSpPr/>
            <p:nvPr/>
          </p:nvSpPr>
          <p:spPr>
            <a:xfrm>
              <a:off x="41451" y="0"/>
              <a:ext cx="2576601" cy="13296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87" name="Group 87"/>
            <p:cNvGrpSpPr/>
            <p:nvPr/>
          </p:nvGrpSpPr>
          <p:grpSpPr>
            <a:xfrm>
              <a:off x="-2" y="73640"/>
              <a:ext cx="3289670" cy="1782635"/>
              <a:chOff x="-1" y="-1"/>
              <a:chExt cx="3289669" cy="1782634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1" y="-1"/>
                <a:ext cx="3289669" cy="1782634"/>
              </a:xfrm>
              <a:prstGeom prst="rect">
                <a:avLst/>
              </a:prstGeom>
              <a:gradFill flip="none" rotWithShape="1">
                <a:gsLst>
                  <a:gs pos="0">
                    <a:srgbClr val="80B860"/>
                  </a:gs>
                  <a:gs pos="50000">
                    <a:srgbClr val="6FB242"/>
                  </a:gs>
                  <a:gs pos="100000">
                    <a:srgbClr val="61A236"/>
                  </a:gs>
                </a:gsLst>
                <a:lin ang="5400000" scaled="0"/>
              </a:gradFill>
              <a:ln w="6350" cap="flat">
                <a:solidFill>
                  <a:srgbClr val="5B9BD5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89364" y="452735"/>
                <a:ext cx="3106095" cy="877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lang="cs-CZ" sz="1900" b="1" dirty="0">
                    <a:solidFill>
                      <a:srgbClr val="040404"/>
                    </a:solidFill>
                  </a:rPr>
                  <a:t>2. STARS Обучителна програма за учители</a:t>
                </a:r>
                <a:endParaRPr lang="cs-CZ" sz="190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cs-CZ" sz="1900" dirty="0"/>
                  <a:t>иновативен и подробен подход</a:t>
                </a:r>
              </a:p>
            </p:txBody>
          </p:sp>
        </p:grpSp>
      </p:grpSp>
      <p:sp>
        <p:nvSpPr>
          <p:cNvPr id="89" name="Shape 89"/>
          <p:cNvSpPr/>
          <p:nvPr/>
        </p:nvSpPr>
        <p:spPr>
          <a:xfrm>
            <a:off x="0" y="958288"/>
            <a:ext cx="1219200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u="sng">
                <a:solidFill>
                  <a:srgbClr val="002060"/>
                </a:solidFill>
              </a:defRPr>
            </a:lvl1pPr>
          </a:lstStyle>
          <a:p>
            <a:pPr lvl="0" algn="ctr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Увод в проекта STARS</a:t>
            </a:r>
          </a:p>
        </p:txBody>
      </p:sp>
      <p:sp>
        <p:nvSpPr>
          <p:cNvPr id="90" name="Shape 90"/>
          <p:cNvSpPr/>
          <p:nvPr/>
        </p:nvSpPr>
        <p:spPr>
          <a:xfrm>
            <a:off x="8828907" y="4977484"/>
            <a:ext cx="3356333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hlinkClick r:id="rId4"/>
              </a:defRPr>
            </a:lvl1pPr>
          </a:lstStyle>
          <a:p>
            <a:pPr lvl="0">
              <a:defRPr sz="1800"/>
            </a:pPr>
            <a:r>
              <a:rPr sz="3200" dirty="0">
                <a:hlinkClick r:id="rId4"/>
              </a:rPr>
              <a:t>project-stars.com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129026" y="748057"/>
            <a:ext cx="1185712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5b.1.3 Видове лунни затъмнения - разлики от слънчевите затъмнения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BE12B5E-4379-4E6D-9A30-D6ABE24EC18F}"/>
              </a:ext>
            </a:extLst>
          </p:cNvPr>
          <p:cNvSpPr/>
          <p:nvPr/>
        </p:nvSpPr>
        <p:spPr>
          <a:xfrm>
            <a:off x="560844" y="2050112"/>
            <a:ext cx="1766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частично лунно </a:t>
            </a:r>
            <a:endParaRPr lang="bg-B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затъмнение</a:t>
            </a:r>
            <a:endParaRPr lang="cs-CZ" baseline="-25000" dirty="0"/>
          </a:p>
        </p:txBody>
      </p:sp>
      <p:pic>
        <p:nvPicPr>
          <p:cNvPr id="1026" name="Picture 2" descr="Image result for částečné zatmění měsíce">
            <a:extLst>
              <a:ext uri="{FF2B5EF4-FFF2-40B4-BE49-F238E27FC236}">
                <a16:creationId xmlns:a16="http://schemas.microsoft.com/office/drawing/2014/main" id="{3F7820C4-87C7-4FD7-AFB9-E5981B959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4" y="2768377"/>
            <a:ext cx="2469546" cy="24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4E63D40-6B45-4ECF-91D2-9DAD96E51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29" y="1948386"/>
            <a:ext cx="4346664" cy="4055917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87458F09-14AC-4D8D-9E37-303C7D6BEC40}"/>
              </a:ext>
            </a:extLst>
          </p:cNvPr>
          <p:cNvSpPr/>
          <p:nvPr/>
        </p:nvSpPr>
        <p:spPr>
          <a:xfrm>
            <a:off x="3079656" y="5459643"/>
            <a:ext cx="324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umbra = пълна сянка при затъмнение 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EEA59858-7E20-47EA-AC15-54A98D8D8BBB}"/>
              </a:ext>
            </a:extLst>
          </p:cNvPr>
          <p:cNvSpPr/>
          <p:nvPr/>
        </p:nvSpPr>
        <p:spPr>
          <a:xfrm>
            <a:off x="3219035" y="2035892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penumbra = полусянка</a:t>
            </a:r>
          </a:p>
        </p:txBody>
      </p:sp>
      <p:pic>
        <p:nvPicPr>
          <p:cNvPr id="20" name="Obrázek 19" descr="Obsah obrázku různé, vsedě, bílá, stůl  Popis byl vytvořen automaticky">
            <a:extLst>
              <a:ext uri="{FF2B5EF4-FFF2-40B4-BE49-F238E27FC236}">
                <a16:creationId xmlns:a16="http://schemas.microsoft.com/office/drawing/2014/main" id="{E7613EC0-A4AF-4A5B-8838-DA5036A09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93" y="2035892"/>
            <a:ext cx="4965434" cy="29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6883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869299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5b.1.4 Демонстрация на лунно затъмнение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61256" y="3376235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cs-CZ" sz="2400" dirty="0">
                <a:solidFill>
                  <a:srgbClr val="002060"/>
                </a:solidFill>
              </a:rPr>
              <a:t>Материали и инструменти: По-слаб целенасочен източник на светлина, 3 топки (топка за волейбол + топка за тенис на корт или топка за тенис на маса + гимнастическа топка от 15 см)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47608" y="4464194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cs-CZ" sz="2400" dirty="0">
                <a:solidFill>
                  <a:srgbClr val="002060"/>
                </a:solidFill>
              </a:rPr>
              <a:t>Процедура: Учениците ще разберат принципа на слънчевото затъмнение и зоните, намиращи се в пълна сянка и в полусянка. Те ще запомнят относителното положение на обектите при слънчево затъмнение.</a:t>
            </a:r>
          </a:p>
        </p:txBody>
      </p:sp>
      <p:sp>
        <p:nvSpPr>
          <p:cNvPr id="176" name="Shape 176"/>
          <p:cNvSpPr/>
          <p:nvPr/>
        </p:nvSpPr>
        <p:spPr>
          <a:xfrm>
            <a:off x="247608" y="1852427"/>
            <a:ext cx="11685322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400" dirty="0">
                <a:solidFill>
                  <a:srgbClr val="002060"/>
                </a:solidFill>
              </a:rPr>
              <a:t>Методическа част: Най-големият проблем е осигуряването на подходящ източник на светлина – плосък, кръгов (мин. 20 см), насочен, не прекалено силен (около 30 W на разстояние 2,5 м). За реализацията на това упражнение би било идеално да има стая с черни стени, поглъщащи разсеяната и отразена светлина.</a:t>
            </a: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3128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Obrázek 103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9800000">
            <a:off x="9201150" y="1572509"/>
            <a:ext cx="3060667" cy="3310622"/>
          </a:xfrm>
          <a:prstGeom prst="rect">
            <a:avLst/>
          </a:prstGeom>
        </p:spPr>
      </p:pic>
      <p:sp>
        <p:nvSpPr>
          <p:cNvPr id="4" name="Lichoběžník 3">
            <a:extLst>
              <a:ext uri="{FF2B5EF4-FFF2-40B4-BE49-F238E27FC236}">
                <a16:creationId xmlns:a16="http://schemas.microsoft.com/office/drawing/2014/main" id="{9B2D3FE7-43BC-4441-9649-2A6696E66912}"/>
              </a:ext>
            </a:extLst>
          </p:cNvPr>
          <p:cNvSpPr/>
          <p:nvPr/>
        </p:nvSpPr>
        <p:spPr>
          <a:xfrm rot="5400000">
            <a:off x="8490351" y="2362385"/>
            <a:ext cx="572985" cy="2005537"/>
          </a:xfrm>
          <a:prstGeom prst="trapezoid">
            <a:avLst>
              <a:gd name="adj" fmla="val 42284"/>
            </a:avLst>
          </a:prstGeom>
          <a:solidFill>
            <a:srgbClr val="BFBFBF"/>
          </a:solidFill>
          <a:ln w="12700" cap="flat">
            <a:solidFill>
              <a:srgbClr val="BFBFBF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Přímá spojnice se šipkou 6"/>
          <p:cNvCxnSpPr>
            <a:cxnSpLocks/>
          </p:cNvCxnSpPr>
          <p:nvPr/>
        </p:nvCxnSpPr>
        <p:spPr>
          <a:xfrm>
            <a:off x="3988841" y="3403847"/>
            <a:ext cx="5272994" cy="0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5b.1.4 Демонстрация на лунно затъмнение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0361" y="2123923"/>
            <a:ext cx="4028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тъмна стая с черни стени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0361" y="2474628"/>
            <a:ext cx="2091837" cy="2092492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742379" y="4424360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~ 30 W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6917782" y="4703824"/>
            <a:ext cx="1770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модел на Луната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топка за тенис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589649" y="4836351"/>
            <a:ext cx="1329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модел на Слънцето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рефлектор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6276127" y="4339239"/>
            <a:ext cx="3038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(4 пъти по-малък от модела на Земята)</a:t>
            </a:r>
            <a:endParaRPr lang="cs-CZ" dirty="0"/>
          </a:p>
        </p:txBody>
      </p:sp>
      <p:pic>
        <p:nvPicPr>
          <p:cNvPr id="1033" name="Obrázek 103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6367" y="3055012"/>
            <a:ext cx="664376" cy="697595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>
            <a:off x="7728555" y="1674625"/>
            <a:ext cx="0" cy="1140311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Přímá spojnice se šipkou 24"/>
          <p:cNvCxnSpPr/>
          <p:nvPr/>
        </p:nvCxnSpPr>
        <p:spPr>
          <a:xfrm>
            <a:off x="7424558" y="2100463"/>
            <a:ext cx="652159" cy="408143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35" name="Lichoběžník 1034"/>
          <p:cNvSpPr/>
          <p:nvPr/>
        </p:nvSpPr>
        <p:spPr>
          <a:xfrm rot="16200000">
            <a:off x="2171304" y="2343046"/>
            <a:ext cx="2106112" cy="2024330"/>
          </a:xfrm>
          <a:prstGeom prst="trapezoid">
            <a:avLst>
              <a:gd name="adj" fmla="val 31587"/>
            </a:avLst>
          </a:prstGeom>
          <a:gradFill flip="none" rotWithShape="1">
            <a:gsLst>
              <a:gs pos="0">
                <a:srgbClr val="FFFF00"/>
              </a:gs>
              <a:gs pos="20000">
                <a:srgbClr val="FFFF69"/>
              </a:gs>
              <a:gs pos="100000">
                <a:schemeClr val="bg1"/>
              </a:gs>
            </a:gsLst>
            <a:lin ang="5400000" scaled="1"/>
            <a:tileRect/>
          </a:gra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9928100" y="4703824"/>
            <a:ext cx="1792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модел на Земята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волейболна топка</a:t>
            </a:r>
            <a:endParaRPr lang="cs-CZ" dirty="0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DC6299DE-67B5-4360-973D-B6516BBFA2E0}"/>
              </a:ext>
            </a:extLst>
          </p:cNvPr>
          <p:cNvCxnSpPr>
            <a:cxnSpLocks/>
          </p:cNvCxnSpPr>
          <p:nvPr/>
        </p:nvCxnSpPr>
        <p:spPr>
          <a:xfrm>
            <a:off x="10145277" y="4609026"/>
            <a:ext cx="1202634" cy="0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Obdélník 25">
            <a:extLst>
              <a:ext uri="{FF2B5EF4-FFF2-40B4-BE49-F238E27FC236}">
                <a16:creationId xmlns:a16="http://schemas.microsoft.com/office/drawing/2014/main" id="{051FE9D4-098C-44D7-8290-1987C19074AC}"/>
              </a:ext>
            </a:extLst>
          </p:cNvPr>
          <p:cNvSpPr/>
          <p:nvPr/>
        </p:nvSpPr>
        <p:spPr>
          <a:xfrm>
            <a:off x="4578858" y="1853279"/>
            <a:ext cx="28344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движение на Луната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възникване на пълно и частично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слънчево затъмнение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550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2" grpId="0"/>
      <p:bldP spid="16" grpId="0"/>
      <p:bldP spid="17" grpId="0"/>
      <p:bldP spid="18" grpId="0"/>
      <p:bldP spid="1035" grpId="0" animBg="1"/>
      <p:bldP spid="1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5b.1.4 Демонстрация на лунно затъмнение</a:t>
            </a:r>
            <a:endParaRPr lang="pt-BR" sz="3600" dirty="0">
              <a:solidFill>
                <a:srgbClr val="002060"/>
              </a:solidFill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B9F7DEB-E2A1-4535-899B-0DB799D450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6" y="2121283"/>
            <a:ext cx="2600234" cy="34333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E34D097-E1A3-40E3-A29D-A7BF600B7667}"/>
              </a:ext>
            </a:extLst>
          </p:cNvPr>
          <p:cNvSpPr/>
          <p:nvPr/>
        </p:nvSpPr>
        <p:spPr>
          <a:xfrm>
            <a:off x="3731506" y="2420922"/>
            <a:ext cx="591939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Ако не са налични подходящи сферични модели, сянката и полусянката могат да се проектират върху равна повърхност с помощта на кръгло светещо тяло. Зоните на сянката и полусенките все още са ясно видими, но моделът вече напомня 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действителността.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2526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874868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5b.1.5 Модел на лунно затъмнение </a:t>
            </a:r>
            <a:r>
              <a:rPr lang="bg-BG" sz="3600" u="sng" dirty="0">
                <a:solidFill>
                  <a:srgbClr val="02236A"/>
                </a:solidFill>
              </a:rPr>
              <a:t>на</a:t>
            </a:r>
            <a:r>
              <a:rPr lang="cs-CZ" sz="3600" u="sng" dirty="0">
                <a:solidFill>
                  <a:srgbClr val="02236A"/>
                </a:solidFill>
              </a:rPr>
              <a:t> терен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61256" y="3762385"/>
            <a:ext cx="1168532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400" dirty="0">
                <a:solidFill>
                  <a:srgbClr val="002060"/>
                </a:solidFill>
              </a:rPr>
              <a:t>Материали и инструменти: Гимнастическа топка с диаметър 70 см, топки с диаметър 6,5 мм и 1,8 мм.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445271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400" dirty="0">
                <a:solidFill>
                  <a:srgbClr val="002060"/>
                </a:solidFill>
              </a:rPr>
              <a:t>Процедура: Учениците се запознават с огромните разстояния в междупланетното пространство и си представят разстоянията между обектите по отношение на техните размери.</a:t>
            </a:r>
          </a:p>
        </p:txBody>
      </p:sp>
      <p:sp>
        <p:nvSpPr>
          <p:cNvPr id="176" name="Shape 176"/>
          <p:cNvSpPr/>
          <p:nvPr/>
        </p:nvSpPr>
        <p:spPr>
          <a:xfrm>
            <a:off x="249958" y="1907894"/>
            <a:ext cx="11685322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400" dirty="0">
                <a:solidFill>
                  <a:srgbClr val="002060"/>
                </a:solidFill>
              </a:rPr>
              <a:t>Методическа част: Подгответе се предварително (в клас или като домашна работа). Внимавайте при преобразуването на мерните единици. Демонстрацията трябва да се извърши на равно и свободно място. Малките тела (Луната и Земята) се държат от учениците в ръце. Разстоянието между Земята и Слънцето може да се определи със стъпки. Обърнете внимание на правилния ред на небесните тела: Слънце - Земя - Луна.</a:t>
            </a: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8813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</a:t>
            </a:r>
            <a:r>
              <a:rPr lang="bg-BG" sz="3600" u="sng" dirty="0">
                <a:solidFill>
                  <a:srgbClr val="02236A"/>
                </a:solidFill>
              </a:rPr>
              <a:t>5</a:t>
            </a:r>
            <a:r>
              <a:rPr lang="cs-CZ" sz="3600" u="sng" dirty="0">
                <a:solidFill>
                  <a:srgbClr val="02236A"/>
                </a:solidFill>
              </a:rPr>
              <a:t> Модел на лунно затъмнение </a:t>
            </a:r>
            <a:r>
              <a:rPr lang="bg-BG" sz="3600" u="sng" dirty="0">
                <a:solidFill>
                  <a:srgbClr val="02236A"/>
                </a:solidFill>
              </a:rPr>
              <a:t>на</a:t>
            </a:r>
            <a:r>
              <a:rPr lang="cs-CZ" sz="3600" u="sng" dirty="0">
                <a:solidFill>
                  <a:srgbClr val="02236A"/>
                </a:solidFill>
              </a:rPr>
              <a:t> терен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8EDCBA1-9000-49AF-8B1C-7E3590713ABA}"/>
              </a:ext>
            </a:extLst>
          </p:cNvPr>
          <p:cNvSpPr/>
          <p:nvPr/>
        </p:nvSpPr>
        <p:spPr>
          <a:xfrm>
            <a:off x="261255" y="3055607"/>
            <a:ext cx="6179301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defTabSz="896938">
              <a:lnSpc>
                <a:spcPct val="107000"/>
              </a:lnSpc>
              <a:spcAft>
                <a:spcPts val="0"/>
              </a:spcAft>
              <a:tabLst>
                <a:tab pos="2332800" algn="l"/>
                <a:tab pos="4572000" algn="r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диаметър на Слънцето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1 400 000 км</a:t>
            </a:r>
          </a:p>
          <a:p>
            <a:pPr marL="179388" defTabSz="896938">
              <a:lnSpc>
                <a:spcPct val="107000"/>
              </a:lnSpc>
              <a:spcAft>
                <a:spcPts val="0"/>
              </a:spcAft>
              <a:tabLst>
                <a:tab pos="2332800" algn="l"/>
                <a:tab pos="4572000" algn="r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диаметър на Земята		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13 000 км</a:t>
            </a:r>
          </a:p>
          <a:p>
            <a:pPr marL="179388" defTabSz="896938">
              <a:lnSpc>
                <a:spcPct val="107000"/>
              </a:lnSpc>
              <a:spcAft>
                <a:spcPts val="0"/>
              </a:spcAft>
              <a:tabLst>
                <a:tab pos="2332800" algn="l"/>
                <a:tab pos="4572000" algn="r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диаметър на Луната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3500 км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defTabSz="896938">
              <a:lnSpc>
                <a:spcPct val="107000"/>
              </a:lnSpc>
              <a:spcAft>
                <a:spcPts val="0"/>
              </a:spcAft>
              <a:tabLst>
                <a:tab pos="2332800" algn="l"/>
                <a:tab pos="4572000" algn="r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разстояние м/у Земята и Слънцето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150 000 000 км</a:t>
            </a:r>
          </a:p>
          <a:p>
            <a:pPr marL="179388" defTabSz="896938">
              <a:lnSpc>
                <a:spcPct val="107000"/>
              </a:lnSpc>
              <a:spcAft>
                <a:spcPts val="800"/>
              </a:spcAft>
              <a:tabLst>
                <a:tab pos="2332800" algn="l"/>
                <a:tab pos="4572000" algn="r"/>
              </a:tabLs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азстояние между Луната и Земята</a:t>
            </a: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400 000 км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8D24BC2-9002-4FD1-8C84-692813CA5785}"/>
              </a:ext>
            </a:extLst>
          </p:cNvPr>
          <p:cNvSpPr/>
          <p:nvPr/>
        </p:nvSpPr>
        <p:spPr>
          <a:xfrm>
            <a:off x="6745357" y="3046813"/>
            <a:ext cx="1531828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defTabSz="896938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0,7 м</a:t>
            </a:r>
          </a:p>
          <a:p>
            <a:pPr marL="179388" defTabSz="896938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6,5 мм</a:t>
            </a:r>
          </a:p>
          <a:p>
            <a:pPr marL="179388" defTabSz="896938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1,75 мм</a:t>
            </a:r>
          </a:p>
          <a:p>
            <a:pPr marL="179388" defTabSz="896938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 м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defTabSz="896938">
              <a:lnSpc>
                <a:spcPct val="107000"/>
              </a:lnSpc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0,2 м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CACEFE-23EF-4310-9E6E-60CBC44F0ECE}"/>
              </a:ext>
            </a:extLst>
          </p:cNvPr>
          <p:cNvSpPr txBox="1"/>
          <p:nvPr/>
        </p:nvSpPr>
        <p:spPr>
          <a:xfrm>
            <a:off x="4532699" y="2642723"/>
            <a:ext cx="15318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реални стойности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84AB387-F196-461A-AE13-84CC02E71A32}"/>
              </a:ext>
            </a:extLst>
          </p:cNvPr>
          <p:cNvSpPr txBox="1"/>
          <p:nvPr/>
        </p:nvSpPr>
        <p:spPr>
          <a:xfrm>
            <a:off x="6915524" y="2642723"/>
            <a:ext cx="6886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Модел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BF28CBB-CCE9-462D-BC4D-9A6D0127B10C}"/>
              </a:ext>
            </a:extLst>
          </p:cNvPr>
          <p:cNvSpPr txBox="1"/>
          <p:nvPr/>
        </p:nvSpPr>
        <p:spPr>
          <a:xfrm>
            <a:off x="261256" y="2077175"/>
            <a:ext cx="1155637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bg-BG" dirty="0">
                <a:solidFill>
                  <a:srgbClr val="000000"/>
                </a:solidFill>
              </a:rPr>
              <a:t>П</a:t>
            </a: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реобразуване на реалните стойности на диаметрите и разстоянията, за да може гимнастическата топка с диаметър 70 см</a:t>
            </a:r>
            <a:r>
              <a:rPr kumimoji="0" lang="bg-BG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да отговаря на Слънцето с диаметър 1,4 мил. км</a:t>
            </a: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87827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5b.1.5 Модел на лунно затъмнение </a:t>
            </a:r>
            <a:r>
              <a:rPr lang="bg-BG" sz="3600" u="sng" dirty="0">
                <a:solidFill>
                  <a:srgbClr val="02236A"/>
                </a:solidFill>
              </a:rPr>
              <a:t>на</a:t>
            </a:r>
            <a:r>
              <a:rPr lang="cs-CZ" sz="3600" u="sng" dirty="0">
                <a:solidFill>
                  <a:srgbClr val="02236A"/>
                </a:solidFill>
              </a:rPr>
              <a:t> терен</a:t>
            </a:r>
            <a:endParaRPr lang="cs-CZ" sz="3600" dirty="0">
              <a:solidFill>
                <a:srgbClr val="00206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B595A11-749C-420A-A855-16E967785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307" y="2133140"/>
            <a:ext cx="2274532" cy="2274532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BAE248A-5D50-4570-909F-ECCEDB9E2A0D}"/>
              </a:ext>
            </a:extLst>
          </p:cNvPr>
          <p:cNvSpPr/>
          <p:nvPr/>
        </p:nvSpPr>
        <p:spPr>
          <a:xfrm>
            <a:off x="654240" y="4594055"/>
            <a:ext cx="18838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модел на Слънцето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гимнастическа топка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Ø 70 см</a:t>
            </a:r>
            <a:endParaRPr lang="cs-CZ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E1C4960A-79FA-4F33-B8D8-DB76E5BEE3F4}"/>
              </a:ext>
            </a:extLst>
          </p:cNvPr>
          <p:cNvSpPr/>
          <p:nvPr/>
        </p:nvSpPr>
        <p:spPr>
          <a:xfrm>
            <a:off x="7950923" y="3024552"/>
            <a:ext cx="347869" cy="347869"/>
          </a:xfrm>
          <a:prstGeom prst="ellipse">
            <a:avLst/>
          </a:prstGeom>
          <a:solidFill>
            <a:srgbClr val="00B050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22F7204-BAFD-4A01-B037-7F610F6FD261}"/>
              </a:ext>
            </a:extLst>
          </p:cNvPr>
          <p:cNvSpPr/>
          <p:nvPr/>
        </p:nvSpPr>
        <p:spPr>
          <a:xfrm>
            <a:off x="7703367" y="4262633"/>
            <a:ext cx="25843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модел на Земята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перла, лагерна топка, 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еърсофт топка и т.н.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Ø 6,5 мм</a:t>
            </a: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AFBC136-B293-4F90-8D63-096F0D892E7A}"/>
              </a:ext>
            </a:extLst>
          </p:cNvPr>
          <p:cNvCxnSpPr/>
          <p:nvPr/>
        </p:nvCxnSpPr>
        <p:spPr>
          <a:xfrm flipV="1">
            <a:off x="2671195" y="3221506"/>
            <a:ext cx="3906983" cy="13928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01EA5C74-9673-44CA-BEEB-845DD05A652B}"/>
              </a:ext>
            </a:extLst>
          </p:cNvPr>
          <p:cNvSpPr/>
          <p:nvPr/>
        </p:nvSpPr>
        <p:spPr>
          <a:xfrm>
            <a:off x="4526781" y="2650987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75 м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45FE610F-1BF2-41AA-BC38-4B237748A687}"/>
              </a:ext>
            </a:extLst>
          </p:cNvPr>
          <p:cNvSpPr/>
          <p:nvPr/>
        </p:nvSpPr>
        <p:spPr>
          <a:xfrm>
            <a:off x="5905003" y="4406364"/>
            <a:ext cx="16562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модел на Луната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топчица, подправки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Ø 1,8 мм</a:t>
            </a:r>
            <a:endParaRPr lang="cs-CZ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D2BDA54-AF0D-4ADB-82F2-6DD5897F0EBB}"/>
              </a:ext>
            </a:extLst>
          </p:cNvPr>
          <p:cNvCxnSpPr>
            <a:cxnSpLocks/>
          </p:cNvCxnSpPr>
          <p:nvPr/>
        </p:nvCxnSpPr>
        <p:spPr>
          <a:xfrm>
            <a:off x="6823138" y="3217515"/>
            <a:ext cx="1089489" cy="3991"/>
          </a:xfrm>
          <a:prstGeom prst="straightConnector1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690BEE00-F74B-4478-848D-FEFCE94E5BAF}"/>
              </a:ext>
            </a:extLst>
          </p:cNvPr>
          <p:cNvSpPr/>
          <p:nvPr/>
        </p:nvSpPr>
        <p:spPr>
          <a:xfrm>
            <a:off x="6945605" y="2650987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20 см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3CD9154-15A7-4E6E-9D5F-DBA0487B8AA8}"/>
              </a:ext>
            </a:extLst>
          </p:cNvPr>
          <p:cNvSpPr txBox="1"/>
          <p:nvPr/>
        </p:nvSpPr>
        <p:spPr>
          <a:xfrm>
            <a:off x="8995548" y="1630286"/>
            <a:ext cx="305628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Тук не е в подходящ мащаб,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rgbClr val="000000"/>
                </a:solidFill>
              </a:rPr>
              <a:t>но </a:t>
            </a:r>
            <a:r>
              <a:rPr lang="bg-BG" dirty="0">
                <a:solidFill>
                  <a:srgbClr val="000000"/>
                </a:solidFill>
              </a:rPr>
              <a:t>на</a:t>
            </a:r>
            <a:r>
              <a:rPr lang="cs-CZ" dirty="0">
                <a:solidFill>
                  <a:srgbClr val="000000"/>
                </a:solidFill>
              </a:rPr>
              <a:t> терена учениците </a:t>
            </a:r>
            <a:r>
              <a:rPr lang="bg-BG" dirty="0">
                <a:solidFill>
                  <a:srgbClr val="000000"/>
                </a:solidFill>
              </a:rPr>
              <a:t>ще</a:t>
            </a:r>
            <a:endParaRPr lang="cs-CZ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rgbClr val="000000"/>
                </a:solidFill>
              </a:rPr>
              <a:t>използват правилния мащаб!</a:t>
            </a: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72393739-B343-4AF8-8C79-5BE40076B8A9}"/>
              </a:ext>
            </a:extLst>
          </p:cNvPr>
          <p:cNvSpPr/>
          <p:nvPr/>
        </p:nvSpPr>
        <p:spPr>
          <a:xfrm>
            <a:off x="3334886" y="3407889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да се определи с крачки</a:t>
            </a:r>
            <a:endParaRPr lang="cs-CZ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5B69910-066B-4330-B72F-1B25356D1524}"/>
              </a:ext>
            </a:extLst>
          </p:cNvPr>
          <p:cNvSpPr/>
          <p:nvPr/>
        </p:nvSpPr>
        <p:spPr>
          <a:xfrm>
            <a:off x="6694842" y="3478197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да се определи с линия</a:t>
            </a:r>
            <a:endParaRPr lang="cs-CZ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FB494DF1-2287-48DF-8D1C-F43C87EE3A2C}"/>
              </a:ext>
            </a:extLst>
          </p:cNvPr>
          <p:cNvCxnSpPr>
            <a:cxnSpLocks/>
          </p:cNvCxnSpPr>
          <p:nvPr/>
        </p:nvCxnSpPr>
        <p:spPr>
          <a:xfrm rot="16200000" flipV="1">
            <a:off x="8144893" y="3468675"/>
            <a:ext cx="985532" cy="650800"/>
          </a:xfrm>
          <a:prstGeom prst="straightConnector1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215D1D0D-43D4-4EBA-BC58-89EAD5A62CE4}"/>
              </a:ext>
            </a:extLst>
          </p:cNvPr>
          <p:cNvSpPr/>
          <p:nvPr/>
        </p:nvSpPr>
        <p:spPr>
          <a:xfrm>
            <a:off x="6604842" y="3101001"/>
            <a:ext cx="180000" cy="180000"/>
          </a:xfrm>
          <a:prstGeom prst="ellipse">
            <a:avLst/>
          </a:prstGeom>
          <a:solidFill>
            <a:srgbClr val="00B050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953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2" grpId="0"/>
      <p:bldP spid="13" grpId="0"/>
      <p:bldP spid="15" grpId="0"/>
      <p:bldP spid="18" grpId="0"/>
      <p:bldP spid="17" grpId="0"/>
      <p:bldP spid="21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129209" y="920953"/>
            <a:ext cx="1194683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5b.1.6 Видим размер на Слънцето и Луната на небето - видове слънчеви затъмнения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61256" y="3671575"/>
            <a:ext cx="1168532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400" dirty="0">
                <a:solidFill>
                  <a:srgbClr val="002060"/>
                </a:solidFill>
              </a:rPr>
              <a:t>Материали и инструменти: Няма.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261256" y="4064385"/>
            <a:ext cx="11685322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400" dirty="0">
                <a:solidFill>
                  <a:srgbClr val="002060"/>
                </a:solidFill>
              </a:rPr>
              <a:t>Процедура: Учениците ще разберат разликите между различните видове слънчеви затъмнения. Освен това те ще затвърдят представата </a:t>
            </a:r>
            <a:r>
              <a:rPr lang="bg-BG" sz="2400" dirty="0">
                <a:solidFill>
                  <a:srgbClr val="002060"/>
                </a:solidFill>
              </a:rPr>
              <a:t>си </a:t>
            </a:r>
            <a:r>
              <a:rPr lang="cs-CZ" sz="2400" dirty="0">
                <a:solidFill>
                  <a:srgbClr val="002060"/>
                </a:solidFill>
              </a:rPr>
              <a:t>за относителното положение на обектите по време на затъмнението и ще </a:t>
            </a:r>
            <a:r>
              <a:rPr lang="bg-BG" sz="2400" dirty="0">
                <a:solidFill>
                  <a:srgbClr val="002060"/>
                </a:solidFill>
              </a:rPr>
              <a:t>си </a:t>
            </a:r>
            <a:r>
              <a:rPr lang="cs-CZ" sz="2400" dirty="0">
                <a:solidFill>
                  <a:srgbClr val="002060"/>
                </a:solidFill>
              </a:rPr>
              <a:t>изяснят ефекта от наклона на орбиталната равнина на Луната около Земята спрямо еклиптичната равнина.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2162217"/>
            <a:ext cx="11685322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400" dirty="0">
                <a:solidFill>
                  <a:srgbClr val="002060"/>
                </a:solidFill>
              </a:rPr>
              <a:t>Методическа част: Разстоянието от Луната до Земята се променя с 11% по време на елиптичната траектория, а разстоянието от Земята до Слънцето е по-малко от 3,5%. По-големи промени в размерите и/или разстоянията на небесните тела водят до разлики във видовете слънчеви затъмнения.</a:t>
            </a:r>
          </a:p>
        </p:txBody>
      </p:sp>
    </p:spTree>
    <p:extLst>
      <p:ext uri="{BB962C8B-B14F-4D97-AF65-F5344CB8AC3E}">
        <p14:creationId xmlns:p14="http://schemas.microsoft.com/office/powerpoint/2010/main" val="129983251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5b.1.6 Видим размер на Слънцето и Луната на небето - видове слънчеви затъмнения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AFD66CC-3B68-40BA-AED7-F8FAD50B8337}"/>
              </a:ext>
            </a:extLst>
          </p:cNvPr>
          <p:cNvSpPr/>
          <p:nvPr/>
        </p:nvSpPr>
        <p:spPr>
          <a:xfrm>
            <a:off x="261256" y="2716652"/>
            <a:ext cx="1168532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Слънцето и Луната са толкова големи, колкото всъщност са, но Луната обикаля по-близо до Земята. Какви видове затъмнения биха могли да възникнат (пълни, пръстеновидни, хибридни, частични)? Дали слънчевите затъмнения биха били по-чести и/или по-редки, отколкото са в действителност?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782C4B7-1549-4493-949A-8BFA85556962}"/>
              </a:ext>
            </a:extLst>
          </p:cNvPr>
          <p:cNvSpPr/>
          <p:nvPr/>
        </p:nvSpPr>
        <p:spPr>
          <a:xfrm>
            <a:off x="464735" y="3805723"/>
            <a:ext cx="11278364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Луната обикаля по-близо, сянката ѝ е с по-малък ъглов размер от Слънцето. Може да настъпи пълно затъмнение, но пръстеновидно или хибридно затъмнение не може да настъпи. Тъй като сянката е по-голяма, затъмненията ще се появяват по-често. (Наклонът на орбиталната равнина на Луната около Земята остава равен на равнината на еклиптиката, ъгловият размер на Слънцето остава същият, ъгловият размер на Луната е по-голям.)</a:t>
            </a:r>
            <a:endParaRPr lang="cs-CZ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6258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171805" y="920953"/>
            <a:ext cx="1193405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5b.1.6 Видим размер на Слънцето и Луната на небето - видове слънчеви затъмнения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AFD66CC-3B68-40BA-AED7-F8FAD50B8337}"/>
              </a:ext>
            </a:extLst>
          </p:cNvPr>
          <p:cNvSpPr/>
          <p:nvPr/>
        </p:nvSpPr>
        <p:spPr>
          <a:xfrm>
            <a:off x="171805" y="2539538"/>
            <a:ext cx="1168532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 startAt="2"/>
            </a:pPr>
            <a:r>
              <a:rPr lang="cs-CZ" dirty="0"/>
              <a:t>Слънцето и Луната са толкова големи, колкото всъщност са, но Луната обикаля по-далеч от Земята. Какви видове затъмнения биха могли да възникнат (пълни, пръстеновидни, хибридни, частични)? Дали слънчевите затъмнения биха били по-чести и/или по-редки, отколкото са в действителност?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782C4B7-1549-4493-949A-8BFA85556962}"/>
              </a:ext>
            </a:extLst>
          </p:cNvPr>
          <p:cNvSpPr/>
          <p:nvPr/>
        </p:nvSpPr>
        <p:spPr>
          <a:xfrm>
            <a:off x="453437" y="3877663"/>
            <a:ext cx="1127836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Луната обикаля по-близо, сянката ѝ е с по-малък ъглов размер от Слънцето. Не може да настъпи нито пълно, нито хибридно затъмнение - само пръстеновидно. Тъй като сянката е по-малка, затъмненията ще се случват по-рядко. (Наклонът на орбиталната равнина на Луната около Земята остава равен на еклиптичната равнина, ъгловият размер на Слънцето остава същия, ъгловият размер на Луната е по-малък.)</a:t>
            </a:r>
            <a:endParaRPr lang="cs-CZ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910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36223A4D-3023-401C-B87B-D47558DCCF2C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4EDCB3E2-1EBA-4425-9C15-3D3A560D8617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-6761" y="981862"/>
            <a:ext cx="12198760" cy="68876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600">
                <a:solidFill>
                  <a:srgbClr val="142A9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defTabSz="71323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Модули на проекта STARS</a:t>
            </a:r>
          </a:p>
        </p:txBody>
      </p:sp>
      <p:sp>
        <p:nvSpPr>
          <p:cNvPr id="9" name="Shape 96"/>
          <p:cNvSpPr>
            <a:spLocks noGrp="1"/>
          </p:cNvSpPr>
          <p:nvPr>
            <p:ph type="body" idx="1"/>
          </p:nvPr>
        </p:nvSpPr>
        <p:spPr>
          <a:xfrm>
            <a:off x="781665" y="2016189"/>
            <a:ext cx="10826932" cy="333184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#1 	Съзвездия.				</a:t>
            </a:r>
            <a:r>
              <a:rPr lang="bg-BG" sz="2600" dirty="0">
                <a:solidFill>
                  <a:srgbClr val="002060"/>
                </a:solidFill>
              </a:rPr>
              <a:t>	</a:t>
            </a:r>
            <a:r>
              <a:rPr lang="sk-SK" sz="2600" dirty="0">
                <a:solidFill>
                  <a:srgbClr val="002060"/>
                </a:solidFill>
              </a:rPr>
              <a:t>#6 	Галактическа среда.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#2 	Движение на небесните тела.		#7 	Слънцето и звездите.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#3 	Закон за гравитацията на Нютон.	#8 	Галактика</a:t>
            </a:r>
            <a:r>
              <a:rPr lang="bg-BG" sz="2600" dirty="0">
                <a:solidFill>
                  <a:srgbClr val="002060"/>
                </a:solidFill>
              </a:rPr>
              <a:t>та Млечен път</a:t>
            </a:r>
            <a:r>
              <a:rPr lang="sk-SK" sz="2600" dirty="0">
                <a:solidFill>
                  <a:srgbClr val="002060"/>
                </a:solidFill>
              </a:rPr>
              <a:t> и </a:t>
            </a:r>
            <a:r>
              <a:rPr lang="bg-BG" sz="2600" dirty="0">
                <a:solidFill>
                  <a:srgbClr val="002060"/>
                </a:solidFill>
              </a:rPr>
              <a:t>								</a:t>
            </a:r>
            <a:r>
              <a:rPr lang="sk-SK" sz="2600" dirty="0">
                <a:solidFill>
                  <a:srgbClr val="002060"/>
                </a:solidFill>
              </a:rPr>
              <a:t>други галактики.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#4 	</a:t>
            </a:r>
            <a:r>
              <a:rPr lang="en-US" sz="2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Изследване</a:t>
            </a:r>
            <a:r>
              <a:rPr lang="sk-SK" sz="2600" dirty="0">
                <a:solidFill>
                  <a:srgbClr val="002060"/>
                </a:solidFill>
              </a:rPr>
              <a:t> на Вселената. 		#9 	Вселената.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sk-SK" sz="2600" dirty="0">
                <a:solidFill>
                  <a:srgbClr val="002060"/>
                </a:solidFill>
              </a:rPr>
              <a:t>#5 	Слънчевата система.			#10	Обсерватории.</a:t>
            </a:r>
          </a:p>
        </p:txBody>
      </p:sp>
    </p:spTree>
    <p:extLst>
      <p:ext uri="{BB962C8B-B14F-4D97-AF65-F5344CB8AC3E}">
        <p14:creationId xmlns:p14="http://schemas.microsoft.com/office/powerpoint/2010/main" val="132226818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139148" y="920953"/>
            <a:ext cx="1192695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5b.1.6 Видим размер на Слънцето и Луната на небето - видове слънчеви затъмнения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AFD66CC-3B68-40BA-AED7-F8FAD50B8337}"/>
              </a:ext>
            </a:extLst>
          </p:cNvPr>
          <p:cNvSpPr/>
          <p:nvPr/>
        </p:nvSpPr>
        <p:spPr>
          <a:xfrm>
            <a:off x="249958" y="2281227"/>
            <a:ext cx="1168532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 startAt="3"/>
            </a:pPr>
            <a:r>
              <a:rPr lang="cs-CZ" dirty="0"/>
              <a:t>Слънцето и Луната са толкова големи, колкото всъщност са, но Земята обикаля по-близо до Слънцето. Какви видове затъмнения биха могли да възникнат (пълни, пръстеновидни, хибридни, частични)? Дали слънчевите затъмнения биха били по-чести и/или по-редки, отколкото са в действителност?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782C4B7-1549-4493-949A-8BFA85556962}"/>
              </a:ext>
            </a:extLst>
          </p:cNvPr>
          <p:cNvSpPr/>
          <p:nvPr/>
        </p:nvSpPr>
        <p:spPr>
          <a:xfrm>
            <a:off x="586152" y="3391712"/>
            <a:ext cx="11278364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Слънцето е по-близо до Земята, ъгловият му размер в небето е по-голям от Луната. Не може да настъпи нито пълно, нито хибридно затъмнение - само пръстеновидно. Тъй като Слънцето има по-голям ъглов размер и Луната винаги е в един и същ пояс, дефиниран от наклона на своята орбитална равнина към еклиптичната равнина, Луната е по-вероятно да достигне Слънцето и затъмненията ще са по-чести. В това отношение разсъжденията са коренно различни от точка (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въпреки че първото впечатление води до заключението, че ситуациите (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(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са в крайна сметка идентични.</a:t>
            </a:r>
            <a:endParaRPr lang="cs-CZ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8845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93074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5b.1.6 Видим размер на Слънцето и Луната на небето - видове слънчеви затъмнения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AFD66CC-3B68-40BA-AED7-F8FAD50B8337}"/>
              </a:ext>
            </a:extLst>
          </p:cNvPr>
          <p:cNvSpPr/>
          <p:nvPr/>
        </p:nvSpPr>
        <p:spPr>
          <a:xfrm>
            <a:off x="261256" y="2336676"/>
            <a:ext cx="1168532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 startAt="4"/>
            </a:pPr>
            <a:r>
              <a:rPr lang="cs-CZ" dirty="0"/>
              <a:t>Слънцето и Луната са толкова големи, колкото всъщност са, но Луната обикаля по-далеч от Слънцето. Какви видове затъмнения биха могли да възникнат (пълни, пръстеновидни, хибридни, частични)? Дали слънчевите затъмнения биха били по-чести и/или по-редки, отколкото са в действителност?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782C4B7-1549-4493-949A-8BFA85556962}"/>
              </a:ext>
            </a:extLst>
          </p:cNvPr>
          <p:cNvSpPr/>
          <p:nvPr/>
        </p:nvSpPr>
        <p:spPr>
          <a:xfrm>
            <a:off x="587446" y="3473874"/>
            <a:ext cx="11278364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Слънцето е по-далече от Земята, ъгловият му размер в небето е по-малък този на Луната. Може да настъпи пълно затъмнение, но пръстеновидно или хибридно затъмнение не може да настъпи. Тъй като Слънцето има по-малък ъглов размер и Луната винаги е в един и същ пояс, дефиниран от наклона на своята орбитална равнина към еклиптичната равнина, Луната е по-малко вероятно да достигне Слънцето и затъмненията ще са по-малко чести. В това отношение разсъжденията са коренно различни от точка (а), въпреки че първото впечатление води до заключението, че ситуациите (а) и (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в крайна сметка са идентични.</a:t>
            </a:r>
            <a:endParaRPr lang="cs-CZ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2793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168965" y="920953"/>
            <a:ext cx="1192695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5b.1.6 Видим размер на Слънцето и Луната на небето - видове слънчеви затъмнения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AFD66CC-3B68-40BA-AED7-F8FAD50B8337}"/>
              </a:ext>
            </a:extLst>
          </p:cNvPr>
          <p:cNvSpPr/>
          <p:nvPr/>
        </p:nvSpPr>
        <p:spPr>
          <a:xfrm>
            <a:off x="261256" y="2374901"/>
            <a:ext cx="1168532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 startAt="5"/>
            </a:pPr>
            <a:r>
              <a:rPr lang="cs-CZ" dirty="0"/>
              <a:t>Всъщност Луната бавно се отдалечава от Земята. Коя от ситуациите от а) до </a:t>
            </a:r>
            <a:r>
              <a:rPr lang="en-US" dirty="0"/>
              <a:t>d</a:t>
            </a:r>
            <a:r>
              <a:rPr lang="cs-CZ" dirty="0"/>
              <a:t>) описва това? Каква ще бъде постепенната еволюция на появата на отделните видове затъмнения?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782C4B7-1549-4493-949A-8BFA85556962}"/>
              </a:ext>
            </a:extLst>
          </p:cNvPr>
          <p:cNvSpPr/>
          <p:nvPr/>
        </p:nvSpPr>
        <p:spPr>
          <a:xfrm>
            <a:off x="586152" y="3391712"/>
            <a:ext cx="11278364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бъдеще ситуацията, описана в буква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постепенно ще възникне. Постепенно, пълните затъмнения ще намаляват, докато престанат да съществуват напълно. Хибридните затъмнения ще бъдат все по-редки, а в ограничен случай те ще могат да се случат само тогава, когато небесните телата бъдат наредени в една линия. Пръстеновидните затъмнения ще се случват непрекъснато, но формата на пръстена постепенно ще става все по-асиметрична.</a:t>
            </a:r>
            <a:endParaRPr lang="cs-CZ" sz="1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9564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5b.1.7 Наблюдение на пълно слънчево затъмнение от други планети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49958" y="3617477"/>
            <a:ext cx="11685322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500" dirty="0">
                <a:solidFill>
                  <a:srgbClr val="002060"/>
                </a:solidFill>
              </a:rPr>
              <a:t>Материали и инструменти: Интернет страници с характеристики на планетите и техните луни.</a:t>
            </a:r>
          </a:p>
        </p:txBody>
      </p:sp>
      <p:sp>
        <p:nvSpPr>
          <p:cNvPr id="175" name="Shape 175"/>
          <p:cNvSpPr/>
          <p:nvPr/>
        </p:nvSpPr>
        <p:spPr>
          <a:xfrm>
            <a:off x="249958" y="4366234"/>
            <a:ext cx="11685322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500" dirty="0">
                <a:solidFill>
                  <a:srgbClr val="002060"/>
                </a:solidFill>
              </a:rPr>
              <a:t>Процедура: Учениците </a:t>
            </a:r>
            <a:r>
              <a:rPr lang="bg-BG" sz="2500" dirty="0">
                <a:solidFill>
                  <a:srgbClr val="002060"/>
                </a:solidFill>
              </a:rPr>
              <a:t>ще </a:t>
            </a:r>
            <a:r>
              <a:rPr lang="cs-CZ" sz="2500" dirty="0">
                <a:solidFill>
                  <a:srgbClr val="002060"/>
                </a:solidFill>
              </a:rPr>
              <a:t>задълбочат разбирането си за механизма на слънчевото затъмнение и </a:t>
            </a:r>
            <a:r>
              <a:rPr lang="bg-BG" sz="2500" dirty="0">
                <a:solidFill>
                  <a:srgbClr val="002060"/>
                </a:solidFill>
              </a:rPr>
              <a:t>ще </a:t>
            </a:r>
            <a:r>
              <a:rPr lang="cs-CZ" sz="2500" dirty="0">
                <a:solidFill>
                  <a:srgbClr val="002060"/>
                </a:solidFill>
              </a:rPr>
              <a:t>подчерта</a:t>
            </a:r>
            <a:r>
              <a:rPr lang="bg-BG" sz="2500" dirty="0">
                <a:solidFill>
                  <a:srgbClr val="002060"/>
                </a:solidFill>
              </a:rPr>
              <a:t>я</a:t>
            </a:r>
            <a:r>
              <a:rPr lang="cs-CZ" sz="2500" dirty="0">
                <a:solidFill>
                  <a:srgbClr val="002060"/>
                </a:solidFill>
              </a:rPr>
              <a:t>т необходимите условия за пълното затъмнение. Те </a:t>
            </a:r>
            <a:r>
              <a:rPr lang="bg-BG" sz="2500" dirty="0">
                <a:solidFill>
                  <a:srgbClr val="002060"/>
                </a:solidFill>
              </a:rPr>
              <a:t>ще </a:t>
            </a:r>
            <a:r>
              <a:rPr lang="cs-CZ" sz="2500" dirty="0">
                <a:solidFill>
                  <a:srgbClr val="002060"/>
                </a:solidFill>
              </a:rPr>
              <a:t>си припомнят и информацията за планетите и техните луни.</a:t>
            </a:r>
          </a:p>
        </p:txBody>
      </p:sp>
      <p:sp>
        <p:nvSpPr>
          <p:cNvPr id="176" name="Shape 176"/>
          <p:cNvSpPr/>
          <p:nvPr/>
        </p:nvSpPr>
        <p:spPr>
          <a:xfrm>
            <a:off x="261256" y="2068500"/>
            <a:ext cx="11685322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2500" dirty="0">
                <a:solidFill>
                  <a:srgbClr val="002060"/>
                </a:solidFill>
              </a:rPr>
              <a:t>Методическа част: Учениците трябва вече да са усвоили основните знания за планетите. Някои ситуации могат да бъдат предположени, но за други са необходими изчисления, сравняване на ъгловите размери на Слънцето и небесните тела, които биха могли да засенчат слънчевия диск.</a:t>
            </a:r>
          </a:p>
        </p:txBody>
      </p:sp>
    </p:spTree>
    <p:extLst>
      <p:ext uri="{BB962C8B-B14F-4D97-AF65-F5344CB8AC3E}">
        <p14:creationId xmlns:p14="http://schemas.microsoft.com/office/powerpoint/2010/main" val="243645952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49958" y="831501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5b.1.7 Наблюдение на пълно слънчево затъмнение от други планети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B1EAFEE-4127-4440-9D7C-8079640C9A6B}"/>
              </a:ext>
            </a:extLst>
          </p:cNvPr>
          <p:cNvSpPr/>
          <p:nvPr/>
        </p:nvSpPr>
        <p:spPr>
          <a:xfrm>
            <a:off x="261256" y="1944717"/>
            <a:ext cx="11145298" cy="116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Меркурий: Планетата няма луна и е най-близо до Слънцето. Няма небесно тяло, което да причини пълно слънчево затъмнение, наблюдавано от повърхността на Меркурий. НЕ (тривиално разсъждение)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1DC18DB-B0D5-4950-B1F4-14F72157FEB9}"/>
              </a:ext>
            </a:extLst>
          </p:cNvPr>
          <p:cNvSpPr/>
          <p:nvPr/>
        </p:nvSpPr>
        <p:spPr>
          <a:xfrm>
            <a:off x="261256" y="2941245"/>
            <a:ext cx="116853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Венера: Планетата няма луна. Единственото небесно тяло, което може да се намери между Венера и Слънцето, е Меркурий. Когато се гледа от Венера, ъгловият размер на Меркурий със сигурност е по-малък от ъгловия размер на Слънцето. (Проверка с изчисление - диаметър на Слънцето: 1,4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cs-CZ" sz="2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км, отдалеченост от Слънцето: 108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cs-CZ" sz="2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км, ъглов размер 0,013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диаметър на Меркурий: 5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cs-CZ" sz="2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км, минимална отдалеченост на Слънцето от Меркурий: 50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cs-CZ" sz="2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км (разликата между полуосите), ъглов размер 0,000 1 rad -&gt; няма да покрие Слънцето.) Няма тяло, което би могло да причини пълно слънчево затъмнение, наблюдавано от повърхността на Венера. НЕ (стандартно разсъждение)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3973559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824763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5b.1.7 Наблюдение на пълно слънчево затъмнение от други планети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B1EAFEE-4127-4440-9D7C-8079640C9A6B}"/>
              </a:ext>
            </a:extLst>
          </p:cNvPr>
          <p:cNvSpPr/>
          <p:nvPr/>
        </p:nvSpPr>
        <p:spPr>
          <a:xfrm>
            <a:off x="261256" y="1976575"/>
            <a:ext cx="11145298" cy="367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700" dirty="0"/>
              <a:t>Марс: Планетата има две миниатюрни луни - Фобос и Деймос и трябва да се има предвид затъмнението на  Слънцето от Земята. Предположението е, че нито едно тяло не е достатъчно голямо, за да причини пълно слънчево затъмнение на повърхността на Марс. Ако Слънцето не закрие Земята, вече не е необходимо да се разглеждат вътрешните планети Венера и Меркурий, защото те са по-малки и се намират по-далеч. (Проверка с изчисление - диаметър на Слънцето: 1,4</a:t>
            </a:r>
            <a:r>
              <a:rPr lang="en-US" sz="1700" dirty="0"/>
              <a:t>x</a:t>
            </a:r>
            <a:r>
              <a:rPr lang="cs-CZ" sz="1700" dirty="0"/>
              <a:t>10</a:t>
            </a:r>
            <a:r>
              <a:rPr lang="cs-CZ" sz="1700" baseline="30000" dirty="0"/>
              <a:t>6</a:t>
            </a:r>
            <a:r>
              <a:rPr lang="cs-CZ" sz="1700" dirty="0"/>
              <a:t> км, отдалеченост от Слънцето 228</a:t>
            </a:r>
            <a:r>
              <a:rPr lang="en-US" sz="1700" dirty="0"/>
              <a:t>x</a:t>
            </a:r>
            <a:r>
              <a:rPr lang="cs-CZ" sz="1700" dirty="0"/>
              <a:t>10</a:t>
            </a:r>
            <a:r>
              <a:rPr lang="cs-CZ" sz="1700" baseline="30000" dirty="0"/>
              <a:t>6</a:t>
            </a:r>
            <a:r>
              <a:rPr lang="cs-CZ" sz="1700" dirty="0"/>
              <a:t> км, размер на ъгъла 0,0061 </a:t>
            </a:r>
            <a:r>
              <a:rPr lang="en-US" sz="1700" dirty="0"/>
              <a:t>rad</a:t>
            </a:r>
            <a:r>
              <a:rPr lang="cs-CZ" sz="1700" dirty="0"/>
              <a:t>; диаметър </a:t>
            </a:r>
            <a:endParaRPr lang="en-US" sz="1700" dirty="0"/>
          </a:p>
          <a:p>
            <a:pPr>
              <a:spcAft>
                <a:spcPts val="800"/>
              </a:spcAft>
            </a:pPr>
            <a:r>
              <a:rPr lang="cs-CZ" sz="1700" dirty="0"/>
              <a:t>на Фобос 10 км, разстояние от повърхността на Марс 6 000 км (радиус на орбита минус </a:t>
            </a:r>
            <a:endParaRPr lang="en-US" sz="1700" dirty="0"/>
          </a:p>
          <a:p>
            <a:pPr>
              <a:spcAft>
                <a:spcPts val="800"/>
              </a:spcAft>
            </a:pPr>
            <a:r>
              <a:rPr lang="cs-CZ" sz="1700" dirty="0"/>
              <a:t>радиуса на Марс), ъглов размер 0,0017 </a:t>
            </a:r>
            <a:r>
              <a:rPr lang="en-US" sz="1700" dirty="0"/>
              <a:t>rad</a:t>
            </a:r>
            <a:r>
              <a:rPr lang="cs-CZ" sz="1700" dirty="0"/>
              <a:t> -&gt; няма да затъмни Слънцето; Деймос е </a:t>
            </a:r>
            <a:endParaRPr lang="en-US" sz="1700" dirty="0"/>
          </a:p>
          <a:p>
            <a:pPr>
              <a:spcAft>
                <a:spcPts val="800"/>
              </a:spcAft>
            </a:pPr>
            <a:r>
              <a:rPr lang="cs-CZ" sz="1700" dirty="0"/>
              <a:t>по-малък и е по-далеч -&gt; също не затъмнява Слънцето; диаметър на Земята 13 000 км, </a:t>
            </a:r>
            <a:endParaRPr lang="en-US" sz="1700" dirty="0"/>
          </a:p>
          <a:p>
            <a:pPr>
              <a:spcAft>
                <a:spcPts val="800"/>
              </a:spcAft>
            </a:pPr>
            <a:r>
              <a:rPr lang="cs-CZ" sz="1700" dirty="0"/>
              <a:t>минимално разстояние от Марс: 54,5</a:t>
            </a:r>
            <a:r>
              <a:rPr lang="en-US" sz="1700" dirty="0"/>
              <a:t>x</a:t>
            </a:r>
            <a:r>
              <a:rPr lang="cs-CZ" sz="1700" dirty="0"/>
              <a:t>10</a:t>
            </a:r>
            <a:r>
              <a:rPr lang="cs-CZ" sz="1700" baseline="30000" dirty="0"/>
              <a:t>6</a:t>
            </a:r>
            <a:r>
              <a:rPr lang="cs-CZ" sz="1700" dirty="0"/>
              <a:t> км, ъглов размер 0,00024 </a:t>
            </a:r>
            <a:r>
              <a:rPr lang="en-US" sz="1700" dirty="0"/>
              <a:t>rad</a:t>
            </a:r>
            <a:r>
              <a:rPr lang="cs-CZ" sz="1700" dirty="0"/>
              <a:t> -&gt;  не закрива </a:t>
            </a:r>
            <a:endParaRPr lang="en-US" sz="1700" dirty="0"/>
          </a:p>
          <a:p>
            <a:pPr>
              <a:spcAft>
                <a:spcPts val="800"/>
              </a:spcAft>
            </a:pPr>
            <a:r>
              <a:rPr lang="cs-CZ" sz="1700" dirty="0"/>
              <a:t>Слънцето.) Няма тяло, което да причини пълно слънчево затъмнение, наблюдавано от </a:t>
            </a:r>
            <a:endParaRPr lang="en-US" sz="1700" dirty="0"/>
          </a:p>
          <a:p>
            <a:pPr>
              <a:spcAft>
                <a:spcPts val="800"/>
              </a:spcAft>
            </a:pPr>
            <a:r>
              <a:rPr lang="cs-CZ" sz="1700" dirty="0"/>
              <a:t>повърхността на Марс. НЕ (по-сложно разсъждение)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mars solar eclipse">
            <a:extLst>
              <a:ext uri="{FF2B5EF4-FFF2-40B4-BE49-F238E27FC236}">
                <a16:creationId xmlns:a16="http://schemas.microsoft.com/office/drawing/2014/main" id="{557C6576-CE17-4907-8B5A-965268892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335" y="3592168"/>
            <a:ext cx="3431513" cy="192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2113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5b.1.7 Наблюдение на пълно слънчево затъмнение от други планети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B1EAFEE-4127-4440-9D7C-8079640C9A6B}"/>
              </a:ext>
            </a:extLst>
          </p:cNvPr>
          <p:cNvSpPr/>
          <p:nvPr/>
        </p:nvSpPr>
        <p:spPr>
          <a:xfrm>
            <a:off x="261256" y="2146496"/>
            <a:ext cx="6278692" cy="33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/>
              <a:t>Юпитер: Планетата има много големи луни и е далеч от Слънцето, което изглежда много малко. Възможно е да има пълни слънчеви затъмнения от луните на Юпитер. (Проверка чрез изчисление за вътрешна луна Йо - диаметър на Слънцето: 1,4</a:t>
            </a:r>
            <a:r>
              <a:rPr lang="en-US" dirty="0"/>
              <a:t>x</a:t>
            </a:r>
            <a:r>
              <a:rPr lang="cs-CZ" dirty="0"/>
              <a:t>10</a:t>
            </a:r>
            <a:r>
              <a:rPr lang="cs-CZ" baseline="30000" dirty="0"/>
              <a:t>6</a:t>
            </a:r>
            <a:r>
              <a:rPr lang="cs-CZ" dirty="0"/>
              <a:t> км, отдалеченост от Слънцето 779</a:t>
            </a:r>
            <a:r>
              <a:rPr lang="en-US" dirty="0"/>
              <a:t>x</a:t>
            </a:r>
            <a:r>
              <a:rPr lang="cs-CZ" dirty="0"/>
              <a:t>10</a:t>
            </a:r>
            <a:r>
              <a:rPr lang="cs-CZ" baseline="30000" dirty="0"/>
              <a:t>6</a:t>
            </a:r>
            <a:r>
              <a:rPr lang="cs-CZ" dirty="0"/>
              <a:t> км, ъглов размер 0,0018 </a:t>
            </a:r>
            <a:r>
              <a:rPr lang="en-US" dirty="0"/>
              <a:t>rad</a:t>
            </a:r>
            <a:r>
              <a:rPr lang="cs-CZ" dirty="0"/>
              <a:t>;  диаметър на Йо 3 600 км, отдалеченост от повърхността на Юпитер 352 000 км (радиус на орбитата минус радиуса на Юпитер), ъглов размер 0,01 </a:t>
            </a:r>
            <a:r>
              <a:rPr lang="en-US" dirty="0"/>
              <a:t>rad</a:t>
            </a:r>
            <a:r>
              <a:rPr lang="cs-CZ" dirty="0"/>
              <a:t> -&gt; ще закрие Слънцето.) На повърхността на Юпитер може да възникне пълно слънчево затъмнение. ДА (стандартно разсъждение)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interiér, vsedě, tmavé, černá  Popis byl vytvořen automaticky">
            <a:extLst>
              <a:ext uri="{FF2B5EF4-FFF2-40B4-BE49-F238E27FC236}">
                <a16:creationId xmlns:a16="http://schemas.microsoft.com/office/drawing/2014/main" id="{3D0ACE48-E55A-4719-A27B-6B0EAB4C8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82" y="2026999"/>
            <a:ext cx="5111684" cy="357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594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5b.1.7 Наблюдение на пълно слънчево затъмнение от други планети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B1EAFEE-4127-4440-9D7C-8079640C9A6B}"/>
              </a:ext>
            </a:extLst>
          </p:cNvPr>
          <p:cNvSpPr/>
          <p:nvPr/>
        </p:nvSpPr>
        <p:spPr>
          <a:xfrm>
            <a:off x="261256" y="2386232"/>
            <a:ext cx="7371996" cy="274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/>
              <a:t>Сатурн: Планетата има много големи луни и е далеч от Слънцето, което изглежда много малко. Възможно е да има пълни слънчеви затъмнения от луните на Сатурн. (Проверка чрез изчисление за най-голямата луна на Титан - диаметър на Слънцето: 1,4</a:t>
            </a:r>
            <a:r>
              <a:rPr lang="en-US" dirty="0"/>
              <a:t>x</a:t>
            </a:r>
            <a:r>
              <a:rPr lang="cs-CZ" dirty="0"/>
              <a:t>10</a:t>
            </a:r>
            <a:r>
              <a:rPr lang="cs-CZ" baseline="30000" dirty="0"/>
              <a:t>6</a:t>
            </a:r>
            <a:r>
              <a:rPr lang="cs-CZ" dirty="0"/>
              <a:t> км, отдалеченост от Слънцето 1,43</a:t>
            </a:r>
            <a:r>
              <a:rPr lang="en-US" dirty="0"/>
              <a:t>x</a:t>
            </a:r>
            <a:r>
              <a:rPr lang="cs-CZ" dirty="0"/>
              <a:t>10</a:t>
            </a:r>
            <a:r>
              <a:rPr lang="cs-CZ" baseline="30000" dirty="0"/>
              <a:t>9</a:t>
            </a:r>
            <a:r>
              <a:rPr lang="cs-CZ" dirty="0"/>
              <a:t> км, ъглов размер 0,000 98 </a:t>
            </a:r>
            <a:r>
              <a:rPr lang="en-US" dirty="0"/>
              <a:t>rad</a:t>
            </a:r>
            <a:r>
              <a:rPr lang="cs-CZ" dirty="0"/>
              <a:t>; диаметър на титан 5100 км, отдалеченост от повърхността на Сатурн 1,16</a:t>
            </a:r>
            <a:r>
              <a:rPr lang="en-US" dirty="0"/>
              <a:t>x</a:t>
            </a:r>
            <a:r>
              <a:rPr lang="cs-CZ" dirty="0"/>
              <a:t>10</a:t>
            </a:r>
            <a:r>
              <a:rPr lang="cs-CZ" baseline="30000" dirty="0"/>
              <a:t>6</a:t>
            </a:r>
            <a:r>
              <a:rPr lang="cs-CZ" dirty="0"/>
              <a:t> км ( радиус на орбитата минус радиуса на Сатурн), ъглов размер 0,0044 </a:t>
            </a:r>
            <a:r>
              <a:rPr lang="en-US" dirty="0"/>
              <a:t>rad</a:t>
            </a:r>
            <a:r>
              <a:rPr lang="cs-CZ" dirty="0"/>
              <a:t> -&gt; ще закрие Слънцето.) Възможно е да има пълно слънчево затъмнение на повърхността на Сатурн. ДА (стандартно разсъждение)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vsedě, interiér, černá, tmavé  Popis byl vytvořen automaticky">
            <a:extLst>
              <a:ext uri="{FF2B5EF4-FFF2-40B4-BE49-F238E27FC236}">
                <a16:creationId xmlns:a16="http://schemas.microsoft.com/office/drawing/2014/main" id="{1CA450E2-917B-450E-9C3D-3DE07FA26B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07" y="2022737"/>
            <a:ext cx="3487244" cy="34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3570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5b.1.7 Наблюдение на пълно слънчево затъмнение от други планети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B1EAFEE-4127-4440-9D7C-8079640C9A6B}"/>
              </a:ext>
            </a:extLst>
          </p:cNvPr>
          <p:cNvSpPr/>
          <p:nvPr/>
        </p:nvSpPr>
        <p:spPr>
          <a:xfrm>
            <a:off x="261256" y="2156170"/>
            <a:ext cx="78511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Уран: Той е няколко пъти по-отдалечен от Слънцето от Сатурн и има големи луни на кратко разстояние от него. Ъгловият размер на луните му е по-голям от ъгловия размер на Слънцето. (Проверката може да бъде завършена чрез изчисление, вж. по-горе.) На повърхността на Уран може да възникне пълно слънчево затъмнение. ДА (тривиално разсъждение, изхождащо от предишните)</a:t>
            </a:r>
          </a:p>
          <a:p>
            <a:r>
              <a:rPr lang="cs-CZ" dirty="0"/>
              <a:t>Нептун: Той е по-далеч от Слънцето, отколкото Уран, а голямата му луна Тритон е на малко разстояние. Ъгловият размер на Тритон е по-голям от ъгловия размер на Слънцето. (Проверката може да бъде завършена чрез изчисление, вж. по-горе.) На повърхността на Тритон може да възникне пълно слънчево затъмнение. ДА (тривиално разсъждение, изхождащо от предишните)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světlo  Popis byl vytvořen automaticky">
            <a:extLst>
              <a:ext uri="{FF2B5EF4-FFF2-40B4-BE49-F238E27FC236}">
                <a16:creationId xmlns:a16="http://schemas.microsoft.com/office/drawing/2014/main" id="{F72564BC-7AF8-4685-A07E-2BC4C569D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08" y="167057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3523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2.jpg">
            <a:extLst>
              <a:ext uri="{FF2B5EF4-FFF2-40B4-BE49-F238E27FC236}">
                <a16:creationId xmlns:a16="http://schemas.microsoft.com/office/drawing/2014/main" id="{E7D86E1B-B265-46BD-8359-07F1416579F2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BE6FDF3-417E-4E68-AFF9-71A856D62A4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73" name="Shape 173"/>
          <p:cNvSpPr/>
          <p:nvPr/>
        </p:nvSpPr>
        <p:spPr>
          <a:xfrm>
            <a:off x="261256" y="920953"/>
            <a:ext cx="1168532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cs-CZ" sz="3600" u="sng" dirty="0">
                <a:solidFill>
                  <a:srgbClr val="02236A"/>
                </a:solidFill>
              </a:rPr>
              <a:t>Практическо упражнение: 5b.1.7 Наблюдение на пълно слънчево затъмнение от други планети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B1EAFEE-4127-4440-9D7C-8079640C9A6B}"/>
              </a:ext>
            </a:extLst>
          </p:cNvPr>
          <p:cNvSpPr/>
          <p:nvPr/>
        </p:nvSpPr>
        <p:spPr>
          <a:xfrm>
            <a:off x="261256" y="2182837"/>
            <a:ext cx="7851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Наблюдава ли се пълно слънчево затъмнение от повърхността на Луната?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exteriér, voda, muž, tmavé  Popis byl vytvořen automaticky">
            <a:extLst>
              <a:ext uri="{FF2B5EF4-FFF2-40B4-BE49-F238E27FC236}">
                <a16:creationId xmlns:a16="http://schemas.microsoft.com/office/drawing/2014/main" id="{AFF8E113-A823-42FE-92EB-9B9E37790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1" y="2552169"/>
            <a:ext cx="4235768" cy="287561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347889-14BB-420B-9DC4-2B80D3FE77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2143" b="8034"/>
          <a:stretch/>
        </p:blipFill>
        <p:spPr>
          <a:xfrm>
            <a:off x="4751563" y="2552170"/>
            <a:ext cx="5439696" cy="2875616"/>
          </a:xfrm>
          <a:prstGeom prst="rect">
            <a:avLst/>
          </a:prstGeom>
        </p:spPr>
      </p:pic>
      <p:pic>
        <p:nvPicPr>
          <p:cNvPr id="12" name="Obrázek 11" descr="Obsah obrázku postel, bílá, vsedě, černá  Popis byl vytvořen automaticky">
            <a:extLst>
              <a:ext uri="{FF2B5EF4-FFF2-40B4-BE49-F238E27FC236}">
                <a16:creationId xmlns:a16="http://schemas.microsoft.com/office/drawing/2014/main" id="{C2101CD0-CF87-4F90-9317-ECC718A22E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40" y="1759133"/>
            <a:ext cx="3134304" cy="23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17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1F4DABE8-AE72-4301-BEC5-EAEBFCB9396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709AA62F-BCAB-4629-B7C4-096F41662BB1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7917" y="1072925"/>
            <a:ext cx="12192000" cy="657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713230">
              <a:defRPr sz="4600">
                <a:solidFill>
                  <a:srgbClr val="142A9D"/>
                </a:solidFill>
              </a:defRPr>
            </a:lvl1pPr>
          </a:lstStyle>
          <a:p>
            <a:pPr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 Как са структурирани модулите</a:t>
            </a:r>
            <a:endParaRPr sz="4400" u="sng" dirty="0">
              <a:solidFill>
                <a:srgbClr val="00206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92783" y="2036010"/>
            <a:ext cx="11608597" cy="32306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algn="just">
              <a:defRPr sz="1800"/>
            </a:pPr>
            <a:r>
              <a:rPr sz="2000" dirty="0"/>
              <a:t>	</a:t>
            </a:r>
            <a:r>
              <a:rPr lang="cs-CZ" sz="2600" dirty="0">
                <a:solidFill>
                  <a:srgbClr val="002060"/>
                </a:solidFill>
              </a:rPr>
              <a:t>Всеки модул е ​​разделен на няколко теми.</a:t>
            </a:r>
            <a:endParaRPr sz="2600" dirty="0">
              <a:solidFill>
                <a:srgbClr val="002060"/>
              </a:solidFill>
            </a:endParaRPr>
          </a:p>
          <a:p>
            <a:pPr lvl="0" algn="just">
              <a:defRPr sz="1800"/>
            </a:pPr>
            <a:r>
              <a:rPr sz="2600">
                <a:solidFill>
                  <a:srgbClr val="002060"/>
                </a:solidFill>
              </a:rPr>
              <a:t>	</a:t>
            </a:r>
            <a:r>
              <a:rPr lang="cs-CZ" sz="2600" dirty="0">
                <a:solidFill>
                  <a:srgbClr val="002060"/>
                </a:solidFill>
              </a:rPr>
              <a:t>Всяка тема съдържа: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Кратко въведение и ключови думи.</a:t>
            </a:r>
            <a:endParaRPr sz="2000" dirty="0">
              <a:solidFill>
                <a:srgbClr val="002060"/>
              </a:solidFill>
            </a:endParaRPr>
          </a:p>
          <a:p>
            <a:pPr marL="1435100" lvl="0" indent="-304800" algn="l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Теоретична част за учителя - дава базисната информация, необходима за подготвяне на урок по тази тема (в някои случаи и линкове към допълнителни материали в интернет).</a:t>
            </a:r>
          </a:p>
          <a:p>
            <a:pPr marL="1435100" lvl="0" indent="-304800" algn="l">
              <a:buClr>
                <a:srgbClr val="131D84"/>
              </a:buClr>
              <a:buSzPct val="100000"/>
              <a:buFont typeface="Arial"/>
              <a:buChar char="•"/>
              <a:defRPr sz="1800"/>
            </a:pPr>
            <a:r>
              <a:rPr lang="cs-CZ" sz="2000" dirty="0">
                <a:solidFill>
                  <a:srgbClr val="002060"/>
                </a:solidFill>
              </a:rPr>
              <a:t>Практически упражнения и тестове за ученика - (в повечето случаи) готови за ползване в класната стая, придружени с отговори.</a:t>
            </a:r>
            <a:endParaRPr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48934854-248E-461B-8764-B1D131EA1BE8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5D5B77DD-D63F-412B-8DAD-A01FFFFFA716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hape 495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498" name="Shape 498"/>
          <p:cNvSpPr/>
          <p:nvPr/>
        </p:nvSpPr>
        <p:spPr>
          <a:xfrm>
            <a:off x="0" y="1044405"/>
            <a:ext cx="121920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200" u="sng" dirty="0">
                <a:solidFill>
                  <a:srgbClr val="002060"/>
                </a:solidFill>
              </a:rPr>
              <a:t>Заключения, проверка на резултатите</a:t>
            </a:r>
            <a:endParaRPr sz="4200" u="sng" dirty="0">
              <a:solidFill>
                <a:srgbClr val="002060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412530" y="2146189"/>
            <a:ext cx="11685322" cy="320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cs-CZ" sz="2600" dirty="0">
                <a:solidFill>
                  <a:srgbClr val="002060"/>
                </a:solidFill>
              </a:rPr>
              <a:t>Какво ще последва (Feed Forward): Планирайте следващия час, имайки предвид напредъка на ученика:</a:t>
            </a:r>
            <a:endParaRPr sz="2600"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2060"/>
                </a:solidFill>
              </a:rPr>
              <a:t>Сложност на дейностите в училище: В зависимост от това колко добре учениците са разбрали материала и изпълнили задачите от предишния час.</a:t>
            </a:r>
            <a:endParaRPr sz="2600"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2060"/>
                </a:solidFill>
              </a:rPr>
              <a:t>Подход към материала: Какъв </a:t>
            </a:r>
            <a:r>
              <a:rPr lang="bg-BG" sz="2600" dirty="0">
                <a:solidFill>
                  <a:srgbClr val="002060"/>
                </a:solidFill>
              </a:rPr>
              <a:t>е</a:t>
            </a:r>
            <a:r>
              <a:rPr lang="cs-CZ" sz="2600" dirty="0">
                <a:solidFill>
                  <a:srgbClr val="002060"/>
                </a:solidFill>
              </a:rPr>
              <a:t> правилния подход, който ще ви помогне да разберете материала и да изпълните поставените ви задачи?</a:t>
            </a:r>
            <a:endParaRPr sz="2600" dirty="0">
              <a:solidFill>
                <a:srgbClr val="002060"/>
              </a:solidFill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2060"/>
                </a:solidFill>
              </a:rPr>
              <a:t>Самооценка: дисциплина, управление и контрол върху дейностите.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2060"/>
                </a:solidFill>
              </a:rPr>
              <a:t>Индивидуален подход: Индивидуална оценка и управление.</a:t>
            </a:r>
            <a:endParaRPr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8051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850D3BD7-257A-462D-8479-26DD74A2234C}"/>
              </a:ext>
            </a:extLst>
          </p:cNvPr>
          <p:cNvPicPr/>
          <p:nvPr/>
        </p:nvPicPr>
        <p:blipFill rotWithShape="1">
          <a:blip r:embed="rId3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D1A32783-570E-4B76-A4B2-FB883A2295C5}"/>
              </a:ext>
            </a:extLst>
          </p:cNvPr>
          <p:cNvPicPr/>
          <p:nvPr/>
        </p:nvPicPr>
        <p:blipFill rotWithShape="1">
          <a:blip r:embed="rId4"/>
          <a:srcRect t="8893" b="13838"/>
          <a:stretch/>
        </p:blipFill>
        <p:spPr>
          <a:xfrm>
            <a:off x="1262172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Shape 503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506" name="Shape 506"/>
          <p:cNvSpPr/>
          <p:nvPr/>
        </p:nvSpPr>
        <p:spPr>
          <a:xfrm>
            <a:off x="249958" y="937424"/>
            <a:ext cx="11685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200" u="sng" dirty="0">
                <a:solidFill>
                  <a:srgbClr val="002060"/>
                </a:solidFill>
              </a:rPr>
              <a:t>Заключения, проверка на резултатите 2</a:t>
            </a:r>
          </a:p>
        </p:txBody>
      </p:sp>
      <p:sp>
        <p:nvSpPr>
          <p:cNvPr id="507" name="Shape 507"/>
          <p:cNvSpPr/>
          <p:nvPr/>
        </p:nvSpPr>
        <p:spPr>
          <a:xfrm>
            <a:off x="261255" y="1601633"/>
            <a:ext cx="11685322" cy="4001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2060"/>
                </a:solidFill>
              </a:rPr>
              <a:t>Подготовка: Ясни и добре дефинирани уроци и упражнения. Ако разбират добре крайната цел, учениците могат да използват по-леки и ефективни подходи за изпълнение на определена</a:t>
            </a:r>
            <a:r>
              <a:rPr lang="bg-BG" sz="2600" dirty="0">
                <a:solidFill>
                  <a:srgbClr val="002060"/>
                </a:solidFill>
              </a:rPr>
              <a:t>та</a:t>
            </a:r>
            <a:r>
              <a:rPr lang="cs-CZ" sz="2600" dirty="0">
                <a:solidFill>
                  <a:srgbClr val="002060"/>
                </a:solidFill>
              </a:rPr>
              <a:t> им задача / подгот</a:t>
            </a:r>
            <a:r>
              <a:rPr lang="bg-BG" sz="2600" dirty="0">
                <a:solidFill>
                  <a:srgbClr val="002060"/>
                </a:solidFill>
              </a:rPr>
              <a:t>овка</a:t>
            </a:r>
            <a:r>
              <a:rPr lang="cs-CZ" sz="2600" dirty="0">
                <a:solidFill>
                  <a:srgbClr val="002060"/>
                </a:solidFill>
              </a:rPr>
              <a:t> на необходимия за това материал.</a:t>
            </a:r>
            <a:r>
              <a:rPr sz="2600" dirty="0">
                <a:solidFill>
                  <a:srgbClr val="002060"/>
                </a:solidFill>
              </a:rPr>
              <a:t>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002060"/>
                </a:solidFill>
              </a:rPr>
              <a:t>Проверка: Как направих това? Индивидуална оценка и обратна връзка от учителя към ученика относно работата на ученика, която е конкретно свързана с постигането на определената </a:t>
            </a:r>
            <a:r>
              <a:rPr lang="bg-BG" sz="2600" dirty="0">
                <a:solidFill>
                  <a:srgbClr val="002060"/>
                </a:solidFill>
              </a:rPr>
              <a:t>цел </a:t>
            </a:r>
            <a:r>
              <a:rPr lang="cs-CZ" sz="2600" dirty="0">
                <a:solidFill>
                  <a:srgbClr val="002060"/>
                </a:solidFill>
              </a:rPr>
              <a:t>на ученика. Предоставете информация за напредъка на ученика (или липсата на такъв) и предоставете инструкции на ученика, които да му помогнат </a:t>
            </a:r>
            <a:r>
              <a:rPr lang="bg-BG" sz="2600" dirty="0">
                <a:solidFill>
                  <a:srgbClr val="002060"/>
                </a:solidFill>
              </a:rPr>
              <a:t>за </a:t>
            </a:r>
            <a:r>
              <a:rPr lang="cs-CZ" sz="2600" dirty="0">
                <a:solidFill>
                  <a:srgbClr val="002060"/>
                </a:solidFill>
              </a:rPr>
              <a:t>постигането на желаните цели и очакваното ниво.</a:t>
            </a:r>
            <a:endParaRPr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603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FAFEDBA9-8232-46EB-B435-372FD91950AE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661739D2-11F9-42BA-A045-07F1C81794BD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08" name="Shape 108"/>
          <p:cNvSpPr/>
          <p:nvPr/>
        </p:nvSpPr>
        <p:spPr>
          <a:xfrm>
            <a:off x="748072" y="2191194"/>
            <a:ext cx="11198505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502057" lvl="0" indent="-502057">
              <a:buClr>
                <a:srgbClr val="002060"/>
              </a:buClr>
              <a:buSzPct val="100000"/>
              <a:buAutoNum type="arabicPeriod"/>
            </a:pPr>
            <a:r>
              <a:rPr lang="cs-CZ" sz="2600" dirty="0">
                <a:solidFill>
                  <a:srgbClr val="002060"/>
                </a:solidFill>
              </a:rPr>
              <a:t>Прочетете внимателно теоретичната част за учителя.</a:t>
            </a:r>
            <a:endParaRPr sz="2600" dirty="0">
              <a:solidFill>
                <a:srgbClr val="002060"/>
              </a:solidFill>
            </a:endParaRPr>
          </a:p>
          <a:p>
            <a:pPr lvl="0"/>
            <a:endParaRPr sz="2600" dirty="0">
              <a:solidFill>
                <a:srgbClr val="002060"/>
              </a:solidFill>
            </a:endParaRPr>
          </a:p>
          <a:p>
            <a:pPr marL="502057" lvl="0" indent="-502057">
              <a:buClr>
                <a:srgbClr val="002060"/>
              </a:buClr>
              <a:buSzPct val="100000"/>
              <a:buAutoNum type="arabicPeriod" startAt="2"/>
            </a:pPr>
            <a:r>
              <a:rPr lang="cs-CZ" sz="2600" dirty="0">
                <a:solidFill>
                  <a:srgbClr val="002060"/>
                </a:solidFill>
              </a:rPr>
              <a:t>Ако имате въпроси, потърсете повече материали в уебсайта на проекта (project-stars.com) или на други интернет страници.</a:t>
            </a:r>
            <a:br>
              <a:rPr lang="cs-CZ" sz="2600" dirty="0">
                <a:solidFill>
                  <a:srgbClr val="002060"/>
                </a:solidFill>
              </a:rPr>
            </a:br>
            <a:r>
              <a:rPr sz="2600" dirty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sz="2600" dirty="0">
                <a:solidFill>
                  <a:srgbClr val="002060"/>
                </a:solidFill>
              </a:rPr>
              <a:t>	</a:t>
            </a:r>
            <a:r>
              <a:rPr lang="cs-CZ" sz="2600" dirty="0">
                <a:solidFill>
                  <a:srgbClr val="F22D25"/>
                </a:solidFill>
              </a:rPr>
              <a:t>Внимание! Убедете се, че източниците са достоверни!</a:t>
            </a:r>
            <a:endParaRPr sz="2600" dirty="0">
              <a:solidFill>
                <a:srgbClr val="F22D25"/>
              </a:solidFill>
            </a:endParaRPr>
          </a:p>
        </p:txBody>
      </p:sp>
      <p:sp>
        <p:nvSpPr>
          <p:cNvPr id="9" name="Shape 114">
            <a:extLst>
              <a:ext uri="{FF2B5EF4-FFF2-40B4-BE49-F238E27FC236}">
                <a16:creationId xmlns:a16="http://schemas.microsoft.com/office/drawing/2014/main" id="{C62839CD-CF2A-4145-ADA6-6B29B2B191F0}"/>
              </a:ext>
            </a:extLst>
          </p:cNvPr>
          <p:cNvSpPr/>
          <p:nvPr/>
        </p:nvSpPr>
        <p:spPr>
          <a:xfrm>
            <a:off x="-6762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 </a:t>
            </a:r>
            <a:r>
              <a:rPr lang="sk-SK" sz="4400" u="sng" dirty="0">
                <a:solidFill>
                  <a:srgbClr val="002060"/>
                </a:solidFill>
              </a:rPr>
              <a:t>Как да подходим към материала 1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57766CD6-1A30-4EC7-9007-558110A5F9D7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D2AFB0D9-C260-4509-8235-3A828CA36B4C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13" name="Shape 113"/>
          <p:cNvSpPr/>
          <p:nvPr/>
        </p:nvSpPr>
        <p:spPr>
          <a:xfrm>
            <a:off x="658246" y="2108407"/>
            <a:ext cx="11198506" cy="33547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buClr>
                <a:srgbClr val="002163"/>
              </a:buClr>
            </a:pPr>
            <a:r>
              <a:rPr lang="cs-CZ" sz="2600" dirty="0">
                <a:solidFill>
                  <a:srgbClr val="002163"/>
                </a:solidFill>
              </a:rPr>
              <a:t>При подготовка на теоретичната част:</a:t>
            </a:r>
          </a:p>
          <a:p>
            <a:pPr lvl="0"/>
            <a:r>
              <a:rPr lang="cs-CZ" sz="2400" dirty="0"/>
              <a:t>Слънчевото затъмнение и най-вече лунното затъмнение са явления, които са сравнително лесни за наблюдение. За съжаление, техният брой на едно и също място на Земята е доста малък. Лунни затъмнения може да се наблюдават </a:t>
            </a:r>
            <a:r>
              <a:rPr lang="bg-BG" sz="2400" dirty="0"/>
              <a:t>до</a:t>
            </a:r>
            <a:r>
              <a:rPr lang="cs-CZ" sz="2400" dirty="0"/>
              <a:t> няколко пъти годишно на конкретно място, слънчевите затъмнения - само веднъж на всеки 400 години. Слънчевите затъмнения не трябва да се гледат с невъоръжено око. Трябва да изчакаме чак до 2135 г., за да наблюдаваме пълно слънчево затъмнение в Чехия, но ще видим няколко частични слънчеви затъмнения в близко бъдеще. Достатъчно е да следим, например, страницата www.astro.cz/na-obloze/zatmeni.html.</a:t>
            </a:r>
          </a:p>
        </p:txBody>
      </p:sp>
      <p:sp>
        <p:nvSpPr>
          <p:cNvPr id="114" name="Shape 114"/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>
                <a:solidFill>
                  <a:srgbClr val="002060"/>
                </a:solidFill>
              </a:rPr>
              <a:t>Как да подходим към материала 2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4CEB8788-6861-4F51-902A-57CA98832C78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0C739F15-AB8A-472A-9547-7741D95343DA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20" name="Shape 120"/>
          <p:cNvSpPr/>
          <p:nvPr/>
        </p:nvSpPr>
        <p:spPr>
          <a:xfrm>
            <a:off x="496747" y="1970566"/>
            <a:ext cx="11198506" cy="3447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3"/>
            </a:pPr>
            <a:r>
              <a:rPr lang="cs-CZ" sz="2200" dirty="0">
                <a:solidFill>
                  <a:srgbClr val="002060"/>
                </a:solidFill>
              </a:rPr>
              <a:t>Прочетете внимателно практическите упражнения и  отговорите към тях.</a:t>
            </a:r>
            <a:endParaRPr sz="2200" dirty="0">
              <a:solidFill>
                <a:srgbClr val="002060"/>
              </a:solidFill>
            </a:endParaRPr>
          </a:p>
          <a:p>
            <a:pPr lvl="0"/>
            <a:endParaRPr sz="24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4"/>
            </a:pPr>
            <a:r>
              <a:rPr lang="cs-CZ" sz="2200" dirty="0">
                <a:solidFill>
                  <a:srgbClr val="002060"/>
                </a:solidFill>
              </a:rPr>
              <a:t>Ако имате въпроси, потърсете отговор в допълнителните материали и/или в страницата на проекта (project-stars.com) или на други интернет страници. Внимание! Убедете се, че източниците са достоверни!</a:t>
            </a:r>
            <a:br>
              <a:rPr lang="cs-CZ" sz="2200" dirty="0">
                <a:solidFill>
                  <a:srgbClr val="002060"/>
                </a:solidFill>
              </a:rPr>
            </a:br>
            <a:endParaRPr sz="2400" dirty="0">
              <a:solidFill>
                <a:srgbClr val="002163"/>
              </a:solidFill>
            </a:endParaRPr>
          </a:p>
          <a:p>
            <a:pPr marL="457200" lvl="0" indent="-457200">
              <a:buClr>
                <a:srgbClr val="002163"/>
              </a:buClr>
              <a:buSzPct val="100000"/>
              <a:buFont typeface="+mj-lt"/>
              <a:buAutoNum type="arabicPeriod" startAt="5"/>
            </a:pPr>
            <a:r>
              <a:rPr lang="cs-CZ" sz="2200" dirty="0">
                <a:solidFill>
                  <a:srgbClr val="002163"/>
                </a:solidFill>
              </a:rPr>
              <a:t>В зависимост от теоретичната част, подберете практически упражнения за илюстриране на материала.  Може да потърсите други упражнения в допълнителните материали и/или в страницата на проекта (project-stars.com) или на други интернет страници. Внимание! Убедете се, че източниците са достоверни!</a:t>
            </a:r>
          </a:p>
        </p:txBody>
      </p:sp>
      <p:sp>
        <p:nvSpPr>
          <p:cNvPr id="9" name="Shape 114">
            <a:extLst>
              <a:ext uri="{FF2B5EF4-FFF2-40B4-BE49-F238E27FC236}">
                <a16:creationId xmlns:a16="http://schemas.microsoft.com/office/drawing/2014/main" id="{17C274E4-3DE8-4357-B821-416555839368}"/>
              </a:ext>
            </a:extLst>
          </p:cNvPr>
          <p:cNvSpPr/>
          <p:nvPr/>
        </p:nvSpPr>
        <p:spPr>
          <a:xfrm>
            <a:off x="-6761" y="1101784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 </a:t>
            </a:r>
            <a:r>
              <a:rPr lang="sk-SK" sz="4400" u="sng" dirty="0">
                <a:solidFill>
                  <a:srgbClr val="002060"/>
                </a:solidFill>
              </a:rPr>
              <a:t>Как да подходим към материала 3</a:t>
            </a:r>
            <a:endParaRPr sz="4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26" name="Shape 126"/>
          <p:cNvSpPr/>
          <p:nvPr/>
        </p:nvSpPr>
        <p:spPr>
          <a:xfrm>
            <a:off x="496747" y="1895860"/>
            <a:ext cx="11198506" cy="3385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6"/>
            </a:pPr>
            <a:r>
              <a:rPr lang="cs-CZ" sz="2200" dirty="0">
                <a:solidFill>
                  <a:srgbClr val="002060"/>
                </a:solidFill>
              </a:rPr>
              <a:t>Имайте предвид, че за някои от упражненията се изискват допълнителни материали, които едва ли са</a:t>
            </a:r>
            <a:r>
              <a:rPr lang="bg-BG" sz="2200" dirty="0">
                <a:solidFill>
                  <a:srgbClr val="002060"/>
                </a:solidFill>
              </a:rPr>
              <a:t> </a:t>
            </a:r>
            <a:r>
              <a:rPr lang="cs-CZ" sz="2200" dirty="0">
                <a:solidFill>
                  <a:srgbClr val="002060"/>
                </a:solidFill>
              </a:rPr>
              <a:t>наличн</a:t>
            </a:r>
            <a:r>
              <a:rPr lang="bg-BG" sz="2200" dirty="0">
                <a:solidFill>
                  <a:srgbClr val="002060"/>
                </a:solidFill>
              </a:rPr>
              <a:t>и</a:t>
            </a:r>
            <a:r>
              <a:rPr lang="cs-CZ" sz="2200" dirty="0">
                <a:solidFill>
                  <a:srgbClr val="002060"/>
                </a:solidFill>
              </a:rPr>
              <a:t> в класната стая. За тях е необходимо да се подготвите предварително - или вие да ги предоставите на учениците, или да предупредите учениците да си ги набавят!</a:t>
            </a:r>
            <a:endParaRPr sz="2200" dirty="0">
              <a:solidFill>
                <a:srgbClr val="002060"/>
              </a:solidFill>
            </a:endParaRPr>
          </a:p>
          <a:p>
            <a:pPr marL="457200" lvl="0" indent="-457200">
              <a:buClr>
                <a:srgbClr val="002060"/>
              </a:buClr>
              <a:buSzPct val="100000"/>
              <a:buFont typeface="+mj-lt"/>
              <a:buAutoNum type="arabicPeriod" startAt="7"/>
            </a:pPr>
            <a:r>
              <a:rPr lang="cs-CZ" sz="2200" dirty="0">
                <a:solidFill>
                  <a:srgbClr val="002060"/>
                </a:solidFill>
              </a:rPr>
              <a:t>Препоръчваме да изпробвате избраните упражнения и да направите собствена преценка за сложността и необходимото за изпълнение време.  Ако прецените, можете да правите промени, съкращения, улеснения и т.н. в упражненията, стига това да не нарушава физическия смисъл на заданията.</a:t>
            </a:r>
            <a:endParaRPr sz="2400" dirty="0">
              <a:solidFill>
                <a:srgbClr val="002163"/>
              </a:solidFill>
            </a:endParaRPr>
          </a:p>
          <a:p>
            <a:pPr marL="457200" lvl="0" indent="-457200">
              <a:buClr>
                <a:srgbClr val="002163"/>
              </a:buClr>
              <a:buSzPct val="100000"/>
              <a:buFont typeface="+mj-lt"/>
              <a:buAutoNum type="arabicPeriod" startAt="8"/>
            </a:pPr>
            <a:r>
              <a:rPr lang="cs-CZ" sz="2200" dirty="0">
                <a:solidFill>
                  <a:srgbClr val="002163"/>
                </a:solidFill>
              </a:rPr>
              <a:t>По ваша преценка, можете да дадете някои от упражненията (или част от тях) за домашно - да се направи предварителна подготовка, или да се довърши вкъщи.</a:t>
            </a:r>
            <a:endParaRPr sz="2200" dirty="0">
              <a:solidFill>
                <a:srgbClr val="002163"/>
              </a:solidFill>
            </a:endParaRPr>
          </a:p>
        </p:txBody>
      </p:sp>
      <p:sp>
        <p:nvSpPr>
          <p:cNvPr id="7" name="Shape 114">
            <a:extLst>
              <a:ext uri="{FF2B5EF4-FFF2-40B4-BE49-F238E27FC236}">
                <a16:creationId xmlns:a16="http://schemas.microsoft.com/office/drawing/2014/main" id="{4FF6AEB2-B1EB-48CA-89F9-0BEA488A7F26}"/>
              </a:ext>
            </a:extLst>
          </p:cNvPr>
          <p:cNvSpPr/>
          <p:nvPr/>
        </p:nvSpPr>
        <p:spPr>
          <a:xfrm>
            <a:off x="4536" y="966922"/>
            <a:ext cx="121987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dirty="0"/>
              <a:t> </a:t>
            </a:r>
            <a:r>
              <a:rPr sz="4400" u="sng" dirty="0">
                <a:solidFill>
                  <a:srgbClr val="002060"/>
                </a:solidFill>
              </a:rPr>
              <a:t> </a:t>
            </a:r>
            <a:r>
              <a:rPr lang="sk-SK" sz="4400" u="sng" dirty="0">
                <a:solidFill>
                  <a:srgbClr val="002060"/>
                </a:solidFill>
              </a:rPr>
              <a:t>Как да подходим към материала 4</a:t>
            </a:r>
            <a:endParaRPr sz="4400" u="sng" dirty="0">
              <a:solidFill>
                <a:srgbClr val="002060"/>
              </a:solidFill>
            </a:endParaRPr>
          </a:p>
        </p:txBody>
      </p:sp>
      <p:pic>
        <p:nvPicPr>
          <p:cNvPr id="8" name="image2.jpg">
            <a:extLst>
              <a:ext uri="{FF2B5EF4-FFF2-40B4-BE49-F238E27FC236}">
                <a16:creationId xmlns:a16="http://schemas.microsoft.com/office/drawing/2014/main" id="{D6DA53BC-1A43-4671-9D80-69E6DB3E3E86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D8D5E18E-20A1-4D31-BBD7-E0497C007662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jpg">
            <a:extLst>
              <a:ext uri="{FF2B5EF4-FFF2-40B4-BE49-F238E27FC236}">
                <a16:creationId xmlns:a16="http://schemas.microsoft.com/office/drawing/2014/main" id="{D8A46CFB-C2C3-482B-8175-3780BFCF28FA}"/>
              </a:ext>
            </a:extLst>
          </p:cNvPr>
          <p:cNvPicPr/>
          <p:nvPr/>
        </p:nvPicPr>
        <p:blipFill rotWithShape="1">
          <a:blip r:embed="rId2"/>
          <a:srcRect t="14594" b="20007"/>
          <a:stretch/>
        </p:blipFill>
        <p:spPr>
          <a:xfrm>
            <a:off x="1587482" y="5821509"/>
            <a:ext cx="9032870" cy="103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9B96CC1A-5494-47C6-BD7F-49BB45CFCFC2}"/>
              </a:ext>
            </a:extLst>
          </p:cNvPr>
          <p:cNvPicPr/>
          <p:nvPr/>
        </p:nvPicPr>
        <p:blipFill rotWithShape="1">
          <a:blip r:embed="rId3"/>
          <a:srcRect t="8893" b="13838"/>
          <a:stretch/>
        </p:blipFill>
        <p:spPr>
          <a:xfrm>
            <a:off x="1254255" y="0"/>
            <a:ext cx="9683489" cy="110178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900"/>
              <a:t>Настоящата публикация отразява единствено представите на авторите и нито Словашката Национална агенция, нито Европейската комисия носят отговорност за използването по какъвто и да е начин на съдържащата се в нея информация.</a:t>
            </a:r>
          </a:p>
        </p:txBody>
      </p:sp>
      <p:sp>
        <p:nvSpPr>
          <p:cNvPr id="131" name="Shape 131"/>
          <p:cNvSpPr/>
          <p:nvPr/>
        </p:nvSpPr>
        <p:spPr>
          <a:xfrm>
            <a:off x="-6763" y="1054369"/>
            <a:ext cx="1219876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cs-CZ" sz="4400" u="sng" dirty="0" err="1">
                <a:solidFill>
                  <a:srgbClr val="002060"/>
                </a:solidFill>
              </a:rPr>
              <a:t>Модул 5b – съдържание:</a:t>
            </a:r>
          </a:p>
        </p:txBody>
      </p:sp>
      <p:sp>
        <p:nvSpPr>
          <p:cNvPr id="132" name="Shape 132"/>
          <p:cNvSpPr/>
          <p:nvPr/>
        </p:nvSpPr>
        <p:spPr>
          <a:xfrm>
            <a:off x="249956" y="1823810"/>
            <a:ext cx="1168532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cs-CZ" sz="3600" dirty="0">
                <a:solidFill>
                  <a:srgbClr val="002060"/>
                </a:solidFill>
              </a:rPr>
              <a:t>5b.1 Затъмнение</a:t>
            </a:r>
            <a:endParaRPr sz="3600" dirty="0">
              <a:solidFill>
                <a:srgbClr val="002060"/>
              </a:solidFill>
            </a:endParaRPr>
          </a:p>
          <a:p>
            <a:pPr lvl="1"/>
            <a:r>
              <a:rPr sz="2800" dirty="0">
                <a:solidFill>
                  <a:srgbClr val="002060"/>
                </a:solidFill>
              </a:rPr>
              <a:t>	</a:t>
            </a:r>
            <a:r>
              <a:rPr lang="cs-CZ" sz="2800" dirty="0">
                <a:solidFill>
                  <a:srgbClr val="002060"/>
                </a:solidFill>
              </a:rPr>
              <a:t>Лунно затъмнение. Слънчево затъмнение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5576</Words>
  <Application>Microsoft Office PowerPoint</Application>
  <PresentationFormat>Širokouhlá</PresentationFormat>
  <Paragraphs>288</Paragraphs>
  <Slides>41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50" baseType="lpstr">
      <vt:lpstr>Arial</vt:lpstr>
      <vt:lpstr>Avenir Roman</vt:lpstr>
      <vt:lpstr>Calibri</vt:lpstr>
      <vt:lpstr>Calibri Light</vt:lpstr>
      <vt:lpstr>Cambria Math</vt:lpstr>
      <vt:lpstr>Franklin Gothic Book</vt:lpstr>
      <vt:lpstr>Verdana</vt:lpstr>
      <vt:lpstr>Verdana Bold</vt:lpstr>
      <vt:lpstr>Default</vt:lpstr>
      <vt:lpstr>Prezentácia programu PowerPoint</vt:lpstr>
      <vt:lpstr>Prezentácia programu PowerPoint</vt:lpstr>
      <vt:lpstr>Модули на проекта STARS</vt:lpstr>
      <vt:lpstr> Как са структурирани модулите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Ota Kéhar</dc:creator>
  <cp:lastModifiedBy>Andrea</cp:lastModifiedBy>
  <cp:revision>293</cp:revision>
  <dcterms:modified xsi:type="dcterms:W3CDTF">2020-10-13T20:17:00Z</dcterms:modified>
</cp:coreProperties>
</file>