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314" r:id="rId3"/>
    <p:sldId id="315" r:id="rId4"/>
    <p:sldId id="259" r:id="rId5"/>
    <p:sldId id="316" r:id="rId6"/>
    <p:sldId id="318" r:id="rId7"/>
    <p:sldId id="319" r:id="rId8"/>
    <p:sldId id="262" r:id="rId9"/>
    <p:sldId id="267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82" name="Shape 28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 i="1">
                <a:latin typeface="Calibri"/>
                <a:ea typeface="Calibri"/>
                <a:cs typeface="Calibri"/>
                <a:sym typeface="Calibri"/>
              </a:rPr>
              <a:t>DOI: 10.3102/003465430298487, 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The Power of Feedback, John Hattie and Helen Timperley, </a:t>
            </a:r>
            <a:r>
              <a:rPr sz="1200" i="1">
                <a:latin typeface="Calibri"/>
                <a:ea typeface="Calibri"/>
                <a:cs typeface="Calibri"/>
                <a:sym typeface="Calibri"/>
              </a:rPr>
              <a:t>University of Auckland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90" name="Shape 29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 i="1">
                <a:latin typeface="Calibri"/>
                <a:ea typeface="Calibri"/>
                <a:cs typeface="Calibri"/>
                <a:sym typeface="Calibri"/>
              </a:rPr>
              <a:t>DOI: 10.3102/003465430298487, 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The Power of Feedback, John Hattie and Helen Timperley, </a:t>
            </a:r>
            <a:r>
              <a:rPr sz="1200" i="1">
                <a:latin typeface="Calibri"/>
                <a:ea typeface="Calibri"/>
                <a:cs typeface="Calibri"/>
                <a:sym typeface="Calibri"/>
              </a:rPr>
              <a:t>University of Auckland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 hasCustomPrompt="1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 hasCustomPrompt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 hasCustomPrompt="1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 hasCustomPrompt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 hasCustomPrompt="1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lIns="0" tIns="0" rIns="0" bIns="0"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 hasCustomPrompt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xfrm>
            <a:off x="8610600" y="6404291"/>
            <a:ext cx="2743200" cy="26924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 hasCustomPrompt="1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lIns="0" tIns="0" rIns="0" bIns="0"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 hasCustomPrompt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 hasCustomPrompt="1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 hasCustomPrompt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 hasCustomPrompt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 hasCustomPrompt="1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 hasCustomPrompt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 hasCustomPrompt="1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 hasCustomPrompt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185" indent="-260985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 hasCustomPrompt="1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 hasCustomPrompt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40" indent="-32004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-6761" y="1049639"/>
            <a:ext cx="12198761" cy="60068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Project:</a:t>
            </a:r>
            <a:r>
              <a:rPr sz="8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STARS (Successfully Teaching AstRonomy in Schools)		 			</a:t>
            </a:r>
          </a:p>
          <a:p>
            <a:pPr lvl="0">
              <a:lnSpc>
                <a:spcPct val="150000"/>
              </a:lnSpc>
            </a:pPr>
            <a:r>
              <a:rPr sz="8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This project has been funded with the support of the Erasmus+ Programme, K2 Action, Strategic Partnerships in School Education.</a:t>
            </a:r>
          </a:p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Project Agreement Number:</a:t>
            </a:r>
            <a:r>
              <a:rPr sz="8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sz="800"/>
              <a:t>2017-1-SK01-KA201-035344 				</a:t>
            </a:r>
          </a:p>
        </p:txBody>
      </p:sp>
      <p:sp>
        <p:nvSpPr>
          <p:cNvPr id="58" name="Shape 58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59" name="Shape 59"/>
          <p:cNvSpPr/>
          <p:nvPr/>
        </p:nvSpPr>
        <p:spPr>
          <a:xfrm>
            <a:off x="101458" y="1650320"/>
            <a:ext cx="11685322" cy="3262432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 algn="ctr"/>
            <a:r>
              <a:rPr sz="5400" b="1" dirty="0">
                <a:solidFill>
                  <a:srgbClr val="843C0B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ОБУЧИТЕЛНА ПРОГРАМА ЗА УЧИТЕЛИ (O2)</a:t>
            </a:r>
          </a:p>
          <a:p>
            <a:pPr lvl="0" algn="ctr"/>
            <a:endParaRPr sz="1000" dirty="0"/>
          </a:p>
          <a:p>
            <a:pPr lvl="0" algn="ctr"/>
            <a:r>
              <a:rPr sz="4400" b="1" dirty="0" err="1">
                <a:solidFill>
                  <a:srgbClr val="002060"/>
                </a:solidFill>
              </a:rPr>
              <a:t>Модул</a:t>
            </a:r>
            <a:r>
              <a:rPr sz="4400" b="1" dirty="0">
                <a:solidFill>
                  <a:srgbClr val="002060"/>
                </a:solidFill>
              </a:rPr>
              <a:t> #</a:t>
            </a:r>
            <a:r>
              <a:rPr lang="en-US" sz="4400" b="1" dirty="0">
                <a:solidFill>
                  <a:srgbClr val="002060"/>
                </a:solidFill>
              </a:rPr>
              <a:t>6</a:t>
            </a:r>
            <a:endParaRPr sz="4400" b="1" dirty="0">
              <a:solidFill>
                <a:srgbClr val="002060"/>
              </a:solidFill>
            </a:endParaRPr>
          </a:p>
          <a:p>
            <a:pPr lvl="0" algn="ctr"/>
            <a:r>
              <a:rPr sz="4400" b="1" dirty="0">
                <a:solidFill>
                  <a:srgbClr val="002060"/>
                </a:solidFill>
              </a:rPr>
              <a:t> </a:t>
            </a:r>
            <a:r>
              <a:rPr lang="sk-SK" sz="4400" b="1" u="sng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Галактическа</a:t>
            </a:r>
            <a:r>
              <a:rPr lang="sk-SK" sz="44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4400" b="1" u="sng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среда</a:t>
            </a:r>
            <a:r>
              <a:rPr lang="sk-SK" sz="44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" sz="4400" b="1" dirty="0">
                <a:solidFill>
                  <a:srgbClr val="002060"/>
                </a:solidFill>
              </a:rPr>
              <a:t> </a:t>
            </a:r>
            <a:r>
              <a:rPr sz="4400" b="1" dirty="0" err="1">
                <a:solidFill>
                  <a:srgbClr val="002060"/>
                </a:solidFill>
              </a:rPr>
              <a:t>Живот</a:t>
            </a:r>
            <a:r>
              <a:rPr sz="4400" b="1" dirty="0">
                <a:solidFill>
                  <a:srgbClr val="002060"/>
                </a:solidFill>
              </a:rPr>
              <a:t> </a:t>
            </a:r>
            <a:r>
              <a:rPr sz="4400" b="1" dirty="0" err="1">
                <a:solidFill>
                  <a:srgbClr val="002060"/>
                </a:solidFill>
              </a:rPr>
              <a:t>във</a:t>
            </a:r>
            <a:r>
              <a:rPr sz="4400" b="1" dirty="0">
                <a:solidFill>
                  <a:srgbClr val="002060"/>
                </a:solidFill>
              </a:rPr>
              <a:t> </a:t>
            </a:r>
            <a:r>
              <a:rPr sz="4400" b="1" dirty="0" err="1">
                <a:solidFill>
                  <a:srgbClr val="002060"/>
                </a:solidFill>
              </a:rPr>
              <a:t>Вселената</a:t>
            </a:r>
            <a:r>
              <a:rPr sz="4400" b="1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60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61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98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99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00" name="Shape 200"/>
          <p:cNvSpPr/>
          <p:nvPr/>
        </p:nvSpPr>
        <p:spPr>
          <a:xfrm>
            <a:off x="244631" y="673291"/>
            <a:ext cx="11685322" cy="1260475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4400" u="sng">
                <a:solidFill>
                  <a:srgbClr val="44546A"/>
                </a:solidFill>
              </a:rPr>
              <a:t>Практическо упражнение</a:t>
            </a:r>
            <a:r>
              <a:rPr sz="4400">
                <a:solidFill>
                  <a:srgbClr val="44546A"/>
                </a:solidFill>
              </a:rPr>
              <a:t>: </a:t>
            </a:r>
            <a:r>
              <a:rPr lang="en-US" sz="4400">
                <a:solidFill>
                  <a:srgbClr val="44546A"/>
                </a:solidFill>
              </a:rPr>
              <a:t>1</a:t>
            </a:r>
            <a:r>
              <a:rPr sz="3200">
                <a:solidFill>
                  <a:srgbClr val="44546A"/>
                </a:solidFill>
              </a:rPr>
              <a:t>. Ще срещнем ли извънземен разум и как ще комуникираме с тях? </a:t>
            </a:r>
          </a:p>
        </p:txBody>
      </p:sp>
      <p:sp>
        <p:nvSpPr>
          <p:cNvPr id="201" name="Shape 201"/>
          <p:cNvSpPr/>
          <p:nvPr/>
        </p:nvSpPr>
        <p:spPr>
          <a:xfrm>
            <a:off x="253339" y="2024340"/>
            <a:ext cx="11685322" cy="353822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3200">
                <a:solidFill>
                  <a:srgbClr val="002060"/>
                </a:solidFill>
              </a:rPr>
              <a:t>Методическа част: </a:t>
            </a:r>
            <a:r>
              <a:rPr sz="2400">
                <a:solidFill>
                  <a:srgbClr val="002060"/>
                </a:solidFill>
              </a:rPr>
              <a:t>Учениците да обсъдят въпроса това доколко е възможно  съществуването на интелигентен живот в космоса и да предложат методи за комуникация; </a:t>
            </a:r>
            <a:r>
              <a:rPr lang="en-US" sz="2400">
                <a:solidFill>
                  <a:srgbClr val="002060"/>
                </a:solidFill>
              </a:rPr>
              <a:t>модул </a:t>
            </a:r>
            <a:r>
              <a:rPr lang="en-US" altLang="en-US" sz="2400">
                <a:solidFill>
                  <a:srgbClr val="002060"/>
                </a:solidFill>
              </a:rPr>
              <a:t>6</a:t>
            </a:r>
            <a:r>
              <a:rPr lang="en-US" sz="2400">
                <a:solidFill>
                  <a:srgbClr val="002060"/>
                </a:solidFill>
              </a:rPr>
              <a:t>, </a:t>
            </a:r>
            <a:r>
              <a:rPr sz="2400">
                <a:solidFill>
                  <a:srgbClr val="002060"/>
                </a:solidFill>
              </a:rPr>
              <a:t>тема </a:t>
            </a:r>
            <a:r>
              <a:rPr lang="en-US" sz="2400">
                <a:solidFill>
                  <a:srgbClr val="002060"/>
                </a:solidFill>
              </a:rPr>
              <a:t>1</a:t>
            </a:r>
            <a:r>
              <a:rPr sz="2400">
                <a:solidFill>
                  <a:srgbClr val="002060"/>
                </a:solidFill>
              </a:rPr>
              <a:t>, упражнение 1.</a:t>
            </a:r>
          </a:p>
          <a:p>
            <a:pPr lvl="0"/>
            <a:r>
              <a:rPr sz="3200">
                <a:solidFill>
                  <a:srgbClr val="002060"/>
                </a:solidFill>
              </a:rPr>
              <a:t>Материали и инструменти:</a:t>
            </a:r>
            <a:r>
              <a:rPr sz="3600">
                <a:solidFill>
                  <a:srgbClr val="002060"/>
                </a:solidFill>
              </a:rPr>
              <a:t> </a:t>
            </a:r>
            <a:r>
              <a:rPr sz="3000">
                <a:solidFill>
                  <a:srgbClr val="002060"/>
                </a:solidFill>
              </a:rPr>
              <a:t>не</a:t>
            </a:r>
          </a:p>
          <a:p>
            <a:pPr lvl="0"/>
            <a:r>
              <a:rPr sz="3200">
                <a:solidFill>
                  <a:srgbClr val="002060"/>
                </a:solidFill>
              </a:rPr>
              <a:t>Процедура:</a:t>
            </a:r>
            <a:r>
              <a:rPr sz="3600">
                <a:solidFill>
                  <a:srgbClr val="002060"/>
                </a:solidFill>
              </a:rPr>
              <a:t> </a:t>
            </a:r>
            <a:r>
              <a:rPr sz="2400">
                <a:solidFill>
                  <a:srgbClr val="002060"/>
                </a:solidFill>
              </a:rPr>
              <a:t>В продължение на 10-15 мин учениците (може и по групи) обсъждат дадените въпроси и след това представят своите отговори. При наличие на Интернет може да се насърчи търсенето на допълнителна информация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204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05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06" name="Shape 206"/>
          <p:cNvSpPr/>
          <p:nvPr/>
        </p:nvSpPr>
        <p:spPr>
          <a:xfrm>
            <a:off x="211381" y="1148204"/>
            <a:ext cx="11685322" cy="44348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1600">
                <a:solidFill>
                  <a:srgbClr val="002060"/>
                </a:solidFill>
              </a:rPr>
              <a:t>1. Разкажете какво знаете за съществуването на извънземен живот във Вселената на базата на прочетени книги, телевизионни програми, филми и други.</a:t>
            </a:r>
          </a:p>
          <a:p>
            <a:pPr lvl="0"/>
            <a:r>
              <a:rPr sz="1600">
                <a:solidFill>
                  <a:srgbClr val="002060"/>
                </a:solidFill>
              </a:rPr>
              <a:t>2. Определете колко от вас “вярват”, че Земята в по-близко или по-далечно минало е била посещавана от извънземни.</a:t>
            </a:r>
          </a:p>
          <a:p>
            <a:pPr lvl="0"/>
            <a:r>
              <a:rPr sz="1600">
                <a:solidFill>
                  <a:srgbClr val="002060"/>
                </a:solidFill>
              </a:rPr>
              <a:t>3. Помислете и предложете как учените биха могли да разберат дали съществува живот във Вселената като вземете в предвид следните въпроси:</a:t>
            </a:r>
          </a:p>
          <a:p>
            <a:pPr lvl="0"/>
            <a:r>
              <a:rPr sz="1600">
                <a:solidFill>
                  <a:srgbClr val="002060"/>
                </a:solidFill>
              </a:rPr>
              <a:t>- Какво знаят учените в момента? Какви доказателства имат?</a:t>
            </a:r>
          </a:p>
          <a:p>
            <a:pPr lvl="0"/>
            <a:r>
              <a:rPr sz="1600">
                <a:solidFill>
                  <a:srgbClr val="002060"/>
                </a:solidFill>
              </a:rPr>
              <a:t>- Как са достигнали учените до това познание? Какви експерименти и технологии са използвали?</a:t>
            </a:r>
          </a:p>
          <a:p>
            <a:pPr lvl="0"/>
            <a:r>
              <a:rPr sz="1600">
                <a:solidFill>
                  <a:srgbClr val="002060"/>
                </a:solidFill>
              </a:rPr>
              <a:t>- Какво все още не знаем? Какви данни ни липсват?</a:t>
            </a:r>
          </a:p>
          <a:p>
            <a:pPr lvl="0"/>
            <a:r>
              <a:rPr sz="1600">
                <a:solidFill>
                  <a:srgbClr val="002060"/>
                </a:solidFill>
              </a:rPr>
              <a:t>-  Какви предположения можем на направим? Какви тестове можем да проведем?</a:t>
            </a:r>
          </a:p>
          <a:p>
            <a:pPr lvl="0"/>
            <a:r>
              <a:rPr sz="1600">
                <a:solidFill>
                  <a:srgbClr val="002060"/>
                </a:solidFill>
              </a:rPr>
              <a:t>-  Какви нови въпроси и експерименти (нови изследвания и мисии) биха ни помогнали да разберем отговора?</a:t>
            </a:r>
          </a:p>
          <a:p>
            <a:pPr lvl="0"/>
            <a:r>
              <a:rPr sz="1600">
                <a:solidFill>
                  <a:srgbClr val="002060"/>
                </a:solidFill>
              </a:rPr>
              <a:t>4. Ако е възможно, вижте каква информация можете да намерите в Интернет за:</a:t>
            </a:r>
          </a:p>
          <a:p>
            <a:pPr lvl="0"/>
            <a:r>
              <a:rPr sz="1600">
                <a:solidFill>
                  <a:srgbClr val="002060"/>
                </a:solidFill>
              </a:rPr>
              <a:t>-  проекта SETI (Search for ExtraTerrestrial Intelligence – търсене на извънземен интелект );</a:t>
            </a:r>
          </a:p>
          <a:p>
            <a:pPr lvl="0"/>
            <a:r>
              <a:rPr sz="1600">
                <a:solidFill>
                  <a:srgbClr val="002060"/>
                </a:solidFill>
              </a:rPr>
              <a:t>- други опити на човечеството са връзка с извънземни същества (например мисиите Вояджър).</a:t>
            </a:r>
          </a:p>
          <a:p>
            <a:pPr lvl="0"/>
            <a:r>
              <a:rPr sz="1600">
                <a:solidFill>
                  <a:srgbClr val="002060"/>
                </a:solidFill>
              </a:rPr>
              <a:t> Обсъдете информацията със съучениците си</a:t>
            </a:r>
          </a:p>
          <a:p>
            <a:pPr lvl="0"/>
            <a:r>
              <a:rPr sz="1600">
                <a:solidFill>
                  <a:srgbClr val="002060"/>
                </a:solidFill>
              </a:rPr>
              <a:t>5. Да предположим, че радио телескопите на проекта SETI са регистрирали сигнали от далечния космос. Анализът е показал, че те са изпратени от интелигентни същества, живеещи около далечна звезда и вие искате да осъществите връзка с тях.  За целта трябва да решите какво съобщение да изпарите и какъв да е неговият вид (цифрово, езиково, музика, друго). Защитете идеята си пред съучениците си (другите групи).</a:t>
            </a:r>
          </a:p>
        </p:txBody>
      </p:sp>
      <p:sp>
        <p:nvSpPr>
          <p:cNvPr id="207" name="Shape 207"/>
          <p:cNvSpPr/>
          <p:nvPr/>
        </p:nvSpPr>
        <p:spPr>
          <a:xfrm>
            <a:off x="211381" y="638666"/>
            <a:ext cx="11685322" cy="6248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3600">
                <a:solidFill>
                  <a:srgbClr val="002060"/>
                </a:solidFill>
              </a:rPr>
              <a:t>Детайлни инструкции за учениците: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210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11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12" name="Shape 212"/>
          <p:cNvSpPr/>
          <p:nvPr/>
        </p:nvSpPr>
        <p:spPr>
          <a:xfrm>
            <a:off x="244631" y="705127"/>
            <a:ext cx="11685322" cy="16916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4400" u="sng">
                <a:solidFill>
                  <a:srgbClr val="44546A"/>
                </a:solidFill>
              </a:rPr>
              <a:t>Практическо упражнение</a:t>
            </a:r>
            <a:r>
              <a:rPr sz="4400">
                <a:solidFill>
                  <a:srgbClr val="44546A"/>
                </a:solidFill>
              </a:rPr>
              <a:t>: </a:t>
            </a:r>
            <a:r>
              <a:rPr lang="en-US" sz="4400">
                <a:solidFill>
                  <a:srgbClr val="44546A"/>
                </a:solidFill>
              </a:rPr>
              <a:t>2</a:t>
            </a:r>
            <a:r>
              <a:rPr lang="" altLang="en-US" sz="4400">
                <a:solidFill>
                  <a:srgbClr val="44546A"/>
                </a:solidFill>
              </a:rPr>
              <a:t>а</a:t>
            </a:r>
            <a:r>
              <a:rPr sz="3200">
                <a:solidFill>
                  <a:srgbClr val="44546A"/>
                </a:solidFill>
              </a:rPr>
              <a:t>. Живот на друга планета, спътник или астероид – </a:t>
            </a:r>
            <a:r>
              <a:rPr sz="2800" i="1">
                <a:solidFill>
                  <a:srgbClr val="44546A"/>
                </a:solidFill>
              </a:rPr>
              <a:t>за ученици от по-горните класове</a:t>
            </a:r>
          </a:p>
        </p:txBody>
      </p:sp>
      <p:sp>
        <p:nvSpPr>
          <p:cNvPr id="213" name="Shape 213"/>
          <p:cNvSpPr/>
          <p:nvPr/>
        </p:nvSpPr>
        <p:spPr>
          <a:xfrm>
            <a:off x="253339" y="3112361"/>
            <a:ext cx="11685322" cy="6248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2800" b="1">
                <a:solidFill>
                  <a:srgbClr val="002060"/>
                </a:solidFill>
              </a:rPr>
              <a:t>Материали и инструменти:</a:t>
            </a:r>
            <a:r>
              <a:rPr sz="3600">
                <a:solidFill>
                  <a:srgbClr val="002060"/>
                </a:solidFill>
              </a:rPr>
              <a:t> </a:t>
            </a:r>
            <a:r>
              <a:rPr sz="2400">
                <a:solidFill>
                  <a:srgbClr val="002060"/>
                </a:solidFill>
              </a:rPr>
              <a:t>не</a:t>
            </a:r>
          </a:p>
        </p:txBody>
      </p:sp>
      <p:sp>
        <p:nvSpPr>
          <p:cNvPr id="214" name="Shape 214"/>
          <p:cNvSpPr/>
          <p:nvPr/>
        </p:nvSpPr>
        <p:spPr>
          <a:xfrm>
            <a:off x="253339" y="3668174"/>
            <a:ext cx="11685322" cy="16916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2800" b="1">
                <a:solidFill>
                  <a:srgbClr val="002060"/>
                </a:solidFill>
              </a:rPr>
              <a:t>Процедура:</a:t>
            </a:r>
            <a:r>
              <a:rPr sz="3600">
                <a:solidFill>
                  <a:srgbClr val="002060"/>
                </a:solidFill>
              </a:rPr>
              <a:t> </a:t>
            </a:r>
            <a:r>
              <a:rPr sz="2400">
                <a:solidFill>
                  <a:srgbClr val="002060"/>
                </a:solidFill>
              </a:rPr>
              <a:t>Учениците се разделят на групи, всяка от които да избере планета, спътник или астероид от Слънчевата система, на който да се построи база с дадена цел. След края на обсъжданията (около 20 мин.) всяка група прави презентация (около 5 мин.) пред останалите ученици.</a:t>
            </a:r>
          </a:p>
        </p:txBody>
      </p:sp>
      <p:sp>
        <p:nvSpPr>
          <p:cNvPr id="215" name="Shape 215"/>
          <p:cNvSpPr/>
          <p:nvPr/>
        </p:nvSpPr>
        <p:spPr>
          <a:xfrm>
            <a:off x="253339" y="2247623"/>
            <a:ext cx="11685322" cy="101473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2800" b="1">
                <a:solidFill>
                  <a:srgbClr val="002060"/>
                </a:solidFill>
              </a:rPr>
              <a:t>Методическа част:</a:t>
            </a:r>
            <a:r>
              <a:rPr sz="3600">
                <a:solidFill>
                  <a:srgbClr val="002060"/>
                </a:solidFill>
              </a:rPr>
              <a:t> </a:t>
            </a:r>
            <a:r>
              <a:rPr sz="2400">
                <a:solidFill>
                  <a:srgbClr val="002060"/>
                </a:solidFill>
              </a:rPr>
              <a:t>Учениците се запознават с изискванията и трудностите за живот извън Земята; </a:t>
            </a:r>
            <a:r>
              <a:rPr lang="en-US" sz="2400">
                <a:solidFill>
                  <a:srgbClr val="002060"/>
                </a:solidFill>
              </a:rPr>
              <a:t>модул </a:t>
            </a:r>
            <a:r>
              <a:rPr lang="en-US" altLang="en-US" sz="2400">
                <a:solidFill>
                  <a:srgbClr val="002060"/>
                </a:solidFill>
              </a:rPr>
              <a:t>6</a:t>
            </a:r>
            <a:r>
              <a:rPr lang="en-US" sz="2400">
                <a:solidFill>
                  <a:srgbClr val="002060"/>
                </a:solidFill>
              </a:rPr>
              <a:t>, </a:t>
            </a:r>
            <a:r>
              <a:rPr sz="2400">
                <a:solidFill>
                  <a:srgbClr val="002060"/>
                </a:solidFill>
              </a:rPr>
              <a:t>тема </a:t>
            </a:r>
            <a:r>
              <a:rPr lang="en-US" sz="2400">
                <a:solidFill>
                  <a:srgbClr val="002060"/>
                </a:solidFill>
              </a:rPr>
              <a:t>1</a:t>
            </a:r>
            <a:r>
              <a:rPr sz="2400">
                <a:solidFill>
                  <a:srgbClr val="002060"/>
                </a:solidFill>
              </a:rPr>
              <a:t>, упражнение 2.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218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19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20" name="Shape 220"/>
          <p:cNvSpPr/>
          <p:nvPr/>
        </p:nvSpPr>
        <p:spPr>
          <a:xfrm>
            <a:off x="295275" y="798543"/>
            <a:ext cx="11601450" cy="47142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2400" u="sng"/>
              <a:t>Детайлни инструкции за учениците:</a:t>
            </a:r>
            <a:r>
              <a:rPr sz="2400"/>
              <a:t> Представете си, че ви предлагат да се преселите да живеете на друго място в Слънчевата система.</a:t>
            </a:r>
          </a:p>
          <a:p>
            <a:pPr lvl="0"/>
            <a:r>
              <a:rPr sz="2400"/>
              <a:t>1.Дискутирайте в групата следните въпроси, като си водите записки:</a:t>
            </a:r>
          </a:p>
          <a:p>
            <a:pPr lvl="0"/>
            <a:r>
              <a:rPr sz="2400"/>
              <a:t>1.1 Къде в Слънчевата система (освен Земята) бихте желали да живеете?</a:t>
            </a:r>
          </a:p>
          <a:p>
            <a:pPr lvl="0"/>
            <a:r>
              <a:rPr sz="2400"/>
              <a:t>1.2 Изберете си една планета, неин спътник или астероид, на който да построите база.</a:t>
            </a:r>
          </a:p>
          <a:p>
            <a:pPr lvl="0"/>
            <a:r>
              <a:rPr sz="2400"/>
              <a:t>1.3 Каква ще е основната цел на вашата база?</a:t>
            </a:r>
          </a:p>
          <a:p>
            <a:pPr lvl="0"/>
            <a:r>
              <a:rPr sz="2400"/>
              <a:t>1.4 Какво ще трябва да вземете със себе си от Земята, за да подсигурите условия за живот на това място?</a:t>
            </a:r>
          </a:p>
          <a:p>
            <a:pPr lvl="0"/>
            <a:r>
              <a:rPr sz="2400"/>
              <a:t>1.5 Какви специалисти ще ви трябват, за да може базата да осигурява добри условия за живот и да изпълни целта си?</a:t>
            </a:r>
          </a:p>
          <a:p>
            <a:pPr lvl="0"/>
            <a:r>
              <a:rPr sz="2400"/>
              <a:t>2. Подгответе пет минутно представяне на вашия проект, което да представите пред другите групи.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223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24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25" name="Shape 225"/>
          <p:cNvSpPr/>
          <p:nvPr/>
        </p:nvSpPr>
        <p:spPr>
          <a:xfrm>
            <a:off x="244631" y="705127"/>
            <a:ext cx="11685322" cy="1260475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4400" u="sng">
                <a:solidFill>
                  <a:srgbClr val="44546A"/>
                </a:solidFill>
              </a:rPr>
              <a:t>Практическо упражнение</a:t>
            </a:r>
            <a:r>
              <a:rPr sz="4400">
                <a:solidFill>
                  <a:srgbClr val="44546A"/>
                </a:solidFill>
              </a:rPr>
              <a:t>: </a:t>
            </a:r>
            <a:r>
              <a:rPr lang="" sz="4400">
                <a:solidFill>
                  <a:srgbClr val="44546A"/>
                </a:solidFill>
              </a:rPr>
              <a:t>2б</a:t>
            </a:r>
            <a:r>
              <a:rPr sz="3200">
                <a:solidFill>
                  <a:srgbClr val="44546A"/>
                </a:solidFill>
              </a:rPr>
              <a:t>. Живот на друга планета, спътник или астероид – </a:t>
            </a:r>
            <a:r>
              <a:rPr sz="2800" i="1">
                <a:solidFill>
                  <a:srgbClr val="44546A"/>
                </a:solidFill>
              </a:rPr>
              <a:t>за по-малки ученици</a:t>
            </a:r>
          </a:p>
        </p:txBody>
      </p:sp>
      <p:sp>
        <p:nvSpPr>
          <p:cNvPr id="226" name="Shape 226"/>
          <p:cNvSpPr/>
          <p:nvPr/>
        </p:nvSpPr>
        <p:spPr>
          <a:xfrm>
            <a:off x="211381" y="2934644"/>
            <a:ext cx="11685322" cy="5359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3000" b="1">
                <a:solidFill>
                  <a:srgbClr val="002060"/>
                </a:solidFill>
              </a:rPr>
              <a:t>Материали и инструменти:</a:t>
            </a:r>
            <a:r>
              <a:rPr sz="3000">
                <a:solidFill>
                  <a:srgbClr val="002060"/>
                </a:solidFill>
              </a:rPr>
              <a:t> </a:t>
            </a:r>
            <a:r>
              <a:rPr sz="2400">
                <a:solidFill>
                  <a:srgbClr val="002060"/>
                </a:solidFill>
              </a:rPr>
              <a:t>не</a:t>
            </a:r>
            <a:r>
              <a:rPr sz="300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227" name="Shape 227"/>
          <p:cNvSpPr/>
          <p:nvPr/>
        </p:nvSpPr>
        <p:spPr>
          <a:xfrm>
            <a:off x="211381" y="3371570"/>
            <a:ext cx="11685322" cy="20472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2800" b="1">
                <a:solidFill>
                  <a:srgbClr val="002060"/>
                </a:solidFill>
              </a:rPr>
              <a:t>Процедура:</a:t>
            </a:r>
            <a:r>
              <a:rPr sz="3600">
                <a:solidFill>
                  <a:srgbClr val="002060"/>
                </a:solidFill>
              </a:rPr>
              <a:t> </a:t>
            </a:r>
            <a:r>
              <a:rPr sz="2400">
                <a:solidFill>
                  <a:srgbClr val="002060"/>
                </a:solidFill>
              </a:rPr>
              <a:t>Учениците (може и на групи) изберат планета, спътник или астероид от Слънчевата система, на който да се построи база с избрана от тях цел. След това те трябва да нарисуват базата и за около 5 мин. я представят пред останалите ученици. Може да се направи гласуване за най-интересен проект, най-добра рисунка и др.</a:t>
            </a:r>
          </a:p>
        </p:txBody>
      </p:sp>
      <p:sp>
        <p:nvSpPr>
          <p:cNvPr id="228" name="Shape 228"/>
          <p:cNvSpPr/>
          <p:nvPr/>
        </p:nvSpPr>
        <p:spPr>
          <a:xfrm>
            <a:off x="244631" y="1837319"/>
            <a:ext cx="11685322" cy="101473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3000" b="1">
                <a:solidFill>
                  <a:srgbClr val="002060"/>
                </a:solidFill>
              </a:rPr>
              <a:t>Методическа част:</a:t>
            </a:r>
            <a:r>
              <a:rPr sz="3600">
                <a:solidFill>
                  <a:srgbClr val="002060"/>
                </a:solidFill>
              </a:rPr>
              <a:t> </a:t>
            </a:r>
            <a:r>
              <a:rPr sz="2400">
                <a:solidFill>
                  <a:srgbClr val="002060"/>
                </a:solidFill>
              </a:rPr>
              <a:t>Учениците да покажат и обсъдят представите си за живот извън Земята, </a:t>
            </a:r>
            <a:r>
              <a:rPr lang="en-US" sz="2400">
                <a:solidFill>
                  <a:srgbClr val="002060"/>
                </a:solidFill>
              </a:rPr>
              <a:t>модул </a:t>
            </a:r>
            <a:r>
              <a:rPr lang="en-US" altLang="en-US" sz="2400">
                <a:solidFill>
                  <a:srgbClr val="002060"/>
                </a:solidFill>
              </a:rPr>
              <a:t>6</a:t>
            </a:r>
            <a:r>
              <a:rPr lang="en-US" sz="2400">
                <a:solidFill>
                  <a:srgbClr val="002060"/>
                </a:solidFill>
              </a:rPr>
              <a:t>, </a:t>
            </a:r>
            <a:r>
              <a:rPr sz="2400">
                <a:solidFill>
                  <a:srgbClr val="002060"/>
                </a:solidFill>
              </a:rPr>
              <a:t>тема </a:t>
            </a:r>
            <a:r>
              <a:rPr lang="en-US" sz="2400">
                <a:solidFill>
                  <a:srgbClr val="002060"/>
                </a:solidFill>
              </a:rPr>
              <a:t>1</a:t>
            </a:r>
            <a:r>
              <a:rPr sz="2400">
                <a:solidFill>
                  <a:srgbClr val="002060"/>
                </a:solidFill>
              </a:rPr>
              <a:t>, упражнение 3.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231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32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33" name="Shape 233"/>
          <p:cNvSpPr/>
          <p:nvPr/>
        </p:nvSpPr>
        <p:spPr>
          <a:xfrm>
            <a:off x="285750" y="1052543"/>
            <a:ext cx="11601450" cy="43586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2400" u="sng"/>
              <a:t>Детайлни инструкции за учениците:</a:t>
            </a:r>
            <a:r>
              <a:rPr sz="2400"/>
              <a:t> Представете си, че ви предлагат да се преселите да живеете на друго място в Слънчевата система.</a:t>
            </a:r>
          </a:p>
          <a:p>
            <a:pPr lvl="0"/>
            <a:r>
              <a:rPr sz="2400"/>
              <a:t>1.Помислете върху следните въпроси:</a:t>
            </a:r>
          </a:p>
          <a:p>
            <a:pPr lvl="0"/>
            <a:r>
              <a:rPr sz="2400"/>
              <a:t>1.1 Къде в Слънчевата система (освен Земята) бихте желали да живеете?</a:t>
            </a:r>
          </a:p>
          <a:p>
            <a:pPr lvl="0"/>
            <a:r>
              <a:rPr sz="2400"/>
              <a:t>1.2 Каква ще е основната цел на вашата база?</a:t>
            </a:r>
          </a:p>
          <a:p>
            <a:pPr lvl="0"/>
            <a:r>
              <a:rPr sz="2400"/>
              <a:t>1.3 Какво ще трябва да вземете със себе си от Земята, за да подсигурите условия за живот на това място и да си построите база там?</a:t>
            </a:r>
          </a:p>
          <a:p>
            <a:pPr lvl="0"/>
            <a:r>
              <a:rPr sz="2400"/>
              <a:t>1.4 Какви специалисти ще ви трябват, за да може базата да осигурява добри условия за живот и да изпълни целта си?</a:t>
            </a:r>
          </a:p>
          <a:p>
            <a:pPr lvl="0"/>
            <a:r>
              <a:rPr sz="2400"/>
              <a:t>2. Подгответе пет минутно представяне на вашия проект, което да представите пред съучениците си.</a:t>
            </a:r>
          </a:p>
          <a:p>
            <a:pPr lvl="0"/>
            <a:r>
              <a:rPr sz="2400"/>
              <a:t>3. Нарисувайте вашата база.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236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37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38" name="Shape 238"/>
          <p:cNvSpPr/>
          <p:nvPr/>
        </p:nvSpPr>
        <p:spPr>
          <a:xfrm>
            <a:off x="244631" y="705127"/>
            <a:ext cx="11685322" cy="1260475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4400" u="sng">
                <a:solidFill>
                  <a:srgbClr val="44546A"/>
                </a:solidFill>
              </a:rPr>
              <a:t>Практическо упражнение</a:t>
            </a:r>
            <a:r>
              <a:rPr sz="4400">
                <a:solidFill>
                  <a:srgbClr val="44546A"/>
                </a:solidFill>
              </a:rPr>
              <a:t>: </a:t>
            </a:r>
            <a:r>
              <a:rPr lang="" sz="4400">
                <a:solidFill>
                  <a:srgbClr val="44546A"/>
                </a:solidFill>
              </a:rPr>
              <a:t>3а</a:t>
            </a:r>
            <a:r>
              <a:rPr sz="3200">
                <a:solidFill>
                  <a:srgbClr val="44546A"/>
                </a:solidFill>
              </a:rPr>
              <a:t>. Сами ли сме във Вселената или сме само едни от многото? – </a:t>
            </a:r>
            <a:r>
              <a:rPr sz="2200">
                <a:solidFill>
                  <a:srgbClr val="44546A"/>
                </a:solidFill>
              </a:rPr>
              <a:t>за по-големи ученици.</a:t>
            </a:r>
          </a:p>
        </p:txBody>
      </p:sp>
      <p:sp>
        <p:nvSpPr>
          <p:cNvPr id="239" name="Shape 239"/>
          <p:cNvSpPr/>
          <p:nvPr/>
        </p:nvSpPr>
        <p:spPr>
          <a:xfrm>
            <a:off x="244631" y="3675717"/>
            <a:ext cx="11685322" cy="16916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2800" b="1">
                <a:solidFill>
                  <a:srgbClr val="002060"/>
                </a:solidFill>
              </a:rPr>
              <a:t>Процедура:</a:t>
            </a:r>
            <a:r>
              <a:rPr sz="3600">
                <a:solidFill>
                  <a:srgbClr val="002060"/>
                </a:solidFill>
              </a:rPr>
              <a:t> </a:t>
            </a:r>
            <a:r>
              <a:rPr sz="2400">
                <a:solidFill>
                  <a:srgbClr val="002060"/>
                </a:solidFill>
              </a:rPr>
              <a:t>Учениците обсъждат как и какви експедиции се провеждат, след което се разделят на групи по 4-ма. Разпределят си ролите на учен, отговорник за мисията, контрольор и отговорник за космическия кораб. Групите правят кратка презентация до 5 мин.</a:t>
            </a:r>
          </a:p>
        </p:txBody>
      </p:sp>
      <p:sp>
        <p:nvSpPr>
          <p:cNvPr id="240" name="Shape 240"/>
          <p:cNvSpPr/>
          <p:nvPr/>
        </p:nvSpPr>
        <p:spPr>
          <a:xfrm>
            <a:off x="253339" y="1924619"/>
            <a:ext cx="11685322" cy="1383665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2800" b="1">
                <a:solidFill>
                  <a:srgbClr val="002060"/>
                </a:solidFill>
              </a:rPr>
              <a:t>Методическа част:</a:t>
            </a:r>
            <a:r>
              <a:rPr sz="3600">
                <a:solidFill>
                  <a:srgbClr val="002060"/>
                </a:solidFill>
              </a:rPr>
              <a:t> </a:t>
            </a:r>
            <a:r>
              <a:rPr sz="2400">
                <a:solidFill>
                  <a:srgbClr val="002060"/>
                </a:solidFill>
              </a:rPr>
              <a:t>Учениците да научат повече за методите и дейностите за научни изследвания на небесните тела и да предложат план за бъдеща научна експедиция в космоса, тема </a:t>
            </a:r>
            <a:r>
              <a:rPr lang="en-US" sz="2400">
                <a:solidFill>
                  <a:srgbClr val="002060"/>
                </a:solidFill>
              </a:rPr>
              <a:t>1</a:t>
            </a:r>
            <a:r>
              <a:rPr sz="2400">
                <a:solidFill>
                  <a:srgbClr val="002060"/>
                </a:solidFill>
              </a:rPr>
              <a:t>, упражнение 4.</a:t>
            </a:r>
          </a:p>
        </p:txBody>
      </p:sp>
      <p:sp>
        <p:nvSpPr>
          <p:cNvPr id="241" name="Shape 241"/>
          <p:cNvSpPr/>
          <p:nvPr/>
        </p:nvSpPr>
        <p:spPr>
          <a:xfrm>
            <a:off x="244631" y="3271111"/>
            <a:ext cx="11685322" cy="5359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/>
            <a:r>
              <a:rPr sz="3000" b="1">
                <a:solidFill>
                  <a:srgbClr val="002060"/>
                </a:solidFill>
              </a:rPr>
              <a:t>Материали и инструменти:</a:t>
            </a:r>
            <a:r>
              <a:rPr sz="3000">
                <a:solidFill>
                  <a:srgbClr val="002060"/>
                </a:solidFill>
              </a:rPr>
              <a:t> </a:t>
            </a:r>
            <a:r>
              <a:rPr sz="2400">
                <a:solidFill>
                  <a:srgbClr val="002060"/>
                </a:solidFill>
              </a:rPr>
              <a:t>не</a:t>
            </a:r>
            <a:r>
              <a:rPr sz="300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244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45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46" name="Shape 246"/>
          <p:cNvSpPr/>
          <p:nvPr/>
        </p:nvSpPr>
        <p:spPr>
          <a:xfrm>
            <a:off x="133350" y="801796"/>
            <a:ext cx="11906250" cy="44983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2100" b="1" u="sng"/>
              <a:t>Детайлни инструкции за учениците: </a:t>
            </a:r>
            <a:r>
              <a:rPr sz="2000"/>
              <a:t>За провеждането на научна експедиция, учените следват стратегия, която включва три стъпки: а) разузнаване – внимателно наблюдение на целта за кратко време с помощта на близко прелитащ космически кораб, който записва информация за (в случая) планетата, изпраща данни в базата и продължава полета си в космоса; б) продължително наблюдение – изисква космически кораб в орбита около планетата, който да я наблюдава за по-дълго време и с помощта на различни инструменти записва вулканични, геологични и атмосферни промени и условия.; в) детайлно изследване – хора или роботи кацат на планетата и детайлно изследват предварително избрана малка област от повърхността (като кацанията на Луната и роботизираните мисии до повърхността на Марс).</a:t>
            </a:r>
          </a:p>
          <a:p>
            <a:pPr lvl="0"/>
            <a:r>
              <a:rPr sz="2000"/>
              <a:t>С помощта на прелитащ наблизо космически апарат, група астрономи е наблюдавала далечна звезда в Нашата галактика и е открила, че около звездата обикаля планета, на която може би е възможно да е възникнал живот. Междувременно, Европейската космическа агенция и НАСА  са открили начин за много бързо пътуване в космоса и се свързват с вас с молба да предложите план за експедиция до тази планета. Следвайки долните инструкции, подгответе план за експедиция: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24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50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51" name="Shape 251"/>
          <p:cNvSpPr/>
          <p:nvPr/>
        </p:nvSpPr>
        <p:spPr>
          <a:xfrm>
            <a:off x="133350" y="801796"/>
            <a:ext cx="11906250" cy="45618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2100" b="1" u="sng"/>
              <a:t>Детайлни инструкции за учениците: </a:t>
            </a:r>
          </a:p>
          <a:p>
            <a:pPr lvl="0"/>
            <a:r>
              <a:rPr sz="2000"/>
              <a:t>1. Определете научната цел на вашата група.</a:t>
            </a:r>
          </a:p>
          <a:p>
            <a:pPr lvl="0"/>
            <a:r>
              <a:rPr sz="2000"/>
              <a:t>2. Направете план за разузнавателна мисия. На какви въпроси относно планетата желаете да получите отговор? Точно какви данни ще съберете за характеристиките на планетата, нейната повърхност и атмосфера?</a:t>
            </a:r>
          </a:p>
          <a:p>
            <a:pPr lvl="0"/>
            <a:r>
              <a:rPr sz="2000"/>
              <a:t>3. На база на резултатите от разузнавателната мисия,  направете план за продължително наблюдение, което да изследва  вулканични, геологични и атмосферни промени и условия.</a:t>
            </a:r>
          </a:p>
          <a:p>
            <a:pPr lvl="0"/>
            <a:r>
              <a:rPr sz="2000"/>
              <a:t>4. Като имате в предвид научните цели, които сте си поставили, опишете детайлните изследвания, които вашата група ще направи на повърхността. Мисията ще включва ли хора, или ще е роботизирана?  Понеже ще можете подробно да изследвате само малка част от планетата, изборът на областта, която ще изследвате е много важен за вашия проект. Къде ще кацнете? Защо? Какво очаквате да научите и защо това ще е важно?</a:t>
            </a:r>
          </a:p>
          <a:p>
            <a:pPr lvl="0"/>
            <a:r>
              <a:rPr sz="2000"/>
              <a:t>5.  Как ще доставите събраните данни от кацналата мисия до учените обратно на Земята?</a:t>
            </a:r>
          </a:p>
          <a:p>
            <a:pPr lvl="0"/>
            <a:r>
              <a:rPr sz="2000"/>
              <a:t>6. Направете кратка презентация (до 5 минути) на проекта пред останалата част от класа.</a:t>
            </a:r>
          </a:p>
          <a:p>
            <a:pPr lvl="0"/>
            <a:r>
              <a:rPr sz="2000"/>
              <a:t>7. Дискутирайте проектите на отделните групи</a:t>
            </a:r>
            <a:r>
              <a:rPr sz="2400"/>
              <a:t>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254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55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56" name="Shape 256"/>
          <p:cNvSpPr/>
          <p:nvPr/>
        </p:nvSpPr>
        <p:spPr>
          <a:xfrm>
            <a:off x="244631" y="705127"/>
            <a:ext cx="11685322" cy="158369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4400" u="sng">
                <a:solidFill>
                  <a:srgbClr val="44546A"/>
                </a:solidFill>
              </a:rPr>
              <a:t>Практическо упражнение</a:t>
            </a:r>
            <a:r>
              <a:rPr sz="4400">
                <a:solidFill>
                  <a:srgbClr val="44546A"/>
                </a:solidFill>
              </a:rPr>
              <a:t>: </a:t>
            </a:r>
            <a:r>
              <a:rPr lang="" sz="4400">
                <a:solidFill>
                  <a:srgbClr val="44546A"/>
                </a:solidFill>
              </a:rPr>
              <a:t>3б</a:t>
            </a:r>
            <a:r>
              <a:rPr sz="3200">
                <a:solidFill>
                  <a:srgbClr val="44546A"/>
                </a:solidFill>
              </a:rPr>
              <a:t>. Как учените провеждат научни изследвания на други планети </a:t>
            </a:r>
            <a:r>
              <a:rPr sz="2100">
                <a:solidFill>
                  <a:srgbClr val="44546A"/>
                </a:solidFill>
              </a:rPr>
              <a:t>– за по-малки ученици.</a:t>
            </a:r>
          </a:p>
        </p:txBody>
      </p:sp>
      <p:sp>
        <p:nvSpPr>
          <p:cNvPr id="257" name="Shape 257"/>
          <p:cNvSpPr/>
          <p:nvPr/>
        </p:nvSpPr>
        <p:spPr>
          <a:xfrm>
            <a:off x="244631" y="4205900"/>
            <a:ext cx="11685322" cy="12090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2800" b="1">
                <a:solidFill>
                  <a:srgbClr val="002060"/>
                </a:solidFill>
              </a:rPr>
              <a:t>Процедура:</a:t>
            </a:r>
            <a:r>
              <a:rPr sz="2400">
                <a:solidFill>
                  <a:srgbClr val="002060"/>
                </a:solidFill>
              </a:rPr>
              <a:t> Учениците обсъждат как и какви експедиции се провеждат, след което се разделят на групи по 2-ма. Може да посетят избрано място в територията на училището. Групите правят кратка презентация до 5 мин.</a:t>
            </a:r>
          </a:p>
        </p:txBody>
      </p:sp>
      <p:sp>
        <p:nvSpPr>
          <p:cNvPr id="258" name="Shape 258"/>
          <p:cNvSpPr/>
          <p:nvPr/>
        </p:nvSpPr>
        <p:spPr>
          <a:xfrm>
            <a:off x="253339" y="2211417"/>
            <a:ext cx="11685322" cy="1383665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2800" b="1">
                <a:solidFill>
                  <a:srgbClr val="002060"/>
                </a:solidFill>
              </a:rPr>
              <a:t>Методическа част:</a:t>
            </a:r>
            <a:r>
              <a:rPr sz="3600">
                <a:solidFill>
                  <a:srgbClr val="002060"/>
                </a:solidFill>
              </a:rPr>
              <a:t> </a:t>
            </a:r>
            <a:r>
              <a:rPr sz="2400">
                <a:solidFill>
                  <a:srgbClr val="002060"/>
                </a:solidFill>
              </a:rPr>
              <a:t>Учениците да научат повече за методите и дейностите за научни изследвания на небесните тела и да предложат план за бъдеща научна експедиция в космоса, тема </a:t>
            </a:r>
            <a:r>
              <a:rPr lang="en-US" sz="2400">
                <a:solidFill>
                  <a:srgbClr val="002060"/>
                </a:solidFill>
              </a:rPr>
              <a:t>1</a:t>
            </a:r>
            <a:r>
              <a:rPr sz="2400">
                <a:solidFill>
                  <a:srgbClr val="002060"/>
                </a:solidFill>
              </a:rPr>
              <a:t>, упражнение 5.</a:t>
            </a:r>
          </a:p>
        </p:txBody>
      </p:sp>
      <p:sp>
        <p:nvSpPr>
          <p:cNvPr id="259" name="Shape 259"/>
          <p:cNvSpPr/>
          <p:nvPr/>
        </p:nvSpPr>
        <p:spPr>
          <a:xfrm>
            <a:off x="244631" y="3608709"/>
            <a:ext cx="11685322" cy="5359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/>
            <a:r>
              <a:rPr sz="3000" b="1">
                <a:solidFill>
                  <a:srgbClr val="002060"/>
                </a:solidFill>
              </a:rPr>
              <a:t>Материали и инструменти:</a:t>
            </a:r>
            <a:r>
              <a:rPr sz="3000">
                <a:solidFill>
                  <a:srgbClr val="002060"/>
                </a:solidFill>
              </a:rPr>
              <a:t> </a:t>
            </a:r>
            <a:r>
              <a:rPr sz="2400">
                <a:solidFill>
                  <a:srgbClr val="002060"/>
                </a:solidFill>
              </a:rPr>
              <a:t>не</a:t>
            </a:r>
            <a:r>
              <a:rPr sz="300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64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65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grpSp>
        <p:nvGrpSpPr>
          <p:cNvPr id="70" name="Group 70"/>
          <p:cNvGrpSpPr/>
          <p:nvPr/>
        </p:nvGrpSpPr>
        <p:grpSpPr>
          <a:xfrm>
            <a:off x="1840174" y="3416575"/>
            <a:ext cx="3794184" cy="1768688"/>
            <a:chOff x="-1" y="0"/>
            <a:chExt cx="3794182" cy="1768686"/>
          </a:xfrm>
        </p:grpSpPr>
        <p:sp>
          <p:nvSpPr>
            <p:cNvPr id="66" name="Shape 66"/>
            <p:cNvSpPr/>
            <p:nvPr/>
          </p:nvSpPr>
          <p:spPr>
            <a:xfrm>
              <a:off x="-1" y="0"/>
              <a:ext cx="2080590" cy="176868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69" name="Group 69"/>
            <p:cNvGrpSpPr/>
            <p:nvPr/>
          </p:nvGrpSpPr>
          <p:grpSpPr>
            <a:xfrm>
              <a:off x="86338" y="336122"/>
              <a:ext cx="3707843" cy="1096441"/>
              <a:chOff x="-1" y="-1"/>
              <a:chExt cx="3707841" cy="1096440"/>
            </a:xfrm>
          </p:grpSpPr>
          <p:sp>
            <p:nvSpPr>
              <p:cNvPr id="67" name="Shape 67"/>
              <p:cNvSpPr/>
              <p:nvPr/>
            </p:nvSpPr>
            <p:spPr>
              <a:xfrm>
                <a:off x="-1" y="-1"/>
                <a:ext cx="3707841" cy="1096440"/>
              </a:xfrm>
              <a:prstGeom prst="rect">
                <a:avLst/>
              </a:prstGeom>
              <a:solidFill>
                <a:srgbClr val="A5A5A5"/>
              </a:solidFill>
              <a:ln w="1905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-1" y="109752"/>
                <a:ext cx="3707841" cy="8769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sz="1900" b="1">
                    <a:solidFill>
                      <a:srgbClr val="0D0D0D"/>
                    </a:solidFill>
                  </a:rPr>
                  <a:t>4.</a:t>
                </a:r>
                <a:r>
                  <a:rPr sz="1900" b="1">
                    <a:solidFill>
                      <a:srgbClr val="FFFFFF"/>
                    </a:solidFill>
                  </a:rPr>
                  <a:t> </a:t>
                </a:r>
                <a:r>
                  <a:rPr sz="1900" b="1"/>
                  <a:t>STARS </a:t>
                </a:r>
                <a:r>
                  <a:rPr lang="en-US" sz="1900" b="1"/>
                  <a:t>Концепция за програма за обучение по астрономия</a:t>
                </a:r>
              </a:p>
            </p:txBody>
          </p:sp>
        </p:grpSp>
      </p:grpSp>
      <p:grpSp>
        <p:nvGrpSpPr>
          <p:cNvPr id="73" name="Group 73"/>
          <p:cNvGrpSpPr/>
          <p:nvPr/>
        </p:nvGrpSpPr>
        <p:grpSpPr>
          <a:xfrm>
            <a:off x="6207689" y="4142306"/>
            <a:ext cx="3830800" cy="965203"/>
            <a:chOff x="0" y="0"/>
            <a:chExt cx="3830799" cy="965201"/>
          </a:xfrm>
        </p:grpSpPr>
        <p:sp>
          <p:nvSpPr>
            <p:cNvPr id="71" name="Shape 71"/>
            <p:cNvSpPr/>
            <p:nvPr/>
          </p:nvSpPr>
          <p:spPr>
            <a:xfrm>
              <a:off x="0" y="0"/>
              <a:ext cx="1954213" cy="96520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600" b="1"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47117" y="205740"/>
              <a:ext cx="3783682" cy="553719"/>
            </a:xfrm>
            <a:prstGeom prst="rect">
              <a:avLst/>
            </a:prstGeom>
            <a:solidFill>
              <a:srgbClr val="ED7D31"/>
            </a:solidFill>
            <a:ln w="12700" cap="flat">
              <a:solidFill>
                <a:srgbClr val="AD5B24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>
                <a:defRPr b="1"/>
              </a:lvl1pPr>
            </a:lstStyle>
            <a:p>
              <a:pPr lvl="0">
                <a:defRPr b="0"/>
              </a:pPr>
              <a:r>
                <a:rPr lang="en-US" b="1"/>
                <a:t>Международна онлайн конференция</a:t>
              </a:r>
              <a:r>
                <a:rPr b="1"/>
                <a:t> 2020</a:t>
              </a:r>
            </a:p>
          </p:txBody>
        </p:sp>
      </p:grpSp>
      <p:grpSp>
        <p:nvGrpSpPr>
          <p:cNvPr id="78" name="Group 78"/>
          <p:cNvGrpSpPr/>
          <p:nvPr/>
        </p:nvGrpSpPr>
        <p:grpSpPr>
          <a:xfrm>
            <a:off x="733987" y="1504452"/>
            <a:ext cx="3602726" cy="1942345"/>
            <a:chOff x="-1" y="-1"/>
            <a:chExt cx="3602724" cy="1942344"/>
          </a:xfrm>
        </p:grpSpPr>
        <p:sp>
          <p:nvSpPr>
            <p:cNvPr id="74" name="Shape 74"/>
            <p:cNvSpPr/>
            <p:nvPr/>
          </p:nvSpPr>
          <p:spPr>
            <a:xfrm>
              <a:off x="-1" y="-1"/>
              <a:ext cx="3356336" cy="14638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600"/>
              </a:pPr>
              <a:endParaRPr/>
            </a:p>
          </p:txBody>
        </p:sp>
        <p:grpSp>
          <p:nvGrpSpPr>
            <p:cNvPr id="77" name="Group 77"/>
            <p:cNvGrpSpPr/>
            <p:nvPr/>
          </p:nvGrpSpPr>
          <p:grpSpPr>
            <a:xfrm>
              <a:off x="71458" y="65366"/>
              <a:ext cx="3531265" cy="1876977"/>
              <a:chOff x="-1" y="0"/>
              <a:chExt cx="3531263" cy="1876975"/>
            </a:xfrm>
          </p:grpSpPr>
          <p:sp>
            <p:nvSpPr>
              <p:cNvPr id="75" name="Shape 75"/>
              <p:cNvSpPr/>
              <p:nvPr/>
            </p:nvSpPr>
            <p:spPr>
              <a:xfrm>
                <a:off x="-1" y="0"/>
                <a:ext cx="3531263" cy="1876975"/>
              </a:xfrm>
              <a:prstGeom prst="rect">
                <a:avLst/>
              </a:prstGeom>
              <a:gradFill flip="none" rotWithShape="1">
                <a:gsLst>
                  <a:gs pos="0">
                    <a:srgbClr val="5F82CB"/>
                  </a:gs>
                  <a:gs pos="50000">
                    <a:srgbClr val="3E70CA"/>
                  </a:gs>
                  <a:gs pos="100000">
                    <a:srgbClr val="2F61BA"/>
                  </a:gs>
                </a:gsLst>
                <a:lin ang="5400000" scaled="0"/>
              </a:gradFill>
              <a:ln w="6350" cap="flat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76" name="Shape 76"/>
              <p:cNvSpPr/>
              <p:nvPr/>
            </p:nvSpPr>
            <p:spPr>
              <a:xfrm>
                <a:off x="-1" y="500021"/>
                <a:ext cx="3531263" cy="87693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sz="1900" b="1">
                    <a:solidFill>
                      <a:srgbClr val="FFFFFF"/>
                    </a:solidFill>
                  </a:rPr>
                  <a:t>1.</a:t>
                </a:r>
                <a:r>
                  <a:rPr sz="1900">
                    <a:solidFill>
                      <a:srgbClr val="FFFFFF"/>
                    </a:solidFill>
                  </a:rPr>
                  <a:t> </a:t>
                </a:r>
                <a:r>
                  <a:rPr sz="1900" b="1">
                    <a:solidFill>
                      <a:srgbClr val="FFFFFF"/>
                    </a:solidFill>
                  </a:rPr>
                  <a:t>STARS </a:t>
                </a:r>
                <a:r>
                  <a:rPr lang="en-US" sz="1900" b="1">
                    <a:solidFill>
                      <a:srgbClr val="FFFFFF"/>
                    </a:solidFill>
                  </a:rPr>
                  <a:t>Методическо помагало за учители</a:t>
                </a:r>
              </a:p>
              <a:p>
                <a:pPr lvl="0"/>
                <a:r>
                  <a:rPr lang="en-US" sz="1900">
                    <a:solidFill>
                      <a:srgbClr val="FFFFFF"/>
                    </a:solidFill>
                  </a:rPr>
                  <a:t>готови за използване ресурси</a:t>
                </a:r>
                <a:endParaRPr sz="19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3" name="Group 83"/>
          <p:cNvGrpSpPr/>
          <p:nvPr/>
        </p:nvGrpSpPr>
        <p:grpSpPr>
          <a:xfrm>
            <a:off x="8267468" y="2203842"/>
            <a:ext cx="3640417" cy="1768689"/>
            <a:chOff x="-1" y="-2"/>
            <a:chExt cx="3640416" cy="1768687"/>
          </a:xfrm>
        </p:grpSpPr>
        <p:sp>
          <p:nvSpPr>
            <p:cNvPr id="79" name="Shape 79"/>
            <p:cNvSpPr/>
            <p:nvPr/>
          </p:nvSpPr>
          <p:spPr>
            <a:xfrm>
              <a:off x="-1" y="165338"/>
              <a:ext cx="3640416" cy="143800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82" name="Group 82"/>
            <p:cNvGrpSpPr/>
            <p:nvPr/>
          </p:nvGrpSpPr>
          <p:grpSpPr>
            <a:xfrm>
              <a:off x="70197" y="-2"/>
              <a:ext cx="3500021" cy="1768687"/>
              <a:chOff x="0" y="0"/>
              <a:chExt cx="3500019" cy="1768685"/>
            </a:xfrm>
          </p:grpSpPr>
          <p:sp>
            <p:nvSpPr>
              <p:cNvPr id="80" name="Shape 80"/>
              <p:cNvSpPr/>
              <p:nvPr/>
            </p:nvSpPr>
            <p:spPr>
              <a:xfrm>
                <a:off x="0" y="0"/>
                <a:ext cx="3500019" cy="1768685"/>
              </a:xfrm>
              <a:prstGeom prst="rect">
                <a:avLst/>
              </a:prstGeom>
              <a:gradFill flip="none" rotWithShape="1">
                <a:gsLst>
                  <a:gs pos="0">
                    <a:srgbClr val="FFDB9B"/>
                  </a:gs>
                  <a:gs pos="50000">
                    <a:srgbClr val="FFD58D"/>
                  </a:gs>
                  <a:gs pos="100000">
                    <a:srgbClr val="FFD078"/>
                  </a:gs>
                </a:gsLst>
                <a:lin ang="5400000" scaled="0"/>
              </a:gradFill>
              <a:ln w="635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0" y="445875"/>
                <a:ext cx="3500019" cy="8769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sz="1900" b="1"/>
                  <a:t>3.</a:t>
                </a:r>
                <a:r>
                  <a:rPr sz="1900"/>
                  <a:t> </a:t>
                </a:r>
                <a:r>
                  <a:rPr sz="1900" b="1"/>
                  <a:t>STARS </a:t>
                </a:r>
                <a:r>
                  <a:rPr lang="en-US" sz="1900" b="1"/>
                  <a:t>Онлайн платформа</a:t>
                </a:r>
                <a:r>
                  <a:rPr sz="1900" b="1"/>
                  <a:t> </a:t>
                </a:r>
                <a:r>
                  <a:rPr lang="en-US" sz="1900"/>
                  <a:t>с примери за добри практики и възможности за дискусии</a:t>
                </a:r>
                <a:endParaRPr sz="1900"/>
              </a:p>
            </p:txBody>
          </p:sp>
        </p:grpSp>
      </p:grpSp>
      <p:grpSp>
        <p:nvGrpSpPr>
          <p:cNvPr id="88" name="Group 88"/>
          <p:cNvGrpSpPr/>
          <p:nvPr/>
        </p:nvGrpSpPr>
        <p:grpSpPr>
          <a:xfrm>
            <a:off x="4534811" y="1843911"/>
            <a:ext cx="3289671" cy="1856276"/>
            <a:chOff x="-2" y="0"/>
            <a:chExt cx="3289670" cy="1856275"/>
          </a:xfrm>
        </p:grpSpPr>
        <p:sp>
          <p:nvSpPr>
            <p:cNvPr id="84" name="Shape 84"/>
            <p:cNvSpPr/>
            <p:nvPr/>
          </p:nvSpPr>
          <p:spPr>
            <a:xfrm>
              <a:off x="41451" y="0"/>
              <a:ext cx="2576601" cy="132969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600"/>
              </a:pPr>
              <a:endParaRPr/>
            </a:p>
          </p:txBody>
        </p:sp>
        <p:grpSp>
          <p:nvGrpSpPr>
            <p:cNvPr id="87" name="Group 87"/>
            <p:cNvGrpSpPr/>
            <p:nvPr/>
          </p:nvGrpSpPr>
          <p:grpSpPr>
            <a:xfrm>
              <a:off x="-2" y="73640"/>
              <a:ext cx="3289670" cy="1782635"/>
              <a:chOff x="-1" y="-1"/>
              <a:chExt cx="3289669" cy="1782634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-1" y="-1"/>
                <a:ext cx="3289669" cy="1782634"/>
              </a:xfrm>
              <a:prstGeom prst="rect">
                <a:avLst/>
              </a:prstGeom>
              <a:gradFill flip="none" rotWithShape="1">
                <a:gsLst>
                  <a:gs pos="0">
                    <a:srgbClr val="80B860"/>
                  </a:gs>
                  <a:gs pos="50000">
                    <a:srgbClr val="6FB242"/>
                  </a:gs>
                  <a:gs pos="100000">
                    <a:srgbClr val="61A236"/>
                  </a:gs>
                </a:gsLst>
                <a:lin ang="5400000" scaled="0"/>
              </a:gradFill>
              <a:ln w="6350" cap="flat">
                <a:solidFill>
                  <a:srgbClr val="5B9BD5"/>
                </a:solidFill>
                <a:prstDash val="solid"/>
                <a:miter lim="800000"/>
              </a:ln>
              <a:effectLst>
                <a:outerShdw blurRad="63500" dist="19050" dir="5400000" rotWithShape="0">
                  <a:srgbClr val="000000">
                    <a:alpha val="63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-1" y="452849"/>
                <a:ext cx="3289669" cy="87693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sz="1900" b="1">
                    <a:solidFill>
                      <a:srgbClr val="040404"/>
                    </a:solidFill>
                  </a:rPr>
                  <a:t>2.</a:t>
                </a:r>
                <a:r>
                  <a:rPr sz="1900">
                    <a:solidFill>
                      <a:srgbClr val="040404"/>
                    </a:solidFill>
                  </a:rPr>
                  <a:t> </a:t>
                </a:r>
                <a:r>
                  <a:rPr sz="1900" b="1"/>
                  <a:t>STARS </a:t>
                </a:r>
                <a:r>
                  <a:rPr lang="en-US" sz="1900" b="1"/>
                  <a:t>Обучителна програма за учители</a:t>
                </a:r>
                <a:endParaRPr sz="1900">
                  <a:solidFill>
                    <a:srgbClr val="FFFFFF"/>
                  </a:solidFill>
                </a:endParaRPr>
              </a:p>
              <a:p>
                <a:pPr lvl="0"/>
                <a:endParaRPr sz="1900"/>
              </a:p>
            </p:txBody>
          </p:sp>
        </p:grpSp>
      </p:grpSp>
      <p:sp>
        <p:nvSpPr>
          <p:cNvPr id="89" name="Shape 89"/>
          <p:cNvSpPr/>
          <p:nvPr/>
        </p:nvSpPr>
        <p:spPr>
          <a:xfrm>
            <a:off x="642284" y="798515"/>
            <a:ext cx="11685321" cy="7391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002060"/>
                </a:solidFill>
              </a:rPr>
              <a:t>STARS project intro</a:t>
            </a:r>
          </a:p>
        </p:txBody>
      </p:sp>
      <p:sp>
        <p:nvSpPr>
          <p:cNvPr id="90" name="Shape 90"/>
          <p:cNvSpPr/>
          <p:nvPr/>
        </p:nvSpPr>
        <p:spPr>
          <a:xfrm>
            <a:off x="982535" y="4775277"/>
            <a:ext cx="3356333" cy="5613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project-stars.com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26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63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64" name="Shape 264"/>
          <p:cNvSpPr/>
          <p:nvPr/>
        </p:nvSpPr>
        <p:spPr>
          <a:xfrm>
            <a:off x="142875" y="1017696"/>
            <a:ext cx="11906250" cy="40030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2400" b="1" u="sng"/>
              <a:t>Детайлни инструкции за учениците: </a:t>
            </a:r>
            <a:r>
              <a:rPr sz="2400"/>
              <a:t>За провеждането на научна експедиция, учените следват стратегия, която включва три стъпки: а) разузнаване – внимателно наблюдение на целта за кратко време с помощта на близко прелитащ космически кораб, който записва информация за (в случая) планетата, изпраща данни в базата и продължава полета си в космоса; б) продължително наблюдение – изисква космически кораб в орбита около планетата, който да я наблюдава за по-дълго време и с помощта на различни инструменти записва вулканични, геологични и атмосферни промени и условия.; в) детайлно изследване – хора или роботи кацат на планетата и детайлно изследват предварително избрана малка област от повърхността (като кацанията на Луната и роботизираните мисии до повърхността на Марс).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26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68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69" name="Shape 269"/>
          <p:cNvSpPr/>
          <p:nvPr/>
        </p:nvSpPr>
        <p:spPr>
          <a:xfrm>
            <a:off x="133350" y="801797"/>
            <a:ext cx="11906250" cy="47142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2400" b="1" u="sng"/>
              <a:t>Детайлни инструкции за учениците: </a:t>
            </a:r>
          </a:p>
          <a:p>
            <a:pPr lvl="0"/>
            <a:r>
              <a:rPr sz="2400"/>
              <a:t>1. Подобно на учени, които искат да изследват новооткрита планета, изберете някое място в училището, което искате да изследвате (може и част от двора).</a:t>
            </a:r>
          </a:p>
          <a:p>
            <a:pPr lvl="0"/>
            <a:r>
              <a:rPr sz="2400"/>
              <a:t>2. Каква ще е целта на вашата експедиция? Какво знаете вече за това място и какво ново искате да научите за него?</a:t>
            </a:r>
          </a:p>
          <a:p>
            <a:pPr lvl="0"/>
            <a:r>
              <a:rPr sz="2400"/>
              <a:t>3. Как ще стигнете до там? Направете си маршрут и преценете колко време ще ви отнеме да стигнете до там. Ще имате ли нужда да получите разрешение от някого, по кое време мястото ще е достъпно? Ще ви трябва ли възрастен придружител?</a:t>
            </a:r>
          </a:p>
          <a:p>
            <a:pPr lvl="0"/>
            <a:r>
              <a:rPr sz="2400"/>
              <a:t>4. За да постигнете вашата цел и да отговорите на въпросите, които сте си поставили, какви инструменти ще са ви необходими?</a:t>
            </a:r>
          </a:p>
          <a:p>
            <a:pPr lvl="0"/>
            <a:r>
              <a:rPr sz="2400"/>
              <a:t>5. Представете плана си пред класа за не повече от 5 минути.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27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73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74" name="Shape 274"/>
          <p:cNvSpPr/>
          <p:nvPr/>
        </p:nvSpPr>
        <p:spPr>
          <a:xfrm>
            <a:off x="355277" y="1449496"/>
            <a:ext cx="11481446" cy="32918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r>
              <a:rPr sz="2400" b="1"/>
              <a:t>Допълнителни ресурси:</a:t>
            </a:r>
            <a:endParaRPr sz="2400"/>
          </a:p>
          <a:p>
            <a:pPr lvl="0"/>
            <a:r>
              <a:rPr sz="2400"/>
              <a:t>1.Идеи за модели на космически телескопи и сонди, които учениците да построят сами: https://www.esa.int/kids/en/things_to_do   </a:t>
            </a:r>
          </a:p>
          <a:p>
            <a:pPr lvl="0"/>
            <a:r>
              <a:rPr sz="2400"/>
              <a:t>2. Построете и изстреляйте собствена ракета (за ученици до 12 години) http://www.esa.int/Education/Teachers_Corner/Up_up_up_Build_and_launch_your_own_rockets_Teach_with_space_PR23</a:t>
            </a:r>
          </a:p>
          <a:p>
            <a:pPr lvl="0"/>
            <a:r>
              <a:rPr sz="2400"/>
              <a:t>3. Има ли живот на Марс?: https://www.pbs.org/deepspace/classroom/activity7.html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277" name="image1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78" name="image2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79" name="Shape 279"/>
          <p:cNvSpPr/>
          <p:nvPr/>
        </p:nvSpPr>
        <p:spPr>
          <a:xfrm>
            <a:off x="261256" y="836615"/>
            <a:ext cx="11685322" cy="7391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002060"/>
                </a:solidFill>
              </a:rPr>
              <a:t>Изводи, проверка на резултатите</a:t>
            </a:r>
          </a:p>
        </p:txBody>
      </p:sp>
      <p:sp>
        <p:nvSpPr>
          <p:cNvPr id="280" name="Shape 280"/>
          <p:cNvSpPr/>
          <p:nvPr/>
        </p:nvSpPr>
        <p:spPr>
          <a:xfrm>
            <a:off x="400956" y="1645512"/>
            <a:ext cx="11685322" cy="32156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/>
            <a:r>
              <a:rPr sz="2600">
                <a:solidFill>
                  <a:srgbClr val="002060"/>
                </a:solidFill>
              </a:rPr>
              <a:t>Какво следва (Feed Forward)</a:t>
            </a:r>
            <a:r>
              <a:rPr sz="2800">
                <a:solidFill>
                  <a:srgbClr val="002060"/>
                </a:solidFill>
              </a:rPr>
              <a:t>:</a:t>
            </a:r>
            <a:r>
              <a:rPr sz="2100">
                <a:solidFill>
                  <a:srgbClr val="002060"/>
                </a:solidFill>
              </a:rPr>
              <a:t> Базирайте плановете за следващите занятия на базата на представянето на учениците:</a:t>
            </a:r>
          </a:p>
          <a:p>
            <a:pPr lvl="0"/>
            <a:endParaRPr sz="2100">
              <a:solidFill>
                <a:srgbClr val="002060"/>
              </a:solidFill>
            </a:endParaRPr>
          </a:p>
          <a:p>
            <a:pPr marL="171450" lvl="0" indent="-171450">
              <a:buSzPct val="100000"/>
              <a:buChar char="•"/>
            </a:pPr>
            <a:r>
              <a:rPr sz="2100">
                <a:solidFill>
                  <a:srgbClr val="002060"/>
                </a:solidFill>
              </a:rPr>
              <a:t> </a:t>
            </a:r>
            <a:r>
              <a:rPr sz="2100" b="1">
                <a:solidFill>
                  <a:srgbClr val="002060"/>
                </a:solidFill>
              </a:rPr>
              <a:t>Трудност на занятията:</a:t>
            </a:r>
            <a:r>
              <a:rPr sz="2100">
                <a:solidFill>
                  <a:srgbClr val="002060"/>
                </a:solidFill>
              </a:rPr>
              <a:t> в зависимост от това доколко добре учениците са разбрали материала и как са се справили с поставените задачи.</a:t>
            </a:r>
            <a:endParaRPr sz="2800">
              <a:solidFill>
                <a:srgbClr val="002060"/>
              </a:solidFill>
            </a:endParaRPr>
          </a:p>
          <a:p>
            <a:pPr marL="146685" lvl="0" indent="-146685">
              <a:buSzPct val="100000"/>
              <a:buChar char="•"/>
            </a:pPr>
            <a:r>
              <a:rPr sz="2100" b="1">
                <a:solidFill>
                  <a:srgbClr val="002060"/>
                </a:solidFill>
              </a:rPr>
              <a:t>Подход към материала</a:t>
            </a:r>
            <a:r>
              <a:rPr sz="2100">
                <a:solidFill>
                  <a:srgbClr val="002060"/>
                </a:solidFill>
              </a:rPr>
              <a:t>: Какъв е правилният подход, който да помогне за разбиране на материала и изпълнение на поставените задачи.</a:t>
            </a:r>
          </a:p>
          <a:p>
            <a:pPr marL="228600" lvl="0" indent="-228600">
              <a:buSzPct val="100000"/>
              <a:buChar char="•"/>
            </a:pPr>
            <a:r>
              <a:rPr sz="2800" b="1">
                <a:solidFill>
                  <a:srgbClr val="002060"/>
                </a:solidFill>
              </a:rPr>
              <a:t> </a:t>
            </a:r>
            <a:r>
              <a:rPr sz="2100" b="1">
                <a:solidFill>
                  <a:srgbClr val="002060"/>
                </a:solidFill>
              </a:rPr>
              <a:t>Самооценка</a:t>
            </a:r>
            <a:r>
              <a:rPr sz="2100">
                <a:solidFill>
                  <a:srgbClr val="002060"/>
                </a:solidFill>
              </a:rPr>
              <a:t>: самодисциплина, ръководене и контрол на дейностите.</a:t>
            </a:r>
            <a:endParaRPr sz="2800">
              <a:solidFill>
                <a:srgbClr val="002060"/>
              </a:solidFill>
            </a:endParaRPr>
          </a:p>
          <a:p>
            <a:pPr marL="228600" lvl="0" indent="-228600">
              <a:buSzPct val="100000"/>
              <a:buChar char="•"/>
            </a:pPr>
            <a:r>
              <a:rPr sz="2800">
                <a:solidFill>
                  <a:srgbClr val="002060"/>
                </a:solidFill>
              </a:rPr>
              <a:t> </a:t>
            </a:r>
            <a:r>
              <a:rPr sz="2100" b="1">
                <a:solidFill>
                  <a:srgbClr val="002060"/>
                </a:solidFill>
              </a:rPr>
              <a:t>Индивидуален подход</a:t>
            </a:r>
            <a:r>
              <a:rPr sz="2100">
                <a:solidFill>
                  <a:srgbClr val="002060"/>
                </a:solidFill>
              </a:rPr>
              <a:t>: Индивидуални оценки и напътствия.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285" name="image1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86" name="image2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87" name="Shape 287"/>
          <p:cNvSpPr/>
          <p:nvPr/>
        </p:nvSpPr>
        <p:spPr>
          <a:xfrm>
            <a:off x="261256" y="836615"/>
            <a:ext cx="11685322" cy="7391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002060"/>
                </a:solidFill>
              </a:rPr>
              <a:t>Изводи, проверка на резултатите 2</a:t>
            </a:r>
          </a:p>
        </p:txBody>
      </p:sp>
      <p:sp>
        <p:nvSpPr>
          <p:cNvPr id="288" name="Shape 288"/>
          <p:cNvSpPr/>
          <p:nvPr/>
        </p:nvSpPr>
        <p:spPr>
          <a:xfrm>
            <a:off x="261256" y="1698105"/>
            <a:ext cx="11685322" cy="38506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/>
            <a:r>
              <a:rPr sz="2800">
                <a:solidFill>
                  <a:srgbClr val="002060"/>
                </a:solidFill>
              </a:rPr>
              <a:t>Подготовка: </a:t>
            </a:r>
            <a:r>
              <a:rPr sz="2400">
                <a:solidFill>
                  <a:srgbClr val="002060"/>
                </a:solidFill>
              </a:rPr>
              <a:t>Ясна и добре поставени цели на урока и упражненията. Когато добре разберат крайната цел, учениците по-лесно и ефективно биха се фокусирали над конкретна задача/материал.</a:t>
            </a:r>
            <a:r>
              <a:rPr sz="2800">
                <a:solidFill>
                  <a:srgbClr val="002060"/>
                </a:solidFill>
              </a:rPr>
              <a:t>  </a:t>
            </a:r>
          </a:p>
          <a:p>
            <a:pPr lvl="0"/>
            <a:endParaRPr sz="2800">
              <a:solidFill>
                <a:srgbClr val="002060"/>
              </a:solidFill>
            </a:endParaRPr>
          </a:p>
          <a:p>
            <a:pPr lvl="0"/>
            <a:r>
              <a:rPr sz="2800">
                <a:solidFill>
                  <a:srgbClr val="002060"/>
                </a:solidFill>
              </a:rPr>
              <a:t>Проверка: </a:t>
            </a:r>
            <a:r>
              <a:rPr sz="2300">
                <a:solidFill>
                  <a:srgbClr val="002060"/>
                </a:solidFill>
              </a:rPr>
              <a:t>Как се справих? Индивидуална оценка и отзив от страна на учителя за свършената от ученика работа, които да са конкретно свързани с изпълнението на поставената цел. Да съдържа информация за напредъка (или липсата на такъв) на ученика и да даде напътствия които да помогнат за постигане на целта и доближаване до очаквания стандарт.   </a:t>
            </a:r>
            <a:endParaRPr sz="280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93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94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1524000" y="637479"/>
            <a:ext cx="9144000" cy="954984"/>
          </a:xfrm>
          <a:prstGeom prst="rect">
            <a:avLst/>
          </a:prstGeom>
        </p:spPr>
        <p:txBody>
          <a:bodyPr>
            <a:normAutofit/>
          </a:bodyPr>
          <a:lstStyle>
            <a:lvl1pPr defTabSz="859790">
              <a:defRPr sz="5600">
                <a:solidFill>
                  <a:srgbClr val="142A9D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cs-CZ" sz="4400" u="sng" dirty="0" err="1">
                <a:solidFill>
                  <a:srgbClr val="002060"/>
                </a:solidFill>
                <a:sym typeface="Calibri Light"/>
              </a:rPr>
              <a:t>Модули</a:t>
            </a:r>
            <a:r>
              <a:rPr lang="cs-CZ" sz="4400" u="sng" dirty="0">
                <a:solidFill>
                  <a:srgbClr val="002060"/>
                </a:solidFill>
                <a:sym typeface="Calibri Light"/>
              </a:rPr>
              <a:t> </a:t>
            </a:r>
            <a:r>
              <a:rPr lang="cs-CZ" sz="4400" u="sng" dirty="0" err="1">
                <a:solidFill>
                  <a:srgbClr val="002060"/>
                </a:solidFill>
                <a:sym typeface="Calibri Light"/>
              </a:rPr>
              <a:t>на</a:t>
            </a:r>
            <a:r>
              <a:rPr lang="cs-CZ" sz="4400" u="sng" dirty="0">
                <a:solidFill>
                  <a:srgbClr val="002060"/>
                </a:solidFill>
                <a:sym typeface="Calibri Light"/>
              </a:rPr>
              <a:t> </a:t>
            </a:r>
            <a:r>
              <a:rPr lang="cs-CZ" sz="4400" u="sng" dirty="0" err="1">
                <a:solidFill>
                  <a:srgbClr val="002060"/>
                </a:solidFill>
                <a:sym typeface="Calibri Light"/>
              </a:rPr>
              <a:t>проекта</a:t>
            </a:r>
            <a:r>
              <a:rPr lang="cs-CZ" sz="4400" u="sng" dirty="0">
                <a:solidFill>
                  <a:srgbClr val="002060"/>
                </a:solidFill>
                <a:sym typeface="Calibri Light"/>
              </a:rPr>
              <a:t> STARS</a:t>
            </a:r>
            <a:endParaRPr sz="4400" dirty="0">
              <a:solidFill>
                <a:srgbClr val="142A9D"/>
              </a:solidFill>
            </a:endParaRPr>
          </a:p>
        </p:txBody>
      </p:sp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xfrm>
            <a:off x="81209" y="1749971"/>
            <a:ext cx="11608597" cy="389244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just" defTabSz="868680">
              <a:spcBef>
                <a:spcPts val="900"/>
              </a:spcBef>
              <a:defRPr sz="1800"/>
            </a:pPr>
            <a:r>
              <a:rPr lang="ru-RU" sz="2800" dirty="0">
                <a:solidFill>
                  <a:srgbClr val="002060"/>
                </a:solidFill>
              </a:rPr>
              <a:t>#1 	Съзвездия.					#6 	Галактическа среда.</a:t>
            </a:r>
          </a:p>
          <a:p>
            <a:pPr algn="just" defTabSz="868680">
              <a:spcBef>
                <a:spcPts val="900"/>
              </a:spcBef>
              <a:defRPr sz="1800"/>
            </a:pPr>
            <a:r>
              <a:rPr lang="ru-RU" sz="2800" dirty="0">
                <a:solidFill>
                  <a:srgbClr val="002060"/>
                </a:solidFill>
              </a:rPr>
              <a:t>#2 	Движение на небесните тела.	#7 	Слънцето и звездите.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lang="ru-RU" sz="2800" dirty="0">
                <a:solidFill>
                  <a:srgbClr val="002060"/>
                </a:solidFill>
              </a:rPr>
              <a:t>#3 	Закон на Нютон за гравитацията.	#8 	Галактиката Млечен път и 								            други галактики.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lang="ru-RU" sz="2800" dirty="0">
                <a:solidFill>
                  <a:srgbClr val="002060"/>
                </a:solidFill>
              </a:rPr>
              <a:t>#4 	</a:t>
            </a:r>
            <a:r>
              <a:rPr lang="ru-RU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Изследване</a:t>
            </a:r>
            <a:r>
              <a:rPr lang="ru-RU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на Вселената. 		#9 	Вселената.</a:t>
            </a:r>
          </a:p>
          <a:p>
            <a:pPr algn="just" defTabSz="868680">
              <a:spcBef>
                <a:spcPts val="900"/>
              </a:spcBef>
              <a:defRPr sz="1800"/>
            </a:pPr>
            <a:r>
              <a:rPr lang="ru-RU" sz="2800" dirty="0">
                <a:solidFill>
                  <a:srgbClr val="002060"/>
                </a:solidFill>
              </a:rPr>
              <a:t>#5 	Слънчевата система.			#10	Обсерватории.</a:t>
            </a:r>
            <a:r>
              <a:rPr lang="ru-RU" sz="2800" b="1" dirty="0">
                <a:solidFill>
                  <a:srgbClr val="112B93"/>
                </a:solidFill>
                <a:sym typeface="+mn-ea"/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9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00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1524000" y="637479"/>
            <a:ext cx="9144000" cy="954984"/>
          </a:xfrm>
          <a:prstGeom prst="rect">
            <a:avLst/>
          </a:prstGeom>
        </p:spPr>
        <p:txBody>
          <a:bodyPr lIns="0" tIns="0" rIns="0" bIns="0"/>
          <a:lstStyle>
            <a:lvl1pPr defTabSz="713105">
              <a:defRPr sz="4600">
                <a:solidFill>
                  <a:srgbClr val="142A9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 err="1">
                <a:solidFill>
                  <a:srgbClr val="002060"/>
                </a:solidFill>
              </a:rPr>
              <a:t>Как</a:t>
            </a:r>
            <a:r>
              <a:rPr sz="4600" dirty="0">
                <a:solidFill>
                  <a:srgbClr val="002060"/>
                </a:solidFill>
              </a:rPr>
              <a:t> </a:t>
            </a:r>
            <a:r>
              <a:rPr sz="4600" dirty="0" err="1">
                <a:solidFill>
                  <a:srgbClr val="002060"/>
                </a:solidFill>
              </a:rPr>
              <a:t>са</a:t>
            </a:r>
            <a:r>
              <a:rPr sz="4600" dirty="0">
                <a:solidFill>
                  <a:srgbClr val="002060"/>
                </a:solidFill>
              </a:rPr>
              <a:t> </a:t>
            </a:r>
            <a:r>
              <a:rPr sz="4600" dirty="0" err="1">
                <a:solidFill>
                  <a:srgbClr val="002060"/>
                </a:solidFill>
              </a:rPr>
              <a:t>структурирани</a:t>
            </a:r>
            <a:r>
              <a:rPr sz="4600" dirty="0">
                <a:solidFill>
                  <a:srgbClr val="002060"/>
                </a:solidFill>
              </a:rPr>
              <a:t> </a:t>
            </a:r>
            <a:r>
              <a:rPr sz="4600" dirty="0" err="1">
                <a:solidFill>
                  <a:srgbClr val="002060"/>
                </a:solidFill>
              </a:rPr>
              <a:t>модулите</a:t>
            </a:r>
            <a:endParaRPr sz="4600" dirty="0">
              <a:solidFill>
                <a:srgbClr val="002060"/>
              </a:solidFill>
            </a:endParaRP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1209" y="1749971"/>
            <a:ext cx="11608597" cy="3892446"/>
          </a:xfrm>
          <a:prstGeom prst="rect">
            <a:avLst/>
          </a:prstGeom>
        </p:spPr>
        <p:txBody>
          <a:bodyPr lIns="0" tIns="0" rIns="0" bIns="0"/>
          <a:lstStyle/>
          <a:p>
            <a:pPr lvl="0" algn="just">
              <a:defRPr sz="1800"/>
            </a:pPr>
            <a:r>
              <a:rPr sz="2400" dirty="0"/>
              <a:t>	</a:t>
            </a:r>
            <a:r>
              <a:rPr sz="2400" dirty="0" err="1">
                <a:solidFill>
                  <a:srgbClr val="002060"/>
                </a:solidFill>
              </a:rPr>
              <a:t>Всеки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модул</a:t>
            </a:r>
            <a:r>
              <a:rPr sz="2400" dirty="0">
                <a:solidFill>
                  <a:srgbClr val="002060"/>
                </a:solidFill>
              </a:rPr>
              <a:t> е </a:t>
            </a:r>
            <a:r>
              <a:rPr sz="2400" dirty="0" err="1">
                <a:solidFill>
                  <a:srgbClr val="002060"/>
                </a:solidFill>
              </a:rPr>
              <a:t>разделен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на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няколко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теми</a:t>
            </a:r>
            <a:r>
              <a:rPr sz="2400" dirty="0">
                <a:solidFill>
                  <a:srgbClr val="002060"/>
                </a:solidFill>
              </a:rPr>
              <a:t>.</a:t>
            </a:r>
          </a:p>
          <a:p>
            <a:pPr lvl="0" algn="just">
              <a:defRPr sz="1800"/>
            </a:pPr>
            <a:r>
              <a:rPr sz="2400" dirty="0">
                <a:solidFill>
                  <a:srgbClr val="002060"/>
                </a:solidFill>
              </a:rPr>
              <a:t>	</a:t>
            </a:r>
            <a:r>
              <a:rPr sz="2400" dirty="0" err="1">
                <a:solidFill>
                  <a:srgbClr val="002060"/>
                </a:solidFill>
              </a:rPr>
              <a:t>Всяка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тема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съдържа</a:t>
            </a:r>
            <a:r>
              <a:rPr sz="2400" dirty="0">
                <a:solidFill>
                  <a:srgbClr val="002060"/>
                </a:solidFill>
              </a:rPr>
              <a:t>:</a:t>
            </a:r>
          </a:p>
          <a:p>
            <a:pPr marL="1435100" lvl="0" indent="-304800" algn="just">
              <a:buClr>
                <a:srgbClr val="131D84"/>
              </a:buClr>
              <a:buSzPct val="100000"/>
              <a:buFont typeface="Arial" panose="020B0604020202020204"/>
              <a:buChar char="•"/>
              <a:defRPr sz="1800"/>
            </a:pPr>
            <a:r>
              <a:rPr sz="2400" dirty="0" err="1">
                <a:solidFill>
                  <a:srgbClr val="002060"/>
                </a:solidFill>
              </a:rPr>
              <a:t>Кратко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въведение</a:t>
            </a:r>
            <a:r>
              <a:rPr sz="2400" dirty="0">
                <a:solidFill>
                  <a:srgbClr val="002060"/>
                </a:solidFill>
              </a:rPr>
              <a:t> и </a:t>
            </a:r>
            <a:r>
              <a:rPr sz="2400" dirty="0" err="1">
                <a:solidFill>
                  <a:srgbClr val="002060"/>
                </a:solidFill>
              </a:rPr>
              <a:t>ключови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думи</a:t>
            </a:r>
            <a:r>
              <a:rPr sz="2400" dirty="0">
                <a:solidFill>
                  <a:srgbClr val="002060"/>
                </a:solidFill>
              </a:rPr>
              <a:t>;</a:t>
            </a:r>
          </a:p>
          <a:p>
            <a:pPr marL="1435100" lvl="0" indent="-304800" algn="just">
              <a:buClr>
                <a:srgbClr val="131D84"/>
              </a:buClr>
              <a:buSzPct val="100000"/>
              <a:buFont typeface="Arial" panose="020B0604020202020204"/>
              <a:buChar char="•"/>
              <a:defRPr sz="1800"/>
            </a:pPr>
            <a:r>
              <a:rPr sz="2400" dirty="0" err="1">
                <a:solidFill>
                  <a:srgbClr val="002060"/>
                </a:solidFill>
              </a:rPr>
              <a:t>Теоретична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част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за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учителя</a:t>
            </a:r>
            <a:r>
              <a:rPr sz="2400" dirty="0">
                <a:solidFill>
                  <a:srgbClr val="002060"/>
                </a:solidFill>
              </a:rPr>
              <a:t> - </a:t>
            </a:r>
            <a:r>
              <a:rPr sz="2400" dirty="0" err="1">
                <a:solidFill>
                  <a:srgbClr val="002060"/>
                </a:solidFill>
              </a:rPr>
              <a:t>дава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базисната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информация</a:t>
            </a:r>
            <a:r>
              <a:rPr sz="2400" dirty="0">
                <a:solidFill>
                  <a:srgbClr val="002060"/>
                </a:solidFill>
              </a:rPr>
              <a:t>, </a:t>
            </a:r>
            <a:r>
              <a:rPr sz="2400" dirty="0" err="1">
                <a:solidFill>
                  <a:srgbClr val="002060"/>
                </a:solidFill>
              </a:rPr>
              <a:t>необходима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за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подготвяне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на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урок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по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тази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тема</a:t>
            </a:r>
            <a:r>
              <a:rPr sz="2400" dirty="0">
                <a:solidFill>
                  <a:srgbClr val="002060"/>
                </a:solidFill>
              </a:rPr>
              <a:t> (в </a:t>
            </a:r>
            <a:r>
              <a:rPr sz="2400" dirty="0" err="1">
                <a:solidFill>
                  <a:srgbClr val="002060"/>
                </a:solidFill>
              </a:rPr>
              <a:t>някои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случаи</a:t>
            </a:r>
            <a:r>
              <a:rPr sz="2400" dirty="0">
                <a:solidFill>
                  <a:srgbClr val="002060"/>
                </a:solidFill>
              </a:rPr>
              <a:t> и </a:t>
            </a:r>
            <a:r>
              <a:rPr sz="2400" dirty="0" err="1">
                <a:solidFill>
                  <a:srgbClr val="002060"/>
                </a:solidFill>
              </a:rPr>
              <a:t>линкове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към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допълнители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материали</a:t>
            </a:r>
            <a:r>
              <a:rPr sz="2400" dirty="0">
                <a:solidFill>
                  <a:srgbClr val="002060"/>
                </a:solidFill>
              </a:rPr>
              <a:t> в </a:t>
            </a:r>
            <a:r>
              <a:rPr sz="2400" dirty="0" err="1">
                <a:solidFill>
                  <a:srgbClr val="002060"/>
                </a:solidFill>
              </a:rPr>
              <a:t>интернет</a:t>
            </a:r>
            <a:r>
              <a:rPr sz="2400" dirty="0">
                <a:solidFill>
                  <a:srgbClr val="002060"/>
                </a:solidFill>
              </a:rPr>
              <a:t>).</a:t>
            </a:r>
          </a:p>
          <a:p>
            <a:pPr lvl="0" indent="1130300" algn="just">
              <a:defRPr sz="1800"/>
            </a:pPr>
            <a:r>
              <a:rPr sz="2400" dirty="0">
                <a:solidFill>
                  <a:srgbClr val="002060"/>
                </a:solidFill>
              </a:rPr>
              <a:t>! ТОВА НЕ СА ГОТОВИ УРОЦИ!</a:t>
            </a:r>
          </a:p>
          <a:p>
            <a:pPr marL="1435100" lvl="0" indent="-304800" algn="just">
              <a:buClr>
                <a:srgbClr val="131D84"/>
              </a:buClr>
              <a:buSzPct val="100000"/>
              <a:buFont typeface="Arial" panose="020B0604020202020204"/>
              <a:buChar char="•"/>
              <a:defRPr sz="1800"/>
            </a:pPr>
            <a:r>
              <a:rPr sz="2400" dirty="0" err="1">
                <a:solidFill>
                  <a:srgbClr val="002060"/>
                </a:solidFill>
              </a:rPr>
              <a:t>Практически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упражнения</a:t>
            </a:r>
            <a:r>
              <a:rPr sz="2400" dirty="0">
                <a:solidFill>
                  <a:srgbClr val="002060"/>
                </a:solidFill>
              </a:rPr>
              <a:t> и </a:t>
            </a:r>
            <a:r>
              <a:rPr sz="2400" dirty="0" err="1">
                <a:solidFill>
                  <a:srgbClr val="002060"/>
                </a:solidFill>
              </a:rPr>
              <a:t>тестове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за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ученика</a:t>
            </a:r>
            <a:r>
              <a:rPr sz="2400" dirty="0">
                <a:solidFill>
                  <a:srgbClr val="002060"/>
                </a:solidFill>
              </a:rPr>
              <a:t> - (в </a:t>
            </a:r>
            <a:r>
              <a:rPr sz="2400" dirty="0" err="1">
                <a:solidFill>
                  <a:srgbClr val="002060"/>
                </a:solidFill>
              </a:rPr>
              <a:t>повечето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случаи</a:t>
            </a:r>
            <a:r>
              <a:rPr sz="2400" dirty="0">
                <a:solidFill>
                  <a:srgbClr val="002060"/>
                </a:solidFill>
              </a:rPr>
              <a:t>) </a:t>
            </a:r>
            <a:r>
              <a:rPr sz="2400" dirty="0" err="1">
                <a:solidFill>
                  <a:srgbClr val="002060"/>
                </a:solidFill>
              </a:rPr>
              <a:t>готови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за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ползване</a:t>
            </a:r>
            <a:r>
              <a:rPr sz="2400" dirty="0">
                <a:solidFill>
                  <a:srgbClr val="002060"/>
                </a:solidFill>
              </a:rPr>
              <a:t> в </a:t>
            </a:r>
            <a:r>
              <a:rPr sz="2400" dirty="0" err="1">
                <a:solidFill>
                  <a:srgbClr val="002060"/>
                </a:solidFill>
              </a:rPr>
              <a:t>класната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стая</a:t>
            </a:r>
            <a:r>
              <a:rPr sz="2400" dirty="0">
                <a:solidFill>
                  <a:srgbClr val="002060"/>
                </a:solidFill>
              </a:rPr>
              <a:t>, </a:t>
            </a:r>
            <a:r>
              <a:rPr sz="2400" dirty="0" err="1">
                <a:solidFill>
                  <a:srgbClr val="002060"/>
                </a:solidFill>
              </a:rPr>
              <a:t>придружени</a:t>
            </a:r>
            <a:r>
              <a:rPr sz="2400" dirty="0">
                <a:solidFill>
                  <a:srgbClr val="002060"/>
                </a:solidFill>
              </a:rPr>
              <a:t> с </a:t>
            </a:r>
            <a:r>
              <a:rPr sz="2400" dirty="0" err="1">
                <a:solidFill>
                  <a:srgbClr val="002060"/>
                </a:solidFill>
              </a:rPr>
              <a:t>отговори</a:t>
            </a:r>
            <a:r>
              <a:rPr sz="2400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23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24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25" name="Shape 125"/>
          <p:cNvSpPr/>
          <p:nvPr/>
        </p:nvSpPr>
        <p:spPr>
          <a:xfrm>
            <a:off x="261256" y="836615"/>
            <a:ext cx="11685322" cy="6477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002060"/>
                </a:solidFill>
              </a:rPr>
              <a:t>Как да подходим към материала 1</a:t>
            </a:r>
          </a:p>
        </p:txBody>
      </p:sp>
      <p:sp>
        <p:nvSpPr>
          <p:cNvPr id="126" name="Shape 126"/>
          <p:cNvSpPr/>
          <p:nvPr/>
        </p:nvSpPr>
        <p:spPr>
          <a:xfrm>
            <a:off x="504232" y="1650809"/>
            <a:ext cx="11198505" cy="393954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marL="502285" lvl="0" indent="-502285">
              <a:buClr>
                <a:srgbClr val="002060"/>
              </a:buClr>
              <a:buSzPct val="100000"/>
              <a:buAutoNum type="arabicPeriod"/>
            </a:pPr>
            <a:r>
              <a:rPr sz="2600">
                <a:solidFill>
                  <a:srgbClr val="002060"/>
                </a:solidFill>
              </a:rPr>
              <a:t>Прочетете внимателно теоретичната част за учителя.</a:t>
            </a:r>
          </a:p>
          <a:p>
            <a:pPr marL="502285" lvl="0" indent="-502285">
              <a:buClr>
                <a:srgbClr val="002060"/>
              </a:buClr>
              <a:buSzPct val="100000"/>
              <a:buAutoNum type="arabicPeriod" startAt="2"/>
            </a:pPr>
            <a:r>
              <a:rPr sz="2600">
                <a:solidFill>
                  <a:srgbClr val="002060"/>
                </a:solidFill>
              </a:rPr>
              <a:t>Ако имате въпроси, потърсете отговор в допълнителните материали в страницата на проекта (http://project-stars.com/?lang=bg) или на други интернет страници.                                                           </a:t>
            </a:r>
          </a:p>
          <a:p>
            <a:pPr lvl="0"/>
            <a:r>
              <a:rPr sz="2600">
                <a:solidFill>
                  <a:srgbClr val="002060"/>
                </a:solidFill>
              </a:rPr>
              <a:t>	</a:t>
            </a:r>
            <a:r>
              <a:rPr sz="2600">
                <a:solidFill>
                  <a:srgbClr val="F22D25"/>
                </a:solidFill>
              </a:rPr>
              <a:t>Внимание! Убедете се, че източниците са достоверни!</a:t>
            </a:r>
          </a:p>
          <a:p>
            <a:pPr lvl="0">
              <a:buClr>
                <a:srgbClr val="002163"/>
              </a:buClr>
            </a:pPr>
            <a:r>
              <a:rPr sz="2600">
                <a:solidFill>
                  <a:srgbClr val="002163"/>
                </a:solidFill>
                <a:sym typeface="+mn-ea"/>
              </a:rPr>
              <a:t>При подготовка на теоретичната част:</a:t>
            </a:r>
            <a:endParaRPr sz="2600">
              <a:solidFill>
                <a:srgbClr val="002163"/>
              </a:solidFill>
            </a:endParaRPr>
          </a:p>
          <a:p>
            <a:pPr lvl="0"/>
            <a:r>
              <a:rPr sz="2000">
                <a:solidFill>
                  <a:srgbClr val="002163"/>
                </a:solidFill>
                <a:sym typeface="+mn-ea"/>
              </a:rPr>
              <a:t>Тематиката, разисквана в този модул е сред най-интересните и вълнуващи области на астрофизиката</a:t>
            </a:r>
            <a:r>
              <a:rPr lang="en-US" sz="2000">
                <a:solidFill>
                  <a:srgbClr val="002163"/>
                </a:solidFill>
                <a:sym typeface="+mn-ea"/>
              </a:rPr>
              <a:t>. </a:t>
            </a:r>
            <a:r>
              <a:rPr sz="2000">
                <a:solidFill>
                  <a:srgbClr val="002163"/>
                </a:solidFill>
                <a:sym typeface="+mn-ea"/>
              </a:rPr>
              <a:t>Животът във Вселената вълнува всеки човек, но тук е важно от учениците да усвоят научния подход към този проблем. Откриването на хилядите екзопланети и тяхното изследване е ключов фактор за развитието на тази област от познанието. </a:t>
            </a:r>
            <a:endParaRPr sz="2000">
              <a:solidFill>
                <a:srgbClr val="002163"/>
              </a:solidFill>
            </a:endParaRPr>
          </a:p>
          <a:p>
            <a:pPr lvl="0"/>
            <a:endParaRPr sz="2000">
              <a:solidFill>
                <a:srgbClr val="F22D25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3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36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37" name="Shape 137"/>
          <p:cNvSpPr/>
          <p:nvPr/>
        </p:nvSpPr>
        <p:spPr>
          <a:xfrm>
            <a:off x="527956" y="760415"/>
            <a:ext cx="11685321" cy="67691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 algn="ctr"/>
            <a:r>
              <a:rPr sz="4400" u="sng">
                <a:solidFill>
                  <a:srgbClr val="002060"/>
                </a:solidFill>
              </a:rPr>
              <a:t>Как да подходим към материала </a:t>
            </a:r>
            <a:r>
              <a:rPr lang="" sz="4400" u="sng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38" name="Shape 138"/>
          <p:cNvSpPr/>
          <p:nvPr/>
        </p:nvSpPr>
        <p:spPr>
          <a:xfrm>
            <a:off x="496747" y="1486760"/>
            <a:ext cx="11198506" cy="36830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marL="424815" lvl="0" indent="-424815">
              <a:buClr>
                <a:srgbClr val="002060"/>
              </a:buClr>
              <a:buSzPct val="100000"/>
              <a:buAutoNum type="arabicPeriod" startAt="4"/>
            </a:pPr>
            <a:r>
              <a:rPr sz="2200">
                <a:solidFill>
                  <a:srgbClr val="002060"/>
                </a:solidFill>
              </a:rPr>
              <a:t>Прочетете внимателно практическите упражнения и отговорите към тях.</a:t>
            </a:r>
          </a:p>
          <a:p>
            <a:pPr lvl="0"/>
            <a:endParaRPr sz="2400">
              <a:solidFill>
                <a:srgbClr val="002060"/>
              </a:solidFill>
            </a:endParaRPr>
          </a:p>
          <a:p>
            <a:pPr marL="424815" lvl="0" indent="-424815">
              <a:buClr>
                <a:srgbClr val="002060"/>
              </a:buClr>
              <a:buSzPct val="100000"/>
              <a:buAutoNum type="arabicPeriod" startAt="5"/>
            </a:pPr>
            <a:r>
              <a:rPr sz="2200">
                <a:solidFill>
                  <a:srgbClr val="002060"/>
                </a:solidFill>
              </a:rPr>
              <a:t>Ако имате въпроси, потърсете отговор в допълнителните материали и/или в страницата на проекта (http://project-stars.com/?lang=bg) или на други интернет страници.                        </a:t>
            </a:r>
            <a:r>
              <a:rPr sz="2200">
                <a:solidFill>
                  <a:srgbClr val="F22D25"/>
                </a:solidFill>
              </a:rPr>
              <a:t>Внимание! Убедете се, че източниците са достоверни!</a:t>
            </a:r>
          </a:p>
          <a:p>
            <a:pPr lvl="0"/>
            <a:endParaRPr sz="2400">
              <a:solidFill>
                <a:srgbClr val="002163"/>
              </a:solidFill>
            </a:endParaRPr>
          </a:p>
          <a:p>
            <a:pPr marL="424815" lvl="0" indent="-424815">
              <a:buClr>
                <a:srgbClr val="002163"/>
              </a:buClr>
              <a:buSzPct val="100000"/>
              <a:buAutoNum type="arabicPeriod" startAt="6"/>
            </a:pPr>
            <a:r>
              <a:rPr sz="2200">
                <a:solidFill>
                  <a:srgbClr val="002163"/>
                </a:solidFill>
              </a:rPr>
              <a:t>В зависимост от Вашата теоретична част, подберете практически упражнения за илюстриране на материала, който сте подбрали. Може да потърсите други упражнения в </a:t>
            </a:r>
            <a:r>
              <a:rPr sz="2200">
                <a:solidFill>
                  <a:srgbClr val="002060"/>
                </a:solidFill>
              </a:rPr>
              <a:t>допълнителните материали и/или в страницата на проекта (http://project-stars.com/?lang=bg) или на други интернет страници.                                                           </a:t>
            </a:r>
            <a:r>
              <a:rPr sz="2200">
                <a:solidFill>
                  <a:srgbClr val="F22D25"/>
                </a:solidFill>
              </a:rPr>
              <a:t>Внимание! Убедете се, че източниците са достоверни!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41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42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43" name="Shape 143"/>
          <p:cNvSpPr/>
          <p:nvPr/>
        </p:nvSpPr>
        <p:spPr>
          <a:xfrm>
            <a:off x="527956" y="760415"/>
            <a:ext cx="11685321" cy="67691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 algn="ctr"/>
            <a:r>
              <a:rPr sz="4400" u="sng">
                <a:solidFill>
                  <a:srgbClr val="002060"/>
                </a:solidFill>
              </a:rPr>
              <a:t>Как да подходим към материала </a:t>
            </a:r>
            <a:r>
              <a:rPr lang="" sz="4400" u="sng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144" name="Shape 144"/>
          <p:cNvSpPr/>
          <p:nvPr/>
        </p:nvSpPr>
        <p:spPr>
          <a:xfrm>
            <a:off x="496747" y="1486760"/>
            <a:ext cx="11198506" cy="39878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marL="424815" lvl="0" indent="-424815">
              <a:buClr>
                <a:srgbClr val="002060"/>
              </a:buClr>
              <a:buSzPct val="100000"/>
              <a:buAutoNum type="arabicPeriod" startAt="7"/>
            </a:pPr>
            <a:r>
              <a:rPr sz="2200">
                <a:solidFill>
                  <a:srgbClr val="002060"/>
                </a:solidFill>
              </a:rPr>
              <a:t>Имайте предвид, че за някои от упражненията се изискват допълнителни материали, които едва ли са в наличност в класната стая. За тях, предварително трябва да се подготвите - или Вие да ги снабдите, или да предупредите учениците да ги приготвят отнапред!</a:t>
            </a:r>
          </a:p>
          <a:p>
            <a:pPr lvl="0"/>
            <a:endParaRPr sz="2200">
              <a:solidFill>
                <a:srgbClr val="002060"/>
              </a:solidFill>
            </a:endParaRPr>
          </a:p>
          <a:p>
            <a:pPr marL="424815" lvl="0" indent="-424815">
              <a:buClr>
                <a:srgbClr val="002060"/>
              </a:buClr>
              <a:buSzPct val="100000"/>
              <a:buAutoNum type="arabicPeriod" startAt="8"/>
            </a:pPr>
            <a:r>
              <a:rPr sz="2200">
                <a:solidFill>
                  <a:srgbClr val="002060"/>
                </a:solidFill>
              </a:rPr>
              <a:t>Препоръчваме да изпробвате избраните упражнения и да направите собствена преценка за сложността и необходимото за изпълнение време. Ако прецените, можете да правите промени, съкращение, улеснение и т.н. на упражненията, стига това да не нарушава физическия смисъл на заданията.</a:t>
            </a:r>
          </a:p>
          <a:p>
            <a:pPr lvl="0"/>
            <a:endParaRPr sz="2400">
              <a:solidFill>
                <a:srgbClr val="002163"/>
              </a:solidFill>
            </a:endParaRPr>
          </a:p>
          <a:p>
            <a:pPr marL="424815" lvl="0" indent="-424815">
              <a:buClr>
                <a:srgbClr val="002163"/>
              </a:buClr>
              <a:buSzPct val="100000"/>
              <a:buAutoNum type="arabicPeriod" startAt="9"/>
            </a:pPr>
            <a:r>
              <a:rPr sz="2200">
                <a:solidFill>
                  <a:srgbClr val="002163"/>
                </a:solidFill>
              </a:rPr>
              <a:t>По ваша преценка, можете да дадете накои от упражненията (или част от тях) за домашно - да се направи предварителна подготовка, или да се довърши вкъщи.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1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18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19" name="Shape 119"/>
          <p:cNvSpPr/>
          <p:nvPr/>
        </p:nvSpPr>
        <p:spPr>
          <a:xfrm>
            <a:off x="261256" y="836615"/>
            <a:ext cx="11685322" cy="7391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002060"/>
                </a:solidFill>
              </a:rPr>
              <a:t>Теоретично съдържаниe</a:t>
            </a:r>
          </a:p>
        </p:txBody>
      </p:sp>
      <p:sp>
        <p:nvSpPr>
          <p:cNvPr id="120" name="Shape 120"/>
          <p:cNvSpPr/>
          <p:nvPr/>
        </p:nvSpPr>
        <p:spPr>
          <a:xfrm>
            <a:off x="748665" y="1467485"/>
            <a:ext cx="10075545" cy="3923665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/>
          <a:p>
            <a:pPr lvl="0"/>
            <a:r>
              <a:rPr sz="3600" b="1">
                <a:solidFill>
                  <a:srgbClr val="002060"/>
                </a:solidFill>
              </a:rPr>
              <a:t> Живот във Вселената</a:t>
            </a:r>
          </a:p>
          <a:p>
            <a:pPr lvl="0"/>
            <a:r>
              <a:rPr sz="3600">
                <a:solidFill>
                  <a:srgbClr val="002060"/>
                </a:solidFill>
              </a:rPr>
              <a:t>	</a:t>
            </a:r>
            <a:r>
              <a:rPr lang="en-US" sz="3100">
                <a:solidFill>
                  <a:srgbClr val="002060"/>
                </a:solidFill>
              </a:rPr>
              <a:t> </a:t>
            </a:r>
            <a:r>
              <a:rPr sz="3100">
                <a:solidFill>
                  <a:srgbClr val="002060"/>
                </a:solidFill>
              </a:rPr>
              <a:t>Екзопланети. </a:t>
            </a:r>
          </a:p>
          <a:p>
            <a:pPr lvl="0"/>
            <a:r>
              <a:rPr sz="3100">
                <a:solidFill>
                  <a:srgbClr val="002060"/>
                </a:solidFill>
              </a:rPr>
              <a:t>	 Търсене на планети в обитаемата зона. </a:t>
            </a:r>
          </a:p>
          <a:p>
            <a:pPr lvl="0"/>
            <a:r>
              <a:rPr sz="3100">
                <a:solidFill>
                  <a:srgbClr val="002060"/>
                </a:solidFill>
              </a:rPr>
              <a:t>	 Уравнението на Дрейк и вероятността за извънземен живот и разум. </a:t>
            </a:r>
          </a:p>
          <a:p>
            <a:pPr lvl="0"/>
            <a:r>
              <a:rPr sz="3100">
                <a:solidFill>
                  <a:srgbClr val="002060"/>
                </a:solidFill>
              </a:rPr>
              <a:t>	 Изследване на Слънчевата система и търсене на извънземен живот.</a:t>
            </a:r>
            <a:endParaRPr sz="2800">
              <a:solidFill>
                <a:srgbClr val="002060"/>
              </a:solidFill>
            </a:endParaRPr>
          </a:p>
          <a:p>
            <a:pPr lvl="1"/>
            <a:endParaRPr sz="280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4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2" y="-11875"/>
            <a:ext cx="12198762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48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2" y="5799925"/>
            <a:ext cx="12198762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49" name="Shape 149"/>
          <p:cNvSpPr/>
          <p:nvPr/>
        </p:nvSpPr>
        <p:spPr>
          <a:xfrm>
            <a:off x="261256" y="836615"/>
            <a:ext cx="11685322" cy="7391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002060"/>
                </a:solidFill>
              </a:rPr>
              <a:t>Списък на практическите упражнения</a:t>
            </a:r>
          </a:p>
        </p:txBody>
      </p:sp>
      <p:sp>
        <p:nvSpPr>
          <p:cNvPr id="150" name="Shape 150"/>
          <p:cNvSpPr/>
          <p:nvPr/>
        </p:nvSpPr>
        <p:spPr>
          <a:xfrm>
            <a:off x="261256" y="1941135"/>
            <a:ext cx="11685322" cy="366141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marL="0" lvl="0" indent="0">
              <a:buSzPct val="100000"/>
              <a:buNone/>
            </a:pPr>
            <a:r>
              <a:rPr lang="" sz="2800">
                <a:solidFill>
                  <a:srgbClr val="031169"/>
                </a:solidFill>
              </a:rPr>
              <a:t>1. </a:t>
            </a:r>
            <a:r>
              <a:rPr sz="2800">
                <a:solidFill>
                  <a:srgbClr val="031169"/>
                </a:solidFill>
              </a:rPr>
              <a:t>Ще срещнем ли някога извънземен разум и как ще комуникираме с него/тях? </a:t>
            </a:r>
          </a:p>
          <a:p>
            <a:pPr marL="0" lvl="0" indent="0">
              <a:buSzPct val="100000"/>
              <a:buNone/>
            </a:pPr>
            <a:r>
              <a:rPr lang="" sz="2800">
                <a:solidFill>
                  <a:srgbClr val="031169"/>
                </a:solidFill>
              </a:rPr>
              <a:t>2а. </a:t>
            </a:r>
            <a:r>
              <a:rPr sz="2800">
                <a:solidFill>
                  <a:srgbClr val="031169"/>
                </a:solidFill>
              </a:rPr>
              <a:t>Живот на друга планета, спътник или астероид. </a:t>
            </a:r>
          </a:p>
          <a:p>
            <a:pPr marL="0" lvl="0" indent="0">
              <a:buSzPct val="100000"/>
              <a:buNone/>
            </a:pPr>
            <a:r>
              <a:rPr lang="" altLang="en-US" sz="2800">
                <a:solidFill>
                  <a:srgbClr val="031169"/>
                </a:solidFill>
                <a:sym typeface="+mn-ea"/>
              </a:rPr>
              <a:t>2б. </a:t>
            </a:r>
            <a:r>
              <a:rPr sz="2800">
                <a:solidFill>
                  <a:srgbClr val="031169"/>
                </a:solidFill>
                <a:sym typeface="+mn-ea"/>
              </a:rPr>
              <a:t>Живот на друга планета, спътник или астероид.</a:t>
            </a:r>
            <a:endParaRPr sz="2800">
              <a:solidFill>
                <a:srgbClr val="031169"/>
              </a:solidFill>
            </a:endParaRPr>
          </a:p>
          <a:p>
            <a:pPr marL="0" lvl="0" indent="0">
              <a:buSzPct val="100000"/>
              <a:buNone/>
            </a:pPr>
            <a:r>
              <a:rPr lang="" sz="2800">
                <a:solidFill>
                  <a:srgbClr val="0B1364"/>
                </a:solidFill>
                <a:sym typeface="+mn-ea"/>
              </a:rPr>
              <a:t>3а. </a:t>
            </a:r>
            <a:r>
              <a:rPr sz="2800">
                <a:solidFill>
                  <a:srgbClr val="0B1364"/>
                </a:solidFill>
                <a:sym typeface="+mn-ea"/>
              </a:rPr>
              <a:t>Как да разберем сами ли сме във Вселената или сме само едни от многото?</a:t>
            </a:r>
            <a:r>
              <a:rPr lang="en-US" sz="2800">
                <a:solidFill>
                  <a:srgbClr val="0B1364"/>
                </a:solidFill>
                <a:sym typeface="+mn-ea"/>
              </a:rPr>
              <a:t> </a:t>
            </a:r>
          </a:p>
          <a:p>
            <a:pPr marL="0" lvl="0" indent="0">
              <a:buSzPct val="100000"/>
              <a:buNone/>
            </a:pPr>
            <a:r>
              <a:rPr lang="" sz="2800">
                <a:solidFill>
                  <a:srgbClr val="0B1364"/>
                </a:solidFill>
                <a:sym typeface="+mn-ea"/>
              </a:rPr>
              <a:t>3б. </a:t>
            </a:r>
            <a:r>
              <a:rPr sz="2800">
                <a:solidFill>
                  <a:srgbClr val="0B1364"/>
                </a:solidFill>
                <a:sym typeface="+mn-ea"/>
              </a:rPr>
              <a:t>Как учените провеждат научни изследвания на други планети?</a:t>
            </a:r>
            <a:endParaRPr sz="3600">
              <a:solidFill>
                <a:srgbClr val="0B1364"/>
              </a:solidFill>
            </a:endParaRPr>
          </a:p>
          <a:p>
            <a:pPr marL="1485900" lvl="0" indent="-1485900">
              <a:buSzPct val="100000"/>
              <a:buAutoNum type="arabicPeriod"/>
            </a:pPr>
            <a:endParaRPr sz="3600">
              <a:solidFill>
                <a:srgbClr val="031169"/>
              </a:solidFill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3703</Words>
  <Application>Microsoft Office PowerPoint</Application>
  <PresentationFormat>Širokouhlá</PresentationFormat>
  <Paragraphs>166</Paragraphs>
  <Slides>24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32" baseType="lpstr">
      <vt:lpstr>Arial</vt:lpstr>
      <vt:lpstr>Avenir Roman</vt:lpstr>
      <vt:lpstr>Calibri</vt:lpstr>
      <vt:lpstr>Calibri Light</vt:lpstr>
      <vt:lpstr>Franklin Gothic Book</vt:lpstr>
      <vt:lpstr>Verdana</vt:lpstr>
      <vt:lpstr>Verdana Bold</vt:lpstr>
      <vt:lpstr>Default</vt:lpstr>
      <vt:lpstr>Prezentácia programu PowerPoint</vt:lpstr>
      <vt:lpstr>Prezentácia programu PowerPoint</vt:lpstr>
      <vt:lpstr>Модули на проекта STARS</vt:lpstr>
      <vt:lpstr>Как са структурирани модулите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/>
  <cp:lastModifiedBy>Andrea</cp:lastModifiedBy>
  <cp:revision>22</cp:revision>
  <dcterms:created xsi:type="dcterms:W3CDTF">2020-09-12T07:36:22Z</dcterms:created>
  <dcterms:modified xsi:type="dcterms:W3CDTF">2020-10-13T20:32:19Z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1033-11.1.0.9615</vt:lpwstr>
  </property>
</Properties>
</file>