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80" r:id="rId3"/>
    <p:sldId id="281" r:id="rId4"/>
    <p:sldId id="259" r:id="rId5"/>
    <p:sldId id="282" r:id="rId6"/>
    <p:sldId id="283" r:id="rId7"/>
    <p:sldId id="284" r:id="rId8"/>
    <p:sldId id="260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lvl1pPr>
      <a:defRPr>
        <a:latin typeface="+mj-lt"/>
        <a:ea typeface="+mj-ea"/>
        <a:cs typeface="+mj-cs"/>
        <a:sym typeface="Avenir Roman"/>
      </a:defRPr>
    </a:lvl1pPr>
    <a:lvl2pPr>
      <a:defRPr>
        <a:latin typeface="+mj-lt"/>
        <a:ea typeface="+mj-ea"/>
        <a:cs typeface="+mj-cs"/>
        <a:sym typeface="Avenir Roman"/>
      </a:defRPr>
    </a:lvl2pPr>
    <a:lvl3pPr>
      <a:defRPr>
        <a:latin typeface="+mj-lt"/>
        <a:ea typeface="+mj-ea"/>
        <a:cs typeface="+mj-cs"/>
        <a:sym typeface="Avenir Roman"/>
      </a:defRPr>
    </a:lvl3pPr>
    <a:lvl4pPr>
      <a:defRPr>
        <a:latin typeface="+mj-lt"/>
        <a:ea typeface="+mj-ea"/>
        <a:cs typeface="+mj-cs"/>
        <a:sym typeface="Avenir Roman"/>
      </a:defRPr>
    </a:lvl4pPr>
    <a:lvl5pPr>
      <a:defRPr>
        <a:latin typeface="+mj-lt"/>
        <a:ea typeface="+mj-ea"/>
        <a:cs typeface="+mj-cs"/>
        <a:sym typeface="Avenir Roman"/>
      </a:defRPr>
    </a:lvl5pPr>
    <a:lvl6pPr>
      <a:defRPr>
        <a:latin typeface="+mj-lt"/>
        <a:ea typeface="+mj-ea"/>
        <a:cs typeface="+mj-cs"/>
        <a:sym typeface="Avenir Roman"/>
      </a:defRPr>
    </a:lvl6pPr>
    <a:lvl7pPr>
      <a:defRPr>
        <a:latin typeface="+mj-lt"/>
        <a:ea typeface="+mj-ea"/>
        <a:cs typeface="+mj-cs"/>
        <a:sym typeface="Avenir Roman"/>
      </a:defRPr>
    </a:lvl7pPr>
    <a:lvl8pPr>
      <a:defRPr>
        <a:latin typeface="+mj-lt"/>
        <a:ea typeface="+mj-ea"/>
        <a:cs typeface="+mj-cs"/>
        <a:sym typeface="Avenir Roman"/>
      </a:defRPr>
    </a:lvl8pPr>
    <a:lvl9pPr>
      <a:defRPr>
        <a:latin typeface="+mj-lt"/>
        <a:ea typeface="+mj-ea"/>
        <a:cs typeface="+mj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2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1" name="Shape 22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29" name="Shape 2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 hasCustomPrompt="1"/>
          </p:nvPr>
        </p:nvSpPr>
        <p:spPr>
          <a:xfrm>
            <a:off x="8724900" y="0"/>
            <a:ext cx="2628900" cy="654208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 hasCustomPrompt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 hasCustomPrompt="1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 hasCustomPrompt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8610600" y="6450011"/>
            <a:ext cx="2743200" cy="17780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 hasCustomPrompt="1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 hasCustomPrompt="1"/>
          </p:nvPr>
        </p:nvSpPr>
        <p:spPr>
          <a:xfrm>
            <a:off x="831850" y="4589462"/>
            <a:ext cx="10515600" cy="226853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 hasCustomPrompt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 hasCustomPrompt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 hasCustomPrompt="1"/>
          </p:nvPr>
        </p:nvSpPr>
        <p:spPr>
          <a:xfrm>
            <a:off x="838200" y="0"/>
            <a:ext cx="10515600" cy="205581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 hasCustomPrompt="1"/>
          </p:nvPr>
        </p:nvSpPr>
        <p:spPr>
          <a:xfrm>
            <a:off x="5183187" y="987425"/>
            <a:ext cx="6172202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185" indent="-260985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 hasCustomPrompt="1"/>
          </p:nvPr>
        </p:nvSpPr>
        <p:spPr>
          <a:xfrm>
            <a:off x="839787" y="0"/>
            <a:ext cx="3932240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 hasCustomPrompt="1"/>
          </p:nvPr>
        </p:nvSpPr>
        <p:spPr>
          <a:xfrm>
            <a:off x="839787" y="2057400"/>
            <a:ext cx="3932240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6"/>
            <a:ext cx="10515600" cy="159544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40" indent="-32004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 panose="020B0604020202020204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-6761" y="1049639"/>
            <a:ext cx="12198761" cy="5092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STARS (Successfully Teaching AstRonomy in Schools)		 		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</a:pP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This project has been funded with the support of the Erasmus+ Programme, K2 Action, Strategic Partnerships in School Education.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rPr>
              <a:t> </a:t>
            </a:r>
            <a:r>
              <a:rPr sz="800">
                <a:latin typeface="Calibri"/>
                <a:ea typeface="Calibri"/>
                <a:cs typeface="Calibri"/>
                <a:sym typeface="Calibri"/>
              </a:rPr>
              <a:t>2017-1-SK01-KA201-035344 				</a:t>
            </a:r>
          </a:p>
        </p:txBody>
      </p:sp>
      <p:sp>
        <p:nvSpPr>
          <p:cNvPr id="54" name="Shape 5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5" name="Shape 55"/>
          <p:cNvSpPr/>
          <p:nvPr/>
        </p:nvSpPr>
        <p:spPr>
          <a:xfrm>
            <a:off x="261256" y="2107713"/>
            <a:ext cx="11685322" cy="353695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 algn="ctr"/>
            <a:r>
              <a:rPr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ОБУЧИТЕЛНА ПРОГРАМА ЗА УЧИТЕЛИ (O2)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400" b="1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</a:t>
            </a:r>
            <a:r>
              <a:rPr sz="44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#</a:t>
            </a:r>
            <a:r>
              <a:rPr lang="en-US" sz="44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4400" b="1" u="sng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Слънцето</a:t>
            </a:r>
            <a:r>
              <a:rPr sz="4400" b="1" u="sng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и </a:t>
            </a:r>
            <a:r>
              <a:rPr sz="4400" b="1" u="sng" dirty="0" err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звездите</a:t>
            </a:r>
            <a:r>
              <a:rPr lang="" sz="4400" b="1" dirty="0">
                <a:latin typeface="Calibri"/>
                <a:ea typeface="Calibri"/>
                <a:cs typeface="Calibri"/>
                <a:sym typeface="Calibri"/>
              </a:rPr>
              <a:t>.</a:t>
            </a:r>
            <a:endParaRPr sz="4400" dirty="0">
              <a:latin typeface="Calibri"/>
              <a:ea typeface="Calibri"/>
              <a:cs typeface="Calibri"/>
              <a:sym typeface="Calibri"/>
            </a:endParaRPr>
          </a:p>
          <a:p>
            <a:pPr lvl="0" algn="ctr"/>
            <a:r>
              <a:rPr sz="4400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pic>
        <p:nvPicPr>
          <p:cNvPr id="5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57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3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32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3" name="Shape 133"/>
          <p:cNvSpPr/>
          <p:nvPr/>
        </p:nvSpPr>
        <p:spPr>
          <a:xfrm>
            <a:off x="261256" y="836615"/>
            <a:ext cx="11685322" cy="6883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ctr">
              <a:defRPr sz="40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000" u="sng">
                <a:solidFill>
                  <a:srgbClr val="002060"/>
                </a:solidFill>
              </a:rPr>
              <a:t>Списък с практически упражнения към модул #7</a:t>
            </a:r>
          </a:p>
        </p:txBody>
      </p:sp>
      <p:sp>
        <p:nvSpPr>
          <p:cNvPr id="134" name="Shape 134"/>
          <p:cNvSpPr/>
          <p:nvPr/>
        </p:nvSpPr>
        <p:spPr>
          <a:xfrm>
            <a:off x="805718" y="1675127"/>
            <a:ext cx="11140861" cy="332168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.1.1 Подредете думите и открийте термините.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.1.2 Генерирайте желязно звездно ядро (интернет игра).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.1.3 Как се образуват елементите в звездите.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.2.1 Да конструираме ДХР.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.2.2 Колко са големи звездите?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.3.1 Пътят на Слънцето по ДХР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lang="en-US"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3000">
                <a:solidFill>
                  <a:srgbClr val="001A4C"/>
                </a:solidFill>
                <a:latin typeface="Calibri"/>
                <a:ea typeface="Calibri"/>
                <a:cs typeface="Calibri"/>
                <a:sym typeface="Calibri"/>
              </a:rPr>
              <a:t>.4.1. Да проследим слънчевите петна.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3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38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39" name="Shape 139"/>
          <p:cNvSpPr/>
          <p:nvPr/>
        </p:nvSpPr>
        <p:spPr>
          <a:xfrm>
            <a:off x="261256" y="836615"/>
            <a:ext cx="11685322" cy="125920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.1.1</a:t>
            </a:r>
            <a:r>
              <a:rPr sz="44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Подредете думите и открийте термините.   </a:t>
            </a:r>
            <a:r>
              <a:rPr sz="2900">
                <a:solidFill>
                  <a:srgbClr val="EC4131"/>
                </a:solidFill>
                <a:latin typeface="Calibri"/>
                <a:ea typeface="Calibri"/>
                <a:cs typeface="Calibri"/>
                <a:sym typeface="Calibri"/>
              </a:rPr>
              <a:t>Лесно и просто за изпълнение!</a:t>
            </a:r>
          </a:p>
        </p:txBody>
      </p:sp>
      <p:sp>
        <p:nvSpPr>
          <p:cNvPr id="140" name="Shape 140"/>
          <p:cNvSpPr/>
          <p:nvPr/>
        </p:nvSpPr>
        <p:spPr>
          <a:xfrm>
            <a:off x="253339" y="2572507"/>
            <a:ext cx="11685322" cy="96710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списък с термини с разбъркани букви (прил. </a:t>
            </a:r>
            <a:r>
              <a:rPr lang="en-US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.1.1).</a:t>
            </a:r>
          </a:p>
        </p:txBody>
      </p:sp>
      <p:sp>
        <p:nvSpPr>
          <p:cNvPr id="141" name="Shape 141"/>
          <p:cNvSpPr/>
          <p:nvPr/>
        </p:nvSpPr>
        <p:spPr>
          <a:xfrm>
            <a:off x="261256" y="3405916"/>
            <a:ext cx="11685322" cy="16154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Процедура: </a:t>
            </a: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учениците трябва да открият термините и да съставят физически верни изречения с тях. За по-малките - разбъркани отговори, а изреченията да се съставят заедно, с помощ от учителя. Може да се даде за дадено време или за домашно.</a:t>
            </a:r>
          </a:p>
        </p:txBody>
      </p:sp>
      <p:sp>
        <p:nvSpPr>
          <p:cNvPr id="142" name="Shape 142"/>
          <p:cNvSpPr/>
          <p:nvPr/>
        </p:nvSpPr>
        <p:spPr>
          <a:xfrm>
            <a:off x="261256" y="2002507"/>
            <a:ext cx="11685322" cy="64389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1.</a:t>
            </a:r>
          </a:p>
        </p:txBody>
      </p:sp>
      <p:sp>
        <p:nvSpPr>
          <p:cNvPr id="143" name="Shape 143"/>
          <p:cNvSpPr/>
          <p:nvPr/>
        </p:nvSpPr>
        <p:spPr>
          <a:xfrm>
            <a:off x="253339" y="4859914"/>
            <a:ext cx="11685322" cy="624839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2060"/>
                </a:solidFill>
              </a:rPr>
              <a:t>Да изпробваме ли упражнението?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4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7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48" name="image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974611" y="801687"/>
            <a:ext cx="4615848" cy="4683069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49" name="Shape 149"/>
          <p:cNvSpPr/>
          <p:nvPr/>
        </p:nvSpPr>
        <p:spPr>
          <a:xfrm>
            <a:off x="6146799" y="808036"/>
            <a:ext cx="1970784" cy="4670370"/>
          </a:xfrm>
          <a:prstGeom prst="rect">
            <a:avLst/>
          </a:prstGeom>
          <a:solidFill>
            <a:srgbClr val="FFFFFF"/>
          </a:solidFill>
          <a:ln w="12700">
            <a:solidFill>
              <a:srgbClr val="5B9BD5"/>
            </a:solidFill>
            <a:miter/>
          </a:ln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5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53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54" name="image3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3879556" y="770481"/>
            <a:ext cx="4646605" cy="4714275"/>
          </a:xfrm>
          <a:prstGeom prst="rect">
            <a:avLst/>
          </a:prstGeom>
          <a:ln w="12700">
            <a:miter lim="400000"/>
            <a:headEnd/>
            <a:tailEnd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5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58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59" name="Shape 159"/>
          <p:cNvSpPr/>
          <p:nvPr/>
        </p:nvSpPr>
        <p:spPr>
          <a:xfrm>
            <a:off x="261256" y="836615"/>
            <a:ext cx="11685322" cy="76708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.1.2</a:t>
            </a:r>
            <a:r>
              <a:rPr sz="44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Генериране на желязно ядро.</a:t>
            </a:r>
          </a:p>
        </p:txBody>
      </p:sp>
      <p:sp>
        <p:nvSpPr>
          <p:cNvPr id="160" name="Shape 160"/>
          <p:cNvSpPr/>
          <p:nvPr/>
        </p:nvSpPr>
        <p:spPr>
          <a:xfrm>
            <a:off x="253339" y="2676555"/>
            <a:ext cx="11685322" cy="5334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смартфон или компютър с интернет връзка</a:t>
            </a:r>
          </a:p>
        </p:txBody>
      </p:sp>
      <p:sp>
        <p:nvSpPr>
          <p:cNvPr id="161" name="Shape 161"/>
          <p:cNvSpPr/>
          <p:nvPr/>
        </p:nvSpPr>
        <p:spPr>
          <a:xfrm>
            <a:off x="253338" y="3350602"/>
            <a:ext cx="11827314" cy="5537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Процедура: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</a:rPr>
              <a:t>https://dimit.me/Fe26/</a:t>
            </a:r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Подробно описание в модул </a:t>
            </a:r>
            <a:r>
              <a:rPr lang="en-US"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</a:t>
            </a:r>
          </a:p>
        </p:txBody>
      </p:sp>
      <p:sp>
        <p:nvSpPr>
          <p:cNvPr id="162" name="Shape 162"/>
          <p:cNvSpPr/>
          <p:nvPr/>
        </p:nvSpPr>
        <p:spPr>
          <a:xfrm>
            <a:off x="324335" y="2002507"/>
            <a:ext cx="11685321" cy="5537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1.</a:t>
            </a:r>
          </a:p>
        </p:txBody>
      </p:sp>
      <p:sp>
        <p:nvSpPr>
          <p:cNvPr id="163" name="Shape 163"/>
          <p:cNvSpPr/>
          <p:nvPr/>
        </p:nvSpPr>
        <p:spPr>
          <a:xfrm>
            <a:off x="261256" y="4716710"/>
            <a:ext cx="11685322" cy="5334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002060"/>
                </a:solidFill>
              </a:rPr>
              <a:t>Да изпробваме ли упражнението?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6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7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68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69" name="Shape 169"/>
          <p:cNvSpPr/>
          <p:nvPr/>
        </p:nvSpPr>
        <p:spPr>
          <a:xfrm>
            <a:off x="261256" y="836615"/>
            <a:ext cx="11685322" cy="116903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.1.3</a:t>
            </a:r>
            <a:r>
              <a:rPr sz="44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Как се образуват елементите в звездите.</a:t>
            </a:r>
          </a:p>
        </p:txBody>
      </p:sp>
      <p:sp>
        <p:nvSpPr>
          <p:cNvPr id="170" name="Shape 170"/>
          <p:cNvSpPr/>
          <p:nvPr/>
        </p:nvSpPr>
        <p:spPr>
          <a:xfrm>
            <a:off x="253339" y="2676555"/>
            <a:ext cx="11685322" cy="5537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списък е даден в модул</a:t>
            </a:r>
            <a:r>
              <a:rPr lang="en-US"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7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</a:t>
            </a:r>
          </a:p>
        </p:txBody>
      </p:sp>
      <p:sp>
        <p:nvSpPr>
          <p:cNvPr id="171" name="Shape 171"/>
          <p:cNvSpPr/>
          <p:nvPr/>
        </p:nvSpPr>
        <p:spPr>
          <a:xfrm>
            <a:off x="253338" y="3350602"/>
            <a:ext cx="11827314" cy="5537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Процедура: </a:t>
            </a:r>
            <a:r>
              <a:rPr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Подробно описание в модул </a:t>
            </a:r>
            <a:r>
              <a:rPr lang="en-US"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5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</a:t>
            </a:r>
          </a:p>
        </p:txBody>
      </p:sp>
      <p:sp>
        <p:nvSpPr>
          <p:cNvPr id="172" name="Shape 172"/>
          <p:cNvSpPr/>
          <p:nvPr/>
        </p:nvSpPr>
        <p:spPr>
          <a:xfrm>
            <a:off x="260835" y="2002507"/>
            <a:ext cx="11685321" cy="5537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1.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7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76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77" name="Shape 177"/>
          <p:cNvSpPr/>
          <p:nvPr/>
        </p:nvSpPr>
        <p:spPr>
          <a:xfrm>
            <a:off x="253339" y="697830"/>
            <a:ext cx="11685322" cy="513778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.2.1 Да конструираме ДХР.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2.</a:t>
            </a: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Цел: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Учениците да придобият представа за размерите на звездите и зависимостта между размера, масата и положението  им върху диаграмата на Херцшпрунг-Ръсел.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Пластелин с различни цветове: червен, жълт, син, бял, черен; пластмасова дъска за работа с пластелина; изображението на диаграмата на Херцшпрунг-Ръсел от теоретичната част.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8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81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2" name="Shape 182"/>
          <p:cNvSpPr/>
          <p:nvPr/>
        </p:nvSpPr>
        <p:spPr>
          <a:xfrm>
            <a:off x="253339" y="723231"/>
            <a:ext cx="11685322" cy="513778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.2.2. Колко са големи звездите? </a:t>
            </a:r>
          </a:p>
          <a:p>
            <a:pPr lvl="0"/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2.</a:t>
            </a: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Цел: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Учениците да придобият представа за размерите на звездите и да разберат връзката между маса и радиус на звездите.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Таблицата с данните за звездите; калкулатор. 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8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86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87" name="Shape 187"/>
          <p:cNvSpPr/>
          <p:nvPr/>
        </p:nvSpPr>
        <p:spPr>
          <a:xfrm>
            <a:off x="249958" y="812130"/>
            <a:ext cx="11685322" cy="76708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.3.1</a:t>
            </a:r>
            <a:r>
              <a:rPr sz="44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Пътят на Слънцето до ДХР   </a:t>
            </a:r>
          </a:p>
        </p:txBody>
      </p:sp>
      <p:sp>
        <p:nvSpPr>
          <p:cNvPr id="188" name="Shape 188"/>
          <p:cNvSpPr/>
          <p:nvPr/>
        </p:nvSpPr>
        <p:spPr>
          <a:xfrm>
            <a:off x="249958" y="3331505"/>
            <a:ext cx="11685322" cy="939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Изображение на диаграмата на Херцшпрунг-Ръсел. </a:t>
            </a:r>
          </a:p>
        </p:txBody>
      </p:sp>
      <p:sp>
        <p:nvSpPr>
          <p:cNvPr id="189" name="Shape 189"/>
          <p:cNvSpPr/>
          <p:nvPr/>
        </p:nvSpPr>
        <p:spPr>
          <a:xfrm>
            <a:off x="261256" y="1734929"/>
            <a:ext cx="11685321" cy="153860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4.</a:t>
            </a:r>
          </a:p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Цел: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Учениците да осмислят еволюционния смисъл на диаграмата на Херцшпрунг-Ръсел.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92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93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94" name="Shape 194"/>
          <p:cNvSpPr/>
          <p:nvPr/>
        </p:nvSpPr>
        <p:spPr>
          <a:xfrm>
            <a:off x="249958" y="812130"/>
            <a:ext cx="11685322" cy="76708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.3.1</a:t>
            </a:r>
            <a:r>
              <a:rPr sz="44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rPr>
              <a:t>Продължение:</a:t>
            </a:r>
          </a:p>
        </p:txBody>
      </p:sp>
      <p:sp>
        <p:nvSpPr>
          <p:cNvPr id="195" name="Shape 195"/>
          <p:cNvSpPr/>
          <p:nvPr/>
        </p:nvSpPr>
        <p:spPr>
          <a:xfrm>
            <a:off x="378319" y="3198648"/>
            <a:ext cx="11685321" cy="5334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Отговор: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картинката вдясно: </a:t>
            </a:r>
          </a:p>
        </p:txBody>
      </p:sp>
      <p:pic>
        <p:nvPicPr>
          <p:cNvPr id="196" name="image4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6220979" y="2760474"/>
            <a:ext cx="2519899" cy="268117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97" name="Shape 197"/>
          <p:cNvSpPr/>
          <p:nvPr/>
        </p:nvSpPr>
        <p:spPr>
          <a:xfrm>
            <a:off x="307322" y="1571716"/>
            <a:ext cx="11827314" cy="1346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Процедура: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Върху диаграмата на ХР начертайте схематично еволюционния път на Слънцето от сегашното му положение до края на живота му.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64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65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grpSp>
        <p:nvGrpSpPr>
          <p:cNvPr id="70" name="Group 70"/>
          <p:cNvGrpSpPr/>
          <p:nvPr/>
        </p:nvGrpSpPr>
        <p:grpSpPr>
          <a:xfrm>
            <a:off x="1840174" y="3416575"/>
            <a:ext cx="3794184" cy="1768688"/>
            <a:chOff x="-1" y="0"/>
            <a:chExt cx="3794182" cy="176868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86338" y="336122"/>
              <a:ext cx="3707843" cy="1096441"/>
              <a:chOff x="-1" y="-1"/>
              <a:chExt cx="370784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1" y="-1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1" y="109752"/>
                <a:ext cx="3707841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D0D0D"/>
                    </a:solidFill>
                  </a:rPr>
                  <a:t>4.</a:t>
                </a:r>
                <a:r>
                  <a:rPr sz="1900" b="1">
                    <a:solidFill>
                      <a:srgbClr val="FFFFFF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Концепция за програма за обучение по астрономия</a:t>
                </a:r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6207689" y="4142306"/>
            <a:ext cx="3830800" cy="965203"/>
            <a:chOff x="0" y="0"/>
            <a:chExt cx="3830799" cy="965201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205740"/>
              <a:ext cx="3783682" cy="553719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>
                <a:defRPr b="1"/>
              </a:lvl1pPr>
            </a:lstStyle>
            <a:p>
              <a:pPr lvl="0">
                <a:defRPr b="0"/>
              </a:pPr>
              <a:r>
                <a:rPr lang="en-US" b="1"/>
                <a:t>Международна онлайн конференция</a:t>
              </a:r>
              <a:r>
                <a:rPr b="1"/>
                <a:t> 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733987" y="1504452"/>
            <a:ext cx="3602726" cy="1942345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-1" y="500021"/>
                <a:ext cx="3531263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FFFFFF"/>
                    </a:solidFill>
                  </a:rPr>
                  <a:t>1.</a:t>
                </a:r>
                <a:r>
                  <a:rPr sz="1900">
                    <a:solidFill>
                      <a:srgbClr val="FFFFFF"/>
                    </a:solidFill>
                  </a:rPr>
                  <a:t> </a:t>
                </a:r>
                <a:r>
                  <a:rPr sz="1900" b="1">
                    <a:solidFill>
                      <a:srgbClr val="FFFFFF"/>
                    </a:solidFill>
                  </a:rPr>
                  <a:t>STARS </a:t>
                </a:r>
                <a:r>
                  <a:rPr lang="en-US" sz="1900" b="1">
                    <a:solidFill>
                      <a:srgbClr val="FFFFFF"/>
                    </a:solidFill>
                  </a:rPr>
                  <a:t>Методическо помагало за учители</a:t>
                </a:r>
              </a:p>
              <a:p>
                <a:pPr lvl="0"/>
                <a:r>
                  <a:rPr lang="en-US" sz="1900">
                    <a:solidFill>
                      <a:srgbClr val="FFFFFF"/>
                    </a:solidFill>
                  </a:rPr>
                  <a:t>готови за използване ресурси</a:t>
                </a:r>
                <a:endParaRPr sz="19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267468" y="2203842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0" y="445875"/>
                <a:ext cx="3500019" cy="87693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/>
                  <a:t>3.</a:t>
                </a:r>
                <a:r>
                  <a:rPr sz="1900"/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Онлайн платформа</a:t>
                </a:r>
                <a:r>
                  <a:rPr sz="1900" b="1"/>
                  <a:t> </a:t>
                </a:r>
                <a:r>
                  <a:rPr lang="en-US" sz="1900"/>
                  <a:t>с примери за добри практики и възможности за дискусии</a:t>
                </a:r>
                <a:endParaRPr sz="190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534811" y="1843911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-1" y="452849"/>
                <a:ext cx="3289669" cy="87693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>
                    <a:solidFill>
                      <a:srgbClr val="040404"/>
                    </a:solidFill>
                  </a:rPr>
                  <a:t>2.</a:t>
                </a:r>
                <a:r>
                  <a:rPr sz="1900">
                    <a:solidFill>
                      <a:srgbClr val="040404"/>
                    </a:solidFill>
                  </a:rPr>
                  <a:t> </a:t>
                </a:r>
                <a:r>
                  <a:rPr sz="1900" b="1"/>
                  <a:t>STARS </a:t>
                </a:r>
                <a:r>
                  <a:rPr lang="en-US" sz="1900" b="1"/>
                  <a:t>Обучителна програма за учители</a:t>
                </a:r>
                <a:endParaRPr sz="1900">
                  <a:solidFill>
                    <a:srgbClr val="FFFFFF"/>
                  </a:solidFill>
                </a:endParaRPr>
              </a:p>
              <a:p>
                <a:pPr lvl="0"/>
                <a:endParaRPr sz="1900"/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642284" y="798515"/>
            <a:ext cx="11685321" cy="73914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STARS project intro</a:t>
            </a:r>
          </a:p>
        </p:txBody>
      </p:sp>
      <p:sp>
        <p:nvSpPr>
          <p:cNvPr id="90" name="Shape 90"/>
          <p:cNvSpPr/>
          <p:nvPr/>
        </p:nvSpPr>
        <p:spPr>
          <a:xfrm>
            <a:off x="982535" y="4775277"/>
            <a:ext cx="3356333" cy="5613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00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01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02" name="Shape 202"/>
          <p:cNvSpPr/>
          <p:nvPr/>
        </p:nvSpPr>
        <p:spPr>
          <a:xfrm>
            <a:off x="249958" y="812130"/>
            <a:ext cx="11685322" cy="767080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.3.1</a:t>
            </a:r>
            <a:r>
              <a:rPr sz="4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Продължение:</a:t>
            </a:r>
          </a:p>
        </p:txBody>
      </p:sp>
      <p:sp>
        <p:nvSpPr>
          <p:cNvPr id="203" name="Shape 203"/>
          <p:cNvSpPr/>
          <p:nvPr/>
        </p:nvSpPr>
        <p:spPr>
          <a:xfrm>
            <a:off x="306652" y="1521156"/>
            <a:ext cx="11685322" cy="3886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Въпроси: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1. Ще се превърне ли Слънцето в неутронна звезда в края на живота си? Защо?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[Отговор: Слънцето няма да се превърне в неутронна звезда, защото няма достатъчно маса за това.]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2. Кога една звезда завършва пътя си като черна дупка?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[Отговор: Когато след стадия на свръхнова звездният остатък е с маса, по-голяма от 3 слънчеви маси, гравитационният колапс продължава, докато се превърне в черна дупка].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06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07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08" name="Shape 208"/>
          <p:cNvSpPr/>
          <p:nvPr/>
        </p:nvSpPr>
        <p:spPr>
          <a:xfrm>
            <a:off x="249958" y="812130"/>
            <a:ext cx="11685322" cy="452183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.4.1. Да проследим слънчевите петна.</a:t>
            </a:r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Методична част: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модул </a:t>
            </a:r>
            <a:r>
              <a:rPr lang="en-US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тема 4.</a:t>
            </a: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Цел: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Учениците да работят с реални изображения на Слънцето, с каквито работят професионалните астрономи. Ще могат да проследят промяната в слънчевите петна за кратък период от време и ще могат да определят скоростта, с която се движат по повърхността му.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1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2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803631"/>
            <a:ext cx="12198764" cy="1051902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13" name="Shape 213"/>
          <p:cNvSpPr/>
          <p:nvPr/>
        </p:nvSpPr>
        <p:spPr>
          <a:xfrm>
            <a:off x="249958" y="812130"/>
            <a:ext cx="11685322" cy="3044825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/>
          <a:p>
            <a:pPr lvl="0"/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Упражнение </a:t>
            </a:r>
            <a:r>
              <a:rPr lang="en-US"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.4.1. Продължение:</a:t>
            </a:r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Необходими материали: 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В приложенията ще намерите изображения на Слънцето в 5 дни, получени от слънчевата обсерватория SOHO. Също така и карта на Слънцето, на която са отбелязани координатите – дължина и ширина. 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16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17" name="image2.jpe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18" name="Shape 218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</a:t>
            </a:r>
          </a:p>
        </p:txBody>
      </p:sp>
      <p:sp>
        <p:nvSpPr>
          <p:cNvPr id="219" name="Shape 219"/>
          <p:cNvSpPr/>
          <p:nvPr/>
        </p:nvSpPr>
        <p:spPr>
          <a:xfrm>
            <a:off x="400956" y="1645511"/>
            <a:ext cx="11685322" cy="3124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Какво следва (Feed Forward)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Базирайте плановете за следващите занятия на базата на представянето на учениците:</a:t>
            </a:r>
          </a:p>
          <a:p>
            <a:pPr lvl="0"/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00025" lvl="0" indent="-200025">
              <a:buClr>
                <a:srgbClr val="002060"/>
              </a:buClr>
              <a:buSzPct val="100000"/>
              <a:buChar char="•"/>
            </a:pP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2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Трудност на занятията: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в зависимост от това доколко добре учениците са разбрали материала и как са се справили с поставените задачи.</a:t>
            </a:r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71450" lvl="0" indent="-171450">
              <a:buClr>
                <a:srgbClr val="002060"/>
              </a:buClr>
              <a:buSzPct val="100000"/>
              <a:buChar char="•"/>
            </a:pPr>
            <a:r>
              <a:rPr sz="2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Подход към материала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 Какъв е правилният подход, който да помогне за разбиране на материала и изпълнение на поставените задачи.</a:t>
            </a:r>
          </a:p>
          <a:p>
            <a:pPr marL="355600" lvl="0" indent="-355600">
              <a:buClr>
                <a:srgbClr val="002060"/>
              </a:buClr>
              <a:buSzPct val="100000"/>
              <a:buChar char="•"/>
            </a:pPr>
            <a:r>
              <a:rPr sz="28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2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Самооценка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 самодисциплина, ръководене и контрол на дейностите.</a:t>
            </a:r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5600" lvl="0" indent="-355600">
              <a:buClr>
                <a:srgbClr val="002060"/>
              </a:buClr>
              <a:buSzPct val="100000"/>
              <a:buChar char="•"/>
            </a:pP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sz="21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Индивидуален подход</a:t>
            </a: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: Индивидуални оценки и напътствия.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224" name="image1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225" name="image2.jpeg"/>
          <p:cNvPicPr/>
          <p:nvPr/>
        </p:nvPicPr>
        <p:blipFill>
          <a:blip r:embed="rId4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226" name="Shape 226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Изводи, проверка на резултатите 2</a:t>
            </a:r>
          </a:p>
        </p:txBody>
      </p:sp>
      <p:sp>
        <p:nvSpPr>
          <p:cNvPr id="227" name="Shape 227"/>
          <p:cNvSpPr/>
          <p:nvPr/>
        </p:nvSpPr>
        <p:spPr>
          <a:xfrm>
            <a:off x="261256" y="1698105"/>
            <a:ext cx="11685322" cy="3352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lvl="0"/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Подготовка: </a:t>
            </a:r>
            <a:r>
              <a:rPr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Ясна и добре поставени цели на урока и упражненията. Когато добре разберат крайната цел, учениците по-лесно и ефективно биха се фокусирали над конкретна задача/материал.</a:t>
            </a:r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 lvl="0"/>
            <a:endParaRPr sz="28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/>
            <a:r>
              <a:rPr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Проверка: </a:t>
            </a:r>
            <a:r>
              <a:rPr sz="23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Как се справих? Индивидуална оценка и отзив от страна на учителя за свършената от ученика работа, които да са конкретно свързани с изпълнението на поставената цел. Да съдържа информация за напредъка (или липсата на такъв) на ученика и да даде напътствия които да помогнат за постигане на целта и доближаване до очаквания стандарт.  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94" name="image2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4"/>
          </a:xfrm>
          <a:prstGeom prst="rect">
            <a:avLst/>
          </a:prstGeom>
        </p:spPr>
        <p:txBody>
          <a:bodyPr>
            <a:normAutofit/>
          </a:bodyPr>
          <a:lstStyle>
            <a:lvl1pPr defTabSz="859790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Модули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на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</a:t>
            </a:r>
            <a:r>
              <a:rPr lang="cs-CZ" sz="4400" u="sng" dirty="0" err="1">
                <a:solidFill>
                  <a:srgbClr val="002060"/>
                </a:solidFill>
                <a:sym typeface="Calibri Light"/>
              </a:rPr>
              <a:t>проекта</a:t>
            </a: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 STARS</a:t>
            </a:r>
            <a:endParaRPr sz="4400" dirty="0">
              <a:solidFill>
                <a:srgbClr val="142A9D"/>
              </a:solidFill>
            </a:endParaRP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#1 	Съзвездия.					#6 	Галактическа среда.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#2 	Движение на небесните тела.	#7 	Слънцето и звездите.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#3 	Закон на Нютон за гравитацията.	#8 	Галактиката Млечен път и 								            други галактики.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#4 	</a:t>
            </a:r>
            <a:r>
              <a:rPr lang="ru-RU" sz="2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Изследване</a:t>
            </a:r>
            <a:r>
              <a:rPr lang="ru-RU" sz="20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на Вселената. 		#9 	Вселената.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ru-RU" sz="2800" dirty="0">
                <a:solidFill>
                  <a:srgbClr val="002060"/>
                </a:solidFill>
              </a:rPr>
              <a:t>#5 	Слънчевата система.			#10	Обсерватории.</a:t>
            </a:r>
            <a:r>
              <a:rPr lang="ru-RU" sz="2800" b="1" dirty="0">
                <a:solidFill>
                  <a:srgbClr val="112B93"/>
                </a:solidFill>
                <a:sym typeface="+mn-ea"/>
              </a:rPr>
              <a:t> </a:t>
            </a:r>
          </a:p>
          <a:p>
            <a:pPr lvl="0" algn="just" defTabSz="868680">
              <a:spcBef>
                <a:spcPts val="900"/>
              </a:spcBef>
              <a:defRPr sz="1800"/>
            </a:pPr>
            <a:endParaRPr lang="en-US" sz="2800" b="1" dirty="0">
              <a:solidFill>
                <a:srgbClr val="112B93"/>
              </a:solidFill>
              <a:sym typeface="+mn-ea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9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96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3"/>
          </a:xfrm>
          <a:prstGeom prst="rect">
            <a:avLst/>
          </a:prstGeom>
        </p:spPr>
        <p:txBody>
          <a:bodyPr lIns="0" tIns="0" rIns="0" bIns="0"/>
          <a:lstStyle>
            <a:lvl1pPr defTabSz="713105">
              <a:defRPr sz="4600">
                <a:solidFill>
                  <a:srgbClr val="142A9D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600" dirty="0" err="1">
                <a:solidFill>
                  <a:srgbClr val="002060"/>
                </a:solidFill>
              </a:rPr>
              <a:t>Как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са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структурирани</a:t>
            </a:r>
            <a:r>
              <a:rPr sz="4600" dirty="0">
                <a:solidFill>
                  <a:srgbClr val="002060"/>
                </a:solidFill>
              </a:rPr>
              <a:t> </a:t>
            </a:r>
            <a:r>
              <a:rPr sz="4600" dirty="0" err="1">
                <a:solidFill>
                  <a:srgbClr val="002060"/>
                </a:solidFill>
              </a:rPr>
              <a:t>модулите</a:t>
            </a:r>
            <a:endParaRPr sz="4600" dirty="0">
              <a:solidFill>
                <a:srgbClr val="002060"/>
              </a:solidFill>
            </a:endParaRPr>
          </a:p>
        </p:txBody>
      </p:sp>
      <p:sp>
        <p:nvSpPr>
          <p:cNvPr id="98" name="Shape 98"/>
          <p:cNvSpPr>
            <a:spLocks noGrp="1"/>
          </p:cNvSpPr>
          <p:nvPr>
            <p:ph type="body" idx="1"/>
          </p:nvPr>
        </p:nvSpPr>
        <p:spPr>
          <a:xfrm>
            <a:off x="81209" y="1749971"/>
            <a:ext cx="11608597" cy="3892446"/>
          </a:xfrm>
          <a:prstGeom prst="rect">
            <a:avLst/>
          </a:prstGeom>
        </p:spPr>
        <p:txBody>
          <a:bodyPr lIns="0" tIns="0" rIns="0" bIns="0"/>
          <a:lstStyle/>
          <a:p>
            <a:pPr lvl="0" algn="just">
              <a:defRPr sz="1800"/>
            </a:pPr>
            <a:r>
              <a:rPr sz="2400" dirty="0"/>
              <a:t>	</a:t>
            </a:r>
            <a:r>
              <a:rPr sz="2400" dirty="0" err="1">
                <a:solidFill>
                  <a:srgbClr val="002060"/>
                </a:solidFill>
              </a:rPr>
              <a:t>Всеки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модул</a:t>
            </a:r>
            <a:r>
              <a:rPr sz="2400" dirty="0">
                <a:solidFill>
                  <a:srgbClr val="002060"/>
                </a:solidFill>
              </a:rPr>
              <a:t> е </a:t>
            </a:r>
            <a:r>
              <a:rPr sz="2400" dirty="0" err="1">
                <a:solidFill>
                  <a:srgbClr val="002060"/>
                </a:solidFill>
              </a:rPr>
              <a:t>разделен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няколко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теми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	</a:t>
            </a:r>
            <a:r>
              <a:rPr sz="2400" dirty="0" err="1">
                <a:solidFill>
                  <a:srgbClr val="002060"/>
                </a:solidFill>
              </a:rPr>
              <a:t>Всяка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съдържа</a:t>
            </a:r>
            <a:r>
              <a:rPr sz="24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Кратко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въведение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ключови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думи</a:t>
            </a:r>
            <a:r>
              <a:rPr sz="24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Теоретична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част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учителя</a:t>
            </a:r>
            <a:r>
              <a:rPr sz="2400" dirty="0">
                <a:solidFill>
                  <a:srgbClr val="002060"/>
                </a:solidFill>
              </a:rPr>
              <a:t> - </a:t>
            </a:r>
            <a:r>
              <a:rPr sz="2400" dirty="0" err="1">
                <a:solidFill>
                  <a:srgbClr val="002060"/>
                </a:solidFill>
              </a:rPr>
              <a:t>дава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базисната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информация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необходима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подготвяне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на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урок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тази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тема</a:t>
            </a:r>
            <a:r>
              <a:rPr sz="2400" dirty="0">
                <a:solidFill>
                  <a:srgbClr val="002060"/>
                </a:solidFill>
              </a:rPr>
              <a:t> (в </a:t>
            </a:r>
            <a:r>
              <a:rPr sz="2400" dirty="0" err="1">
                <a:solidFill>
                  <a:srgbClr val="002060"/>
                </a:solidFill>
              </a:rPr>
              <a:t>някои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линкове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към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допълнители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материали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интернет</a:t>
            </a:r>
            <a:r>
              <a:rPr sz="2400" dirty="0">
                <a:solidFill>
                  <a:srgbClr val="002060"/>
                </a:solidFill>
              </a:rPr>
              <a:t>).</a:t>
            </a:r>
          </a:p>
          <a:p>
            <a:pPr lvl="0" indent="113030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! ТОВА НЕ СА ГОТОВИ УРОЦИ!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Char char="•"/>
              <a:defRPr sz="1800"/>
            </a:pPr>
            <a:r>
              <a:rPr sz="2400" dirty="0" err="1">
                <a:solidFill>
                  <a:srgbClr val="002060"/>
                </a:solidFill>
              </a:rPr>
              <a:t>Практически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упражнения</a:t>
            </a:r>
            <a:r>
              <a:rPr sz="2400" dirty="0">
                <a:solidFill>
                  <a:srgbClr val="002060"/>
                </a:solidFill>
              </a:rPr>
              <a:t> и </a:t>
            </a:r>
            <a:r>
              <a:rPr sz="2400" dirty="0" err="1">
                <a:solidFill>
                  <a:srgbClr val="002060"/>
                </a:solidFill>
              </a:rPr>
              <a:t>тестове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ученика</a:t>
            </a:r>
            <a:r>
              <a:rPr sz="2400" dirty="0">
                <a:solidFill>
                  <a:srgbClr val="002060"/>
                </a:solidFill>
              </a:rPr>
              <a:t> - (в </a:t>
            </a:r>
            <a:r>
              <a:rPr sz="2400" dirty="0" err="1">
                <a:solidFill>
                  <a:srgbClr val="002060"/>
                </a:solidFill>
              </a:rPr>
              <a:t>повечето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случаи</a:t>
            </a:r>
            <a:r>
              <a:rPr sz="2400" dirty="0">
                <a:solidFill>
                  <a:srgbClr val="002060"/>
                </a:solidFill>
              </a:rPr>
              <a:t>) </a:t>
            </a:r>
            <a:r>
              <a:rPr sz="2400" dirty="0" err="1">
                <a:solidFill>
                  <a:srgbClr val="002060"/>
                </a:solidFill>
              </a:rPr>
              <a:t>готови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за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ползване</a:t>
            </a:r>
            <a:r>
              <a:rPr sz="2400" dirty="0">
                <a:solidFill>
                  <a:srgbClr val="002060"/>
                </a:solidFill>
              </a:rPr>
              <a:t> в </a:t>
            </a:r>
            <a:r>
              <a:rPr sz="2400" dirty="0" err="1">
                <a:solidFill>
                  <a:srgbClr val="002060"/>
                </a:solidFill>
              </a:rPr>
              <a:t>класната</a:t>
            </a:r>
            <a:r>
              <a:rPr sz="2400" dirty="0">
                <a:solidFill>
                  <a:srgbClr val="002060"/>
                </a:solidFill>
              </a:rPr>
              <a:t> </a:t>
            </a:r>
            <a:r>
              <a:rPr sz="2400" dirty="0" err="1">
                <a:solidFill>
                  <a:srgbClr val="002060"/>
                </a:solidFill>
              </a:rPr>
              <a:t>стая</a:t>
            </a:r>
            <a:r>
              <a:rPr sz="2400" dirty="0">
                <a:solidFill>
                  <a:srgbClr val="002060"/>
                </a:solidFill>
              </a:rPr>
              <a:t>, </a:t>
            </a:r>
            <a:r>
              <a:rPr sz="2400" dirty="0" err="1">
                <a:solidFill>
                  <a:srgbClr val="002060"/>
                </a:solidFill>
              </a:rPr>
              <a:t>придружени</a:t>
            </a:r>
            <a:r>
              <a:rPr sz="2400" dirty="0">
                <a:solidFill>
                  <a:srgbClr val="002060"/>
                </a:solidFill>
              </a:rPr>
              <a:t> с </a:t>
            </a:r>
            <a:r>
              <a:rPr sz="2400" dirty="0" err="1">
                <a:solidFill>
                  <a:srgbClr val="002060"/>
                </a:solidFill>
              </a:rPr>
              <a:t>отговори</a:t>
            </a:r>
            <a:r>
              <a:rPr sz="24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13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14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15" name="Shape 115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Как да подходим към материала 1</a:t>
            </a:r>
          </a:p>
        </p:txBody>
      </p:sp>
      <p:sp>
        <p:nvSpPr>
          <p:cNvPr id="116" name="Shape 116"/>
          <p:cNvSpPr/>
          <p:nvPr/>
        </p:nvSpPr>
        <p:spPr>
          <a:xfrm>
            <a:off x="748072" y="2191194"/>
            <a:ext cx="11198506" cy="3048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502285" lvl="0" indent="-502285">
              <a:buClr>
                <a:srgbClr val="002060"/>
              </a:buClr>
              <a:buSzPct val="100000"/>
              <a:buAutoNum type="arabicPeriod"/>
            </a:pPr>
            <a:r>
              <a:rPr sz="2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Прочетете внимателно теоретичната част за учителя.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6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285" lvl="0" indent="-502285">
              <a:buClr>
                <a:srgbClr val="002060"/>
              </a:buClr>
              <a:buSzPct val="100000"/>
              <a:buAutoNum type="arabicPeriod" startAt="2"/>
            </a:pPr>
            <a:r>
              <a:rPr sz="2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Ако имате въпроси, потърсете отговор в допълнителните материали в страницата на проекта (http://project-stars.com/?lang=bg) или на други интернет страници.                                                           </a:t>
            </a:r>
            <a:r>
              <a:rPr sz="2600">
                <a:solidFill>
                  <a:srgbClr val="F22D25"/>
                </a:solidFill>
                <a:latin typeface="Calibri"/>
                <a:ea typeface="Calibri"/>
                <a:cs typeface="Calibri"/>
                <a:sym typeface="Calibri"/>
              </a:rPr>
              <a:t>Внимание! Убедете се, че източниците са достоверни!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600">
              <a:solidFill>
                <a:srgbClr val="0021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02285" lvl="0" indent="-502285">
              <a:buClr>
                <a:srgbClr val="002163"/>
              </a:buClr>
              <a:buSzPct val="100000"/>
              <a:buAutoNum type="arabicPeriod" startAt="3"/>
            </a:pPr>
            <a:r>
              <a:rPr sz="2600">
                <a:solidFill>
                  <a:srgbClr val="002163"/>
                </a:solidFill>
                <a:latin typeface="Calibri"/>
                <a:ea typeface="Calibri"/>
                <a:cs typeface="Calibri"/>
                <a:sym typeface="Calibri"/>
              </a:rPr>
              <a:t>Подгответе теоретичната част на Вашия урок.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19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20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1" name="Shape 121"/>
          <p:cNvSpPr/>
          <p:nvPr/>
        </p:nvSpPr>
        <p:spPr>
          <a:xfrm>
            <a:off x="527956" y="760415"/>
            <a:ext cx="11685321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Как да подходим към материала 2</a:t>
            </a:r>
          </a:p>
        </p:txBody>
      </p:sp>
      <p:sp>
        <p:nvSpPr>
          <p:cNvPr id="122" name="Shape 122"/>
          <p:cNvSpPr/>
          <p:nvPr/>
        </p:nvSpPr>
        <p:spPr>
          <a:xfrm>
            <a:off x="496747" y="1486761"/>
            <a:ext cx="11198506" cy="36830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4"/>
            </a:pP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Прочетете внимателно практическите упражнения и отговорите към тях.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5"/>
            </a:pP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Ако имате въпроси, потърсете отговор в допълнителните материали и/или в страницата на проекта (http://project-stars.com/?lang=bg) или на други интернет страници.                        </a:t>
            </a:r>
            <a:r>
              <a:rPr sz="2200">
                <a:solidFill>
                  <a:srgbClr val="F22D25"/>
                </a:solidFill>
                <a:latin typeface="Calibri"/>
                <a:ea typeface="Calibri"/>
                <a:cs typeface="Calibri"/>
                <a:sym typeface="Calibri"/>
              </a:rPr>
              <a:t>Внимание! Убедете се, че източниците са достоверни!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400">
              <a:solidFill>
                <a:srgbClr val="0021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6"/>
            </a:pPr>
            <a:r>
              <a:rPr sz="2200">
                <a:solidFill>
                  <a:srgbClr val="002163"/>
                </a:solidFill>
                <a:latin typeface="Calibri"/>
                <a:ea typeface="Calibri"/>
                <a:cs typeface="Calibri"/>
                <a:sym typeface="Calibri"/>
              </a:rPr>
              <a:t>В зависимост от Вашата теоретична част, подберете практически упражнения за илюстриране на материала, който сте подбрали. Може да потърсите други упражнения в </a:t>
            </a: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допълнителните материали и/или в страницата на проекта (http://project-stars.com/?lang=bg) или на други интернет страници.                                                           </a:t>
            </a:r>
            <a:r>
              <a:rPr sz="2200">
                <a:solidFill>
                  <a:srgbClr val="F22D25"/>
                </a:solidFill>
                <a:latin typeface="Calibri"/>
                <a:ea typeface="Calibri"/>
                <a:cs typeface="Calibri"/>
                <a:sym typeface="Calibri"/>
              </a:rPr>
              <a:t>Внимание! Убедете се, че източниците са достоверни!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25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26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27" name="Shape 127"/>
          <p:cNvSpPr/>
          <p:nvPr/>
        </p:nvSpPr>
        <p:spPr>
          <a:xfrm>
            <a:off x="527956" y="760415"/>
            <a:ext cx="11685321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Как да подходим към материала 3:</a:t>
            </a:r>
          </a:p>
        </p:txBody>
      </p:sp>
      <p:sp>
        <p:nvSpPr>
          <p:cNvPr id="128" name="Shape 128"/>
          <p:cNvSpPr/>
          <p:nvPr/>
        </p:nvSpPr>
        <p:spPr>
          <a:xfrm>
            <a:off x="496747" y="1486761"/>
            <a:ext cx="11198506" cy="39878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424815" lvl="0" indent="-424815">
              <a:buClr>
                <a:srgbClr val="002060"/>
              </a:buClr>
              <a:buSzPct val="100000"/>
              <a:buAutoNum type="arabicPeriod" startAt="7"/>
            </a:pP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Имайте предвид, че за някои от упражненията се изискват допълнителни материали, които едва ли са в наличност в класната стая. За тях, предварително трябва да се подготвите - или Вие да ги снабдите, или да предупредите учениците да ги приготвят отнапред!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4815" lvl="0" indent="-424815">
              <a:buClr>
                <a:srgbClr val="002060"/>
              </a:buClr>
              <a:buSzPct val="100000"/>
              <a:buAutoNum type="arabicPeriod" startAt="8"/>
            </a:pPr>
            <a:r>
              <a:rPr sz="2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Препоръчваме да изпробвате избраните упражнения и да направите собствена преценка за сложността и необходимото за изпълнение време. Ако прецените, можете да правите промени, съкращение, улеснение и т.н. на упражненията, стига това да не нарушава физическия смисъл на заданията.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400">
              <a:solidFill>
                <a:srgbClr val="00216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24815" lvl="0" indent="-424815">
              <a:buClr>
                <a:srgbClr val="002163"/>
              </a:buClr>
              <a:buSzPct val="100000"/>
              <a:buAutoNum type="arabicPeriod" startAt="9"/>
            </a:pPr>
            <a:r>
              <a:rPr sz="2200">
                <a:solidFill>
                  <a:srgbClr val="002163"/>
                </a:solidFill>
                <a:latin typeface="Calibri"/>
                <a:ea typeface="Calibri"/>
                <a:cs typeface="Calibri"/>
                <a:sym typeface="Calibri"/>
              </a:rPr>
              <a:t>По ваша преценка, можете да дадете накои от упражненията (или част от тях) за домашно - да се направи предварителна подготовка, или да се довърши вкъщи.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01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2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3" name="Shape 103"/>
          <p:cNvSpPr>
            <a:spLocks noGrp="1"/>
          </p:cNvSpPr>
          <p:nvPr>
            <p:ph type="title"/>
          </p:nvPr>
        </p:nvSpPr>
        <p:spPr>
          <a:xfrm>
            <a:off x="1524000" y="637479"/>
            <a:ext cx="9144000" cy="954983"/>
          </a:xfrm>
          <a:prstGeom prst="rect">
            <a:avLst/>
          </a:prstGeom>
        </p:spPr>
        <p:txBody>
          <a:bodyPr lIns="0" tIns="0" rIns="0" bIns="0"/>
          <a:lstStyle/>
          <a:p>
            <a:pPr lvl="0" defTabSz="859790">
              <a:defRPr sz="1800"/>
            </a:pPr>
            <a:r>
              <a:rPr sz="5600" dirty="0" err="1">
                <a:solidFill>
                  <a:srgbClr val="002060"/>
                </a:solidFill>
              </a:rPr>
              <a:t>Модул</a:t>
            </a:r>
            <a:r>
              <a:rPr sz="5600" dirty="0">
                <a:solidFill>
                  <a:srgbClr val="002060"/>
                </a:solidFill>
              </a:rPr>
              <a:t> </a:t>
            </a:r>
            <a:r>
              <a:rPr lang="en-US" sz="5600" dirty="0">
                <a:solidFill>
                  <a:srgbClr val="002060"/>
                </a:solidFill>
              </a:rPr>
              <a:t>7</a:t>
            </a:r>
            <a:r>
              <a:rPr sz="5600" dirty="0">
                <a:solidFill>
                  <a:srgbClr val="002060"/>
                </a:solidFill>
              </a:rPr>
              <a:t> - </a:t>
            </a:r>
            <a:r>
              <a:rPr sz="5600" dirty="0" err="1">
                <a:solidFill>
                  <a:srgbClr val="002060"/>
                </a:solidFill>
              </a:rPr>
              <a:t>съдържание</a:t>
            </a:r>
            <a:endParaRPr sz="5600" dirty="0">
              <a:solidFill>
                <a:srgbClr val="002060"/>
              </a:solidFill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body" idx="1"/>
          </p:nvPr>
        </p:nvSpPr>
        <p:spPr>
          <a:xfrm>
            <a:off x="1340246" y="1749971"/>
            <a:ext cx="10349559" cy="3892446"/>
          </a:xfrm>
          <a:prstGeom prst="rect">
            <a:avLst/>
          </a:prstGeom>
        </p:spPr>
        <p:txBody>
          <a:bodyPr lIns="0" tIns="0" rIns="0" bIns="0"/>
          <a:lstStyle/>
          <a:p>
            <a:pPr lvl="0" algn="just">
              <a:defRPr sz="1800"/>
            </a:pPr>
            <a:r>
              <a:rPr lang="en-US" sz="3000" dirty="0">
                <a:solidFill>
                  <a:srgbClr val="002060"/>
                </a:solidFill>
              </a:rPr>
              <a:t>7</a:t>
            </a:r>
            <a:r>
              <a:rPr sz="3000" dirty="0">
                <a:solidFill>
                  <a:srgbClr val="002060"/>
                </a:solidFill>
              </a:rPr>
              <a:t>.1. </a:t>
            </a:r>
            <a:r>
              <a:rPr sz="3000" dirty="0" err="1">
                <a:solidFill>
                  <a:srgbClr val="002060"/>
                </a:solidFill>
              </a:rPr>
              <a:t>Източници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на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енергия</a:t>
            </a:r>
            <a:r>
              <a:rPr sz="3000" dirty="0">
                <a:solidFill>
                  <a:srgbClr val="002060"/>
                </a:solidFill>
              </a:rPr>
              <a:t> - </a:t>
            </a:r>
            <a:r>
              <a:rPr sz="3000" dirty="0" err="1">
                <a:solidFill>
                  <a:srgbClr val="002060"/>
                </a:solidFill>
              </a:rPr>
              <a:t>ядрени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реакции</a:t>
            </a:r>
            <a:r>
              <a:rPr sz="30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lang="en-US" sz="3000" dirty="0">
                <a:solidFill>
                  <a:srgbClr val="002060"/>
                </a:solidFill>
              </a:rPr>
              <a:t>7</a:t>
            </a:r>
            <a:r>
              <a:rPr sz="3000" dirty="0">
                <a:solidFill>
                  <a:srgbClr val="002060"/>
                </a:solidFill>
              </a:rPr>
              <a:t>.2. </a:t>
            </a:r>
            <a:r>
              <a:rPr sz="3000" dirty="0" err="1">
                <a:solidFill>
                  <a:srgbClr val="002060"/>
                </a:solidFill>
              </a:rPr>
              <a:t>Еволюция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на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звездите</a:t>
            </a:r>
            <a:r>
              <a:rPr sz="3000" dirty="0">
                <a:solidFill>
                  <a:srgbClr val="002060"/>
                </a:solidFill>
              </a:rPr>
              <a:t> - </a:t>
            </a:r>
            <a:r>
              <a:rPr sz="3000" dirty="0" err="1">
                <a:solidFill>
                  <a:srgbClr val="002060"/>
                </a:solidFill>
              </a:rPr>
              <a:t>основни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понятия</a:t>
            </a:r>
            <a:r>
              <a:rPr sz="30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lang="en-US" sz="3000" dirty="0">
                <a:solidFill>
                  <a:srgbClr val="002060"/>
                </a:solidFill>
              </a:rPr>
              <a:t>7</a:t>
            </a:r>
            <a:r>
              <a:rPr sz="3000" dirty="0">
                <a:solidFill>
                  <a:srgbClr val="002060"/>
                </a:solidFill>
              </a:rPr>
              <a:t>.3. </a:t>
            </a:r>
            <a:r>
              <a:rPr sz="3000" dirty="0" err="1">
                <a:solidFill>
                  <a:srgbClr val="002060"/>
                </a:solidFill>
              </a:rPr>
              <a:t>Крайни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етапи</a:t>
            </a:r>
            <a:r>
              <a:rPr sz="3000" dirty="0">
                <a:solidFill>
                  <a:srgbClr val="002060"/>
                </a:solidFill>
              </a:rPr>
              <a:t> в </a:t>
            </a:r>
            <a:r>
              <a:rPr sz="3000" dirty="0" err="1">
                <a:solidFill>
                  <a:srgbClr val="002060"/>
                </a:solidFill>
              </a:rPr>
              <a:t>звездната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еволюция</a:t>
            </a:r>
            <a:r>
              <a:rPr sz="30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lang="en-US" sz="3000" dirty="0">
                <a:solidFill>
                  <a:srgbClr val="002060"/>
                </a:solidFill>
              </a:rPr>
              <a:t>7</a:t>
            </a:r>
            <a:r>
              <a:rPr sz="3000" dirty="0">
                <a:solidFill>
                  <a:srgbClr val="002060"/>
                </a:solidFill>
              </a:rPr>
              <a:t>.4. </a:t>
            </a:r>
            <a:r>
              <a:rPr sz="3000" dirty="0" err="1">
                <a:solidFill>
                  <a:srgbClr val="002060"/>
                </a:solidFill>
              </a:rPr>
              <a:t>Еволюция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на</a:t>
            </a:r>
            <a:r>
              <a:rPr sz="3000" dirty="0">
                <a:solidFill>
                  <a:srgbClr val="002060"/>
                </a:solidFill>
              </a:rPr>
              <a:t> </a:t>
            </a:r>
            <a:r>
              <a:rPr sz="3000" dirty="0" err="1">
                <a:solidFill>
                  <a:srgbClr val="002060"/>
                </a:solidFill>
              </a:rPr>
              <a:t>Слънцето</a:t>
            </a:r>
            <a:r>
              <a:rPr sz="3000" dirty="0">
                <a:solidFill>
                  <a:srgbClr val="002060"/>
                </a:solidFill>
              </a:rPr>
              <a:t>.</a:t>
            </a:r>
          </a:p>
          <a:p>
            <a:pPr lvl="0" algn="just">
              <a:defRPr sz="1800"/>
            </a:pPr>
            <a:r>
              <a:rPr sz="2400" dirty="0">
                <a:solidFill>
                  <a:srgbClr val="002060"/>
                </a:solidFill>
              </a:rPr>
              <a:t>	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 panose="020B0604030504040204"/>
                <a:ea typeface="Verdana" panose="020B0604030504040204"/>
                <a:cs typeface="Verdana" panose="020B0604030504040204"/>
                <a:sym typeface="Verdana" panose="020B0604030504040204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pic>
        <p:nvPicPr>
          <p:cNvPr id="107" name="image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-6763" y="-11875"/>
            <a:ext cx="12198764" cy="1061514"/>
          </a:xfrm>
          <a:prstGeom prst="rect">
            <a:avLst/>
          </a:prstGeom>
          <a:ln w="12700">
            <a:miter lim="400000"/>
            <a:headEnd/>
            <a:tailEnd/>
          </a:ln>
        </p:spPr>
      </p:pic>
      <p:pic>
        <p:nvPicPr>
          <p:cNvPr id="108" name="image2.jpeg"/>
          <p:cNvPicPr/>
          <p:nvPr/>
        </p:nvPicPr>
        <p:blipFill>
          <a:blip r:embed="rId3"/>
          <a:stretch>
            <a:fillRect/>
          </a:stretch>
        </p:blipFill>
        <p:spPr>
          <a:xfrm>
            <a:off x="-6763" y="5799925"/>
            <a:ext cx="12198764" cy="1051903"/>
          </a:xfrm>
          <a:prstGeom prst="rect">
            <a:avLst/>
          </a:prstGeom>
          <a:ln w="12700">
            <a:miter lim="400000"/>
            <a:headEnd/>
            <a:tailEnd/>
          </a:ln>
        </p:spPr>
      </p:pic>
      <p:sp>
        <p:nvSpPr>
          <p:cNvPr id="109" name="Shape 109"/>
          <p:cNvSpPr/>
          <p:nvPr/>
        </p:nvSpPr>
        <p:spPr>
          <a:xfrm>
            <a:off x="261256" y="836615"/>
            <a:ext cx="11685322" cy="6477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4400" u="sng">
                <a:solidFill>
                  <a:srgbClr val="002060"/>
                </a:solidFill>
              </a:rPr>
              <a:t>Съдържание на теоретичната част</a:t>
            </a:r>
          </a:p>
        </p:txBody>
      </p:sp>
      <p:sp>
        <p:nvSpPr>
          <p:cNvPr id="110" name="Shape 110"/>
          <p:cNvSpPr/>
          <p:nvPr/>
        </p:nvSpPr>
        <p:spPr>
          <a:xfrm>
            <a:off x="261256" y="1530795"/>
            <a:ext cx="11685322" cy="41275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/>
          <a:p>
            <a:pPr marL="666750" lvl="0" indent="-666750">
              <a:buClr>
                <a:srgbClr val="002060"/>
              </a:buClr>
              <a:buSzPct val="100000"/>
              <a:buFont typeface="Arial" panose="020B0604020202020204"/>
              <a:buChar char="•"/>
            </a:pP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Ядрени реакции: защо светят звездите; какви са процесите, които генерират огромните количества енергия; каква е продължителността на тези процеси при различните звезди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1" indent="457200"/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533400">
              <a:buClr>
                <a:srgbClr val="002060"/>
              </a:buClr>
              <a:buSzPct val="100000"/>
              <a:buFont typeface="Arial" panose="020B0604020202020204"/>
              <a:buChar char="•"/>
            </a:pP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Еволюция на звездите - основни понятия: раждане на звездите, ранни етапи на еволюция, диаграма  на Херцшпрунг-Ръсел. Теория и наблюдения на звездна еволюция.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533400">
              <a:buClr>
                <a:srgbClr val="002060"/>
              </a:buClr>
              <a:buSzPct val="100000"/>
              <a:buFont typeface="Arial" panose="020B0604020202020204"/>
              <a:buChar char="•"/>
            </a:pP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Крайни етапи в звездната еволюция: еволюция на звезди с различни маси след Главната последователност.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33400" lvl="0" indent="-533400">
              <a:buClr>
                <a:srgbClr val="002060"/>
              </a:buClr>
              <a:buSzPct val="100000"/>
              <a:buFont typeface="Arial" panose="020B0604020202020204"/>
              <a:buChar char="•"/>
            </a:pPr>
            <a:r>
              <a:rPr sz="21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Слънцето като звезда. Еволюция на Слънцето.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/>
            <a:endParaRPr sz="21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lnDef>
    <a:txDef>
      <a:spPr>
        <a:noFill/>
        <a:ln w="12700" cap="flat">
          <a:noFill/>
          <a:miter lim="400000"/>
        </a:ln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rgbClr val="FFFFFF"/>
        </a:lnRef>
        <a:fillRef idx="0">
          <a:srgbClr val="FFFFFF"/>
        </a:fillRef>
        <a:effectRef idx="0">
          <a:srgbClr val="FFFFFF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2447</Words>
  <Application>Microsoft Office PowerPoint</Application>
  <PresentationFormat>Širokouhlá</PresentationFormat>
  <Paragraphs>153</Paragraphs>
  <Slides>24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2" baseType="lpstr">
      <vt:lpstr>Arial</vt:lpstr>
      <vt:lpstr>Avenir Roman</vt:lpstr>
      <vt:lpstr>Calibri</vt:lpstr>
      <vt:lpstr>Calibri Light</vt:lpstr>
      <vt:lpstr>Franklin Gothic Book</vt:lpstr>
      <vt:lpstr>Verdana</vt:lpstr>
      <vt:lpstr>Verdana Bold</vt:lpstr>
      <vt:lpstr>Default</vt:lpstr>
      <vt:lpstr>Prezentácia programu PowerPoint</vt:lpstr>
      <vt:lpstr>Prezentácia programu PowerPoint</vt:lpstr>
      <vt:lpstr>Модули на проекта STARS</vt:lpstr>
      <vt:lpstr>Как са структурирани модулите</vt:lpstr>
      <vt:lpstr>Prezentácia programu PowerPoint</vt:lpstr>
      <vt:lpstr>Prezentácia programu PowerPoint</vt:lpstr>
      <vt:lpstr>Prezentácia programu PowerPoint</vt:lpstr>
      <vt:lpstr>Модул 7 - съдържание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/>
  <cp:lastModifiedBy>Andrea</cp:lastModifiedBy>
  <cp:revision>8</cp:revision>
  <dcterms:created xsi:type="dcterms:W3CDTF">2020-09-12T07:37:44Z</dcterms:created>
  <dcterms:modified xsi:type="dcterms:W3CDTF">2020-10-13T20:36:05Z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1033-11.1.0.9615</vt:lpwstr>
  </property>
</Properties>
</file>