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56" r:id="rId2"/>
    <p:sldId id="318" r:id="rId3"/>
    <p:sldId id="319" r:id="rId4"/>
    <p:sldId id="259" r:id="rId5"/>
    <p:sldId id="320" r:id="rId6"/>
    <p:sldId id="321" r:id="rId7"/>
    <p:sldId id="322" r:id="rId8"/>
    <p:sldId id="264" r:id="rId9"/>
    <p:sldId id="265" r:id="rId10"/>
    <p:sldId id="268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316" r:id="rId35"/>
    <p:sldId id="317" r:id="rId36"/>
  </p:sldIdLst>
  <p:sldSz cx="12192000" cy="68580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72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1" name="Shape 50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 i="1">
                <a:latin typeface="Calibri"/>
                <a:ea typeface="Calibri"/>
                <a:cs typeface="Calibri"/>
                <a:sym typeface="Calibri"/>
              </a:rPr>
              <a:t>DOI: 10.3102/003465430298487,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The Power of Feedback, John Hattie and Helen Timperley, </a:t>
            </a:r>
            <a:r>
              <a:rPr sz="1200" i="1">
                <a:latin typeface="Calibri"/>
                <a:ea typeface="Calibri"/>
                <a:cs typeface="Calibri"/>
                <a:sym typeface="Calibri"/>
              </a:rPr>
              <a:t>University of Auckland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Shape 5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09" name="Shape 5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 defTabSz="914400">
              <a:lnSpc>
                <a:spcPct val="100000"/>
              </a:lnSpc>
              <a:defRPr sz="1800"/>
            </a:pPr>
            <a:r>
              <a:rPr sz="1200" i="1">
                <a:latin typeface="Calibri"/>
                <a:ea typeface="Calibri"/>
                <a:cs typeface="Calibri"/>
                <a:sym typeface="Calibri"/>
              </a:rPr>
              <a:t>DOI: 10.3102/003465430298487, </a:t>
            </a:r>
            <a:r>
              <a:rPr sz="1200">
                <a:latin typeface="Calibri"/>
                <a:ea typeface="Calibri"/>
                <a:cs typeface="Calibri"/>
                <a:sym typeface="Calibri"/>
              </a:rPr>
              <a:t>The Power of Feedback, John Hattie and Helen Timperley, </a:t>
            </a:r>
            <a:r>
              <a:rPr sz="1200" i="1">
                <a:latin typeface="Calibri"/>
                <a:ea typeface="Calibri"/>
                <a:cs typeface="Calibri"/>
                <a:sym typeface="Calibri"/>
              </a:rPr>
              <a:t>University of Auckland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 hasCustomPrompt="1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 hasCustomPrompt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type="title" hasCustomPrompt="1"/>
          </p:nvPr>
        </p:nvSpPr>
        <p:spPr>
          <a:xfrm>
            <a:off x="8724900" y="0"/>
            <a:ext cx="2628900" cy="65420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idx="1" hasCustomPrompt="1"/>
          </p:nvPr>
        </p:nvSpPr>
        <p:spPr>
          <a:xfrm>
            <a:off x="838200" y="365125"/>
            <a:ext cx="7734300" cy="64928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 hasCustomPrompt="1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idx="1" hasCustomPrompt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xfrm>
            <a:off x="8610600" y="6404291"/>
            <a:ext cx="2743200" cy="26924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/>
          </p:cNvSpPr>
          <p:nvPr>
            <p:ph type="title" hasCustomPrompt="1"/>
          </p:nvPr>
        </p:nvSpPr>
        <p:spPr>
          <a:xfrm>
            <a:off x="1524000" y="0"/>
            <a:ext cx="9144000" cy="3509963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52" name="Shape 52"/>
          <p:cNvSpPr>
            <a:spLocks noGrp="1"/>
          </p:cNvSpPr>
          <p:nvPr>
            <p:ph type="body" idx="1" hasCustomPrompt="1"/>
          </p:nvPr>
        </p:nvSpPr>
        <p:spPr>
          <a:xfrm>
            <a:off x="1524000" y="3602037"/>
            <a:ext cx="9144000" cy="325596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53" name="Shape 5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>
            <a:spLocks noGrp="1"/>
          </p:cNvSpPr>
          <p:nvPr>
            <p:ph type="title" hasCustomPrompt="1"/>
          </p:nvPr>
        </p:nvSpPr>
        <p:spPr>
          <a:xfrm>
            <a:off x="831850" y="0"/>
            <a:ext cx="10515600" cy="4562475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5" name="Shape 15"/>
          <p:cNvSpPr>
            <a:spLocks noGrp="1"/>
          </p:cNvSpPr>
          <p:nvPr>
            <p:ph type="body" idx="1" hasCustomPrompt="1"/>
          </p:nvPr>
        </p:nvSpPr>
        <p:spPr>
          <a:xfrm>
            <a:off x="831850" y="4589462"/>
            <a:ext cx="10515600" cy="22685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6" name="Shape 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 hasCustomPrompt="1"/>
          </p:nvPr>
        </p:nvSpPr>
        <p:spPr>
          <a:xfrm>
            <a:off x="838200" y="1825625"/>
            <a:ext cx="5181600" cy="503237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20" name="Shape 2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 hasCustomPrompt="1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 hasCustomPrompt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pPr lvl="0">
              <a:defRPr sz="1800" b="0"/>
            </a:pPr>
            <a:r>
              <a:rPr sz="2400" b="1"/>
              <a:t>Body Level One</a:t>
            </a:r>
          </a:p>
          <a:p>
            <a:pPr lvl="1">
              <a:defRPr sz="1800" b="0"/>
            </a:pPr>
            <a:r>
              <a:rPr sz="2400" b="1"/>
              <a:t>Body Level Two</a:t>
            </a:r>
          </a:p>
          <a:p>
            <a:pPr lvl="2">
              <a:defRPr sz="1800" b="0"/>
            </a:pPr>
            <a:r>
              <a:rPr sz="2400" b="1"/>
              <a:t>Body Level Three</a:t>
            </a:r>
          </a:p>
          <a:p>
            <a:pPr lvl="3">
              <a:defRPr sz="1800" b="0"/>
            </a:pPr>
            <a:r>
              <a:rPr sz="2400" b="1"/>
              <a:t>Body Level Four</a:t>
            </a:r>
          </a:p>
          <a:p>
            <a:pPr lvl="4">
              <a:defRPr sz="1800" b="0"/>
            </a:pPr>
            <a:r>
              <a:rPr sz="2400" b="1"/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27" name="Shape 2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 hasCustomPrompt="1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body" idx="1" hasCustomPrompt="1"/>
          </p:nvPr>
        </p:nvSpPr>
        <p:spPr>
          <a:xfrm>
            <a:off x="5183187" y="987425"/>
            <a:ext cx="6172201" cy="58705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185" indent="-260985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title" hasCustomPrompt="1"/>
          </p:nvPr>
        </p:nvSpPr>
        <p:spPr>
          <a:xfrm>
            <a:off x="839787" y="0"/>
            <a:ext cx="3932239" cy="20574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Title Text</a:t>
            </a:r>
          </a:p>
        </p:txBody>
      </p:sp>
      <p:sp>
        <p:nvSpPr>
          <p:cNvPr id="36" name="Shape 36"/>
          <p:cNvSpPr>
            <a:spLocks noGrp="1"/>
          </p:cNvSpPr>
          <p:nvPr>
            <p:ph type="body" idx="1" hasCustomPrompt="1"/>
          </p:nvPr>
        </p:nvSpPr>
        <p:spPr>
          <a:xfrm>
            <a:off x="839787" y="2057400"/>
            <a:ext cx="3932239" cy="480060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37" name="Shape 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230187"/>
            <a:ext cx="10515600" cy="1595439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5032375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610600" y="6404292"/>
            <a:ext cx="27432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/>
  <p:txStyles>
    <p:titleStyle>
      <a:lvl1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1pPr>
      <a:lvl2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2pPr>
      <a:lvl3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3pPr>
      <a:lvl4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4pPr>
      <a:lvl5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5pPr>
      <a:lvl6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6pPr>
      <a:lvl7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7pPr>
      <a:lvl8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8pPr>
      <a:lvl9pPr>
        <a:lnSpc>
          <a:spcPct val="90000"/>
        </a:lnSpc>
        <a:defRPr sz="44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1pPr>
      <a:lvl2pPr marL="723900" indent="-2667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2pPr>
      <a:lvl3pPr marL="1234440" indent="-32004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3pPr>
      <a:lvl4pPr marL="1727200" indent="-355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4pPr>
      <a:lvl5pPr marL="2184400" indent="-355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5pPr>
      <a:lvl6pPr marL="2641600" indent="-355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6pPr>
      <a:lvl7pPr marL="3098800" indent="-355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7pPr>
      <a:lvl8pPr marL="3556000" indent="-355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8pPr>
      <a:lvl9pPr marL="4013200" indent="-355600">
        <a:lnSpc>
          <a:spcPct val="90000"/>
        </a:lnSpc>
        <a:spcBef>
          <a:spcPts val="1000"/>
        </a:spcBef>
        <a:buSzPct val="100000"/>
        <a:buFont typeface="Arial" panose="020B0604020202020204"/>
        <a:buChar char="•"/>
        <a:defRPr sz="28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-6761" y="1049639"/>
            <a:ext cx="12198761" cy="60068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>
              <a:lnSpc>
                <a:spcPct val="150000"/>
              </a:lnSpc>
            </a:pPr>
            <a:r>
              <a:rPr sz="800">
                <a:latin typeface="Verdana Bold"/>
                <a:ea typeface="Verdana Bold"/>
                <a:cs typeface="Verdana Bold"/>
                <a:sym typeface="Verdana Bold"/>
              </a:rPr>
              <a:t>Project:</a:t>
            </a:r>
            <a:r>
              <a:rPr sz="8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STARS (Successfully Teaching AstRonomy in Schools)		 			</a:t>
            </a:r>
          </a:p>
          <a:p>
            <a:pPr lvl="0">
              <a:lnSpc>
                <a:spcPct val="150000"/>
              </a:lnSpc>
            </a:pPr>
            <a:r>
              <a:rPr sz="8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This project has been funded with the support of the Erasmus+ Programme, K2 Action, Strategic Partnerships in School Education.</a:t>
            </a:r>
          </a:p>
          <a:p>
            <a:pPr lvl="0">
              <a:lnSpc>
                <a:spcPct val="150000"/>
              </a:lnSpc>
            </a:pPr>
            <a:r>
              <a:rPr sz="800">
                <a:latin typeface="Verdana Bold"/>
                <a:ea typeface="Verdana Bold"/>
                <a:cs typeface="Verdana Bold"/>
                <a:sym typeface="Verdana Bold"/>
              </a:rPr>
              <a:t>Project Agreement Number:</a:t>
            </a:r>
            <a:r>
              <a:rPr sz="8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rPr>
              <a:t> </a:t>
            </a:r>
            <a:r>
              <a:rPr sz="800"/>
              <a:t>2017-1-SK01-KA201-035344 				</a:t>
            </a:r>
          </a:p>
        </p:txBody>
      </p:sp>
      <p:sp>
        <p:nvSpPr>
          <p:cNvPr id="58" name="Shape 5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sp>
        <p:nvSpPr>
          <p:cNvPr id="59" name="Shape 59"/>
          <p:cNvSpPr/>
          <p:nvPr/>
        </p:nvSpPr>
        <p:spPr>
          <a:xfrm>
            <a:off x="261256" y="1632713"/>
            <a:ext cx="11685322" cy="326136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 algn="ctr"/>
            <a:r>
              <a:rPr sz="5400" b="1" dirty="0">
                <a:solidFill>
                  <a:srgbClr val="843C0B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ОБУЧИТЕЛНА ПРОГРАМА ЗА УЧИТЕЛИ (O2)</a:t>
            </a:r>
          </a:p>
          <a:p>
            <a:pPr lvl="0" algn="ctr"/>
            <a:endParaRPr sz="1000" dirty="0"/>
          </a:p>
          <a:p>
            <a:pPr lvl="0" algn="ctr"/>
            <a:r>
              <a:rPr sz="4400" b="1" dirty="0" err="1">
                <a:solidFill>
                  <a:srgbClr val="002060"/>
                </a:solidFill>
              </a:rPr>
              <a:t>Модул</a:t>
            </a:r>
            <a:r>
              <a:rPr sz="4400" b="1" dirty="0">
                <a:solidFill>
                  <a:srgbClr val="002060"/>
                </a:solidFill>
              </a:rPr>
              <a:t> #1</a:t>
            </a:r>
          </a:p>
          <a:p>
            <a:pPr lvl="0" algn="ctr"/>
            <a:r>
              <a:rPr sz="4400" b="1" u="sng" dirty="0" err="1">
                <a:solidFill>
                  <a:srgbClr val="002060"/>
                </a:solidFill>
              </a:rPr>
              <a:t>Съзвездия</a:t>
            </a:r>
            <a:r>
              <a:rPr sz="4400" b="1" u="sng" dirty="0">
                <a:solidFill>
                  <a:srgbClr val="002060"/>
                </a:solidFill>
              </a:rPr>
              <a:t>.</a:t>
            </a:r>
            <a:r>
              <a:rPr sz="4400" b="1" dirty="0">
                <a:solidFill>
                  <a:srgbClr val="002060"/>
                </a:solidFill>
              </a:rPr>
              <a:t>  </a:t>
            </a:r>
          </a:p>
        </p:txBody>
      </p:sp>
      <p:pic>
        <p:nvPicPr>
          <p:cNvPr id="60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1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53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54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55" name="Shape 155"/>
          <p:cNvSpPr/>
          <p:nvPr/>
        </p:nvSpPr>
        <p:spPr>
          <a:xfrm>
            <a:off x="261256" y="836615"/>
            <a:ext cx="11685322" cy="739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Списък на практическите упражнения</a:t>
            </a:r>
          </a:p>
        </p:txBody>
      </p:sp>
      <p:sp>
        <p:nvSpPr>
          <p:cNvPr id="156" name="Shape 156"/>
          <p:cNvSpPr/>
          <p:nvPr/>
        </p:nvSpPr>
        <p:spPr>
          <a:xfrm>
            <a:off x="261256" y="1941135"/>
            <a:ext cx="11685322" cy="27584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marL="1485900" lvl="0" indent="-1485900">
              <a:buClr>
                <a:srgbClr val="002060"/>
              </a:buClr>
              <a:buSzPct val="100000"/>
              <a:buAutoNum type="arabicPeriod"/>
            </a:pPr>
            <a:r>
              <a:rPr sz="3600">
                <a:solidFill>
                  <a:srgbClr val="002060"/>
                </a:solidFill>
              </a:rPr>
              <a:t>Имена на съзвездия </a:t>
            </a:r>
          </a:p>
          <a:p>
            <a:pPr marL="1485900" lvl="0" indent="-1485900">
              <a:buClr>
                <a:srgbClr val="002060"/>
              </a:buClr>
              <a:buSzPct val="100000"/>
              <a:buAutoNum type="arabicPeriod"/>
            </a:pPr>
            <a:r>
              <a:rPr sz="3600">
                <a:solidFill>
                  <a:srgbClr val="002060"/>
                </a:solidFill>
              </a:rPr>
              <a:t>Видове съзвездия</a:t>
            </a:r>
          </a:p>
          <a:p>
            <a:pPr marL="1485900" lvl="0" indent="-1485900">
              <a:buClr>
                <a:srgbClr val="002060"/>
              </a:buClr>
              <a:buSzPct val="100000"/>
              <a:buAutoNum type="arabicPeriod"/>
            </a:pPr>
            <a:r>
              <a:rPr sz="3600">
                <a:solidFill>
                  <a:srgbClr val="002060"/>
                </a:solidFill>
              </a:rPr>
              <a:t>Игрословица </a:t>
            </a:r>
          </a:p>
          <a:p>
            <a:pPr marL="1485900" lvl="0" indent="-1485900">
              <a:buClr>
                <a:srgbClr val="002060"/>
              </a:buClr>
              <a:buSzPct val="100000"/>
              <a:buAutoNum type="arabicPeriod"/>
            </a:pPr>
            <a:r>
              <a:rPr sz="3600">
                <a:solidFill>
                  <a:srgbClr val="002060"/>
                </a:solidFill>
              </a:rPr>
              <a:t>Разпознаване на съзвездия </a:t>
            </a:r>
          </a:p>
          <a:p>
            <a:pPr marL="1485900" lvl="0" indent="-1485900">
              <a:buClr>
                <a:srgbClr val="002060"/>
              </a:buClr>
              <a:buSzPct val="100000"/>
              <a:buAutoNum type="arabicPeriod"/>
            </a:pPr>
            <a:r>
              <a:rPr sz="3600">
                <a:solidFill>
                  <a:srgbClr val="002060"/>
                </a:solidFill>
              </a:rPr>
              <a:t>Фигури на съзвездия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71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2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73" name="Shape 173"/>
          <p:cNvSpPr/>
          <p:nvPr/>
        </p:nvSpPr>
        <p:spPr>
          <a:xfrm>
            <a:off x="261256" y="836615"/>
            <a:ext cx="11685322" cy="739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4400" u="sng">
                <a:solidFill>
                  <a:srgbClr val="02236A"/>
                </a:solidFill>
              </a:rPr>
              <a:t>Практическо упражнение</a:t>
            </a:r>
            <a:r>
              <a:rPr sz="4400">
                <a:solidFill>
                  <a:srgbClr val="02236A"/>
                </a:solidFill>
              </a:rPr>
              <a:t>: </a:t>
            </a:r>
            <a:r>
              <a:rPr sz="3200">
                <a:solidFill>
                  <a:srgbClr val="02236A"/>
                </a:solidFill>
              </a:rPr>
              <a:t>1. Имена на съзвездия</a:t>
            </a:r>
          </a:p>
        </p:txBody>
      </p:sp>
      <p:sp>
        <p:nvSpPr>
          <p:cNvPr id="174" name="Shape 174"/>
          <p:cNvSpPr/>
          <p:nvPr/>
        </p:nvSpPr>
        <p:spPr>
          <a:xfrm>
            <a:off x="261256" y="3261702"/>
            <a:ext cx="11685322" cy="6248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3600">
                <a:solidFill>
                  <a:srgbClr val="002060"/>
                </a:solidFill>
              </a:rPr>
              <a:t>Материали и инструменти: не</a:t>
            </a:r>
          </a:p>
        </p:txBody>
      </p:sp>
      <p:sp>
        <p:nvSpPr>
          <p:cNvPr id="175" name="Shape 175"/>
          <p:cNvSpPr/>
          <p:nvPr/>
        </p:nvSpPr>
        <p:spPr>
          <a:xfrm>
            <a:off x="261256" y="4179565"/>
            <a:ext cx="11685322" cy="1031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3600">
                <a:solidFill>
                  <a:srgbClr val="002060"/>
                </a:solidFill>
              </a:rPr>
              <a:t>Процедура: </a:t>
            </a:r>
            <a:r>
              <a:rPr sz="2800">
                <a:solidFill>
                  <a:srgbClr val="002060"/>
                </a:solidFill>
              </a:rPr>
              <a:t>Учениците изреждат имена на съзвездия, които знаят, но не е задължително да ги разпознават на небето.</a:t>
            </a:r>
          </a:p>
        </p:txBody>
      </p:sp>
      <p:sp>
        <p:nvSpPr>
          <p:cNvPr id="176" name="Shape 176"/>
          <p:cNvSpPr/>
          <p:nvPr/>
        </p:nvSpPr>
        <p:spPr>
          <a:xfrm>
            <a:off x="350156" y="1937439"/>
            <a:ext cx="11685322" cy="1031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3600">
                <a:solidFill>
                  <a:srgbClr val="002060"/>
                </a:solidFill>
              </a:rPr>
              <a:t>Методическа част: </a:t>
            </a:r>
            <a:r>
              <a:rPr sz="2800">
                <a:solidFill>
                  <a:srgbClr val="002060"/>
                </a:solidFill>
              </a:rPr>
              <a:t>Учениците да изброят имена на съзвездия, които знаят по памет;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85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86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87" name="Shape 187"/>
          <p:cNvSpPr/>
          <p:nvPr/>
        </p:nvSpPr>
        <p:spPr>
          <a:xfrm>
            <a:off x="261256" y="836615"/>
            <a:ext cx="11685322" cy="7391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4400" u="sng">
                <a:solidFill>
                  <a:srgbClr val="44546A"/>
                </a:solidFill>
              </a:rPr>
              <a:t>Практическо упражнение</a:t>
            </a:r>
            <a:r>
              <a:rPr sz="4400">
                <a:solidFill>
                  <a:srgbClr val="44546A"/>
                </a:solidFill>
              </a:rPr>
              <a:t>: </a:t>
            </a:r>
            <a:r>
              <a:rPr sz="3200">
                <a:solidFill>
                  <a:srgbClr val="44546A"/>
                </a:solidFill>
              </a:rPr>
              <a:t>1. Имена на съзвездия</a:t>
            </a:r>
          </a:p>
        </p:txBody>
      </p:sp>
      <p:sp>
        <p:nvSpPr>
          <p:cNvPr id="188" name="Shape 188"/>
          <p:cNvSpPr/>
          <p:nvPr/>
        </p:nvSpPr>
        <p:spPr>
          <a:xfrm>
            <a:off x="261256" y="1476612"/>
            <a:ext cx="11685322" cy="38252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3600">
                <a:solidFill>
                  <a:srgbClr val="002060"/>
                </a:solidFill>
              </a:rPr>
              <a:t>Отговор:</a:t>
            </a:r>
          </a:p>
          <a:p>
            <a:pPr marL="1143000" lvl="0" indent="-1143000">
              <a:buClr>
                <a:srgbClr val="002060"/>
              </a:buClr>
              <a:buSzPct val="100000"/>
              <a:buChar char="-"/>
            </a:pPr>
            <a:r>
              <a:rPr sz="3600">
                <a:solidFill>
                  <a:srgbClr val="002060"/>
                </a:solidFill>
              </a:rPr>
              <a:t>Голяма мечка</a:t>
            </a:r>
          </a:p>
          <a:p>
            <a:pPr marL="1143000" lvl="0" indent="-1143000">
              <a:buClr>
                <a:srgbClr val="002060"/>
              </a:buClr>
              <a:buSzPct val="100000"/>
              <a:buChar char="-"/>
            </a:pPr>
            <a:r>
              <a:rPr sz="3600">
                <a:solidFill>
                  <a:srgbClr val="002060"/>
                </a:solidFill>
              </a:rPr>
              <a:t>Малка мечка</a:t>
            </a:r>
          </a:p>
          <a:p>
            <a:pPr marL="1143000" lvl="0" indent="-1143000">
              <a:buClr>
                <a:srgbClr val="002060"/>
              </a:buClr>
              <a:buSzPct val="100000"/>
              <a:buChar char="-"/>
            </a:pPr>
            <a:r>
              <a:rPr sz="3600">
                <a:solidFill>
                  <a:srgbClr val="002060"/>
                </a:solidFill>
              </a:rPr>
              <a:t>Овен</a:t>
            </a:r>
          </a:p>
          <a:p>
            <a:pPr marL="1143000" lvl="0" indent="-1143000">
              <a:buClr>
                <a:srgbClr val="002060"/>
              </a:buClr>
              <a:buSzPct val="100000"/>
              <a:buChar char="-"/>
            </a:pPr>
            <a:r>
              <a:rPr sz="3600">
                <a:solidFill>
                  <a:srgbClr val="002060"/>
                </a:solidFill>
              </a:rPr>
              <a:t>Орион</a:t>
            </a:r>
          </a:p>
          <a:p>
            <a:pPr marL="1143000" lvl="0" indent="-1143000">
              <a:buClr>
                <a:srgbClr val="002060"/>
              </a:buClr>
              <a:buSzPct val="100000"/>
              <a:buChar char="-"/>
            </a:pPr>
            <a:r>
              <a:rPr sz="3600">
                <a:solidFill>
                  <a:srgbClr val="002060"/>
                </a:solidFill>
              </a:rPr>
              <a:t>Водолей…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91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92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93" name="Shape 193"/>
          <p:cNvSpPr/>
          <p:nvPr/>
        </p:nvSpPr>
        <p:spPr>
          <a:xfrm>
            <a:off x="253339" y="680990"/>
            <a:ext cx="11685322" cy="739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4400" u="sng">
                <a:solidFill>
                  <a:srgbClr val="44546A"/>
                </a:solidFill>
              </a:rPr>
              <a:t>Практическо упражнение</a:t>
            </a:r>
            <a:r>
              <a:rPr sz="4400">
                <a:solidFill>
                  <a:srgbClr val="44546A"/>
                </a:solidFill>
              </a:rPr>
              <a:t>: </a:t>
            </a:r>
            <a:r>
              <a:rPr sz="3200">
                <a:solidFill>
                  <a:srgbClr val="44546A"/>
                </a:solidFill>
              </a:rPr>
              <a:t>2. Видове съзвездия</a:t>
            </a:r>
          </a:p>
        </p:txBody>
      </p:sp>
      <p:sp>
        <p:nvSpPr>
          <p:cNvPr id="194" name="Shape 194"/>
          <p:cNvSpPr/>
          <p:nvPr/>
        </p:nvSpPr>
        <p:spPr>
          <a:xfrm>
            <a:off x="228006" y="2007990"/>
            <a:ext cx="11685322" cy="9804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2800" b="1">
                <a:solidFill>
                  <a:srgbClr val="002060"/>
                </a:solidFill>
              </a:rPr>
              <a:t>Материали и инструменти:</a:t>
            </a:r>
            <a:r>
              <a:rPr sz="3600">
                <a:solidFill>
                  <a:srgbClr val="002060"/>
                </a:solidFill>
              </a:rPr>
              <a:t> </a:t>
            </a:r>
            <a:r>
              <a:rPr sz="2400">
                <a:solidFill>
                  <a:srgbClr val="002060"/>
                </a:solidFill>
              </a:rPr>
              <a:t>Списък на съзвездията, таблица за разпределяне на съзвездията по групи, цветни моливи</a:t>
            </a:r>
          </a:p>
        </p:txBody>
      </p:sp>
      <p:sp>
        <p:nvSpPr>
          <p:cNvPr id="195" name="Shape 195"/>
          <p:cNvSpPr/>
          <p:nvPr/>
        </p:nvSpPr>
        <p:spPr>
          <a:xfrm>
            <a:off x="228006" y="3002839"/>
            <a:ext cx="11685322" cy="2555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2800" b="1">
                <a:solidFill>
                  <a:srgbClr val="002060"/>
                </a:solidFill>
              </a:rPr>
              <a:t>Процедура: </a:t>
            </a:r>
            <a:endParaRPr sz="2800" b="1" i="1">
              <a:solidFill>
                <a:srgbClr val="002060"/>
              </a:solidFill>
            </a:endParaRPr>
          </a:p>
          <a:p>
            <a:pPr lvl="0"/>
            <a:r>
              <a:rPr sz="2300">
                <a:solidFill>
                  <a:srgbClr val="002060"/>
                </a:solidFill>
              </a:rPr>
              <a:t>задача 1: Учениците попълват имената на съзвездията в празната таблица като ги разпределят по групи; </a:t>
            </a:r>
          </a:p>
          <a:p>
            <a:pPr lvl="0"/>
            <a:r>
              <a:rPr sz="2300">
                <a:solidFill>
                  <a:srgbClr val="002060"/>
                </a:solidFill>
              </a:rPr>
              <a:t>задача 2: Обобщават броя на съзвездията по различни критерии; </a:t>
            </a:r>
          </a:p>
          <a:p>
            <a:pPr lvl="0"/>
            <a:r>
              <a:rPr sz="2300">
                <a:solidFill>
                  <a:srgbClr val="002060"/>
                </a:solidFill>
              </a:rPr>
              <a:t>задача 3: оцветяват всички зодиакални съзвездия; </a:t>
            </a:r>
          </a:p>
          <a:p>
            <a:pPr lvl="0"/>
            <a:r>
              <a:rPr sz="2300">
                <a:solidFill>
                  <a:srgbClr val="002060"/>
                </a:solidFill>
              </a:rPr>
              <a:t>задача 4: с други цветове могат да оцветят други групи съзвездия (екваториални, незалязващи, на фона на Млечния път).</a:t>
            </a:r>
          </a:p>
        </p:txBody>
      </p:sp>
      <p:sp>
        <p:nvSpPr>
          <p:cNvPr id="196" name="Shape 196"/>
          <p:cNvSpPr/>
          <p:nvPr/>
        </p:nvSpPr>
        <p:spPr>
          <a:xfrm>
            <a:off x="253339" y="1439740"/>
            <a:ext cx="11685322" cy="6248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2800" b="1">
                <a:solidFill>
                  <a:srgbClr val="002060"/>
                </a:solidFill>
              </a:rPr>
              <a:t>Методическа част</a:t>
            </a:r>
            <a:r>
              <a:rPr sz="2800">
                <a:solidFill>
                  <a:srgbClr val="002060"/>
                </a:solidFill>
              </a:rPr>
              <a:t>:</a:t>
            </a:r>
            <a:r>
              <a:rPr sz="3600">
                <a:solidFill>
                  <a:srgbClr val="002060"/>
                </a:solidFill>
              </a:rPr>
              <a:t> </a:t>
            </a:r>
            <a:r>
              <a:rPr sz="2300">
                <a:solidFill>
                  <a:srgbClr val="002060"/>
                </a:solidFill>
              </a:rPr>
              <a:t>ПРИЛОЖЕНИЕ 1, ПРИЛОЖЕНИЕ 2 към тема 1 - Съзвездия.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9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00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01" name="image5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3334487" y="853441"/>
            <a:ext cx="6515842" cy="4719050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04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05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06" name="image6.jpeg"/>
          <p:cNvPicPr/>
          <p:nvPr/>
        </p:nvPicPr>
        <p:blipFill>
          <a:blip r:embed="rId4"/>
          <a:srcRect l="1301"/>
          <a:stretch>
            <a:fillRect/>
          </a:stretch>
        </p:blipFill>
        <p:spPr>
          <a:xfrm>
            <a:off x="2551813" y="985840"/>
            <a:ext cx="6290477" cy="4549508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0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10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11" name="image7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4117888" y="740133"/>
            <a:ext cx="5580003" cy="483235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12" name="image8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876935"/>
            <a:ext cx="2249487" cy="95726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15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16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7" name="Shape 217"/>
          <p:cNvSpPr/>
          <p:nvPr/>
        </p:nvSpPr>
        <p:spPr>
          <a:xfrm>
            <a:off x="244631" y="1004378"/>
            <a:ext cx="11685322" cy="739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4400" u="sng">
                <a:solidFill>
                  <a:srgbClr val="44546A"/>
                </a:solidFill>
              </a:rPr>
              <a:t>Практическо упражнение</a:t>
            </a:r>
            <a:r>
              <a:rPr sz="4400">
                <a:solidFill>
                  <a:srgbClr val="44546A"/>
                </a:solidFill>
              </a:rPr>
              <a:t>: </a:t>
            </a:r>
            <a:r>
              <a:rPr sz="3200">
                <a:solidFill>
                  <a:srgbClr val="44546A"/>
                </a:solidFill>
              </a:rPr>
              <a:t>3. Игрословица</a:t>
            </a:r>
          </a:p>
        </p:txBody>
      </p:sp>
      <p:sp>
        <p:nvSpPr>
          <p:cNvPr id="218" name="Shape 218"/>
          <p:cNvSpPr/>
          <p:nvPr/>
        </p:nvSpPr>
        <p:spPr>
          <a:xfrm>
            <a:off x="543120" y="2814494"/>
            <a:ext cx="11353582" cy="993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2800" b="1">
                <a:solidFill>
                  <a:srgbClr val="002060"/>
                </a:solidFill>
              </a:rPr>
              <a:t>Материали и инструменти:</a:t>
            </a:r>
            <a:r>
              <a:rPr sz="3600">
                <a:solidFill>
                  <a:srgbClr val="002060"/>
                </a:solidFill>
              </a:rPr>
              <a:t> </a:t>
            </a:r>
            <a:r>
              <a:rPr sz="2500">
                <a:solidFill>
                  <a:srgbClr val="002060"/>
                </a:solidFill>
              </a:rPr>
              <a:t>Игрословици (според възрастта и трудността), цветни моливи</a:t>
            </a:r>
          </a:p>
        </p:txBody>
      </p:sp>
      <p:sp>
        <p:nvSpPr>
          <p:cNvPr id="219" name="Shape 219"/>
          <p:cNvSpPr/>
          <p:nvPr/>
        </p:nvSpPr>
        <p:spPr>
          <a:xfrm>
            <a:off x="543119" y="4124910"/>
            <a:ext cx="11353584" cy="993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2800" b="1">
                <a:solidFill>
                  <a:srgbClr val="002060"/>
                </a:solidFill>
              </a:rPr>
              <a:t>Процедура:</a:t>
            </a:r>
            <a:r>
              <a:rPr sz="3600">
                <a:solidFill>
                  <a:srgbClr val="002060"/>
                </a:solidFill>
              </a:rPr>
              <a:t> </a:t>
            </a:r>
            <a:r>
              <a:rPr sz="2500">
                <a:solidFill>
                  <a:srgbClr val="002060"/>
                </a:solidFill>
              </a:rPr>
              <a:t>Учениците трябва да открият и защриховат и/или да изредят в списък имената на съзвездията, които са открили в игрословицата.</a:t>
            </a:r>
          </a:p>
        </p:txBody>
      </p:sp>
      <p:sp>
        <p:nvSpPr>
          <p:cNvPr id="220" name="Shape 220"/>
          <p:cNvSpPr/>
          <p:nvPr/>
        </p:nvSpPr>
        <p:spPr>
          <a:xfrm>
            <a:off x="543119" y="1966585"/>
            <a:ext cx="11353584" cy="6248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2800" b="1">
                <a:solidFill>
                  <a:srgbClr val="002060"/>
                </a:solidFill>
              </a:rPr>
              <a:t>Методическа част:</a:t>
            </a:r>
            <a:r>
              <a:rPr sz="3600">
                <a:solidFill>
                  <a:srgbClr val="002060"/>
                </a:solidFill>
              </a:rPr>
              <a:t> </a:t>
            </a:r>
            <a:r>
              <a:rPr sz="2500">
                <a:solidFill>
                  <a:srgbClr val="002060"/>
                </a:solidFill>
              </a:rPr>
              <a:t>ПРИЛОЖЕНИЕ 3 към тема 1</a:t>
            </a:r>
            <a:r>
              <a:rPr sz="2800" i="1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23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4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25" name="image9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4075315" y="1049637"/>
            <a:ext cx="3536901" cy="436056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26" name="Shape 226"/>
          <p:cNvSpPr/>
          <p:nvPr/>
        </p:nvSpPr>
        <p:spPr>
          <a:xfrm>
            <a:off x="259079" y="1676400"/>
            <a:ext cx="1615442" cy="383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2000" b="1"/>
              <a:t>I вариант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2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0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1" name="image10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4383833" y="1110950"/>
            <a:ext cx="3417572" cy="417179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32" name="Shape 232"/>
          <p:cNvSpPr/>
          <p:nvPr/>
        </p:nvSpPr>
        <p:spPr>
          <a:xfrm>
            <a:off x="259079" y="1676400"/>
            <a:ext cx="1615442" cy="6756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2000" b="1"/>
              <a:t>I вариант</a:t>
            </a:r>
          </a:p>
        </p:txBody>
      </p:sp>
      <p:pic>
        <p:nvPicPr>
          <p:cNvPr id="233" name="image8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1905654"/>
            <a:ext cx="2249489" cy="95726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64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65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grpSp>
        <p:nvGrpSpPr>
          <p:cNvPr id="70" name="Group 70"/>
          <p:cNvGrpSpPr/>
          <p:nvPr/>
        </p:nvGrpSpPr>
        <p:grpSpPr>
          <a:xfrm>
            <a:off x="1840174" y="3416575"/>
            <a:ext cx="3794184" cy="1768688"/>
            <a:chOff x="-1" y="0"/>
            <a:chExt cx="3794182" cy="1768686"/>
          </a:xfrm>
        </p:grpSpPr>
        <p:sp>
          <p:nvSpPr>
            <p:cNvPr id="66" name="Shape 66"/>
            <p:cNvSpPr/>
            <p:nvPr/>
          </p:nvSpPr>
          <p:spPr>
            <a:xfrm>
              <a:off x="-1" y="0"/>
              <a:ext cx="2080590" cy="17686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69" name="Group 69"/>
            <p:cNvGrpSpPr/>
            <p:nvPr/>
          </p:nvGrpSpPr>
          <p:grpSpPr>
            <a:xfrm>
              <a:off x="86338" y="336122"/>
              <a:ext cx="3707843" cy="1096441"/>
              <a:chOff x="-1" y="-1"/>
              <a:chExt cx="3707841" cy="1096440"/>
            </a:xfrm>
          </p:grpSpPr>
          <p:sp>
            <p:nvSpPr>
              <p:cNvPr id="67" name="Shape 67"/>
              <p:cNvSpPr/>
              <p:nvPr/>
            </p:nvSpPr>
            <p:spPr>
              <a:xfrm>
                <a:off x="-1" y="-1"/>
                <a:ext cx="3707841" cy="1096440"/>
              </a:xfrm>
              <a:prstGeom prst="rect">
                <a:avLst/>
              </a:prstGeom>
              <a:solidFill>
                <a:srgbClr val="A5A5A5"/>
              </a:solidFill>
              <a:ln w="19050" cap="flat">
                <a:solidFill>
                  <a:srgbClr val="FFFFFF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-1" y="109752"/>
                <a:ext cx="3707841" cy="8769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>
                    <a:solidFill>
                      <a:srgbClr val="0D0D0D"/>
                    </a:solidFill>
                  </a:rPr>
                  <a:t>4.</a:t>
                </a:r>
                <a:r>
                  <a:rPr sz="1900" b="1">
                    <a:solidFill>
                      <a:srgbClr val="FFFFFF"/>
                    </a:solidFill>
                  </a:rPr>
                  <a:t> </a:t>
                </a:r>
                <a:r>
                  <a:rPr sz="1900" b="1"/>
                  <a:t>STARS </a:t>
                </a:r>
                <a:r>
                  <a:rPr lang="en-US" sz="1900" b="1"/>
                  <a:t>Концепция за програма за обучение по астрономия</a:t>
                </a:r>
              </a:p>
            </p:txBody>
          </p:sp>
        </p:grpSp>
      </p:grpSp>
      <p:grpSp>
        <p:nvGrpSpPr>
          <p:cNvPr id="73" name="Group 73"/>
          <p:cNvGrpSpPr/>
          <p:nvPr/>
        </p:nvGrpSpPr>
        <p:grpSpPr>
          <a:xfrm>
            <a:off x="6207689" y="4142306"/>
            <a:ext cx="3830800" cy="965203"/>
            <a:chOff x="0" y="0"/>
            <a:chExt cx="3830799" cy="965201"/>
          </a:xfrm>
        </p:grpSpPr>
        <p:sp>
          <p:nvSpPr>
            <p:cNvPr id="71" name="Shape 71"/>
            <p:cNvSpPr/>
            <p:nvPr/>
          </p:nvSpPr>
          <p:spPr>
            <a:xfrm>
              <a:off x="0" y="0"/>
              <a:ext cx="1954213" cy="9652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 b="1"/>
              </a:pP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>
              <a:off x="47117" y="205740"/>
              <a:ext cx="3783682" cy="553719"/>
            </a:xfrm>
            <a:prstGeom prst="rect">
              <a:avLst/>
            </a:prstGeom>
            <a:solidFill>
              <a:srgbClr val="ED7D31"/>
            </a:solidFill>
            <a:ln w="12700" cap="flat">
              <a:solidFill>
                <a:srgbClr val="AD5B24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>
                <a:defRPr b="1"/>
              </a:lvl1pPr>
            </a:lstStyle>
            <a:p>
              <a:pPr lvl="0">
                <a:defRPr b="0"/>
              </a:pPr>
              <a:r>
                <a:rPr lang="az-Cyrl-AZ" b="1" dirty="0"/>
                <a:t>Международна онлайн конференция 2020</a:t>
              </a:r>
            </a:p>
          </p:txBody>
        </p:sp>
      </p:grpSp>
      <p:grpSp>
        <p:nvGrpSpPr>
          <p:cNvPr id="78" name="Group 78"/>
          <p:cNvGrpSpPr/>
          <p:nvPr/>
        </p:nvGrpSpPr>
        <p:grpSpPr>
          <a:xfrm>
            <a:off x="733987" y="1504452"/>
            <a:ext cx="3602726" cy="1942345"/>
            <a:chOff x="-1" y="-1"/>
            <a:chExt cx="3602724" cy="1942344"/>
          </a:xfrm>
        </p:grpSpPr>
        <p:sp>
          <p:nvSpPr>
            <p:cNvPr id="74" name="Shape 74"/>
            <p:cNvSpPr/>
            <p:nvPr/>
          </p:nvSpPr>
          <p:spPr>
            <a:xfrm>
              <a:off x="-1" y="-1"/>
              <a:ext cx="3356336" cy="146389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grpSp>
          <p:nvGrpSpPr>
            <p:cNvPr id="77" name="Group 77"/>
            <p:cNvGrpSpPr/>
            <p:nvPr/>
          </p:nvGrpSpPr>
          <p:grpSpPr>
            <a:xfrm>
              <a:off x="71458" y="65366"/>
              <a:ext cx="3531265" cy="1876977"/>
              <a:chOff x="-1" y="0"/>
              <a:chExt cx="3531263" cy="1876975"/>
            </a:xfrm>
          </p:grpSpPr>
          <p:sp>
            <p:nvSpPr>
              <p:cNvPr id="75" name="Shape 75"/>
              <p:cNvSpPr/>
              <p:nvPr/>
            </p:nvSpPr>
            <p:spPr>
              <a:xfrm>
                <a:off x="-1" y="0"/>
                <a:ext cx="3531263" cy="1876975"/>
              </a:xfrm>
              <a:prstGeom prst="rect">
                <a:avLst/>
              </a:prstGeom>
              <a:gradFill flip="none" rotWithShape="1">
                <a:gsLst>
                  <a:gs pos="0">
                    <a:srgbClr val="5F82CB"/>
                  </a:gs>
                  <a:gs pos="50000">
                    <a:srgbClr val="3E70CA"/>
                  </a:gs>
                  <a:gs pos="100000">
                    <a:srgbClr val="2F61BA"/>
                  </a:gs>
                </a:gsLst>
                <a:lin ang="5400000" scaled="0"/>
              </a:gradFill>
              <a:ln w="6350" cap="flat">
                <a:solidFill>
                  <a:srgbClr val="4472C4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76" name="Shape 76"/>
              <p:cNvSpPr/>
              <p:nvPr/>
            </p:nvSpPr>
            <p:spPr>
              <a:xfrm>
                <a:off x="-1" y="500021"/>
                <a:ext cx="3531263" cy="8769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>
                    <a:solidFill>
                      <a:srgbClr val="FFFFFF"/>
                    </a:solidFill>
                  </a:rPr>
                  <a:t>1.</a:t>
                </a:r>
                <a:r>
                  <a:rPr sz="1900">
                    <a:solidFill>
                      <a:srgbClr val="FFFFFF"/>
                    </a:solidFill>
                  </a:rPr>
                  <a:t> </a:t>
                </a:r>
                <a:r>
                  <a:rPr sz="1900" b="1">
                    <a:solidFill>
                      <a:srgbClr val="FFFFFF"/>
                    </a:solidFill>
                  </a:rPr>
                  <a:t>STARS </a:t>
                </a:r>
                <a:r>
                  <a:rPr lang="en-US" sz="1900" b="1">
                    <a:solidFill>
                      <a:srgbClr val="FFFFFF"/>
                    </a:solidFill>
                  </a:rPr>
                  <a:t>Методическо помагало за учители</a:t>
                </a:r>
              </a:p>
              <a:p>
                <a:pPr lvl="0"/>
                <a:r>
                  <a:rPr lang="en-US" sz="1900">
                    <a:solidFill>
                      <a:srgbClr val="FFFFFF"/>
                    </a:solidFill>
                  </a:rPr>
                  <a:t>готови за използване ресурси</a:t>
                </a:r>
                <a:endParaRPr sz="190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83" name="Group 83"/>
          <p:cNvGrpSpPr/>
          <p:nvPr/>
        </p:nvGrpSpPr>
        <p:grpSpPr>
          <a:xfrm>
            <a:off x="8267468" y="2203842"/>
            <a:ext cx="3640417" cy="1768689"/>
            <a:chOff x="-1" y="-2"/>
            <a:chExt cx="3640416" cy="1768687"/>
          </a:xfrm>
        </p:grpSpPr>
        <p:sp>
          <p:nvSpPr>
            <p:cNvPr id="79" name="Shape 79"/>
            <p:cNvSpPr/>
            <p:nvPr/>
          </p:nvSpPr>
          <p:spPr>
            <a:xfrm>
              <a:off x="-1" y="165338"/>
              <a:ext cx="3640416" cy="143800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82" name="Group 82"/>
            <p:cNvGrpSpPr/>
            <p:nvPr/>
          </p:nvGrpSpPr>
          <p:grpSpPr>
            <a:xfrm>
              <a:off x="70197" y="-2"/>
              <a:ext cx="3500021" cy="1768687"/>
              <a:chOff x="0" y="0"/>
              <a:chExt cx="3500019" cy="1768685"/>
            </a:xfrm>
          </p:grpSpPr>
          <p:sp>
            <p:nvSpPr>
              <p:cNvPr id="80" name="Shape 80"/>
              <p:cNvSpPr/>
              <p:nvPr/>
            </p:nvSpPr>
            <p:spPr>
              <a:xfrm>
                <a:off x="0" y="0"/>
                <a:ext cx="3500019" cy="1768685"/>
              </a:xfrm>
              <a:prstGeom prst="rect">
                <a:avLst/>
              </a:prstGeom>
              <a:gradFill flip="none" rotWithShape="1">
                <a:gsLst>
                  <a:gs pos="0">
                    <a:srgbClr val="FFDB9B"/>
                  </a:gs>
                  <a:gs pos="50000">
                    <a:srgbClr val="FFD58D"/>
                  </a:gs>
                  <a:gs pos="100000">
                    <a:srgbClr val="FFD078"/>
                  </a:gs>
                </a:gsLst>
                <a:lin ang="5400000" scaled="0"/>
              </a:gradFill>
              <a:ln w="6350" cap="flat">
                <a:solidFill>
                  <a:srgbClr val="FFC000"/>
                </a:solidFill>
                <a:prstDash val="solid"/>
                <a:miter lim="8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1" name="Shape 81"/>
              <p:cNvSpPr/>
              <p:nvPr/>
            </p:nvSpPr>
            <p:spPr>
              <a:xfrm>
                <a:off x="0" y="445875"/>
                <a:ext cx="3500019" cy="87693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/>
                  <a:t>3.</a:t>
                </a:r>
                <a:r>
                  <a:rPr sz="1900"/>
                  <a:t> </a:t>
                </a:r>
                <a:r>
                  <a:rPr sz="1900" b="1"/>
                  <a:t>STARS </a:t>
                </a:r>
                <a:r>
                  <a:rPr lang="en-US" sz="1900" b="1"/>
                  <a:t>Онлайн платформа</a:t>
                </a:r>
                <a:r>
                  <a:rPr sz="1900" b="1"/>
                  <a:t> </a:t>
                </a:r>
                <a:r>
                  <a:rPr lang="en-US" sz="1900"/>
                  <a:t>с примери за добри практики и възможности за дискусии</a:t>
                </a:r>
                <a:endParaRPr sz="1900"/>
              </a:p>
            </p:txBody>
          </p:sp>
        </p:grpSp>
      </p:grpSp>
      <p:grpSp>
        <p:nvGrpSpPr>
          <p:cNvPr id="88" name="Group 88"/>
          <p:cNvGrpSpPr/>
          <p:nvPr/>
        </p:nvGrpSpPr>
        <p:grpSpPr>
          <a:xfrm>
            <a:off x="4534811" y="1843911"/>
            <a:ext cx="3289671" cy="1856276"/>
            <a:chOff x="-2" y="0"/>
            <a:chExt cx="3289670" cy="1856275"/>
          </a:xfrm>
        </p:grpSpPr>
        <p:sp>
          <p:nvSpPr>
            <p:cNvPr id="84" name="Shape 84"/>
            <p:cNvSpPr/>
            <p:nvPr/>
          </p:nvSpPr>
          <p:spPr>
            <a:xfrm>
              <a:off x="41451" y="0"/>
              <a:ext cx="2576601" cy="132969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" cap="flat">
              <a:solidFill>
                <a:srgbClr val="FFFFFF"/>
              </a:solidFill>
              <a:prstDash val="solid"/>
              <a:miter lim="8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600"/>
              </a:pPr>
              <a:endParaRPr/>
            </a:p>
          </p:txBody>
        </p:sp>
        <p:grpSp>
          <p:nvGrpSpPr>
            <p:cNvPr id="87" name="Group 87"/>
            <p:cNvGrpSpPr/>
            <p:nvPr/>
          </p:nvGrpSpPr>
          <p:grpSpPr>
            <a:xfrm>
              <a:off x="-2" y="73640"/>
              <a:ext cx="3289670" cy="1782635"/>
              <a:chOff x="-1" y="-1"/>
              <a:chExt cx="3289669" cy="1782634"/>
            </a:xfrm>
          </p:grpSpPr>
          <p:sp>
            <p:nvSpPr>
              <p:cNvPr id="85" name="Shape 85"/>
              <p:cNvSpPr/>
              <p:nvPr/>
            </p:nvSpPr>
            <p:spPr>
              <a:xfrm>
                <a:off x="-1" y="-1"/>
                <a:ext cx="3289669" cy="1782634"/>
              </a:xfrm>
              <a:prstGeom prst="rect">
                <a:avLst/>
              </a:prstGeom>
              <a:gradFill flip="none" rotWithShape="1">
                <a:gsLst>
                  <a:gs pos="0">
                    <a:srgbClr val="80B860"/>
                  </a:gs>
                  <a:gs pos="50000">
                    <a:srgbClr val="6FB242"/>
                  </a:gs>
                  <a:gs pos="100000">
                    <a:srgbClr val="61A236"/>
                  </a:gs>
                </a:gsLst>
                <a:lin ang="5400000" scaled="0"/>
              </a:gradFill>
              <a:ln w="6350" cap="flat">
                <a:solidFill>
                  <a:srgbClr val="5B9BD5"/>
                </a:solidFill>
                <a:prstDash val="solid"/>
                <a:miter lim="800000"/>
              </a:ln>
              <a:effectLst>
                <a:outerShdw blurRad="63500" dist="19050" dir="5400000" rotWithShape="0">
                  <a:srgbClr val="000000">
                    <a:alpha val="63000"/>
                  </a:srgbClr>
                </a:outerShdw>
              </a:effectLst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sp>
            <p:nvSpPr>
              <p:cNvPr id="86" name="Shape 86"/>
              <p:cNvSpPr/>
              <p:nvPr/>
            </p:nvSpPr>
            <p:spPr>
              <a:xfrm>
                <a:off x="-1" y="452849"/>
                <a:ext cx="3289669" cy="87693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spAutoFit/>
              </a:bodyPr>
              <a:lstStyle/>
              <a:p>
                <a:pPr lvl="0"/>
                <a:r>
                  <a:rPr sz="1900" b="1">
                    <a:solidFill>
                      <a:srgbClr val="040404"/>
                    </a:solidFill>
                  </a:rPr>
                  <a:t>2.</a:t>
                </a:r>
                <a:r>
                  <a:rPr sz="1900">
                    <a:solidFill>
                      <a:srgbClr val="040404"/>
                    </a:solidFill>
                  </a:rPr>
                  <a:t> </a:t>
                </a:r>
                <a:r>
                  <a:rPr sz="1900" b="1"/>
                  <a:t>STARS </a:t>
                </a:r>
                <a:r>
                  <a:rPr lang="en-US" sz="1900" b="1"/>
                  <a:t>Обучителна програма за учители</a:t>
                </a:r>
                <a:endParaRPr sz="1900">
                  <a:solidFill>
                    <a:srgbClr val="FFFFFF"/>
                  </a:solidFill>
                </a:endParaRPr>
              </a:p>
              <a:p>
                <a:pPr lvl="0"/>
                <a:endParaRPr sz="1900"/>
              </a:p>
            </p:txBody>
          </p:sp>
        </p:grpSp>
      </p:grpSp>
      <p:sp>
        <p:nvSpPr>
          <p:cNvPr id="89" name="Shape 89"/>
          <p:cNvSpPr/>
          <p:nvPr/>
        </p:nvSpPr>
        <p:spPr>
          <a:xfrm>
            <a:off x="642284" y="798515"/>
            <a:ext cx="11685321" cy="739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STARS project intro</a:t>
            </a:r>
          </a:p>
        </p:txBody>
      </p:sp>
      <p:sp>
        <p:nvSpPr>
          <p:cNvPr id="90" name="Shape 90"/>
          <p:cNvSpPr/>
          <p:nvPr/>
        </p:nvSpPr>
        <p:spPr>
          <a:xfrm>
            <a:off x="982535" y="4775277"/>
            <a:ext cx="3356333" cy="5613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 sz="3200"/>
            </a:lvl1pPr>
          </a:lstStyle>
          <a:p>
            <a:pPr lvl="0">
              <a:defRPr sz="1800"/>
            </a:pPr>
            <a:r>
              <a:rPr sz="3200"/>
              <a:t>project-stars.com</a:t>
            </a: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36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7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38" name="image11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3727312" y="872143"/>
            <a:ext cx="3905354" cy="458724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39" name="Shape 239"/>
          <p:cNvSpPr/>
          <p:nvPr/>
        </p:nvSpPr>
        <p:spPr>
          <a:xfrm>
            <a:off x="259079" y="1676400"/>
            <a:ext cx="1615442" cy="383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2000" b="1"/>
              <a:t>II вариант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42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43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44" name="image12.jpeg"/>
          <p:cNvPicPr/>
          <p:nvPr/>
        </p:nvPicPr>
        <p:blipFill>
          <a:blip r:embed="rId4"/>
          <a:stretch>
            <a:fillRect/>
          </a:stretch>
        </p:blipFill>
        <p:spPr>
          <a:xfrm>
            <a:off x="4302350" y="929296"/>
            <a:ext cx="3923095" cy="458732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45" name="Shape 245"/>
          <p:cNvSpPr/>
          <p:nvPr/>
        </p:nvSpPr>
        <p:spPr>
          <a:xfrm>
            <a:off x="259079" y="1676400"/>
            <a:ext cx="1615442" cy="383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2000" b="1"/>
              <a:t>II вариант</a:t>
            </a:r>
          </a:p>
        </p:txBody>
      </p:sp>
      <p:pic>
        <p:nvPicPr>
          <p:cNvPr id="246" name="image8.png"/>
          <p:cNvPicPr/>
          <p:nvPr/>
        </p:nvPicPr>
        <p:blipFill>
          <a:blip r:embed="rId5"/>
          <a:stretch>
            <a:fillRect/>
          </a:stretch>
        </p:blipFill>
        <p:spPr>
          <a:xfrm>
            <a:off x="53192" y="1995486"/>
            <a:ext cx="2249490" cy="95726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4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0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51" name="Shape 251"/>
          <p:cNvSpPr/>
          <p:nvPr/>
        </p:nvSpPr>
        <p:spPr>
          <a:xfrm>
            <a:off x="244631" y="705127"/>
            <a:ext cx="11685322" cy="12090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4400" u="sng">
                <a:solidFill>
                  <a:srgbClr val="44546A"/>
                </a:solidFill>
              </a:rPr>
              <a:t>Практическо упражнение</a:t>
            </a:r>
            <a:r>
              <a:rPr sz="4400">
                <a:solidFill>
                  <a:srgbClr val="44546A"/>
                </a:solidFill>
              </a:rPr>
              <a:t>: </a:t>
            </a:r>
            <a:r>
              <a:rPr sz="3200">
                <a:solidFill>
                  <a:srgbClr val="44546A"/>
                </a:solidFill>
              </a:rPr>
              <a:t>4. Разпознаване на съзвездия</a:t>
            </a:r>
          </a:p>
        </p:txBody>
      </p:sp>
      <p:sp>
        <p:nvSpPr>
          <p:cNvPr id="252" name="Shape 252"/>
          <p:cNvSpPr/>
          <p:nvPr/>
        </p:nvSpPr>
        <p:spPr>
          <a:xfrm>
            <a:off x="253339" y="2663649"/>
            <a:ext cx="11685322" cy="14376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3600">
                <a:solidFill>
                  <a:srgbClr val="002060"/>
                </a:solidFill>
              </a:rPr>
              <a:t>Материали и инструменти: </a:t>
            </a:r>
            <a:r>
              <a:rPr sz="2800">
                <a:solidFill>
                  <a:srgbClr val="002060"/>
                </a:solidFill>
              </a:rPr>
              <a:t>Картинки на съзвездията – различни видове. Те могат да са разпечатани на листове или да са компютърни изображения</a:t>
            </a:r>
          </a:p>
        </p:txBody>
      </p:sp>
      <p:sp>
        <p:nvSpPr>
          <p:cNvPr id="253" name="Shape 253"/>
          <p:cNvSpPr/>
          <p:nvPr/>
        </p:nvSpPr>
        <p:spPr>
          <a:xfrm>
            <a:off x="253339" y="4264679"/>
            <a:ext cx="11685322" cy="1031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3600">
                <a:solidFill>
                  <a:srgbClr val="002060"/>
                </a:solidFill>
              </a:rPr>
              <a:t>Процедура:</a:t>
            </a:r>
            <a:r>
              <a:rPr sz="2800" i="1">
                <a:solidFill>
                  <a:srgbClr val="002060"/>
                </a:solidFill>
              </a:rPr>
              <a:t> </a:t>
            </a:r>
            <a:r>
              <a:rPr sz="2800">
                <a:solidFill>
                  <a:srgbClr val="002060"/>
                </a:solidFill>
              </a:rPr>
              <a:t>Учениците трябва да разпознаят кое съзвездие е на изображението и да назоват неговото име.</a:t>
            </a:r>
          </a:p>
        </p:txBody>
      </p:sp>
      <p:sp>
        <p:nvSpPr>
          <p:cNvPr id="254" name="Shape 254"/>
          <p:cNvSpPr/>
          <p:nvPr/>
        </p:nvSpPr>
        <p:spPr>
          <a:xfrm>
            <a:off x="253339" y="1875419"/>
            <a:ext cx="11685322" cy="6248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3600">
                <a:solidFill>
                  <a:srgbClr val="002060"/>
                </a:solidFill>
              </a:rPr>
              <a:t>Методическа част: </a:t>
            </a:r>
            <a:r>
              <a:rPr sz="2800" i="1">
                <a:solidFill>
                  <a:srgbClr val="002060"/>
                </a:solidFill>
              </a:rPr>
              <a:t> </a:t>
            </a:r>
            <a:r>
              <a:rPr sz="2800">
                <a:solidFill>
                  <a:srgbClr val="002060"/>
                </a:solidFill>
              </a:rPr>
              <a:t>ПРИЛОЖЕНИЕ 4 към тема 1</a:t>
            </a:r>
            <a:r>
              <a:rPr sz="2800" i="1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57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8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59" name="image13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926079" y="950410"/>
            <a:ext cx="6035042" cy="4565216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62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63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64" name="image13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926079" y="950410"/>
            <a:ext cx="6035042" cy="4565216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65" name="Shape 265"/>
          <p:cNvSpPr/>
          <p:nvPr/>
        </p:nvSpPr>
        <p:spPr>
          <a:xfrm>
            <a:off x="9418319" y="4328159"/>
            <a:ext cx="2514601" cy="9042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2800" b="1" i="1"/>
            </a:lvl1pPr>
          </a:lstStyle>
          <a:p>
            <a:pPr lvl="0">
              <a:defRPr sz="1800" b="0" i="0"/>
            </a:pPr>
            <a:r>
              <a:rPr sz="2800" b="1" i="1"/>
              <a:t>Голямата мечка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68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69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70" name="image14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709844" y="1049637"/>
            <a:ext cx="4765549" cy="4428842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73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74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75" name="Shape 275"/>
          <p:cNvSpPr/>
          <p:nvPr/>
        </p:nvSpPr>
        <p:spPr>
          <a:xfrm>
            <a:off x="9418319" y="4328159"/>
            <a:ext cx="2514601" cy="4978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2800" b="1" i="1"/>
            </a:lvl1pPr>
          </a:lstStyle>
          <a:p>
            <a:pPr lvl="0">
              <a:defRPr sz="1800" b="0" i="0"/>
            </a:pPr>
            <a:r>
              <a:rPr sz="2800" b="1" i="1"/>
              <a:t>Лебед</a:t>
            </a:r>
          </a:p>
        </p:txBody>
      </p:sp>
      <p:pic>
        <p:nvPicPr>
          <p:cNvPr id="276" name="image14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3709844" y="1049637"/>
            <a:ext cx="4765549" cy="4428842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7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0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1" name="image15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316479" y="1784604"/>
            <a:ext cx="7559042" cy="3288792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84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85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86" name="Shape 286"/>
          <p:cNvSpPr/>
          <p:nvPr/>
        </p:nvSpPr>
        <p:spPr>
          <a:xfrm>
            <a:off x="9418319" y="4328159"/>
            <a:ext cx="2514601" cy="4978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2800" b="1" i="1"/>
            </a:lvl1pPr>
          </a:lstStyle>
          <a:p>
            <a:pPr lvl="0">
              <a:defRPr sz="1800" b="0" i="0"/>
            </a:pPr>
            <a:r>
              <a:rPr sz="2800" b="1" i="1"/>
              <a:t>Дракон</a:t>
            </a:r>
          </a:p>
        </p:txBody>
      </p:sp>
      <p:pic>
        <p:nvPicPr>
          <p:cNvPr id="287" name="image15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316479" y="1784604"/>
            <a:ext cx="7559042" cy="3288792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90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1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2" name="image16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316479" y="1868423"/>
            <a:ext cx="7559042" cy="3121153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93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94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1524000" y="637479"/>
            <a:ext cx="9144000" cy="954984"/>
          </a:xfrm>
          <a:prstGeom prst="rect">
            <a:avLst/>
          </a:prstGeom>
        </p:spPr>
        <p:txBody>
          <a:bodyPr>
            <a:normAutofit/>
          </a:bodyPr>
          <a:lstStyle>
            <a:lvl1pPr defTabSz="859790">
              <a:defRPr sz="5600">
                <a:solidFill>
                  <a:srgbClr val="142A9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cs-CZ" sz="4400" u="sng" dirty="0" err="1">
                <a:solidFill>
                  <a:srgbClr val="002060"/>
                </a:solidFill>
                <a:sym typeface="Calibri Light"/>
              </a:rPr>
              <a:t>Модули</a:t>
            </a:r>
            <a:r>
              <a:rPr lang="cs-CZ" sz="4400" u="sng" dirty="0">
                <a:solidFill>
                  <a:srgbClr val="002060"/>
                </a:solidFill>
                <a:sym typeface="Calibri Light"/>
              </a:rPr>
              <a:t> </a:t>
            </a:r>
            <a:r>
              <a:rPr lang="cs-CZ" sz="4400" u="sng" dirty="0" err="1">
                <a:solidFill>
                  <a:srgbClr val="002060"/>
                </a:solidFill>
                <a:sym typeface="Calibri Light"/>
              </a:rPr>
              <a:t>на</a:t>
            </a:r>
            <a:r>
              <a:rPr lang="cs-CZ" sz="4400" u="sng" dirty="0">
                <a:solidFill>
                  <a:srgbClr val="002060"/>
                </a:solidFill>
                <a:sym typeface="Calibri Light"/>
              </a:rPr>
              <a:t> </a:t>
            </a:r>
            <a:r>
              <a:rPr lang="cs-CZ" sz="4400" u="sng" dirty="0" err="1">
                <a:solidFill>
                  <a:srgbClr val="002060"/>
                </a:solidFill>
                <a:sym typeface="Calibri Light"/>
              </a:rPr>
              <a:t>проекта</a:t>
            </a:r>
            <a:r>
              <a:rPr lang="cs-CZ" sz="4400" u="sng" dirty="0">
                <a:solidFill>
                  <a:srgbClr val="002060"/>
                </a:solidFill>
                <a:sym typeface="Calibri Light"/>
              </a:rPr>
              <a:t> STARS</a:t>
            </a:r>
            <a:endParaRPr sz="4400" dirty="0">
              <a:solidFill>
                <a:srgbClr val="142A9D"/>
              </a:solidFill>
            </a:endParaRPr>
          </a:p>
        </p:txBody>
      </p:sp>
      <p:sp>
        <p:nvSpPr>
          <p:cNvPr id="96" name="Shape 96"/>
          <p:cNvSpPr>
            <a:spLocks noGrp="1"/>
          </p:cNvSpPr>
          <p:nvPr>
            <p:ph type="body" idx="1"/>
          </p:nvPr>
        </p:nvSpPr>
        <p:spPr>
          <a:xfrm>
            <a:off x="81209" y="1749971"/>
            <a:ext cx="11608597" cy="389244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just" defTabSz="868680">
              <a:spcBef>
                <a:spcPts val="900"/>
              </a:spcBef>
              <a:defRPr sz="1800"/>
            </a:pPr>
            <a:r>
              <a:rPr lang="sk-SK" sz="2800" dirty="0">
                <a:solidFill>
                  <a:srgbClr val="002060"/>
                </a:solidFill>
              </a:rPr>
              <a:t>#1 	</a:t>
            </a:r>
            <a:r>
              <a:rPr lang="sk-SK" sz="2800" dirty="0" err="1">
                <a:solidFill>
                  <a:srgbClr val="002060"/>
                </a:solidFill>
              </a:rPr>
              <a:t>Съзвездия</a:t>
            </a:r>
            <a:r>
              <a:rPr lang="sk-SK" sz="2800" dirty="0">
                <a:solidFill>
                  <a:srgbClr val="002060"/>
                </a:solidFill>
              </a:rPr>
              <a:t>.				</a:t>
            </a:r>
            <a:r>
              <a:rPr lang="en-US" sz="2800" dirty="0">
                <a:solidFill>
                  <a:srgbClr val="002060"/>
                </a:solidFill>
              </a:rPr>
              <a:t>	</a:t>
            </a:r>
            <a:r>
              <a:rPr lang="sk-SK" sz="2800" dirty="0">
                <a:solidFill>
                  <a:srgbClr val="002060"/>
                </a:solidFill>
              </a:rPr>
              <a:t>#6 	</a:t>
            </a:r>
            <a:r>
              <a:rPr lang="sk-SK" sz="2800" dirty="0" err="1">
                <a:solidFill>
                  <a:srgbClr val="002060"/>
                </a:solidFill>
              </a:rPr>
              <a:t>Галактическа</a:t>
            </a:r>
            <a:r>
              <a:rPr lang="sk-SK" sz="2800" dirty="0">
                <a:solidFill>
                  <a:srgbClr val="002060"/>
                </a:solidFill>
              </a:rPr>
              <a:t> </a:t>
            </a:r>
            <a:r>
              <a:rPr lang="sk-SK" sz="2800" dirty="0" err="1">
                <a:solidFill>
                  <a:srgbClr val="002060"/>
                </a:solidFill>
              </a:rPr>
              <a:t>среда</a:t>
            </a:r>
            <a:r>
              <a:rPr lang="sk-SK" sz="2800" dirty="0">
                <a:solidFill>
                  <a:srgbClr val="002060"/>
                </a:solidFill>
              </a:rPr>
              <a:t>.</a:t>
            </a:r>
          </a:p>
          <a:p>
            <a:pPr algn="just" defTabSz="868680">
              <a:spcBef>
                <a:spcPts val="900"/>
              </a:spcBef>
              <a:defRPr sz="1800"/>
            </a:pPr>
            <a:r>
              <a:rPr lang="sk-SK" sz="2800" dirty="0">
                <a:solidFill>
                  <a:srgbClr val="002060"/>
                </a:solidFill>
              </a:rPr>
              <a:t>#2 	</a:t>
            </a:r>
            <a:r>
              <a:rPr lang="sk-SK" sz="2800" dirty="0" err="1">
                <a:solidFill>
                  <a:srgbClr val="002060"/>
                </a:solidFill>
              </a:rPr>
              <a:t>Движение</a:t>
            </a:r>
            <a:r>
              <a:rPr lang="sk-SK" sz="2800" dirty="0">
                <a:solidFill>
                  <a:srgbClr val="002060"/>
                </a:solidFill>
              </a:rPr>
              <a:t> </a:t>
            </a:r>
            <a:r>
              <a:rPr lang="sk-SK" sz="2800" dirty="0" err="1">
                <a:solidFill>
                  <a:srgbClr val="002060"/>
                </a:solidFill>
              </a:rPr>
              <a:t>на</a:t>
            </a:r>
            <a:r>
              <a:rPr lang="sk-SK" sz="2800" dirty="0">
                <a:solidFill>
                  <a:srgbClr val="002060"/>
                </a:solidFill>
              </a:rPr>
              <a:t> </a:t>
            </a:r>
            <a:r>
              <a:rPr lang="sk-SK" sz="2800" dirty="0" err="1">
                <a:solidFill>
                  <a:srgbClr val="002060"/>
                </a:solidFill>
              </a:rPr>
              <a:t>небесните</a:t>
            </a:r>
            <a:r>
              <a:rPr lang="sk-SK" sz="2800" dirty="0">
                <a:solidFill>
                  <a:srgbClr val="002060"/>
                </a:solidFill>
              </a:rPr>
              <a:t> </a:t>
            </a:r>
            <a:r>
              <a:rPr lang="sk-SK" sz="2800" dirty="0" err="1">
                <a:solidFill>
                  <a:srgbClr val="002060"/>
                </a:solidFill>
              </a:rPr>
              <a:t>тела</a:t>
            </a:r>
            <a:r>
              <a:rPr lang="sk-SK" sz="2800" dirty="0">
                <a:solidFill>
                  <a:srgbClr val="002060"/>
                </a:solidFill>
              </a:rPr>
              <a:t>.	#7 	</a:t>
            </a:r>
            <a:r>
              <a:rPr lang="sk-SK" sz="2800" dirty="0" err="1">
                <a:solidFill>
                  <a:srgbClr val="002060"/>
                </a:solidFill>
              </a:rPr>
              <a:t>Слънцето</a:t>
            </a:r>
            <a:r>
              <a:rPr lang="sk-SK" sz="2800" dirty="0">
                <a:solidFill>
                  <a:srgbClr val="002060"/>
                </a:solidFill>
              </a:rPr>
              <a:t> и </a:t>
            </a:r>
            <a:r>
              <a:rPr lang="sk-SK" sz="2800" dirty="0" err="1">
                <a:solidFill>
                  <a:srgbClr val="002060"/>
                </a:solidFill>
              </a:rPr>
              <a:t>звездите</a:t>
            </a:r>
            <a:r>
              <a:rPr lang="sk-SK" sz="2800" dirty="0">
                <a:solidFill>
                  <a:srgbClr val="002060"/>
                </a:solidFill>
              </a:rPr>
              <a:t>.</a:t>
            </a:r>
          </a:p>
          <a:p>
            <a:pPr lvl="0" algn="just" defTabSz="868680">
              <a:spcBef>
                <a:spcPts val="900"/>
              </a:spcBef>
              <a:defRPr sz="1800"/>
            </a:pPr>
            <a:r>
              <a:rPr lang="sk-SK" sz="2800" dirty="0">
                <a:solidFill>
                  <a:srgbClr val="002060"/>
                </a:solidFill>
              </a:rPr>
              <a:t>#3 	</a:t>
            </a:r>
            <a:r>
              <a:rPr lang="sk-SK" sz="2800" dirty="0" err="1">
                <a:solidFill>
                  <a:srgbClr val="002060"/>
                </a:solidFill>
              </a:rPr>
              <a:t>Закон</a:t>
            </a:r>
            <a:r>
              <a:rPr lang="sk-SK" sz="2800" dirty="0">
                <a:solidFill>
                  <a:srgbClr val="002060"/>
                </a:solidFill>
              </a:rPr>
              <a:t> </a:t>
            </a:r>
            <a:r>
              <a:rPr lang="sk-SK" sz="2800" dirty="0" err="1">
                <a:solidFill>
                  <a:srgbClr val="002060"/>
                </a:solidFill>
              </a:rPr>
              <a:t>на</a:t>
            </a:r>
            <a:r>
              <a:rPr lang="sk-SK" sz="2800" dirty="0">
                <a:solidFill>
                  <a:srgbClr val="002060"/>
                </a:solidFill>
              </a:rPr>
              <a:t> </a:t>
            </a:r>
            <a:r>
              <a:rPr lang="sk-SK" sz="2800" dirty="0" err="1">
                <a:solidFill>
                  <a:srgbClr val="002060"/>
                </a:solidFill>
              </a:rPr>
              <a:t>Нютон</a:t>
            </a:r>
            <a:r>
              <a:rPr lang="bg-BG" sz="2800" dirty="0">
                <a:solidFill>
                  <a:srgbClr val="002060"/>
                </a:solidFill>
              </a:rPr>
              <a:t> за гравитацията</a:t>
            </a:r>
            <a:r>
              <a:rPr lang="sk-SK" sz="2800" dirty="0">
                <a:solidFill>
                  <a:srgbClr val="002060"/>
                </a:solidFill>
              </a:rPr>
              <a:t>.	#8 	</a:t>
            </a:r>
            <a:r>
              <a:rPr lang="sk-SK" sz="2800" dirty="0" err="1">
                <a:solidFill>
                  <a:srgbClr val="002060"/>
                </a:solidFill>
              </a:rPr>
              <a:t>Галактика</a:t>
            </a:r>
            <a:r>
              <a:rPr lang="bg-BG" sz="2800" dirty="0">
                <a:solidFill>
                  <a:srgbClr val="002060"/>
                </a:solidFill>
              </a:rPr>
              <a:t>та Млечен път</a:t>
            </a:r>
            <a:r>
              <a:rPr lang="sk-SK" sz="2800" dirty="0">
                <a:solidFill>
                  <a:srgbClr val="002060"/>
                </a:solidFill>
              </a:rPr>
              <a:t> и </a:t>
            </a:r>
            <a:r>
              <a:rPr lang="bg-BG" sz="2800" dirty="0">
                <a:solidFill>
                  <a:srgbClr val="002060"/>
                </a:solidFill>
              </a:rPr>
              <a:t>								</a:t>
            </a:r>
            <a:r>
              <a:rPr lang="sk-SK" sz="2800" dirty="0">
                <a:solidFill>
                  <a:srgbClr val="002060"/>
                </a:solidFill>
              </a:rPr>
              <a:t>            </a:t>
            </a:r>
            <a:r>
              <a:rPr lang="sk-SK" sz="2800" dirty="0" err="1">
                <a:solidFill>
                  <a:srgbClr val="002060"/>
                </a:solidFill>
              </a:rPr>
              <a:t>други</a:t>
            </a:r>
            <a:r>
              <a:rPr lang="sk-SK" sz="2800" dirty="0">
                <a:solidFill>
                  <a:srgbClr val="002060"/>
                </a:solidFill>
              </a:rPr>
              <a:t> </a:t>
            </a:r>
            <a:r>
              <a:rPr lang="sk-SK" sz="2800" dirty="0" err="1">
                <a:solidFill>
                  <a:srgbClr val="002060"/>
                </a:solidFill>
              </a:rPr>
              <a:t>галактики</a:t>
            </a:r>
            <a:r>
              <a:rPr lang="sk-SK" sz="2800" dirty="0">
                <a:solidFill>
                  <a:srgbClr val="002060"/>
                </a:solidFill>
              </a:rPr>
              <a:t>.</a:t>
            </a:r>
          </a:p>
          <a:p>
            <a:pPr lvl="0" algn="just" defTabSz="868680">
              <a:spcBef>
                <a:spcPts val="900"/>
              </a:spcBef>
              <a:defRPr sz="1800"/>
            </a:pPr>
            <a:r>
              <a:rPr lang="sk-SK" sz="2800" dirty="0">
                <a:solidFill>
                  <a:srgbClr val="002060"/>
                </a:solidFill>
              </a:rPr>
              <a:t>#4 	</a:t>
            </a:r>
            <a:r>
              <a:rPr lang="en-US" sz="28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Изследване</a:t>
            </a:r>
            <a:r>
              <a:rPr lang="sk-SK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2800" dirty="0" err="1">
                <a:solidFill>
                  <a:srgbClr val="002060"/>
                </a:solidFill>
              </a:rPr>
              <a:t>на</a:t>
            </a:r>
            <a:r>
              <a:rPr lang="sk-SK" sz="2800" dirty="0">
                <a:solidFill>
                  <a:srgbClr val="002060"/>
                </a:solidFill>
              </a:rPr>
              <a:t> </a:t>
            </a:r>
            <a:r>
              <a:rPr lang="sk-SK" sz="2800" dirty="0" err="1">
                <a:solidFill>
                  <a:srgbClr val="002060"/>
                </a:solidFill>
              </a:rPr>
              <a:t>Вселената</a:t>
            </a:r>
            <a:r>
              <a:rPr lang="sk-SK" sz="2800" dirty="0">
                <a:solidFill>
                  <a:srgbClr val="002060"/>
                </a:solidFill>
              </a:rPr>
              <a:t>. 		#9 	</a:t>
            </a:r>
            <a:r>
              <a:rPr lang="sk-SK" sz="2800" dirty="0" err="1">
                <a:solidFill>
                  <a:srgbClr val="002060"/>
                </a:solidFill>
              </a:rPr>
              <a:t>Вселената</a:t>
            </a:r>
            <a:r>
              <a:rPr lang="sk-SK" sz="2800" dirty="0">
                <a:solidFill>
                  <a:srgbClr val="002060"/>
                </a:solidFill>
              </a:rPr>
              <a:t>.</a:t>
            </a:r>
          </a:p>
          <a:p>
            <a:pPr algn="just" defTabSz="868680">
              <a:spcBef>
                <a:spcPts val="900"/>
              </a:spcBef>
              <a:defRPr sz="1800"/>
            </a:pPr>
            <a:r>
              <a:rPr lang="sk-SK" sz="2800" dirty="0">
                <a:solidFill>
                  <a:srgbClr val="002060"/>
                </a:solidFill>
              </a:rPr>
              <a:t>#5 	</a:t>
            </a:r>
            <a:r>
              <a:rPr lang="sk-SK" sz="2800" dirty="0" err="1">
                <a:solidFill>
                  <a:srgbClr val="002060"/>
                </a:solidFill>
              </a:rPr>
              <a:t>Слънчевата</a:t>
            </a:r>
            <a:r>
              <a:rPr lang="sk-SK" sz="2800" dirty="0">
                <a:solidFill>
                  <a:srgbClr val="002060"/>
                </a:solidFill>
              </a:rPr>
              <a:t> </a:t>
            </a:r>
            <a:r>
              <a:rPr lang="sk-SK" sz="2800" dirty="0" err="1">
                <a:solidFill>
                  <a:srgbClr val="002060"/>
                </a:solidFill>
              </a:rPr>
              <a:t>система</a:t>
            </a:r>
            <a:r>
              <a:rPr lang="sk-SK" sz="2800" dirty="0">
                <a:solidFill>
                  <a:srgbClr val="002060"/>
                </a:solidFill>
              </a:rPr>
              <a:t>.			#10	</a:t>
            </a:r>
            <a:r>
              <a:rPr lang="sk-SK" sz="2800" dirty="0" err="1">
                <a:solidFill>
                  <a:srgbClr val="002060"/>
                </a:solidFill>
              </a:rPr>
              <a:t>Обсерватории</a:t>
            </a:r>
            <a:r>
              <a:rPr lang="sk-SK" sz="2800" dirty="0">
                <a:solidFill>
                  <a:srgbClr val="002060"/>
                </a:solidFill>
              </a:rPr>
              <a:t>.</a:t>
            </a:r>
            <a:r>
              <a:rPr sz="2800" b="1" dirty="0">
                <a:solidFill>
                  <a:srgbClr val="112B93"/>
                </a:solidFill>
                <a:sym typeface="+mn-ea"/>
              </a:rPr>
              <a:t> </a:t>
            </a:r>
            <a:endParaRPr lang="en-US" sz="2800" b="1" dirty="0">
              <a:solidFill>
                <a:srgbClr val="112B93"/>
              </a:solidFill>
              <a:sym typeface="+mn-ea"/>
            </a:endParaRPr>
          </a:p>
        </p:txBody>
      </p:sp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295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296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97" name="Shape 297"/>
          <p:cNvSpPr/>
          <p:nvPr/>
        </p:nvSpPr>
        <p:spPr>
          <a:xfrm>
            <a:off x="9537069" y="4328159"/>
            <a:ext cx="2514601" cy="4978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2800" b="1" i="1"/>
            </a:lvl1pPr>
          </a:lstStyle>
          <a:p>
            <a:pPr lvl="0">
              <a:defRPr sz="1800" b="0" i="0"/>
            </a:pPr>
            <a:r>
              <a:rPr sz="2800" b="1" i="1"/>
              <a:t>Скорпион</a:t>
            </a:r>
          </a:p>
        </p:txBody>
      </p:sp>
      <p:pic>
        <p:nvPicPr>
          <p:cNvPr id="298" name="image16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316479" y="1868423"/>
            <a:ext cx="7559042" cy="3121153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301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02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303" name="Shape 303"/>
          <p:cNvSpPr/>
          <p:nvPr/>
        </p:nvSpPr>
        <p:spPr>
          <a:xfrm>
            <a:off x="244631" y="705127"/>
            <a:ext cx="11685322" cy="739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4400" u="sng">
                <a:solidFill>
                  <a:srgbClr val="44546A"/>
                </a:solidFill>
              </a:rPr>
              <a:t>Практическо упражнение</a:t>
            </a:r>
            <a:r>
              <a:rPr sz="4400">
                <a:solidFill>
                  <a:srgbClr val="44546A"/>
                </a:solidFill>
              </a:rPr>
              <a:t>: </a:t>
            </a:r>
            <a:r>
              <a:rPr sz="3200">
                <a:solidFill>
                  <a:srgbClr val="44546A"/>
                </a:solidFill>
              </a:rPr>
              <a:t>5. Фигури на съзвездия</a:t>
            </a:r>
          </a:p>
        </p:txBody>
      </p:sp>
      <p:sp>
        <p:nvSpPr>
          <p:cNvPr id="304" name="Shape 304"/>
          <p:cNvSpPr/>
          <p:nvPr/>
        </p:nvSpPr>
        <p:spPr>
          <a:xfrm>
            <a:off x="253339" y="2020022"/>
            <a:ext cx="11685322" cy="16916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2800" b="1">
                <a:solidFill>
                  <a:srgbClr val="002060"/>
                </a:solidFill>
              </a:rPr>
              <a:t>Материали и инструменти:</a:t>
            </a:r>
            <a:r>
              <a:rPr sz="3600">
                <a:solidFill>
                  <a:srgbClr val="002060"/>
                </a:solidFill>
              </a:rPr>
              <a:t> </a:t>
            </a:r>
            <a:r>
              <a:rPr sz="2400">
                <a:solidFill>
                  <a:srgbClr val="002060"/>
                </a:solidFill>
              </a:rPr>
              <a:t>Разпечатана схема на съзвездието Голямата мечка, цветно самозалепващо се фолио и подходящ перфоратор с форма на звездичка. (При липса на такова фолио и перфоратор е нужна цветна хартия, ножица и лепило.)</a:t>
            </a:r>
          </a:p>
        </p:txBody>
      </p:sp>
      <p:sp>
        <p:nvSpPr>
          <p:cNvPr id="305" name="Shape 305"/>
          <p:cNvSpPr/>
          <p:nvPr/>
        </p:nvSpPr>
        <p:spPr>
          <a:xfrm>
            <a:off x="244631" y="3859756"/>
            <a:ext cx="11685322" cy="15646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2800" b="1">
                <a:solidFill>
                  <a:srgbClr val="002060"/>
                </a:solidFill>
              </a:rPr>
              <a:t>Процедура:</a:t>
            </a:r>
            <a:r>
              <a:rPr sz="2400">
                <a:solidFill>
                  <a:srgbClr val="002060"/>
                </a:solidFill>
              </a:rPr>
              <a:t> Учениците трябва да залепят цветни звездички върху астеризма „ГОЛЕМИЯ ЧЕРПАК“ на съзвездието Голямата мечка. Големината на звездичките може да отговаря на яркостта на реалните звезди. Могат да се изпишат и имената на звездите.</a:t>
            </a:r>
          </a:p>
        </p:txBody>
      </p:sp>
      <p:sp>
        <p:nvSpPr>
          <p:cNvPr id="306" name="Shape 306"/>
          <p:cNvSpPr/>
          <p:nvPr/>
        </p:nvSpPr>
        <p:spPr>
          <a:xfrm>
            <a:off x="253339" y="1363968"/>
            <a:ext cx="11685322" cy="6248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2800" b="1">
                <a:solidFill>
                  <a:srgbClr val="002060"/>
                </a:solidFill>
              </a:rPr>
              <a:t>Методическа част:</a:t>
            </a:r>
            <a:r>
              <a:rPr sz="3600">
                <a:solidFill>
                  <a:srgbClr val="002060"/>
                </a:solidFill>
              </a:rPr>
              <a:t> </a:t>
            </a:r>
            <a:r>
              <a:rPr sz="2500">
                <a:solidFill>
                  <a:srgbClr val="002060"/>
                </a:solidFill>
              </a:rPr>
              <a:t>ПРИЛОЖЕНИЕ 5 към тема 1</a:t>
            </a:r>
            <a:r>
              <a:rPr sz="2800" i="1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30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0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1" name="image17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2976879" y="937260"/>
            <a:ext cx="6121401" cy="4591051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314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5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6" name="image18.jpg"/>
          <p:cNvPicPr/>
          <p:nvPr/>
        </p:nvPicPr>
        <p:blipFill>
          <a:blip r:embed="rId4"/>
          <a:stretch>
            <a:fillRect/>
          </a:stretch>
        </p:blipFill>
        <p:spPr>
          <a:xfrm rot="16200000">
            <a:off x="890905" y="295893"/>
            <a:ext cx="3973830" cy="529844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7" name="image19.jpg"/>
          <p:cNvPicPr/>
          <p:nvPr/>
        </p:nvPicPr>
        <p:blipFill>
          <a:blip r:embed="rId5"/>
          <a:stretch>
            <a:fillRect/>
          </a:stretch>
        </p:blipFill>
        <p:spPr>
          <a:xfrm rot="16200000">
            <a:off x="6345554" y="318134"/>
            <a:ext cx="3966211" cy="5288281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318" name="image8.png"/>
          <p:cNvPicPr/>
          <p:nvPr/>
        </p:nvPicPr>
        <p:blipFill>
          <a:blip r:embed="rId6"/>
          <a:stretch>
            <a:fillRect/>
          </a:stretch>
        </p:blipFill>
        <p:spPr>
          <a:xfrm>
            <a:off x="4559775" y="4842662"/>
            <a:ext cx="2249490" cy="95726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Shape 495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496" name="image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497" name="image2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8" name="Shape 498"/>
          <p:cNvSpPr/>
          <p:nvPr/>
        </p:nvSpPr>
        <p:spPr>
          <a:xfrm>
            <a:off x="261256" y="836615"/>
            <a:ext cx="11685322" cy="7391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Изводи, проверка на резултатите</a:t>
            </a:r>
          </a:p>
        </p:txBody>
      </p:sp>
      <p:sp>
        <p:nvSpPr>
          <p:cNvPr id="499" name="Shape 499"/>
          <p:cNvSpPr/>
          <p:nvPr/>
        </p:nvSpPr>
        <p:spPr>
          <a:xfrm>
            <a:off x="400956" y="1645512"/>
            <a:ext cx="11685322" cy="32156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2600">
                <a:solidFill>
                  <a:srgbClr val="002060"/>
                </a:solidFill>
              </a:rPr>
              <a:t>Какво следва (Feed Forward)</a:t>
            </a:r>
            <a:r>
              <a:rPr sz="2800">
                <a:solidFill>
                  <a:srgbClr val="002060"/>
                </a:solidFill>
              </a:rPr>
              <a:t>:</a:t>
            </a:r>
            <a:r>
              <a:rPr sz="2100">
                <a:solidFill>
                  <a:srgbClr val="002060"/>
                </a:solidFill>
              </a:rPr>
              <a:t> Базирайте плановете за следващите занятия на базата на представянето на учениците:</a:t>
            </a:r>
          </a:p>
          <a:p>
            <a:pPr lvl="0"/>
            <a:endParaRPr sz="2100">
              <a:solidFill>
                <a:srgbClr val="002060"/>
              </a:solidFill>
            </a:endParaRPr>
          </a:p>
          <a:p>
            <a:pPr marL="171450" lvl="0" indent="-171450">
              <a:buSzPct val="100000"/>
              <a:buChar char="•"/>
            </a:pPr>
            <a:r>
              <a:rPr sz="2100">
                <a:solidFill>
                  <a:srgbClr val="002060"/>
                </a:solidFill>
              </a:rPr>
              <a:t> </a:t>
            </a:r>
            <a:r>
              <a:rPr sz="2100" b="1">
                <a:solidFill>
                  <a:srgbClr val="002060"/>
                </a:solidFill>
              </a:rPr>
              <a:t>Трудност на занятията:</a:t>
            </a:r>
            <a:r>
              <a:rPr sz="2100">
                <a:solidFill>
                  <a:srgbClr val="002060"/>
                </a:solidFill>
              </a:rPr>
              <a:t> в зависимост от това доколко добре учениците са разбрали материала и как са се справили с поставените задачи.</a:t>
            </a:r>
            <a:endParaRPr sz="2800">
              <a:solidFill>
                <a:srgbClr val="002060"/>
              </a:solidFill>
            </a:endParaRPr>
          </a:p>
          <a:p>
            <a:pPr marL="146685" lvl="0" indent="-146685">
              <a:buSzPct val="100000"/>
              <a:buChar char="•"/>
            </a:pPr>
            <a:r>
              <a:rPr sz="2100" b="1">
                <a:solidFill>
                  <a:srgbClr val="002060"/>
                </a:solidFill>
              </a:rPr>
              <a:t>Подход към материала</a:t>
            </a:r>
            <a:r>
              <a:rPr sz="2100">
                <a:solidFill>
                  <a:srgbClr val="002060"/>
                </a:solidFill>
              </a:rPr>
              <a:t>: Какъв е правилният подход, който да помогне за разбиране на материала и изпълнение на поставените задачи.</a:t>
            </a:r>
          </a:p>
          <a:p>
            <a:pPr marL="228600" lvl="0" indent="-228600">
              <a:buSzPct val="100000"/>
              <a:buChar char="•"/>
            </a:pPr>
            <a:r>
              <a:rPr sz="2800" b="1">
                <a:solidFill>
                  <a:srgbClr val="002060"/>
                </a:solidFill>
              </a:rPr>
              <a:t> </a:t>
            </a:r>
            <a:r>
              <a:rPr sz="2100" b="1">
                <a:solidFill>
                  <a:srgbClr val="002060"/>
                </a:solidFill>
              </a:rPr>
              <a:t>Самооценка</a:t>
            </a:r>
            <a:r>
              <a:rPr sz="2100">
                <a:solidFill>
                  <a:srgbClr val="002060"/>
                </a:solidFill>
              </a:rPr>
              <a:t>: самодисциплина, ръководене и контрол на дейностите.</a:t>
            </a:r>
            <a:endParaRPr sz="2800">
              <a:solidFill>
                <a:srgbClr val="002060"/>
              </a:solidFill>
            </a:endParaRPr>
          </a:p>
          <a:p>
            <a:pPr marL="228600" lvl="0" indent="-228600">
              <a:buSzPct val="100000"/>
              <a:buChar char="•"/>
            </a:pPr>
            <a:r>
              <a:rPr sz="2800">
                <a:solidFill>
                  <a:srgbClr val="002060"/>
                </a:solidFill>
              </a:rPr>
              <a:t> </a:t>
            </a:r>
            <a:r>
              <a:rPr sz="2100" b="1">
                <a:solidFill>
                  <a:srgbClr val="002060"/>
                </a:solidFill>
              </a:rPr>
              <a:t>Индивидуален подход</a:t>
            </a:r>
            <a:r>
              <a:rPr sz="2100">
                <a:solidFill>
                  <a:srgbClr val="002060"/>
                </a:solidFill>
              </a:rPr>
              <a:t>: Индивидуални оценки и напътствия.</a:t>
            </a:r>
          </a:p>
        </p:txBody>
      </p:sp>
    </p:spTree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Shape 503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504" name="image1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505" name="image2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06" name="Shape 506"/>
          <p:cNvSpPr/>
          <p:nvPr/>
        </p:nvSpPr>
        <p:spPr>
          <a:xfrm>
            <a:off x="261256" y="836615"/>
            <a:ext cx="11685322" cy="7391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Изводи, проверка на резултатите 2</a:t>
            </a:r>
          </a:p>
        </p:txBody>
      </p:sp>
      <p:sp>
        <p:nvSpPr>
          <p:cNvPr id="507" name="Shape 507"/>
          <p:cNvSpPr/>
          <p:nvPr/>
        </p:nvSpPr>
        <p:spPr>
          <a:xfrm>
            <a:off x="261256" y="1698105"/>
            <a:ext cx="11685322" cy="385064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/>
            <a:r>
              <a:rPr sz="2800">
                <a:solidFill>
                  <a:srgbClr val="002060"/>
                </a:solidFill>
              </a:rPr>
              <a:t>Подготовка: </a:t>
            </a:r>
            <a:r>
              <a:rPr sz="2400">
                <a:solidFill>
                  <a:srgbClr val="002060"/>
                </a:solidFill>
              </a:rPr>
              <a:t>Ясна и добре поставени цели на урока и упражненията. Когато добре разберат крайната цел, учениците по-лесно и ефективно биха се фокусирали над конкретна задача/материал.</a:t>
            </a:r>
            <a:r>
              <a:rPr sz="2800">
                <a:solidFill>
                  <a:srgbClr val="002060"/>
                </a:solidFill>
              </a:rPr>
              <a:t>  </a:t>
            </a:r>
          </a:p>
          <a:p>
            <a:pPr lvl="0"/>
            <a:endParaRPr sz="2800">
              <a:solidFill>
                <a:srgbClr val="002060"/>
              </a:solidFill>
            </a:endParaRPr>
          </a:p>
          <a:p>
            <a:pPr lvl="0"/>
            <a:r>
              <a:rPr sz="2800">
                <a:solidFill>
                  <a:srgbClr val="002060"/>
                </a:solidFill>
              </a:rPr>
              <a:t>Проверка: </a:t>
            </a:r>
            <a:r>
              <a:rPr sz="2300">
                <a:solidFill>
                  <a:srgbClr val="002060"/>
                </a:solidFill>
              </a:rPr>
              <a:t>Как се справих? Индивидуална оценка и отзив от страна на учителя за свършената от ученика работа, които да са конкретно свързани с изпълнението на поставената цел. Да съдържа информация за напредъка (или липсата на такъв) на ученика и да даде напътствия които да помогнат за постигане на целта и доближаване до очаквания стандарт.   </a:t>
            </a:r>
            <a:endParaRPr sz="28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9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00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1524000" y="637479"/>
            <a:ext cx="9144000" cy="954984"/>
          </a:xfrm>
          <a:prstGeom prst="rect">
            <a:avLst/>
          </a:prstGeom>
        </p:spPr>
        <p:txBody>
          <a:bodyPr lIns="0" tIns="0" rIns="0" bIns="0"/>
          <a:lstStyle>
            <a:lvl1pPr defTabSz="713105">
              <a:defRPr sz="4600">
                <a:solidFill>
                  <a:srgbClr val="142A9D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600" u="sng" dirty="0" err="1">
                <a:solidFill>
                  <a:srgbClr val="002060"/>
                </a:solidFill>
              </a:rPr>
              <a:t>Как</a:t>
            </a:r>
            <a:r>
              <a:rPr sz="4600" u="sng" dirty="0">
                <a:solidFill>
                  <a:srgbClr val="002060"/>
                </a:solidFill>
              </a:rPr>
              <a:t> </a:t>
            </a:r>
            <a:r>
              <a:rPr sz="4600" u="sng" dirty="0" err="1">
                <a:solidFill>
                  <a:srgbClr val="002060"/>
                </a:solidFill>
              </a:rPr>
              <a:t>са</a:t>
            </a:r>
            <a:r>
              <a:rPr sz="4600" u="sng" dirty="0">
                <a:solidFill>
                  <a:srgbClr val="002060"/>
                </a:solidFill>
              </a:rPr>
              <a:t> </a:t>
            </a:r>
            <a:r>
              <a:rPr sz="4600" u="sng" dirty="0" err="1">
                <a:solidFill>
                  <a:srgbClr val="002060"/>
                </a:solidFill>
              </a:rPr>
              <a:t>структурирани</a:t>
            </a:r>
            <a:r>
              <a:rPr sz="4600" u="sng" dirty="0">
                <a:solidFill>
                  <a:srgbClr val="002060"/>
                </a:solidFill>
              </a:rPr>
              <a:t> </a:t>
            </a:r>
            <a:r>
              <a:rPr sz="4600" u="sng" dirty="0" err="1">
                <a:solidFill>
                  <a:srgbClr val="002060"/>
                </a:solidFill>
              </a:rPr>
              <a:t>модулите</a:t>
            </a:r>
            <a:endParaRPr sz="4600" u="sng" dirty="0">
              <a:solidFill>
                <a:srgbClr val="002060"/>
              </a:solidFill>
            </a:endParaRP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1209" y="1749971"/>
            <a:ext cx="11608597" cy="3892446"/>
          </a:xfrm>
          <a:prstGeom prst="rect">
            <a:avLst/>
          </a:prstGeom>
        </p:spPr>
        <p:txBody>
          <a:bodyPr lIns="0" tIns="0" rIns="0" bIns="0"/>
          <a:lstStyle/>
          <a:p>
            <a:pPr lvl="0" algn="just">
              <a:defRPr sz="1800"/>
            </a:pPr>
            <a:r>
              <a:rPr sz="2400" dirty="0"/>
              <a:t>	</a:t>
            </a:r>
            <a:r>
              <a:rPr sz="2400" dirty="0" err="1">
                <a:solidFill>
                  <a:srgbClr val="002060"/>
                </a:solidFill>
              </a:rPr>
              <a:t>Всеки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модул</a:t>
            </a:r>
            <a:r>
              <a:rPr sz="2400" dirty="0">
                <a:solidFill>
                  <a:srgbClr val="002060"/>
                </a:solidFill>
              </a:rPr>
              <a:t> е </a:t>
            </a:r>
            <a:r>
              <a:rPr sz="2400" dirty="0" err="1">
                <a:solidFill>
                  <a:srgbClr val="002060"/>
                </a:solidFill>
              </a:rPr>
              <a:t>разделен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на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няколко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теми</a:t>
            </a:r>
            <a:r>
              <a:rPr sz="2400" dirty="0">
                <a:solidFill>
                  <a:srgbClr val="002060"/>
                </a:solidFill>
              </a:rPr>
              <a:t>.</a:t>
            </a:r>
          </a:p>
          <a:p>
            <a:pPr lvl="0" algn="just">
              <a:defRPr sz="1800"/>
            </a:pPr>
            <a:r>
              <a:rPr sz="2400" dirty="0">
                <a:solidFill>
                  <a:srgbClr val="002060"/>
                </a:solidFill>
              </a:rPr>
              <a:t>	</a:t>
            </a:r>
            <a:r>
              <a:rPr sz="2400" dirty="0" err="1">
                <a:solidFill>
                  <a:srgbClr val="002060"/>
                </a:solidFill>
              </a:rPr>
              <a:t>Всяка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тема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съдържа</a:t>
            </a:r>
            <a:r>
              <a:rPr sz="2400" dirty="0">
                <a:solidFill>
                  <a:srgbClr val="002060"/>
                </a:solidFill>
              </a:rPr>
              <a:t>:</a:t>
            </a:r>
          </a:p>
          <a:p>
            <a:pPr marL="1435100" lvl="0" indent="-304800" algn="just">
              <a:buClr>
                <a:srgbClr val="131D84"/>
              </a:buClr>
              <a:buSzPct val="100000"/>
              <a:buFont typeface="Arial" panose="020B0604020202020204"/>
              <a:buChar char="•"/>
              <a:defRPr sz="1800"/>
            </a:pPr>
            <a:r>
              <a:rPr sz="2400" dirty="0" err="1">
                <a:solidFill>
                  <a:srgbClr val="002060"/>
                </a:solidFill>
              </a:rPr>
              <a:t>Кратко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въведение</a:t>
            </a:r>
            <a:r>
              <a:rPr sz="2400" dirty="0">
                <a:solidFill>
                  <a:srgbClr val="002060"/>
                </a:solidFill>
              </a:rPr>
              <a:t> и </a:t>
            </a:r>
            <a:r>
              <a:rPr sz="2400" dirty="0" err="1">
                <a:solidFill>
                  <a:srgbClr val="002060"/>
                </a:solidFill>
              </a:rPr>
              <a:t>ключови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думи</a:t>
            </a:r>
            <a:r>
              <a:rPr sz="2400" dirty="0">
                <a:solidFill>
                  <a:srgbClr val="002060"/>
                </a:solidFill>
              </a:rPr>
              <a:t>;</a:t>
            </a:r>
          </a:p>
          <a:p>
            <a:pPr marL="1435100" lvl="0" indent="-304800" algn="just">
              <a:buClr>
                <a:srgbClr val="131D84"/>
              </a:buClr>
              <a:buSzPct val="100000"/>
              <a:buFont typeface="Arial" panose="020B0604020202020204"/>
              <a:buChar char="•"/>
              <a:defRPr sz="1800"/>
            </a:pPr>
            <a:r>
              <a:rPr sz="2400" dirty="0" err="1">
                <a:solidFill>
                  <a:srgbClr val="002060"/>
                </a:solidFill>
              </a:rPr>
              <a:t>Теоретична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част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за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учителя</a:t>
            </a:r>
            <a:r>
              <a:rPr sz="2400" dirty="0">
                <a:solidFill>
                  <a:srgbClr val="002060"/>
                </a:solidFill>
              </a:rPr>
              <a:t> - </a:t>
            </a:r>
            <a:r>
              <a:rPr sz="2400" dirty="0" err="1">
                <a:solidFill>
                  <a:srgbClr val="002060"/>
                </a:solidFill>
              </a:rPr>
              <a:t>дава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базисната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информация</a:t>
            </a:r>
            <a:r>
              <a:rPr sz="2400" dirty="0">
                <a:solidFill>
                  <a:srgbClr val="002060"/>
                </a:solidFill>
              </a:rPr>
              <a:t>, </a:t>
            </a:r>
            <a:r>
              <a:rPr sz="2400" dirty="0" err="1">
                <a:solidFill>
                  <a:srgbClr val="002060"/>
                </a:solidFill>
              </a:rPr>
              <a:t>необходима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за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подготвяне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на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урок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по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тази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тема</a:t>
            </a:r>
            <a:r>
              <a:rPr sz="2400" dirty="0">
                <a:solidFill>
                  <a:srgbClr val="002060"/>
                </a:solidFill>
              </a:rPr>
              <a:t> (в </a:t>
            </a:r>
            <a:r>
              <a:rPr sz="2400" dirty="0" err="1">
                <a:solidFill>
                  <a:srgbClr val="002060"/>
                </a:solidFill>
              </a:rPr>
              <a:t>някои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случаи</a:t>
            </a:r>
            <a:r>
              <a:rPr sz="2400" dirty="0">
                <a:solidFill>
                  <a:srgbClr val="002060"/>
                </a:solidFill>
              </a:rPr>
              <a:t> и </a:t>
            </a:r>
            <a:r>
              <a:rPr sz="2400" dirty="0" err="1">
                <a:solidFill>
                  <a:srgbClr val="002060"/>
                </a:solidFill>
              </a:rPr>
              <a:t>линкове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към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допълнители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материали</a:t>
            </a:r>
            <a:r>
              <a:rPr sz="2400" dirty="0">
                <a:solidFill>
                  <a:srgbClr val="002060"/>
                </a:solidFill>
              </a:rPr>
              <a:t> в </a:t>
            </a:r>
            <a:r>
              <a:rPr sz="2400" dirty="0" err="1">
                <a:solidFill>
                  <a:srgbClr val="002060"/>
                </a:solidFill>
              </a:rPr>
              <a:t>интернет</a:t>
            </a:r>
            <a:r>
              <a:rPr sz="2400" dirty="0">
                <a:solidFill>
                  <a:srgbClr val="002060"/>
                </a:solidFill>
              </a:rPr>
              <a:t>).</a:t>
            </a:r>
          </a:p>
          <a:p>
            <a:pPr lvl="0" indent="1130300" algn="just">
              <a:defRPr sz="1800"/>
            </a:pPr>
            <a:r>
              <a:rPr sz="2400" dirty="0">
                <a:solidFill>
                  <a:srgbClr val="002060"/>
                </a:solidFill>
              </a:rPr>
              <a:t>! ТОВА НЕ СА ГОТОВИ УРОЦИ!</a:t>
            </a:r>
          </a:p>
          <a:p>
            <a:pPr marL="1435100" lvl="0" indent="-304800" algn="just">
              <a:buClr>
                <a:srgbClr val="131D84"/>
              </a:buClr>
              <a:buSzPct val="100000"/>
              <a:buFont typeface="Arial" panose="020B0604020202020204"/>
              <a:buChar char="•"/>
              <a:defRPr sz="1800"/>
            </a:pPr>
            <a:r>
              <a:rPr sz="2400" dirty="0" err="1">
                <a:solidFill>
                  <a:srgbClr val="002060"/>
                </a:solidFill>
              </a:rPr>
              <a:t>Практически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упражнения</a:t>
            </a:r>
            <a:r>
              <a:rPr sz="2400" dirty="0">
                <a:solidFill>
                  <a:srgbClr val="002060"/>
                </a:solidFill>
              </a:rPr>
              <a:t> и </a:t>
            </a:r>
            <a:r>
              <a:rPr sz="2400" dirty="0" err="1">
                <a:solidFill>
                  <a:srgbClr val="002060"/>
                </a:solidFill>
              </a:rPr>
              <a:t>тестове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за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ученика</a:t>
            </a:r>
            <a:r>
              <a:rPr sz="2400" dirty="0">
                <a:solidFill>
                  <a:srgbClr val="002060"/>
                </a:solidFill>
              </a:rPr>
              <a:t> - (в </a:t>
            </a:r>
            <a:r>
              <a:rPr sz="2400" dirty="0" err="1">
                <a:solidFill>
                  <a:srgbClr val="002060"/>
                </a:solidFill>
              </a:rPr>
              <a:t>повечето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случаи</a:t>
            </a:r>
            <a:r>
              <a:rPr sz="2400" dirty="0">
                <a:solidFill>
                  <a:srgbClr val="002060"/>
                </a:solidFill>
              </a:rPr>
              <a:t>) </a:t>
            </a:r>
            <a:r>
              <a:rPr sz="2400" dirty="0" err="1">
                <a:solidFill>
                  <a:srgbClr val="002060"/>
                </a:solidFill>
              </a:rPr>
              <a:t>готови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за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ползване</a:t>
            </a:r>
            <a:r>
              <a:rPr sz="2400" dirty="0">
                <a:solidFill>
                  <a:srgbClr val="002060"/>
                </a:solidFill>
              </a:rPr>
              <a:t> в </a:t>
            </a:r>
            <a:r>
              <a:rPr sz="2400" dirty="0" err="1">
                <a:solidFill>
                  <a:srgbClr val="002060"/>
                </a:solidFill>
              </a:rPr>
              <a:t>класната</a:t>
            </a:r>
            <a:r>
              <a:rPr sz="2400" dirty="0">
                <a:solidFill>
                  <a:srgbClr val="002060"/>
                </a:solidFill>
              </a:rPr>
              <a:t> </a:t>
            </a:r>
            <a:r>
              <a:rPr sz="2400" dirty="0" err="1">
                <a:solidFill>
                  <a:srgbClr val="002060"/>
                </a:solidFill>
              </a:rPr>
              <a:t>стая</a:t>
            </a:r>
            <a:r>
              <a:rPr sz="2400" dirty="0">
                <a:solidFill>
                  <a:srgbClr val="002060"/>
                </a:solidFill>
              </a:rPr>
              <a:t>, </a:t>
            </a:r>
            <a:r>
              <a:rPr sz="2400" dirty="0" err="1">
                <a:solidFill>
                  <a:srgbClr val="002060"/>
                </a:solidFill>
              </a:rPr>
              <a:t>придружени</a:t>
            </a:r>
            <a:r>
              <a:rPr sz="2400" dirty="0">
                <a:solidFill>
                  <a:srgbClr val="002060"/>
                </a:solidFill>
              </a:rPr>
              <a:t> с </a:t>
            </a:r>
            <a:r>
              <a:rPr sz="2400" dirty="0" err="1">
                <a:solidFill>
                  <a:srgbClr val="002060"/>
                </a:solidFill>
              </a:rPr>
              <a:t>отговори</a:t>
            </a:r>
            <a:r>
              <a:rPr sz="2400" dirty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23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24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5" name="Shape 125"/>
          <p:cNvSpPr/>
          <p:nvPr/>
        </p:nvSpPr>
        <p:spPr>
          <a:xfrm>
            <a:off x="261256" y="836615"/>
            <a:ext cx="11685322" cy="6477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Как да подходим към материала 1</a:t>
            </a:r>
          </a:p>
        </p:txBody>
      </p:sp>
      <p:sp>
        <p:nvSpPr>
          <p:cNvPr id="126" name="Shape 126"/>
          <p:cNvSpPr/>
          <p:nvPr/>
        </p:nvSpPr>
        <p:spPr>
          <a:xfrm>
            <a:off x="170815" y="1588770"/>
            <a:ext cx="11532235" cy="4062730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marL="502285" lvl="0" indent="-502285">
              <a:buClr>
                <a:srgbClr val="002060"/>
              </a:buClr>
              <a:buSzPct val="100000"/>
              <a:buAutoNum type="arabicPeriod"/>
            </a:pPr>
            <a:r>
              <a:rPr sz="2400">
                <a:solidFill>
                  <a:srgbClr val="002060"/>
                </a:solidFill>
              </a:rPr>
              <a:t>Прочетете внимателно теоретичната част за учителя.</a:t>
            </a:r>
          </a:p>
          <a:p>
            <a:pPr lvl="0"/>
            <a:r>
              <a:rPr sz="2400">
                <a:solidFill>
                  <a:srgbClr val="002060"/>
                </a:solidFill>
              </a:rPr>
              <a:t>Ако имате въпроси, потърсете отговор в допълнителните материали в страницата на проекта (http://project-stars.com/?lang=bg) или на други интернет страници.                                                           </a:t>
            </a:r>
          </a:p>
          <a:p>
            <a:pPr lvl="0"/>
            <a:r>
              <a:rPr sz="2400">
                <a:solidFill>
                  <a:srgbClr val="002060"/>
                </a:solidFill>
              </a:rPr>
              <a:t>	</a:t>
            </a:r>
            <a:r>
              <a:rPr sz="2400">
                <a:solidFill>
                  <a:srgbClr val="F22D25"/>
                </a:solidFill>
              </a:rPr>
              <a:t>Внимание! Убедете се, че източниците са достоверни!</a:t>
            </a:r>
          </a:p>
          <a:p>
            <a:pPr lvl="0">
              <a:buClr>
                <a:srgbClr val="002163"/>
              </a:buClr>
            </a:pPr>
            <a:r>
              <a:rPr lang="en-US" sz="2400">
                <a:solidFill>
                  <a:srgbClr val="002163"/>
                </a:solidFill>
                <a:sym typeface="+mn-ea"/>
              </a:rPr>
              <a:t>3. </a:t>
            </a:r>
            <a:r>
              <a:rPr sz="2400">
                <a:solidFill>
                  <a:srgbClr val="002163"/>
                </a:solidFill>
                <a:sym typeface="+mn-ea"/>
              </a:rPr>
              <a:t>При подготовка на теоретичната част:</a:t>
            </a:r>
            <a:endParaRPr sz="2400">
              <a:solidFill>
                <a:srgbClr val="002163"/>
              </a:solidFill>
            </a:endParaRPr>
          </a:p>
          <a:p>
            <a:pPr lvl="0"/>
            <a:r>
              <a:rPr sz="2400">
                <a:solidFill>
                  <a:srgbClr val="002163"/>
                </a:solidFill>
                <a:sym typeface="+mn-ea"/>
              </a:rPr>
              <a:t>Тематиката, разисквана в този модул е сред най-интересните и вълнуващи области на астрофизиката, но същевременно и най-сложната. </a:t>
            </a:r>
            <a:endParaRPr sz="2400">
              <a:solidFill>
                <a:srgbClr val="002163"/>
              </a:solidFill>
            </a:endParaRPr>
          </a:p>
          <a:p>
            <a:pPr lvl="0"/>
            <a:r>
              <a:rPr sz="2400">
                <a:solidFill>
                  <a:srgbClr val="002163"/>
                </a:solidFill>
                <a:sym typeface="+mn-ea"/>
              </a:rPr>
              <a:t>Тук се въвеждат основни закони, теории и понятия, които са ключови за разбиране на фундаментални постулати за възникването и еволюцията на Вселената. </a:t>
            </a:r>
            <a:endParaRPr sz="2400">
              <a:solidFill>
                <a:srgbClr val="F22D25"/>
              </a:solidFill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35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36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7" name="Shape 137"/>
          <p:cNvSpPr/>
          <p:nvPr/>
        </p:nvSpPr>
        <p:spPr>
          <a:xfrm>
            <a:off x="527956" y="760415"/>
            <a:ext cx="11685321" cy="67691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 algn="ctr"/>
            <a:r>
              <a:rPr sz="4400" u="sng">
                <a:solidFill>
                  <a:srgbClr val="002060"/>
                </a:solidFill>
              </a:rPr>
              <a:t>Как да подходим към материала </a:t>
            </a:r>
            <a:r>
              <a:rPr lang="en-US" sz="4400" u="sng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38" name="Shape 138"/>
          <p:cNvSpPr/>
          <p:nvPr/>
        </p:nvSpPr>
        <p:spPr>
          <a:xfrm>
            <a:off x="496747" y="1486760"/>
            <a:ext cx="11198506" cy="36830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marL="424815" lvl="0" indent="-424815">
              <a:buClr>
                <a:srgbClr val="002060"/>
              </a:buClr>
              <a:buSzPct val="100000"/>
              <a:buAutoNum type="arabicPeriod" startAt="4"/>
            </a:pPr>
            <a:r>
              <a:rPr sz="2200">
                <a:solidFill>
                  <a:srgbClr val="002060"/>
                </a:solidFill>
              </a:rPr>
              <a:t>Прочетете внимателно практическите упражнения и отговорите към тях.</a:t>
            </a:r>
          </a:p>
          <a:p>
            <a:pPr lvl="0"/>
            <a:endParaRPr sz="2400">
              <a:solidFill>
                <a:srgbClr val="002060"/>
              </a:solidFill>
            </a:endParaRPr>
          </a:p>
          <a:p>
            <a:pPr marL="424815" lvl="0" indent="-424815">
              <a:buClr>
                <a:srgbClr val="002060"/>
              </a:buClr>
              <a:buSzPct val="100000"/>
              <a:buAutoNum type="arabicPeriod" startAt="5"/>
            </a:pPr>
            <a:r>
              <a:rPr sz="2200">
                <a:solidFill>
                  <a:srgbClr val="002060"/>
                </a:solidFill>
              </a:rPr>
              <a:t>Ако имате въпроси, потърсете отговор в допълнителните материали и/или в страницата на проекта (http://project-stars.com/?lang=bg) или на други интернет страници.                        </a:t>
            </a:r>
            <a:r>
              <a:rPr sz="2200">
                <a:solidFill>
                  <a:srgbClr val="F22D25"/>
                </a:solidFill>
              </a:rPr>
              <a:t>Внимание! Убедете се, че източниците са достоверни!</a:t>
            </a:r>
          </a:p>
          <a:p>
            <a:pPr lvl="0"/>
            <a:endParaRPr sz="2400">
              <a:solidFill>
                <a:srgbClr val="002163"/>
              </a:solidFill>
            </a:endParaRPr>
          </a:p>
          <a:p>
            <a:pPr marL="424815" lvl="0" indent="-424815">
              <a:buClr>
                <a:srgbClr val="002163"/>
              </a:buClr>
              <a:buSzPct val="100000"/>
              <a:buAutoNum type="arabicPeriod" startAt="6"/>
            </a:pPr>
            <a:r>
              <a:rPr sz="2200">
                <a:solidFill>
                  <a:srgbClr val="002163"/>
                </a:solidFill>
              </a:rPr>
              <a:t>В зависимост от Вашата теоретична част, подберете практически упражнения за илюстриране на материала, който сте подбрали. Може да потърсите други упражнения в </a:t>
            </a:r>
            <a:r>
              <a:rPr sz="2200">
                <a:solidFill>
                  <a:srgbClr val="002060"/>
                </a:solidFill>
              </a:rPr>
              <a:t>допълнителните материали и/или в страницата на проекта (http://project-stars.com/?lang=bg) или на други интернет страници.                                                           </a:t>
            </a:r>
            <a:r>
              <a:rPr sz="2200">
                <a:solidFill>
                  <a:srgbClr val="F22D25"/>
                </a:solidFill>
              </a:rPr>
              <a:t>Внимание! Убедете се, че източниците са достоверни!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>
            <a:off x="-6761" y="5572490"/>
            <a:ext cx="12198761" cy="13970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41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3" y="-11875"/>
            <a:ext cx="12198764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42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3" y="5799925"/>
            <a:ext cx="12198764" cy="1051903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43" name="Shape 143"/>
          <p:cNvSpPr/>
          <p:nvPr/>
        </p:nvSpPr>
        <p:spPr>
          <a:xfrm>
            <a:off x="527956" y="760415"/>
            <a:ext cx="11685321" cy="676910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lvl="0" algn="ctr"/>
            <a:r>
              <a:rPr sz="4400" u="sng">
                <a:solidFill>
                  <a:srgbClr val="002060"/>
                </a:solidFill>
              </a:rPr>
              <a:t>Как да подходим към материала </a:t>
            </a:r>
            <a:r>
              <a:rPr lang="en-US" sz="4400" u="sng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44" name="Shape 144"/>
          <p:cNvSpPr/>
          <p:nvPr/>
        </p:nvSpPr>
        <p:spPr>
          <a:xfrm>
            <a:off x="496747" y="1486760"/>
            <a:ext cx="11198506" cy="3987801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spAutoFit/>
          </a:bodyPr>
          <a:lstStyle/>
          <a:p>
            <a:pPr marL="424815" lvl="0" indent="-424815">
              <a:buClr>
                <a:srgbClr val="002060"/>
              </a:buClr>
              <a:buSzPct val="100000"/>
              <a:buAutoNum type="arabicPeriod" startAt="7"/>
            </a:pPr>
            <a:r>
              <a:rPr sz="2200">
                <a:solidFill>
                  <a:srgbClr val="002060"/>
                </a:solidFill>
              </a:rPr>
              <a:t>Имайте предвид, че за някои от упражненията се изискват допълнителни материали, които едва ли са в наличност в класната стая. За тях, предварително трябва да се подготвите - или Вие да ги снабдите, или да предупредите учениците да ги приготвят отнапред!</a:t>
            </a:r>
          </a:p>
          <a:p>
            <a:pPr lvl="0"/>
            <a:endParaRPr sz="2200">
              <a:solidFill>
                <a:srgbClr val="002060"/>
              </a:solidFill>
            </a:endParaRPr>
          </a:p>
          <a:p>
            <a:pPr marL="424815" lvl="0" indent="-424815">
              <a:buClr>
                <a:srgbClr val="002060"/>
              </a:buClr>
              <a:buSzPct val="100000"/>
              <a:buAutoNum type="arabicPeriod" startAt="8"/>
            </a:pPr>
            <a:r>
              <a:rPr sz="2200">
                <a:solidFill>
                  <a:srgbClr val="002060"/>
                </a:solidFill>
              </a:rPr>
              <a:t>Препоръчваме да изпробвате избраните упражнения и да направите собствена преценка за сложността и необходимото за изпълнение време. Ако прецените, можете да правите промени, съкращение, улеснение и т.н. на упражненията, стига това да не нарушава физическия смисъл на заданията.</a:t>
            </a:r>
          </a:p>
          <a:p>
            <a:pPr lvl="0"/>
            <a:endParaRPr sz="2400">
              <a:solidFill>
                <a:srgbClr val="002163"/>
              </a:solidFill>
            </a:endParaRPr>
          </a:p>
          <a:p>
            <a:pPr marL="424815" lvl="0" indent="-424815">
              <a:buClr>
                <a:srgbClr val="002163"/>
              </a:buClr>
              <a:buSzPct val="100000"/>
              <a:buAutoNum type="arabicPeriod" startAt="9"/>
            </a:pPr>
            <a:r>
              <a:rPr sz="2200">
                <a:solidFill>
                  <a:srgbClr val="002163"/>
                </a:solidFill>
              </a:rPr>
              <a:t>По ваша преценка, можете да дадете накои от упражненията (или част от тях) за домашно - да се направи предварителна подготовка, или да се довърши вкъщи.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29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30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1" name="Shape 131"/>
          <p:cNvSpPr/>
          <p:nvPr/>
        </p:nvSpPr>
        <p:spPr>
          <a:xfrm>
            <a:off x="261256" y="836615"/>
            <a:ext cx="11685322" cy="739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Модул 1 - съдържание:</a:t>
            </a:r>
          </a:p>
        </p:txBody>
      </p:sp>
      <p:sp>
        <p:nvSpPr>
          <p:cNvPr id="132" name="Shape 132"/>
          <p:cNvSpPr/>
          <p:nvPr/>
        </p:nvSpPr>
        <p:spPr>
          <a:xfrm>
            <a:off x="249958" y="1628178"/>
            <a:ext cx="11685322" cy="144526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3600">
                <a:solidFill>
                  <a:srgbClr val="002060"/>
                </a:solidFill>
              </a:rPr>
              <a:t> Съзвездия</a:t>
            </a:r>
          </a:p>
          <a:p>
            <a:pPr lvl="1"/>
            <a:r>
              <a:rPr sz="2800">
                <a:solidFill>
                  <a:srgbClr val="002060"/>
                </a:solidFill>
              </a:rPr>
              <a:t>	</a:t>
            </a:r>
            <a:r>
              <a:rPr sz="2400">
                <a:solidFill>
                  <a:srgbClr val="002060"/>
                </a:solidFill>
              </a:rPr>
              <a:t>Обяснения. Списък на съзвездията. Митове и легенди.</a:t>
            </a:r>
            <a:endParaRPr sz="2800">
              <a:solidFill>
                <a:srgbClr val="002060"/>
              </a:solidFill>
            </a:endParaRPr>
          </a:p>
          <a:p>
            <a:pPr lvl="0"/>
            <a:endParaRPr sz="24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-6761" y="5572490"/>
            <a:ext cx="12198761" cy="231141"/>
          </a:xfrm>
          <a:prstGeom prst="rect">
            <a:avLst/>
          </a:prstGeom>
          <a:solidFill>
            <a:srgbClr val="ED7D31"/>
          </a:solidFill>
          <a:ln w="12700">
            <a:miter lim="400000"/>
          </a:ln>
        </p:spPr>
        <p:txBody>
          <a:bodyPr lIns="0" tIns="0" rIns="0" bIns="0">
            <a:spAutoFit/>
          </a:bodyPr>
          <a:lstStyle>
            <a:lvl1pPr>
              <a:lnSpc>
                <a:spcPct val="107000"/>
              </a:lnSpc>
              <a:spcBef>
                <a:spcPts val="800"/>
              </a:spcBef>
              <a:defRPr sz="900">
                <a:latin typeface="Verdana" panose="020B0604030504040204"/>
                <a:ea typeface="Verdana" panose="020B0604030504040204"/>
                <a:cs typeface="Verdana" panose="020B0604030504040204"/>
                <a:sym typeface="Verdana" panose="020B0604030504040204"/>
              </a:defRPr>
            </a:lvl1pPr>
          </a:lstStyle>
          <a:p>
            <a:pPr lvl="0">
              <a:defRPr sz="1800"/>
            </a:pPr>
            <a:r>
              <a:rPr sz="900"/>
              <a:t>The current publication reflects only the author´s view and neither the Slovak National Agency, nor the European Commission are responsible for any use that may be made of the information it contains.</a:t>
            </a:r>
          </a:p>
        </p:txBody>
      </p:sp>
      <p:pic>
        <p:nvPicPr>
          <p:cNvPr id="135" name="image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-6762" y="-11875"/>
            <a:ext cx="12198762" cy="1061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36" name="image2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-6762" y="5799925"/>
            <a:ext cx="12198762" cy="1051902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37" name="Shape 137"/>
          <p:cNvSpPr/>
          <p:nvPr/>
        </p:nvSpPr>
        <p:spPr>
          <a:xfrm>
            <a:off x="261256" y="836615"/>
            <a:ext cx="11685322" cy="73914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ctr">
              <a:defRPr sz="4400" u="sng">
                <a:solidFill>
                  <a:srgbClr val="002060"/>
                </a:solidFill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4400" u="sng">
                <a:solidFill>
                  <a:srgbClr val="002060"/>
                </a:solidFill>
              </a:rPr>
              <a:t>Теоретично съдържаниe</a:t>
            </a:r>
          </a:p>
        </p:txBody>
      </p:sp>
      <p:sp>
        <p:nvSpPr>
          <p:cNvPr id="138" name="Shape 138"/>
          <p:cNvSpPr/>
          <p:nvPr/>
        </p:nvSpPr>
        <p:spPr>
          <a:xfrm>
            <a:off x="249958" y="1830053"/>
            <a:ext cx="11685322" cy="366141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/>
          <a:p>
            <a:pPr lvl="0"/>
            <a:r>
              <a:rPr sz="3600">
                <a:solidFill>
                  <a:srgbClr val="002060"/>
                </a:solidFill>
              </a:rPr>
              <a:t> Съзвездия</a:t>
            </a:r>
          </a:p>
          <a:p>
            <a:pPr marL="661670" lvl="1" indent="-280670">
              <a:buSzPct val="100000"/>
              <a:buChar char="•"/>
            </a:pPr>
            <a:r>
              <a:rPr sz="2800">
                <a:solidFill>
                  <a:srgbClr val="002060"/>
                </a:solidFill>
              </a:rPr>
              <a:t>	 необходимостта от съзвездия;</a:t>
            </a:r>
          </a:p>
          <a:p>
            <a:pPr marL="661670" lvl="1" indent="-280670">
              <a:buSzPct val="100000"/>
              <a:buChar char="•"/>
            </a:pPr>
            <a:r>
              <a:rPr sz="2800">
                <a:solidFill>
                  <a:srgbClr val="002060"/>
                </a:solidFill>
              </a:rPr>
              <a:t>	 исторически преглед;</a:t>
            </a:r>
          </a:p>
          <a:p>
            <a:pPr marL="661670" lvl="1" indent="-280670">
              <a:buSzPct val="100000"/>
              <a:buChar char="•"/>
            </a:pPr>
            <a:r>
              <a:rPr sz="2800">
                <a:solidFill>
                  <a:srgbClr val="002060"/>
                </a:solidFill>
              </a:rPr>
              <a:t>	 съвременни съзвездия;</a:t>
            </a:r>
          </a:p>
          <a:p>
            <a:pPr marL="661670" lvl="1" indent="-280670">
              <a:buSzPct val="100000"/>
              <a:buChar char="•"/>
            </a:pPr>
            <a:r>
              <a:rPr sz="2800">
                <a:solidFill>
                  <a:srgbClr val="002060"/>
                </a:solidFill>
              </a:rPr>
              <a:t>	 астеризми;</a:t>
            </a:r>
          </a:p>
          <a:p>
            <a:pPr marL="661670" lvl="1" indent="-280670">
              <a:buSzPct val="100000"/>
              <a:buChar char="•"/>
            </a:pPr>
            <a:r>
              <a:rPr sz="2800">
                <a:solidFill>
                  <a:srgbClr val="002060"/>
                </a:solidFill>
              </a:rPr>
              <a:t>	 старогръцки легенди и митове за съзвездията;</a:t>
            </a:r>
          </a:p>
          <a:p>
            <a:pPr marL="661670" lvl="1" indent="-280670">
              <a:buSzPct val="100000"/>
              <a:buChar char="•"/>
            </a:pPr>
            <a:r>
              <a:rPr sz="2800">
                <a:solidFill>
                  <a:srgbClr val="002060"/>
                </a:solidFill>
              </a:rPr>
              <a:t>	 зодиакални съзвездия;</a:t>
            </a:r>
          </a:p>
          <a:p>
            <a:pPr marL="661670" lvl="1" indent="-280670">
              <a:buSzPct val="100000"/>
              <a:buChar char="•"/>
            </a:pPr>
            <a:r>
              <a:rPr sz="2800">
                <a:solidFill>
                  <a:srgbClr val="002060"/>
                </a:solidFill>
              </a:rPr>
              <a:t>	 български имена и легенди за съзвездия.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2597</Words>
  <Application>Microsoft Office PowerPoint</Application>
  <PresentationFormat>Širokouhlá</PresentationFormat>
  <Paragraphs>152</Paragraphs>
  <Slides>35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35</vt:i4>
      </vt:variant>
    </vt:vector>
  </HeadingPairs>
  <TitlesOfParts>
    <vt:vector size="43" baseType="lpstr">
      <vt:lpstr>Arial</vt:lpstr>
      <vt:lpstr>Avenir Roman</vt:lpstr>
      <vt:lpstr>Calibri</vt:lpstr>
      <vt:lpstr>Calibri Light</vt:lpstr>
      <vt:lpstr>Franklin Gothic Book</vt:lpstr>
      <vt:lpstr>Verdana</vt:lpstr>
      <vt:lpstr>Verdana Bold</vt:lpstr>
      <vt:lpstr>Default</vt:lpstr>
      <vt:lpstr>Prezentácia programu PowerPoint</vt:lpstr>
      <vt:lpstr>Prezentácia programu PowerPoint</vt:lpstr>
      <vt:lpstr>Модули на проекта STARS</vt:lpstr>
      <vt:lpstr>Как са структурирани модулите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/>
  <cp:lastModifiedBy>Andrea</cp:lastModifiedBy>
  <cp:revision>13</cp:revision>
  <dcterms:created xsi:type="dcterms:W3CDTF">2020-09-12T07:10:37Z</dcterms:created>
  <dcterms:modified xsi:type="dcterms:W3CDTF">2020-10-13T20:24:07Z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1033-11.1.0.9615</vt:lpwstr>
  </property>
</Properties>
</file>