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324" r:id="rId3"/>
    <p:sldId id="325" r:id="rId4"/>
    <p:sldId id="327" r:id="rId5"/>
    <p:sldId id="315" r:id="rId6"/>
    <p:sldId id="381" r:id="rId7"/>
    <p:sldId id="382" r:id="rId8"/>
    <p:sldId id="264" r:id="rId9"/>
    <p:sldId id="299" r:id="rId10"/>
    <p:sldId id="265" r:id="rId11"/>
    <p:sldId id="266" r:id="rId12"/>
    <p:sldId id="301" r:id="rId13"/>
    <p:sldId id="276" r:id="rId14"/>
    <p:sldId id="283" r:id="rId15"/>
    <p:sldId id="284" r:id="rId16"/>
    <p:sldId id="302" r:id="rId17"/>
    <p:sldId id="277" r:id="rId18"/>
    <p:sldId id="285" r:id="rId19"/>
    <p:sldId id="303" r:id="rId20"/>
    <p:sldId id="286" r:id="rId21"/>
    <p:sldId id="304" r:id="rId22"/>
    <p:sldId id="278" r:id="rId23"/>
    <p:sldId id="287" r:id="rId24"/>
    <p:sldId id="305" r:id="rId25"/>
    <p:sldId id="288" r:id="rId26"/>
    <p:sldId id="306" r:id="rId27"/>
    <p:sldId id="289" r:id="rId28"/>
    <p:sldId id="307" r:id="rId29"/>
    <p:sldId id="290" r:id="rId30"/>
    <p:sldId id="308" r:id="rId31"/>
    <p:sldId id="279" r:id="rId32"/>
    <p:sldId id="291" r:id="rId33"/>
    <p:sldId id="292" r:id="rId34"/>
    <p:sldId id="379" r:id="rId35"/>
    <p:sldId id="380" r:id="rId3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36" autoAdjust="0"/>
  </p:normalViewPr>
  <p:slideViewPr>
    <p:cSldViewPr snapToGrid="0">
      <p:cViewPr varScale="1">
        <p:scale>
          <a:sx n="79" d="100"/>
          <a:sy n="79" d="100"/>
        </p:scale>
        <p:origin x="821" y="72"/>
      </p:cViewPr>
      <p:guideLst>
        <p:guide orient="horz" pos="2160"/>
        <p:guide pos="3838"/>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1BD91-09F6-4C54-9D4B-7363E2A0618D}" type="datetimeFigureOut">
              <a:rPr lang="cs-CZ" smtClean="0"/>
              <a:t>30.09.2020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B302-6D6F-4619-81B1-7294DD9329BC}"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B3A1B302-6D6F-4619-81B1-7294DD9329BC}" type="slidenum">
              <a:rPr lang="cs-CZ" smtClean="0"/>
              <a:t>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pPr lvl="0"/>
            <a:endParaRPr/>
          </a:p>
        </p:txBody>
      </p:sp>
      <p:sp>
        <p:nvSpPr>
          <p:cNvPr id="243" name="Shape 243"/>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zvislého textu 2"/>
          <p:cNvSpPr>
            <a:spLocks noGrp="1"/>
          </p:cNvSpPr>
          <p:nvPr>
            <p:ph type="body" orient="vert" idx="1" hasCustomPrompt="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hasCustomPrompt="1"/>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hasCustomPrompt="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idx="1" hasCustomPrompt="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sz="half" idx="1" hasCustomPrompt="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hasCustomPrompt="1"/>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hasCustomPrompt="1"/>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hasCustomPrompt="1"/>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06A87E36-F994-418B-86C7-37DA552EEC43}" type="datetimeFigureOut">
              <a:rPr lang="sk-SK" smtClean="0"/>
              <a:t>30.9.2020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06A87E36-F994-418B-86C7-37DA552EEC43}" type="datetimeFigureOut">
              <a:rPr lang="sk-SK" smtClean="0"/>
              <a:t>30.9.2020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6A87E36-F994-418B-86C7-37DA552EEC43}" type="datetimeFigureOut">
              <a:rPr lang="sk-SK" smtClean="0"/>
              <a:t>30.9.2020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87E36-F994-418B-86C7-37DA552EEC43}" type="datetimeFigureOut">
              <a:rPr lang="sk-SK" smtClean="0"/>
              <a:t>30.9.2020</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CD209-EA61-405E-BC97-B32A8A2B4AB1}"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6761" y="1049639"/>
            <a:ext cx="12198761" cy="646331"/>
          </a:xfrm>
          <a:prstGeom prst="rect">
            <a:avLst/>
          </a:prstGeom>
          <a:solidFill>
            <a:schemeClr val="accent2"/>
          </a:solidFill>
        </p:spPr>
        <p:txBody>
          <a:bodyPr wrap="square">
            <a:spAutoFit/>
          </a:bodyPr>
          <a:lstStyle/>
          <a:p>
            <a:pPr>
              <a:lnSpc>
                <a:spcPct val="150000"/>
              </a:lnSpc>
              <a:spcAft>
                <a:spcPts val="0"/>
              </a:spcAft>
            </a:pPr>
            <a:r>
              <a:rPr lang="sk-SK" sz="800" b="1" dirty="0">
                <a:latin typeface="Verdana" panose="020B0604030504040204" pitchFamily="34" charset="0"/>
                <a:ea typeface="Verdana" panose="020B0604030504040204" pitchFamily="34" charset="0"/>
                <a:cs typeface="Verdana" panose="020B0604030504040204" pitchFamily="34" charset="0"/>
              </a:rPr>
              <a:t>Project:</a:t>
            </a:r>
            <a:r>
              <a:rPr lang="sk-SK" sz="800" dirty="0">
                <a:latin typeface="Verdana" panose="020B0604030504040204" pitchFamily="34" charset="0"/>
                <a:ea typeface="Verdana" panose="020B0604030504040204" pitchFamily="34" charset="0"/>
                <a:cs typeface="Verdana" panose="020B0604030504040204" pitchFamily="34" charset="0"/>
              </a:rPr>
              <a:t> STARS (</a:t>
            </a:r>
            <a:r>
              <a:rPr lang="sk-SK" sz="800" dirty="0" err="1">
                <a:latin typeface="Verdana" panose="020B0604030504040204" pitchFamily="34" charset="0"/>
                <a:ea typeface="Verdana" panose="020B0604030504040204" pitchFamily="34" charset="0"/>
                <a:cs typeface="Verdana" panose="020B0604030504040204" pitchFamily="34" charset="0"/>
              </a:rPr>
              <a:t>Successfully</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Teaching</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AstRonomy</a:t>
            </a:r>
            <a:r>
              <a:rPr lang="sk-SK" sz="800" dirty="0">
                <a:latin typeface="Verdana" panose="020B0604030504040204" pitchFamily="34" charset="0"/>
                <a:ea typeface="Verdana" panose="020B0604030504040204" pitchFamily="34" charset="0"/>
                <a:cs typeface="Verdana" panose="020B0604030504040204" pitchFamily="34" charset="0"/>
              </a:rPr>
              <a:t> in </a:t>
            </a:r>
            <a:r>
              <a:rPr lang="sk-SK" sz="800" dirty="0" err="1">
                <a:latin typeface="Verdana" panose="020B0604030504040204" pitchFamily="34" charset="0"/>
                <a:ea typeface="Verdana" panose="020B0604030504040204" pitchFamily="34" charset="0"/>
                <a:cs typeface="Verdana" panose="020B0604030504040204" pitchFamily="34" charset="0"/>
              </a:rPr>
              <a:t>Schools</a:t>
            </a:r>
            <a:r>
              <a:rPr lang="sk-SK" sz="800" dirty="0">
                <a:latin typeface="Verdana" panose="020B0604030504040204" pitchFamily="34" charset="0"/>
                <a:ea typeface="Verdana" panose="020B0604030504040204" pitchFamily="34" charset="0"/>
                <a:cs typeface="Verdana" panose="020B0604030504040204" pitchFamily="34" charset="0"/>
              </a:rPr>
              <a:t>)		 			</a:t>
            </a:r>
          </a:p>
          <a:p>
            <a:pPr>
              <a:lnSpc>
                <a:spcPct val="150000"/>
              </a:lnSpc>
              <a:spcAft>
                <a:spcPts val="0"/>
              </a:spcAft>
            </a:pPr>
            <a:r>
              <a:rPr lang="sk-SK" sz="800" dirty="0" err="1">
                <a:latin typeface="Verdana" panose="020B0604030504040204" pitchFamily="34" charset="0"/>
                <a:ea typeface="Verdana" panose="020B0604030504040204" pitchFamily="34" charset="0"/>
                <a:cs typeface="Verdana" panose="020B0604030504040204" pitchFamily="34" charset="0"/>
              </a:rPr>
              <a:t>This</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project</a:t>
            </a:r>
            <a:r>
              <a:rPr lang="sk-SK" sz="800" dirty="0">
                <a:latin typeface="Verdana" panose="020B0604030504040204" pitchFamily="34" charset="0"/>
                <a:ea typeface="Verdana" panose="020B0604030504040204" pitchFamily="34" charset="0"/>
                <a:cs typeface="Verdana" panose="020B0604030504040204" pitchFamily="34" charset="0"/>
              </a:rPr>
              <a:t> has </a:t>
            </a:r>
            <a:r>
              <a:rPr lang="sk-SK" sz="800" dirty="0" err="1">
                <a:latin typeface="Verdana" panose="020B0604030504040204" pitchFamily="34" charset="0"/>
                <a:ea typeface="Verdana" panose="020B0604030504040204" pitchFamily="34" charset="0"/>
                <a:cs typeface="Verdana" panose="020B0604030504040204" pitchFamily="34" charset="0"/>
              </a:rPr>
              <a:t>been</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funded</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with</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the</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support</a:t>
            </a:r>
            <a:r>
              <a:rPr lang="sk-SK" sz="800" dirty="0">
                <a:latin typeface="Verdana" panose="020B0604030504040204" pitchFamily="34" charset="0"/>
                <a:ea typeface="Verdana" panose="020B0604030504040204" pitchFamily="34" charset="0"/>
                <a:cs typeface="Verdana" panose="020B0604030504040204" pitchFamily="34" charset="0"/>
              </a:rPr>
              <a:t> of </a:t>
            </a:r>
            <a:r>
              <a:rPr lang="sk-SK" sz="800" dirty="0" err="1">
                <a:latin typeface="Verdana" panose="020B0604030504040204" pitchFamily="34" charset="0"/>
                <a:ea typeface="Verdana" panose="020B0604030504040204" pitchFamily="34" charset="0"/>
                <a:cs typeface="Verdana" panose="020B0604030504040204" pitchFamily="34" charset="0"/>
              </a:rPr>
              <a:t>the</a:t>
            </a:r>
            <a:r>
              <a:rPr lang="sk-SK" sz="800" dirty="0">
                <a:latin typeface="Verdana" panose="020B0604030504040204" pitchFamily="34" charset="0"/>
                <a:ea typeface="Verdana" panose="020B0604030504040204" pitchFamily="34" charset="0"/>
                <a:cs typeface="Verdana" panose="020B0604030504040204" pitchFamily="34" charset="0"/>
              </a:rPr>
              <a:t> Erasmus+ </a:t>
            </a:r>
            <a:r>
              <a:rPr lang="sk-SK" sz="800" dirty="0" err="1">
                <a:latin typeface="Verdana" panose="020B0604030504040204" pitchFamily="34" charset="0"/>
                <a:ea typeface="Verdana" panose="020B0604030504040204" pitchFamily="34" charset="0"/>
                <a:cs typeface="Verdana" panose="020B0604030504040204" pitchFamily="34" charset="0"/>
              </a:rPr>
              <a:t>Programme</a:t>
            </a:r>
            <a:r>
              <a:rPr lang="sk-SK" sz="800" dirty="0">
                <a:latin typeface="Verdana" panose="020B0604030504040204" pitchFamily="34" charset="0"/>
                <a:ea typeface="Verdana" panose="020B0604030504040204" pitchFamily="34" charset="0"/>
                <a:cs typeface="Verdana" panose="020B0604030504040204" pitchFamily="34" charset="0"/>
              </a:rPr>
              <a:t>, K2 </a:t>
            </a:r>
            <a:r>
              <a:rPr lang="sk-SK" sz="800" dirty="0" err="1">
                <a:latin typeface="Verdana" panose="020B0604030504040204" pitchFamily="34" charset="0"/>
                <a:ea typeface="Verdana" panose="020B0604030504040204" pitchFamily="34" charset="0"/>
                <a:cs typeface="Verdana" panose="020B0604030504040204" pitchFamily="34" charset="0"/>
              </a:rPr>
              <a:t>Action</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Strategic</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Partnerships</a:t>
            </a:r>
            <a:r>
              <a:rPr lang="sk-SK" sz="800" dirty="0">
                <a:latin typeface="Verdana" panose="020B0604030504040204" pitchFamily="34" charset="0"/>
                <a:ea typeface="Verdana" panose="020B0604030504040204" pitchFamily="34" charset="0"/>
                <a:cs typeface="Verdana" panose="020B0604030504040204" pitchFamily="34" charset="0"/>
              </a:rPr>
              <a:t> in </a:t>
            </a:r>
            <a:r>
              <a:rPr lang="sk-SK" sz="800" dirty="0" err="1">
                <a:latin typeface="Verdana" panose="020B0604030504040204" pitchFamily="34" charset="0"/>
                <a:ea typeface="Verdana" panose="020B0604030504040204" pitchFamily="34" charset="0"/>
                <a:cs typeface="Verdana" panose="020B0604030504040204" pitchFamily="34" charset="0"/>
              </a:rPr>
              <a:t>School</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Education</a:t>
            </a:r>
            <a:r>
              <a:rPr lang="sk-SK" sz="800" dirty="0">
                <a:latin typeface="Verdana" panose="020B0604030504040204" pitchFamily="34" charset="0"/>
                <a:ea typeface="Verdana" panose="020B0604030504040204" pitchFamily="34" charset="0"/>
                <a:cs typeface="Verdana" panose="020B0604030504040204" pitchFamily="34" charset="0"/>
              </a:rPr>
              <a:t>.</a:t>
            </a:r>
          </a:p>
          <a:p>
            <a:pPr>
              <a:lnSpc>
                <a:spcPct val="150000"/>
              </a:lnSpc>
              <a:spcAft>
                <a:spcPts val="0"/>
              </a:spcAft>
            </a:pPr>
            <a:r>
              <a:rPr lang="sk-SK" sz="800" b="1" dirty="0">
                <a:latin typeface="Verdana" panose="020B0604030504040204" pitchFamily="34" charset="0"/>
                <a:ea typeface="Verdana" panose="020B0604030504040204" pitchFamily="34" charset="0"/>
                <a:cs typeface="Verdana" panose="020B0604030504040204" pitchFamily="34" charset="0"/>
              </a:rPr>
              <a:t>Project </a:t>
            </a:r>
            <a:r>
              <a:rPr lang="sk-SK" sz="800" b="1" dirty="0" err="1">
                <a:latin typeface="Verdana" panose="020B0604030504040204" pitchFamily="34" charset="0"/>
                <a:ea typeface="Verdana" panose="020B0604030504040204" pitchFamily="34" charset="0"/>
                <a:cs typeface="Verdana" panose="020B0604030504040204" pitchFamily="34" charset="0"/>
              </a:rPr>
              <a:t>Agreement</a:t>
            </a:r>
            <a:r>
              <a:rPr lang="sk-SK" sz="800" b="1" dirty="0">
                <a:latin typeface="Verdana" panose="020B0604030504040204" pitchFamily="34" charset="0"/>
                <a:ea typeface="Verdana" panose="020B0604030504040204" pitchFamily="34" charset="0"/>
                <a:cs typeface="Verdana" panose="020B0604030504040204" pitchFamily="34" charset="0"/>
              </a:rPr>
              <a:t> </a:t>
            </a:r>
            <a:r>
              <a:rPr lang="sk-SK" sz="800" b="1" dirty="0" err="1">
                <a:latin typeface="Verdana" panose="020B0604030504040204" pitchFamily="34" charset="0"/>
                <a:ea typeface="Verdana" panose="020B0604030504040204" pitchFamily="34" charset="0"/>
                <a:cs typeface="Verdana" panose="020B0604030504040204" pitchFamily="34" charset="0"/>
              </a:rPr>
              <a:t>Number</a:t>
            </a:r>
            <a:r>
              <a:rPr lang="sk-SK" sz="800" b="1" dirty="0">
                <a:latin typeface="Verdana" panose="020B0604030504040204" pitchFamily="34" charset="0"/>
                <a:ea typeface="Verdana" panose="020B0604030504040204" pitchFamily="34" charset="0"/>
                <a:cs typeface="Verdana" panose="020B0604030504040204" pitchFamily="34" charset="0"/>
              </a:rPr>
              <a:t>:</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a:t>2017-1-SK01-KA201-035344 </a:t>
            </a:r>
            <a:r>
              <a:rPr lang="sk-SK" sz="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current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publication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reflects</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only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author´s</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view</a:t>
            </a:r>
            <a:r>
              <a:rPr lang="sk-SK" sz="900" dirty="0">
                <a:latin typeface="Verdana" panose="020B0604030504040204" pitchFamily="34" charset="0"/>
                <a:ea typeface="Verdana" panose="020B0604030504040204" pitchFamily="34" charset="0"/>
                <a:cs typeface="Verdana" panose="020B0604030504040204" pitchFamily="34" charset="0"/>
              </a:rPr>
              <a:t> and </a:t>
            </a:r>
            <a:r>
              <a:rPr lang="sk-SK" sz="900" dirty="0" err="1">
                <a:latin typeface="Verdana" panose="020B0604030504040204" pitchFamily="34" charset="0"/>
                <a:ea typeface="Verdana" panose="020B0604030504040204" pitchFamily="34" charset="0"/>
                <a:cs typeface="Verdana" panose="020B0604030504040204" pitchFamily="34" charset="0"/>
              </a:rPr>
              <a:t>neither</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Slovak National </a:t>
            </a:r>
            <a:r>
              <a:rPr lang="sk-SK" sz="900" dirty="0" err="1">
                <a:latin typeface="Verdana" panose="020B0604030504040204" pitchFamily="34" charset="0"/>
                <a:ea typeface="Verdana" panose="020B0604030504040204" pitchFamily="34" charset="0"/>
                <a:cs typeface="Verdana" panose="020B0604030504040204" pitchFamily="34" charset="0"/>
              </a:rPr>
              <a:t>Agency</a:t>
            </a:r>
            <a:r>
              <a:rPr lang="sk-SK" sz="900" dirty="0">
                <a:latin typeface="Verdana" panose="020B0604030504040204" pitchFamily="34" charset="0"/>
                <a:ea typeface="Verdana" panose="020B0604030504040204" pitchFamily="34" charset="0"/>
                <a:cs typeface="Verdana" panose="020B0604030504040204" pitchFamily="34" charset="0"/>
              </a:rPr>
              <a:t>, nor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European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Commission</a:t>
            </a:r>
            <a:r>
              <a:rPr lang="sk-SK" sz="900" dirty="0">
                <a:latin typeface="Verdana" panose="020B0604030504040204" pitchFamily="34" charset="0"/>
                <a:ea typeface="Verdana" panose="020B0604030504040204" pitchFamily="34" charset="0"/>
                <a:cs typeface="Verdana" panose="020B0604030504040204" pitchFamily="34" charset="0"/>
              </a:rPr>
              <a:t> are </a:t>
            </a:r>
            <a:r>
              <a:rPr lang="sk-SK" sz="900" dirty="0" err="1">
                <a:latin typeface="Verdana" panose="020B0604030504040204" pitchFamily="34" charset="0"/>
                <a:ea typeface="Verdana" panose="020B0604030504040204" pitchFamily="34" charset="0"/>
                <a:cs typeface="Verdana" panose="020B0604030504040204" pitchFamily="34" charset="0"/>
              </a:rPr>
              <a:t>responsible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for</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any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use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that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may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be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made</a:t>
            </a:r>
            <a:r>
              <a:rPr lang="sk-SK" sz="900" dirty="0">
                <a:latin typeface="Verdana" panose="020B0604030504040204" pitchFamily="34" charset="0"/>
                <a:ea typeface="Verdana" panose="020B0604030504040204" pitchFamily="34" charset="0"/>
                <a:cs typeface="Verdana" panose="020B0604030504040204" pitchFamily="34" charset="0"/>
              </a:rPr>
              <a:t> of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information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it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contains</a:t>
            </a:r>
            <a:r>
              <a:rPr lang="sk-SK" sz="900" dirty="0">
                <a:latin typeface="Verdana" panose="020B0604030504040204" pitchFamily="34" charset="0"/>
                <a:ea typeface="Verdana" panose="020B0604030504040204" pitchFamily="34" charset="0"/>
                <a:cs typeface="Verdana" panose="020B0604030504040204" pitchFamily="34" charset="0"/>
              </a:rPr>
              <a:t>.</a:t>
            </a:r>
          </a:p>
        </p:txBody>
      </p:sp>
      <p:sp>
        <p:nvSpPr>
          <p:cNvPr id="9" name="BlokTextu 8"/>
          <p:cNvSpPr txBox="1"/>
          <p:nvPr/>
        </p:nvSpPr>
        <p:spPr>
          <a:xfrm>
            <a:off x="261257" y="1632714"/>
            <a:ext cx="11685320" cy="3785652"/>
          </a:xfrm>
          <a:prstGeom prst="rect">
            <a:avLst/>
          </a:prstGeom>
          <a:noFill/>
        </p:spPr>
        <p:txBody>
          <a:bodyPr wrap="square" rtlCol="0">
            <a:spAutoFit/>
          </a:bodyPr>
          <a:lstStyle/>
          <a:p>
            <a:pPr algn="ctr"/>
            <a:r>
              <a:rPr lang="en-US" sz="5400" b="1" dirty="0">
                <a:solidFill>
                  <a:schemeClr val="accent2">
                    <a:lumMod val="50000"/>
                  </a:schemeClr>
                </a:solidFill>
                <a:latin typeface="Franklin Gothic Book" panose="020B0503020102020204" pitchFamily="34" charset="0"/>
              </a:rPr>
              <a:t>Training </a:t>
            </a:r>
            <a:r>
              <a:rPr lang="en-US" sz="5400" b="1" dirty="0" err="1">
                <a:solidFill>
                  <a:schemeClr val="accent2">
                    <a:lumMod val="50000"/>
                  </a:schemeClr>
                </a:solidFill>
                <a:latin typeface="Franklin Gothic Book" panose="020B0503020102020204" pitchFamily="34" charset="0"/>
              </a:rPr>
              <a:t>programme</a:t>
            </a:r>
            <a:r>
              <a:rPr lang="en-US" sz="5400" b="1" dirty="0">
                <a:solidFill>
                  <a:schemeClr val="accent2">
                    <a:lumMod val="50000"/>
                  </a:schemeClr>
                </a:solidFill>
                <a:latin typeface="Franklin Gothic Book" panose="020B0503020102020204" pitchFamily="34" charset="0"/>
              </a:rPr>
              <a:t> for teachers </a:t>
            </a:r>
            <a:r>
              <a:rPr lang="en-GB" sz="5400" b="1" dirty="0">
                <a:solidFill>
                  <a:schemeClr val="accent2">
                    <a:lumMod val="50000"/>
                  </a:schemeClr>
                </a:solidFill>
                <a:latin typeface="Franklin Gothic Book" panose="020B0503020102020204" pitchFamily="34" charset="0"/>
              </a:rPr>
              <a:t>(O2)</a:t>
            </a:r>
          </a:p>
          <a:p>
            <a:pPr algn="ctr"/>
            <a:endParaRPr lang="cs-CZ" sz="1000" dirty="0"/>
          </a:p>
          <a:p>
            <a:pPr algn="ctr"/>
            <a:r>
              <a:rPr lang="en-US" sz="4400" b="1" dirty="0">
                <a:solidFill>
                  <a:schemeClr val="accent1">
                    <a:lumMod val="50000"/>
                  </a:schemeClr>
                </a:solidFill>
              </a:rPr>
              <a:t>Module</a:t>
            </a:r>
            <a:r>
              <a:rPr lang="bg-BG" sz="4400" b="1" dirty="0">
                <a:solidFill>
                  <a:schemeClr val="accent1">
                    <a:lumMod val="50000"/>
                  </a:schemeClr>
                </a:solidFill>
              </a:rPr>
              <a:t> </a:t>
            </a:r>
            <a:r>
              <a:rPr lang="cs-CZ" sz="4400" b="1" dirty="0">
                <a:solidFill>
                  <a:schemeClr val="accent1">
                    <a:lumMod val="50000"/>
                  </a:schemeClr>
                </a:solidFill>
              </a:rPr>
              <a:t>#</a:t>
            </a:r>
            <a:r>
              <a:rPr lang="en-US" sz="4400" b="1" dirty="0">
                <a:solidFill>
                  <a:schemeClr val="accent1">
                    <a:lumMod val="50000"/>
                  </a:schemeClr>
                </a:solidFill>
              </a:rPr>
              <a:t>1</a:t>
            </a:r>
            <a:endParaRPr lang="cs-CZ" sz="4400" b="1" dirty="0">
              <a:solidFill>
                <a:schemeClr val="accent1">
                  <a:lumMod val="50000"/>
                </a:schemeClr>
              </a:solidFill>
            </a:endParaRPr>
          </a:p>
          <a:p>
            <a:pPr algn="ctr"/>
            <a:r>
              <a:rPr lang="en-US" sz="4400" b="1" u="sng" dirty="0">
                <a:solidFill>
                  <a:schemeClr val="accent1">
                    <a:lumMod val="50000"/>
                  </a:schemeClr>
                </a:solidFill>
              </a:rPr>
              <a:t>Constellations</a:t>
            </a:r>
            <a:r>
              <a:rPr lang="sk-SK" sz="4400" b="1" u="sng" dirty="0">
                <a:solidFill>
                  <a:schemeClr val="accent1">
                    <a:lumMod val="50000"/>
                  </a:schemeClr>
                </a:solidFill>
              </a:rPr>
              <a:t> </a:t>
            </a:r>
            <a:r>
              <a:rPr lang="en-GB" sz="4400" b="1" u="sng" dirty="0">
                <a:solidFill>
                  <a:schemeClr val="accent1">
                    <a:lumMod val="50000"/>
                  </a:schemeClr>
                </a:solidFill>
                <a:effectLst/>
                <a:ea typeface="Times New Roman" panose="02020603050405020304" pitchFamily="18" charset="0"/>
              </a:rPr>
              <a:t>(Explanation, List of </a:t>
            </a:r>
            <a:r>
              <a:rPr lang="en-GB" sz="4400" b="1" u="sng" dirty="0" err="1">
                <a:solidFill>
                  <a:schemeClr val="accent1">
                    <a:lumMod val="50000"/>
                  </a:schemeClr>
                </a:solidFill>
                <a:effectLst/>
                <a:ea typeface="Times New Roman" panose="02020603050405020304" pitchFamily="18" charset="0"/>
              </a:rPr>
              <a:t>Const</a:t>
            </a:r>
            <a:r>
              <a:rPr lang="sk-SK" sz="4400" b="1" u="sng" dirty="0">
                <a:solidFill>
                  <a:schemeClr val="accent1">
                    <a:lumMod val="50000"/>
                  </a:schemeClr>
                </a:solidFill>
                <a:effectLst/>
                <a:ea typeface="Times New Roman" panose="02020603050405020304" pitchFamily="18" charset="0"/>
              </a:rPr>
              <a:t>e</a:t>
            </a:r>
            <a:r>
              <a:rPr lang="en-GB" sz="4400" b="1" u="sng" dirty="0">
                <a:solidFill>
                  <a:schemeClr val="accent1">
                    <a:lumMod val="50000"/>
                  </a:schemeClr>
                </a:solidFill>
                <a:effectLst/>
                <a:ea typeface="Times New Roman" panose="02020603050405020304" pitchFamily="18" charset="0"/>
              </a:rPr>
              <a:t>l</a:t>
            </a:r>
            <a:r>
              <a:rPr lang="sk-SK" sz="4400" b="1" u="sng" dirty="0">
                <a:solidFill>
                  <a:schemeClr val="accent1">
                    <a:lumMod val="50000"/>
                  </a:schemeClr>
                </a:solidFill>
                <a:effectLst/>
                <a:ea typeface="Times New Roman" panose="02020603050405020304" pitchFamily="18" charset="0"/>
              </a:rPr>
              <a:t>l</a:t>
            </a:r>
            <a:r>
              <a:rPr lang="en-GB" sz="4400" b="1" u="sng" dirty="0" err="1">
                <a:solidFill>
                  <a:schemeClr val="accent1">
                    <a:lumMod val="50000"/>
                  </a:schemeClr>
                </a:solidFill>
                <a:effectLst/>
                <a:ea typeface="Times New Roman" panose="02020603050405020304" pitchFamily="18" charset="0"/>
              </a:rPr>
              <a:t>ations</a:t>
            </a:r>
            <a:r>
              <a:rPr lang="en-GB" sz="4400" b="1" u="sng" dirty="0">
                <a:solidFill>
                  <a:schemeClr val="accent1">
                    <a:lumMod val="50000"/>
                  </a:schemeClr>
                </a:solidFill>
                <a:effectLst/>
                <a:ea typeface="Times New Roman" panose="02020603050405020304" pitchFamily="18" charset="0"/>
              </a:rPr>
              <a:t>, Myths, Leg</a:t>
            </a:r>
            <a:r>
              <a:rPr lang="sk-SK" sz="4400" b="1" u="sng" dirty="0">
                <a:solidFill>
                  <a:schemeClr val="accent1">
                    <a:lumMod val="50000"/>
                  </a:schemeClr>
                </a:solidFill>
                <a:effectLst/>
                <a:ea typeface="Times New Roman" panose="02020603050405020304" pitchFamily="18" charset="0"/>
              </a:rPr>
              <a:t>e</a:t>
            </a:r>
            <a:r>
              <a:rPr lang="en-GB" sz="4400" b="1" u="sng" dirty="0" err="1">
                <a:solidFill>
                  <a:schemeClr val="accent1">
                    <a:lumMod val="50000"/>
                  </a:schemeClr>
                </a:solidFill>
                <a:effectLst/>
                <a:ea typeface="Times New Roman" panose="02020603050405020304" pitchFamily="18" charset="0"/>
              </a:rPr>
              <a:t>nds</a:t>
            </a:r>
            <a:r>
              <a:rPr lang="en-GB" sz="4400" b="1" u="sng" dirty="0">
                <a:solidFill>
                  <a:schemeClr val="accent1">
                    <a:lumMod val="50000"/>
                  </a:schemeClr>
                </a:solidFill>
                <a:effectLst/>
                <a:ea typeface="Times New Roman" panose="02020603050405020304" pitchFamily="18" charset="0"/>
              </a:rPr>
              <a:t>)</a:t>
            </a:r>
            <a:r>
              <a:rPr lang="sk-SK" sz="4400" b="1" dirty="0">
                <a:solidFill>
                  <a:schemeClr val="accent1">
                    <a:lumMod val="50000"/>
                  </a:schemeClr>
                </a:solidFill>
                <a:effectLst/>
                <a:ea typeface="Times New Roman" panose="02020603050405020304" pitchFamily="18" charset="0"/>
              </a:rPr>
              <a:t>.</a:t>
            </a:r>
            <a:endParaRPr lang="en-GB" sz="4400" b="1" dirty="0">
              <a:solidFill>
                <a:schemeClr val="accent1">
                  <a:lumMod val="50000"/>
                </a:schemeClr>
              </a:solidFill>
              <a:effectLst/>
              <a:ea typeface="Times New Roman" panose="02020603050405020304" pitchFamily="18" charset="0"/>
            </a:endParaRPr>
          </a:p>
          <a:p>
            <a:pPr algn="ctr"/>
            <a:endParaRPr lang="en-GB" sz="4400" b="1" u="sng" dirty="0"/>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pPr algn="ctr"/>
            <a:r>
              <a:rPr lang="en-US" sz="4400" u="sng" dirty="0">
                <a:solidFill>
                  <a:srgbClr val="002060"/>
                </a:solidFill>
              </a:rPr>
              <a:t>List of Practical activities</a:t>
            </a:r>
            <a:endParaRPr lang="en-GB" sz="4400" u="sng" dirty="0">
              <a:solidFill>
                <a:srgbClr val="002060"/>
              </a:solidFill>
            </a:endParaRPr>
          </a:p>
        </p:txBody>
      </p:sp>
      <p:sp>
        <p:nvSpPr>
          <p:cNvPr id="10" name="BlokTextu 8"/>
          <p:cNvSpPr txBox="1"/>
          <p:nvPr/>
        </p:nvSpPr>
        <p:spPr>
          <a:xfrm>
            <a:off x="261257" y="1941135"/>
            <a:ext cx="11685320" cy="2862322"/>
          </a:xfrm>
          <a:prstGeom prst="rect">
            <a:avLst/>
          </a:prstGeom>
          <a:noFill/>
        </p:spPr>
        <p:txBody>
          <a:bodyPr wrap="square" rtlCol="0">
            <a:spAutoFit/>
          </a:bodyPr>
          <a:lstStyle/>
          <a:p>
            <a:pPr marL="742950" indent="-742950">
              <a:buFont typeface="+mj-lt"/>
              <a:buAutoNum type="arabicPeriod"/>
            </a:pPr>
            <a:r>
              <a:rPr lang="en-US" sz="3600" dirty="0">
                <a:solidFill>
                  <a:srgbClr val="002060"/>
                </a:solidFill>
              </a:rPr>
              <a:t>CONSTELLATION NAMES</a:t>
            </a:r>
          </a:p>
          <a:p>
            <a:pPr marL="742950" indent="-742950">
              <a:buFont typeface="+mj-lt"/>
              <a:buAutoNum type="arabicPeriod"/>
            </a:pPr>
            <a:r>
              <a:rPr lang="en-US" sz="3600" dirty="0">
                <a:solidFill>
                  <a:schemeClr val="tx2"/>
                </a:solidFill>
              </a:rPr>
              <a:t>TYPES OF CONSTELLATIONS</a:t>
            </a:r>
            <a:endParaRPr lang="en-GB" sz="3600" dirty="0">
              <a:solidFill>
                <a:srgbClr val="002060"/>
              </a:solidFill>
            </a:endParaRPr>
          </a:p>
          <a:p>
            <a:pPr marL="742950" indent="-742950">
              <a:buFont typeface="+mj-lt"/>
              <a:buAutoNum type="arabicPeriod"/>
            </a:pPr>
            <a:r>
              <a:rPr lang="en-US" sz="3600" dirty="0">
                <a:solidFill>
                  <a:srgbClr val="002060"/>
                </a:solidFill>
              </a:rPr>
              <a:t>WORD FINDER PUZZLES </a:t>
            </a:r>
            <a:r>
              <a:rPr lang="bg-BG" sz="3600" dirty="0">
                <a:solidFill>
                  <a:srgbClr val="002060"/>
                </a:solidFill>
              </a:rPr>
              <a:t> </a:t>
            </a:r>
          </a:p>
          <a:p>
            <a:pPr marL="742950" indent="-742950">
              <a:buFont typeface="+mj-lt"/>
              <a:buAutoNum type="arabicPeriod"/>
            </a:pPr>
            <a:r>
              <a:rPr lang="en-US" sz="3600" dirty="0">
                <a:solidFill>
                  <a:srgbClr val="002060"/>
                </a:solidFill>
              </a:rPr>
              <a:t>RECOGNIZING CONSTELLATIONS</a:t>
            </a:r>
            <a:endParaRPr lang="bg-BG" sz="3600" dirty="0">
              <a:solidFill>
                <a:srgbClr val="002060"/>
              </a:solidFill>
            </a:endParaRPr>
          </a:p>
          <a:p>
            <a:pPr marL="742950" indent="-742950">
              <a:buFont typeface="+mj-lt"/>
              <a:buAutoNum type="arabicPeriod"/>
            </a:pPr>
            <a:r>
              <a:rPr lang="en-US" sz="3600" dirty="0">
                <a:solidFill>
                  <a:srgbClr val="002060"/>
                </a:solidFill>
              </a:rPr>
              <a:t>CONSTELLATION SHAPES</a:t>
            </a:r>
            <a:endParaRPr lang="en-GB" sz="36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cs-CZ" sz="3200" dirty="0">
                <a:solidFill>
                  <a:schemeClr val="tx2"/>
                </a:solidFill>
              </a:rPr>
              <a:t>1. </a:t>
            </a:r>
            <a:r>
              <a:rPr lang="en-US" sz="3200" dirty="0">
                <a:solidFill>
                  <a:schemeClr val="tx2"/>
                </a:solidFill>
              </a:rPr>
              <a:t>CONSTELLATION NAMES</a:t>
            </a:r>
            <a:endParaRPr lang="en-GB" sz="4400" u="sng" dirty="0">
              <a:solidFill>
                <a:schemeClr val="tx2"/>
              </a:solidFill>
            </a:endParaRPr>
          </a:p>
        </p:txBody>
      </p:sp>
      <p:sp>
        <p:nvSpPr>
          <p:cNvPr id="8" name="BlokTextu 8"/>
          <p:cNvSpPr txBox="1"/>
          <p:nvPr/>
        </p:nvSpPr>
        <p:spPr>
          <a:xfrm>
            <a:off x="261257" y="2426187"/>
            <a:ext cx="11685320" cy="645160"/>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altLang="bg-BG" sz="3600" dirty="0">
                <a:solidFill>
                  <a:srgbClr val="002060"/>
                </a:solidFill>
              </a:rPr>
              <a:t>N/A</a:t>
            </a:r>
          </a:p>
        </p:txBody>
      </p:sp>
      <p:sp>
        <p:nvSpPr>
          <p:cNvPr id="11" name="BlokTextu 8"/>
          <p:cNvSpPr txBox="1"/>
          <p:nvPr/>
        </p:nvSpPr>
        <p:spPr>
          <a:xfrm>
            <a:off x="261257" y="3557266"/>
            <a:ext cx="11685320" cy="1076325"/>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dirty="0">
                <a:solidFill>
                  <a:srgbClr val="002060"/>
                </a:solidFill>
              </a:rPr>
              <a:t>Students list the names of constellations they know</a:t>
            </a:r>
            <a:r>
              <a:rPr lang="en-US" altLang="en-US" sz="2800" dirty="0">
                <a:solidFill>
                  <a:srgbClr val="002060"/>
                </a:solidFill>
              </a:rPr>
              <a:t>,</a:t>
            </a:r>
            <a:r>
              <a:rPr lang="en-US" sz="2800" dirty="0">
                <a:solidFill>
                  <a:srgbClr val="002060"/>
                </a:solidFill>
              </a:rPr>
              <a:t> but do not have to recognize </a:t>
            </a:r>
            <a:r>
              <a:rPr lang="en-US" altLang="en-US" sz="2800" dirty="0">
                <a:solidFill>
                  <a:srgbClr val="002060"/>
                </a:solidFill>
              </a:rPr>
              <a:t>them </a:t>
            </a:r>
            <a:r>
              <a:rPr lang="en-US" sz="2800" dirty="0">
                <a:solidFill>
                  <a:srgbClr val="002060"/>
                </a:solidFill>
              </a:rPr>
              <a:t>in the sky</a:t>
            </a:r>
            <a:r>
              <a:rPr lang="bg-BG" sz="2800" dirty="0">
                <a:solidFill>
                  <a:srgbClr val="002060"/>
                </a:solidFill>
              </a:rPr>
              <a:t>.</a:t>
            </a:r>
            <a:endParaRPr lang="en-GB" sz="2000" dirty="0">
              <a:solidFill>
                <a:srgbClr val="002060"/>
              </a:solidFill>
            </a:endParaRPr>
          </a:p>
        </p:txBody>
      </p:sp>
      <p:sp>
        <p:nvSpPr>
          <p:cNvPr id="12" name="BlokTextu 8"/>
          <p:cNvSpPr txBox="1"/>
          <p:nvPr/>
        </p:nvSpPr>
        <p:spPr>
          <a:xfrm>
            <a:off x="261257" y="1476613"/>
            <a:ext cx="11685320" cy="1076325"/>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en-US" sz="2800" dirty="0">
                <a:solidFill>
                  <a:srgbClr val="002060"/>
                </a:solidFill>
              </a:rPr>
              <a:t>The students </a:t>
            </a:r>
            <a:r>
              <a:rPr lang="en-US" altLang="en-US" sz="2800" dirty="0">
                <a:solidFill>
                  <a:srgbClr val="002060"/>
                </a:solidFill>
              </a:rPr>
              <a:t>s</a:t>
            </a:r>
            <a:r>
              <a:rPr lang="en-US" sz="2800" dirty="0">
                <a:solidFill>
                  <a:srgbClr val="002060"/>
                </a:solidFill>
              </a:rPr>
              <a:t>hould name the constellation</a:t>
            </a:r>
            <a:r>
              <a:rPr lang="en-US" altLang="en-US" sz="2800" dirty="0">
                <a:solidFill>
                  <a:srgbClr val="002060"/>
                </a:solidFill>
              </a:rPr>
              <a:t>s</a:t>
            </a:r>
            <a:r>
              <a:rPr lang="en-US" sz="2800" dirty="0">
                <a:solidFill>
                  <a:srgbClr val="002060"/>
                </a:solidFill>
              </a:rPr>
              <a:t> they know</a:t>
            </a:r>
            <a:r>
              <a:rPr lang="ru-RU" sz="2800" dirty="0">
                <a:solidFill>
                  <a:srgbClr val="002060"/>
                </a:solidFill>
              </a:rPr>
              <a:t>;</a:t>
            </a:r>
            <a:endParaRPr lang="en-GB" sz="200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1446550"/>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cs-CZ" sz="3200" dirty="0">
                <a:solidFill>
                  <a:schemeClr val="tx2"/>
                </a:solidFill>
              </a:rPr>
              <a:t>1. </a:t>
            </a:r>
            <a:r>
              <a:rPr lang="en-US" sz="3200" dirty="0">
                <a:solidFill>
                  <a:schemeClr val="tx2"/>
                </a:solidFill>
              </a:rPr>
              <a:t>CONSTELLATION NAMES</a:t>
            </a:r>
          </a:p>
          <a:p>
            <a:endParaRPr lang="en-GB" sz="4400" u="sng" dirty="0">
              <a:solidFill>
                <a:schemeClr val="tx2"/>
              </a:solidFill>
            </a:endParaRPr>
          </a:p>
        </p:txBody>
      </p:sp>
      <p:sp>
        <p:nvSpPr>
          <p:cNvPr id="12" name="BlokTextu 8"/>
          <p:cNvSpPr txBox="1"/>
          <p:nvPr/>
        </p:nvSpPr>
        <p:spPr>
          <a:xfrm>
            <a:off x="261257" y="1476613"/>
            <a:ext cx="11685320" cy="3724096"/>
          </a:xfrm>
          <a:prstGeom prst="rect">
            <a:avLst/>
          </a:prstGeom>
          <a:noFill/>
        </p:spPr>
        <p:txBody>
          <a:bodyPr wrap="square" rtlCol="0">
            <a:spAutoFit/>
          </a:bodyPr>
          <a:lstStyle/>
          <a:p>
            <a:r>
              <a:rPr lang="en-US" sz="3600" dirty="0">
                <a:solidFill>
                  <a:srgbClr val="002060"/>
                </a:solidFill>
              </a:rPr>
              <a:t>Answer</a:t>
            </a:r>
            <a:r>
              <a:rPr lang="en-GB" sz="3600" dirty="0">
                <a:solidFill>
                  <a:srgbClr val="002060"/>
                </a:solidFill>
              </a:rPr>
              <a:t>:</a:t>
            </a:r>
            <a:endParaRPr lang="bg-BG" sz="3600" dirty="0">
              <a:solidFill>
                <a:srgbClr val="002060"/>
              </a:solidFill>
            </a:endParaRPr>
          </a:p>
          <a:p>
            <a:pPr marL="571500" indent="-571500">
              <a:buFontTx/>
              <a:buChar char="-"/>
            </a:pPr>
            <a:r>
              <a:rPr lang="en-US" sz="3600" dirty="0">
                <a:solidFill>
                  <a:srgbClr val="002060"/>
                </a:solidFill>
              </a:rPr>
              <a:t>Big Dipper (</a:t>
            </a:r>
            <a:r>
              <a:rPr lang="en-US" sz="3600" dirty="0" err="1">
                <a:solidFill>
                  <a:srgbClr val="002060"/>
                </a:solidFill>
              </a:rPr>
              <a:t>Ursa</a:t>
            </a:r>
            <a:r>
              <a:rPr lang="en-US" sz="3600" dirty="0">
                <a:solidFill>
                  <a:srgbClr val="002060"/>
                </a:solidFill>
              </a:rPr>
              <a:t> Major)</a:t>
            </a:r>
            <a:endParaRPr lang="bg-BG" sz="3600" dirty="0">
              <a:solidFill>
                <a:srgbClr val="002060"/>
              </a:solidFill>
            </a:endParaRPr>
          </a:p>
          <a:p>
            <a:pPr marL="571500" indent="-571500">
              <a:buFontTx/>
              <a:buChar char="-"/>
            </a:pPr>
            <a:r>
              <a:rPr lang="en-US" sz="3600" dirty="0">
                <a:solidFill>
                  <a:srgbClr val="002060"/>
                </a:solidFill>
              </a:rPr>
              <a:t>Small Dipper (</a:t>
            </a:r>
            <a:r>
              <a:rPr lang="en-US" sz="3600" dirty="0" err="1">
                <a:solidFill>
                  <a:srgbClr val="002060"/>
                </a:solidFill>
              </a:rPr>
              <a:t>Ursa</a:t>
            </a:r>
            <a:r>
              <a:rPr lang="en-US" sz="3600" dirty="0">
                <a:solidFill>
                  <a:srgbClr val="002060"/>
                </a:solidFill>
              </a:rPr>
              <a:t> Minor)</a:t>
            </a:r>
            <a:endParaRPr lang="bg-BG" sz="3600" dirty="0">
              <a:solidFill>
                <a:srgbClr val="002060"/>
              </a:solidFill>
            </a:endParaRPr>
          </a:p>
          <a:p>
            <a:pPr marL="571500" indent="-571500">
              <a:buFontTx/>
              <a:buChar char="-"/>
            </a:pPr>
            <a:r>
              <a:rPr lang="en-US" sz="3600" dirty="0">
                <a:solidFill>
                  <a:srgbClr val="002060"/>
                </a:solidFill>
              </a:rPr>
              <a:t>Aries</a:t>
            </a:r>
            <a:endParaRPr lang="bg-BG" sz="3600" dirty="0">
              <a:solidFill>
                <a:srgbClr val="002060"/>
              </a:solidFill>
            </a:endParaRPr>
          </a:p>
          <a:p>
            <a:pPr marL="571500" indent="-571500">
              <a:buFontTx/>
              <a:buChar char="-"/>
            </a:pPr>
            <a:r>
              <a:rPr lang="en-US" sz="3600" dirty="0">
                <a:solidFill>
                  <a:srgbClr val="002060"/>
                </a:solidFill>
              </a:rPr>
              <a:t>Orion</a:t>
            </a:r>
            <a:endParaRPr lang="bg-BG" sz="3600" dirty="0">
              <a:solidFill>
                <a:srgbClr val="002060"/>
              </a:solidFill>
            </a:endParaRPr>
          </a:p>
          <a:p>
            <a:pPr marL="571500" indent="-571500">
              <a:buFontTx/>
              <a:buChar char="-"/>
            </a:pPr>
            <a:r>
              <a:rPr lang="en-US" sz="3600" dirty="0">
                <a:solidFill>
                  <a:srgbClr val="002060"/>
                </a:solidFill>
              </a:rPr>
              <a:t>Aquarius</a:t>
            </a:r>
            <a:r>
              <a:rPr lang="bg-BG" sz="3600" dirty="0">
                <a:solidFill>
                  <a:srgbClr val="002060"/>
                </a:solidFill>
              </a:rPr>
              <a:t>…</a:t>
            </a:r>
          </a:p>
          <a:p>
            <a:endParaRPr lang="en-GB" sz="2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553990"/>
            <a:ext cx="11685320" cy="769441"/>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bg-BG" sz="3200" dirty="0">
                <a:solidFill>
                  <a:schemeClr val="tx2"/>
                </a:solidFill>
              </a:rPr>
              <a:t>2</a:t>
            </a:r>
            <a:r>
              <a:rPr lang="cs-CZ" sz="3200" dirty="0">
                <a:solidFill>
                  <a:schemeClr val="tx2"/>
                </a:solidFill>
              </a:rPr>
              <a:t>. </a:t>
            </a:r>
            <a:r>
              <a:rPr lang="en-US" sz="3200" dirty="0">
                <a:solidFill>
                  <a:schemeClr val="tx2"/>
                </a:solidFill>
              </a:rPr>
              <a:t>TYPES OF CONSTELLATIONS</a:t>
            </a:r>
            <a:endParaRPr lang="en-GB" sz="4400" u="sng" dirty="0">
              <a:solidFill>
                <a:schemeClr val="tx2"/>
              </a:solidFill>
            </a:endParaRPr>
          </a:p>
        </p:txBody>
      </p:sp>
      <p:sp>
        <p:nvSpPr>
          <p:cNvPr id="8" name="BlokTextu 8"/>
          <p:cNvSpPr txBox="1"/>
          <p:nvPr/>
        </p:nvSpPr>
        <p:spPr>
          <a:xfrm>
            <a:off x="249715" y="1835270"/>
            <a:ext cx="11685320" cy="953135"/>
          </a:xfrm>
          <a:prstGeom prst="rect">
            <a:avLst/>
          </a:prstGeom>
          <a:noFill/>
        </p:spPr>
        <p:txBody>
          <a:bodyPr wrap="square" rtlCol="0">
            <a:spAutoFit/>
          </a:bodyPr>
          <a:lstStyle/>
          <a:p>
            <a:r>
              <a:rPr lang="en-US" sz="2800" dirty="0">
                <a:solidFill>
                  <a:srgbClr val="002060"/>
                </a:solidFill>
              </a:rPr>
              <a:t>Materials and tools</a:t>
            </a:r>
            <a:r>
              <a:rPr lang="en-GB" sz="2800" dirty="0">
                <a:solidFill>
                  <a:srgbClr val="002060"/>
                </a:solidFill>
              </a:rPr>
              <a:t>:</a:t>
            </a:r>
            <a:r>
              <a:rPr lang="bg-BG" sz="2800" dirty="0">
                <a:solidFill>
                  <a:srgbClr val="002060"/>
                </a:solidFill>
              </a:rPr>
              <a:t> </a:t>
            </a:r>
            <a:r>
              <a:rPr lang="en-US" sz="2800" i="1" dirty="0">
                <a:solidFill>
                  <a:srgbClr val="002060"/>
                </a:solidFill>
              </a:rPr>
              <a:t>1.	List of constellations</a:t>
            </a:r>
            <a:r>
              <a:rPr lang="bg-BG" sz="2800" i="1" dirty="0">
                <a:solidFill>
                  <a:srgbClr val="002060"/>
                </a:solidFill>
              </a:rPr>
              <a:t>, </a:t>
            </a:r>
            <a:r>
              <a:rPr lang="en-US" sz="2800" i="1" dirty="0">
                <a:solidFill>
                  <a:srgbClr val="002060"/>
                </a:solidFill>
              </a:rPr>
              <a:t>2.	Table with the constellations divided into groups</a:t>
            </a:r>
            <a:r>
              <a:rPr lang="bg-BG" sz="2800" i="1" dirty="0">
                <a:solidFill>
                  <a:srgbClr val="002060"/>
                </a:solidFill>
              </a:rPr>
              <a:t>, </a:t>
            </a:r>
            <a:r>
              <a:rPr lang="en-US" sz="2800" i="1" dirty="0">
                <a:solidFill>
                  <a:srgbClr val="002060"/>
                </a:solidFill>
              </a:rPr>
              <a:t>3. </a:t>
            </a:r>
            <a:r>
              <a:rPr lang="en-US" sz="2800" i="1" dirty="0" err="1">
                <a:solidFill>
                  <a:srgbClr val="002060"/>
                </a:solidFill>
              </a:rPr>
              <a:t>Colour</a:t>
            </a:r>
            <a:r>
              <a:rPr lang="en-US" sz="2800" i="1" dirty="0">
                <a:solidFill>
                  <a:srgbClr val="002060"/>
                </a:solidFill>
              </a:rPr>
              <a:t> pencils</a:t>
            </a:r>
            <a:endParaRPr lang="en-GB" sz="2800" i="1" dirty="0">
              <a:solidFill>
                <a:srgbClr val="002060"/>
              </a:solidFill>
            </a:endParaRPr>
          </a:p>
        </p:txBody>
      </p:sp>
      <p:sp>
        <p:nvSpPr>
          <p:cNvPr id="11" name="BlokTextu 8"/>
          <p:cNvSpPr txBox="1"/>
          <p:nvPr/>
        </p:nvSpPr>
        <p:spPr>
          <a:xfrm>
            <a:off x="228007" y="2759052"/>
            <a:ext cx="11685320" cy="2799715"/>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task 1: Students fill the names of the constellations in the empty table by dividing them into groups; task 2: Summarize the number of constellations by different criteria; task 3: color all zodiacal constellations; task 4: other groups of constellations can be colored with other colors (equatorial, non-setting, against the background of the Milky Way</a:t>
            </a:r>
            <a:r>
              <a:rPr lang="en-US" altLang="en-US" sz="2800" i="1" dirty="0">
                <a:solidFill>
                  <a:srgbClr val="002060"/>
                </a:solidFill>
              </a:rPr>
              <a:t>, etc</a:t>
            </a:r>
            <a:r>
              <a:rPr lang="en-US" sz="2800" i="1" dirty="0">
                <a:solidFill>
                  <a:srgbClr val="002060"/>
                </a:solidFill>
              </a:rPr>
              <a:t>).</a:t>
            </a:r>
            <a:endParaRPr lang="en-GB" sz="2000" i="1" dirty="0">
              <a:solidFill>
                <a:srgbClr val="002060"/>
              </a:solidFill>
            </a:endParaRPr>
          </a:p>
        </p:txBody>
      </p:sp>
      <p:sp>
        <p:nvSpPr>
          <p:cNvPr id="12" name="BlokTextu 8"/>
          <p:cNvSpPr txBox="1"/>
          <p:nvPr/>
        </p:nvSpPr>
        <p:spPr>
          <a:xfrm>
            <a:off x="261257" y="1323068"/>
            <a:ext cx="11685320" cy="521970"/>
          </a:xfrm>
          <a:prstGeom prst="rect">
            <a:avLst/>
          </a:prstGeom>
          <a:noFill/>
        </p:spPr>
        <p:txBody>
          <a:bodyPr wrap="square" rtlCol="0">
            <a:spAutoFit/>
          </a:bodyPr>
          <a:lstStyle/>
          <a:p>
            <a:r>
              <a:rPr lang="en-US" sz="2800" dirty="0">
                <a:solidFill>
                  <a:srgbClr val="002060"/>
                </a:solidFill>
              </a:rPr>
              <a:t>Methodical part</a:t>
            </a:r>
            <a:r>
              <a:rPr lang="en-GB" sz="2800" dirty="0">
                <a:solidFill>
                  <a:srgbClr val="002060"/>
                </a:solidFill>
              </a:rPr>
              <a:t>: </a:t>
            </a:r>
            <a:r>
              <a:rPr lang="ru-RU" sz="2800" i="1" dirty="0" err="1">
                <a:solidFill>
                  <a:srgbClr val="002060"/>
                </a:solidFill>
              </a:rPr>
              <a:t>file</a:t>
            </a:r>
            <a:r>
              <a:rPr lang="ru-RU" sz="2800" i="1" dirty="0">
                <a:solidFill>
                  <a:srgbClr val="002060"/>
                </a:solidFill>
              </a:rPr>
              <a:t> </a:t>
            </a:r>
            <a:r>
              <a:rPr lang="en-US" sz="2800" i="1" dirty="0">
                <a:solidFill>
                  <a:srgbClr val="002060"/>
                </a:solidFill>
              </a:rPr>
              <a:t>APPENDIX</a:t>
            </a:r>
            <a:r>
              <a:rPr lang="ru-RU" sz="2800" i="1" dirty="0">
                <a:solidFill>
                  <a:srgbClr val="002060"/>
                </a:solidFill>
              </a:rPr>
              <a:t> 1, </a:t>
            </a:r>
            <a:r>
              <a:rPr lang="en-US" sz="2800" i="1" dirty="0">
                <a:solidFill>
                  <a:srgbClr val="002060"/>
                </a:solidFill>
              </a:rPr>
              <a:t>APPENDIX</a:t>
            </a:r>
            <a:r>
              <a:rPr lang="ru-RU" sz="2800" i="1" dirty="0">
                <a:solidFill>
                  <a:srgbClr val="002060"/>
                </a:solidFill>
              </a:rPr>
              <a:t> 2, </a:t>
            </a:r>
            <a:r>
              <a:rPr lang="ru-RU" sz="2800" i="1" dirty="0" err="1">
                <a:solidFill>
                  <a:srgbClr val="002060"/>
                </a:solidFill>
              </a:rPr>
              <a:t>tasks</a:t>
            </a:r>
            <a:r>
              <a:rPr lang="ru-RU" sz="2800" i="1" dirty="0">
                <a:solidFill>
                  <a:srgbClr val="002060"/>
                </a:solidFill>
              </a:rPr>
              <a:t> 1,2,3,4;</a:t>
            </a:r>
            <a:endParaRPr lang="en-GB" sz="2800" i="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a:stretch>
            <a:fillRect/>
          </a:stretch>
        </p:blipFill>
        <p:spPr>
          <a:xfrm>
            <a:off x="3669030" y="732155"/>
            <a:ext cx="6504940" cy="4840605"/>
          </a:xfrm>
          <a:prstGeom prst="rect">
            <a:avLst/>
          </a:prstGeom>
        </p:spPr>
      </p:pic>
      <p:sp>
        <p:nvSpPr>
          <p:cNvPr id="6" name="Text Box 5"/>
          <p:cNvSpPr txBox="1"/>
          <p:nvPr/>
        </p:nvSpPr>
        <p:spPr>
          <a:xfrm>
            <a:off x="377190" y="1308735"/>
            <a:ext cx="3089910" cy="368300"/>
          </a:xfrm>
          <a:prstGeom prst="rect">
            <a:avLst/>
          </a:prstGeom>
          <a:noFill/>
        </p:spPr>
        <p:txBody>
          <a:bodyPr wrap="square" rtlCol="0">
            <a:spAutoFit/>
          </a:bodyPr>
          <a:lstStyle/>
          <a:p>
            <a:r>
              <a:rPr lang="" altLang="en-US"/>
              <a:t>List of constellations: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Картина 3"/>
          <p:cNvPicPr>
            <a:picLocks noChangeAspect="1"/>
          </p:cNvPicPr>
          <p:nvPr/>
        </p:nvPicPr>
        <p:blipFill>
          <a:blip r:embed="rId4"/>
          <a:stretch>
            <a:fillRect/>
          </a:stretch>
        </p:blipFill>
        <p:spPr>
          <a:xfrm>
            <a:off x="2539469" y="833279"/>
            <a:ext cx="7113061" cy="47392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Картина 3"/>
          <p:cNvPicPr>
            <a:picLocks noChangeAspect="1"/>
          </p:cNvPicPr>
          <p:nvPr/>
        </p:nvPicPr>
        <p:blipFill>
          <a:blip r:embed="rId4"/>
          <a:stretch>
            <a:fillRect/>
          </a:stretch>
        </p:blipFill>
        <p:spPr>
          <a:xfrm>
            <a:off x="2551079" y="876935"/>
            <a:ext cx="7089841" cy="4695555"/>
          </a:xfrm>
          <a:prstGeom prst="rect">
            <a:avLst/>
          </a:prstGeom>
        </p:spPr>
      </p:pic>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1004378"/>
            <a:ext cx="11685320" cy="769441"/>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bg-BG" sz="3200" dirty="0">
                <a:solidFill>
                  <a:schemeClr val="tx2"/>
                </a:solidFill>
              </a:rPr>
              <a:t>3</a:t>
            </a:r>
            <a:r>
              <a:rPr lang="cs-CZ" sz="3200" dirty="0">
                <a:solidFill>
                  <a:schemeClr val="tx2"/>
                </a:solidFill>
              </a:rPr>
              <a:t>. </a:t>
            </a:r>
            <a:r>
              <a:rPr lang="en-US" sz="3200" dirty="0">
                <a:solidFill>
                  <a:schemeClr val="tx2"/>
                </a:solidFill>
              </a:rPr>
              <a:t>WORD FINDER PUZZLES </a:t>
            </a:r>
            <a:endParaRPr lang="en-GB" sz="4400" u="sng" dirty="0">
              <a:solidFill>
                <a:schemeClr val="tx2"/>
              </a:solidFill>
            </a:endParaRPr>
          </a:p>
        </p:txBody>
      </p:sp>
      <p:sp>
        <p:nvSpPr>
          <p:cNvPr id="8" name="BlokTextu 8"/>
          <p:cNvSpPr txBox="1"/>
          <p:nvPr/>
        </p:nvSpPr>
        <p:spPr>
          <a:xfrm>
            <a:off x="211382" y="2300951"/>
            <a:ext cx="11685320" cy="1076325"/>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Game words</a:t>
            </a:r>
            <a:r>
              <a:rPr lang="en-US" altLang="en-US" sz="2800" i="1" dirty="0">
                <a:solidFill>
                  <a:srgbClr val="002060"/>
                </a:solidFill>
              </a:rPr>
              <a:t> sheets</a:t>
            </a:r>
            <a:r>
              <a:rPr lang="en-US" sz="2800" i="1" dirty="0">
                <a:solidFill>
                  <a:srgbClr val="002060"/>
                </a:solidFill>
              </a:rPr>
              <a:t> (according to age and difficulty), colored pencils</a:t>
            </a:r>
            <a:endParaRPr lang="en-GB" sz="2800" i="1" dirty="0">
              <a:solidFill>
                <a:srgbClr val="002060"/>
              </a:solidFill>
            </a:endParaRPr>
          </a:p>
        </p:txBody>
      </p:sp>
      <p:sp>
        <p:nvSpPr>
          <p:cNvPr id="11" name="BlokTextu 8"/>
          <p:cNvSpPr txBox="1"/>
          <p:nvPr/>
        </p:nvSpPr>
        <p:spPr>
          <a:xfrm>
            <a:off x="211382" y="3371210"/>
            <a:ext cx="11685320" cy="1076325"/>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tasks 1</a:t>
            </a:r>
            <a:r>
              <a:rPr lang="bg-BG" sz="2800" i="1" dirty="0">
                <a:solidFill>
                  <a:srgbClr val="002060"/>
                </a:solidFill>
              </a:rPr>
              <a:t>: </a:t>
            </a:r>
            <a:r>
              <a:rPr lang="en-US" sz="2800" i="1" dirty="0">
                <a:solidFill>
                  <a:srgbClr val="002060"/>
                </a:solidFill>
              </a:rPr>
              <a:t>Students must find and shade and</a:t>
            </a:r>
            <a:r>
              <a:rPr lang="en-US" altLang="en-US" sz="2800" i="1" dirty="0">
                <a:solidFill>
                  <a:srgbClr val="002060"/>
                </a:solidFill>
              </a:rPr>
              <a:t>/</a:t>
            </a:r>
            <a:r>
              <a:rPr lang="en-US" sz="2800" i="1" dirty="0">
                <a:solidFill>
                  <a:srgbClr val="002060"/>
                </a:solidFill>
              </a:rPr>
              <a:t>or list the names of the constellations they have found in the puzzle.</a:t>
            </a:r>
            <a:endParaRPr lang="en-GB" sz="2000" i="1" dirty="0">
              <a:solidFill>
                <a:srgbClr val="002060"/>
              </a:solidFill>
            </a:endParaRPr>
          </a:p>
        </p:txBody>
      </p:sp>
      <p:sp>
        <p:nvSpPr>
          <p:cNvPr id="12" name="BlokTextu 8"/>
          <p:cNvSpPr txBox="1"/>
          <p:nvPr/>
        </p:nvSpPr>
        <p:spPr>
          <a:xfrm>
            <a:off x="211382" y="1773819"/>
            <a:ext cx="11685320" cy="646331"/>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ru-RU" sz="2800" i="1" dirty="0" err="1">
                <a:solidFill>
                  <a:srgbClr val="002060"/>
                </a:solidFill>
              </a:rPr>
              <a:t>file</a:t>
            </a:r>
            <a:r>
              <a:rPr lang="ru-RU" sz="2800" i="1" dirty="0">
                <a:solidFill>
                  <a:srgbClr val="002060"/>
                </a:solidFill>
              </a:rPr>
              <a:t> </a:t>
            </a:r>
            <a:r>
              <a:rPr lang="en-US" sz="2800" i="1" dirty="0">
                <a:solidFill>
                  <a:srgbClr val="002060"/>
                </a:solidFill>
              </a:rPr>
              <a:t>APPENDIX</a:t>
            </a:r>
            <a:r>
              <a:rPr lang="ru-RU" sz="2800" i="1" dirty="0">
                <a:solidFill>
                  <a:srgbClr val="002060"/>
                </a:solidFill>
              </a:rPr>
              <a:t> 3;</a:t>
            </a:r>
            <a:endParaRPr lang="en-GB" sz="2000" i="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4" name="Текстово поле 3"/>
          <p:cNvSpPr txBox="1"/>
          <p:nvPr/>
        </p:nvSpPr>
        <p:spPr>
          <a:xfrm>
            <a:off x="259080" y="1676400"/>
            <a:ext cx="1615440" cy="400110"/>
          </a:xfrm>
          <a:prstGeom prst="rect">
            <a:avLst/>
          </a:prstGeom>
          <a:noFill/>
        </p:spPr>
        <p:txBody>
          <a:bodyPr wrap="square" rtlCol="0">
            <a:spAutoFit/>
          </a:bodyPr>
          <a:lstStyle/>
          <a:p>
            <a:r>
              <a:rPr lang="en-US" sz="2000" b="1" dirty="0"/>
              <a:t>I VERSION</a:t>
            </a:r>
            <a:endParaRPr lang="bg-BG" sz="2000" b="1" dirty="0"/>
          </a:p>
        </p:txBody>
      </p:sp>
      <p:graphicFrame>
        <p:nvGraphicFramePr>
          <p:cNvPr id="11" name="Таблица 10"/>
          <p:cNvGraphicFramePr>
            <a:graphicFrameLocks noGrp="1"/>
          </p:cNvGraphicFramePr>
          <p:nvPr/>
        </p:nvGraphicFramePr>
        <p:xfrm>
          <a:off x="4141915" y="1190990"/>
          <a:ext cx="3901408" cy="4351340"/>
        </p:xfrm>
        <a:graphic>
          <a:graphicData uri="http://schemas.openxmlformats.org/drawingml/2006/table">
            <a:tbl>
              <a:tblPr firstRow="1" firstCol="1" bandRow="1"/>
              <a:tblGrid>
                <a:gridCol w="411728">
                  <a:extLst>
                    <a:ext uri="{9D8B030D-6E8A-4147-A177-3AD203B41FA5}">
                      <a16:colId xmlns:a16="http://schemas.microsoft.com/office/drawing/2014/main" val="20000"/>
                    </a:ext>
                  </a:extLst>
                </a:gridCol>
                <a:gridCol w="374739">
                  <a:extLst>
                    <a:ext uri="{9D8B030D-6E8A-4147-A177-3AD203B41FA5}">
                      <a16:colId xmlns:a16="http://schemas.microsoft.com/office/drawing/2014/main" val="20001"/>
                    </a:ext>
                  </a:extLst>
                </a:gridCol>
                <a:gridCol w="400813">
                  <a:extLst>
                    <a:ext uri="{9D8B030D-6E8A-4147-A177-3AD203B41FA5}">
                      <a16:colId xmlns:a16="http://schemas.microsoft.com/office/drawing/2014/main" val="20002"/>
                    </a:ext>
                  </a:extLst>
                </a:gridCol>
                <a:gridCol w="374739">
                  <a:extLst>
                    <a:ext uri="{9D8B030D-6E8A-4147-A177-3AD203B41FA5}">
                      <a16:colId xmlns:a16="http://schemas.microsoft.com/office/drawing/2014/main" val="20003"/>
                    </a:ext>
                  </a:extLst>
                </a:gridCol>
                <a:gridCol w="411728">
                  <a:extLst>
                    <a:ext uri="{9D8B030D-6E8A-4147-A177-3AD203B41FA5}">
                      <a16:colId xmlns:a16="http://schemas.microsoft.com/office/drawing/2014/main" val="20004"/>
                    </a:ext>
                  </a:extLst>
                </a:gridCol>
                <a:gridCol w="375345">
                  <a:extLst>
                    <a:ext uri="{9D8B030D-6E8A-4147-A177-3AD203B41FA5}">
                      <a16:colId xmlns:a16="http://schemas.microsoft.com/office/drawing/2014/main" val="20005"/>
                    </a:ext>
                  </a:extLst>
                </a:gridCol>
                <a:gridCol w="375345">
                  <a:extLst>
                    <a:ext uri="{9D8B030D-6E8A-4147-A177-3AD203B41FA5}">
                      <a16:colId xmlns:a16="http://schemas.microsoft.com/office/drawing/2014/main" val="20006"/>
                    </a:ext>
                  </a:extLst>
                </a:gridCol>
                <a:gridCol w="375345">
                  <a:extLst>
                    <a:ext uri="{9D8B030D-6E8A-4147-A177-3AD203B41FA5}">
                      <a16:colId xmlns:a16="http://schemas.microsoft.com/office/drawing/2014/main" val="20007"/>
                    </a:ext>
                  </a:extLst>
                </a:gridCol>
                <a:gridCol w="400813">
                  <a:extLst>
                    <a:ext uri="{9D8B030D-6E8A-4147-A177-3AD203B41FA5}">
                      <a16:colId xmlns:a16="http://schemas.microsoft.com/office/drawing/2014/main" val="20008"/>
                    </a:ext>
                  </a:extLst>
                </a:gridCol>
                <a:gridCol w="400813">
                  <a:extLst>
                    <a:ext uri="{9D8B030D-6E8A-4147-A177-3AD203B41FA5}">
                      <a16:colId xmlns:a16="http://schemas.microsoft.com/office/drawing/2014/main" val="20009"/>
                    </a:ext>
                  </a:extLst>
                </a:gridCol>
              </a:tblGrid>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P</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M</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J</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W</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J</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P</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I</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Q</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X</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M</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Z</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I</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B</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Y</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4" name="Текстово поле 3"/>
          <p:cNvSpPr txBox="1"/>
          <p:nvPr/>
        </p:nvSpPr>
        <p:spPr>
          <a:xfrm>
            <a:off x="259080" y="1676400"/>
            <a:ext cx="1615440" cy="707886"/>
          </a:xfrm>
          <a:prstGeom prst="rect">
            <a:avLst/>
          </a:prstGeom>
          <a:noFill/>
        </p:spPr>
        <p:txBody>
          <a:bodyPr wrap="square" rtlCol="0">
            <a:spAutoFit/>
          </a:bodyPr>
          <a:lstStyle/>
          <a:p>
            <a:r>
              <a:rPr lang="en-US" sz="2000" b="1" dirty="0"/>
              <a:t>I VERSION</a:t>
            </a:r>
            <a:endParaRPr lang="bg-BG" sz="2000" b="1" dirty="0"/>
          </a:p>
          <a:p>
            <a:endParaRPr lang="bg-BG" sz="2000" b="1" dirty="0"/>
          </a:p>
        </p:txBody>
      </p:sp>
      <p:graphicFrame>
        <p:nvGraphicFramePr>
          <p:cNvPr id="5" name="Таблица 4"/>
          <p:cNvGraphicFramePr>
            <a:graphicFrameLocks noGrp="1"/>
          </p:cNvGraphicFramePr>
          <p:nvPr/>
        </p:nvGraphicFramePr>
        <p:xfrm>
          <a:off x="3934280" y="1049638"/>
          <a:ext cx="3901408" cy="4351340"/>
        </p:xfrm>
        <a:graphic>
          <a:graphicData uri="http://schemas.openxmlformats.org/drawingml/2006/table">
            <a:tbl>
              <a:tblPr firstRow="1" firstCol="1" bandRow="1"/>
              <a:tblGrid>
                <a:gridCol w="411728">
                  <a:extLst>
                    <a:ext uri="{9D8B030D-6E8A-4147-A177-3AD203B41FA5}">
                      <a16:colId xmlns:a16="http://schemas.microsoft.com/office/drawing/2014/main" val="20000"/>
                    </a:ext>
                  </a:extLst>
                </a:gridCol>
                <a:gridCol w="374739">
                  <a:extLst>
                    <a:ext uri="{9D8B030D-6E8A-4147-A177-3AD203B41FA5}">
                      <a16:colId xmlns:a16="http://schemas.microsoft.com/office/drawing/2014/main" val="20001"/>
                    </a:ext>
                  </a:extLst>
                </a:gridCol>
                <a:gridCol w="400813">
                  <a:extLst>
                    <a:ext uri="{9D8B030D-6E8A-4147-A177-3AD203B41FA5}">
                      <a16:colId xmlns:a16="http://schemas.microsoft.com/office/drawing/2014/main" val="20002"/>
                    </a:ext>
                  </a:extLst>
                </a:gridCol>
                <a:gridCol w="374739">
                  <a:extLst>
                    <a:ext uri="{9D8B030D-6E8A-4147-A177-3AD203B41FA5}">
                      <a16:colId xmlns:a16="http://schemas.microsoft.com/office/drawing/2014/main" val="20003"/>
                    </a:ext>
                  </a:extLst>
                </a:gridCol>
                <a:gridCol w="411728">
                  <a:extLst>
                    <a:ext uri="{9D8B030D-6E8A-4147-A177-3AD203B41FA5}">
                      <a16:colId xmlns:a16="http://schemas.microsoft.com/office/drawing/2014/main" val="20004"/>
                    </a:ext>
                  </a:extLst>
                </a:gridCol>
                <a:gridCol w="375345">
                  <a:extLst>
                    <a:ext uri="{9D8B030D-6E8A-4147-A177-3AD203B41FA5}">
                      <a16:colId xmlns:a16="http://schemas.microsoft.com/office/drawing/2014/main" val="20005"/>
                    </a:ext>
                  </a:extLst>
                </a:gridCol>
                <a:gridCol w="375345">
                  <a:extLst>
                    <a:ext uri="{9D8B030D-6E8A-4147-A177-3AD203B41FA5}">
                      <a16:colId xmlns:a16="http://schemas.microsoft.com/office/drawing/2014/main" val="20006"/>
                    </a:ext>
                  </a:extLst>
                </a:gridCol>
                <a:gridCol w="375345">
                  <a:extLst>
                    <a:ext uri="{9D8B030D-6E8A-4147-A177-3AD203B41FA5}">
                      <a16:colId xmlns:a16="http://schemas.microsoft.com/office/drawing/2014/main" val="20007"/>
                    </a:ext>
                  </a:extLst>
                </a:gridCol>
                <a:gridCol w="400813">
                  <a:extLst>
                    <a:ext uri="{9D8B030D-6E8A-4147-A177-3AD203B41FA5}">
                      <a16:colId xmlns:a16="http://schemas.microsoft.com/office/drawing/2014/main" val="20008"/>
                    </a:ext>
                  </a:extLst>
                </a:gridCol>
                <a:gridCol w="400813">
                  <a:extLst>
                    <a:ext uri="{9D8B030D-6E8A-4147-A177-3AD203B41FA5}">
                      <a16:colId xmlns:a16="http://schemas.microsoft.com/office/drawing/2014/main" val="20009"/>
                    </a:ext>
                  </a:extLst>
                </a:gridCol>
              </a:tblGrid>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P</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M</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J</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K</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W</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J</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P</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I</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Q</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X</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M</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Z</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U</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I</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O</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H</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D</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G</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5134">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F</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B</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C</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N</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L</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S</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Y</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88" marR="65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5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57" name="image2.jpg"/>
          <p:cNvPicPr/>
          <p:nvPr/>
        </p:nvPicPr>
        <p:blipFill>
          <a:blip r:embed="rId3"/>
          <a:stretch>
            <a:fillRect/>
          </a:stretch>
        </p:blipFill>
        <p:spPr>
          <a:xfrm>
            <a:off x="-6762" y="5799925"/>
            <a:ext cx="12198762" cy="1051902"/>
          </a:xfrm>
          <a:prstGeom prst="rect">
            <a:avLst/>
          </a:prstGeom>
          <a:ln w="12700">
            <a:miter lim="400000"/>
            <a:headEnd/>
            <a:tailEnd/>
          </a:ln>
        </p:spPr>
      </p:pic>
      <p:grpSp>
        <p:nvGrpSpPr>
          <p:cNvPr id="60" name="Group 60"/>
          <p:cNvGrpSpPr/>
          <p:nvPr/>
        </p:nvGrpSpPr>
        <p:grpSpPr>
          <a:xfrm>
            <a:off x="1840176" y="3416576"/>
            <a:ext cx="3794178" cy="1768684"/>
            <a:chOff x="0" y="0"/>
            <a:chExt cx="3794177" cy="1768682"/>
          </a:xfrm>
        </p:grpSpPr>
        <p:sp>
          <p:nvSpPr>
            <p:cNvPr id="58" name="Shape 58"/>
            <p:cNvSpPr/>
            <p:nvPr/>
          </p:nvSpPr>
          <p:spPr>
            <a:xfrm>
              <a:off x="0" y="0"/>
              <a:ext cx="2080588" cy="1768683"/>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59" name="Shape 59"/>
            <p:cNvSpPr/>
            <p:nvPr/>
          </p:nvSpPr>
          <p:spPr>
            <a:xfrm>
              <a:off x="86340" y="336123"/>
              <a:ext cx="3707838" cy="1096437"/>
            </a:xfrm>
            <a:prstGeom prst="rect">
              <a:avLst/>
            </a:prstGeom>
            <a:solidFill>
              <a:srgbClr val="A5A5A5"/>
            </a:solidFill>
            <a:ln w="19050" cap="flat">
              <a:solidFill>
                <a:srgbClr val="FFFFFF"/>
              </a:solidFill>
              <a:prstDash val="solid"/>
              <a:miter lim="800000"/>
            </a:ln>
            <a:effectLst/>
          </p:spPr>
          <p:txBody>
            <a:bodyPr wrap="square" lIns="45719" tIns="45719" rIns="45719" bIns="45719" numCol="1" anchor="ctr">
              <a:noAutofit/>
            </a:bodyPr>
            <a:lstStyle/>
            <a:p>
              <a:pPr lvl="0"/>
              <a:r>
                <a:rPr sz="1900" b="1">
                  <a:solidFill>
                    <a:srgbClr val="0D0D0D"/>
                  </a:solidFill>
                </a:rPr>
                <a:t>4.</a:t>
              </a:r>
              <a:r>
                <a:rPr sz="1900" b="1">
                  <a:solidFill>
                    <a:srgbClr val="FFFFFF"/>
                  </a:solidFill>
                </a:rPr>
                <a:t> </a:t>
              </a:r>
              <a:r>
                <a:rPr sz="1900" b="1"/>
                <a:t>STARS Concept for Astronomy Education Program</a:t>
              </a:r>
            </a:p>
          </p:txBody>
        </p:sp>
      </p:grpSp>
      <p:grpSp>
        <p:nvGrpSpPr>
          <p:cNvPr id="63" name="Group 63"/>
          <p:cNvGrpSpPr/>
          <p:nvPr/>
        </p:nvGrpSpPr>
        <p:grpSpPr>
          <a:xfrm>
            <a:off x="6207689" y="4142306"/>
            <a:ext cx="3830799" cy="965201"/>
            <a:chOff x="0" y="0"/>
            <a:chExt cx="3830797" cy="965200"/>
          </a:xfrm>
        </p:grpSpPr>
        <p:sp>
          <p:nvSpPr>
            <p:cNvPr id="61" name="Shape 61"/>
            <p:cNvSpPr/>
            <p:nvPr/>
          </p:nvSpPr>
          <p:spPr>
            <a:xfrm>
              <a:off x="0" y="0"/>
              <a:ext cx="1954212" cy="965200"/>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b="1"/>
              </a:pPr>
              <a:endParaRPr/>
            </a:p>
          </p:txBody>
        </p:sp>
        <p:sp>
          <p:nvSpPr>
            <p:cNvPr id="62" name="Shape 62"/>
            <p:cNvSpPr/>
            <p:nvPr/>
          </p:nvSpPr>
          <p:spPr>
            <a:xfrm>
              <a:off x="47117" y="297935"/>
              <a:ext cx="3783680" cy="369330"/>
            </a:xfrm>
            <a:prstGeom prst="rect">
              <a:avLst/>
            </a:prstGeom>
            <a:solidFill>
              <a:srgbClr val="ED7D31"/>
            </a:solidFill>
            <a:ln w="12700" cap="flat">
              <a:solidFill>
                <a:srgbClr val="AD5B24"/>
              </a:solidFill>
              <a:prstDash val="solid"/>
              <a:miter lim="800000"/>
            </a:ln>
            <a:effectLst/>
          </p:spPr>
          <p:txBody>
            <a:bodyPr wrap="square" lIns="45719" tIns="45719" rIns="45719" bIns="45719" numCol="1" anchor="ctr">
              <a:spAutoFit/>
            </a:bodyPr>
            <a:lstStyle/>
            <a:p>
              <a:pPr lvl="0"/>
              <a:r>
                <a:rPr b="1" dirty="0"/>
                <a:t>International </a:t>
              </a:r>
              <a:r>
                <a:rPr lang="sk-SK" b="1" dirty="0"/>
                <a:t>Online </a:t>
              </a:r>
              <a:r>
                <a:rPr b="1" dirty="0"/>
                <a:t>Conference 2020</a:t>
              </a:r>
            </a:p>
          </p:txBody>
        </p:sp>
      </p:grpSp>
      <p:grpSp>
        <p:nvGrpSpPr>
          <p:cNvPr id="66" name="Group 66"/>
          <p:cNvGrpSpPr/>
          <p:nvPr/>
        </p:nvGrpSpPr>
        <p:grpSpPr>
          <a:xfrm>
            <a:off x="733989" y="1504453"/>
            <a:ext cx="3602720" cy="1942341"/>
            <a:chOff x="0" y="0"/>
            <a:chExt cx="3602718" cy="1942340"/>
          </a:xfrm>
        </p:grpSpPr>
        <p:sp>
          <p:nvSpPr>
            <p:cNvPr id="64" name="Shape 64"/>
            <p:cNvSpPr/>
            <p:nvPr/>
          </p:nvSpPr>
          <p:spPr>
            <a:xfrm>
              <a:off x="0" y="0"/>
              <a:ext cx="3356333" cy="1463889"/>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65" name="Shape 65"/>
            <p:cNvSpPr/>
            <p:nvPr/>
          </p:nvSpPr>
          <p:spPr>
            <a:xfrm>
              <a:off x="71460" y="65366"/>
              <a:ext cx="3531259"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lvl="0"/>
              <a:r>
                <a:rPr sz="1900" b="1">
                  <a:solidFill>
                    <a:srgbClr val="FFFFFF"/>
                  </a:solidFill>
                </a:rPr>
                <a:t>1.</a:t>
              </a:r>
              <a:r>
                <a:rPr sz="1900">
                  <a:solidFill>
                    <a:srgbClr val="FFFFFF"/>
                  </a:solidFill>
                </a:rPr>
                <a:t> </a:t>
              </a:r>
              <a:r>
                <a:rPr sz="1900" b="1">
                  <a:solidFill>
                    <a:srgbClr val="FFFFFF"/>
                  </a:solidFill>
                </a:rPr>
                <a:t>STARS Methodological Handbook for Teachers</a:t>
              </a:r>
              <a:endParaRPr sz="1900">
                <a:solidFill>
                  <a:srgbClr val="FFFFFF"/>
                </a:solidFill>
              </a:endParaRPr>
            </a:p>
            <a:p>
              <a:pPr lvl="0"/>
              <a:r>
                <a:rPr sz="1900">
                  <a:solidFill>
                    <a:srgbClr val="FFFFFF"/>
                  </a:solidFill>
                </a:rPr>
                <a:t>ready-to-use resource for teachers</a:t>
              </a:r>
            </a:p>
          </p:txBody>
        </p:sp>
      </p:grpSp>
      <p:grpSp>
        <p:nvGrpSpPr>
          <p:cNvPr id="69" name="Group 69"/>
          <p:cNvGrpSpPr/>
          <p:nvPr/>
        </p:nvGrpSpPr>
        <p:grpSpPr>
          <a:xfrm>
            <a:off x="8267470" y="2203845"/>
            <a:ext cx="3640413" cy="1768683"/>
            <a:chOff x="0" y="-21116"/>
            <a:chExt cx="3640412" cy="1768682"/>
          </a:xfrm>
        </p:grpSpPr>
        <p:sp>
          <p:nvSpPr>
            <p:cNvPr id="67" name="Shape 67"/>
            <p:cNvSpPr/>
            <p:nvPr/>
          </p:nvSpPr>
          <p:spPr>
            <a:xfrm>
              <a:off x="0" y="144222"/>
              <a:ext cx="3640413" cy="1438007"/>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68" name="Shape 68"/>
            <p:cNvSpPr/>
            <p:nvPr/>
          </p:nvSpPr>
          <p:spPr>
            <a:xfrm>
              <a:off x="70197" y="-21117"/>
              <a:ext cx="3500018" cy="1768684"/>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45719" tIns="45719" rIns="45719" bIns="45719" numCol="1" anchor="ctr">
              <a:noAutofit/>
            </a:bodyPr>
            <a:lstStyle/>
            <a:p>
              <a:pPr lvl="0"/>
              <a:r>
                <a:rPr sz="1900" b="1"/>
                <a:t>3.</a:t>
              </a:r>
              <a:r>
                <a:rPr sz="1900"/>
                <a:t> </a:t>
              </a:r>
              <a:r>
                <a:rPr sz="1900" b="1"/>
                <a:t>STARS Online Platform </a:t>
              </a:r>
              <a:r>
                <a:rPr sz="1900"/>
                <a:t>with examples of good practice and opportunities for discussions and exchange</a:t>
              </a:r>
            </a:p>
          </p:txBody>
        </p:sp>
      </p:grpSp>
      <p:grpSp>
        <p:nvGrpSpPr>
          <p:cNvPr id="72" name="Group 72"/>
          <p:cNvGrpSpPr/>
          <p:nvPr/>
        </p:nvGrpSpPr>
        <p:grpSpPr>
          <a:xfrm>
            <a:off x="4559579" y="1821051"/>
            <a:ext cx="3289666" cy="1856273"/>
            <a:chOff x="-41452" y="40184"/>
            <a:chExt cx="3289665" cy="1856272"/>
          </a:xfrm>
        </p:grpSpPr>
        <p:sp>
          <p:nvSpPr>
            <p:cNvPr id="70" name="Shape 70"/>
            <p:cNvSpPr/>
            <p:nvPr/>
          </p:nvSpPr>
          <p:spPr>
            <a:xfrm>
              <a:off x="0" y="40184"/>
              <a:ext cx="2576599" cy="13296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71" name="Shape 71"/>
            <p:cNvSpPr/>
            <p:nvPr/>
          </p:nvSpPr>
          <p:spPr>
            <a:xfrm>
              <a:off x="-41453" y="113825"/>
              <a:ext cx="3289667" cy="1782632"/>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45719" tIns="45719" rIns="45719" bIns="45719" numCol="1" anchor="ctr">
              <a:noAutofit/>
            </a:bodyPr>
            <a:lstStyle/>
            <a:p>
              <a:pPr lvl="0"/>
              <a:r>
                <a:rPr sz="1900" b="1">
                  <a:solidFill>
                    <a:srgbClr val="040404"/>
                  </a:solidFill>
                </a:rPr>
                <a:t>2.</a:t>
              </a:r>
              <a:r>
                <a:rPr sz="1900">
                  <a:solidFill>
                    <a:srgbClr val="040404"/>
                  </a:solidFill>
                </a:rPr>
                <a:t> </a:t>
              </a:r>
              <a:r>
                <a:rPr sz="1900" b="1"/>
                <a:t>STARS Training Program for Teachers</a:t>
              </a:r>
              <a:endParaRPr sz="1900">
                <a:solidFill>
                  <a:srgbClr val="FFFFFF"/>
                </a:solidFill>
              </a:endParaRPr>
            </a:p>
            <a:p>
              <a:pPr lvl="0"/>
              <a:r>
                <a:rPr sz="1900"/>
                <a:t>innovative and comprehensive approach</a:t>
              </a:r>
            </a:p>
          </p:txBody>
        </p:sp>
      </p:grpSp>
      <p:sp>
        <p:nvSpPr>
          <p:cNvPr id="73" name="Shape 73"/>
          <p:cNvSpPr/>
          <p:nvPr/>
        </p:nvSpPr>
        <p:spPr>
          <a:xfrm>
            <a:off x="642284" y="798515"/>
            <a:ext cx="11685321" cy="739141"/>
          </a:xfrm>
          <a:prstGeom prst="rect">
            <a:avLst/>
          </a:prstGeom>
          <a:ln w="12700">
            <a:miter lim="400000"/>
          </a:ln>
        </p:spPr>
        <p:txBody>
          <a:bodyPr lIns="45719" rIns="45719">
            <a:spAutoFit/>
          </a:bodyPr>
          <a:lstStyle/>
          <a:p>
            <a:pPr lvl="0"/>
            <a:r>
              <a:rPr sz="4400" u="sng">
                <a:solidFill>
                  <a:srgbClr val="002060"/>
                </a:solidFill>
              </a:rPr>
              <a:t>STARS project intro</a:t>
            </a:r>
          </a:p>
        </p:txBody>
      </p:sp>
      <p:sp>
        <p:nvSpPr>
          <p:cNvPr id="74" name="Shape 74"/>
          <p:cNvSpPr/>
          <p:nvPr/>
        </p:nvSpPr>
        <p:spPr>
          <a:xfrm>
            <a:off x="982535" y="4775277"/>
            <a:ext cx="3356334" cy="561341"/>
          </a:xfrm>
          <a:prstGeom prst="rect">
            <a:avLst/>
          </a:prstGeom>
          <a:ln w="12700">
            <a:miter lim="400000"/>
          </a:ln>
        </p:spPr>
        <p:txBody>
          <a:bodyPr wrap="none" lIns="45719" rIns="45719">
            <a:spAutoFit/>
          </a:bodyPr>
          <a:lstStyle>
            <a:lvl1pPr>
              <a:defRPr sz="3200">
                <a:hlinkClick r:id="" action="ppaction://noaction"/>
              </a:defRPr>
            </a:lvl1pPr>
          </a:lstStyle>
          <a:p>
            <a:pPr lvl="0">
              <a:defRPr sz="1800"/>
            </a:pPr>
            <a:r>
              <a:rPr sz="3200">
                <a:hlinkClick r:id="rId4"/>
              </a:rPr>
              <a:t>project-stars.com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Текстово поле 8"/>
          <p:cNvSpPr txBox="1"/>
          <p:nvPr/>
        </p:nvSpPr>
        <p:spPr>
          <a:xfrm>
            <a:off x="259080" y="1676400"/>
            <a:ext cx="1615440" cy="400110"/>
          </a:xfrm>
          <a:prstGeom prst="rect">
            <a:avLst/>
          </a:prstGeom>
          <a:noFill/>
        </p:spPr>
        <p:txBody>
          <a:bodyPr wrap="square" rtlCol="0">
            <a:spAutoFit/>
          </a:bodyPr>
          <a:lstStyle/>
          <a:p>
            <a:r>
              <a:rPr lang="en-US" sz="2000" b="1" dirty="0"/>
              <a:t>II version</a:t>
            </a:r>
            <a:endParaRPr lang="bg-BG" sz="2000" b="1" dirty="0"/>
          </a:p>
        </p:txBody>
      </p:sp>
      <p:graphicFrame>
        <p:nvGraphicFramePr>
          <p:cNvPr id="6" name="Таблица 5"/>
          <p:cNvGraphicFramePr>
            <a:graphicFrameLocks noGrp="1"/>
          </p:cNvGraphicFramePr>
          <p:nvPr/>
        </p:nvGraphicFramePr>
        <p:xfrm>
          <a:off x="4344396" y="989643"/>
          <a:ext cx="3754668" cy="4351335"/>
        </p:xfrm>
        <a:graphic>
          <a:graphicData uri="http://schemas.openxmlformats.org/drawingml/2006/table">
            <a:tbl>
              <a:tblPr firstRow="1" firstCol="1" bandRow="1"/>
              <a:tblGrid>
                <a:gridCol w="274485">
                  <a:extLst>
                    <a:ext uri="{9D8B030D-6E8A-4147-A177-3AD203B41FA5}">
                      <a16:colId xmlns:a16="http://schemas.microsoft.com/office/drawing/2014/main" val="20000"/>
                    </a:ext>
                  </a:extLst>
                </a:gridCol>
                <a:gridCol w="234465">
                  <a:extLst>
                    <a:ext uri="{9D8B030D-6E8A-4147-A177-3AD203B41FA5}">
                      <a16:colId xmlns:a16="http://schemas.microsoft.com/office/drawing/2014/main" val="20001"/>
                    </a:ext>
                  </a:extLst>
                </a:gridCol>
                <a:gridCol w="267209">
                  <a:extLst>
                    <a:ext uri="{9D8B030D-6E8A-4147-A177-3AD203B41FA5}">
                      <a16:colId xmlns:a16="http://schemas.microsoft.com/office/drawing/2014/main" val="20002"/>
                    </a:ext>
                  </a:extLst>
                </a:gridCol>
                <a:gridCol w="241337">
                  <a:extLst>
                    <a:ext uri="{9D8B030D-6E8A-4147-A177-3AD203B41FA5}">
                      <a16:colId xmlns:a16="http://schemas.microsoft.com/office/drawing/2014/main" val="20003"/>
                    </a:ext>
                  </a:extLst>
                </a:gridCol>
                <a:gridCol w="274485">
                  <a:extLst>
                    <a:ext uri="{9D8B030D-6E8A-4147-A177-3AD203B41FA5}">
                      <a16:colId xmlns:a16="http://schemas.microsoft.com/office/drawing/2014/main" val="20004"/>
                    </a:ext>
                  </a:extLst>
                </a:gridCol>
                <a:gridCol w="241741">
                  <a:extLst>
                    <a:ext uri="{9D8B030D-6E8A-4147-A177-3AD203B41FA5}">
                      <a16:colId xmlns:a16="http://schemas.microsoft.com/office/drawing/2014/main" val="20005"/>
                    </a:ext>
                  </a:extLst>
                </a:gridCol>
                <a:gridCol w="241741">
                  <a:extLst>
                    <a:ext uri="{9D8B030D-6E8A-4147-A177-3AD203B41FA5}">
                      <a16:colId xmlns:a16="http://schemas.microsoft.com/office/drawing/2014/main" val="20006"/>
                    </a:ext>
                  </a:extLst>
                </a:gridCol>
                <a:gridCol w="267209">
                  <a:extLst>
                    <a:ext uri="{9D8B030D-6E8A-4147-A177-3AD203B41FA5}">
                      <a16:colId xmlns:a16="http://schemas.microsoft.com/office/drawing/2014/main" val="20007"/>
                    </a:ext>
                  </a:extLst>
                </a:gridCol>
                <a:gridCol w="267209">
                  <a:extLst>
                    <a:ext uri="{9D8B030D-6E8A-4147-A177-3AD203B41FA5}">
                      <a16:colId xmlns:a16="http://schemas.microsoft.com/office/drawing/2014/main" val="20008"/>
                    </a:ext>
                  </a:extLst>
                </a:gridCol>
                <a:gridCol w="240528">
                  <a:extLst>
                    <a:ext uri="{9D8B030D-6E8A-4147-A177-3AD203B41FA5}">
                      <a16:colId xmlns:a16="http://schemas.microsoft.com/office/drawing/2014/main" val="20009"/>
                    </a:ext>
                  </a:extLst>
                </a:gridCol>
                <a:gridCol w="227188">
                  <a:extLst>
                    <a:ext uri="{9D8B030D-6E8A-4147-A177-3AD203B41FA5}">
                      <a16:colId xmlns:a16="http://schemas.microsoft.com/office/drawing/2014/main" val="20010"/>
                    </a:ext>
                  </a:extLst>
                </a:gridCol>
                <a:gridCol w="241337">
                  <a:extLst>
                    <a:ext uri="{9D8B030D-6E8A-4147-A177-3AD203B41FA5}">
                      <a16:colId xmlns:a16="http://schemas.microsoft.com/office/drawing/2014/main" val="20011"/>
                    </a:ext>
                  </a:extLst>
                </a:gridCol>
                <a:gridCol w="267209">
                  <a:extLst>
                    <a:ext uri="{9D8B030D-6E8A-4147-A177-3AD203B41FA5}">
                      <a16:colId xmlns:a16="http://schemas.microsoft.com/office/drawing/2014/main" val="20012"/>
                    </a:ext>
                  </a:extLst>
                </a:gridCol>
                <a:gridCol w="226784">
                  <a:extLst>
                    <a:ext uri="{9D8B030D-6E8A-4147-A177-3AD203B41FA5}">
                      <a16:colId xmlns:a16="http://schemas.microsoft.com/office/drawing/2014/main" val="20013"/>
                    </a:ext>
                  </a:extLst>
                </a:gridCol>
                <a:gridCol w="241741">
                  <a:extLst>
                    <a:ext uri="{9D8B030D-6E8A-4147-A177-3AD203B41FA5}">
                      <a16:colId xmlns:a16="http://schemas.microsoft.com/office/drawing/2014/main" val="20014"/>
                    </a:ext>
                  </a:extLst>
                </a:gridCol>
              </a:tblGrid>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Z</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W</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W</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X</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Z</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X</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B</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S</a:t>
                      </a:r>
                      <a:endParaRPr lang="bg-BG"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Текстово поле 8"/>
          <p:cNvSpPr txBox="1"/>
          <p:nvPr/>
        </p:nvSpPr>
        <p:spPr>
          <a:xfrm>
            <a:off x="259080" y="1676400"/>
            <a:ext cx="1615440" cy="400110"/>
          </a:xfrm>
          <a:prstGeom prst="rect">
            <a:avLst/>
          </a:prstGeom>
          <a:noFill/>
        </p:spPr>
        <p:txBody>
          <a:bodyPr wrap="square" rtlCol="0">
            <a:spAutoFit/>
          </a:bodyPr>
          <a:lstStyle/>
          <a:p>
            <a:r>
              <a:rPr lang="en-US" sz="2000" b="1" dirty="0"/>
              <a:t>II version</a:t>
            </a:r>
            <a:endParaRPr lang="bg-BG" sz="2000" b="1" dirty="0"/>
          </a:p>
        </p:txBody>
      </p:sp>
      <p:sp>
        <p:nvSpPr>
          <p:cNvPr id="10" name="Текстово поле 9"/>
          <p:cNvSpPr txBox="1"/>
          <p:nvPr/>
        </p:nvSpPr>
        <p:spPr>
          <a:xfrm>
            <a:off x="259080" y="2132383"/>
            <a:ext cx="1969477" cy="523220"/>
          </a:xfrm>
          <a:prstGeom prst="rect">
            <a:avLst/>
          </a:prstGeom>
          <a:noFill/>
        </p:spPr>
        <p:txBody>
          <a:bodyPr wrap="square" rtlCol="0">
            <a:spAutoFit/>
          </a:bodyPr>
          <a:lstStyle/>
          <a:p>
            <a:r>
              <a:rPr lang="en-US" sz="2800" dirty="0"/>
              <a:t>Answer</a:t>
            </a:r>
            <a:r>
              <a:rPr lang="en-US" dirty="0"/>
              <a:t>:</a:t>
            </a:r>
            <a:endParaRPr lang="bg-BG" dirty="0"/>
          </a:p>
        </p:txBody>
      </p:sp>
      <p:graphicFrame>
        <p:nvGraphicFramePr>
          <p:cNvPr id="4" name="Таблица 3"/>
          <p:cNvGraphicFramePr>
            <a:graphicFrameLocks noGrp="1"/>
          </p:cNvGraphicFramePr>
          <p:nvPr/>
        </p:nvGraphicFramePr>
        <p:xfrm>
          <a:off x="4796880" y="981785"/>
          <a:ext cx="3754668" cy="4351335"/>
        </p:xfrm>
        <a:graphic>
          <a:graphicData uri="http://schemas.openxmlformats.org/drawingml/2006/table">
            <a:tbl>
              <a:tblPr firstRow="1" firstCol="1" bandRow="1"/>
              <a:tblGrid>
                <a:gridCol w="274485">
                  <a:extLst>
                    <a:ext uri="{9D8B030D-6E8A-4147-A177-3AD203B41FA5}">
                      <a16:colId xmlns:a16="http://schemas.microsoft.com/office/drawing/2014/main" val="20000"/>
                    </a:ext>
                  </a:extLst>
                </a:gridCol>
                <a:gridCol w="234465">
                  <a:extLst>
                    <a:ext uri="{9D8B030D-6E8A-4147-A177-3AD203B41FA5}">
                      <a16:colId xmlns:a16="http://schemas.microsoft.com/office/drawing/2014/main" val="20001"/>
                    </a:ext>
                  </a:extLst>
                </a:gridCol>
                <a:gridCol w="267209">
                  <a:extLst>
                    <a:ext uri="{9D8B030D-6E8A-4147-A177-3AD203B41FA5}">
                      <a16:colId xmlns:a16="http://schemas.microsoft.com/office/drawing/2014/main" val="20002"/>
                    </a:ext>
                  </a:extLst>
                </a:gridCol>
                <a:gridCol w="241337">
                  <a:extLst>
                    <a:ext uri="{9D8B030D-6E8A-4147-A177-3AD203B41FA5}">
                      <a16:colId xmlns:a16="http://schemas.microsoft.com/office/drawing/2014/main" val="20003"/>
                    </a:ext>
                  </a:extLst>
                </a:gridCol>
                <a:gridCol w="274485">
                  <a:extLst>
                    <a:ext uri="{9D8B030D-6E8A-4147-A177-3AD203B41FA5}">
                      <a16:colId xmlns:a16="http://schemas.microsoft.com/office/drawing/2014/main" val="20004"/>
                    </a:ext>
                  </a:extLst>
                </a:gridCol>
                <a:gridCol w="241741">
                  <a:extLst>
                    <a:ext uri="{9D8B030D-6E8A-4147-A177-3AD203B41FA5}">
                      <a16:colId xmlns:a16="http://schemas.microsoft.com/office/drawing/2014/main" val="20005"/>
                    </a:ext>
                  </a:extLst>
                </a:gridCol>
                <a:gridCol w="241741">
                  <a:extLst>
                    <a:ext uri="{9D8B030D-6E8A-4147-A177-3AD203B41FA5}">
                      <a16:colId xmlns:a16="http://schemas.microsoft.com/office/drawing/2014/main" val="20006"/>
                    </a:ext>
                  </a:extLst>
                </a:gridCol>
                <a:gridCol w="267209">
                  <a:extLst>
                    <a:ext uri="{9D8B030D-6E8A-4147-A177-3AD203B41FA5}">
                      <a16:colId xmlns:a16="http://schemas.microsoft.com/office/drawing/2014/main" val="20007"/>
                    </a:ext>
                  </a:extLst>
                </a:gridCol>
                <a:gridCol w="267209">
                  <a:extLst>
                    <a:ext uri="{9D8B030D-6E8A-4147-A177-3AD203B41FA5}">
                      <a16:colId xmlns:a16="http://schemas.microsoft.com/office/drawing/2014/main" val="20008"/>
                    </a:ext>
                  </a:extLst>
                </a:gridCol>
                <a:gridCol w="240528">
                  <a:extLst>
                    <a:ext uri="{9D8B030D-6E8A-4147-A177-3AD203B41FA5}">
                      <a16:colId xmlns:a16="http://schemas.microsoft.com/office/drawing/2014/main" val="20009"/>
                    </a:ext>
                  </a:extLst>
                </a:gridCol>
                <a:gridCol w="227188">
                  <a:extLst>
                    <a:ext uri="{9D8B030D-6E8A-4147-A177-3AD203B41FA5}">
                      <a16:colId xmlns:a16="http://schemas.microsoft.com/office/drawing/2014/main" val="20010"/>
                    </a:ext>
                  </a:extLst>
                </a:gridCol>
                <a:gridCol w="241337">
                  <a:extLst>
                    <a:ext uri="{9D8B030D-6E8A-4147-A177-3AD203B41FA5}">
                      <a16:colId xmlns:a16="http://schemas.microsoft.com/office/drawing/2014/main" val="20011"/>
                    </a:ext>
                  </a:extLst>
                </a:gridCol>
                <a:gridCol w="267209">
                  <a:extLst>
                    <a:ext uri="{9D8B030D-6E8A-4147-A177-3AD203B41FA5}">
                      <a16:colId xmlns:a16="http://schemas.microsoft.com/office/drawing/2014/main" val="20012"/>
                    </a:ext>
                  </a:extLst>
                </a:gridCol>
                <a:gridCol w="226784">
                  <a:extLst>
                    <a:ext uri="{9D8B030D-6E8A-4147-A177-3AD203B41FA5}">
                      <a16:colId xmlns:a16="http://schemas.microsoft.com/office/drawing/2014/main" val="20013"/>
                    </a:ext>
                  </a:extLst>
                </a:gridCol>
                <a:gridCol w="241741">
                  <a:extLst>
                    <a:ext uri="{9D8B030D-6E8A-4147-A177-3AD203B41FA5}">
                      <a16:colId xmlns:a16="http://schemas.microsoft.com/office/drawing/2014/main" val="20014"/>
                    </a:ext>
                  </a:extLst>
                </a:gridCol>
              </a:tblGrid>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Z</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W</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K</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W</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Q</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X</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Z</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X</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G</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0"/>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B</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H</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J</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2"/>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T</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C</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P</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3"/>
                  </a:ext>
                </a:extLst>
              </a:tr>
              <a:tr h="290089">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M</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O</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Y</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E</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R</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D</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A</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N</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U</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S</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I</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L</a:t>
                      </a:r>
                      <a:endParaRPr lang="bg-BG" sz="70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S</a:t>
                      </a:r>
                      <a:endParaRPr lang="bg-BG"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705128"/>
            <a:ext cx="11685320" cy="769441"/>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bg-BG" sz="3200" dirty="0">
                <a:solidFill>
                  <a:schemeClr val="tx2"/>
                </a:solidFill>
              </a:rPr>
              <a:t>4</a:t>
            </a:r>
            <a:r>
              <a:rPr lang="cs-CZ" sz="3200" dirty="0">
                <a:solidFill>
                  <a:schemeClr val="tx2"/>
                </a:solidFill>
              </a:rPr>
              <a:t>. </a:t>
            </a:r>
            <a:r>
              <a:rPr lang="en-US" sz="3200" dirty="0">
                <a:solidFill>
                  <a:schemeClr val="tx2"/>
                </a:solidFill>
              </a:rPr>
              <a:t>RECOGNIZING CONSTELLATIONS</a:t>
            </a:r>
            <a:endParaRPr lang="en-GB" sz="4400" u="sng" dirty="0">
              <a:solidFill>
                <a:schemeClr val="tx2"/>
              </a:solidFill>
            </a:endParaRPr>
          </a:p>
        </p:txBody>
      </p:sp>
      <p:sp>
        <p:nvSpPr>
          <p:cNvPr id="8" name="BlokTextu 8"/>
          <p:cNvSpPr txBox="1"/>
          <p:nvPr/>
        </p:nvSpPr>
        <p:spPr>
          <a:xfrm>
            <a:off x="211382" y="2300951"/>
            <a:ext cx="11685320" cy="1077218"/>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Pictures of the constellations - different types. They can be printed on sheets or be computer images</a:t>
            </a:r>
            <a:endParaRPr lang="en-GB" sz="2800" i="1" dirty="0">
              <a:solidFill>
                <a:srgbClr val="002060"/>
              </a:solidFill>
            </a:endParaRPr>
          </a:p>
        </p:txBody>
      </p:sp>
      <p:sp>
        <p:nvSpPr>
          <p:cNvPr id="11" name="BlokTextu 8"/>
          <p:cNvSpPr txBox="1"/>
          <p:nvPr/>
        </p:nvSpPr>
        <p:spPr>
          <a:xfrm>
            <a:off x="211382" y="3703710"/>
            <a:ext cx="11685320" cy="1077218"/>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tasks 1</a:t>
            </a:r>
            <a:r>
              <a:rPr lang="bg-BG" sz="2800" i="1" dirty="0">
                <a:solidFill>
                  <a:srgbClr val="002060"/>
                </a:solidFill>
              </a:rPr>
              <a:t>: </a:t>
            </a:r>
            <a:r>
              <a:rPr lang="en-US" sz="2800" i="1" dirty="0">
                <a:solidFill>
                  <a:srgbClr val="002060"/>
                </a:solidFill>
              </a:rPr>
              <a:t>Students should recognize which constellation is in the image and name it.</a:t>
            </a:r>
            <a:endParaRPr lang="en-GB" sz="2000" i="1" dirty="0">
              <a:solidFill>
                <a:srgbClr val="002060"/>
              </a:solidFill>
            </a:endParaRPr>
          </a:p>
        </p:txBody>
      </p:sp>
      <p:sp>
        <p:nvSpPr>
          <p:cNvPr id="12" name="BlokTextu 8"/>
          <p:cNvSpPr txBox="1"/>
          <p:nvPr/>
        </p:nvSpPr>
        <p:spPr>
          <a:xfrm>
            <a:off x="211382" y="1773819"/>
            <a:ext cx="11685320" cy="646331"/>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ru-RU" sz="2800" i="1" dirty="0" err="1">
                <a:solidFill>
                  <a:srgbClr val="002060"/>
                </a:solidFill>
              </a:rPr>
              <a:t>file</a:t>
            </a:r>
            <a:r>
              <a:rPr lang="ru-RU" sz="2800" i="1" dirty="0">
                <a:solidFill>
                  <a:srgbClr val="002060"/>
                </a:solidFill>
              </a:rPr>
              <a:t> </a:t>
            </a:r>
            <a:r>
              <a:rPr lang="en-US" sz="2800" i="1" dirty="0">
                <a:solidFill>
                  <a:srgbClr val="002060"/>
                </a:solidFill>
              </a:rPr>
              <a:t>APPENDIX</a:t>
            </a:r>
            <a:r>
              <a:rPr lang="ru-RU" sz="2800" i="1" dirty="0">
                <a:solidFill>
                  <a:srgbClr val="002060"/>
                </a:solidFill>
              </a:rPr>
              <a:t> 4;</a:t>
            </a:r>
            <a:endParaRPr lang="en-GB" sz="2000" i="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080" y="950410"/>
            <a:ext cx="6035040" cy="45652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080" y="950410"/>
            <a:ext cx="6035040" cy="4565215"/>
          </a:xfrm>
          <a:prstGeom prst="rect">
            <a:avLst/>
          </a:prstGeom>
        </p:spPr>
      </p:pic>
      <p:sp>
        <p:nvSpPr>
          <p:cNvPr id="6" name="TextBox 5"/>
          <p:cNvSpPr txBox="1"/>
          <p:nvPr/>
        </p:nvSpPr>
        <p:spPr>
          <a:xfrm>
            <a:off x="9418320" y="4328160"/>
            <a:ext cx="2514600" cy="954107"/>
          </a:xfrm>
          <a:prstGeom prst="rect">
            <a:avLst/>
          </a:prstGeom>
          <a:noFill/>
        </p:spPr>
        <p:txBody>
          <a:bodyPr wrap="square" rtlCol="0">
            <a:spAutoFit/>
          </a:bodyPr>
          <a:lstStyle/>
          <a:p>
            <a:pPr algn="ctr"/>
            <a:r>
              <a:rPr lang="en-US" sz="2800" b="1" i="1" dirty="0"/>
              <a:t>Big Dipper (</a:t>
            </a:r>
            <a:r>
              <a:rPr lang="en-US" sz="2800" b="1" i="1" dirty="0" err="1"/>
              <a:t>Ursa</a:t>
            </a:r>
            <a:r>
              <a:rPr lang="en-US" sz="2800" b="1" i="1" dirty="0"/>
              <a:t> Major)</a:t>
            </a:r>
            <a:endParaRPr lang="bg-BG" sz="2800" b="1" i="1" dirty="0"/>
          </a:p>
        </p:txBody>
      </p:sp>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845" y="1049638"/>
            <a:ext cx="4765548" cy="44288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9418320" y="4328160"/>
            <a:ext cx="2514600" cy="523220"/>
          </a:xfrm>
          <a:prstGeom prst="rect">
            <a:avLst/>
          </a:prstGeom>
          <a:noFill/>
        </p:spPr>
        <p:txBody>
          <a:bodyPr wrap="square" rtlCol="0">
            <a:spAutoFit/>
          </a:bodyPr>
          <a:lstStyle/>
          <a:p>
            <a:pPr algn="ctr"/>
            <a:r>
              <a:rPr lang="en-US" sz="2800" b="1" i="1" dirty="0"/>
              <a:t>Cygnus</a:t>
            </a:r>
            <a:endParaRPr lang="bg-BG" sz="2800" b="1"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845" y="1049638"/>
            <a:ext cx="4765548" cy="4428840"/>
          </a:xfrm>
          <a:prstGeom prst="rect">
            <a:avLst/>
          </a:prstGeom>
        </p:spPr>
      </p:pic>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480" y="1784604"/>
            <a:ext cx="7559040" cy="32887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9418320" y="4328160"/>
            <a:ext cx="2514600" cy="523220"/>
          </a:xfrm>
          <a:prstGeom prst="rect">
            <a:avLst/>
          </a:prstGeom>
          <a:noFill/>
        </p:spPr>
        <p:txBody>
          <a:bodyPr wrap="square" rtlCol="0">
            <a:spAutoFit/>
          </a:bodyPr>
          <a:lstStyle/>
          <a:p>
            <a:pPr algn="ctr"/>
            <a:r>
              <a:rPr lang="en-US" sz="2800" b="1" i="1" dirty="0"/>
              <a:t>Draco</a:t>
            </a:r>
            <a:endParaRPr lang="bg-BG" sz="2800" b="1"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480" y="1784604"/>
            <a:ext cx="7559040" cy="3288792"/>
          </a:xfrm>
          <a:prstGeom prst="rect">
            <a:avLst/>
          </a:prstGeom>
        </p:spPr>
      </p:pic>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480" y="1868424"/>
            <a:ext cx="7559040" cy="31211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17"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18" name="Shape 118"/>
          <p:cNvSpPr>
            <a:spLocks noGrp="1"/>
          </p:cNvSpPr>
          <p:nvPr>
            <p:ph type="title"/>
          </p:nvPr>
        </p:nvSpPr>
        <p:spPr>
          <a:xfrm>
            <a:off x="1524000" y="637480"/>
            <a:ext cx="9144000" cy="954982"/>
          </a:xfrm>
          <a:prstGeom prst="rect">
            <a:avLst/>
          </a:prstGeom>
        </p:spPr>
        <p:txBody>
          <a:bodyPr lIns="0" tIns="0" rIns="0" bIns="0"/>
          <a:lstStyle>
            <a:lvl1pPr defTabSz="859790">
              <a:defRPr sz="5640">
                <a:solidFill>
                  <a:srgbClr val="142A9D"/>
                </a:solidFill>
              </a:defRPr>
            </a:lvl1pPr>
          </a:lstStyle>
          <a:p>
            <a:pPr lvl="0">
              <a:defRPr sz="1800">
                <a:solidFill>
                  <a:srgbClr val="000000"/>
                </a:solidFill>
              </a:defRPr>
            </a:pPr>
            <a:r>
              <a:rPr sz="5640" dirty="0">
                <a:solidFill>
                  <a:srgbClr val="002060"/>
                </a:solidFill>
              </a:rPr>
              <a:t>STARS</a:t>
            </a:r>
            <a:r>
              <a:rPr lang="en-US" sz="5640" dirty="0">
                <a:solidFill>
                  <a:srgbClr val="002060"/>
                </a:solidFill>
              </a:rPr>
              <a:t> modules</a:t>
            </a:r>
            <a:endParaRPr sz="5640" dirty="0">
              <a:solidFill>
                <a:srgbClr val="002060"/>
              </a:solidFill>
            </a:endParaRPr>
          </a:p>
        </p:txBody>
      </p:sp>
      <p:sp>
        <p:nvSpPr>
          <p:cNvPr id="119" name="Shape 119"/>
          <p:cNvSpPr>
            <a:spLocks noGrp="1"/>
          </p:cNvSpPr>
          <p:nvPr>
            <p:ph type="body" idx="1"/>
          </p:nvPr>
        </p:nvSpPr>
        <p:spPr>
          <a:xfrm>
            <a:off x="81210" y="1749971"/>
            <a:ext cx="11608595" cy="3892445"/>
          </a:xfrm>
          <a:prstGeom prst="rect">
            <a:avLst/>
          </a:prstGeom>
        </p:spPr>
        <p:txBody>
          <a:bodyPr lIns="0" tIns="0" rIns="0" bIns="0">
            <a:normAutofit fontScale="97500"/>
          </a:bodyPr>
          <a:lstStyle/>
          <a:p>
            <a:pPr algn="just" defTabSz="868680">
              <a:spcBef>
                <a:spcPts val="900"/>
              </a:spcBef>
              <a:defRPr sz="1800"/>
            </a:pPr>
            <a:r>
              <a:rPr lang="en-GB" sz="2800" dirty="0">
                <a:solidFill>
                  <a:srgbClr val="002060"/>
                </a:solidFill>
              </a:rPr>
              <a:t>#1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Constellations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#6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Galactic </a:t>
            </a:r>
            <a:r>
              <a:rPr lang="sk-SK"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280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eighbourhood</a:t>
            </a:r>
            <a:r>
              <a:rPr lang="en-GB" sz="2900" dirty="0">
                <a:solidFill>
                  <a:srgbClr val="002060"/>
                </a:solidFill>
                <a:latin typeface="Calibri" panose="020F0502020204030204" pitchFamily="34" charset="0"/>
                <a:cs typeface="Calibri" panose="020F0502020204030204" pitchFamily="34" charset="0"/>
              </a:rPr>
              <a:t>.</a:t>
            </a:r>
            <a:endParaRPr lang="sk-SK" sz="29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#2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Motion of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elestial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odies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GB" sz="2800" dirty="0">
                <a:solidFill>
                  <a:srgbClr val="002060"/>
                </a:solidFill>
                <a:latin typeface="Calibri" panose="020F0502020204030204" pitchFamily="34" charset="0"/>
                <a:cs typeface="Calibri" panose="020F0502020204030204" pitchFamily="34" charset="0"/>
              </a:rPr>
              <a:t>		#7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Sun and the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tars.</a:t>
            </a:r>
          </a:p>
          <a:p>
            <a:pPr lvl="0"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#3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Newton's law</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of Gravitation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#8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Milky Way Galaxy and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other galaxies</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#4 	</a:t>
            </a: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Space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Exploration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#9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Universe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#5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Solar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ystem</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#10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Observatories</a:t>
            </a:r>
            <a:r>
              <a:rPr lang="en-GB" sz="28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p>
          <a:p>
            <a:pPr lvl="0" algn="just" defTabSz="868680">
              <a:spcBef>
                <a:spcPts val="900"/>
              </a:spcBef>
              <a:defRPr sz="1800"/>
            </a:pPr>
            <a:endParaRPr lang="en-US" sz="2800" dirty="0">
              <a:solidFill>
                <a:srgbClr val="031282"/>
              </a:solidFill>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9537070" y="4328160"/>
            <a:ext cx="2514600" cy="523220"/>
          </a:xfrm>
          <a:prstGeom prst="rect">
            <a:avLst/>
          </a:prstGeom>
          <a:noFill/>
        </p:spPr>
        <p:txBody>
          <a:bodyPr wrap="square" rtlCol="0">
            <a:spAutoFit/>
          </a:bodyPr>
          <a:lstStyle/>
          <a:p>
            <a:pPr algn="ctr"/>
            <a:r>
              <a:rPr lang="en-US" sz="2800" b="1" i="1" dirty="0"/>
              <a:t>Scorpius</a:t>
            </a:r>
            <a:endParaRPr lang="bg-BG" sz="2800" b="1"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480" y="1868424"/>
            <a:ext cx="7559040" cy="3121152"/>
          </a:xfrm>
          <a:prstGeom prst="rect">
            <a:avLst/>
          </a:prstGeom>
        </p:spPr>
      </p:pic>
      <p:sp>
        <p:nvSpPr>
          <p:cNvPr id="8" name="Текстово поле 7"/>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705128"/>
            <a:ext cx="11685320" cy="769441"/>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bg-BG" sz="3200" dirty="0">
                <a:solidFill>
                  <a:schemeClr val="tx2"/>
                </a:solidFill>
              </a:rPr>
              <a:t>5</a:t>
            </a:r>
            <a:r>
              <a:rPr lang="cs-CZ" sz="3200" dirty="0">
                <a:solidFill>
                  <a:schemeClr val="tx2"/>
                </a:solidFill>
              </a:rPr>
              <a:t>. </a:t>
            </a:r>
            <a:r>
              <a:rPr lang="en-US" sz="3200" dirty="0">
                <a:solidFill>
                  <a:schemeClr val="tx2"/>
                </a:solidFill>
              </a:rPr>
              <a:t>CONSTELLATION SHAPES</a:t>
            </a:r>
            <a:endParaRPr lang="en-GB" sz="4400" u="sng" dirty="0">
              <a:solidFill>
                <a:schemeClr val="tx2"/>
              </a:solidFill>
            </a:endParaRPr>
          </a:p>
        </p:txBody>
      </p:sp>
      <p:sp>
        <p:nvSpPr>
          <p:cNvPr id="8" name="BlokTextu 8"/>
          <p:cNvSpPr txBox="1"/>
          <p:nvPr/>
        </p:nvSpPr>
        <p:spPr>
          <a:xfrm>
            <a:off x="211382" y="1685826"/>
            <a:ext cx="11685320" cy="1508105"/>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Printed diagram of the constellation </a:t>
            </a:r>
            <a:r>
              <a:rPr lang="en-US" sz="2800" i="1" dirty="0" err="1">
                <a:solidFill>
                  <a:srgbClr val="002060"/>
                </a:solidFill>
              </a:rPr>
              <a:t>Ursa</a:t>
            </a:r>
            <a:r>
              <a:rPr lang="en-US" sz="2800" i="1" dirty="0">
                <a:solidFill>
                  <a:srgbClr val="002060"/>
                </a:solidFill>
              </a:rPr>
              <a:t> Major, colored self-adhesive foil and a suitable star-shaped perforator. (In the absence of such a foil and a perforator, colored paper, scissors and glue are needed.)</a:t>
            </a:r>
            <a:endParaRPr lang="en-GB" sz="2800" i="1" dirty="0">
              <a:solidFill>
                <a:srgbClr val="002060"/>
              </a:solidFill>
            </a:endParaRPr>
          </a:p>
        </p:txBody>
      </p:sp>
      <p:sp>
        <p:nvSpPr>
          <p:cNvPr id="11" name="BlokTextu 8"/>
          <p:cNvSpPr txBox="1"/>
          <p:nvPr/>
        </p:nvSpPr>
        <p:spPr>
          <a:xfrm>
            <a:off x="194757" y="3337960"/>
            <a:ext cx="11685320" cy="1938020"/>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task 1</a:t>
            </a:r>
            <a:r>
              <a:rPr lang="bg-BG" sz="2800" i="1" dirty="0">
                <a:solidFill>
                  <a:srgbClr val="002060"/>
                </a:solidFill>
              </a:rPr>
              <a:t>: </a:t>
            </a:r>
            <a:r>
              <a:rPr lang="en-US" sz="2800" i="1" dirty="0">
                <a:solidFill>
                  <a:srgbClr val="002060"/>
                </a:solidFill>
              </a:rPr>
              <a:t>Students should stick colored stars on the Big Dipper asterism of the constellation </a:t>
            </a:r>
            <a:r>
              <a:rPr lang="en-US" sz="2800" i="1" dirty="0" err="1">
                <a:solidFill>
                  <a:srgbClr val="002060"/>
                </a:solidFill>
              </a:rPr>
              <a:t>Ursa</a:t>
            </a:r>
            <a:r>
              <a:rPr lang="en-US" sz="2800" i="1" dirty="0">
                <a:solidFill>
                  <a:srgbClr val="002060"/>
                </a:solidFill>
              </a:rPr>
              <a:t> Major. The size of the stars can correspond to the brightness of the real stars. The names of the stars can also be written.</a:t>
            </a:r>
            <a:endParaRPr lang="en-GB" sz="2000" i="1" dirty="0">
              <a:solidFill>
                <a:srgbClr val="002060"/>
              </a:solidFill>
            </a:endParaRPr>
          </a:p>
        </p:txBody>
      </p:sp>
      <p:sp>
        <p:nvSpPr>
          <p:cNvPr id="12" name="BlokTextu 8"/>
          <p:cNvSpPr txBox="1"/>
          <p:nvPr/>
        </p:nvSpPr>
        <p:spPr>
          <a:xfrm>
            <a:off x="211382" y="1275069"/>
            <a:ext cx="11685320" cy="646331"/>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ru-RU" sz="2800" i="1" dirty="0" err="1">
                <a:solidFill>
                  <a:srgbClr val="002060"/>
                </a:solidFill>
              </a:rPr>
              <a:t>file</a:t>
            </a:r>
            <a:r>
              <a:rPr lang="ru-RU" sz="2800" i="1" dirty="0">
                <a:solidFill>
                  <a:srgbClr val="002060"/>
                </a:solidFill>
              </a:rPr>
              <a:t> </a:t>
            </a:r>
            <a:r>
              <a:rPr lang="en-US" sz="2800" i="1" dirty="0">
                <a:solidFill>
                  <a:srgbClr val="002060"/>
                </a:solidFill>
              </a:rPr>
              <a:t>APPENDIX</a:t>
            </a:r>
            <a:r>
              <a:rPr lang="ru-RU" sz="2800" i="1" dirty="0">
                <a:solidFill>
                  <a:srgbClr val="002060"/>
                </a:solidFill>
              </a:rPr>
              <a:t> 5;</a:t>
            </a:r>
            <a:endParaRPr lang="en-GB" sz="2000" i="1"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880" y="937260"/>
            <a:ext cx="6121400" cy="45910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80440" y="811513"/>
            <a:ext cx="3973830" cy="52984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445885" y="820420"/>
            <a:ext cx="3966210" cy="5288280"/>
          </a:xfrm>
          <a:prstGeom prst="rect">
            <a:avLst/>
          </a:prstGeom>
        </p:spPr>
      </p:pic>
      <p:sp>
        <p:nvSpPr>
          <p:cNvPr id="8" name="Текстово поле 7"/>
          <p:cNvSpPr txBox="1"/>
          <p:nvPr/>
        </p:nvSpPr>
        <p:spPr>
          <a:xfrm>
            <a:off x="228745" y="958399"/>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38"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39"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0" name="Shape 24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rPr>
              <a:t>Conclusions, results check 1</a:t>
            </a:r>
          </a:p>
        </p:txBody>
      </p:sp>
      <p:sp>
        <p:nvSpPr>
          <p:cNvPr id="241" name="Shape 241"/>
          <p:cNvSpPr/>
          <p:nvPr/>
        </p:nvSpPr>
        <p:spPr>
          <a:xfrm>
            <a:off x="400956" y="1645512"/>
            <a:ext cx="11685322" cy="3108325"/>
          </a:xfrm>
          <a:prstGeom prst="rect">
            <a:avLst/>
          </a:prstGeom>
          <a:ln w="12700">
            <a:miter lim="400000"/>
          </a:ln>
        </p:spPr>
        <p:txBody>
          <a:bodyPr lIns="0" tIns="0" rIns="0" bIns="0">
            <a:spAutoFit/>
          </a:bodyPr>
          <a:lstStyle/>
          <a:p>
            <a:pPr lvl="0"/>
            <a:r>
              <a:rPr sz="2600">
                <a:solidFill>
                  <a:srgbClr val="002060"/>
                </a:solidFill>
                <a:latin typeface="Calibri"/>
                <a:ea typeface="Calibri"/>
                <a:cs typeface="Calibri"/>
                <a:sym typeface="Calibri"/>
              </a:rPr>
              <a:t>Feed Forward</a:t>
            </a:r>
            <a:r>
              <a:rPr sz="2800">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Base your olans for the next lessons on the results of the students:</a:t>
            </a:r>
            <a:endParaRPr sz="2100">
              <a:solidFill>
                <a:srgbClr val="002060"/>
              </a:solidFill>
              <a:latin typeface="Calibri"/>
              <a:ea typeface="Calibri"/>
              <a:cs typeface="Calibri"/>
              <a:sym typeface="Calibri"/>
            </a:endParaRPr>
          </a:p>
          <a:p>
            <a:pPr marL="171450" lvl="0" indent="-171450">
              <a:buSzPct val="100000"/>
              <a:buChar char="•"/>
            </a:pPr>
            <a:r>
              <a:rPr sz="2100">
                <a:solidFill>
                  <a:srgbClr val="002060"/>
                </a:solidFill>
                <a:latin typeface="Calibri"/>
                <a:ea typeface="Calibri"/>
                <a:cs typeface="Calibri"/>
                <a:sym typeface="Calibri"/>
              </a:rPr>
              <a:t> </a:t>
            </a:r>
            <a:r>
              <a:rPr lang="en-US" sz="2100" b="1">
                <a:solidFill>
                  <a:srgbClr val="002060"/>
                </a:solidFill>
                <a:latin typeface="Calibri"/>
                <a:ea typeface="Calibri"/>
                <a:cs typeface="Calibri"/>
                <a:sym typeface="Calibri"/>
              </a:rPr>
              <a:t>Difficulty of the lessons</a:t>
            </a:r>
            <a:r>
              <a:rPr sz="2100" b="1">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depending on student comprehension of the material and level of completion of the activities.</a:t>
            </a:r>
          </a:p>
          <a:p>
            <a:pPr marL="0" lvl="0" indent="0">
              <a:buSzPct val="100000"/>
              <a:buNone/>
            </a:pPr>
            <a:endParaRPr lang="en-US" sz="2100">
              <a:solidFill>
                <a:srgbClr val="002060"/>
              </a:solidFill>
              <a:latin typeface="Calibri"/>
              <a:ea typeface="Calibri"/>
              <a:cs typeface="Calibri"/>
              <a:sym typeface="Calibri"/>
            </a:endParaRPr>
          </a:p>
          <a:p>
            <a:pPr marL="171450" lvl="0" indent="-171450">
              <a:buSzPct val="100000"/>
              <a:buChar char="•"/>
            </a:pPr>
            <a:r>
              <a:rPr lang="en-US" sz="2800">
                <a:solidFill>
                  <a:srgbClr val="002060"/>
                </a:solidFill>
                <a:latin typeface="Calibri"/>
                <a:ea typeface="Calibri"/>
                <a:cs typeface="Calibri"/>
                <a:sym typeface="Calibri"/>
              </a:rPr>
              <a:t>Preparation</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Clear and well appointed goals of the lesson and activities. When the goal is well understood, the attention towards a task/material is easier and more effective.</a:t>
            </a:r>
            <a:endParaRPr sz="2000">
              <a:solidFill>
                <a:srgbClr val="002060"/>
              </a:solidFill>
              <a:latin typeface="Calibri"/>
              <a:ea typeface="Calibri"/>
              <a:cs typeface="Calibri"/>
              <a:sym typeface="Calibri"/>
            </a:endParaRPr>
          </a:p>
          <a:p>
            <a:pPr marL="146685" lvl="0" indent="-146685">
              <a:buSzPct val="100000"/>
              <a:buChar char="•"/>
            </a:pPr>
            <a:r>
              <a:rPr lang="en-US" sz="2100" b="1">
                <a:solidFill>
                  <a:srgbClr val="002060"/>
                </a:solidFill>
                <a:latin typeface="Calibri"/>
                <a:ea typeface="Calibri"/>
                <a:cs typeface="Calibri"/>
                <a:sym typeface="Calibri"/>
              </a:rPr>
              <a:t>Approach toward the material</a:t>
            </a:r>
            <a:r>
              <a:rPr sz="2100">
                <a:solidFill>
                  <a:srgbClr val="002060"/>
                </a:solidFill>
                <a:latin typeface="Calibri"/>
                <a:ea typeface="Calibri"/>
                <a:cs typeface="Calibri"/>
                <a:sym typeface="Calibri"/>
              </a:rPr>
              <a:t>:</a:t>
            </a:r>
            <a:r>
              <a:rPr lang="en-US" sz="2100">
                <a:solidFill>
                  <a:srgbClr val="002060"/>
                </a:solidFill>
                <a:latin typeface="Calibri"/>
                <a:ea typeface="Calibri"/>
                <a:cs typeface="Calibri"/>
                <a:sym typeface="Calibri"/>
              </a:rPr>
              <a:t> What would be the correct approach that would help the student comprehension and activity completion</a:t>
            </a:r>
            <a:r>
              <a:rPr sz="2100">
                <a:solidFill>
                  <a:srgbClr val="002060"/>
                </a:solidFill>
                <a:latin typeface="Calibri"/>
                <a:ea typeface="Calibri"/>
                <a:cs typeface="Calibri"/>
                <a:sym typeface="Calibri"/>
              </a:rPr>
              <a:t>.</a:t>
            </a:r>
          </a:p>
          <a:p>
            <a:pPr marL="228600" lvl="0" indent="-228600">
              <a:buSzPct val="100000"/>
              <a:buChar char="•"/>
            </a:pPr>
            <a:endParaRPr sz="2100">
              <a:solidFill>
                <a:srgbClr val="002060"/>
              </a:solidFill>
              <a:latin typeface="Calibri"/>
              <a:ea typeface="Calibri"/>
              <a:cs typeface="Calibri"/>
              <a:sym typeface="Calibri"/>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46"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47"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8" name="Shape 248"/>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sym typeface="+mn-ea"/>
              </a:rPr>
              <a:t>Conclusions, results check</a:t>
            </a:r>
            <a:r>
              <a:rPr sz="4400" u="sng">
                <a:solidFill>
                  <a:srgbClr val="002060"/>
                </a:solidFill>
              </a:rPr>
              <a:t> 2</a:t>
            </a:r>
          </a:p>
        </p:txBody>
      </p:sp>
      <p:sp>
        <p:nvSpPr>
          <p:cNvPr id="249" name="Shape 249"/>
          <p:cNvSpPr/>
          <p:nvPr/>
        </p:nvSpPr>
        <p:spPr>
          <a:xfrm>
            <a:off x="261256" y="1698105"/>
            <a:ext cx="11685322" cy="2215515"/>
          </a:xfrm>
          <a:prstGeom prst="rect">
            <a:avLst/>
          </a:prstGeom>
          <a:ln w="12700">
            <a:miter lim="400000"/>
          </a:ln>
        </p:spPr>
        <p:txBody>
          <a:bodyPr lIns="0" tIns="0" rIns="0" bIns="0">
            <a:spAutoFit/>
          </a:bodyPr>
          <a:lstStyle/>
          <a:p>
            <a:pPr lvl="0"/>
            <a:endParaRPr lang="en-US" sz="2000">
              <a:solidFill>
                <a:srgbClr val="002060"/>
              </a:solidFill>
              <a:latin typeface="Calibri"/>
              <a:ea typeface="Calibri"/>
              <a:cs typeface="Calibri"/>
              <a:sym typeface="Calibri"/>
            </a:endParaRPr>
          </a:p>
          <a:p>
            <a:pPr marL="228600" lvl="0" indent="-228600">
              <a:buSzPct val="100000"/>
              <a:buChar char="•"/>
            </a:pPr>
            <a:r>
              <a:rPr lang="en-US" sz="2800" b="1">
                <a:solidFill>
                  <a:srgbClr val="002060"/>
                </a:solidFill>
                <a:latin typeface="Calibri"/>
                <a:ea typeface="Calibri"/>
                <a:cs typeface="Calibri"/>
                <a:sym typeface="Calibri"/>
              </a:rPr>
              <a:t>Selfevaluation:</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selfdiscipline, steering and control of the activities</a:t>
            </a:r>
            <a:r>
              <a:rPr sz="2800">
                <a:solidFill>
                  <a:srgbClr val="002060"/>
                </a:solidFill>
                <a:latin typeface="Calibri"/>
                <a:ea typeface="Calibri"/>
                <a:cs typeface="Calibri"/>
                <a:sym typeface="Calibri"/>
              </a:rPr>
              <a:t>.</a:t>
            </a:r>
          </a:p>
          <a:p>
            <a:pPr marL="228600" lvl="0" indent="-228600">
              <a:buSzPct val="100000"/>
              <a:buChar char="•"/>
            </a:pPr>
            <a:r>
              <a:rPr sz="2800" b="1">
                <a:solidFill>
                  <a:srgbClr val="002060"/>
                </a:solidFill>
                <a:latin typeface="Calibri"/>
                <a:ea typeface="Calibri"/>
                <a:cs typeface="Calibri"/>
                <a:sym typeface="Calibri"/>
              </a:rPr>
              <a:t> </a:t>
            </a:r>
            <a:r>
              <a:rPr lang="en-US" sz="2800" b="1">
                <a:solidFill>
                  <a:srgbClr val="002060"/>
                </a:solidFill>
                <a:latin typeface="Calibri"/>
                <a:ea typeface="Calibri"/>
                <a:cs typeface="Calibri"/>
                <a:sym typeface="Calibri"/>
              </a:rPr>
              <a:t>Individual approach</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Individual approach and guidance. </a:t>
            </a:r>
          </a:p>
          <a:p>
            <a:pPr marL="228600" lvl="0" indent="-228600">
              <a:buSzPct val="100000"/>
              <a:buChar char="•"/>
            </a:pPr>
            <a:r>
              <a:rPr lang="en-US" sz="2800">
                <a:solidFill>
                  <a:srgbClr val="002060"/>
                </a:solidFill>
                <a:latin typeface="Calibri"/>
                <a:ea typeface="Calibri"/>
                <a:cs typeface="Calibri"/>
                <a:sym typeface="Calibri"/>
              </a:rPr>
              <a:t>Check</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How did I do? Individual evaluation of the student’s work, pertaining to the specific activity and goal.  Must contain information about the advance (or lack of) the student has made and to guide them to achieve the goals and standards.</a:t>
            </a:r>
            <a:endParaRPr sz="2000">
              <a:solidFill>
                <a:srgbClr val="002060"/>
              </a:solidFill>
              <a:latin typeface="Calibri"/>
              <a:ea typeface="Calibri"/>
              <a:cs typeface="Calibri"/>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8"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29"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30" name="Shape 130"/>
          <p:cNvSpPr>
            <a:spLocks noGrp="1"/>
          </p:cNvSpPr>
          <p:nvPr>
            <p:ph type="title"/>
          </p:nvPr>
        </p:nvSpPr>
        <p:spPr>
          <a:xfrm>
            <a:off x="1524000" y="637480"/>
            <a:ext cx="9144000" cy="954982"/>
          </a:xfrm>
          <a:prstGeom prst="rect">
            <a:avLst/>
          </a:prstGeom>
        </p:spPr>
        <p:txBody>
          <a:bodyPr lIns="0" tIns="0" rIns="0" bIns="0"/>
          <a:lstStyle>
            <a:lvl1pPr defTabSz="713105">
              <a:defRPr sz="4680">
                <a:solidFill>
                  <a:srgbClr val="142A9D"/>
                </a:solidFill>
              </a:defRPr>
            </a:lvl1pPr>
          </a:lstStyle>
          <a:p>
            <a:pPr lvl="0">
              <a:defRPr sz="1800">
                <a:solidFill>
                  <a:srgbClr val="000000"/>
                </a:solidFill>
              </a:defRPr>
            </a:pPr>
            <a:r>
              <a:rPr lang="en-US" sz="4680" dirty="0">
                <a:solidFill>
                  <a:srgbClr val="002060"/>
                </a:solidFill>
              </a:rPr>
              <a:t>Structure of the modules</a:t>
            </a:r>
          </a:p>
        </p:txBody>
      </p:sp>
      <p:sp>
        <p:nvSpPr>
          <p:cNvPr id="131" name="Shape 131"/>
          <p:cNvSpPr>
            <a:spLocks noGrp="1"/>
          </p:cNvSpPr>
          <p:nvPr>
            <p:ph type="body" idx="1"/>
          </p:nvPr>
        </p:nvSpPr>
        <p:spPr>
          <a:xfrm>
            <a:off x="81210" y="1749971"/>
            <a:ext cx="11608595" cy="3892445"/>
          </a:xfrm>
          <a:prstGeom prst="rect">
            <a:avLst/>
          </a:prstGeom>
        </p:spPr>
        <p:txBody>
          <a:bodyPr lIns="0" tIns="0" rIns="0" bIns="0">
            <a:normAutofit fontScale="92500" lnSpcReduction="10000"/>
          </a:bodyPr>
          <a:lstStyle/>
          <a:p>
            <a:pPr lvl="0" algn="just">
              <a:defRPr sz="1800"/>
            </a:pPr>
            <a:r>
              <a:rPr sz="2800" dirty="0"/>
              <a:t>	</a:t>
            </a:r>
            <a:r>
              <a:rPr lang="en-US" sz="2800" dirty="0">
                <a:solidFill>
                  <a:srgbClr val="002060"/>
                </a:solidFill>
                <a:latin typeface="+mj-ea"/>
                <a:cs typeface="+mj-ea"/>
              </a:rPr>
              <a:t>There are several topics in each module. </a:t>
            </a:r>
            <a:r>
              <a:rPr sz="2800" dirty="0">
                <a:solidFill>
                  <a:srgbClr val="002060"/>
                </a:solidFill>
                <a:latin typeface="+mj-ea"/>
                <a:cs typeface="+mj-ea"/>
              </a:rPr>
              <a:t>	</a:t>
            </a:r>
          </a:p>
          <a:p>
            <a:pPr lvl="0" algn="just">
              <a:defRPr sz="1800"/>
            </a:pPr>
            <a:r>
              <a:rPr lang="en-US" sz="2800" dirty="0">
                <a:solidFill>
                  <a:srgbClr val="002060"/>
                </a:solidFill>
                <a:latin typeface="+mj-ea"/>
                <a:cs typeface="+mj-ea"/>
              </a:rPr>
              <a:t>	Each topic contains: </a:t>
            </a:r>
            <a:endParaRPr sz="2800" dirty="0">
              <a:solidFill>
                <a:srgbClr val="002060"/>
              </a:solidFill>
              <a:latin typeface="+mj-ea"/>
              <a:cs typeface="+mj-ea"/>
            </a:endParaRPr>
          </a:p>
          <a:p>
            <a:pPr marL="1358900" lvl="0" indent="-228600" algn="just">
              <a:buSzPct val="100000"/>
              <a:buChar char="•"/>
              <a:defRPr sz="1800"/>
            </a:pPr>
            <a:r>
              <a:rPr lang="en-US" sz="2800" dirty="0">
                <a:solidFill>
                  <a:srgbClr val="002060"/>
                </a:solidFill>
                <a:latin typeface="+mj-ea"/>
                <a:cs typeface="+mj-ea"/>
              </a:rPr>
              <a:t>A brief introduction and key words</a:t>
            </a:r>
            <a:r>
              <a:rPr sz="2800" dirty="0">
                <a:solidFill>
                  <a:srgbClr val="002060"/>
                </a:solidFill>
                <a:latin typeface="+mj-ea"/>
                <a:cs typeface="+mj-ea"/>
              </a:rPr>
              <a:t>;</a:t>
            </a:r>
          </a:p>
          <a:p>
            <a:pPr marL="1358900" lvl="0" indent="-228600" algn="just">
              <a:buSzPct val="100000"/>
              <a:buChar char="•"/>
              <a:defRPr sz="1800"/>
            </a:pPr>
            <a:r>
              <a:rPr lang="en-US" sz="2800" dirty="0">
                <a:solidFill>
                  <a:srgbClr val="002060"/>
                </a:solidFill>
                <a:latin typeface="+mj-ea"/>
                <a:cs typeface="+mj-ea"/>
              </a:rPr>
              <a:t>Theoretical part for the teacher</a:t>
            </a:r>
            <a:r>
              <a:rPr sz="2800" dirty="0">
                <a:solidFill>
                  <a:srgbClr val="002060"/>
                </a:solidFill>
                <a:latin typeface="+mj-ea"/>
                <a:cs typeface="+mj-ea"/>
              </a:rPr>
              <a:t> -</a:t>
            </a:r>
            <a:r>
              <a:rPr lang="en-US" sz="2800" dirty="0">
                <a:solidFill>
                  <a:srgbClr val="002060"/>
                </a:solidFill>
                <a:latin typeface="+mj-ea"/>
                <a:cs typeface="+mj-ea"/>
              </a:rPr>
              <a:t> provides the basic information, necessary for the planning a lesson on that topic </a:t>
            </a:r>
            <a:r>
              <a:rPr sz="2800" dirty="0">
                <a:solidFill>
                  <a:srgbClr val="002060"/>
                </a:solidFill>
                <a:latin typeface="+mj-ea"/>
                <a:cs typeface="+mj-ea"/>
              </a:rPr>
              <a:t>(</a:t>
            </a:r>
            <a:r>
              <a:rPr lang="en-US" sz="2800" dirty="0">
                <a:solidFill>
                  <a:srgbClr val="002060"/>
                </a:solidFill>
                <a:latin typeface="+mj-ea"/>
                <a:cs typeface="+mj-ea"/>
              </a:rPr>
              <a:t>and links to additional information in some cases</a:t>
            </a:r>
            <a:r>
              <a:rPr sz="2800" dirty="0">
                <a:solidFill>
                  <a:srgbClr val="002060"/>
                </a:solidFill>
                <a:latin typeface="+mj-ea"/>
                <a:cs typeface="+mj-ea"/>
              </a:rPr>
              <a:t>).</a:t>
            </a:r>
          </a:p>
          <a:p>
            <a:pPr lvl="0" indent="1130300" algn="just">
              <a:defRPr sz="1800"/>
            </a:pPr>
            <a:r>
              <a:rPr sz="2800" dirty="0">
                <a:solidFill>
                  <a:srgbClr val="002060"/>
                </a:solidFill>
                <a:latin typeface="+mj-ea"/>
                <a:cs typeface="+mj-ea"/>
              </a:rPr>
              <a:t>! </a:t>
            </a:r>
            <a:r>
              <a:rPr lang="en-US" sz="2800" dirty="0">
                <a:solidFill>
                  <a:srgbClr val="002060"/>
                </a:solidFill>
                <a:latin typeface="+mj-ea"/>
                <a:cs typeface="+mj-ea"/>
              </a:rPr>
              <a:t>THESE ARE NOT READY-TO-USE LESSONS</a:t>
            </a:r>
            <a:r>
              <a:rPr sz="2800" dirty="0">
                <a:solidFill>
                  <a:srgbClr val="002060"/>
                </a:solidFill>
                <a:latin typeface="+mj-ea"/>
                <a:cs typeface="+mj-ea"/>
              </a:rPr>
              <a:t>!</a:t>
            </a:r>
          </a:p>
          <a:p>
            <a:pPr marL="1358900" lvl="0" indent="-228600" algn="just">
              <a:buSzPct val="100000"/>
              <a:buChar char="•"/>
              <a:defRPr sz="1800"/>
            </a:pPr>
            <a:r>
              <a:rPr lang="en-US" sz="2800" dirty="0">
                <a:solidFill>
                  <a:srgbClr val="002060"/>
                </a:solidFill>
                <a:latin typeface="+mj-ea"/>
                <a:cs typeface="+mj-ea"/>
              </a:rPr>
              <a:t>Practical exercises and activities for the students -ready for use in the classroom (in most cases) and with answers provided where applicable. </a:t>
            </a:r>
            <a:endParaRPr sz="2800" dirty="0">
              <a:solidFill>
                <a:srgbClr val="002060"/>
              </a:solidFill>
              <a:latin typeface="+mj-ea"/>
              <a:cs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1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11" name="Shape 111"/>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3218C"/>
                </a:solidFill>
                <a:latin typeface="Calibri"/>
                <a:ea typeface="Calibri"/>
                <a:cs typeface="Calibri"/>
                <a:sym typeface="Calibri"/>
              </a:defRPr>
            </a:lvl1pPr>
          </a:lstStyle>
          <a:p>
            <a:pPr lvl="0">
              <a:defRPr sz="1800" u="none">
                <a:solidFill>
                  <a:srgbClr val="000000"/>
                </a:solidFill>
              </a:defRPr>
            </a:pPr>
            <a:r>
              <a:rPr lang="en-US" sz="4400" u="sng" dirty="0">
                <a:solidFill>
                  <a:srgbClr val="13218C"/>
                </a:solidFill>
              </a:rPr>
              <a:t>How to work with the materials </a:t>
            </a:r>
            <a:r>
              <a:rPr sz="4400" u="sng" dirty="0">
                <a:solidFill>
                  <a:srgbClr val="13218C"/>
                </a:solidFill>
              </a:rPr>
              <a:t>1</a:t>
            </a:r>
          </a:p>
        </p:txBody>
      </p:sp>
      <p:sp>
        <p:nvSpPr>
          <p:cNvPr id="112" name="Shape 112"/>
          <p:cNvSpPr/>
          <p:nvPr/>
        </p:nvSpPr>
        <p:spPr>
          <a:xfrm>
            <a:off x="748072" y="2191194"/>
            <a:ext cx="11198505" cy="2400657"/>
          </a:xfrm>
          <a:prstGeom prst="rect">
            <a:avLst/>
          </a:prstGeom>
          <a:ln w="12700">
            <a:miter lim="400000"/>
          </a:ln>
        </p:spPr>
        <p:txBody>
          <a:bodyPr lIns="0" tIns="0" rIns="0" bIns="0">
            <a:spAutoFit/>
          </a:bodyPr>
          <a:lstStyle/>
          <a:p>
            <a:pPr marL="502285" lvl="0" indent="-502285">
              <a:buClr>
                <a:srgbClr val="002060"/>
              </a:buClr>
              <a:buSzPct val="100000"/>
              <a:buAutoNum type="arabicPeriod"/>
            </a:pPr>
            <a:r>
              <a:rPr lang="en-US" sz="2600" dirty="0">
                <a:solidFill>
                  <a:srgbClr val="002060"/>
                </a:solidFill>
                <a:latin typeface="Calibri"/>
                <a:ea typeface="Calibri"/>
                <a:cs typeface="Calibri"/>
                <a:sym typeface="Calibri"/>
              </a:rPr>
              <a:t>Carefully read the theoretical part for the teacher</a:t>
            </a:r>
            <a:r>
              <a:rPr sz="2600" dirty="0">
                <a:solidFill>
                  <a:srgbClr val="002060"/>
                </a:solidFill>
                <a:latin typeface="Calibri"/>
                <a:ea typeface="Calibri"/>
                <a:cs typeface="Calibri"/>
                <a:sym typeface="Calibri"/>
              </a:rPr>
              <a:t>.</a:t>
            </a:r>
            <a:endParaRPr dirty="0">
              <a:solidFill>
                <a:srgbClr val="002060"/>
              </a:solidFill>
              <a:latin typeface="Calibri"/>
              <a:ea typeface="Calibri"/>
              <a:cs typeface="Calibri"/>
              <a:sym typeface="Calibri"/>
            </a:endParaRPr>
          </a:p>
          <a:p>
            <a:pPr lvl="0"/>
            <a:endParaRPr sz="2600" dirty="0">
              <a:solidFill>
                <a:srgbClr val="002060"/>
              </a:solidFill>
              <a:latin typeface="Calibri"/>
              <a:ea typeface="Calibri"/>
              <a:cs typeface="Calibri"/>
              <a:sym typeface="Calibri"/>
            </a:endParaRPr>
          </a:p>
          <a:p>
            <a:pPr marL="502285" lvl="0" indent="-502285">
              <a:buClr>
                <a:srgbClr val="002060"/>
              </a:buClr>
              <a:buSzPct val="100000"/>
              <a:buAutoNum type="arabicPeriod" startAt="2"/>
            </a:pPr>
            <a:r>
              <a:rPr lang="en-US" sz="2600" dirty="0">
                <a:solidFill>
                  <a:srgbClr val="002060"/>
                </a:solidFill>
                <a:latin typeface="Calibri"/>
                <a:ea typeface="Calibri"/>
                <a:cs typeface="Calibri"/>
                <a:sym typeface="Calibri"/>
              </a:rPr>
              <a:t>Should questions arise, look for answers in the supplementary materials , on the project’s website (</a:t>
            </a:r>
            <a:r>
              <a:rPr sz="2600" dirty="0">
                <a:solidFill>
                  <a:srgbClr val="002060"/>
                </a:solidFill>
                <a:latin typeface="Calibri"/>
                <a:ea typeface="Calibri"/>
                <a:cs typeface="Calibri"/>
                <a:sym typeface="Calibri"/>
              </a:rPr>
              <a:t>http://project-stars.com)</a:t>
            </a:r>
            <a:r>
              <a:rPr lang="en-US" sz="2600" dirty="0">
                <a:solidFill>
                  <a:srgbClr val="002060"/>
                </a:solidFill>
                <a:latin typeface="Calibri"/>
                <a:ea typeface="Calibri"/>
                <a:cs typeface="Calibri"/>
                <a:sym typeface="Calibri"/>
              </a:rPr>
              <a:t>, or other internet sites</a:t>
            </a:r>
            <a:r>
              <a:rPr sz="2600" dirty="0">
                <a:solidFill>
                  <a:srgbClr val="002060"/>
                </a:solidFill>
                <a:latin typeface="Calibri"/>
                <a:ea typeface="Calibri"/>
                <a:cs typeface="Calibri"/>
                <a:sym typeface="Calibri"/>
              </a:rPr>
              <a:t>.                                                           </a:t>
            </a:r>
          </a:p>
          <a:p>
            <a:pPr lvl="0"/>
            <a:r>
              <a:rPr sz="2600" dirty="0">
                <a:solidFill>
                  <a:srgbClr val="002060"/>
                </a:solidFill>
                <a:latin typeface="Calibri"/>
                <a:ea typeface="Calibri"/>
                <a:cs typeface="Calibri"/>
                <a:sym typeface="Calibri"/>
              </a:rPr>
              <a:t>	</a:t>
            </a:r>
            <a:r>
              <a:rPr lang="en-US" sz="2600" dirty="0">
                <a:solidFill>
                  <a:srgbClr val="002060"/>
                </a:solidFill>
                <a:latin typeface="Calibri"/>
                <a:ea typeface="Calibri"/>
                <a:cs typeface="Calibri"/>
                <a:sym typeface="Calibri"/>
              </a:rPr>
              <a:t>Attention! Make sure the information is reliable!</a:t>
            </a:r>
            <a:endParaRPr sz="2600" dirty="0">
              <a:solidFill>
                <a:srgbClr val="002060"/>
              </a:solidFill>
              <a:latin typeface="Calibri"/>
              <a:ea typeface="Calibri"/>
              <a:cs typeface="Calibri"/>
              <a:sym typeface="Calibri"/>
            </a:endParaRPr>
          </a:p>
          <a:p>
            <a:pPr marL="502285" lvl="0" indent="-502285">
              <a:buClr>
                <a:srgbClr val="002163"/>
              </a:buClr>
              <a:buSzPct val="100000"/>
              <a:buAutoNum type="arabicPeriod" startAt="3"/>
            </a:pPr>
            <a:r>
              <a:rPr lang="en-US" sz="2600" dirty="0">
                <a:solidFill>
                  <a:srgbClr val="002060"/>
                </a:solidFill>
                <a:latin typeface="Calibri"/>
                <a:ea typeface="Calibri"/>
                <a:cs typeface="Calibri"/>
                <a:sym typeface="Calibri"/>
              </a:rPr>
              <a:t>Prepare the theoretical part of your lesson. </a:t>
            </a:r>
            <a:endParaRPr sz="2600" dirty="0">
              <a:solidFill>
                <a:srgbClr val="00206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7"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2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29" name="Shape 129"/>
          <p:cNvSpPr/>
          <p:nvPr/>
        </p:nvSpPr>
        <p:spPr>
          <a:xfrm>
            <a:off x="493572" y="1676574"/>
            <a:ext cx="11198506" cy="4578350"/>
          </a:xfrm>
          <a:prstGeom prst="rect">
            <a:avLst/>
          </a:prstGeom>
          <a:ln w="12700">
            <a:miter lim="400000"/>
          </a:ln>
        </p:spPr>
        <p:txBody>
          <a:bodyPr lIns="0" tIns="0" rIns="0" bIns="0">
            <a:spAutoFit/>
          </a:bodyPr>
          <a:lstStyle/>
          <a:p>
            <a:pPr marL="347345" lvl="0" indent="-347345">
              <a:lnSpc>
                <a:spcPct val="120000"/>
              </a:lnSpc>
              <a:buClr>
                <a:srgbClr val="002060"/>
              </a:buClr>
              <a:buSzPct val="100000"/>
              <a:buAutoNum type="arabicPeriod" startAt="4"/>
            </a:pPr>
            <a:r>
              <a:rPr lang="en-US" sz="2400">
                <a:solidFill>
                  <a:srgbClr val="182392"/>
                </a:solidFill>
                <a:latin typeface="Calibri"/>
                <a:ea typeface="Calibri"/>
                <a:cs typeface="Calibri"/>
                <a:sym typeface="Calibri"/>
              </a:rPr>
              <a:t>Read carefully the practical exercises and their answers. </a:t>
            </a:r>
          </a:p>
          <a:p>
            <a:pPr marL="347345" lvl="0" indent="-347345">
              <a:lnSpc>
                <a:spcPct val="120000"/>
              </a:lnSpc>
              <a:buClr>
                <a:srgbClr val="002060"/>
              </a:buClr>
              <a:buSzPct val="100000"/>
              <a:buAutoNum type="arabicPeriod" startAt="4"/>
            </a:pPr>
            <a:r>
              <a:rPr lang="en-US" sz="2400">
                <a:solidFill>
                  <a:srgbClr val="222EA8"/>
                </a:solidFill>
                <a:latin typeface="Calibri"/>
                <a:ea typeface="Calibri"/>
                <a:cs typeface="Calibri"/>
                <a:sym typeface="Calibri"/>
              </a:rPr>
              <a:t>Should questions arise, look for answers in the supplementary materials , on the project’s website (</a:t>
            </a:r>
            <a:r>
              <a:rPr sz="2400">
                <a:solidFill>
                  <a:srgbClr val="222EA8"/>
                </a:solidFill>
                <a:latin typeface="Calibri"/>
                <a:ea typeface="Calibri"/>
                <a:cs typeface="Calibri"/>
                <a:sym typeface="Calibri"/>
              </a:rPr>
              <a:t>http://project-stars.com)</a:t>
            </a:r>
            <a:r>
              <a:rPr lang="en-US" sz="2400">
                <a:solidFill>
                  <a:srgbClr val="222EA8"/>
                </a:solidFill>
                <a:latin typeface="Calibri"/>
                <a:ea typeface="Calibri"/>
                <a:cs typeface="Calibri"/>
                <a:sym typeface="Calibri"/>
              </a:rPr>
              <a:t>, or other internet sites</a:t>
            </a:r>
            <a:r>
              <a:rPr sz="2400">
                <a:solidFill>
                  <a:srgbClr val="222EA8"/>
                </a:solidFill>
                <a:latin typeface="Calibri"/>
                <a:ea typeface="Calibri"/>
                <a:cs typeface="Calibri"/>
                <a:sym typeface="Calibri"/>
              </a:rPr>
              <a:t>.</a:t>
            </a:r>
            <a:r>
              <a:rPr sz="2400">
                <a:solidFill>
                  <a:srgbClr val="002060"/>
                </a:solidFill>
                <a:latin typeface="Calibri"/>
                <a:ea typeface="Calibri"/>
                <a:cs typeface="Calibri"/>
                <a:sym typeface="Calibri"/>
              </a:rPr>
              <a:t>                                                           </a:t>
            </a:r>
          </a:p>
          <a:p>
            <a:pPr lvl="0"/>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Attention! Make sure the information is reliable!</a:t>
            </a:r>
          </a:p>
          <a:p>
            <a:pPr marL="347345" lvl="0" indent="-347345">
              <a:lnSpc>
                <a:spcPct val="120000"/>
              </a:lnSpc>
              <a:buClr>
                <a:srgbClr val="002060"/>
              </a:buClr>
              <a:buSzPct val="100000"/>
              <a:buAutoNum type="arabicPeriod" startAt="4"/>
            </a:pPr>
            <a:r>
              <a:rPr lang="en-US" sz="2400">
                <a:solidFill>
                  <a:srgbClr val="183294"/>
                </a:solidFill>
                <a:sym typeface="Calibri"/>
              </a:rPr>
              <a:t>Depending on the theoretical content of your lesson, choose appropriate pracical activities to use. You can look for additional exercises in the supplementary materials or at the webpage of the project</a:t>
            </a:r>
            <a:r>
              <a:rPr sz="2400">
                <a:solidFill>
                  <a:srgbClr val="183294"/>
                </a:solidFill>
                <a:sym typeface="Calibri"/>
              </a:rPr>
              <a:t> (http://project-stars.com/?lang=bg)</a:t>
            </a:r>
            <a:r>
              <a:rPr lang="en-US" sz="2400">
                <a:solidFill>
                  <a:srgbClr val="183294"/>
                </a:solidFill>
                <a:sym typeface="Calibri"/>
              </a:rPr>
              <a:t>,</a:t>
            </a:r>
            <a:r>
              <a:rPr sz="2400">
                <a:solidFill>
                  <a:srgbClr val="183294"/>
                </a:solidFill>
                <a:sym typeface="Calibri"/>
              </a:rPr>
              <a:t> </a:t>
            </a:r>
            <a:r>
              <a:rPr lang="en-US" sz="2400">
                <a:solidFill>
                  <a:srgbClr val="222EA8"/>
                </a:solidFill>
                <a:sym typeface="Calibri"/>
              </a:rPr>
              <a:t>or other internet sites</a:t>
            </a:r>
            <a:r>
              <a:rPr sz="2400">
                <a:solidFill>
                  <a:srgbClr val="222EA8"/>
                </a:solidFill>
                <a:sym typeface="Calibri"/>
              </a:rPr>
              <a:t>.</a:t>
            </a:r>
            <a:r>
              <a:rPr sz="2400">
                <a:solidFill>
                  <a:srgbClr val="002060"/>
                </a:solidFill>
                <a:sym typeface="Calibri"/>
              </a:rPr>
              <a:t>                                                           </a:t>
            </a:r>
            <a:endParaRPr sz="2400">
              <a:solidFill>
                <a:srgbClr val="002060"/>
              </a:solidFill>
              <a:latin typeface="Calibri"/>
              <a:ea typeface="Calibri"/>
              <a:cs typeface="Calibri"/>
              <a:sym typeface="Calibri"/>
            </a:endParaRPr>
          </a:p>
          <a:p>
            <a:pPr lvl="0"/>
            <a:r>
              <a:rPr sz="2400">
                <a:solidFill>
                  <a:srgbClr val="002060"/>
                </a:solidFill>
                <a:sym typeface="Calibri"/>
              </a:rPr>
              <a:t>	</a:t>
            </a:r>
            <a:r>
              <a:rPr lang="en-US" sz="2400">
                <a:solidFill>
                  <a:srgbClr val="002060"/>
                </a:solidFill>
                <a:sym typeface="Calibri"/>
              </a:rPr>
              <a:t>Attention! Make sure the information is reliable!</a:t>
            </a:r>
            <a:endParaRPr lang="en-US" sz="2400">
              <a:solidFill>
                <a:srgbClr val="002060"/>
              </a:solidFill>
              <a:latin typeface="Calibri"/>
              <a:ea typeface="Calibri"/>
              <a:cs typeface="Calibri"/>
              <a:sym typeface="Calibri"/>
            </a:endParaRPr>
          </a:p>
          <a:p>
            <a:pPr lvl="0"/>
            <a:endParaRPr sz="2400">
              <a:solidFill>
                <a:srgbClr val="122994"/>
              </a:solidFill>
              <a:latin typeface="Calibri"/>
              <a:ea typeface="Calibri"/>
              <a:cs typeface="Calibri"/>
              <a:sym typeface="Calibri"/>
            </a:endParaRPr>
          </a:p>
          <a:p>
            <a:pPr lvl="0"/>
            <a:endParaRPr sz="2400">
              <a:latin typeface="Calibri"/>
              <a:ea typeface="Calibri"/>
              <a:cs typeface="Calibri"/>
              <a:sym typeface="Calibri"/>
            </a:endParaRPr>
          </a:p>
        </p:txBody>
      </p:sp>
      <p:sp>
        <p:nvSpPr>
          <p:cNvPr id="130" name="Shape 13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dirty="0">
                <a:solidFill>
                  <a:srgbClr val="13218C"/>
                </a:solidFill>
                <a:sym typeface="+mn-ea"/>
              </a:rPr>
              <a:t>How to work with the materials</a:t>
            </a:r>
            <a:r>
              <a:rPr sz="4400" u="sng" dirty="0">
                <a:solidFill>
                  <a:srgbClr val="152294"/>
                </a:solidFill>
              </a:rPr>
              <a:t> </a:t>
            </a:r>
            <a:r>
              <a:rPr lang="en-US" sz="4400" u="sng" dirty="0">
                <a:solidFill>
                  <a:srgbClr val="152294"/>
                </a:solidFill>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4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41" name="Shape 141"/>
          <p:cNvSpPr/>
          <p:nvPr/>
        </p:nvSpPr>
        <p:spPr>
          <a:xfrm>
            <a:off x="496747" y="1486760"/>
            <a:ext cx="11198506" cy="3077845"/>
          </a:xfrm>
          <a:prstGeom prst="rect">
            <a:avLst/>
          </a:prstGeom>
          <a:ln w="12700">
            <a:miter lim="400000"/>
          </a:ln>
        </p:spPr>
        <p:txBody>
          <a:bodyPr wrap="square" lIns="0" tIns="0" rIns="0" bIns="0">
            <a:spAutoFit/>
          </a:bodyPr>
          <a:lstStyle/>
          <a:p>
            <a:pPr lvl="0"/>
            <a:endParaRPr sz="2500">
              <a:solidFill>
                <a:srgbClr val="122994"/>
              </a:solidFill>
              <a:latin typeface="Calibri"/>
              <a:ea typeface="Calibri"/>
              <a:cs typeface="Calibri"/>
              <a:sym typeface="Calibri"/>
            </a:endParaRPr>
          </a:p>
          <a:p>
            <a:pPr marL="0" lvl="0" indent="0">
              <a:buClr>
                <a:srgbClr val="002060"/>
              </a:buClr>
              <a:buSzPct val="100000"/>
              <a:buNone/>
            </a:pPr>
            <a:r>
              <a:rPr lang="en-US" altLang="en-US" sz="2500">
                <a:solidFill>
                  <a:srgbClr val="122994"/>
                </a:solidFill>
                <a:latin typeface="Calibri"/>
                <a:ea typeface="Calibri"/>
                <a:cs typeface="Calibri"/>
                <a:sym typeface="Calibri"/>
              </a:rPr>
              <a:t>7. </a:t>
            </a:r>
            <a:r>
              <a:rPr lang="en-US" sz="2500">
                <a:solidFill>
                  <a:srgbClr val="122994"/>
                </a:solidFill>
                <a:sym typeface="Calibri"/>
              </a:rPr>
              <a:t>Keep in mind that some of the activities require materials that should be available during the lesson.</a:t>
            </a:r>
            <a:endParaRPr sz="2500">
              <a:solidFill>
                <a:srgbClr val="122994"/>
              </a:solidFill>
              <a:latin typeface="Calibri"/>
              <a:ea typeface="Calibri"/>
              <a:cs typeface="Calibri"/>
              <a:sym typeface="Calibri"/>
            </a:endParaRPr>
          </a:p>
          <a:p>
            <a:pPr marL="0" lvl="0" indent="0">
              <a:buClr>
                <a:srgbClr val="002060"/>
              </a:buClr>
              <a:buSzPct val="100000"/>
              <a:buNone/>
            </a:pPr>
            <a:r>
              <a:rPr lang="en-US" altLang="en-US" sz="2500">
                <a:solidFill>
                  <a:srgbClr val="122994"/>
                </a:solidFill>
                <a:latin typeface="Calibri"/>
                <a:ea typeface="Calibri"/>
                <a:cs typeface="Calibri"/>
                <a:sym typeface="Calibri"/>
              </a:rPr>
              <a:t>8. </a:t>
            </a:r>
            <a:r>
              <a:rPr lang="en-US" sz="2500">
                <a:solidFill>
                  <a:srgbClr val="122994"/>
                </a:solidFill>
                <a:latin typeface="Calibri"/>
                <a:ea typeface="Calibri"/>
                <a:cs typeface="Calibri"/>
                <a:sym typeface="Calibri"/>
              </a:rPr>
              <a:t>We reccomend you try out the activities yourself before presenting them in the classroom. Based on yours students ages and abilities, you might need to modify the activities (either to make them easier or more difficult). However make sure to keep them correct in terms of physics. </a:t>
            </a:r>
            <a:endParaRPr sz="2500">
              <a:solidFill>
                <a:srgbClr val="122994"/>
              </a:solidFill>
              <a:latin typeface="Calibri"/>
              <a:ea typeface="Calibri"/>
              <a:cs typeface="Calibri"/>
              <a:sym typeface="Calibri"/>
            </a:endParaRPr>
          </a:p>
          <a:p>
            <a:pPr marL="347345" lvl="0" indent="-347345">
              <a:buClr>
                <a:srgbClr val="002163"/>
              </a:buClr>
              <a:buSzPct val="100000"/>
              <a:buAutoNum type="arabicPeriod" startAt="9"/>
            </a:pPr>
            <a:r>
              <a:rPr lang="en-US" sz="2500">
                <a:solidFill>
                  <a:srgbClr val="122994"/>
                </a:solidFill>
                <a:latin typeface="Calibri"/>
                <a:ea typeface="Calibri"/>
                <a:cs typeface="Calibri"/>
                <a:sym typeface="Calibri"/>
              </a:rPr>
              <a:t>You can give parts of, or whole exercises as homework. </a:t>
            </a:r>
            <a:endParaRPr sz="2500">
              <a:solidFill>
                <a:srgbClr val="122994"/>
              </a:solidFill>
              <a:latin typeface="Calibri"/>
              <a:ea typeface="Calibri"/>
              <a:cs typeface="Calibri"/>
              <a:sym typeface="Calibri"/>
            </a:endParaRPr>
          </a:p>
        </p:txBody>
      </p:sp>
      <p:sp>
        <p:nvSpPr>
          <p:cNvPr id="142" name="Shape 142"/>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a:t>
            </a:r>
            <a:r>
              <a:rPr lang="en-US" sz="4400" u="sng">
                <a:solidFill>
                  <a:srgbClr val="152294"/>
                </a:solidFill>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4051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pPr algn="ctr"/>
            <a:r>
              <a:rPr lang="en-US" sz="4400" u="sng" dirty="0">
                <a:solidFill>
                  <a:srgbClr val="002060"/>
                </a:solidFill>
              </a:rPr>
              <a:t>Module</a:t>
            </a:r>
            <a:r>
              <a:rPr lang="bg-BG" sz="4400" u="sng" dirty="0">
                <a:solidFill>
                  <a:srgbClr val="002060"/>
                </a:solidFill>
              </a:rPr>
              <a:t> 1 - </a:t>
            </a:r>
            <a:r>
              <a:rPr lang="en-US" sz="4400" u="sng" dirty="0">
                <a:solidFill>
                  <a:srgbClr val="002060"/>
                </a:solidFill>
              </a:rPr>
              <a:t>content</a:t>
            </a:r>
            <a:endParaRPr lang="en-GB" sz="4400" u="sng" dirty="0">
              <a:solidFill>
                <a:srgbClr val="002060"/>
              </a:solidFill>
            </a:endParaRPr>
          </a:p>
        </p:txBody>
      </p:sp>
      <p:sp>
        <p:nvSpPr>
          <p:cNvPr id="10" name="BlokTextu 8"/>
          <p:cNvSpPr txBox="1"/>
          <p:nvPr/>
        </p:nvSpPr>
        <p:spPr>
          <a:xfrm>
            <a:off x="249959" y="1628179"/>
            <a:ext cx="11685320" cy="1815882"/>
          </a:xfrm>
          <a:prstGeom prst="rect">
            <a:avLst/>
          </a:prstGeom>
          <a:noFill/>
        </p:spPr>
        <p:txBody>
          <a:bodyPr wrap="square" rtlCol="0">
            <a:spAutoFit/>
          </a:bodyPr>
          <a:lstStyle/>
          <a:p>
            <a:r>
              <a:rPr lang="bg-BG" sz="2800" dirty="0">
                <a:solidFill>
                  <a:srgbClr val="002060"/>
                </a:solidFill>
              </a:rPr>
              <a:t> </a:t>
            </a:r>
            <a:r>
              <a:rPr lang="en-US" sz="2800" dirty="0">
                <a:solidFill>
                  <a:srgbClr val="002060"/>
                </a:solidFill>
              </a:rPr>
              <a:t>Constellations</a:t>
            </a:r>
            <a:r>
              <a:rPr lang="en-US" altLang="en-US" sz="2800" dirty="0">
                <a:solidFill>
                  <a:srgbClr val="002060"/>
                </a:solidFill>
              </a:rPr>
              <a:t>:</a:t>
            </a:r>
            <a:endParaRPr lang="sk-SK" altLang="en-US" sz="2800" dirty="0">
              <a:solidFill>
                <a:srgbClr val="002060"/>
              </a:solidFill>
            </a:endParaRPr>
          </a:p>
          <a:p>
            <a:r>
              <a:rPr lang="en-US" sz="2800">
                <a:solidFill>
                  <a:srgbClr val="002060"/>
                </a:solidFill>
              </a:rPr>
              <a:t>Explanations</a:t>
            </a:r>
            <a:r>
              <a:rPr lang="bg-BG" sz="2800" dirty="0">
                <a:solidFill>
                  <a:srgbClr val="002060"/>
                </a:solidFill>
              </a:rPr>
              <a:t>. </a:t>
            </a:r>
            <a:r>
              <a:rPr lang="en-US" sz="2800" dirty="0">
                <a:solidFill>
                  <a:srgbClr val="002060"/>
                </a:solidFill>
              </a:rPr>
              <a:t>The list of the constellations</a:t>
            </a:r>
            <a:r>
              <a:rPr lang="bg-BG" sz="2800" dirty="0">
                <a:solidFill>
                  <a:srgbClr val="002060"/>
                </a:solidFill>
              </a:rPr>
              <a:t>. </a:t>
            </a:r>
            <a:r>
              <a:rPr lang="en-US" sz="2800" dirty="0">
                <a:solidFill>
                  <a:srgbClr val="002060"/>
                </a:solidFill>
              </a:rPr>
              <a:t>Myths and legends. </a:t>
            </a:r>
            <a:endParaRPr lang="en-GB" sz="2800" dirty="0">
              <a:solidFill>
                <a:srgbClr val="002060"/>
              </a:solidFill>
            </a:endParaRPr>
          </a:p>
          <a:p>
            <a:endParaRPr lang="bg-BG" sz="2800" dirty="0">
              <a:solidFill>
                <a:srgbClr val="002060"/>
              </a:solidFill>
            </a:endParaRPr>
          </a:p>
          <a:p>
            <a:endParaRPr lang="en-GB" sz="2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4051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pPr algn="ctr"/>
            <a:r>
              <a:rPr lang="en-US" sz="4400" u="sng" dirty="0">
                <a:solidFill>
                  <a:srgbClr val="002060"/>
                </a:solidFill>
              </a:rPr>
              <a:t>Theoretical content </a:t>
            </a:r>
            <a:endParaRPr lang="en-GB" sz="4400" u="sng" dirty="0">
              <a:solidFill>
                <a:srgbClr val="002060"/>
              </a:solidFill>
            </a:endParaRPr>
          </a:p>
        </p:txBody>
      </p:sp>
      <p:sp>
        <p:nvSpPr>
          <p:cNvPr id="10" name="BlokTextu 8"/>
          <p:cNvSpPr txBox="1"/>
          <p:nvPr/>
        </p:nvSpPr>
        <p:spPr>
          <a:xfrm>
            <a:off x="249959" y="1830054"/>
            <a:ext cx="11685320" cy="4092575"/>
          </a:xfrm>
          <a:prstGeom prst="rect">
            <a:avLst/>
          </a:prstGeom>
          <a:noFill/>
        </p:spPr>
        <p:txBody>
          <a:bodyPr wrap="square" rtlCol="0">
            <a:spAutoFit/>
          </a:bodyPr>
          <a:lstStyle/>
          <a:p>
            <a:r>
              <a:rPr lang="en-US" sz="3600" dirty="0">
                <a:solidFill>
                  <a:srgbClr val="002060"/>
                </a:solidFill>
              </a:rPr>
              <a:t>Constellations</a:t>
            </a:r>
            <a:endParaRPr lang="en-GB" sz="3600" dirty="0">
              <a:solidFill>
                <a:srgbClr val="002060"/>
              </a:solidFill>
            </a:endParaRPr>
          </a:p>
          <a:p>
            <a:pPr lvl="1"/>
            <a:r>
              <a:rPr lang="cs-CZ" sz="2800" dirty="0">
                <a:solidFill>
                  <a:srgbClr val="002060"/>
                </a:solidFill>
              </a:rPr>
              <a:t>	</a:t>
            </a:r>
            <a:r>
              <a:rPr lang="en-US" sz="2800" dirty="0">
                <a:solidFill>
                  <a:srgbClr val="002060"/>
                </a:solidFill>
              </a:rPr>
              <a:t>- the need for constellations</a:t>
            </a:r>
            <a:r>
              <a:rPr lang="bg-BG" sz="2800" dirty="0">
                <a:solidFill>
                  <a:srgbClr val="002060"/>
                </a:solidFill>
              </a:rPr>
              <a:t>;</a:t>
            </a:r>
          </a:p>
          <a:p>
            <a:pPr lvl="1"/>
            <a:r>
              <a:rPr lang="bg-BG" sz="2800" dirty="0">
                <a:solidFill>
                  <a:srgbClr val="002060"/>
                </a:solidFill>
              </a:rPr>
              <a:t>	- </a:t>
            </a:r>
            <a:r>
              <a:rPr lang="en-US" sz="2800" dirty="0">
                <a:solidFill>
                  <a:srgbClr val="002060"/>
                </a:solidFill>
              </a:rPr>
              <a:t>historical review</a:t>
            </a:r>
            <a:r>
              <a:rPr lang="bg-BG" sz="2800" dirty="0">
                <a:solidFill>
                  <a:srgbClr val="002060"/>
                </a:solidFill>
              </a:rPr>
              <a:t>;</a:t>
            </a:r>
          </a:p>
          <a:p>
            <a:pPr lvl="1"/>
            <a:r>
              <a:rPr lang="bg-BG" sz="2800" dirty="0">
                <a:solidFill>
                  <a:srgbClr val="002060"/>
                </a:solidFill>
              </a:rPr>
              <a:t>	- </a:t>
            </a:r>
            <a:r>
              <a:rPr lang="en-US" sz="2800" dirty="0">
                <a:solidFill>
                  <a:srgbClr val="002060"/>
                </a:solidFill>
              </a:rPr>
              <a:t>modern constellations</a:t>
            </a:r>
            <a:r>
              <a:rPr lang="bg-BG" sz="2800" dirty="0">
                <a:solidFill>
                  <a:srgbClr val="002060"/>
                </a:solidFill>
              </a:rPr>
              <a:t>;</a:t>
            </a:r>
          </a:p>
          <a:p>
            <a:pPr lvl="1"/>
            <a:r>
              <a:rPr lang="bg-BG" sz="2800" dirty="0">
                <a:solidFill>
                  <a:srgbClr val="002060"/>
                </a:solidFill>
              </a:rPr>
              <a:t>	- </a:t>
            </a:r>
            <a:r>
              <a:rPr lang="en-US" sz="2800" dirty="0">
                <a:solidFill>
                  <a:srgbClr val="002060"/>
                </a:solidFill>
              </a:rPr>
              <a:t>asterism</a:t>
            </a:r>
            <a:r>
              <a:rPr lang="bg-BG" sz="2800" dirty="0">
                <a:solidFill>
                  <a:srgbClr val="002060"/>
                </a:solidFill>
              </a:rPr>
              <a:t>;</a:t>
            </a:r>
          </a:p>
          <a:p>
            <a:pPr lvl="1"/>
            <a:r>
              <a:rPr lang="bg-BG" sz="2800" dirty="0">
                <a:solidFill>
                  <a:srgbClr val="002060"/>
                </a:solidFill>
              </a:rPr>
              <a:t>	- </a:t>
            </a:r>
            <a:r>
              <a:rPr lang="en-US" sz="2800" dirty="0">
                <a:solidFill>
                  <a:srgbClr val="002060"/>
                </a:solidFill>
              </a:rPr>
              <a:t>Greek legends and myths for the constellations;</a:t>
            </a:r>
            <a:endParaRPr lang="bg-BG" sz="2800" dirty="0">
              <a:solidFill>
                <a:srgbClr val="002060"/>
              </a:solidFill>
            </a:endParaRPr>
          </a:p>
          <a:p>
            <a:pPr lvl="1"/>
            <a:r>
              <a:rPr lang="bg-BG" sz="2800" dirty="0">
                <a:solidFill>
                  <a:srgbClr val="002060"/>
                </a:solidFill>
              </a:rPr>
              <a:t>	- </a:t>
            </a:r>
            <a:r>
              <a:rPr lang="en-US" sz="2800" dirty="0">
                <a:solidFill>
                  <a:srgbClr val="002060"/>
                </a:solidFill>
              </a:rPr>
              <a:t>zodiacal constellations</a:t>
            </a:r>
            <a:r>
              <a:rPr lang="bg-BG" sz="2800" dirty="0">
                <a:solidFill>
                  <a:srgbClr val="002060"/>
                </a:solidFill>
              </a:rPr>
              <a:t>;</a:t>
            </a:r>
          </a:p>
          <a:p>
            <a:pPr lvl="1"/>
            <a:r>
              <a:rPr lang="bg-BG" sz="2800" dirty="0">
                <a:solidFill>
                  <a:srgbClr val="002060"/>
                </a:solidFill>
              </a:rPr>
              <a:t>	- </a:t>
            </a:r>
            <a:r>
              <a:rPr lang="en-US" sz="2800" dirty="0">
                <a:solidFill>
                  <a:srgbClr val="002060"/>
                </a:solidFill>
              </a:rPr>
              <a:t>Bulgarian names and legends for the constellations</a:t>
            </a:r>
            <a:r>
              <a:rPr lang="bg-BG" sz="2800" dirty="0">
                <a:solidFill>
                  <a:srgbClr val="002060"/>
                </a:solidFill>
              </a:rPr>
              <a:t>.</a:t>
            </a:r>
            <a:endParaRPr lang="en-GB" sz="2800" dirty="0">
              <a:solidFill>
                <a:srgbClr val="002060"/>
              </a:solidFill>
            </a:endParaRPr>
          </a:p>
          <a:p>
            <a:endParaRPr lang="en-GB" sz="2800" dirty="0">
              <a:solidFill>
                <a:srgbClr val="002060"/>
              </a:solidFill>
            </a:endParaRP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3244</Words>
  <Application>Microsoft Office PowerPoint</Application>
  <PresentationFormat>Širokouhlá</PresentationFormat>
  <Paragraphs>807</Paragraphs>
  <Slides>35</Slides>
  <Notes>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35</vt:i4>
      </vt:variant>
    </vt:vector>
  </HeadingPairs>
  <TitlesOfParts>
    <vt:vector size="41" baseType="lpstr">
      <vt:lpstr>Arial</vt:lpstr>
      <vt:lpstr>Calibri</vt:lpstr>
      <vt:lpstr>Calibri Light</vt:lpstr>
      <vt:lpstr>Franklin Gothic Book</vt:lpstr>
      <vt:lpstr>Verdana</vt:lpstr>
      <vt:lpstr>Motív Office</vt:lpstr>
      <vt:lpstr>Prezentácia programu PowerPoint</vt:lpstr>
      <vt:lpstr>Prezentácia programu PowerPoint</vt:lpstr>
      <vt:lpstr>STARS modules</vt:lpstr>
      <vt:lpstr>Structure of the modules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Maria Zelenkova</dc:creator>
  <cp:lastModifiedBy>Andrea</cp:lastModifiedBy>
  <cp:revision>159</cp:revision>
  <dcterms:created xsi:type="dcterms:W3CDTF">2020-09-12T06:26:33Z</dcterms:created>
  <dcterms:modified xsi:type="dcterms:W3CDTF">2020-09-30T11:06:35Z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1033-11.1.0.9615</vt:lpwstr>
  </property>
</Properties>
</file>