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33.xml" ContentType="application/vnd.openxmlformats-officedocument.presentationml.notesSlide+xml"/>
  <Override PartName="/ppt/notesSlides/_rels/notesSlide33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media/image1.png" ContentType="image/png"/>
  <Override PartName="/ppt/media/image31.png" ContentType="image/png"/>
  <Override PartName="/ppt/media/image7.jpeg" ContentType="image/jpeg"/>
  <Override PartName="/ppt/media/image54.jpeg" ContentType="image/jpeg"/>
  <Override PartName="/ppt/media/image2.jpeg" ContentType="image/jpeg"/>
  <Override PartName="/ppt/media/image38.png" ContentType="image/png"/>
  <Override PartName="/ppt/media/image8.png" ContentType="image/png"/>
  <Override PartName="/ppt/media/image74.png" ContentType="image/png"/>
  <Override PartName="/ppt/media/image48.png" ContentType="image/png"/>
  <Override PartName="/ppt/media/image3.jpeg" ContentType="image/jpeg"/>
  <Override PartName="/ppt/media/image55.jpeg" ContentType="image/jpeg"/>
  <Override PartName="/ppt/media/image4.png" ContentType="image/png"/>
  <Override PartName="/ppt/media/image5.jpeg" ContentType="image/jpeg"/>
  <Override PartName="/ppt/media/image57.jpeg" ContentType="image/jpeg"/>
  <Override PartName="/ppt/media/image6.png" ContentType="image/png"/>
  <Override PartName="/ppt/media/image9.jpeg" ContentType="image/jpeg"/>
  <Override PartName="/ppt/media/image10.png" ContentType="image/png"/>
  <Override PartName="/ppt/media/image29.jpeg" ContentType="image/jpeg"/>
  <Override PartName="/ppt/media/image11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80.jpeg" ContentType="image/jpeg"/>
  <Override PartName="/ppt/media/image19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16.jpeg" ContentType="image/jpeg"/>
  <Override PartName="/ppt/media/image17.png" ContentType="image/png"/>
  <Override PartName="/ppt/media/image24.jpeg" ContentType="image/jpeg"/>
  <Override PartName="/ppt/media/image20.jpeg" ContentType="image/jpeg"/>
  <Override PartName="/ppt/media/image44.png" ContentType="image/png"/>
  <Override PartName="/ppt/media/image21.png" ContentType="image/png"/>
  <Override PartName="/ppt/media/image58.jpeg" ContentType="image/jpeg"/>
  <Override PartName="/ppt/media/image22.jpeg" ContentType="image/jpeg"/>
  <Override PartName="/ppt/media/image23.png" ContentType="image/png"/>
  <Override PartName="/ppt/media/image25.png" ContentType="image/png"/>
  <Override PartName="/ppt/media/image26.jpeg" ContentType="image/jpeg"/>
  <Override PartName="/ppt/media/image27.jpeg" ContentType="image/jpeg"/>
  <Override PartName="/ppt/media/image47.png" ContentType="image/png"/>
  <Override PartName="/ppt/media/image28.png" ContentType="image/png"/>
  <Override PartName="/ppt/media/image30.png" ContentType="image/png"/>
  <Override PartName="/ppt/media/image32.jpeg" ContentType="image/jpeg"/>
  <Override PartName="/ppt/media/image33.jpeg" ContentType="image/jpeg"/>
  <Override PartName="/ppt/media/image62.png" ContentType="image/png"/>
  <Override PartName="/ppt/media/image34.png" ContentType="image/png"/>
  <Override PartName="/ppt/media/image36.png" ContentType="image/png"/>
  <Override PartName="/ppt/media/image37.jpeg" ContentType="image/jpeg"/>
  <Override PartName="/ppt/media/image82.jpeg" ContentType="image/jpeg"/>
  <Override PartName="/ppt/media/image39.png" ContentType="image/png"/>
  <Override PartName="/ppt/media/image40.jpeg" ContentType="image/jpeg"/>
  <Override PartName="/ppt/media/image41.png" ContentType="image/png"/>
  <Override PartName="/ppt/media/image42.png" ContentType="image/png"/>
  <Override PartName="/ppt/media/image43.jpeg" ContentType="image/jpeg"/>
  <Override PartName="/ppt/media/image50.png" ContentType="image/png"/>
  <Override PartName="/ppt/media/image45.png" ContentType="image/png"/>
  <Override PartName="/ppt/media/image46.jpeg" ContentType="image/jpeg"/>
  <Override PartName="/ppt/media/image49.jpeg" ContentType="image/jpeg"/>
  <Override PartName="/ppt/media/image51.jpeg" ContentType="image/jpeg"/>
  <Override PartName="/ppt/media/image52.jpeg" ContentType="image/jpeg"/>
  <Override PartName="/ppt/media/image53.png" ContentType="image/png"/>
  <Override PartName="/ppt/media/image60.jpeg" ContentType="image/jpeg"/>
  <Override PartName="/ppt/media/image56.png" ContentType="image/png"/>
  <Override PartName="/ppt/media/image59.png" ContentType="image/png"/>
  <Override PartName="/ppt/media/image61.jpeg" ContentType="image/jpeg"/>
  <Override PartName="/ppt/media/image63.jpeg" ContentType="image/jpeg"/>
  <Override PartName="/ppt/media/image64.jpeg" ContentType="image/jpeg"/>
  <Override PartName="/ppt/media/image65.png" ContentType="image/png"/>
  <Override PartName="/ppt/media/image66.jpeg" ContentType="image/jpeg"/>
  <Override PartName="/ppt/media/image67.jpeg" ContentType="image/jpeg"/>
  <Override PartName="/ppt/media/image68.png" ContentType="image/png"/>
  <Override PartName="/ppt/media/image69.jpeg" ContentType="image/jpeg"/>
  <Override PartName="/ppt/media/image70.jpeg" ContentType="image/jpeg"/>
  <Override PartName="/ppt/media/image71.png" ContentType="image/png"/>
  <Override PartName="/ppt/media/image72.jpeg" ContentType="image/jpeg"/>
  <Override PartName="/ppt/media/image73.jpeg" ContentType="image/jpeg"/>
  <Override PartName="/ppt/media/image75.jpeg" ContentType="image/jpeg"/>
  <Override PartName="/ppt/media/image76.png" ContentType="image/png"/>
  <Override PartName="/ppt/media/image77.jpeg" ContentType="image/jpeg"/>
  <Override PartName="/ppt/media/image78.jpeg" ContentType="image/jpeg"/>
  <Override PartName="/ppt/media/image79.png" ContentType="image/png"/>
  <Override PartName="/ppt/media/image81.png" ContentType="image/png"/>
  <Override PartName="/ppt/media/image83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SK" sz="1800" spc="-1" strike="noStrike">
                <a:solidFill>
                  <a:srgbClr val="000000"/>
                </a:solidFill>
                <a:latin typeface="Arial"/>
              </a:rPr>
              <a:t>Kliknúť pre presun snímky</a:t>
            </a:r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k-SK" sz="2000" spc="-1" strike="noStrike">
                <a:latin typeface="Arial"/>
              </a:rPr>
              <a:t>Kliknúť pre úpravu formátu poznámok</a:t>
            </a:r>
            <a:endParaRPr b="0" lang="sk-SK" sz="20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k-SK" sz="1400" spc="-1" strike="noStrike">
                <a:latin typeface="Times New Roman"/>
              </a:rPr>
              <a:t>&lt;hlavička&gt;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sk-SK" sz="1400" spc="-1" strike="noStrike">
                <a:latin typeface="Times New Roman"/>
              </a:rPr>
              <a:t>&lt;dátum/čas&gt;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sk-SK" sz="1400" spc="-1" strike="noStrike">
                <a:latin typeface="Times New Roman"/>
              </a:rPr>
              <a:t>&lt;päta&gt;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3D8A92A9-7D48-4AD0-AA8A-5490703D8C6D}" type="slidenum">
              <a:rPr b="0" lang="sk-SK" sz="1400" spc="-1" strike="noStrike">
                <a:latin typeface="Times New Roman"/>
              </a:rPr>
              <a:t>&lt;číslo&gt;</a:t>
            </a:fld>
            <a:endParaRPr b="0" lang="sk-SK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i="1" lang="sk-SK" sz="1200" spc="-1" strike="noStrike">
                <a:latin typeface="Calibri"/>
                <a:ea typeface="Calibri"/>
              </a:rPr>
              <a:t>DOI: 10.3102/003465430298487, </a:t>
            </a:r>
            <a:r>
              <a:rPr b="0" lang="sk-SK" sz="1200" spc="-1" strike="noStrike">
                <a:latin typeface="Calibri"/>
                <a:ea typeface="Calibri"/>
              </a:rPr>
              <a:t>The Power of Feedback, John Hattie and Helen Timperley, </a:t>
            </a:r>
            <a:r>
              <a:rPr b="0" i="1" lang="sk-SK" sz="1200" spc="-1" strike="noStrike">
                <a:latin typeface="Calibri"/>
                <a:ea typeface="Calibri"/>
              </a:rPr>
              <a:t>University of Auckland</a:t>
            </a:r>
            <a:endParaRPr b="0" lang="sk-SK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2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15200" y="360216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706520" y="360216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523880" y="530280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615200" y="530280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706520" y="530280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523880" y="1276200"/>
            <a:ext cx="9143280" cy="137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2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2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15200" y="360216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7706520" y="360216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523880" y="530280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615200" y="530280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7706520" y="530280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1523880" y="1276200"/>
            <a:ext cx="9143280" cy="137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2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2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15200" y="360216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7706520" y="360216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1523880" y="530280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615200" y="530280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7706520" y="5302800"/>
            <a:ext cx="294372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276200"/>
            <a:ext cx="9143280" cy="137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2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SK" sz="1800" spc="-1" strike="noStrike">
                <a:solidFill>
                  <a:srgbClr val="000000"/>
                </a:solidFill>
                <a:latin typeface="Arial"/>
              </a:rPr>
              <a:t>Kliknúť na úpravu formátu textu titulku</a:t>
            </a:r>
            <a:endParaRPr b="0" lang="en-SK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K" sz="2800" spc="-1" strike="noStrike">
                <a:solidFill>
                  <a:srgbClr val="000000"/>
                </a:solidFill>
                <a:latin typeface="Arial"/>
              </a:rPr>
              <a:t>Kliknúť na úpravu formátu textu osnovy</a:t>
            </a:r>
            <a:endParaRPr b="0" lang="en-SK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SK" sz="20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SK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K" sz="1800" spc="-1" strike="noStrike">
                <a:solidFill>
                  <a:srgbClr val="000000"/>
                </a:solidFill>
                <a:latin typeface="Arial"/>
              </a:rPr>
              <a:t>Tretia úroveň</a:t>
            </a:r>
            <a:endParaRPr b="0" lang="en-SK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SK" sz="1800" spc="-1" strike="noStrike">
                <a:solidFill>
                  <a:srgbClr val="000000"/>
                </a:solidFill>
                <a:latin typeface="Arial"/>
              </a:rPr>
              <a:t>Štvrtá úroveň osnovy</a:t>
            </a:r>
            <a:endParaRPr b="0" lang="en-SK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K" sz="2000" spc="-1" strike="noStrike">
                <a:solidFill>
                  <a:srgbClr val="000000"/>
                </a:solidFill>
                <a:latin typeface="Arial"/>
              </a:rPr>
              <a:t>Piata úroveň osnovy</a:t>
            </a:r>
            <a:endParaRPr b="0" lang="en-SK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K" sz="2000" spc="-1" strike="noStrike">
                <a:solidFill>
                  <a:srgbClr val="000000"/>
                </a:solidFill>
                <a:latin typeface="Arial"/>
              </a:rPr>
              <a:t>Šiesta úroveň</a:t>
            </a:r>
            <a:endParaRPr b="0" lang="en-SK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K" sz="2000" spc="-1" strike="noStrike">
                <a:solidFill>
                  <a:srgbClr val="000000"/>
                </a:solidFill>
                <a:latin typeface="Arial"/>
              </a:rPr>
              <a:t>Siedma úroveň</a:t>
            </a:r>
            <a:endParaRPr b="0" lang="en-SK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SK" sz="4400" spc="-1" strike="noStrike">
                <a:solidFill>
                  <a:srgbClr val="000000"/>
                </a:solidFill>
                <a:latin typeface="Arial"/>
              </a:rPr>
              <a:t>Kliknúť na úpravu formátu textu titulku</a:t>
            </a:r>
            <a:endParaRPr b="0" lang="en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K" sz="2800" spc="-1" strike="noStrike">
                <a:solidFill>
                  <a:srgbClr val="000000"/>
                </a:solidFill>
                <a:latin typeface="Arial"/>
              </a:rPr>
              <a:t>Kliknúť na úpravu formátu textu osnovy</a:t>
            </a:r>
            <a:endParaRPr b="0" lang="en-SK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SK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SK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K" sz="2800" spc="-1" strike="noStrike">
                <a:solidFill>
                  <a:srgbClr val="000000"/>
                </a:solidFill>
                <a:latin typeface="Arial"/>
              </a:rPr>
              <a:t>Tretia úroveň</a:t>
            </a:r>
            <a:endParaRPr b="0" lang="en-SK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SK" sz="2800" spc="-1" strike="noStrike">
                <a:solidFill>
                  <a:srgbClr val="000000"/>
                </a:solidFill>
                <a:latin typeface="Arial"/>
              </a:rPr>
              <a:t>Štvrtá úroveň osnovy</a:t>
            </a:r>
            <a:endParaRPr b="0" lang="en-SK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K" sz="2800" spc="-1" strike="noStrike">
                <a:solidFill>
                  <a:srgbClr val="000000"/>
                </a:solidFill>
                <a:latin typeface="Arial"/>
              </a:rPr>
              <a:t>Piata úroveň osnovy</a:t>
            </a:r>
            <a:endParaRPr b="0" lang="en-SK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K" sz="2800" spc="-1" strike="noStrike">
                <a:solidFill>
                  <a:srgbClr val="000000"/>
                </a:solidFill>
                <a:latin typeface="Arial"/>
              </a:rPr>
              <a:t>Šiesta úroveň</a:t>
            </a:r>
            <a:endParaRPr b="0" lang="en-SK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K" sz="2800" spc="-1" strike="noStrike">
                <a:solidFill>
                  <a:srgbClr val="000000"/>
                </a:solidFill>
                <a:latin typeface="Arial"/>
              </a:rPr>
              <a:t>Siedma úroveň</a:t>
            </a:r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SK" sz="4400" spc="-1" strike="noStrike">
                <a:solidFill>
                  <a:srgbClr val="000000"/>
                </a:solidFill>
                <a:latin typeface="Arial"/>
              </a:rPr>
              <a:t>Kliknúť na úpravu formátu textu titulku</a:t>
            </a:r>
            <a:endParaRPr b="0" lang="en-SK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K" sz="2800" spc="-1" strike="noStrike">
                <a:solidFill>
                  <a:srgbClr val="000000"/>
                </a:solidFill>
                <a:latin typeface="Arial"/>
              </a:rPr>
              <a:t>Kliknúť na úpravu formátu textu osnovy</a:t>
            </a:r>
            <a:endParaRPr b="0" lang="en-SK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SK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en-SK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K" sz="2800" spc="-1" strike="noStrike">
                <a:solidFill>
                  <a:srgbClr val="000000"/>
                </a:solidFill>
                <a:latin typeface="Arial"/>
              </a:rPr>
              <a:t>Tretia úroveň</a:t>
            </a:r>
            <a:endParaRPr b="0" lang="en-SK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SK" sz="2800" spc="-1" strike="noStrike">
                <a:solidFill>
                  <a:srgbClr val="000000"/>
                </a:solidFill>
                <a:latin typeface="Arial"/>
              </a:rPr>
              <a:t>Štvrtá úroveň osnovy</a:t>
            </a:r>
            <a:endParaRPr b="0" lang="en-SK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K" sz="2800" spc="-1" strike="noStrike">
                <a:solidFill>
                  <a:srgbClr val="000000"/>
                </a:solidFill>
                <a:latin typeface="Arial"/>
              </a:rPr>
              <a:t>Piata úroveň osnovy</a:t>
            </a:r>
            <a:endParaRPr b="0" lang="en-SK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K" sz="2800" spc="-1" strike="noStrike">
                <a:solidFill>
                  <a:srgbClr val="000000"/>
                </a:solidFill>
                <a:latin typeface="Arial"/>
              </a:rPr>
              <a:t>Šiesta úroveň</a:t>
            </a:r>
            <a:endParaRPr b="0" lang="en-SK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K" sz="2800" spc="-1" strike="noStrike">
                <a:solidFill>
                  <a:srgbClr val="000000"/>
                </a:solidFill>
                <a:latin typeface="Arial"/>
              </a:rPr>
              <a:t>Siedma úroveň</a:t>
            </a:r>
            <a:endParaRPr b="0" lang="en-SK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jpe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jpe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jpe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hyperlink" Target="http://project-stars.com/" TargetMode="External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jpeg"/><Relationship Id="rId3" Type="http://schemas.openxmlformats.org/officeDocument/2006/relationships/image" Target="../media/image47.png"/><Relationship Id="rId4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jpeg"/><Relationship Id="rId3" Type="http://schemas.openxmlformats.org/officeDocument/2006/relationships/image" Target="../media/image52.jpeg"/><Relationship Id="rId4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jpeg"/><Relationship Id="rId3" Type="http://schemas.openxmlformats.org/officeDocument/2006/relationships/image" Target="../media/image55.jpeg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jpeg"/><Relationship Id="rId3" Type="http://schemas.openxmlformats.org/officeDocument/2006/relationships/image" Target="../media/image58.jpeg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jpeg"/><Relationship Id="rId3" Type="http://schemas.openxmlformats.org/officeDocument/2006/relationships/image" Target="../media/image61.jpeg"/><Relationship Id="rId4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jpeg"/><Relationship Id="rId3" Type="http://schemas.openxmlformats.org/officeDocument/2006/relationships/image" Target="../media/image64.jpeg"/><Relationship Id="rId4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jpeg"/><Relationship Id="rId3" Type="http://schemas.openxmlformats.org/officeDocument/2006/relationships/image" Target="../media/image67.jpeg"/><Relationship Id="rId4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jpeg"/><Relationship Id="rId3" Type="http://schemas.openxmlformats.org/officeDocument/2006/relationships/image" Target="../media/image70.jpeg"/><Relationship Id="rId4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jpeg"/><Relationship Id="rId3" Type="http://schemas.openxmlformats.org/officeDocument/2006/relationships/image" Target="../media/image73.jpe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jpeg"/><Relationship Id="rId3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jpeg"/><Relationship Id="rId3" Type="http://schemas.openxmlformats.org/officeDocument/2006/relationships/image" Target="../media/image78.jpeg"/><Relationship Id="rId4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image" Target="../media/image80.jpeg"/><Relationship Id="rId3" Type="http://schemas.openxmlformats.org/officeDocument/2006/relationships/image" Target="../media/image81.png"/><Relationship Id="rId4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82.jpeg"/><Relationship Id="rId2" Type="http://schemas.openxmlformats.org/officeDocument/2006/relationships/image" Target="../media/image8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-6840" y="1049760"/>
            <a:ext cx="12197160" cy="54720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50000"/>
              </a:lnSpc>
            </a:pPr>
            <a:r>
              <a:rPr b="0" lang="sk-SK" sz="800" spc="-1" strike="noStrike">
                <a:solidFill>
                  <a:srgbClr val="000000"/>
                </a:solidFill>
                <a:latin typeface="Verdana Bold"/>
                <a:ea typeface="Verdana Bold"/>
              </a:rPr>
              <a:t>Projekt STARS (Successfully Teaching AstRonomy in Schools) 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	</a:t>
            </a:r>
            <a:endParaRPr b="0" lang="sk-SK" sz="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k-SK" sz="800" spc="-1" strike="noStrike">
                <a:solidFill>
                  <a:srgbClr val="000000"/>
                </a:solidFill>
                <a:latin typeface="Verdana"/>
                <a:ea typeface="Verdana"/>
              </a:rPr>
              <a:t>Tento projekt bol financovaný s podporou programu Erasmus + Programme, K2 Action, Strategic Partnerships in School Education.</a:t>
            </a:r>
            <a:endParaRPr b="0" lang="sk-SK" sz="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k-SK" sz="800" spc="-1" strike="noStrike">
                <a:solidFill>
                  <a:srgbClr val="000000"/>
                </a:solidFill>
                <a:latin typeface="Verdana Bold"/>
                <a:ea typeface="Verdana Bold"/>
              </a:rPr>
              <a:t>Číslo projektu: 2017-1-SK01-KA201-035344</a:t>
            </a:r>
            <a:r>
              <a:rPr b="0" lang="sk-SK" sz="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sk-SK" sz="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sk-SK" sz="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endParaRPr b="0" lang="sk-SK" sz="8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261360" y="1632600"/>
            <a:ext cx="11683800" cy="4020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5400" spc="-1" strike="noStrike">
                <a:solidFill>
                  <a:srgbClr val="843c0b"/>
                </a:solidFill>
                <a:latin typeface="Franklin Gothic Book"/>
                <a:ea typeface="Franklin Gothic Book"/>
              </a:rPr>
              <a:t>Tréninkový program pro učitele (O2)</a:t>
            </a: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4400" spc="-1" strike="noStrike">
                <a:solidFill>
                  <a:srgbClr val="002060"/>
                </a:solidFill>
                <a:latin typeface="Calibri"/>
                <a:ea typeface="Calibri"/>
              </a:rPr>
              <a:t>Modul #1</a:t>
            </a:r>
            <a:endParaRPr b="0" lang="sk-SK" sz="4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</a:tabLst>
            </a:pPr>
            <a:r>
              <a:rPr b="1" lang="cs-CZ" sz="4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Souhvězdí (vysvětlení, seznam souhvězdí, mýty, legendy)</a:t>
            </a:r>
            <a:endParaRPr b="0" lang="sk-SK" sz="4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457200"/>
                <a:tab algn="l" pos="7300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</a:tabLst>
            </a:pPr>
            <a:r>
              <a:rPr b="1" lang="sk-SK" sz="1800" spc="-1" strike="noStrike" cap="all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0" lang="sk-SK" sz="1800" spc="-1" strike="noStrike">
              <a:latin typeface="Arial"/>
            </a:endParaRPr>
          </a:p>
        </p:txBody>
      </p:sp>
      <p:pic>
        <p:nvPicPr>
          <p:cNvPr id="123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124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189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190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191" name="CustomShape 2"/>
          <p:cNvSpPr/>
          <p:nvPr/>
        </p:nvSpPr>
        <p:spPr>
          <a:xfrm>
            <a:off x="261360" y="836640"/>
            <a:ext cx="11683800" cy="760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cvičení 1. 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Názvy souhvězdí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261360" y="3261600"/>
            <a:ext cx="11683800" cy="638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Pomůcky a materiály: ne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261360" y="4179600"/>
            <a:ext cx="11683800" cy="118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Postup: Žáci sestaví seznam názvů souhvězdí, která znají, ale na obloze je nemusí umět rozpoznat.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350280" y="1937520"/>
            <a:ext cx="11683800" cy="118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část: Žáci napíší seznam názvů souhvězdí, která znají nazpaměť;</a:t>
            </a:r>
            <a:endParaRPr b="0" lang="sk-S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196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197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198" name="CustomShape 2"/>
          <p:cNvSpPr/>
          <p:nvPr/>
        </p:nvSpPr>
        <p:spPr>
          <a:xfrm>
            <a:off x="261360" y="836640"/>
            <a:ext cx="11683800" cy="670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cvičení 1. </a:t>
            </a:r>
            <a:r>
              <a:rPr b="0" lang="sk-SK" sz="4400" spc="-1" strike="noStrike">
                <a:solidFill>
                  <a:srgbClr val="44546a"/>
                </a:solidFill>
                <a:latin typeface="Calibri"/>
                <a:ea typeface="Calibri"/>
              </a:rPr>
              <a:t>Názvy souhvězdí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261360" y="1476720"/>
            <a:ext cx="11683800" cy="3291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Odpověď:</a:t>
            </a:r>
            <a:endParaRPr b="0" lang="sk-SK" sz="3600" spc="-1" strike="noStrike">
              <a:latin typeface="Arial"/>
            </a:endParaRPr>
          </a:p>
          <a:p>
            <a:pPr marL="1143000" indent="-114156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Velká medvědice</a:t>
            </a:r>
            <a:endParaRPr b="0" lang="sk-SK" sz="3600" spc="-1" strike="noStrike">
              <a:latin typeface="Arial"/>
            </a:endParaRPr>
          </a:p>
          <a:p>
            <a:pPr marL="1143000" indent="-114156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Malá medvědice</a:t>
            </a:r>
            <a:endParaRPr b="0" lang="sk-SK" sz="3600" spc="-1" strike="noStrike">
              <a:latin typeface="Arial"/>
            </a:endParaRPr>
          </a:p>
          <a:p>
            <a:pPr marL="1143000" indent="-114156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Beran</a:t>
            </a:r>
            <a:endParaRPr b="0" lang="sk-SK" sz="3600" spc="-1" strike="noStrike">
              <a:latin typeface="Arial"/>
            </a:endParaRPr>
          </a:p>
          <a:p>
            <a:pPr marL="1143000" indent="-114156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Orion</a:t>
            </a:r>
            <a:endParaRPr b="0" lang="sk-SK" sz="3600" spc="-1" strike="noStrike">
              <a:latin typeface="Arial"/>
            </a:endParaRPr>
          </a:p>
          <a:p>
            <a:pPr marL="1143000" indent="-114156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Vodnář…</a:t>
            </a:r>
            <a:endParaRPr b="0" lang="sk-S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01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02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253440" y="681120"/>
            <a:ext cx="11683800" cy="760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Praktické cvičení 2. </a:t>
            </a:r>
            <a:r>
              <a:rPr b="0" lang="sk-SK" sz="4400" spc="-1" strike="noStrike">
                <a:solidFill>
                  <a:srgbClr val="002060"/>
                </a:solidFill>
                <a:latin typeface="Calibri"/>
                <a:ea typeface="Calibri"/>
              </a:rPr>
              <a:t>Druhy souhvězdí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227880" y="2009160"/>
            <a:ext cx="11683800" cy="943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Pomůcky a materiály: Seznam souhvězdí, tabulka rozdělení souhvězdí podle skupin, pastelky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227880" y="3002760"/>
            <a:ext cx="11683800" cy="226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300" spc="-1" strike="noStrike">
                <a:solidFill>
                  <a:srgbClr val="002060"/>
                </a:solidFill>
                <a:latin typeface="Calibri"/>
                <a:ea typeface="Calibri"/>
              </a:rPr>
              <a:t>1: Žáci vyplní názvy souhvězdí v prázdné tabulce a rozdělí je do skupin; </a:t>
            </a:r>
            <a:endParaRPr b="0" lang="sk-SK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300" spc="-1" strike="noStrike">
                <a:solidFill>
                  <a:srgbClr val="002060"/>
                </a:solidFill>
                <a:latin typeface="Calibri"/>
                <a:ea typeface="Calibri"/>
              </a:rPr>
              <a:t>2: Uvedou počet souhvězdí podle různých kritérií; </a:t>
            </a:r>
            <a:endParaRPr b="0" lang="sk-SK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300" spc="-1" strike="noStrike">
                <a:solidFill>
                  <a:srgbClr val="002060"/>
                </a:solidFill>
                <a:latin typeface="Calibri"/>
                <a:ea typeface="Calibri"/>
              </a:rPr>
              <a:t>3: Barevně označí všechny zodiakální souhvězdí (zvěrokruh); </a:t>
            </a:r>
            <a:endParaRPr b="0" lang="sk-SK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3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300" spc="-1" strike="noStrike">
                <a:solidFill>
                  <a:srgbClr val="002060"/>
                </a:solidFill>
                <a:latin typeface="Calibri"/>
                <a:ea typeface="Calibri"/>
              </a:rPr>
              <a:t>4: Jiné skupiny souhvězdí mohou vybarvit jinými barvami (souhvězdí na rovníku, nezapadající souhvězdí, souhvězdí na pozadí Mléčné dráhy).</a:t>
            </a:r>
            <a:endParaRPr b="0" lang="sk-SK" sz="2300" spc="-1" strike="noStrike">
              <a:latin typeface="Arial"/>
            </a:endParaRPr>
          </a:p>
        </p:txBody>
      </p:sp>
      <p:sp>
        <p:nvSpPr>
          <p:cNvPr id="206" name="CustomShape 5"/>
          <p:cNvSpPr/>
          <p:nvPr/>
        </p:nvSpPr>
        <p:spPr>
          <a:xfrm>
            <a:off x="253440" y="1439640"/>
            <a:ext cx="11683800" cy="516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část: PŘÍLOHA 1 a PŘÍLOHA 2 k tématu 1 - Souhvězdí.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08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09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pic>
        <p:nvPicPr>
          <p:cNvPr id="210" name="Picture 211" descr=""/>
          <p:cNvPicPr/>
          <p:nvPr/>
        </p:nvPicPr>
        <p:blipFill>
          <a:blip r:embed="rId3"/>
          <a:stretch/>
        </p:blipFill>
        <p:spPr>
          <a:xfrm>
            <a:off x="2520000" y="900000"/>
            <a:ext cx="6839640" cy="463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12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13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pic>
        <p:nvPicPr>
          <p:cNvPr id="214" name="Picture 215" descr=""/>
          <p:cNvPicPr/>
          <p:nvPr/>
        </p:nvPicPr>
        <p:blipFill>
          <a:blip r:embed="rId3"/>
          <a:stretch/>
        </p:blipFill>
        <p:spPr>
          <a:xfrm>
            <a:off x="2868480" y="878400"/>
            <a:ext cx="6491160" cy="469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16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17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pic>
        <p:nvPicPr>
          <p:cNvPr id="218" name="Picture 219" descr=""/>
          <p:cNvPicPr/>
          <p:nvPr/>
        </p:nvPicPr>
        <p:blipFill>
          <a:blip r:embed="rId3"/>
          <a:stretch/>
        </p:blipFill>
        <p:spPr>
          <a:xfrm>
            <a:off x="3412440" y="900000"/>
            <a:ext cx="5407200" cy="468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20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21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222" name="CustomShape 2"/>
          <p:cNvSpPr/>
          <p:nvPr/>
        </p:nvSpPr>
        <p:spPr>
          <a:xfrm>
            <a:off x="244800" y="1004400"/>
            <a:ext cx="11683800" cy="760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cvičení 3. </a:t>
            </a:r>
            <a:r>
              <a:rPr b="0" lang="sk-SK" sz="4400" spc="-1" strike="noStrike">
                <a:solidFill>
                  <a:srgbClr val="44546a"/>
                </a:solidFill>
                <a:latin typeface="Calibri"/>
                <a:ea typeface="Calibri"/>
              </a:rPr>
              <a:t>Osmisměrka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543240" y="2814480"/>
            <a:ext cx="11352240" cy="516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Pomůcky a materiály: Slovní hříčky (podle věku a obtížnosti), pastelky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24" name="CustomShape 4"/>
          <p:cNvSpPr/>
          <p:nvPr/>
        </p:nvSpPr>
        <p:spPr>
          <a:xfrm>
            <a:off x="543240" y="4124880"/>
            <a:ext cx="11352240" cy="943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Postup: Žáci by měli najít a vybarvit a/anebo uvést seznam názvů souhvězdí, která našli ve slovní hříčce.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25" name="CustomShape 5"/>
          <p:cNvSpPr/>
          <p:nvPr/>
        </p:nvSpPr>
        <p:spPr>
          <a:xfrm>
            <a:off x="543240" y="1966680"/>
            <a:ext cx="11352240" cy="516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část: PŘÍLOHA 3 k tématu 1.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27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28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259200" y="1676520"/>
            <a:ext cx="1613880" cy="39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1" lang="sk-SK" sz="2000" spc="-1" strike="noStrike">
                <a:solidFill>
                  <a:srgbClr val="000000"/>
                </a:solidFill>
                <a:latin typeface="Calibri"/>
                <a:ea typeface="Calibri"/>
              </a:rPr>
              <a:t>1. varianta</a:t>
            </a:r>
            <a:endParaRPr b="0" lang="sk-SK" sz="2000" spc="-1" strike="noStrike">
              <a:latin typeface="Arial"/>
            </a:endParaRPr>
          </a:p>
        </p:txBody>
      </p:sp>
      <p:pic>
        <p:nvPicPr>
          <p:cNvPr id="230" name="Picture 231" descr=""/>
          <p:cNvPicPr/>
          <p:nvPr/>
        </p:nvPicPr>
        <p:blipFill>
          <a:blip r:embed="rId3"/>
          <a:stretch/>
        </p:blipFill>
        <p:spPr>
          <a:xfrm>
            <a:off x="3811680" y="900000"/>
            <a:ext cx="4467960" cy="462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32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33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234" name="CustomShape 2"/>
          <p:cNvSpPr/>
          <p:nvPr/>
        </p:nvSpPr>
        <p:spPr>
          <a:xfrm>
            <a:off x="259200" y="1676520"/>
            <a:ext cx="1613880" cy="39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1" lang="sk-SK" sz="2000" spc="-1" strike="noStrike">
                <a:solidFill>
                  <a:srgbClr val="000000"/>
                </a:solidFill>
                <a:latin typeface="Calibri"/>
                <a:ea typeface="Calibri"/>
              </a:rPr>
              <a:t>1. varianta</a:t>
            </a:r>
            <a:endParaRPr b="0" lang="sk-SK" sz="2000" spc="-1" strike="noStrike">
              <a:latin typeface="Arial"/>
            </a:endParaRPr>
          </a:p>
        </p:txBody>
      </p:sp>
      <p:pic>
        <p:nvPicPr>
          <p:cNvPr id="235" name="Picture 236" descr=""/>
          <p:cNvPicPr/>
          <p:nvPr/>
        </p:nvPicPr>
        <p:blipFill>
          <a:blip r:embed="rId3"/>
          <a:stretch/>
        </p:blipFill>
        <p:spPr>
          <a:xfrm>
            <a:off x="3682440" y="924480"/>
            <a:ext cx="4777200" cy="464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37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38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239" name="CustomShape 2"/>
          <p:cNvSpPr/>
          <p:nvPr/>
        </p:nvSpPr>
        <p:spPr>
          <a:xfrm>
            <a:off x="259200" y="1676520"/>
            <a:ext cx="1613880" cy="39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1" lang="sk-SK" sz="2000" spc="-1" strike="noStrike">
                <a:solidFill>
                  <a:srgbClr val="000000"/>
                </a:solidFill>
                <a:latin typeface="Calibri"/>
                <a:ea typeface="Calibri"/>
              </a:rPr>
              <a:t>2. varianta</a:t>
            </a:r>
            <a:endParaRPr b="0" lang="sk-SK" sz="2000" spc="-1" strike="noStrike">
              <a:latin typeface="Arial"/>
            </a:endParaRPr>
          </a:p>
        </p:txBody>
      </p:sp>
      <p:pic>
        <p:nvPicPr>
          <p:cNvPr id="240" name="Picture 241" descr=""/>
          <p:cNvPicPr/>
          <p:nvPr/>
        </p:nvPicPr>
        <p:blipFill>
          <a:blip r:embed="rId3"/>
          <a:stretch/>
        </p:blipFill>
        <p:spPr>
          <a:xfrm>
            <a:off x="3908160" y="1018800"/>
            <a:ext cx="4191480" cy="455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26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en-US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grpSp>
        <p:nvGrpSpPr>
          <p:cNvPr id="128" name="Group 2"/>
          <p:cNvGrpSpPr/>
          <p:nvPr/>
        </p:nvGrpSpPr>
        <p:grpSpPr>
          <a:xfrm>
            <a:off x="1116360" y="3416400"/>
            <a:ext cx="3794400" cy="1779480"/>
            <a:chOff x="1116360" y="3416400"/>
            <a:chExt cx="3794400" cy="1779480"/>
          </a:xfrm>
        </p:grpSpPr>
        <p:sp>
          <p:nvSpPr>
            <p:cNvPr id="129" name="CustomShape 3"/>
            <p:cNvSpPr/>
            <p:nvPr/>
          </p:nvSpPr>
          <p:spPr>
            <a:xfrm>
              <a:off x="1840320" y="3416400"/>
              <a:ext cx="2079720" cy="17679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30" name="Group 4"/>
            <p:cNvGrpSpPr/>
            <p:nvPr/>
          </p:nvGrpSpPr>
          <p:grpSpPr>
            <a:xfrm>
              <a:off x="1116360" y="4100040"/>
              <a:ext cx="3794400" cy="1095840"/>
              <a:chOff x="1116360" y="4100040"/>
              <a:chExt cx="3794400" cy="1095840"/>
            </a:xfrm>
          </p:grpSpPr>
          <p:sp>
            <p:nvSpPr>
              <p:cNvPr id="131" name="CustomShape 5"/>
              <p:cNvSpPr/>
              <p:nvPr/>
            </p:nvSpPr>
            <p:spPr>
              <a:xfrm>
                <a:off x="1116360" y="4100040"/>
                <a:ext cx="3707280" cy="1095840"/>
              </a:xfrm>
              <a:prstGeom prst="rect">
                <a:avLst/>
              </a:prstGeom>
              <a:solidFill>
                <a:srgbClr val="a5a5a5"/>
              </a:solidFill>
              <a:ln w="1905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2" name="CustomShape 6"/>
              <p:cNvSpPr/>
              <p:nvPr/>
            </p:nvSpPr>
            <p:spPr>
              <a:xfrm>
                <a:off x="1325880" y="4159080"/>
                <a:ext cx="3584880" cy="86760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en-US" sz="1900" spc="-1" strike="noStrike">
                    <a:solidFill>
                      <a:srgbClr val="0d0d0d"/>
                    </a:solidFill>
                    <a:latin typeface="Arial"/>
                    <a:ea typeface="DejaVu Sans"/>
                  </a:rPr>
                  <a:t>4.</a:t>
                </a:r>
                <a:r>
                  <a:rPr b="1" lang="en-US" sz="1900" spc="-1" strike="noStrike">
                    <a:solidFill>
                      <a:srgbClr val="ffffff"/>
                    </a:solidFill>
                    <a:latin typeface="Arial"/>
                    <a:ea typeface="DejaVu Sans"/>
                  </a:rPr>
                  <a:t> </a:t>
                </a:r>
                <a:r>
                  <a:rPr b="1" lang="en-US" sz="1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STARS </a:t>
                </a:r>
                <a:r>
                  <a:rPr b="1" lang="cs-CZ" sz="1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Koncept edukačního programu na výuku astronomie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grpSp>
        <p:nvGrpSpPr>
          <p:cNvPr id="133" name="Group 7"/>
          <p:cNvGrpSpPr/>
          <p:nvPr/>
        </p:nvGrpSpPr>
        <p:grpSpPr>
          <a:xfrm>
            <a:off x="5338440" y="4051080"/>
            <a:ext cx="4143600" cy="1077840"/>
            <a:chOff x="5338440" y="4051080"/>
            <a:chExt cx="4143600" cy="1077840"/>
          </a:xfrm>
        </p:grpSpPr>
        <p:sp>
          <p:nvSpPr>
            <p:cNvPr id="134" name="CustomShape 8"/>
            <p:cNvSpPr/>
            <p:nvPr/>
          </p:nvSpPr>
          <p:spPr>
            <a:xfrm>
              <a:off x="5338440" y="4051080"/>
              <a:ext cx="2113200" cy="9644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CustomShape 9"/>
            <p:cNvSpPr/>
            <p:nvPr/>
          </p:nvSpPr>
          <p:spPr>
            <a:xfrm>
              <a:off x="5389560" y="4221000"/>
              <a:ext cx="4092480" cy="907920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ad5b2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80000" rIns="180000" tIns="180000" bIns="180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cs-CZ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Mezinárodní online konference </a:t>
              </a:r>
              <a:r>
                <a:rPr b="1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2020</a:t>
              </a:r>
              <a:endParaRPr b="0" lang="sk-SK" sz="1800" spc="-1" strike="noStrike">
                <a:latin typeface="Arial"/>
              </a:endParaRPr>
            </a:p>
          </p:txBody>
        </p:sp>
      </p:grpSp>
      <p:grpSp>
        <p:nvGrpSpPr>
          <p:cNvPr id="136" name="Group 10"/>
          <p:cNvGrpSpPr/>
          <p:nvPr/>
        </p:nvGrpSpPr>
        <p:grpSpPr>
          <a:xfrm>
            <a:off x="653040" y="1810440"/>
            <a:ext cx="3601800" cy="1879560"/>
            <a:chOff x="653040" y="1810440"/>
            <a:chExt cx="3601800" cy="1879560"/>
          </a:xfrm>
        </p:grpSpPr>
        <p:sp>
          <p:nvSpPr>
            <p:cNvPr id="137" name="CustomShape 11"/>
            <p:cNvSpPr/>
            <p:nvPr/>
          </p:nvSpPr>
          <p:spPr>
            <a:xfrm>
              <a:off x="653040" y="1810440"/>
              <a:ext cx="3355560" cy="14162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38" name="Group 12"/>
            <p:cNvGrpSpPr/>
            <p:nvPr/>
          </p:nvGrpSpPr>
          <p:grpSpPr>
            <a:xfrm>
              <a:off x="724320" y="1873800"/>
              <a:ext cx="3530520" cy="1816200"/>
              <a:chOff x="724320" y="1873800"/>
              <a:chExt cx="3530520" cy="1816200"/>
            </a:xfrm>
          </p:grpSpPr>
          <p:sp>
            <p:nvSpPr>
              <p:cNvPr id="139" name="CustomShape 13"/>
              <p:cNvSpPr/>
              <p:nvPr/>
            </p:nvSpPr>
            <p:spPr>
              <a:xfrm>
                <a:off x="724320" y="1873800"/>
                <a:ext cx="3530520" cy="1816200"/>
              </a:xfrm>
              <a:prstGeom prst="rect">
                <a:avLst/>
              </a:prstGeom>
              <a:gradFill rotWithShape="0">
                <a:gsLst>
                  <a:gs pos="0">
                    <a:srgbClr val="5f82cb"/>
                  </a:gs>
                  <a:gs pos="100000">
                    <a:srgbClr val="3e70ca"/>
                  </a:gs>
                </a:gsLst>
                <a:lin ang="5400000"/>
              </a:gradFill>
              <a:ln w="6350">
                <a:solidFill>
                  <a:srgbClr val="4472c4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" name="CustomShape 14"/>
              <p:cNvSpPr/>
              <p:nvPr/>
            </p:nvSpPr>
            <p:spPr>
              <a:xfrm>
                <a:off x="901440" y="2058840"/>
                <a:ext cx="3177360" cy="144648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cs-CZ" sz="1900" spc="-1" strike="noStrike">
                    <a:solidFill>
                      <a:srgbClr val="ffffff"/>
                    </a:solidFill>
                    <a:latin typeface="Arial"/>
                    <a:ea typeface="DejaVu Sans"/>
                  </a:rPr>
                  <a:t>1.</a:t>
                </a:r>
                <a:r>
                  <a:rPr b="0" lang="cs-CZ" sz="1900" spc="-1" strike="noStrike">
                    <a:solidFill>
                      <a:srgbClr val="ffffff"/>
                    </a:solidFill>
                    <a:latin typeface="Arial"/>
                    <a:ea typeface="DejaVu Sans"/>
                  </a:rPr>
                  <a:t> </a:t>
                </a:r>
                <a:r>
                  <a:rPr b="1" lang="cs-CZ" sz="1900" spc="-1" strike="noStrike">
                    <a:solidFill>
                      <a:srgbClr val="ffffff"/>
                    </a:solidFill>
                    <a:latin typeface="Arial"/>
                    <a:ea typeface="DejaVu Sans"/>
                  </a:rPr>
                  <a:t>STARS Metodická příručka pro učitele</a:t>
                </a:r>
                <a:endParaRPr b="0" lang="sk-SK" sz="19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cs-CZ" sz="1900" spc="-1" strike="noStrike">
                    <a:solidFill>
                      <a:srgbClr val="ffffff"/>
                    </a:solidFill>
                    <a:latin typeface="Arial"/>
                    <a:ea typeface="DejaVu Sans"/>
                  </a:rPr>
                  <a:t>materiál pro učitele připravený </a:t>
                </a:r>
                <a:br/>
                <a:r>
                  <a:rPr b="0" lang="cs-CZ" sz="1900" spc="-1" strike="noStrike">
                    <a:solidFill>
                      <a:srgbClr val="ffffff"/>
                    </a:solidFill>
                    <a:latin typeface="Arial"/>
                    <a:ea typeface="DejaVu Sans"/>
                  </a:rPr>
                  <a:t>k okamžitému použití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grpSp>
        <p:nvGrpSpPr>
          <p:cNvPr id="141" name="Group 15"/>
          <p:cNvGrpSpPr/>
          <p:nvPr/>
        </p:nvGrpSpPr>
        <p:grpSpPr>
          <a:xfrm>
            <a:off x="8186400" y="2447640"/>
            <a:ext cx="3639600" cy="1767960"/>
            <a:chOff x="8186400" y="2447640"/>
            <a:chExt cx="3639600" cy="1767960"/>
          </a:xfrm>
        </p:grpSpPr>
        <p:sp>
          <p:nvSpPr>
            <p:cNvPr id="142" name="CustomShape 16"/>
            <p:cNvSpPr/>
            <p:nvPr/>
          </p:nvSpPr>
          <p:spPr>
            <a:xfrm>
              <a:off x="8186400" y="2612880"/>
              <a:ext cx="3639600" cy="14371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43" name="Group 17"/>
            <p:cNvGrpSpPr/>
            <p:nvPr/>
          </p:nvGrpSpPr>
          <p:grpSpPr>
            <a:xfrm>
              <a:off x="8256600" y="2447640"/>
              <a:ext cx="3499200" cy="1767960"/>
              <a:chOff x="8256600" y="2447640"/>
              <a:chExt cx="3499200" cy="1767960"/>
            </a:xfrm>
          </p:grpSpPr>
          <p:sp>
            <p:nvSpPr>
              <p:cNvPr id="144" name="CustomShape 18"/>
              <p:cNvSpPr/>
              <p:nvPr/>
            </p:nvSpPr>
            <p:spPr>
              <a:xfrm>
                <a:off x="8256600" y="2447640"/>
                <a:ext cx="3499200" cy="1767960"/>
              </a:xfrm>
              <a:prstGeom prst="rect">
                <a:avLst/>
              </a:prstGeom>
              <a:gradFill rotWithShape="0">
                <a:gsLst>
                  <a:gs pos="0">
                    <a:srgbClr val="ffdb9b"/>
                  </a:gs>
                  <a:gs pos="100000">
                    <a:srgbClr val="ffd58d"/>
                  </a:gs>
                </a:gsLst>
                <a:lin ang="5400000"/>
              </a:gradFill>
              <a:ln w="6350">
                <a:solidFill>
                  <a:srgbClr val="ffc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" name="CustomShape 19"/>
              <p:cNvSpPr/>
              <p:nvPr/>
            </p:nvSpPr>
            <p:spPr>
              <a:xfrm>
                <a:off x="8355960" y="2752560"/>
                <a:ext cx="3252600" cy="115812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en-US" sz="1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3.</a:t>
                </a:r>
                <a:r>
                  <a:rPr b="0" lang="en-US" sz="1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 </a:t>
                </a:r>
                <a:r>
                  <a:rPr b="1" lang="en-US" sz="1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STARS Online Platform</a:t>
                </a:r>
                <a:r>
                  <a:rPr b="1" lang="cs-CZ" sz="1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a</a:t>
                </a:r>
                <a:r>
                  <a:rPr b="1" lang="en-US" sz="1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 </a:t>
                </a:r>
                <a:br/>
                <a:r>
                  <a:rPr b="0" lang="cs-CZ" sz="1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s příklady dobré praxe </a:t>
                </a:r>
                <a:br/>
                <a:r>
                  <a:rPr b="0" lang="cs-CZ" sz="1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a příležitostí k diskusím </a:t>
                </a:r>
                <a:br/>
                <a:r>
                  <a:rPr b="0" lang="cs-CZ" sz="1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a výměně informací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grpSp>
        <p:nvGrpSpPr>
          <p:cNvPr id="146" name="Group 20"/>
          <p:cNvGrpSpPr/>
          <p:nvPr/>
        </p:nvGrpSpPr>
        <p:grpSpPr>
          <a:xfrm>
            <a:off x="4478400" y="2064600"/>
            <a:ext cx="3288960" cy="1855800"/>
            <a:chOff x="4478400" y="2064600"/>
            <a:chExt cx="3288960" cy="1855800"/>
          </a:xfrm>
        </p:grpSpPr>
        <p:sp>
          <p:nvSpPr>
            <p:cNvPr id="147" name="CustomShape 21"/>
            <p:cNvSpPr/>
            <p:nvPr/>
          </p:nvSpPr>
          <p:spPr>
            <a:xfrm>
              <a:off x="4520160" y="2064600"/>
              <a:ext cx="2575800" cy="13291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48" name="Group 22"/>
            <p:cNvGrpSpPr/>
            <p:nvPr/>
          </p:nvGrpSpPr>
          <p:grpSpPr>
            <a:xfrm>
              <a:off x="4478400" y="2138400"/>
              <a:ext cx="3288960" cy="1782000"/>
              <a:chOff x="4478400" y="2138400"/>
              <a:chExt cx="3288960" cy="1782000"/>
            </a:xfrm>
          </p:grpSpPr>
          <p:sp>
            <p:nvSpPr>
              <p:cNvPr id="149" name="CustomShape 23"/>
              <p:cNvSpPr/>
              <p:nvPr/>
            </p:nvSpPr>
            <p:spPr>
              <a:xfrm>
                <a:off x="4478400" y="2138400"/>
                <a:ext cx="3288960" cy="1782000"/>
              </a:xfrm>
              <a:prstGeom prst="rect">
                <a:avLst/>
              </a:prstGeom>
              <a:gradFill rotWithShape="0">
                <a:gsLst>
                  <a:gs pos="0">
                    <a:srgbClr val="80b860"/>
                  </a:gs>
                  <a:gs pos="100000">
                    <a:srgbClr val="6fb242"/>
                  </a:gs>
                </a:gsLst>
                <a:lin ang="5400000"/>
              </a:gradFill>
              <a:ln w="6350">
                <a:solidFill>
                  <a:srgbClr val="5b9bd5"/>
                </a:solidFill>
                <a:miter/>
              </a:ln>
              <a:effectLst>
                <a:outerShdw blurRad="63500" dir="5400000" dist="1908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" name="CustomShape 24"/>
              <p:cNvSpPr/>
              <p:nvPr/>
            </p:nvSpPr>
            <p:spPr>
              <a:xfrm>
                <a:off x="4568040" y="2450880"/>
                <a:ext cx="3105360" cy="115704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cs-CZ" sz="1900" spc="-1" strike="noStrike">
                    <a:solidFill>
                      <a:srgbClr val="040404"/>
                    </a:solidFill>
                    <a:latin typeface="Arial"/>
                    <a:ea typeface="DejaVu Sans"/>
                  </a:rPr>
                  <a:t>2.</a:t>
                </a:r>
                <a:r>
                  <a:rPr b="0" lang="cs-CZ" sz="1900" spc="-1" strike="noStrike">
                    <a:solidFill>
                      <a:srgbClr val="040404"/>
                    </a:solidFill>
                    <a:latin typeface="Arial"/>
                    <a:ea typeface="DejaVu Sans"/>
                  </a:rPr>
                  <a:t> </a:t>
                </a:r>
                <a:r>
                  <a:rPr b="1" lang="cs-CZ" sz="1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STARS Tréninkový program pro učitele</a:t>
                </a:r>
                <a:endParaRPr b="0" lang="sk-SK" sz="19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cs-CZ" sz="19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inovativní a komplexní přístup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sp>
        <p:nvSpPr>
          <p:cNvPr id="151" name="CustomShape 25"/>
          <p:cNvSpPr/>
          <p:nvPr/>
        </p:nvSpPr>
        <p:spPr>
          <a:xfrm>
            <a:off x="0" y="958320"/>
            <a:ext cx="12191400" cy="76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Úvod do projektu </a:t>
            </a:r>
            <a:r>
              <a:rPr b="0" lang="en-US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STARS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52" name="CustomShape 26"/>
          <p:cNvSpPr/>
          <p:nvPr/>
        </p:nvSpPr>
        <p:spPr>
          <a:xfrm>
            <a:off x="8901720" y="4977360"/>
            <a:ext cx="3210120" cy="577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project-stars.com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42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43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244" name="CustomShape 2"/>
          <p:cNvSpPr/>
          <p:nvPr/>
        </p:nvSpPr>
        <p:spPr>
          <a:xfrm>
            <a:off x="259200" y="1676520"/>
            <a:ext cx="1613880" cy="39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1" lang="sk-SK" sz="2000" spc="-1" strike="noStrike">
                <a:solidFill>
                  <a:srgbClr val="000000"/>
                </a:solidFill>
                <a:latin typeface="Calibri"/>
                <a:ea typeface="Calibri"/>
              </a:rPr>
              <a:t>2. varianta</a:t>
            </a:r>
            <a:endParaRPr b="0" lang="sk-SK" sz="2000" spc="-1" strike="noStrike">
              <a:latin typeface="Arial"/>
            </a:endParaRPr>
          </a:p>
        </p:txBody>
      </p:sp>
      <p:pic>
        <p:nvPicPr>
          <p:cNvPr id="245" name="Picture 246" descr=""/>
          <p:cNvPicPr/>
          <p:nvPr/>
        </p:nvPicPr>
        <p:blipFill>
          <a:blip r:embed="rId3"/>
          <a:stretch/>
        </p:blipFill>
        <p:spPr>
          <a:xfrm>
            <a:off x="3803040" y="720000"/>
            <a:ext cx="4464000" cy="48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47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48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249" name="CustomShape 2"/>
          <p:cNvSpPr/>
          <p:nvPr/>
        </p:nvSpPr>
        <p:spPr>
          <a:xfrm>
            <a:off x="244800" y="705240"/>
            <a:ext cx="11683800" cy="760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cvičení 4. Rozpoznávání souhvězdí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253440" y="2663640"/>
            <a:ext cx="11683800" cy="1186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Pomůcky a materiály: Obrázky souhvězdí - různé typy. Mohou být vytištěné nebo v digitální podobě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251" name="CustomShape 4"/>
          <p:cNvSpPr/>
          <p:nvPr/>
        </p:nvSpPr>
        <p:spPr>
          <a:xfrm>
            <a:off x="253440" y="4264560"/>
            <a:ext cx="11683800" cy="118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Postup: Žáci musí rozpoznat, které souhvězdí se nachází na obrázku a pojmenovat jej.</a:t>
            </a:r>
            <a:endParaRPr b="0" lang="sk-SK" sz="3600" spc="-1" strike="noStrike">
              <a:latin typeface="Arial"/>
            </a:endParaRPr>
          </a:p>
        </p:txBody>
      </p:sp>
      <p:sp>
        <p:nvSpPr>
          <p:cNvPr id="252" name="CustomShape 5"/>
          <p:cNvSpPr/>
          <p:nvPr/>
        </p:nvSpPr>
        <p:spPr>
          <a:xfrm>
            <a:off x="253440" y="1875240"/>
            <a:ext cx="11683800" cy="638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část: PŘÍLOHA 4 k tématu 1.</a:t>
            </a:r>
            <a:endParaRPr b="0" lang="sk-S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54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55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pic>
        <p:nvPicPr>
          <p:cNvPr id="256" name="image13.jpg" descr=""/>
          <p:cNvPicPr/>
          <p:nvPr/>
        </p:nvPicPr>
        <p:blipFill>
          <a:blip r:embed="rId3"/>
          <a:stretch/>
        </p:blipFill>
        <p:spPr>
          <a:xfrm>
            <a:off x="2926080" y="950400"/>
            <a:ext cx="6033600" cy="45637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58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59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pic>
        <p:nvPicPr>
          <p:cNvPr id="260" name="image13.jpg" descr=""/>
          <p:cNvPicPr/>
          <p:nvPr/>
        </p:nvPicPr>
        <p:blipFill>
          <a:blip r:embed="rId3"/>
          <a:stretch/>
        </p:blipFill>
        <p:spPr>
          <a:xfrm>
            <a:off x="2926080" y="950400"/>
            <a:ext cx="6033600" cy="4563720"/>
          </a:xfrm>
          <a:prstGeom prst="rect">
            <a:avLst/>
          </a:prstGeom>
          <a:ln w="12600">
            <a:noFill/>
          </a:ln>
        </p:spPr>
      </p:pic>
      <p:sp>
        <p:nvSpPr>
          <p:cNvPr id="261" name="CustomShape 2"/>
          <p:cNvSpPr/>
          <p:nvPr/>
        </p:nvSpPr>
        <p:spPr>
          <a:xfrm>
            <a:off x="9418320" y="4328280"/>
            <a:ext cx="2513160" cy="943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sk-SK" sz="2800" spc="-1" strike="noStrike">
                <a:solidFill>
                  <a:srgbClr val="000000"/>
                </a:solidFill>
                <a:latin typeface="Calibri"/>
                <a:ea typeface="Calibri"/>
              </a:rPr>
              <a:t>Velká medvědice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63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64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pic>
        <p:nvPicPr>
          <p:cNvPr id="265" name="image14.jpg" descr=""/>
          <p:cNvPicPr/>
          <p:nvPr/>
        </p:nvPicPr>
        <p:blipFill>
          <a:blip r:embed="rId3"/>
          <a:stretch/>
        </p:blipFill>
        <p:spPr>
          <a:xfrm>
            <a:off x="3709800" y="1049760"/>
            <a:ext cx="4764240" cy="44272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67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68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269" name="CustomShape 2"/>
          <p:cNvSpPr/>
          <p:nvPr/>
        </p:nvSpPr>
        <p:spPr>
          <a:xfrm>
            <a:off x="9418320" y="4328280"/>
            <a:ext cx="2513160" cy="516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sk-SK" sz="2800" spc="-1" strike="noStrike">
                <a:solidFill>
                  <a:srgbClr val="000000"/>
                </a:solidFill>
                <a:latin typeface="Calibri"/>
                <a:ea typeface="Calibri"/>
              </a:rPr>
              <a:t>Labuť</a:t>
            </a:r>
            <a:endParaRPr b="0" lang="sk-SK" sz="2800" spc="-1" strike="noStrike">
              <a:latin typeface="Arial"/>
            </a:endParaRPr>
          </a:p>
        </p:txBody>
      </p:sp>
      <p:pic>
        <p:nvPicPr>
          <p:cNvPr id="270" name="image14.jpg" descr=""/>
          <p:cNvPicPr/>
          <p:nvPr/>
        </p:nvPicPr>
        <p:blipFill>
          <a:blip r:embed="rId3"/>
          <a:stretch/>
        </p:blipFill>
        <p:spPr>
          <a:xfrm>
            <a:off x="3709800" y="1049760"/>
            <a:ext cx="4764240" cy="44272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72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73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pic>
        <p:nvPicPr>
          <p:cNvPr id="274" name="image15.jpg" descr=""/>
          <p:cNvPicPr/>
          <p:nvPr/>
        </p:nvPicPr>
        <p:blipFill>
          <a:blip r:embed="rId3"/>
          <a:stretch/>
        </p:blipFill>
        <p:spPr>
          <a:xfrm>
            <a:off x="2316600" y="1784520"/>
            <a:ext cx="7557480" cy="32875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76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77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278" name="CustomShape 2"/>
          <p:cNvSpPr/>
          <p:nvPr/>
        </p:nvSpPr>
        <p:spPr>
          <a:xfrm>
            <a:off x="9418320" y="4328280"/>
            <a:ext cx="2513160" cy="516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sk-SK" sz="2800" spc="-1" strike="noStrike">
                <a:solidFill>
                  <a:srgbClr val="000000"/>
                </a:solidFill>
                <a:latin typeface="Calibri"/>
                <a:ea typeface="Calibri"/>
              </a:rPr>
              <a:t>Drak</a:t>
            </a:r>
            <a:endParaRPr b="0" lang="sk-SK" sz="2800" spc="-1" strike="noStrike">
              <a:latin typeface="Arial"/>
            </a:endParaRPr>
          </a:p>
        </p:txBody>
      </p:sp>
      <p:pic>
        <p:nvPicPr>
          <p:cNvPr id="279" name="image15.jpg" descr=""/>
          <p:cNvPicPr/>
          <p:nvPr/>
        </p:nvPicPr>
        <p:blipFill>
          <a:blip r:embed="rId3"/>
          <a:stretch/>
        </p:blipFill>
        <p:spPr>
          <a:xfrm>
            <a:off x="2316600" y="1784520"/>
            <a:ext cx="7557480" cy="32875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81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82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pic>
        <p:nvPicPr>
          <p:cNvPr id="283" name="image16.jpg" descr=""/>
          <p:cNvPicPr/>
          <p:nvPr/>
        </p:nvPicPr>
        <p:blipFill>
          <a:blip r:embed="rId3"/>
          <a:stretch/>
        </p:blipFill>
        <p:spPr>
          <a:xfrm>
            <a:off x="2316600" y="1868400"/>
            <a:ext cx="7557480" cy="311976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85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86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287" name="CustomShape 2"/>
          <p:cNvSpPr/>
          <p:nvPr/>
        </p:nvSpPr>
        <p:spPr>
          <a:xfrm>
            <a:off x="9537120" y="4328280"/>
            <a:ext cx="2513160" cy="516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sk-SK" sz="2800" spc="-1" strike="noStrike">
                <a:solidFill>
                  <a:srgbClr val="000000"/>
                </a:solidFill>
                <a:latin typeface="Calibri"/>
                <a:ea typeface="Calibri"/>
              </a:rPr>
              <a:t>Štír</a:t>
            </a:r>
            <a:endParaRPr b="0" lang="sk-SK" sz="2800" spc="-1" strike="noStrike">
              <a:latin typeface="Arial"/>
            </a:endParaRPr>
          </a:p>
        </p:txBody>
      </p:sp>
      <p:pic>
        <p:nvPicPr>
          <p:cNvPr id="288" name="image16.jpg" descr=""/>
          <p:cNvPicPr/>
          <p:nvPr/>
        </p:nvPicPr>
        <p:blipFill>
          <a:blip r:embed="rId3"/>
          <a:stretch/>
        </p:blipFill>
        <p:spPr>
          <a:xfrm>
            <a:off x="2316600" y="1868400"/>
            <a:ext cx="7557480" cy="311976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54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en-US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-6840" y="981720"/>
            <a:ext cx="12197880" cy="68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Moduly projektu STARS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781560" y="2016360"/>
            <a:ext cx="10826280" cy="333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just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en-US" sz="2600" spc="-1" strike="noStrike">
                <a:solidFill>
                  <a:srgbClr val="002060"/>
                </a:solidFill>
                <a:latin typeface="Arial"/>
                <a:ea typeface="DejaVu Sans"/>
              </a:rPr>
              <a:t>#1 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Souhvězdí.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#6 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Galaktické prostředí.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#2 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Pohyb nebeských těles.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#7 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Slunce a hvězdy.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#3 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Newtonův gravitační zákon.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#8 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Naše Galaxie a jiné galaxie.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#4 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Objevování vesmíru. 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#9 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Vesmír.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#5 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Sluneční soustava.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#10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Hvězdárny / observatoře.</a:t>
            </a:r>
            <a:endParaRPr b="0" lang="sk-SK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90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91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292" name="CustomShape 2"/>
          <p:cNvSpPr/>
          <p:nvPr/>
        </p:nvSpPr>
        <p:spPr>
          <a:xfrm>
            <a:off x="244800" y="705240"/>
            <a:ext cx="11683800" cy="760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cvičení 5. </a:t>
            </a:r>
            <a:r>
              <a:rPr b="0" lang="sk-SK" sz="4400" spc="-1" strike="noStrike">
                <a:solidFill>
                  <a:srgbClr val="44546a"/>
                </a:solidFill>
                <a:latin typeface="Calibri"/>
                <a:ea typeface="Calibri"/>
              </a:rPr>
              <a:t>Tvary souhvězdí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253440" y="2019960"/>
            <a:ext cx="11683800" cy="1369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Pomůcky a materiály: Vyištěný tvar sohvězdí Velká medvědice, barevná samolepící fólie a vhodná děrovačka (ve tvaru hvězdičky). (V případě, že tato fólie a děrovačka neexistujou, je potřeba barevný papír, nůžky a lepidlo.)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94" name="CustomShape 4"/>
          <p:cNvSpPr/>
          <p:nvPr/>
        </p:nvSpPr>
        <p:spPr>
          <a:xfrm>
            <a:off x="244800" y="3859920"/>
            <a:ext cx="11683800" cy="1369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Postup: Žáci by měli nalepit barevné hvězdy na asterismus VELKÝ VŮZ a souhvězdí Velká medvědice. Velikost hvězd může odpovídat jasu skutečných hvězd. Mohou též napsat názvy hvězd.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95" name="CustomShape 5"/>
          <p:cNvSpPr/>
          <p:nvPr/>
        </p:nvSpPr>
        <p:spPr>
          <a:xfrm>
            <a:off x="253440" y="1364040"/>
            <a:ext cx="11683800" cy="516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část: PŘÍLOHA 5 k tématu 1.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297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98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pic>
        <p:nvPicPr>
          <p:cNvPr id="299" name="image17.jpg" descr=""/>
          <p:cNvPicPr/>
          <p:nvPr/>
        </p:nvPicPr>
        <p:blipFill>
          <a:blip r:embed="rId3"/>
          <a:srcRect l="0" t="4961" r="0" b="0"/>
          <a:stretch/>
        </p:blipFill>
        <p:spPr>
          <a:xfrm>
            <a:off x="2976840" y="1164960"/>
            <a:ext cx="6120000" cy="4362120"/>
          </a:xfrm>
          <a:prstGeom prst="rect">
            <a:avLst/>
          </a:prstGeom>
          <a:ln w="12600">
            <a:noFill/>
          </a:ln>
        </p:spPr>
      </p:pic>
      <p:sp>
        <p:nvSpPr>
          <p:cNvPr id="300" name="CustomShape 2"/>
          <p:cNvSpPr/>
          <p:nvPr/>
        </p:nvSpPr>
        <p:spPr>
          <a:xfrm>
            <a:off x="2997360" y="795960"/>
            <a:ext cx="1903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Velká medvědice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302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303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pic>
        <p:nvPicPr>
          <p:cNvPr id="304" name="" descr=""/>
          <p:cNvPicPr/>
          <p:nvPr/>
        </p:nvPicPr>
        <p:blipFill>
          <a:blip r:embed="rId3"/>
          <a:stretch/>
        </p:blipFill>
        <p:spPr>
          <a:xfrm>
            <a:off x="845280" y="900000"/>
            <a:ext cx="9954720" cy="423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306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307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en-US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0" y="1044360"/>
            <a:ext cx="12191400" cy="67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Závěry, ověření výsledků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412560" y="1923480"/>
            <a:ext cx="11684520" cy="3229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2060"/>
                </a:solidFill>
                <a:latin typeface="Arial"/>
                <a:ea typeface="DejaVu Sans"/>
              </a:rPr>
              <a:t>Co bude dál</a:t>
            </a:r>
            <a:r>
              <a:rPr b="0" lang="en-US" sz="2800" spc="-1" strike="noStrike">
                <a:solidFill>
                  <a:srgbClr val="002060"/>
                </a:solidFill>
                <a:latin typeface="Arial"/>
                <a:ea typeface="DejaVu Sans"/>
              </a:rPr>
              <a:t> (Feed Forward): </a:t>
            </a:r>
            <a:r>
              <a:rPr b="0" lang="cs-CZ" sz="2800" spc="-1" strike="noStrike">
                <a:solidFill>
                  <a:srgbClr val="002060"/>
                </a:solidFill>
                <a:latin typeface="Arial"/>
                <a:ea typeface="DejaVu Sans"/>
              </a:rPr>
              <a:t>Plánujte další hodinu na základě výkonu žáka</a:t>
            </a:r>
            <a:r>
              <a:rPr b="0" lang="en-US" sz="2800" spc="-1" strike="noStrike">
                <a:solidFill>
                  <a:srgbClr val="002060"/>
                </a:solidFill>
                <a:latin typeface="Arial"/>
                <a:ea typeface="DejaVu Sans"/>
              </a:rPr>
              <a:t>:</a:t>
            </a:r>
            <a:endParaRPr b="0" lang="sk-SK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Obtížnost ve třídě</a:t>
            </a:r>
            <a:r>
              <a:rPr b="1" lang="en-US" sz="2600" spc="-1" strike="noStrike">
                <a:solidFill>
                  <a:srgbClr val="002060"/>
                </a:solidFill>
                <a:latin typeface="Arial"/>
                <a:ea typeface="DejaVu Sans"/>
              </a:rPr>
              <a:t>:</a:t>
            </a:r>
            <a:r>
              <a:rPr b="0" lang="en-US" sz="26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V závislosti na tom, jak dobře žáci porozuměli materiálu </a:t>
            </a:r>
            <a:br/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a zvládli úkoly.</a:t>
            </a:r>
            <a:endParaRPr b="0" lang="sk-SK" sz="2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Přístup k materiálu</a:t>
            </a:r>
            <a:r>
              <a:rPr b="0" lang="en-US" sz="2600" spc="-1" strike="noStrike">
                <a:solidFill>
                  <a:srgbClr val="002060"/>
                </a:solidFill>
                <a:latin typeface="Arial"/>
                <a:ea typeface="DejaVu Sans"/>
              </a:rPr>
              <a:t>: 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Jaký je správný postup, který vám pomůže porozumět materiálu a splnit stanovené úkoly</a:t>
            </a:r>
            <a:r>
              <a:rPr b="0" lang="en-US" sz="2600" spc="-1" strike="noStrike">
                <a:solidFill>
                  <a:srgbClr val="002060"/>
                </a:solidFill>
                <a:latin typeface="Arial"/>
                <a:ea typeface="DejaVu Sans"/>
              </a:rPr>
              <a:t>.</a:t>
            </a:r>
            <a:endParaRPr b="0" lang="sk-SK" sz="2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Sebehodnocení</a:t>
            </a:r>
            <a:r>
              <a:rPr b="0" lang="en-US" sz="2600" spc="-1" strike="noStrike">
                <a:solidFill>
                  <a:srgbClr val="002060"/>
                </a:solidFill>
                <a:latin typeface="Arial"/>
                <a:ea typeface="DejaVu Sans"/>
              </a:rPr>
              <a:t>: 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sebekázeň,</a:t>
            </a:r>
            <a:r>
              <a:rPr b="0" lang="en-US" sz="26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vedení a kontrola činností</a:t>
            </a:r>
            <a:r>
              <a:rPr b="0" lang="en-US" sz="2600" spc="-1" strike="noStrike">
                <a:solidFill>
                  <a:srgbClr val="002060"/>
                </a:solidFill>
                <a:latin typeface="Arial"/>
                <a:ea typeface="DejaVu Sans"/>
              </a:rPr>
              <a:t>.</a:t>
            </a:r>
            <a:endParaRPr b="0" lang="sk-SK" sz="2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Individuální přístup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: Individuální hodnocení a vedení</a:t>
            </a:r>
            <a:r>
              <a:rPr b="0" lang="en-US" sz="2600" spc="-1" strike="noStrike">
                <a:solidFill>
                  <a:srgbClr val="002060"/>
                </a:solidFill>
                <a:latin typeface="Arial"/>
                <a:ea typeface="DejaVu Sans"/>
              </a:rPr>
              <a:t>.</a:t>
            </a:r>
            <a:endParaRPr b="0" lang="sk-SK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59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60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en-US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7920" y="1072800"/>
            <a:ext cx="12191400" cy="65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Calibri"/>
                <a:ea typeface="DejaVu Sans"/>
              </a:rPr>
              <a:t>Jak jsou moduly strukturovány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92880" y="2036160"/>
            <a:ext cx="11607840" cy="32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Každý modul je rozdělen do několika témat.</a:t>
            </a:r>
            <a:endParaRPr b="0" lang="sk-SK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Každé téma obsahuje:</a:t>
            </a:r>
            <a:endParaRPr b="0" lang="sk-SK" sz="2600" spc="-1" strike="noStrike">
              <a:latin typeface="Arial"/>
            </a:endParaRPr>
          </a:p>
          <a:p>
            <a:pPr marL="1434960" indent="-304200" algn="just">
              <a:lnSpc>
                <a:spcPct val="90000"/>
              </a:lnSpc>
              <a:spcBef>
                <a:spcPts val="1001"/>
              </a:spcBef>
              <a:buClr>
                <a:srgbClr val="131d84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2060"/>
                </a:solidFill>
                <a:latin typeface="Arial"/>
                <a:ea typeface="DejaVu Sans"/>
              </a:rPr>
              <a:t>Stručný úvod a klíčová slova;</a:t>
            </a:r>
            <a:endParaRPr b="0" lang="sk-SK" sz="2000" spc="-1" strike="noStrike">
              <a:latin typeface="Arial"/>
            </a:endParaRPr>
          </a:p>
          <a:p>
            <a:pPr marL="1434960" indent="-304200">
              <a:lnSpc>
                <a:spcPct val="90000"/>
              </a:lnSpc>
              <a:spcBef>
                <a:spcPts val="1001"/>
              </a:spcBef>
              <a:buClr>
                <a:srgbClr val="131d84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2060"/>
                </a:solidFill>
                <a:latin typeface="Arial"/>
                <a:ea typeface="DejaVu Sans"/>
              </a:rPr>
              <a:t>Teoretická část pro učitele - Poskytuje základní informace potřebné k přípravě lekce na toto téma (v některých případech odkazy na další materiály na internetu).</a:t>
            </a:r>
            <a:endParaRPr b="0" lang="sk-SK" sz="2000" spc="-1" strike="noStrike">
              <a:latin typeface="Arial"/>
            </a:endParaRPr>
          </a:p>
          <a:p>
            <a:pPr marL="1434960" indent="-304200">
              <a:lnSpc>
                <a:spcPct val="90000"/>
              </a:lnSpc>
              <a:spcBef>
                <a:spcPts val="1001"/>
              </a:spcBef>
              <a:buClr>
                <a:srgbClr val="131d84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pc="-1" strike="noStrike">
                <a:solidFill>
                  <a:srgbClr val="002060"/>
                </a:solidFill>
                <a:latin typeface="Arial"/>
                <a:ea typeface="DejaVu Sans"/>
              </a:rPr>
              <a:t>Praktická cvičení pro žáky – (ve většině případů) připravené k použití ve třídě, doplněné odpověďmi.</a:t>
            </a:r>
            <a:endParaRPr b="0" lang="sk-SK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64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en-US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748080" y="2191320"/>
            <a:ext cx="11197800" cy="1980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502200" indent="-50148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Pozorně si přečtěte teoretickou část pro učitele.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600" spc="-1" strike="noStrike">
              <a:latin typeface="Arial"/>
            </a:endParaRPr>
          </a:p>
          <a:p>
            <a:pPr marL="502200" indent="-501480">
              <a:lnSpc>
                <a:spcPct val="10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Máte-li jakékoli dotazy, vyhledejte další materiál na stránce projektu </a:t>
            </a:r>
            <a:br/>
            <a:r>
              <a:rPr b="0" lang="cs-CZ" sz="2600" spc="-1" strike="noStrike">
                <a:solidFill>
                  <a:srgbClr val="002060"/>
                </a:solidFill>
                <a:latin typeface="Arial"/>
                <a:ea typeface="DejaVu Sans"/>
              </a:rPr>
              <a:t>(project-stars.com) nebo na jiných webových stránkách.</a:t>
            </a:r>
            <a:r>
              <a:rPr b="0" lang="en-US" sz="26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0" lang="cs-CZ" sz="2600" spc="-1" strike="noStrike">
                <a:solidFill>
                  <a:srgbClr val="f22d25"/>
                </a:solidFill>
                <a:latin typeface="Arial"/>
                <a:ea typeface="DejaVu Sans"/>
              </a:rPr>
              <a:t>Pozor! Ujistěte se, že zdroje jsou spolehlivé!</a:t>
            </a:r>
            <a:endParaRPr b="0" lang="sk-SK" sz="2600" spc="-1" strike="noStrike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-6840" y="1101960"/>
            <a:ext cx="12197880" cy="67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Jak</a:t>
            </a:r>
            <a:r>
              <a:rPr b="0" lang="en-US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 </a:t>
            </a:r>
            <a:r>
              <a:rPr b="0" lang="cs-CZ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přistupovat k materiálu 1</a:t>
            </a:r>
            <a:endParaRPr b="0" lang="sk-SK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69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en-US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496800" y="1970640"/>
            <a:ext cx="11197800" cy="3351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Arial"/>
              <a:buAutoNum type="arabicPeriod" startAt="3"/>
            </a:pPr>
            <a:r>
              <a:rPr b="0" lang="cs-CZ" sz="2200" spc="-1" strike="noStrike">
                <a:solidFill>
                  <a:srgbClr val="002060"/>
                </a:solidFill>
                <a:latin typeface="Arial"/>
                <a:ea typeface="DejaVu Sans"/>
              </a:rPr>
              <a:t>Přečtěte si pozorně praktická cvičení a jejich odpovědi.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Arial"/>
              <a:buAutoNum type="arabicPeriod" startAt="4"/>
            </a:pPr>
            <a:r>
              <a:rPr b="0" lang="cs-CZ" sz="2200" spc="-1" strike="noStrike">
                <a:solidFill>
                  <a:srgbClr val="002060"/>
                </a:solidFill>
                <a:latin typeface="Arial"/>
                <a:ea typeface="DejaVu Sans"/>
              </a:rPr>
              <a:t>Pokud máte nějaké dotazy, podívejte se na další materiály a / nebo stránky projektu </a:t>
            </a:r>
            <a:br/>
            <a:r>
              <a:rPr b="0" lang="cs-CZ" sz="2200" spc="-1" strike="noStrike">
                <a:solidFill>
                  <a:srgbClr val="002060"/>
                </a:solidFill>
                <a:latin typeface="Arial"/>
                <a:ea typeface="DejaVu Sans"/>
              </a:rPr>
              <a:t>(project-stars.com) nebo na jiné webové stránky. </a:t>
            </a:r>
            <a:r>
              <a:rPr b="0" lang="cs-CZ" sz="2200" spc="-1" strike="noStrike">
                <a:solidFill>
                  <a:srgbClr val="f22d25"/>
                </a:solidFill>
                <a:latin typeface="Arial"/>
                <a:ea typeface="DejaVu Sans"/>
              </a:rPr>
              <a:t>Pozor! Ujistěte se, že zdroje jsou spolehlivé!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2163"/>
              </a:buClr>
              <a:buFont typeface="Arial"/>
              <a:buAutoNum type="arabicPeriod" startAt="5"/>
            </a:pPr>
            <a:r>
              <a:rPr b="0" lang="cs-CZ" sz="2200" spc="-1" strike="noStrike">
                <a:solidFill>
                  <a:srgbClr val="002163"/>
                </a:solidFill>
                <a:latin typeface="Arial"/>
                <a:ea typeface="DejaVu Sans"/>
              </a:rPr>
              <a:t>Na základě teoretické části vyberte pro ilustraci praktická cvičení. Další cvičení můžete hledat </a:t>
            </a:r>
            <a:br/>
            <a:r>
              <a:rPr b="0" lang="cs-CZ" sz="2200" spc="-1" strike="noStrike">
                <a:solidFill>
                  <a:srgbClr val="002163"/>
                </a:solidFill>
                <a:latin typeface="Arial"/>
                <a:ea typeface="DejaVu Sans"/>
              </a:rPr>
              <a:t>v doplňkových materiálech a / nebo na stránce projektu (project-stars.com) nebo na jiných webových stránkách.</a:t>
            </a:r>
            <a:r>
              <a:rPr b="0" lang="cs-CZ" sz="22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b="0" lang="cs-CZ" sz="2200" spc="-1" strike="noStrike">
                <a:solidFill>
                  <a:srgbClr val="f22d25"/>
                </a:solidFill>
                <a:latin typeface="Arial"/>
                <a:ea typeface="DejaVu Sans"/>
              </a:rPr>
              <a:t>Pozor! Ujistěte se, že zdroje jsou spolehlivé!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-6840" y="1101960"/>
            <a:ext cx="12197880" cy="67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Jak</a:t>
            </a:r>
            <a:r>
              <a:rPr b="0" lang="en-US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 </a:t>
            </a:r>
            <a:r>
              <a:rPr b="0" lang="cs-CZ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přistupovat k materiálu 2</a:t>
            </a:r>
            <a:endParaRPr b="0" lang="sk-SK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en-US" sz="900" spc="-1" strike="noStrike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496800" y="1895760"/>
            <a:ext cx="11197800" cy="3687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Arial"/>
              <a:buAutoNum type="arabicPeriod" startAt="6"/>
            </a:pPr>
            <a:r>
              <a:rPr b="0" lang="cs-CZ" sz="2200" spc="-1" strike="noStrike">
                <a:solidFill>
                  <a:srgbClr val="002060"/>
                </a:solidFill>
                <a:latin typeface="Arial"/>
                <a:ea typeface="DejaVu Sans"/>
              </a:rPr>
              <a:t>Uvědomte si, že některá cvičení vyžadují další materiály, které jsou ve třídě stěží dostupné. Pro ně je třeba se připravit předem - buď je dodat, nebo upozornit žáky, aby si je připravili předem!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Arial"/>
              <a:buAutoNum type="arabicPeriod" startAt="7"/>
            </a:pPr>
            <a:r>
              <a:rPr b="0" lang="cs-CZ" sz="2200" spc="-1" strike="noStrike">
                <a:solidFill>
                  <a:srgbClr val="002060"/>
                </a:solidFill>
                <a:latin typeface="Arial"/>
                <a:ea typeface="DejaVu Sans"/>
              </a:rPr>
              <a:t>Doporučujeme vyzkoušet vybraná cvičení a udělat si vlastní úsudek ohledně složitosti a času potřebného k dokončení cvičení. Pokud se rozhodnete, můžete provádět změny, vynechat některé části, usnadnit si části cvičení, pokud to nenarušuje fyzikální význam úkolů.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2163"/>
              </a:buClr>
              <a:buFont typeface="Arial"/>
              <a:buAutoNum type="arabicPeriod" startAt="8"/>
            </a:pPr>
            <a:r>
              <a:rPr b="0" lang="cs-CZ" sz="2200" spc="-1" strike="noStrike">
                <a:solidFill>
                  <a:srgbClr val="002163"/>
                </a:solidFill>
                <a:latin typeface="Arial"/>
                <a:ea typeface="DejaVu Sans"/>
              </a:rPr>
              <a:t>Podle svého uvážení můžete dát některá cvičení (nebo některá z nich) za domácí úkoly, provést předběžnou přípravu doma nebo naopak nechat dokončit doma.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-6840" y="1101960"/>
            <a:ext cx="12197880" cy="67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Jak</a:t>
            </a:r>
            <a:r>
              <a:rPr b="0" lang="en-US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 </a:t>
            </a:r>
            <a:r>
              <a:rPr b="0" lang="cs-CZ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přistupovat k materiálu 3</a:t>
            </a:r>
            <a:endParaRPr b="0" lang="sk-SK" sz="4400" spc="-1" strike="noStrike">
              <a:latin typeface="Arial"/>
            </a:endParaRPr>
          </a:p>
        </p:txBody>
      </p:sp>
      <p:pic>
        <p:nvPicPr>
          <p:cNvPr id="176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77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179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180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261360" y="836640"/>
            <a:ext cx="11683800" cy="760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MODUL 1 </a:t>
            </a:r>
            <a:r>
              <a:rPr b="0" lang="cs-CZ" sz="4400" spc="-1" strike="noStrike" u="sng">
                <a:solidFill>
                  <a:srgbClr val="002060"/>
                </a:solidFill>
                <a:uFillTx/>
                <a:latin typeface="Arial"/>
                <a:ea typeface="DejaVu Sans"/>
              </a:rPr>
              <a:t>– obsah </a:t>
            </a: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: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249840" y="1829880"/>
            <a:ext cx="11683800" cy="3624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1.1 Souhvězdí</a:t>
            </a:r>
            <a:endParaRPr b="0" lang="sk-SK" sz="3600" spc="-1" strike="noStrike">
              <a:latin typeface="Arial"/>
            </a:endParaRPr>
          </a:p>
          <a:p>
            <a:pPr lvl="1" marL="661680" indent="-27936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potřeba souhvězdí;</a:t>
            </a:r>
            <a:endParaRPr b="0" lang="sk-SK" sz="2800" spc="-1" strike="noStrike">
              <a:latin typeface="Arial"/>
            </a:endParaRPr>
          </a:p>
          <a:p>
            <a:pPr lvl="1" marL="661680" indent="-27936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historický přehled;</a:t>
            </a:r>
            <a:endParaRPr b="0" lang="sk-SK" sz="2800" spc="-1" strike="noStrike">
              <a:latin typeface="Arial"/>
            </a:endParaRPr>
          </a:p>
          <a:p>
            <a:pPr lvl="1" marL="661680" indent="-27936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moderní souhvězdí;</a:t>
            </a:r>
            <a:endParaRPr b="0" lang="sk-SK" sz="2800" spc="-1" strike="noStrike">
              <a:latin typeface="Arial"/>
            </a:endParaRPr>
          </a:p>
          <a:p>
            <a:pPr lvl="1" marL="661680" indent="-27936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asterizmus;</a:t>
            </a:r>
            <a:endParaRPr b="0" lang="sk-SK" sz="2800" spc="-1" strike="noStrike">
              <a:latin typeface="Arial"/>
            </a:endParaRPr>
          </a:p>
          <a:p>
            <a:pPr lvl="1" marL="661680" indent="-27936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starořecké legendy a mýty o souhvězdích;</a:t>
            </a:r>
            <a:endParaRPr b="0" lang="sk-SK" sz="2800" spc="-1" strike="noStrike">
              <a:latin typeface="Arial"/>
            </a:endParaRPr>
          </a:p>
          <a:p>
            <a:pPr lvl="1" marL="661680" indent="-27936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zodiakální souhvězdí (zvěrokruh);</a:t>
            </a:r>
            <a:endParaRPr b="0" lang="sk-SK" sz="2800" spc="-1" strike="noStrike">
              <a:latin typeface="Arial"/>
            </a:endParaRPr>
          </a:p>
          <a:p>
            <a:pPr lvl="1" marL="661680" indent="-279360">
              <a:lnSpc>
                <a:spcPct val="100000"/>
              </a:lnSpc>
              <a:buClr>
                <a:srgbClr val="002060"/>
              </a:buClr>
              <a:buFont typeface="Symbol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česká jména a legendy o souhvězdích.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b="0" lang="sk-SK" sz="900" spc="-1" strike="noStrike">
              <a:latin typeface="Arial"/>
            </a:endParaRPr>
          </a:p>
        </p:txBody>
      </p:sp>
      <p:pic>
        <p:nvPicPr>
          <p:cNvPr id="184" name="image1.png" descr=""/>
          <p:cNvPicPr/>
          <p:nvPr/>
        </p:nvPicPr>
        <p:blipFill>
          <a:blip r:embed="rId1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185" name="image2.jpg" descr=""/>
          <p:cNvPicPr/>
          <p:nvPr/>
        </p:nvPicPr>
        <p:blipFill>
          <a:blip r:embed="rId2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261360" y="836640"/>
            <a:ext cx="11683800" cy="760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Seznam praktických cvičení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261360" y="1941120"/>
            <a:ext cx="11683800" cy="2833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marL="1486080" indent="-148464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Názvy souhvězdí </a:t>
            </a:r>
            <a:endParaRPr b="0" lang="sk-SK" sz="3600" spc="-1" strike="noStrike">
              <a:latin typeface="Arial"/>
            </a:endParaRPr>
          </a:p>
          <a:p>
            <a:pPr marL="1486080" indent="-148464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Druhy souhvězdí</a:t>
            </a:r>
            <a:endParaRPr b="0" lang="sk-SK" sz="3600" spc="-1" strike="noStrike">
              <a:latin typeface="Arial"/>
            </a:endParaRPr>
          </a:p>
          <a:p>
            <a:pPr marL="1486080" indent="-148464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DejaVu Sans"/>
              </a:rPr>
              <a:t>Osmisměrka</a:t>
            </a:r>
            <a:endParaRPr b="0" lang="sk-SK" sz="3600" spc="-1" strike="noStrike">
              <a:latin typeface="Arial"/>
            </a:endParaRPr>
          </a:p>
          <a:p>
            <a:pPr marL="1486080" indent="-148464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Rozpoznávání souhvězdí </a:t>
            </a:r>
            <a:endParaRPr b="0" lang="sk-SK" sz="3600" spc="-1" strike="noStrike">
              <a:latin typeface="Arial"/>
            </a:endParaRPr>
          </a:p>
          <a:p>
            <a:pPr marL="1486080" indent="-148464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Tvary souhvězdí</a:t>
            </a:r>
            <a:endParaRPr b="0" lang="sk-S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Application>LibreOffice/7.0.0.3$Windows_X86_64 LibreOffice_project/8061b3e9204bef6b321a21033174034a5e2ea88e</Application>
  <Words>2129</Words>
  <Paragraphs>140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Misha</dc:creator>
  <dc:description/>
  <dc:language>sk-SK</dc:language>
  <cp:lastModifiedBy/>
  <dcterms:modified xsi:type="dcterms:W3CDTF">2020-10-28T09:49:36Z</dcterms:modified>
  <cp:revision>29</cp:revision>
  <dc:subject/>
  <dc:title>Prezentácia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33</vt:i4>
  </property>
</Properties>
</file>