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08" r:id="rId3"/>
    <p:sldId id="309" r:id="rId4"/>
    <p:sldId id="259" r:id="rId5"/>
    <p:sldId id="310" r:id="rId6"/>
    <p:sldId id="311" r:id="rId7"/>
    <p:sldId id="312" r:id="rId8"/>
    <p:sldId id="313" r:id="rId9"/>
    <p:sldId id="314" r:id="rId10"/>
    <p:sldId id="315" r:id="rId11"/>
    <p:sldId id="260" r:id="rId12"/>
    <p:sldId id="261" r:id="rId13"/>
    <p:sldId id="316" r:id="rId14"/>
    <p:sldId id="317" r:id="rId15"/>
    <p:sldId id="318" r:id="rId16"/>
    <p:sldId id="319" r:id="rId17"/>
    <p:sldId id="320" r:id="rId18"/>
    <p:sldId id="321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1" r:id="rId27"/>
    <p:sldId id="282" r:id="rId28"/>
  </p:sldIdLst>
  <p:sldSz cx="12192000" cy="6858000"/>
  <p:notesSz cx="6858000" cy="9144000"/>
  <p:defaultTextStyle>
    <a:lvl1pPr>
      <a:defRPr>
        <a:latin typeface="+mn-lt"/>
        <a:ea typeface="+mn-ea"/>
        <a:cs typeface="+mn-cs"/>
        <a:sym typeface="Avenir Roman"/>
      </a:defRPr>
    </a:lvl1pPr>
    <a:lvl2pPr>
      <a:defRPr>
        <a:latin typeface="+mn-lt"/>
        <a:ea typeface="+mn-ea"/>
        <a:cs typeface="+mn-cs"/>
        <a:sym typeface="Avenir Roman"/>
      </a:defRPr>
    </a:lvl2pPr>
    <a:lvl3pPr>
      <a:defRPr>
        <a:latin typeface="+mn-lt"/>
        <a:ea typeface="+mn-ea"/>
        <a:cs typeface="+mn-cs"/>
        <a:sym typeface="Avenir Roman"/>
      </a:defRPr>
    </a:lvl3pPr>
    <a:lvl4pPr>
      <a:defRPr>
        <a:latin typeface="+mn-lt"/>
        <a:ea typeface="+mn-ea"/>
        <a:cs typeface="+mn-cs"/>
        <a:sym typeface="Avenir Roman"/>
      </a:defRPr>
    </a:lvl4pPr>
    <a:lvl5pPr>
      <a:defRPr>
        <a:latin typeface="+mn-lt"/>
        <a:ea typeface="+mn-ea"/>
        <a:cs typeface="+mn-cs"/>
        <a:sym typeface="Avenir Roman"/>
      </a:defRPr>
    </a:lvl5pPr>
    <a:lvl6pPr>
      <a:defRPr>
        <a:latin typeface="+mn-lt"/>
        <a:ea typeface="+mn-ea"/>
        <a:cs typeface="+mn-cs"/>
        <a:sym typeface="Avenir Roman"/>
      </a:defRPr>
    </a:lvl6pPr>
    <a:lvl7pPr>
      <a:defRPr>
        <a:latin typeface="+mn-lt"/>
        <a:ea typeface="+mn-ea"/>
        <a:cs typeface="+mn-cs"/>
        <a:sym typeface="Avenir Roman"/>
      </a:defRPr>
    </a:lvl7pPr>
    <a:lvl8pPr>
      <a:defRPr>
        <a:latin typeface="+mn-lt"/>
        <a:ea typeface="+mn-ea"/>
        <a:cs typeface="+mn-cs"/>
        <a:sym typeface="Avenir Roman"/>
      </a:defRPr>
    </a:lvl8pPr>
    <a:lvl9pPr>
      <a:defRPr>
        <a:latin typeface="+mn-lt"/>
        <a:ea typeface="+mn-ea"/>
        <a:cs typeface="+mn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610600" y="6404293"/>
            <a:ext cx="2743200" cy="26923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 hasCustomPrompt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1"/>
            <a:ext cx="27432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40" indent="-32004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6761" y="1049639"/>
            <a:ext cx="12198761" cy="5092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STARS (Successfully Teaching AstRonomy in Schools)		 		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This project has been funded with the support of the Erasmus+ Programme, K2 Action, Strategic Partnerships in School Education.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sz="800">
                <a:latin typeface="Calibri"/>
                <a:ea typeface="Calibri"/>
                <a:cs typeface="Calibri"/>
                <a:sym typeface="Calibri"/>
              </a:rPr>
              <a:t>2017-1-SK01-KA201-035344 				</a:t>
            </a:r>
          </a:p>
        </p:txBody>
      </p:sp>
      <p:sp>
        <p:nvSpPr>
          <p:cNvPr id="50" name="Shape 5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1" name="Shape 51"/>
          <p:cNvSpPr/>
          <p:nvPr/>
        </p:nvSpPr>
        <p:spPr>
          <a:xfrm>
            <a:off x="171721" y="1559073"/>
            <a:ext cx="11685322" cy="353695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5400" b="1" dirty="0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ОБУЧИТЕЛНА ПРОГРАМА ЗА УЧИТЕЛИ (O2)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#</a:t>
            </a:r>
            <a:r>
              <a:rPr lang="en-US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" sz="44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sz="4400" b="1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бсерватории</a:t>
            </a:r>
            <a:r>
              <a:rPr lang="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Астрономически Обсерватории. </a:t>
            </a:r>
            <a:r>
              <a:rPr sz="4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Електромагнитен</a:t>
            </a:r>
            <a:r>
              <a:rPr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(ЕМ) </a:t>
            </a:r>
            <a:r>
              <a:rPr sz="4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спектър</a:t>
            </a:r>
            <a:r>
              <a:rPr lang="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5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3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0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1" name="Shape 141"/>
          <p:cNvSpPr/>
          <p:nvPr/>
        </p:nvSpPr>
        <p:spPr>
          <a:xfrm>
            <a:off x="496747" y="1486760"/>
            <a:ext cx="11198506" cy="34624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endParaRPr sz="2500" dirty="0">
              <a:solidFill>
                <a:srgbClr val="1229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345" lvl="0" indent="-347345">
              <a:buClr>
                <a:srgbClr val="002060"/>
              </a:buClr>
              <a:buSzPct val="100000"/>
              <a:buAutoNum type="arabicPeriod" startAt="8"/>
            </a:pP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Препоръчваме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изпробвате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избраните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упражнения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направите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собствена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преценка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сложността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необходимото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изпълнение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време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Ако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прецените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можете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промени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съкращение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улеснение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т.н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упражненията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стига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това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нарушава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физическия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смисъл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заданията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endParaRPr sz="25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345" lvl="0" indent="-347345">
              <a:buClr>
                <a:srgbClr val="002163"/>
              </a:buClr>
              <a:buSzPct val="100000"/>
              <a:buAutoNum type="arabicPeriod" startAt="9"/>
            </a:pP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ваша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преценка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можете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дадете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накои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упражненията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тях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домашно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направи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предварителна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подготовка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довърши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вкъщи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42" name="Shape 142"/>
          <p:cNvSpPr/>
          <p:nvPr/>
        </p:nvSpPr>
        <p:spPr>
          <a:xfrm>
            <a:off x="261256" y="83661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1522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Как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да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подходим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към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материала</a:t>
            </a:r>
            <a:r>
              <a:rPr sz="4400" u="sng" dirty="0">
                <a:solidFill>
                  <a:srgbClr val="002060"/>
                </a:solidFill>
              </a:rPr>
              <a:t> 6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3382" y="-6139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8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996117" y="1665772"/>
            <a:ext cx="10349559" cy="3892446"/>
          </a:xfrm>
          <a:prstGeom prst="rect">
            <a:avLst/>
          </a:prstGeom>
        </p:spPr>
        <p:txBody>
          <a:bodyPr lIns="0" tIns="0" rIns="0" bIns="0"/>
          <a:lstStyle/>
          <a:p>
            <a:pPr lvl="0" indent="2215515" defTabSz="895985">
              <a:lnSpc>
                <a:spcPts val="5300"/>
              </a:lnSpc>
              <a:spcBef>
                <a:spcPts val="0"/>
              </a:spcBef>
              <a:defRPr sz="1800"/>
            </a:pPr>
            <a:endParaRPr sz="980" dirty="0"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lvl="0" indent="1357630" algn="l" defTabSz="895985">
              <a:spcBef>
                <a:spcPts val="1900"/>
              </a:spcBef>
              <a:tabLst>
                <a:tab pos="2120900" algn="l"/>
              </a:tabLst>
              <a:defRPr sz="1800"/>
            </a:pPr>
            <a:r>
              <a:rPr lang="en-US" sz="3135" dirty="0">
                <a:solidFill>
                  <a:srgbClr val="002060"/>
                </a:solidFill>
              </a:rPr>
              <a:t>10</a:t>
            </a:r>
            <a:r>
              <a:rPr sz="3135" dirty="0">
                <a:solidFill>
                  <a:srgbClr val="002060"/>
                </a:solidFill>
              </a:rPr>
              <a:t>.1. </a:t>
            </a:r>
            <a:r>
              <a:rPr lang="" sz="3135" dirty="0">
                <a:solidFill>
                  <a:srgbClr val="002060"/>
                </a:solidFill>
              </a:rPr>
              <a:t>Астрономически о</a:t>
            </a:r>
            <a:r>
              <a:rPr sz="3135" dirty="0" err="1">
                <a:solidFill>
                  <a:srgbClr val="002060"/>
                </a:solidFill>
                <a:sym typeface="+mn-ea"/>
              </a:rPr>
              <a:t>бсерватории</a:t>
            </a:r>
            <a:r>
              <a:rPr sz="3135" dirty="0">
                <a:solidFill>
                  <a:srgbClr val="002060"/>
                </a:solidFill>
                <a:sym typeface="+mn-ea"/>
              </a:rPr>
              <a:t>.</a:t>
            </a:r>
            <a:endParaRPr sz="3135" dirty="0">
              <a:solidFill>
                <a:srgbClr val="002060"/>
              </a:solidFill>
            </a:endParaRPr>
          </a:p>
          <a:p>
            <a:pPr lvl="0" indent="1357630" algn="l" defTabSz="895985">
              <a:spcBef>
                <a:spcPts val="500"/>
              </a:spcBef>
              <a:tabLst>
                <a:tab pos="2120900" algn="l"/>
              </a:tabLst>
              <a:defRPr sz="1800"/>
            </a:pPr>
            <a:endParaRPr sz="3135" dirty="0">
              <a:solidFill>
                <a:srgbClr val="002060"/>
              </a:solidFill>
            </a:endParaRPr>
          </a:p>
          <a:p>
            <a:pPr lvl="0" indent="1357630" algn="l" defTabSz="895985">
              <a:spcBef>
                <a:spcPts val="500"/>
              </a:spcBef>
              <a:tabLst>
                <a:tab pos="2120900" algn="l"/>
              </a:tabLst>
              <a:defRPr sz="1800"/>
            </a:pPr>
            <a:r>
              <a:rPr lang="en-US" sz="3135" dirty="0">
                <a:solidFill>
                  <a:srgbClr val="002060"/>
                </a:solidFill>
              </a:rPr>
              <a:t>10</a:t>
            </a:r>
            <a:r>
              <a:rPr sz="3135" dirty="0">
                <a:solidFill>
                  <a:srgbClr val="002060"/>
                </a:solidFill>
              </a:rPr>
              <a:t>.3. </a:t>
            </a:r>
            <a:r>
              <a:rPr sz="3135" dirty="0" err="1">
                <a:solidFill>
                  <a:srgbClr val="002060"/>
                </a:solidFill>
                <a:sym typeface="+mn-ea"/>
              </a:rPr>
              <a:t>Електромагнитен</a:t>
            </a:r>
            <a:r>
              <a:rPr sz="3135" dirty="0">
                <a:solidFill>
                  <a:srgbClr val="002060"/>
                </a:solidFill>
                <a:sym typeface="+mn-ea"/>
              </a:rPr>
              <a:t> </a:t>
            </a:r>
            <a:r>
              <a:rPr sz="3135" dirty="0" err="1">
                <a:solidFill>
                  <a:srgbClr val="002060"/>
                </a:solidFill>
                <a:sym typeface="+mn-ea"/>
              </a:rPr>
              <a:t>спектър</a:t>
            </a:r>
            <a:r>
              <a:rPr sz="3135" dirty="0">
                <a:solidFill>
                  <a:srgbClr val="002060"/>
                </a:solidFill>
                <a:sym typeface="+mn-ea"/>
              </a:rPr>
              <a:t>.</a:t>
            </a:r>
            <a:endParaRPr sz="3135" dirty="0">
              <a:solidFill>
                <a:srgbClr val="002060"/>
              </a:solidFill>
            </a:endParaRPr>
          </a:p>
          <a:p>
            <a:pPr lvl="0" indent="1357630" algn="l" defTabSz="895985">
              <a:spcBef>
                <a:spcPts val="500"/>
              </a:spcBef>
              <a:tabLst>
                <a:tab pos="2120900" algn="l"/>
              </a:tabLst>
              <a:defRPr sz="1800"/>
            </a:pPr>
            <a:r>
              <a:rPr sz="2350" dirty="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 </a:t>
            </a:r>
          </a:p>
        </p:txBody>
      </p:sp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 lIns="0" tIns="0" rIns="0" bIns="0"/>
          <a:lstStyle>
            <a:lvl1pPr defTabSz="713105">
              <a:defRPr sz="4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002060"/>
                </a:solidFill>
              </a:rPr>
              <a:t>МОДУЛ #</a:t>
            </a:r>
            <a:r>
              <a:rPr lang="" sz="4600" dirty="0">
                <a:solidFill>
                  <a:srgbClr val="002060"/>
                </a:solidFill>
              </a:rPr>
              <a:t>10</a:t>
            </a:r>
            <a:r>
              <a:rPr sz="4600" dirty="0">
                <a:solidFill>
                  <a:srgbClr val="002060"/>
                </a:solidFill>
              </a:rPr>
              <a:t> - СЪДЪРЖАНИЕ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0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4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5" name="Shape 105"/>
          <p:cNvSpPr/>
          <p:nvPr/>
        </p:nvSpPr>
        <p:spPr>
          <a:xfrm>
            <a:off x="249958" y="80725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1323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Съдържание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на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теоретичната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част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249958" y="2101630"/>
            <a:ext cx="11685322" cy="35071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457200" lvl="0" indent="-457200" algn="just">
              <a:buClr>
                <a:srgbClr val="002060"/>
              </a:buClr>
              <a:buSzPct val="100000"/>
              <a:buFont typeface="Arial" panose="020B0604020202020204"/>
              <a:buChar char="•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Астрономически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описваме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различните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видове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астрономически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наземни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космически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стратосферни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летящи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балони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самолети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и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подземни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подводни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приложения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дадени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примери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видовете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>
              <a:buClr>
                <a:srgbClr val="002060"/>
              </a:buClr>
              <a:buSzPct val="100000"/>
              <a:buFont typeface="Arial" panose="020B0604020202020204"/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buClr>
                <a:srgbClr val="002060"/>
              </a:buClr>
              <a:buSzPct val="100000"/>
              <a:buFont typeface="Arial" panose="020B0604020202020204"/>
              <a:buChar char="•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Електромагнитен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спектър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електромагнитният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спектър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накратко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електромагнитният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спектър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прозрачност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земната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атмосфера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атмосферни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прозорци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“).</a:t>
            </a:r>
          </a:p>
          <a:p>
            <a:pPr lvl="0" algn="just" defTabSz="457200">
              <a:lnSpc>
                <a:spcPct val="115000"/>
              </a:lnSpc>
              <a:spcBef>
                <a:spcPts val="1000"/>
              </a:spcBef>
            </a:pPr>
            <a:endParaRPr sz="2400" dirty="0">
              <a:solidFill>
                <a:srgbClr val="1523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9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2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3" name="Shape 193"/>
          <p:cNvSpPr/>
          <p:nvPr/>
        </p:nvSpPr>
        <p:spPr>
          <a:xfrm>
            <a:off x="261256" y="836615"/>
            <a:ext cx="11685322" cy="13208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4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Списък с практически упражнения, </a:t>
            </a:r>
          </a:p>
          <a:p>
            <a:pPr lvl="0" algn="ctr"/>
            <a:r>
              <a:rPr sz="4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Обсерватории:</a:t>
            </a:r>
          </a:p>
        </p:txBody>
      </p:sp>
      <p:sp>
        <p:nvSpPr>
          <p:cNvPr id="194" name="Shape 194"/>
          <p:cNvSpPr/>
          <p:nvPr/>
        </p:nvSpPr>
        <p:spPr>
          <a:xfrm>
            <a:off x="928429" y="2160054"/>
            <a:ext cx="11140861" cy="267525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3000">
                <a:solidFill>
                  <a:srgbClr val="001A4C"/>
                </a:solidFill>
                <a:latin typeface="Calibri"/>
                <a:ea typeface="Calibri"/>
                <a:cs typeface="Calibri"/>
                <a:sym typeface="Calibri"/>
              </a:rPr>
              <a:t>1. Модел на космическата обсерватория SOHO - подходящ за ученици от 6 - 8 клас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3000">
                <a:solidFill>
                  <a:srgbClr val="001A4C"/>
                </a:solidFill>
                <a:latin typeface="Calibri"/>
                <a:ea typeface="Calibri"/>
                <a:cs typeface="Calibri"/>
                <a:sym typeface="Calibri"/>
              </a:rPr>
              <a:t>2. Постройте макет на космическа обсерватория - подходящ за ученици от 4 - 6 клас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3000">
                <a:solidFill>
                  <a:srgbClr val="001A4C"/>
                </a:solidFill>
                <a:latin typeface="Calibri"/>
                <a:ea typeface="Calibri"/>
                <a:cs typeface="Calibri"/>
                <a:sym typeface="Calibri"/>
              </a:rPr>
              <a:t>3. Наземни обсерватории - подходящ за по-големи ученици.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9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8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9" name="Shape 199"/>
          <p:cNvSpPr/>
          <p:nvPr/>
        </p:nvSpPr>
        <p:spPr>
          <a:xfrm>
            <a:off x="261256" y="836615"/>
            <a:ext cx="11685322" cy="12217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4400" u="sng">
                <a:solidFill>
                  <a:srgbClr val="013773"/>
                </a:solidFill>
                <a:latin typeface="Calibri"/>
                <a:ea typeface="Calibri"/>
                <a:cs typeface="Calibri"/>
                <a:sym typeface="Calibri"/>
              </a:rPr>
              <a:t>Упражнение 1</a:t>
            </a:r>
            <a:r>
              <a:rPr sz="4400">
                <a:solidFill>
                  <a:srgbClr val="01377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3300">
                <a:solidFill>
                  <a:srgbClr val="013773"/>
                </a:solidFill>
                <a:latin typeface="Calibri"/>
                <a:ea typeface="Calibri"/>
                <a:cs typeface="Calibri"/>
                <a:sym typeface="Calibri"/>
              </a:rPr>
              <a:t>Модел на космическата обсерватория SOHO.</a:t>
            </a:r>
          </a:p>
        </p:txBody>
      </p:sp>
      <p:sp>
        <p:nvSpPr>
          <p:cNvPr id="200" name="Shape 200"/>
          <p:cNvSpPr/>
          <p:nvPr/>
        </p:nvSpPr>
        <p:spPr>
          <a:xfrm>
            <a:off x="253339" y="2641775"/>
            <a:ext cx="11685322" cy="179461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Необходими материали: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информацията за обсерваторията и инструкцията за сглобяване (практическа упр. 3.1 към темата), макета на SOHO (п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рил. model_SOHO.pdf), лепило, ножици, клечка за зъби и парче глина или по-твърд пластилин за основата, на която да се постави модела.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just" defTabSz="457200"/>
            <a:r>
              <a:rPr sz="21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  <p:sp>
        <p:nvSpPr>
          <p:cNvPr id="201" name="Shape 201"/>
          <p:cNvSpPr/>
          <p:nvPr/>
        </p:nvSpPr>
        <p:spPr>
          <a:xfrm>
            <a:off x="253338" y="4277702"/>
            <a:ext cx="11827314" cy="955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Процедура</a:t>
            </a:r>
            <a:r>
              <a:rPr sz="2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учениците да се запознаят с информацията за обсерваторията, след което, следвайки инструкциите да сглобят модела. </a:t>
            </a:r>
          </a:p>
        </p:txBody>
      </p:sp>
      <p:sp>
        <p:nvSpPr>
          <p:cNvPr id="202" name="Shape 202"/>
          <p:cNvSpPr/>
          <p:nvPr/>
        </p:nvSpPr>
        <p:spPr>
          <a:xfrm>
            <a:off x="324335" y="2002507"/>
            <a:ext cx="11685321" cy="64389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Методична част</a:t>
            </a:r>
            <a:r>
              <a:rPr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 </a:t>
            </a: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тема Обсерватории.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0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6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7" name="Shape 207"/>
          <p:cNvSpPr/>
          <p:nvPr/>
        </p:nvSpPr>
        <p:spPr>
          <a:xfrm>
            <a:off x="261256" y="836615"/>
            <a:ext cx="11685322" cy="12217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Упражнение</a:t>
            </a:r>
            <a:r>
              <a:rPr sz="44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33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Модел</a:t>
            </a:r>
            <a:r>
              <a:rPr sz="3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3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3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3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космическата</a:t>
            </a:r>
            <a:r>
              <a:rPr sz="3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3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обсерватория</a:t>
            </a:r>
            <a:r>
              <a:rPr sz="3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SOHO.</a:t>
            </a:r>
          </a:p>
        </p:txBody>
      </p:sp>
      <p:pic>
        <p:nvPicPr>
          <p:cNvPr id="208" name="модел_SOHO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305913" y="1924393"/>
            <a:ext cx="4747150" cy="35603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9" name="pasted-image.png"/>
          <p:cNvPicPr/>
          <p:nvPr/>
        </p:nvPicPr>
        <p:blipFill>
          <a:blip r:embed="rId5"/>
          <a:stretch>
            <a:fillRect/>
          </a:stretch>
        </p:blipFill>
        <p:spPr>
          <a:xfrm rot="5400000">
            <a:off x="6818113" y="1281480"/>
            <a:ext cx="3659402" cy="474715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1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3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4" name="Shape 214"/>
          <p:cNvSpPr/>
          <p:nvPr/>
        </p:nvSpPr>
        <p:spPr>
          <a:xfrm>
            <a:off x="261256" y="836615"/>
            <a:ext cx="11685322" cy="1292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44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Упражнение</a:t>
            </a:r>
            <a:r>
              <a:rPr sz="44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Постройте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макет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космическа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обсерватория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15" name="Shape 215"/>
          <p:cNvSpPr/>
          <p:nvPr/>
        </p:nvSpPr>
        <p:spPr>
          <a:xfrm>
            <a:off x="253339" y="2627971"/>
            <a:ext cx="11685322" cy="23876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just"/>
            <a:r>
              <a:rPr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Необходими</a:t>
            </a:r>
            <a:r>
              <a:rPr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материали</a:t>
            </a:r>
            <a:r>
              <a:rPr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копие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от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инструкциите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за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ученика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малка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кутия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(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например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от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сок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),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листа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картон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клечки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за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зъби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винтчета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болтчета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гайки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пластмасови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чаши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и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купички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балони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сламки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DVD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или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CD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дискове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пръчки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от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сладолед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ластици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кламери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кухненска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гъба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фолио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или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друг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вид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лъскава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хартия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тиксо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лепило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.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Не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е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задължително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да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се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използват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всички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от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изброените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материали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.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Преценката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е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на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учителя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(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родитела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ако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тази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част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е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дадена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за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домашно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).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По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избор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,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могат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да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се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използват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и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други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2200" dirty="0" err="1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материали</a:t>
            </a:r>
            <a:r>
              <a:rPr sz="2200" dirty="0">
                <a:solidFill>
                  <a:srgbClr val="032254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.</a:t>
            </a:r>
          </a:p>
        </p:txBody>
      </p:sp>
      <p:sp>
        <p:nvSpPr>
          <p:cNvPr id="216" name="Shape 216"/>
          <p:cNvSpPr/>
          <p:nvPr/>
        </p:nvSpPr>
        <p:spPr>
          <a:xfrm>
            <a:off x="291438" y="4988902"/>
            <a:ext cx="11827314" cy="553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Процедура:</a:t>
            </a:r>
            <a:r>
              <a:rPr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Подробно описана в модул </a:t>
            </a:r>
            <a:r>
              <a:rPr lang="en-US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тема 2, упражнение 2.</a:t>
            </a:r>
          </a:p>
        </p:txBody>
      </p:sp>
      <p:sp>
        <p:nvSpPr>
          <p:cNvPr id="217" name="Shape 217"/>
          <p:cNvSpPr/>
          <p:nvPr/>
        </p:nvSpPr>
        <p:spPr>
          <a:xfrm>
            <a:off x="253339" y="2010511"/>
            <a:ext cx="11685322" cy="553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Методична</a:t>
            </a:r>
            <a:r>
              <a:rPr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3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sz="2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2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3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</a:t>
            </a:r>
            <a:r>
              <a:rPr sz="2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3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r>
              <a:rPr sz="2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774746" y="1865560"/>
            <a:ext cx="4792314" cy="361919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0" name="Shape 22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21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2" name="image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3" name="Shape 223"/>
          <p:cNvSpPr/>
          <p:nvPr/>
        </p:nvSpPr>
        <p:spPr>
          <a:xfrm>
            <a:off x="261256" y="836615"/>
            <a:ext cx="11685322" cy="12471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Упражнение</a:t>
            </a:r>
            <a:r>
              <a:rPr sz="44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Постройте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макет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космическа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обсерватория</a:t>
            </a:r>
            <a:r>
              <a:rPr sz="3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224" name="pasted-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0" y="2727524"/>
            <a:ext cx="4337462" cy="27567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5" name="Shape 225"/>
          <p:cNvSpPr/>
          <p:nvPr/>
        </p:nvSpPr>
        <p:spPr>
          <a:xfrm>
            <a:off x="141980" y="2128818"/>
            <a:ext cx="3654201" cy="53860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900">
                <a:solidFill>
                  <a:srgbClr val="0337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 dirty="0" err="1">
                <a:solidFill>
                  <a:srgbClr val="002060"/>
                </a:solidFill>
              </a:rPr>
              <a:t>Примерни</a:t>
            </a:r>
            <a:r>
              <a:rPr sz="2900" dirty="0">
                <a:solidFill>
                  <a:srgbClr val="002060"/>
                </a:solidFill>
              </a:rPr>
              <a:t> </a:t>
            </a:r>
            <a:r>
              <a:rPr sz="2900" dirty="0" err="1">
                <a:solidFill>
                  <a:srgbClr val="002060"/>
                </a:solidFill>
              </a:rPr>
              <a:t>материали</a:t>
            </a:r>
            <a:r>
              <a:rPr sz="29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26" name="Shape 226"/>
          <p:cNvSpPr/>
          <p:nvPr/>
        </p:nvSpPr>
        <p:spPr>
          <a:xfrm>
            <a:off x="5666480" y="1849418"/>
            <a:ext cx="3185167" cy="4462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900">
                <a:solidFill>
                  <a:srgbClr val="0337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 dirty="0" err="1">
                <a:solidFill>
                  <a:srgbClr val="002060"/>
                </a:solidFill>
              </a:rPr>
              <a:t>Примерен</a:t>
            </a:r>
            <a:r>
              <a:rPr sz="2900" dirty="0">
                <a:solidFill>
                  <a:srgbClr val="002060"/>
                </a:solidFill>
              </a:rPr>
              <a:t> </a:t>
            </a:r>
            <a:r>
              <a:rPr sz="2900" dirty="0" err="1">
                <a:solidFill>
                  <a:srgbClr val="002060"/>
                </a:solidFill>
              </a:rPr>
              <a:t>резултат</a:t>
            </a:r>
            <a:r>
              <a:rPr sz="2900" dirty="0">
                <a:solidFill>
                  <a:srgbClr val="002060"/>
                </a:solidFill>
              </a:rPr>
              <a:t>: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2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0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2" name="Shape 232"/>
          <p:cNvSpPr/>
          <p:nvPr/>
        </p:nvSpPr>
        <p:spPr>
          <a:xfrm>
            <a:off x="261256" y="83661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Упражнение</a:t>
            </a:r>
            <a:r>
              <a:rPr sz="44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r>
              <a:rPr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4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Наземни</a:t>
            </a:r>
            <a:r>
              <a:rPr sz="4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4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endParaRPr sz="4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61256" y="2392937"/>
            <a:ext cx="11685322" cy="8636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Необходими</a:t>
            </a:r>
            <a:r>
              <a:rPr sz="28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материали</a:t>
            </a:r>
            <a:r>
              <a:rPr sz="28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sz="36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инструкциите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учениците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таблет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смартфон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компютър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достъп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интернет</a:t>
            </a:r>
            <a:r>
              <a:rPr sz="2200" dirty="0">
                <a:solidFill>
                  <a:srgbClr val="002F66"/>
                </a:solidFill>
                <a:latin typeface="Calibri"/>
                <a:ea typeface="Calibri"/>
                <a:cs typeface="Calibri"/>
                <a:sym typeface="Calibri"/>
              </a:rPr>
              <a:t> и Google Maps (https://www.google.com/maps/</a:t>
            </a:r>
            <a:r>
              <a:rPr sz="2200" u="sng" dirty="0">
                <a:solidFill>
                  <a:srgbClr val="002F66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  ).</a:t>
            </a:r>
          </a:p>
        </p:txBody>
      </p:sp>
      <p:sp>
        <p:nvSpPr>
          <p:cNvPr id="234" name="Shape 234"/>
          <p:cNvSpPr/>
          <p:nvPr/>
        </p:nvSpPr>
        <p:spPr>
          <a:xfrm>
            <a:off x="317260" y="3482697"/>
            <a:ext cx="11827314" cy="1905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Процедура:</a:t>
            </a:r>
            <a:r>
              <a:rPr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преценка на учителя, учениците мага сами да изберат дестинация, или да им се предложи такава (примери са дадени в материалите), след което, следвайки инструкциите, те трябва да съберат и представят изискваната информация. В зависимост от възрастта на учениците, задачатас може да се улесни/усложни, като им се дадат по-малко/повече задачи за изпълнение.  </a:t>
            </a:r>
          </a:p>
        </p:txBody>
      </p:sp>
      <p:sp>
        <p:nvSpPr>
          <p:cNvPr id="235" name="Shape 235"/>
          <p:cNvSpPr/>
          <p:nvPr/>
        </p:nvSpPr>
        <p:spPr>
          <a:xfrm>
            <a:off x="261256" y="1646907"/>
            <a:ext cx="11685322" cy="553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Методична</a:t>
            </a:r>
            <a:r>
              <a:rPr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</a:t>
            </a:r>
            <a:r>
              <a:rPr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тема2.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4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6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7" name="Shape 147"/>
          <p:cNvSpPr/>
          <p:nvPr/>
        </p:nvSpPr>
        <p:spPr>
          <a:xfrm>
            <a:off x="261256" y="836615"/>
            <a:ext cx="11685322" cy="13055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4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Списък с практически упражнения,  </a:t>
            </a:r>
            <a:r>
              <a:rPr sz="39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Електромагнитен спектър:</a:t>
            </a:r>
          </a:p>
        </p:txBody>
      </p:sp>
      <p:sp>
        <p:nvSpPr>
          <p:cNvPr id="148" name="Shape 148"/>
          <p:cNvSpPr/>
          <p:nvPr/>
        </p:nvSpPr>
        <p:spPr>
          <a:xfrm>
            <a:off x="818418" y="2374788"/>
            <a:ext cx="11140861" cy="26390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indent="951230">
              <a:lnSpc>
                <a:spcPct val="120000"/>
              </a:lnSpc>
              <a:tabLst>
                <a:tab pos="1943100" algn="l"/>
              </a:tabLst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indent="951230">
              <a:lnSpc>
                <a:spcPct val="120000"/>
              </a:lnSpc>
              <a:tabLst>
                <a:tab pos="1943100" algn="l"/>
              </a:tabLst>
            </a:pPr>
            <a:r>
              <a:rPr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   Магията на светлината.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lvl="0" indent="951230">
              <a:lnSpc>
                <a:spcPct val="120000"/>
              </a:lnSpc>
              <a:tabLst>
                <a:tab pos="1943100" algn="l"/>
              </a:tabLst>
            </a:pPr>
            <a:r>
              <a:rPr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1.1  Как да сглобим спектроскопа.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lvl="0" indent="951230">
              <a:lnSpc>
                <a:spcPct val="120000"/>
              </a:lnSpc>
              <a:tabLst>
                <a:tab pos="1943100" algn="l"/>
              </a:tabLst>
            </a:pPr>
            <a:r>
              <a:rPr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1.2  Изследване на различни източници на светлина.</a:t>
            </a:r>
          </a:p>
          <a:p>
            <a:pPr lvl="0" indent="951230">
              <a:lnSpc>
                <a:spcPct val="120000"/>
              </a:lnSpc>
              <a:tabLst>
                <a:tab pos="1943100" algn="l"/>
              </a:tabLst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lvl="0" indent="951865">
              <a:lnSpc>
                <a:spcPct val="120000"/>
              </a:lnSpc>
              <a:tabLst>
                <a:tab pos="1943100" algn="l"/>
              </a:tabLst>
            </a:pPr>
            <a:r>
              <a:rPr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   Връзка между честотата и дължината на вълната.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6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Group 70"/>
          <p:cNvGrpSpPr/>
          <p:nvPr/>
        </p:nvGrpSpPr>
        <p:grpSpPr>
          <a:xfrm>
            <a:off x="1840174" y="3416575"/>
            <a:ext cx="3794184" cy="1768688"/>
            <a:chOff x="-1" y="0"/>
            <a:chExt cx="3794182" cy="176868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86338" y="336122"/>
              <a:ext cx="3707843" cy="1096441"/>
              <a:chOff x="-1" y="-1"/>
              <a:chExt cx="370784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1" y="-1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1" y="109752"/>
                <a:ext cx="3707841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D0D0D"/>
                    </a:solidFill>
                  </a:rPr>
                  <a:t>4.</a:t>
                </a:r>
                <a:r>
                  <a:rPr sz="1900" b="1">
                    <a:solidFill>
                      <a:srgbClr val="FFFFFF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Концепция за програма за обучение по астрономия</a:t>
                </a:r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6207689" y="4142306"/>
            <a:ext cx="3830800" cy="965203"/>
            <a:chOff x="0" y="0"/>
            <a:chExt cx="3830799" cy="965201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205740"/>
              <a:ext cx="3783682" cy="553719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b="1"/>
              </a:lvl1pPr>
            </a:lstStyle>
            <a:p>
              <a:pPr lvl="0">
                <a:defRPr b="0"/>
              </a:pPr>
              <a:r>
                <a:rPr lang="en-US" b="1"/>
                <a:t>Международна онлайн конференция</a:t>
              </a:r>
              <a:r>
                <a:rPr b="1"/>
                <a:t> 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733987" y="1504452"/>
            <a:ext cx="3602726" cy="1942345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-1" y="500021"/>
                <a:ext cx="3531263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FFFFFF"/>
                    </a:solidFill>
                  </a:rPr>
                  <a:t>1.</a:t>
                </a:r>
                <a:r>
                  <a:rPr sz="1900">
                    <a:solidFill>
                      <a:srgbClr val="FFFFFF"/>
                    </a:solidFill>
                  </a:rPr>
                  <a:t> </a:t>
                </a:r>
                <a:r>
                  <a:rPr sz="1900" b="1">
                    <a:solidFill>
                      <a:srgbClr val="FFFFFF"/>
                    </a:solidFill>
                  </a:rPr>
                  <a:t>STARS </a:t>
                </a:r>
                <a:r>
                  <a:rPr lang="en-US" sz="1900" b="1">
                    <a:solidFill>
                      <a:srgbClr val="FFFFFF"/>
                    </a:solidFill>
                  </a:rPr>
                  <a:t>Методическо помагало за учители</a:t>
                </a:r>
              </a:p>
              <a:p>
                <a:pPr lvl="0"/>
                <a:r>
                  <a:rPr lang="en-US" sz="1900">
                    <a:solidFill>
                      <a:srgbClr val="FFFFFF"/>
                    </a:solidFill>
                  </a:rPr>
                  <a:t>готови за използване ресурси</a:t>
                </a:r>
                <a:endParaRPr sz="19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267468" y="2203842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0" y="445875"/>
                <a:ext cx="3500019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/>
                  <a:t>3.</a:t>
                </a:r>
                <a:r>
                  <a:rPr sz="1900"/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Онлайн платформа</a:t>
                </a:r>
                <a:r>
                  <a:rPr sz="1900" b="1"/>
                  <a:t> </a:t>
                </a:r>
                <a:r>
                  <a:rPr lang="en-US" sz="1900"/>
                  <a:t>с примери за добри практики и възможности за дискусии</a:t>
                </a:r>
                <a:endParaRPr sz="190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534811" y="1843911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-1" y="452849"/>
                <a:ext cx="3289669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40404"/>
                    </a:solidFill>
                  </a:rPr>
                  <a:t>2.</a:t>
                </a:r>
                <a:r>
                  <a:rPr sz="1900">
                    <a:solidFill>
                      <a:srgbClr val="040404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Обучителна програма за учители</a:t>
                </a:r>
                <a:endParaRPr sz="1900">
                  <a:solidFill>
                    <a:srgbClr val="FFFFFF"/>
                  </a:solidFill>
                </a:endParaRPr>
              </a:p>
              <a:p>
                <a:pPr lvl="0"/>
                <a:endParaRPr sz="1900"/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642284" y="798515"/>
            <a:ext cx="11685321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STARS project intro</a:t>
            </a:r>
          </a:p>
        </p:txBody>
      </p:sp>
      <p:sp>
        <p:nvSpPr>
          <p:cNvPr id="90" name="Shape 90"/>
          <p:cNvSpPr/>
          <p:nvPr/>
        </p:nvSpPr>
        <p:spPr>
          <a:xfrm>
            <a:off x="982535" y="4775277"/>
            <a:ext cx="3356333" cy="561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5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2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3" name="Shape 153"/>
          <p:cNvSpPr/>
          <p:nvPr/>
        </p:nvSpPr>
        <p:spPr>
          <a:xfrm>
            <a:off x="261256" y="836615"/>
            <a:ext cx="11685322" cy="739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Упражнение</a:t>
            </a:r>
            <a:r>
              <a:rPr sz="4400" u="sng" spc="-35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</a:t>
            </a:r>
            <a:r>
              <a:rPr sz="44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 Магията на светлината</a:t>
            </a:r>
          </a:p>
        </p:txBody>
      </p:sp>
      <p:sp>
        <p:nvSpPr>
          <p:cNvPr id="154" name="Shape 154"/>
          <p:cNvSpPr/>
          <p:nvPr/>
        </p:nvSpPr>
        <p:spPr>
          <a:xfrm>
            <a:off x="376561" y="1898128"/>
            <a:ext cx="11454711" cy="387604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indent="306705">
              <a:tabLst>
                <a:tab pos="1943100" algn="l"/>
              </a:tabLst>
            </a:pP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Методична част: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 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тема Електромагнитен спектър</a:t>
            </a:r>
            <a:r>
              <a:rPr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R="1707515" lvl="0" indent="306705">
              <a:lnSpc>
                <a:spcPct val="97000"/>
              </a:lnSpc>
              <a:spcBef>
                <a:spcPts val="400"/>
              </a:spcBef>
              <a:tabLst>
                <a:tab pos="2590800" algn="l"/>
                <a:tab pos="5321300" algn="l"/>
              </a:tabLst>
            </a:pP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Учениците да изследват светлината и цветовете, използвайки спектроскоп , който са направили сами.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indent="298450">
              <a:spcBef>
                <a:spcPts val="1100"/>
              </a:spcBef>
            </a:pP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Необходими материали: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Плътен лист черна хартия с размер А4;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разпечатан модел на спектроскоп (Приложение 1, стр.13); CD или DVD диск; лепило стик; линия; ножица; тиксо; смартфон с камера или таблет (по избор за втората част на упражнението); чаша вода или лупа (за втората част на упражнението).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indent="298450">
              <a:spcBef>
                <a:spcPts val="1100"/>
              </a:spcBef>
            </a:pPr>
            <a:r>
              <a:rPr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5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8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9" name="Shape 159"/>
          <p:cNvSpPr/>
          <p:nvPr/>
        </p:nvSpPr>
        <p:spPr>
          <a:xfrm>
            <a:off x="261256" y="836615"/>
            <a:ext cx="11685322" cy="739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Упражнение</a:t>
            </a:r>
            <a:r>
              <a:rPr sz="4400" u="sng" spc="-35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</a:t>
            </a:r>
            <a:r>
              <a:rPr sz="44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 Магията на светлината</a:t>
            </a:r>
          </a:p>
        </p:txBody>
      </p:sp>
      <p:sp>
        <p:nvSpPr>
          <p:cNvPr id="160" name="Shape 160"/>
          <p:cNvSpPr/>
          <p:nvPr/>
        </p:nvSpPr>
        <p:spPr>
          <a:xfrm>
            <a:off x="376561" y="2169726"/>
            <a:ext cx="11454711" cy="3609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indent="298450">
              <a:spcBef>
                <a:spcPts val="1100"/>
              </a:spcBef>
            </a:pP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Процедура:</a:t>
            </a:r>
            <a:r>
              <a:rPr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Учениците сами да коструират спектроскоп, с който в последствие да изследват светлината и цветовете.</a:t>
            </a:r>
          </a:p>
          <a:p>
            <a:pPr lvl="0" indent="298450">
              <a:spcBef>
                <a:spcPts val="1100"/>
              </a:spcBef>
            </a:pP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Указания за учениците: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Важно е да следват точно указанията  за направата на спектроскопа, за да може да изпълнят  задачите с него.</a:t>
            </a:r>
          </a:p>
          <a:p>
            <a:pPr lvl="0" indent="298450">
              <a:spcBef>
                <a:spcPts val="1100"/>
              </a:spcBef>
            </a:pP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298450">
              <a:spcBef>
                <a:spcPts val="1100"/>
              </a:spcBef>
            </a:pP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Процедурата и указанията за учениците са подробно рзписани в темата.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1100"/>
              </a:spcBef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6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4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5" name="Shape 165"/>
          <p:cNvSpPr/>
          <p:nvPr/>
        </p:nvSpPr>
        <p:spPr>
          <a:xfrm>
            <a:off x="261256" y="900115"/>
            <a:ext cx="11685321" cy="7391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Пример: Упражнение</a:t>
            </a:r>
            <a:r>
              <a:rPr sz="4400" u="sng" spc="-35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</a:t>
            </a:r>
            <a:r>
              <a:rPr sz="44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 </a:t>
            </a:r>
            <a:r>
              <a:rPr sz="38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Магията на светлината</a:t>
            </a:r>
          </a:p>
        </p:txBody>
      </p:sp>
      <p:sp>
        <p:nvSpPr>
          <p:cNvPr id="166" name="Shape 166"/>
          <p:cNvSpPr/>
          <p:nvPr/>
        </p:nvSpPr>
        <p:spPr>
          <a:xfrm>
            <a:off x="160661" y="1801202"/>
            <a:ext cx="7240990" cy="41173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indent="298450">
              <a:spcBef>
                <a:spcPts val="1100"/>
              </a:spcBef>
            </a:pPr>
            <a:r>
              <a:rPr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съставните цветове се разделят на основни цветове 1:</a:t>
            </a:r>
          </a:p>
          <a:p>
            <a:pPr lvl="0" indent="298450">
              <a:spcBef>
                <a:spcPts val="1100"/>
              </a:spcBef>
            </a:pPr>
            <a:r>
              <a:rPr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екрана на телефон/таблет  се поставят последователно цветовете: жълто, циан, маджента (Приложение 1 към тема 1). Насочва се спектроскопа към всеки цвят и в дадената таблица се отбелязват двата основни цвята, които са идентифицирани.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1100"/>
              </a:spcBef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7785875" y="1891031"/>
            <a:ext cx="4023011" cy="497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indent="298450">
              <a:spcBef>
                <a:spcPts val="1100"/>
              </a:spcBef>
              <a:defRPr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002060"/>
                </a:solidFill>
              </a:rPr>
              <a:t>Отговор: </a:t>
            </a:r>
          </a:p>
        </p:txBody>
      </p:sp>
      <p:pic>
        <p:nvPicPr>
          <p:cNvPr id="168" name="pasted-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754057" y="2355795"/>
            <a:ext cx="2968043" cy="300815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7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2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3" name="Shape 173"/>
          <p:cNvSpPr/>
          <p:nvPr/>
        </p:nvSpPr>
        <p:spPr>
          <a:xfrm>
            <a:off x="261256" y="900115"/>
            <a:ext cx="11685321" cy="7391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Пример: Упражнение</a:t>
            </a:r>
            <a:r>
              <a:rPr sz="4400" u="sng" spc="-35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</a:t>
            </a:r>
            <a:r>
              <a:rPr sz="44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 </a:t>
            </a:r>
            <a:r>
              <a:rPr sz="38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Магията на светлината</a:t>
            </a:r>
          </a:p>
        </p:txBody>
      </p:sp>
      <p:sp>
        <p:nvSpPr>
          <p:cNvPr id="174" name="Shape 174"/>
          <p:cNvSpPr/>
          <p:nvPr/>
        </p:nvSpPr>
        <p:spPr>
          <a:xfrm>
            <a:off x="160661" y="1801202"/>
            <a:ext cx="7240990" cy="38760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indent="298450">
              <a:spcBef>
                <a:spcPts val="1100"/>
              </a:spcBef>
            </a:pPr>
            <a:r>
              <a:rPr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съставните цветове се разделят на основни цветове 2:</a:t>
            </a:r>
          </a:p>
          <a:p>
            <a:pPr lvl="0" defTabSz="457200"/>
            <a:r>
              <a:rPr sz="2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rPr>
              <a:t>На екрана на телефон/таблет поставете последователно цветовете оранжево, тюркоаз, виолетово, малина, пролетно зелено (от Приложение</a:t>
            </a:r>
          </a:p>
          <a:p>
            <a:pPr lvl="0" defTabSz="457200"/>
            <a:r>
              <a:rPr sz="2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rPr>
              <a:t>1) и в таблица се отбелязват основните цветове, които са видяни, с „ниско“, „средно“ и</a:t>
            </a:r>
          </a:p>
          <a:p>
            <a:pPr lvl="0" defTabSz="457200"/>
            <a:r>
              <a:rPr sz="2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rPr>
              <a:t>„високо“ в зависимост от колко от даден основен цвят има в съставния. Ако някой основен цвят липсва  се пише „няма“ под него.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785875" y="1891031"/>
            <a:ext cx="4023011" cy="4978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indent="298450">
              <a:spcBef>
                <a:spcPts val="1100"/>
              </a:spcBef>
              <a:defRPr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002060"/>
                </a:solidFill>
              </a:rPr>
              <a:t>Отговор (примерен): </a:t>
            </a:r>
          </a:p>
        </p:txBody>
      </p:sp>
      <p:pic>
        <p:nvPicPr>
          <p:cNvPr id="176" name="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140142" y="2488247"/>
            <a:ext cx="5314477" cy="270282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7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0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1" name="Shape 181"/>
          <p:cNvSpPr/>
          <p:nvPr/>
        </p:nvSpPr>
        <p:spPr>
          <a:xfrm>
            <a:off x="261256" y="836615"/>
            <a:ext cx="11685322" cy="1386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Упражнение</a:t>
            </a:r>
            <a:r>
              <a:rPr sz="4400" u="sng" spc="-35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</a:t>
            </a:r>
            <a:r>
              <a:rPr sz="44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 Връзка между честотата и дължината на вълната.</a:t>
            </a:r>
          </a:p>
        </p:txBody>
      </p:sp>
      <p:sp>
        <p:nvSpPr>
          <p:cNvPr id="182" name="Shape 182"/>
          <p:cNvSpPr/>
          <p:nvPr/>
        </p:nvSpPr>
        <p:spPr>
          <a:xfrm>
            <a:off x="324334" y="2456858"/>
            <a:ext cx="11405551" cy="292163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indent="306705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Методична част: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 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тема Електромагнитен спектър.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indent="306705"/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306705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Учениците ще открият и експериментално ще потвърдят връзката между честота и дължина на вълните от електромагнитния спектър (ЕМ спектър). Ще открият и как тези две величини се отнасят към цветовете в ЕМ спектър.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8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6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Shape 187"/>
          <p:cNvSpPr/>
          <p:nvPr/>
        </p:nvSpPr>
        <p:spPr>
          <a:xfrm>
            <a:off x="261256" y="836615"/>
            <a:ext cx="11685322" cy="1386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/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Упражнение</a:t>
            </a:r>
            <a:r>
              <a:rPr sz="4400" u="sng" spc="-35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sz="4400" u="sng">
                <a:solidFill>
                  <a:srgbClr val="002060"/>
                </a:solidFill>
                <a:uFill>
                  <a:solidFill>
                    <a:srgbClr val="44546A"/>
                  </a:solidFill>
                </a:u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</a:t>
            </a:r>
            <a:r>
              <a:rPr sz="4400">
                <a:solidFill>
                  <a:srgbClr val="00206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 Връзка между честотата и дължината на вълната.</a:t>
            </a:r>
          </a:p>
        </p:txBody>
      </p:sp>
      <p:sp>
        <p:nvSpPr>
          <p:cNvPr id="188" name="Shape 188"/>
          <p:cNvSpPr/>
          <p:nvPr/>
        </p:nvSpPr>
        <p:spPr>
          <a:xfrm>
            <a:off x="324334" y="2456858"/>
            <a:ext cx="11405551" cy="3037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lvl="0" indent="306705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Необходими материали: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 бр. лента за касов апарат и ролка хартиено тиксо (достатъчен за целия клас).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indent="306705"/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306705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Всеки ученик трябва да има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комплект от червен, зелен и виолетов (лилав) моливи + черен молив; картонена папка (парче картон с размер А4); ножици; 4 бр. по-дебели учебници (книги); часовник със стрелки; разпечатани 3-те приложения към упражнението (работен лист, таблица за данните, въпросник).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-6761" y="5572490"/>
            <a:ext cx="12198761" cy="231139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38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9" name="image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0" name="Shape 240"/>
          <p:cNvSpPr/>
          <p:nvPr/>
        </p:nvSpPr>
        <p:spPr>
          <a:xfrm>
            <a:off x="261256" y="836615"/>
            <a:ext cx="11685322" cy="7391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</a:t>
            </a:r>
          </a:p>
        </p:txBody>
      </p:sp>
      <p:sp>
        <p:nvSpPr>
          <p:cNvPr id="241" name="Shape 241"/>
          <p:cNvSpPr/>
          <p:nvPr/>
        </p:nvSpPr>
        <p:spPr>
          <a:xfrm>
            <a:off x="400956" y="1645512"/>
            <a:ext cx="11685322" cy="32156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Какво следва (Feed Forward)</a:t>
            </a: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Базирайте плановете за следващите занятия на базата на представянето на учениците:</a:t>
            </a:r>
          </a:p>
          <a:p>
            <a:pPr lvl="0"/>
            <a:endParaRPr sz="2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SzPct val="100000"/>
              <a:buChar char="•"/>
            </a:pP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Трудност на занятията: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зависимост от това доколко добре учениците са разбрали материала и как са се справили с поставените задачи.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685" lvl="0" indent="-146685">
              <a:buSzPct val="100000"/>
              <a:buChar char="•"/>
            </a:pPr>
            <a:r>
              <a:rPr sz="2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Подход към материала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Какъв е правилният подход, който да помогне за разбиране на материала и изпълнение на поставените задачи.</a:t>
            </a:r>
          </a:p>
          <a:p>
            <a:pPr marL="228600" lvl="0" indent="-228600">
              <a:buSzPct val="100000"/>
              <a:buChar char="•"/>
            </a:pPr>
            <a:r>
              <a:rPr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Самооценка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самодисциплина, ръководене и контрол на дейностите.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buSzPct val="100000"/>
              <a:buChar char="•"/>
            </a:pP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Индивидуален подход</a:t>
            </a:r>
            <a:r>
              <a:rPr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Индивидуални оценки и напътствия.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-6761" y="5572490"/>
            <a:ext cx="12198761" cy="231139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46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7" name="image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8" name="Shape 248"/>
          <p:cNvSpPr/>
          <p:nvPr/>
        </p:nvSpPr>
        <p:spPr>
          <a:xfrm>
            <a:off x="261256" y="836615"/>
            <a:ext cx="11685322" cy="7391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 2</a:t>
            </a:r>
          </a:p>
        </p:txBody>
      </p:sp>
      <p:sp>
        <p:nvSpPr>
          <p:cNvPr id="249" name="Shape 249"/>
          <p:cNvSpPr/>
          <p:nvPr/>
        </p:nvSpPr>
        <p:spPr>
          <a:xfrm>
            <a:off x="261256" y="1698105"/>
            <a:ext cx="11685322" cy="38506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Подготовка: </a:t>
            </a:r>
            <a:r>
              <a: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Ясна и добре поставени цели на урока и упражненията. Когато добре разберат крайната цел, учениците по-лесно и ефективно биха се фокусирали над конкретна задача/материал.</a:t>
            </a:r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/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Проверка: </a:t>
            </a:r>
            <a:r>
              <a:rPr sz="2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се справих? Индивидуална оценка и отзив от страна на учителя за свършената от ученика работа, които да са конкретно свързани с изпълнението на поставената цел. Да съдържа информация за напредъка (или липсата на такъв) на ученика и да даде напътствия които да помогнат за постигане на целта и доближаване до очаквания стандарт.   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>
            <a:normAutofit/>
          </a:bodyPr>
          <a:lstStyle>
            <a:lvl1pPr defTabSz="859790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Модули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на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проекта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STARS</a:t>
            </a:r>
            <a:endParaRPr sz="4400" dirty="0">
              <a:solidFill>
                <a:srgbClr val="142A9D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81209" y="1749971"/>
            <a:ext cx="11608597" cy="38924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#1 	Съзвездия.					#6 	Галактическа среда.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#2 	Движение на небесните тела.	#7 	Слънцето и звездите.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#3 	Закон на Нютон за гравитацията.	#8 	Галактиката Млечен път и 								            други галактики.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#4 	</a:t>
            </a: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Изследване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на Вселената. 		#9 	Вселената.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#5 	Слънчевата система.			#10	Обсерватории.</a:t>
            </a:r>
            <a:r>
              <a:rPr lang="ru-RU" sz="2800" b="1" dirty="0">
                <a:solidFill>
                  <a:srgbClr val="112B93"/>
                </a:solidFill>
                <a:sym typeface="+mn-ea"/>
              </a:rPr>
              <a:t> </a:t>
            </a:r>
          </a:p>
          <a:p>
            <a:pPr lvl="0" algn="just" defTabSz="868680">
              <a:spcBef>
                <a:spcPts val="900"/>
              </a:spcBef>
              <a:defRPr sz="1800"/>
            </a:pPr>
            <a:endParaRPr lang="en-US" sz="2800" b="1" dirty="0">
              <a:solidFill>
                <a:srgbClr val="112B93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2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 lIns="0" tIns="0" rIns="0" bIns="0"/>
          <a:lstStyle>
            <a:lvl1pPr defTabSz="713105">
              <a:defRPr sz="4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 err="1">
                <a:solidFill>
                  <a:srgbClr val="002060"/>
                </a:solidFill>
              </a:rPr>
              <a:t>Как</a:t>
            </a:r>
            <a:r>
              <a:rPr sz="4600" dirty="0">
                <a:solidFill>
                  <a:srgbClr val="002060"/>
                </a:solidFill>
              </a:rPr>
              <a:t> </a:t>
            </a:r>
            <a:r>
              <a:rPr sz="4600" dirty="0" err="1">
                <a:solidFill>
                  <a:srgbClr val="002060"/>
                </a:solidFill>
              </a:rPr>
              <a:t>са</a:t>
            </a:r>
            <a:r>
              <a:rPr sz="4600" dirty="0">
                <a:solidFill>
                  <a:srgbClr val="002060"/>
                </a:solidFill>
              </a:rPr>
              <a:t> </a:t>
            </a:r>
            <a:r>
              <a:rPr sz="4600" dirty="0" err="1">
                <a:solidFill>
                  <a:srgbClr val="002060"/>
                </a:solidFill>
              </a:rPr>
              <a:t>структурирани</a:t>
            </a:r>
            <a:r>
              <a:rPr sz="4600" dirty="0">
                <a:solidFill>
                  <a:srgbClr val="002060"/>
                </a:solidFill>
              </a:rPr>
              <a:t> </a:t>
            </a:r>
            <a:r>
              <a:rPr sz="4600" dirty="0" err="1">
                <a:solidFill>
                  <a:srgbClr val="002060"/>
                </a:solidFill>
              </a:rPr>
              <a:t>модулите</a:t>
            </a:r>
            <a:endParaRPr sz="4600" dirty="0">
              <a:solidFill>
                <a:srgbClr val="002060"/>
              </a:solidFill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81209" y="1749971"/>
            <a:ext cx="11608597" cy="3892446"/>
          </a:xfrm>
          <a:prstGeom prst="rect">
            <a:avLst/>
          </a:prstGeom>
        </p:spPr>
        <p:txBody>
          <a:bodyPr lIns="0" tIns="0" rIns="0" bIns="0"/>
          <a:lstStyle/>
          <a:p>
            <a:pPr lvl="0" algn="just">
              <a:defRPr sz="1800"/>
            </a:pPr>
            <a:r>
              <a:rPr sz="2400" dirty="0"/>
              <a:t>	</a:t>
            </a:r>
            <a:r>
              <a:rPr sz="2400" dirty="0" err="1">
                <a:solidFill>
                  <a:srgbClr val="002060"/>
                </a:solidFill>
              </a:rPr>
              <a:t>Всеки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модул</a:t>
            </a:r>
            <a:r>
              <a:rPr sz="2400" dirty="0">
                <a:solidFill>
                  <a:srgbClr val="002060"/>
                </a:solidFill>
              </a:rPr>
              <a:t> е </a:t>
            </a:r>
            <a:r>
              <a:rPr sz="2400" dirty="0" err="1">
                <a:solidFill>
                  <a:srgbClr val="002060"/>
                </a:solidFill>
              </a:rPr>
              <a:t>разделен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няколко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теми</a:t>
            </a:r>
            <a:r>
              <a:rPr sz="2400" dirty="0">
                <a:solidFill>
                  <a:srgbClr val="002060"/>
                </a:solidFill>
              </a:rPr>
              <a:t>.</a:t>
            </a:r>
          </a:p>
          <a:p>
            <a:pPr lvl="0" algn="just">
              <a:defRPr sz="1800"/>
            </a:pPr>
            <a:r>
              <a:rPr sz="2400" dirty="0">
                <a:solidFill>
                  <a:srgbClr val="002060"/>
                </a:solidFill>
              </a:rPr>
              <a:t>	</a:t>
            </a:r>
            <a:r>
              <a:rPr sz="2400" dirty="0" err="1">
                <a:solidFill>
                  <a:srgbClr val="002060"/>
                </a:solidFill>
              </a:rPr>
              <a:t>Всяка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съдържа</a:t>
            </a:r>
            <a:r>
              <a:rPr sz="2400" dirty="0">
                <a:solidFill>
                  <a:srgbClr val="002060"/>
                </a:solidFill>
              </a:rPr>
              <a:t>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Кратко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въведение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ключови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думи</a:t>
            </a:r>
            <a:r>
              <a:rPr sz="2400" dirty="0">
                <a:solidFill>
                  <a:srgbClr val="002060"/>
                </a:solidFill>
              </a:rPr>
              <a:t>;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Теоретична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част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учителя</a:t>
            </a:r>
            <a:r>
              <a:rPr sz="2400" dirty="0">
                <a:solidFill>
                  <a:srgbClr val="002060"/>
                </a:solidFill>
              </a:rPr>
              <a:t> - </a:t>
            </a:r>
            <a:r>
              <a:rPr sz="2400" dirty="0" err="1">
                <a:solidFill>
                  <a:srgbClr val="002060"/>
                </a:solidFill>
              </a:rPr>
              <a:t>дава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базисната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информация</a:t>
            </a:r>
            <a:r>
              <a:rPr sz="2400" dirty="0">
                <a:solidFill>
                  <a:srgbClr val="002060"/>
                </a:solidFill>
              </a:rPr>
              <a:t>, </a:t>
            </a:r>
            <a:r>
              <a:rPr sz="2400" dirty="0" err="1">
                <a:solidFill>
                  <a:srgbClr val="002060"/>
                </a:solidFill>
              </a:rPr>
              <a:t>необходима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подготвяне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урок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тази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тема</a:t>
            </a:r>
            <a:r>
              <a:rPr sz="2400" dirty="0">
                <a:solidFill>
                  <a:srgbClr val="002060"/>
                </a:solidFill>
              </a:rPr>
              <a:t> (в </a:t>
            </a:r>
            <a:r>
              <a:rPr sz="2400" dirty="0" err="1">
                <a:solidFill>
                  <a:srgbClr val="002060"/>
                </a:solidFill>
              </a:rPr>
              <a:t>някои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случаи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линкове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към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допълнители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материали</a:t>
            </a:r>
            <a:r>
              <a:rPr sz="2400" dirty="0">
                <a:solidFill>
                  <a:srgbClr val="002060"/>
                </a:solidFill>
              </a:rPr>
              <a:t> в </a:t>
            </a:r>
            <a:r>
              <a:rPr sz="2400" dirty="0" err="1">
                <a:solidFill>
                  <a:srgbClr val="002060"/>
                </a:solidFill>
              </a:rPr>
              <a:t>интернет</a:t>
            </a:r>
            <a:r>
              <a:rPr sz="2400" dirty="0">
                <a:solidFill>
                  <a:srgbClr val="002060"/>
                </a:solidFill>
              </a:rPr>
              <a:t>).</a:t>
            </a:r>
          </a:p>
          <a:p>
            <a:pPr lvl="0" indent="1130300" algn="just">
              <a:defRPr sz="1800"/>
            </a:pPr>
            <a:r>
              <a:rPr sz="2400" dirty="0">
                <a:solidFill>
                  <a:srgbClr val="002060"/>
                </a:solidFill>
              </a:rPr>
              <a:t>! ТОВА НЕ СА ГОТОВИ УРОЦИ!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Практически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упражнения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тестове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ученика</a:t>
            </a:r>
            <a:r>
              <a:rPr sz="2400" dirty="0">
                <a:solidFill>
                  <a:srgbClr val="002060"/>
                </a:solidFill>
              </a:rPr>
              <a:t> - (в </a:t>
            </a:r>
            <a:r>
              <a:rPr sz="2400" dirty="0" err="1">
                <a:solidFill>
                  <a:srgbClr val="002060"/>
                </a:solidFill>
              </a:rPr>
              <a:t>повечето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случаи</a:t>
            </a:r>
            <a:r>
              <a:rPr sz="2400" dirty="0">
                <a:solidFill>
                  <a:srgbClr val="002060"/>
                </a:solidFill>
              </a:rPr>
              <a:t>) </a:t>
            </a:r>
            <a:r>
              <a:rPr sz="2400" dirty="0" err="1">
                <a:solidFill>
                  <a:srgbClr val="002060"/>
                </a:solidFill>
              </a:rPr>
              <a:t>готови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ползване</a:t>
            </a:r>
            <a:r>
              <a:rPr sz="2400" dirty="0">
                <a:solidFill>
                  <a:srgbClr val="002060"/>
                </a:solidFill>
              </a:rPr>
              <a:t> в </a:t>
            </a:r>
            <a:r>
              <a:rPr sz="2400" dirty="0" err="1">
                <a:solidFill>
                  <a:srgbClr val="002060"/>
                </a:solidFill>
              </a:rPr>
              <a:t>класната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стая</a:t>
            </a:r>
            <a:r>
              <a:rPr sz="2400" dirty="0">
                <a:solidFill>
                  <a:srgbClr val="002060"/>
                </a:solidFill>
              </a:rPr>
              <a:t>, </a:t>
            </a:r>
            <a:r>
              <a:rPr sz="2400" dirty="0" err="1">
                <a:solidFill>
                  <a:srgbClr val="002060"/>
                </a:solidFill>
              </a:rPr>
              <a:t>придружени</a:t>
            </a:r>
            <a:r>
              <a:rPr sz="2400" dirty="0">
                <a:solidFill>
                  <a:srgbClr val="002060"/>
                </a:solidFill>
              </a:rPr>
              <a:t> с </a:t>
            </a:r>
            <a:r>
              <a:rPr sz="2400" dirty="0" err="1">
                <a:solidFill>
                  <a:srgbClr val="002060"/>
                </a:solidFill>
              </a:rPr>
              <a:t>отговори</a:t>
            </a:r>
            <a:r>
              <a:rPr sz="24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0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1" name="Shape 111"/>
          <p:cNvSpPr/>
          <p:nvPr/>
        </p:nvSpPr>
        <p:spPr>
          <a:xfrm>
            <a:off x="261256" y="83661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1321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Как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да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подходим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към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материала</a:t>
            </a:r>
            <a:r>
              <a:rPr sz="4400" u="sng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12" name="Shape 112"/>
          <p:cNvSpPr/>
          <p:nvPr/>
        </p:nvSpPr>
        <p:spPr>
          <a:xfrm>
            <a:off x="748072" y="2191194"/>
            <a:ext cx="11198505" cy="320087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502285" lvl="0" indent="-502285">
              <a:buClr>
                <a:srgbClr val="002060"/>
              </a:buClr>
              <a:buSzPct val="100000"/>
              <a:buAutoNum type="arabicPeriod"/>
            </a:pP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Прочетете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внимателно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теоретичната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учителя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285" lvl="0" indent="-502285">
              <a:buClr>
                <a:srgbClr val="002060"/>
              </a:buClr>
              <a:buSzPct val="100000"/>
              <a:buAutoNum type="arabicPeriod" startAt="2"/>
            </a:pP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Ако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имате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въпроси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потърсете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отговор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допълнителните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материали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страницата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проекта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(http://project-stars.com/?lang=bg)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други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интернет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страници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                                </a:t>
            </a:r>
          </a:p>
          <a:p>
            <a:pPr lvl="0"/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Убедете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източниците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достоверни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285" lvl="0" indent="-502285">
              <a:buClr>
                <a:srgbClr val="002163"/>
              </a:buClr>
              <a:buSzPct val="100000"/>
              <a:buAutoNum type="arabicPeriod" startAt="3"/>
            </a:pP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Подгответе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теоретичната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Вашия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урок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1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6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7" name="Shape 117"/>
          <p:cNvSpPr/>
          <p:nvPr/>
        </p:nvSpPr>
        <p:spPr>
          <a:xfrm>
            <a:off x="261256" y="83661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1522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Как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да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подходим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към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материала</a:t>
            </a:r>
            <a:r>
              <a:rPr sz="4400" u="sng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18" name="Shape 118"/>
          <p:cNvSpPr/>
          <p:nvPr/>
        </p:nvSpPr>
        <p:spPr>
          <a:xfrm>
            <a:off x="496747" y="1718652"/>
            <a:ext cx="11198506" cy="41118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just">
              <a:buClr>
                <a:srgbClr val="002163"/>
              </a:buClr>
            </a:pP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подготовката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теоретичната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just">
              <a:buClr>
                <a:srgbClr val="002163"/>
              </a:buClr>
            </a:pPr>
            <a:endParaRPr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20000"/>
              </a:lnSpc>
              <a:buClr>
                <a:srgbClr val="002163"/>
              </a:buClr>
            </a:pPr>
            <a:r>
              <a:rPr sz="2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Електромагнитен</a:t>
            </a:r>
            <a:r>
              <a:rPr sz="2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спектър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необходимо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е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обърне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учениците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28600" lvl="0" indent="-228600" algn="just">
              <a:lnSpc>
                <a:spcPct val="120000"/>
              </a:lnSpc>
              <a:buClr>
                <a:srgbClr val="002163"/>
              </a:buClr>
              <a:buSzPct val="100000"/>
              <a:buChar char="•"/>
            </a:pP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връзката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между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честота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дължина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вълната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marL="228600" lvl="0" indent="-228600" algn="just">
              <a:lnSpc>
                <a:spcPct val="120000"/>
              </a:lnSpc>
              <a:buClr>
                <a:srgbClr val="002163"/>
              </a:buClr>
              <a:buSzPct val="100000"/>
              <a:buChar char="•"/>
            </a:pP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различните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размерности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различни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дължини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вълните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marL="228600" lvl="0" indent="-228600" algn="just">
              <a:lnSpc>
                <a:spcPct val="120000"/>
              </a:lnSpc>
              <a:buClr>
                <a:srgbClr val="002163"/>
              </a:buClr>
              <a:buSzPct val="100000"/>
              <a:buChar char="•"/>
            </a:pP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влияе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прозрачността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атмосферата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върху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различните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дължини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вълните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2600" dirty="0">
              <a:solidFill>
                <a:srgbClr val="182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2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3" name="Shape 123"/>
          <p:cNvSpPr/>
          <p:nvPr/>
        </p:nvSpPr>
        <p:spPr>
          <a:xfrm>
            <a:off x="261256" y="83661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1522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Как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да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подходим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към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материала</a:t>
            </a:r>
            <a:r>
              <a:rPr sz="4400" u="sng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124" name="Shape 124"/>
          <p:cNvSpPr/>
          <p:nvPr/>
        </p:nvSpPr>
        <p:spPr>
          <a:xfrm>
            <a:off x="496747" y="1683092"/>
            <a:ext cx="11198506" cy="34452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just">
              <a:buClr>
                <a:srgbClr val="002163"/>
              </a:buClr>
            </a:pP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подготовката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теоретичната</a:t>
            </a:r>
            <a:r>
              <a:rPr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just"/>
            <a:r>
              <a:rPr sz="2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r>
              <a:rPr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196215" lvl="0" indent="-196215" algn="just">
              <a:lnSpc>
                <a:spcPct val="120000"/>
              </a:lnSpc>
              <a:buSzPct val="100000"/>
              <a:buChar char="•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учениците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разберат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термините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обсерватория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инструмент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разликата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между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тях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196215" lvl="0" indent="-196215" algn="just">
              <a:lnSpc>
                <a:spcPct val="120000"/>
              </a:lnSpc>
              <a:buSzPct val="100000"/>
              <a:buChar char="•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правят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разлика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между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видовете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видовете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телескопи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196215" lvl="0" indent="-196215" algn="just">
              <a:lnSpc>
                <a:spcPct val="120000"/>
              </a:lnSpc>
              <a:buSzPct val="100000"/>
              <a:buChar char="•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обърнете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някои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видове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телескопи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например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оптичен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може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е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както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наземна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така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космическа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обсерватория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докато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други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например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рентгенов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могат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единствено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космически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обсерватории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8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9" name="Shape 129"/>
          <p:cNvSpPr/>
          <p:nvPr/>
        </p:nvSpPr>
        <p:spPr>
          <a:xfrm>
            <a:off x="611047" y="2066464"/>
            <a:ext cx="11198506" cy="21864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347345" lvl="0" indent="-347345">
              <a:lnSpc>
                <a:spcPct val="120000"/>
              </a:lnSpc>
              <a:buClr>
                <a:srgbClr val="002060"/>
              </a:buClr>
              <a:buSzPct val="100000"/>
              <a:buAutoNum type="arabicPeriod" startAt="4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Прочетете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внимателно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практическите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упражнения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отговорите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тях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120000"/>
              </a:lnSpc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345" lvl="0" indent="-347345">
              <a:lnSpc>
                <a:spcPct val="120000"/>
              </a:lnSpc>
              <a:buClr>
                <a:srgbClr val="002060"/>
              </a:buClr>
              <a:buSzPct val="100000"/>
              <a:buAutoNum type="arabicPeriod" startAt="5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Ако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имате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въпроси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потърсете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отговор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допълнителните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материали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и/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страницата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проекта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(http://project-stars.com/?lang=bg)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други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интернет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страници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                       </a:t>
            </a:r>
            <a:r>
              <a:rPr sz="2400" dirty="0" err="1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r>
              <a:rPr sz="2400" dirty="0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sz="2400" dirty="0" err="1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Убедете</a:t>
            </a:r>
            <a:r>
              <a:rPr sz="2400" dirty="0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400" dirty="0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че</a:t>
            </a:r>
            <a:r>
              <a:rPr sz="2400" dirty="0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източниците</a:t>
            </a:r>
            <a:r>
              <a:rPr sz="2400" dirty="0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sz="2400" dirty="0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достоверни</a:t>
            </a:r>
            <a:r>
              <a:rPr sz="2400" dirty="0">
                <a:solidFill>
                  <a:srgbClr val="F22D25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61256" y="83661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1522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Как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да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подходим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към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материала</a:t>
            </a:r>
            <a:r>
              <a:rPr sz="4400" u="sng" dirty="0">
                <a:solidFill>
                  <a:srgbClr val="002060"/>
                </a:solidFill>
              </a:rPr>
              <a:t> 4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3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4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" name="Shape 135"/>
          <p:cNvSpPr/>
          <p:nvPr/>
        </p:nvSpPr>
        <p:spPr>
          <a:xfrm>
            <a:off x="261256" y="836615"/>
            <a:ext cx="11685322" cy="6771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1522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 dirty="0" err="1">
                <a:solidFill>
                  <a:srgbClr val="002060"/>
                </a:solidFill>
              </a:rPr>
              <a:t>Как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да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подходим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към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sz="4400" u="sng" dirty="0" err="1">
                <a:solidFill>
                  <a:srgbClr val="002060"/>
                </a:solidFill>
              </a:rPr>
              <a:t>материала</a:t>
            </a:r>
            <a:r>
              <a:rPr sz="4400" u="sng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36" name="Shape 136"/>
          <p:cNvSpPr/>
          <p:nvPr/>
        </p:nvSpPr>
        <p:spPr>
          <a:xfrm>
            <a:off x="499785" y="1487345"/>
            <a:ext cx="11080809" cy="36933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347345" lvl="0" indent="-347345">
              <a:lnSpc>
                <a:spcPct val="120000"/>
              </a:lnSpc>
              <a:buClr>
                <a:srgbClr val="002163"/>
              </a:buClr>
              <a:buSzPct val="100000"/>
              <a:buAutoNum type="arabicPeriod" startAt="6"/>
            </a:pP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зависимост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Вашата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теоретична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подберете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практически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упражнения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илюстриране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материала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който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подбрали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Може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потърсите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други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упражнения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допълнителните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материали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и/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страницата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проекта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(http://project-stars.com/?lang=bg)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други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интернет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страници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              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Убедете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източниците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достоверни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347345" lvl="0" indent="-347345">
              <a:buClr>
                <a:srgbClr val="002060"/>
              </a:buClr>
              <a:buSzPct val="100000"/>
              <a:buAutoNum type="arabicPeriod" startAt="7"/>
            </a:pP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Имайте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предвид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някои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упражненията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изискват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допълнителни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материали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които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едва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наличност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класната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стая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тях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предварително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трябва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подготвите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снабдите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предупредите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учениците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ги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приготвят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отнапред</a:t>
            </a:r>
            <a:r>
              <a:rPr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2934</Words>
  <Application>Microsoft Office PowerPoint</Application>
  <PresentationFormat>Širokouhlá</PresentationFormat>
  <Paragraphs>168</Paragraphs>
  <Slides>27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7" baseType="lpstr">
      <vt:lpstr>Arial</vt:lpstr>
      <vt:lpstr>Avenir Roman</vt:lpstr>
      <vt:lpstr>Calibri</vt:lpstr>
      <vt:lpstr>Calibri Light</vt:lpstr>
      <vt:lpstr>Helvetica</vt:lpstr>
      <vt:lpstr>Times New Roman</vt:lpstr>
      <vt:lpstr>Trebuchet MS</vt:lpstr>
      <vt:lpstr>Verdana</vt:lpstr>
      <vt:lpstr>Verdana Bold</vt:lpstr>
      <vt:lpstr>Default</vt:lpstr>
      <vt:lpstr>Prezentácia programu PowerPoint</vt:lpstr>
      <vt:lpstr>Prezentácia programu PowerPoint</vt:lpstr>
      <vt:lpstr>Модули на проекта STARS</vt:lpstr>
      <vt:lpstr>Как са структурирани модулите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МОДУЛ #10 - СЪДЪРЖАНИЕ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Andrea</cp:lastModifiedBy>
  <cp:revision>15</cp:revision>
  <dcterms:created xsi:type="dcterms:W3CDTF">2020-09-12T07:46:43Z</dcterms:created>
  <dcterms:modified xsi:type="dcterms:W3CDTF">2020-10-13T20:44:17Z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