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379" r:id="rId4"/>
    <p:sldId id="283" r:id="rId5"/>
    <p:sldId id="262" r:id="rId6"/>
    <p:sldId id="263" r:id="rId7"/>
    <p:sldId id="264" r:id="rId8"/>
    <p:sldId id="265" r:id="rId9"/>
    <p:sldId id="266" r:id="rId10"/>
    <p:sldId id="267" r:id="rId11"/>
    <p:sldId id="260" r:id="rId12"/>
    <p:sldId id="261" r:id="rId13"/>
    <p:sldId id="275" r:id="rId14"/>
    <p:sldId id="276" r:id="rId15"/>
    <p:sldId id="277" r:id="rId16"/>
    <p:sldId id="279" r:id="rId17"/>
    <p:sldId id="278" r:id="rId18"/>
    <p:sldId id="280" r:id="rId19"/>
    <p:sldId id="306" r:id="rId20"/>
    <p:sldId id="269" r:id="rId21"/>
    <p:sldId id="271" r:id="rId22"/>
    <p:sldId id="273" r:id="rId23"/>
    <p:sldId id="274" r:id="rId24"/>
    <p:sldId id="281" r:id="rId25"/>
    <p:sldId id="282" r:id="rId26"/>
  </p:sldIdLst>
  <p:sldSz cx="12192000" cy="6858000"/>
  <p:notesSz cx="6858000" cy="9144000"/>
  <p:defaultTextStyle>
    <a:lvl1pPr>
      <a:defRPr>
        <a:latin typeface="+mn-lt"/>
        <a:ea typeface="+mn-ea"/>
        <a:cs typeface="+mn-cs"/>
        <a:sym typeface="Avenir Roman"/>
      </a:defRPr>
    </a:lvl1pPr>
    <a:lvl2pPr>
      <a:defRPr>
        <a:latin typeface="+mn-lt"/>
        <a:ea typeface="+mn-ea"/>
        <a:cs typeface="+mn-cs"/>
        <a:sym typeface="Avenir Roman"/>
      </a:defRPr>
    </a:lvl2pPr>
    <a:lvl3pPr>
      <a:defRPr>
        <a:latin typeface="+mn-lt"/>
        <a:ea typeface="+mn-ea"/>
        <a:cs typeface="+mn-cs"/>
        <a:sym typeface="Avenir Roman"/>
      </a:defRPr>
    </a:lvl3pPr>
    <a:lvl4pPr>
      <a:defRPr>
        <a:latin typeface="+mn-lt"/>
        <a:ea typeface="+mn-ea"/>
        <a:cs typeface="+mn-cs"/>
        <a:sym typeface="Avenir Roman"/>
      </a:defRPr>
    </a:lvl4pPr>
    <a:lvl5pPr>
      <a:defRPr>
        <a:latin typeface="+mn-lt"/>
        <a:ea typeface="+mn-ea"/>
        <a:cs typeface="+mn-cs"/>
        <a:sym typeface="Avenir Roman"/>
      </a:defRPr>
    </a:lvl5pPr>
    <a:lvl6pPr>
      <a:defRPr>
        <a:latin typeface="+mn-lt"/>
        <a:ea typeface="+mn-ea"/>
        <a:cs typeface="+mn-cs"/>
        <a:sym typeface="Avenir Roman"/>
      </a:defRPr>
    </a:lvl6pPr>
    <a:lvl7pPr>
      <a:defRPr>
        <a:latin typeface="+mn-lt"/>
        <a:ea typeface="+mn-ea"/>
        <a:cs typeface="+mn-cs"/>
        <a:sym typeface="Avenir Roman"/>
      </a:defRPr>
    </a:lvl7pPr>
    <a:lvl8pPr>
      <a:defRPr>
        <a:latin typeface="+mn-lt"/>
        <a:ea typeface="+mn-ea"/>
        <a:cs typeface="+mn-cs"/>
        <a:sym typeface="Avenir Roman"/>
      </a:defRPr>
    </a:lvl8pPr>
    <a:lvl9pPr>
      <a:defRPr>
        <a:latin typeface="+mn-lt"/>
        <a:ea typeface="+mn-ea"/>
        <a:cs typeface="+mn-cs"/>
        <a:sym typeface="Avenir Roman"/>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prstGeom prst="rect">
            <a:avLst/>
          </a:prstGeom>
        </p:spPr>
        <p:txBody>
          <a:bodyPr/>
          <a:lstStyle/>
          <a:p>
            <a:pPr lvl="0"/>
            <a:endParaRPr/>
          </a:p>
        </p:txBody>
      </p:sp>
      <p:sp>
        <p:nvSpPr>
          <p:cNvPr id="243" name="Shape 243"/>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pPr lvl="0"/>
            <a:endParaRPr/>
          </a:p>
        </p:txBody>
      </p:sp>
      <p:sp>
        <p:nvSpPr>
          <p:cNvPr id="251" name="Shape 251"/>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6" name="Shape 6"/>
          <p:cNvSpPr>
            <a:spLocks noGrp="1"/>
          </p:cNvSpPr>
          <p:nvPr>
            <p:ph type="title" hasCustomPrompt="1"/>
          </p:nvPr>
        </p:nvSpPr>
        <p:spPr>
          <a:xfrm>
            <a:off x="1524000" y="0"/>
            <a:ext cx="9144000" cy="3509963"/>
          </a:xfrm>
          <a:prstGeom prst="rect">
            <a:avLst/>
          </a:prstGeom>
        </p:spPr>
        <p:txBody>
          <a:bodyPr anchor="b"/>
          <a:lstStyle>
            <a:lvl1pPr algn="ctr">
              <a:defRPr sz="6000"/>
            </a:lvl1pPr>
          </a:lstStyle>
          <a:p>
            <a:pPr lvl="0">
              <a:defRPr sz="1800"/>
            </a:pPr>
            <a:r>
              <a:rPr sz="6000"/>
              <a:t>Title Text</a:t>
            </a:r>
          </a:p>
        </p:txBody>
      </p:sp>
      <p:sp>
        <p:nvSpPr>
          <p:cNvPr id="7" name="Shape 7"/>
          <p:cNvSpPr>
            <a:spLocks noGrp="1"/>
          </p:cNvSpPr>
          <p:nvPr>
            <p:ph type="body" idx="1" hasCustomPrompt="1"/>
          </p:nvPr>
        </p:nvSpPr>
        <p:spPr>
          <a:xfrm>
            <a:off x="1524000" y="3602037"/>
            <a:ext cx="9144000" cy="3255963"/>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Zvislý nadpis a text">
    <p:spTree>
      <p:nvGrpSpPr>
        <p:cNvPr id="1" name=""/>
        <p:cNvGrpSpPr/>
        <p:nvPr/>
      </p:nvGrpSpPr>
      <p:grpSpPr>
        <a:xfrm>
          <a:off x="0" y="0"/>
          <a:ext cx="0" cy="0"/>
          <a:chOff x="0" y="0"/>
          <a:chExt cx="0" cy="0"/>
        </a:xfrm>
      </p:grpSpPr>
      <p:sp>
        <p:nvSpPr>
          <p:cNvPr id="39" name="Shape 39"/>
          <p:cNvSpPr>
            <a:spLocks noGrp="1"/>
          </p:cNvSpPr>
          <p:nvPr>
            <p:ph type="title" hasCustomPrompt="1"/>
          </p:nvPr>
        </p:nvSpPr>
        <p:spPr>
          <a:xfrm>
            <a:off x="8724900" y="0"/>
            <a:ext cx="2628900" cy="6542089"/>
          </a:xfrm>
          <a:prstGeom prst="rect">
            <a:avLst/>
          </a:prstGeom>
        </p:spPr>
        <p:txBody>
          <a:bodyPr/>
          <a:lstStyle/>
          <a:p>
            <a:pPr lvl="0">
              <a:defRPr sz="1800"/>
            </a:pPr>
            <a:r>
              <a:rPr sz="4400"/>
              <a:t>Title Text</a:t>
            </a:r>
          </a:p>
        </p:txBody>
      </p:sp>
      <p:sp>
        <p:nvSpPr>
          <p:cNvPr id="40" name="Shape 40"/>
          <p:cNvSpPr>
            <a:spLocks noGrp="1"/>
          </p:cNvSpPr>
          <p:nvPr>
            <p:ph type="body" idx="1" hasCustomPrompt="1"/>
          </p:nvPr>
        </p:nvSpPr>
        <p:spPr>
          <a:xfrm>
            <a:off x="838200" y="365125"/>
            <a:ext cx="7734300" cy="64928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43" name="Shape 43"/>
          <p:cNvSpPr>
            <a:spLocks noGrp="1"/>
          </p:cNvSpPr>
          <p:nvPr>
            <p:ph type="title" hasCustomPrompt="1"/>
          </p:nvPr>
        </p:nvSpPr>
        <p:spPr>
          <a:xfrm>
            <a:off x="1524000" y="0"/>
            <a:ext cx="9144000" cy="3509963"/>
          </a:xfrm>
          <a:prstGeom prst="rect">
            <a:avLst/>
          </a:prstGeom>
        </p:spPr>
        <p:txBody>
          <a:bodyPr lIns="0" tIns="0" rIns="0" bIns="0" anchor="b"/>
          <a:lstStyle>
            <a:lvl1pPr algn="ctr">
              <a:defRPr sz="6000"/>
            </a:lvl1pPr>
          </a:lstStyle>
          <a:p>
            <a:pPr lvl="0">
              <a:defRPr sz="1800"/>
            </a:pPr>
            <a:r>
              <a:rPr sz="6000"/>
              <a:t>Title Text</a:t>
            </a:r>
          </a:p>
        </p:txBody>
      </p:sp>
      <p:sp>
        <p:nvSpPr>
          <p:cNvPr id="44" name="Shape 44"/>
          <p:cNvSpPr>
            <a:spLocks noGrp="1"/>
          </p:cNvSpPr>
          <p:nvPr>
            <p:ph type="body" idx="1" hasCustomPrompt="1"/>
          </p:nvPr>
        </p:nvSpPr>
        <p:spPr>
          <a:xfrm>
            <a:off x="1524000" y="3602037"/>
            <a:ext cx="9144000" cy="3255963"/>
          </a:xfrm>
          <a:prstGeom prst="rect">
            <a:avLst/>
          </a:prstGeom>
        </p:spPr>
        <p:txBody>
          <a:bodyPr lIns="0" tIns="0" rIns="0" bIns="0"/>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45" name="Shape 45"/>
          <p:cNvSpPr>
            <a:spLocks noGrp="1"/>
          </p:cNvSpPr>
          <p:nvPr>
            <p:ph type="sldNum" sz="quarter" idx="2"/>
          </p:nvPr>
        </p:nvSpPr>
        <p:spPr>
          <a:xfrm>
            <a:off x="8610600" y="6404293"/>
            <a:ext cx="2743200" cy="269239"/>
          </a:xfrm>
          <a:prstGeom prst="rect">
            <a:avLst/>
          </a:prstGeom>
        </p:spPr>
        <p:txBody>
          <a:bodyPr lIns="0" tIns="0" rIns="0" bIns="0"/>
          <a:lstStyle/>
          <a:p>
            <a:pPr lvl="0"/>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Hlavička sekcie">
    <p:spTree>
      <p:nvGrpSpPr>
        <p:cNvPr id="1" name=""/>
        <p:cNvGrpSpPr/>
        <p:nvPr/>
      </p:nvGrpSpPr>
      <p:grpSpPr>
        <a:xfrm>
          <a:off x="0" y="0"/>
          <a:ext cx="0" cy="0"/>
          <a:chOff x="0" y="0"/>
          <a:chExt cx="0" cy="0"/>
        </a:xfrm>
      </p:grpSpPr>
      <p:sp>
        <p:nvSpPr>
          <p:cNvPr id="10" name="Shape 10"/>
          <p:cNvSpPr>
            <a:spLocks noGrp="1"/>
          </p:cNvSpPr>
          <p:nvPr>
            <p:ph type="title" hasCustomPrompt="1"/>
          </p:nvPr>
        </p:nvSpPr>
        <p:spPr>
          <a:xfrm>
            <a:off x="831850" y="0"/>
            <a:ext cx="10515600" cy="4562475"/>
          </a:xfrm>
          <a:prstGeom prst="rect">
            <a:avLst/>
          </a:prstGeom>
        </p:spPr>
        <p:txBody>
          <a:bodyPr anchor="b"/>
          <a:lstStyle>
            <a:lvl1pPr>
              <a:defRPr sz="6000"/>
            </a:lvl1pPr>
          </a:lstStyle>
          <a:p>
            <a:pPr lvl="0">
              <a:defRPr sz="1800"/>
            </a:pPr>
            <a:r>
              <a:rPr sz="6000"/>
              <a:t>Title Text</a:t>
            </a:r>
          </a:p>
        </p:txBody>
      </p:sp>
      <p:sp>
        <p:nvSpPr>
          <p:cNvPr id="11" name="Shape 11"/>
          <p:cNvSpPr>
            <a:spLocks noGrp="1"/>
          </p:cNvSpPr>
          <p:nvPr>
            <p:ph type="body" idx="1" hasCustomPrompt="1"/>
          </p:nvPr>
        </p:nvSpPr>
        <p:spPr>
          <a:xfrm>
            <a:off x="831850" y="4589462"/>
            <a:ext cx="10515600" cy="226853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va obsahy">
    <p:spTree>
      <p:nvGrpSpPr>
        <p:cNvPr id="1" name=""/>
        <p:cNvGrpSpPr/>
        <p:nvPr/>
      </p:nvGrpSpPr>
      <p:grpSpPr>
        <a:xfrm>
          <a:off x="0" y="0"/>
          <a:ext cx="0" cy="0"/>
          <a:chOff x="0" y="0"/>
          <a:chExt cx="0" cy="0"/>
        </a:xfrm>
      </p:grpSpPr>
      <p:sp>
        <p:nvSpPr>
          <p:cNvPr id="14" name="Shape 14"/>
          <p:cNvSpPr>
            <a:spLocks noGrp="1"/>
          </p:cNvSpPr>
          <p:nvPr>
            <p:ph type="title" hasCustomPrompt="1"/>
          </p:nvPr>
        </p:nvSpPr>
        <p:spPr>
          <a:prstGeom prst="rect">
            <a:avLst/>
          </a:prstGeom>
        </p:spPr>
        <p:txBody>
          <a:bodyPr/>
          <a:lstStyle/>
          <a:p>
            <a:pPr lvl="0">
              <a:defRPr sz="1800"/>
            </a:pPr>
            <a:r>
              <a:rPr sz="4400"/>
              <a:t>Title Text</a:t>
            </a:r>
          </a:p>
        </p:txBody>
      </p:sp>
      <p:sp>
        <p:nvSpPr>
          <p:cNvPr id="15" name="Shape 15"/>
          <p:cNvSpPr>
            <a:spLocks noGrp="1"/>
          </p:cNvSpPr>
          <p:nvPr>
            <p:ph type="body" idx="1" hasCustomPrompt="1"/>
          </p:nvPr>
        </p:nvSpPr>
        <p:spPr>
          <a:xfrm>
            <a:off x="838200" y="1825625"/>
            <a:ext cx="5181600" cy="50323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orovnanie">
    <p:spTree>
      <p:nvGrpSpPr>
        <p:cNvPr id="1" name=""/>
        <p:cNvGrpSpPr/>
        <p:nvPr/>
      </p:nvGrpSpPr>
      <p:grpSpPr>
        <a:xfrm>
          <a:off x="0" y="0"/>
          <a:ext cx="0" cy="0"/>
          <a:chOff x="0" y="0"/>
          <a:chExt cx="0" cy="0"/>
        </a:xfrm>
      </p:grpSpPr>
      <p:sp>
        <p:nvSpPr>
          <p:cNvPr id="18" name="Shape 18"/>
          <p:cNvSpPr>
            <a:spLocks noGrp="1"/>
          </p:cNvSpPr>
          <p:nvPr>
            <p:ph type="title" hasCustomPrompt="1"/>
          </p:nvPr>
        </p:nvSpPr>
        <p:spPr>
          <a:xfrm>
            <a:off x="839787" y="365125"/>
            <a:ext cx="10515601" cy="1325563"/>
          </a:xfrm>
          <a:prstGeom prst="rect">
            <a:avLst/>
          </a:prstGeom>
        </p:spPr>
        <p:txBody>
          <a:bodyPr/>
          <a:lstStyle/>
          <a:p>
            <a:pPr lvl="0">
              <a:defRPr sz="1800"/>
            </a:pPr>
            <a:r>
              <a:rPr sz="4400"/>
              <a:t>Title Text</a:t>
            </a:r>
          </a:p>
        </p:txBody>
      </p:sp>
      <p:sp>
        <p:nvSpPr>
          <p:cNvPr id="19" name="Shape 19"/>
          <p:cNvSpPr>
            <a:spLocks noGrp="1"/>
          </p:cNvSpPr>
          <p:nvPr>
            <p:ph type="body" idx="1" hasCustomPrompt="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Len nadpis">
    <p:spTree>
      <p:nvGrpSpPr>
        <p:cNvPr id="1" name=""/>
        <p:cNvGrpSpPr/>
        <p:nvPr/>
      </p:nvGrpSpPr>
      <p:grpSpPr>
        <a:xfrm>
          <a:off x="0" y="0"/>
          <a:ext cx="0" cy="0"/>
          <a:chOff x="0" y="0"/>
          <a:chExt cx="0" cy="0"/>
        </a:xfrm>
      </p:grpSpPr>
      <p:sp>
        <p:nvSpPr>
          <p:cNvPr id="22" name="Shape 22"/>
          <p:cNvSpPr>
            <a:spLocks noGrp="1"/>
          </p:cNvSpPr>
          <p:nvPr>
            <p:ph type="title" hasCustomPrompt="1"/>
          </p:nvPr>
        </p:nvSpPr>
        <p:spPr>
          <a:xfrm>
            <a:off x="838200" y="0"/>
            <a:ext cx="10515600" cy="2055813"/>
          </a:xfrm>
          <a:prstGeom prst="rect">
            <a:avLst/>
          </a:prstGeom>
        </p:spPr>
        <p:txBody>
          <a:bodyPr/>
          <a:lstStyle/>
          <a:p>
            <a:pPr lvl="0">
              <a:defRPr sz="1800"/>
            </a:pPr>
            <a:r>
              <a:rPr sz="4400"/>
              <a:t>Title Text</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rázdna">
    <p:spTree>
      <p:nvGrpSpPr>
        <p:cNvPr id="1" name=""/>
        <p:cNvGrpSpPr/>
        <p:nvPr/>
      </p:nvGrpSpPr>
      <p:grpSpPr>
        <a:xfrm>
          <a:off x="0" y="0"/>
          <a:ext cx="0" cy="0"/>
          <a:chOff x="0" y="0"/>
          <a:chExt cx="0" cy="0"/>
        </a:xfrm>
      </p:grpSpPr>
      <p:sp>
        <p:nvSpPr>
          <p:cNvPr id="25" name="Shape 25"/>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bsah s popisom">
    <p:spTree>
      <p:nvGrpSpPr>
        <p:cNvPr id="1" name=""/>
        <p:cNvGrpSpPr/>
        <p:nvPr/>
      </p:nvGrpSpPr>
      <p:grpSpPr>
        <a:xfrm>
          <a:off x="0" y="0"/>
          <a:ext cx="0" cy="0"/>
          <a:chOff x="0" y="0"/>
          <a:chExt cx="0" cy="0"/>
        </a:xfrm>
      </p:grpSpPr>
      <p:sp>
        <p:nvSpPr>
          <p:cNvPr id="27" name="Shape 27"/>
          <p:cNvSpPr>
            <a:spLocks noGrp="1"/>
          </p:cNvSpPr>
          <p:nvPr>
            <p:ph type="title" hasCustomPrompt="1"/>
          </p:nvPr>
        </p:nvSpPr>
        <p:spPr>
          <a:xfrm>
            <a:off x="839787" y="0"/>
            <a:ext cx="3932240" cy="2057400"/>
          </a:xfrm>
          <a:prstGeom prst="rect">
            <a:avLst/>
          </a:prstGeom>
        </p:spPr>
        <p:txBody>
          <a:bodyPr anchor="b"/>
          <a:lstStyle>
            <a:lvl1pPr>
              <a:defRPr sz="3200"/>
            </a:lvl1pPr>
          </a:lstStyle>
          <a:p>
            <a:pPr lvl="0">
              <a:defRPr sz="1800"/>
            </a:pPr>
            <a:r>
              <a:rPr sz="3200"/>
              <a:t>Title Text</a:t>
            </a:r>
          </a:p>
        </p:txBody>
      </p:sp>
      <p:sp>
        <p:nvSpPr>
          <p:cNvPr id="28" name="Shape 28"/>
          <p:cNvSpPr>
            <a:spLocks noGrp="1"/>
          </p:cNvSpPr>
          <p:nvPr>
            <p:ph type="body" idx="1" hasCustomPrompt="1"/>
          </p:nvPr>
        </p:nvSpPr>
        <p:spPr>
          <a:xfrm>
            <a:off x="5183187" y="987425"/>
            <a:ext cx="6172202" cy="587057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29" name="Shape 29"/>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rázok s popisom">
    <p:spTree>
      <p:nvGrpSpPr>
        <p:cNvPr id="1" name=""/>
        <p:cNvGrpSpPr/>
        <p:nvPr/>
      </p:nvGrpSpPr>
      <p:grpSpPr>
        <a:xfrm>
          <a:off x="0" y="0"/>
          <a:ext cx="0" cy="0"/>
          <a:chOff x="0" y="0"/>
          <a:chExt cx="0" cy="0"/>
        </a:xfrm>
      </p:grpSpPr>
      <p:sp>
        <p:nvSpPr>
          <p:cNvPr id="31" name="Shape 31"/>
          <p:cNvSpPr>
            <a:spLocks noGrp="1"/>
          </p:cNvSpPr>
          <p:nvPr>
            <p:ph type="title" hasCustomPrompt="1"/>
          </p:nvPr>
        </p:nvSpPr>
        <p:spPr>
          <a:xfrm>
            <a:off x="839787" y="0"/>
            <a:ext cx="3932240" cy="2057400"/>
          </a:xfrm>
          <a:prstGeom prst="rect">
            <a:avLst/>
          </a:prstGeom>
        </p:spPr>
        <p:txBody>
          <a:bodyPr anchor="b"/>
          <a:lstStyle>
            <a:lvl1pPr>
              <a:defRPr sz="3200"/>
            </a:lvl1pPr>
          </a:lstStyle>
          <a:p>
            <a:pPr lvl="0">
              <a:defRPr sz="1800"/>
            </a:pPr>
            <a:r>
              <a:rPr sz="3200"/>
              <a:t>Title Text</a:t>
            </a:r>
          </a:p>
        </p:txBody>
      </p:sp>
      <p:sp>
        <p:nvSpPr>
          <p:cNvPr id="32" name="Shape 32"/>
          <p:cNvSpPr>
            <a:spLocks noGrp="1"/>
          </p:cNvSpPr>
          <p:nvPr>
            <p:ph type="body" idx="1" hasCustomPrompt="1"/>
          </p:nvPr>
        </p:nvSpPr>
        <p:spPr>
          <a:xfrm>
            <a:off x="839787" y="2057400"/>
            <a:ext cx="3932240" cy="4800600"/>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Nadpis a zvislý text">
    <p:spTree>
      <p:nvGrpSpPr>
        <p:cNvPr id="1" name=""/>
        <p:cNvGrpSpPr/>
        <p:nvPr/>
      </p:nvGrpSpPr>
      <p:grpSpPr>
        <a:xfrm>
          <a:off x="0" y="0"/>
          <a:ext cx="0" cy="0"/>
          <a:chOff x="0" y="0"/>
          <a:chExt cx="0" cy="0"/>
        </a:xfrm>
      </p:grpSpPr>
      <p:sp>
        <p:nvSpPr>
          <p:cNvPr id="35" name="Shape 35"/>
          <p:cNvSpPr>
            <a:spLocks noGrp="1"/>
          </p:cNvSpPr>
          <p:nvPr>
            <p:ph type="title" hasCustomPrompt="1"/>
          </p:nvPr>
        </p:nvSpPr>
        <p:spPr>
          <a:prstGeom prst="rect">
            <a:avLst/>
          </a:prstGeom>
        </p:spPr>
        <p:txBody>
          <a:bodyPr/>
          <a:lstStyle/>
          <a:p>
            <a:pPr lvl="0">
              <a:defRPr sz="1800"/>
            </a:pPr>
            <a:r>
              <a:rPr sz="4400"/>
              <a:t>Title Text</a:t>
            </a:r>
          </a:p>
        </p:txBody>
      </p:sp>
      <p:sp>
        <p:nvSpPr>
          <p:cNvPr id="36" name="Shape 36"/>
          <p:cNvSpPr>
            <a:spLocks noGrp="1"/>
          </p:cNvSpPr>
          <p:nvPr>
            <p:ph type="body" idx="1" hasCustomPrompt="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6"/>
            <a:ext cx="10515600" cy="1595440"/>
          </a:xfrm>
          <a:prstGeom prst="rect">
            <a:avLst/>
          </a:prstGeom>
          <a:ln w="12700">
            <a:miter lim="400000"/>
          </a:ln>
        </p:spPr>
        <p:txBody>
          <a:bodyPr lIns="45718" tIns="45718" rIns="45718" bIns="45718" anchor="ctr">
            <a:normAutofit/>
          </a:bodyPr>
          <a:lstStyle/>
          <a:p>
            <a:pPr lvl="0">
              <a:defRPr sz="1800"/>
            </a:pPr>
            <a:r>
              <a:rPr sz="4400"/>
              <a:t>Title Text</a:t>
            </a:r>
          </a:p>
        </p:txBody>
      </p:sp>
      <p:sp>
        <p:nvSpPr>
          <p:cNvPr id="3" name="Shape 3"/>
          <p:cNvSpPr>
            <a:spLocks noGrp="1"/>
          </p:cNvSpPr>
          <p:nvPr>
            <p:ph type="body" idx="1"/>
          </p:nvPr>
        </p:nvSpPr>
        <p:spPr>
          <a:xfrm>
            <a:off x="838200" y="1825625"/>
            <a:ext cx="10515600" cy="5032375"/>
          </a:xfrm>
          <a:prstGeom prst="rect">
            <a:avLst/>
          </a:prstGeom>
          <a:ln w="12700">
            <a:miter lim="400000"/>
          </a:ln>
        </p:spPr>
        <p:txBody>
          <a:bodyPr lIns="45718" tIns="45718" rIns="45718" bIns="45718">
            <a:normAutofit/>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 name="Shape 4"/>
          <p:cNvSpPr>
            <a:spLocks noGrp="1"/>
          </p:cNvSpPr>
          <p:nvPr>
            <p:ph type="sldNum" sz="quarter" idx="2"/>
          </p:nvPr>
        </p:nvSpPr>
        <p:spPr>
          <a:xfrm>
            <a:off x="8610600" y="6404291"/>
            <a:ext cx="2743200" cy="269239"/>
          </a:xfrm>
          <a:prstGeom prst="rect">
            <a:avLst/>
          </a:prstGeom>
          <a:ln w="12700">
            <a:miter lim="400000"/>
          </a:ln>
        </p:spPr>
        <p:txBody>
          <a:bodyPr lIns="45718" tIns="45718" rIns="45718" bIns="45718"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panose="020B0604020202020204"/>
        <a:buChar char="•"/>
        <a:defRPr sz="2800">
          <a:latin typeface="Calibri"/>
          <a:ea typeface="Calibri"/>
          <a:cs typeface="Calibri"/>
          <a:sym typeface="Calibri"/>
        </a:defRPr>
      </a:lvl1pPr>
      <a:lvl2pPr marL="723900" indent="-266700">
        <a:lnSpc>
          <a:spcPct val="90000"/>
        </a:lnSpc>
        <a:spcBef>
          <a:spcPts val="1000"/>
        </a:spcBef>
        <a:buSzPct val="100000"/>
        <a:buFont typeface="Arial" panose="020B0604020202020204"/>
        <a:buChar char="•"/>
        <a:defRPr sz="2800">
          <a:latin typeface="Calibri"/>
          <a:ea typeface="Calibri"/>
          <a:cs typeface="Calibri"/>
          <a:sym typeface="Calibri"/>
        </a:defRPr>
      </a:lvl2pPr>
      <a:lvl3pPr marL="1234440" indent="-320040">
        <a:lnSpc>
          <a:spcPct val="90000"/>
        </a:lnSpc>
        <a:spcBef>
          <a:spcPts val="1000"/>
        </a:spcBef>
        <a:buSzPct val="100000"/>
        <a:buFont typeface="Arial" panose="020B0604020202020204"/>
        <a:buChar char="•"/>
        <a:defRPr sz="2800">
          <a:latin typeface="Calibri"/>
          <a:ea typeface="Calibri"/>
          <a:cs typeface="Calibri"/>
          <a:sym typeface="Calibri"/>
        </a:defRPr>
      </a:lvl3pPr>
      <a:lvl4pPr marL="1727200" indent="-355600">
        <a:lnSpc>
          <a:spcPct val="90000"/>
        </a:lnSpc>
        <a:spcBef>
          <a:spcPts val="1000"/>
        </a:spcBef>
        <a:buSzPct val="100000"/>
        <a:buFont typeface="Arial" panose="020B0604020202020204"/>
        <a:buChar char="•"/>
        <a:defRPr sz="2800">
          <a:latin typeface="Calibri"/>
          <a:ea typeface="Calibri"/>
          <a:cs typeface="Calibri"/>
          <a:sym typeface="Calibri"/>
        </a:defRPr>
      </a:lvl4pPr>
      <a:lvl5pPr marL="2184400" indent="-355600">
        <a:lnSpc>
          <a:spcPct val="90000"/>
        </a:lnSpc>
        <a:spcBef>
          <a:spcPts val="1000"/>
        </a:spcBef>
        <a:buSzPct val="100000"/>
        <a:buFont typeface="Arial" panose="020B0604020202020204"/>
        <a:buChar char="•"/>
        <a:defRPr sz="2800">
          <a:latin typeface="Calibri"/>
          <a:ea typeface="Calibri"/>
          <a:cs typeface="Calibri"/>
          <a:sym typeface="Calibri"/>
        </a:defRPr>
      </a:lvl5pPr>
      <a:lvl6pPr marL="2641600" indent="-355600">
        <a:lnSpc>
          <a:spcPct val="90000"/>
        </a:lnSpc>
        <a:spcBef>
          <a:spcPts val="1000"/>
        </a:spcBef>
        <a:buSzPct val="100000"/>
        <a:buFont typeface="Arial" panose="020B0604020202020204"/>
        <a:buChar char="•"/>
        <a:defRPr sz="2800">
          <a:latin typeface="Calibri"/>
          <a:ea typeface="Calibri"/>
          <a:cs typeface="Calibri"/>
          <a:sym typeface="Calibri"/>
        </a:defRPr>
      </a:lvl6pPr>
      <a:lvl7pPr marL="3098800" indent="-355600">
        <a:lnSpc>
          <a:spcPct val="90000"/>
        </a:lnSpc>
        <a:spcBef>
          <a:spcPts val="1000"/>
        </a:spcBef>
        <a:buSzPct val="100000"/>
        <a:buFont typeface="Arial" panose="020B0604020202020204"/>
        <a:buChar char="•"/>
        <a:defRPr sz="2800">
          <a:latin typeface="Calibri"/>
          <a:ea typeface="Calibri"/>
          <a:cs typeface="Calibri"/>
          <a:sym typeface="Calibri"/>
        </a:defRPr>
      </a:lvl7pPr>
      <a:lvl8pPr marL="3556000" indent="-355600">
        <a:lnSpc>
          <a:spcPct val="90000"/>
        </a:lnSpc>
        <a:spcBef>
          <a:spcPts val="1000"/>
        </a:spcBef>
        <a:buSzPct val="100000"/>
        <a:buFont typeface="Arial" panose="020B0604020202020204"/>
        <a:buChar char="•"/>
        <a:defRPr sz="2800">
          <a:latin typeface="Calibri"/>
          <a:ea typeface="Calibri"/>
          <a:cs typeface="Calibri"/>
          <a:sym typeface="Calibri"/>
        </a:defRPr>
      </a:lvl8pPr>
      <a:lvl9pPr marL="4013200" indent="-355600">
        <a:lnSpc>
          <a:spcPct val="90000"/>
        </a:lnSpc>
        <a:spcBef>
          <a:spcPts val="1000"/>
        </a:spcBef>
        <a:buSzPct val="100000"/>
        <a:buFont typeface="Arial" panose="020B0604020202020204"/>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p:nvPr/>
        </p:nvSpPr>
        <p:spPr>
          <a:xfrm>
            <a:off x="-6761" y="1049639"/>
            <a:ext cx="12198761" cy="509241"/>
          </a:xfrm>
          <a:prstGeom prst="rect">
            <a:avLst/>
          </a:prstGeom>
          <a:solidFill>
            <a:srgbClr val="ED7D31"/>
          </a:solidFill>
          <a:ln w="12700">
            <a:miter lim="400000"/>
          </a:ln>
        </p:spPr>
        <p:txBody>
          <a:bodyPr lIns="0" tIns="0" rIns="0" bIns="0">
            <a:spAutoFit/>
          </a:bodyPr>
          <a:lstStyle/>
          <a:p>
            <a:pPr lvl="0">
              <a:lnSpc>
                <a:spcPct val="150000"/>
              </a:lnSpc>
            </a:pPr>
            <a:r>
              <a:rPr sz="800">
                <a:latin typeface="Verdana Bold"/>
                <a:ea typeface="Verdana Bold"/>
                <a:cs typeface="Verdana Bold"/>
                <a:sym typeface="Verdana Bold"/>
              </a:rPr>
              <a:t>Project:</a:t>
            </a:r>
            <a:r>
              <a:rPr sz="800">
                <a:latin typeface="Verdana" panose="020B0604030504040204"/>
                <a:ea typeface="Verdana" panose="020B0604030504040204"/>
                <a:cs typeface="Verdana" panose="020B0604030504040204"/>
                <a:sym typeface="Verdana" panose="020B0604030504040204"/>
              </a:rPr>
              <a:t> STARS (Successfully Teaching AstRonomy in Schools)		 			</a:t>
            </a:r>
            <a:endParaRPr>
              <a:latin typeface="Calibri"/>
              <a:ea typeface="Calibri"/>
              <a:cs typeface="Calibri"/>
              <a:sym typeface="Calibri"/>
            </a:endParaRPr>
          </a:p>
          <a:p>
            <a:pPr lvl="0">
              <a:lnSpc>
                <a:spcPct val="150000"/>
              </a:lnSpc>
            </a:pPr>
            <a:r>
              <a:rPr sz="800">
                <a:latin typeface="Verdana" panose="020B0604030504040204"/>
                <a:ea typeface="Verdana" panose="020B0604030504040204"/>
                <a:cs typeface="Verdana" panose="020B0604030504040204"/>
                <a:sym typeface="Verdana" panose="020B0604030504040204"/>
              </a:rPr>
              <a:t>This project has been funded with the support of the Erasmus+ Programme, K2 Action, Strategic Partnerships in School Education.</a:t>
            </a:r>
            <a:endParaRPr>
              <a:latin typeface="Calibri"/>
              <a:ea typeface="Calibri"/>
              <a:cs typeface="Calibri"/>
              <a:sym typeface="Calibri"/>
            </a:endParaRPr>
          </a:p>
          <a:p>
            <a:pPr lvl="0">
              <a:lnSpc>
                <a:spcPct val="150000"/>
              </a:lnSpc>
            </a:pPr>
            <a:r>
              <a:rPr sz="800">
                <a:latin typeface="Verdana Bold"/>
                <a:ea typeface="Verdana Bold"/>
                <a:cs typeface="Verdana Bold"/>
                <a:sym typeface="Verdana Bold"/>
              </a:rPr>
              <a:t>Project Agreement Number:</a:t>
            </a:r>
            <a:r>
              <a:rPr sz="800">
                <a:latin typeface="Verdana" panose="020B0604030504040204"/>
                <a:ea typeface="Verdana" panose="020B0604030504040204"/>
                <a:cs typeface="Verdana" panose="020B0604030504040204"/>
                <a:sym typeface="Verdana" panose="020B0604030504040204"/>
              </a:rPr>
              <a:t> </a:t>
            </a:r>
            <a:r>
              <a:rPr sz="800">
                <a:latin typeface="Calibri"/>
                <a:ea typeface="Calibri"/>
                <a:cs typeface="Calibri"/>
                <a:sym typeface="Calibri"/>
              </a:rPr>
              <a:t>2017-1-SK01-KA201-035344 				</a:t>
            </a:r>
          </a:p>
        </p:txBody>
      </p:sp>
      <p:sp>
        <p:nvSpPr>
          <p:cNvPr id="50" name="Shape 50"/>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1" name="Shape 51"/>
          <p:cNvSpPr/>
          <p:nvPr/>
        </p:nvSpPr>
        <p:spPr>
          <a:xfrm>
            <a:off x="253636" y="1639083"/>
            <a:ext cx="11685322" cy="5753100"/>
          </a:xfrm>
          <a:prstGeom prst="rect">
            <a:avLst/>
          </a:prstGeom>
          <a:ln w="12700">
            <a:miter lim="400000"/>
          </a:ln>
        </p:spPr>
        <p:txBody>
          <a:bodyPr lIns="45718" tIns="45718" rIns="45718" bIns="45718">
            <a:spAutoFit/>
          </a:bodyPr>
          <a:lstStyle/>
          <a:p>
            <a:pPr lvl="0" algn="ctr"/>
            <a:r>
              <a:rPr lang="en-US" sz="5400" b="1" dirty="0">
                <a:solidFill>
                  <a:schemeClr val="accent2">
                    <a:lumMod val="50000"/>
                  </a:schemeClr>
                </a:solidFill>
                <a:latin typeface="Franklin Gothic Book" panose="020B0503020102020204" pitchFamily="34" charset="0"/>
                <a:sym typeface="+mn-ea"/>
              </a:rPr>
              <a:t>Training </a:t>
            </a:r>
            <a:r>
              <a:rPr lang="en-US" sz="5400" b="1" dirty="0" err="1">
                <a:solidFill>
                  <a:schemeClr val="accent2">
                    <a:lumMod val="50000"/>
                  </a:schemeClr>
                </a:solidFill>
                <a:latin typeface="Franklin Gothic Book" panose="020B0503020102020204" pitchFamily="34" charset="0"/>
                <a:sym typeface="+mn-ea"/>
              </a:rPr>
              <a:t>programme</a:t>
            </a:r>
            <a:r>
              <a:rPr lang="en-US" sz="5400" b="1" dirty="0">
                <a:solidFill>
                  <a:schemeClr val="accent2">
                    <a:lumMod val="50000"/>
                  </a:schemeClr>
                </a:solidFill>
                <a:latin typeface="Franklin Gothic Book" panose="020B0503020102020204" pitchFamily="34" charset="0"/>
                <a:sym typeface="+mn-ea"/>
              </a:rPr>
              <a:t> for teachers </a:t>
            </a:r>
            <a:r>
              <a:rPr lang="en-GB" sz="5400" b="1" dirty="0">
                <a:solidFill>
                  <a:schemeClr val="accent2">
                    <a:lumMod val="50000"/>
                  </a:schemeClr>
                </a:solidFill>
                <a:latin typeface="Franklin Gothic Book" panose="020B0503020102020204" pitchFamily="34" charset="0"/>
                <a:sym typeface="+mn-ea"/>
              </a:rPr>
              <a:t>(O2)</a:t>
            </a:r>
            <a:endParaRPr dirty="0">
              <a:latin typeface="Calibri"/>
              <a:ea typeface="Calibri"/>
              <a:cs typeface="Calibri"/>
              <a:sym typeface="Calibri"/>
            </a:endParaRPr>
          </a:p>
          <a:p>
            <a:pPr lvl="0" algn="ctr"/>
            <a:endParaRPr sz="2800" dirty="0">
              <a:latin typeface="Calibri"/>
              <a:ea typeface="Calibri"/>
              <a:cs typeface="Calibri"/>
              <a:sym typeface="Calibri"/>
            </a:endParaRPr>
          </a:p>
          <a:p>
            <a:pPr lvl="0" indent="1357630" algn="l" defTabSz="895985">
              <a:spcBef>
                <a:spcPts val="500"/>
              </a:spcBef>
              <a:tabLst>
                <a:tab pos="2120900" algn="l"/>
              </a:tabLst>
              <a:defRPr sz="1800"/>
            </a:pPr>
            <a:r>
              <a:rPr lang="en-US" sz="4400" b="1" dirty="0">
                <a:solidFill>
                  <a:srgbClr val="0A2093"/>
                </a:solidFill>
                <a:latin typeface="Calibri"/>
                <a:ea typeface="Calibri"/>
                <a:cs typeface="Calibri"/>
                <a:sym typeface="Calibri"/>
              </a:rPr>
              <a:t>Module</a:t>
            </a:r>
            <a:r>
              <a:rPr sz="4400" b="1" dirty="0">
                <a:solidFill>
                  <a:srgbClr val="0A2093"/>
                </a:solidFill>
                <a:latin typeface="Calibri"/>
                <a:ea typeface="Calibri"/>
                <a:cs typeface="Calibri"/>
                <a:sym typeface="Calibri"/>
              </a:rPr>
              <a:t> #</a:t>
            </a:r>
            <a:r>
              <a:rPr lang="en-US" sz="4400" b="1" dirty="0">
                <a:solidFill>
                  <a:srgbClr val="0A2093"/>
                </a:solidFill>
                <a:latin typeface="Calibri"/>
                <a:ea typeface="Calibri"/>
                <a:cs typeface="Calibri"/>
                <a:sym typeface="Calibri"/>
              </a:rPr>
              <a:t>10</a:t>
            </a:r>
            <a:r>
              <a:rPr sz="4400" dirty="0">
                <a:solidFill>
                  <a:srgbClr val="0A2093"/>
                </a:solidFill>
                <a:latin typeface="Calibri"/>
                <a:ea typeface="Calibri"/>
                <a:cs typeface="Calibri"/>
                <a:sym typeface="Calibri"/>
              </a:rPr>
              <a:t> </a:t>
            </a:r>
            <a:r>
              <a:rPr lang="sk-SK" sz="4400" b="1" u="sng" dirty="0" err="1">
                <a:solidFill>
                  <a:srgbClr val="0A2093"/>
                </a:solidFill>
                <a:latin typeface="Calibri"/>
                <a:ea typeface="Calibri"/>
                <a:cs typeface="Calibri"/>
                <a:sym typeface="Calibri"/>
              </a:rPr>
              <a:t>Observatories</a:t>
            </a:r>
            <a:r>
              <a:rPr lang="sk-SK" sz="4400" b="1" u="sng" dirty="0">
                <a:solidFill>
                  <a:srgbClr val="0A2093"/>
                </a:solidFill>
                <a:latin typeface="Calibri"/>
                <a:ea typeface="Calibri"/>
                <a:cs typeface="Calibri"/>
                <a:sym typeface="Calibri"/>
              </a:rPr>
              <a:t>.</a:t>
            </a:r>
            <a:r>
              <a:rPr lang="sk-SK" sz="4400" dirty="0">
                <a:solidFill>
                  <a:srgbClr val="0A2093"/>
                </a:solidFill>
                <a:latin typeface="Calibri"/>
                <a:ea typeface="Calibri"/>
                <a:cs typeface="Calibri"/>
                <a:sym typeface="Calibri"/>
              </a:rPr>
              <a:t> </a:t>
            </a:r>
            <a:r>
              <a:rPr lang="sk-SK" sz="4000" b="1" dirty="0" err="1">
                <a:solidFill>
                  <a:srgbClr val="0A2093"/>
                </a:solidFill>
                <a:latin typeface="Calibri"/>
                <a:ea typeface="Calibri"/>
                <a:cs typeface="Calibri"/>
                <a:sym typeface="Calibri"/>
              </a:rPr>
              <a:t>Astronomical</a:t>
            </a:r>
            <a:r>
              <a:rPr lang="sk-SK" sz="4000" b="1" dirty="0">
                <a:solidFill>
                  <a:srgbClr val="0A2093"/>
                </a:solidFill>
                <a:latin typeface="Calibri"/>
                <a:ea typeface="Calibri"/>
                <a:cs typeface="Calibri"/>
                <a:sym typeface="Calibri"/>
              </a:rPr>
              <a:t> </a:t>
            </a:r>
            <a:r>
              <a:rPr lang="en-US" sz="4000" b="1" dirty="0" err="1">
                <a:solidFill>
                  <a:srgbClr val="0C2190"/>
                </a:solidFill>
              </a:rPr>
              <a:t>Obse</a:t>
            </a:r>
            <a:r>
              <a:rPr lang="sk-SK" sz="4000" b="1" dirty="0">
                <a:solidFill>
                  <a:srgbClr val="0C2190"/>
                </a:solidFill>
              </a:rPr>
              <a:t>r</a:t>
            </a:r>
            <a:r>
              <a:rPr lang="en-US" sz="4000" b="1" dirty="0" err="1">
                <a:solidFill>
                  <a:srgbClr val="0C2190"/>
                </a:solidFill>
              </a:rPr>
              <a:t>vatories</a:t>
            </a:r>
            <a:r>
              <a:rPr lang="en-US" sz="4000" b="1" dirty="0">
                <a:solidFill>
                  <a:srgbClr val="0C2190"/>
                </a:solidFill>
              </a:rPr>
              <a:t>.</a:t>
            </a:r>
            <a:r>
              <a:rPr lang="sk-SK" sz="4000" b="1" dirty="0">
                <a:solidFill>
                  <a:srgbClr val="0C2190"/>
                </a:solidFill>
              </a:rPr>
              <a:t> </a:t>
            </a:r>
            <a:r>
              <a:rPr lang="en-US" sz="4000" b="1" dirty="0">
                <a:solidFill>
                  <a:srgbClr val="0C2190"/>
                </a:solidFill>
              </a:rPr>
              <a:t>Electromagnetic (EM) spectrum.</a:t>
            </a:r>
            <a:endParaRPr lang="en-US" sz="4400" b="1" dirty="0">
              <a:solidFill>
                <a:srgbClr val="0C2190"/>
              </a:solidFill>
            </a:endParaRPr>
          </a:p>
          <a:p>
            <a:pPr lvl="0" indent="1357630" algn="l" defTabSz="895985">
              <a:spcBef>
                <a:spcPts val="1900"/>
              </a:spcBef>
              <a:tabLst>
                <a:tab pos="2120900" algn="l"/>
              </a:tabLst>
              <a:defRPr sz="1800"/>
            </a:pPr>
            <a:endParaRPr lang="en-US" sz="4400" dirty="0">
              <a:solidFill>
                <a:srgbClr val="0C2190"/>
              </a:solidFill>
            </a:endParaRPr>
          </a:p>
          <a:p>
            <a:pPr lvl="0" algn="ctr"/>
            <a:endParaRPr sz="4400" b="1" dirty="0">
              <a:solidFill>
                <a:srgbClr val="0A2093"/>
              </a:solidFill>
              <a:latin typeface="Calibri"/>
              <a:ea typeface="Calibri"/>
              <a:cs typeface="Calibri"/>
              <a:sym typeface="Calibri"/>
            </a:endParaRPr>
          </a:p>
        </p:txBody>
      </p:sp>
      <p:pic>
        <p:nvPicPr>
          <p:cNvPr id="52"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53" name="image2.jpeg"/>
          <p:cNvPicPr/>
          <p:nvPr/>
        </p:nvPicPr>
        <p:blipFill>
          <a:blip r:embed="rId3"/>
          <a:stretch>
            <a:fillRect/>
          </a:stretch>
        </p:blipFill>
        <p:spPr>
          <a:xfrm>
            <a:off x="-6763" y="5799925"/>
            <a:ext cx="12198764" cy="1051903"/>
          </a:xfrm>
          <a:prstGeom prst="rect">
            <a:avLst/>
          </a:prstGeom>
          <a:ln w="12700">
            <a:miter lim="4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39"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40"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41" name="Shape 141"/>
          <p:cNvSpPr/>
          <p:nvPr/>
        </p:nvSpPr>
        <p:spPr>
          <a:xfrm>
            <a:off x="496747" y="1486760"/>
            <a:ext cx="11198506" cy="2308225"/>
          </a:xfrm>
          <a:prstGeom prst="rect">
            <a:avLst/>
          </a:prstGeom>
          <a:ln w="12700">
            <a:miter lim="400000"/>
          </a:ln>
        </p:spPr>
        <p:txBody>
          <a:bodyPr lIns="0" tIns="0" rIns="0" bIns="0">
            <a:spAutoFit/>
          </a:bodyPr>
          <a:lstStyle/>
          <a:p>
            <a:pPr lvl="0"/>
            <a:endParaRPr sz="2500">
              <a:solidFill>
                <a:srgbClr val="122994"/>
              </a:solidFill>
              <a:latin typeface="Calibri"/>
              <a:ea typeface="Calibri"/>
              <a:cs typeface="Calibri"/>
              <a:sym typeface="Calibri"/>
            </a:endParaRPr>
          </a:p>
          <a:p>
            <a:pPr marL="347345" lvl="0" indent="-347345">
              <a:buClr>
                <a:srgbClr val="002060"/>
              </a:buClr>
              <a:buSzPct val="100000"/>
              <a:buAutoNum type="arabicPeriod" startAt="8"/>
            </a:pPr>
            <a:r>
              <a:rPr lang="en-US" sz="2500">
                <a:solidFill>
                  <a:srgbClr val="122994"/>
                </a:solidFill>
                <a:latin typeface="Calibri"/>
                <a:ea typeface="Calibri"/>
                <a:cs typeface="Calibri"/>
                <a:sym typeface="Calibri"/>
              </a:rPr>
              <a:t>We reccomend you try out the activities yourself before presenting them in the classroom. Based on yours students ages and abilities, you might need to modify the activities (either to make them easier or more difficult). However make sure to keep them correct in terms of physics. </a:t>
            </a:r>
            <a:endParaRPr sz="2500">
              <a:solidFill>
                <a:srgbClr val="122994"/>
              </a:solidFill>
              <a:latin typeface="Calibri"/>
              <a:ea typeface="Calibri"/>
              <a:cs typeface="Calibri"/>
              <a:sym typeface="Calibri"/>
            </a:endParaRPr>
          </a:p>
          <a:p>
            <a:pPr marL="347345" lvl="0" indent="-347345">
              <a:buClr>
                <a:srgbClr val="002163"/>
              </a:buClr>
              <a:buSzPct val="100000"/>
              <a:buAutoNum type="arabicPeriod" startAt="9"/>
            </a:pPr>
            <a:r>
              <a:rPr lang="en-US" sz="2500">
                <a:solidFill>
                  <a:srgbClr val="122994"/>
                </a:solidFill>
                <a:latin typeface="Calibri"/>
                <a:ea typeface="Calibri"/>
                <a:cs typeface="Calibri"/>
                <a:sym typeface="Calibri"/>
              </a:rPr>
              <a:t>You can give parts of, or whole exercises as homework. </a:t>
            </a:r>
            <a:endParaRPr sz="2500">
              <a:solidFill>
                <a:srgbClr val="122994"/>
              </a:solidFill>
              <a:latin typeface="Calibri"/>
              <a:ea typeface="Calibri"/>
              <a:cs typeface="Calibri"/>
              <a:sym typeface="Calibri"/>
            </a:endParaRPr>
          </a:p>
        </p:txBody>
      </p:sp>
      <p:sp>
        <p:nvSpPr>
          <p:cNvPr id="142" name="Shape 142"/>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152294"/>
                </a:solidFill>
                <a:latin typeface="Calibri"/>
                <a:ea typeface="Calibri"/>
                <a:cs typeface="Calibri"/>
                <a:sym typeface="Calibri"/>
              </a:defRPr>
            </a:lvl1pPr>
          </a:lstStyle>
          <a:p>
            <a:pPr lvl="0">
              <a:defRPr sz="1800" u="none">
                <a:solidFill>
                  <a:srgbClr val="000000"/>
                </a:solidFill>
              </a:defRPr>
            </a:pPr>
            <a:r>
              <a:rPr lang="en-US" sz="4400" u="sng">
                <a:solidFill>
                  <a:srgbClr val="13218C"/>
                </a:solidFill>
                <a:sym typeface="+mn-ea"/>
              </a:rPr>
              <a:t>How to work with the materials</a:t>
            </a:r>
            <a:r>
              <a:rPr sz="4400" u="sng">
                <a:solidFill>
                  <a:srgbClr val="152294"/>
                </a:solidFill>
              </a:rPr>
              <a:t> 6</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97" name="image1.png"/>
          <p:cNvPicPr/>
          <p:nvPr/>
        </p:nvPicPr>
        <p:blipFill>
          <a:blip r:embed="rId2"/>
          <a:stretch>
            <a:fillRect/>
          </a:stretch>
        </p:blipFill>
        <p:spPr>
          <a:xfrm>
            <a:off x="-3382" y="-6139"/>
            <a:ext cx="12198764" cy="1061514"/>
          </a:xfrm>
          <a:prstGeom prst="rect">
            <a:avLst/>
          </a:prstGeom>
          <a:ln w="12700">
            <a:miter lim="400000"/>
            <a:headEnd/>
            <a:tailEnd/>
          </a:ln>
        </p:spPr>
      </p:pic>
      <p:pic>
        <p:nvPicPr>
          <p:cNvPr id="98"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99" name="Shape 99"/>
          <p:cNvSpPr>
            <a:spLocks noGrp="1"/>
          </p:cNvSpPr>
          <p:nvPr>
            <p:ph type="body" idx="1"/>
          </p:nvPr>
        </p:nvSpPr>
        <p:spPr>
          <a:xfrm>
            <a:off x="996117" y="1665772"/>
            <a:ext cx="10349559" cy="3892446"/>
          </a:xfrm>
          <a:prstGeom prst="rect">
            <a:avLst/>
          </a:prstGeom>
        </p:spPr>
        <p:txBody>
          <a:bodyPr lIns="0" tIns="0" rIns="0" bIns="0">
            <a:normAutofit/>
          </a:bodyPr>
          <a:lstStyle/>
          <a:p>
            <a:pPr lvl="0" indent="2215515" defTabSz="895985">
              <a:lnSpc>
                <a:spcPts val="5300"/>
              </a:lnSpc>
              <a:spcBef>
                <a:spcPts val="0"/>
              </a:spcBef>
              <a:defRPr sz="1800"/>
            </a:pPr>
            <a:endParaRPr sz="980" dirty="0">
              <a:latin typeface="Trebuchet MS" panose="020B0603020202020204"/>
              <a:ea typeface="Trebuchet MS" panose="020B0603020202020204"/>
              <a:cs typeface="Trebuchet MS" panose="020B0603020202020204"/>
              <a:sym typeface="Trebuchet MS" panose="020B0603020202020204"/>
            </a:endParaRPr>
          </a:p>
          <a:p>
            <a:pPr lvl="0" indent="1357630" algn="l" defTabSz="895985">
              <a:spcBef>
                <a:spcPts val="500"/>
              </a:spcBef>
              <a:tabLst>
                <a:tab pos="2120900" algn="l"/>
              </a:tabLst>
              <a:defRPr sz="1800"/>
            </a:pPr>
            <a:r>
              <a:rPr lang="en-US" sz="3135" dirty="0">
                <a:solidFill>
                  <a:srgbClr val="0C2190"/>
                </a:solidFill>
              </a:rPr>
              <a:t>10</a:t>
            </a:r>
            <a:r>
              <a:rPr sz="3135" dirty="0">
                <a:solidFill>
                  <a:srgbClr val="0C2190"/>
                </a:solidFill>
              </a:rPr>
              <a:t>.</a:t>
            </a:r>
            <a:r>
              <a:rPr lang="sk-SK" sz="3135" dirty="0">
                <a:solidFill>
                  <a:srgbClr val="0C2190"/>
                </a:solidFill>
              </a:rPr>
              <a:t>1</a:t>
            </a:r>
            <a:r>
              <a:rPr sz="3135" dirty="0">
                <a:solidFill>
                  <a:srgbClr val="0C2190"/>
                </a:solidFill>
              </a:rPr>
              <a:t>. </a:t>
            </a:r>
            <a:r>
              <a:rPr lang="sk-SK" sz="3135" dirty="0" err="1">
                <a:solidFill>
                  <a:srgbClr val="0C2190"/>
                </a:solidFill>
              </a:rPr>
              <a:t>Astronomical</a:t>
            </a:r>
            <a:r>
              <a:rPr lang="sk-SK" sz="3135" dirty="0">
                <a:solidFill>
                  <a:srgbClr val="0C2190"/>
                </a:solidFill>
              </a:rPr>
              <a:t> </a:t>
            </a:r>
            <a:r>
              <a:rPr lang="en-US" sz="3135" dirty="0" err="1">
                <a:solidFill>
                  <a:srgbClr val="0C2190"/>
                </a:solidFill>
              </a:rPr>
              <a:t>Obsevatories</a:t>
            </a:r>
            <a:r>
              <a:rPr sz="3135" dirty="0">
                <a:solidFill>
                  <a:srgbClr val="0C2190"/>
                </a:solidFill>
              </a:rPr>
              <a:t>.</a:t>
            </a:r>
          </a:p>
          <a:p>
            <a:pPr lvl="0" indent="1357630" algn="l" defTabSz="895985">
              <a:spcBef>
                <a:spcPts val="1900"/>
              </a:spcBef>
              <a:tabLst>
                <a:tab pos="2120900" algn="l"/>
              </a:tabLst>
              <a:defRPr sz="1800"/>
            </a:pPr>
            <a:r>
              <a:rPr lang="en-GB" sz="3135" dirty="0">
                <a:solidFill>
                  <a:srgbClr val="0C2190"/>
                </a:solidFill>
              </a:rPr>
              <a:t>10.3. Electromagnetic (EM) spectrum.</a:t>
            </a:r>
          </a:p>
          <a:p>
            <a:pPr lvl="0" indent="1357630" algn="l" defTabSz="895985">
              <a:spcBef>
                <a:spcPts val="1900"/>
              </a:spcBef>
              <a:tabLst>
                <a:tab pos="2120900" algn="l"/>
              </a:tabLst>
              <a:defRPr sz="1800"/>
            </a:pPr>
            <a:endParaRPr lang="en-GB" sz="3135" dirty="0">
              <a:solidFill>
                <a:srgbClr val="0C2190"/>
              </a:solidFill>
            </a:endParaRPr>
          </a:p>
          <a:p>
            <a:pPr lvl="0" indent="1357630" algn="l" defTabSz="895985">
              <a:spcBef>
                <a:spcPts val="500"/>
              </a:spcBef>
              <a:tabLst>
                <a:tab pos="2120900" algn="l"/>
              </a:tabLst>
              <a:defRPr sz="1800"/>
            </a:pPr>
            <a:endParaRPr sz="3135" dirty="0">
              <a:solidFill>
                <a:srgbClr val="0C2190"/>
              </a:solidFill>
            </a:endParaRPr>
          </a:p>
          <a:p>
            <a:pPr lvl="0" indent="1357630" defTabSz="895985">
              <a:spcBef>
                <a:spcPts val="500"/>
              </a:spcBef>
              <a:tabLst>
                <a:tab pos="2120900" algn="l"/>
              </a:tabLst>
              <a:defRPr sz="1800"/>
            </a:pPr>
            <a:r>
              <a:rPr sz="2350" dirty="0">
                <a:latin typeface="Trebuchet MS" panose="020B0603020202020204"/>
                <a:ea typeface="Trebuchet MS" panose="020B0603020202020204"/>
                <a:cs typeface="Trebuchet MS" panose="020B0603020202020204"/>
                <a:sym typeface="Trebuchet MS" panose="020B0603020202020204"/>
              </a:rPr>
              <a:t> </a:t>
            </a:r>
          </a:p>
        </p:txBody>
      </p:sp>
      <p:sp>
        <p:nvSpPr>
          <p:cNvPr id="100" name="Shape 100"/>
          <p:cNvSpPr>
            <a:spLocks noGrp="1"/>
          </p:cNvSpPr>
          <p:nvPr>
            <p:ph type="title"/>
          </p:nvPr>
        </p:nvSpPr>
        <p:spPr>
          <a:xfrm>
            <a:off x="1524000" y="637479"/>
            <a:ext cx="9144000" cy="954984"/>
          </a:xfrm>
          <a:prstGeom prst="rect">
            <a:avLst/>
          </a:prstGeom>
        </p:spPr>
        <p:txBody>
          <a:bodyPr lIns="0" tIns="0" rIns="0" bIns="0"/>
          <a:lstStyle>
            <a:lvl1pPr defTabSz="713105">
              <a:defRPr sz="4600">
                <a:solidFill>
                  <a:srgbClr val="142A9D"/>
                </a:solidFill>
                <a:latin typeface="Calibri"/>
                <a:ea typeface="Calibri"/>
                <a:cs typeface="Calibri"/>
                <a:sym typeface="Calibri"/>
              </a:defRPr>
            </a:lvl1pPr>
          </a:lstStyle>
          <a:p>
            <a:pPr lvl="0">
              <a:defRPr sz="1800">
                <a:solidFill>
                  <a:srgbClr val="000000"/>
                </a:solidFill>
              </a:defRPr>
            </a:pPr>
            <a:r>
              <a:rPr lang="en-US" sz="4600">
                <a:solidFill>
                  <a:srgbClr val="142A9D"/>
                </a:solidFill>
              </a:rPr>
              <a:t>MODULE</a:t>
            </a:r>
            <a:r>
              <a:rPr sz="4600">
                <a:solidFill>
                  <a:srgbClr val="142A9D"/>
                </a:solidFill>
              </a:rPr>
              <a:t> #</a:t>
            </a:r>
            <a:r>
              <a:rPr lang="en-US" sz="4600">
                <a:solidFill>
                  <a:srgbClr val="142A9D"/>
                </a:solidFill>
              </a:rPr>
              <a:t>10. CONTENT</a:t>
            </a:r>
            <a:r>
              <a:rPr lang="en-US" altLang="en-US" sz="4600">
                <a:solidFill>
                  <a:srgbClr val="142A9D"/>
                </a:solidFill>
              </a:rPr>
              <a:t>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03"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04"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05" name="Shape 105"/>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132387"/>
                </a:solidFill>
                <a:latin typeface="Calibri"/>
                <a:ea typeface="Calibri"/>
                <a:cs typeface="Calibri"/>
                <a:sym typeface="Calibri"/>
              </a:defRPr>
            </a:lvl1pPr>
          </a:lstStyle>
          <a:p>
            <a:pPr lvl="0">
              <a:defRPr sz="1800" u="none">
                <a:solidFill>
                  <a:srgbClr val="000000"/>
                </a:solidFill>
              </a:defRPr>
            </a:pPr>
            <a:r>
              <a:rPr lang="en-US" sz="4400" u="sng">
                <a:solidFill>
                  <a:srgbClr val="132387"/>
                </a:solidFill>
              </a:rPr>
              <a:t>Theoretical part for the teacher</a:t>
            </a:r>
          </a:p>
        </p:txBody>
      </p:sp>
      <p:sp>
        <p:nvSpPr>
          <p:cNvPr id="106" name="Shape 106"/>
          <p:cNvSpPr/>
          <p:nvPr/>
        </p:nvSpPr>
        <p:spPr>
          <a:xfrm>
            <a:off x="249958" y="2101630"/>
            <a:ext cx="11685322" cy="2374689"/>
          </a:xfrm>
          <a:prstGeom prst="rect">
            <a:avLst/>
          </a:prstGeom>
          <a:ln w="12700">
            <a:miter lim="400000"/>
          </a:ln>
        </p:spPr>
        <p:txBody>
          <a:bodyPr lIns="0" tIns="0" rIns="0" bIns="0">
            <a:spAutoFit/>
          </a:bodyPr>
          <a:lstStyle/>
          <a:p>
            <a:pPr marL="457200" indent="-457200" algn="just">
              <a:buClr>
                <a:srgbClr val="002060"/>
              </a:buClr>
              <a:buSzPct val="100000"/>
              <a:buFont typeface="Arial" panose="020B0604020202020204"/>
              <a:buChar char="•"/>
            </a:pPr>
            <a:r>
              <a:rPr lang="en-GB" sz="2400" dirty="0">
                <a:solidFill>
                  <a:srgbClr val="15239A"/>
                </a:solidFill>
                <a:latin typeface="Calibri"/>
                <a:ea typeface="Calibri"/>
                <a:cs typeface="Calibri"/>
                <a:sym typeface="Calibri"/>
              </a:rPr>
              <a:t>Astronomical observatories: </a:t>
            </a:r>
            <a:r>
              <a:rPr lang="en-GB" sz="2400" dirty="0" err="1">
                <a:solidFill>
                  <a:srgbClr val="15239A"/>
                </a:solidFill>
                <a:latin typeface="Calibri"/>
                <a:ea typeface="Calibri"/>
                <a:cs typeface="Calibri"/>
                <a:sym typeface="Calibri"/>
              </a:rPr>
              <a:t>desription</a:t>
            </a:r>
            <a:r>
              <a:rPr lang="en-GB" sz="2400" dirty="0">
                <a:solidFill>
                  <a:srgbClr val="15239A"/>
                </a:solidFill>
                <a:latin typeface="Calibri"/>
                <a:ea typeface="Calibri"/>
                <a:cs typeface="Calibri"/>
                <a:sym typeface="Calibri"/>
              </a:rPr>
              <a:t> of the different types of observatories - ground-based, space-based, stratospheric, underground and underwater.  In Attachments 1 to 3 are given examples of the different kinds of observatories.</a:t>
            </a:r>
          </a:p>
          <a:p>
            <a:pPr marL="457200" lvl="0" indent="-457200" algn="just">
              <a:buClr>
                <a:srgbClr val="002060"/>
              </a:buClr>
              <a:buSzPct val="100000"/>
              <a:buFont typeface="Arial" panose="020B0604020202020204"/>
              <a:buChar char="•"/>
            </a:pPr>
            <a:endParaRPr lang="sk-SK" sz="2400" dirty="0">
              <a:solidFill>
                <a:srgbClr val="15239A"/>
              </a:solidFill>
              <a:latin typeface="Calibri"/>
              <a:ea typeface="Calibri"/>
              <a:cs typeface="Calibri"/>
              <a:sym typeface="Calibri"/>
            </a:endParaRPr>
          </a:p>
          <a:p>
            <a:pPr marL="457200" lvl="0" indent="-457200" algn="just">
              <a:buClr>
                <a:srgbClr val="002060"/>
              </a:buClr>
              <a:buSzPct val="100000"/>
              <a:buFont typeface="Arial" panose="020B0604020202020204"/>
              <a:buChar char="•"/>
            </a:pPr>
            <a:r>
              <a:rPr lang="en-US" sz="2400" dirty="0">
                <a:solidFill>
                  <a:srgbClr val="15239A"/>
                </a:solidFill>
                <a:latin typeface="Calibri"/>
                <a:ea typeface="Calibri"/>
                <a:cs typeface="Calibri"/>
                <a:sym typeface="Calibri"/>
              </a:rPr>
              <a:t>EM spectrum - description; </a:t>
            </a:r>
            <a:r>
              <a:rPr lang="en-US" sz="2400" dirty="0" err="1">
                <a:solidFill>
                  <a:srgbClr val="15239A"/>
                </a:solidFill>
                <a:latin typeface="Calibri"/>
                <a:ea typeface="Calibri"/>
                <a:cs typeface="Calibri"/>
                <a:sym typeface="Calibri"/>
              </a:rPr>
              <a:t>wavelenghts</a:t>
            </a:r>
            <a:r>
              <a:rPr lang="en-US" sz="2400" dirty="0">
                <a:solidFill>
                  <a:srgbClr val="15239A"/>
                </a:solidFill>
                <a:latin typeface="Calibri"/>
                <a:ea typeface="Calibri"/>
                <a:cs typeface="Calibri"/>
                <a:sym typeface="Calibri"/>
              </a:rPr>
              <a:t> of the EM spectrum; atmospheric windows.</a:t>
            </a:r>
            <a:endParaRPr sz="2400" dirty="0">
              <a:solidFill>
                <a:srgbClr val="15239A"/>
              </a:solidFill>
              <a:latin typeface="Calibri"/>
              <a:ea typeface="Calibri"/>
              <a:cs typeface="Calibri"/>
              <a:sym typeface="Calibri"/>
            </a:endParaRPr>
          </a:p>
          <a:p>
            <a:pPr lvl="0" algn="just" defTabSz="457200">
              <a:lnSpc>
                <a:spcPct val="115000"/>
              </a:lnSpc>
              <a:spcBef>
                <a:spcPts val="1000"/>
              </a:spcBef>
            </a:pPr>
            <a:endParaRPr sz="2400" dirty="0">
              <a:solidFill>
                <a:srgbClr val="15239A"/>
              </a:solidFill>
              <a:latin typeface="Calibri"/>
              <a:ea typeface="Calibri"/>
              <a:cs typeface="Calibri"/>
              <a:sym typeface="Calibri"/>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91"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92"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93" name="Shape 193"/>
          <p:cNvSpPr/>
          <p:nvPr/>
        </p:nvSpPr>
        <p:spPr>
          <a:xfrm>
            <a:off x="261256" y="836615"/>
            <a:ext cx="11685322" cy="1320800"/>
          </a:xfrm>
          <a:prstGeom prst="rect">
            <a:avLst/>
          </a:prstGeom>
          <a:ln w="12700">
            <a:miter lim="400000"/>
          </a:ln>
        </p:spPr>
        <p:txBody>
          <a:bodyPr lIns="45718" tIns="45718" rIns="45718" bIns="45718">
            <a:spAutoFit/>
          </a:bodyPr>
          <a:lstStyle/>
          <a:p>
            <a:pPr lvl="0" algn="ctr"/>
            <a:r>
              <a:rPr lang="en-US" sz="4000" u="sng" dirty="0">
                <a:solidFill>
                  <a:srgbClr val="002060"/>
                </a:solidFill>
                <a:sym typeface="+mn-ea"/>
              </a:rPr>
              <a:t>List of Practical activities</a:t>
            </a:r>
            <a:r>
              <a:rPr sz="4000" u="sng">
                <a:solidFill>
                  <a:srgbClr val="002060"/>
                </a:solidFill>
                <a:latin typeface="Calibri"/>
                <a:ea typeface="Calibri"/>
                <a:cs typeface="Calibri"/>
                <a:sym typeface="Calibri"/>
              </a:rPr>
              <a:t>, </a:t>
            </a:r>
          </a:p>
          <a:p>
            <a:pPr lvl="0" algn="ctr"/>
            <a:r>
              <a:rPr lang="en-US" sz="4000" u="sng">
                <a:solidFill>
                  <a:srgbClr val="002060"/>
                </a:solidFill>
                <a:latin typeface="Calibri"/>
                <a:ea typeface="Calibri"/>
                <a:cs typeface="Calibri"/>
                <a:sym typeface="Calibri"/>
              </a:rPr>
              <a:t>Observatories</a:t>
            </a:r>
            <a:r>
              <a:rPr sz="4000" u="sng">
                <a:solidFill>
                  <a:srgbClr val="002060"/>
                </a:solidFill>
                <a:latin typeface="Calibri"/>
                <a:ea typeface="Calibri"/>
                <a:cs typeface="Calibri"/>
                <a:sym typeface="Calibri"/>
              </a:rPr>
              <a:t>:</a:t>
            </a:r>
          </a:p>
        </p:txBody>
      </p:sp>
      <p:sp>
        <p:nvSpPr>
          <p:cNvPr id="194" name="Shape 194"/>
          <p:cNvSpPr/>
          <p:nvPr/>
        </p:nvSpPr>
        <p:spPr>
          <a:xfrm>
            <a:off x="928429" y="2160054"/>
            <a:ext cx="11140861" cy="1475105"/>
          </a:xfrm>
          <a:prstGeom prst="rect">
            <a:avLst/>
          </a:prstGeom>
          <a:ln w="12700">
            <a:miter lim="400000"/>
          </a:ln>
        </p:spPr>
        <p:txBody>
          <a:bodyPr lIns="45718" tIns="45718" rIns="45718" bIns="45718">
            <a:spAutoFit/>
          </a:bodyPr>
          <a:lstStyle/>
          <a:p>
            <a:pPr lvl="0"/>
            <a:r>
              <a:rPr sz="3000">
                <a:solidFill>
                  <a:srgbClr val="001A4C"/>
                </a:solidFill>
                <a:latin typeface="Calibri"/>
                <a:ea typeface="Calibri"/>
                <a:cs typeface="Calibri"/>
                <a:sym typeface="Calibri"/>
              </a:rPr>
              <a:t>1. </a:t>
            </a:r>
            <a:r>
              <a:rPr lang="en-US" sz="3000">
                <a:solidFill>
                  <a:srgbClr val="001A4C"/>
                </a:solidFill>
                <a:latin typeface="Calibri"/>
                <a:ea typeface="Calibri"/>
                <a:cs typeface="Calibri"/>
                <a:sym typeface="Calibri"/>
              </a:rPr>
              <a:t>Model of the </a:t>
            </a:r>
            <a:r>
              <a:rPr sz="3000">
                <a:solidFill>
                  <a:srgbClr val="001A4C"/>
                </a:solidFill>
                <a:latin typeface="Calibri"/>
                <a:ea typeface="Calibri"/>
                <a:cs typeface="Calibri"/>
                <a:sym typeface="Calibri"/>
              </a:rPr>
              <a:t>SOHO </a:t>
            </a:r>
            <a:r>
              <a:rPr lang="en-US" sz="3000">
                <a:solidFill>
                  <a:srgbClr val="001A4C"/>
                </a:solidFill>
                <a:latin typeface="Calibri"/>
                <a:ea typeface="Calibri"/>
                <a:cs typeface="Calibri"/>
                <a:sym typeface="Calibri"/>
              </a:rPr>
              <a:t>space observatory. </a:t>
            </a:r>
            <a:endParaRPr>
              <a:latin typeface="Calibri"/>
              <a:ea typeface="Calibri"/>
              <a:cs typeface="Calibri"/>
              <a:sym typeface="Calibri"/>
            </a:endParaRPr>
          </a:p>
          <a:p>
            <a:pPr lvl="0"/>
            <a:r>
              <a:rPr sz="3000">
                <a:solidFill>
                  <a:srgbClr val="001A4C"/>
                </a:solidFill>
                <a:latin typeface="Calibri"/>
                <a:ea typeface="Calibri"/>
                <a:cs typeface="Calibri"/>
                <a:sym typeface="Calibri"/>
              </a:rPr>
              <a:t>2. </a:t>
            </a:r>
            <a:r>
              <a:rPr lang="en-US" sz="3000">
                <a:solidFill>
                  <a:srgbClr val="001A4C"/>
                </a:solidFill>
                <a:latin typeface="Calibri"/>
                <a:ea typeface="Calibri"/>
                <a:cs typeface="Calibri"/>
                <a:sym typeface="Calibri"/>
              </a:rPr>
              <a:t>Make your own model of a space observatory</a:t>
            </a:r>
            <a:r>
              <a:rPr sz="3000">
                <a:solidFill>
                  <a:srgbClr val="001A4C"/>
                </a:solidFill>
                <a:latin typeface="Calibri"/>
                <a:ea typeface="Calibri"/>
                <a:cs typeface="Calibri"/>
                <a:sym typeface="Calibri"/>
              </a:rPr>
              <a:t>. </a:t>
            </a:r>
          </a:p>
          <a:p>
            <a:pPr lvl="0"/>
            <a:r>
              <a:rPr lang="en-US" sz="3000">
                <a:solidFill>
                  <a:srgbClr val="001A4C"/>
                </a:solidFill>
                <a:latin typeface="Calibri"/>
                <a:ea typeface="Calibri"/>
                <a:cs typeface="Calibri"/>
                <a:sym typeface="Calibri"/>
              </a:rPr>
              <a:t>3. Ground-based observatories. </a:t>
            </a:r>
            <a:endParaRPr>
              <a:latin typeface="Calibri"/>
              <a:ea typeface="Calibri"/>
              <a:cs typeface="Calibri"/>
              <a:sym typeface="Calibri"/>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97"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98"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99" name="Shape 199"/>
          <p:cNvSpPr/>
          <p:nvPr/>
        </p:nvSpPr>
        <p:spPr>
          <a:xfrm>
            <a:off x="261256" y="836615"/>
            <a:ext cx="11685322" cy="1443990"/>
          </a:xfrm>
          <a:prstGeom prst="rect">
            <a:avLst/>
          </a:prstGeom>
          <a:ln w="12700">
            <a:miter lim="400000"/>
          </a:ln>
        </p:spPr>
        <p:txBody>
          <a:bodyPr lIns="45718" tIns="45718" rIns="45718" bIns="45718">
            <a:spAutoFit/>
          </a:bodyPr>
          <a:lstStyle/>
          <a:p>
            <a:pPr lvl="0"/>
            <a:r>
              <a:rPr lang="en-US" sz="4400" u="sng">
                <a:solidFill>
                  <a:srgbClr val="013773"/>
                </a:solidFill>
                <a:latin typeface="Calibri"/>
                <a:ea typeface="Calibri"/>
                <a:cs typeface="Calibri"/>
                <a:sym typeface="Calibri"/>
              </a:rPr>
              <a:t>Exercise 1</a:t>
            </a:r>
            <a:r>
              <a:rPr sz="4400">
                <a:solidFill>
                  <a:srgbClr val="013773"/>
                </a:solidFill>
                <a:latin typeface="Calibri"/>
                <a:ea typeface="Calibri"/>
                <a:cs typeface="Calibri"/>
                <a:sym typeface="Calibri"/>
              </a:rPr>
              <a:t>:</a:t>
            </a:r>
            <a:r>
              <a:rPr sz="4400">
                <a:solidFill>
                  <a:srgbClr val="001A4C"/>
                </a:solidFill>
                <a:latin typeface="Calibri"/>
                <a:ea typeface="Calibri"/>
                <a:cs typeface="Calibri"/>
                <a:sym typeface="Calibri"/>
              </a:rPr>
              <a:t> </a:t>
            </a:r>
            <a:r>
              <a:rPr lang="en-US" sz="4400">
                <a:solidFill>
                  <a:srgbClr val="001A4C"/>
                </a:solidFill>
                <a:latin typeface="Calibri"/>
                <a:ea typeface="Calibri"/>
                <a:cs typeface="Calibri"/>
                <a:sym typeface="Calibri"/>
              </a:rPr>
              <a:t>Model of the </a:t>
            </a:r>
            <a:r>
              <a:rPr sz="4400">
                <a:solidFill>
                  <a:srgbClr val="001A4C"/>
                </a:solidFill>
                <a:latin typeface="Calibri"/>
                <a:ea typeface="Calibri"/>
                <a:cs typeface="Calibri"/>
                <a:sym typeface="Calibri"/>
              </a:rPr>
              <a:t>SOHO </a:t>
            </a:r>
            <a:r>
              <a:rPr lang="en-US" sz="4400">
                <a:solidFill>
                  <a:srgbClr val="001A4C"/>
                </a:solidFill>
                <a:latin typeface="Calibri"/>
                <a:ea typeface="Calibri"/>
                <a:cs typeface="Calibri"/>
                <a:sym typeface="Calibri"/>
              </a:rPr>
              <a:t>space observatory</a:t>
            </a:r>
            <a:endParaRPr sz="3300">
              <a:solidFill>
                <a:srgbClr val="013773"/>
              </a:solidFill>
              <a:latin typeface="Calibri"/>
              <a:ea typeface="Calibri"/>
              <a:cs typeface="Calibri"/>
              <a:sym typeface="Calibri"/>
            </a:endParaRPr>
          </a:p>
        </p:txBody>
      </p:sp>
      <p:sp>
        <p:nvSpPr>
          <p:cNvPr id="200" name="Shape 200"/>
          <p:cNvSpPr/>
          <p:nvPr/>
        </p:nvSpPr>
        <p:spPr>
          <a:xfrm>
            <a:off x="249529" y="3310430"/>
            <a:ext cx="11685322" cy="520700"/>
          </a:xfrm>
          <a:prstGeom prst="rect">
            <a:avLst/>
          </a:prstGeom>
          <a:ln w="12700">
            <a:miter lim="400000"/>
          </a:ln>
        </p:spPr>
        <p:txBody>
          <a:bodyPr lIns="45718" tIns="45718" rIns="45718" bIns="45718">
            <a:spAutoFit/>
          </a:bodyPr>
          <a:lstStyle/>
          <a:p>
            <a:pPr lvl="0"/>
            <a:r>
              <a:rPr lang="en-US" sz="2800">
                <a:solidFill>
                  <a:srgbClr val="002060"/>
                </a:solidFill>
                <a:latin typeface="Calibri"/>
                <a:ea typeface="Calibri"/>
                <a:cs typeface="Calibri"/>
                <a:sym typeface="Calibri"/>
              </a:rPr>
              <a:t>Marterials</a:t>
            </a:r>
            <a:r>
              <a:rPr sz="28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described in detail in the topic, the model is in file</a:t>
            </a:r>
            <a:r>
              <a:rPr sz="2100">
                <a:solidFill>
                  <a:srgbClr val="002060"/>
                </a:solidFill>
                <a:latin typeface="Calibri"/>
                <a:ea typeface="Calibri"/>
                <a:cs typeface="Calibri"/>
                <a:sym typeface="Calibri"/>
              </a:rPr>
              <a:t> model_SOHO.pdf</a:t>
            </a:r>
            <a:r>
              <a:rPr lang="en-US" sz="2100">
                <a:solidFill>
                  <a:srgbClr val="002060"/>
                </a:solidFill>
                <a:latin typeface="Calibri"/>
                <a:ea typeface="Calibri"/>
                <a:cs typeface="Calibri"/>
                <a:sym typeface="Calibri"/>
              </a:rPr>
              <a:t>. </a:t>
            </a:r>
            <a:r>
              <a:rPr sz="2100">
                <a:solidFill>
                  <a:srgbClr val="002060"/>
                </a:solidFill>
                <a:latin typeface="Times New Roman" panose="02020603050405020304"/>
                <a:ea typeface="Times New Roman" panose="02020603050405020304"/>
                <a:cs typeface="Times New Roman" panose="02020603050405020304"/>
                <a:sym typeface="Times New Roman" panose="02020603050405020304"/>
              </a:rPr>
              <a:t>.</a:t>
            </a:r>
          </a:p>
        </p:txBody>
      </p:sp>
      <p:sp>
        <p:nvSpPr>
          <p:cNvPr id="201" name="Shape 201"/>
          <p:cNvSpPr/>
          <p:nvPr/>
        </p:nvSpPr>
        <p:spPr>
          <a:xfrm>
            <a:off x="253338" y="4277702"/>
            <a:ext cx="11827314" cy="1013460"/>
          </a:xfrm>
          <a:prstGeom prst="rect">
            <a:avLst/>
          </a:prstGeom>
          <a:ln w="12700">
            <a:miter lim="400000"/>
          </a:ln>
        </p:spPr>
        <p:txBody>
          <a:bodyPr lIns="45718" tIns="45718" rIns="45718" bIns="45718">
            <a:spAutoFit/>
          </a:bodyPr>
          <a:lstStyle/>
          <a:p>
            <a:pPr lvl="0"/>
            <a:r>
              <a:rPr lang="en-US" sz="2800">
                <a:solidFill>
                  <a:srgbClr val="002060"/>
                </a:solidFill>
                <a:latin typeface="Calibri"/>
                <a:ea typeface="Calibri"/>
                <a:cs typeface="Calibri"/>
                <a:sym typeface="Calibri"/>
              </a:rPr>
              <a:t>Procedure</a:t>
            </a:r>
            <a:r>
              <a:rPr sz="2900">
                <a:solidFill>
                  <a:srgbClr val="002060"/>
                </a:solidFill>
                <a:latin typeface="Calibri"/>
                <a:ea typeface="Calibri"/>
                <a:cs typeface="Calibri"/>
                <a:sym typeface="Calibri"/>
              </a:rPr>
              <a:t>:</a:t>
            </a:r>
            <a:r>
              <a:rPr sz="36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the students should read the provided information, then assemble the model. </a:t>
            </a:r>
            <a:endParaRPr sz="2200">
              <a:solidFill>
                <a:srgbClr val="002060"/>
              </a:solidFill>
              <a:latin typeface="Calibri"/>
              <a:ea typeface="Calibri"/>
              <a:cs typeface="Calibri"/>
              <a:sym typeface="Calibri"/>
            </a:endParaRPr>
          </a:p>
        </p:txBody>
      </p:sp>
      <p:sp>
        <p:nvSpPr>
          <p:cNvPr id="202" name="Shape 202"/>
          <p:cNvSpPr/>
          <p:nvPr/>
        </p:nvSpPr>
        <p:spPr>
          <a:xfrm>
            <a:off x="260835" y="2437482"/>
            <a:ext cx="11685321" cy="520700"/>
          </a:xfrm>
          <a:prstGeom prst="rect">
            <a:avLst/>
          </a:prstGeom>
          <a:ln w="12700">
            <a:miter lim="400000"/>
          </a:ln>
        </p:spPr>
        <p:txBody>
          <a:bodyPr lIns="45718" tIns="45718" rIns="45718" bIns="45718">
            <a:spAutoFit/>
          </a:bodyPr>
          <a:lstStyle/>
          <a:p>
            <a:pPr lvl="0"/>
            <a:r>
              <a:rPr lang="en-US" sz="2400">
                <a:solidFill>
                  <a:srgbClr val="002060"/>
                </a:solidFill>
                <a:latin typeface="Calibri"/>
                <a:ea typeface="Calibri"/>
                <a:cs typeface="Calibri"/>
                <a:sym typeface="Calibri"/>
              </a:rPr>
              <a:t>Methodical part</a:t>
            </a:r>
            <a:r>
              <a:rPr sz="24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module</a:t>
            </a:r>
            <a:r>
              <a:rPr sz="24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10</a:t>
            </a:r>
            <a:r>
              <a:rPr sz="24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topic Observatories</a:t>
            </a:r>
            <a:r>
              <a:rPr sz="2400">
                <a:solidFill>
                  <a:srgbClr val="002060"/>
                </a:solidFill>
                <a:latin typeface="Calibri"/>
                <a:ea typeface="Calibri"/>
                <a:cs typeface="Calibri"/>
                <a:sym typeface="Calibri"/>
              </a:rPr>
              <a:t>.</a:t>
            </a:r>
            <a:r>
              <a:rPr lang="en-US" sz="2400">
                <a:solidFill>
                  <a:srgbClr val="002060"/>
                </a:solidFill>
                <a:latin typeface="Calibri"/>
                <a:ea typeface="Calibri"/>
                <a:cs typeface="Calibri"/>
                <a:sym typeface="Calibri"/>
              </a:rPr>
              <a:t> Suitable for grades 6 to 8</a:t>
            </a:r>
            <a:r>
              <a:rPr lang="en-US" sz="2800">
                <a:solidFill>
                  <a:srgbClr val="002060"/>
                </a:solidFill>
                <a:latin typeface="Calibri"/>
                <a:ea typeface="Calibri"/>
                <a:cs typeface="Calibri"/>
                <a:sym typeface="Calibri"/>
              </a:rPr>
              <a:t>.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05"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206"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207" name="Shape 207"/>
          <p:cNvSpPr/>
          <p:nvPr/>
        </p:nvSpPr>
        <p:spPr>
          <a:xfrm>
            <a:off x="261256" y="836615"/>
            <a:ext cx="11685322" cy="492125"/>
          </a:xfrm>
          <a:prstGeom prst="rect">
            <a:avLst/>
          </a:prstGeom>
          <a:ln w="12700">
            <a:miter lim="400000"/>
          </a:ln>
        </p:spPr>
        <p:txBody>
          <a:bodyPr lIns="0" tIns="0" rIns="0" bIns="0">
            <a:spAutoFit/>
          </a:bodyPr>
          <a:lstStyle/>
          <a:p>
            <a:pPr lvl="0"/>
            <a:r>
              <a:rPr lang="en-US" sz="3200" u="sng">
                <a:solidFill>
                  <a:srgbClr val="013773"/>
                </a:solidFill>
                <a:latin typeface="Calibri"/>
                <a:ea typeface="Calibri"/>
                <a:cs typeface="Calibri"/>
                <a:sym typeface="Calibri"/>
              </a:rPr>
              <a:t>Exercise 1</a:t>
            </a:r>
            <a:r>
              <a:rPr sz="3200">
                <a:solidFill>
                  <a:srgbClr val="013773"/>
                </a:solidFill>
                <a:latin typeface="Calibri"/>
                <a:ea typeface="Calibri"/>
                <a:cs typeface="Calibri"/>
                <a:sym typeface="Calibri"/>
              </a:rPr>
              <a:t>:</a:t>
            </a:r>
            <a:r>
              <a:rPr sz="3200">
                <a:solidFill>
                  <a:srgbClr val="001A4C"/>
                </a:solidFill>
                <a:latin typeface="Calibri"/>
                <a:ea typeface="Calibri"/>
                <a:cs typeface="Calibri"/>
                <a:sym typeface="Calibri"/>
              </a:rPr>
              <a:t> </a:t>
            </a:r>
            <a:r>
              <a:rPr lang="en-US" sz="3200">
                <a:solidFill>
                  <a:srgbClr val="001A4C"/>
                </a:solidFill>
                <a:latin typeface="Calibri"/>
                <a:ea typeface="Calibri"/>
                <a:cs typeface="Calibri"/>
                <a:sym typeface="Calibri"/>
              </a:rPr>
              <a:t>Model of the </a:t>
            </a:r>
            <a:r>
              <a:rPr sz="3200">
                <a:solidFill>
                  <a:srgbClr val="001A4C"/>
                </a:solidFill>
                <a:latin typeface="Calibri"/>
                <a:ea typeface="Calibri"/>
                <a:cs typeface="Calibri"/>
                <a:sym typeface="Calibri"/>
              </a:rPr>
              <a:t>SOHO </a:t>
            </a:r>
            <a:r>
              <a:rPr lang="en-US" sz="3200">
                <a:solidFill>
                  <a:srgbClr val="001A4C"/>
                </a:solidFill>
                <a:latin typeface="Calibri"/>
                <a:ea typeface="Calibri"/>
                <a:cs typeface="Calibri"/>
                <a:sym typeface="Calibri"/>
              </a:rPr>
              <a:t>space observatory</a:t>
            </a:r>
            <a:endParaRPr sz="3200">
              <a:solidFill>
                <a:srgbClr val="013773"/>
              </a:solidFill>
              <a:latin typeface="Calibri"/>
              <a:ea typeface="Calibri"/>
              <a:cs typeface="Calibri"/>
              <a:sym typeface="Calibri"/>
            </a:endParaRPr>
          </a:p>
        </p:txBody>
      </p:sp>
      <p:pic>
        <p:nvPicPr>
          <p:cNvPr id="208" name="модел_SOHO.pdf"/>
          <p:cNvPicPr/>
          <p:nvPr/>
        </p:nvPicPr>
        <p:blipFill>
          <a:blip r:embed="rId4"/>
          <a:stretch>
            <a:fillRect/>
          </a:stretch>
        </p:blipFill>
        <p:spPr>
          <a:xfrm>
            <a:off x="305913" y="1924393"/>
            <a:ext cx="4747150" cy="3560363"/>
          </a:xfrm>
          <a:prstGeom prst="rect">
            <a:avLst/>
          </a:prstGeom>
          <a:ln w="12700">
            <a:miter lim="400000"/>
            <a:headEnd/>
            <a:tailEnd/>
          </a:ln>
        </p:spPr>
      </p:pic>
      <p:pic>
        <p:nvPicPr>
          <p:cNvPr id="209" name="pasted-image.png"/>
          <p:cNvPicPr/>
          <p:nvPr/>
        </p:nvPicPr>
        <p:blipFill>
          <a:blip r:embed="rId5"/>
          <a:stretch>
            <a:fillRect/>
          </a:stretch>
        </p:blipFill>
        <p:spPr>
          <a:xfrm rot="5400000">
            <a:off x="6818113" y="1281480"/>
            <a:ext cx="3659402" cy="4747150"/>
          </a:xfrm>
          <a:prstGeom prst="rect">
            <a:avLst/>
          </a:prstGeom>
          <a:ln w="12700">
            <a:miter lim="400000"/>
            <a:headEnd/>
            <a:tailEnd/>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pasted-image.png"/>
          <p:cNvPicPr/>
          <p:nvPr/>
        </p:nvPicPr>
        <p:blipFill>
          <a:blip r:embed="rId2"/>
          <a:stretch>
            <a:fillRect/>
          </a:stretch>
        </p:blipFill>
        <p:spPr>
          <a:xfrm>
            <a:off x="6774746" y="1865560"/>
            <a:ext cx="4792314" cy="3619196"/>
          </a:xfrm>
          <a:prstGeom prst="rect">
            <a:avLst/>
          </a:prstGeom>
          <a:ln w="12700">
            <a:miter lim="400000"/>
            <a:headEnd/>
            <a:tailEnd/>
          </a:ln>
        </p:spPr>
      </p:pic>
      <p:sp>
        <p:nvSpPr>
          <p:cNvPr id="220" name="Shape 220"/>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21" name="image1.png"/>
          <p:cNvPicPr/>
          <p:nvPr/>
        </p:nvPicPr>
        <p:blipFill>
          <a:blip r:embed="rId3"/>
          <a:stretch>
            <a:fillRect/>
          </a:stretch>
        </p:blipFill>
        <p:spPr>
          <a:xfrm>
            <a:off x="-6763" y="-11875"/>
            <a:ext cx="12198764" cy="1061514"/>
          </a:xfrm>
          <a:prstGeom prst="rect">
            <a:avLst/>
          </a:prstGeom>
          <a:ln w="12700">
            <a:miter lim="400000"/>
            <a:headEnd/>
            <a:tailEnd/>
          </a:ln>
        </p:spPr>
      </p:pic>
      <p:pic>
        <p:nvPicPr>
          <p:cNvPr id="222" name="image2.jpeg"/>
          <p:cNvPicPr/>
          <p:nvPr/>
        </p:nvPicPr>
        <p:blipFill>
          <a:blip r:embed="rId4"/>
          <a:stretch>
            <a:fillRect/>
          </a:stretch>
        </p:blipFill>
        <p:spPr>
          <a:xfrm>
            <a:off x="-6763" y="5799925"/>
            <a:ext cx="12198764" cy="1051903"/>
          </a:xfrm>
          <a:prstGeom prst="rect">
            <a:avLst/>
          </a:prstGeom>
          <a:ln w="12700">
            <a:miter lim="400000"/>
            <a:headEnd/>
            <a:tailEnd/>
          </a:ln>
        </p:spPr>
      </p:pic>
      <p:sp>
        <p:nvSpPr>
          <p:cNvPr id="223" name="Shape 223"/>
          <p:cNvSpPr/>
          <p:nvPr/>
        </p:nvSpPr>
        <p:spPr>
          <a:xfrm>
            <a:off x="261256" y="836615"/>
            <a:ext cx="11685322" cy="1353820"/>
          </a:xfrm>
          <a:prstGeom prst="rect">
            <a:avLst/>
          </a:prstGeom>
          <a:ln w="12700">
            <a:miter lim="400000"/>
          </a:ln>
        </p:spPr>
        <p:txBody>
          <a:bodyPr lIns="0" tIns="0" rIns="0" bIns="0">
            <a:spAutoFit/>
          </a:bodyPr>
          <a:lstStyle/>
          <a:p>
            <a:pPr lvl="0"/>
            <a:r>
              <a:rPr lang="en-US" sz="4400" u="sng">
                <a:solidFill>
                  <a:srgbClr val="013773"/>
                </a:solidFill>
                <a:latin typeface="Calibri"/>
                <a:ea typeface="Calibri"/>
                <a:cs typeface="Calibri"/>
                <a:sym typeface="Calibri"/>
              </a:rPr>
              <a:t>Exercise</a:t>
            </a:r>
            <a:r>
              <a:rPr sz="4400" u="sng">
                <a:solidFill>
                  <a:srgbClr val="033787"/>
                </a:solidFill>
                <a:latin typeface="Calibri"/>
                <a:ea typeface="Calibri"/>
                <a:cs typeface="Calibri"/>
                <a:sym typeface="Calibri"/>
              </a:rPr>
              <a:t> 2</a:t>
            </a:r>
            <a:r>
              <a:rPr sz="4400">
                <a:solidFill>
                  <a:srgbClr val="033787"/>
                </a:solidFill>
                <a:latin typeface="Calibri"/>
                <a:ea typeface="Calibri"/>
                <a:cs typeface="Calibri"/>
                <a:sym typeface="Calibri"/>
              </a:rPr>
              <a:t>: Build a model of a space observatory.</a:t>
            </a:r>
            <a:endParaRPr sz="3400">
              <a:solidFill>
                <a:srgbClr val="033787"/>
              </a:solidFill>
              <a:latin typeface="Calibri"/>
              <a:ea typeface="Calibri"/>
              <a:cs typeface="Calibri"/>
              <a:sym typeface="Calibri"/>
            </a:endParaRPr>
          </a:p>
        </p:txBody>
      </p:sp>
      <p:pic>
        <p:nvPicPr>
          <p:cNvPr id="224" name="pasted-image.png"/>
          <p:cNvPicPr/>
          <p:nvPr/>
        </p:nvPicPr>
        <p:blipFill>
          <a:blip r:embed="rId5"/>
          <a:stretch>
            <a:fillRect/>
          </a:stretch>
        </p:blipFill>
        <p:spPr>
          <a:xfrm>
            <a:off x="285750" y="2727524"/>
            <a:ext cx="4337462" cy="2756799"/>
          </a:xfrm>
          <a:prstGeom prst="rect">
            <a:avLst/>
          </a:prstGeom>
          <a:ln w="12700">
            <a:miter lim="400000"/>
            <a:headEnd/>
            <a:tailEnd/>
          </a:ln>
        </p:spPr>
      </p:pic>
      <p:sp>
        <p:nvSpPr>
          <p:cNvPr id="225" name="Shape 225"/>
          <p:cNvSpPr/>
          <p:nvPr/>
        </p:nvSpPr>
        <p:spPr>
          <a:xfrm>
            <a:off x="141980" y="2128818"/>
            <a:ext cx="3277235" cy="535940"/>
          </a:xfrm>
          <a:prstGeom prst="rect">
            <a:avLst/>
          </a:prstGeom>
          <a:ln w="12700">
            <a:miter lim="400000"/>
          </a:ln>
        </p:spPr>
        <p:txBody>
          <a:bodyPr wrap="none" lIns="45718" tIns="45718" rIns="45718" bIns="45718">
            <a:spAutoFit/>
          </a:bodyPr>
          <a:lstStyle>
            <a:lvl1pPr>
              <a:defRPr sz="2900">
                <a:solidFill>
                  <a:srgbClr val="033787"/>
                </a:solidFill>
                <a:latin typeface="Calibri"/>
                <a:ea typeface="Calibri"/>
                <a:cs typeface="Calibri"/>
                <a:sym typeface="Calibri"/>
              </a:defRPr>
            </a:lvl1pPr>
          </a:lstStyle>
          <a:p>
            <a:pPr lvl="0">
              <a:defRPr sz="1800">
                <a:solidFill>
                  <a:srgbClr val="000000"/>
                </a:solidFill>
              </a:defRPr>
            </a:pPr>
            <a:r>
              <a:rPr lang="en-US" sz="2900">
                <a:solidFill>
                  <a:srgbClr val="033787"/>
                </a:solidFill>
              </a:rPr>
              <a:t>Example materials</a:t>
            </a:r>
            <a:r>
              <a:rPr sz="2900">
                <a:solidFill>
                  <a:srgbClr val="033787"/>
                </a:solidFill>
              </a:rPr>
              <a:t>:</a:t>
            </a:r>
          </a:p>
        </p:txBody>
      </p:sp>
      <p:sp>
        <p:nvSpPr>
          <p:cNvPr id="226" name="Shape 226"/>
          <p:cNvSpPr/>
          <p:nvPr/>
        </p:nvSpPr>
        <p:spPr>
          <a:xfrm>
            <a:off x="5666480" y="1849418"/>
            <a:ext cx="2590800" cy="445770"/>
          </a:xfrm>
          <a:prstGeom prst="rect">
            <a:avLst/>
          </a:prstGeom>
          <a:ln w="12700">
            <a:miter lim="400000"/>
          </a:ln>
        </p:spPr>
        <p:txBody>
          <a:bodyPr wrap="none" lIns="0" tIns="0" rIns="0" bIns="0">
            <a:spAutoFit/>
          </a:bodyPr>
          <a:lstStyle>
            <a:lvl1pPr>
              <a:defRPr sz="2900">
                <a:solidFill>
                  <a:srgbClr val="033787"/>
                </a:solidFill>
                <a:latin typeface="Calibri"/>
                <a:ea typeface="Calibri"/>
                <a:cs typeface="Calibri"/>
                <a:sym typeface="Calibri"/>
              </a:defRPr>
            </a:lvl1pPr>
          </a:lstStyle>
          <a:p>
            <a:pPr lvl="0">
              <a:defRPr sz="1800">
                <a:solidFill>
                  <a:srgbClr val="000000"/>
                </a:solidFill>
              </a:defRPr>
            </a:pPr>
            <a:r>
              <a:rPr lang="en-US" sz="2900">
                <a:solidFill>
                  <a:srgbClr val="033787"/>
                </a:solidFill>
              </a:rPr>
              <a:t>Example result</a:t>
            </a:r>
            <a:r>
              <a:rPr sz="2900">
                <a:solidFill>
                  <a:srgbClr val="033787"/>
                </a:solidFill>
              </a:rPr>
              <a: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12"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213"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214" name="Shape 214"/>
          <p:cNvSpPr/>
          <p:nvPr/>
        </p:nvSpPr>
        <p:spPr>
          <a:xfrm>
            <a:off x="261256" y="836615"/>
            <a:ext cx="11685322" cy="767080"/>
          </a:xfrm>
          <a:prstGeom prst="rect">
            <a:avLst/>
          </a:prstGeom>
          <a:ln w="12700">
            <a:miter lim="400000"/>
          </a:ln>
        </p:spPr>
        <p:txBody>
          <a:bodyPr lIns="45718" tIns="45718" rIns="45718" bIns="45718">
            <a:spAutoFit/>
          </a:bodyPr>
          <a:lstStyle/>
          <a:p>
            <a:pPr lvl="0"/>
            <a:r>
              <a:rPr lang="en-US" sz="4400" u="sng">
                <a:solidFill>
                  <a:srgbClr val="013773"/>
                </a:solidFill>
                <a:latin typeface="Calibri"/>
                <a:ea typeface="Calibri"/>
                <a:cs typeface="Calibri"/>
                <a:sym typeface="Calibri"/>
              </a:rPr>
              <a:t>Exercise</a:t>
            </a:r>
            <a:r>
              <a:rPr sz="4400" u="sng">
                <a:solidFill>
                  <a:srgbClr val="033787"/>
                </a:solidFill>
                <a:latin typeface="Calibri"/>
                <a:ea typeface="Calibri"/>
                <a:cs typeface="Calibri"/>
                <a:sym typeface="Calibri"/>
              </a:rPr>
              <a:t> 2</a:t>
            </a:r>
            <a:r>
              <a:rPr sz="4400">
                <a:solidFill>
                  <a:srgbClr val="033787"/>
                </a:solidFill>
                <a:latin typeface="Calibri"/>
                <a:ea typeface="Calibri"/>
                <a:cs typeface="Calibri"/>
                <a:sym typeface="Calibri"/>
              </a:rPr>
              <a:t>: </a:t>
            </a:r>
            <a:r>
              <a:rPr sz="3400">
                <a:solidFill>
                  <a:srgbClr val="033787"/>
                </a:solidFill>
                <a:latin typeface="Calibri"/>
                <a:ea typeface="Calibri"/>
                <a:cs typeface="Calibri"/>
                <a:sym typeface="Calibri"/>
              </a:rPr>
              <a:t>Build a model of a space observatory.</a:t>
            </a:r>
          </a:p>
        </p:txBody>
      </p:sp>
      <p:sp>
        <p:nvSpPr>
          <p:cNvPr id="215" name="Shape 215"/>
          <p:cNvSpPr/>
          <p:nvPr/>
        </p:nvSpPr>
        <p:spPr>
          <a:xfrm>
            <a:off x="260959" y="2360636"/>
            <a:ext cx="11685322" cy="1477010"/>
          </a:xfrm>
          <a:prstGeom prst="rect">
            <a:avLst/>
          </a:prstGeom>
          <a:ln w="12700">
            <a:miter lim="400000"/>
          </a:ln>
        </p:spPr>
        <p:txBody>
          <a:bodyPr lIns="0" tIns="0" rIns="0" bIns="0">
            <a:spAutoFit/>
          </a:bodyPr>
          <a:lstStyle/>
          <a:p>
            <a:pPr lvl="0" algn="just"/>
            <a:r>
              <a:rPr sz="2400">
                <a:solidFill>
                  <a:srgbClr val="002060"/>
                </a:solidFill>
              </a:rPr>
              <a:t>Aim: The students will learn about and build their own model of a space observatory/telescope using the listed below materials. It is up to each student to decide how the model will look. However, there are some elements that have to be present. These are given in the instructions.  </a:t>
            </a:r>
          </a:p>
        </p:txBody>
      </p:sp>
      <p:sp>
        <p:nvSpPr>
          <p:cNvPr id="217" name="Shape 217"/>
          <p:cNvSpPr/>
          <p:nvPr/>
        </p:nvSpPr>
        <p:spPr>
          <a:xfrm>
            <a:off x="253339" y="1809851"/>
            <a:ext cx="11685322" cy="430530"/>
          </a:xfrm>
          <a:prstGeom prst="rect">
            <a:avLst/>
          </a:prstGeom>
          <a:ln w="12700">
            <a:miter lim="400000"/>
          </a:ln>
        </p:spPr>
        <p:txBody>
          <a:bodyPr lIns="0" tIns="0" rIns="0" bIns="0">
            <a:spAutoFit/>
          </a:bodyPr>
          <a:lstStyle/>
          <a:p>
            <a:pPr lvl="0"/>
            <a:r>
              <a:rPr lang="en-US" sz="2800">
                <a:solidFill>
                  <a:srgbClr val="002060"/>
                </a:solidFill>
                <a:latin typeface="Calibri"/>
                <a:ea typeface="Calibri"/>
                <a:cs typeface="Calibri"/>
                <a:sym typeface="Calibri"/>
              </a:rPr>
              <a:t>Methodical part</a:t>
            </a:r>
            <a:r>
              <a:rPr sz="28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module</a:t>
            </a:r>
            <a:r>
              <a:rPr sz="24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10</a:t>
            </a:r>
            <a:r>
              <a:rPr sz="24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topic Observatories</a:t>
            </a:r>
            <a:r>
              <a:rPr sz="2400">
                <a:solidFill>
                  <a:srgbClr val="002060"/>
                </a:solidFill>
                <a:latin typeface="Calibri"/>
                <a:ea typeface="Calibri"/>
                <a:cs typeface="Calibri"/>
                <a:sym typeface="Calibri"/>
              </a:rPr>
              <a:t>.</a:t>
            </a:r>
            <a:r>
              <a:rPr lang="en-US" sz="2400">
                <a:solidFill>
                  <a:srgbClr val="002060"/>
                </a:solidFill>
                <a:latin typeface="Calibri"/>
                <a:ea typeface="Calibri"/>
                <a:cs typeface="Calibri"/>
                <a:sym typeface="Calibri"/>
              </a:rPr>
              <a:t> Suitable for grades</a:t>
            </a:r>
            <a:r>
              <a:rPr lang="en-US" altLang="en-US" sz="2400">
                <a:solidFill>
                  <a:srgbClr val="002060"/>
                </a:solidFill>
                <a:latin typeface="Calibri"/>
                <a:ea typeface="Calibri"/>
                <a:cs typeface="Calibri"/>
                <a:sym typeface="Calibri"/>
              </a:rPr>
              <a:t> up to 6</a:t>
            </a:r>
          </a:p>
        </p:txBody>
      </p:sp>
      <p:sp>
        <p:nvSpPr>
          <p:cNvPr id="201" name="Shape 201"/>
          <p:cNvSpPr/>
          <p:nvPr/>
        </p:nvSpPr>
        <p:spPr>
          <a:xfrm>
            <a:off x="253338" y="4358347"/>
            <a:ext cx="11827314" cy="1013460"/>
          </a:xfrm>
          <a:prstGeom prst="rect">
            <a:avLst/>
          </a:prstGeom>
          <a:ln w="12700">
            <a:miter lim="400000"/>
          </a:ln>
        </p:spPr>
        <p:txBody>
          <a:bodyPr lIns="45718" tIns="45718" rIns="45718" bIns="45718">
            <a:spAutoFit/>
          </a:bodyPr>
          <a:lstStyle/>
          <a:p>
            <a:pPr lvl="0"/>
            <a:r>
              <a:rPr lang="en-US" sz="2800">
                <a:solidFill>
                  <a:srgbClr val="002060"/>
                </a:solidFill>
                <a:latin typeface="Calibri"/>
                <a:ea typeface="Calibri"/>
                <a:cs typeface="Calibri"/>
                <a:sym typeface="Calibri"/>
              </a:rPr>
              <a:t>Procedure</a:t>
            </a:r>
            <a:r>
              <a:rPr sz="2900">
                <a:solidFill>
                  <a:srgbClr val="002060"/>
                </a:solidFill>
                <a:latin typeface="Calibri"/>
                <a:ea typeface="Calibri"/>
                <a:cs typeface="Calibri"/>
                <a:sym typeface="Calibri"/>
              </a:rPr>
              <a:t>:</a:t>
            </a:r>
            <a:r>
              <a:rPr sz="36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the students should read the provided in</a:t>
            </a:r>
            <a:r>
              <a:rPr lang="en-US" altLang="en-US" sz="2400">
                <a:solidFill>
                  <a:srgbClr val="002060"/>
                </a:solidFill>
                <a:latin typeface="Calibri"/>
                <a:ea typeface="Calibri"/>
                <a:cs typeface="Calibri"/>
                <a:sym typeface="Calibri"/>
              </a:rPr>
              <a:t>structions</a:t>
            </a:r>
            <a:r>
              <a:rPr lang="en-US" sz="2400">
                <a:solidFill>
                  <a:srgbClr val="002060"/>
                </a:solidFill>
                <a:latin typeface="Calibri"/>
                <a:ea typeface="Calibri"/>
                <a:cs typeface="Calibri"/>
                <a:sym typeface="Calibri"/>
              </a:rPr>
              <a:t>, then assemble the model</a:t>
            </a:r>
            <a:r>
              <a:rPr lang="en-US" altLang="en-US" sz="2400">
                <a:solidFill>
                  <a:srgbClr val="002060"/>
                </a:solidFill>
                <a:latin typeface="Calibri"/>
                <a:ea typeface="Calibri"/>
                <a:cs typeface="Calibri"/>
                <a:sym typeface="Calibri"/>
              </a:rPr>
              <a:t> and present it to the others</a:t>
            </a:r>
            <a:r>
              <a:rPr lang="en-US" sz="2400">
                <a:solidFill>
                  <a:srgbClr val="002060"/>
                </a:solidFill>
                <a:latin typeface="Calibri"/>
                <a:ea typeface="Calibri"/>
                <a:cs typeface="Calibri"/>
                <a:sym typeface="Calibri"/>
              </a:rPr>
              <a:t>.</a:t>
            </a:r>
            <a:r>
              <a:rPr lang="en-US" altLang="en-US" sz="2400">
                <a:solidFill>
                  <a:srgbClr val="002060"/>
                </a:solidFill>
                <a:latin typeface="Calibri"/>
                <a:ea typeface="Calibri"/>
                <a:cs typeface="Calibri"/>
                <a:sym typeface="Calibri"/>
              </a:rPr>
              <a:t> Can be done as a competition.</a:t>
            </a:r>
            <a:r>
              <a:rPr lang="en-US" sz="2400">
                <a:solidFill>
                  <a:srgbClr val="002060"/>
                </a:solidFill>
                <a:latin typeface="Calibri"/>
                <a:ea typeface="Calibri"/>
                <a:cs typeface="Calibri"/>
                <a:sym typeface="Calibri"/>
              </a:rPr>
              <a:t> </a:t>
            </a:r>
            <a:endParaRPr sz="2200">
              <a:solidFill>
                <a:srgbClr val="002060"/>
              </a:solidFill>
              <a:latin typeface="Calibri"/>
              <a:ea typeface="Calibri"/>
              <a:cs typeface="Calibri"/>
              <a:sym typeface="Calibri"/>
            </a:endParaRPr>
          </a:p>
        </p:txBody>
      </p:sp>
      <p:sp>
        <p:nvSpPr>
          <p:cNvPr id="200" name="Shape 200"/>
          <p:cNvSpPr/>
          <p:nvPr/>
        </p:nvSpPr>
        <p:spPr>
          <a:xfrm>
            <a:off x="260959" y="3838115"/>
            <a:ext cx="11685322" cy="520700"/>
          </a:xfrm>
          <a:prstGeom prst="rect">
            <a:avLst/>
          </a:prstGeom>
          <a:ln w="12700">
            <a:miter lim="400000"/>
          </a:ln>
        </p:spPr>
        <p:txBody>
          <a:bodyPr lIns="45718" tIns="45718" rIns="45718" bIns="45718">
            <a:spAutoFit/>
          </a:bodyPr>
          <a:lstStyle/>
          <a:p>
            <a:pPr lvl="0"/>
            <a:r>
              <a:rPr lang="en-US" sz="2800">
                <a:solidFill>
                  <a:srgbClr val="002060"/>
                </a:solidFill>
                <a:latin typeface="Calibri"/>
                <a:ea typeface="Calibri"/>
                <a:cs typeface="Calibri"/>
                <a:sym typeface="Calibri"/>
              </a:rPr>
              <a:t>Marterials</a:t>
            </a:r>
            <a:r>
              <a:rPr sz="28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described in detail in the topic</a:t>
            </a:r>
            <a:r>
              <a:rPr lang="en-US" altLang="en-US" sz="2400">
                <a:solidFill>
                  <a:srgbClr val="002060"/>
                </a:solidFill>
                <a:latin typeface="Calibri"/>
                <a:ea typeface="Calibri"/>
                <a:cs typeface="Calibri"/>
                <a:sym typeface="Calibri"/>
              </a:rPr>
              <a:t>. </a:t>
            </a:r>
            <a:endParaRPr sz="2100">
              <a:solidFill>
                <a:srgbClr val="00206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29"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230" name="image2.jpeg"/>
          <p:cNvPicPr/>
          <p:nvPr/>
        </p:nvPicPr>
        <p:blipFill>
          <a:blip r:embed="rId3"/>
          <a:stretch>
            <a:fillRect/>
          </a:stretch>
        </p:blipFill>
        <p:spPr>
          <a:xfrm>
            <a:off x="-6763" y="5799925"/>
            <a:ext cx="12198764" cy="1051903"/>
          </a:xfrm>
          <a:prstGeom prst="rect">
            <a:avLst/>
          </a:prstGeom>
          <a:ln w="12700">
            <a:miter lim="400000"/>
            <a:headEnd/>
            <a:tailEnd/>
          </a:ln>
        </p:spPr>
      </p:pic>
      <p:pic>
        <p:nvPicPr>
          <p:cNvPr id="231" name="image1.png"/>
          <p:cNvPicPr/>
          <p:nvPr/>
        </p:nvPicPr>
        <p:blipFill>
          <a:blip r:embed="rId2"/>
          <a:stretch>
            <a:fillRect/>
          </a:stretch>
        </p:blipFill>
        <p:spPr>
          <a:xfrm>
            <a:off x="-6763" y="-11875"/>
            <a:ext cx="12198764" cy="1061514"/>
          </a:xfrm>
          <a:prstGeom prst="rect">
            <a:avLst/>
          </a:prstGeom>
          <a:ln w="12700">
            <a:miter lim="400000"/>
            <a:headEnd/>
            <a:tailEnd/>
          </a:ln>
        </p:spPr>
      </p:pic>
      <p:sp>
        <p:nvSpPr>
          <p:cNvPr id="232" name="Shape 232"/>
          <p:cNvSpPr/>
          <p:nvPr/>
        </p:nvSpPr>
        <p:spPr>
          <a:xfrm>
            <a:off x="261256" y="836615"/>
            <a:ext cx="11685322" cy="676910"/>
          </a:xfrm>
          <a:prstGeom prst="rect">
            <a:avLst/>
          </a:prstGeom>
          <a:ln w="12700">
            <a:miter lim="400000"/>
          </a:ln>
        </p:spPr>
        <p:txBody>
          <a:bodyPr lIns="0" tIns="0" rIns="0" bIns="0">
            <a:spAutoFit/>
          </a:bodyPr>
          <a:lstStyle/>
          <a:p>
            <a:pPr lvl="0"/>
            <a:r>
              <a:rPr lang="en-US" sz="4400" u="sng">
                <a:solidFill>
                  <a:srgbClr val="013773"/>
                </a:solidFill>
                <a:latin typeface="Calibri"/>
                <a:ea typeface="Calibri"/>
                <a:cs typeface="Calibri"/>
                <a:sym typeface="Calibri"/>
              </a:rPr>
              <a:t>Exercise</a:t>
            </a:r>
            <a:r>
              <a:rPr sz="4400" u="sng">
                <a:solidFill>
                  <a:srgbClr val="033787"/>
                </a:solidFill>
                <a:latin typeface="Calibri"/>
                <a:ea typeface="Calibri"/>
                <a:cs typeface="Calibri"/>
                <a:sym typeface="Calibri"/>
              </a:rPr>
              <a:t> </a:t>
            </a:r>
            <a:r>
              <a:rPr lang="en-US" sz="4400" u="sng">
                <a:solidFill>
                  <a:srgbClr val="033787"/>
                </a:solidFill>
                <a:latin typeface="Calibri"/>
                <a:ea typeface="Calibri"/>
                <a:cs typeface="Calibri"/>
                <a:sym typeface="Calibri"/>
              </a:rPr>
              <a:t>3</a:t>
            </a:r>
            <a:r>
              <a:rPr sz="4400">
                <a:solidFill>
                  <a:srgbClr val="023573"/>
                </a:solidFill>
                <a:latin typeface="Calibri"/>
                <a:ea typeface="Calibri"/>
                <a:cs typeface="Calibri"/>
                <a:sym typeface="Calibri"/>
              </a:rPr>
              <a:t>: </a:t>
            </a:r>
            <a:r>
              <a:rPr lang="en-US" sz="4000">
                <a:solidFill>
                  <a:srgbClr val="023573"/>
                </a:solidFill>
                <a:latin typeface="Calibri"/>
                <a:ea typeface="Calibri"/>
                <a:cs typeface="Calibri"/>
                <a:sym typeface="Calibri"/>
              </a:rPr>
              <a:t>Ground-based observatories.</a:t>
            </a:r>
          </a:p>
        </p:txBody>
      </p:sp>
      <p:sp>
        <p:nvSpPr>
          <p:cNvPr id="233" name="Shape 233"/>
          <p:cNvSpPr/>
          <p:nvPr/>
        </p:nvSpPr>
        <p:spPr>
          <a:xfrm>
            <a:off x="317771" y="2134492"/>
            <a:ext cx="11685322" cy="1230630"/>
          </a:xfrm>
          <a:prstGeom prst="rect">
            <a:avLst/>
          </a:prstGeom>
          <a:ln w="12700">
            <a:miter lim="400000"/>
          </a:ln>
        </p:spPr>
        <p:txBody>
          <a:bodyPr lIns="0" tIns="0" rIns="0" bIns="0">
            <a:spAutoFit/>
          </a:bodyPr>
          <a:lstStyle/>
          <a:p>
            <a:pPr lvl="0"/>
            <a:r>
              <a:rPr sz="2000" b="1">
                <a:solidFill>
                  <a:srgbClr val="002F66"/>
                </a:solidFill>
                <a:latin typeface="Calibri"/>
                <a:ea typeface="Calibri"/>
                <a:cs typeface="Calibri"/>
                <a:sym typeface="Calibri"/>
              </a:rPr>
              <a:t>Aim</a:t>
            </a:r>
            <a:r>
              <a:rPr sz="2000">
                <a:solidFill>
                  <a:srgbClr val="002F66"/>
                </a:solidFill>
                <a:latin typeface="Calibri"/>
                <a:ea typeface="Calibri"/>
                <a:cs typeface="Calibri"/>
                <a:sym typeface="Calibri"/>
              </a:rPr>
              <a:t>: The students will learn to search and systematize information for a chosen by them (or a given by the teacher) ground-based observatory, its instruments and research objectives. </a:t>
            </a:r>
          </a:p>
          <a:p>
            <a:pPr lvl="0"/>
            <a:r>
              <a:rPr sz="2000" b="1" u="sng">
                <a:solidFill>
                  <a:srgbClr val="002F66"/>
                </a:solidFill>
                <a:latin typeface="Calibri"/>
                <a:ea typeface="Calibri"/>
                <a:cs typeface="Calibri"/>
                <a:sym typeface="Calibri"/>
              </a:rPr>
              <a:t>Necessary materials</a:t>
            </a:r>
            <a:r>
              <a:rPr sz="2000">
                <a:solidFill>
                  <a:srgbClr val="002F66"/>
                </a:solidFill>
                <a:latin typeface="Calibri"/>
                <a:ea typeface="Calibri"/>
                <a:cs typeface="Calibri"/>
                <a:sym typeface="Calibri"/>
              </a:rPr>
              <a:t>: tablet/smartphone/computer; internet access and Google Maps (https://www.google.com/maps/ ) or a similar site.</a:t>
            </a:r>
          </a:p>
        </p:txBody>
      </p:sp>
      <p:sp>
        <p:nvSpPr>
          <p:cNvPr id="234" name="Shape 234"/>
          <p:cNvSpPr/>
          <p:nvPr/>
        </p:nvSpPr>
        <p:spPr>
          <a:xfrm>
            <a:off x="317260" y="3672562"/>
            <a:ext cx="11827314" cy="368935"/>
          </a:xfrm>
          <a:prstGeom prst="rect">
            <a:avLst/>
          </a:prstGeom>
          <a:ln w="12700">
            <a:miter lim="400000"/>
          </a:ln>
        </p:spPr>
        <p:txBody>
          <a:bodyPr lIns="0" tIns="0" rIns="0" bIns="0">
            <a:spAutoFit/>
          </a:bodyPr>
          <a:lstStyle/>
          <a:p>
            <a:pPr lvl="0"/>
            <a:r>
              <a:rPr lang="en-US" sz="2400">
                <a:solidFill>
                  <a:srgbClr val="002060"/>
                </a:solidFill>
                <a:latin typeface="Calibri"/>
                <a:ea typeface="Calibri"/>
                <a:cs typeface="Calibri"/>
                <a:sym typeface="Calibri"/>
              </a:rPr>
              <a:t>Procedure</a:t>
            </a:r>
            <a:r>
              <a:rPr sz="2400">
                <a:solidFill>
                  <a:srgbClr val="002060"/>
                </a:solidFill>
                <a:latin typeface="Calibri"/>
                <a:ea typeface="Calibri"/>
                <a:cs typeface="Calibri"/>
                <a:sym typeface="Calibri"/>
              </a:rPr>
              <a:t>:</a:t>
            </a:r>
            <a:r>
              <a:rPr lang="en-US" sz="2400">
                <a:solidFill>
                  <a:srgbClr val="002060"/>
                </a:solidFill>
                <a:latin typeface="Calibri"/>
                <a:ea typeface="Calibri"/>
                <a:cs typeface="Calibri"/>
                <a:sym typeface="Calibri"/>
              </a:rPr>
              <a:t> </a:t>
            </a:r>
            <a:r>
              <a:rPr sz="24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described in detail in the topic</a:t>
            </a:r>
            <a:r>
              <a:rPr sz="2400">
                <a:solidFill>
                  <a:srgbClr val="002060"/>
                </a:solidFill>
                <a:latin typeface="Calibri"/>
                <a:ea typeface="Calibri"/>
                <a:cs typeface="Calibri"/>
                <a:sym typeface="Calibri"/>
              </a:rPr>
              <a:t>.  </a:t>
            </a:r>
          </a:p>
        </p:txBody>
      </p:sp>
      <p:sp>
        <p:nvSpPr>
          <p:cNvPr id="235" name="Shape 235"/>
          <p:cNvSpPr/>
          <p:nvPr/>
        </p:nvSpPr>
        <p:spPr>
          <a:xfrm>
            <a:off x="261256" y="1646907"/>
            <a:ext cx="11685322" cy="368935"/>
          </a:xfrm>
          <a:prstGeom prst="rect">
            <a:avLst/>
          </a:prstGeom>
          <a:ln w="12700">
            <a:miter lim="400000"/>
          </a:ln>
        </p:spPr>
        <p:txBody>
          <a:bodyPr lIns="0" tIns="0" rIns="0" bIns="0">
            <a:spAutoFit/>
          </a:bodyPr>
          <a:lstStyle/>
          <a:p>
            <a:pPr lvl="0"/>
            <a:r>
              <a:rPr lang="en-US" sz="2400">
                <a:solidFill>
                  <a:srgbClr val="002060"/>
                </a:solidFill>
                <a:latin typeface="Calibri"/>
                <a:ea typeface="Calibri"/>
                <a:cs typeface="Calibri"/>
                <a:sym typeface="Calibri"/>
              </a:rPr>
              <a:t>Methodical part</a:t>
            </a:r>
            <a:r>
              <a:rPr sz="24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module</a:t>
            </a:r>
            <a:r>
              <a:rPr sz="24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10</a:t>
            </a:r>
            <a:r>
              <a:rPr sz="24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topic Observatories</a:t>
            </a:r>
            <a:r>
              <a:rPr sz="2400">
                <a:solidFill>
                  <a:srgbClr val="002060"/>
                </a:solidFill>
                <a:latin typeface="Calibri"/>
                <a:ea typeface="Calibri"/>
                <a:cs typeface="Calibri"/>
                <a:sym typeface="Calibri"/>
              </a:rPr>
              <a:t>.</a:t>
            </a:r>
            <a:r>
              <a:rPr lang="en-US" sz="2400">
                <a:solidFill>
                  <a:srgbClr val="002060"/>
                </a:solidFill>
                <a:latin typeface="Calibri"/>
                <a:ea typeface="Calibri"/>
                <a:cs typeface="Calibri"/>
                <a:sym typeface="Calibri"/>
              </a:rPr>
              <a:t> Suitable for grades</a:t>
            </a:r>
            <a:r>
              <a:rPr lang="en-US" altLang="en-US" sz="2400">
                <a:solidFill>
                  <a:srgbClr val="002060"/>
                </a:solidFill>
                <a:latin typeface="Calibri"/>
                <a:ea typeface="Calibri"/>
                <a:cs typeface="Calibri"/>
                <a:sym typeface="Calibri"/>
              </a:rPr>
              <a:t> 6 to 8.</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45"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46"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47" name="Shape 147"/>
          <p:cNvSpPr/>
          <p:nvPr/>
        </p:nvSpPr>
        <p:spPr>
          <a:xfrm>
            <a:off x="261256" y="836615"/>
            <a:ext cx="11685322" cy="1320800"/>
          </a:xfrm>
          <a:prstGeom prst="rect">
            <a:avLst/>
          </a:prstGeom>
          <a:ln w="12700">
            <a:miter lim="400000"/>
          </a:ln>
        </p:spPr>
        <p:txBody>
          <a:bodyPr lIns="45718" tIns="45718" rIns="45718" bIns="45718">
            <a:spAutoFit/>
          </a:bodyPr>
          <a:lstStyle/>
          <a:p>
            <a:pPr lvl="0" algn="ctr"/>
            <a:r>
              <a:rPr lang="en-US" sz="4000" u="sng" dirty="0">
                <a:solidFill>
                  <a:srgbClr val="002060"/>
                </a:solidFill>
                <a:sym typeface="+mn-ea"/>
              </a:rPr>
              <a:t>List of Practical activities</a:t>
            </a:r>
            <a:r>
              <a:rPr lang="en-US" altLang="en-US" sz="4000" u="sng" dirty="0">
                <a:solidFill>
                  <a:srgbClr val="002060"/>
                </a:solidFill>
                <a:sym typeface="+mn-ea"/>
              </a:rPr>
              <a:t>,</a:t>
            </a:r>
            <a:endParaRPr lang="en-GB" sz="4000" u="sng" dirty="0">
              <a:solidFill>
                <a:srgbClr val="002060"/>
              </a:solidFill>
            </a:endParaRPr>
          </a:p>
          <a:p>
            <a:pPr lvl="0" algn="ctr"/>
            <a:r>
              <a:rPr sz="4000" u="sng">
                <a:solidFill>
                  <a:srgbClr val="002060"/>
                </a:solidFill>
                <a:latin typeface="Calibri"/>
                <a:ea typeface="Calibri"/>
                <a:cs typeface="Calibri"/>
                <a:sym typeface="Calibri"/>
              </a:rPr>
              <a:t>   </a:t>
            </a:r>
            <a:r>
              <a:rPr lang="en-US" sz="4000" u="sng">
                <a:solidFill>
                  <a:srgbClr val="002060"/>
                </a:solidFill>
                <a:latin typeface="Calibri"/>
                <a:ea typeface="Calibri"/>
                <a:cs typeface="Calibri"/>
                <a:sym typeface="Calibri"/>
              </a:rPr>
              <a:t>Electromagnetic spectrum</a:t>
            </a:r>
            <a:r>
              <a:rPr sz="3900" u="sng">
                <a:solidFill>
                  <a:srgbClr val="002060"/>
                </a:solidFill>
                <a:latin typeface="Calibri"/>
                <a:ea typeface="Calibri"/>
                <a:cs typeface="Calibri"/>
                <a:sym typeface="Calibri"/>
              </a:rPr>
              <a:t>:</a:t>
            </a:r>
          </a:p>
        </p:txBody>
      </p:sp>
      <p:sp>
        <p:nvSpPr>
          <p:cNvPr id="148" name="Shape 148"/>
          <p:cNvSpPr/>
          <p:nvPr/>
        </p:nvSpPr>
        <p:spPr>
          <a:xfrm>
            <a:off x="818418" y="2374788"/>
            <a:ext cx="11140861" cy="2840990"/>
          </a:xfrm>
          <a:prstGeom prst="rect">
            <a:avLst/>
          </a:prstGeom>
          <a:ln w="12700">
            <a:miter lim="400000"/>
          </a:ln>
        </p:spPr>
        <p:txBody>
          <a:bodyPr lIns="45718" tIns="45718" rIns="45718" bIns="45718">
            <a:spAutoFit/>
          </a:bodyPr>
          <a:lstStyle/>
          <a:p>
            <a:pPr lvl="0" indent="951230">
              <a:lnSpc>
                <a:spcPct val="120000"/>
              </a:lnSpc>
              <a:tabLst>
                <a:tab pos="1943100" algn="l"/>
              </a:tabLst>
            </a:pPr>
            <a:endParaRPr>
              <a:latin typeface="Calibri"/>
              <a:ea typeface="Calibri"/>
              <a:cs typeface="Calibri"/>
              <a:sym typeface="Calibri"/>
            </a:endParaRPr>
          </a:p>
          <a:p>
            <a:pPr lvl="0" indent="951230">
              <a:lnSpc>
                <a:spcPct val="120000"/>
              </a:lnSpc>
              <a:tabLst>
                <a:tab pos="1943100" algn="l"/>
              </a:tabLst>
            </a:pPr>
            <a:r>
              <a:rPr sz="3000">
                <a:solidFill>
                  <a:srgbClr val="002060"/>
                </a:solidFill>
                <a:latin typeface="Calibri"/>
                <a:ea typeface="Calibri"/>
                <a:cs typeface="Calibri"/>
                <a:sym typeface="Calibri"/>
              </a:rPr>
              <a:t>1.    </a:t>
            </a:r>
            <a:r>
              <a:rPr lang="en-US" sz="3000">
                <a:solidFill>
                  <a:srgbClr val="002060"/>
                </a:solidFill>
                <a:latin typeface="Calibri"/>
                <a:ea typeface="Calibri"/>
                <a:cs typeface="Calibri"/>
                <a:sym typeface="Calibri"/>
              </a:rPr>
              <a:t>The magic of light</a:t>
            </a:r>
            <a:r>
              <a:rPr sz="3000">
                <a:solidFill>
                  <a:srgbClr val="002060"/>
                </a:solidFill>
                <a:latin typeface="Calibri"/>
                <a:ea typeface="Calibri"/>
                <a:cs typeface="Calibri"/>
                <a:sym typeface="Calibri"/>
              </a:rPr>
              <a:t>.</a:t>
            </a:r>
            <a:endParaRPr sz="3000">
              <a:latin typeface="Calibri"/>
              <a:ea typeface="Calibri"/>
              <a:cs typeface="Calibri"/>
              <a:sym typeface="Calibri"/>
            </a:endParaRPr>
          </a:p>
          <a:p>
            <a:pPr lvl="0" indent="951230">
              <a:lnSpc>
                <a:spcPct val="120000"/>
              </a:lnSpc>
              <a:tabLst>
                <a:tab pos="1943100" algn="l"/>
              </a:tabLst>
            </a:pPr>
            <a:r>
              <a:rPr sz="3000">
                <a:solidFill>
                  <a:srgbClr val="002060"/>
                </a:solidFill>
                <a:latin typeface="Calibri"/>
                <a:ea typeface="Calibri"/>
                <a:cs typeface="Calibri"/>
                <a:sym typeface="Calibri"/>
              </a:rPr>
              <a:t>1.1  </a:t>
            </a:r>
            <a:r>
              <a:rPr lang="en-US" sz="3000">
                <a:solidFill>
                  <a:srgbClr val="002060"/>
                </a:solidFill>
                <a:latin typeface="Calibri"/>
                <a:ea typeface="Calibri"/>
                <a:cs typeface="Calibri"/>
                <a:sym typeface="Calibri"/>
              </a:rPr>
              <a:t>How to assemble aspectroscope.</a:t>
            </a:r>
            <a:endParaRPr sz="3000">
              <a:latin typeface="Calibri"/>
              <a:ea typeface="Calibri"/>
              <a:cs typeface="Calibri"/>
              <a:sym typeface="Calibri"/>
            </a:endParaRPr>
          </a:p>
          <a:p>
            <a:pPr lvl="0" indent="951230">
              <a:lnSpc>
                <a:spcPct val="120000"/>
              </a:lnSpc>
              <a:tabLst>
                <a:tab pos="1943100" algn="l"/>
              </a:tabLst>
            </a:pPr>
            <a:r>
              <a:rPr sz="3000">
                <a:solidFill>
                  <a:srgbClr val="002060"/>
                </a:solidFill>
                <a:latin typeface="Calibri"/>
                <a:ea typeface="Calibri"/>
                <a:cs typeface="Calibri"/>
                <a:sym typeface="Calibri"/>
              </a:rPr>
              <a:t>1.2  </a:t>
            </a:r>
            <a:r>
              <a:rPr lang="en-US" sz="3000">
                <a:solidFill>
                  <a:srgbClr val="002060"/>
                </a:solidFill>
                <a:latin typeface="Calibri"/>
                <a:ea typeface="Calibri"/>
                <a:cs typeface="Calibri"/>
                <a:sym typeface="Calibri"/>
              </a:rPr>
              <a:t>Study of different sources of light.</a:t>
            </a:r>
            <a:endParaRPr sz="3000">
              <a:solidFill>
                <a:srgbClr val="002060"/>
              </a:solidFill>
              <a:latin typeface="Calibri"/>
              <a:ea typeface="Calibri"/>
              <a:cs typeface="Calibri"/>
              <a:sym typeface="Calibri"/>
            </a:endParaRPr>
          </a:p>
          <a:p>
            <a:pPr lvl="0" indent="951230">
              <a:lnSpc>
                <a:spcPct val="120000"/>
              </a:lnSpc>
              <a:tabLst>
                <a:tab pos="1943100" algn="l"/>
              </a:tabLst>
            </a:pPr>
            <a:endParaRPr sz="1100">
              <a:latin typeface="Calibri"/>
              <a:ea typeface="Calibri"/>
              <a:cs typeface="Calibri"/>
              <a:sym typeface="Calibri"/>
            </a:endParaRPr>
          </a:p>
          <a:p>
            <a:pPr lvl="0" indent="951865">
              <a:lnSpc>
                <a:spcPct val="120000"/>
              </a:lnSpc>
              <a:tabLst>
                <a:tab pos="1943100" algn="l"/>
              </a:tabLst>
            </a:pPr>
            <a:r>
              <a:rPr sz="3000">
                <a:solidFill>
                  <a:srgbClr val="002060"/>
                </a:solidFill>
                <a:latin typeface="Calibri"/>
                <a:ea typeface="Calibri"/>
                <a:cs typeface="Calibri"/>
                <a:sym typeface="Calibri"/>
              </a:rPr>
              <a:t>2.  </a:t>
            </a:r>
            <a:r>
              <a:rPr lang="en-US" sz="3000">
                <a:solidFill>
                  <a:srgbClr val="002060"/>
                </a:solidFill>
                <a:latin typeface="Calibri"/>
                <a:ea typeface="Calibri"/>
                <a:cs typeface="Calibri"/>
                <a:sym typeface="Calibri"/>
              </a:rPr>
              <a:t>Wavelentgh-frequency connection. </a:t>
            </a:r>
            <a:endParaRPr sz="3000">
              <a:solidFill>
                <a:srgbClr val="002060"/>
              </a:solidFill>
              <a:latin typeface="Calibri"/>
              <a:ea typeface="Calibri"/>
              <a:cs typeface="Calibri"/>
              <a:sym typeface="Calibri"/>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56"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57" name="image2.jpeg"/>
          <p:cNvPicPr/>
          <p:nvPr/>
        </p:nvPicPr>
        <p:blipFill>
          <a:blip r:embed="rId3"/>
          <a:stretch>
            <a:fillRect/>
          </a:stretch>
        </p:blipFill>
        <p:spPr>
          <a:xfrm>
            <a:off x="-6763" y="5799925"/>
            <a:ext cx="12198764" cy="1051903"/>
          </a:xfrm>
          <a:prstGeom prst="rect">
            <a:avLst/>
          </a:prstGeom>
          <a:ln w="12700">
            <a:miter lim="400000"/>
            <a:headEnd/>
            <a:tailEnd/>
          </a:ln>
        </p:spPr>
      </p:pic>
      <p:grpSp>
        <p:nvGrpSpPr>
          <p:cNvPr id="62" name="Group 62"/>
          <p:cNvGrpSpPr/>
          <p:nvPr/>
        </p:nvGrpSpPr>
        <p:grpSpPr>
          <a:xfrm>
            <a:off x="1840175" y="3416575"/>
            <a:ext cx="3794181" cy="1768687"/>
            <a:chOff x="0" y="0"/>
            <a:chExt cx="3794179" cy="1768685"/>
          </a:xfrm>
        </p:grpSpPr>
        <p:sp>
          <p:nvSpPr>
            <p:cNvPr id="58" name="Shape 58"/>
            <p:cNvSpPr/>
            <p:nvPr/>
          </p:nvSpPr>
          <p:spPr>
            <a:xfrm>
              <a:off x="-1" y="0"/>
              <a:ext cx="2080590" cy="1768686"/>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latin typeface="Calibri"/>
                  <a:ea typeface="Calibri"/>
                  <a:cs typeface="Calibri"/>
                  <a:sym typeface="Calibri"/>
                </a:defRPr>
              </a:pPr>
              <a:endParaRPr/>
            </a:p>
          </p:txBody>
        </p:sp>
        <p:grpSp>
          <p:nvGrpSpPr>
            <p:cNvPr id="61" name="Group 61"/>
            <p:cNvGrpSpPr/>
            <p:nvPr/>
          </p:nvGrpSpPr>
          <p:grpSpPr>
            <a:xfrm>
              <a:off x="86339" y="336123"/>
              <a:ext cx="3707841" cy="1096439"/>
              <a:chOff x="0" y="0"/>
              <a:chExt cx="3707839" cy="1096438"/>
            </a:xfrm>
          </p:grpSpPr>
          <p:sp>
            <p:nvSpPr>
              <p:cNvPr id="59" name="Shape 59"/>
              <p:cNvSpPr/>
              <p:nvPr/>
            </p:nvSpPr>
            <p:spPr>
              <a:xfrm>
                <a:off x="-1" y="-1"/>
                <a:ext cx="3707841" cy="1096440"/>
              </a:xfrm>
              <a:prstGeom prst="rect">
                <a:avLst/>
              </a:prstGeom>
              <a:solidFill>
                <a:srgbClr val="A5A5A5"/>
              </a:solidFill>
              <a:ln w="19050" cap="flat">
                <a:solidFill>
                  <a:srgbClr val="FFFFFF"/>
                </a:solidFill>
                <a:prstDash val="solid"/>
                <a:miter lim="800000"/>
              </a:ln>
              <a:effectLst/>
            </p:spPr>
            <p:txBody>
              <a:bodyPr wrap="square" lIns="0" tIns="0" rIns="0" bIns="0" numCol="1" anchor="ctr">
                <a:noAutofit/>
              </a:bodyPr>
              <a:lstStyle/>
              <a:p>
                <a:pPr lvl="0">
                  <a:defRPr>
                    <a:latin typeface="Calibri"/>
                    <a:ea typeface="Calibri"/>
                    <a:cs typeface="Calibri"/>
                    <a:sym typeface="Calibri"/>
                  </a:defRPr>
                </a:pPr>
                <a:endParaRPr/>
              </a:p>
            </p:txBody>
          </p:sp>
          <p:sp>
            <p:nvSpPr>
              <p:cNvPr id="60" name="Shape 60"/>
              <p:cNvSpPr/>
              <p:nvPr/>
            </p:nvSpPr>
            <p:spPr>
              <a:xfrm>
                <a:off x="-1" y="223100"/>
                <a:ext cx="3707841" cy="650239"/>
              </a:xfrm>
              <a:prstGeom prst="rect">
                <a:avLst/>
              </a:prstGeom>
              <a:noFill/>
              <a:ln w="12700" cap="flat">
                <a:noFill/>
                <a:miter lim="400000"/>
              </a:ln>
              <a:effectLst/>
            </p:spPr>
            <p:txBody>
              <a:bodyPr wrap="square" lIns="0" tIns="0" rIns="0" bIns="0" numCol="1" anchor="ctr">
                <a:spAutoFit/>
              </a:bodyPr>
              <a:lstStyle/>
              <a:p>
                <a:pPr lvl="0"/>
                <a:r>
                  <a:rPr sz="1900" b="1">
                    <a:solidFill>
                      <a:srgbClr val="0D0D0D"/>
                    </a:solidFill>
                    <a:latin typeface="Calibri"/>
                    <a:ea typeface="Calibri"/>
                    <a:cs typeface="Calibri"/>
                    <a:sym typeface="Calibri"/>
                  </a:rPr>
                  <a:t>4.</a:t>
                </a:r>
                <a:r>
                  <a:rPr sz="1900" b="1">
                    <a:solidFill>
                      <a:srgbClr val="FFFFFF"/>
                    </a:solidFill>
                    <a:latin typeface="Calibri"/>
                    <a:ea typeface="Calibri"/>
                    <a:cs typeface="Calibri"/>
                    <a:sym typeface="Calibri"/>
                  </a:rPr>
                  <a:t> </a:t>
                </a:r>
                <a:r>
                  <a:rPr sz="1900" b="1">
                    <a:latin typeface="Calibri"/>
                    <a:ea typeface="Calibri"/>
                    <a:cs typeface="Calibri"/>
                    <a:sym typeface="Calibri"/>
                  </a:rPr>
                  <a:t>STARS Concept for Astronomy Education Program</a:t>
                </a:r>
              </a:p>
            </p:txBody>
          </p:sp>
        </p:grpSp>
      </p:grpSp>
      <p:grpSp>
        <p:nvGrpSpPr>
          <p:cNvPr id="65" name="Group 65"/>
          <p:cNvGrpSpPr/>
          <p:nvPr/>
        </p:nvGrpSpPr>
        <p:grpSpPr>
          <a:xfrm>
            <a:off x="6207689" y="4142306"/>
            <a:ext cx="3830800" cy="965203"/>
            <a:chOff x="0" y="0"/>
            <a:chExt cx="3830799" cy="965201"/>
          </a:xfrm>
        </p:grpSpPr>
        <p:sp>
          <p:nvSpPr>
            <p:cNvPr id="63" name="Shape 63"/>
            <p:cNvSpPr/>
            <p:nvPr/>
          </p:nvSpPr>
          <p:spPr>
            <a:xfrm>
              <a:off x="0" y="0"/>
              <a:ext cx="1954213" cy="96520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b="1">
                  <a:latin typeface="Calibri"/>
                  <a:ea typeface="Calibri"/>
                  <a:cs typeface="Calibri"/>
                  <a:sym typeface="Calibri"/>
                </a:defRPr>
              </a:pPr>
              <a:endParaRPr/>
            </a:p>
          </p:txBody>
        </p:sp>
        <p:sp>
          <p:nvSpPr>
            <p:cNvPr id="64" name="Shape 64"/>
            <p:cNvSpPr/>
            <p:nvPr/>
          </p:nvSpPr>
          <p:spPr>
            <a:xfrm>
              <a:off x="47117" y="205600"/>
              <a:ext cx="3783682" cy="553997"/>
            </a:xfrm>
            <a:prstGeom prst="rect">
              <a:avLst/>
            </a:prstGeom>
            <a:solidFill>
              <a:srgbClr val="ED7D31"/>
            </a:solidFill>
            <a:ln w="12700" cap="flat">
              <a:solidFill>
                <a:srgbClr val="AD5B24"/>
              </a:solidFill>
              <a:prstDash val="solid"/>
              <a:miter lim="800000"/>
            </a:ln>
            <a:effectLst/>
          </p:spPr>
          <p:txBody>
            <a:bodyPr wrap="square" lIns="0" tIns="0" rIns="0" bIns="0" numCol="1" anchor="ctr">
              <a:spAutoFit/>
            </a:bodyPr>
            <a:lstStyle>
              <a:lvl1pPr>
                <a:defRPr b="1">
                  <a:latin typeface="Calibri"/>
                  <a:ea typeface="Calibri"/>
                  <a:cs typeface="Calibri"/>
                  <a:sym typeface="Calibri"/>
                </a:defRPr>
              </a:lvl1pPr>
            </a:lstStyle>
            <a:p>
              <a:pPr lvl="0">
                <a:defRPr b="0"/>
              </a:pPr>
              <a:r>
                <a:rPr b="1" dirty="0"/>
                <a:t>International </a:t>
              </a:r>
              <a:r>
                <a:rPr lang="sk-SK" b="1" dirty="0"/>
                <a:t>Online </a:t>
              </a:r>
              <a:r>
                <a:rPr b="1" dirty="0"/>
                <a:t>Conference in 2020</a:t>
              </a:r>
            </a:p>
          </p:txBody>
        </p:sp>
      </p:grpSp>
      <p:grpSp>
        <p:nvGrpSpPr>
          <p:cNvPr id="70" name="Group 70"/>
          <p:cNvGrpSpPr/>
          <p:nvPr/>
        </p:nvGrpSpPr>
        <p:grpSpPr>
          <a:xfrm>
            <a:off x="733988" y="1504453"/>
            <a:ext cx="3602723" cy="1942342"/>
            <a:chOff x="0" y="0"/>
            <a:chExt cx="3602721" cy="1942341"/>
          </a:xfrm>
        </p:grpSpPr>
        <p:sp>
          <p:nvSpPr>
            <p:cNvPr id="66" name="Shape 66"/>
            <p:cNvSpPr/>
            <p:nvPr/>
          </p:nvSpPr>
          <p:spPr>
            <a:xfrm>
              <a:off x="-1" y="-1"/>
              <a:ext cx="3356336" cy="146389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latin typeface="Calibri"/>
                  <a:ea typeface="Calibri"/>
                  <a:cs typeface="Calibri"/>
                  <a:sym typeface="Calibri"/>
                </a:defRPr>
              </a:pPr>
              <a:endParaRPr/>
            </a:p>
          </p:txBody>
        </p:sp>
        <p:grpSp>
          <p:nvGrpSpPr>
            <p:cNvPr id="69" name="Group 69"/>
            <p:cNvGrpSpPr/>
            <p:nvPr/>
          </p:nvGrpSpPr>
          <p:grpSpPr>
            <a:xfrm>
              <a:off x="71459" y="65366"/>
              <a:ext cx="3531263" cy="1876976"/>
              <a:chOff x="0" y="0"/>
              <a:chExt cx="3531261" cy="1876974"/>
            </a:xfrm>
          </p:grpSpPr>
          <p:sp>
            <p:nvSpPr>
              <p:cNvPr id="67" name="Shape 67"/>
              <p:cNvSpPr/>
              <p:nvPr/>
            </p:nvSpPr>
            <p:spPr>
              <a:xfrm>
                <a:off x="-1" y="0"/>
                <a:ext cx="3531263" cy="1876975"/>
              </a:xfrm>
              <a:prstGeom prst="rect">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0" tIns="0" rIns="0" bIns="0" numCol="1" anchor="ctr">
                <a:noAutofit/>
              </a:bodyPr>
              <a:lstStyle/>
              <a:p>
                <a:pPr lvl="0">
                  <a:defRPr>
                    <a:latin typeface="Calibri"/>
                    <a:ea typeface="Calibri"/>
                    <a:cs typeface="Calibri"/>
                    <a:sym typeface="Calibri"/>
                  </a:defRPr>
                </a:pPr>
                <a:endParaRPr/>
              </a:p>
            </p:txBody>
          </p:sp>
          <p:sp>
            <p:nvSpPr>
              <p:cNvPr id="68" name="Shape 68"/>
              <p:cNvSpPr/>
              <p:nvPr/>
            </p:nvSpPr>
            <p:spPr>
              <a:xfrm>
                <a:off x="-1" y="333968"/>
                <a:ext cx="3531263" cy="1209039"/>
              </a:xfrm>
              <a:prstGeom prst="rect">
                <a:avLst/>
              </a:prstGeom>
              <a:noFill/>
              <a:ln w="12700" cap="flat">
                <a:noFill/>
                <a:miter lim="400000"/>
              </a:ln>
              <a:effectLst/>
            </p:spPr>
            <p:txBody>
              <a:bodyPr wrap="square" lIns="0" tIns="0" rIns="0" bIns="0" numCol="1" anchor="ctr">
                <a:spAutoFit/>
              </a:bodyPr>
              <a:lstStyle/>
              <a:p>
                <a:pPr lvl="0"/>
                <a:r>
                  <a:rPr sz="1900" b="1">
                    <a:solidFill>
                      <a:srgbClr val="FFFFFF"/>
                    </a:solidFill>
                    <a:latin typeface="Calibri"/>
                    <a:ea typeface="Calibri"/>
                    <a:cs typeface="Calibri"/>
                    <a:sym typeface="Calibri"/>
                  </a:rPr>
                  <a:t>1.</a:t>
                </a:r>
                <a:r>
                  <a:rPr sz="1900">
                    <a:solidFill>
                      <a:srgbClr val="FFFFFF"/>
                    </a:solidFill>
                    <a:latin typeface="Calibri"/>
                    <a:ea typeface="Calibri"/>
                    <a:cs typeface="Calibri"/>
                    <a:sym typeface="Calibri"/>
                  </a:rPr>
                  <a:t> </a:t>
                </a:r>
                <a:r>
                  <a:rPr sz="1900" b="1">
                    <a:solidFill>
                      <a:srgbClr val="FFFFFF"/>
                    </a:solidFill>
                    <a:latin typeface="Calibri"/>
                    <a:ea typeface="Calibri"/>
                    <a:cs typeface="Calibri"/>
                    <a:sym typeface="Calibri"/>
                  </a:rPr>
                  <a:t>STARS Methodological Handbook for Teachers</a:t>
                </a:r>
                <a:endParaRPr sz="1900">
                  <a:solidFill>
                    <a:srgbClr val="FFFFFF"/>
                  </a:solidFill>
                  <a:latin typeface="Calibri"/>
                  <a:ea typeface="Calibri"/>
                  <a:cs typeface="Calibri"/>
                  <a:sym typeface="Calibri"/>
                </a:endParaRPr>
              </a:p>
              <a:p>
                <a:pPr lvl="0"/>
                <a:r>
                  <a:rPr sz="1900">
                    <a:solidFill>
                      <a:srgbClr val="FFFFFF"/>
                    </a:solidFill>
                    <a:latin typeface="Calibri"/>
                    <a:ea typeface="Calibri"/>
                    <a:cs typeface="Calibri"/>
                    <a:sym typeface="Calibri"/>
                  </a:rPr>
                  <a:t>ready-to-use resource for teachers</a:t>
                </a:r>
              </a:p>
            </p:txBody>
          </p:sp>
        </p:grpSp>
      </p:grpSp>
      <p:grpSp>
        <p:nvGrpSpPr>
          <p:cNvPr id="75" name="Group 75"/>
          <p:cNvGrpSpPr/>
          <p:nvPr/>
        </p:nvGrpSpPr>
        <p:grpSpPr>
          <a:xfrm>
            <a:off x="8267469" y="2203843"/>
            <a:ext cx="3640415" cy="1768686"/>
            <a:chOff x="0" y="-1"/>
            <a:chExt cx="3640414" cy="1768684"/>
          </a:xfrm>
        </p:grpSpPr>
        <p:sp>
          <p:nvSpPr>
            <p:cNvPr id="71" name="Shape 71"/>
            <p:cNvSpPr/>
            <p:nvPr/>
          </p:nvSpPr>
          <p:spPr>
            <a:xfrm>
              <a:off x="-1" y="165338"/>
              <a:ext cx="3640416" cy="1438008"/>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latin typeface="Calibri"/>
                  <a:ea typeface="Calibri"/>
                  <a:cs typeface="Calibri"/>
                  <a:sym typeface="Calibri"/>
                </a:defRPr>
              </a:pPr>
              <a:endParaRPr/>
            </a:p>
          </p:txBody>
        </p:sp>
        <p:grpSp>
          <p:nvGrpSpPr>
            <p:cNvPr id="74" name="Group 74"/>
            <p:cNvGrpSpPr/>
            <p:nvPr/>
          </p:nvGrpSpPr>
          <p:grpSpPr>
            <a:xfrm>
              <a:off x="70197" y="-2"/>
              <a:ext cx="3500020" cy="1768686"/>
              <a:chOff x="0" y="0"/>
              <a:chExt cx="3500018" cy="1768684"/>
            </a:xfrm>
          </p:grpSpPr>
          <p:sp>
            <p:nvSpPr>
              <p:cNvPr id="72" name="Shape 72"/>
              <p:cNvSpPr/>
              <p:nvPr/>
            </p:nvSpPr>
            <p:spPr>
              <a:xfrm>
                <a:off x="0" y="0"/>
                <a:ext cx="3500019" cy="1768685"/>
              </a:xfrm>
              <a:prstGeom prst="rect">
                <a:avLst/>
              </a:prstGeom>
              <a:gradFill flip="none" rotWithShape="1">
                <a:gsLst>
                  <a:gs pos="0">
                    <a:srgbClr val="FFDB9B"/>
                  </a:gs>
                  <a:gs pos="50000">
                    <a:srgbClr val="FFD58D"/>
                  </a:gs>
                  <a:gs pos="100000">
                    <a:srgbClr val="FFD078"/>
                  </a:gs>
                </a:gsLst>
                <a:lin ang="5400000" scaled="0"/>
              </a:gradFill>
              <a:ln w="6350" cap="flat">
                <a:solidFill>
                  <a:srgbClr val="FFC000"/>
                </a:solidFill>
                <a:prstDash val="solid"/>
                <a:miter lim="800000"/>
              </a:ln>
              <a:effectLst/>
            </p:spPr>
            <p:txBody>
              <a:bodyPr wrap="square" lIns="0" tIns="0" rIns="0" bIns="0" numCol="1" anchor="ctr">
                <a:noAutofit/>
              </a:bodyPr>
              <a:lstStyle/>
              <a:p>
                <a:pPr lvl="0">
                  <a:defRPr>
                    <a:latin typeface="Calibri"/>
                    <a:ea typeface="Calibri"/>
                    <a:cs typeface="Calibri"/>
                    <a:sym typeface="Calibri"/>
                  </a:defRPr>
                </a:pPr>
                <a:endParaRPr/>
              </a:p>
            </p:txBody>
          </p:sp>
          <p:sp>
            <p:nvSpPr>
              <p:cNvPr id="73" name="Shape 73"/>
              <p:cNvSpPr/>
              <p:nvPr/>
            </p:nvSpPr>
            <p:spPr>
              <a:xfrm>
                <a:off x="0" y="279823"/>
                <a:ext cx="3500019" cy="1209039"/>
              </a:xfrm>
              <a:prstGeom prst="rect">
                <a:avLst/>
              </a:prstGeom>
              <a:noFill/>
              <a:ln w="12700" cap="flat">
                <a:noFill/>
                <a:miter lim="400000"/>
              </a:ln>
              <a:effectLst/>
            </p:spPr>
            <p:txBody>
              <a:bodyPr wrap="square" lIns="0" tIns="0" rIns="0" bIns="0" numCol="1" anchor="ctr">
                <a:spAutoFit/>
              </a:bodyPr>
              <a:lstStyle/>
              <a:p>
                <a:pPr lvl="0"/>
                <a:r>
                  <a:rPr sz="1900" b="1">
                    <a:latin typeface="Calibri"/>
                    <a:ea typeface="Calibri"/>
                    <a:cs typeface="Calibri"/>
                    <a:sym typeface="Calibri"/>
                  </a:rPr>
                  <a:t>3.</a:t>
                </a:r>
                <a:r>
                  <a:rPr sz="1900">
                    <a:latin typeface="Calibri"/>
                    <a:ea typeface="Calibri"/>
                    <a:cs typeface="Calibri"/>
                    <a:sym typeface="Calibri"/>
                  </a:rPr>
                  <a:t> </a:t>
                </a:r>
                <a:r>
                  <a:rPr sz="1900" b="1">
                    <a:latin typeface="Calibri"/>
                    <a:ea typeface="Calibri"/>
                    <a:cs typeface="Calibri"/>
                    <a:sym typeface="Calibri"/>
                  </a:rPr>
                  <a:t>STARS Online Platform </a:t>
                </a:r>
                <a:r>
                  <a:rPr sz="1900">
                    <a:latin typeface="Calibri"/>
                    <a:ea typeface="Calibri"/>
                    <a:cs typeface="Calibri"/>
                    <a:sym typeface="Calibri"/>
                  </a:rPr>
                  <a:t>with examples of good practice and opportunities for discussions and exchange</a:t>
                </a:r>
              </a:p>
            </p:txBody>
          </p:sp>
        </p:grpSp>
      </p:grpSp>
      <p:grpSp>
        <p:nvGrpSpPr>
          <p:cNvPr id="80" name="Group 80"/>
          <p:cNvGrpSpPr/>
          <p:nvPr/>
        </p:nvGrpSpPr>
        <p:grpSpPr>
          <a:xfrm>
            <a:off x="4559578" y="1821051"/>
            <a:ext cx="3289668" cy="1856274"/>
            <a:chOff x="0" y="0"/>
            <a:chExt cx="3289667" cy="1856273"/>
          </a:xfrm>
        </p:grpSpPr>
        <p:sp>
          <p:nvSpPr>
            <p:cNvPr id="76" name="Shape 76"/>
            <p:cNvSpPr/>
            <p:nvPr/>
          </p:nvSpPr>
          <p:spPr>
            <a:xfrm>
              <a:off x="41451" y="0"/>
              <a:ext cx="2576601" cy="1329692"/>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latin typeface="Calibri"/>
                  <a:ea typeface="Calibri"/>
                  <a:cs typeface="Calibri"/>
                  <a:sym typeface="Calibri"/>
                </a:defRPr>
              </a:pPr>
              <a:endParaRPr/>
            </a:p>
          </p:txBody>
        </p:sp>
        <p:grpSp>
          <p:nvGrpSpPr>
            <p:cNvPr id="79" name="Group 79"/>
            <p:cNvGrpSpPr/>
            <p:nvPr/>
          </p:nvGrpSpPr>
          <p:grpSpPr>
            <a:xfrm>
              <a:off x="-1" y="73641"/>
              <a:ext cx="3289668" cy="1782633"/>
              <a:chOff x="0" y="0"/>
              <a:chExt cx="3289667" cy="1782632"/>
            </a:xfrm>
          </p:grpSpPr>
          <p:sp>
            <p:nvSpPr>
              <p:cNvPr id="77" name="Shape 77"/>
              <p:cNvSpPr/>
              <p:nvPr/>
            </p:nvSpPr>
            <p:spPr>
              <a:xfrm>
                <a:off x="-1" y="-1"/>
                <a:ext cx="3289669" cy="1782634"/>
              </a:xfrm>
              <a:prstGeom prst="rect">
                <a:avLst/>
              </a:prstGeom>
              <a:gradFill flip="none" rotWithShape="1">
                <a:gsLst>
                  <a:gs pos="0">
                    <a:srgbClr val="80B860"/>
                  </a:gs>
                  <a:gs pos="50000">
                    <a:srgbClr val="6FB242"/>
                  </a:gs>
                  <a:gs pos="100000">
                    <a:srgbClr val="61A236"/>
                  </a:gs>
                </a:gsLst>
                <a:lin ang="5400000" scaled="0"/>
              </a:gradFill>
              <a:ln w="6350" cap="flat">
                <a:solidFill>
                  <a:srgbClr val="5B9BD5"/>
                </a:solidFill>
                <a:prstDash val="solid"/>
                <a:miter lim="800000"/>
              </a:ln>
              <a:effectLst>
                <a:outerShdw blurRad="63500" dist="19050" dir="5400000" rotWithShape="0">
                  <a:srgbClr val="000000">
                    <a:alpha val="63000"/>
                  </a:srgbClr>
                </a:outerShdw>
              </a:effectLst>
            </p:spPr>
            <p:txBody>
              <a:bodyPr wrap="square" lIns="0" tIns="0" rIns="0" bIns="0" numCol="1" anchor="ctr">
                <a:noAutofit/>
              </a:bodyPr>
              <a:lstStyle/>
              <a:p>
                <a:pPr lvl="0">
                  <a:defRPr>
                    <a:latin typeface="Calibri"/>
                    <a:ea typeface="Calibri"/>
                    <a:cs typeface="Calibri"/>
                    <a:sym typeface="Calibri"/>
                  </a:defRPr>
                </a:pPr>
                <a:endParaRPr/>
              </a:p>
            </p:txBody>
          </p:sp>
          <p:sp>
            <p:nvSpPr>
              <p:cNvPr id="78" name="Shape 78"/>
              <p:cNvSpPr/>
              <p:nvPr/>
            </p:nvSpPr>
            <p:spPr>
              <a:xfrm>
                <a:off x="-1" y="286797"/>
                <a:ext cx="3289669" cy="1209039"/>
              </a:xfrm>
              <a:prstGeom prst="rect">
                <a:avLst/>
              </a:prstGeom>
              <a:noFill/>
              <a:ln w="12700" cap="flat">
                <a:noFill/>
                <a:miter lim="400000"/>
              </a:ln>
              <a:effectLst/>
            </p:spPr>
            <p:txBody>
              <a:bodyPr wrap="square" lIns="0" tIns="0" rIns="0" bIns="0" numCol="1" anchor="ctr">
                <a:spAutoFit/>
              </a:bodyPr>
              <a:lstStyle/>
              <a:p>
                <a:pPr lvl="0"/>
                <a:r>
                  <a:rPr sz="1900" b="1">
                    <a:solidFill>
                      <a:srgbClr val="040404"/>
                    </a:solidFill>
                    <a:latin typeface="Calibri"/>
                    <a:ea typeface="Calibri"/>
                    <a:cs typeface="Calibri"/>
                    <a:sym typeface="Calibri"/>
                  </a:rPr>
                  <a:t>2.</a:t>
                </a:r>
                <a:r>
                  <a:rPr sz="1900">
                    <a:solidFill>
                      <a:srgbClr val="040404"/>
                    </a:solidFill>
                    <a:latin typeface="Calibri"/>
                    <a:ea typeface="Calibri"/>
                    <a:cs typeface="Calibri"/>
                    <a:sym typeface="Calibri"/>
                  </a:rPr>
                  <a:t> </a:t>
                </a:r>
                <a:r>
                  <a:rPr sz="1900" b="1">
                    <a:latin typeface="Calibri"/>
                    <a:ea typeface="Calibri"/>
                    <a:cs typeface="Calibri"/>
                    <a:sym typeface="Calibri"/>
                  </a:rPr>
                  <a:t>STARS Training Program for Teachers</a:t>
                </a:r>
                <a:endParaRPr sz="1900">
                  <a:solidFill>
                    <a:srgbClr val="FFFFFF"/>
                  </a:solidFill>
                  <a:latin typeface="Calibri"/>
                  <a:ea typeface="Calibri"/>
                  <a:cs typeface="Calibri"/>
                  <a:sym typeface="Calibri"/>
                </a:endParaRPr>
              </a:p>
              <a:p>
                <a:pPr lvl="0"/>
                <a:r>
                  <a:rPr sz="1900">
                    <a:latin typeface="Calibri"/>
                    <a:ea typeface="Calibri"/>
                    <a:cs typeface="Calibri"/>
                    <a:sym typeface="Calibri"/>
                  </a:rPr>
                  <a:t>innovative and comprehensive approach</a:t>
                </a:r>
              </a:p>
            </p:txBody>
          </p:sp>
        </p:grpSp>
      </p:grpSp>
      <p:sp>
        <p:nvSpPr>
          <p:cNvPr id="81" name="Shape 81"/>
          <p:cNvSpPr/>
          <p:nvPr/>
        </p:nvSpPr>
        <p:spPr>
          <a:xfrm>
            <a:off x="642284" y="798515"/>
            <a:ext cx="11685321" cy="739139"/>
          </a:xfrm>
          <a:prstGeom prst="rect">
            <a:avLst/>
          </a:prstGeom>
          <a:ln w="12700">
            <a:miter lim="400000"/>
          </a:ln>
        </p:spPr>
        <p:txBody>
          <a:bodyPr lIns="45718" tIns="45718" rIns="45718" bIns="45718">
            <a:spAutoFit/>
          </a:bodyPr>
          <a:lstStyle>
            <a:lvl1pPr>
              <a:defRPr sz="4400" u="sng">
                <a:solidFill>
                  <a:srgbClr val="002060"/>
                </a:solidFill>
                <a:latin typeface="Calibri"/>
                <a:ea typeface="Calibri"/>
                <a:cs typeface="Calibri"/>
                <a:sym typeface="Calibri"/>
              </a:defRPr>
            </a:lvl1pPr>
          </a:lstStyle>
          <a:p>
            <a:pPr lvl="0">
              <a:defRPr sz="1800" u="none">
                <a:solidFill>
                  <a:srgbClr val="000000"/>
                </a:solidFill>
              </a:defRPr>
            </a:pPr>
            <a:r>
              <a:rPr sz="4400" u="sng">
                <a:solidFill>
                  <a:srgbClr val="002060"/>
                </a:solidFill>
              </a:rPr>
              <a:t>STARS project intro</a:t>
            </a:r>
          </a:p>
        </p:txBody>
      </p:sp>
      <p:sp>
        <p:nvSpPr>
          <p:cNvPr id="82" name="Shape 82"/>
          <p:cNvSpPr/>
          <p:nvPr/>
        </p:nvSpPr>
        <p:spPr>
          <a:xfrm>
            <a:off x="982535" y="4775277"/>
            <a:ext cx="3356331" cy="561339"/>
          </a:xfrm>
          <a:prstGeom prst="rect">
            <a:avLst/>
          </a:prstGeom>
          <a:ln w="12700">
            <a:miter lim="400000"/>
          </a:ln>
        </p:spPr>
        <p:txBody>
          <a:bodyPr wrap="none" lIns="45718" tIns="45718" rIns="45718" bIns="45718">
            <a:spAutoFit/>
          </a:bodyPr>
          <a:lstStyle>
            <a:lvl1pPr>
              <a:defRPr sz="3200">
                <a:latin typeface="Calibri"/>
                <a:ea typeface="Calibri"/>
                <a:cs typeface="Calibri"/>
                <a:sym typeface="Calibri"/>
              </a:defRPr>
            </a:lvl1pPr>
          </a:lstStyle>
          <a:p>
            <a:pPr lvl="0">
              <a:defRPr sz="1800"/>
            </a:pPr>
            <a:r>
              <a:rPr sz="3200"/>
              <a:t>project-stars.com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51"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52"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53" name="Shape 153"/>
          <p:cNvSpPr/>
          <p:nvPr/>
        </p:nvSpPr>
        <p:spPr>
          <a:xfrm>
            <a:off x="261256" y="836615"/>
            <a:ext cx="11685322" cy="767080"/>
          </a:xfrm>
          <a:prstGeom prst="rect">
            <a:avLst/>
          </a:prstGeom>
          <a:ln w="12700">
            <a:miter lim="400000"/>
          </a:ln>
        </p:spPr>
        <p:txBody>
          <a:bodyPr lIns="45718" tIns="45718" rIns="45718" bIns="45718">
            <a:spAutoFit/>
          </a:bodyPr>
          <a:lstStyle/>
          <a:p>
            <a:pPr lvl="0"/>
            <a:r>
              <a:rPr lang="en-US" sz="4400" u="sng">
                <a:solidFill>
                  <a:srgbClr val="002060"/>
                </a:solidFill>
                <a:uFill>
                  <a:solidFill>
                    <a:srgbClr val="44546A"/>
                  </a:solidFill>
                </a:uFill>
                <a:latin typeface="Trebuchet MS" panose="020B0603020202020204"/>
                <a:ea typeface="Trebuchet MS" panose="020B0603020202020204"/>
                <a:cs typeface="Trebuchet MS" panose="020B0603020202020204"/>
                <a:sym typeface="Trebuchet MS" panose="020B0603020202020204"/>
              </a:rPr>
              <a:t>Ecercise 1</a:t>
            </a:r>
            <a:r>
              <a:rPr sz="4400">
                <a:solidFill>
                  <a:srgbClr val="002060"/>
                </a:solidFill>
                <a:latin typeface="Trebuchet MS" panose="020B0603020202020204"/>
                <a:ea typeface="Trebuchet MS" panose="020B0603020202020204"/>
                <a:cs typeface="Trebuchet MS" panose="020B0603020202020204"/>
                <a:sym typeface="Trebuchet MS" panose="020B0603020202020204"/>
              </a:rPr>
              <a:t>: </a:t>
            </a:r>
            <a:r>
              <a:rPr lang="en-US" sz="4400">
                <a:solidFill>
                  <a:srgbClr val="002060"/>
                </a:solidFill>
                <a:latin typeface="Trebuchet MS" panose="020B0603020202020204"/>
                <a:ea typeface="Trebuchet MS" panose="020B0603020202020204"/>
                <a:cs typeface="Trebuchet MS" panose="020B0603020202020204"/>
                <a:sym typeface="Trebuchet MS" panose="020B0603020202020204"/>
              </a:rPr>
              <a:t>The magic of light</a:t>
            </a:r>
          </a:p>
        </p:txBody>
      </p:sp>
      <p:sp>
        <p:nvSpPr>
          <p:cNvPr id="154" name="Shape 154"/>
          <p:cNvSpPr/>
          <p:nvPr/>
        </p:nvSpPr>
        <p:spPr>
          <a:xfrm>
            <a:off x="376561" y="1898128"/>
            <a:ext cx="11454711" cy="3128010"/>
          </a:xfrm>
          <a:prstGeom prst="rect">
            <a:avLst/>
          </a:prstGeom>
          <a:ln w="12700">
            <a:miter lim="400000"/>
          </a:ln>
        </p:spPr>
        <p:txBody>
          <a:bodyPr lIns="45718" tIns="45718" rIns="45718" bIns="45718">
            <a:spAutoFit/>
          </a:bodyPr>
          <a:lstStyle/>
          <a:p>
            <a:pPr lvl="0" indent="306705">
              <a:tabLst>
                <a:tab pos="1943100" algn="l"/>
              </a:tabLst>
            </a:pPr>
            <a:r>
              <a:rPr lang="en-US" sz="2800">
                <a:solidFill>
                  <a:srgbClr val="002060"/>
                </a:solidFill>
                <a:latin typeface="Calibri"/>
                <a:ea typeface="Calibri"/>
                <a:cs typeface="Calibri"/>
                <a:sym typeface="Calibri"/>
              </a:rPr>
              <a:t>Methodical part</a:t>
            </a:r>
            <a:r>
              <a:rPr sz="2800">
                <a:solidFill>
                  <a:srgbClr val="002060"/>
                </a:solidFill>
                <a:latin typeface="Calibri"/>
                <a:ea typeface="Calibri"/>
                <a:cs typeface="Calibri"/>
                <a:sym typeface="Calibri"/>
              </a:rPr>
              <a:t>: </a:t>
            </a:r>
            <a:r>
              <a:rPr lang="en-US" sz="2800">
                <a:solidFill>
                  <a:srgbClr val="002060"/>
                </a:solidFill>
                <a:latin typeface="Calibri"/>
                <a:ea typeface="Calibri"/>
                <a:cs typeface="Calibri"/>
                <a:sym typeface="Calibri"/>
              </a:rPr>
              <a:t>module </a:t>
            </a:r>
            <a:r>
              <a:rPr lang="en-US" altLang="en-US" sz="2800">
                <a:solidFill>
                  <a:srgbClr val="002060"/>
                </a:solidFill>
                <a:latin typeface="Calibri"/>
                <a:ea typeface="Calibri"/>
                <a:cs typeface="Calibri"/>
                <a:sym typeface="Calibri"/>
              </a:rPr>
              <a:t>10</a:t>
            </a:r>
            <a:r>
              <a:rPr lang="en-US" sz="2800">
                <a:solidFill>
                  <a:srgbClr val="002060"/>
                </a:solidFill>
                <a:latin typeface="Calibri"/>
                <a:ea typeface="Calibri"/>
                <a:cs typeface="Calibri"/>
                <a:sym typeface="Calibri"/>
              </a:rPr>
              <a:t>, topic EM spectrum.</a:t>
            </a:r>
            <a:endParaRPr sz="3000">
              <a:solidFill>
                <a:srgbClr val="002060"/>
              </a:solidFill>
              <a:latin typeface="Calibri"/>
              <a:ea typeface="Calibri"/>
              <a:cs typeface="Calibri"/>
              <a:sym typeface="Calibri"/>
            </a:endParaRPr>
          </a:p>
          <a:p>
            <a:pPr marR="1707515" lvl="0" indent="306705">
              <a:lnSpc>
                <a:spcPct val="97000"/>
              </a:lnSpc>
              <a:spcBef>
                <a:spcPts val="400"/>
              </a:spcBef>
              <a:tabLst>
                <a:tab pos="2590800" algn="l"/>
                <a:tab pos="5321300" algn="l"/>
              </a:tabLst>
            </a:pPr>
            <a:r>
              <a:rPr lang="en-US" sz="2800">
                <a:solidFill>
                  <a:srgbClr val="002060"/>
                </a:solidFill>
                <a:latin typeface="Calibri"/>
                <a:ea typeface="Calibri"/>
                <a:cs typeface="Calibri"/>
                <a:sym typeface="Calibri"/>
              </a:rPr>
              <a:t>Aim</a:t>
            </a:r>
            <a:r>
              <a:rPr sz="2800">
                <a:solidFill>
                  <a:srgbClr val="002060"/>
                </a:solidFill>
                <a:latin typeface="Calibri"/>
                <a:ea typeface="Calibri"/>
                <a:cs typeface="Calibri"/>
                <a:sym typeface="Calibri"/>
              </a:rPr>
              <a:t>:The students will explore the visible light and its composite colours with a help of a spectroscope they have built themselves</a:t>
            </a:r>
            <a:r>
              <a:rPr>
                <a:solidFill>
                  <a:srgbClr val="002060"/>
                </a:solidFill>
                <a:latin typeface="Calibri"/>
                <a:ea typeface="Calibri"/>
                <a:cs typeface="Calibri"/>
                <a:sym typeface="Calibri"/>
              </a:rPr>
              <a:t>. </a:t>
            </a:r>
          </a:p>
          <a:p>
            <a:pPr marR="1707515" lvl="0" indent="306705">
              <a:lnSpc>
                <a:spcPct val="97000"/>
              </a:lnSpc>
              <a:spcBef>
                <a:spcPts val="400"/>
              </a:spcBef>
              <a:tabLst>
                <a:tab pos="2590800" algn="l"/>
                <a:tab pos="5321300" algn="l"/>
              </a:tabLst>
            </a:pPr>
            <a:r>
              <a:rPr lang="en-US" sz="2800">
                <a:solidFill>
                  <a:srgbClr val="002060"/>
                </a:solidFill>
                <a:latin typeface="Calibri"/>
                <a:ea typeface="Calibri"/>
                <a:cs typeface="Calibri"/>
                <a:sym typeface="Calibri"/>
              </a:rPr>
              <a:t>Materials and prodedure: described in detail in attachment The materials are attached in the  PR06_The_magic_of_light_all.zip</a:t>
            </a:r>
            <a:r>
              <a:rPr sz="2000">
                <a:solidFill>
                  <a:srgbClr val="002060"/>
                </a:solidFill>
                <a:latin typeface="Calibri"/>
                <a:ea typeface="Calibri"/>
                <a:cs typeface="Calibri"/>
                <a:sym typeface="Calibri"/>
              </a:rPr>
              <a:t>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63"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64"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65" name="Shape 165"/>
          <p:cNvSpPr/>
          <p:nvPr/>
        </p:nvSpPr>
        <p:spPr>
          <a:xfrm>
            <a:off x="261256" y="900115"/>
            <a:ext cx="11685321" cy="676910"/>
          </a:xfrm>
          <a:prstGeom prst="rect">
            <a:avLst/>
          </a:prstGeom>
          <a:ln w="12700">
            <a:miter lim="400000"/>
          </a:ln>
        </p:spPr>
        <p:txBody>
          <a:bodyPr lIns="0" tIns="0" rIns="0" bIns="0">
            <a:spAutoFit/>
          </a:bodyPr>
          <a:lstStyle/>
          <a:p>
            <a:pPr lvl="0"/>
            <a:r>
              <a:rPr lang="en-US" sz="4400" u="sng">
                <a:solidFill>
                  <a:srgbClr val="002060"/>
                </a:solidFill>
                <a:uFill>
                  <a:solidFill>
                    <a:srgbClr val="44546A"/>
                  </a:solidFill>
                </a:uFill>
                <a:latin typeface="Trebuchet MS" panose="020B0603020202020204"/>
                <a:ea typeface="Trebuchet MS" panose="020B0603020202020204"/>
                <a:cs typeface="Trebuchet MS" panose="020B0603020202020204"/>
                <a:sym typeface="Trebuchet MS" panose="020B0603020202020204"/>
              </a:rPr>
              <a:t>Example</a:t>
            </a:r>
            <a:r>
              <a:rPr sz="4400" u="sng">
                <a:solidFill>
                  <a:srgbClr val="002060"/>
                </a:solidFill>
                <a:uFill>
                  <a:solidFill>
                    <a:srgbClr val="44546A"/>
                  </a:solidFill>
                </a:uFill>
                <a:latin typeface="Trebuchet MS" panose="020B0603020202020204"/>
                <a:ea typeface="Trebuchet MS" panose="020B0603020202020204"/>
                <a:cs typeface="Trebuchet MS" panose="020B0603020202020204"/>
                <a:sym typeface="Trebuchet MS" panose="020B0603020202020204"/>
              </a:rPr>
              <a:t>:</a:t>
            </a:r>
            <a:r>
              <a:rPr lang="en-US" sz="4400" u="sng">
                <a:solidFill>
                  <a:srgbClr val="002060"/>
                </a:solidFill>
                <a:uFill>
                  <a:solidFill>
                    <a:srgbClr val="44546A"/>
                  </a:solidFill>
                </a:uFill>
                <a:latin typeface="Trebuchet MS" panose="020B0603020202020204"/>
                <a:ea typeface="Trebuchet MS" panose="020B0603020202020204"/>
                <a:cs typeface="Trebuchet MS" panose="020B0603020202020204"/>
                <a:sym typeface="Trebuchet MS" panose="020B0603020202020204"/>
              </a:rPr>
              <a:t> task </a:t>
            </a:r>
            <a:r>
              <a:rPr sz="4400" u="sng">
                <a:solidFill>
                  <a:srgbClr val="002060"/>
                </a:solidFill>
                <a:uFill>
                  <a:solidFill>
                    <a:srgbClr val="44546A"/>
                  </a:solidFill>
                </a:uFill>
                <a:latin typeface="Trebuchet MS" panose="020B0603020202020204"/>
                <a:ea typeface="Trebuchet MS" panose="020B0603020202020204"/>
                <a:cs typeface="Trebuchet MS" panose="020B0603020202020204"/>
                <a:sym typeface="Trebuchet MS" panose="020B0603020202020204"/>
              </a:rPr>
              <a:t>1</a:t>
            </a:r>
            <a:r>
              <a:rPr sz="4400">
                <a:solidFill>
                  <a:srgbClr val="002060"/>
                </a:solidFill>
                <a:latin typeface="Trebuchet MS" panose="020B0603020202020204"/>
                <a:ea typeface="Trebuchet MS" panose="020B0603020202020204"/>
                <a:cs typeface="Trebuchet MS" panose="020B0603020202020204"/>
                <a:sym typeface="Trebuchet MS" panose="020B0603020202020204"/>
              </a:rPr>
              <a:t>: </a:t>
            </a:r>
            <a:r>
              <a:rPr lang="en-US" sz="4400">
                <a:solidFill>
                  <a:srgbClr val="002060"/>
                </a:solidFill>
                <a:latin typeface="Trebuchet MS" panose="020B0603020202020204"/>
                <a:ea typeface="Trebuchet MS" panose="020B0603020202020204"/>
                <a:cs typeface="Trebuchet MS" panose="020B0603020202020204"/>
                <a:sym typeface="Trebuchet MS" panose="020B0603020202020204"/>
              </a:rPr>
              <a:t>Magic of light</a:t>
            </a:r>
          </a:p>
        </p:txBody>
      </p:sp>
      <p:sp>
        <p:nvSpPr>
          <p:cNvPr id="166" name="Shape 166"/>
          <p:cNvSpPr/>
          <p:nvPr/>
        </p:nvSpPr>
        <p:spPr>
          <a:xfrm>
            <a:off x="160661" y="1801202"/>
            <a:ext cx="7240990" cy="3759835"/>
          </a:xfrm>
          <a:prstGeom prst="rect">
            <a:avLst/>
          </a:prstGeom>
          <a:ln w="12700">
            <a:miter lim="400000"/>
          </a:ln>
        </p:spPr>
        <p:txBody>
          <a:bodyPr lIns="0" tIns="0" rIns="0" bIns="0">
            <a:spAutoFit/>
          </a:bodyPr>
          <a:lstStyle/>
          <a:p>
            <a:pPr lvl="0" indent="298450">
              <a:spcBef>
                <a:spcPts val="1100"/>
              </a:spcBef>
            </a:pPr>
            <a:r>
              <a:rPr lang="en-US" sz="2800" b="1">
                <a:solidFill>
                  <a:srgbClr val="002060"/>
                </a:solidFill>
                <a:latin typeface="Calibri"/>
                <a:ea typeface="Calibri"/>
                <a:cs typeface="Calibri"/>
                <a:sym typeface="Calibri"/>
              </a:rPr>
              <a:t>How to separate composite colours on their basic components: </a:t>
            </a:r>
            <a:endParaRPr sz="2800" b="1">
              <a:solidFill>
                <a:srgbClr val="002060"/>
              </a:solidFill>
              <a:latin typeface="Calibri"/>
              <a:ea typeface="Calibri"/>
              <a:cs typeface="Calibri"/>
              <a:sym typeface="Calibri"/>
            </a:endParaRPr>
          </a:p>
          <a:p>
            <a:pPr lvl="0" indent="298450">
              <a:spcBef>
                <a:spcPts val="1100"/>
              </a:spcBef>
            </a:pPr>
            <a:r>
              <a:rPr lang="en-US" sz="2500">
                <a:solidFill>
                  <a:srgbClr val="002060"/>
                </a:solidFill>
                <a:latin typeface="Calibri"/>
                <a:ea typeface="Calibri"/>
                <a:cs typeface="Calibri"/>
                <a:sym typeface="Calibri"/>
              </a:rPr>
              <a:t>On the screen of a smartphone or a tablet, in sequence are placed the colours yellow, cyan, magenta</a:t>
            </a:r>
            <a:r>
              <a:rPr sz="2500">
                <a:solidFill>
                  <a:srgbClr val="002060"/>
                </a:solidFill>
                <a:latin typeface="Calibri"/>
                <a:ea typeface="Calibri"/>
                <a:cs typeface="Calibri"/>
                <a:sym typeface="Calibri"/>
              </a:rPr>
              <a:t> (</a:t>
            </a:r>
            <a:r>
              <a:rPr lang="en-US" sz="2500">
                <a:solidFill>
                  <a:srgbClr val="002060"/>
                </a:solidFill>
                <a:latin typeface="Calibri"/>
                <a:ea typeface="Calibri"/>
                <a:cs typeface="Calibri"/>
                <a:sym typeface="Calibri"/>
              </a:rPr>
              <a:t>provided in the materials</a:t>
            </a:r>
            <a:r>
              <a:rPr sz="2500">
                <a:solidFill>
                  <a:srgbClr val="002060"/>
                </a:solidFill>
                <a:latin typeface="Calibri"/>
                <a:ea typeface="Calibri"/>
                <a:cs typeface="Calibri"/>
                <a:sym typeface="Calibri"/>
              </a:rPr>
              <a:t>).</a:t>
            </a:r>
            <a:r>
              <a:rPr lang="en-US" sz="2500">
                <a:solidFill>
                  <a:srgbClr val="002060"/>
                </a:solidFill>
                <a:latin typeface="Calibri"/>
                <a:ea typeface="Calibri"/>
                <a:cs typeface="Calibri"/>
                <a:sym typeface="Calibri"/>
              </a:rPr>
              <a:t> The spectroscope is pointed at each colour and the observed basic colours are written in the provided table. </a:t>
            </a:r>
            <a:endParaRPr sz="2500">
              <a:latin typeface="Calibri"/>
              <a:ea typeface="Calibri"/>
              <a:cs typeface="Calibri"/>
              <a:sym typeface="Calibri"/>
            </a:endParaRPr>
          </a:p>
          <a:p>
            <a:pPr lvl="0">
              <a:spcBef>
                <a:spcPts val="1100"/>
              </a:spcBef>
            </a:pPr>
            <a:endParaRPr sz="2000">
              <a:latin typeface="Calibri"/>
              <a:ea typeface="Calibri"/>
              <a:cs typeface="Calibri"/>
              <a:sym typeface="Calibri"/>
            </a:endParaRPr>
          </a:p>
        </p:txBody>
      </p:sp>
      <p:sp>
        <p:nvSpPr>
          <p:cNvPr id="167" name="Shape 167"/>
          <p:cNvSpPr/>
          <p:nvPr/>
        </p:nvSpPr>
        <p:spPr>
          <a:xfrm>
            <a:off x="7785875" y="1891031"/>
            <a:ext cx="4023011" cy="520700"/>
          </a:xfrm>
          <a:prstGeom prst="rect">
            <a:avLst/>
          </a:prstGeom>
          <a:ln w="12700">
            <a:miter lim="400000"/>
          </a:ln>
        </p:spPr>
        <p:txBody>
          <a:bodyPr lIns="45718" tIns="45718" rIns="45718" bIns="45718">
            <a:spAutoFit/>
          </a:bodyPr>
          <a:lstStyle>
            <a:lvl1pPr indent="298450">
              <a:spcBef>
                <a:spcPts val="1100"/>
              </a:spcBef>
              <a:defRPr sz="2800" b="1">
                <a:solidFill>
                  <a:srgbClr val="002060"/>
                </a:solidFill>
                <a:latin typeface="Calibri"/>
                <a:ea typeface="Calibri"/>
                <a:cs typeface="Calibri"/>
                <a:sym typeface="Calibri"/>
              </a:defRPr>
            </a:lvl1pPr>
          </a:lstStyle>
          <a:p>
            <a:pPr lvl="0">
              <a:defRPr sz="1800" b="0">
                <a:solidFill>
                  <a:srgbClr val="000000"/>
                </a:solidFill>
              </a:defRPr>
            </a:pPr>
            <a:r>
              <a:rPr lang="en-US" sz="2800" b="1">
                <a:solidFill>
                  <a:srgbClr val="002060"/>
                </a:solidFill>
              </a:rPr>
              <a:t>Answer</a:t>
            </a:r>
            <a:r>
              <a:rPr sz="2800" b="1">
                <a:solidFill>
                  <a:srgbClr val="002060"/>
                </a:solidFill>
              </a:rPr>
              <a:t>: </a:t>
            </a:r>
          </a:p>
        </p:txBody>
      </p:sp>
      <p:pic>
        <p:nvPicPr>
          <p:cNvPr id="168" name="pasted-image.png"/>
          <p:cNvPicPr/>
          <p:nvPr/>
        </p:nvPicPr>
        <p:blipFill>
          <a:blip r:embed="rId4"/>
          <a:stretch>
            <a:fillRect/>
          </a:stretch>
        </p:blipFill>
        <p:spPr>
          <a:xfrm>
            <a:off x="8754057" y="2355795"/>
            <a:ext cx="2968043" cy="3008153"/>
          </a:xfrm>
          <a:prstGeom prst="rect">
            <a:avLst/>
          </a:prstGeom>
          <a:ln w="12700">
            <a:miter lim="400000"/>
            <a:headEnd/>
            <a:tailEnd/>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79"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80"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81" name="Shape 181"/>
          <p:cNvSpPr/>
          <p:nvPr/>
        </p:nvSpPr>
        <p:spPr>
          <a:xfrm>
            <a:off x="249826" y="836615"/>
            <a:ext cx="11685322" cy="767080"/>
          </a:xfrm>
          <a:prstGeom prst="rect">
            <a:avLst/>
          </a:prstGeom>
          <a:ln w="12700">
            <a:miter lim="400000"/>
          </a:ln>
        </p:spPr>
        <p:txBody>
          <a:bodyPr lIns="45718" tIns="45718" rIns="45718" bIns="45718">
            <a:spAutoFit/>
          </a:bodyPr>
          <a:lstStyle/>
          <a:p>
            <a:pPr lvl="0"/>
            <a:r>
              <a:rPr lang="en-US" sz="4400" u="sng">
                <a:solidFill>
                  <a:srgbClr val="002060"/>
                </a:solidFill>
                <a:uFill>
                  <a:solidFill>
                    <a:srgbClr val="44546A"/>
                  </a:solidFill>
                </a:uFill>
                <a:latin typeface="Trebuchet MS" panose="020B0603020202020204"/>
                <a:ea typeface="Trebuchet MS" panose="020B0603020202020204"/>
                <a:cs typeface="Trebuchet MS" panose="020B0603020202020204"/>
                <a:sym typeface="Trebuchet MS" panose="020B0603020202020204"/>
              </a:rPr>
              <a:t>Exercise </a:t>
            </a:r>
            <a:r>
              <a:rPr sz="4400" u="sng">
                <a:solidFill>
                  <a:srgbClr val="002060"/>
                </a:solidFill>
                <a:uFill>
                  <a:solidFill>
                    <a:srgbClr val="44546A"/>
                  </a:solidFill>
                </a:uFill>
                <a:latin typeface="Trebuchet MS" panose="020B0603020202020204"/>
                <a:ea typeface="Trebuchet MS" panose="020B0603020202020204"/>
                <a:cs typeface="Trebuchet MS" panose="020B0603020202020204"/>
                <a:sym typeface="Trebuchet MS" panose="020B0603020202020204"/>
              </a:rPr>
              <a:t>2</a:t>
            </a:r>
            <a:r>
              <a:rPr sz="4400">
                <a:solidFill>
                  <a:srgbClr val="002060"/>
                </a:solidFill>
                <a:latin typeface="Trebuchet MS" panose="020B0603020202020204"/>
                <a:ea typeface="Trebuchet MS" panose="020B0603020202020204"/>
                <a:cs typeface="Trebuchet MS" panose="020B0603020202020204"/>
                <a:sym typeface="Trebuchet MS" panose="020B0603020202020204"/>
              </a:rPr>
              <a:t>: </a:t>
            </a:r>
            <a:r>
              <a:rPr lang="en-US" sz="4400">
                <a:solidFill>
                  <a:srgbClr val="002060"/>
                </a:solidFill>
                <a:latin typeface="Trebuchet MS" panose="020B0603020202020204"/>
                <a:ea typeface="Trebuchet MS" panose="020B0603020202020204"/>
                <a:cs typeface="Trebuchet MS" panose="020B0603020202020204"/>
                <a:sym typeface="Trebuchet MS" panose="020B0603020202020204"/>
              </a:rPr>
              <a:t>Wavelength-frequency connection.</a:t>
            </a:r>
            <a:endParaRPr sz="4400">
              <a:solidFill>
                <a:srgbClr val="002060"/>
              </a:solidFill>
              <a:latin typeface="Trebuchet MS" panose="020B0603020202020204"/>
              <a:ea typeface="Trebuchet MS" panose="020B0603020202020204"/>
              <a:cs typeface="Trebuchet MS" panose="020B0603020202020204"/>
              <a:sym typeface="Trebuchet MS" panose="020B0603020202020204"/>
            </a:endParaRPr>
          </a:p>
        </p:txBody>
      </p:sp>
      <p:sp>
        <p:nvSpPr>
          <p:cNvPr id="182" name="Shape 182"/>
          <p:cNvSpPr/>
          <p:nvPr/>
        </p:nvSpPr>
        <p:spPr>
          <a:xfrm>
            <a:off x="324334" y="2456858"/>
            <a:ext cx="11405551" cy="2121535"/>
          </a:xfrm>
          <a:prstGeom prst="rect">
            <a:avLst/>
          </a:prstGeom>
          <a:ln w="12700">
            <a:miter lim="400000"/>
          </a:ln>
        </p:spPr>
        <p:txBody>
          <a:bodyPr lIns="45718" tIns="45718" rIns="45718" bIns="45718">
            <a:spAutoFit/>
          </a:bodyPr>
          <a:lstStyle/>
          <a:p>
            <a:pPr lvl="0" indent="306705"/>
            <a:r>
              <a:rPr lang="en-US" sz="2800">
                <a:solidFill>
                  <a:srgbClr val="002060"/>
                </a:solidFill>
                <a:latin typeface="Calibri"/>
                <a:ea typeface="Calibri"/>
                <a:cs typeface="Calibri"/>
                <a:sym typeface="Calibri"/>
              </a:rPr>
              <a:t>Methodical part</a:t>
            </a:r>
            <a:r>
              <a:rPr sz="2800">
                <a:solidFill>
                  <a:srgbClr val="002060"/>
                </a:solidFill>
                <a:latin typeface="Calibri"/>
                <a:ea typeface="Calibri"/>
                <a:cs typeface="Calibri"/>
                <a:sym typeface="Calibri"/>
              </a:rPr>
              <a:t>: </a:t>
            </a:r>
            <a:r>
              <a:rPr lang="en-US" sz="2800">
                <a:solidFill>
                  <a:srgbClr val="002060"/>
                </a:solidFill>
                <a:latin typeface="Calibri"/>
                <a:ea typeface="Calibri"/>
                <a:cs typeface="Calibri"/>
                <a:sym typeface="Calibri"/>
              </a:rPr>
              <a:t>module</a:t>
            </a:r>
            <a:r>
              <a:rPr sz="24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10, topic EM spectrum.</a:t>
            </a:r>
            <a:endParaRPr sz="2400">
              <a:solidFill>
                <a:srgbClr val="002060"/>
              </a:solidFill>
              <a:latin typeface="Calibri"/>
              <a:ea typeface="Calibri"/>
              <a:cs typeface="Calibri"/>
              <a:sym typeface="Calibri"/>
            </a:endParaRPr>
          </a:p>
          <a:p>
            <a:pPr lvl="0" indent="306705"/>
            <a:endParaRPr sz="2800">
              <a:solidFill>
                <a:srgbClr val="002060"/>
              </a:solidFill>
              <a:latin typeface="Calibri"/>
              <a:ea typeface="Calibri"/>
              <a:cs typeface="Calibri"/>
              <a:sym typeface="Calibri"/>
            </a:endParaRPr>
          </a:p>
          <a:p>
            <a:pPr lvl="0" indent="306705"/>
            <a:r>
              <a:rPr sz="2400">
                <a:solidFill>
                  <a:srgbClr val="002060"/>
                </a:solidFill>
                <a:latin typeface="Calibri"/>
                <a:ea typeface="Calibri"/>
                <a:cs typeface="Calibri"/>
                <a:sym typeface="Calibri"/>
              </a:rPr>
              <a:t>AIM: Students will discover and verify the relationship between Wavelength and Frequency of the Electromagnetic Spectrum.</a:t>
            </a:r>
            <a:endParaRPr sz="2400">
              <a:latin typeface="Calibri"/>
              <a:ea typeface="Calibri"/>
              <a:cs typeface="Calibri"/>
              <a:sym typeface="Calibri"/>
            </a:endParaRPr>
          </a:p>
          <a:p>
            <a:pPr lvl="0"/>
            <a:r>
              <a:rPr sz="2800">
                <a:solidFill>
                  <a:srgbClr val="002060"/>
                </a:solidFill>
                <a:latin typeface="Calibri"/>
                <a:ea typeface="Calibri"/>
                <a:cs typeface="Calibri"/>
                <a:sym typeface="Calibri"/>
              </a:rPr>
              <a:t>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85"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86"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87" name="Shape 187"/>
          <p:cNvSpPr/>
          <p:nvPr/>
        </p:nvSpPr>
        <p:spPr>
          <a:xfrm>
            <a:off x="261256" y="836615"/>
            <a:ext cx="11685322" cy="767080"/>
          </a:xfrm>
          <a:prstGeom prst="rect">
            <a:avLst/>
          </a:prstGeom>
          <a:ln w="12700">
            <a:miter lim="400000"/>
          </a:ln>
        </p:spPr>
        <p:txBody>
          <a:bodyPr lIns="45718" tIns="45718" rIns="45718" bIns="45718">
            <a:spAutoFit/>
          </a:bodyPr>
          <a:lstStyle/>
          <a:p>
            <a:pPr lvl="0"/>
            <a:r>
              <a:rPr lang="en-US" sz="4400" u="sng">
                <a:solidFill>
                  <a:srgbClr val="002060"/>
                </a:solidFill>
                <a:uFill>
                  <a:solidFill>
                    <a:srgbClr val="44546A"/>
                  </a:solidFill>
                </a:uFill>
                <a:latin typeface="Trebuchet MS" panose="020B0603020202020204"/>
                <a:ea typeface="Trebuchet MS" panose="020B0603020202020204"/>
                <a:cs typeface="Trebuchet MS" panose="020B0603020202020204"/>
                <a:sym typeface="Trebuchet MS" panose="020B0603020202020204"/>
              </a:rPr>
              <a:t>Exercise </a:t>
            </a:r>
            <a:r>
              <a:rPr sz="4400" u="sng">
                <a:solidFill>
                  <a:srgbClr val="002060"/>
                </a:solidFill>
                <a:uFill>
                  <a:solidFill>
                    <a:srgbClr val="44546A"/>
                  </a:solidFill>
                </a:uFill>
                <a:latin typeface="Trebuchet MS" panose="020B0603020202020204"/>
                <a:ea typeface="Trebuchet MS" panose="020B0603020202020204"/>
                <a:cs typeface="Trebuchet MS" panose="020B0603020202020204"/>
                <a:sym typeface="Trebuchet MS" panose="020B0603020202020204"/>
              </a:rPr>
              <a:t>2</a:t>
            </a:r>
            <a:r>
              <a:rPr sz="4400">
                <a:solidFill>
                  <a:srgbClr val="002060"/>
                </a:solidFill>
                <a:latin typeface="Trebuchet MS" panose="020B0603020202020204"/>
                <a:ea typeface="Trebuchet MS" panose="020B0603020202020204"/>
                <a:cs typeface="Trebuchet MS" panose="020B0603020202020204"/>
                <a:sym typeface="Trebuchet MS" panose="020B0603020202020204"/>
              </a:rPr>
              <a:t>: </a:t>
            </a:r>
            <a:r>
              <a:rPr lang="en-US" sz="4400">
                <a:solidFill>
                  <a:srgbClr val="002060"/>
                </a:solidFill>
                <a:latin typeface="Trebuchet MS" panose="020B0603020202020204"/>
                <a:ea typeface="Trebuchet MS" panose="020B0603020202020204"/>
                <a:cs typeface="Trebuchet MS" panose="020B0603020202020204"/>
                <a:sym typeface="Trebuchet MS" panose="020B0603020202020204"/>
              </a:rPr>
              <a:t>Wavelength-frequency connection</a:t>
            </a:r>
            <a:r>
              <a:rPr lang="en-US" altLang="en-US" sz="4400">
                <a:solidFill>
                  <a:srgbClr val="002060"/>
                </a:solidFill>
                <a:latin typeface="Trebuchet MS" panose="020B0603020202020204"/>
                <a:ea typeface="Trebuchet MS" panose="020B0603020202020204"/>
                <a:cs typeface="Trebuchet MS" panose="020B0603020202020204"/>
                <a:sym typeface="Trebuchet MS" panose="020B0603020202020204"/>
              </a:rPr>
              <a:t>.</a:t>
            </a:r>
          </a:p>
        </p:txBody>
      </p:sp>
      <p:sp>
        <p:nvSpPr>
          <p:cNvPr id="188" name="Shape 188"/>
          <p:cNvSpPr/>
          <p:nvPr/>
        </p:nvSpPr>
        <p:spPr>
          <a:xfrm>
            <a:off x="324334" y="2456858"/>
            <a:ext cx="11405551" cy="459105"/>
          </a:xfrm>
          <a:prstGeom prst="rect">
            <a:avLst/>
          </a:prstGeom>
          <a:ln w="12700">
            <a:miter lim="400000"/>
          </a:ln>
        </p:spPr>
        <p:txBody>
          <a:bodyPr lIns="45718" tIns="45718" rIns="45718" bIns="45718">
            <a:spAutoFit/>
          </a:bodyPr>
          <a:lstStyle/>
          <a:p>
            <a:pPr lvl="0" indent="306705"/>
            <a:endParaRPr sz="2400">
              <a:solidFill>
                <a:srgbClr val="002060"/>
              </a:solidFill>
              <a:latin typeface="Calibri"/>
              <a:ea typeface="Calibri"/>
              <a:cs typeface="Calibri"/>
              <a:sym typeface="Calibri"/>
            </a:endParaRPr>
          </a:p>
        </p:txBody>
      </p:sp>
      <p:sp>
        <p:nvSpPr>
          <p:cNvPr id="2" name="Text Box 1"/>
          <p:cNvSpPr txBox="1"/>
          <p:nvPr/>
        </p:nvSpPr>
        <p:spPr>
          <a:xfrm>
            <a:off x="431165" y="3245485"/>
            <a:ext cx="11417935" cy="8286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8" tIns="45718" rIns="45718" bIns="45718"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sz="2400">
                <a:solidFill>
                  <a:srgbClr val="002060"/>
                </a:solidFill>
                <a:latin typeface="Calibri"/>
                <a:ea typeface="Calibri"/>
                <a:cs typeface="Calibri"/>
                <a:sym typeface="Calibri"/>
              </a:rPr>
              <a:t>Materials and prodedure: described in detail in attachment</a:t>
            </a:r>
            <a:r>
              <a:rPr lang="en-US" altLang="en-US" sz="2400">
                <a:solidFill>
                  <a:srgbClr val="002060"/>
                </a:solidFill>
                <a:latin typeface="Calibri"/>
                <a:ea typeface="Calibri"/>
                <a:cs typeface="Calibri"/>
                <a:sym typeface="Calibri"/>
              </a:rPr>
              <a:t> Connection_wavel_and_freq_of_light.zip</a:t>
            </a:r>
            <a:r>
              <a:rPr lang="en-US" sz="1800">
                <a:solidFill>
                  <a:srgbClr val="002060"/>
                </a:solidFill>
                <a:latin typeface="Calibri"/>
                <a:ea typeface="Calibri"/>
                <a:cs typeface="Calibri"/>
                <a:sym typeface="Calibri"/>
              </a:rPr>
              <a:t> </a:t>
            </a:r>
            <a:endParaRPr kumimoji="0" lang="en-US" sz="1800" b="0" i="0" u="none" strike="noStrike" cap="none" spc="0" normalizeH="0" baseline="0">
              <a:ln>
                <a:noFill/>
              </a:ln>
              <a:solidFill>
                <a:srgbClr val="000000"/>
              </a:solidFill>
              <a:effectLst/>
              <a:uFillTx/>
              <a:latin typeface="+mn-lt"/>
              <a:ea typeface="+mn-ea"/>
              <a:cs typeface="+mn-cs"/>
              <a:sym typeface="Avenir Roman"/>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p:nvPr/>
        </p:nvSpPr>
        <p:spPr>
          <a:xfrm>
            <a:off x="-6761" y="5572490"/>
            <a:ext cx="12198761" cy="231139"/>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38" name="image1.png"/>
          <p:cNvPicPr/>
          <p:nvPr/>
        </p:nvPicPr>
        <p:blipFill>
          <a:blip r:embed="rId3"/>
          <a:stretch>
            <a:fillRect/>
          </a:stretch>
        </p:blipFill>
        <p:spPr>
          <a:xfrm>
            <a:off x="-6762" y="-11875"/>
            <a:ext cx="12198762" cy="1061514"/>
          </a:xfrm>
          <a:prstGeom prst="rect">
            <a:avLst/>
          </a:prstGeom>
          <a:ln w="12700">
            <a:miter lim="400000"/>
            <a:headEnd/>
            <a:tailEnd/>
          </a:ln>
        </p:spPr>
      </p:pic>
      <p:pic>
        <p:nvPicPr>
          <p:cNvPr id="239" name="image2.jpeg"/>
          <p:cNvPicPr/>
          <p:nvPr/>
        </p:nvPicPr>
        <p:blipFill>
          <a:blip r:embed="rId4"/>
          <a:stretch>
            <a:fillRect/>
          </a:stretch>
        </p:blipFill>
        <p:spPr>
          <a:xfrm>
            <a:off x="-6762" y="5799925"/>
            <a:ext cx="12198762" cy="1051902"/>
          </a:xfrm>
          <a:prstGeom prst="rect">
            <a:avLst/>
          </a:prstGeom>
          <a:ln w="12700">
            <a:miter lim="400000"/>
            <a:headEnd/>
            <a:tailEnd/>
          </a:ln>
        </p:spPr>
      </p:pic>
      <p:sp>
        <p:nvSpPr>
          <p:cNvPr id="240" name="Shape 240"/>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002060"/>
                </a:solidFill>
                <a:latin typeface="Calibri"/>
                <a:ea typeface="Calibri"/>
                <a:cs typeface="Calibri"/>
                <a:sym typeface="Calibri"/>
              </a:defRPr>
            </a:lvl1pPr>
          </a:lstStyle>
          <a:p>
            <a:pPr lvl="0">
              <a:defRPr sz="1800" u="none">
                <a:solidFill>
                  <a:srgbClr val="000000"/>
                </a:solidFill>
              </a:defRPr>
            </a:pPr>
            <a:r>
              <a:rPr lang="en-US" sz="4400" u="sng">
                <a:solidFill>
                  <a:srgbClr val="002060"/>
                </a:solidFill>
              </a:rPr>
              <a:t>Conclusions, results check 1</a:t>
            </a:r>
          </a:p>
        </p:txBody>
      </p:sp>
      <p:sp>
        <p:nvSpPr>
          <p:cNvPr id="241" name="Shape 241"/>
          <p:cNvSpPr/>
          <p:nvPr/>
        </p:nvSpPr>
        <p:spPr>
          <a:xfrm>
            <a:off x="400956" y="1645512"/>
            <a:ext cx="11685322" cy="3108325"/>
          </a:xfrm>
          <a:prstGeom prst="rect">
            <a:avLst/>
          </a:prstGeom>
          <a:ln w="12700">
            <a:miter lim="400000"/>
          </a:ln>
        </p:spPr>
        <p:txBody>
          <a:bodyPr lIns="0" tIns="0" rIns="0" bIns="0">
            <a:spAutoFit/>
          </a:bodyPr>
          <a:lstStyle/>
          <a:p>
            <a:pPr lvl="0"/>
            <a:r>
              <a:rPr sz="2600">
                <a:solidFill>
                  <a:srgbClr val="002060"/>
                </a:solidFill>
                <a:latin typeface="Calibri"/>
                <a:ea typeface="Calibri"/>
                <a:cs typeface="Calibri"/>
                <a:sym typeface="Calibri"/>
              </a:rPr>
              <a:t>Feed Forward</a:t>
            </a:r>
            <a:r>
              <a:rPr sz="2800">
                <a:solidFill>
                  <a:srgbClr val="002060"/>
                </a:solidFill>
                <a:latin typeface="Calibri"/>
                <a:ea typeface="Calibri"/>
                <a:cs typeface="Calibri"/>
                <a:sym typeface="Calibri"/>
              </a:rPr>
              <a:t>:</a:t>
            </a:r>
            <a:r>
              <a:rPr sz="2100">
                <a:solidFill>
                  <a:srgbClr val="002060"/>
                </a:solidFill>
                <a:latin typeface="Calibri"/>
                <a:ea typeface="Calibri"/>
                <a:cs typeface="Calibri"/>
                <a:sym typeface="Calibri"/>
              </a:rPr>
              <a:t> </a:t>
            </a:r>
            <a:r>
              <a:rPr lang="en-US" sz="2100">
                <a:solidFill>
                  <a:srgbClr val="002060"/>
                </a:solidFill>
                <a:latin typeface="Calibri"/>
                <a:ea typeface="Calibri"/>
                <a:cs typeface="Calibri"/>
                <a:sym typeface="Calibri"/>
              </a:rPr>
              <a:t>Base your olans for the next lessons on the results of the students:</a:t>
            </a:r>
            <a:endParaRPr sz="2100">
              <a:solidFill>
                <a:srgbClr val="002060"/>
              </a:solidFill>
              <a:latin typeface="Calibri"/>
              <a:ea typeface="Calibri"/>
              <a:cs typeface="Calibri"/>
              <a:sym typeface="Calibri"/>
            </a:endParaRPr>
          </a:p>
          <a:p>
            <a:pPr marL="171450" lvl="0" indent="-171450">
              <a:buSzPct val="100000"/>
              <a:buChar char="•"/>
            </a:pPr>
            <a:r>
              <a:rPr sz="2100">
                <a:solidFill>
                  <a:srgbClr val="002060"/>
                </a:solidFill>
                <a:latin typeface="Calibri"/>
                <a:ea typeface="Calibri"/>
                <a:cs typeface="Calibri"/>
                <a:sym typeface="Calibri"/>
              </a:rPr>
              <a:t> </a:t>
            </a:r>
            <a:r>
              <a:rPr lang="en-US" sz="2100" b="1">
                <a:solidFill>
                  <a:srgbClr val="002060"/>
                </a:solidFill>
                <a:latin typeface="Calibri"/>
                <a:ea typeface="Calibri"/>
                <a:cs typeface="Calibri"/>
                <a:sym typeface="Calibri"/>
              </a:rPr>
              <a:t>Difficulty of the lessons</a:t>
            </a:r>
            <a:r>
              <a:rPr sz="2100" b="1">
                <a:solidFill>
                  <a:srgbClr val="002060"/>
                </a:solidFill>
                <a:latin typeface="Calibri"/>
                <a:ea typeface="Calibri"/>
                <a:cs typeface="Calibri"/>
                <a:sym typeface="Calibri"/>
              </a:rPr>
              <a:t>:</a:t>
            </a:r>
            <a:r>
              <a:rPr sz="2100">
                <a:solidFill>
                  <a:srgbClr val="002060"/>
                </a:solidFill>
                <a:latin typeface="Calibri"/>
                <a:ea typeface="Calibri"/>
                <a:cs typeface="Calibri"/>
                <a:sym typeface="Calibri"/>
              </a:rPr>
              <a:t> </a:t>
            </a:r>
            <a:r>
              <a:rPr lang="en-US" sz="2100">
                <a:solidFill>
                  <a:srgbClr val="002060"/>
                </a:solidFill>
                <a:latin typeface="Calibri"/>
                <a:ea typeface="Calibri"/>
                <a:cs typeface="Calibri"/>
                <a:sym typeface="Calibri"/>
              </a:rPr>
              <a:t>depending on student comprehension of the material and level of completion of the activities.</a:t>
            </a:r>
          </a:p>
          <a:p>
            <a:pPr marL="0" lvl="0" indent="0">
              <a:buSzPct val="100000"/>
              <a:buNone/>
            </a:pPr>
            <a:endParaRPr lang="en-US" sz="2100">
              <a:solidFill>
                <a:srgbClr val="002060"/>
              </a:solidFill>
              <a:latin typeface="Calibri"/>
              <a:ea typeface="Calibri"/>
              <a:cs typeface="Calibri"/>
              <a:sym typeface="Calibri"/>
            </a:endParaRPr>
          </a:p>
          <a:p>
            <a:pPr marL="171450" lvl="0" indent="-171450">
              <a:buSzPct val="100000"/>
              <a:buChar char="•"/>
            </a:pPr>
            <a:r>
              <a:rPr lang="en-US" sz="2800">
                <a:solidFill>
                  <a:srgbClr val="002060"/>
                </a:solidFill>
                <a:latin typeface="Calibri"/>
                <a:ea typeface="Calibri"/>
                <a:cs typeface="Calibri"/>
                <a:sym typeface="Calibri"/>
              </a:rPr>
              <a:t>Preparation</a:t>
            </a:r>
            <a:r>
              <a:rPr sz="2800">
                <a:solidFill>
                  <a:srgbClr val="002060"/>
                </a:solidFill>
                <a:latin typeface="Calibri"/>
                <a:ea typeface="Calibri"/>
                <a:cs typeface="Calibri"/>
                <a:sym typeface="Calibri"/>
              </a:rPr>
              <a:t>: </a:t>
            </a:r>
            <a:r>
              <a:rPr lang="en-US" sz="2000">
                <a:solidFill>
                  <a:srgbClr val="002060"/>
                </a:solidFill>
                <a:latin typeface="Calibri"/>
                <a:ea typeface="Calibri"/>
                <a:cs typeface="Calibri"/>
                <a:sym typeface="Calibri"/>
              </a:rPr>
              <a:t>Clear and well appointed goals of the lesson and activities. When the goal is well understood, the attention towards a task/material is easier and more effective.</a:t>
            </a:r>
            <a:endParaRPr sz="2000">
              <a:solidFill>
                <a:srgbClr val="002060"/>
              </a:solidFill>
              <a:latin typeface="Calibri"/>
              <a:ea typeface="Calibri"/>
              <a:cs typeface="Calibri"/>
              <a:sym typeface="Calibri"/>
            </a:endParaRPr>
          </a:p>
          <a:p>
            <a:pPr marL="146685" lvl="0" indent="-146685">
              <a:buSzPct val="100000"/>
              <a:buChar char="•"/>
            </a:pPr>
            <a:r>
              <a:rPr lang="en-US" sz="2100" b="1">
                <a:solidFill>
                  <a:srgbClr val="002060"/>
                </a:solidFill>
                <a:latin typeface="Calibri"/>
                <a:ea typeface="Calibri"/>
                <a:cs typeface="Calibri"/>
                <a:sym typeface="Calibri"/>
              </a:rPr>
              <a:t>Approach toward the material</a:t>
            </a:r>
            <a:r>
              <a:rPr sz="2100">
                <a:solidFill>
                  <a:srgbClr val="002060"/>
                </a:solidFill>
                <a:latin typeface="Calibri"/>
                <a:ea typeface="Calibri"/>
                <a:cs typeface="Calibri"/>
                <a:sym typeface="Calibri"/>
              </a:rPr>
              <a:t>:</a:t>
            </a:r>
            <a:r>
              <a:rPr lang="en-US" sz="2100">
                <a:solidFill>
                  <a:srgbClr val="002060"/>
                </a:solidFill>
                <a:latin typeface="Calibri"/>
                <a:ea typeface="Calibri"/>
                <a:cs typeface="Calibri"/>
                <a:sym typeface="Calibri"/>
              </a:rPr>
              <a:t> What would be the correct approach that would help the student comprehension and activity completion</a:t>
            </a:r>
            <a:r>
              <a:rPr sz="2100">
                <a:solidFill>
                  <a:srgbClr val="002060"/>
                </a:solidFill>
                <a:latin typeface="Calibri"/>
                <a:ea typeface="Calibri"/>
                <a:cs typeface="Calibri"/>
                <a:sym typeface="Calibri"/>
              </a:rPr>
              <a:t>.</a:t>
            </a:r>
          </a:p>
          <a:p>
            <a:pPr marL="228600" lvl="0" indent="-228600">
              <a:buSzPct val="100000"/>
              <a:buChar char="•"/>
            </a:pPr>
            <a:endParaRPr sz="2100">
              <a:solidFill>
                <a:srgbClr val="002060"/>
              </a:solidFill>
              <a:latin typeface="Calibri"/>
              <a:ea typeface="Calibri"/>
              <a:cs typeface="Calibri"/>
              <a:sym typeface="Calibri"/>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p:nvPr/>
        </p:nvSpPr>
        <p:spPr>
          <a:xfrm>
            <a:off x="-6761" y="5572490"/>
            <a:ext cx="12198761" cy="231139"/>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46" name="image1.png"/>
          <p:cNvPicPr/>
          <p:nvPr/>
        </p:nvPicPr>
        <p:blipFill>
          <a:blip r:embed="rId3"/>
          <a:stretch>
            <a:fillRect/>
          </a:stretch>
        </p:blipFill>
        <p:spPr>
          <a:xfrm>
            <a:off x="-6762" y="-11875"/>
            <a:ext cx="12198762" cy="1061514"/>
          </a:xfrm>
          <a:prstGeom prst="rect">
            <a:avLst/>
          </a:prstGeom>
          <a:ln w="12700">
            <a:miter lim="400000"/>
            <a:headEnd/>
            <a:tailEnd/>
          </a:ln>
        </p:spPr>
      </p:pic>
      <p:pic>
        <p:nvPicPr>
          <p:cNvPr id="247" name="image2.jpeg"/>
          <p:cNvPicPr/>
          <p:nvPr/>
        </p:nvPicPr>
        <p:blipFill>
          <a:blip r:embed="rId4"/>
          <a:stretch>
            <a:fillRect/>
          </a:stretch>
        </p:blipFill>
        <p:spPr>
          <a:xfrm>
            <a:off x="-6762" y="5799925"/>
            <a:ext cx="12198762" cy="1051902"/>
          </a:xfrm>
          <a:prstGeom prst="rect">
            <a:avLst/>
          </a:prstGeom>
          <a:ln w="12700">
            <a:miter lim="400000"/>
            <a:headEnd/>
            <a:tailEnd/>
          </a:ln>
        </p:spPr>
      </p:pic>
      <p:sp>
        <p:nvSpPr>
          <p:cNvPr id="248" name="Shape 248"/>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002060"/>
                </a:solidFill>
                <a:latin typeface="Calibri"/>
                <a:ea typeface="Calibri"/>
                <a:cs typeface="Calibri"/>
                <a:sym typeface="Calibri"/>
              </a:defRPr>
            </a:lvl1pPr>
          </a:lstStyle>
          <a:p>
            <a:pPr lvl="0">
              <a:defRPr sz="1800" u="none">
                <a:solidFill>
                  <a:srgbClr val="000000"/>
                </a:solidFill>
              </a:defRPr>
            </a:pPr>
            <a:r>
              <a:rPr lang="en-US" sz="4400" u="sng">
                <a:solidFill>
                  <a:srgbClr val="002060"/>
                </a:solidFill>
                <a:sym typeface="+mn-ea"/>
              </a:rPr>
              <a:t>Conclusions, results check</a:t>
            </a:r>
            <a:r>
              <a:rPr sz="4400" u="sng">
                <a:solidFill>
                  <a:srgbClr val="002060"/>
                </a:solidFill>
              </a:rPr>
              <a:t> 2</a:t>
            </a:r>
          </a:p>
        </p:txBody>
      </p:sp>
      <p:sp>
        <p:nvSpPr>
          <p:cNvPr id="249" name="Shape 249"/>
          <p:cNvSpPr/>
          <p:nvPr/>
        </p:nvSpPr>
        <p:spPr>
          <a:xfrm>
            <a:off x="261256" y="1698105"/>
            <a:ext cx="11685322" cy="2215515"/>
          </a:xfrm>
          <a:prstGeom prst="rect">
            <a:avLst/>
          </a:prstGeom>
          <a:ln w="12700">
            <a:miter lim="400000"/>
          </a:ln>
        </p:spPr>
        <p:txBody>
          <a:bodyPr lIns="0" tIns="0" rIns="0" bIns="0">
            <a:spAutoFit/>
          </a:bodyPr>
          <a:lstStyle/>
          <a:p>
            <a:pPr lvl="0"/>
            <a:endParaRPr lang="en-US" sz="2000">
              <a:solidFill>
                <a:srgbClr val="002060"/>
              </a:solidFill>
              <a:latin typeface="Calibri"/>
              <a:ea typeface="Calibri"/>
              <a:cs typeface="Calibri"/>
              <a:sym typeface="Calibri"/>
            </a:endParaRPr>
          </a:p>
          <a:p>
            <a:pPr marL="228600" lvl="0" indent="-228600">
              <a:buSzPct val="100000"/>
              <a:buChar char="•"/>
            </a:pPr>
            <a:r>
              <a:rPr lang="en-US" sz="2800" b="1">
                <a:solidFill>
                  <a:srgbClr val="002060"/>
                </a:solidFill>
                <a:latin typeface="Calibri"/>
                <a:ea typeface="Calibri"/>
                <a:cs typeface="Calibri"/>
                <a:sym typeface="Calibri"/>
              </a:rPr>
              <a:t>Selfevaluation:</a:t>
            </a:r>
            <a:r>
              <a:rPr sz="2800">
                <a:solidFill>
                  <a:srgbClr val="002060"/>
                </a:solidFill>
                <a:latin typeface="Calibri"/>
                <a:ea typeface="Calibri"/>
                <a:cs typeface="Calibri"/>
                <a:sym typeface="Calibri"/>
              </a:rPr>
              <a:t> </a:t>
            </a:r>
            <a:r>
              <a:rPr lang="en-US" sz="2800">
                <a:solidFill>
                  <a:srgbClr val="002060"/>
                </a:solidFill>
                <a:latin typeface="Calibri"/>
                <a:ea typeface="Calibri"/>
                <a:cs typeface="Calibri"/>
                <a:sym typeface="Calibri"/>
              </a:rPr>
              <a:t>selfdiscipline, steering and control of the activities</a:t>
            </a:r>
            <a:r>
              <a:rPr sz="2800">
                <a:solidFill>
                  <a:srgbClr val="002060"/>
                </a:solidFill>
                <a:latin typeface="Calibri"/>
                <a:ea typeface="Calibri"/>
                <a:cs typeface="Calibri"/>
                <a:sym typeface="Calibri"/>
              </a:rPr>
              <a:t>.</a:t>
            </a:r>
          </a:p>
          <a:p>
            <a:pPr marL="228600" lvl="0" indent="-228600">
              <a:buSzPct val="100000"/>
              <a:buChar char="•"/>
            </a:pPr>
            <a:r>
              <a:rPr sz="2800" b="1">
                <a:solidFill>
                  <a:srgbClr val="002060"/>
                </a:solidFill>
                <a:latin typeface="Calibri"/>
                <a:ea typeface="Calibri"/>
                <a:cs typeface="Calibri"/>
                <a:sym typeface="Calibri"/>
              </a:rPr>
              <a:t> </a:t>
            </a:r>
            <a:r>
              <a:rPr lang="en-US" sz="2800" b="1">
                <a:solidFill>
                  <a:srgbClr val="002060"/>
                </a:solidFill>
                <a:latin typeface="Calibri"/>
                <a:ea typeface="Calibri"/>
                <a:cs typeface="Calibri"/>
                <a:sym typeface="Calibri"/>
              </a:rPr>
              <a:t>Individual approach</a:t>
            </a:r>
            <a:r>
              <a:rPr sz="2800">
                <a:solidFill>
                  <a:srgbClr val="002060"/>
                </a:solidFill>
                <a:latin typeface="Calibri"/>
                <a:ea typeface="Calibri"/>
                <a:cs typeface="Calibri"/>
                <a:sym typeface="Calibri"/>
              </a:rPr>
              <a:t>: </a:t>
            </a:r>
            <a:r>
              <a:rPr lang="en-US" sz="2800">
                <a:solidFill>
                  <a:srgbClr val="002060"/>
                </a:solidFill>
                <a:latin typeface="Calibri"/>
                <a:ea typeface="Calibri"/>
                <a:cs typeface="Calibri"/>
                <a:sym typeface="Calibri"/>
              </a:rPr>
              <a:t>Individual approach and guidance. </a:t>
            </a:r>
          </a:p>
          <a:p>
            <a:pPr marL="228600" lvl="0" indent="-228600">
              <a:buSzPct val="100000"/>
              <a:buChar char="•"/>
            </a:pPr>
            <a:r>
              <a:rPr lang="en-US" sz="2800">
                <a:solidFill>
                  <a:srgbClr val="002060"/>
                </a:solidFill>
                <a:latin typeface="Calibri"/>
                <a:ea typeface="Calibri"/>
                <a:cs typeface="Calibri"/>
                <a:sym typeface="Calibri"/>
              </a:rPr>
              <a:t>Check</a:t>
            </a:r>
            <a:r>
              <a:rPr sz="2800">
                <a:solidFill>
                  <a:srgbClr val="002060"/>
                </a:solidFill>
                <a:latin typeface="Calibri"/>
                <a:ea typeface="Calibri"/>
                <a:cs typeface="Calibri"/>
                <a:sym typeface="Calibri"/>
              </a:rPr>
              <a:t>: </a:t>
            </a:r>
            <a:r>
              <a:rPr lang="en-US" sz="2000">
                <a:solidFill>
                  <a:srgbClr val="002060"/>
                </a:solidFill>
                <a:latin typeface="Calibri"/>
                <a:ea typeface="Calibri"/>
                <a:cs typeface="Calibri"/>
                <a:sym typeface="Calibri"/>
              </a:rPr>
              <a:t>How did I do? Individual evaluation of the student’s work, pertaining to the specific activity and goal.  Must contain information about the advance (or lack of) the student has made and to guide them to achieve the goals and standards.</a:t>
            </a:r>
            <a:endParaRPr sz="2000">
              <a:solidFill>
                <a:srgbClr val="002060"/>
              </a:solidFill>
              <a:latin typeface="Calibri"/>
              <a:ea typeface="Calibri"/>
              <a:cs typeface="Calibri"/>
              <a:sym typeface="Calibri"/>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16"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117" name="image2.jpg"/>
          <p:cNvPicPr/>
          <p:nvPr/>
        </p:nvPicPr>
        <p:blipFill>
          <a:blip r:embed="rId3"/>
          <a:stretch>
            <a:fillRect/>
          </a:stretch>
        </p:blipFill>
        <p:spPr>
          <a:xfrm>
            <a:off x="-6762" y="5799925"/>
            <a:ext cx="12198762" cy="1051902"/>
          </a:xfrm>
          <a:prstGeom prst="rect">
            <a:avLst/>
          </a:prstGeom>
          <a:ln w="12700">
            <a:miter lim="400000"/>
            <a:headEnd/>
            <a:tailEnd/>
          </a:ln>
        </p:spPr>
      </p:pic>
      <p:sp>
        <p:nvSpPr>
          <p:cNvPr id="118" name="Shape 118"/>
          <p:cNvSpPr>
            <a:spLocks noGrp="1"/>
          </p:cNvSpPr>
          <p:nvPr>
            <p:ph type="title"/>
          </p:nvPr>
        </p:nvSpPr>
        <p:spPr>
          <a:xfrm>
            <a:off x="1524000" y="637480"/>
            <a:ext cx="9144000" cy="954982"/>
          </a:xfrm>
          <a:prstGeom prst="rect">
            <a:avLst/>
          </a:prstGeom>
        </p:spPr>
        <p:txBody>
          <a:bodyPr lIns="0" tIns="0" rIns="0" bIns="0"/>
          <a:lstStyle>
            <a:lvl1pPr defTabSz="859790">
              <a:defRPr sz="5640">
                <a:solidFill>
                  <a:srgbClr val="142A9D"/>
                </a:solidFill>
              </a:defRPr>
            </a:lvl1pPr>
          </a:lstStyle>
          <a:p>
            <a:pPr lvl="0">
              <a:defRPr sz="1800">
                <a:solidFill>
                  <a:srgbClr val="000000"/>
                </a:solidFill>
              </a:defRPr>
            </a:pPr>
            <a:r>
              <a:rPr sz="5640" dirty="0">
                <a:solidFill>
                  <a:srgbClr val="142A9D"/>
                </a:solidFill>
              </a:rPr>
              <a:t>STARS</a:t>
            </a:r>
            <a:r>
              <a:rPr lang="en-US" sz="5640" dirty="0">
                <a:solidFill>
                  <a:srgbClr val="142A9D"/>
                </a:solidFill>
              </a:rPr>
              <a:t> modules</a:t>
            </a:r>
            <a:endParaRPr sz="5640" dirty="0">
              <a:solidFill>
                <a:srgbClr val="142A9D"/>
              </a:solidFill>
            </a:endParaRPr>
          </a:p>
        </p:txBody>
      </p:sp>
      <p:sp>
        <p:nvSpPr>
          <p:cNvPr id="119" name="Shape 119"/>
          <p:cNvSpPr>
            <a:spLocks noGrp="1"/>
          </p:cNvSpPr>
          <p:nvPr>
            <p:ph type="body" idx="1"/>
          </p:nvPr>
        </p:nvSpPr>
        <p:spPr>
          <a:xfrm>
            <a:off x="81280" y="1591945"/>
            <a:ext cx="11608435" cy="4050665"/>
          </a:xfrm>
          <a:prstGeom prst="rect">
            <a:avLst/>
          </a:prstGeom>
        </p:spPr>
        <p:txBody>
          <a:bodyPr lIns="0" tIns="0" rIns="0" bIns="0">
            <a:normAutofit fontScale="97500"/>
          </a:bodyPr>
          <a:lstStyle/>
          <a:p>
            <a:pPr algn="just" defTabSz="868680">
              <a:spcBef>
                <a:spcPts val="900"/>
              </a:spcBef>
              <a:defRPr sz="1800"/>
            </a:pPr>
            <a:r>
              <a:rPr lang="en-GB" sz="2800" dirty="0">
                <a:solidFill>
                  <a:srgbClr val="002060"/>
                </a:solidFill>
              </a:rPr>
              <a:t>#1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Constellations</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			</a:t>
            </a:r>
            <a:r>
              <a:rPr lang="sk-SK" sz="2800" dirty="0">
                <a:solidFill>
                  <a:srgbClr val="002060"/>
                </a:solidFill>
                <a:latin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#6 	</a:t>
            </a:r>
            <a:r>
              <a:rPr lang="en-GB" sz="2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Galactic </a:t>
            </a:r>
            <a:r>
              <a:rPr lang="sk-SK" sz="28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N</a:t>
            </a:r>
            <a:r>
              <a:rPr lang="en-GB" sz="2800" dirty="0" err="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eighbourhood</a:t>
            </a:r>
            <a:r>
              <a:rPr lang="en-GB" sz="2900" dirty="0">
                <a:solidFill>
                  <a:srgbClr val="002060"/>
                </a:solidFill>
                <a:latin typeface="Calibri" panose="020F0502020204030204" pitchFamily="34" charset="0"/>
                <a:cs typeface="Calibri" panose="020F0502020204030204" pitchFamily="34" charset="0"/>
              </a:rPr>
              <a:t>.</a:t>
            </a:r>
            <a:endParaRPr lang="sk-SK" sz="2900" dirty="0">
              <a:solidFill>
                <a:srgbClr val="002060"/>
              </a:solidFill>
              <a:latin typeface="Calibri" panose="020F0502020204030204" pitchFamily="34" charset="0"/>
              <a:cs typeface="Calibri" panose="020F0502020204030204" pitchFamily="34" charset="0"/>
            </a:endParaRPr>
          </a:p>
          <a:p>
            <a:pPr algn="just" defTabSz="868680">
              <a:spcBef>
                <a:spcPts val="900"/>
              </a:spcBef>
              <a:defRPr sz="1800"/>
            </a:pPr>
            <a:r>
              <a:rPr lang="en-GB" sz="2800" dirty="0">
                <a:solidFill>
                  <a:srgbClr val="002060"/>
                </a:solidFill>
                <a:latin typeface="Calibri" panose="020F0502020204030204" pitchFamily="34" charset="0"/>
                <a:cs typeface="Calibri" panose="020F0502020204030204" pitchFamily="34" charset="0"/>
              </a:rPr>
              <a:t>#2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Motion of </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C</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elestial </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B</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odies</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en-GB" sz="2800" dirty="0">
                <a:solidFill>
                  <a:srgbClr val="002060"/>
                </a:solidFill>
                <a:latin typeface="Calibri" panose="020F0502020204030204" pitchFamily="34" charset="0"/>
                <a:cs typeface="Calibri" panose="020F0502020204030204" pitchFamily="34" charset="0"/>
              </a:rPr>
              <a:t>		#7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Sun and the </a:t>
            </a:r>
            <a:r>
              <a:rPr lang="sk-SK" sz="2800" dirty="0">
                <a:solidFill>
                  <a:srgbClr val="002060"/>
                </a:solidFill>
                <a:latin typeface="Calibri" panose="020F0502020204030204" pitchFamily="34" charset="0"/>
                <a:ea typeface="Times New Roman" panose="02020603050405020304" pitchFamily="18" charset="0"/>
                <a:cs typeface="Calibri" panose="020F0502020204030204" pitchFamily="34" charset="0"/>
              </a:rPr>
              <a:t>S</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tars.</a:t>
            </a:r>
          </a:p>
          <a:p>
            <a:pPr lvl="0" algn="just" defTabSz="868680">
              <a:spcBef>
                <a:spcPts val="900"/>
              </a:spcBef>
              <a:defRPr sz="1800"/>
            </a:pPr>
            <a:r>
              <a:rPr lang="en-GB" sz="2800" dirty="0">
                <a:solidFill>
                  <a:srgbClr val="002060"/>
                </a:solidFill>
                <a:latin typeface="Calibri" panose="020F0502020204030204" pitchFamily="34" charset="0"/>
                <a:cs typeface="Calibri" panose="020F0502020204030204" pitchFamily="34" charset="0"/>
              </a:rPr>
              <a:t>#3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Newton‘s </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aw of Gravitation</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	</a:t>
            </a:r>
            <a:r>
              <a:rPr lang="sk-SK" sz="2800" dirty="0">
                <a:solidFill>
                  <a:srgbClr val="002060"/>
                </a:solidFill>
                <a:latin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#8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Milky Way Galaxy and </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other galaxies</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a:p>
            <a:pPr algn="just" defTabSz="868680">
              <a:spcBef>
                <a:spcPts val="900"/>
              </a:spcBef>
              <a:defRPr sz="1800"/>
            </a:pPr>
            <a:r>
              <a:rPr lang="en-GB" sz="2800" dirty="0">
                <a:solidFill>
                  <a:srgbClr val="002060"/>
                </a:solidFill>
                <a:latin typeface="Calibri" panose="020F0502020204030204" pitchFamily="34" charset="0"/>
                <a:cs typeface="Calibri" panose="020F0502020204030204" pitchFamily="34" charset="0"/>
              </a:rPr>
              <a:t>#4 	</a:t>
            </a:r>
            <a:r>
              <a:rPr lang="en-US"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sk-SK" sz="28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Space</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sk-SK" sz="28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E</a:t>
            </a:r>
            <a:r>
              <a:rPr lang="sk-SK" sz="28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xploration</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		#9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The Universe</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800" dirty="0">
              <a:solidFill>
                <a:srgbClr val="002060"/>
              </a:solidFill>
              <a:latin typeface="Calibri" panose="020F0502020204030204" pitchFamily="34" charset="0"/>
              <a:cs typeface="Calibri" panose="020F0502020204030204" pitchFamily="34" charset="0"/>
            </a:endParaRPr>
          </a:p>
          <a:p>
            <a:pPr algn="just" defTabSz="868680">
              <a:spcBef>
                <a:spcPts val="900"/>
              </a:spcBef>
              <a:defRPr sz="1800"/>
            </a:pPr>
            <a:r>
              <a:rPr lang="en-GB" sz="2800" dirty="0">
                <a:solidFill>
                  <a:srgbClr val="002060"/>
                </a:solidFill>
                <a:latin typeface="Calibri" panose="020F0502020204030204" pitchFamily="34" charset="0"/>
                <a:cs typeface="Calibri" panose="020F0502020204030204" pitchFamily="34" charset="0"/>
              </a:rPr>
              <a:t>#5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Solar </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t>
            </a:r>
            <a:r>
              <a:rPr lang="en-GB" sz="28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ystem</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	</a:t>
            </a:r>
            <a:r>
              <a:rPr lang="sk-SK" sz="2800" dirty="0">
                <a:solidFill>
                  <a:srgbClr val="002060"/>
                </a:solidFill>
                <a:latin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#10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Observatories.</a:t>
            </a:r>
          </a:p>
          <a:p>
            <a:pPr lvl="0" algn="just" defTabSz="868680">
              <a:spcBef>
                <a:spcPts val="900"/>
              </a:spcBef>
              <a:defRPr sz="1800"/>
            </a:pPr>
            <a:endParaRPr sz="2800" dirty="0">
              <a:solidFill>
                <a:srgbClr val="FF0000"/>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28"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129" name="image2.jpg"/>
          <p:cNvPicPr/>
          <p:nvPr/>
        </p:nvPicPr>
        <p:blipFill>
          <a:blip r:embed="rId3"/>
          <a:stretch>
            <a:fillRect/>
          </a:stretch>
        </p:blipFill>
        <p:spPr>
          <a:xfrm>
            <a:off x="-6762" y="5799925"/>
            <a:ext cx="12198762" cy="1051902"/>
          </a:xfrm>
          <a:prstGeom prst="rect">
            <a:avLst/>
          </a:prstGeom>
          <a:ln w="12700">
            <a:miter lim="400000"/>
            <a:headEnd/>
            <a:tailEnd/>
          </a:ln>
        </p:spPr>
      </p:pic>
      <p:sp>
        <p:nvSpPr>
          <p:cNvPr id="130" name="Shape 130"/>
          <p:cNvSpPr>
            <a:spLocks noGrp="1"/>
          </p:cNvSpPr>
          <p:nvPr>
            <p:ph type="title"/>
          </p:nvPr>
        </p:nvSpPr>
        <p:spPr>
          <a:xfrm>
            <a:off x="1524000" y="637480"/>
            <a:ext cx="9144000" cy="954982"/>
          </a:xfrm>
          <a:prstGeom prst="rect">
            <a:avLst/>
          </a:prstGeom>
        </p:spPr>
        <p:txBody>
          <a:bodyPr lIns="0" tIns="0" rIns="0" bIns="0"/>
          <a:lstStyle>
            <a:lvl1pPr defTabSz="713105">
              <a:defRPr sz="4680">
                <a:solidFill>
                  <a:srgbClr val="142A9D"/>
                </a:solidFill>
              </a:defRPr>
            </a:lvl1pPr>
          </a:lstStyle>
          <a:p>
            <a:pPr lvl="0">
              <a:defRPr sz="1800">
                <a:solidFill>
                  <a:srgbClr val="000000"/>
                </a:solidFill>
              </a:defRPr>
            </a:pPr>
            <a:r>
              <a:rPr lang="en-US" sz="4680">
                <a:solidFill>
                  <a:srgbClr val="142A9D"/>
                </a:solidFill>
              </a:rPr>
              <a:t>Structure of the modules</a:t>
            </a:r>
          </a:p>
        </p:txBody>
      </p:sp>
      <p:sp>
        <p:nvSpPr>
          <p:cNvPr id="131" name="Shape 131"/>
          <p:cNvSpPr>
            <a:spLocks noGrp="1"/>
          </p:cNvSpPr>
          <p:nvPr>
            <p:ph type="body" idx="1"/>
          </p:nvPr>
        </p:nvSpPr>
        <p:spPr>
          <a:xfrm>
            <a:off x="81210" y="1749971"/>
            <a:ext cx="11608595" cy="3892445"/>
          </a:xfrm>
          <a:prstGeom prst="rect">
            <a:avLst/>
          </a:prstGeom>
        </p:spPr>
        <p:txBody>
          <a:bodyPr lIns="0" tIns="0" rIns="0" bIns="0">
            <a:normAutofit fontScale="92500" lnSpcReduction="10000"/>
          </a:bodyPr>
          <a:lstStyle/>
          <a:p>
            <a:pPr lvl="0" algn="just">
              <a:defRPr sz="1800"/>
            </a:pPr>
            <a:r>
              <a:rPr sz="2800" dirty="0"/>
              <a:t>	</a:t>
            </a:r>
            <a:r>
              <a:rPr lang="en-US" sz="2800" dirty="0">
                <a:solidFill>
                  <a:srgbClr val="131D84"/>
                </a:solidFill>
                <a:latin typeface="+mj-ea"/>
                <a:cs typeface="+mj-ea"/>
              </a:rPr>
              <a:t>There are several topics in each module. </a:t>
            </a:r>
            <a:r>
              <a:rPr sz="2800" dirty="0">
                <a:solidFill>
                  <a:srgbClr val="131D84"/>
                </a:solidFill>
                <a:latin typeface="+mj-ea"/>
                <a:cs typeface="+mj-ea"/>
              </a:rPr>
              <a:t>	</a:t>
            </a:r>
          </a:p>
          <a:p>
            <a:pPr lvl="0" algn="just">
              <a:defRPr sz="1800"/>
            </a:pPr>
            <a:r>
              <a:rPr lang="en-US" sz="2800" dirty="0">
                <a:solidFill>
                  <a:srgbClr val="131D84"/>
                </a:solidFill>
                <a:latin typeface="+mj-ea"/>
                <a:cs typeface="+mj-ea"/>
              </a:rPr>
              <a:t>	Each topic contains: </a:t>
            </a:r>
            <a:endParaRPr sz="2800" dirty="0">
              <a:solidFill>
                <a:srgbClr val="131D84"/>
              </a:solidFill>
              <a:latin typeface="+mj-ea"/>
              <a:cs typeface="+mj-ea"/>
            </a:endParaRPr>
          </a:p>
          <a:p>
            <a:pPr marL="1358900" lvl="0" indent="-228600" algn="just">
              <a:buSzPct val="100000"/>
              <a:buChar char="•"/>
              <a:defRPr sz="1800"/>
            </a:pPr>
            <a:r>
              <a:rPr lang="en-US" sz="2800" dirty="0">
                <a:solidFill>
                  <a:srgbClr val="131D84"/>
                </a:solidFill>
                <a:latin typeface="+mj-ea"/>
                <a:cs typeface="+mj-ea"/>
              </a:rPr>
              <a:t>A brief introduction and key words</a:t>
            </a:r>
            <a:r>
              <a:rPr sz="2800" dirty="0">
                <a:solidFill>
                  <a:srgbClr val="131D84"/>
                </a:solidFill>
                <a:latin typeface="+mj-ea"/>
                <a:cs typeface="+mj-ea"/>
              </a:rPr>
              <a:t>;</a:t>
            </a:r>
          </a:p>
          <a:p>
            <a:pPr marL="1358900" lvl="0" indent="-228600" algn="just">
              <a:buSzPct val="100000"/>
              <a:buChar char="•"/>
              <a:defRPr sz="1800"/>
            </a:pPr>
            <a:r>
              <a:rPr lang="en-US" sz="2800" dirty="0">
                <a:solidFill>
                  <a:srgbClr val="131D84"/>
                </a:solidFill>
                <a:latin typeface="+mj-ea"/>
                <a:cs typeface="+mj-ea"/>
              </a:rPr>
              <a:t>Theoretical part for the teacher</a:t>
            </a:r>
            <a:r>
              <a:rPr sz="2800" dirty="0">
                <a:solidFill>
                  <a:srgbClr val="131D84"/>
                </a:solidFill>
                <a:latin typeface="+mj-ea"/>
                <a:cs typeface="+mj-ea"/>
              </a:rPr>
              <a:t> -</a:t>
            </a:r>
            <a:r>
              <a:rPr lang="en-US" sz="2800" dirty="0">
                <a:solidFill>
                  <a:srgbClr val="131D84"/>
                </a:solidFill>
                <a:latin typeface="+mj-ea"/>
                <a:cs typeface="+mj-ea"/>
              </a:rPr>
              <a:t> provides the basic information, necessary for the planning a lesson on that topic </a:t>
            </a:r>
            <a:r>
              <a:rPr sz="2800" dirty="0">
                <a:solidFill>
                  <a:srgbClr val="131D84"/>
                </a:solidFill>
                <a:latin typeface="+mj-ea"/>
                <a:cs typeface="+mj-ea"/>
              </a:rPr>
              <a:t>(</a:t>
            </a:r>
            <a:r>
              <a:rPr lang="en-US" sz="2800" dirty="0">
                <a:solidFill>
                  <a:srgbClr val="131D84"/>
                </a:solidFill>
                <a:latin typeface="+mj-ea"/>
                <a:cs typeface="+mj-ea"/>
              </a:rPr>
              <a:t>and links to additional information in some cases</a:t>
            </a:r>
            <a:r>
              <a:rPr sz="2800" dirty="0">
                <a:solidFill>
                  <a:srgbClr val="131D84"/>
                </a:solidFill>
                <a:latin typeface="+mj-ea"/>
                <a:cs typeface="+mj-ea"/>
              </a:rPr>
              <a:t>).</a:t>
            </a:r>
          </a:p>
          <a:p>
            <a:pPr lvl="0" indent="1130300" algn="just">
              <a:defRPr sz="1800"/>
            </a:pPr>
            <a:r>
              <a:rPr sz="2800" dirty="0">
                <a:solidFill>
                  <a:srgbClr val="131D84"/>
                </a:solidFill>
                <a:latin typeface="+mj-ea"/>
                <a:cs typeface="+mj-ea"/>
              </a:rPr>
              <a:t>! </a:t>
            </a:r>
            <a:r>
              <a:rPr lang="en-US" sz="2800" dirty="0">
                <a:solidFill>
                  <a:srgbClr val="131D84"/>
                </a:solidFill>
                <a:latin typeface="+mj-ea"/>
                <a:cs typeface="+mj-ea"/>
              </a:rPr>
              <a:t>THESE ARE NOT READY-TO-USE LESSONS</a:t>
            </a:r>
            <a:r>
              <a:rPr sz="2800" dirty="0">
                <a:solidFill>
                  <a:srgbClr val="131D84"/>
                </a:solidFill>
                <a:latin typeface="+mj-ea"/>
                <a:cs typeface="+mj-ea"/>
              </a:rPr>
              <a:t>!</a:t>
            </a:r>
          </a:p>
          <a:p>
            <a:pPr marL="1358900" lvl="0" indent="-228600" algn="just">
              <a:buSzPct val="100000"/>
              <a:buChar char="•"/>
              <a:defRPr sz="1800"/>
            </a:pPr>
            <a:r>
              <a:rPr lang="en-US" sz="2800" dirty="0">
                <a:solidFill>
                  <a:srgbClr val="131D84"/>
                </a:solidFill>
                <a:latin typeface="+mj-ea"/>
                <a:cs typeface="+mj-ea"/>
              </a:rPr>
              <a:t>Practical exercises and activities for the students -ready for use in the classroom (in most cases) and with answers provided where applicable. </a:t>
            </a:r>
            <a:endParaRPr sz="2800" dirty="0">
              <a:solidFill>
                <a:srgbClr val="131D84"/>
              </a:solidFill>
              <a:latin typeface="+mj-ea"/>
              <a:cs typeface="+mj-ea"/>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09"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10"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11" name="Shape 111"/>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13218C"/>
                </a:solidFill>
                <a:latin typeface="Calibri"/>
                <a:ea typeface="Calibri"/>
                <a:cs typeface="Calibri"/>
                <a:sym typeface="Calibri"/>
              </a:defRPr>
            </a:lvl1pPr>
          </a:lstStyle>
          <a:p>
            <a:pPr lvl="0">
              <a:defRPr sz="1800" u="none">
                <a:solidFill>
                  <a:srgbClr val="000000"/>
                </a:solidFill>
              </a:defRPr>
            </a:pPr>
            <a:r>
              <a:rPr lang="en-US" sz="4400" u="sng">
                <a:solidFill>
                  <a:srgbClr val="13218C"/>
                </a:solidFill>
              </a:rPr>
              <a:t>How to work with the materials </a:t>
            </a:r>
            <a:r>
              <a:rPr sz="4400" u="sng">
                <a:solidFill>
                  <a:srgbClr val="13218C"/>
                </a:solidFill>
              </a:rPr>
              <a:t>1</a:t>
            </a:r>
          </a:p>
        </p:txBody>
      </p:sp>
      <p:sp>
        <p:nvSpPr>
          <p:cNvPr id="112" name="Shape 112"/>
          <p:cNvSpPr/>
          <p:nvPr/>
        </p:nvSpPr>
        <p:spPr>
          <a:xfrm>
            <a:off x="748072" y="2191194"/>
            <a:ext cx="11198505" cy="2800350"/>
          </a:xfrm>
          <a:prstGeom prst="rect">
            <a:avLst/>
          </a:prstGeom>
          <a:ln w="12700">
            <a:miter lim="400000"/>
          </a:ln>
        </p:spPr>
        <p:txBody>
          <a:bodyPr lIns="0" tIns="0" rIns="0" bIns="0">
            <a:spAutoFit/>
          </a:bodyPr>
          <a:lstStyle/>
          <a:p>
            <a:pPr marL="502285" lvl="0" indent="-502285">
              <a:buClr>
                <a:srgbClr val="002060"/>
              </a:buClr>
              <a:buSzPct val="100000"/>
              <a:buAutoNum type="arabicPeriod"/>
            </a:pPr>
            <a:r>
              <a:rPr lang="en-US" sz="2600">
                <a:solidFill>
                  <a:srgbClr val="222EA8"/>
                </a:solidFill>
                <a:latin typeface="Calibri"/>
                <a:ea typeface="Calibri"/>
                <a:cs typeface="Calibri"/>
                <a:sym typeface="Calibri"/>
              </a:rPr>
              <a:t>Carefully read the theoretical part for the teacher</a:t>
            </a:r>
            <a:r>
              <a:rPr sz="2600">
                <a:solidFill>
                  <a:srgbClr val="222EA8"/>
                </a:solidFill>
                <a:latin typeface="Calibri"/>
                <a:ea typeface="Calibri"/>
                <a:cs typeface="Calibri"/>
                <a:sym typeface="Calibri"/>
              </a:rPr>
              <a:t>.</a:t>
            </a:r>
            <a:endParaRPr>
              <a:solidFill>
                <a:srgbClr val="222EA8"/>
              </a:solidFill>
              <a:latin typeface="Calibri"/>
              <a:ea typeface="Calibri"/>
              <a:cs typeface="Calibri"/>
              <a:sym typeface="Calibri"/>
            </a:endParaRPr>
          </a:p>
          <a:p>
            <a:pPr lvl="0"/>
            <a:endParaRPr sz="2600">
              <a:solidFill>
                <a:srgbClr val="222EA8"/>
              </a:solidFill>
              <a:latin typeface="Calibri"/>
              <a:ea typeface="Calibri"/>
              <a:cs typeface="Calibri"/>
              <a:sym typeface="Calibri"/>
            </a:endParaRPr>
          </a:p>
          <a:p>
            <a:pPr marL="502285" lvl="0" indent="-502285">
              <a:buClr>
                <a:srgbClr val="002060"/>
              </a:buClr>
              <a:buSzPct val="100000"/>
              <a:buAutoNum type="arabicPeriod" startAt="2"/>
            </a:pPr>
            <a:r>
              <a:rPr lang="en-US" sz="2600">
                <a:solidFill>
                  <a:srgbClr val="222EA8"/>
                </a:solidFill>
                <a:latin typeface="Calibri"/>
                <a:ea typeface="Calibri"/>
                <a:cs typeface="Calibri"/>
                <a:sym typeface="Calibri"/>
              </a:rPr>
              <a:t>Should questions arise, look for answers in the supplementary materials , on the project’s website (</a:t>
            </a:r>
            <a:r>
              <a:rPr sz="2600">
                <a:solidFill>
                  <a:srgbClr val="222EA8"/>
                </a:solidFill>
                <a:latin typeface="Calibri"/>
                <a:ea typeface="Calibri"/>
                <a:cs typeface="Calibri"/>
                <a:sym typeface="Calibri"/>
              </a:rPr>
              <a:t>http://project-stars.com)</a:t>
            </a:r>
            <a:r>
              <a:rPr lang="en-US" sz="2600">
                <a:solidFill>
                  <a:srgbClr val="222EA8"/>
                </a:solidFill>
                <a:latin typeface="Calibri"/>
                <a:ea typeface="Calibri"/>
                <a:cs typeface="Calibri"/>
                <a:sym typeface="Calibri"/>
              </a:rPr>
              <a:t>, or other internet sites</a:t>
            </a:r>
            <a:r>
              <a:rPr sz="2600">
                <a:solidFill>
                  <a:srgbClr val="222EA8"/>
                </a:solidFill>
                <a:latin typeface="Calibri"/>
                <a:ea typeface="Calibri"/>
                <a:cs typeface="Calibri"/>
                <a:sym typeface="Calibri"/>
              </a:rPr>
              <a:t>.</a:t>
            </a:r>
            <a:r>
              <a:rPr sz="2600">
                <a:solidFill>
                  <a:srgbClr val="002060"/>
                </a:solidFill>
                <a:latin typeface="Calibri"/>
                <a:ea typeface="Calibri"/>
                <a:cs typeface="Calibri"/>
                <a:sym typeface="Calibri"/>
              </a:rPr>
              <a:t>                                                           </a:t>
            </a:r>
          </a:p>
          <a:p>
            <a:pPr lvl="0"/>
            <a:r>
              <a:rPr sz="2600">
                <a:solidFill>
                  <a:srgbClr val="002060"/>
                </a:solidFill>
                <a:latin typeface="Calibri"/>
                <a:ea typeface="Calibri"/>
                <a:cs typeface="Calibri"/>
                <a:sym typeface="Calibri"/>
              </a:rPr>
              <a:t>	</a:t>
            </a:r>
            <a:r>
              <a:rPr lang="en-US" sz="2600">
                <a:solidFill>
                  <a:srgbClr val="002060"/>
                </a:solidFill>
                <a:latin typeface="Calibri"/>
                <a:ea typeface="Calibri"/>
                <a:cs typeface="Calibri"/>
                <a:sym typeface="Calibri"/>
              </a:rPr>
              <a:t>Attention! Make sure the information is reliable!</a:t>
            </a:r>
            <a:endParaRPr sz="2600">
              <a:solidFill>
                <a:srgbClr val="162796"/>
              </a:solidFill>
              <a:latin typeface="Calibri"/>
              <a:ea typeface="Calibri"/>
              <a:cs typeface="Calibri"/>
              <a:sym typeface="Calibri"/>
            </a:endParaRPr>
          </a:p>
          <a:p>
            <a:pPr marL="502285" lvl="0" indent="-502285">
              <a:buClr>
                <a:srgbClr val="002163"/>
              </a:buClr>
              <a:buSzPct val="100000"/>
              <a:buAutoNum type="arabicPeriod" startAt="3"/>
            </a:pPr>
            <a:r>
              <a:rPr lang="en-US" sz="2600">
                <a:solidFill>
                  <a:srgbClr val="162796"/>
                </a:solidFill>
                <a:latin typeface="Calibri"/>
                <a:ea typeface="Calibri"/>
                <a:cs typeface="Calibri"/>
                <a:sym typeface="Calibri"/>
              </a:rPr>
              <a:t>Prepare the theoretical part of your lesson. </a:t>
            </a:r>
            <a:endParaRPr sz="2600">
              <a:solidFill>
                <a:srgbClr val="162796"/>
              </a:solidFill>
              <a:latin typeface="Calibri"/>
              <a:ea typeface="Calibri"/>
              <a:cs typeface="Calibri"/>
              <a:sym typeface="Calibri"/>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15"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16"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17" name="Shape 117"/>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152294"/>
                </a:solidFill>
                <a:latin typeface="Calibri"/>
                <a:ea typeface="Calibri"/>
                <a:cs typeface="Calibri"/>
                <a:sym typeface="Calibri"/>
              </a:defRPr>
            </a:lvl1pPr>
          </a:lstStyle>
          <a:p>
            <a:pPr lvl="0">
              <a:defRPr sz="1800" u="none">
                <a:solidFill>
                  <a:srgbClr val="000000"/>
                </a:solidFill>
              </a:defRPr>
            </a:pPr>
            <a:r>
              <a:rPr lang="en-US" sz="4400" u="sng">
                <a:solidFill>
                  <a:srgbClr val="13218C"/>
                </a:solidFill>
                <a:sym typeface="+mn-ea"/>
              </a:rPr>
              <a:t>How to work with the materials</a:t>
            </a:r>
            <a:r>
              <a:rPr sz="4400" u="sng">
                <a:solidFill>
                  <a:srgbClr val="152294"/>
                </a:solidFill>
              </a:rPr>
              <a:t> 2</a:t>
            </a:r>
          </a:p>
        </p:txBody>
      </p:sp>
      <p:sp>
        <p:nvSpPr>
          <p:cNvPr id="118" name="Shape 118"/>
          <p:cNvSpPr/>
          <p:nvPr/>
        </p:nvSpPr>
        <p:spPr>
          <a:xfrm>
            <a:off x="496747" y="1718652"/>
            <a:ext cx="11198506" cy="3629025"/>
          </a:xfrm>
          <a:prstGeom prst="rect">
            <a:avLst/>
          </a:prstGeom>
          <a:ln w="12700">
            <a:miter lim="400000"/>
          </a:ln>
        </p:spPr>
        <p:txBody>
          <a:bodyPr lIns="0" tIns="0" rIns="0" bIns="0">
            <a:spAutoFit/>
          </a:bodyPr>
          <a:lstStyle/>
          <a:p>
            <a:pPr lvl="0" algn="just">
              <a:buClr>
                <a:srgbClr val="002163"/>
              </a:buClr>
            </a:pPr>
            <a:r>
              <a:rPr lang="en-US" sz="2800" b="1">
                <a:solidFill>
                  <a:srgbClr val="182192"/>
                </a:solidFill>
                <a:latin typeface="Calibri"/>
                <a:ea typeface="Calibri"/>
                <a:cs typeface="Calibri"/>
                <a:sym typeface="Calibri"/>
              </a:rPr>
              <a:t>When p</a:t>
            </a:r>
            <a:r>
              <a:rPr lang="en-US" sz="2800" b="1">
                <a:solidFill>
                  <a:srgbClr val="162796"/>
                </a:solidFill>
                <a:latin typeface="Calibri"/>
                <a:ea typeface="Calibri"/>
                <a:cs typeface="Calibri"/>
                <a:sym typeface="Calibri"/>
              </a:rPr>
              <a:t>repar</a:t>
            </a:r>
            <a:r>
              <a:rPr lang="en-US" altLang="en-US" sz="2800" b="1">
                <a:solidFill>
                  <a:srgbClr val="162796"/>
                </a:solidFill>
                <a:latin typeface="Calibri"/>
                <a:ea typeface="Calibri"/>
                <a:cs typeface="Calibri"/>
                <a:sym typeface="Calibri"/>
              </a:rPr>
              <a:t>ing</a:t>
            </a:r>
            <a:r>
              <a:rPr lang="en-US" sz="2800" b="1">
                <a:solidFill>
                  <a:srgbClr val="162796"/>
                </a:solidFill>
                <a:latin typeface="Calibri"/>
                <a:ea typeface="Calibri"/>
                <a:cs typeface="Calibri"/>
                <a:sym typeface="Calibri"/>
              </a:rPr>
              <a:t> the theoretical part of your lesson</a:t>
            </a:r>
            <a:r>
              <a:rPr sz="2600" b="1">
                <a:solidFill>
                  <a:srgbClr val="182192"/>
                </a:solidFill>
                <a:latin typeface="Calibri"/>
                <a:ea typeface="Calibri"/>
                <a:cs typeface="Calibri"/>
                <a:sym typeface="Calibri"/>
              </a:rPr>
              <a:t>:</a:t>
            </a:r>
            <a:endParaRPr sz="2600">
              <a:solidFill>
                <a:srgbClr val="182192"/>
              </a:solidFill>
              <a:latin typeface="Calibri"/>
              <a:ea typeface="Calibri"/>
              <a:cs typeface="Calibri"/>
              <a:sym typeface="Calibri"/>
            </a:endParaRPr>
          </a:p>
          <a:p>
            <a:pPr lvl="0" algn="just">
              <a:buClr>
                <a:srgbClr val="002163"/>
              </a:buClr>
            </a:pPr>
            <a:endParaRPr sz="2600">
              <a:solidFill>
                <a:srgbClr val="182192"/>
              </a:solidFill>
              <a:latin typeface="Calibri"/>
              <a:ea typeface="Calibri"/>
              <a:cs typeface="Calibri"/>
              <a:sym typeface="Calibri"/>
            </a:endParaRPr>
          </a:p>
          <a:p>
            <a:pPr lvl="0" algn="just">
              <a:lnSpc>
                <a:spcPct val="120000"/>
              </a:lnSpc>
              <a:buClr>
                <a:srgbClr val="002163"/>
              </a:buClr>
            </a:pPr>
            <a:r>
              <a:rPr lang="en-US" sz="2600" b="1">
                <a:solidFill>
                  <a:srgbClr val="182192"/>
                </a:solidFill>
                <a:latin typeface="Calibri"/>
                <a:ea typeface="Calibri"/>
                <a:cs typeface="Calibri"/>
                <a:sym typeface="Calibri"/>
              </a:rPr>
              <a:t>EM spectrum</a:t>
            </a:r>
            <a:r>
              <a:rPr sz="2600">
                <a:solidFill>
                  <a:srgbClr val="182192"/>
                </a:solidFill>
                <a:latin typeface="Calibri"/>
                <a:ea typeface="Calibri"/>
                <a:cs typeface="Calibri"/>
                <a:sym typeface="Calibri"/>
              </a:rPr>
              <a:t>:</a:t>
            </a:r>
            <a:r>
              <a:rPr lang="en-US" sz="2600">
                <a:solidFill>
                  <a:srgbClr val="182192"/>
                </a:solidFill>
                <a:latin typeface="Calibri"/>
                <a:ea typeface="Calibri"/>
                <a:cs typeface="Calibri"/>
                <a:sym typeface="Calibri"/>
              </a:rPr>
              <a:t> you need to make sure the studentd understand well</a:t>
            </a:r>
            <a:r>
              <a:rPr sz="2600">
                <a:solidFill>
                  <a:srgbClr val="182192"/>
                </a:solidFill>
                <a:latin typeface="Calibri"/>
                <a:ea typeface="Calibri"/>
                <a:cs typeface="Calibri"/>
                <a:sym typeface="Calibri"/>
              </a:rPr>
              <a:t>:</a:t>
            </a:r>
          </a:p>
          <a:p>
            <a:pPr marL="228600" lvl="0" indent="-228600" algn="just">
              <a:lnSpc>
                <a:spcPct val="120000"/>
              </a:lnSpc>
              <a:buClr>
                <a:srgbClr val="002163"/>
              </a:buClr>
              <a:buSzPct val="100000"/>
              <a:buChar char="•"/>
            </a:pPr>
            <a:r>
              <a:rPr lang="en-US" sz="2600">
                <a:solidFill>
                  <a:srgbClr val="182192"/>
                </a:solidFill>
                <a:latin typeface="Calibri"/>
                <a:ea typeface="Calibri"/>
                <a:cs typeface="Calibri"/>
                <a:sym typeface="Calibri"/>
              </a:rPr>
              <a:t>the connection between wavelength and frequency</a:t>
            </a:r>
            <a:r>
              <a:rPr sz="2600">
                <a:solidFill>
                  <a:srgbClr val="182192"/>
                </a:solidFill>
                <a:latin typeface="Calibri"/>
                <a:ea typeface="Calibri"/>
                <a:cs typeface="Calibri"/>
                <a:sym typeface="Calibri"/>
              </a:rPr>
              <a:t>; </a:t>
            </a:r>
          </a:p>
          <a:p>
            <a:pPr marL="228600" lvl="0" indent="-228600" algn="just">
              <a:lnSpc>
                <a:spcPct val="120000"/>
              </a:lnSpc>
              <a:buClr>
                <a:srgbClr val="002163"/>
              </a:buClr>
              <a:buSzPct val="100000"/>
              <a:buChar char="•"/>
            </a:pPr>
            <a:r>
              <a:rPr lang="en-US" sz="2600">
                <a:solidFill>
                  <a:srgbClr val="182192"/>
                </a:solidFill>
                <a:latin typeface="Calibri"/>
                <a:ea typeface="Calibri"/>
                <a:cs typeface="Calibri"/>
                <a:sym typeface="Calibri"/>
              </a:rPr>
              <a:t>how different wavelenghts are measured</a:t>
            </a:r>
            <a:r>
              <a:rPr sz="2600">
                <a:solidFill>
                  <a:srgbClr val="182192"/>
                </a:solidFill>
                <a:latin typeface="Calibri"/>
                <a:ea typeface="Calibri"/>
                <a:cs typeface="Calibri"/>
                <a:sym typeface="Calibri"/>
              </a:rPr>
              <a:t>; </a:t>
            </a:r>
          </a:p>
          <a:p>
            <a:pPr marL="228600" lvl="0" indent="-228600" algn="just">
              <a:lnSpc>
                <a:spcPct val="120000"/>
              </a:lnSpc>
              <a:buClr>
                <a:srgbClr val="002163"/>
              </a:buClr>
              <a:buSzPct val="100000"/>
              <a:buChar char="•"/>
            </a:pPr>
            <a:r>
              <a:rPr lang="en-US" sz="2600">
                <a:solidFill>
                  <a:srgbClr val="182192"/>
                </a:solidFill>
                <a:latin typeface="Calibri"/>
                <a:ea typeface="Calibri"/>
                <a:cs typeface="Calibri"/>
                <a:sym typeface="Calibri"/>
              </a:rPr>
              <a:t>how the atmosphere affects the propagation of EM waves with different lengths.</a:t>
            </a:r>
            <a:endParaRPr sz="2100">
              <a:solidFill>
                <a:srgbClr val="182192"/>
              </a:solidFill>
              <a:latin typeface="Calibri"/>
              <a:ea typeface="Calibri"/>
              <a:cs typeface="Calibri"/>
              <a:sym typeface="Calibri"/>
            </a:endParaRPr>
          </a:p>
          <a:p>
            <a:pPr lvl="0" algn="just"/>
            <a:endParaRPr sz="2600">
              <a:solidFill>
                <a:srgbClr val="182192"/>
              </a:solidFill>
              <a:latin typeface="Calibri"/>
              <a:ea typeface="Calibri"/>
              <a:cs typeface="Calibri"/>
              <a:sym typeface="Calibri"/>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21"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22"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23" name="Shape 123"/>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152294"/>
                </a:solidFill>
                <a:latin typeface="Calibri"/>
                <a:ea typeface="Calibri"/>
                <a:cs typeface="Calibri"/>
                <a:sym typeface="Calibri"/>
              </a:defRPr>
            </a:lvl1pPr>
          </a:lstStyle>
          <a:p>
            <a:pPr lvl="0">
              <a:defRPr sz="1800" u="none">
                <a:solidFill>
                  <a:srgbClr val="000000"/>
                </a:solidFill>
              </a:defRPr>
            </a:pPr>
            <a:r>
              <a:rPr lang="en-US" sz="4400" u="sng">
                <a:solidFill>
                  <a:srgbClr val="13218C"/>
                </a:solidFill>
                <a:sym typeface="+mn-ea"/>
              </a:rPr>
              <a:t>How to work with the materials</a:t>
            </a:r>
            <a:r>
              <a:rPr sz="4400" u="sng">
                <a:solidFill>
                  <a:srgbClr val="152294"/>
                </a:solidFill>
              </a:rPr>
              <a:t> 3</a:t>
            </a:r>
          </a:p>
        </p:txBody>
      </p:sp>
      <p:sp>
        <p:nvSpPr>
          <p:cNvPr id="124" name="Shape 124"/>
          <p:cNvSpPr/>
          <p:nvPr/>
        </p:nvSpPr>
        <p:spPr>
          <a:xfrm>
            <a:off x="496747" y="1683092"/>
            <a:ext cx="11198506" cy="3474085"/>
          </a:xfrm>
          <a:prstGeom prst="rect">
            <a:avLst/>
          </a:prstGeom>
          <a:ln w="12700">
            <a:miter lim="400000"/>
          </a:ln>
        </p:spPr>
        <p:txBody>
          <a:bodyPr lIns="0" tIns="0" rIns="0" bIns="0">
            <a:spAutoFit/>
          </a:bodyPr>
          <a:lstStyle/>
          <a:p>
            <a:pPr lvl="0" algn="just">
              <a:buClr>
                <a:srgbClr val="002163"/>
              </a:buClr>
            </a:pPr>
            <a:r>
              <a:rPr lang="en-US" sz="2800" b="1">
                <a:solidFill>
                  <a:srgbClr val="182192"/>
                </a:solidFill>
                <a:latin typeface="Calibri"/>
                <a:ea typeface="Calibri"/>
                <a:cs typeface="Calibri"/>
                <a:sym typeface="Calibri"/>
              </a:rPr>
              <a:t>When p</a:t>
            </a:r>
            <a:r>
              <a:rPr lang="en-US" sz="2800" b="1">
                <a:solidFill>
                  <a:srgbClr val="162796"/>
                </a:solidFill>
                <a:latin typeface="Calibri"/>
                <a:ea typeface="Calibri"/>
                <a:cs typeface="Calibri"/>
                <a:sym typeface="Calibri"/>
              </a:rPr>
              <a:t>repar</a:t>
            </a:r>
            <a:r>
              <a:rPr lang="en-US" altLang="en-US" sz="2800" b="1">
                <a:solidFill>
                  <a:srgbClr val="162796"/>
                </a:solidFill>
                <a:latin typeface="Calibri"/>
                <a:ea typeface="Calibri"/>
                <a:cs typeface="Calibri"/>
                <a:sym typeface="Calibri"/>
              </a:rPr>
              <a:t>ing</a:t>
            </a:r>
            <a:r>
              <a:rPr lang="en-US" sz="2800" b="1">
                <a:solidFill>
                  <a:srgbClr val="162796"/>
                </a:solidFill>
                <a:latin typeface="Calibri"/>
                <a:ea typeface="Calibri"/>
                <a:cs typeface="Calibri"/>
                <a:sym typeface="Calibri"/>
              </a:rPr>
              <a:t> the theoretical part of your lesson</a:t>
            </a:r>
            <a:r>
              <a:rPr sz="2800" b="1">
                <a:solidFill>
                  <a:srgbClr val="182192"/>
                </a:solidFill>
                <a:latin typeface="Calibri"/>
                <a:ea typeface="Calibri"/>
                <a:cs typeface="Calibri"/>
                <a:sym typeface="Calibri"/>
              </a:rPr>
              <a:t>:</a:t>
            </a:r>
            <a:endParaRPr sz="2800">
              <a:solidFill>
                <a:srgbClr val="182192"/>
              </a:solidFill>
              <a:latin typeface="Calibri"/>
              <a:ea typeface="Calibri"/>
              <a:cs typeface="Calibri"/>
              <a:sym typeface="Calibri"/>
            </a:endParaRPr>
          </a:p>
          <a:p>
            <a:pPr lvl="0" algn="just">
              <a:buClr>
                <a:srgbClr val="002163"/>
              </a:buClr>
            </a:pPr>
            <a:r>
              <a:rPr lang="en-US" sz="2500" b="1">
                <a:solidFill>
                  <a:srgbClr val="182192"/>
                </a:solidFill>
                <a:latin typeface="Calibri"/>
                <a:ea typeface="Calibri"/>
                <a:cs typeface="Calibri"/>
                <a:sym typeface="Calibri"/>
              </a:rPr>
              <a:t>Observatories</a:t>
            </a:r>
            <a:r>
              <a:rPr sz="2500">
                <a:solidFill>
                  <a:srgbClr val="182192"/>
                </a:solidFill>
                <a:latin typeface="Calibri"/>
                <a:ea typeface="Calibri"/>
                <a:cs typeface="Calibri"/>
                <a:sym typeface="Calibri"/>
              </a:rPr>
              <a:t>: </a:t>
            </a:r>
          </a:p>
          <a:p>
            <a:pPr marL="196215" lvl="0" indent="-196215" algn="just">
              <a:lnSpc>
                <a:spcPct val="120000"/>
              </a:lnSpc>
              <a:buSzPct val="100000"/>
              <a:buChar char="•"/>
            </a:pPr>
            <a:r>
              <a:rPr lang="en-US" sz="2400">
                <a:solidFill>
                  <a:srgbClr val="182192"/>
                </a:solidFill>
                <a:latin typeface="Calibri"/>
                <a:ea typeface="Calibri"/>
                <a:cs typeface="Calibri"/>
                <a:sym typeface="Calibri"/>
              </a:rPr>
              <a:t>the students should understand the terms observatory and instrument and the difference between them; </a:t>
            </a:r>
            <a:endParaRPr sz="2400">
              <a:solidFill>
                <a:srgbClr val="182192"/>
              </a:solidFill>
              <a:latin typeface="Calibri"/>
              <a:ea typeface="Calibri"/>
              <a:cs typeface="Calibri"/>
              <a:sym typeface="Calibri"/>
            </a:endParaRPr>
          </a:p>
          <a:p>
            <a:pPr marL="196215" lvl="0" indent="-196215" algn="just">
              <a:lnSpc>
                <a:spcPct val="120000"/>
              </a:lnSpc>
              <a:buSzPct val="100000"/>
              <a:buChar char="•"/>
            </a:pPr>
            <a:r>
              <a:rPr lang="en-US" sz="2400">
                <a:solidFill>
                  <a:srgbClr val="182192"/>
                </a:solidFill>
                <a:latin typeface="Calibri"/>
                <a:ea typeface="Calibri"/>
                <a:cs typeface="Calibri"/>
                <a:sym typeface="Calibri"/>
              </a:rPr>
              <a:t>the students should differenciate the types of observatories and telescopes;</a:t>
            </a:r>
            <a:endParaRPr sz="2400">
              <a:solidFill>
                <a:srgbClr val="182192"/>
              </a:solidFill>
              <a:latin typeface="Calibri"/>
              <a:ea typeface="Calibri"/>
              <a:cs typeface="Calibri"/>
              <a:sym typeface="Calibri"/>
            </a:endParaRPr>
          </a:p>
          <a:p>
            <a:pPr marL="196215" lvl="0" indent="-196215" algn="just">
              <a:lnSpc>
                <a:spcPct val="120000"/>
              </a:lnSpc>
              <a:buSzPct val="100000"/>
              <a:buChar char="•"/>
            </a:pPr>
            <a:r>
              <a:rPr lang="en-US" sz="2400">
                <a:solidFill>
                  <a:srgbClr val="182192"/>
                </a:solidFill>
                <a:latin typeface="Calibri"/>
                <a:ea typeface="Calibri"/>
                <a:cs typeface="Calibri"/>
                <a:sym typeface="Calibri"/>
              </a:rPr>
              <a:t>make sure teh students understand that some types of telescopes (e.g. optical ones) can be either ground-based or space-based, while others (e.g. X-ray) can only be space-based. </a:t>
            </a:r>
            <a:endParaRPr sz="2400">
              <a:solidFill>
                <a:srgbClr val="182192"/>
              </a:solidFill>
              <a:latin typeface="Calibri"/>
              <a:ea typeface="Calibri"/>
              <a:cs typeface="Calibri"/>
              <a:sym typeface="Calibri"/>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27"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28"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29" name="Shape 129"/>
          <p:cNvSpPr/>
          <p:nvPr/>
        </p:nvSpPr>
        <p:spPr>
          <a:xfrm>
            <a:off x="611047" y="2066464"/>
            <a:ext cx="11198506" cy="1697990"/>
          </a:xfrm>
          <a:prstGeom prst="rect">
            <a:avLst/>
          </a:prstGeom>
          <a:ln w="12700">
            <a:miter lim="400000"/>
          </a:ln>
        </p:spPr>
        <p:txBody>
          <a:bodyPr lIns="0" tIns="0" rIns="0" bIns="0">
            <a:spAutoFit/>
          </a:bodyPr>
          <a:lstStyle/>
          <a:p>
            <a:pPr marL="347345" lvl="0" indent="-347345">
              <a:lnSpc>
                <a:spcPct val="120000"/>
              </a:lnSpc>
              <a:buClr>
                <a:srgbClr val="002060"/>
              </a:buClr>
              <a:buSzPct val="100000"/>
              <a:buAutoNum type="arabicPeriod" startAt="4"/>
            </a:pPr>
            <a:r>
              <a:rPr lang="en-US" sz="2400">
                <a:solidFill>
                  <a:srgbClr val="182392"/>
                </a:solidFill>
                <a:latin typeface="Calibri"/>
                <a:ea typeface="Calibri"/>
                <a:cs typeface="Calibri"/>
                <a:sym typeface="Calibri"/>
              </a:rPr>
              <a:t>Read carefully the practical exercises and their answers. </a:t>
            </a:r>
          </a:p>
          <a:p>
            <a:pPr marL="347345" lvl="0" indent="-347345">
              <a:lnSpc>
                <a:spcPct val="120000"/>
              </a:lnSpc>
              <a:buClr>
                <a:srgbClr val="002060"/>
              </a:buClr>
              <a:buSzPct val="100000"/>
              <a:buAutoNum type="arabicPeriod" startAt="4"/>
            </a:pPr>
            <a:r>
              <a:rPr lang="en-US" sz="2400">
                <a:solidFill>
                  <a:srgbClr val="222EA8"/>
                </a:solidFill>
                <a:latin typeface="Calibri"/>
                <a:ea typeface="Calibri"/>
                <a:cs typeface="Calibri"/>
                <a:sym typeface="Calibri"/>
              </a:rPr>
              <a:t>Should questions arise, look for answers in the supplementary materials , on the project’s website (</a:t>
            </a:r>
            <a:r>
              <a:rPr sz="2400">
                <a:solidFill>
                  <a:srgbClr val="222EA8"/>
                </a:solidFill>
                <a:latin typeface="Calibri"/>
                <a:ea typeface="Calibri"/>
                <a:cs typeface="Calibri"/>
                <a:sym typeface="Calibri"/>
              </a:rPr>
              <a:t>http://project-stars.com)</a:t>
            </a:r>
            <a:r>
              <a:rPr lang="en-US" sz="2400">
                <a:solidFill>
                  <a:srgbClr val="222EA8"/>
                </a:solidFill>
                <a:latin typeface="Calibri"/>
                <a:ea typeface="Calibri"/>
                <a:cs typeface="Calibri"/>
                <a:sym typeface="Calibri"/>
              </a:rPr>
              <a:t>, or other internet sites</a:t>
            </a:r>
            <a:r>
              <a:rPr sz="2400">
                <a:solidFill>
                  <a:srgbClr val="222EA8"/>
                </a:solidFill>
                <a:latin typeface="Calibri"/>
                <a:ea typeface="Calibri"/>
                <a:cs typeface="Calibri"/>
                <a:sym typeface="Calibri"/>
              </a:rPr>
              <a:t>.</a:t>
            </a:r>
            <a:r>
              <a:rPr sz="2400">
                <a:solidFill>
                  <a:srgbClr val="002060"/>
                </a:solidFill>
                <a:latin typeface="Calibri"/>
                <a:ea typeface="Calibri"/>
                <a:cs typeface="Calibri"/>
                <a:sym typeface="Calibri"/>
              </a:rPr>
              <a:t>                                                           </a:t>
            </a:r>
          </a:p>
          <a:p>
            <a:pPr lvl="0"/>
            <a:r>
              <a:rPr sz="24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Attention! Make sure the information is reliable!</a:t>
            </a:r>
            <a:endParaRPr sz="2400">
              <a:latin typeface="Calibri"/>
              <a:ea typeface="Calibri"/>
              <a:cs typeface="Calibri"/>
              <a:sym typeface="Calibri"/>
            </a:endParaRPr>
          </a:p>
        </p:txBody>
      </p:sp>
      <p:sp>
        <p:nvSpPr>
          <p:cNvPr id="130" name="Shape 130"/>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152294"/>
                </a:solidFill>
                <a:latin typeface="Calibri"/>
                <a:ea typeface="Calibri"/>
                <a:cs typeface="Calibri"/>
                <a:sym typeface="Calibri"/>
              </a:defRPr>
            </a:lvl1pPr>
          </a:lstStyle>
          <a:p>
            <a:pPr lvl="0">
              <a:defRPr sz="1800" u="none">
                <a:solidFill>
                  <a:srgbClr val="000000"/>
                </a:solidFill>
              </a:defRPr>
            </a:pPr>
            <a:r>
              <a:rPr lang="en-US" sz="4400" u="sng">
                <a:solidFill>
                  <a:srgbClr val="13218C"/>
                </a:solidFill>
                <a:sym typeface="+mn-ea"/>
              </a:rPr>
              <a:t>How to work with the materials</a:t>
            </a:r>
            <a:r>
              <a:rPr sz="4400" u="sng">
                <a:solidFill>
                  <a:srgbClr val="152294"/>
                </a:solidFill>
              </a:rPr>
              <a:t> 4</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33"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34"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35" name="Shape 135"/>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152294"/>
                </a:solidFill>
                <a:latin typeface="Calibri"/>
                <a:ea typeface="Calibri"/>
                <a:cs typeface="Calibri"/>
                <a:sym typeface="Calibri"/>
              </a:defRPr>
            </a:lvl1pPr>
          </a:lstStyle>
          <a:p>
            <a:pPr lvl="0">
              <a:defRPr sz="1800" u="none">
                <a:solidFill>
                  <a:srgbClr val="000000"/>
                </a:solidFill>
              </a:defRPr>
            </a:pPr>
            <a:r>
              <a:rPr lang="en-US" sz="4400" u="sng">
                <a:solidFill>
                  <a:srgbClr val="13218C"/>
                </a:solidFill>
                <a:sym typeface="+mn-ea"/>
              </a:rPr>
              <a:t>How to work with the materials</a:t>
            </a:r>
            <a:r>
              <a:rPr sz="4400" u="sng">
                <a:solidFill>
                  <a:srgbClr val="152294"/>
                </a:solidFill>
              </a:rPr>
              <a:t> 5</a:t>
            </a:r>
          </a:p>
        </p:txBody>
      </p:sp>
      <p:sp>
        <p:nvSpPr>
          <p:cNvPr id="136" name="Shape 136"/>
          <p:cNvSpPr/>
          <p:nvPr/>
        </p:nvSpPr>
        <p:spPr>
          <a:xfrm>
            <a:off x="499785" y="1487345"/>
            <a:ext cx="11080809" cy="2880360"/>
          </a:xfrm>
          <a:prstGeom prst="rect">
            <a:avLst/>
          </a:prstGeom>
          <a:ln w="12700">
            <a:miter lim="400000"/>
          </a:ln>
        </p:spPr>
        <p:txBody>
          <a:bodyPr lIns="0" tIns="0" rIns="0" bIns="0">
            <a:spAutoFit/>
          </a:bodyPr>
          <a:lstStyle/>
          <a:p>
            <a:pPr marL="0" lvl="0" indent="0">
              <a:lnSpc>
                <a:spcPct val="120000"/>
              </a:lnSpc>
              <a:buClr>
                <a:srgbClr val="002060"/>
              </a:buClr>
              <a:buSzPct val="100000"/>
              <a:buNone/>
            </a:pPr>
            <a:r>
              <a:rPr lang="" altLang="en-US" sz="2400">
                <a:solidFill>
                  <a:srgbClr val="183294"/>
                </a:solidFill>
                <a:latin typeface="Calibri"/>
                <a:ea typeface="Calibri"/>
                <a:cs typeface="Calibri"/>
                <a:sym typeface="Calibri"/>
              </a:rPr>
              <a:t>6. </a:t>
            </a:r>
            <a:r>
              <a:rPr lang="en-US" sz="2400">
                <a:solidFill>
                  <a:srgbClr val="183294"/>
                </a:solidFill>
                <a:latin typeface="Calibri"/>
                <a:ea typeface="Calibri"/>
                <a:cs typeface="Calibri"/>
                <a:sym typeface="Calibri"/>
              </a:rPr>
              <a:t>Depending on the theoretical content of your lesson, choose appropriate pracical activities to use. You can look for additional exercises in the supplementary materials or at the webpage of the project</a:t>
            </a:r>
            <a:r>
              <a:rPr sz="2400">
                <a:solidFill>
                  <a:srgbClr val="183294"/>
                </a:solidFill>
                <a:latin typeface="Calibri"/>
                <a:ea typeface="Calibri"/>
                <a:cs typeface="Calibri"/>
                <a:sym typeface="Calibri"/>
              </a:rPr>
              <a:t> (http://project-stars.com/?lang=bg)</a:t>
            </a:r>
            <a:r>
              <a:rPr lang="en-US" sz="2400">
                <a:solidFill>
                  <a:srgbClr val="183294"/>
                </a:solidFill>
                <a:latin typeface="Calibri"/>
                <a:ea typeface="Calibri"/>
                <a:cs typeface="Calibri"/>
                <a:sym typeface="Calibri"/>
              </a:rPr>
              <a:t>,</a:t>
            </a:r>
            <a:r>
              <a:rPr sz="2400">
                <a:solidFill>
                  <a:srgbClr val="183294"/>
                </a:solidFill>
                <a:latin typeface="Calibri"/>
                <a:ea typeface="Calibri"/>
                <a:cs typeface="Calibri"/>
                <a:sym typeface="Calibri"/>
              </a:rPr>
              <a:t> </a:t>
            </a:r>
            <a:r>
              <a:rPr lang="en-US" sz="2400">
                <a:solidFill>
                  <a:srgbClr val="222EA8"/>
                </a:solidFill>
                <a:latin typeface="Calibri"/>
                <a:ea typeface="Calibri"/>
                <a:cs typeface="Calibri"/>
                <a:sym typeface="Calibri"/>
              </a:rPr>
              <a:t>or other internet sites</a:t>
            </a:r>
            <a:r>
              <a:rPr sz="2400">
                <a:solidFill>
                  <a:srgbClr val="222EA8"/>
                </a:solidFill>
                <a:latin typeface="Calibri"/>
                <a:ea typeface="Calibri"/>
                <a:cs typeface="Calibri"/>
                <a:sym typeface="Calibri"/>
              </a:rPr>
              <a:t>.</a:t>
            </a:r>
            <a:r>
              <a:rPr sz="2400">
                <a:solidFill>
                  <a:srgbClr val="002060"/>
                </a:solidFill>
                <a:latin typeface="Calibri"/>
                <a:ea typeface="Calibri"/>
                <a:cs typeface="Calibri"/>
                <a:sym typeface="Calibri"/>
              </a:rPr>
              <a:t>                                                           </a:t>
            </a:r>
          </a:p>
          <a:p>
            <a:pPr lvl="0"/>
            <a:r>
              <a:rPr sz="24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Attention! Make sure the information is reliable!</a:t>
            </a:r>
          </a:p>
          <a:p>
            <a:pPr lvl="0"/>
            <a:r>
              <a:rPr lang="" altLang="en-US" sz="2400">
                <a:solidFill>
                  <a:srgbClr val="122994"/>
                </a:solidFill>
                <a:latin typeface="Calibri"/>
                <a:ea typeface="Calibri"/>
                <a:cs typeface="Calibri"/>
                <a:sym typeface="Calibri"/>
              </a:rPr>
              <a:t>7. </a:t>
            </a:r>
            <a:r>
              <a:rPr lang="en-US" sz="2400">
                <a:solidFill>
                  <a:srgbClr val="122994"/>
                </a:solidFill>
                <a:latin typeface="Calibri"/>
                <a:ea typeface="Calibri"/>
                <a:cs typeface="Calibri"/>
                <a:sym typeface="Calibri"/>
              </a:rPr>
              <a:t>Keep in mind that some of the activities require materials that should be available during the lesson.</a:t>
            </a:r>
            <a:endParaRPr sz="2400">
              <a:solidFill>
                <a:srgbClr val="122994"/>
              </a:solidFill>
              <a:latin typeface="Calibri"/>
              <a:ea typeface="Calibri"/>
              <a:cs typeface="Calibri"/>
              <a:sym typeface="Calibri"/>
            </a:endParaRP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B9BD5"/>
          </a:solidFill>
          <a:prstDash val="solid"/>
          <a:bevel/>
        </a:ln>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rgbClr val="5B9BD5"/>
          </a:solidFill>
          <a:prstDash val="solid"/>
          <a:bevel/>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B9BD5"/>
          </a:solidFill>
          <a:prstDash val="solid"/>
          <a:bevel/>
        </a:ln>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rgbClr val="5B9BD5"/>
          </a:solidFill>
          <a:prstDash val="solid"/>
          <a:bevel/>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2493</Words>
  <Application>Microsoft Office PowerPoint</Application>
  <PresentationFormat>Širokouhlá</PresentationFormat>
  <Paragraphs>154</Paragraphs>
  <Slides>25</Slides>
  <Notes>2</Notes>
  <HiddenSlides>0</HiddenSlides>
  <MMClips>0</MMClips>
  <ScaleCrop>false</ScaleCrop>
  <HeadingPairs>
    <vt:vector size="6" baseType="variant">
      <vt:variant>
        <vt:lpstr>Použité písma</vt:lpstr>
      </vt:variant>
      <vt:variant>
        <vt:i4>10</vt:i4>
      </vt:variant>
      <vt:variant>
        <vt:lpstr>Motív</vt:lpstr>
      </vt:variant>
      <vt:variant>
        <vt:i4>1</vt:i4>
      </vt:variant>
      <vt:variant>
        <vt:lpstr>Nadpisy snímok</vt:lpstr>
      </vt:variant>
      <vt:variant>
        <vt:i4>25</vt:i4>
      </vt:variant>
    </vt:vector>
  </HeadingPairs>
  <TitlesOfParts>
    <vt:vector size="36" baseType="lpstr">
      <vt:lpstr>Arial</vt:lpstr>
      <vt:lpstr>Avenir Roman</vt:lpstr>
      <vt:lpstr>Calibri</vt:lpstr>
      <vt:lpstr>Calibri Light</vt:lpstr>
      <vt:lpstr>Franklin Gothic Book</vt:lpstr>
      <vt:lpstr>Helvetica</vt:lpstr>
      <vt:lpstr>Times New Roman</vt:lpstr>
      <vt:lpstr>Trebuchet MS</vt:lpstr>
      <vt:lpstr>Verdana</vt:lpstr>
      <vt:lpstr>Verdana Bold</vt:lpstr>
      <vt:lpstr>Default</vt:lpstr>
      <vt:lpstr>Prezentácia programu PowerPoint</vt:lpstr>
      <vt:lpstr>Prezentácia programu PowerPoint</vt:lpstr>
      <vt:lpstr>STARS modules</vt:lpstr>
      <vt:lpstr>Structure of the modules</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MODULE #10. CONTENTS</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
  <cp:lastModifiedBy>Andrea</cp:lastModifiedBy>
  <cp:revision>39</cp:revision>
  <dcterms:created xsi:type="dcterms:W3CDTF">2020-09-12T07:46:15Z</dcterms:created>
  <dcterms:modified xsi:type="dcterms:W3CDTF">2020-09-30T11:12:00Z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1033-11.1.0.9615</vt:lpwstr>
  </property>
</Properties>
</file>