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36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1" r:id="rId13"/>
    <p:sldId id="320" r:id="rId14"/>
    <p:sldId id="321" r:id="rId15"/>
    <p:sldId id="322" r:id="rId16"/>
    <p:sldId id="323" r:id="rId17"/>
    <p:sldId id="324" r:id="rId18"/>
    <p:sldId id="325" r:id="rId19"/>
    <p:sldId id="326" r:id="rId20"/>
    <p:sldId id="327" r:id="rId21"/>
    <p:sldId id="328" r:id="rId22"/>
    <p:sldId id="329" r:id="rId23"/>
    <p:sldId id="330" r:id="rId24"/>
    <p:sldId id="331" r:id="rId25"/>
    <p:sldId id="332" r:id="rId26"/>
    <p:sldId id="333" r:id="rId27"/>
    <p:sldId id="334" r:id="rId28"/>
    <p:sldId id="362" r:id="rId29"/>
    <p:sldId id="363" r:id="rId30"/>
  </p:sldIdLst>
  <p:sldSz cx="12192000" cy="68580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45" autoAdjust="0"/>
    <p:restoredTop sz="93729" autoAdjust="0"/>
  </p:normalViewPr>
  <p:slideViewPr>
    <p:cSldViewPr snapToGrid="0">
      <p:cViewPr varScale="1">
        <p:scale>
          <a:sx n="107" d="100"/>
          <a:sy n="107" d="100"/>
        </p:scale>
        <p:origin x="49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sk-SK" sz="1400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noProof="0" dirty="0"/>
              <a:t> </a:t>
            </a:r>
            <a:r>
              <a:rPr lang="bg-BG" sz="1400" baseline="0" noProof="0" dirty="0"/>
              <a:t>Зависимост на цената на основното огледало от средната стойност</a:t>
            </a:r>
            <a:r>
              <a:rPr lang="en-US" sz="1400" baseline="0" noProof="0" dirty="0"/>
              <a:t> </a:t>
            </a:r>
            <a:endParaRPr lang="sk-SK" sz="1400" noProof="0" dirty="0"/>
          </a:p>
        </c:rich>
      </c:tx>
      <c:layout>
        <c:manualLayout>
          <c:xMode val="edge"/>
          <c:yMode val="edge"/>
          <c:x val="0.1516365182025409"/>
          <c:y val="7.025245524033531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sk-SK" sz="140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329531411303043"/>
          <c:y val="0.12034036624978391"/>
          <c:w val="0.867983969553493"/>
          <c:h val="0.78717769968985363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olid"/>
              </a:ln>
              <a:effectLst/>
            </c:spPr>
            <c:trendlineType val="poly"/>
            <c:order val="2"/>
            <c:dispRSqr val="0"/>
            <c:dispEq val="0"/>
          </c:trendline>
          <c:xVal>
            <c:numRef>
              <c:f>List1!$A$1:$A$6</c:f>
              <c:numCache>
                <c:formatCode>General</c:formatCode>
                <c:ptCount val="6"/>
                <c:pt idx="0">
                  <c:v>0.13</c:v>
                </c:pt>
                <c:pt idx="1">
                  <c:v>0.15000000000000016</c:v>
                </c:pt>
                <c:pt idx="2">
                  <c:v>0.2</c:v>
                </c:pt>
                <c:pt idx="3">
                  <c:v>0.25</c:v>
                </c:pt>
                <c:pt idx="4">
                  <c:v>0.30000000000000032</c:v>
                </c:pt>
                <c:pt idx="5">
                  <c:v>10</c:v>
                </c:pt>
              </c:numCache>
            </c:numRef>
          </c:xVal>
          <c:yVal>
            <c:numRef>
              <c:f>List1!$B$1:$B$6</c:f>
              <c:numCache>
                <c:formatCode>General</c:formatCode>
                <c:ptCount val="6"/>
                <c:pt idx="0">
                  <c:v>6000</c:v>
                </c:pt>
                <c:pt idx="1">
                  <c:v>6600</c:v>
                </c:pt>
                <c:pt idx="2">
                  <c:v>12000</c:v>
                </c:pt>
                <c:pt idx="3">
                  <c:v>17000</c:v>
                </c:pt>
                <c:pt idx="4">
                  <c:v>22000</c:v>
                </c:pt>
                <c:pt idx="5">
                  <c:v>7025301.1902998295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BCD-473F-905C-6BAF51E84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3435392"/>
        <c:axId val="113647616"/>
      </c:scatterChart>
      <c:valAx>
        <c:axId val="113435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647616"/>
        <c:crosses val="autoZero"/>
        <c:crossBetween val="midCat"/>
      </c:valAx>
      <c:valAx>
        <c:axId val="113647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43539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1" name="Shape 5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 dirty="0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 dirty="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 dirty="0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3634153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Shape 5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509" name="Shape 50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defRPr sz="1800"/>
            </a:pPr>
            <a:r>
              <a:rPr sz="1200" i="1">
                <a:latin typeface="Calibri"/>
                <a:ea typeface="Calibri"/>
                <a:cs typeface="Calibri"/>
                <a:sym typeface="Calibri"/>
              </a:rPr>
              <a:t>DOI: 10.3102/003465430298487, </a:t>
            </a:r>
            <a:r>
              <a:rPr sz="1200">
                <a:latin typeface="Calibri"/>
                <a:ea typeface="Calibri"/>
                <a:cs typeface="Calibri"/>
                <a:sym typeface="Calibri"/>
              </a:rPr>
              <a:t>The Power of Feedback, John Hattie and Helen Timperley, </a:t>
            </a:r>
            <a:r>
              <a:rPr sz="1200" i="1">
                <a:latin typeface="Calibri"/>
                <a:ea typeface="Calibri"/>
                <a:cs typeface="Calibri"/>
                <a:sym typeface="Calibri"/>
              </a:rPr>
              <a:t>University of Auckland</a:t>
            </a:r>
          </a:p>
        </p:txBody>
      </p:sp>
    </p:spTree>
    <p:extLst>
      <p:ext uri="{BB962C8B-B14F-4D97-AF65-F5344CB8AC3E}">
        <p14:creationId xmlns:p14="http://schemas.microsoft.com/office/powerpoint/2010/main" val="1622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3509963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524000" y="3602037"/>
            <a:ext cx="9144000" cy="32559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 lvl="0">
              <a:defRPr sz="1800"/>
            </a:pPr>
            <a:r>
              <a:rPr sz="2400"/>
              <a:t>Body Level One</a:t>
            </a:r>
          </a:p>
          <a:p>
            <a:pPr lvl="1">
              <a:defRPr sz="1800"/>
            </a:pPr>
            <a:r>
              <a:rPr sz="2400"/>
              <a:t>Body Level Two</a:t>
            </a:r>
          </a:p>
          <a:p>
            <a:pPr lvl="2">
              <a:defRPr sz="1800"/>
            </a:pPr>
            <a:r>
              <a:rPr sz="2400"/>
              <a:t>Body Level Three</a:t>
            </a:r>
          </a:p>
          <a:p>
            <a:pPr lvl="3">
              <a:defRPr sz="1800"/>
            </a:pPr>
            <a:r>
              <a:rPr sz="24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8724900" y="0"/>
            <a:ext cx="2628900" cy="6542088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838200" y="365125"/>
            <a:ext cx="7734300" cy="64928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45624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831850" y="4589462"/>
            <a:ext cx="10515600" cy="22685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5181600" cy="50323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Body Level One</a:t>
            </a:r>
          </a:p>
          <a:p>
            <a:pPr lvl="1">
              <a:defRPr sz="1800" b="0"/>
            </a:pPr>
            <a:r>
              <a:rPr sz="2400" b="1"/>
              <a:t>Body Level Two</a:t>
            </a:r>
          </a:p>
          <a:p>
            <a:pPr lvl="2">
              <a:defRPr sz="1800" b="0"/>
            </a:pPr>
            <a:r>
              <a:rPr sz="2400" b="1"/>
              <a:t>Body Level Three</a:t>
            </a:r>
          </a:p>
          <a:p>
            <a:pPr lvl="3">
              <a:defRPr sz="1800" b="0"/>
            </a:pPr>
            <a:r>
              <a:rPr sz="2400" b="1"/>
              <a:t>Body Level Four</a:t>
            </a:r>
          </a:p>
          <a:p>
            <a:pPr lvl="4">
              <a:defRPr sz="1800" b="0"/>
            </a:pPr>
            <a:r>
              <a:rPr sz="2400" b="1"/>
              <a:t>Body Level Five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5183187" y="987425"/>
            <a:ext cx="6172201" cy="58705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839787" y="0"/>
            <a:ext cx="3932239" cy="20574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 lvl="0">
              <a:defRPr sz="1800"/>
            </a:pPr>
            <a:r>
              <a:rPr sz="3200"/>
              <a:t>Title Text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39787" y="2057400"/>
            <a:ext cx="3932239" cy="48006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 lvl="0">
              <a:defRPr sz="1800"/>
            </a:pPr>
            <a:r>
              <a:rPr sz="1600"/>
              <a:t>Body Level One</a:t>
            </a:r>
          </a:p>
          <a:p>
            <a:pPr lvl="1">
              <a:defRPr sz="1800"/>
            </a:pPr>
            <a:r>
              <a:rPr sz="1600"/>
              <a:t>Body Level Two</a:t>
            </a:r>
          </a:p>
          <a:p>
            <a:pPr lvl="2">
              <a:defRPr sz="1800"/>
            </a:pPr>
            <a:r>
              <a:rPr sz="1600"/>
              <a:t>Body Level Three</a:t>
            </a:r>
          </a:p>
          <a:p>
            <a:pPr lvl="3">
              <a:defRPr sz="1800"/>
            </a:pPr>
            <a:r>
              <a:rPr sz="1600"/>
              <a:t>Body Level Four</a:t>
            </a:r>
          </a:p>
          <a:p>
            <a:pPr lvl="4">
              <a:defRPr sz="1800"/>
            </a:pPr>
            <a:r>
              <a:rPr sz="1600"/>
              <a:t>Body Level Five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38200" y="230187"/>
            <a:ext cx="10515600" cy="1595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4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5032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610600" y="6404292"/>
            <a:ext cx="2743200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44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indent="-228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1pPr>
      <a:lvl2pPr marL="723900" indent="-2667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2pPr>
      <a:lvl3pPr marL="1234439" indent="-320039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3pPr>
      <a:lvl4pPr marL="1727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4pPr>
      <a:lvl5pPr marL="21844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5pPr>
      <a:lvl6pPr marL="26416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6pPr>
      <a:lvl7pPr marL="30988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7pPr>
      <a:lvl8pPr marL="35560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8pPr>
      <a:lvl9pPr marL="4013200" indent="-355600">
        <a:lnSpc>
          <a:spcPct val="90000"/>
        </a:lnSpc>
        <a:spcBef>
          <a:spcPts val="1000"/>
        </a:spcBef>
        <a:buSzPct val="100000"/>
        <a:buFont typeface="Arial"/>
        <a:buChar char="•"/>
        <a:defRPr sz="2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image" Target="../media/image2.png"/><Relationship Id="rId7" Type="http://schemas.openxmlformats.org/officeDocument/2006/relationships/slide" Target="slide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" Target="slide20.xml"/><Relationship Id="rId5" Type="http://schemas.openxmlformats.org/officeDocument/2006/relationships/slide" Target="slide15.xml"/><Relationship Id="rId4" Type="http://schemas.openxmlformats.org/officeDocument/2006/relationships/slide" Target="slide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reseneulohy.cz/1741/obraz-slunce-vytvoreny-pomoci-keplerova-dalekohledu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youtube.com/watch?v=R9cMXCemoJI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roject-stars.com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image2.jpg"/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image1.png"/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7" name="Shape 57"/>
          <p:cNvSpPr/>
          <p:nvPr/>
        </p:nvSpPr>
        <p:spPr>
          <a:xfrm>
            <a:off x="-6761" y="1049639"/>
            <a:ext cx="12198761" cy="60068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Проект STARS (Успешно преподаване на астрономия в училищата)</a:t>
            </a:r>
            <a:r>
              <a:rPr sz="800">
                <a:latin typeface="Verdana"/>
                <a:ea typeface="Verdana"/>
                <a:cs typeface="Verdana"/>
                <a:sym typeface="Verdana"/>
              </a:rPr>
              <a:t>		 			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"/>
                <a:ea typeface="Verdana"/>
                <a:cs typeface="Verdana"/>
                <a:sym typeface="Verdana"/>
              </a:rPr>
              <a:t>Този проект е финансиран със съдействието на програмата Еразъм+, КД2, „Стратегически партньорства в областта на образованието, обучението и младежта“</a:t>
            </a:r>
          </a:p>
          <a:p>
            <a:pPr lvl="0">
              <a:lnSpc>
                <a:spcPct val="150000"/>
              </a:lnSpc>
            </a:pPr>
            <a:r>
              <a:rPr sz="800">
                <a:latin typeface="Verdana Bold"/>
                <a:ea typeface="Verdana Bold"/>
                <a:cs typeface="Verdana Bold"/>
                <a:sym typeface="Verdana Bold"/>
              </a:rPr>
              <a:t>Номер на проекта: 2017-1-SK01-KA201-035344</a:t>
            </a:r>
            <a:r>
              <a:rPr sz="800"/>
              <a:t> 				</a:t>
            </a:r>
          </a:p>
        </p:txBody>
      </p:sp>
      <p:sp>
        <p:nvSpPr>
          <p:cNvPr id="58" name="Shape 5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59" name="Shape 59"/>
          <p:cNvSpPr/>
          <p:nvPr/>
        </p:nvSpPr>
        <p:spPr>
          <a:xfrm>
            <a:off x="-6761" y="1847151"/>
            <a:ext cx="12198761" cy="22775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 algn="ctr"/>
            <a:r>
              <a:rPr lang="az-Cyrl-AZ" sz="4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ОБУЧИТЕЛНА ПРОГРАМА ЗА УЧИТЕЛИ</a:t>
            </a:r>
            <a:r>
              <a:rPr lang="sk-SK" sz="4400" b="1" dirty="0">
                <a:solidFill>
                  <a:srgbClr val="843C0B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(O2)</a:t>
            </a:r>
          </a:p>
          <a:p>
            <a:pPr lvl="0" algn="ctr"/>
            <a:endParaRPr lang="sk-SK" sz="1000" dirty="0"/>
          </a:p>
          <a:p>
            <a:pPr lvl="0" algn="ctr"/>
            <a:r>
              <a:rPr lang="sk-SK" sz="4400" b="1" dirty="0">
                <a:solidFill>
                  <a:srgbClr val="002060"/>
                </a:solidFill>
              </a:rPr>
              <a:t>Модул #10</a:t>
            </a:r>
          </a:p>
          <a:p>
            <a:pPr lvl="0" algn="ctr"/>
            <a:r>
              <a:rPr lang="sk-SK" sz="4400" b="1" u="sng" dirty="0" err="1">
                <a:solidFill>
                  <a:srgbClr val="002060"/>
                </a:solidFill>
              </a:rPr>
              <a:t>Обсерватории</a:t>
            </a:r>
            <a:r>
              <a:rPr lang="sk-SK" sz="4400" b="1" u="sng" dirty="0">
                <a:solidFill>
                  <a:srgbClr val="002060"/>
                </a:solidFill>
              </a:rPr>
              <a:t>. </a:t>
            </a:r>
            <a:r>
              <a:rPr lang="en-GB" sz="44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Астрономически</a:t>
            </a:r>
            <a:r>
              <a:rPr lang="en-GB" sz="44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4400" b="1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телескопи</a:t>
            </a:r>
            <a:r>
              <a:rPr lang="sk-SK" sz="4400" b="1" u="sng" dirty="0">
                <a:solidFill>
                  <a:srgbClr val="002060"/>
                </a:solidFill>
              </a:rPr>
              <a:t> </a:t>
            </a:r>
            <a:endParaRPr lang="sk-SK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5425EE1-9285-4AE9-A3D0-0B1DB805585C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8BD85AAD-3E33-4E52-9FF5-B942E32B6916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37" name="Shape 137"/>
          <p:cNvSpPr/>
          <p:nvPr/>
        </p:nvSpPr>
        <p:spPr>
          <a:xfrm>
            <a:off x="0" y="1042734"/>
            <a:ext cx="1219200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Теоретично съдържание</a:t>
            </a:r>
            <a:endParaRPr sz="4400" u="sng" dirty="0">
              <a:solidFill>
                <a:srgbClr val="002060"/>
              </a:solidFill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249958" y="1830053"/>
            <a:ext cx="11685322" cy="28007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600" dirty="0">
                <a:solidFill>
                  <a:srgbClr val="002060"/>
                </a:solidFill>
              </a:rPr>
              <a:t>10.1 Телескопи</a:t>
            </a:r>
          </a:p>
          <a:p>
            <a:pPr marL="661736" lvl="1" indent="-280736">
              <a:buSzPct val="100000"/>
              <a:buChar char="•"/>
            </a:pPr>
            <a:r>
              <a:rPr lang="sk-SK" sz="2800" dirty="0">
                <a:solidFill>
                  <a:srgbClr val="002060"/>
                </a:solidFill>
              </a:rPr>
              <a:t>История на използването на телескопите;</a:t>
            </a:r>
          </a:p>
          <a:p>
            <a:pPr marL="661736" lvl="1" indent="-280736">
              <a:buSzPct val="100000"/>
              <a:buChar char="•"/>
            </a:pPr>
            <a:r>
              <a:rPr lang="sk-SK" sz="2800" dirty="0">
                <a:solidFill>
                  <a:srgbClr val="002060"/>
                </a:solidFill>
              </a:rPr>
              <a:t>Видове телескопи (рефрактор, рефлектор) и техните характеристики</a:t>
            </a:r>
          </a:p>
          <a:p>
            <a:pPr marL="661736" lvl="1" indent="-280736">
              <a:buSzPct val="100000"/>
              <a:buChar char="•"/>
            </a:pPr>
            <a:r>
              <a:rPr lang="sk-SK" sz="2800" dirty="0">
                <a:solidFill>
                  <a:srgbClr val="002060"/>
                </a:solidFill>
              </a:rPr>
              <a:t>Грешки на телескопите;</a:t>
            </a:r>
          </a:p>
          <a:p>
            <a:pPr marL="661736" lvl="1" indent="-280736">
              <a:buSzPct val="100000"/>
              <a:buChar char="•"/>
            </a:pPr>
            <a:r>
              <a:rPr lang="sk-SK" sz="2800" dirty="0">
                <a:solidFill>
                  <a:srgbClr val="002060"/>
                </a:solidFill>
              </a:rPr>
              <a:t>Влиянието на земната атмосфера върху наблюдението;;</a:t>
            </a:r>
          </a:p>
          <a:p>
            <a:pPr marL="661736" lvl="1" indent="-280736">
              <a:buSzPct val="100000"/>
              <a:buChar char="•"/>
            </a:pPr>
            <a:r>
              <a:rPr lang="sk-SK" sz="2800" dirty="0">
                <a:solidFill>
                  <a:srgbClr val="002060"/>
                </a:solidFill>
              </a:rPr>
              <a:t>Адаптивна оптика.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C18904F-1950-41AD-91F0-AD8C93268D26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84D019DC-F0A9-4F96-9483-B2CDA3C8181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Shape 152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55" name="Shape 155"/>
          <p:cNvSpPr/>
          <p:nvPr/>
        </p:nvSpPr>
        <p:spPr>
          <a:xfrm>
            <a:off x="0" y="1054369"/>
            <a:ext cx="12192000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</a:rPr>
              <a:t>Списък на практическите упражнения</a:t>
            </a:r>
          </a:p>
        </p:txBody>
      </p:sp>
      <p:sp>
        <p:nvSpPr>
          <p:cNvPr id="156" name="Shape 156"/>
          <p:cNvSpPr/>
          <p:nvPr/>
        </p:nvSpPr>
        <p:spPr>
          <a:xfrm>
            <a:off x="261256" y="1941135"/>
            <a:ext cx="11685322" cy="13234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>
              <a:buClr>
                <a:srgbClr val="002060"/>
              </a:buClr>
              <a:buSzPct val="100000"/>
            </a:pPr>
            <a:r>
              <a:rPr lang="cs-CZ" sz="1600" dirty="0">
                <a:solidFill>
                  <a:srgbClr val="002060"/>
                </a:solidFill>
                <a:hlinkClick r:id="rId4" action="ppaction://hlinksldjump"/>
              </a:rPr>
              <a:t>10.1.1	Конструиране на пътя на лъчите</a:t>
            </a:r>
            <a:r>
              <a:rPr lang="sk-SK" sz="1600" dirty="0">
                <a:solidFill>
                  <a:srgbClr val="002060"/>
                </a:solidFill>
                <a:hlinkClick r:id="rId4" action="ppaction://hlinksldjump"/>
              </a:rPr>
              <a:t> </a:t>
            </a:r>
            <a:endParaRPr lang="sk-SK" sz="1600" dirty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sk-SK" sz="1600" dirty="0">
                <a:solidFill>
                  <a:srgbClr val="002060"/>
                </a:solidFill>
                <a:hlinkClick r:id="rId5" action="ppaction://hlinksldjump"/>
              </a:rPr>
              <a:t>10.1.2	Обикновен телескоп на Кеплер</a:t>
            </a:r>
            <a:endParaRPr lang="sk-SK" sz="1600" dirty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sk-SK" sz="1600" dirty="0">
                <a:solidFill>
                  <a:srgbClr val="002060"/>
                </a:solidFill>
                <a:hlinkClick r:id="rId6" action="ppaction://hlinksldjump"/>
              </a:rPr>
              <a:t>10.1.3	Подобрен телескоп на Кеплер </a:t>
            </a:r>
            <a:endParaRPr lang="sk-SK" sz="1600" dirty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sk-SK" sz="1600" dirty="0">
                <a:solidFill>
                  <a:srgbClr val="002060"/>
                </a:solidFill>
                <a:hlinkClick r:id="rId7" action="ppaction://hlinksldjump"/>
              </a:rPr>
              <a:t>10.1.4	Сегментирано огледало</a:t>
            </a:r>
            <a:endParaRPr lang="sk-SK" sz="1600" dirty="0">
              <a:solidFill>
                <a:srgbClr val="002060"/>
              </a:solidFill>
            </a:endParaRPr>
          </a:p>
          <a:p>
            <a:pPr lvl="0">
              <a:buClr>
                <a:srgbClr val="002060"/>
              </a:buClr>
              <a:buSzPct val="100000"/>
            </a:pPr>
            <a:r>
              <a:rPr lang="sk-SK" sz="1600" dirty="0">
                <a:solidFill>
                  <a:srgbClr val="002060"/>
                </a:solidFill>
                <a:hlinkClick r:id="rId8" action="ppaction://hlinksldjump"/>
              </a:rPr>
              <a:t>10.1.5	Камера с отвори</a:t>
            </a:r>
            <a:endParaRPr lang="sk-SK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800" u="sng" dirty="0">
                <a:solidFill>
                  <a:srgbClr val="02236A"/>
                </a:solidFill>
              </a:rPr>
              <a:t>Практическо упражнение: 10.1.1 Конструиране на пътя на лъчите</a:t>
            </a:r>
            <a:endParaRPr lang="sk-SK" sz="38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171804" y="3674508"/>
            <a:ext cx="1168532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Материали и инструменти: Помощни средства за чертане и рисуване</a:t>
            </a:r>
          </a:p>
        </p:txBody>
      </p:sp>
      <p:sp>
        <p:nvSpPr>
          <p:cNvPr id="175" name="Shape 175"/>
          <p:cNvSpPr/>
          <p:nvPr/>
        </p:nvSpPr>
        <p:spPr>
          <a:xfrm>
            <a:off x="171804" y="4567191"/>
            <a:ext cx="1168532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Процедура: Ученикът ще конструира пътя на лъчите през оптичната система.</a:t>
            </a:r>
          </a:p>
        </p:txBody>
      </p:sp>
      <p:sp>
        <p:nvSpPr>
          <p:cNvPr id="176" name="Shape 176"/>
          <p:cNvSpPr/>
          <p:nvPr/>
        </p:nvSpPr>
        <p:spPr>
          <a:xfrm>
            <a:off x="171804" y="2495934"/>
            <a:ext cx="11685322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Методическа част: Начертайте изображението, направено от телескопа и опишете неговите характеристики.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49958" y="891280"/>
            <a:ext cx="1168532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600" u="sng" dirty="0">
                <a:solidFill>
                  <a:srgbClr val="02236A"/>
                </a:solidFill>
              </a:rPr>
              <a:t>Практическо упражнение: 10.1.1 Конструиране на пътя на лъчите</a:t>
            </a:r>
            <a:endParaRPr lang="sk-SK" sz="3600" dirty="0">
              <a:solidFill>
                <a:srgbClr val="02236A"/>
              </a:solidFill>
            </a:endParaRPr>
          </a:p>
        </p:txBody>
      </p:sp>
      <p:cxnSp>
        <p:nvCxnSpPr>
          <p:cNvPr id="61" name="Přímá spojnice 60">
            <a:extLst>
              <a:ext uri="{FF2B5EF4-FFF2-40B4-BE49-F238E27FC236}">
                <a16:creationId xmlns:a16="http://schemas.microsoft.com/office/drawing/2014/main" id="{16AC5C60-8C5F-4EA5-99FB-ECD19772C0FD}"/>
              </a:ext>
            </a:extLst>
          </p:cNvPr>
          <p:cNvCxnSpPr/>
          <p:nvPr/>
        </p:nvCxnSpPr>
        <p:spPr>
          <a:xfrm>
            <a:off x="781237" y="3641469"/>
            <a:ext cx="10057583" cy="0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>
            <a:extLst>
              <a:ext uri="{FF2B5EF4-FFF2-40B4-BE49-F238E27FC236}">
                <a16:creationId xmlns:a16="http://schemas.microsoft.com/office/drawing/2014/main" id="{06CD8F4E-64EE-43BF-954E-BE300DA6B4FC}"/>
              </a:ext>
            </a:extLst>
          </p:cNvPr>
          <p:cNvCxnSpPr/>
          <p:nvPr/>
        </p:nvCxnSpPr>
        <p:spPr>
          <a:xfrm>
            <a:off x="5986537" y="1970899"/>
            <a:ext cx="0" cy="3281924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Přímá spojnice 62">
            <a:extLst>
              <a:ext uri="{FF2B5EF4-FFF2-40B4-BE49-F238E27FC236}">
                <a16:creationId xmlns:a16="http://schemas.microsoft.com/office/drawing/2014/main" id="{C261D851-57BB-45B4-89F1-B6935609CD9A}"/>
              </a:ext>
            </a:extLst>
          </p:cNvPr>
          <p:cNvCxnSpPr/>
          <p:nvPr/>
        </p:nvCxnSpPr>
        <p:spPr>
          <a:xfrm flipV="1">
            <a:off x="3926509" y="3331724"/>
            <a:ext cx="0" cy="58760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Přímá spojnice 63">
            <a:extLst>
              <a:ext uri="{FF2B5EF4-FFF2-40B4-BE49-F238E27FC236}">
                <a16:creationId xmlns:a16="http://schemas.microsoft.com/office/drawing/2014/main" id="{B20AE7C5-2761-49C3-9BDF-F6B9E8640BDB}"/>
              </a:ext>
            </a:extLst>
          </p:cNvPr>
          <p:cNvCxnSpPr/>
          <p:nvPr/>
        </p:nvCxnSpPr>
        <p:spPr>
          <a:xfrm flipV="1">
            <a:off x="8045426" y="3345390"/>
            <a:ext cx="0" cy="58760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Přímá spojnice se šipkou 64">
            <a:extLst>
              <a:ext uri="{FF2B5EF4-FFF2-40B4-BE49-F238E27FC236}">
                <a16:creationId xmlns:a16="http://schemas.microsoft.com/office/drawing/2014/main" id="{DC21B31D-A7BA-49E6-B82F-C505661C622C}"/>
              </a:ext>
            </a:extLst>
          </p:cNvPr>
          <p:cNvCxnSpPr/>
          <p:nvPr/>
        </p:nvCxnSpPr>
        <p:spPr>
          <a:xfrm>
            <a:off x="1572679" y="2392242"/>
            <a:ext cx="4407025" cy="13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>
            <a:extLst>
              <a:ext uri="{FF2B5EF4-FFF2-40B4-BE49-F238E27FC236}">
                <a16:creationId xmlns:a16="http://schemas.microsoft.com/office/drawing/2014/main" id="{AE9AEC03-C7E0-4FA4-AC74-2FEE3EBD4F74}"/>
              </a:ext>
            </a:extLst>
          </p:cNvPr>
          <p:cNvCxnSpPr/>
          <p:nvPr/>
        </p:nvCxnSpPr>
        <p:spPr>
          <a:xfrm>
            <a:off x="1431472" y="2100718"/>
            <a:ext cx="4548232" cy="2760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61D5681F-C6D9-40B8-9F9E-C5259DDE863F}"/>
              </a:ext>
            </a:extLst>
          </p:cNvPr>
          <p:cNvCxnSpPr/>
          <p:nvPr/>
        </p:nvCxnSpPr>
        <p:spPr>
          <a:xfrm>
            <a:off x="5968317" y="2410463"/>
            <a:ext cx="4796483" cy="281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Přímá spojnice se šipkou 67">
            <a:extLst>
              <a:ext uri="{FF2B5EF4-FFF2-40B4-BE49-F238E27FC236}">
                <a16:creationId xmlns:a16="http://schemas.microsoft.com/office/drawing/2014/main" id="{50E9A81C-BFFE-4FE2-B031-B1871DD53060}"/>
              </a:ext>
            </a:extLst>
          </p:cNvPr>
          <p:cNvCxnSpPr/>
          <p:nvPr/>
        </p:nvCxnSpPr>
        <p:spPr>
          <a:xfrm>
            <a:off x="1217384" y="2191820"/>
            <a:ext cx="9984702" cy="2979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ové pole 2">
            <a:extLst>
              <a:ext uri="{FF2B5EF4-FFF2-40B4-BE49-F238E27FC236}">
                <a16:creationId xmlns:a16="http://schemas.microsoft.com/office/drawing/2014/main" id="{DE73BB1F-941A-4857-B532-BBF3E8ECA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430" y="3962601"/>
            <a:ext cx="594436" cy="4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Textové pole 2">
            <a:extLst>
              <a:ext uri="{FF2B5EF4-FFF2-40B4-BE49-F238E27FC236}">
                <a16:creationId xmlns:a16="http://schemas.microsoft.com/office/drawing/2014/main" id="{74043574-E35B-4883-813B-9B57CBA75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9490" y="2930879"/>
            <a:ext cx="655929" cy="51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GB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‘ 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Textové pole 2">
            <a:extLst>
              <a:ext uri="{FF2B5EF4-FFF2-40B4-BE49-F238E27FC236}">
                <a16:creationId xmlns:a16="http://schemas.microsoft.com/office/drawing/2014/main" id="{93F75B3A-D814-4B42-B7F5-0AD503BD6C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5091" y="1926487"/>
            <a:ext cx="710590" cy="610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2" name="Textové pole 2">
            <a:extLst>
              <a:ext uri="{FF2B5EF4-FFF2-40B4-BE49-F238E27FC236}">
                <a16:creationId xmlns:a16="http://schemas.microsoft.com/office/drawing/2014/main" id="{B1F9F7D8-3184-46C5-8EDE-669FD4F7D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487" y="4210852"/>
            <a:ext cx="594436" cy="4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3" name="Textové pole 2">
            <a:extLst>
              <a:ext uri="{FF2B5EF4-FFF2-40B4-BE49-F238E27FC236}">
                <a16:creationId xmlns:a16="http://schemas.microsoft.com/office/drawing/2014/main" id="{20DDD3C1-8C28-47F4-BE46-19366D1B1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681" y="2796504"/>
            <a:ext cx="594436" cy="49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4" name="Přímá spojnice se šipkou 73">
            <a:extLst>
              <a:ext uri="{FF2B5EF4-FFF2-40B4-BE49-F238E27FC236}">
                <a16:creationId xmlns:a16="http://schemas.microsoft.com/office/drawing/2014/main" id="{C77F3593-6E9B-430A-9BEA-3CD1A500B45C}"/>
              </a:ext>
            </a:extLst>
          </p:cNvPr>
          <p:cNvCxnSpPr/>
          <p:nvPr/>
        </p:nvCxnSpPr>
        <p:spPr>
          <a:xfrm>
            <a:off x="5979704" y="4847422"/>
            <a:ext cx="470879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480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600" u="sng" dirty="0">
                <a:solidFill>
                  <a:srgbClr val="02236A"/>
                </a:solidFill>
              </a:rPr>
              <a:t>Практическо упражнение: 10.1.1 Конструиране на пътя на лъчите</a:t>
            </a:r>
            <a:endParaRPr lang="sk-SK" sz="3600" dirty="0">
              <a:solidFill>
                <a:srgbClr val="02236A"/>
              </a:solidFill>
            </a:endParaRPr>
          </a:p>
        </p:txBody>
      </p:sp>
      <p:cxnSp>
        <p:nvCxnSpPr>
          <p:cNvPr id="20" name="Přímá spojnice 19">
            <a:extLst>
              <a:ext uri="{FF2B5EF4-FFF2-40B4-BE49-F238E27FC236}">
                <a16:creationId xmlns:a16="http://schemas.microsoft.com/office/drawing/2014/main" id="{EDC01555-422F-403F-A597-8AB44CCF7780}"/>
              </a:ext>
            </a:extLst>
          </p:cNvPr>
          <p:cNvCxnSpPr/>
          <p:nvPr/>
        </p:nvCxnSpPr>
        <p:spPr>
          <a:xfrm>
            <a:off x="994559" y="3456380"/>
            <a:ext cx="10196119" cy="0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>
            <a:extLst>
              <a:ext uri="{FF2B5EF4-FFF2-40B4-BE49-F238E27FC236}">
                <a16:creationId xmlns:a16="http://schemas.microsoft.com/office/drawing/2014/main" id="{5EB5D5C3-776B-43C0-B096-3383DBC13F83}"/>
              </a:ext>
            </a:extLst>
          </p:cNvPr>
          <p:cNvCxnSpPr/>
          <p:nvPr/>
        </p:nvCxnSpPr>
        <p:spPr>
          <a:xfrm>
            <a:off x="4531800" y="2202645"/>
            <a:ext cx="0" cy="250054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Přímá spojnice se šipkou 22">
            <a:extLst>
              <a:ext uri="{FF2B5EF4-FFF2-40B4-BE49-F238E27FC236}">
                <a16:creationId xmlns:a16="http://schemas.microsoft.com/office/drawing/2014/main" id="{9098A502-F0BB-44BB-823C-D358640B1D0A}"/>
              </a:ext>
            </a:extLst>
          </p:cNvPr>
          <p:cNvCxnSpPr/>
          <p:nvPr/>
        </p:nvCxnSpPr>
        <p:spPr>
          <a:xfrm>
            <a:off x="1275091" y="3383649"/>
            <a:ext cx="3250936" cy="593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9FE3C57F-089B-454F-A02C-586CA24CE8D1}"/>
              </a:ext>
            </a:extLst>
          </p:cNvPr>
          <p:cNvCxnSpPr/>
          <p:nvPr/>
        </p:nvCxnSpPr>
        <p:spPr>
          <a:xfrm>
            <a:off x="8507732" y="2624020"/>
            <a:ext cx="0" cy="1878293"/>
          </a:xfrm>
          <a:prstGeom prst="straightConnector1">
            <a:avLst/>
          </a:prstGeom>
          <a:ln w="28575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031D9251-2D5A-416A-8132-96A9D37BC0F3}"/>
              </a:ext>
            </a:extLst>
          </p:cNvPr>
          <p:cNvCxnSpPr/>
          <p:nvPr/>
        </p:nvCxnSpPr>
        <p:spPr>
          <a:xfrm flipV="1">
            <a:off x="7410430" y="3167771"/>
            <a:ext cx="0" cy="59760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CB0299A8-A773-45CD-92A8-684D545C226F}"/>
              </a:ext>
            </a:extLst>
          </p:cNvPr>
          <p:cNvCxnSpPr/>
          <p:nvPr/>
        </p:nvCxnSpPr>
        <p:spPr>
          <a:xfrm flipV="1">
            <a:off x="1676840" y="3149296"/>
            <a:ext cx="0" cy="5956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38BF9276-E1B0-4B7C-9BF0-0433E8985B93}"/>
              </a:ext>
            </a:extLst>
          </p:cNvPr>
          <p:cNvCxnSpPr/>
          <p:nvPr/>
        </p:nvCxnSpPr>
        <p:spPr>
          <a:xfrm flipV="1">
            <a:off x="9645732" y="3156222"/>
            <a:ext cx="0" cy="59569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ové pole 2">
            <a:extLst>
              <a:ext uri="{FF2B5EF4-FFF2-40B4-BE49-F238E27FC236}">
                <a16:creationId xmlns:a16="http://schemas.microsoft.com/office/drawing/2014/main" id="{F53136A3-BE9F-4D7D-9312-618DA941CC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1253" y="3726521"/>
            <a:ext cx="768865" cy="7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sk-SK" sz="12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ové pole 2">
            <a:extLst>
              <a:ext uri="{FF2B5EF4-FFF2-40B4-BE49-F238E27FC236}">
                <a16:creationId xmlns:a16="http://schemas.microsoft.com/office/drawing/2014/main" id="{592AA14D-FC43-44F6-BC27-5CBE0C864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1510" y="3728830"/>
            <a:ext cx="1087494" cy="7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en-GB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</a:t>
            </a:r>
            <a:r>
              <a:rPr lang="sk-SK" sz="12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Textové pole 2">
            <a:extLst>
              <a:ext uri="{FF2B5EF4-FFF2-40B4-BE49-F238E27FC236}">
                <a16:creationId xmlns:a16="http://schemas.microsoft.com/office/drawing/2014/main" id="{BDEFBD2F-36E7-41D5-9CA5-D1D30E2655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0967" y="2642491"/>
            <a:ext cx="1641631" cy="7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F’</a:t>
            </a:r>
            <a:r>
              <a:rPr lang="sk-SK" sz="12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 </a:t>
            </a:r>
            <a:r>
              <a:rPr lang="sk-SK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= </a:t>
            </a:r>
            <a:r>
              <a:rPr lang="sk-SK" sz="1200" i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</a:t>
            </a:r>
            <a:r>
              <a:rPr lang="sk-SK" sz="1200" baseline="-250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ok</a:t>
            </a:r>
            <a:endParaRPr lang="cs-CZ" sz="12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" name="Textové pole 2">
            <a:extLst>
              <a:ext uri="{FF2B5EF4-FFF2-40B4-BE49-F238E27FC236}">
                <a16:creationId xmlns:a16="http://schemas.microsoft.com/office/drawing/2014/main" id="{109CA256-3561-425B-B65E-87A058F0C1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1749" y="4775918"/>
            <a:ext cx="1641631" cy="7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2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Обектив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Textové pole 2">
            <a:extLst>
              <a:ext uri="{FF2B5EF4-FFF2-40B4-BE49-F238E27FC236}">
                <a16:creationId xmlns:a16="http://schemas.microsoft.com/office/drawing/2014/main" id="{9C9D6C3F-F6FF-479A-BAE3-0F17BEEA1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681" y="4775918"/>
            <a:ext cx="1641631" cy="79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Окуляр</a:t>
            </a:r>
          </a:p>
        </p:txBody>
      </p: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9098A502-F0BB-44BB-823C-D358640B1D0A}"/>
              </a:ext>
            </a:extLst>
          </p:cNvPr>
          <p:cNvCxnSpPr/>
          <p:nvPr/>
        </p:nvCxnSpPr>
        <p:spPr>
          <a:xfrm>
            <a:off x="4531800" y="3977037"/>
            <a:ext cx="39759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se šipkou 33">
            <a:extLst>
              <a:ext uri="{FF2B5EF4-FFF2-40B4-BE49-F238E27FC236}">
                <a16:creationId xmlns:a16="http://schemas.microsoft.com/office/drawing/2014/main" id="{9098A502-F0BB-44BB-823C-D358640B1D0A}"/>
              </a:ext>
            </a:extLst>
          </p:cNvPr>
          <p:cNvCxnSpPr/>
          <p:nvPr/>
        </p:nvCxnSpPr>
        <p:spPr>
          <a:xfrm flipV="1">
            <a:off x="8507732" y="2800350"/>
            <a:ext cx="2564757" cy="1176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>
            <a:extLst>
              <a:ext uri="{FF2B5EF4-FFF2-40B4-BE49-F238E27FC236}">
                <a16:creationId xmlns:a16="http://schemas.microsoft.com/office/drawing/2014/main" id="{BDBF755B-6163-4AC3-A88A-849648EEF4DB}"/>
              </a:ext>
            </a:extLst>
          </p:cNvPr>
          <p:cNvCxnSpPr/>
          <p:nvPr/>
        </p:nvCxnSpPr>
        <p:spPr>
          <a:xfrm>
            <a:off x="4531800" y="3468148"/>
            <a:ext cx="3975931" cy="700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se šipkou 35">
            <a:extLst>
              <a:ext uri="{FF2B5EF4-FFF2-40B4-BE49-F238E27FC236}">
                <a16:creationId xmlns:a16="http://schemas.microsoft.com/office/drawing/2014/main" id="{BDBF755B-6163-4AC3-A88A-849648EEF4DB}"/>
              </a:ext>
            </a:extLst>
          </p:cNvPr>
          <p:cNvCxnSpPr/>
          <p:nvPr/>
        </p:nvCxnSpPr>
        <p:spPr>
          <a:xfrm>
            <a:off x="1254255" y="2894215"/>
            <a:ext cx="3267154" cy="573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BDBF755B-6163-4AC3-A88A-849648EEF4DB}"/>
              </a:ext>
            </a:extLst>
          </p:cNvPr>
          <p:cNvCxnSpPr/>
          <p:nvPr/>
        </p:nvCxnSpPr>
        <p:spPr>
          <a:xfrm>
            <a:off x="1254255" y="2398014"/>
            <a:ext cx="3267154" cy="573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BDBF755B-6163-4AC3-A88A-849648EEF4DB}"/>
              </a:ext>
            </a:extLst>
          </p:cNvPr>
          <p:cNvCxnSpPr/>
          <p:nvPr/>
        </p:nvCxnSpPr>
        <p:spPr>
          <a:xfrm>
            <a:off x="4531800" y="2971947"/>
            <a:ext cx="3975931" cy="1387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>
            <a:extLst>
              <a:ext uri="{FF2B5EF4-FFF2-40B4-BE49-F238E27FC236}">
                <a16:creationId xmlns:a16="http://schemas.microsoft.com/office/drawing/2014/main" id="{9098A502-F0BB-44BB-823C-D358640B1D0A}"/>
              </a:ext>
            </a:extLst>
          </p:cNvPr>
          <p:cNvCxnSpPr/>
          <p:nvPr/>
        </p:nvCxnSpPr>
        <p:spPr>
          <a:xfrm flipV="1">
            <a:off x="8507732" y="2985022"/>
            <a:ext cx="2564757" cy="1176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>
            <a:extLst>
              <a:ext uri="{FF2B5EF4-FFF2-40B4-BE49-F238E27FC236}">
                <a16:creationId xmlns:a16="http://schemas.microsoft.com/office/drawing/2014/main" id="{9098A502-F0BB-44BB-823C-D358640B1D0A}"/>
              </a:ext>
            </a:extLst>
          </p:cNvPr>
          <p:cNvCxnSpPr/>
          <p:nvPr/>
        </p:nvCxnSpPr>
        <p:spPr>
          <a:xfrm flipV="1">
            <a:off x="8507732" y="3178943"/>
            <a:ext cx="2564757" cy="1176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bdélník 51"/>
          <p:cNvSpPr/>
          <p:nvPr/>
        </p:nvSpPr>
        <p:spPr>
          <a:xfrm>
            <a:off x="182023" y="5158558"/>
            <a:ext cx="88985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reseneulohy.cz/1741/obraz-slunce-</a:t>
            </a:r>
            <a:r>
              <a:rPr lang="cs-CZ" dirty="0" err="1">
                <a:hlinkClick r:id="rId4"/>
              </a:rPr>
              <a:t>vytvoreny</a:t>
            </a:r>
            <a:r>
              <a:rPr lang="cs-CZ" dirty="0">
                <a:hlinkClick r:id="rId4"/>
              </a:rPr>
              <a:t>-pomoci-</a:t>
            </a:r>
            <a:r>
              <a:rPr lang="cs-CZ" dirty="0" err="1">
                <a:hlinkClick r:id="rId4"/>
              </a:rPr>
              <a:t>keplerova</a:t>
            </a:r>
            <a:r>
              <a:rPr lang="cs-CZ" dirty="0">
                <a:hlinkClick r:id="rId4"/>
              </a:rPr>
              <a:t>-dalekohledu</a:t>
            </a:r>
            <a:endParaRPr lang="cs-CZ" dirty="0"/>
          </a:p>
        </p:txBody>
      </p:sp>
      <p:sp>
        <p:nvSpPr>
          <p:cNvPr id="53" name="TextovéPole 52"/>
          <p:cNvSpPr txBox="1"/>
          <p:nvPr/>
        </p:nvSpPr>
        <p:spPr>
          <a:xfrm>
            <a:off x="391199" y="4090013"/>
            <a:ext cx="2213104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паралелни лъчи</a:t>
            </a:r>
            <a:r>
              <a:rPr kumimoji="0" lang="bg-BG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,</a:t>
            </a:r>
            <a:endParaRPr kumimoji="0" lang="sk-SK" sz="1800" b="0" i="0" u="none" strike="noStrike" cap="none" spc="0" normalizeH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k-SK" baseline="0" dirty="0">
                <a:solidFill>
                  <a:srgbClr val="000000"/>
                </a:solidFill>
              </a:rPr>
              <a:t>идващи от отдалечен</a:t>
            </a:r>
          </a:p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k-SK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обект</a:t>
            </a:r>
          </a:p>
        </p:txBody>
      </p:sp>
      <p:sp>
        <p:nvSpPr>
          <p:cNvPr id="58" name="TextovéPole 57"/>
          <p:cNvSpPr txBox="1"/>
          <p:nvPr/>
        </p:nvSpPr>
        <p:spPr>
          <a:xfrm>
            <a:off x="9800954" y="2296933"/>
            <a:ext cx="1993492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паралелни лъчи</a:t>
            </a:r>
          </a:p>
        </p:txBody>
      </p:sp>
    </p:spTree>
    <p:extLst>
      <p:ext uri="{BB962C8B-B14F-4D97-AF65-F5344CB8AC3E}">
        <p14:creationId xmlns:p14="http://schemas.microsoft.com/office/powerpoint/2010/main" val="198868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800" u="sng" dirty="0">
                <a:solidFill>
                  <a:srgbClr val="02236A"/>
                </a:solidFill>
              </a:rPr>
              <a:t>Практическо упражнение: 10.1.2 Обикновен телескоп на Кеплер</a:t>
            </a:r>
            <a:endParaRPr lang="sk-SK" sz="38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61256" y="3446368"/>
            <a:ext cx="11685322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Материали и инструменти: Малка и голяма лупа, линийка, тубус за чертежи, трионче, ножици, пистолет за лепене, калкулатор</a:t>
            </a:r>
          </a:p>
        </p:txBody>
      </p:sp>
      <p:sp>
        <p:nvSpPr>
          <p:cNvPr id="175" name="Shape 175"/>
          <p:cNvSpPr/>
          <p:nvPr/>
        </p:nvSpPr>
        <p:spPr>
          <a:xfrm>
            <a:off x="261256" y="4575300"/>
            <a:ext cx="11685322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Процедура: Следвайки инструкциите, ученикът ще създаде обикновен астрономически телескоп.</a:t>
            </a:r>
          </a:p>
        </p:txBody>
      </p:sp>
      <p:sp>
        <p:nvSpPr>
          <p:cNvPr id="176" name="Shape 176"/>
          <p:cNvSpPr/>
          <p:nvPr/>
        </p:nvSpPr>
        <p:spPr>
          <a:xfrm>
            <a:off x="249958" y="2698765"/>
            <a:ext cx="1168532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Методическа част: Направете обикновен астрономически телескоп на Кеплер.</a:t>
            </a:r>
          </a:p>
        </p:txBody>
      </p:sp>
    </p:spTree>
    <p:extLst>
      <p:ext uri="{BB962C8B-B14F-4D97-AF65-F5344CB8AC3E}">
        <p14:creationId xmlns:p14="http://schemas.microsoft.com/office/powerpoint/2010/main" val="2437385187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51317" y="901075"/>
            <a:ext cx="1168532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600" u="sng" dirty="0">
                <a:solidFill>
                  <a:srgbClr val="02236A"/>
                </a:solidFill>
              </a:rPr>
              <a:t>Практическо упражнение: 10.1.2 Обикновен телескоп на Кеплер</a:t>
            </a:r>
            <a:endParaRPr lang="sk-SK" sz="3600" dirty="0">
              <a:solidFill>
                <a:srgbClr val="02236A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505" y="1871491"/>
            <a:ext cx="8728364" cy="3602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089191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49958" y="884072"/>
            <a:ext cx="1168532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600" u="sng" dirty="0">
                <a:solidFill>
                  <a:srgbClr val="02236A"/>
                </a:solidFill>
              </a:rPr>
              <a:t>Практическо упражнение: 10.1.2 Обикновен телескоп на Кеплер</a:t>
            </a:r>
            <a:endParaRPr lang="sk-SK" sz="3600" dirty="0">
              <a:solidFill>
                <a:srgbClr val="02236A"/>
              </a:solidFill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F58D73B7-1008-46BD-9817-6270E4E07354}"/>
              </a:ext>
            </a:extLst>
          </p:cNvPr>
          <p:cNvGrpSpPr/>
          <p:nvPr/>
        </p:nvGrpSpPr>
        <p:grpSpPr>
          <a:xfrm>
            <a:off x="2315460" y="2439981"/>
            <a:ext cx="7848118" cy="2776929"/>
            <a:chOff x="4293870" y="2733040"/>
            <a:chExt cx="3933825" cy="1391920"/>
          </a:xfrm>
        </p:grpSpPr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4628C98A-0707-4EF0-BDDC-D13F5B9DCBA8}"/>
                </a:ext>
              </a:extLst>
            </p:cNvPr>
            <p:cNvSpPr/>
            <p:nvPr/>
          </p:nvSpPr>
          <p:spPr>
            <a:xfrm>
              <a:off x="4354195" y="2783840"/>
              <a:ext cx="3568700" cy="1295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Ovál 7">
              <a:extLst>
                <a:ext uri="{FF2B5EF4-FFF2-40B4-BE49-F238E27FC236}">
                  <a16:creationId xmlns:a16="http://schemas.microsoft.com/office/drawing/2014/main" id="{3C5B42A6-3A07-49E4-A440-56E9D45D9C84}"/>
                </a:ext>
              </a:extLst>
            </p:cNvPr>
            <p:cNvSpPr/>
            <p:nvPr/>
          </p:nvSpPr>
          <p:spPr>
            <a:xfrm rot="5400000">
              <a:off x="3684270" y="3386455"/>
              <a:ext cx="1320800" cy="10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BE415FD7-8FAA-4EBF-BD82-B447A723F2B6}"/>
                </a:ext>
              </a:extLst>
            </p:cNvPr>
            <p:cNvSpPr/>
            <p:nvPr/>
          </p:nvSpPr>
          <p:spPr>
            <a:xfrm>
              <a:off x="7211695" y="2733040"/>
              <a:ext cx="1016000" cy="1391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br>
                <a:rPr lang="sk-SK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</a:b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B687108E-94FF-4AAC-BEA3-8342927CAE3B}"/>
                </a:ext>
              </a:extLst>
            </p:cNvPr>
            <p:cNvSpPr/>
            <p:nvPr/>
          </p:nvSpPr>
          <p:spPr>
            <a:xfrm rot="5400000">
              <a:off x="7743825" y="3347720"/>
              <a:ext cx="763905" cy="1797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26513526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800" u="sng" dirty="0">
                <a:solidFill>
                  <a:srgbClr val="02236A"/>
                </a:solidFill>
              </a:rPr>
              <a:t>Практическо упражнение: 10.1.2 Обикновен телескоп на Кеплер</a:t>
            </a:r>
            <a:endParaRPr lang="sk-SK" sz="3800" dirty="0">
              <a:solidFill>
                <a:srgbClr val="02236A"/>
              </a:solidFill>
            </a:endParaRP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C1A16615-1021-4070-A3AF-A512FE5041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239913"/>
              </p:ext>
            </p:extLst>
          </p:nvPr>
        </p:nvGraphicFramePr>
        <p:xfrm>
          <a:off x="1164802" y="2551054"/>
          <a:ext cx="9201187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8729">
                  <a:extLst>
                    <a:ext uri="{9D8B030D-6E8A-4147-A177-3AD203B41FA5}">
                      <a16:colId xmlns:a16="http://schemas.microsoft.com/office/drawing/2014/main" val="710125967"/>
                    </a:ext>
                  </a:extLst>
                </a:gridCol>
                <a:gridCol w="8592458">
                  <a:extLst>
                    <a:ext uri="{9D8B030D-6E8A-4147-A177-3AD203B41FA5}">
                      <a16:colId xmlns:a16="http://schemas.microsoft.com/office/drawing/2014/main" val="40865108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7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!</a:t>
                      </a:r>
                      <a:endParaRPr lang="cs-CZ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0256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k-SK" sz="3200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Никога не гледайте директно към Слънцето през телескопа! Това може да доведе до непоправимо увреждане на очите!</a:t>
                      </a:r>
                      <a:endParaRPr lang="sk-SK" sz="2800" noProof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0717534"/>
                  </a:ext>
                </a:extLst>
              </a:tr>
            </a:tbl>
          </a:graphicData>
        </a:graphic>
      </p:graphicFrame>
      <p:sp>
        <p:nvSpPr>
          <p:cNvPr id="4" name="Obdélník 3">
            <a:extLst>
              <a:ext uri="{FF2B5EF4-FFF2-40B4-BE49-F238E27FC236}">
                <a16:creationId xmlns:a16="http://schemas.microsoft.com/office/drawing/2014/main" id="{80F7D89E-6DC0-4B37-B7B4-4477512090E5}"/>
              </a:ext>
            </a:extLst>
          </p:cNvPr>
          <p:cNvSpPr/>
          <p:nvPr/>
        </p:nvSpPr>
        <p:spPr>
          <a:xfrm>
            <a:off x="2700675" y="4640838"/>
            <a:ext cx="6591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dirty="0">
                <a:hlinkClick r:id="rId4"/>
              </a:rPr>
              <a:t>www.youtube.com/watch?v=R9cMXCemoJI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1080695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800" u="sng" dirty="0">
                <a:solidFill>
                  <a:srgbClr val="02236A"/>
                </a:solidFill>
              </a:rPr>
              <a:t>Практическо упражнение: 10.1.2 Обикновен телескоп на Кеплер</a:t>
            </a:r>
            <a:endParaRPr lang="sk-SK" sz="3800" dirty="0">
              <a:solidFill>
                <a:srgbClr val="02236A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4838333A-C6A4-4270-8938-36444DE4D820}"/>
              </a:ext>
            </a:extLst>
          </p:cNvPr>
          <p:cNvSpPr/>
          <p:nvPr/>
        </p:nvSpPr>
        <p:spPr>
          <a:xfrm>
            <a:off x="261256" y="2600180"/>
            <a:ext cx="10776284" cy="1697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k-SK" sz="2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На практика астрономическите телескопи често разполагат с параметри във формат фокусно разстояние на обектива / диаметър на лещата.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sk-SK" sz="2400" dirty="0">
                <a:latin typeface="Calibri" panose="020F0502020204030204" pitchFamily="34" charset="0"/>
                <a:cs typeface="Calibri" panose="020F0502020204030204" pitchFamily="34" charset="0"/>
              </a:rPr>
              <a:t>Увеличаването на телескопа не е най-важното!</a:t>
            </a:r>
          </a:p>
        </p:txBody>
      </p:sp>
    </p:spTree>
    <p:extLst>
      <p:ext uri="{BB962C8B-B14F-4D97-AF65-F5344CB8AC3E}">
        <p14:creationId xmlns:p14="http://schemas.microsoft.com/office/powerpoint/2010/main" val="318433736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2.jpg">
            <a:extLst>
              <a:ext uri="{FF2B5EF4-FFF2-40B4-BE49-F238E27FC236}">
                <a16:creationId xmlns:a16="http://schemas.microsoft.com/office/drawing/2014/main" id="{67DC00D4-5EDA-4398-9BDF-084CD55F4D6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1.png">
            <a:extLst>
              <a:ext uri="{FF2B5EF4-FFF2-40B4-BE49-F238E27FC236}">
                <a16:creationId xmlns:a16="http://schemas.microsoft.com/office/drawing/2014/main" id="{FD4AB659-7E47-4BC4-AD2D-C505FE1C6841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grpSp>
        <p:nvGrpSpPr>
          <p:cNvPr id="70" name="Group 70"/>
          <p:cNvGrpSpPr/>
          <p:nvPr/>
        </p:nvGrpSpPr>
        <p:grpSpPr>
          <a:xfrm>
            <a:off x="1116521" y="3416575"/>
            <a:ext cx="3795125" cy="1779938"/>
            <a:chOff x="-723654" y="0"/>
            <a:chExt cx="3795123" cy="1779936"/>
          </a:xfrm>
        </p:grpSpPr>
        <p:sp>
          <p:nvSpPr>
            <p:cNvPr id="66" name="Shape 66"/>
            <p:cNvSpPr/>
            <p:nvPr/>
          </p:nvSpPr>
          <p:spPr>
            <a:xfrm>
              <a:off x="-1" y="0"/>
              <a:ext cx="2080590" cy="176868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69" name="Group 69"/>
            <p:cNvGrpSpPr/>
            <p:nvPr/>
          </p:nvGrpSpPr>
          <p:grpSpPr>
            <a:xfrm>
              <a:off x="-723654" y="683495"/>
              <a:ext cx="3795123" cy="1096441"/>
              <a:chOff x="-809993" y="347372"/>
              <a:chExt cx="3795121" cy="1096440"/>
            </a:xfrm>
          </p:grpSpPr>
          <p:sp>
            <p:nvSpPr>
              <p:cNvPr id="67" name="Shape 67"/>
              <p:cNvSpPr/>
              <p:nvPr/>
            </p:nvSpPr>
            <p:spPr>
              <a:xfrm>
                <a:off x="-809993" y="347372"/>
                <a:ext cx="3707841" cy="1096440"/>
              </a:xfrm>
              <a:prstGeom prst="rect">
                <a:avLst/>
              </a:prstGeom>
              <a:solidFill>
                <a:srgbClr val="A5A5A5"/>
              </a:solidFill>
              <a:ln w="19050" cap="flat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-600507" y="547911"/>
                <a:ext cx="3585635" cy="584774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>
                    <a:solidFill>
                      <a:srgbClr val="0D0D0D"/>
                    </a:solidFill>
                  </a:rPr>
                  <a:t>4. STARS Концепция за Програма за обучение по астрономия</a:t>
                </a:r>
                <a:endParaRPr lang="sk-SK" sz="1900" b="1" dirty="0"/>
              </a:p>
            </p:txBody>
          </p:sp>
        </p:grpSp>
      </p:grpSp>
      <p:grpSp>
        <p:nvGrpSpPr>
          <p:cNvPr id="73" name="Group 73"/>
          <p:cNvGrpSpPr/>
          <p:nvPr/>
        </p:nvGrpSpPr>
        <p:grpSpPr>
          <a:xfrm>
            <a:off x="5338533" y="4051202"/>
            <a:ext cx="4144137" cy="1082609"/>
            <a:chOff x="0" y="0"/>
            <a:chExt cx="3830799" cy="1082607"/>
          </a:xfrm>
        </p:grpSpPr>
        <p:sp>
          <p:nvSpPr>
            <p:cNvPr id="71" name="Shape 71"/>
            <p:cNvSpPr/>
            <p:nvPr/>
          </p:nvSpPr>
          <p:spPr>
            <a:xfrm>
              <a:off x="0" y="0"/>
              <a:ext cx="1954213" cy="96520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 sz="1600" b="1"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47117" y="165096"/>
              <a:ext cx="3783682" cy="917511"/>
            </a:xfrm>
            <a:prstGeom prst="rect">
              <a:avLst/>
            </a:prstGeom>
            <a:solidFill>
              <a:srgbClr val="ED7D31"/>
            </a:solidFill>
            <a:ln w="12700" cap="flat">
              <a:solidFill>
                <a:srgbClr val="AD5B24"/>
              </a:solidFill>
              <a:prstDash val="solid"/>
              <a:miter lim="8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180000" tIns="180000" rIns="180000" bIns="180000" numCol="1" anchor="ctr">
              <a:spAutoFit/>
            </a:bodyPr>
            <a:lstStyle>
              <a:lvl1pPr>
                <a:defRPr b="1"/>
              </a:lvl1pPr>
            </a:lstStyle>
            <a:p>
              <a:pPr lvl="0" algn="ctr">
                <a:defRPr b="0"/>
              </a:pPr>
              <a:r>
                <a:rPr lang="az-Cyrl-AZ" b="1" dirty="0"/>
                <a:t>Международна онлайн конференция 2020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652964" y="1892285"/>
            <a:ext cx="3602726" cy="1880032"/>
            <a:chOff x="-1" y="-1"/>
            <a:chExt cx="3602724" cy="1942344"/>
          </a:xfrm>
        </p:grpSpPr>
        <p:sp>
          <p:nvSpPr>
            <p:cNvPr id="74" name="Shape 74"/>
            <p:cNvSpPr/>
            <p:nvPr/>
          </p:nvSpPr>
          <p:spPr>
            <a:xfrm>
              <a:off x="-1" y="-1"/>
              <a:ext cx="3356336" cy="1463891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77" name="Group 77"/>
            <p:cNvGrpSpPr/>
            <p:nvPr/>
          </p:nvGrpSpPr>
          <p:grpSpPr>
            <a:xfrm>
              <a:off x="71458" y="65366"/>
              <a:ext cx="3531265" cy="1876977"/>
              <a:chOff x="-1" y="0"/>
              <a:chExt cx="3531263" cy="1876975"/>
            </a:xfrm>
          </p:grpSpPr>
          <p:sp>
            <p:nvSpPr>
              <p:cNvPr id="75" name="Shape 75"/>
              <p:cNvSpPr/>
              <p:nvPr/>
            </p:nvSpPr>
            <p:spPr>
              <a:xfrm>
                <a:off x="-1" y="0"/>
                <a:ext cx="3531263" cy="1876975"/>
              </a:xfrm>
              <a:prstGeom prst="rect">
                <a:avLst/>
              </a:prstGeom>
              <a:gradFill flip="none" rotWithShape="1">
                <a:gsLst>
                  <a:gs pos="0">
                    <a:srgbClr val="5F82CB"/>
                  </a:gs>
                  <a:gs pos="50000">
                    <a:srgbClr val="3E70CA"/>
                  </a:gs>
                  <a:gs pos="100000">
                    <a:srgbClr val="2F61BA"/>
                  </a:gs>
                </a:gsLst>
                <a:lin ang="5400000" scaled="0"/>
              </a:gradFill>
              <a:ln w="6350" cap="flat">
                <a:solidFill>
                  <a:srgbClr val="4472C4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76" name="Shape 76"/>
              <p:cNvSpPr/>
              <p:nvPr/>
            </p:nvSpPr>
            <p:spPr>
              <a:xfrm>
                <a:off x="177088" y="334331"/>
                <a:ext cx="3177984" cy="120831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>
                    <a:solidFill>
                      <a:srgbClr val="FFFFFF"/>
                    </a:solidFill>
                  </a:rPr>
                  <a:t>1-ви STARS Методичен наръчник за учители</a:t>
                </a:r>
                <a:endParaRPr lang="sk-SK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sk-SK" sz="1900" dirty="0">
                    <a:solidFill>
                      <a:srgbClr val="FFFFFF"/>
                    </a:solidFill>
                  </a:rPr>
                  <a:t>готов за използване ресурс за учители</a:t>
                </a:r>
                <a:br>
                  <a:rPr lang="sk-SK" sz="1900" dirty="0">
                    <a:solidFill>
                      <a:srgbClr val="FFFFFF"/>
                    </a:solidFill>
                  </a:rPr>
                </a:br>
                <a:endParaRPr lang="sk-SK" sz="1900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83" name="Group 83"/>
          <p:cNvGrpSpPr/>
          <p:nvPr/>
        </p:nvGrpSpPr>
        <p:grpSpPr>
          <a:xfrm>
            <a:off x="8186445" y="2447476"/>
            <a:ext cx="3640417" cy="1768689"/>
            <a:chOff x="-1" y="-2"/>
            <a:chExt cx="3640416" cy="1768687"/>
          </a:xfrm>
        </p:grpSpPr>
        <p:sp>
          <p:nvSpPr>
            <p:cNvPr id="79" name="Shape 79"/>
            <p:cNvSpPr/>
            <p:nvPr/>
          </p:nvSpPr>
          <p:spPr>
            <a:xfrm>
              <a:off x="-1" y="165338"/>
              <a:ext cx="3640416" cy="1438008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82" name="Group 82"/>
            <p:cNvGrpSpPr/>
            <p:nvPr/>
          </p:nvGrpSpPr>
          <p:grpSpPr>
            <a:xfrm>
              <a:off x="70197" y="-2"/>
              <a:ext cx="3500021" cy="1768687"/>
              <a:chOff x="0" y="0"/>
              <a:chExt cx="3500019" cy="1768685"/>
            </a:xfrm>
          </p:grpSpPr>
          <p:sp>
            <p:nvSpPr>
              <p:cNvPr id="80" name="Shape 80"/>
              <p:cNvSpPr/>
              <p:nvPr/>
            </p:nvSpPr>
            <p:spPr>
              <a:xfrm>
                <a:off x="0" y="0"/>
                <a:ext cx="3500019" cy="1768685"/>
              </a:xfrm>
              <a:prstGeom prst="rect">
                <a:avLst/>
              </a:prstGeom>
              <a:gradFill flip="none" rotWithShape="1">
                <a:gsLst>
                  <a:gs pos="0">
                    <a:srgbClr val="FFDB9B"/>
                  </a:gs>
                  <a:gs pos="50000">
                    <a:srgbClr val="FFD58D"/>
                  </a:gs>
                  <a:gs pos="100000">
                    <a:srgbClr val="FFD078"/>
                  </a:gs>
                </a:gsLst>
                <a:lin ang="5400000" scaled="0"/>
              </a:gradFill>
              <a:ln w="6350" cap="flat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99362" y="299568"/>
                <a:ext cx="3253399" cy="1169548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/>
                  <a:t>3. STARS Онлайн платформа с примери за добри практики и възможности за дискусии и обмен на информация</a:t>
                </a:r>
                <a:br>
                  <a:rPr lang="sk-SK" sz="1900" b="1" dirty="0"/>
                </a:br>
                <a:br>
                  <a:rPr lang="sk-SK" sz="1900" dirty="0"/>
                </a:br>
                <a:br>
                  <a:rPr lang="sk-SK" sz="1900" dirty="0"/>
                </a:br>
                <a:endParaRPr lang="sk-SK" sz="1900" dirty="0"/>
              </a:p>
            </p:txBody>
          </p:sp>
        </p:grpSp>
      </p:grpSp>
      <p:grpSp>
        <p:nvGrpSpPr>
          <p:cNvPr id="88" name="Group 88"/>
          <p:cNvGrpSpPr/>
          <p:nvPr/>
        </p:nvGrpSpPr>
        <p:grpSpPr>
          <a:xfrm>
            <a:off x="4478553" y="2064685"/>
            <a:ext cx="3289671" cy="1856276"/>
            <a:chOff x="-2" y="0"/>
            <a:chExt cx="3289670" cy="1856275"/>
          </a:xfrm>
        </p:grpSpPr>
        <p:sp>
          <p:nvSpPr>
            <p:cNvPr id="84" name="Shape 84"/>
            <p:cNvSpPr/>
            <p:nvPr/>
          </p:nvSpPr>
          <p:spPr>
            <a:xfrm>
              <a:off x="41451" y="0"/>
              <a:ext cx="2576601" cy="132969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cap="flat">
              <a:solidFill>
                <a:srgbClr val="FFFFFF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1600"/>
              </a:pPr>
              <a:endParaRPr/>
            </a:p>
          </p:txBody>
        </p:sp>
        <p:grpSp>
          <p:nvGrpSpPr>
            <p:cNvPr id="87" name="Group 87"/>
            <p:cNvGrpSpPr/>
            <p:nvPr/>
          </p:nvGrpSpPr>
          <p:grpSpPr>
            <a:xfrm>
              <a:off x="-2" y="73640"/>
              <a:ext cx="3289670" cy="1782635"/>
              <a:chOff x="-1" y="-1"/>
              <a:chExt cx="3289669" cy="1782634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1" y="-1"/>
                <a:ext cx="3289669" cy="1782634"/>
              </a:xfrm>
              <a:prstGeom prst="rect">
                <a:avLst/>
              </a:prstGeom>
              <a:gradFill flip="none" rotWithShape="1">
                <a:gsLst>
                  <a:gs pos="0">
                    <a:srgbClr val="80B860"/>
                  </a:gs>
                  <a:gs pos="50000">
                    <a:srgbClr val="6FB242"/>
                  </a:gs>
                  <a:gs pos="100000">
                    <a:srgbClr val="61A236"/>
                  </a:gs>
                </a:gsLst>
                <a:lin ang="5400000" scaled="0"/>
              </a:gradFill>
              <a:ln w="6350" cap="flat">
                <a:solidFill>
                  <a:srgbClr val="5B9BD5"/>
                </a:solidFill>
                <a:prstDash val="solid"/>
                <a:miter lim="800000"/>
              </a:ln>
              <a:effectLst>
                <a:outerShdw blurRad="63500" dist="19050" dir="5400000" rotWithShape="0">
                  <a:srgbClr val="000000">
                    <a:alpha val="63000"/>
                  </a:srgbClr>
                </a:outerShdw>
              </a:effectLst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/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89364" y="452735"/>
                <a:ext cx="3106095" cy="877162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xmlns="" val="1"/>
                </a:ext>
              </a:extLst>
            </p:spPr>
            <p:txBody>
              <a:bodyPr wrap="square" lIns="0" tIns="0" rIns="0" bIns="0" numCol="1" anchor="ctr">
                <a:spAutoFit/>
              </a:bodyPr>
              <a:lstStyle/>
              <a:p>
                <a:pPr lvl="0"/>
                <a:r>
                  <a:rPr lang="sk-SK" sz="1900" b="1" dirty="0">
                    <a:solidFill>
                      <a:srgbClr val="040404"/>
                    </a:solidFill>
                  </a:rPr>
                  <a:t>2. STARS Обучителна програма за учители</a:t>
                </a:r>
                <a:endParaRPr lang="sk-SK" sz="1900" dirty="0">
                  <a:solidFill>
                    <a:srgbClr val="FFFFFF"/>
                  </a:solidFill>
                </a:endParaRPr>
              </a:p>
              <a:p>
                <a:pPr lvl="0"/>
                <a:r>
                  <a:rPr lang="sk-SK" sz="1900" dirty="0"/>
                  <a:t>иновативен и подробен подход</a:t>
                </a:r>
              </a:p>
            </p:txBody>
          </p:sp>
        </p:grpSp>
      </p:grpSp>
      <p:sp>
        <p:nvSpPr>
          <p:cNvPr id="89" name="Shape 89"/>
          <p:cNvSpPr/>
          <p:nvPr/>
        </p:nvSpPr>
        <p:spPr>
          <a:xfrm>
            <a:off x="0" y="958288"/>
            <a:ext cx="1219200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4400" u="sng">
                <a:solidFill>
                  <a:srgbClr val="002060"/>
                </a:solidFill>
              </a:defRPr>
            </a:lvl1pPr>
          </a:lstStyle>
          <a:p>
            <a:pPr lvl="0" algn="ctr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</a:rPr>
              <a:t>Увод в проекта STARS</a:t>
            </a:r>
          </a:p>
        </p:txBody>
      </p:sp>
      <p:sp>
        <p:nvSpPr>
          <p:cNvPr id="90" name="Shape 90"/>
          <p:cNvSpPr/>
          <p:nvPr/>
        </p:nvSpPr>
        <p:spPr>
          <a:xfrm>
            <a:off x="8828907" y="4977484"/>
            <a:ext cx="3356333" cy="56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200">
                <a:hlinkClick r:id="rId4"/>
              </a:defRPr>
            </a:lvl1pPr>
          </a:lstStyle>
          <a:p>
            <a:pPr lvl="0">
              <a:defRPr sz="1800"/>
            </a:pPr>
            <a:r>
              <a:rPr sz="3200" dirty="0">
                <a:hlinkClick r:id="rId4"/>
              </a:rPr>
              <a:t>project-stars.com 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800" u="sng" dirty="0">
                <a:solidFill>
                  <a:srgbClr val="02236A"/>
                </a:solidFill>
              </a:rPr>
              <a:t>Практическо упражнение: 10.1.3 Подобрен телескоп на Кеплер</a:t>
            </a:r>
            <a:endParaRPr lang="sk-SK" sz="38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49958" y="3398664"/>
            <a:ext cx="11685322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Материали и инструменти: Малка и голяма лупа, линийка, тубус за чертежи, трионче, ножици, пистолет за лепене, калкулатор</a:t>
            </a:r>
          </a:p>
        </p:txBody>
      </p:sp>
      <p:sp>
        <p:nvSpPr>
          <p:cNvPr id="175" name="Shape 175"/>
          <p:cNvSpPr/>
          <p:nvPr/>
        </p:nvSpPr>
        <p:spPr>
          <a:xfrm>
            <a:off x="261256" y="4491437"/>
            <a:ext cx="11685322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Процедура: Следвайки инструкциите, ученикът ще създаде подобрен астрономически телескоп.</a:t>
            </a:r>
          </a:p>
        </p:txBody>
      </p:sp>
      <p:sp>
        <p:nvSpPr>
          <p:cNvPr id="176" name="Shape 176"/>
          <p:cNvSpPr/>
          <p:nvPr/>
        </p:nvSpPr>
        <p:spPr>
          <a:xfrm>
            <a:off x="249958" y="2568183"/>
            <a:ext cx="1168532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Методическа част: Компенсира цветната грешка на предишния телескоп.</a:t>
            </a:r>
          </a:p>
        </p:txBody>
      </p:sp>
    </p:spTree>
    <p:extLst>
      <p:ext uri="{BB962C8B-B14F-4D97-AF65-F5344CB8AC3E}">
        <p14:creationId xmlns:p14="http://schemas.microsoft.com/office/powerpoint/2010/main" val="4026714109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800" u="sng" dirty="0">
                <a:solidFill>
                  <a:srgbClr val="02236A"/>
                </a:solidFill>
              </a:rPr>
              <a:t>Практическо упражнение: 10.1.3 Подобрен телескоп на Кеплер</a:t>
            </a:r>
            <a:endParaRPr lang="sk-SK" sz="3800" dirty="0">
              <a:solidFill>
                <a:srgbClr val="02236A"/>
              </a:solidFill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FB165FB8-DEAB-4A03-819A-432B5C8C72B8}"/>
              </a:ext>
            </a:extLst>
          </p:cNvPr>
          <p:cNvGrpSpPr/>
          <p:nvPr/>
        </p:nvGrpSpPr>
        <p:grpSpPr>
          <a:xfrm>
            <a:off x="845592" y="2397092"/>
            <a:ext cx="10516650" cy="2961143"/>
            <a:chOff x="3789045" y="2733040"/>
            <a:chExt cx="4943475" cy="1391920"/>
          </a:xfrm>
        </p:grpSpPr>
        <p:sp>
          <p:nvSpPr>
            <p:cNvPr id="11" name="Obdélník 10">
              <a:extLst>
                <a:ext uri="{FF2B5EF4-FFF2-40B4-BE49-F238E27FC236}">
                  <a16:creationId xmlns:a16="http://schemas.microsoft.com/office/drawing/2014/main" id="{7FB68070-2BF6-48FC-9A18-A4EAF6E34EC9}"/>
                </a:ext>
              </a:extLst>
            </p:cNvPr>
            <p:cNvSpPr/>
            <p:nvPr/>
          </p:nvSpPr>
          <p:spPr>
            <a:xfrm>
              <a:off x="3839845" y="2784475"/>
              <a:ext cx="4549140" cy="12954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2" name="Ovál 11">
              <a:extLst>
                <a:ext uri="{FF2B5EF4-FFF2-40B4-BE49-F238E27FC236}">
                  <a16:creationId xmlns:a16="http://schemas.microsoft.com/office/drawing/2014/main" id="{7B237168-C93F-47C3-92C1-1FDE168CED07}"/>
                </a:ext>
              </a:extLst>
            </p:cNvPr>
            <p:cNvSpPr/>
            <p:nvPr/>
          </p:nvSpPr>
          <p:spPr>
            <a:xfrm rot="5400000">
              <a:off x="3179445" y="3386455"/>
              <a:ext cx="1320800" cy="10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3" name="Obdélník 12">
              <a:extLst>
                <a:ext uri="{FF2B5EF4-FFF2-40B4-BE49-F238E27FC236}">
                  <a16:creationId xmlns:a16="http://schemas.microsoft.com/office/drawing/2014/main" id="{F8F63B21-A388-46FF-B9E2-FC764FAED3E9}"/>
                </a:ext>
              </a:extLst>
            </p:cNvPr>
            <p:cNvSpPr/>
            <p:nvPr/>
          </p:nvSpPr>
          <p:spPr>
            <a:xfrm>
              <a:off x="7716520" y="2733040"/>
              <a:ext cx="1016000" cy="1391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br>
                <a:rPr lang="sk-SK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</a:b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4" name="Ovál 13">
              <a:extLst>
                <a:ext uri="{FF2B5EF4-FFF2-40B4-BE49-F238E27FC236}">
                  <a16:creationId xmlns:a16="http://schemas.microsoft.com/office/drawing/2014/main" id="{0189DB01-6B73-475B-B1A6-39395F8AA653}"/>
                </a:ext>
              </a:extLst>
            </p:cNvPr>
            <p:cNvSpPr/>
            <p:nvPr/>
          </p:nvSpPr>
          <p:spPr>
            <a:xfrm rot="5400000">
              <a:off x="8248650" y="3347720"/>
              <a:ext cx="763905" cy="17970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15" name="Ovál 14">
              <a:extLst>
                <a:ext uri="{FF2B5EF4-FFF2-40B4-BE49-F238E27FC236}">
                  <a16:creationId xmlns:a16="http://schemas.microsoft.com/office/drawing/2014/main" id="{9BE1A318-8F9B-479C-ACD8-8FDC3D58BDD9}"/>
                </a:ext>
              </a:extLst>
            </p:cNvPr>
            <p:cNvSpPr/>
            <p:nvPr/>
          </p:nvSpPr>
          <p:spPr>
            <a:xfrm rot="5400000">
              <a:off x="5088890" y="3376930"/>
              <a:ext cx="1320800" cy="101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cxnSp>
          <p:nvCxnSpPr>
            <p:cNvPr id="16" name="Přímá spojnice 15">
              <a:extLst>
                <a:ext uri="{FF2B5EF4-FFF2-40B4-BE49-F238E27FC236}">
                  <a16:creationId xmlns:a16="http://schemas.microsoft.com/office/drawing/2014/main" id="{110AD6D9-3215-4C31-980E-0B3A9CB69556}"/>
                </a:ext>
              </a:extLst>
            </p:cNvPr>
            <p:cNvCxnSpPr/>
            <p:nvPr/>
          </p:nvCxnSpPr>
          <p:spPr>
            <a:xfrm flipV="1">
              <a:off x="4822190" y="2781935"/>
              <a:ext cx="0" cy="2413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06835EC7-09FD-413E-9EDB-076670BEBA02}"/>
                </a:ext>
              </a:extLst>
            </p:cNvPr>
            <p:cNvCxnSpPr/>
            <p:nvPr/>
          </p:nvCxnSpPr>
          <p:spPr>
            <a:xfrm flipV="1">
              <a:off x="4824730" y="3842385"/>
              <a:ext cx="0" cy="24130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65595043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 dirty="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2003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600" u="sng" dirty="0">
                <a:solidFill>
                  <a:srgbClr val="02236A"/>
                </a:solidFill>
              </a:rPr>
              <a:t>Практическо упражнение: 10.1.3 Подобрен телескоп на Кеплер</a:t>
            </a:r>
            <a:endParaRPr lang="sk-SK" sz="3600" dirty="0">
              <a:solidFill>
                <a:srgbClr val="02236A"/>
              </a:solidFill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A4ABB52D-3ED4-44DA-AD8A-0FEEABB9C484}"/>
              </a:ext>
            </a:extLst>
          </p:cNvPr>
          <p:cNvSpPr/>
          <p:nvPr/>
        </p:nvSpPr>
        <p:spPr>
          <a:xfrm>
            <a:off x="335079" y="2049271"/>
            <a:ext cx="5417997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кратери на Луната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галактики в Андромеда М31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мъглявина в Орион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планети без повече подробности </a:t>
            </a:r>
            <a:endParaRPr lang="bg-BG" sz="26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sk-SK" sz="26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(изискват истински телескоп)</a:t>
            </a:r>
            <a:endParaRPr lang="sk-SK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 descr="Obsah obrázku příroda, voda, letecká doprava, obloha  Popis byl vytvořen automaticky">
            <a:extLst>
              <a:ext uri="{FF2B5EF4-FFF2-40B4-BE49-F238E27FC236}">
                <a16:creationId xmlns:a16="http://schemas.microsoft.com/office/drawing/2014/main" id="{F031C66B-65D3-45D7-9822-9B3B47ED5E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6442" y="1656663"/>
            <a:ext cx="2638425" cy="1733550"/>
          </a:xfrm>
          <a:prstGeom prst="rect">
            <a:avLst/>
          </a:prstGeom>
        </p:spPr>
      </p:pic>
      <p:pic>
        <p:nvPicPr>
          <p:cNvPr id="8" name="Obrázek 7" descr="Obsah obrázku černá, hvězda, obloha, vsedě  Popis byl vytvořen automaticky">
            <a:extLst>
              <a:ext uri="{FF2B5EF4-FFF2-40B4-BE49-F238E27FC236}">
                <a16:creationId xmlns:a16="http://schemas.microsoft.com/office/drawing/2014/main" id="{44ADD7AA-A3E0-43B3-9BB9-68B4B8BEB3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7892" y="3596261"/>
            <a:ext cx="2466975" cy="1847850"/>
          </a:xfrm>
          <a:prstGeom prst="rect">
            <a:avLst/>
          </a:prstGeom>
        </p:spPr>
      </p:pic>
      <p:pic>
        <p:nvPicPr>
          <p:cNvPr id="19" name="Obrázek 18" descr="Měsíc">
            <a:extLst>
              <a:ext uri="{FF2B5EF4-FFF2-40B4-BE49-F238E27FC236}">
                <a16:creationId xmlns:a16="http://schemas.microsoft.com/office/drawing/2014/main" id="{FFC4DCD2-E9EF-43AF-9A09-07B4013201A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787" y="1656663"/>
            <a:ext cx="2739824" cy="2004638"/>
          </a:xfrm>
          <a:prstGeom prst="rect">
            <a:avLst/>
          </a:prstGeom>
        </p:spPr>
      </p:pic>
      <p:pic>
        <p:nvPicPr>
          <p:cNvPr id="21" name="Obrázek 20" descr="Obsah obrázku přenosný počítač, počítač, vsedě, černá  Popis byl vytvořen automaticky">
            <a:extLst>
              <a:ext uri="{FF2B5EF4-FFF2-40B4-BE49-F238E27FC236}">
                <a16:creationId xmlns:a16="http://schemas.microsoft.com/office/drawing/2014/main" id="{3A53CE9C-AAAD-4CB8-9119-82DDC4BC6F68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07" t="30838" r="34561" b="31127"/>
          <a:stretch/>
        </p:blipFill>
        <p:spPr>
          <a:xfrm>
            <a:off x="452441" y="4235951"/>
            <a:ext cx="1657389" cy="1284903"/>
          </a:xfrm>
          <a:prstGeom prst="rect">
            <a:avLst/>
          </a:prstGeom>
        </p:spPr>
      </p:pic>
      <p:pic>
        <p:nvPicPr>
          <p:cNvPr id="23" name="Obrázek 22" descr="Obsah obrázku přenosný počítač, květina  Popis byl vytvořen automaticky">
            <a:extLst>
              <a:ext uri="{FF2B5EF4-FFF2-40B4-BE49-F238E27FC236}">
                <a16:creationId xmlns:a16="http://schemas.microsoft.com/office/drawing/2014/main" id="{4C5555E7-27A2-4BC2-9523-A4D700E9C51C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702" t="40457" r="38561" b="37727"/>
          <a:stretch/>
        </p:blipFill>
        <p:spPr>
          <a:xfrm>
            <a:off x="2368592" y="4553578"/>
            <a:ext cx="1299412" cy="935116"/>
          </a:xfrm>
          <a:prstGeom prst="rect">
            <a:avLst/>
          </a:prstGeom>
        </p:spPr>
      </p:pic>
      <p:pic>
        <p:nvPicPr>
          <p:cNvPr id="25" name="Obrázek 24" descr="Obsah obrázku tmavé, černá, jídlo, hvězda  Popis byl vytvořen automaticky">
            <a:extLst>
              <a:ext uri="{FF2B5EF4-FFF2-40B4-BE49-F238E27FC236}">
                <a16:creationId xmlns:a16="http://schemas.microsoft.com/office/drawing/2014/main" id="{79A68C55-A3A7-4A3C-A79E-CF52E9D87114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16" b="29379"/>
          <a:stretch/>
        </p:blipFill>
        <p:spPr>
          <a:xfrm>
            <a:off x="5124715" y="4375035"/>
            <a:ext cx="3361791" cy="1061427"/>
          </a:xfrm>
          <a:prstGeom prst="rect">
            <a:avLst/>
          </a:prstGeom>
        </p:spPr>
      </p:pic>
      <p:pic>
        <p:nvPicPr>
          <p:cNvPr id="27" name="Obrázek 26" descr="Obsah obrázku černá, tmavé, vsedě, bílá  Popis byl vytvořen automaticky">
            <a:extLst>
              <a:ext uri="{FF2B5EF4-FFF2-40B4-BE49-F238E27FC236}">
                <a16:creationId xmlns:a16="http://schemas.microsoft.com/office/drawing/2014/main" id="{99008504-9129-4FC8-939E-D3FF7892C0B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176" t="42034" r="39404" b="40023"/>
          <a:stretch/>
        </p:blipFill>
        <p:spPr>
          <a:xfrm>
            <a:off x="3911046" y="4674298"/>
            <a:ext cx="1109881" cy="75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0100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12618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800" u="sng" dirty="0">
                <a:solidFill>
                  <a:srgbClr val="02236A"/>
                </a:solidFill>
              </a:rPr>
              <a:t>Практическо упражнение: 10.1.4 Сегментирано огледало</a:t>
            </a:r>
            <a:endParaRPr lang="sk-SK" sz="38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61256" y="3596086"/>
            <a:ext cx="1168532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Материали и инструменти: Ножици, линийка, калкулатор.</a:t>
            </a:r>
          </a:p>
        </p:txBody>
      </p:sp>
      <p:sp>
        <p:nvSpPr>
          <p:cNvPr id="175" name="Shape 175"/>
          <p:cNvSpPr/>
          <p:nvPr/>
        </p:nvSpPr>
        <p:spPr>
          <a:xfrm>
            <a:off x="261256" y="4432893"/>
            <a:ext cx="11685322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Процедура: Ученикът </a:t>
            </a:r>
            <a:r>
              <a:rPr lang="bg-BG" sz="2600" dirty="0">
                <a:solidFill>
                  <a:srgbClr val="002060"/>
                </a:solidFill>
              </a:rPr>
              <a:t>ще </a:t>
            </a:r>
            <a:r>
              <a:rPr lang="sk-SK" sz="2600" dirty="0">
                <a:solidFill>
                  <a:srgbClr val="002060"/>
                </a:solidFill>
              </a:rPr>
              <a:t>получ</a:t>
            </a:r>
            <a:r>
              <a:rPr lang="bg-BG" sz="2600" dirty="0">
                <a:solidFill>
                  <a:srgbClr val="002060"/>
                </a:solidFill>
              </a:rPr>
              <a:t>и</a:t>
            </a:r>
            <a:r>
              <a:rPr lang="sk-SK" sz="2600" dirty="0">
                <a:solidFill>
                  <a:srgbClr val="002060"/>
                </a:solidFill>
              </a:rPr>
              <a:t> представа за изграждането на големите телескопи.</a:t>
            </a:r>
          </a:p>
        </p:txBody>
      </p:sp>
      <p:sp>
        <p:nvSpPr>
          <p:cNvPr id="176" name="Shape 176"/>
          <p:cNvSpPr/>
          <p:nvPr/>
        </p:nvSpPr>
        <p:spPr>
          <a:xfrm>
            <a:off x="249958" y="2643240"/>
            <a:ext cx="1168532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Методическа част: Големи астрономически телескопи и тяхната конструкция</a:t>
            </a:r>
          </a:p>
        </p:txBody>
      </p:sp>
    </p:spTree>
    <p:extLst>
      <p:ext uri="{BB962C8B-B14F-4D97-AF65-F5344CB8AC3E}">
        <p14:creationId xmlns:p14="http://schemas.microsoft.com/office/powerpoint/2010/main" val="3736630355"/>
      </p:ext>
    </p:ext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600" u="sng" dirty="0">
                <a:solidFill>
                  <a:srgbClr val="02236A"/>
                </a:solidFill>
              </a:rPr>
              <a:t>Практическо упражнение: 10.1.4 Сегментирано огледало</a:t>
            </a:r>
            <a:endParaRPr lang="sk-SK" sz="3600" dirty="0">
              <a:solidFill>
                <a:srgbClr val="02236A"/>
              </a:solidFill>
            </a:endParaRPr>
          </a:p>
        </p:txBody>
      </p:sp>
      <p:graphicFrame>
        <p:nvGraphicFramePr>
          <p:cNvPr id="11" name="Graf 10">
            <a:extLst>
              <a:ext uri="{FF2B5EF4-FFF2-40B4-BE49-F238E27FC236}">
                <a16:creationId xmlns:a16="http://schemas.microsoft.com/office/drawing/2014/main" id="{5EF7C446-6A6B-4BA4-A5E4-1108E46D17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10963708"/>
              </p:ext>
            </p:extLst>
          </p:nvPr>
        </p:nvGraphicFramePr>
        <p:xfrm>
          <a:off x="2979820" y="1690394"/>
          <a:ext cx="6147411" cy="3615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ovéPole 1">
            <a:extLst>
              <a:ext uri="{FF2B5EF4-FFF2-40B4-BE49-F238E27FC236}">
                <a16:creationId xmlns:a16="http://schemas.microsoft.com/office/drawing/2014/main" id="{595DB077-EC7E-478E-8677-3BE8B728929A}"/>
              </a:ext>
            </a:extLst>
          </p:cNvPr>
          <p:cNvSpPr txBox="1"/>
          <p:nvPr/>
        </p:nvSpPr>
        <p:spPr>
          <a:xfrm>
            <a:off x="7952874" y="5203160"/>
            <a:ext cx="1220845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диаметър [m]</a:t>
            </a:r>
            <a:endParaRPr kumimoji="0" lang="cs-CZ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1CAF464-C964-4CB9-864D-C004FA7F0592}"/>
              </a:ext>
            </a:extLst>
          </p:cNvPr>
          <p:cNvSpPr txBox="1"/>
          <p:nvPr/>
        </p:nvSpPr>
        <p:spPr>
          <a:xfrm>
            <a:off x="1700629" y="2234129"/>
            <a:ext cx="1127871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цена [USD]</a:t>
            </a:r>
          </a:p>
        </p:txBody>
      </p:sp>
    </p:spTree>
    <p:extLst>
      <p:ext uri="{BB962C8B-B14F-4D97-AF65-F5344CB8AC3E}">
        <p14:creationId xmlns:p14="http://schemas.microsoft.com/office/powerpoint/2010/main" val="3560235606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600" u="sng" dirty="0">
                <a:solidFill>
                  <a:srgbClr val="02236A"/>
                </a:solidFill>
              </a:rPr>
              <a:t>Практическо упражнение: 10.1.4 Сегментирано огледало</a:t>
            </a:r>
            <a:endParaRPr lang="sk-SK" sz="3600" dirty="0">
              <a:solidFill>
                <a:srgbClr val="02236A"/>
              </a:solidFill>
            </a:endParaRP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8906CE70-62C5-41A6-ABEE-AD9D537C7C43}"/>
              </a:ext>
            </a:extLst>
          </p:cNvPr>
          <p:cNvSpPr/>
          <p:nvPr/>
        </p:nvSpPr>
        <p:spPr>
          <a:xfrm>
            <a:off x="466841" y="1708272"/>
            <a:ext cx="3599815" cy="3599815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cxnSp>
        <p:nvCxnSpPr>
          <p:cNvPr id="14" name="Přímá spojnice se šipkou 13">
            <a:extLst>
              <a:ext uri="{FF2B5EF4-FFF2-40B4-BE49-F238E27FC236}">
                <a16:creationId xmlns:a16="http://schemas.microsoft.com/office/drawing/2014/main" id="{4BE02EA8-11D7-458B-A6EC-CF11CDDE39FF}"/>
              </a:ext>
            </a:extLst>
          </p:cNvPr>
          <p:cNvCxnSpPr/>
          <p:nvPr/>
        </p:nvCxnSpPr>
        <p:spPr>
          <a:xfrm flipV="1">
            <a:off x="892291" y="2314697"/>
            <a:ext cx="2708910" cy="234950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 pole 2">
            <a:extLst>
              <a:ext uri="{FF2B5EF4-FFF2-40B4-BE49-F238E27FC236}">
                <a16:creationId xmlns:a16="http://schemas.microsoft.com/office/drawing/2014/main" id="{1980A770-1AEF-4944-8DE8-56E6133B7B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0556" y="3481827"/>
            <a:ext cx="23037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spcAft>
                <a:spcPts val="0"/>
              </a:spcAft>
            </a:pPr>
            <a:r>
              <a:rPr lang="sk-SK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 метра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20" y="2022737"/>
            <a:ext cx="6373424" cy="2981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17348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49958" y="1119662"/>
            <a:ext cx="11685322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800" u="sng" dirty="0">
                <a:solidFill>
                  <a:srgbClr val="02236A"/>
                </a:solidFill>
              </a:rPr>
              <a:t>Практическо упражнение: 10.1.5 Камера с отвори</a:t>
            </a:r>
            <a:endParaRPr lang="sk-SK" sz="3800" dirty="0">
              <a:solidFill>
                <a:srgbClr val="02236A"/>
              </a:solidFill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49958" y="3345819"/>
            <a:ext cx="11685322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Материали и инструменти: Два листа хартия, алуминиево фолио, карфица, приспособления за чертане, ножица, тиксо.</a:t>
            </a:r>
          </a:p>
        </p:txBody>
      </p:sp>
      <p:sp>
        <p:nvSpPr>
          <p:cNvPr id="175" name="Shape 175"/>
          <p:cNvSpPr/>
          <p:nvPr/>
        </p:nvSpPr>
        <p:spPr>
          <a:xfrm>
            <a:off x="249958" y="4473742"/>
            <a:ext cx="11685322" cy="892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Процедура: Следвайки инструкциите, ученикът ще създаде обикновено оптично устройство.</a:t>
            </a:r>
          </a:p>
        </p:txBody>
      </p:sp>
      <p:sp>
        <p:nvSpPr>
          <p:cNvPr id="176" name="Shape 176"/>
          <p:cNvSpPr/>
          <p:nvPr/>
        </p:nvSpPr>
        <p:spPr>
          <a:xfrm>
            <a:off x="249958" y="2504057"/>
            <a:ext cx="11685322" cy="492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2600" dirty="0">
                <a:solidFill>
                  <a:srgbClr val="002060"/>
                </a:solidFill>
              </a:rPr>
              <a:t>Методическа част: Създаване на обикновено оптично устройство.</a:t>
            </a:r>
            <a:endParaRPr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6717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2.jpg">
            <a:extLst>
              <a:ext uri="{FF2B5EF4-FFF2-40B4-BE49-F238E27FC236}">
                <a16:creationId xmlns:a16="http://schemas.microsoft.com/office/drawing/2014/main" id="{E7D86E1B-B265-46BD-8359-07F1416579F2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1.png">
            <a:extLst>
              <a:ext uri="{FF2B5EF4-FFF2-40B4-BE49-F238E27FC236}">
                <a16:creationId xmlns:a16="http://schemas.microsoft.com/office/drawing/2014/main" id="{EBE6FDF3-417E-4E68-AFF9-71A856D62A4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70" name="Shape 170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73" name="Shape 173"/>
          <p:cNvSpPr/>
          <p:nvPr/>
        </p:nvSpPr>
        <p:spPr>
          <a:xfrm>
            <a:off x="261256" y="920953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sk-SK" sz="3600" u="sng" dirty="0">
                <a:solidFill>
                  <a:srgbClr val="02236A"/>
                </a:solidFill>
              </a:rPr>
              <a:t>Практическо упражнение: 10.1.5 Камера с отвори</a:t>
            </a:r>
            <a:endParaRPr lang="sk-SK" sz="3600" dirty="0">
              <a:solidFill>
                <a:srgbClr val="02236A"/>
              </a:solidFill>
            </a:endParaRP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C6A8163-CD29-417F-8149-A2FE2EB27B17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72280" y="1667646"/>
            <a:ext cx="2856030" cy="1354152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AE4F979E-FC91-449D-826A-BB31DADBDD7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791596"/>
            <a:ext cx="5285991" cy="33749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0DEB711-14BA-4829-A585-92070F3AD62D}"/>
              </a:ext>
            </a:extLst>
          </p:cNvPr>
          <p:cNvSpPr txBox="1"/>
          <p:nvPr/>
        </p:nvSpPr>
        <p:spPr>
          <a:xfrm>
            <a:off x="9565105" y="2488837"/>
            <a:ext cx="59888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cs-CZ" sz="1800" b="0" i="0" u="none" strike="noStrike" cap="none" spc="0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Calibri"/>
                <a:ea typeface="Calibri"/>
                <a:cs typeface="Calibri"/>
                <a:sym typeface="Calibri"/>
              </a:rPr>
              <a:t>Слънце</a:t>
            </a:r>
            <a:endParaRPr kumimoji="0" lang="cs-CZ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Shape 176"/>
          <p:cNvSpPr/>
          <p:nvPr/>
        </p:nvSpPr>
        <p:spPr>
          <a:xfrm>
            <a:off x="155972" y="3219273"/>
            <a:ext cx="5723459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/>
          <a:p>
            <a:pPr lvl="0"/>
            <a:r>
              <a:rPr lang="en-US" sz="1600" dirty="0">
                <a:solidFill>
                  <a:srgbClr val="002060"/>
                </a:solidFill>
              </a:rPr>
              <a:t>1) </a:t>
            </a:r>
            <a:r>
              <a:rPr lang="bg-BG" sz="1600" dirty="0"/>
              <a:t>изрежете квадратна дупка с размери 3x3 см в средата на твърда хартия с размер А4</a:t>
            </a:r>
          </a:p>
          <a:p>
            <a:pPr lvl="0"/>
            <a:r>
              <a:rPr lang="bg-BG" sz="1600" dirty="0">
                <a:solidFill>
                  <a:srgbClr val="002060"/>
                </a:solidFill>
              </a:rPr>
              <a:t>2) </a:t>
            </a:r>
            <a:r>
              <a:rPr lang="bg-BG" sz="1600" dirty="0"/>
              <a:t>залепете квадратче алуминиево фолио с размери 5х5 см в отвора с помощта на лепяща лента, така че светлината да не преминава през фолиото</a:t>
            </a:r>
          </a:p>
          <a:p>
            <a:pPr lvl="0"/>
            <a:r>
              <a:rPr lang="bg-BG" sz="1600" dirty="0"/>
              <a:t>3)</a:t>
            </a:r>
            <a:r>
              <a:rPr lang="en-US" sz="1600" dirty="0"/>
              <a:t> </a:t>
            </a:r>
            <a:r>
              <a:rPr lang="bg-BG" sz="1600" dirty="0"/>
              <a:t>внимателно пробийте малка дупка в центъра на квадрата от алуминиево фолио с помощта на вилица</a:t>
            </a:r>
          </a:p>
          <a:p>
            <a:pPr lvl="0"/>
            <a:r>
              <a:rPr lang="bg-BG" sz="1600" dirty="0"/>
              <a:t>4) опитайте се на създадените дупки да се показва Слънцето на бяла хартия (вижте снимката)</a:t>
            </a:r>
          </a:p>
        </p:txBody>
      </p:sp>
    </p:spTree>
    <p:extLst>
      <p:ext uri="{BB962C8B-B14F-4D97-AF65-F5344CB8AC3E}">
        <p14:creationId xmlns:p14="http://schemas.microsoft.com/office/powerpoint/2010/main" val="2850647986"/>
      </p:ext>
    </p:extLst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8934854-248E-461B-8764-B1D131EA1BE8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5D5B77DD-D63F-412B-8DAD-A01FFFFFA716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495" name="Shape 495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498" name="Shape 498"/>
          <p:cNvSpPr/>
          <p:nvPr/>
        </p:nvSpPr>
        <p:spPr>
          <a:xfrm>
            <a:off x="0" y="1044405"/>
            <a:ext cx="12192000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200" u="sng" dirty="0">
                <a:solidFill>
                  <a:srgbClr val="002060"/>
                </a:solidFill>
              </a:rPr>
              <a:t>Заключения, проверка на резултатите</a:t>
            </a:r>
            <a:endParaRPr sz="4200" u="sng" dirty="0">
              <a:solidFill>
                <a:srgbClr val="002060"/>
              </a:solidFill>
            </a:endParaRPr>
          </a:p>
        </p:txBody>
      </p:sp>
      <p:sp>
        <p:nvSpPr>
          <p:cNvPr id="499" name="Shape 499"/>
          <p:cNvSpPr/>
          <p:nvPr/>
        </p:nvSpPr>
        <p:spPr>
          <a:xfrm>
            <a:off x="412530" y="2146189"/>
            <a:ext cx="11685322" cy="3200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/>
            <a:r>
              <a:rPr lang="cs-CZ" sz="2600" dirty="0">
                <a:solidFill>
                  <a:srgbClr val="002060"/>
                </a:solidFill>
              </a:rPr>
              <a:t>Какво ще последва (Feed Forward): Планирайте следващия час, имайки предвид напредъка на ученика:</a:t>
            </a:r>
            <a:endParaRPr sz="26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Сложност на дейностите в училище: В зависимост от това колко добре учениците са разбрали материала и изпълнили задачите от предишния час.</a:t>
            </a:r>
            <a:endParaRPr sz="26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Подход към материала: Какъв </a:t>
            </a:r>
            <a:r>
              <a:rPr lang="bg-BG" sz="2600" dirty="0">
                <a:solidFill>
                  <a:srgbClr val="002060"/>
                </a:solidFill>
              </a:rPr>
              <a:t>е</a:t>
            </a:r>
            <a:r>
              <a:rPr lang="cs-CZ" sz="2600" dirty="0">
                <a:solidFill>
                  <a:srgbClr val="002060"/>
                </a:solidFill>
              </a:rPr>
              <a:t> правилния подход, който ще ви помогне да разберете материала и да изпълните поставените ви задачи?</a:t>
            </a:r>
            <a:endParaRPr sz="2600" dirty="0">
              <a:solidFill>
                <a:srgbClr val="002060"/>
              </a:solidFill>
            </a:endParaRP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Самооценка: дисциплина, управление и контрол върху дейностите.</a:t>
            </a:r>
          </a:p>
          <a:p>
            <a:pPr marL="342900" indent="-342900">
              <a:buSzPct val="100000"/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Индивидуален подход: Индивидуална оценка и управление.</a:t>
            </a:r>
            <a:endParaRPr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003457"/>
      </p:ext>
    </p:extLst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850D3BD7-257A-462D-8479-26DD74A2234C}"/>
              </a:ext>
            </a:extLst>
          </p:cNvPr>
          <p:cNvPicPr/>
          <p:nvPr/>
        </p:nvPicPr>
        <p:blipFill rotWithShape="1">
          <a:blip r:embed="rId3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1A32783-570E-4B76-A4B2-FB883A2295C5}"/>
              </a:ext>
            </a:extLst>
          </p:cNvPr>
          <p:cNvPicPr/>
          <p:nvPr/>
        </p:nvPicPr>
        <p:blipFill rotWithShape="1">
          <a:blip r:embed="rId4"/>
          <a:srcRect t="8893" b="13838"/>
          <a:stretch/>
        </p:blipFill>
        <p:spPr>
          <a:xfrm>
            <a:off x="1262172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503" name="Shape 503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506" name="Shape 506"/>
          <p:cNvSpPr/>
          <p:nvPr/>
        </p:nvSpPr>
        <p:spPr>
          <a:xfrm>
            <a:off x="249958" y="937424"/>
            <a:ext cx="11685322" cy="646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200" u="sng" dirty="0">
                <a:solidFill>
                  <a:srgbClr val="002060"/>
                </a:solidFill>
              </a:rPr>
              <a:t>Заключения, проверка на резултатите 2</a:t>
            </a:r>
          </a:p>
        </p:txBody>
      </p:sp>
      <p:sp>
        <p:nvSpPr>
          <p:cNvPr id="507" name="Shape 507"/>
          <p:cNvSpPr/>
          <p:nvPr/>
        </p:nvSpPr>
        <p:spPr>
          <a:xfrm>
            <a:off x="261255" y="1601633"/>
            <a:ext cx="11685322" cy="4001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Подготовка: Ясни и добре дефинирани уроци и упражнения. Ако разбират добре крайната цел, учениците могат да използват по-леки и ефективни подходи за изпълнение на определена</a:t>
            </a:r>
            <a:r>
              <a:rPr lang="bg-BG" sz="2600" dirty="0">
                <a:solidFill>
                  <a:srgbClr val="002060"/>
                </a:solidFill>
              </a:rPr>
              <a:t>та</a:t>
            </a:r>
            <a:r>
              <a:rPr lang="cs-CZ" sz="2600" dirty="0">
                <a:solidFill>
                  <a:srgbClr val="002060"/>
                </a:solidFill>
              </a:rPr>
              <a:t> им задача / подгот</a:t>
            </a:r>
            <a:r>
              <a:rPr lang="bg-BG" sz="2600" dirty="0">
                <a:solidFill>
                  <a:srgbClr val="002060"/>
                </a:solidFill>
              </a:rPr>
              <a:t>овка</a:t>
            </a:r>
            <a:r>
              <a:rPr lang="cs-CZ" sz="2600" dirty="0">
                <a:solidFill>
                  <a:srgbClr val="002060"/>
                </a:solidFill>
              </a:rPr>
              <a:t> на необходимия за това материал.</a:t>
            </a:r>
            <a:r>
              <a:rPr sz="2600" dirty="0">
                <a:solidFill>
                  <a:srgbClr val="002060"/>
                </a:solidFill>
              </a:rPr>
              <a:t> 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srgbClr val="002060"/>
                </a:solidFill>
              </a:rPr>
              <a:t>Проверка: Как направих това? Индивидуална оценка и обратна връзка от учителя към ученика относно работата на ученика, която е конкретно свързана с постигането на определената </a:t>
            </a:r>
            <a:r>
              <a:rPr lang="bg-BG" sz="2600" dirty="0">
                <a:solidFill>
                  <a:srgbClr val="002060"/>
                </a:solidFill>
              </a:rPr>
              <a:t>цел </a:t>
            </a:r>
            <a:r>
              <a:rPr lang="cs-CZ" sz="2600" dirty="0">
                <a:solidFill>
                  <a:srgbClr val="002060"/>
                </a:solidFill>
              </a:rPr>
              <a:t>на ученика. Предоставете информация за напредъка на ученика (или липсата на такъв) и предоставете инструкции на ученика, които да му помогнат </a:t>
            </a:r>
            <a:r>
              <a:rPr lang="bg-BG" sz="2600" dirty="0">
                <a:solidFill>
                  <a:srgbClr val="002060"/>
                </a:solidFill>
              </a:rPr>
              <a:t>за </a:t>
            </a:r>
            <a:r>
              <a:rPr lang="cs-CZ" sz="2600" dirty="0">
                <a:solidFill>
                  <a:srgbClr val="002060"/>
                </a:solidFill>
              </a:rPr>
              <a:t>постигането на желаните цели и очакваното ниво.</a:t>
            </a:r>
            <a:endParaRPr sz="2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27170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36223A4D-3023-401C-B87B-D47558DCCF2C}"/>
              </a:ext>
            </a:extLst>
          </p:cNvPr>
          <p:cNvPicPr/>
          <p:nvPr/>
        </p:nvPicPr>
        <p:blipFill rotWithShape="1">
          <a:blip r:embed="rId2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4EDCB3E2-1EBA-4425-9C15-3D3A560D8617}"/>
              </a:ext>
            </a:extLst>
          </p:cNvPr>
          <p:cNvPicPr/>
          <p:nvPr/>
        </p:nvPicPr>
        <p:blipFill rotWithShape="1">
          <a:blip r:embed="rId3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2" name="Shape 9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-6761" y="981862"/>
            <a:ext cx="12198760" cy="688766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59536">
              <a:defRPr sz="5600">
                <a:solidFill>
                  <a:srgbClr val="142A9D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 defTabSz="713230">
              <a:defRPr sz="1800" u="none">
                <a:solidFill>
                  <a:srgbClr val="000000"/>
                </a:solidFill>
              </a:defRPr>
            </a:pPr>
            <a:r>
              <a:rPr lang="cs-CZ" sz="4400" u="sng" dirty="0">
                <a:solidFill>
                  <a:srgbClr val="002060"/>
                </a:solidFill>
                <a:sym typeface="Calibri Light"/>
              </a:rPr>
              <a:t>Модули на проекта STARS</a:t>
            </a:r>
          </a:p>
        </p:txBody>
      </p:sp>
      <p:sp>
        <p:nvSpPr>
          <p:cNvPr id="9" name="Shape 96"/>
          <p:cNvSpPr>
            <a:spLocks noGrp="1"/>
          </p:cNvSpPr>
          <p:nvPr>
            <p:ph type="body" idx="1"/>
          </p:nvPr>
        </p:nvSpPr>
        <p:spPr>
          <a:xfrm>
            <a:off x="781665" y="2016189"/>
            <a:ext cx="10826932" cy="33318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#1 	Съзвездия.				</a:t>
            </a:r>
            <a:r>
              <a:rPr lang="bg-BG" sz="2600" dirty="0">
                <a:solidFill>
                  <a:srgbClr val="002060"/>
                </a:solidFill>
              </a:rPr>
              <a:t>	</a:t>
            </a:r>
            <a:r>
              <a:rPr lang="sk-SK" sz="2600" dirty="0">
                <a:solidFill>
                  <a:srgbClr val="002060"/>
                </a:solidFill>
              </a:rPr>
              <a:t>#6 	Галактическа среда.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#2 	Движение на небесните тела.		#7 	Слънцето и звездите.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#3 	Закон за гравитацията на Нютон.	#8 	Галактика</a:t>
            </a:r>
            <a:r>
              <a:rPr lang="bg-BG" sz="2600" dirty="0">
                <a:solidFill>
                  <a:srgbClr val="002060"/>
                </a:solidFill>
              </a:rPr>
              <a:t>та Млечен път</a:t>
            </a:r>
            <a:r>
              <a:rPr lang="sk-SK" sz="2600" dirty="0">
                <a:solidFill>
                  <a:srgbClr val="002060"/>
                </a:solidFill>
              </a:rPr>
              <a:t> и </a:t>
            </a:r>
            <a:r>
              <a:rPr lang="bg-BG" sz="2600" dirty="0">
                <a:solidFill>
                  <a:srgbClr val="002060"/>
                </a:solidFill>
              </a:rPr>
              <a:t>								</a:t>
            </a:r>
            <a:r>
              <a:rPr lang="sk-SK" sz="2600" dirty="0">
                <a:solidFill>
                  <a:srgbClr val="002060"/>
                </a:solidFill>
              </a:rPr>
              <a:t>други галактики.</a:t>
            </a:r>
          </a:p>
          <a:p>
            <a:pPr lvl="0"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#4 	</a:t>
            </a:r>
            <a:r>
              <a:rPr lang="en-US" sz="26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6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Изследване</a:t>
            </a:r>
            <a:r>
              <a:rPr lang="sk-SK" sz="2600" dirty="0">
                <a:solidFill>
                  <a:srgbClr val="002060"/>
                </a:solidFill>
              </a:rPr>
              <a:t> на Вселената. 		#9 	Вселената.</a:t>
            </a:r>
          </a:p>
          <a:p>
            <a:pPr algn="just" defTabSz="868680">
              <a:spcBef>
                <a:spcPts val="900"/>
              </a:spcBef>
              <a:defRPr sz="1800"/>
            </a:pPr>
            <a:r>
              <a:rPr lang="sk-SK" sz="2600" dirty="0">
                <a:solidFill>
                  <a:srgbClr val="002060"/>
                </a:solidFill>
              </a:rPr>
              <a:t>#5 	Слънчевата система.			#10	Обсерватории.</a:t>
            </a:r>
          </a:p>
        </p:txBody>
      </p:sp>
    </p:spTree>
    <p:extLst>
      <p:ext uri="{BB962C8B-B14F-4D97-AF65-F5344CB8AC3E}">
        <p14:creationId xmlns:p14="http://schemas.microsoft.com/office/powerpoint/2010/main" val="1724063218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1F4DABE8-AE72-4301-BEC5-EAEBFCB93966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709AA62F-BCAB-4629-B7C4-096F41662BB1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7917" y="1072925"/>
            <a:ext cx="12192000" cy="65724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defTabSz="713230">
              <a:defRPr sz="4600">
                <a:solidFill>
                  <a:srgbClr val="142A9D"/>
                </a:solidFill>
              </a:defRPr>
            </a:lvl1pPr>
          </a:lstStyle>
          <a:p>
            <a:pPr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  <a:latin typeface="Calibri"/>
                <a:cs typeface="Calibri"/>
                <a:sym typeface="Calibri"/>
              </a:rPr>
              <a:t>Как са структурирани модулите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92783" y="2036010"/>
            <a:ext cx="11608597" cy="32306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lvl="0" algn="just">
              <a:defRPr sz="1800"/>
            </a:pPr>
            <a:r>
              <a:rPr sz="2000" dirty="0"/>
              <a:t>	</a:t>
            </a:r>
            <a:r>
              <a:rPr lang="sk-SK" sz="2600" dirty="0">
                <a:solidFill>
                  <a:srgbClr val="002060"/>
                </a:solidFill>
              </a:rPr>
              <a:t>Всеки модул е ​​разделен на няколко теми.</a:t>
            </a:r>
          </a:p>
          <a:p>
            <a:pPr lvl="0" algn="just">
              <a:defRPr sz="1800"/>
            </a:pPr>
            <a:r>
              <a:rPr lang="sk-SK" sz="2600" dirty="0">
                <a:solidFill>
                  <a:srgbClr val="002060"/>
                </a:solidFill>
              </a:rPr>
              <a:t>	Всяка тема съдържа:</a:t>
            </a:r>
          </a:p>
          <a:p>
            <a:pPr marL="1435100" lvl="0" indent="-304800" algn="just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sk-SK" sz="2000" dirty="0">
                <a:solidFill>
                  <a:srgbClr val="002060"/>
                </a:solidFill>
              </a:rPr>
              <a:t>Кратко въведение и ключови думи.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sk-SK" sz="2000" dirty="0">
                <a:solidFill>
                  <a:srgbClr val="002060"/>
                </a:solidFill>
              </a:rPr>
              <a:t>Теоретична част за учителя - дава базисната информация, необходима за подготвяне на урок по тази тема (в някои случаи и линкове към допълнителни материали в интернет).</a:t>
            </a:r>
          </a:p>
          <a:p>
            <a:pPr marL="1435100" lvl="0" indent="-304800" algn="l">
              <a:buClr>
                <a:srgbClr val="131D84"/>
              </a:buClr>
              <a:buSzPct val="100000"/>
              <a:buFont typeface="Arial"/>
              <a:buChar char="•"/>
              <a:defRPr sz="1800"/>
            </a:pPr>
            <a:r>
              <a:rPr lang="sk-SK" sz="2000" dirty="0">
                <a:solidFill>
                  <a:srgbClr val="002060"/>
                </a:solidFill>
              </a:rPr>
              <a:t>Практически упражнения и тестове за ученика - (в повечето случаи) готови за ползване в класната стая, придружени с отговори.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FAFEDBA9-8232-46EB-B435-372FD91950AE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661739D2-11F9-42BA-A045-07F1C81794BD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08" name="Shape 108"/>
          <p:cNvSpPr/>
          <p:nvPr/>
        </p:nvSpPr>
        <p:spPr>
          <a:xfrm>
            <a:off x="748072" y="2191194"/>
            <a:ext cx="11198505" cy="20005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502057" lvl="0" indent="-502057">
              <a:buClr>
                <a:srgbClr val="002060"/>
              </a:buClr>
              <a:buSzPct val="100000"/>
              <a:buAutoNum type="arabicPeriod"/>
            </a:pPr>
            <a:r>
              <a:rPr lang="sk-SK" sz="2600" dirty="0">
                <a:solidFill>
                  <a:srgbClr val="002060"/>
                </a:solidFill>
              </a:rPr>
              <a:t>Прочетете внимателно теоретичната част за учителя.</a:t>
            </a:r>
          </a:p>
          <a:p>
            <a:pPr lvl="0"/>
            <a:endParaRPr lang="sk-SK" sz="2600" dirty="0">
              <a:solidFill>
                <a:srgbClr val="002060"/>
              </a:solidFill>
            </a:endParaRPr>
          </a:p>
          <a:p>
            <a:pPr marL="502057" lvl="0" indent="-502057">
              <a:buClr>
                <a:srgbClr val="002060"/>
              </a:buClr>
              <a:buSzPct val="100000"/>
              <a:buAutoNum type="arabicPeriod" startAt="2"/>
            </a:pPr>
            <a:r>
              <a:rPr lang="sk-SK" sz="2600" dirty="0">
                <a:solidFill>
                  <a:srgbClr val="002060"/>
                </a:solidFill>
              </a:rPr>
              <a:t>Ако имате въпроси, потърсете повече материали в уебсайта на проекта (project-stars.com) или на други интернет страници.</a:t>
            </a:r>
            <a:br>
              <a:rPr lang="sk-SK" sz="2600" dirty="0">
                <a:solidFill>
                  <a:srgbClr val="002060"/>
                </a:solidFill>
              </a:rPr>
            </a:br>
            <a:r>
              <a:rPr lang="sk-SK" sz="2600" dirty="0">
                <a:solidFill>
                  <a:srgbClr val="002060"/>
                </a:solidFill>
              </a:rPr>
              <a:t> </a:t>
            </a:r>
          </a:p>
          <a:p>
            <a:pPr lvl="0"/>
            <a:r>
              <a:rPr lang="sk-SK" sz="2600" dirty="0">
                <a:solidFill>
                  <a:srgbClr val="002060"/>
                </a:solidFill>
              </a:rPr>
              <a:t>	</a:t>
            </a:r>
            <a:r>
              <a:rPr lang="sk-SK" sz="2600" dirty="0">
                <a:solidFill>
                  <a:srgbClr val="F22D25"/>
                </a:solidFill>
              </a:rPr>
              <a:t>Внимание! Убедете се, че източниците са достоверни!</a:t>
            </a: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C62839CD-CF2A-4145-ADA6-6B29B2B191F0}"/>
              </a:ext>
            </a:extLst>
          </p:cNvPr>
          <p:cNvSpPr/>
          <p:nvPr/>
        </p:nvSpPr>
        <p:spPr>
          <a:xfrm>
            <a:off x="-6762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</a:rPr>
              <a:t> Как да подходим към материала 1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57766CD6-1A30-4EC7-9007-558110A5F9D7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D2AFB0D9-C260-4509-8235-3A828CA36B4C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0" name="Shape 110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13" name="Shape 113"/>
          <p:cNvSpPr/>
          <p:nvPr/>
        </p:nvSpPr>
        <p:spPr>
          <a:xfrm>
            <a:off x="668185" y="2181619"/>
            <a:ext cx="11198506" cy="22467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lvl="0">
              <a:buClr>
                <a:srgbClr val="002163"/>
              </a:buClr>
            </a:pPr>
            <a:r>
              <a:rPr lang="sk-SK" sz="2600" dirty="0">
                <a:solidFill>
                  <a:srgbClr val="002163"/>
                </a:solidFill>
              </a:rPr>
              <a:t>При подготовка на теоретичната част:</a:t>
            </a:r>
          </a:p>
          <a:p>
            <a:pPr lvl="0"/>
            <a:r>
              <a:rPr lang="sk-SK" sz="2400" dirty="0">
                <a:solidFill>
                  <a:srgbClr val="002163"/>
                </a:solidFill>
              </a:rPr>
              <a:t>Материалът, посветен на астрономическите телескопи, може да бъде подаден на учениците или въз основа на изброяването на отделните видове телескопи, техните свойства и пригодността им за различни наблюдения или с използването на историческите събития по техния ред на възникване. Телескопите имат своите оптични дефекти, защото земното наблюдение се влияе значително от атмосферата.</a:t>
            </a:r>
          </a:p>
        </p:txBody>
      </p:sp>
      <p:sp>
        <p:nvSpPr>
          <p:cNvPr id="114" name="Shape 114"/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sk-SK" dirty="0"/>
              <a:t>   </a:t>
            </a:r>
            <a:r>
              <a:rPr lang="sk-SK" sz="4400" u="sng" dirty="0">
                <a:solidFill>
                  <a:srgbClr val="002060"/>
                </a:solidFill>
              </a:rPr>
              <a:t> Как да подходим към материала 2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4CEB8788-6861-4F51-902A-57CA98832C78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0C739F15-AB8A-472A-9547-7741D95343DA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hape 116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20" name="Shape 120"/>
          <p:cNvSpPr/>
          <p:nvPr/>
        </p:nvSpPr>
        <p:spPr>
          <a:xfrm>
            <a:off x="496747" y="1970566"/>
            <a:ext cx="11198506" cy="34470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3"/>
            </a:pPr>
            <a:r>
              <a:rPr lang="sk-SK" sz="2200" dirty="0">
                <a:solidFill>
                  <a:srgbClr val="002060"/>
                </a:solidFill>
              </a:rPr>
              <a:t>Прочетете внимателно практическите упражнения и  отговорите към тях.</a:t>
            </a:r>
          </a:p>
          <a:p>
            <a:pPr lvl="0"/>
            <a:endParaRPr lang="sk-SK" sz="24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4"/>
            </a:pPr>
            <a:r>
              <a:rPr lang="sk-SK" sz="2200" dirty="0">
                <a:solidFill>
                  <a:srgbClr val="002060"/>
                </a:solidFill>
              </a:rPr>
              <a:t>Ако имате въпроси, потърсете отговор в допълнителните материали и/или в страницата на проекта (project-stars.com) или на други интернет страници. Внимание! Убедете се, че източниците са достоверни!</a:t>
            </a:r>
            <a:br>
              <a:rPr lang="sk-SK" sz="2200" dirty="0">
                <a:solidFill>
                  <a:srgbClr val="002060"/>
                </a:solidFill>
              </a:rPr>
            </a:br>
            <a:endParaRPr lang="sk-SK"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5"/>
            </a:pPr>
            <a:r>
              <a:rPr lang="sk-SK" sz="2200" dirty="0">
                <a:solidFill>
                  <a:srgbClr val="002163"/>
                </a:solidFill>
              </a:rPr>
              <a:t>В зависимост от теоретичната част, подберете практически упражнения за илюстриране на материала. Може да потърсите други упражнения в допълнителните материали и/или в страницата на проекта (project-stars.com) или на други интернет страници. Внимание! Убедете се, че източниците са достоверни!</a:t>
            </a:r>
            <a:endParaRPr lang="sk-SK" sz="2200" dirty="0">
              <a:solidFill>
                <a:srgbClr val="F22D25"/>
              </a:solidFill>
            </a:endParaRPr>
          </a:p>
        </p:txBody>
      </p:sp>
      <p:sp>
        <p:nvSpPr>
          <p:cNvPr id="9" name="Shape 114">
            <a:extLst>
              <a:ext uri="{FF2B5EF4-FFF2-40B4-BE49-F238E27FC236}">
                <a16:creationId xmlns:a16="http://schemas.microsoft.com/office/drawing/2014/main" id="{17C274E4-3DE8-4357-B821-416555839368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</a:rPr>
              <a:t>Как да подходим към материала 3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-6761" y="5572490"/>
            <a:ext cx="12198761" cy="13970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26" name="Shape 126"/>
          <p:cNvSpPr/>
          <p:nvPr/>
        </p:nvSpPr>
        <p:spPr>
          <a:xfrm>
            <a:off x="496747" y="1895860"/>
            <a:ext cx="11198506" cy="37548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/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6"/>
            </a:pPr>
            <a:r>
              <a:rPr lang="sk-SK" sz="2200" dirty="0">
                <a:solidFill>
                  <a:srgbClr val="002060"/>
                </a:solidFill>
              </a:rPr>
              <a:t>Имайте предвид, че за някои от упражненията се изискват допълнителни материали, които едва ли са наличн</a:t>
            </a:r>
            <a:r>
              <a:rPr lang="bg-BG" sz="2200" dirty="0">
                <a:solidFill>
                  <a:srgbClr val="002060"/>
                </a:solidFill>
              </a:rPr>
              <a:t>и</a:t>
            </a:r>
            <a:r>
              <a:rPr lang="sk-SK" sz="2200" dirty="0">
                <a:solidFill>
                  <a:srgbClr val="002060"/>
                </a:solidFill>
              </a:rPr>
              <a:t> в класната стая. За тях, предварително трябва да се подготвите - или Вие да ги снабдите, или да предупредите учениците да ги приготвят отнапред!</a:t>
            </a:r>
          </a:p>
          <a:p>
            <a:pPr lvl="0"/>
            <a:endParaRPr lang="sk-SK" sz="2200" dirty="0">
              <a:solidFill>
                <a:srgbClr val="002060"/>
              </a:solidFill>
            </a:endParaRPr>
          </a:p>
          <a:p>
            <a:pPr marL="457200" lvl="0" indent="-457200">
              <a:buClr>
                <a:srgbClr val="002060"/>
              </a:buClr>
              <a:buSzPct val="100000"/>
              <a:buFont typeface="+mj-lt"/>
              <a:buAutoNum type="arabicPeriod" startAt="7"/>
            </a:pPr>
            <a:r>
              <a:rPr lang="sk-SK" sz="2200" dirty="0">
                <a:solidFill>
                  <a:srgbClr val="002060"/>
                </a:solidFill>
              </a:rPr>
              <a:t>Препоръчваме да изпробвате избраните упражнения и да направите собствена преценка за сложността и необходимото за изпълнение време.  Ако прецените, можете да правите промени, съкращения, улеснения и т.н. в упражненията, стига това да не нарушава физическия смисъл на заданията.</a:t>
            </a:r>
          </a:p>
          <a:p>
            <a:pPr lvl="0"/>
            <a:endParaRPr lang="sk-SK" sz="2400" dirty="0">
              <a:solidFill>
                <a:srgbClr val="002163"/>
              </a:solidFill>
            </a:endParaRPr>
          </a:p>
          <a:p>
            <a:pPr marL="457200" lvl="0" indent="-457200">
              <a:buClr>
                <a:srgbClr val="002163"/>
              </a:buClr>
              <a:buSzPct val="100000"/>
              <a:buFont typeface="+mj-lt"/>
              <a:buAutoNum type="arabicPeriod" startAt="8"/>
            </a:pPr>
            <a:r>
              <a:rPr lang="sk-SK" sz="2200" dirty="0">
                <a:solidFill>
                  <a:srgbClr val="002163"/>
                </a:solidFill>
              </a:rPr>
              <a:t>По ваша преценка, можете да дадете някои от упражненията (или част от тях) за домашно - да се направи предварителна подготовка, или да се довърши вкъщи.</a:t>
            </a:r>
          </a:p>
        </p:txBody>
      </p:sp>
      <p:sp>
        <p:nvSpPr>
          <p:cNvPr id="7" name="Shape 114">
            <a:extLst>
              <a:ext uri="{FF2B5EF4-FFF2-40B4-BE49-F238E27FC236}">
                <a16:creationId xmlns:a16="http://schemas.microsoft.com/office/drawing/2014/main" id="{4FF6AEB2-B1EB-48CA-89F9-0BEA488A7F26}"/>
              </a:ext>
            </a:extLst>
          </p:cNvPr>
          <p:cNvSpPr/>
          <p:nvPr/>
        </p:nvSpPr>
        <p:spPr>
          <a:xfrm>
            <a:off x="-6761" y="1101784"/>
            <a:ext cx="12198761" cy="6771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sk-SK" sz="4400" u="sng" dirty="0">
                <a:solidFill>
                  <a:srgbClr val="002060"/>
                </a:solidFill>
              </a:rPr>
              <a:t>Как да подходим към материала 4</a:t>
            </a:r>
          </a:p>
        </p:txBody>
      </p:sp>
      <p:pic>
        <p:nvPicPr>
          <p:cNvPr id="8" name="image2.jpg">
            <a:extLst>
              <a:ext uri="{FF2B5EF4-FFF2-40B4-BE49-F238E27FC236}">
                <a16:creationId xmlns:a16="http://schemas.microsoft.com/office/drawing/2014/main" id="{D6DA53BC-1A43-4671-9D80-69E6DB3E3E86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1.png">
            <a:extLst>
              <a:ext uri="{FF2B5EF4-FFF2-40B4-BE49-F238E27FC236}">
                <a16:creationId xmlns:a16="http://schemas.microsoft.com/office/drawing/2014/main" id="{D8D5E18E-20A1-4D31-BBD7-E0497C007662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2.jpg">
            <a:extLst>
              <a:ext uri="{FF2B5EF4-FFF2-40B4-BE49-F238E27FC236}">
                <a16:creationId xmlns:a16="http://schemas.microsoft.com/office/drawing/2014/main" id="{D8A46CFB-C2C3-482B-8175-3780BFCF28FA}"/>
              </a:ext>
            </a:extLst>
          </p:cNvPr>
          <p:cNvPicPr/>
          <p:nvPr/>
        </p:nvPicPr>
        <p:blipFill rotWithShape="1">
          <a:blip r:embed="rId2" cstate="print"/>
          <a:srcRect t="14594" b="20007"/>
          <a:stretch/>
        </p:blipFill>
        <p:spPr>
          <a:xfrm>
            <a:off x="1587482" y="5821509"/>
            <a:ext cx="9032870" cy="1036491"/>
          </a:xfrm>
          <a:prstGeom prst="rect">
            <a:avLst/>
          </a:prstGeom>
          <a:ln w="12700">
            <a:miter lim="400000"/>
          </a:ln>
        </p:spPr>
      </p:pic>
      <p:pic>
        <p:nvPicPr>
          <p:cNvPr id="8" name="image1.png">
            <a:extLst>
              <a:ext uri="{FF2B5EF4-FFF2-40B4-BE49-F238E27FC236}">
                <a16:creationId xmlns:a16="http://schemas.microsoft.com/office/drawing/2014/main" id="{9B96CC1A-5494-47C6-BD7F-49BB45CFCFC2}"/>
              </a:ext>
            </a:extLst>
          </p:cNvPr>
          <p:cNvPicPr/>
          <p:nvPr/>
        </p:nvPicPr>
        <p:blipFill rotWithShape="1">
          <a:blip r:embed="rId3" cstate="print"/>
          <a:srcRect t="8893" b="13838"/>
          <a:stretch/>
        </p:blipFill>
        <p:spPr>
          <a:xfrm>
            <a:off x="1254255" y="0"/>
            <a:ext cx="9683489" cy="1101784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Shape 128"/>
          <p:cNvSpPr/>
          <p:nvPr/>
        </p:nvSpPr>
        <p:spPr>
          <a:xfrm>
            <a:off x="-6761" y="5572490"/>
            <a:ext cx="12198761" cy="231141"/>
          </a:xfrm>
          <a:prstGeom prst="rect">
            <a:avLst/>
          </a:prstGeom>
          <a:solidFill>
            <a:srgbClr val="ED7D3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107000"/>
              </a:lnSpc>
              <a:spcBef>
                <a:spcPts val="800"/>
              </a:spcBef>
              <a:defRPr sz="900"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 lvl="0">
              <a:defRPr sz="1800"/>
            </a:pPr>
            <a:r>
              <a:rPr sz="900"/>
              <a:t>Настоящата публикация отразява единствено представите на авторите и нито Словашката Национална агенция, нито Европейската комисия носят отговорност за използването по какъвто и да е начин на съдържащата се в нея информация.</a:t>
            </a:r>
          </a:p>
        </p:txBody>
      </p:sp>
      <p:sp>
        <p:nvSpPr>
          <p:cNvPr id="131" name="Shape 131"/>
          <p:cNvSpPr/>
          <p:nvPr/>
        </p:nvSpPr>
        <p:spPr>
          <a:xfrm>
            <a:off x="-6763" y="1054369"/>
            <a:ext cx="12198761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4400" u="sng">
                <a:solidFill>
                  <a:srgbClr val="002060"/>
                </a:solidFill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lang="cs-CZ" sz="4400" u="sng" dirty="0" err="1">
                <a:solidFill>
                  <a:srgbClr val="002060"/>
                </a:solidFill>
              </a:rPr>
              <a:t>Модул 10 – съдържание:</a:t>
            </a:r>
            <a:endParaRPr lang="cs-CZ" sz="4400" u="sng" dirty="0">
              <a:solidFill>
                <a:srgbClr val="002060"/>
              </a:solidFill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249956" y="1823810"/>
            <a:ext cx="11685322" cy="10772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lang="cs-CZ" sz="3600" dirty="0">
                <a:solidFill>
                  <a:srgbClr val="002060"/>
                </a:solidFill>
              </a:rPr>
              <a:t>10.1 Телескопи</a:t>
            </a:r>
          </a:p>
          <a:p>
            <a:pPr lvl="1"/>
            <a:r>
              <a:rPr lang="sk-SK" sz="2800" dirty="0">
                <a:solidFill>
                  <a:srgbClr val="002060"/>
                </a:solidFill>
              </a:rPr>
              <a:t>	Видове телескопи и техните характеристики Оптика. Грешки. Сегменти.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2461</Words>
  <Application>Microsoft Office PowerPoint</Application>
  <PresentationFormat>Širokouhlá</PresentationFormat>
  <Paragraphs>170</Paragraphs>
  <Slides>29</Slides>
  <Notes>2</Notes>
  <HiddenSlides>0</HiddenSlides>
  <MMClips>0</MMClips>
  <ScaleCrop>false</ScaleCrop>
  <HeadingPairs>
    <vt:vector size="6" baseType="variant">
      <vt:variant>
        <vt:lpstr>Použité písma</vt:lpstr>
      </vt:variant>
      <vt:variant>
        <vt:i4>8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8" baseType="lpstr">
      <vt:lpstr>Arial</vt:lpstr>
      <vt:lpstr>Avenir Roman</vt:lpstr>
      <vt:lpstr>Calibri</vt:lpstr>
      <vt:lpstr>Calibri Light</vt:lpstr>
      <vt:lpstr>Franklin Gothic Book</vt:lpstr>
      <vt:lpstr>Times New Roman</vt:lpstr>
      <vt:lpstr>Verdana</vt:lpstr>
      <vt:lpstr>Verdana Bold</vt:lpstr>
      <vt:lpstr>Default</vt:lpstr>
      <vt:lpstr>Prezentácia programu PowerPoint</vt:lpstr>
      <vt:lpstr>Prezentácia programu PowerPoint</vt:lpstr>
      <vt:lpstr>Модули на проекта STARS</vt:lpstr>
      <vt:lpstr>Как са структурирани модулите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Lubka</dc:creator>
  <cp:lastModifiedBy>Andrea</cp:lastModifiedBy>
  <cp:revision>110</cp:revision>
  <dcterms:modified xsi:type="dcterms:W3CDTF">2020-10-13T20:18:59Z</dcterms:modified>
</cp:coreProperties>
</file>