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36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71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16" r:id="rId29"/>
    <p:sldId id="317" r:id="rId30"/>
  </p:sldIdLst>
  <p:sldSz cx="12192000" cy="68580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51" autoAdjust="0"/>
    <p:restoredTop sz="93829" autoAdjust="0"/>
  </p:normalViewPr>
  <p:slideViewPr>
    <p:cSldViewPr snapToGrid="0">
      <p:cViewPr varScale="1">
        <p:scale>
          <a:sx n="82" d="100"/>
          <a:sy n="82" d="100"/>
        </p:scale>
        <p:origin x="1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Závislost ceny primárního zrcadla</a:t>
            </a:r>
            <a:r>
              <a:rPr lang="cs-CZ" baseline="0"/>
              <a:t> na průměru </a:t>
            </a:r>
            <a:endParaRPr lang="cs-CZ"/>
          </a:p>
        </c:rich>
      </c:tx>
      <c:layout>
        <c:manualLayout>
          <c:xMode val="edge"/>
          <c:yMode val="edge"/>
          <c:x val="0.19088888888888889"/>
          <c:y val="5.09259259259259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329531411303032"/>
          <c:y val="0.12034036624978391"/>
          <c:w val="0.86798396955349233"/>
          <c:h val="0.78717769968985341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olid"/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List1!$A$1:$A$6</c:f>
              <c:numCache>
                <c:formatCode>General</c:formatCode>
                <c:ptCount val="6"/>
                <c:pt idx="0">
                  <c:v>0.13</c:v>
                </c:pt>
                <c:pt idx="1">
                  <c:v>0.15</c:v>
                </c:pt>
                <c:pt idx="2">
                  <c:v>0.2</c:v>
                </c:pt>
                <c:pt idx="3">
                  <c:v>0.25</c:v>
                </c:pt>
                <c:pt idx="4">
                  <c:v>0.3</c:v>
                </c:pt>
                <c:pt idx="5">
                  <c:v>10</c:v>
                </c:pt>
              </c:numCache>
            </c:numRef>
          </c:xVal>
          <c:yVal>
            <c:numRef>
              <c:f>List1!$B$1:$B$6</c:f>
              <c:numCache>
                <c:formatCode>General</c:formatCode>
                <c:ptCount val="6"/>
                <c:pt idx="0">
                  <c:v>6000</c:v>
                </c:pt>
                <c:pt idx="1">
                  <c:v>6600</c:v>
                </c:pt>
                <c:pt idx="2">
                  <c:v>12000</c:v>
                </c:pt>
                <c:pt idx="3">
                  <c:v>17000</c:v>
                </c:pt>
                <c:pt idx="4">
                  <c:v>22000</c:v>
                </c:pt>
                <c:pt idx="5">
                  <c:v>7025301.1902998332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BCD-473F-905C-6BAF51E84C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4436528"/>
        <c:axId val="294437512"/>
      </c:scatterChart>
      <c:valAx>
        <c:axId val="2944365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437512"/>
        <c:crosses val="autoZero"/>
        <c:crossBetween val="midCat"/>
      </c:valAx>
      <c:valAx>
        <c:axId val="294437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44365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Shape 500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01" name="Shape 50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 i="1">
                <a:latin typeface="Calibri"/>
                <a:ea typeface="Calibri"/>
                <a:cs typeface="Calibri"/>
                <a:sym typeface="Calibri"/>
              </a:rPr>
              <a:t>DOI: 10.3102/003465430298487, 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The Power of Feedback, John Hattie and Helen Timperley, </a:t>
            </a:r>
            <a:r>
              <a:rPr sz="1200" i="1">
                <a:latin typeface="Calibri"/>
                <a:ea typeface="Calibri"/>
                <a:cs typeface="Calibri"/>
                <a:sym typeface="Calibri"/>
              </a:rPr>
              <a:t>University of Auckland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09" name="Shape 50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 i="1">
                <a:latin typeface="Calibri"/>
                <a:ea typeface="Calibri"/>
                <a:cs typeface="Calibri"/>
                <a:sym typeface="Calibri"/>
              </a:rPr>
              <a:t>DOI: 10.3102/003465430298487, 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The Power of Feedback, John Hattie and Helen Timperley, </a:t>
            </a:r>
            <a:r>
              <a:rPr sz="1200" i="1">
                <a:latin typeface="Calibri"/>
                <a:ea typeface="Calibri"/>
                <a:cs typeface="Calibri"/>
                <a:sym typeface="Calibri"/>
              </a:rPr>
              <a:t>University of Auckland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8724900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lIns="0" tIns="0" rIns="0" bIns="0"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52" name="Shape 52"/>
          <p:cNvSpPr>
            <a:spLocks noGrp="1"/>
          </p:cNvSpPr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53" name="Shape 5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831850" y="4589462"/>
            <a:ext cx="10515600" cy="226853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5183187" y="987425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839787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 lvl="0">
              <a:defRPr sz="1800"/>
            </a:pPr>
            <a:r>
              <a:rPr sz="1600"/>
              <a:t>Body Level One</a:t>
            </a:r>
          </a:p>
          <a:p>
            <a:pPr lvl="1">
              <a:defRPr sz="1800"/>
            </a:pPr>
            <a:r>
              <a:rPr sz="1600"/>
              <a:t>Body Level Two</a:t>
            </a:r>
          </a:p>
          <a:p>
            <a:pPr lvl="2">
              <a:defRPr sz="1800"/>
            </a:pPr>
            <a:r>
              <a:rPr sz="1600"/>
              <a:t>Body Level Three</a:t>
            </a:r>
          </a:p>
          <a:p>
            <a:pPr lvl="3">
              <a:defRPr sz="1800"/>
            </a:pPr>
            <a:r>
              <a:rPr sz="1600"/>
              <a:t>Body Level Four</a:t>
            </a:r>
          </a:p>
          <a:p>
            <a:pPr lvl="4">
              <a:defRPr sz="1800"/>
            </a:pPr>
            <a:r>
              <a:rPr sz="1600"/>
              <a:t>Body Level Five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230187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610600" y="6404292"/>
            <a:ext cx="27432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ransition spd="med"/>
  <p:txStyles>
    <p:titleStyle>
      <a:lvl1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1pPr>
      <a:lvl2pPr marL="723900" indent="-2667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2pPr>
      <a:lvl3pPr marL="1234439" indent="-320039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3pPr>
      <a:lvl4pPr marL="1727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844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5pPr>
      <a:lvl6pPr marL="26416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image" Target="../media/image2.png"/><Relationship Id="rId7" Type="http://schemas.openxmlformats.org/officeDocument/2006/relationships/slide" Target="slide2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20.xml"/><Relationship Id="rId5" Type="http://schemas.openxmlformats.org/officeDocument/2006/relationships/slide" Target="slide15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reseneulohy.cz/1741/obraz-slunce-vytvoreny-pomoci-keplerova-dalekohledu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youtube.com/watch?v=R9cMXCemoJI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roject-stars.com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10" Type="http://schemas.openxmlformats.org/officeDocument/2006/relationships/image" Target="../media/image10.png"/><Relationship Id="rId4" Type="http://schemas.openxmlformats.org/officeDocument/2006/relationships/image" Target="../media/image4.jpg"/><Relationship Id="rId9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image2.jpg"/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60" name="image1.png"/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Shape 57"/>
          <p:cNvSpPr/>
          <p:nvPr/>
        </p:nvSpPr>
        <p:spPr>
          <a:xfrm>
            <a:off x="-6761" y="1049639"/>
            <a:ext cx="12198761" cy="60068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lnSpc>
                <a:spcPct val="150000"/>
              </a:lnSpc>
            </a:pPr>
            <a:r>
              <a:rPr sz="800">
                <a:latin typeface="Verdana Bold"/>
                <a:ea typeface="Verdana Bold"/>
                <a:cs typeface="Verdana Bold"/>
                <a:sym typeface="Verdana Bold"/>
              </a:rPr>
              <a:t>Project:</a:t>
            </a:r>
            <a:r>
              <a:rPr sz="800">
                <a:latin typeface="Verdana"/>
                <a:ea typeface="Verdana"/>
                <a:cs typeface="Verdana"/>
                <a:sym typeface="Verdana"/>
              </a:rPr>
              <a:t> STARS (Successfully Teaching AstRonomy in Schools)		 			</a:t>
            </a:r>
          </a:p>
          <a:p>
            <a:pPr lvl="0">
              <a:lnSpc>
                <a:spcPct val="150000"/>
              </a:lnSpc>
            </a:pPr>
            <a:r>
              <a:rPr sz="800">
                <a:latin typeface="Verdana"/>
                <a:ea typeface="Verdana"/>
                <a:cs typeface="Verdana"/>
                <a:sym typeface="Verdana"/>
              </a:rPr>
              <a:t>This project has been funded with the support of the Erasmus+ Programme, K2 Action, Strategic Partnerships in School Education.</a:t>
            </a:r>
          </a:p>
          <a:p>
            <a:pPr lvl="0">
              <a:lnSpc>
                <a:spcPct val="150000"/>
              </a:lnSpc>
            </a:pPr>
            <a:r>
              <a:rPr sz="800">
                <a:latin typeface="Verdana Bold"/>
                <a:ea typeface="Verdana Bold"/>
                <a:cs typeface="Verdana Bold"/>
                <a:sym typeface="Verdana Bold"/>
              </a:rPr>
              <a:t>Project Agreement Number:</a:t>
            </a:r>
            <a:r>
              <a:rPr sz="80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sz="800"/>
              <a:t>2017-1-SK01-KA201-035344 				</a:t>
            </a:r>
          </a:p>
        </p:txBody>
      </p:sp>
      <p:sp>
        <p:nvSpPr>
          <p:cNvPr id="58" name="Shape 58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59" name="Shape 59"/>
          <p:cNvSpPr/>
          <p:nvPr/>
        </p:nvSpPr>
        <p:spPr>
          <a:xfrm>
            <a:off x="-6761" y="1847151"/>
            <a:ext cx="12198761" cy="31085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lvl="0" algn="ctr"/>
            <a:r>
              <a:rPr lang="cs-CZ" sz="5400" b="1" dirty="0">
                <a:solidFill>
                  <a:srgbClr val="843C0B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Tréninkový program pro učitele (O2)</a:t>
            </a:r>
          </a:p>
          <a:p>
            <a:pPr lvl="0" algn="ctr"/>
            <a:endParaRPr lang="cs-CZ" sz="1000" dirty="0"/>
          </a:p>
          <a:p>
            <a:pPr lvl="0" algn="ctr"/>
            <a:r>
              <a:rPr lang="cs-CZ" sz="4400" b="1" dirty="0">
                <a:solidFill>
                  <a:srgbClr val="002060"/>
                </a:solidFill>
              </a:rPr>
              <a:t>Modul #10</a:t>
            </a:r>
          </a:p>
          <a:p>
            <a:pPr lvl="0" algn="ctr"/>
            <a:r>
              <a:rPr lang="cs-CZ" sz="4400" b="1" u="sng" dirty="0">
                <a:solidFill>
                  <a:srgbClr val="002060"/>
                </a:solidFill>
              </a:rPr>
              <a:t>Hvězdárny a observatoře</a:t>
            </a:r>
            <a:br>
              <a:rPr lang="cs-CZ" sz="4400" b="1" dirty="0">
                <a:solidFill>
                  <a:srgbClr val="002060"/>
                </a:solidFill>
              </a:rPr>
            </a:br>
            <a:r>
              <a:rPr lang="cs-CZ" sz="4400" b="1" dirty="0">
                <a:solidFill>
                  <a:srgbClr val="002060"/>
                </a:solidFill>
              </a:rPr>
              <a:t>Dalekohledy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F5425EE1-9285-4AE9-A3D0-0B1DB805585C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8BD85AAD-3E33-4E52-9FF5-B942E32B6916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Shape 134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37" name="Shape 137"/>
          <p:cNvSpPr/>
          <p:nvPr/>
        </p:nvSpPr>
        <p:spPr>
          <a:xfrm>
            <a:off x="0" y="1042734"/>
            <a:ext cx="12192000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Teoretický obsah</a:t>
            </a:r>
            <a:endParaRPr sz="4400" u="sng" dirty="0">
              <a:solidFill>
                <a:srgbClr val="002060"/>
              </a:solidFill>
            </a:endParaRPr>
          </a:p>
        </p:txBody>
      </p:sp>
      <p:sp>
        <p:nvSpPr>
          <p:cNvPr id="138" name="Shape 138"/>
          <p:cNvSpPr/>
          <p:nvPr/>
        </p:nvSpPr>
        <p:spPr>
          <a:xfrm>
            <a:off x="249958" y="1830053"/>
            <a:ext cx="11685322" cy="2800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10</a:t>
            </a:r>
            <a:r>
              <a:rPr sz="3600" dirty="0">
                <a:solidFill>
                  <a:srgbClr val="002060"/>
                </a:solidFill>
              </a:rPr>
              <a:t>.1 </a:t>
            </a:r>
            <a:r>
              <a:rPr lang="cs-CZ" sz="3600" dirty="0">
                <a:solidFill>
                  <a:srgbClr val="002060"/>
                </a:solidFill>
              </a:rPr>
              <a:t>Dalekohledy</a:t>
            </a:r>
            <a:endParaRPr sz="3600" dirty="0">
              <a:solidFill>
                <a:srgbClr val="002060"/>
              </a:solidFill>
            </a:endParaRPr>
          </a:p>
          <a:p>
            <a:pPr marL="661736" lvl="1" indent="-280736">
              <a:buSzPct val="100000"/>
              <a:buChar char="•"/>
            </a:pPr>
            <a:r>
              <a:rPr lang="cs-CZ" sz="2800" dirty="0">
                <a:solidFill>
                  <a:srgbClr val="002060"/>
                </a:solidFill>
              </a:rPr>
              <a:t>Historie použití dalekohledů</a:t>
            </a:r>
            <a:r>
              <a:rPr lang="ru-RU" sz="2800" dirty="0">
                <a:solidFill>
                  <a:srgbClr val="002060"/>
                </a:solidFill>
              </a:rPr>
              <a:t>;</a:t>
            </a:r>
          </a:p>
          <a:p>
            <a:pPr marL="661736" lvl="1" indent="-280736">
              <a:buSzPct val="100000"/>
              <a:buChar char="•"/>
            </a:pPr>
            <a:r>
              <a:rPr lang="cs-CZ" sz="2800" dirty="0">
                <a:solidFill>
                  <a:srgbClr val="002060"/>
                </a:solidFill>
              </a:rPr>
              <a:t>typy dalekohledů (refraktor, reflektor) a jejich základní vlastnosti;</a:t>
            </a:r>
          </a:p>
          <a:p>
            <a:pPr marL="661736" lvl="1" indent="-280736">
              <a:buSzPct val="100000"/>
              <a:buChar char="•"/>
            </a:pPr>
            <a:r>
              <a:rPr lang="cs-CZ" sz="2800" dirty="0">
                <a:solidFill>
                  <a:srgbClr val="002060"/>
                </a:solidFill>
              </a:rPr>
              <a:t>vady dalekohledů;</a:t>
            </a:r>
          </a:p>
          <a:p>
            <a:pPr marL="661736" lvl="1" indent="-280736">
              <a:buSzPct val="100000"/>
              <a:buChar char="•"/>
            </a:pPr>
            <a:r>
              <a:rPr lang="cs-CZ" sz="2800" dirty="0">
                <a:solidFill>
                  <a:srgbClr val="002060"/>
                </a:solidFill>
              </a:rPr>
              <a:t>vliv atmosféry Země na pozorování;</a:t>
            </a:r>
          </a:p>
          <a:p>
            <a:pPr marL="661736" lvl="1" indent="-280736">
              <a:buSzPct val="100000"/>
              <a:buChar char="•"/>
            </a:pPr>
            <a:r>
              <a:rPr lang="cs-CZ" sz="2800" dirty="0">
                <a:solidFill>
                  <a:srgbClr val="002060"/>
                </a:solidFill>
              </a:rPr>
              <a:t>adaptivní optika</a:t>
            </a:r>
            <a:r>
              <a:rPr lang="ru-RU" sz="2800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1C18904F-1950-41AD-91F0-AD8C93268D26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84D019DC-F0A9-4F96-9483-B2CDA3C8181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Shape 152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55" name="Shape 155"/>
          <p:cNvSpPr/>
          <p:nvPr/>
        </p:nvSpPr>
        <p:spPr>
          <a:xfrm>
            <a:off x="0" y="1054369"/>
            <a:ext cx="12192000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Seznam praktických cvičení</a:t>
            </a:r>
            <a:endParaRPr sz="4400" u="sng" dirty="0">
              <a:solidFill>
                <a:srgbClr val="002060"/>
              </a:solidFill>
            </a:endParaRPr>
          </a:p>
        </p:txBody>
      </p:sp>
      <p:sp>
        <p:nvSpPr>
          <p:cNvPr id="156" name="Shape 156"/>
          <p:cNvSpPr/>
          <p:nvPr/>
        </p:nvSpPr>
        <p:spPr>
          <a:xfrm>
            <a:off x="261256" y="1941135"/>
            <a:ext cx="11685322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>
              <a:buClr>
                <a:srgbClr val="002060"/>
              </a:buClr>
              <a:buSzPct val="100000"/>
            </a:pPr>
            <a:r>
              <a:rPr lang="cs-CZ" sz="1600" dirty="0">
                <a:solidFill>
                  <a:srgbClr val="002060"/>
                </a:solidFill>
                <a:hlinkClick r:id="rId4" action="ppaction://hlinksldjump"/>
              </a:rPr>
              <a:t>10.1.1	Konstrukce chodu paprsků</a:t>
            </a:r>
            <a:r>
              <a:rPr sz="1600" dirty="0">
                <a:solidFill>
                  <a:srgbClr val="002060"/>
                </a:solidFill>
                <a:hlinkClick r:id="rId4" action="ppaction://hlinksldjump"/>
              </a:rPr>
              <a:t> </a:t>
            </a:r>
            <a:endParaRPr sz="1600" dirty="0">
              <a:solidFill>
                <a:srgbClr val="002060"/>
              </a:solidFill>
            </a:endParaRPr>
          </a:p>
          <a:p>
            <a:pPr lvl="0">
              <a:buClr>
                <a:srgbClr val="002060"/>
              </a:buClr>
              <a:buSzPct val="100000"/>
            </a:pPr>
            <a:r>
              <a:rPr lang="cs-CZ" sz="1600" dirty="0">
                <a:solidFill>
                  <a:srgbClr val="002060"/>
                </a:solidFill>
                <a:hlinkClick r:id="rId5" action="ppaction://hlinksldjump"/>
              </a:rPr>
              <a:t>10.1.2	Jednoduchý dalekohled Keplerova typu</a:t>
            </a:r>
            <a:endParaRPr sz="1600" dirty="0">
              <a:solidFill>
                <a:srgbClr val="002060"/>
              </a:solidFill>
            </a:endParaRPr>
          </a:p>
          <a:p>
            <a:pPr lvl="0">
              <a:buClr>
                <a:srgbClr val="002060"/>
              </a:buClr>
              <a:buSzPct val="100000"/>
            </a:pPr>
            <a:r>
              <a:rPr lang="cs-CZ" sz="1600" dirty="0">
                <a:solidFill>
                  <a:srgbClr val="002060"/>
                </a:solidFill>
                <a:hlinkClick r:id="rId6" action="ppaction://hlinksldjump"/>
              </a:rPr>
              <a:t>10.1.3	Vylepšený dalekohled Keplerova typu</a:t>
            </a:r>
            <a:r>
              <a:rPr sz="1600" dirty="0">
                <a:solidFill>
                  <a:srgbClr val="002060"/>
                </a:solidFill>
                <a:hlinkClick r:id="rId6" action="ppaction://hlinksldjump"/>
              </a:rPr>
              <a:t> </a:t>
            </a:r>
            <a:endParaRPr sz="1600" dirty="0">
              <a:solidFill>
                <a:srgbClr val="002060"/>
              </a:solidFill>
            </a:endParaRPr>
          </a:p>
          <a:p>
            <a:pPr lvl="0">
              <a:buClr>
                <a:srgbClr val="002060"/>
              </a:buClr>
              <a:buSzPct val="100000"/>
            </a:pPr>
            <a:r>
              <a:rPr lang="cs-CZ" sz="1600" dirty="0">
                <a:solidFill>
                  <a:srgbClr val="002060"/>
                </a:solidFill>
                <a:hlinkClick r:id="rId7" action="ppaction://hlinksldjump"/>
              </a:rPr>
              <a:t>10.1.4	Segmentované zrcadlo</a:t>
            </a:r>
            <a:endParaRPr lang="cs-CZ" sz="1600" dirty="0">
              <a:solidFill>
                <a:srgbClr val="002060"/>
              </a:solidFill>
            </a:endParaRPr>
          </a:p>
          <a:p>
            <a:pPr lvl="0">
              <a:buClr>
                <a:srgbClr val="002060"/>
              </a:buClr>
              <a:buSzPct val="100000"/>
            </a:pPr>
            <a:r>
              <a:rPr lang="cs-CZ" sz="1600" dirty="0">
                <a:solidFill>
                  <a:srgbClr val="002060"/>
                </a:solidFill>
                <a:hlinkClick r:id="rId8" action="ppaction://hlinksldjump"/>
              </a:rPr>
              <a:t>10.1.5	Dírková komora</a:t>
            </a:r>
            <a:endParaRPr lang="cs-CZ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685322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4400" u="sng" dirty="0">
                <a:solidFill>
                  <a:srgbClr val="02236A"/>
                </a:solidFill>
              </a:rPr>
              <a:t>Praktické cvičení</a:t>
            </a:r>
            <a:r>
              <a:rPr sz="4400" dirty="0">
                <a:solidFill>
                  <a:srgbClr val="02236A"/>
                </a:solidFill>
              </a:rPr>
              <a:t>: </a:t>
            </a:r>
            <a:r>
              <a:rPr lang="cs-CZ" sz="3200" dirty="0">
                <a:solidFill>
                  <a:srgbClr val="02236A"/>
                </a:solidFill>
              </a:rPr>
              <a:t>10.1.1</a:t>
            </a:r>
            <a:r>
              <a:rPr sz="3200" dirty="0">
                <a:solidFill>
                  <a:srgbClr val="02236A"/>
                </a:solidFill>
              </a:rPr>
              <a:t> </a:t>
            </a:r>
            <a:r>
              <a:rPr lang="cs-CZ" sz="3200" dirty="0">
                <a:solidFill>
                  <a:srgbClr val="02236A"/>
                </a:solidFill>
              </a:rPr>
              <a:t>Konstrukce chodu paprsků</a:t>
            </a:r>
            <a:endParaRPr sz="3200" dirty="0">
              <a:solidFill>
                <a:srgbClr val="02236A"/>
              </a:solidFill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261256" y="3261702"/>
            <a:ext cx="11685322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Materiály a nářadí</a:t>
            </a:r>
            <a:r>
              <a:rPr sz="3600" dirty="0">
                <a:solidFill>
                  <a:srgbClr val="002060"/>
                </a:solidFill>
              </a:rPr>
              <a:t>:</a:t>
            </a:r>
            <a:r>
              <a:rPr lang="az-Cyrl-AZ" sz="3600" dirty="0">
                <a:solidFill>
                  <a:srgbClr val="002060"/>
                </a:solidFill>
              </a:rPr>
              <a:t> </a:t>
            </a:r>
            <a:r>
              <a:rPr lang="cs-CZ" sz="2800" dirty="0">
                <a:solidFill>
                  <a:srgbClr val="002060"/>
                </a:solidFill>
              </a:rPr>
              <a:t>Rýsovací pomůcky</a:t>
            </a:r>
            <a:endParaRPr sz="3600" dirty="0">
              <a:solidFill>
                <a:srgbClr val="002060"/>
              </a:solidFill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261256" y="4179565"/>
            <a:ext cx="11685322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Postup</a:t>
            </a:r>
            <a:r>
              <a:rPr sz="3600" dirty="0">
                <a:solidFill>
                  <a:srgbClr val="002060"/>
                </a:solidFill>
              </a:rPr>
              <a:t>: </a:t>
            </a:r>
            <a:r>
              <a:rPr lang="cs-CZ" sz="2800" dirty="0">
                <a:solidFill>
                  <a:srgbClr val="002060"/>
                </a:solidFill>
              </a:rPr>
              <a:t>Žák sestrojí průchody paprsků optickým systémem</a:t>
            </a:r>
            <a:r>
              <a:rPr sz="2800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176" name="Shape 176"/>
          <p:cNvSpPr/>
          <p:nvPr/>
        </p:nvSpPr>
        <p:spPr>
          <a:xfrm>
            <a:off x="261256" y="1937439"/>
            <a:ext cx="11685322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Metodická část</a:t>
            </a:r>
            <a:r>
              <a:rPr sz="3600" dirty="0">
                <a:solidFill>
                  <a:srgbClr val="002060"/>
                </a:solidFill>
              </a:rPr>
              <a:t>: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cs-CZ" sz="2800" dirty="0">
                <a:solidFill>
                  <a:srgbClr val="002060"/>
                </a:solidFill>
              </a:rPr>
              <a:t>Sestrojte obraz vzniklý dalekohledem a popište jeho vlastnosti.</a:t>
            </a:r>
            <a:endParaRPr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685322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4400" u="sng" dirty="0">
                <a:solidFill>
                  <a:srgbClr val="02236A"/>
                </a:solidFill>
              </a:rPr>
              <a:t>Praktické cvičení</a:t>
            </a:r>
            <a:r>
              <a:rPr sz="4400" dirty="0">
                <a:solidFill>
                  <a:srgbClr val="02236A"/>
                </a:solidFill>
              </a:rPr>
              <a:t>: </a:t>
            </a:r>
            <a:r>
              <a:rPr lang="cs-CZ" sz="3200" dirty="0">
                <a:solidFill>
                  <a:srgbClr val="02236A"/>
                </a:solidFill>
              </a:rPr>
              <a:t>10.1.1</a:t>
            </a:r>
            <a:r>
              <a:rPr sz="3200" dirty="0">
                <a:solidFill>
                  <a:srgbClr val="02236A"/>
                </a:solidFill>
              </a:rPr>
              <a:t> </a:t>
            </a:r>
            <a:r>
              <a:rPr lang="cs-CZ" sz="3200" dirty="0">
                <a:solidFill>
                  <a:srgbClr val="02236A"/>
                </a:solidFill>
              </a:rPr>
              <a:t>Konstrukce chodu paprsků</a:t>
            </a:r>
            <a:endParaRPr sz="3200" dirty="0">
              <a:solidFill>
                <a:srgbClr val="02236A"/>
              </a:solidFill>
            </a:endParaRPr>
          </a:p>
        </p:txBody>
      </p:sp>
      <p:cxnSp>
        <p:nvCxnSpPr>
          <p:cNvPr id="61" name="Přímá spojnice 60">
            <a:extLst>
              <a:ext uri="{FF2B5EF4-FFF2-40B4-BE49-F238E27FC236}">
                <a16:creationId xmlns:a16="http://schemas.microsoft.com/office/drawing/2014/main" id="{16AC5C60-8C5F-4EA5-99FB-ECD19772C0FD}"/>
              </a:ext>
            </a:extLst>
          </p:cNvPr>
          <p:cNvCxnSpPr/>
          <p:nvPr/>
        </p:nvCxnSpPr>
        <p:spPr>
          <a:xfrm>
            <a:off x="781237" y="3641469"/>
            <a:ext cx="10057583" cy="0"/>
          </a:xfrm>
          <a:prstGeom prst="line">
            <a:avLst/>
          </a:prstGeom>
          <a:ln w="95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se šipkou 61">
            <a:extLst>
              <a:ext uri="{FF2B5EF4-FFF2-40B4-BE49-F238E27FC236}">
                <a16:creationId xmlns:a16="http://schemas.microsoft.com/office/drawing/2014/main" id="{06CD8F4E-64EE-43BF-954E-BE300DA6B4FC}"/>
              </a:ext>
            </a:extLst>
          </p:cNvPr>
          <p:cNvCxnSpPr/>
          <p:nvPr/>
        </p:nvCxnSpPr>
        <p:spPr>
          <a:xfrm>
            <a:off x="5986537" y="1970899"/>
            <a:ext cx="0" cy="3281924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Přímá spojnice 62">
            <a:extLst>
              <a:ext uri="{FF2B5EF4-FFF2-40B4-BE49-F238E27FC236}">
                <a16:creationId xmlns:a16="http://schemas.microsoft.com/office/drawing/2014/main" id="{C261D851-57BB-45B4-89F1-B6935609CD9A}"/>
              </a:ext>
            </a:extLst>
          </p:cNvPr>
          <p:cNvCxnSpPr/>
          <p:nvPr/>
        </p:nvCxnSpPr>
        <p:spPr>
          <a:xfrm flipV="1">
            <a:off x="3926509" y="3331724"/>
            <a:ext cx="0" cy="58760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Přímá spojnice 63">
            <a:extLst>
              <a:ext uri="{FF2B5EF4-FFF2-40B4-BE49-F238E27FC236}">
                <a16:creationId xmlns:a16="http://schemas.microsoft.com/office/drawing/2014/main" id="{B20AE7C5-2761-49C3-9BDF-F6B9E8640BDB}"/>
              </a:ext>
            </a:extLst>
          </p:cNvPr>
          <p:cNvCxnSpPr/>
          <p:nvPr/>
        </p:nvCxnSpPr>
        <p:spPr>
          <a:xfrm flipV="1">
            <a:off x="8045426" y="3345390"/>
            <a:ext cx="0" cy="58760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Přímá spojnice se šipkou 64">
            <a:extLst>
              <a:ext uri="{FF2B5EF4-FFF2-40B4-BE49-F238E27FC236}">
                <a16:creationId xmlns:a16="http://schemas.microsoft.com/office/drawing/2014/main" id="{DC21B31D-A7BA-49E6-B82F-C505661C622C}"/>
              </a:ext>
            </a:extLst>
          </p:cNvPr>
          <p:cNvCxnSpPr/>
          <p:nvPr/>
        </p:nvCxnSpPr>
        <p:spPr>
          <a:xfrm>
            <a:off x="1572679" y="2392242"/>
            <a:ext cx="4407025" cy="13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se šipkou 65">
            <a:extLst>
              <a:ext uri="{FF2B5EF4-FFF2-40B4-BE49-F238E27FC236}">
                <a16:creationId xmlns:a16="http://schemas.microsoft.com/office/drawing/2014/main" id="{AE9AEC03-C7E0-4FA4-AC74-2FEE3EBD4F74}"/>
              </a:ext>
            </a:extLst>
          </p:cNvPr>
          <p:cNvCxnSpPr/>
          <p:nvPr/>
        </p:nvCxnSpPr>
        <p:spPr>
          <a:xfrm>
            <a:off x="1431472" y="2100718"/>
            <a:ext cx="4548232" cy="27603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se šipkou 66">
            <a:extLst>
              <a:ext uri="{FF2B5EF4-FFF2-40B4-BE49-F238E27FC236}">
                <a16:creationId xmlns:a16="http://schemas.microsoft.com/office/drawing/2014/main" id="{61D5681F-C6D9-40B8-9F9E-C5259DDE863F}"/>
              </a:ext>
            </a:extLst>
          </p:cNvPr>
          <p:cNvCxnSpPr/>
          <p:nvPr/>
        </p:nvCxnSpPr>
        <p:spPr>
          <a:xfrm>
            <a:off x="5968317" y="2410463"/>
            <a:ext cx="4796483" cy="2815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se šipkou 67">
            <a:extLst>
              <a:ext uri="{FF2B5EF4-FFF2-40B4-BE49-F238E27FC236}">
                <a16:creationId xmlns:a16="http://schemas.microsoft.com/office/drawing/2014/main" id="{50E9A81C-BFFE-4FE2-B031-B1871DD53060}"/>
              </a:ext>
            </a:extLst>
          </p:cNvPr>
          <p:cNvCxnSpPr/>
          <p:nvPr/>
        </p:nvCxnSpPr>
        <p:spPr>
          <a:xfrm>
            <a:off x="1217384" y="2191820"/>
            <a:ext cx="9984702" cy="2979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ové pole 2">
            <a:extLst>
              <a:ext uri="{FF2B5EF4-FFF2-40B4-BE49-F238E27FC236}">
                <a16:creationId xmlns:a16="http://schemas.microsoft.com/office/drawing/2014/main" id="{DE73BB1F-941A-4857-B532-BBF3E8ECA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430" y="3962601"/>
            <a:ext cx="594436" cy="49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sk-SK" sz="12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endParaRPr lang="cs-CZ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0" name="Textové pole 2">
            <a:extLst>
              <a:ext uri="{FF2B5EF4-FFF2-40B4-BE49-F238E27FC236}">
                <a16:creationId xmlns:a16="http://schemas.microsoft.com/office/drawing/2014/main" id="{74043574-E35B-4883-813B-9B57CBA75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9490" y="2930879"/>
            <a:ext cx="655929" cy="51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sk-SK" sz="12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GB" sz="12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‘ </a:t>
            </a:r>
            <a:endParaRPr lang="cs-CZ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" name="Textové pole 2">
            <a:extLst>
              <a:ext uri="{FF2B5EF4-FFF2-40B4-BE49-F238E27FC236}">
                <a16:creationId xmlns:a16="http://schemas.microsoft.com/office/drawing/2014/main" id="{93F75B3A-D814-4B42-B7F5-0AD503BD6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5091" y="1926487"/>
            <a:ext cx="710590" cy="610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endParaRPr lang="cs-CZ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2" name="Textové pole 2">
            <a:extLst>
              <a:ext uri="{FF2B5EF4-FFF2-40B4-BE49-F238E27FC236}">
                <a16:creationId xmlns:a16="http://schemas.microsoft.com/office/drawing/2014/main" id="{B1F9F7D8-3184-46C5-8EDE-669FD4F7D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487" y="4210852"/>
            <a:ext cx="594436" cy="49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cs-CZ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3" name="Textové pole 2">
            <a:extLst>
              <a:ext uri="{FF2B5EF4-FFF2-40B4-BE49-F238E27FC236}">
                <a16:creationId xmlns:a16="http://schemas.microsoft.com/office/drawing/2014/main" id="{20DDD3C1-8C28-47F4-BE46-19366D1B1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5681" y="2796504"/>
            <a:ext cx="594436" cy="49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74" name="Přímá spojnice se šipkou 73">
            <a:extLst>
              <a:ext uri="{FF2B5EF4-FFF2-40B4-BE49-F238E27FC236}">
                <a16:creationId xmlns:a16="http://schemas.microsoft.com/office/drawing/2014/main" id="{C77F3593-6E9B-430A-9BEA-3CD1A500B45C}"/>
              </a:ext>
            </a:extLst>
          </p:cNvPr>
          <p:cNvCxnSpPr/>
          <p:nvPr/>
        </p:nvCxnSpPr>
        <p:spPr>
          <a:xfrm>
            <a:off x="5979704" y="4847422"/>
            <a:ext cx="470879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48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  <p:bldP spid="7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685322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4400" u="sng" dirty="0">
                <a:solidFill>
                  <a:srgbClr val="02236A"/>
                </a:solidFill>
              </a:rPr>
              <a:t>Praktické cvičení</a:t>
            </a:r>
            <a:r>
              <a:rPr sz="4400" dirty="0">
                <a:solidFill>
                  <a:srgbClr val="02236A"/>
                </a:solidFill>
              </a:rPr>
              <a:t>: </a:t>
            </a:r>
            <a:r>
              <a:rPr lang="cs-CZ" sz="3200" dirty="0">
                <a:solidFill>
                  <a:srgbClr val="02236A"/>
                </a:solidFill>
              </a:rPr>
              <a:t>10.1</a:t>
            </a:r>
            <a:r>
              <a:rPr sz="3200" dirty="0">
                <a:solidFill>
                  <a:srgbClr val="02236A"/>
                </a:solidFill>
              </a:rPr>
              <a:t>.</a:t>
            </a:r>
            <a:r>
              <a:rPr lang="cs-CZ" sz="3200" dirty="0">
                <a:solidFill>
                  <a:srgbClr val="02236A"/>
                </a:solidFill>
              </a:rPr>
              <a:t>1</a:t>
            </a:r>
            <a:r>
              <a:rPr sz="3200" dirty="0">
                <a:solidFill>
                  <a:srgbClr val="02236A"/>
                </a:solidFill>
              </a:rPr>
              <a:t> </a:t>
            </a:r>
            <a:r>
              <a:rPr lang="cs-CZ" sz="3200" dirty="0">
                <a:solidFill>
                  <a:srgbClr val="02236A"/>
                </a:solidFill>
              </a:rPr>
              <a:t>Konstrukce chodu paprsků</a:t>
            </a:r>
            <a:endParaRPr sz="3200" dirty="0">
              <a:solidFill>
                <a:srgbClr val="02236A"/>
              </a:solidFill>
            </a:endParaRPr>
          </a:p>
        </p:txBody>
      </p: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EDC01555-422F-403F-A597-8AB44CCF7780}"/>
              </a:ext>
            </a:extLst>
          </p:cNvPr>
          <p:cNvCxnSpPr/>
          <p:nvPr/>
        </p:nvCxnSpPr>
        <p:spPr>
          <a:xfrm>
            <a:off x="994559" y="3456380"/>
            <a:ext cx="10196119" cy="0"/>
          </a:xfrm>
          <a:prstGeom prst="line">
            <a:avLst/>
          </a:prstGeom>
          <a:ln w="95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5EB5D5C3-776B-43C0-B096-3383DBC13F83}"/>
              </a:ext>
            </a:extLst>
          </p:cNvPr>
          <p:cNvCxnSpPr/>
          <p:nvPr/>
        </p:nvCxnSpPr>
        <p:spPr>
          <a:xfrm>
            <a:off x="4531800" y="2202645"/>
            <a:ext cx="0" cy="2500543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Přímá spojnice se šipkou 22">
            <a:extLst>
              <a:ext uri="{FF2B5EF4-FFF2-40B4-BE49-F238E27FC236}">
                <a16:creationId xmlns:a16="http://schemas.microsoft.com/office/drawing/2014/main" id="{9098A502-F0BB-44BB-823C-D358640B1D0A}"/>
              </a:ext>
            </a:extLst>
          </p:cNvPr>
          <p:cNvCxnSpPr/>
          <p:nvPr/>
        </p:nvCxnSpPr>
        <p:spPr>
          <a:xfrm>
            <a:off x="1275091" y="3383649"/>
            <a:ext cx="3250936" cy="593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9FE3C57F-089B-454F-A02C-586CA24CE8D1}"/>
              </a:ext>
            </a:extLst>
          </p:cNvPr>
          <p:cNvCxnSpPr/>
          <p:nvPr/>
        </p:nvCxnSpPr>
        <p:spPr>
          <a:xfrm>
            <a:off x="8507732" y="2624020"/>
            <a:ext cx="0" cy="1878293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031D9251-2D5A-416A-8132-96A9D37BC0F3}"/>
              </a:ext>
            </a:extLst>
          </p:cNvPr>
          <p:cNvCxnSpPr/>
          <p:nvPr/>
        </p:nvCxnSpPr>
        <p:spPr>
          <a:xfrm flipV="1">
            <a:off x="7410430" y="3167771"/>
            <a:ext cx="0" cy="5976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CB0299A8-A773-45CD-92A8-684D545C226F}"/>
              </a:ext>
            </a:extLst>
          </p:cNvPr>
          <p:cNvCxnSpPr/>
          <p:nvPr/>
        </p:nvCxnSpPr>
        <p:spPr>
          <a:xfrm flipV="1">
            <a:off x="1676840" y="3149296"/>
            <a:ext cx="0" cy="59569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38BF9276-E1B0-4B7C-9BF0-0433E8985B93}"/>
              </a:ext>
            </a:extLst>
          </p:cNvPr>
          <p:cNvCxnSpPr/>
          <p:nvPr/>
        </p:nvCxnSpPr>
        <p:spPr>
          <a:xfrm flipV="1">
            <a:off x="9645732" y="3156222"/>
            <a:ext cx="0" cy="59569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ové pole 2">
            <a:extLst>
              <a:ext uri="{FF2B5EF4-FFF2-40B4-BE49-F238E27FC236}">
                <a16:creationId xmlns:a16="http://schemas.microsoft.com/office/drawing/2014/main" id="{F53136A3-BE9F-4D7D-9312-618DA941C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1253" y="3726521"/>
            <a:ext cx="768865" cy="79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sk-SK" sz="12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sk-SK" sz="1200" baseline="-25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</a:t>
            </a:r>
            <a:endParaRPr lang="cs-CZ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" name="Textové pole 2">
            <a:extLst>
              <a:ext uri="{FF2B5EF4-FFF2-40B4-BE49-F238E27FC236}">
                <a16:creationId xmlns:a16="http://schemas.microsoft.com/office/drawing/2014/main" id="{592AA14D-FC43-44F6-BC27-5CBE0C864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1510" y="3728830"/>
            <a:ext cx="1087494" cy="79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sk-SK" sz="12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GB" sz="12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sk-SK" sz="1200" baseline="-25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</a:t>
            </a:r>
            <a:endParaRPr lang="cs-CZ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" name="Textové pole 2">
            <a:extLst>
              <a:ext uri="{FF2B5EF4-FFF2-40B4-BE49-F238E27FC236}">
                <a16:creationId xmlns:a16="http://schemas.microsoft.com/office/drawing/2014/main" id="{BDEFBD2F-36E7-41D5-9CA5-D1D30E265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0967" y="2642491"/>
            <a:ext cx="1641631" cy="79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sk-SK" sz="12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F’</a:t>
            </a:r>
            <a:r>
              <a:rPr lang="sk-SK" sz="1200" baseline="-25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 </a:t>
            </a:r>
            <a:r>
              <a: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sk-SK" sz="12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sk-SK" sz="1200" baseline="-25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</a:t>
            </a:r>
            <a:endParaRPr lang="cs-CZ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" name="Textové pole 2">
            <a:extLst>
              <a:ext uri="{FF2B5EF4-FFF2-40B4-BE49-F238E27FC236}">
                <a16:creationId xmlns:a16="http://schemas.microsoft.com/office/drawing/2014/main" id="{109CA256-3561-425B-B65E-87A058F0C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1749" y="4775918"/>
            <a:ext cx="1641631" cy="79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Objektiv</a:t>
            </a:r>
          </a:p>
        </p:txBody>
      </p:sp>
      <p:sp>
        <p:nvSpPr>
          <p:cNvPr id="32" name="Textové pole 2">
            <a:extLst>
              <a:ext uri="{FF2B5EF4-FFF2-40B4-BE49-F238E27FC236}">
                <a16:creationId xmlns:a16="http://schemas.microsoft.com/office/drawing/2014/main" id="{9C9D6C3F-F6FF-479A-BAE3-0F17BEEA1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7681" y="4775918"/>
            <a:ext cx="1641631" cy="79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Okulár</a:t>
            </a:r>
          </a:p>
        </p:txBody>
      </p: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9098A502-F0BB-44BB-823C-D358640B1D0A}"/>
              </a:ext>
            </a:extLst>
          </p:cNvPr>
          <p:cNvCxnSpPr/>
          <p:nvPr/>
        </p:nvCxnSpPr>
        <p:spPr>
          <a:xfrm>
            <a:off x="4531800" y="3977037"/>
            <a:ext cx="39759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>
            <a:extLst>
              <a:ext uri="{FF2B5EF4-FFF2-40B4-BE49-F238E27FC236}">
                <a16:creationId xmlns:a16="http://schemas.microsoft.com/office/drawing/2014/main" id="{9098A502-F0BB-44BB-823C-D358640B1D0A}"/>
              </a:ext>
            </a:extLst>
          </p:cNvPr>
          <p:cNvCxnSpPr/>
          <p:nvPr/>
        </p:nvCxnSpPr>
        <p:spPr>
          <a:xfrm flipV="1">
            <a:off x="8507732" y="2800350"/>
            <a:ext cx="2564757" cy="1176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>
            <a:extLst>
              <a:ext uri="{FF2B5EF4-FFF2-40B4-BE49-F238E27FC236}">
                <a16:creationId xmlns:a16="http://schemas.microsoft.com/office/drawing/2014/main" id="{BDBF755B-6163-4AC3-A88A-849648EEF4DB}"/>
              </a:ext>
            </a:extLst>
          </p:cNvPr>
          <p:cNvCxnSpPr/>
          <p:nvPr/>
        </p:nvCxnSpPr>
        <p:spPr>
          <a:xfrm>
            <a:off x="4531800" y="3468148"/>
            <a:ext cx="3975931" cy="700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>
            <a:extLst>
              <a:ext uri="{FF2B5EF4-FFF2-40B4-BE49-F238E27FC236}">
                <a16:creationId xmlns:a16="http://schemas.microsoft.com/office/drawing/2014/main" id="{BDBF755B-6163-4AC3-A88A-849648EEF4DB}"/>
              </a:ext>
            </a:extLst>
          </p:cNvPr>
          <p:cNvCxnSpPr/>
          <p:nvPr/>
        </p:nvCxnSpPr>
        <p:spPr>
          <a:xfrm>
            <a:off x="1254255" y="2894215"/>
            <a:ext cx="3267154" cy="573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>
            <a:extLst>
              <a:ext uri="{FF2B5EF4-FFF2-40B4-BE49-F238E27FC236}">
                <a16:creationId xmlns:a16="http://schemas.microsoft.com/office/drawing/2014/main" id="{BDBF755B-6163-4AC3-A88A-849648EEF4DB}"/>
              </a:ext>
            </a:extLst>
          </p:cNvPr>
          <p:cNvCxnSpPr/>
          <p:nvPr/>
        </p:nvCxnSpPr>
        <p:spPr>
          <a:xfrm>
            <a:off x="1254255" y="2398014"/>
            <a:ext cx="3267154" cy="573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>
            <a:extLst>
              <a:ext uri="{FF2B5EF4-FFF2-40B4-BE49-F238E27FC236}">
                <a16:creationId xmlns:a16="http://schemas.microsoft.com/office/drawing/2014/main" id="{BDBF755B-6163-4AC3-A88A-849648EEF4DB}"/>
              </a:ext>
            </a:extLst>
          </p:cNvPr>
          <p:cNvCxnSpPr/>
          <p:nvPr/>
        </p:nvCxnSpPr>
        <p:spPr>
          <a:xfrm>
            <a:off x="4531800" y="2971947"/>
            <a:ext cx="3975931" cy="13877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>
            <a:extLst>
              <a:ext uri="{FF2B5EF4-FFF2-40B4-BE49-F238E27FC236}">
                <a16:creationId xmlns:a16="http://schemas.microsoft.com/office/drawing/2014/main" id="{9098A502-F0BB-44BB-823C-D358640B1D0A}"/>
              </a:ext>
            </a:extLst>
          </p:cNvPr>
          <p:cNvCxnSpPr/>
          <p:nvPr/>
        </p:nvCxnSpPr>
        <p:spPr>
          <a:xfrm flipV="1">
            <a:off x="8507732" y="2985022"/>
            <a:ext cx="2564757" cy="1176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>
            <a:extLst>
              <a:ext uri="{FF2B5EF4-FFF2-40B4-BE49-F238E27FC236}">
                <a16:creationId xmlns:a16="http://schemas.microsoft.com/office/drawing/2014/main" id="{9098A502-F0BB-44BB-823C-D358640B1D0A}"/>
              </a:ext>
            </a:extLst>
          </p:cNvPr>
          <p:cNvCxnSpPr/>
          <p:nvPr/>
        </p:nvCxnSpPr>
        <p:spPr>
          <a:xfrm flipV="1">
            <a:off x="8507732" y="3178943"/>
            <a:ext cx="2564757" cy="1176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bdélník 51"/>
          <p:cNvSpPr/>
          <p:nvPr/>
        </p:nvSpPr>
        <p:spPr>
          <a:xfrm>
            <a:off x="182023" y="5158558"/>
            <a:ext cx="88985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linkClick r:id="rId4"/>
              </a:rPr>
              <a:t>reseneulohy.cz/1741/obraz-slunce-</a:t>
            </a:r>
            <a:r>
              <a:rPr lang="cs-CZ" dirty="0" err="1">
                <a:hlinkClick r:id="rId4"/>
              </a:rPr>
              <a:t>vytvoreny</a:t>
            </a:r>
            <a:r>
              <a:rPr lang="cs-CZ" dirty="0">
                <a:hlinkClick r:id="rId4"/>
              </a:rPr>
              <a:t>-pomoci-</a:t>
            </a:r>
            <a:r>
              <a:rPr lang="cs-CZ" dirty="0" err="1">
                <a:hlinkClick r:id="rId4"/>
              </a:rPr>
              <a:t>keplerova</a:t>
            </a:r>
            <a:r>
              <a:rPr lang="cs-CZ" dirty="0">
                <a:hlinkClick r:id="rId4"/>
              </a:rPr>
              <a:t>-dalekohledu</a:t>
            </a:r>
            <a:endParaRPr lang="cs-CZ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391199" y="4090013"/>
            <a:ext cx="2568971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rovnoběžné</a:t>
            </a:r>
            <a:r>
              <a:rPr kumimoji="0" lang="cs-CZ" sz="18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paprsky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cs-CZ" baseline="0" dirty="0">
                <a:solidFill>
                  <a:srgbClr val="000000"/>
                </a:solidFill>
              </a:rPr>
              <a:t>přicházející</a:t>
            </a:r>
            <a:r>
              <a:rPr lang="cs-CZ" dirty="0">
                <a:solidFill>
                  <a:srgbClr val="000000"/>
                </a:solidFill>
              </a:rPr>
              <a:t> od vzdáleného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objektu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9800954" y="2296933"/>
            <a:ext cx="1993492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rovnoběžné</a:t>
            </a:r>
            <a:r>
              <a:rPr kumimoji="0" lang="cs-CZ" sz="1800" b="0" i="0" u="none" strike="noStrike" cap="none" spc="0" normalizeH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 paprsky</a:t>
            </a:r>
          </a:p>
        </p:txBody>
      </p:sp>
    </p:spTree>
    <p:extLst>
      <p:ext uri="{BB962C8B-B14F-4D97-AF65-F5344CB8AC3E}">
        <p14:creationId xmlns:p14="http://schemas.microsoft.com/office/powerpoint/2010/main" val="1988686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930744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lvl="0"/>
            <a:r>
              <a:rPr lang="cs-CZ" sz="4400" u="sng" dirty="0">
                <a:solidFill>
                  <a:srgbClr val="02236A"/>
                </a:solidFill>
              </a:rPr>
              <a:t>Praktické cvičení</a:t>
            </a:r>
            <a:r>
              <a:rPr sz="4400" dirty="0">
                <a:solidFill>
                  <a:srgbClr val="02236A"/>
                </a:solidFill>
              </a:rPr>
              <a:t>: </a:t>
            </a:r>
            <a:r>
              <a:rPr lang="cs-CZ" sz="3200" dirty="0">
                <a:solidFill>
                  <a:srgbClr val="02236A"/>
                </a:solidFill>
              </a:rPr>
              <a:t>10.1.2</a:t>
            </a:r>
            <a:r>
              <a:rPr sz="3200" dirty="0">
                <a:solidFill>
                  <a:srgbClr val="02236A"/>
                </a:solidFill>
              </a:rPr>
              <a:t> </a:t>
            </a:r>
            <a:r>
              <a:rPr lang="cs-CZ" sz="3200" dirty="0">
                <a:solidFill>
                  <a:srgbClr val="02236A"/>
                </a:solidFill>
              </a:rPr>
              <a:t>Jednoduchý dalekohled Keplerova typu</a:t>
            </a:r>
            <a:endParaRPr sz="3200" dirty="0">
              <a:solidFill>
                <a:srgbClr val="02236A"/>
              </a:solidFill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261256" y="3261702"/>
            <a:ext cx="11685322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Materiály a nářadí</a:t>
            </a:r>
            <a:r>
              <a:rPr sz="3600" dirty="0">
                <a:solidFill>
                  <a:srgbClr val="002060"/>
                </a:solidFill>
              </a:rPr>
              <a:t>:</a:t>
            </a:r>
            <a:r>
              <a:rPr lang="az-Cyrl-AZ" sz="3600" dirty="0">
                <a:solidFill>
                  <a:srgbClr val="002060"/>
                </a:solidFill>
              </a:rPr>
              <a:t> </a:t>
            </a:r>
            <a:r>
              <a:rPr lang="cs-CZ" sz="2800" dirty="0">
                <a:solidFill>
                  <a:srgbClr val="002060"/>
                </a:solidFill>
              </a:rPr>
              <a:t>Malá a velká lupa, pravítko, tubus na výkresy, pilka, nůžky, </a:t>
            </a:r>
            <a:r>
              <a:rPr lang="cs-CZ" sz="2800" u="sng" dirty="0">
                <a:solidFill>
                  <a:srgbClr val="002060"/>
                </a:solidFill>
              </a:rPr>
              <a:t>tavná pistole</a:t>
            </a:r>
            <a:r>
              <a:rPr lang="cs-CZ" sz="2800" dirty="0">
                <a:solidFill>
                  <a:srgbClr val="002060"/>
                </a:solidFill>
              </a:rPr>
              <a:t>, kalkulačka</a:t>
            </a:r>
            <a:endParaRPr sz="3600" dirty="0">
              <a:solidFill>
                <a:srgbClr val="002060"/>
              </a:solidFill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261256" y="4575300"/>
            <a:ext cx="11685322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Postup</a:t>
            </a:r>
            <a:r>
              <a:rPr sz="3600" dirty="0">
                <a:solidFill>
                  <a:srgbClr val="002060"/>
                </a:solidFill>
              </a:rPr>
              <a:t>: </a:t>
            </a:r>
            <a:r>
              <a:rPr lang="cs-CZ" sz="2800" dirty="0">
                <a:solidFill>
                  <a:srgbClr val="002060"/>
                </a:solidFill>
              </a:rPr>
              <a:t>Žák si podle návodu vytvoří jednoduchý astronomický dalekohled.</a:t>
            </a:r>
            <a:endParaRPr sz="2800" dirty="0">
              <a:solidFill>
                <a:srgbClr val="002060"/>
              </a:solidFill>
            </a:endParaRPr>
          </a:p>
        </p:txBody>
      </p:sp>
      <p:sp>
        <p:nvSpPr>
          <p:cNvPr id="176" name="Shape 176"/>
          <p:cNvSpPr/>
          <p:nvPr/>
        </p:nvSpPr>
        <p:spPr>
          <a:xfrm>
            <a:off x="261256" y="1937439"/>
            <a:ext cx="11685322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Metodická část</a:t>
            </a:r>
            <a:r>
              <a:rPr sz="3600" dirty="0">
                <a:solidFill>
                  <a:srgbClr val="002060"/>
                </a:solidFill>
              </a:rPr>
              <a:t>: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cs-CZ" sz="2800" dirty="0">
                <a:solidFill>
                  <a:srgbClr val="002060"/>
                </a:solidFill>
              </a:rPr>
              <a:t>Sestavte jednoduchý astronomický dalekohled Keplerova typu.</a:t>
            </a:r>
            <a:endParaRPr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385187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930744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lvl="0"/>
            <a:r>
              <a:rPr lang="cs-CZ" sz="4400" u="sng" dirty="0">
                <a:solidFill>
                  <a:srgbClr val="02236A"/>
                </a:solidFill>
              </a:rPr>
              <a:t>Praktické cvičení</a:t>
            </a:r>
            <a:r>
              <a:rPr sz="4400" dirty="0">
                <a:solidFill>
                  <a:srgbClr val="02236A"/>
                </a:solidFill>
              </a:rPr>
              <a:t>: </a:t>
            </a:r>
            <a:r>
              <a:rPr lang="cs-CZ" sz="3200" dirty="0">
                <a:solidFill>
                  <a:srgbClr val="02236A"/>
                </a:solidFill>
              </a:rPr>
              <a:t>10</a:t>
            </a:r>
            <a:r>
              <a:rPr sz="3200" dirty="0">
                <a:solidFill>
                  <a:srgbClr val="02236A"/>
                </a:solidFill>
              </a:rPr>
              <a:t>.</a:t>
            </a:r>
            <a:r>
              <a:rPr lang="cs-CZ" sz="3200" dirty="0">
                <a:solidFill>
                  <a:srgbClr val="02236A"/>
                </a:solidFill>
              </a:rPr>
              <a:t>1.2</a:t>
            </a:r>
            <a:r>
              <a:rPr sz="3200" dirty="0">
                <a:solidFill>
                  <a:srgbClr val="02236A"/>
                </a:solidFill>
              </a:rPr>
              <a:t> </a:t>
            </a:r>
            <a:r>
              <a:rPr lang="cs-CZ" sz="3200" dirty="0">
                <a:solidFill>
                  <a:srgbClr val="02236A"/>
                </a:solidFill>
              </a:rPr>
              <a:t>Jednoduchý dalekohled Keplerova typu</a:t>
            </a:r>
            <a:endParaRPr sz="3200" dirty="0">
              <a:solidFill>
                <a:srgbClr val="02236A"/>
              </a:solidFill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4111EE38-7809-4855-A31B-4C45752C07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87482" y="1690394"/>
            <a:ext cx="8849848" cy="3657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089191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930744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lvl="0"/>
            <a:r>
              <a:rPr lang="cs-CZ" sz="4400" u="sng" dirty="0">
                <a:solidFill>
                  <a:srgbClr val="02236A"/>
                </a:solidFill>
              </a:rPr>
              <a:t>Praktické cvičení</a:t>
            </a:r>
            <a:r>
              <a:rPr sz="4400" dirty="0">
                <a:solidFill>
                  <a:srgbClr val="02236A"/>
                </a:solidFill>
              </a:rPr>
              <a:t>: </a:t>
            </a:r>
            <a:r>
              <a:rPr lang="cs-CZ" sz="3200" dirty="0">
                <a:solidFill>
                  <a:srgbClr val="02236A"/>
                </a:solidFill>
              </a:rPr>
              <a:t>10</a:t>
            </a:r>
            <a:r>
              <a:rPr sz="3200" dirty="0">
                <a:solidFill>
                  <a:srgbClr val="02236A"/>
                </a:solidFill>
              </a:rPr>
              <a:t>.</a:t>
            </a:r>
            <a:r>
              <a:rPr lang="cs-CZ" sz="3200" dirty="0">
                <a:solidFill>
                  <a:srgbClr val="02236A"/>
                </a:solidFill>
              </a:rPr>
              <a:t>1.2</a:t>
            </a:r>
            <a:r>
              <a:rPr sz="3200" dirty="0">
                <a:solidFill>
                  <a:srgbClr val="02236A"/>
                </a:solidFill>
              </a:rPr>
              <a:t> </a:t>
            </a:r>
            <a:r>
              <a:rPr lang="cs-CZ" sz="3200" dirty="0">
                <a:solidFill>
                  <a:srgbClr val="02236A"/>
                </a:solidFill>
              </a:rPr>
              <a:t>Jednoduchý dalekohled Keplerova typu</a:t>
            </a:r>
            <a:endParaRPr sz="3200" dirty="0">
              <a:solidFill>
                <a:srgbClr val="02236A"/>
              </a:solidFill>
            </a:endParaRP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F58D73B7-1008-46BD-9817-6270E4E07354}"/>
              </a:ext>
            </a:extLst>
          </p:cNvPr>
          <p:cNvGrpSpPr/>
          <p:nvPr/>
        </p:nvGrpSpPr>
        <p:grpSpPr>
          <a:xfrm>
            <a:off x="2404912" y="2135075"/>
            <a:ext cx="7848118" cy="2776929"/>
            <a:chOff x="4293870" y="2733040"/>
            <a:chExt cx="3933825" cy="1391920"/>
          </a:xfrm>
        </p:grpSpPr>
        <p:sp>
          <p:nvSpPr>
            <p:cNvPr id="7" name="Obdélník 6">
              <a:extLst>
                <a:ext uri="{FF2B5EF4-FFF2-40B4-BE49-F238E27FC236}">
                  <a16:creationId xmlns:a16="http://schemas.microsoft.com/office/drawing/2014/main" id="{4628C98A-0707-4EF0-BDDC-D13F5B9DCBA8}"/>
                </a:ext>
              </a:extLst>
            </p:cNvPr>
            <p:cNvSpPr/>
            <p:nvPr/>
          </p:nvSpPr>
          <p:spPr>
            <a:xfrm>
              <a:off x="4354195" y="2783840"/>
              <a:ext cx="3568700" cy="1295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3C5B42A6-3A07-49E4-A440-56E9D45D9C84}"/>
                </a:ext>
              </a:extLst>
            </p:cNvPr>
            <p:cNvSpPr/>
            <p:nvPr/>
          </p:nvSpPr>
          <p:spPr>
            <a:xfrm rot="5400000">
              <a:off x="3684270" y="3386455"/>
              <a:ext cx="1320800" cy="101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bdélník 10">
              <a:extLst>
                <a:ext uri="{FF2B5EF4-FFF2-40B4-BE49-F238E27FC236}">
                  <a16:creationId xmlns:a16="http://schemas.microsoft.com/office/drawing/2014/main" id="{BE415FD7-8FAA-4EBF-BD82-B447A723F2B6}"/>
                </a:ext>
              </a:extLst>
            </p:cNvPr>
            <p:cNvSpPr/>
            <p:nvPr/>
          </p:nvSpPr>
          <p:spPr>
            <a:xfrm>
              <a:off x="7211695" y="2733040"/>
              <a:ext cx="1016000" cy="139192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br>
                <a:rPr lang="sk-SK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</a:b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B687108E-94FF-4AAC-BEA3-8342927CAE3B}"/>
                </a:ext>
              </a:extLst>
            </p:cNvPr>
            <p:cNvSpPr/>
            <p:nvPr/>
          </p:nvSpPr>
          <p:spPr>
            <a:xfrm rot="5400000">
              <a:off x="7743825" y="3347720"/>
              <a:ext cx="763905" cy="1797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426513526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930744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lvl="0"/>
            <a:r>
              <a:rPr lang="cs-CZ" sz="4400" u="sng" dirty="0">
                <a:solidFill>
                  <a:srgbClr val="02236A"/>
                </a:solidFill>
              </a:rPr>
              <a:t>Praktické cvičení</a:t>
            </a:r>
            <a:r>
              <a:rPr sz="4400" dirty="0">
                <a:solidFill>
                  <a:srgbClr val="02236A"/>
                </a:solidFill>
              </a:rPr>
              <a:t>: </a:t>
            </a:r>
            <a:r>
              <a:rPr lang="cs-CZ" sz="3200" dirty="0">
                <a:solidFill>
                  <a:srgbClr val="02236A"/>
                </a:solidFill>
              </a:rPr>
              <a:t>10</a:t>
            </a:r>
            <a:r>
              <a:rPr sz="3200" dirty="0">
                <a:solidFill>
                  <a:srgbClr val="02236A"/>
                </a:solidFill>
              </a:rPr>
              <a:t>.</a:t>
            </a:r>
            <a:r>
              <a:rPr lang="cs-CZ" sz="3200" dirty="0">
                <a:solidFill>
                  <a:srgbClr val="02236A"/>
                </a:solidFill>
              </a:rPr>
              <a:t>1.2</a:t>
            </a:r>
            <a:r>
              <a:rPr sz="3200" dirty="0">
                <a:solidFill>
                  <a:srgbClr val="02236A"/>
                </a:solidFill>
              </a:rPr>
              <a:t> </a:t>
            </a:r>
            <a:r>
              <a:rPr lang="cs-CZ" sz="3200" dirty="0">
                <a:solidFill>
                  <a:srgbClr val="02236A"/>
                </a:solidFill>
              </a:rPr>
              <a:t>Jednoduchý dalekohled Keplerova typu</a:t>
            </a:r>
            <a:endParaRPr sz="3200" dirty="0">
              <a:solidFill>
                <a:srgbClr val="02236A"/>
              </a:solidFill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C1A16615-1021-4070-A3AF-A512FE5041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329697"/>
              </p:ext>
            </p:extLst>
          </p:nvPr>
        </p:nvGraphicFramePr>
        <p:xfrm>
          <a:off x="1254255" y="2200085"/>
          <a:ext cx="9201187" cy="1097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08729">
                  <a:extLst>
                    <a:ext uri="{9D8B030D-6E8A-4147-A177-3AD203B41FA5}">
                      <a16:colId xmlns:a16="http://schemas.microsoft.com/office/drawing/2014/main" val="710125967"/>
                    </a:ext>
                  </a:extLst>
                </a:gridCol>
                <a:gridCol w="8592458">
                  <a:extLst>
                    <a:ext uri="{9D8B030D-6E8A-4147-A177-3AD203B41FA5}">
                      <a16:colId xmlns:a16="http://schemas.microsoft.com/office/drawing/2014/main" val="40865108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7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</a:t>
                      </a:r>
                      <a:endParaRPr lang="cs-CZ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25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3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Dalekohledem se nikdy nedívejte do Slunce! Mohlo by dojít k nenávratnému poškození zraku!</a:t>
                      </a:r>
                      <a:endParaRPr lang="cs-CZ" sz="2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0717534"/>
                  </a:ext>
                </a:extLst>
              </a:tr>
            </a:tbl>
          </a:graphicData>
        </a:graphic>
      </p:graphicFrame>
      <p:sp>
        <p:nvSpPr>
          <p:cNvPr id="4" name="Obdélník 3">
            <a:extLst>
              <a:ext uri="{FF2B5EF4-FFF2-40B4-BE49-F238E27FC236}">
                <a16:creationId xmlns:a16="http://schemas.microsoft.com/office/drawing/2014/main" id="{80F7D89E-6DC0-4B37-B7B4-4477512090E5}"/>
              </a:ext>
            </a:extLst>
          </p:cNvPr>
          <p:cNvSpPr/>
          <p:nvPr/>
        </p:nvSpPr>
        <p:spPr>
          <a:xfrm>
            <a:off x="2800066" y="4213455"/>
            <a:ext cx="65918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dirty="0">
                <a:hlinkClick r:id="rId4"/>
              </a:rPr>
              <a:t>www.youtube.com/watch?v=R9cMXCemoJI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10806955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930744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lvl="0"/>
            <a:r>
              <a:rPr lang="cs-CZ" sz="4400" u="sng" dirty="0">
                <a:solidFill>
                  <a:srgbClr val="02236A"/>
                </a:solidFill>
              </a:rPr>
              <a:t>Praktické cvičení</a:t>
            </a:r>
            <a:r>
              <a:rPr sz="4400" dirty="0">
                <a:solidFill>
                  <a:srgbClr val="02236A"/>
                </a:solidFill>
              </a:rPr>
              <a:t>: </a:t>
            </a:r>
            <a:r>
              <a:rPr lang="cs-CZ" sz="3200" dirty="0">
                <a:solidFill>
                  <a:srgbClr val="02236A"/>
                </a:solidFill>
              </a:rPr>
              <a:t>10</a:t>
            </a:r>
            <a:r>
              <a:rPr sz="3200" dirty="0">
                <a:solidFill>
                  <a:srgbClr val="02236A"/>
                </a:solidFill>
              </a:rPr>
              <a:t>.</a:t>
            </a:r>
            <a:r>
              <a:rPr lang="cs-CZ" sz="3200" dirty="0">
                <a:solidFill>
                  <a:srgbClr val="02236A"/>
                </a:solidFill>
              </a:rPr>
              <a:t>1.2</a:t>
            </a:r>
            <a:r>
              <a:rPr sz="3200" dirty="0">
                <a:solidFill>
                  <a:srgbClr val="02236A"/>
                </a:solidFill>
              </a:rPr>
              <a:t> </a:t>
            </a:r>
            <a:r>
              <a:rPr lang="cs-CZ" sz="3200" dirty="0">
                <a:solidFill>
                  <a:srgbClr val="02236A"/>
                </a:solidFill>
              </a:rPr>
              <a:t>Jednoduchý dalekohled Keplerova typu</a:t>
            </a:r>
            <a:endParaRPr sz="3200" dirty="0">
              <a:solidFill>
                <a:srgbClr val="02236A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4838333A-C6A4-4270-8938-36444DE4D820}"/>
              </a:ext>
            </a:extLst>
          </p:cNvPr>
          <p:cNvSpPr/>
          <p:nvPr/>
        </p:nvSpPr>
        <p:spPr>
          <a:xfrm>
            <a:off x="389021" y="1746963"/>
            <a:ext cx="10776284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cs-CZ" sz="24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 praxi se u astronomických dalekohledů často uvádí parametry ve formátu </a:t>
            </a:r>
            <a:r>
              <a:rPr lang="cs-CZ" sz="2400" i="1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ohnisková vzdálenost objektivu / průměr objektivu.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cs-CZ" sz="2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Zvětšení dalekohledu není nejdůležitější údaj!</a:t>
            </a:r>
          </a:p>
        </p:txBody>
      </p:sp>
    </p:spTree>
    <p:extLst>
      <p:ext uri="{BB962C8B-B14F-4D97-AF65-F5344CB8AC3E}">
        <p14:creationId xmlns:p14="http://schemas.microsoft.com/office/powerpoint/2010/main" val="318433736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age2.jpg">
            <a:extLst>
              <a:ext uri="{FF2B5EF4-FFF2-40B4-BE49-F238E27FC236}">
                <a16:creationId xmlns:a16="http://schemas.microsoft.com/office/drawing/2014/main" id="{67DC00D4-5EDA-4398-9BDF-084CD55F4D62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1.png">
            <a:extLst>
              <a:ext uri="{FF2B5EF4-FFF2-40B4-BE49-F238E27FC236}">
                <a16:creationId xmlns:a16="http://schemas.microsoft.com/office/drawing/2014/main" id="{FD4AB659-7E47-4BC4-AD2D-C505FE1C6841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hape 63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grpSp>
        <p:nvGrpSpPr>
          <p:cNvPr id="70" name="Group 70"/>
          <p:cNvGrpSpPr/>
          <p:nvPr/>
        </p:nvGrpSpPr>
        <p:grpSpPr>
          <a:xfrm>
            <a:off x="1116521" y="3416575"/>
            <a:ext cx="3795125" cy="1779938"/>
            <a:chOff x="-723654" y="0"/>
            <a:chExt cx="3795123" cy="1779936"/>
          </a:xfrm>
        </p:grpSpPr>
        <p:sp>
          <p:nvSpPr>
            <p:cNvPr id="66" name="Shape 66"/>
            <p:cNvSpPr/>
            <p:nvPr/>
          </p:nvSpPr>
          <p:spPr>
            <a:xfrm>
              <a:off x="-1" y="0"/>
              <a:ext cx="2080590" cy="176868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69" name="Group 69"/>
            <p:cNvGrpSpPr/>
            <p:nvPr/>
          </p:nvGrpSpPr>
          <p:grpSpPr>
            <a:xfrm>
              <a:off x="-723654" y="683495"/>
              <a:ext cx="3795123" cy="1096441"/>
              <a:chOff x="-809993" y="347372"/>
              <a:chExt cx="3795121" cy="1096440"/>
            </a:xfrm>
          </p:grpSpPr>
          <p:sp>
            <p:nvSpPr>
              <p:cNvPr id="67" name="Shape 67"/>
              <p:cNvSpPr/>
              <p:nvPr/>
            </p:nvSpPr>
            <p:spPr>
              <a:xfrm>
                <a:off x="-809993" y="347372"/>
                <a:ext cx="3707841" cy="1096440"/>
              </a:xfrm>
              <a:prstGeom prst="rect">
                <a:avLst/>
              </a:prstGeom>
              <a:solidFill>
                <a:srgbClr val="A5A5A5"/>
              </a:solidFill>
              <a:ln w="1905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68" name="Shape 68"/>
              <p:cNvSpPr/>
              <p:nvPr/>
            </p:nvSpPr>
            <p:spPr>
              <a:xfrm>
                <a:off x="-600507" y="547911"/>
                <a:ext cx="3585635" cy="58477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sz="1900" b="1" dirty="0">
                    <a:solidFill>
                      <a:srgbClr val="0D0D0D"/>
                    </a:solidFill>
                  </a:rPr>
                  <a:t>4.</a:t>
                </a:r>
                <a:r>
                  <a:rPr sz="1900" b="1" dirty="0">
                    <a:solidFill>
                      <a:srgbClr val="FFFFFF"/>
                    </a:solidFill>
                  </a:rPr>
                  <a:t> </a:t>
                </a:r>
                <a:r>
                  <a:rPr sz="1900" b="1" dirty="0"/>
                  <a:t>STARS </a:t>
                </a:r>
                <a:r>
                  <a:rPr lang="cs-CZ" sz="1900" b="1" dirty="0"/>
                  <a:t>Koncept edukačního programu na výuku astronomie</a:t>
                </a:r>
                <a:endParaRPr sz="1900" b="1" dirty="0"/>
              </a:p>
            </p:txBody>
          </p:sp>
        </p:grpSp>
      </p:grpSp>
      <p:grpSp>
        <p:nvGrpSpPr>
          <p:cNvPr id="73" name="Group 73"/>
          <p:cNvGrpSpPr/>
          <p:nvPr/>
        </p:nvGrpSpPr>
        <p:grpSpPr>
          <a:xfrm>
            <a:off x="5338533" y="4051202"/>
            <a:ext cx="4144137" cy="965203"/>
            <a:chOff x="0" y="0"/>
            <a:chExt cx="3830799" cy="965201"/>
          </a:xfrm>
        </p:grpSpPr>
        <p:sp>
          <p:nvSpPr>
            <p:cNvPr id="71" name="Shape 71"/>
            <p:cNvSpPr/>
            <p:nvPr/>
          </p:nvSpPr>
          <p:spPr>
            <a:xfrm>
              <a:off x="0" y="0"/>
              <a:ext cx="1954213" cy="96520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600" b="1"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47117" y="303594"/>
              <a:ext cx="3783682" cy="640514"/>
            </a:xfrm>
            <a:prstGeom prst="rect">
              <a:avLst/>
            </a:prstGeom>
            <a:solidFill>
              <a:srgbClr val="ED7D31"/>
            </a:solidFill>
            <a:ln w="12700" cap="flat">
              <a:solidFill>
                <a:srgbClr val="AD5B24"/>
              </a:solidFill>
              <a:prstDash val="solid"/>
              <a:miter lim="8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180000" tIns="180000" rIns="180000" bIns="180000" numCol="1" anchor="ctr">
              <a:spAutoFit/>
            </a:bodyPr>
            <a:lstStyle>
              <a:lvl1pPr>
                <a:defRPr b="1"/>
              </a:lvl1pPr>
            </a:lstStyle>
            <a:p>
              <a:pPr lvl="0" algn="ctr">
                <a:defRPr b="0"/>
              </a:pPr>
              <a:r>
                <a:rPr lang="cs-CZ" dirty="0"/>
                <a:t>Mezinárodní online konference </a:t>
              </a:r>
              <a:r>
                <a:rPr dirty="0"/>
                <a:t>2020</a:t>
              </a:r>
            </a:p>
          </p:txBody>
        </p:sp>
      </p:grpSp>
      <p:grpSp>
        <p:nvGrpSpPr>
          <p:cNvPr id="78" name="Group 78"/>
          <p:cNvGrpSpPr/>
          <p:nvPr/>
        </p:nvGrpSpPr>
        <p:grpSpPr>
          <a:xfrm>
            <a:off x="652964" y="1810399"/>
            <a:ext cx="3602726" cy="1880032"/>
            <a:chOff x="-1" y="-1"/>
            <a:chExt cx="3602724" cy="1942344"/>
          </a:xfrm>
        </p:grpSpPr>
        <p:sp>
          <p:nvSpPr>
            <p:cNvPr id="74" name="Shape 74"/>
            <p:cNvSpPr/>
            <p:nvPr/>
          </p:nvSpPr>
          <p:spPr>
            <a:xfrm>
              <a:off x="-1" y="-1"/>
              <a:ext cx="3356336" cy="146389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600"/>
              </a:pPr>
              <a:endParaRPr/>
            </a:p>
          </p:txBody>
        </p:sp>
        <p:grpSp>
          <p:nvGrpSpPr>
            <p:cNvPr id="77" name="Group 77"/>
            <p:cNvGrpSpPr/>
            <p:nvPr/>
          </p:nvGrpSpPr>
          <p:grpSpPr>
            <a:xfrm>
              <a:off x="71458" y="65366"/>
              <a:ext cx="3531265" cy="1876977"/>
              <a:chOff x="-1" y="0"/>
              <a:chExt cx="3531263" cy="1876975"/>
            </a:xfrm>
          </p:grpSpPr>
          <p:sp>
            <p:nvSpPr>
              <p:cNvPr id="75" name="Shape 75"/>
              <p:cNvSpPr/>
              <p:nvPr/>
            </p:nvSpPr>
            <p:spPr>
              <a:xfrm>
                <a:off x="-1" y="0"/>
                <a:ext cx="3531263" cy="1876975"/>
              </a:xfrm>
              <a:prstGeom prst="rect">
                <a:avLst/>
              </a:prstGeom>
              <a:gradFill flip="none" rotWithShape="1">
                <a:gsLst>
                  <a:gs pos="0">
                    <a:srgbClr val="5F82CB"/>
                  </a:gs>
                  <a:gs pos="50000">
                    <a:srgbClr val="3E70CA"/>
                  </a:gs>
                  <a:gs pos="100000">
                    <a:srgbClr val="2F61BA"/>
                  </a:gs>
                </a:gsLst>
                <a:lin ang="5400000" scaled="0"/>
              </a:gradFill>
              <a:ln w="6350" cap="flat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76" name="Shape 76"/>
              <p:cNvSpPr/>
              <p:nvPr/>
            </p:nvSpPr>
            <p:spPr>
              <a:xfrm>
                <a:off x="177088" y="353713"/>
                <a:ext cx="3177984" cy="1169549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lang="cs-CZ" sz="1900" b="1" dirty="0">
                    <a:solidFill>
                      <a:srgbClr val="FFFFFF"/>
                    </a:solidFill>
                  </a:rPr>
                  <a:t>1.</a:t>
                </a:r>
                <a:r>
                  <a:rPr lang="cs-CZ" sz="1900" dirty="0">
                    <a:solidFill>
                      <a:srgbClr val="FFFFFF"/>
                    </a:solidFill>
                  </a:rPr>
                  <a:t> </a:t>
                </a:r>
                <a:r>
                  <a:rPr lang="cs-CZ" sz="1900" b="1" dirty="0">
                    <a:solidFill>
                      <a:srgbClr val="FFFFFF"/>
                    </a:solidFill>
                  </a:rPr>
                  <a:t>STARS Metodická příručka pro učitele</a:t>
                </a:r>
                <a:endParaRPr lang="cs-CZ" sz="1900" dirty="0">
                  <a:solidFill>
                    <a:srgbClr val="FFFFFF"/>
                  </a:solidFill>
                </a:endParaRPr>
              </a:p>
              <a:p>
                <a:pPr lvl="0"/>
                <a:r>
                  <a:rPr lang="cs-CZ" sz="1900" dirty="0">
                    <a:solidFill>
                      <a:srgbClr val="FFFFFF"/>
                    </a:solidFill>
                  </a:rPr>
                  <a:t>materiál pro učitele připravený </a:t>
                </a:r>
                <a:br>
                  <a:rPr lang="cs-CZ" sz="1900" dirty="0">
                    <a:solidFill>
                      <a:srgbClr val="FFFFFF"/>
                    </a:solidFill>
                  </a:rPr>
                </a:br>
                <a:r>
                  <a:rPr lang="cs-CZ" sz="1900" dirty="0">
                    <a:solidFill>
                      <a:srgbClr val="FFFFFF"/>
                    </a:solidFill>
                  </a:rPr>
                  <a:t>k okamžitému použití</a:t>
                </a:r>
              </a:p>
            </p:txBody>
          </p:sp>
        </p:grpSp>
      </p:grpSp>
      <p:grpSp>
        <p:nvGrpSpPr>
          <p:cNvPr id="83" name="Group 83"/>
          <p:cNvGrpSpPr/>
          <p:nvPr/>
        </p:nvGrpSpPr>
        <p:grpSpPr>
          <a:xfrm>
            <a:off x="8186445" y="2447476"/>
            <a:ext cx="3640417" cy="1768689"/>
            <a:chOff x="-1" y="-2"/>
            <a:chExt cx="3640416" cy="1768687"/>
          </a:xfrm>
        </p:grpSpPr>
        <p:sp>
          <p:nvSpPr>
            <p:cNvPr id="79" name="Shape 79"/>
            <p:cNvSpPr/>
            <p:nvPr/>
          </p:nvSpPr>
          <p:spPr>
            <a:xfrm>
              <a:off x="-1" y="165338"/>
              <a:ext cx="3640416" cy="143800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82" name="Group 82"/>
            <p:cNvGrpSpPr/>
            <p:nvPr/>
          </p:nvGrpSpPr>
          <p:grpSpPr>
            <a:xfrm>
              <a:off x="70197" y="-2"/>
              <a:ext cx="3500021" cy="1768687"/>
              <a:chOff x="0" y="0"/>
              <a:chExt cx="3500019" cy="1768685"/>
            </a:xfrm>
          </p:grpSpPr>
          <p:sp>
            <p:nvSpPr>
              <p:cNvPr id="80" name="Shape 80"/>
              <p:cNvSpPr/>
              <p:nvPr/>
            </p:nvSpPr>
            <p:spPr>
              <a:xfrm>
                <a:off x="0" y="0"/>
                <a:ext cx="3500019" cy="1768685"/>
              </a:xfrm>
              <a:prstGeom prst="rect">
                <a:avLst/>
              </a:prstGeom>
              <a:gradFill flip="none" rotWithShape="1">
                <a:gsLst>
                  <a:gs pos="0">
                    <a:srgbClr val="FFDB9B"/>
                  </a:gs>
                  <a:gs pos="50000">
                    <a:srgbClr val="FFD58D"/>
                  </a:gs>
                  <a:gs pos="100000">
                    <a:srgbClr val="FFD078"/>
                  </a:gs>
                </a:gsLst>
                <a:lin ang="5400000" scaled="0"/>
              </a:gradFill>
              <a:ln w="6350" cap="flat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99362" y="299568"/>
                <a:ext cx="3253399" cy="116954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sz="1900" b="1" dirty="0"/>
                  <a:t>3.</a:t>
                </a:r>
                <a:r>
                  <a:rPr sz="1900" dirty="0"/>
                  <a:t> </a:t>
                </a:r>
                <a:r>
                  <a:rPr sz="1900" b="1" dirty="0"/>
                  <a:t>STARS Online Platform</a:t>
                </a:r>
                <a:r>
                  <a:rPr lang="cs-CZ" sz="1900" b="1" dirty="0"/>
                  <a:t>a</a:t>
                </a:r>
                <a:r>
                  <a:rPr sz="1900" b="1" dirty="0"/>
                  <a:t> </a:t>
                </a:r>
                <a:br>
                  <a:rPr lang="cs-CZ" sz="1900" b="1" dirty="0"/>
                </a:br>
                <a:r>
                  <a:rPr lang="cs-CZ" sz="1900" dirty="0"/>
                  <a:t>s příklady dobré praxe </a:t>
                </a:r>
                <a:br>
                  <a:rPr lang="cs-CZ" sz="1900" dirty="0"/>
                </a:br>
                <a:r>
                  <a:rPr lang="cs-CZ" sz="1900" dirty="0"/>
                  <a:t>a příležitostí k diskusím </a:t>
                </a:r>
                <a:br>
                  <a:rPr lang="cs-CZ" sz="1900" dirty="0"/>
                </a:br>
                <a:r>
                  <a:rPr lang="cs-CZ" sz="1900" dirty="0"/>
                  <a:t>a výměně informací</a:t>
                </a:r>
                <a:endParaRPr sz="1900" dirty="0"/>
              </a:p>
            </p:txBody>
          </p:sp>
        </p:grpSp>
      </p:grpSp>
      <p:grpSp>
        <p:nvGrpSpPr>
          <p:cNvPr id="88" name="Group 88"/>
          <p:cNvGrpSpPr/>
          <p:nvPr/>
        </p:nvGrpSpPr>
        <p:grpSpPr>
          <a:xfrm>
            <a:off x="4478553" y="2064685"/>
            <a:ext cx="3289671" cy="1856276"/>
            <a:chOff x="-2" y="0"/>
            <a:chExt cx="3289670" cy="1856275"/>
          </a:xfrm>
        </p:grpSpPr>
        <p:sp>
          <p:nvSpPr>
            <p:cNvPr id="84" name="Shape 84"/>
            <p:cNvSpPr/>
            <p:nvPr/>
          </p:nvSpPr>
          <p:spPr>
            <a:xfrm>
              <a:off x="41451" y="0"/>
              <a:ext cx="2576601" cy="132969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600"/>
              </a:pPr>
              <a:endParaRPr/>
            </a:p>
          </p:txBody>
        </p:sp>
        <p:grpSp>
          <p:nvGrpSpPr>
            <p:cNvPr id="87" name="Group 87"/>
            <p:cNvGrpSpPr/>
            <p:nvPr/>
          </p:nvGrpSpPr>
          <p:grpSpPr>
            <a:xfrm>
              <a:off x="-2" y="73640"/>
              <a:ext cx="3289670" cy="1782635"/>
              <a:chOff x="-1" y="-1"/>
              <a:chExt cx="3289669" cy="1782634"/>
            </a:xfrm>
          </p:grpSpPr>
          <p:sp>
            <p:nvSpPr>
              <p:cNvPr id="85" name="Shape 85"/>
              <p:cNvSpPr/>
              <p:nvPr/>
            </p:nvSpPr>
            <p:spPr>
              <a:xfrm>
                <a:off x="-1" y="-1"/>
                <a:ext cx="3289669" cy="1782634"/>
              </a:xfrm>
              <a:prstGeom prst="rect">
                <a:avLst/>
              </a:prstGeom>
              <a:gradFill flip="none" rotWithShape="1">
                <a:gsLst>
                  <a:gs pos="0">
                    <a:srgbClr val="80B860"/>
                  </a:gs>
                  <a:gs pos="50000">
                    <a:srgbClr val="6FB242"/>
                  </a:gs>
                  <a:gs pos="100000">
                    <a:srgbClr val="61A236"/>
                  </a:gs>
                </a:gsLst>
                <a:lin ang="5400000" scaled="0"/>
              </a:gradFill>
              <a:ln w="6350" cap="flat">
                <a:solidFill>
                  <a:srgbClr val="5B9BD5"/>
                </a:solidFill>
                <a:prstDash val="solid"/>
                <a:miter lim="800000"/>
              </a:ln>
              <a:effectLst>
                <a:outerShdw blurRad="63500" dist="19050" dir="5400000" rotWithShape="0">
                  <a:srgbClr val="000000">
                    <a:alpha val="63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89364" y="452735"/>
                <a:ext cx="3106095" cy="8771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="" xmlns:ma14="http://schemas.microsoft.com/office/mac/drawingml/2011/main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lang="cs-CZ" sz="1900" b="1" dirty="0">
                    <a:solidFill>
                      <a:srgbClr val="040404"/>
                    </a:solidFill>
                  </a:rPr>
                  <a:t>2.</a:t>
                </a:r>
                <a:r>
                  <a:rPr lang="cs-CZ" sz="1900" dirty="0">
                    <a:solidFill>
                      <a:srgbClr val="040404"/>
                    </a:solidFill>
                  </a:rPr>
                  <a:t> </a:t>
                </a:r>
                <a:r>
                  <a:rPr lang="cs-CZ" sz="1900" b="1" dirty="0"/>
                  <a:t>STARS Tréninkový program pro učitele</a:t>
                </a:r>
                <a:endParaRPr lang="cs-CZ" sz="1900" dirty="0">
                  <a:solidFill>
                    <a:srgbClr val="FFFFFF"/>
                  </a:solidFill>
                </a:endParaRPr>
              </a:p>
              <a:p>
                <a:pPr lvl="0"/>
                <a:r>
                  <a:rPr lang="cs-CZ" sz="1900" dirty="0"/>
                  <a:t>inovativní a komplexní přístup</a:t>
                </a:r>
              </a:p>
            </p:txBody>
          </p:sp>
        </p:grpSp>
      </p:grpSp>
      <p:sp>
        <p:nvSpPr>
          <p:cNvPr id="89" name="Shape 89"/>
          <p:cNvSpPr/>
          <p:nvPr/>
        </p:nvSpPr>
        <p:spPr>
          <a:xfrm>
            <a:off x="0" y="958288"/>
            <a:ext cx="12192001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>
              <a:defRPr sz="4400" u="sng">
                <a:solidFill>
                  <a:srgbClr val="002060"/>
                </a:solidFill>
              </a:defRPr>
            </a:lvl1pPr>
          </a:lstStyle>
          <a:p>
            <a:pPr lvl="0" algn="ctr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Úvod do projektu </a:t>
            </a:r>
            <a:r>
              <a:rPr sz="4400" u="sng" dirty="0">
                <a:solidFill>
                  <a:srgbClr val="002060"/>
                </a:solidFill>
              </a:rPr>
              <a:t>STARS</a:t>
            </a:r>
          </a:p>
        </p:txBody>
      </p:sp>
      <p:sp>
        <p:nvSpPr>
          <p:cNvPr id="90" name="Shape 90"/>
          <p:cNvSpPr/>
          <p:nvPr/>
        </p:nvSpPr>
        <p:spPr>
          <a:xfrm>
            <a:off x="8828907" y="4977484"/>
            <a:ext cx="3356333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>
                <a:hlinkClick r:id="rId4"/>
              </a:defRPr>
            </a:lvl1pPr>
          </a:lstStyle>
          <a:p>
            <a:pPr lvl="0">
              <a:defRPr sz="1800"/>
            </a:pPr>
            <a:r>
              <a:rPr sz="3200" dirty="0">
                <a:hlinkClick r:id="rId4"/>
              </a:rPr>
              <a:t>project-stars.com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930744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lvl="0"/>
            <a:r>
              <a:rPr lang="cs-CZ" sz="4400" u="sng" dirty="0">
                <a:solidFill>
                  <a:srgbClr val="02236A"/>
                </a:solidFill>
              </a:rPr>
              <a:t>Praktické cvičení</a:t>
            </a:r>
            <a:r>
              <a:rPr sz="4400" dirty="0">
                <a:solidFill>
                  <a:srgbClr val="02236A"/>
                </a:solidFill>
              </a:rPr>
              <a:t>: </a:t>
            </a:r>
            <a:r>
              <a:rPr lang="cs-CZ" sz="3200" dirty="0">
                <a:solidFill>
                  <a:srgbClr val="02236A"/>
                </a:solidFill>
              </a:rPr>
              <a:t>10.1.3</a:t>
            </a:r>
            <a:r>
              <a:rPr sz="3200" dirty="0">
                <a:solidFill>
                  <a:srgbClr val="02236A"/>
                </a:solidFill>
              </a:rPr>
              <a:t> </a:t>
            </a:r>
            <a:r>
              <a:rPr lang="cs-CZ" sz="3200" dirty="0">
                <a:solidFill>
                  <a:srgbClr val="02236A"/>
                </a:solidFill>
              </a:rPr>
              <a:t>Vylepšený dalekohled Keplerova typu</a:t>
            </a:r>
            <a:endParaRPr sz="3200" dirty="0">
              <a:solidFill>
                <a:srgbClr val="02236A"/>
              </a:solidFill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261256" y="3261702"/>
            <a:ext cx="11685322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Materiály a nářadí</a:t>
            </a:r>
            <a:r>
              <a:rPr sz="3600" dirty="0">
                <a:solidFill>
                  <a:srgbClr val="002060"/>
                </a:solidFill>
              </a:rPr>
              <a:t>:</a:t>
            </a:r>
            <a:r>
              <a:rPr lang="az-Cyrl-AZ" sz="3600" dirty="0">
                <a:solidFill>
                  <a:srgbClr val="002060"/>
                </a:solidFill>
              </a:rPr>
              <a:t> </a:t>
            </a:r>
            <a:r>
              <a:rPr lang="cs-CZ" sz="2800" dirty="0">
                <a:solidFill>
                  <a:srgbClr val="002060"/>
                </a:solidFill>
              </a:rPr>
              <a:t>Malá a velká lupa, pravítko, tubus na výkresy, čtvrtka papíru, pilka, nůžky, </a:t>
            </a:r>
            <a:r>
              <a:rPr lang="cs-CZ" sz="2800" u="sng" dirty="0">
                <a:solidFill>
                  <a:srgbClr val="002060"/>
                </a:solidFill>
              </a:rPr>
              <a:t>tavná pistole</a:t>
            </a:r>
            <a:r>
              <a:rPr lang="cs-CZ" sz="2800" dirty="0">
                <a:solidFill>
                  <a:srgbClr val="002060"/>
                </a:solidFill>
              </a:rPr>
              <a:t>, kalkulačka</a:t>
            </a:r>
            <a:endParaRPr sz="3600" dirty="0">
              <a:solidFill>
                <a:srgbClr val="002060"/>
              </a:solidFill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261256" y="4575300"/>
            <a:ext cx="11685322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Postup</a:t>
            </a:r>
            <a:r>
              <a:rPr sz="3600" dirty="0">
                <a:solidFill>
                  <a:srgbClr val="002060"/>
                </a:solidFill>
              </a:rPr>
              <a:t>: </a:t>
            </a:r>
            <a:r>
              <a:rPr lang="cs-CZ" sz="2800" dirty="0">
                <a:solidFill>
                  <a:srgbClr val="002060"/>
                </a:solidFill>
              </a:rPr>
              <a:t>Žák si podle návodu vytvoří vylepšený astronomický dalekohled.</a:t>
            </a:r>
            <a:endParaRPr sz="2800" dirty="0">
              <a:solidFill>
                <a:srgbClr val="002060"/>
              </a:solidFill>
            </a:endParaRPr>
          </a:p>
        </p:txBody>
      </p:sp>
      <p:sp>
        <p:nvSpPr>
          <p:cNvPr id="176" name="Shape 176"/>
          <p:cNvSpPr/>
          <p:nvPr/>
        </p:nvSpPr>
        <p:spPr>
          <a:xfrm>
            <a:off x="261256" y="1937439"/>
            <a:ext cx="11685322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Metodická část</a:t>
            </a:r>
            <a:r>
              <a:rPr sz="3600" dirty="0">
                <a:solidFill>
                  <a:srgbClr val="002060"/>
                </a:solidFill>
              </a:rPr>
              <a:t>: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cs-CZ" sz="2800" dirty="0">
                <a:solidFill>
                  <a:srgbClr val="002060"/>
                </a:solidFill>
              </a:rPr>
              <a:t>Kompenzujte barevnou vadu předchozího dalekohledu.</a:t>
            </a:r>
            <a:endParaRPr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714109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685322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4400" u="sng" dirty="0">
                <a:solidFill>
                  <a:srgbClr val="02236A"/>
                </a:solidFill>
              </a:rPr>
              <a:t>Praktické cvičení</a:t>
            </a:r>
            <a:r>
              <a:rPr sz="4400" dirty="0">
                <a:solidFill>
                  <a:srgbClr val="02236A"/>
                </a:solidFill>
              </a:rPr>
              <a:t>: </a:t>
            </a:r>
            <a:r>
              <a:rPr lang="cs-CZ" sz="3200" dirty="0">
                <a:solidFill>
                  <a:srgbClr val="02236A"/>
                </a:solidFill>
              </a:rPr>
              <a:t>10.1.3</a:t>
            </a:r>
            <a:r>
              <a:rPr sz="3200" dirty="0">
                <a:solidFill>
                  <a:srgbClr val="02236A"/>
                </a:solidFill>
              </a:rPr>
              <a:t> </a:t>
            </a:r>
            <a:r>
              <a:rPr lang="cs-CZ" sz="3200" dirty="0">
                <a:solidFill>
                  <a:srgbClr val="02236A"/>
                </a:solidFill>
              </a:rPr>
              <a:t>Vylepšený dalekohled Keplerova typu</a:t>
            </a:r>
            <a:endParaRPr sz="3200" dirty="0">
              <a:solidFill>
                <a:srgbClr val="02236A"/>
              </a:solidFill>
            </a:endParaRP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FB165FB8-DEAB-4A03-819A-432B5C8C72B8}"/>
              </a:ext>
            </a:extLst>
          </p:cNvPr>
          <p:cNvGrpSpPr/>
          <p:nvPr/>
        </p:nvGrpSpPr>
        <p:grpSpPr>
          <a:xfrm>
            <a:off x="837675" y="2022737"/>
            <a:ext cx="10516650" cy="2961143"/>
            <a:chOff x="3789045" y="2733040"/>
            <a:chExt cx="4943475" cy="1391920"/>
          </a:xfrm>
        </p:grpSpPr>
        <p:sp>
          <p:nvSpPr>
            <p:cNvPr id="11" name="Obdélník 10">
              <a:extLst>
                <a:ext uri="{FF2B5EF4-FFF2-40B4-BE49-F238E27FC236}">
                  <a16:creationId xmlns:a16="http://schemas.microsoft.com/office/drawing/2014/main" id="{7FB68070-2BF6-48FC-9A18-A4EAF6E34EC9}"/>
                </a:ext>
              </a:extLst>
            </p:cNvPr>
            <p:cNvSpPr/>
            <p:nvPr/>
          </p:nvSpPr>
          <p:spPr>
            <a:xfrm>
              <a:off x="3839845" y="2784475"/>
              <a:ext cx="4549140" cy="1295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7B237168-C93F-47C3-92C1-1FDE168CED07}"/>
                </a:ext>
              </a:extLst>
            </p:cNvPr>
            <p:cNvSpPr/>
            <p:nvPr/>
          </p:nvSpPr>
          <p:spPr>
            <a:xfrm rot="5400000">
              <a:off x="3179445" y="3386455"/>
              <a:ext cx="1320800" cy="101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bdélník 12">
              <a:extLst>
                <a:ext uri="{FF2B5EF4-FFF2-40B4-BE49-F238E27FC236}">
                  <a16:creationId xmlns:a16="http://schemas.microsoft.com/office/drawing/2014/main" id="{F8F63B21-A388-46FF-B9E2-FC764FAED3E9}"/>
                </a:ext>
              </a:extLst>
            </p:cNvPr>
            <p:cNvSpPr/>
            <p:nvPr/>
          </p:nvSpPr>
          <p:spPr>
            <a:xfrm>
              <a:off x="7716520" y="2733040"/>
              <a:ext cx="1016000" cy="139192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br>
                <a:rPr lang="sk-SK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</a:b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0189DB01-6B73-475B-B1A6-39395F8AA653}"/>
                </a:ext>
              </a:extLst>
            </p:cNvPr>
            <p:cNvSpPr/>
            <p:nvPr/>
          </p:nvSpPr>
          <p:spPr>
            <a:xfrm rot="5400000">
              <a:off x="8248650" y="3347720"/>
              <a:ext cx="763905" cy="1797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9BE1A318-8F9B-479C-ACD8-8FDC3D58BDD9}"/>
                </a:ext>
              </a:extLst>
            </p:cNvPr>
            <p:cNvSpPr/>
            <p:nvPr/>
          </p:nvSpPr>
          <p:spPr>
            <a:xfrm rot="5400000">
              <a:off x="5088890" y="3376930"/>
              <a:ext cx="1320800" cy="101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16" name="Přímá spojnice 15">
              <a:extLst>
                <a:ext uri="{FF2B5EF4-FFF2-40B4-BE49-F238E27FC236}">
                  <a16:creationId xmlns:a16="http://schemas.microsoft.com/office/drawing/2014/main" id="{110AD6D9-3215-4C31-980E-0B3A9CB69556}"/>
                </a:ext>
              </a:extLst>
            </p:cNvPr>
            <p:cNvCxnSpPr/>
            <p:nvPr/>
          </p:nvCxnSpPr>
          <p:spPr>
            <a:xfrm flipV="1">
              <a:off x="4822190" y="2781935"/>
              <a:ext cx="0" cy="2413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Přímá spojnice 16">
              <a:extLst>
                <a:ext uri="{FF2B5EF4-FFF2-40B4-BE49-F238E27FC236}">
                  <a16:creationId xmlns:a16="http://schemas.microsoft.com/office/drawing/2014/main" id="{06835EC7-09FD-413E-9EDB-076670BEBA02}"/>
                </a:ext>
              </a:extLst>
            </p:cNvPr>
            <p:cNvCxnSpPr/>
            <p:nvPr/>
          </p:nvCxnSpPr>
          <p:spPr>
            <a:xfrm flipV="1">
              <a:off x="4824730" y="3842385"/>
              <a:ext cx="0" cy="2413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5595043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 dirty="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685322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4400" u="sng" dirty="0">
                <a:solidFill>
                  <a:srgbClr val="02236A"/>
                </a:solidFill>
              </a:rPr>
              <a:t>Praktické cvičení</a:t>
            </a:r>
            <a:r>
              <a:rPr sz="4400" dirty="0">
                <a:solidFill>
                  <a:srgbClr val="02236A"/>
                </a:solidFill>
              </a:rPr>
              <a:t>: </a:t>
            </a:r>
            <a:r>
              <a:rPr lang="cs-CZ" sz="3200" dirty="0">
                <a:solidFill>
                  <a:srgbClr val="02236A"/>
                </a:solidFill>
              </a:rPr>
              <a:t>10.1.3</a:t>
            </a:r>
            <a:r>
              <a:rPr sz="3200" dirty="0">
                <a:solidFill>
                  <a:srgbClr val="02236A"/>
                </a:solidFill>
              </a:rPr>
              <a:t> </a:t>
            </a:r>
            <a:r>
              <a:rPr lang="cs-CZ" sz="3200" dirty="0">
                <a:solidFill>
                  <a:srgbClr val="02236A"/>
                </a:solidFill>
              </a:rPr>
              <a:t>Vylepšený dalekohled Keplerova typu</a:t>
            </a:r>
            <a:endParaRPr sz="3200" dirty="0">
              <a:solidFill>
                <a:srgbClr val="02236A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4ABB52D-3ED4-44DA-AD8A-0FEEABB9C484}"/>
              </a:ext>
            </a:extLst>
          </p:cNvPr>
          <p:cNvSpPr/>
          <p:nvPr/>
        </p:nvSpPr>
        <p:spPr>
          <a:xfrm>
            <a:off x="401053" y="1708272"/>
            <a:ext cx="82496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krátery na Měsíci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galaxie v Andromedě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mlhovina v Orionu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bez větších detailů planety</a:t>
            </a:r>
            <a:br>
              <a:rPr lang="cs-CZ" sz="280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cs-CZ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(na ty je třeba již potřeba opravdový dalekohled)</a:t>
            </a:r>
            <a:endParaRPr lang="cs-CZ" sz="28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Obrázek 5" descr="Obsah obrázku příroda, voda, letecká doprava, obloha&#10;&#10;Popis byl vytvořen automaticky">
            <a:extLst>
              <a:ext uri="{FF2B5EF4-FFF2-40B4-BE49-F238E27FC236}">
                <a16:creationId xmlns:a16="http://schemas.microsoft.com/office/drawing/2014/main" id="{F031C66B-65D3-45D7-9822-9B3B47ED5E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571" y="1660492"/>
            <a:ext cx="2638425" cy="1733550"/>
          </a:xfrm>
          <a:prstGeom prst="rect">
            <a:avLst/>
          </a:prstGeom>
        </p:spPr>
      </p:pic>
      <p:pic>
        <p:nvPicPr>
          <p:cNvPr id="8" name="Obrázek 7" descr="Obsah obrázku černá, hvězda, obloha, vsedě&#10;&#10;Popis byl vytvořen automaticky">
            <a:extLst>
              <a:ext uri="{FF2B5EF4-FFF2-40B4-BE49-F238E27FC236}">
                <a16:creationId xmlns:a16="http://schemas.microsoft.com/office/drawing/2014/main" id="{44ADD7AA-A3E0-43B3-9BB9-68B4B8BEB3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0295" y="3542512"/>
            <a:ext cx="2466975" cy="1847850"/>
          </a:xfrm>
          <a:prstGeom prst="rect">
            <a:avLst/>
          </a:prstGeom>
        </p:spPr>
      </p:pic>
      <p:pic>
        <p:nvPicPr>
          <p:cNvPr id="19" name="Obrázek 18" descr="Měsíc">
            <a:extLst>
              <a:ext uri="{FF2B5EF4-FFF2-40B4-BE49-F238E27FC236}">
                <a16:creationId xmlns:a16="http://schemas.microsoft.com/office/drawing/2014/main" id="{FFC4DCD2-E9EF-43AF-9A09-07B4013201A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709" y="1665745"/>
            <a:ext cx="2739824" cy="2004638"/>
          </a:xfrm>
          <a:prstGeom prst="rect">
            <a:avLst/>
          </a:prstGeom>
        </p:spPr>
      </p:pic>
      <p:pic>
        <p:nvPicPr>
          <p:cNvPr id="21" name="Obrázek 20" descr="Obsah obrázku přenosný počítač, počítač, vsedě, černá&#10;&#10;Popis byl vytvořen automaticky">
            <a:extLst>
              <a:ext uri="{FF2B5EF4-FFF2-40B4-BE49-F238E27FC236}">
                <a16:creationId xmlns:a16="http://schemas.microsoft.com/office/drawing/2014/main" id="{3A53CE9C-AAAD-4CB8-9119-82DDC4BC6F68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07" t="30838" r="34561" b="31127"/>
          <a:stretch/>
        </p:blipFill>
        <p:spPr>
          <a:xfrm>
            <a:off x="832449" y="3972919"/>
            <a:ext cx="1657389" cy="1284903"/>
          </a:xfrm>
          <a:prstGeom prst="rect">
            <a:avLst/>
          </a:prstGeom>
        </p:spPr>
      </p:pic>
      <p:pic>
        <p:nvPicPr>
          <p:cNvPr id="23" name="Obrázek 22" descr="Obsah obrázku přenosný počítač, květina&#10;&#10;Popis byl vytvořen automaticky">
            <a:extLst>
              <a:ext uri="{FF2B5EF4-FFF2-40B4-BE49-F238E27FC236}">
                <a16:creationId xmlns:a16="http://schemas.microsoft.com/office/drawing/2014/main" id="{4C5555E7-27A2-4BC2-9523-A4D700E9C51C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02" t="40457" r="38561" b="37727"/>
          <a:stretch/>
        </p:blipFill>
        <p:spPr>
          <a:xfrm>
            <a:off x="3080084" y="4162244"/>
            <a:ext cx="1299412" cy="935116"/>
          </a:xfrm>
          <a:prstGeom prst="rect">
            <a:avLst/>
          </a:prstGeom>
        </p:spPr>
      </p:pic>
      <p:pic>
        <p:nvPicPr>
          <p:cNvPr id="25" name="Obrázek 24" descr="Obsah obrázku tmavé, černá, jídlo, hvězda&#10;&#10;Popis byl vytvořen automaticky">
            <a:extLst>
              <a:ext uri="{FF2B5EF4-FFF2-40B4-BE49-F238E27FC236}">
                <a16:creationId xmlns:a16="http://schemas.microsoft.com/office/drawing/2014/main" id="{79A68C55-A3A7-4A3C-A79E-CF52E9D87114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16" b="29379"/>
          <a:stretch/>
        </p:blipFill>
        <p:spPr>
          <a:xfrm>
            <a:off x="4638258" y="3868842"/>
            <a:ext cx="3361791" cy="1061427"/>
          </a:xfrm>
          <a:prstGeom prst="rect">
            <a:avLst/>
          </a:prstGeom>
        </p:spPr>
      </p:pic>
      <p:pic>
        <p:nvPicPr>
          <p:cNvPr id="27" name="Obrázek 26" descr="Obsah obrázku černá, tmavé, vsedě, bílá&#10;&#10;Popis byl vytvořen automaticky">
            <a:extLst>
              <a:ext uri="{FF2B5EF4-FFF2-40B4-BE49-F238E27FC236}">
                <a16:creationId xmlns:a16="http://schemas.microsoft.com/office/drawing/2014/main" id="{99008504-9129-4FC8-939E-D3FF7892C0B7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76" t="42034" r="39404" b="40023"/>
          <a:stretch/>
        </p:blipFill>
        <p:spPr>
          <a:xfrm>
            <a:off x="4969742" y="4732973"/>
            <a:ext cx="1109881" cy="75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8010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685322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4400" u="sng" dirty="0">
                <a:solidFill>
                  <a:srgbClr val="02236A"/>
                </a:solidFill>
              </a:rPr>
              <a:t>Praktické cvičení</a:t>
            </a:r>
            <a:r>
              <a:rPr sz="4400" dirty="0">
                <a:solidFill>
                  <a:srgbClr val="02236A"/>
                </a:solidFill>
              </a:rPr>
              <a:t>: </a:t>
            </a:r>
            <a:r>
              <a:rPr lang="cs-CZ" sz="3200" dirty="0">
                <a:solidFill>
                  <a:srgbClr val="02236A"/>
                </a:solidFill>
              </a:rPr>
              <a:t>10.1.4</a:t>
            </a:r>
            <a:r>
              <a:rPr sz="3200" dirty="0">
                <a:solidFill>
                  <a:srgbClr val="02236A"/>
                </a:solidFill>
              </a:rPr>
              <a:t> </a:t>
            </a:r>
            <a:r>
              <a:rPr lang="cs-CZ" sz="3200" dirty="0">
                <a:solidFill>
                  <a:srgbClr val="02236A"/>
                </a:solidFill>
              </a:rPr>
              <a:t>Segmentované zrcadlo</a:t>
            </a:r>
            <a:endParaRPr sz="3200" dirty="0">
              <a:solidFill>
                <a:srgbClr val="02236A"/>
              </a:solidFill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261256" y="3261702"/>
            <a:ext cx="11685322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Materiály a nářadí</a:t>
            </a:r>
            <a:r>
              <a:rPr sz="3600" dirty="0">
                <a:solidFill>
                  <a:srgbClr val="002060"/>
                </a:solidFill>
              </a:rPr>
              <a:t>:</a:t>
            </a:r>
            <a:r>
              <a:rPr lang="az-Cyrl-AZ" sz="3600" dirty="0">
                <a:solidFill>
                  <a:srgbClr val="002060"/>
                </a:solidFill>
              </a:rPr>
              <a:t> </a:t>
            </a:r>
            <a:r>
              <a:rPr lang="cs-CZ" sz="2800" dirty="0">
                <a:solidFill>
                  <a:srgbClr val="002060"/>
                </a:solidFill>
              </a:rPr>
              <a:t>Nůžky, pravítko, kalkulačka</a:t>
            </a:r>
            <a:endParaRPr sz="3600" dirty="0">
              <a:solidFill>
                <a:srgbClr val="002060"/>
              </a:solidFill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261256" y="4575300"/>
            <a:ext cx="11685322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Postup</a:t>
            </a:r>
            <a:r>
              <a:rPr sz="3600" dirty="0">
                <a:solidFill>
                  <a:srgbClr val="002060"/>
                </a:solidFill>
              </a:rPr>
              <a:t>: </a:t>
            </a:r>
            <a:r>
              <a:rPr lang="cs-CZ" sz="2800" dirty="0">
                <a:solidFill>
                  <a:srgbClr val="002060"/>
                </a:solidFill>
              </a:rPr>
              <a:t>Žák si udělá představu o stavbě velkých dalekohledů.</a:t>
            </a:r>
            <a:endParaRPr sz="2800" dirty="0">
              <a:solidFill>
                <a:srgbClr val="002060"/>
              </a:solidFill>
            </a:endParaRPr>
          </a:p>
        </p:txBody>
      </p:sp>
      <p:sp>
        <p:nvSpPr>
          <p:cNvPr id="176" name="Shape 176"/>
          <p:cNvSpPr/>
          <p:nvPr/>
        </p:nvSpPr>
        <p:spPr>
          <a:xfrm>
            <a:off x="261256" y="1937439"/>
            <a:ext cx="11685322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Metodická část</a:t>
            </a:r>
            <a:r>
              <a:rPr sz="3600" dirty="0">
                <a:solidFill>
                  <a:srgbClr val="002060"/>
                </a:solidFill>
              </a:rPr>
              <a:t>: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cs-CZ" sz="2800" dirty="0">
                <a:solidFill>
                  <a:srgbClr val="002060"/>
                </a:solidFill>
              </a:rPr>
              <a:t>Velké astronomické dalekohledy a jejich stavba.</a:t>
            </a:r>
            <a:endParaRPr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630355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685322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4400" u="sng" dirty="0">
                <a:solidFill>
                  <a:srgbClr val="02236A"/>
                </a:solidFill>
              </a:rPr>
              <a:t>Praktické cvičení</a:t>
            </a:r>
            <a:r>
              <a:rPr sz="4400" dirty="0">
                <a:solidFill>
                  <a:srgbClr val="02236A"/>
                </a:solidFill>
              </a:rPr>
              <a:t>: </a:t>
            </a:r>
            <a:r>
              <a:rPr lang="cs-CZ" sz="3200" dirty="0">
                <a:solidFill>
                  <a:srgbClr val="02236A"/>
                </a:solidFill>
              </a:rPr>
              <a:t>10.1.4</a:t>
            </a:r>
            <a:r>
              <a:rPr sz="3200" dirty="0">
                <a:solidFill>
                  <a:srgbClr val="02236A"/>
                </a:solidFill>
              </a:rPr>
              <a:t> </a:t>
            </a:r>
            <a:r>
              <a:rPr lang="cs-CZ" sz="3200" dirty="0">
                <a:solidFill>
                  <a:srgbClr val="02236A"/>
                </a:solidFill>
              </a:rPr>
              <a:t>Segmentované zrcadlo</a:t>
            </a:r>
            <a:endParaRPr sz="3200" dirty="0">
              <a:solidFill>
                <a:srgbClr val="02236A"/>
              </a:solidFill>
            </a:endParaRPr>
          </a:p>
        </p:txBody>
      </p:sp>
      <p:graphicFrame>
        <p:nvGraphicFramePr>
          <p:cNvPr id="11" name="Graf 10">
            <a:extLst>
              <a:ext uri="{FF2B5EF4-FFF2-40B4-BE49-F238E27FC236}">
                <a16:creationId xmlns:a16="http://schemas.microsoft.com/office/drawing/2014/main" id="{5EF7C446-6A6B-4BA4-A5E4-1108E46D17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0722101"/>
              </p:ext>
            </p:extLst>
          </p:nvPr>
        </p:nvGraphicFramePr>
        <p:xfrm>
          <a:off x="2979820" y="1690394"/>
          <a:ext cx="6147411" cy="3615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ovéPole 1">
            <a:extLst>
              <a:ext uri="{FF2B5EF4-FFF2-40B4-BE49-F238E27FC236}">
                <a16:creationId xmlns:a16="http://schemas.microsoft.com/office/drawing/2014/main" id="{595DB077-EC7E-478E-8677-3BE8B728929A}"/>
              </a:ext>
            </a:extLst>
          </p:cNvPr>
          <p:cNvSpPr txBox="1"/>
          <p:nvPr/>
        </p:nvSpPr>
        <p:spPr>
          <a:xfrm>
            <a:off x="7952874" y="5203160"/>
            <a:ext cx="1174358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průměr </a:t>
            </a:r>
            <a:r>
              <a:rPr kumimoji="0" lang="en-GB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[m]</a:t>
            </a:r>
            <a:endParaRPr kumimoji="0" lang="cs-CZ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61CAF464-C964-4CB9-864D-C004FA7F0592}"/>
              </a:ext>
            </a:extLst>
          </p:cNvPr>
          <p:cNvSpPr txBox="1"/>
          <p:nvPr/>
        </p:nvSpPr>
        <p:spPr>
          <a:xfrm>
            <a:off x="1700629" y="2234129"/>
            <a:ext cx="112787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cena [USD]</a:t>
            </a:r>
          </a:p>
        </p:txBody>
      </p:sp>
    </p:spTree>
    <p:extLst>
      <p:ext uri="{BB962C8B-B14F-4D97-AF65-F5344CB8AC3E}">
        <p14:creationId xmlns:p14="http://schemas.microsoft.com/office/powerpoint/2010/main" val="3560235606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685322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4400" u="sng" dirty="0">
                <a:solidFill>
                  <a:srgbClr val="02236A"/>
                </a:solidFill>
              </a:rPr>
              <a:t>Praktické cvičení</a:t>
            </a:r>
            <a:r>
              <a:rPr sz="4400" dirty="0">
                <a:solidFill>
                  <a:srgbClr val="02236A"/>
                </a:solidFill>
              </a:rPr>
              <a:t>: </a:t>
            </a:r>
            <a:r>
              <a:rPr lang="cs-CZ" sz="3200" dirty="0">
                <a:solidFill>
                  <a:srgbClr val="02236A"/>
                </a:solidFill>
              </a:rPr>
              <a:t>10.1.4</a:t>
            </a:r>
            <a:r>
              <a:rPr sz="3200" dirty="0">
                <a:solidFill>
                  <a:srgbClr val="02236A"/>
                </a:solidFill>
              </a:rPr>
              <a:t> </a:t>
            </a:r>
            <a:r>
              <a:rPr lang="cs-CZ" sz="3200" dirty="0">
                <a:solidFill>
                  <a:srgbClr val="02236A"/>
                </a:solidFill>
              </a:rPr>
              <a:t>Segmentované zrcadlo</a:t>
            </a:r>
            <a:endParaRPr sz="3200" dirty="0">
              <a:solidFill>
                <a:srgbClr val="02236A"/>
              </a:solidFill>
            </a:endParaRPr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8906CE70-62C5-41A6-ABEE-AD9D537C7C43}"/>
              </a:ext>
            </a:extLst>
          </p:cNvPr>
          <p:cNvSpPr/>
          <p:nvPr/>
        </p:nvSpPr>
        <p:spPr>
          <a:xfrm>
            <a:off x="466841" y="1708272"/>
            <a:ext cx="3599815" cy="359981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4BE02EA8-11D7-458B-A6EC-CF11CDDE39FF}"/>
              </a:ext>
            </a:extLst>
          </p:cNvPr>
          <p:cNvCxnSpPr/>
          <p:nvPr/>
        </p:nvCxnSpPr>
        <p:spPr>
          <a:xfrm flipV="1">
            <a:off x="892291" y="2314697"/>
            <a:ext cx="2708910" cy="23495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 pole 2">
            <a:extLst>
              <a:ext uri="{FF2B5EF4-FFF2-40B4-BE49-F238E27FC236}">
                <a16:creationId xmlns:a16="http://schemas.microsoft.com/office/drawing/2014/main" id="{1980A770-1AEF-4944-8DE8-56E6133B7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556" y="3481827"/>
            <a:ext cx="23037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sk-SK" sz="14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 metrů</a:t>
            </a:r>
            <a:endParaRPr lang="cs-CZ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D87D3E8A-FA8A-4212-AB01-8DAD0EB96D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8421" y="2270925"/>
            <a:ext cx="5799323" cy="2712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173481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685322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4400" u="sng" dirty="0">
                <a:solidFill>
                  <a:srgbClr val="02236A"/>
                </a:solidFill>
              </a:rPr>
              <a:t>Praktické cvičení</a:t>
            </a:r>
            <a:r>
              <a:rPr lang="cs-CZ" sz="4400" dirty="0">
                <a:solidFill>
                  <a:srgbClr val="02236A"/>
                </a:solidFill>
              </a:rPr>
              <a:t>: </a:t>
            </a:r>
            <a:r>
              <a:rPr lang="cs-CZ" sz="3200" dirty="0">
                <a:solidFill>
                  <a:srgbClr val="02236A"/>
                </a:solidFill>
              </a:rPr>
              <a:t>10.1.5 Dírková komora</a:t>
            </a:r>
          </a:p>
        </p:txBody>
      </p:sp>
      <p:sp>
        <p:nvSpPr>
          <p:cNvPr id="174" name="Shape 174"/>
          <p:cNvSpPr/>
          <p:nvPr/>
        </p:nvSpPr>
        <p:spPr>
          <a:xfrm>
            <a:off x="261256" y="3040926"/>
            <a:ext cx="11685322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Materiály a nářadí</a:t>
            </a:r>
            <a:r>
              <a:rPr sz="3600" dirty="0">
                <a:solidFill>
                  <a:srgbClr val="002060"/>
                </a:solidFill>
              </a:rPr>
              <a:t>:</a:t>
            </a:r>
            <a:r>
              <a:rPr lang="az-Cyrl-AZ" sz="3600" dirty="0">
                <a:solidFill>
                  <a:srgbClr val="002060"/>
                </a:solidFill>
              </a:rPr>
              <a:t> </a:t>
            </a:r>
            <a:r>
              <a:rPr lang="cs-CZ" sz="2800" dirty="0">
                <a:solidFill>
                  <a:srgbClr val="002060"/>
                </a:solidFill>
              </a:rPr>
              <a:t>Dvě čtvrtky papíru, hliníková folie, špendlík, rýsovací potřeby, nůžky, lepicí páska</a:t>
            </a:r>
            <a:endParaRPr sz="3600" dirty="0">
              <a:solidFill>
                <a:srgbClr val="002060"/>
              </a:solidFill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261256" y="4575300"/>
            <a:ext cx="11685322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Postup</a:t>
            </a:r>
            <a:r>
              <a:rPr sz="3600" dirty="0">
                <a:solidFill>
                  <a:srgbClr val="002060"/>
                </a:solidFill>
              </a:rPr>
              <a:t>: </a:t>
            </a:r>
            <a:r>
              <a:rPr lang="cs-CZ" sz="2800" dirty="0">
                <a:solidFill>
                  <a:srgbClr val="002060"/>
                </a:solidFill>
              </a:rPr>
              <a:t>Žák si vyrobí jednoduchý optický přístroj.</a:t>
            </a:r>
            <a:endParaRPr sz="2800" dirty="0">
              <a:solidFill>
                <a:srgbClr val="002060"/>
              </a:solidFill>
            </a:endParaRPr>
          </a:p>
        </p:txBody>
      </p:sp>
      <p:sp>
        <p:nvSpPr>
          <p:cNvPr id="176" name="Shape 176"/>
          <p:cNvSpPr/>
          <p:nvPr/>
        </p:nvSpPr>
        <p:spPr>
          <a:xfrm>
            <a:off x="261256" y="1937439"/>
            <a:ext cx="11685322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Metodická část</a:t>
            </a:r>
            <a:r>
              <a:rPr sz="3600" dirty="0">
                <a:solidFill>
                  <a:srgbClr val="002060"/>
                </a:solidFill>
              </a:rPr>
              <a:t>: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cs-CZ" sz="2800" dirty="0">
                <a:solidFill>
                  <a:srgbClr val="002060"/>
                </a:solidFill>
              </a:rPr>
              <a:t>Sestavení jednoduchého optického přístroje.</a:t>
            </a:r>
            <a:endParaRPr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167179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685322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4400" u="sng" dirty="0">
                <a:solidFill>
                  <a:srgbClr val="02236A"/>
                </a:solidFill>
              </a:rPr>
              <a:t>Praktické cvičení</a:t>
            </a:r>
            <a:r>
              <a:rPr lang="cs-CZ" sz="4400" dirty="0">
                <a:solidFill>
                  <a:srgbClr val="02236A"/>
                </a:solidFill>
              </a:rPr>
              <a:t>: </a:t>
            </a:r>
            <a:r>
              <a:rPr lang="cs-CZ" sz="3200" dirty="0">
                <a:solidFill>
                  <a:srgbClr val="02236A"/>
                </a:solidFill>
              </a:rPr>
              <a:t>10.1.5 Dírková komora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C6A8163-CD29-417F-8149-A2FE2EB27B17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261256" y="1791596"/>
            <a:ext cx="2856030" cy="1354152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AE4F979E-FC91-449D-826A-BB31DADBDD7B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791596"/>
            <a:ext cx="5285991" cy="337490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40DEB711-14BA-4829-A585-92070F3AD62D}"/>
              </a:ext>
            </a:extLst>
          </p:cNvPr>
          <p:cNvSpPr txBox="1"/>
          <p:nvPr/>
        </p:nvSpPr>
        <p:spPr>
          <a:xfrm>
            <a:off x="9565105" y="2488837"/>
            <a:ext cx="707884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Slunce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022D1CE9-4F98-48D4-96F2-385B3B0754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6261" y="3257933"/>
            <a:ext cx="5182049" cy="2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647986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48934854-248E-461B-8764-B1D131EA1BE8}"/>
              </a:ext>
            </a:extLst>
          </p:cNvPr>
          <p:cNvPicPr/>
          <p:nvPr/>
        </p:nvPicPr>
        <p:blipFill rotWithShape="1">
          <a:blip r:embed="rId3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5D5B77DD-D63F-412B-8DAD-A01FFFFFA716}"/>
              </a:ext>
            </a:extLst>
          </p:cNvPr>
          <p:cNvPicPr/>
          <p:nvPr/>
        </p:nvPicPr>
        <p:blipFill rotWithShape="1">
          <a:blip r:embed="rId4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495" name="Shape 495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498" name="Shape 498"/>
          <p:cNvSpPr/>
          <p:nvPr/>
        </p:nvSpPr>
        <p:spPr>
          <a:xfrm>
            <a:off x="0" y="1044405"/>
            <a:ext cx="12192000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Závěry, ověření výsledků</a:t>
            </a:r>
            <a:endParaRPr sz="4400" u="sng" dirty="0">
              <a:solidFill>
                <a:srgbClr val="002060"/>
              </a:solidFill>
            </a:endParaRPr>
          </a:p>
        </p:txBody>
      </p:sp>
      <p:sp>
        <p:nvSpPr>
          <p:cNvPr id="499" name="Shape 499"/>
          <p:cNvSpPr/>
          <p:nvPr/>
        </p:nvSpPr>
        <p:spPr>
          <a:xfrm>
            <a:off x="412530" y="1923452"/>
            <a:ext cx="11685322" cy="34470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/>
            <a:r>
              <a:rPr lang="cs-CZ" sz="2800" dirty="0">
                <a:solidFill>
                  <a:srgbClr val="002060"/>
                </a:solidFill>
              </a:rPr>
              <a:t>Co bude dál</a:t>
            </a:r>
            <a:r>
              <a:rPr sz="2800" dirty="0">
                <a:solidFill>
                  <a:srgbClr val="002060"/>
                </a:solidFill>
              </a:rPr>
              <a:t> (Feed Forward): </a:t>
            </a:r>
            <a:r>
              <a:rPr lang="cs-CZ" sz="2800" dirty="0">
                <a:solidFill>
                  <a:srgbClr val="002060"/>
                </a:solidFill>
              </a:rPr>
              <a:t>Plánujte další hodinu na základě výkonu žáka</a:t>
            </a:r>
            <a:r>
              <a:rPr sz="2800" dirty="0">
                <a:solidFill>
                  <a:srgbClr val="002060"/>
                </a:solidFill>
              </a:rPr>
              <a:t>:</a:t>
            </a:r>
          </a:p>
          <a:p>
            <a:pPr lvl="0"/>
            <a:endParaRPr sz="2800" dirty="0">
              <a:solidFill>
                <a:srgbClr val="002060"/>
              </a:solidFill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2060"/>
                </a:solidFill>
              </a:rPr>
              <a:t>Obtížnost ve třídě</a:t>
            </a:r>
            <a:r>
              <a:rPr sz="2800" b="1" dirty="0">
                <a:solidFill>
                  <a:srgbClr val="002060"/>
                </a:solidFill>
              </a:rPr>
              <a:t>:</a:t>
            </a:r>
            <a:r>
              <a:rPr sz="2800" dirty="0">
                <a:solidFill>
                  <a:srgbClr val="002060"/>
                </a:solidFill>
              </a:rPr>
              <a:t> </a:t>
            </a:r>
            <a:r>
              <a:rPr lang="cs-CZ" sz="2800" dirty="0">
                <a:solidFill>
                  <a:srgbClr val="002060"/>
                </a:solidFill>
              </a:rPr>
              <a:t>V závislosti na tom, jak dobře žáci porozuměli materiálu </a:t>
            </a:r>
            <a:br>
              <a:rPr lang="cs-CZ" sz="2800" dirty="0">
                <a:solidFill>
                  <a:srgbClr val="002060"/>
                </a:solidFill>
              </a:rPr>
            </a:br>
            <a:r>
              <a:rPr lang="cs-CZ" sz="2800" dirty="0">
                <a:solidFill>
                  <a:srgbClr val="002060"/>
                </a:solidFill>
              </a:rPr>
              <a:t>a zvládli úkoly.</a:t>
            </a:r>
            <a:endParaRPr sz="2800" dirty="0">
              <a:solidFill>
                <a:srgbClr val="002060"/>
              </a:solidFill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2060"/>
                </a:solidFill>
              </a:rPr>
              <a:t>Přístup k materiálu</a:t>
            </a:r>
            <a:r>
              <a:rPr sz="2800" dirty="0">
                <a:solidFill>
                  <a:srgbClr val="002060"/>
                </a:solidFill>
              </a:rPr>
              <a:t>: </a:t>
            </a:r>
            <a:r>
              <a:rPr lang="cs-CZ" sz="2800" dirty="0">
                <a:solidFill>
                  <a:srgbClr val="002060"/>
                </a:solidFill>
              </a:rPr>
              <a:t>Jaký je správný postup, který vám pomůže porozumět materiálu a splnit stanovené úkoly</a:t>
            </a:r>
            <a:r>
              <a:rPr sz="2800" dirty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2060"/>
                </a:solidFill>
              </a:rPr>
              <a:t>Sebehodnocení</a:t>
            </a:r>
            <a:r>
              <a:rPr sz="2800" dirty="0">
                <a:solidFill>
                  <a:srgbClr val="002060"/>
                </a:solidFill>
              </a:rPr>
              <a:t>: </a:t>
            </a:r>
            <a:r>
              <a:rPr lang="cs-CZ" sz="2800" dirty="0">
                <a:solidFill>
                  <a:srgbClr val="002060"/>
                </a:solidFill>
              </a:rPr>
              <a:t>sebekázeň,</a:t>
            </a:r>
            <a:r>
              <a:rPr sz="2800" dirty="0">
                <a:solidFill>
                  <a:srgbClr val="002060"/>
                </a:solidFill>
              </a:rPr>
              <a:t> </a:t>
            </a:r>
            <a:r>
              <a:rPr lang="cs-CZ" sz="2800" dirty="0">
                <a:solidFill>
                  <a:srgbClr val="002060"/>
                </a:solidFill>
              </a:rPr>
              <a:t>vedení a kontrola činností</a:t>
            </a:r>
            <a:r>
              <a:rPr sz="2800" dirty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2060"/>
                </a:solidFill>
              </a:rPr>
              <a:t>Individuální přístup</a:t>
            </a:r>
            <a:r>
              <a:rPr lang="cs-CZ" sz="2800" dirty="0">
                <a:solidFill>
                  <a:srgbClr val="002060"/>
                </a:solidFill>
              </a:rPr>
              <a:t>: Individuální hodnocení a vedení</a:t>
            </a:r>
            <a:r>
              <a:rPr sz="2800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850D3BD7-257A-462D-8479-26DD74A2234C}"/>
              </a:ext>
            </a:extLst>
          </p:cNvPr>
          <p:cNvPicPr/>
          <p:nvPr/>
        </p:nvPicPr>
        <p:blipFill rotWithShape="1">
          <a:blip r:embed="rId3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D1A32783-570E-4B76-A4B2-FB883A2295C5}"/>
              </a:ext>
            </a:extLst>
          </p:cNvPr>
          <p:cNvPicPr/>
          <p:nvPr/>
        </p:nvPicPr>
        <p:blipFill rotWithShape="1">
          <a:blip r:embed="rId4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503" name="Shape 503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506" name="Shape 506"/>
          <p:cNvSpPr/>
          <p:nvPr/>
        </p:nvSpPr>
        <p:spPr>
          <a:xfrm>
            <a:off x="261256" y="1054369"/>
            <a:ext cx="11685322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Závěry, ověření výsledků </a:t>
            </a:r>
            <a:r>
              <a:rPr sz="4400" u="sng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507" name="Shape 507"/>
          <p:cNvSpPr/>
          <p:nvPr/>
        </p:nvSpPr>
        <p:spPr>
          <a:xfrm>
            <a:off x="261256" y="1915859"/>
            <a:ext cx="11685322" cy="27853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2060"/>
                </a:solidFill>
              </a:rPr>
              <a:t>Příprava</a:t>
            </a:r>
            <a:r>
              <a:rPr sz="2800" dirty="0">
                <a:solidFill>
                  <a:srgbClr val="002060"/>
                </a:solidFill>
              </a:rPr>
              <a:t>: </a:t>
            </a:r>
            <a:r>
              <a:rPr lang="cs-CZ" sz="2400" dirty="0">
                <a:solidFill>
                  <a:srgbClr val="002060"/>
                </a:solidFill>
              </a:rPr>
              <a:t>Jasné a dobře definované cíle lekce a cvičení. Když budou dobře rozumět konečnému cíli, mohou se žáci snadněji a efektivněji zaměřit na konkrétní úkol / materiál</a:t>
            </a:r>
            <a:r>
              <a:rPr sz="2400" dirty="0">
                <a:solidFill>
                  <a:srgbClr val="002060"/>
                </a:solidFill>
              </a:rPr>
              <a:t>.</a:t>
            </a:r>
            <a:r>
              <a:rPr sz="2800" dirty="0">
                <a:solidFill>
                  <a:srgbClr val="002060"/>
                </a:solidFill>
              </a:rPr>
              <a:t> 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sz="2800" dirty="0">
              <a:solidFill>
                <a:srgbClr val="002060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rgbClr val="002060"/>
                </a:solidFill>
              </a:rPr>
              <a:t>Ověřování</a:t>
            </a:r>
            <a:r>
              <a:rPr sz="2800" dirty="0">
                <a:solidFill>
                  <a:srgbClr val="002060"/>
                </a:solidFill>
              </a:rPr>
              <a:t>: </a:t>
            </a:r>
            <a:r>
              <a:rPr lang="cs-CZ" sz="2300" dirty="0">
                <a:solidFill>
                  <a:srgbClr val="002060"/>
                </a:solidFill>
              </a:rPr>
              <a:t>Jak jsem to udělal? Individuální hodnocení a zpětná vazba od učitele o práci žáka, která se konkrétně týká dosažení cíle. Poskytněte informace o pokroku žáka (nebo jeho nedostatku) a poskytněte pokyny, které pomohou dosáhnout cíle a dosáhnout očekávané úrovně.</a:t>
            </a:r>
            <a:endParaRPr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36223A4D-3023-401C-B87B-D47558DCCF2C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4EDCB3E2-1EBA-4425-9C15-3D3A560D8617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92" name="Shape 92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-6761" y="981862"/>
            <a:ext cx="12198760" cy="688766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859536">
              <a:defRPr sz="5600">
                <a:solidFill>
                  <a:srgbClr val="142A9D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defTabSz="71323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  <a:sym typeface="Calibri Light"/>
              </a:rPr>
              <a:t>Moduly projektu </a:t>
            </a:r>
            <a:r>
              <a:rPr sz="4400" u="sng" dirty="0">
                <a:solidFill>
                  <a:srgbClr val="002060"/>
                </a:solidFill>
                <a:sym typeface="Calibri Light"/>
              </a:rPr>
              <a:t>STARS</a:t>
            </a:r>
          </a:p>
        </p:txBody>
      </p:sp>
      <p:sp>
        <p:nvSpPr>
          <p:cNvPr id="96" name="Shape 96"/>
          <p:cNvSpPr>
            <a:spLocks noGrp="1"/>
          </p:cNvSpPr>
          <p:nvPr>
            <p:ph type="body" idx="1"/>
          </p:nvPr>
        </p:nvSpPr>
        <p:spPr>
          <a:xfrm>
            <a:off x="781665" y="2016189"/>
            <a:ext cx="10826932" cy="333184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defTabSz="868680">
              <a:spcBef>
                <a:spcPts val="900"/>
              </a:spcBef>
              <a:defRPr sz="1800"/>
            </a:pPr>
            <a:r>
              <a:rPr sz="2600" dirty="0">
                <a:solidFill>
                  <a:srgbClr val="002060"/>
                </a:solidFill>
              </a:rPr>
              <a:t>#1 </a:t>
            </a:r>
            <a:r>
              <a:rPr lang="cs-CZ" sz="2600" dirty="0">
                <a:solidFill>
                  <a:srgbClr val="002060"/>
                </a:solidFill>
              </a:rPr>
              <a:t>	Souhvězdí.				#6 	Galaktické prostředí.</a:t>
            </a:r>
          </a:p>
          <a:p>
            <a:pPr algn="just" defTabSz="868680">
              <a:spcBef>
                <a:spcPts val="900"/>
              </a:spcBef>
              <a:defRPr sz="1800"/>
            </a:pPr>
            <a:r>
              <a:rPr lang="cs-CZ" sz="2600" dirty="0">
                <a:solidFill>
                  <a:srgbClr val="002060"/>
                </a:solidFill>
              </a:rPr>
              <a:t>#2 	Pohyb nebeských těles.		#7 	Slunce a hvězdy.</a:t>
            </a:r>
          </a:p>
          <a:p>
            <a:pPr lvl="0" algn="just" defTabSz="868680">
              <a:spcBef>
                <a:spcPts val="900"/>
              </a:spcBef>
              <a:defRPr sz="1800"/>
            </a:pPr>
            <a:r>
              <a:rPr sz="2600" dirty="0">
                <a:solidFill>
                  <a:srgbClr val="002060"/>
                </a:solidFill>
              </a:rPr>
              <a:t>#</a:t>
            </a:r>
            <a:r>
              <a:rPr lang="cs-CZ" sz="2600" dirty="0">
                <a:solidFill>
                  <a:srgbClr val="002060"/>
                </a:solidFill>
              </a:rPr>
              <a:t>3</a:t>
            </a:r>
            <a:r>
              <a:rPr sz="2600" dirty="0">
                <a:solidFill>
                  <a:srgbClr val="002060"/>
                </a:solidFill>
              </a:rPr>
              <a:t> </a:t>
            </a:r>
            <a:r>
              <a:rPr lang="cs-CZ" sz="2600" dirty="0">
                <a:solidFill>
                  <a:srgbClr val="002060"/>
                </a:solidFill>
              </a:rPr>
              <a:t>	Newtonův gravitační zákon.	#8 	Naše Galaxie a jiné galaxie.</a:t>
            </a:r>
          </a:p>
          <a:p>
            <a:pPr lvl="0" algn="just" defTabSz="868680">
              <a:spcBef>
                <a:spcPts val="900"/>
              </a:spcBef>
              <a:defRPr sz="1800"/>
            </a:pPr>
            <a:r>
              <a:rPr sz="2600" dirty="0">
                <a:solidFill>
                  <a:srgbClr val="002060"/>
                </a:solidFill>
              </a:rPr>
              <a:t>#</a:t>
            </a:r>
            <a:r>
              <a:rPr lang="cs-CZ" sz="2600" dirty="0">
                <a:solidFill>
                  <a:srgbClr val="002060"/>
                </a:solidFill>
              </a:rPr>
              <a:t>4</a:t>
            </a:r>
            <a:r>
              <a:rPr sz="2600" dirty="0">
                <a:solidFill>
                  <a:srgbClr val="002060"/>
                </a:solidFill>
              </a:rPr>
              <a:t> </a:t>
            </a:r>
            <a:r>
              <a:rPr lang="cs-CZ" sz="2600" dirty="0">
                <a:solidFill>
                  <a:srgbClr val="002060"/>
                </a:solidFill>
              </a:rPr>
              <a:t>	Objevování vesmíru</a:t>
            </a:r>
            <a:r>
              <a:rPr sz="2600" dirty="0">
                <a:solidFill>
                  <a:srgbClr val="002060"/>
                </a:solidFill>
              </a:rPr>
              <a:t>. </a:t>
            </a:r>
            <a:r>
              <a:rPr lang="cs-CZ" sz="2600" dirty="0">
                <a:solidFill>
                  <a:srgbClr val="002060"/>
                </a:solidFill>
              </a:rPr>
              <a:t>		#9 	Vesmír.</a:t>
            </a:r>
          </a:p>
          <a:p>
            <a:pPr algn="just" defTabSz="868680">
              <a:spcBef>
                <a:spcPts val="900"/>
              </a:spcBef>
              <a:defRPr sz="1800"/>
            </a:pPr>
            <a:r>
              <a:rPr lang="cs-CZ" sz="2600" dirty="0">
                <a:solidFill>
                  <a:srgbClr val="002060"/>
                </a:solidFill>
              </a:rPr>
              <a:t>#5 	Sluneční soustava.			#10	Hvězdárny / observatoře.</a:t>
            </a:r>
          </a:p>
        </p:txBody>
      </p:sp>
    </p:spTree>
    <p:extLst>
      <p:ext uri="{BB962C8B-B14F-4D97-AF65-F5344CB8AC3E}">
        <p14:creationId xmlns:p14="http://schemas.microsoft.com/office/powerpoint/2010/main" val="366503558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1F4DABE8-AE72-4301-BEC5-EAEBFCB93966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709AA62F-BCAB-4629-B7C4-096F41662BB1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Shape 98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7917" y="1072925"/>
            <a:ext cx="12192000" cy="65724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713230">
              <a:defRPr sz="4600">
                <a:solidFill>
                  <a:srgbClr val="142A9D"/>
                </a:solidFill>
              </a:defRPr>
            </a:lvl1pPr>
          </a:lstStyle>
          <a:p>
            <a:pPr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  <a:latin typeface="Calibri"/>
                <a:cs typeface="Calibri"/>
                <a:sym typeface="Calibri"/>
              </a:rPr>
              <a:t>Jak jsou moduly strukturovány</a:t>
            </a:r>
            <a:endParaRPr sz="4400" u="sng" dirty="0">
              <a:solidFill>
                <a:srgbClr val="002060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92783" y="2036010"/>
            <a:ext cx="11608597" cy="32306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lvl="0" algn="just">
              <a:defRPr sz="1800"/>
            </a:pPr>
            <a:r>
              <a:rPr sz="2000" dirty="0"/>
              <a:t>	</a:t>
            </a:r>
            <a:r>
              <a:rPr lang="cs-CZ" sz="2600" dirty="0">
                <a:solidFill>
                  <a:srgbClr val="002060"/>
                </a:solidFill>
              </a:rPr>
              <a:t>Každý modul je rozdělen do několika témat.</a:t>
            </a:r>
            <a:endParaRPr sz="2600" dirty="0">
              <a:solidFill>
                <a:srgbClr val="002060"/>
              </a:solidFill>
            </a:endParaRPr>
          </a:p>
          <a:p>
            <a:pPr lvl="0" algn="just">
              <a:defRPr sz="1800"/>
            </a:pPr>
            <a:r>
              <a:rPr sz="2600" dirty="0">
                <a:solidFill>
                  <a:srgbClr val="002060"/>
                </a:solidFill>
              </a:rPr>
              <a:t>	</a:t>
            </a:r>
            <a:r>
              <a:rPr lang="cs-CZ" sz="2600" dirty="0">
                <a:solidFill>
                  <a:srgbClr val="002060"/>
                </a:solidFill>
              </a:rPr>
              <a:t>Každé téma obsahuje</a:t>
            </a:r>
            <a:r>
              <a:rPr sz="2600" dirty="0">
                <a:solidFill>
                  <a:srgbClr val="002060"/>
                </a:solidFill>
              </a:rPr>
              <a:t>:</a:t>
            </a:r>
          </a:p>
          <a:p>
            <a:pPr marL="1435100" lvl="0" indent="-304800" algn="just">
              <a:buClr>
                <a:srgbClr val="131D84"/>
              </a:buClr>
              <a:buSzPct val="100000"/>
              <a:buFont typeface="Arial"/>
              <a:buChar char="•"/>
              <a:defRPr sz="1800"/>
            </a:pPr>
            <a:r>
              <a:rPr lang="cs-CZ" sz="2000" dirty="0">
                <a:solidFill>
                  <a:srgbClr val="002060"/>
                </a:solidFill>
              </a:rPr>
              <a:t>Stručný úvod a klíčová slova</a:t>
            </a:r>
            <a:r>
              <a:rPr sz="2000" dirty="0">
                <a:solidFill>
                  <a:srgbClr val="002060"/>
                </a:solidFill>
              </a:rPr>
              <a:t>;</a:t>
            </a:r>
          </a:p>
          <a:p>
            <a:pPr marL="1435100" lvl="0" indent="-304800" algn="l">
              <a:buClr>
                <a:srgbClr val="131D84"/>
              </a:buClr>
              <a:buSzPct val="100000"/>
              <a:buFont typeface="Arial"/>
              <a:buChar char="•"/>
              <a:defRPr sz="1800"/>
            </a:pPr>
            <a:r>
              <a:rPr lang="cs-CZ" sz="2000" dirty="0">
                <a:solidFill>
                  <a:srgbClr val="002060"/>
                </a:solidFill>
              </a:rPr>
              <a:t>Teoretická část pro učitele - Poskytuje základní informace potřebné k přípravě lekce na toto téma (v některých případech odkazy na další materiály na internetu).</a:t>
            </a:r>
          </a:p>
          <a:p>
            <a:pPr marL="1435100" lvl="0" indent="-304800" algn="l">
              <a:buClr>
                <a:srgbClr val="131D84"/>
              </a:buClr>
              <a:buSzPct val="100000"/>
              <a:buFont typeface="Arial"/>
              <a:buChar char="•"/>
              <a:defRPr sz="1800"/>
            </a:pPr>
            <a:r>
              <a:rPr lang="cs-CZ" sz="2000" dirty="0">
                <a:solidFill>
                  <a:srgbClr val="002060"/>
                </a:solidFill>
              </a:rPr>
              <a:t>Praktická cvičení pro žáky – (ve většině případů) připravené k použití ve třídě, doplněné odpověďmi.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FAFEDBA9-8232-46EB-B435-372FD91950AE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661739D2-11F9-42BA-A045-07F1C81794BD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Shape 104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08" name="Shape 108"/>
          <p:cNvSpPr/>
          <p:nvPr/>
        </p:nvSpPr>
        <p:spPr>
          <a:xfrm>
            <a:off x="748072" y="2191194"/>
            <a:ext cx="11198505" cy="2000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502057" lvl="0" indent="-502057">
              <a:buClr>
                <a:srgbClr val="002060"/>
              </a:buClr>
              <a:buSzPct val="100000"/>
              <a:buAutoNum type="arabicPeriod"/>
            </a:pPr>
            <a:r>
              <a:rPr lang="cs-CZ" sz="2600" dirty="0">
                <a:solidFill>
                  <a:srgbClr val="002060"/>
                </a:solidFill>
              </a:rPr>
              <a:t>Pozorně si přečtěte teoretickou část pro učitele.</a:t>
            </a:r>
            <a:endParaRPr sz="2600" dirty="0">
              <a:solidFill>
                <a:srgbClr val="002060"/>
              </a:solidFill>
            </a:endParaRPr>
          </a:p>
          <a:p>
            <a:pPr lvl="0"/>
            <a:endParaRPr sz="2600" dirty="0">
              <a:solidFill>
                <a:srgbClr val="002060"/>
              </a:solidFill>
            </a:endParaRPr>
          </a:p>
          <a:p>
            <a:pPr marL="502057" lvl="0" indent="-502057">
              <a:buClr>
                <a:srgbClr val="002060"/>
              </a:buClr>
              <a:buSzPct val="100000"/>
              <a:buAutoNum type="arabicPeriod" startAt="2"/>
            </a:pPr>
            <a:r>
              <a:rPr lang="cs-CZ" sz="2600" dirty="0">
                <a:solidFill>
                  <a:srgbClr val="002060"/>
                </a:solidFill>
              </a:rPr>
              <a:t>Máte-li jakékoli dotazy, vyhledejte další materiál na stránce projektu </a:t>
            </a:r>
            <a:br>
              <a:rPr lang="cs-CZ" sz="2600" dirty="0">
                <a:solidFill>
                  <a:srgbClr val="002060"/>
                </a:solidFill>
              </a:rPr>
            </a:br>
            <a:r>
              <a:rPr lang="cs-CZ" sz="2600" dirty="0">
                <a:solidFill>
                  <a:srgbClr val="002060"/>
                </a:solidFill>
              </a:rPr>
              <a:t>(project-stars.com) nebo na jiných webových stránkách.</a:t>
            </a:r>
            <a:r>
              <a:rPr sz="2600" dirty="0">
                <a:solidFill>
                  <a:srgbClr val="002060"/>
                </a:solidFill>
              </a:rPr>
              <a:t> </a:t>
            </a:r>
          </a:p>
          <a:p>
            <a:pPr lvl="0"/>
            <a:r>
              <a:rPr sz="2600" dirty="0">
                <a:solidFill>
                  <a:srgbClr val="002060"/>
                </a:solidFill>
              </a:rPr>
              <a:t>	</a:t>
            </a:r>
            <a:r>
              <a:rPr lang="cs-CZ" sz="2600" dirty="0">
                <a:solidFill>
                  <a:srgbClr val="F22D25"/>
                </a:solidFill>
              </a:rPr>
              <a:t>Pozor! Ujistěte se, že zdroje jsou spolehlivé!</a:t>
            </a:r>
            <a:endParaRPr sz="2600" dirty="0">
              <a:solidFill>
                <a:srgbClr val="F22D25"/>
              </a:solidFill>
            </a:endParaRPr>
          </a:p>
        </p:txBody>
      </p:sp>
      <p:sp>
        <p:nvSpPr>
          <p:cNvPr id="9" name="Shape 114">
            <a:extLst>
              <a:ext uri="{FF2B5EF4-FFF2-40B4-BE49-F238E27FC236}">
                <a16:creationId xmlns:a16="http://schemas.microsoft.com/office/drawing/2014/main" id="{C62839CD-CF2A-4145-ADA6-6B29B2B191F0}"/>
              </a:ext>
            </a:extLst>
          </p:cNvPr>
          <p:cNvSpPr/>
          <p:nvPr/>
        </p:nvSpPr>
        <p:spPr>
          <a:xfrm>
            <a:off x="-6762" y="1101784"/>
            <a:ext cx="12198761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Jak</a:t>
            </a:r>
            <a:r>
              <a:rPr sz="4400" u="sng" dirty="0">
                <a:solidFill>
                  <a:srgbClr val="002060"/>
                </a:solidFill>
              </a:rPr>
              <a:t> </a:t>
            </a:r>
            <a:r>
              <a:rPr lang="cs-CZ" sz="4400" u="sng" dirty="0">
                <a:solidFill>
                  <a:srgbClr val="002060"/>
                </a:solidFill>
              </a:rPr>
              <a:t>přistupovat k materiálu 1</a:t>
            </a:r>
            <a:endParaRPr sz="4400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57766CD6-1A30-4EC7-9007-558110A5F9D7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D2AFB0D9-C260-4509-8235-3A828CA36B4C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10" name="Shape 110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13" name="Shape 113"/>
          <p:cNvSpPr/>
          <p:nvPr/>
        </p:nvSpPr>
        <p:spPr>
          <a:xfrm>
            <a:off x="668185" y="2181619"/>
            <a:ext cx="11198506" cy="12311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buClr>
                <a:srgbClr val="002163"/>
              </a:buClr>
            </a:pPr>
            <a:r>
              <a:rPr lang="cs-CZ" sz="2600" dirty="0">
                <a:solidFill>
                  <a:srgbClr val="002163"/>
                </a:solidFill>
              </a:rPr>
              <a:t>Při přípravě teoretické části:</a:t>
            </a:r>
          </a:p>
          <a:p>
            <a:pPr lvl="0"/>
            <a:r>
              <a:rPr lang="cs-CZ" dirty="0">
                <a:solidFill>
                  <a:srgbClr val="002163"/>
                </a:solidFill>
              </a:rPr>
              <a:t>Materiál věnovaný astronomickým dalekohledům lze koncipovat buď výčtem jednotlivých typů dalekohledů a jejich vlastností a vhodností pro různá pozorování nebo se zaměřit na historický vývoj. Dalekohledy mají své optické vady, pozemské pozorování výrazně ovlivňuje </a:t>
            </a:r>
            <a:r>
              <a:rPr lang="cs-CZ">
                <a:solidFill>
                  <a:srgbClr val="002163"/>
                </a:solidFill>
              </a:rPr>
              <a:t>atmosféra.</a:t>
            </a:r>
            <a:endParaRPr lang="cs-CZ" dirty="0">
              <a:solidFill>
                <a:srgbClr val="002163"/>
              </a:solidFill>
            </a:endParaRPr>
          </a:p>
        </p:txBody>
      </p:sp>
      <p:sp>
        <p:nvSpPr>
          <p:cNvPr id="114" name="Shape 114"/>
          <p:cNvSpPr/>
          <p:nvPr/>
        </p:nvSpPr>
        <p:spPr>
          <a:xfrm>
            <a:off x="-6761" y="1101784"/>
            <a:ext cx="12198761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Jak</a:t>
            </a:r>
            <a:r>
              <a:rPr sz="4400" u="sng" dirty="0">
                <a:solidFill>
                  <a:srgbClr val="002060"/>
                </a:solidFill>
              </a:rPr>
              <a:t> </a:t>
            </a:r>
            <a:r>
              <a:rPr lang="cs-CZ" sz="4400" u="sng" dirty="0">
                <a:solidFill>
                  <a:srgbClr val="002060"/>
                </a:solidFill>
              </a:rPr>
              <a:t>přistupovat k materiálu 2</a:t>
            </a:r>
            <a:endParaRPr sz="4400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4CEB8788-6861-4F51-902A-57CA98832C78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0C739F15-AB8A-472A-9547-7741D95343DA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hape 116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20" name="Shape 120"/>
          <p:cNvSpPr/>
          <p:nvPr/>
        </p:nvSpPr>
        <p:spPr>
          <a:xfrm>
            <a:off x="496747" y="1970566"/>
            <a:ext cx="11198506" cy="276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457200" lvl="0" indent="-457200">
              <a:buClr>
                <a:srgbClr val="002060"/>
              </a:buClr>
              <a:buSzPct val="100000"/>
              <a:buFont typeface="+mj-lt"/>
              <a:buAutoNum type="arabicPeriod" startAt="3"/>
            </a:pPr>
            <a:r>
              <a:rPr lang="cs-CZ" sz="2200" dirty="0">
                <a:solidFill>
                  <a:srgbClr val="002060"/>
                </a:solidFill>
              </a:rPr>
              <a:t>Přečtěte si pozorně praktická cvičení a jejich odpovědi.</a:t>
            </a:r>
            <a:endParaRPr sz="2200" dirty="0">
              <a:solidFill>
                <a:srgbClr val="002060"/>
              </a:solidFill>
            </a:endParaRPr>
          </a:p>
          <a:p>
            <a:pPr lvl="0"/>
            <a:endParaRPr sz="2400" dirty="0">
              <a:solidFill>
                <a:srgbClr val="002060"/>
              </a:solidFill>
            </a:endParaRPr>
          </a:p>
          <a:p>
            <a:pPr marL="457200" lvl="0" indent="-457200">
              <a:buClr>
                <a:srgbClr val="002060"/>
              </a:buClr>
              <a:buSzPct val="100000"/>
              <a:buFont typeface="+mj-lt"/>
              <a:buAutoNum type="arabicPeriod" startAt="4"/>
            </a:pPr>
            <a:r>
              <a:rPr lang="cs-CZ" sz="2200" dirty="0">
                <a:solidFill>
                  <a:srgbClr val="002060"/>
                </a:solidFill>
              </a:rPr>
              <a:t>Pokud máte nějaké dotazy, podívejte se na další materiály a / nebo stránky projektu </a:t>
            </a:r>
            <a:br>
              <a:rPr lang="cs-CZ" sz="2200" dirty="0">
                <a:solidFill>
                  <a:srgbClr val="002060"/>
                </a:solidFill>
              </a:rPr>
            </a:br>
            <a:r>
              <a:rPr lang="cs-CZ" sz="2200" dirty="0">
                <a:solidFill>
                  <a:srgbClr val="002060"/>
                </a:solidFill>
              </a:rPr>
              <a:t>(project-stars.com) nebo na jiné webové stránky. </a:t>
            </a:r>
            <a:r>
              <a:rPr lang="cs-CZ" sz="2200" dirty="0">
                <a:solidFill>
                  <a:srgbClr val="F22D25"/>
                </a:solidFill>
              </a:rPr>
              <a:t>Pozor! Ujistěte se, že zdroje jsou spolehlivé!</a:t>
            </a:r>
            <a:endParaRPr sz="2200" dirty="0">
              <a:solidFill>
                <a:srgbClr val="F22D25"/>
              </a:solidFill>
            </a:endParaRPr>
          </a:p>
          <a:p>
            <a:pPr lvl="0"/>
            <a:endParaRPr sz="2400" dirty="0">
              <a:solidFill>
                <a:srgbClr val="002163"/>
              </a:solidFill>
            </a:endParaRPr>
          </a:p>
          <a:p>
            <a:pPr marL="457200" lvl="0" indent="-457200">
              <a:buClr>
                <a:srgbClr val="002163"/>
              </a:buClr>
              <a:buSzPct val="100000"/>
              <a:buFont typeface="+mj-lt"/>
              <a:buAutoNum type="arabicPeriod" startAt="5"/>
            </a:pPr>
            <a:r>
              <a:rPr lang="cs-CZ" sz="2200" dirty="0">
                <a:solidFill>
                  <a:srgbClr val="002163"/>
                </a:solidFill>
              </a:rPr>
              <a:t>Na základě teoretické části vyberte pro ilustraci praktická cvičení. Další cvičení můžete hledat </a:t>
            </a:r>
            <a:br>
              <a:rPr lang="cs-CZ" sz="2200" dirty="0">
                <a:solidFill>
                  <a:srgbClr val="002163"/>
                </a:solidFill>
              </a:rPr>
            </a:br>
            <a:r>
              <a:rPr lang="cs-CZ" sz="2200" dirty="0">
                <a:solidFill>
                  <a:srgbClr val="002163"/>
                </a:solidFill>
              </a:rPr>
              <a:t>v doplňkových materiálech a / nebo na stránce projektu (project-stars.com) nebo na jiných webových stránkách.</a:t>
            </a:r>
            <a:r>
              <a:rPr lang="cs-CZ" sz="2200" dirty="0">
                <a:solidFill>
                  <a:srgbClr val="002060"/>
                </a:solidFill>
              </a:rPr>
              <a:t> </a:t>
            </a:r>
            <a:r>
              <a:rPr lang="cs-CZ" sz="2200" dirty="0">
                <a:solidFill>
                  <a:srgbClr val="F22D25"/>
                </a:solidFill>
              </a:rPr>
              <a:t>Pozor! Ujistěte se, že zdroje jsou spolehlivé!</a:t>
            </a:r>
          </a:p>
        </p:txBody>
      </p:sp>
      <p:sp>
        <p:nvSpPr>
          <p:cNvPr id="9" name="Shape 114">
            <a:extLst>
              <a:ext uri="{FF2B5EF4-FFF2-40B4-BE49-F238E27FC236}">
                <a16:creationId xmlns:a16="http://schemas.microsoft.com/office/drawing/2014/main" id="{17C274E4-3DE8-4357-B821-416555839368}"/>
              </a:ext>
            </a:extLst>
          </p:cNvPr>
          <p:cNvSpPr/>
          <p:nvPr/>
        </p:nvSpPr>
        <p:spPr>
          <a:xfrm>
            <a:off x="-6761" y="1101784"/>
            <a:ext cx="12198761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Jak</a:t>
            </a:r>
            <a:r>
              <a:rPr sz="4400" u="sng" dirty="0">
                <a:solidFill>
                  <a:srgbClr val="002060"/>
                </a:solidFill>
              </a:rPr>
              <a:t> </a:t>
            </a:r>
            <a:r>
              <a:rPr lang="cs-CZ" sz="4400" u="sng" dirty="0">
                <a:solidFill>
                  <a:srgbClr val="002060"/>
                </a:solidFill>
              </a:rPr>
              <a:t>přistupovat k materiálu 3</a:t>
            </a:r>
            <a:endParaRPr sz="4400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26" name="Shape 126"/>
          <p:cNvSpPr/>
          <p:nvPr/>
        </p:nvSpPr>
        <p:spPr>
          <a:xfrm>
            <a:off x="496747" y="1895860"/>
            <a:ext cx="11198506" cy="3416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457200" lvl="0" indent="-457200">
              <a:buClr>
                <a:srgbClr val="002060"/>
              </a:buClr>
              <a:buSzPct val="100000"/>
              <a:buFont typeface="+mj-lt"/>
              <a:buAutoNum type="arabicPeriod" startAt="6"/>
            </a:pPr>
            <a:r>
              <a:rPr lang="cs-CZ" sz="2200" dirty="0">
                <a:solidFill>
                  <a:srgbClr val="002060"/>
                </a:solidFill>
              </a:rPr>
              <a:t>Uvědomte si, že některá cvičení vyžadují další materiály, které jsou ve třídě stěží dostupné. Pro ně je třeba se připravit předem - buď je dodat, nebo upozornit žáky, aby si je připravili předem!</a:t>
            </a:r>
            <a:endParaRPr sz="2200" dirty="0">
              <a:solidFill>
                <a:srgbClr val="002060"/>
              </a:solidFill>
            </a:endParaRPr>
          </a:p>
          <a:p>
            <a:pPr lvl="0"/>
            <a:endParaRPr sz="2200" dirty="0">
              <a:solidFill>
                <a:srgbClr val="002060"/>
              </a:solidFill>
            </a:endParaRPr>
          </a:p>
          <a:p>
            <a:pPr marL="457200" lvl="0" indent="-457200">
              <a:buClr>
                <a:srgbClr val="002060"/>
              </a:buClr>
              <a:buSzPct val="100000"/>
              <a:buFont typeface="+mj-lt"/>
              <a:buAutoNum type="arabicPeriod" startAt="7"/>
            </a:pPr>
            <a:r>
              <a:rPr lang="cs-CZ" sz="2200" dirty="0">
                <a:solidFill>
                  <a:srgbClr val="002060"/>
                </a:solidFill>
              </a:rPr>
              <a:t>Doporučujeme vyzkoušet vybraná cvičení a udělat si vlastní úsudek ohledně složitosti a času potřebného k dokončení cvičení. Pokud se rozhodnete, můžete provádět změny, vynechat některé části, usnadnit si části cvičení, pokud to nenarušuje fyzikální význam úkolů.</a:t>
            </a:r>
            <a:endParaRPr sz="2200" dirty="0">
              <a:solidFill>
                <a:srgbClr val="002060"/>
              </a:solidFill>
            </a:endParaRPr>
          </a:p>
          <a:p>
            <a:pPr lvl="0"/>
            <a:endParaRPr sz="2400" dirty="0">
              <a:solidFill>
                <a:srgbClr val="002163"/>
              </a:solidFill>
            </a:endParaRPr>
          </a:p>
          <a:p>
            <a:pPr marL="457200" lvl="0" indent="-457200">
              <a:buClr>
                <a:srgbClr val="002163"/>
              </a:buClr>
              <a:buSzPct val="100000"/>
              <a:buFont typeface="+mj-lt"/>
              <a:buAutoNum type="arabicPeriod" startAt="8"/>
            </a:pPr>
            <a:r>
              <a:rPr lang="cs-CZ" sz="2200" dirty="0">
                <a:solidFill>
                  <a:srgbClr val="002163"/>
                </a:solidFill>
              </a:rPr>
              <a:t>Podle svého uvážení můžete dát některá cvičení (nebo některá z nich) za domácí úkoly, provést předběžnou přípravu doma nebo naopak nechat dokončit doma.</a:t>
            </a:r>
            <a:endParaRPr sz="2200" dirty="0">
              <a:solidFill>
                <a:srgbClr val="002163"/>
              </a:solidFill>
            </a:endParaRPr>
          </a:p>
        </p:txBody>
      </p:sp>
      <p:sp>
        <p:nvSpPr>
          <p:cNvPr id="7" name="Shape 114">
            <a:extLst>
              <a:ext uri="{FF2B5EF4-FFF2-40B4-BE49-F238E27FC236}">
                <a16:creationId xmlns:a16="http://schemas.microsoft.com/office/drawing/2014/main" id="{4FF6AEB2-B1EB-48CA-89F9-0BEA488A7F26}"/>
              </a:ext>
            </a:extLst>
          </p:cNvPr>
          <p:cNvSpPr/>
          <p:nvPr/>
        </p:nvSpPr>
        <p:spPr>
          <a:xfrm>
            <a:off x="-6761" y="1101784"/>
            <a:ext cx="12198761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Jak</a:t>
            </a:r>
            <a:r>
              <a:rPr sz="4400" u="sng" dirty="0">
                <a:solidFill>
                  <a:srgbClr val="002060"/>
                </a:solidFill>
              </a:rPr>
              <a:t> </a:t>
            </a:r>
            <a:r>
              <a:rPr lang="cs-CZ" sz="4400" u="sng" dirty="0">
                <a:solidFill>
                  <a:srgbClr val="002060"/>
                </a:solidFill>
              </a:rPr>
              <a:t>přistupovat k materiálu 4</a:t>
            </a:r>
            <a:endParaRPr sz="4400" u="sng" dirty="0">
              <a:solidFill>
                <a:srgbClr val="002060"/>
              </a:solidFill>
            </a:endParaRPr>
          </a:p>
        </p:txBody>
      </p:sp>
      <p:pic>
        <p:nvPicPr>
          <p:cNvPr id="8" name="image2.jpg">
            <a:extLst>
              <a:ext uri="{FF2B5EF4-FFF2-40B4-BE49-F238E27FC236}">
                <a16:creationId xmlns:a16="http://schemas.microsoft.com/office/drawing/2014/main" id="{D6DA53BC-1A43-4671-9D80-69E6DB3E3E86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image1.png">
            <a:extLst>
              <a:ext uri="{FF2B5EF4-FFF2-40B4-BE49-F238E27FC236}">
                <a16:creationId xmlns:a16="http://schemas.microsoft.com/office/drawing/2014/main" id="{D8D5E18E-20A1-4D31-BBD7-E0497C007662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D8A46CFB-C2C3-482B-8175-3780BFCF28FA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9B96CC1A-5494-47C6-BD7F-49BB45CFCFC2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Shape 128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The current publication reflects only the author´s view and neither the Slovak National Agency, nor the European Commission are responsible for any use that may be made of the information it contains.</a:t>
            </a:r>
          </a:p>
        </p:txBody>
      </p:sp>
      <p:sp>
        <p:nvSpPr>
          <p:cNvPr id="131" name="Shape 131"/>
          <p:cNvSpPr/>
          <p:nvPr/>
        </p:nvSpPr>
        <p:spPr>
          <a:xfrm>
            <a:off x="-6763" y="1054369"/>
            <a:ext cx="12198761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 err="1">
                <a:solidFill>
                  <a:srgbClr val="002060"/>
                </a:solidFill>
              </a:rPr>
              <a:t>Моdul</a:t>
            </a:r>
            <a:r>
              <a:rPr lang="cs-CZ" sz="4400" u="sng" dirty="0">
                <a:solidFill>
                  <a:srgbClr val="002060"/>
                </a:solidFill>
              </a:rPr>
              <a:t> 10 – obsah</a:t>
            </a:r>
          </a:p>
        </p:txBody>
      </p:sp>
      <p:sp>
        <p:nvSpPr>
          <p:cNvPr id="132" name="Shape 132"/>
          <p:cNvSpPr/>
          <p:nvPr/>
        </p:nvSpPr>
        <p:spPr>
          <a:xfrm>
            <a:off x="249956" y="1823810"/>
            <a:ext cx="11685322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10</a:t>
            </a:r>
            <a:r>
              <a:rPr sz="3600" dirty="0">
                <a:solidFill>
                  <a:srgbClr val="002060"/>
                </a:solidFill>
              </a:rPr>
              <a:t>.1 </a:t>
            </a:r>
            <a:r>
              <a:rPr lang="cs-CZ" sz="3600" dirty="0">
                <a:solidFill>
                  <a:srgbClr val="002060"/>
                </a:solidFill>
              </a:rPr>
              <a:t>Dalekohledy</a:t>
            </a:r>
            <a:endParaRPr sz="3600" dirty="0">
              <a:solidFill>
                <a:srgbClr val="002060"/>
              </a:solidFill>
            </a:endParaRPr>
          </a:p>
          <a:p>
            <a:pPr lvl="1"/>
            <a:r>
              <a:rPr sz="2800" dirty="0">
                <a:solidFill>
                  <a:srgbClr val="002060"/>
                </a:solidFill>
              </a:rPr>
              <a:t>	</a:t>
            </a:r>
            <a:r>
              <a:rPr lang="cs-CZ" sz="2800" dirty="0">
                <a:solidFill>
                  <a:srgbClr val="002060"/>
                </a:solidFill>
              </a:rPr>
              <a:t>Typy dalekohledů a jejich vlastnosti. Optika. Vady. Segmenty.</a:t>
            </a:r>
            <a:endParaRPr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2333</Words>
  <Application>Microsoft Office PowerPoint</Application>
  <PresentationFormat>Širokouhlá</PresentationFormat>
  <Paragraphs>168</Paragraphs>
  <Slides>29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29</vt:i4>
      </vt:variant>
    </vt:vector>
  </HeadingPairs>
  <TitlesOfParts>
    <vt:vector size="38" baseType="lpstr">
      <vt:lpstr>Arial</vt:lpstr>
      <vt:lpstr>Avenir Roman</vt:lpstr>
      <vt:lpstr>Calibri</vt:lpstr>
      <vt:lpstr>Calibri Light</vt:lpstr>
      <vt:lpstr>Franklin Gothic Book</vt:lpstr>
      <vt:lpstr>Times New Roman</vt:lpstr>
      <vt:lpstr>Verdana</vt:lpstr>
      <vt:lpstr>Verdana Bold</vt:lpstr>
      <vt:lpstr>Default</vt:lpstr>
      <vt:lpstr>Prezentácia programu PowerPoint</vt:lpstr>
      <vt:lpstr>Prezentácia programu PowerPoint</vt:lpstr>
      <vt:lpstr>Moduly projektu STARS</vt:lpstr>
      <vt:lpstr>Jak jsou moduly strukturovány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cp:lastModifiedBy>Andrea Vadasova</cp:lastModifiedBy>
  <cp:revision>56</cp:revision>
  <dcterms:modified xsi:type="dcterms:W3CDTF">2020-09-21T09:00:35Z</dcterms:modified>
</cp:coreProperties>
</file>