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sldIdLst>
    <p:sldId id="256" r:id="rId2"/>
    <p:sldId id="362" r:id="rId3"/>
    <p:sldId id="363" r:id="rId4"/>
    <p:sldId id="364" r:id="rId5"/>
    <p:sldId id="365" r:id="rId6"/>
    <p:sldId id="366" r:id="rId7"/>
    <p:sldId id="367" r:id="rId8"/>
    <p:sldId id="264" r:id="rId9"/>
    <p:sldId id="265" r:id="rId10"/>
    <p:sldId id="268" r:id="rId11"/>
    <p:sldId id="271" r:id="rId12"/>
    <p:sldId id="320" r:id="rId13"/>
    <p:sldId id="321" r:id="rId14"/>
    <p:sldId id="322" r:id="rId15"/>
    <p:sldId id="323" r:id="rId16"/>
    <p:sldId id="324" r:id="rId17"/>
    <p:sldId id="325" r:id="rId18"/>
    <p:sldId id="326" r:id="rId19"/>
    <p:sldId id="327" r:id="rId20"/>
    <p:sldId id="328" r:id="rId21"/>
    <p:sldId id="329" r:id="rId22"/>
    <p:sldId id="330" r:id="rId23"/>
    <p:sldId id="331" r:id="rId24"/>
    <p:sldId id="332" r:id="rId25"/>
    <p:sldId id="333" r:id="rId26"/>
    <p:sldId id="334" r:id="rId27"/>
    <p:sldId id="368" r:id="rId28"/>
    <p:sldId id="369" r:id="rId29"/>
  </p:sldIdLst>
  <p:sldSz cx="12192000" cy="6858000"/>
  <p:notesSz cx="6858000" cy="9144000"/>
  <p:defaultTextStyle>
    <a:lvl1pPr>
      <a:defRPr>
        <a:latin typeface="Calibri"/>
        <a:ea typeface="Calibri"/>
        <a:cs typeface="Calibri"/>
        <a:sym typeface="Calibri"/>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0DEEF"/>
          </a:solidFill>
        </a:fill>
      </a:tcStyle>
    </a:wholeTbl>
    <a:band2H>
      <a:tcTxStyle/>
      <a:tcStyle>
        <a:tcBdr/>
        <a:fill>
          <a:solidFill>
            <a:srgbClr val="E9EFF7"/>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B9BD5"/>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B9BD5"/>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B9BD5"/>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0E0E0"/>
          </a:solidFill>
        </a:fill>
      </a:tcStyle>
    </a:wholeTbl>
    <a:band2H>
      <a:tcTxStyle/>
      <a:tcStyle>
        <a:tcBdr/>
        <a:fill>
          <a:solidFill>
            <a:srgbClr val="F0F0F0"/>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A5A5"/>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A5A5"/>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A5A5"/>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4E2CE"/>
          </a:solidFill>
        </a:fill>
      </a:tcStyle>
    </a:wholeTbl>
    <a:band2H>
      <a:tcTxStyle/>
      <a:tcStyle>
        <a:tcBdr/>
        <a:fill>
          <a:solidFill>
            <a:srgbClr val="EBF1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0AD47"/>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0AD47"/>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0AD47"/>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5B9BD5"/>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5B9BD5"/>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051" autoAdjust="0"/>
    <p:restoredTop sz="93829" autoAdjust="0"/>
  </p:normalViewPr>
  <p:slideViewPr>
    <p:cSldViewPr snapToGrid="0">
      <p:cViewPr varScale="1">
        <p:scale>
          <a:sx n="65" d="100"/>
          <a:sy n="65" d="100"/>
        </p:scale>
        <p:origin x="486" y="66"/>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Se&#353;it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smtClean="0"/>
              <a:t>Dependence of price of primary mirror on the diameter</a:t>
            </a:r>
            <a:endParaRPr lang="cs-CZ" dirty="0"/>
          </a:p>
        </c:rich>
      </c:tx>
      <c:layout>
        <c:manualLayout>
          <c:xMode val="edge"/>
          <c:yMode val="edge"/>
          <c:x val="0.18262517342666693"/>
          <c:y val="4.390059332900386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cs-CZ"/>
        </a:p>
      </c:txPr>
    </c:title>
    <c:autoTitleDeleted val="0"/>
    <c:plotArea>
      <c:layout>
        <c:manualLayout>
          <c:layoutTarget val="inner"/>
          <c:xMode val="edge"/>
          <c:yMode val="edge"/>
          <c:x val="0.10329531411303032"/>
          <c:y val="0.12034036624978391"/>
          <c:w val="0.86798396955349233"/>
          <c:h val="0.78717769968985341"/>
        </c:manualLayout>
      </c:layout>
      <c:scatterChart>
        <c:scatterStyle val="lineMarker"/>
        <c:varyColors val="0"/>
        <c:ser>
          <c:idx val="0"/>
          <c:order val="0"/>
          <c:spPr>
            <a:ln w="19050" cap="rnd">
              <a:noFill/>
              <a:round/>
            </a:ln>
            <a:effectLst/>
          </c:spPr>
          <c:marker>
            <c:symbol val="none"/>
          </c:marker>
          <c:trendline>
            <c:spPr>
              <a:ln w="19050" cap="rnd">
                <a:solidFill>
                  <a:schemeClr val="accent1"/>
                </a:solidFill>
                <a:prstDash val="solid"/>
              </a:ln>
              <a:effectLst/>
            </c:spPr>
            <c:trendlineType val="poly"/>
            <c:order val="2"/>
            <c:dispRSqr val="0"/>
            <c:dispEq val="0"/>
          </c:trendline>
          <c:xVal>
            <c:numRef>
              <c:f>List1!$A$1:$A$6</c:f>
              <c:numCache>
                <c:formatCode>General</c:formatCode>
                <c:ptCount val="6"/>
                <c:pt idx="0">
                  <c:v>0.13</c:v>
                </c:pt>
                <c:pt idx="1">
                  <c:v>0.15</c:v>
                </c:pt>
                <c:pt idx="2">
                  <c:v>0.2</c:v>
                </c:pt>
                <c:pt idx="3">
                  <c:v>0.25</c:v>
                </c:pt>
                <c:pt idx="4">
                  <c:v>0.3</c:v>
                </c:pt>
                <c:pt idx="5">
                  <c:v>10</c:v>
                </c:pt>
              </c:numCache>
            </c:numRef>
          </c:xVal>
          <c:yVal>
            <c:numRef>
              <c:f>List1!$B$1:$B$6</c:f>
              <c:numCache>
                <c:formatCode>General</c:formatCode>
                <c:ptCount val="6"/>
                <c:pt idx="0">
                  <c:v>6000</c:v>
                </c:pt>
                <c:pt idx="1">
                  <c:v>6600</c:v>
                </c:pt>
                <c:pt idx="2">
                  <c:v>12000</c:v>
                </c:pt>
                <c:pt idx="3">
                  <c:v>17000</c:v>
                </c:pt>
                <c:pt idx="4">
                  <c:v>22000</c:v>
                </c:pt>
                <c:pt idx="5">
                  <c:v>7025301.1902998332</c:v>
                </c:pt>
              </c:numCache>
            </c:numRef>
          </c:yVal>
          <c:smooth val="0"/>
          <c:extLst>
            <c:ext xmlns:c16="http://schemas.microsoft.com/office/drawing/2014/chart" uri="{C3380CC4-5D6E-409C-BE32-E72D297353CC}">
              <c16:uniqueId val="{00000001-5BCD-473F-905C-6BAF51E84CF6}"/>
            </c:ext>
          </c:extLst>
        </c:ser>
        <c:dLbls>
          <c:showLegendKey val="0"/>
          <c:showVal val="0"/>
          <c:showCatName val="0"/>
          <c:showSerName val="0"/>
          <c:showPercent val="0"/>
          <c:showBubbleSize val="0"/>
        </c:dLbls>
        <c:axId val="294436528"/>
        <c:axId val="294437512"/>
      </c:scatterChart>
      <c:valAx>
        <c:axId val="29443652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294437512"/>
        <c:crosses val="autoZero"/>
        <c:crossBetween val="midCat"/>
      </c:valAx>
      <c:valAx>
        <c:axId val="2944375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294436528"/>
        <c:crosses val="autoZero"/>
        <c:crossBetween val="midCat"/>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a:pPr>
      <a:endParaRPr lang="cs-CZ"/>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4" name="Shape 54"/>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55" name="Shape 55"/>
          <p:cNvSpPr>
            <a:spLocks noGrp="1"/>
          </p:cNvSpPr>
          <p:nvPr>
            <p:ph type="body" sz="quarter" idx="1"/>
          </p:nvPr>
        </p:nvSpPr>
        <p:spPr>
          <a:xfrm>
            <a:off x="914400" y="4343400"/>
            <a:ext cx="5029200" cy="4114800"/>
          </a:xfrm>
          <a:prstGeom prst="rect">
            <a:avLst/>
          </a:prstGeom>
        </p:spPr>
        <p:txBody>
          <a:bodyPr/>
          <a:lstStyle/>
          <a:p>
            <a:pPr lvl="0"/>
            <a:endParaRPr/>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 name="Shape 500"/>
          <p:cNvSpPr>
            <a:spLocks noGrp="1" noRot="1" noChangeAspect="1"/>
          </p:cNvSpPr>
          <p:nvPr>
            <p:ph type="sldImg"/>
          </p:nvPr>
        </p:nvSpPr>
        <p:spPr>
          <a:xfrm>
            <a:off x="381000" y="685800"/>
            <a:ext cx="6096000" cy="3429000"/>
          </a:xfrm>
          <a:prstGeom prst="rect">
            <a:avLst/>
          </a:prstGeom>
        </p:spPr>
        <p:txBody>
          <a:bodyPr/>
          <a:lstStyle/>
          <a:p>
            <a:pPr lvl="0"/>
            <a:endParaRPr/>
          </a:p>
        </p:txBody>
      </p:sp>
      <p:sp>
        <p:nvSpPr>
          <p:cNvPr id="501" name="Shape 501"/>
          <p:cNvSpPr>
            <a:spLocks noGrp="1"/>
          </p:cNvSpPr>
          <p:nvPr>
            <p:ph type="body" sz="quarter" idx="1"/>
          </p:nvPr>
        </p:nvSpPr>
        <p:spPr>
          <a:prstGeom prst="rect">
            <a:avLst/>
          </a:prstGeom>
        </p:spPr>
        <p:txBody>
          <a:bodyPr/>
          <a:lstStyle/>
          <a:p>
            <a:pPr lvl="0" defTabSz="914400">
              <a:lnSpc>
                <a:spcPct val="100000"/>
              </a:lnSpc>
              <a:defRPr sz="1800"/>
            </a:pPr>
            <a:r>
              <a:rPr sz="1200" i="1">
                <a:latin typeface="Calibri"/>
                <a:ea typeface="Calibri"/>
                <a:cs typeface="Calibri"/>
                <a:sym typeface="Calibri"/>
              </a:rPr>
              <a:t>DOI: 10.3102/003465430298487, </a:t>
            </a:r>
            <a:r>
              <a:rPr sz="1200">
                <a:latin typeface="Calibri"/>
                <a:ea typeface="Calibri"/>
                <a:cs typeface="Calibri"/>
                <a:sym typeface="Calibri"/>
              </a:rPr>
              <a:t>The Power of Feedback, John Hattie and Helen Timperley, </a:t>
            </a:r>
            <a:r>
              <a:rPr sz="1200" i="1">
                <a:latin typeface="Calibri"/>
                <a:ea typeface="Calibri"/>
                <a:cs typeface="Calibri"/>
                <a:sym typeface="Calibri"/>
              </a:rPr>
              <a:t>University of Auckland</a:t>
            </a:r>
          </a:p>
        </p:txBody>
      </p:sp>
    </p:spTree>
    <p:extLst>
      <p:ext uri="{BB962C8B-B14F-4D97-AF65-F5344CB8AC3E}">
        <p14:creationId xmlns:p14="http://schemas.microsoft.com/office/powerpoint/2010/main" val="219546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 name="Shape 508"/>
          <p:cNvSpPr>
            <a:spLocks noGrp="1" noRot="1" noChangeAspect="1"/>
          </p:cNvSpPr>
          <p:nvPr>
            <p:ph type="sldImg"/>
          </p:nvPr>
        </p:nvSpPr>
        <p:spPr>
          <a:xfrm>
            <a:off x="381000" y="685800"/>
            <a:ext cx="6096000" cy="3429000"/>
          </a:xfrm>
          <a:prstGeom prst="rect">
            <a:avLst/>
          </a:prstGeom>
        </p:spPr>
        <p:txBody>
          <a:bodyPr/>
          <a:lstStyle/>
          <a:p>
            <a:pPr lvl="0"/>
            <a:endParaRPr/>
          </a:p>
        </p:txBody>
      </p:sp>
      <p:sp>
        <p:nvSpPr>
          <p:cNvPr id="509" name="Shape 509"/>
          <p:cNvSpPr>
            <a:spLocks noGrp="1"/>
          </p:cNvSpPr>
          <p:nvPr>
            <p:ph type="body" sz="quarter" idx="1"/>
          </p:nvPr>
        </p:nvSpPr>
        <p:spPr>
          <a:prstGeom prst="rect">
            <a:avLst/>
          </a:prstGeom>
        </p:spPr>
        <p:txBody>
          <a:bodyPr/>
          <a:lstStyle/>
          <a:p>
            <a:pPr lvl="0" defTabSz="914400">
              <a:lnSpc>
                <a:spcPct val="100000"/>
              </a:lnSpc>
              <a:defRPr sz="1800"/>
            </a:pPr>
            <a:r>
              <a:rPr sz="1200" i="1">
                <a:latin typeface="Calibri"/>
                <a:ea typeface="Calibri"/>
                <a:cs typeface="Calibri"/>
                <a:sym typeface="Calibri"/>
              </a:rPr>
              <a:t>DOI: 10.3102/003465430298487, </a:t>
            </a:r>
            <a:r>
              <a:rPr sz="1200">
                <a:latin typeface="Calibri"/>
                <a:ea typeface="Calibri"/>
                <a:cs typeface="Calibri"/>
                <a:sym typeface="Calibri"/>
              </a:rPr>
              <a:t>The Power of Feedback, John Hattie and Helen Timperley, </a:t>
            </a:r>
            <a:r>
              <a:rPr sz="1200" i="1">
                <a:latin typeface="Calibri"/>
                <a:ea typeface="Calibri"/>
                <a:cs typeface="Calibri"/>
                <a:sym typeface="Calibri"/>
              </a:rPr>
              <a:t>University of Auckland</a:t>
            </a:r>
          </a:p>
        </p:txBody>
      </p:sp>
    </p:spTree>
    <p:extLst>
      <p:ext uri="{BB962C8B-B14F-4D97-AF65-F5344CB8AC3E}">
        <p14:creationId xmlns:p14="http://schemas.microsoft.com/office/powerpoint/2010/main" val="2422162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Úvodná snímka">
    <p:spTree>
      <p:nvGrpSpPr>
        <p:cNvPr id="1" name=""/>
        <p:cNvGrpSpPr/>
        <p:nvPr/>
      </p:nvGrpSpPr>
      <p:grpSpPr>
        <a:xfrm>
          <a:off x="0" y="0"/>
          <a:ext cx="0" cy="0"/>
          <a:chOff x="0" y="0"/>
          <a:chExt cx="0" cy="0"/>
        </a:xfrm>
      </p:grpSpPr>
      <p:sp>
        <p:nvSpPr>
          <p:cNvPr id="6" name="Shape 6"/>
          <p:cNvSpPr>
            <a:spLocks noGrp="1"/>
          </p:cNvSpPr>
          <p:nvPr>
            <p:ph type="title"/>
          </p:nvPr>
        </p:nvSpPr>
        <p:spPr>
          <a:xfrm>
            <a:off x="1524000" y="0"/>
            <a:ext cx="9144000" cy="3509963"/>
          </a:xfrm>
          <a:prstGeom prst="rect">
            <a:avLst/>
          </a:prstGeom>
        </p:spPr>
        <p:txBody>
          <a:bodyPr anchor="b"/>
          <a:lstStyle>
            <a:lvl1pPr algn="ctr">
              <a:defRPr sz="6000"/>
            </a:lvl1pPr>
          </a:lstStyle>
          <a:p>
            <a:pPr lvl="0">
              <a:defRPr sz="1800"/>
            </a:pPr>
            <a:r>
              <a:rPr sz="6000"/>
              <a:t>Title Text</a:t>
            </a:r>
          </a:p>
        </p:txBody>
      </p:sp>
      <p:sp>
        <p:nvSpPr>
          <p:cNvPr id="7" name="Shape 7"/>
          <p:cNvSpPr>
            <a:spLocks noGrp="1"/>
          </p:cNvSpPr>
          <p:nvPr>
            <p:ph type="body" idx="1"/>
          </p:nvPr>
        </p:nvSpPr>
        <p:spPr>
          <a:xfrm>
            <a:off x="1524000" y="3602037"/>
            <a:ext cx="9144000" cy="32559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pPr lvl="0">
              <a:defRPr sz="1800"/>
            </a:pPr>
            <a:r>
              <a:rPr sz="2400"/>
              <a:t>Body Level One</a:t>
            </a:r>
          </a:p>
          <a:p>
            <a:pPr lvl="1">
              <a:defRPr sz="1800"/>
            </a:pPr>
            <a:r>
              <a:rPr sz="2400"/>
              <a:t>Body Level Two</a:t>
            </a:r>
          </a:p>
          <a:p>
            <a:pPr lvl="2">
              <a:defRPr sz="1800"/>
            </a:pPr>
            <a:r>
              <a:rPr sz="2400"/>
              <a:t>Body Level Three</a:t>
            </a:r>
          </a:p>
          <a:p>
            <a:pPr lvl="3">
              <a:defRPr sz="1800"/>
            </a:pPr>
            <a:r>
              <a:rPr sz="2400"/>
              <a:t>Body Level Four</a:t>
            </a:r>
          </a:p>
          <a:p>
            <a:pPr lvl="4">
              <a:defRPr sz="1800"/>
            </a:pPr>
            <a:r>
              <a:rPr sz="2400"/>
              <a:t>Body Level Five</a:t>
            </a:r>
          </a:p>
        </p:txBody>
      </p:sp>
      <p:sp>
        <p:nvSpPr>
          <p:cNvPr id="8" name="Shape 8"/>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Nadpis a zvislý text">
    <p:spTree>
      <p:nvGrpSpPr>
        <p:cNvPr id="1" name=""/>
        <p:cNvGrpSpPr/>
        <p:nvPr/>
      </p:nvGrpSpPr>
      <p:grpSpPr>
        <a:xfrm>
          <a:off x="0" y="0"/>
          <a:ext cx="0" cy="0"/>
          <a:chOff x="0" y="0"/>
          <a:chExt cx="0" cy="0"/>
        </a:xfrm>
      </p:grpSpPr>
      <p:sp>
        <p:nvSpPr>
          <p:cNvPr id="39" name="Shape 39"/>
          <p:cNvSpPr>
            <a:spLocks noGrp="1"/>
          </p:cNvSpPr>
          <p:nvPr>
            <p:ph type="title"/>
          </p:nvPr>
        </p:nvSpPr>
        <p:spPr>
          <a:prstGeom prst="rect">
            <a:avLst/>
          </a:prstGeom>
        </p:spPr>
        <p:txBody>
          <a:bodyPr/>
          <a:lstStyle/>
          <a:p>
            <a:pPr lvl="0">
              <a:defRPr sz="1800"/>
            </a:pPr>
            <a:r>
              <a:rPr sz="4400"/>
              <a:t>Title Text</a:t>
            </a:r>
          </a:p>
        </p:txBody>
      </p:sp>
      <p:sp>
        <p:nvSpPr>
          <p:cNvPr id="40" name="Shape 40"/>
          <p:cNvSpPr>
            <a:spLocks noGrp="1"/>
          </p:cNvSpPr>
          <p:nvPr>
            <p:ph type="body" idx="1"/>
          </p:nvPr>
        </p:nvSpPr>
        <p:spPr>
          <a:prstGeom prst="rect">
            <a:avLst/>
          </a:prstGeom>
        </p:spPr>
        <p:txBody>
          <a:body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41" name="Shape 41"/>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Zvislý nadpis a text">
    <p:spTree>
      <p:nvGrpSpPr>
        <p:cNvPr id="1" name=""/>
        <p:cNvGrpSpPr/>
        <p:nvPr/>
      </p:nvGrpSpPr>
      <p:grpSpPr>
        <a:xfrm>
          <a:off x="0" y="0"/>
          <a:ext cx="0" cy="0"/>
          <a:chOff x="0" y="0"/>
          <a:chExt cx="0" cy="0"/>
        </a:xfrm>
      </p:grpSpPr>
      <p:sp>
        <p:nvSpPr>
          <p:cNvPr id="43" name="Shape 43"/>
          <p:cNvSpPr>
            <a:spLocks noGrp="1"/>
          </p:cNvSpPr>
          <p:nvPr>
            <p:ph type="title"/>
          </p:nvPr>
        </p:nvSpPr>
        <p:spPr>
          <a:xfrm>
            <a:off x="8724900" y="0"/>
            <a:ext cx="2628900" cy="6542088"/>
          </a:xfrm>
          <a:prstGeom prst="rect">
            <a:avLst/>
          </a:prstGeom>
        </p:spPr>
        <p:txBody>
          <a:bodyPr/>
          <a:lstStyle/>
          <a:p>
            <a:pPr lvl="0">
              <a:defRPr sz="1800"/>
            </a:pPr>
            <a:r>
              <a:rPr sz="4400"/>
              <a:t>Title Text</a:t>
            </a:r>
          </a:p>
        </p:txBody>
      </p:sp>
      <p:sp>
        <p:nvSpPr>
          <p:cNvPr id="44" name="Shape 44"/>
          <p:cNvSpPr>
            <a:spLocks noGrp="1"/>
          </p:cNvSpPr>
          <p:nvPr>
            <p:ph type="body" idx="1"/>
          </p:nvPr>
        </p:nvSpPr>
        <p:spPr>
          <a:xfrm>
            <a:off x="838200" y="365125"/>
            <a:ext cx="7734300" cy="6492875"/>
          </a:xfrm>
          <a:prstGeom prst="rect">
            <a:avLst/>
          </a:prstGeom>
        </p:spPr>
        <p:txBody>
          <a:body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45" name="Shape 45"/>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Nadpis a obsah">
    <p:spTree>
      <p:nvGrpSpPr>
        <p:cNvPr id="1" name=""/>
        <p:cNvGrpSpPr/>
        <p:nvPr/>
      </p:nvGrpSpPr>
      <p:grpSpPr>
        <a:xfrm>
          <a:off x="0" y="0"/>
          <a:ext cx="0" cy="0"/>
          <a:chOff x="0" y="0"/>
          <a:chExt cx="0" cy="0"/>
        </a:xfrm>
      </p:grpSpPr>
      <p:sp>
        <p:nvSpPr>
          <p:cNvPr id="10" name="Shape 10"/>
          <p:cNvSpPr>
            <a:spLocks noGrp="1"/>
          </p:cNvSpPr>
          <p:nvPr>
            <p:ph type="title"/>
          </p:nvPr>
        </p:nvSpPr>
        <p:spPr>
          <a:prstGeom prst="rect">
            <a:avLst/>
          </a:prstGeom>
        </p:spPr>
        <p:txBody>
          <a:bodyPr/>
          <a:lstStyle/>
          <a:p>
            <a:pPr lvl="0">
              <a:defRPr sz="1800"/>
            </a:pPr>
            <a:r>
              <a:rPr sz="4400"/>
              <a:t>Title Text</a:t>
            </a:r>
          </a:p>
        </p:txBody>
      </p:sp>
      <p:sp>
        <p:nvSpPr>
          <p:cNvPr id="11" name="Shape 11"/>
          <p:cNvSpPr>
            <a:spLocks noGrp="1"/>
          </p:cNvSpPr>
          <p:nvPr>
            <p:ph type="body" idx="1"/>
          </p:nvPr>
        </p:nvSpPr>
        <p:spPr>
          <a:prstGeom prst="rect">
            <a:avLst/>
          </a:prstGeom>
        </p:spPr>
        <p:txBody>
          <a:body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12" name="Shape 12"/>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Hlavička sekcie">
    <p:spTree>
      <p:nvGrpSpPr>
        <p:cNvPr id="1" name=""/>
        <p:cNvGrpSpPr/>
        <p:nvPr/>
      </p:nvGrpSpPr>
      <p:grpSpPr>
        <a:xfrm>
          <a:off x="0" y="0"/>
          <a:ext cx="0" cy="0"/>
          <a:chOff x="0" y="0"/>
          <a:chExt cx="0" cy="0"/>
        </a:xfrm>
      </p:grpSpPr>
      <p:sp>
        <p:nvSpPr>
          <p:cNvPr id="14" name="Shape 14"/>
          <p:cNvSpPr>
            <a:spLocks noGrp="1"/>
          </p:cNvSpPr>
          <p:nvPr>
            <p:ph type="title"/>
          </p:nvPr>
        </p:nvSpPr>
        <p:spPr>
          <a:xfrm>
            <a:off x="831850" y="0"/>
            <a:ext cx="10515600" cy="4562475"/>
          </a:xfrm>
          <a:prstGeom prst="rect">
            <a:avLst/>
          </a:prstGeom>
        </p:spPr>
        <p:txBody>
          <a:bodyPr anchor="b"/>
          <a:lstStyle>
            <a:lvl1pPr>
              <a:defRPr sz="6000"/>
            </a:lvl1pPr>
          </a:lstStyle>
          <a:p>
            <a:pPr lvl="0">
              <a:defRPr sz="1800"/>
            </a:pPr>
            <a:r>
              <a:rPr sz="6000"/>
              <a:t>Title Text</a:t>
            </a:r>
          </a:p>
        </p:txBody>
      </p:sp>
      <p:sp>
        <p:nvSpPr>
          <p:cNvPr id="15" name="Shape 15"/>
          <p:cNvSpPr>
            <a:spLocks noGrp="1"/>
          </p:cNvSpPr>
          <p:nvPr>
            <p:ph type="body" idx="1"/>
          </p:nvPr>
        </p:nvSpPr>
        <p:spPr>
          <a:xfrm>
            <a:off x="831850" y="4589462"/>
            <a:ext cx="10515600" cy="226853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pPr lvl="0">
              <a:defRPr sz="1800">
                <a:solidFill>
                  <a:srgbClr val="000000"/>
                </a:solidFill>
              </a:defRPr>
            </a:pPr>
            <a:r>
              <a:rPr sz="2400">
                <a:solidFill>
                  <a:srgbClr val="888888"/>
                </a:solidFill>
              </a:rPr>
              <a:t>Body Level One</a:t>
            </a:r>
          </a:p>
          <a:p>
            <a:pPr lvl="1">
              <a:defRPr sz="1800">
                <a:solidFill>
                  <a:srgbClr val="000000"/>
                </a:solidFill>
              </a:defRPr>
            </a:pPr>
            <a:r>
              <a:rPr sz="2400">
                <a:solidFill>
                  <a:srgbClr val="888888"/>
                </a:solidFill>
              </a:rPr>
              <a:t>Body Level Two</a:t>
            </a:r>
          </a:p>
          <a:p>
            <a:pPr lvl="2">
              <a:defRPr sz="1800">
                <a:solidFill>
                  <a:srgbClr val="000000"/>
                </a:solidFill>
              </a:defRPr>
            </a:pPr>
            <a:r>
              <a:rPr sz="2400">
                <a:solidFill>
                  <a:srgbClr val="888888"/>
                </a:solidFill>
              </a:rPr>
              <a:t>Body Level Three</a:t>
            </a:r>
          </a:p>
          <a:p>
            <a:pPr lvl="3">
              <a:defRPr sz="1800">
                <a:solidFill>
                  <a:srgbClr val="000000"/>
                </a:solidFill>
              </a:defRPr>
            </a:pPr>
            <a:r>
              <a:rPr sz="2400">
                <a:solidFill>
                  <a:srgbClr val="888888"/>
                </a:solidFill>
              </a:rPr>
              <a:t>Body Level Four</a:t>
            </a:r>
          </a:p>
          <a:p>
            <a:pPr lvl="4">
              <a:defRPr sz="1800">
                <a:solidFill>
                  <a:srgbClr val="000000"/>
                </a:solidFill>
              </a:defRPr>
            </a:pPr>
            <a:r>
              <a:rPr sz="2400">
                <a:solidFill>
                  <a:srgbClr val="888888"/>
                </a:solidFill>
              </a:rPr>
              <a:t>Body Level Five</a:t>
            </a:r>
          </a:p>
        </p:txBody>
      </p:sp>
      <p:sp>
        <p:nvSpPr>
          <p:cNvPr id="16" name="Shape 16"/>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va obsahy">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pPr>
            <a:r>
              <a:rPr sz="4400"/>
              <a:t>Title Text</a:t>
            </a:r>
          </a:p>
        </p:txBody>
      </p:sp>
      <p:sp>
        <p:nvSpPr>
          <p:cNvPr id="19" name="Shape 19"/>
          <p:cNvSpPr>
            <a:spLocks noGrp="1"/>
          </p:cNvSpPr>
          <p:nvPr>
            <p:ph type="body" idx="1"/>
          </p:nvPr>
        </p:nvSpPr>
        <p:spPr>
          <a:xfrm>
            <a:off x="838200" y="1825625"/>
            <a:ext cx="5181600" cy="5032375"/>
          </a:xfrm>
          <a:prstGeom prst="rect">
            <a:avLst/>
          </a:prstGeom>
        </p:spPr>
        <p:txBody>
          <a:body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20" name="Shape 20"/>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orovnanie">
    <p:spTree>
      <p:nvGrpSpPr>
        <p:cNvPr id="1" name=""/>
        <p:cNvGrpSpPr/>
        <p:nvPr/>
      </p:nvGrpSpPr>
      <p:grpSpPr>
        <a:xfrm>
          <a:off x="0" y="0"/>
          <a:ext cx="0" cy="0"/>
          <a:chOff x="0" y="0"/>
          <a:chExt cx="0" cy="0"/>
        </a:xfrm>
      </p:grpSpPr>
      <p:sp>
        <p:nvSpPr>
          <p:cNvPr id="22" name="Shape 22"/>
          <p:cNvSpPr>
            <a:spLocks noGrp="1"/>
          </p:cNvSpPr>
          <p:nvPr>
            <p:ph type="title"/>
          </p:nvPr>
        </p:nvSpPr>
        <p:spPr>
          <a:xfrm>
            <a:off x="839787" y="365125"/>
            <a:ext cx="10515601" cy="1325563"/>
          </a:xfrm>
          <a:prstGeom prst="rect">
            <a:avLst/>
          </a:prstGeom>
        </p:spPr>
        <p:txBody>
          <a:bodyPr/>
          <a:lstStyle/>
          <a:p>
            <a:pPr lvl="0">
              <a:defRPr sz="1800"/>
            </a:pPr>
            <a:r>
              <a:rPr sz="4400"/>
              <a:t>Title Text</a:t>
            </a:r>
          </a:p>
        </p:txBody>
      </p:sp>
      <p:sp>
        <p:nvSpPr>
          <p:cNvPr id="23" name="Shape 23"/>
          <p:cNvSpPr>
            <a:spLocks noGrp="1"/>
          </p:cNvSpPr>
          <p:nvPr>
            <p:ph type="body"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pPr lvl="0">
              <a:defRPr sz="1800" b="0"/>
            </a:pPr>
            <a:r>
              <a:rPr sz="2400" b="1"/>
              <a:t>Body Level One</a:t>
            </a:r>
          </a:p>
          <a:p>
            <a:pPr lvl="1">
              <a:defRPr sz="1800" b="0"/>
            </a:pPr>
            <a:r>
              <a:rPr sz="2400" b="1"/>
              <a:t>Body Level Two</a:t>
            </a:r>
          </a:p>
          <a:p>
            <a:pPr lvl="2">
              <a:defRPr sz="1800" b="0"/>
            </a:pPr>
            <a:r>
              <a:rPr sz="2400" b="1"/>
              <a:t>Body Level Three</a:t>
            </a:r>
          </a:p>
          <a:p>
            <a:pPr lvl="3">
              <a:defRPr sz="1800" b="0"/>
            </a:pPr>
            <a:r>
              <a:rPr sz="2400" b="1"/>
              <a:t>Body Level Four</a:t>
            </a:r>
          </a:p>
          <a:p>
            <a:pPr lvl="4">
              <a:defRPr sz="1800" b="0"/>
            </a:pPr>
            <a:r>
              <a:rPr sz="2400" b="1"/>
              <a:t>Body Level Five</a:t>
            </a:r>
          </a:p>
        </p:txBody>
      </p:sp>
      <p:sp>
        <p:nvSpPr>
          <p:cNvPr id="24" name="Shape 24"/>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Len nadpis">
    <p:spTree>
      <p:nvGrpSpPr>
        <p:cNvPr id="1" name=""/>
        <p:cNvGrpSpPr/>
        <p:nvPr/>
      </p:nvGrpSpPr>
      <p:grpSpPr>
        <a:xfrm>
          <a:off x="0" y="0"/>
          <a:ext cx="0" cy="0"/>
          <a:chOff x="0" y="0"/>
          <a:chExt cx="0" cy="0"/>
        </a:xfrm>
      </p:grpSpPr>
      <p:sp>
        <p:nvSpPr>
          <p:cNvPr id="26" name="Shape 26"/>
          <p:cNvSpPr>
            <a:spLocks noGrp="1"/>
          </p:cNvSpPr>
          <p:nvPr>
            <p:ph type="title"/>
          </p:nvPr>
        </p:nvSpPr>
        <p:spPr>
          <a:xfrm>
            <a:off x="838200" y="365125"/>
            <a:ext cx="10515600" cy="1325563"/>
          </a:xfrm>
          <a:prstGeom prst="rect">
            <a:avLst/>
          </a:prstGeom>
        </p:spPr>
        <p:txBody>
          <a:bodyPr/>
          <a:lstStyle/>
          <a:p>
            <a:pPr lvl="0">
              <a:defRPr sz="1800"/>
            </a:pPr>
            <a:r>
              <a:rPr sz="4400"/>
              <a:t>Title Text</a:t>
            </a:r>
          </a:p>
        </p:txBody>
      </p:sp>
      <p:sp>
        <p:nvSpPr>
          <p:cNvPr id="27" name="Shape 2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Prázdna">
    <p:spTree>
      <p:nvGrpSpPr>
        <p:cNvPr id="1" name=""/>
        <p:cNvGrpSpPr/>
        <p:nvPr/>
      </p:nvGrpSpPr>
      <p:grpSpPr>
        <a:xfrm>
          <a:off x="0" y="0"/>
          <a:ext cx="0" cy="0"/>
          <a:chOff x="0" y="0"/>
          <a:chExt cx="0" cy="0"/>
        </a:xfrm>
      </p:grpSpPr>
      <p:sp>
        <p:nvSpPr>
          <p:cNvPr id="29" name="Shape 29"/>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Obsah s popisom">
    <p:spTree>
      <p:nvGrpSpPr>
        <p:cNvPr id="1" name=""/>
        <p:cNvGrpSpPr/>
        <p:nvPr/>
      </p:nvGrpSpPr>
      <p:grpSpPr>
        <a:xfrm>
          <a:off x="0" y="0"/>
          <a:ext cx="0" cy="0"/>
          <a:chOff x="0" y="0"/>
          <a:chExt cx="0" cy="0"/>
        </a:xfrm>
      </p:grpSpPr>
      <p:sp>
        <p:nvSpPr>
          <p:cNvPr id="31" name="Shape 31"/>
          <p:cNvSpPr>
            <a:spLocks noGrp="1"/>
          </p:cNvSpPr>
          <p:nvPr>
            <p:ph type="title"/>
          </p:nvPr>
        </p:nvSpPr>
        <p:spPr>
          <a:xfrm>
            <a:off x="839787" y="0"/>
            <a:ext cx="3932239" cy="2057400"/>
          </a:xfrm>
          <a:prstGeom prst="rect">
            <a:avLst/>
          </a:prstGeom>
        </p:spPr>
        <p:txBody>
          <a:bodyPr anchor="b"/>
          <a:lstStyle>
            <a:lvl1pPr>
              <a:defRPr sz="3200"/>
            </a:lvl1pPr>
          </a:lstStyle>
          <a:p>
            <a:pPr lvl="0">
              <a:defRPr sz="1800"/>
            </a:pPr>
            <a:r>
              <a:rPr sz="3200"/>
              <a:t>Title Text</a:t>
            </a:r>
          </a:p>
        </p:txBody>
      </p:sp>
      <p:sp>
        <p:nvSpPr>
          <p:cNvPr id="32" name="Shape 32"/>
          <p:cNvSpPr>
            <a:spLocks noGrp="1"/>
          </p:cNvSpPr>
          <p:nvPr>
            <p:ph type="body" idx="1"/>
          </p:nvPr>
        </p:nvSpPr>
        <p:spPr>
          <a:xfrm>
            <a:off x="5183187" y="987425"/>
            <a:ext cx="6172201" cy="587057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33" name="Shape 33"/>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Obrázok s popisom">
    <p:spTree>
      <p:nvGrpSpPr>
        <p:cNvPr id="1" name=""/>
        <p:cNvGrpSpPr/>
        <p:nvPr/>
      </p:nvGrpSpPr>
      <p:grpSpPr>
        <a:xfrm>
          <a:off x="0" y="0"/>
          <a:ext cx="0" cy="0"/>
          <a:chOff x="0" y="0"/>
          <a:chExt cx="0" cy="0"/>
        </a:xfrm>
      </p:grpSpPr>
      <p:sp>
        <p:nvSpPr>
          <p:cNvPr id="35" name="Shape 35"/>
          <p:cNvSpPr>
            <a:spLocks noGrp="1"/>
          </p:cNvSpPr>
          <p:nvPr>
            <p:ph type="title"/>
          </p:nvPr>
        </p:nvSpPr>
        <p:spPr>
          <a:xfrm>
            <a:off x="839787" y="0"/>
            <a:ext cx="3932239" cy="2057400"/>
          </a:xfrm>
          <a:prstGeom prst="rect">
            <a:avLst/>
          </a:prstGeom>
        </p:spPr>
        <p:txBody>
          <a:bodyPr anchor="b"/>
          <a:lstStyle>
            <a:lvl1pPr>
              <a:defRPr sz="3200"/>
            </a:lvl1pPr>
          </a:lstStyle>
          <a:p>
            <a:pPr lvl="0">
              <a:defRPr sz="1800"/>
            </a:pPr>
            <a:r>
              <a:rPr sz="3200"/>
              <a:t>Title Text</a:t>
            </a:r>
          </a:p>
        </p:txBody>
      </p:sp>
      <p:sp>
        <p:nvSpPr>
          <p:cNvPr id="36" name="Shape 36"/>
          <p:cNvSpPr>
            <a:spLocks noGrp="1"/>
          </p:cNvSpPr>
          <p:nvPr>
            <p:ph type="body" idx="1"/>
          </p:nvPr>
        </p:nvSpPr>
        <p:spPr>
          <a:xfrm>
            <a:off x="839787" y="2057400"/>
            <a:ext cx="3932239" cy="4800600"/>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lvl="0">
              <a:defRPr sz="1800"/>
            </a:pPr>
            <a:r>
              <a:rPr sz="1600"/>
              <a:t>Body Level One</a:t>
            </a:r>
          </a:p>
          <a:p>
            <a:pPr lvl="1">
              <a:defRPr sz="1800"/>
            </a:pPr>
            <a:r>
              <a:rPr sz="1600"/>
              <a:t>Body Level Two</a:t>
            </a:r>
          </a:p>
          <a:p>
            <a:pPr lvl="2">
              <a:defRPr sz="1800"/>
            </a:pPr>
            <a:r>
              <a:rPr sz="1600"/>
              <a:t>Body Level Three</a:t>
            </a:r>
          </a:p>
          <a:p>
            <a:pPr lvl="3">
              <a:defRPr sz="1800"/>
            </a:pPr>
            <a:r>
              <a:rPr sz="1600"/>
              <a:t>Body Level Four</a:t>
            </a:r>
          </a:p>
          <a:p>
            <a:pPr lvl="4">
              <a:defRPr sz="1800"/>
            </a:pPr>
            <a:r>
              <a:rPr sz="1600"/>
              <a:t>Body Level Five</a:t>
            </a:r>
          </a:p>
        </p:txBody>
      </p:sp>
      <p:sp>
        <p:nvSpPr>
          <p:cNvPr id="37" name="Shape 3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838200" y="230187"/>
            <a:ext cx="10515600" cy="1595439"/>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pPr lvl="0">
              <a:defRPr sz="1800"/>
            </a:pPr>
            <a:r>
              <a:rPr sz="4400"/>
              <a:t>Title Text</a:t>
            </a:r>
          </a:p>
        </p:txBody>
      </p:sp>
      <p:sp>
        <p:nvSpPr>
          <p:cNvPr id="3" name="Shape 3"/>
          <p:cNvSpPr>
            <a:spLocks noGrp="1"/>
          </p:cNvSpPr>
          <p:nvPr>
            <p:ph type="body" idx="1"/>
          </p:nvPr>
        </p:nvSpPr>
        <p:spPr>
          <a:xfrm>
            <a:off x="838200" y="1825625"/>
            <a:ext cx="10515600" cy="5032375"/>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4" name="Shape 4"/>
          <p:cNvSpPr>
            <a:spLocks noGrp="1"/>
          </p:cNvSpPr>
          <p:nvPr>
            <p:ph type="sldNum" sz="quarter" idx="2"/>
          </p:nvPr>
        </p:nvSpPr>
        <p:spPr>
          <a:xfrm>
            <a:off x="8610600" y="6404292"/>
            <a:ext cx="2743200" cy="269241"/>
          </a:xfrm>
          <a:prstGeom prst="rect">
            <a:avLst/>
          </a:prstGeom>
          <a:ln w="12700">
            <a:miter lim="400000"/>
          </a:ln>
        </p:spPr>
        <p:txBody>
          <a:bodyPr lIns="45719" rIns="45719" anchor="ctr">
            <a:spAutoFit/>
          </a:bodyPr>
          <a:lstStyle>
            <a:lvl1pPr algn="r">
              <a:defRPr sz="1200">
                <a:solidFill>
                  <a:srgbClr val="888888"/>
                </a:solidFill>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a:lnSpc>
          <a:spcPct val="90000"/>
        </a:lnSpc>
        <a:defRPr sz="4400">
          <a:latin typeface="Calibri Light"/>
          <a:ea typeface="Calibri Light"/>
          <a:cs typeface="Calibri Light"/>
          <a:sym typeface="Calibri Light"/>
        </a:defRPr>
      </a:lvl1pPr>
      <a:lvl2pPr>
        <a:lnSpc>
          <a:spcPct val="90000"/>
        </a:lnSpc>
        <a:defRPr sz="4400">
          <a:latin typeface="Calibri Light"/>
          <a:ea typeface="Calibri Light"/>
          <a:cs typeface="Calibri Light"/>
          <a:sym typeface="Calibri Light"/>
        </a:defRPr>
      </a:lvl2pPr>
      <a:lvl3pPr>
        <a:lnSpc>
          <a:spcPct val="90000"/>
        </a:lnSpc>
        <a:defRPr sz="4400">
          <a:latin typeface="Calibri Light"/>
          <a:ea typeface="Calibri Light"/>
          <a:cs typeface="Calibri Light"/>
          <a:sym typeface="Calibri Light"/>
        </a:defRPr>
      </a:lvl3pPr>
      <a:lvl4pPr>
        <a:lnSpc>
          <a:spcPct val="90000"/>
        </a:lnSpc>
        <a:defRPr sz="4400">
          <a:latin typeface="Calibri Light"/>
          <a:ea typeface="Calibri Light"/>
          <a:cs typeface="Calibri Light"/>
          <a:sym typeface="Calibri Light"/>
        </a:defRPr>
      </a:lvl4pPr>
      <a:lvl5pPr>
        <a:lnSpc>
          <a:spcPct val="90000"/>
        </a:lnSpc>
        <a:defRPr sz="4400">
          <a:latin typeface="Calibri Light"/>
          <a:ea typeface="Calibri Light"/>
          <a:cs typeface="Calibri Light"/>
          <a:sym typeface="Calibri Light"/>
        </a:defRPr>
      </a:lvl5pPr>
      <a:lvl6pPr>
        <a:lnSpc>
          <a:spcPct val="90000"/>
        </a:lnSpc>
        <a:defRPr sz="4400">
          <a:latin typeface="Calibri Light"/>
          <a:ea typeface="Calibri Light"/>
          <a:cs typeface="Calibri Light"/>
          <a:sym typeface="Calibri Light"/>
        </a:defRPr>
      </a:lvl6pPr>
      <a:lvl7pPr>
        <a:lnSpc>
          <a:spcPct val="90000"/>
        </a:lnSpc>
        <a:defRPr sz="4400">
          <a:latin typeface="Calibri Light"/>
          <a:ea typeface="Calibri Light"/>
          <a:cs typeface="Calibri Light"/>
          <a:sym typeface="Calibri Light"/>
        </a:defRPr>
      </a:lvl7pPr>
      <a:lvl8pPr>
        <a:lnSpc>
          <a:spcPct val="90000"/>
        </a:lnSpc>
        <a:defRPr sz="4400">
          <a:latin typeface="Calibri Light"/>
          <a:ea typeface="Calibri Light"/>
          <a:cs typeface="Calibri Light"/>
          <a:sym typeface="Calibri Light"/>
        </a:defRPr>
      </a:lvl8pPr>
      <a:lvl9pPr>
        <a:lnSpc>
          <a:spcPct val="90000"/>
        </a:lnSpc>
        <a:defRPr sz="4400">
          <a:latin typeface="Calibri Light"/>
          <a:ea typeface="Calibri Light"/>
          <a:cs typeface="Calibri Light"/>
          <a:sym typeface="Calibri Light"/>
        </a:defRPr>
      </a:lvl9pPr>
    </p:titleStyle>
    <p:bodyStyle>
      <a:lvl1pPr marL="228600" indent="-228600">
        <a:lnSpc>
          <a:spcPct val="90000"/>
        </a:lnSpc>
        <a:spcBef>
          <a:spcPts val="1000"/>
        </a:spcBef>
        <a:buSzPct val="100000"/>
        <a:buFont typeface="Arial"/>
        <a:buChar char="•"/>
        <a:defRPr sz="2800">
          <a:latin typeface="Calibri"/>
          <a:ea typeface="Calibri"/>
          <a:cs typeface="Calibri"/>
          <a:sym typeface="Calibri"/>
        </a:defRPr>
      </a:lvl1pPr>
      <a:lvl2pPr marL="723900" indent="-266700">
        <a:lnSpc>
          <a:spcPct val="90000"/>
        </a:lnSpc>
        <a:spcBef>
          <a:spcPts val="1000"/>
        </a:spcBef>
        <a:buSzPct val="100000"/>
        <a:buFont typeface="Arial"/>
        <a:buChar char="•"/>
        <a:defRPr sz="2800">
          <a:latin typeface="Calibri"/>
          <a:ea typeface="Calibri"/>
          <a:cs typeface="Calibri"/>
          <a:sym typeface="Calibri"/>
        </a:defRPr>
      </a:lvl2pPr>
      <a:lvl3pPr marL="1234439" indent="-320039">
        <a:lnSpc>
          <a:spcPct val="90000"/>
        </a:lnSpc>
        <a:spcBef>
          <a:spcPts val="1000"/>
        </a:spcBef>
        <a:buSzPct val="100000"/>
        <a:buFont typeface="Arial"/>
        <a:buChar char="•"/>
        <a:defRPr sz="2800">
          <a:latin typeface="Calibri"/>
          <a:ea typeface="Calibri"/>
          <a:cs typeface="Calibri"/>
          <a:sym typeface="Calibri"/>
        </a:defRPr>
      </a:lvl3pPr>
      <a:lvl4pPr marL="1727200" indent="-355600">
        <a:lnSpc>
          <a:spcPct val="90000"/>
        </a:lnSpc>
        <a:spcBef>
          <a:spcPts val="1000"/>
        </a:spcBef>
        <a:buSzPct val="100000"/>
        <a:buFont typeface="Arial"/>
        <a:buChar char="•"/>
        <a:defRPr sz="2800">
          <a:latin typeface="Calibri"/>
          <a:ea typeface="Calibri"/>
          <a:cs typeface="Calibri"/>
          <a:sym typeface="Calibri"/>
        </a:defRPr>
      </a:lvl4pPr>
      <a:lvl5pPr marL="2184400" indent="-355600">
        <a:lnSpc>
          <a:spcPct val="90000"/>
        </a:lnSpc>
        <a:spcBef>
          <a:spcPts val="1000"/>
        </a:spcBef>
        <a:buSzPct val="100000"/>
        <a:buFont typeface="Arial"/>
        <a:buChar char="•"/>
        <a:defRPr sz="2800">
          <a:latin typeface="Calibri"/>
          <a:ea typeface="Calibri"/>
          <a:cs typeface="Calibri"/>
          <a:sym typeface="Calibri"/>
        </a:defRPr>
      </a:lvl5pPr>
      <a:lvl6pPr marL="2641600" indent="-355600">
        <a:lnSpc>
          <a:spcPct val="90000"/>
        </a:lnSpc>
        <a:spcBef>
          <a:spcPts val="1000"/>
        </a:spcBef>
        <a:buSzPct val="100000"/>
        <a:buFont typeface="Arial"/>
        <a:buChar char="•"/>
        <a:defRPr sz="2800">
          <a:latin typeface="Calibri"/>
          <a:ea typeface="Calibri"/>
          <a:cs typeface="Calibri"/>
          <a:sym typeface="Calibri"/>
        </a:defRPr>
      </a:lvl6pPr>
      <a:lvl7pPr marL="3098800" indent="-355600">
        <a:lnSpc>
          <a:spcPct val="90000"/>
        </a:lnSpc>
        <a:spcBef>
          <a:spcPts val="1000"/>
        </a:spcBef>
        <a:buSzPct val="100000"/>
        <a:buFont typeface="Arial"/>
        <a:buChar char="•"/>
        <a:defRPr sz="2800">
          <a:latin typeface="Calibri"/>
          <a:ea typeface="Calibri"/>
          <a:cs typeface="Calibri"/>
          <a:sym typeface="Calibri"/>
        </a:defRPr>
      </a:lvl7pPr>
      <a:lvl8pPr marL="3556000" indent="-355600">
        <a:lnSpc>
          <a:spcPct val="90000"/>
        </a:lnSpc>
        <a:spcBef>
          <a:spcPts val="1000"/>
        </a:spcBef>
        <a:buSzPct val="100000"/>
        <a:buFont typeface="Arial"/>
        <a:buChar char="•"/>
        <a:defRPr sz="2800">
          <a:latin typeface="Calibri"/>
          <a:ea typeface="Calibri"/>
          <a:cs typeface="Calibri"/>
          <a:sym typeface="Calibri"/>
        </a:defRPr>
      </a:lvl8pPr>
      <a:lvl9pPr marL="4013200" indent="-355600">
        <a:lnSpc>
          <a:spcPct val="90000"/>
        </a:lnSpc>
        <a:spcBef>
          <a:spcPts val="1000"/>
        </a:spcBef>
        <a:buSzPct val="100000"/>
        <a:buFont typeface="Arial"/>
        <a:buChar char="•"/>
        <a:defRPr sz="2800">
          <a:latin typeface="Calibri"/>
          <a:ea typeface="Calibri"/>
          <a:cs typeface="Calibri"/>
          <a:sym typeface="Calibri"/>
        </a:defRPr>
      </a:lvl9pPr>
    </p:bodyStyle>
    <p:otherStyle>
      <a:lvl1pPr algn="r">
        <a:defRPr sz="1200">
          <a:solidFill>
            <a:schemeClr val="tx1"/>
          </a:solidFill>
          <a:latin typeface="+mn-lt"/>
          <a:ea typeface="+mn-ea"/>
          <a:cs typeface="+mn-cs"/>
          <a:sym typeface="Calibri"/>
        </a:defRPr>
      </a:lvl1pPr>
      <a:lvl2pPr indent="457200" algn="r">
        <a:defRPr sz="1200">
          <a:solidFill>
            <a:schemeClr val="tx1"/>
          </a:solidFill>
          <a:latin typeface="+mn-lt"/>
          <a:ea typeface="+mn-ea"/>
          <a:cs typeface="+mn-cs"/>
          <a:sym typeface="Calibri"/>
        </a:defRPr>
      </a:lvl2pPr>
      <a:lvl3pPr indent="914400" algn="r">
        <a:defRPr sz="1200">
          <a:solidFill>
            <a:schemeClr val="tx1"/>
          </a:solidFill>
          <a:latin typeface="+mn-lt"/>
          <a:ea typeface="+mn-ea"/>
          <a:cs typeface="+mn-cs"/>
          <a:sym typeface="Calibri"/>
        </a:defRPr>
      </a:lvl3pPr>
      <a:lvl4pPr indent="1371600" algn="r">
        <a:defRPr sz="1200">
          <a:solidFill>
            <a:schemeClr val="tx1"/>
          </a:solidFill>
          <a:latin typeface="+mn-lt"/>
          <a:ea typeface="+mn-ea"/>
          <a:cs typeface="+mn-cs"/>
          <a:sym typeface="Calibri"/>
        </a:defRPr>
      </a:lvl4pPr>
      <a:lvl5pPr indent="1828800" algn="r">
        <a:defRPr sz="1200">
          <a:solidFill>
            <a:schemeClr val="tx1"/>
          </a:solidFill>
          <a:latin typeface="+mn-lt"/>
          <a:ea typeface="+mn-ea"/>
          <a:cs typeface="+mn-cs"/>
          <a:sym typeface="Calibri"/>
        </a:defRPr>
      </a:lvl5pPr>
      <a:lvl6pPr indent="2286000" algn="r">
        <a:defRPr sz="1200">
          <a:solidFill>
            <a:schemeClr val="tx1"/>
          </a:solidFill>
          <a:latin typeface="+mn-lt"/>
          <a:ea typeface="+mn-ea"/>
          <a:cs typeface="+mn-cs"/>
          <a:sym typeface="Calibri"/>
        </a:defRPr>
      </a:lvl6pPr>
      <a:lvl7pPr indent="2743200" algn="r">
        <a:defRPr sz="1200">
          <a:solidFill>
            <a:schemeClr val="tx1"/>
          </a:solidFill>
          <a:latin typeface="+mn-lt"/>
          <a:ea typeface="+mn-ea"/>
          <a:cs typeface="+mn-cs"/>
          <a:sym typeface="Calibri"/>
        </a:defRPr>
      </a:lvl7pPr>
      <a:lvl8pPr indent="3200400" algn="r">
        <a:defRPr sz="1200">
          <a:solidFill>
            <a:schemeClr val="tx1"/>
          </a:solidFill>
          <a:latin typeface="+mn-lt"/>
          <a:ea typeface="+mn-ea"/>
          <a:cs typeface="+mn-cs"/>
          <a:sym typeface="Calibri"/>
        </a:defRPr>
      </a:lvl8pPr>
      <a:lvl9pPr indent="3657600" algn="r">
        <a:defRPr sz="12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slide" Target="slide25.xml"/><Relationship Id="rId3" Type="http://schemas.openxmlformats.org/officeDocument/2006/relationships/image" Target="../media/image2.png"/><Relationship Id="rId7" Type="http://schemas.openxmlformats.org/officeDocument/2006/relationships/slide" Target="slide22.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 Target="slide19.xml"/><Relationship Id="rId5" Type="http://schemas.openxmlformats.org/officeDocument/2006/relationships/slide" Target="slide14.xml"/><Relationship Id="rId4" Type="http://schemas.openxmlformats.org/officeDocument/2006/relationships/slide" Target="slide1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reseneulohy.cz/1741/obraz-slunce-vytvoreny-pomoci-keplerova-dalekohledu"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www.youtube.com/watch?v=R9cMXCemoJI"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project-stars.com/"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g"/><Relationship Id="rId10" Type="http://schemas.openxmlformats.org/officeDocument/2006/relationships/image" Target="../media/image10.png"/><Relationship Id="rId4" Type="http://schemas.openxmlformats.org/officeDocument/2006/relationships/image" Target="../media/image4.jpg"/><Relationship Id="rId9" Type="http://schemas.openxmlformats.org/officeDocument/2006/relationships/image" Target="../media/image9.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13.jpeg"/><Relationship Id="rId4" Type="http://schemas.openxmlformats.org/officeDocument/2006/relationships/image" Target="../media/image12.png"/></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 name="image2.jpg"/>
          <p:cNvPicPr/>
          <p:nvPr/>
        </p:nvPicPr>
        <p:blipFill rotWithShape="1">
          <a:blip r:embed="rId2"/>
          <a:srcRect t="14594" b="20007"/>
          <a:stretch/>
        </p:blipFill>
        <p:spPr>
          <a:xfrm>
            <a:off x="1587482" y="5821509"/>
            <a:ext cx="9032870" cy="1036491"/>
          </a:xfrm>
          <a:prstGeom prst="rect">
            <a:avLst/>
          </a:prstGeom>
          <a:ln w="12700">
            <a:miter lim="400000"/>
          </a:ln>
        </p:spPr>
      </p:pic>
      <p:pic>
        <p:nvPicPr>
          <p:cNvPr id="60" name="image1.png"/>
          <p:cNvPicPr/>
          <p:nvPr/>
        </p:nvPicPr>
        <p:blipFill rotWithShape="1">
          <a:blip r:embed="rId3"/>
          <a:srcRect t="8893" b="13838"/>
          <a:stretch/>
        </p:blipFill>
        <p:spPr>
          <a:xfrm>
            <a:off x="1254255" y="0"/>
            <a:ext cx="9683489" cy="1101784"/>
          </a:xfrm>
          <a:prstGeom prst="rect">
            <a:avLst/>
          </a:prstGeom>
          <a:ln w="12700">
            <a:miter lim="400000"/>
          </a:ln>
        </p:spPr>
      </p:pic>
      <p:sp>
        <p:nvSpPr>
          <p:cNvPr id="57" name="Shape 57"/>
          <p:cNvSpPr/>
          <p:nvPr/>
        </p:nvSpPr>
        <p:spPr>
          <a:xfrm>
            <a:off x="-6761" y="1049639"/>
            <a:ext cx="12198761" cy="60068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p>
            <a:pPr lvl="0">
              <a:lnSpc>
                <a:spcPct val="150000"/>
              </a:lnSpc>
            </a:pPr>
            <a:r>
              <a:rPr sz="800">
                <a:latin typeface="Verdana Bold"/>
                <a:ea typeface="Verdana Bold"/>
                <a:cs typeface="Verdana Bold"/>
                <a:sym typeface="Verdana Bold"/>
              </a:rPr>
              <a:t>Project:</a:t>
            </a:r>
            <a:r>
              <a:rPr sz="800">
                <a:latin typeface="Verdana"/>
                <a:ea typeface="Verdana"/>
                <a:cs typeface="Verdana"/>
                <a:sym typeface="Verdana"/>
              </a:rPr>
              <a:t> STARS (Successfully Teaching AstRonomy in Schools)		 			</a:t>
            </a:r>
          </a:p>
          <a:p>
            <a:pPr lvl="0">
              <a:lnSpc>
                <a:spcPct val="150000"/>
              </a:lnSpc>
            </a:pPr>
            <a:r>
              <a:rPr sz="800">
                <a:latin typeface="Verdana"/>
                <a:ea typeface="Verdana"/>
                <a:cs typeface="Verdana"/>
                <a:sym typeface="Verdana"/>
              </a:rPr>
              <a:t>This project has been funded with the support of the Erasmus+ Programme, K2 Action, Strategic Partnerships in School Education.</a:t>
            </a:r>
          </a:p>
          <a:p>
            <a:pPr lvl="0">
              <a:lnSpc>
                <a:spcPct val="150000"/>
              </a:lnSpc>
            </a:pPr>
            <a:r>
              <a:rPr sz="800">
                <a:latin typeface="Verdana Bold"/>
                <a:ea typeface="Verdana Bold"/>
                <a:cs typeface="Verdana Bold"/>
                <a:sym typeface="Verdana Bold"/>
              </a:rPr>
              <a:t>Project Agreement Number:</a:t>
            </a:r>
            <a:r>
              <a:rPr sz="800">
                <a:latin typeface="Verdana"/>
                <a:ea typeface="Verdana"/>
                <a:cs typeface="Verdana"/>
                <a:sym typeface="Verdana"/>
              </a:rPr>
              <a:t> </a:t>
            </a:r>
            <a:r>
              <a:rPr sz="800"/>
              <a:t>2017-1-SK01-KA201-035344 				</a:t>
            </a:r>
          </a:p>
        </p:txBody>
      </p:sp>
      <p:sp>
        <p:nvSpPr>
          <p:cNvPr id="58" name="Shape 58"/>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sp>
        <p:nvSpPr>
          <p:cNvPr id="59" name="Shape 59"/>
          <p:cNvSpPr/>
          <p:nvPr/>
        </p:nvSpPr>
        <p:spPr>
          <a:xfrm>
            <a:off x="-6761" y="1847151"/>
            <a:ext cx="12198761" cy="3108543"/>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0" algn="ctr"/>
            <a:r>
              <a:rPr lang="en-GB" sz="5400" b="1" dirty="0" smtClean="0">
                <a:solidFill>
                  <a:schemeClr val="accent2">
                    <a:lumMod val="50000"/>
                  </a:schemeClr>
                </a:solidFill>
                <a:latin typeface="Franklin Gothic Book" panose="020B0503020102020204" pitchFamily="34" charset="0"/>
              </a:rPr>
              <a:t>Training programme for teachers </a:t>
            </a:r>
            <a:r>
              <a:rPr lang="en-GB" sz="5400" b="1" dirty="0" smtClean="0">
                <a:solidFill>
                  <a:srgbClr val="843C0B"/>
                </a:solidFill>
                <a:latin typeface="Franklin Gothic Book"/>
                <a:ea typeface="Franklin Gothic Book"/>
                <a:cs typeface="Franklin Gothic Book"/>
                <a:sym typeface="Franklin Gothic Book"/>
              </a:rPr>
              <a:t>(O2)</a:t>
            </a:r>
          </a:p>
          <a:p>
            <a:pPr lvl="0" algn="ctr"/>
            <a:endParaRPr lang="en-GB" sz="1000" dirty="0" smtClean="0"/>
          </a:p>
          <a:p>
            <a:pPr lvl="0" algn="ctr"/>
            <a:r>
              <a:rPr lang="en-GB" sz="4400" b="1" dirty="0" smtClean="0">
                <a:solidFill>
                  <a:srgbClr val="152392"/>
                </a:solidFill>
              </a:rPr>
              <a:t>Module #10</a:t>
            </a:r>
          </a:p>
          <a:p>
            <a:pPr lvl="0" algn="ctr"/>
            <a:r>
              <a:rPr lang="en-GB" sz="4400" b="1" u="sng" dirty="0" smtClean="0">
                <a:solidFill>
                  <a:srgbClr val="152392"/>
                </a:solidFill>
              </a:rPr>
              <a:t>Observatories</a:t>
            </a:r>
            <a:r>
              <a:rPr lang="en-GB" sz="4400" b="1" dirty="0" smtClean="0">
                <a:solidFill>
                  <a:srgbClr val="152392"/>
                </a:solidFill>
              </a:rPr>
              <a:t/>
            </a:r>
            <a:br>
              <a:rPr lang="en-GB" sz="4400" b="1" dirty="0" smtClean="0">
                <a:solidFill>
                  <a:srgbClr val="152392"/>
                </a:solidFill>
              </a:rPr>
            </a:br>
            <a:r>
              <a:rPr lang="en-GB" sz="4400" b="1" dirty="0" smtClean="0">
                <a:solidFill>
                  <a:srgbClr val="152392"/>
                </a:solidFill>
              </a:rPr>
              <a:t>Telescopes</a:t>
            </a:r>
            <a:endParaRPr lang="en-GB" sz="4400" b="1" dirty="0">
              <a:solidFill>
                <a:srgbClr val="152392"/>
              </a:solidFill>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2.jpg">
            <a:extLst>
              <a:ext uri="{FF2B5EF4-FFF2-40B4-BE49-F238E27FC236}">
                <a16:creationId xmlns:a16="http://schemas.microsoft.com/office/drawing/2014/main" id="{1C18904F-1950-41AD-91F0-AD8C93268D26}"/>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8" name="image1.png">
            <a:extLst>
              <a:ext uri="{FF2B5EF4-FFF2-40B4-BE49-F238E27FC236}">
                <a16:creationId xmlns:a16="http://schemas.microsoft.com/office/drawing/2014/main" id="{84D019DC-F0A9-4F96-9483-B2CDA3C8181A}"/>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152" name="Shape 152"/>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sp>
        <p:nvSpPr>
          <p:cNvPr id="155" name="Shape 155"/>
          <p:cNvSpPr/>
          <p:nvPr/>
        </p:nvSpPr>
        <p:spPr>
          <a:xfrm>
            <a:off x="0" y="1054369"/>
            <a:ext cx="12192000" cy="769441"/>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algn="ctr">
              <a:defRPr sz="4400" u="sng">
                <a:solidFill>
                  <a:srgbClr val="002060"/>
                </a:solidFill>
              </a:defRPr>
            </a:lvl1pPr>
          </a:lstStyle>
          <a:p>
            <a:pPr lvl="0">
              <a:defRPr sz="1800" u="none">
                <a:solidFill>
                  <a:srgbClr val="000000"/>
                </a:solidFill>
              </a:defRPr>
            </a:pPr>
            <a:r>
              <a:rPr lang="en-GB" sz="4400" u="sng" dirty="0" smtClean="0">
                <a:solidFill>
                  <a:srgbClr val="002060"/>
                </a:solidFill>
              </a:rPr>
              <a:t>List of practical activities</a:t>
            </a:r>
            <a:endParaRPr lang="en-GB" sz="4400" u="sng" dirty="0">
              <a:solidFill>
                <a:srgbClr val="002060"/>
              </a:solidFill>
            </a:endParaRPr>
          </a:p>
        </p:txBody>
      </p:sp>
      <p:sp>
        <p:nvSpPr>
          <p:cNvPr id="156" name="Shape 156"/>
          <p:cNvSpPr/>
          <p:nvPr/>
        </p:nvSpPr>
        <p:spPr>
          <a:xfrm>
            <a:off x="261256" y="1941135"/>
            <a:ext cx="11685322" cy="132343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buClr>
                <a:srgbClr val="002060"/>
              </a:buClr>
              <a:buSzPct val="100000"/>
            </a:pPr>
            <a:r>
              <a:rPr lang="en-GB" sz="1600" dirty="0" smtClean="0">
                <a:solidFill>
                  <a:srgbClr val="002060"/>
                </a:solidFill>
                <a:hlinkClick r:id="rId4" action="ppaction://hlinksldjump"/>
              </a:rPr>
              <a:t>10.1.1	Construction of rays course </a:t>
            </a:r>
            <a:endParaRPr lang="en-GB" sz="1600" dirty="0" smtClean="0">
              <a:solidFill>
                <a:srgbClr val="002060"/>
              </a:solidFill>
            </a:endParaRPr>
          </a:p>
          <a:p>
            <a:pPr lvl="0">
              <a:buClr>
                <a:srgbClr val="002060"/>
              </a:buClr>
              <a:buSzPct val="100000"/>
            </a:pPr>
            <a:r>
              <a:rPr lang="en-GB" sz="1600" dirty="0" smtClean="0">
                <a:solidFill>
                  <a:srgbClr val="002060"/>
                </a:solidFill>
                <a:hlinkClick r:id="rId5" action="ppaction://hlinksldjump"/>
              </a:rPr>
              <a:t>10.1.2	A simple Kepler-type telescope</a:t>
            </a:r>
            <a:endParaRPr lang="en-GB" sz="1600" dirty="0" smtClean="0">
              <a:solidFill>
                <a:srgbClr val="002060"/>
              </a:solidFill>
            </a:endParaRPr>
          </a:p>
          <a:p>
            <a:pPr lvl="0">
              <a:buClr>
                <a:srgbClr val="002060"/>
              </a:buClr>
              <a:buSzPct val="100000"/>
            </a:pPr>
            <a:r>
              <a:rPr lang="en-GB" sz="1600" dirty="0" smtClean="0">
                <a:solidFill>
                  <a:srgbClr val="002060"/>
                </a:solidFill>
                <a:hlinkClick r:id="rId6" action="ppaction://hlinksldjump"/>
              </a:rPr>
              <a:t>10.1.3	Enhanced Kepler-type telescope </a:t>
            </a:r>
            <a:endParaRPr lang="en-GB" sz="1600" dirty="0" smtClean="0">
              <a:solidFill>
                <a:srgbClr val="002060"/>
              </a:solidFill>
            </a:endParaRPr>
          </a:p>
          <a:p>
            <a:pPr lvl="0">
              <a:buClr>
                <a:srgbClr val="002060"/>
              </a:buClr>
              <a:buSzPct val="100000"/>
            </a:pPr>
            <a:r>
              <a:rPr lang="en-GB" sz="1600" dirty="0" smtClean="0">
                <a:solidFill>
                  <a:srgbClr val="002060"/>
                </a:solidFill>
                <a:hlinkClick r:id="rId7" action="ppaction://hlinksldjump"/>
              </a:rPr>
              <a:t>10.1.4	Segmented mirror</a:t>
            </a:r>
            <a:endParaRPr lang="en-GB" sz="1600" dirty="0" smtClean="0">
              <a:solidFill>
                <a:srgbClr val="002060"/>
              </a:solidFill>
            </a:endParaRPr>
          </a:p>
          <a:p>
            <a:pPr lvl="0">
              <a:buClr>
                <a:srgbClr val="002060"/>
              </a:buClr>
              <a:buSzPct val="100000"/>
            </a:pPr>
            <a:r>
              <a:rPr lang="en-GB" sz="1600" dirty="0" smtClean="0">
                <a:solidFill>
                  <a:srgbClr val="002060"/>
                </a:solidFill>
                <a:hlinkClick r:id="rId8" action="ppaction://hlinksldjump"/>
              </a:rPr>
              <a:t>10.1.5	Camera </a:t>
            </a:r>
            <a:r>
              <a:rPr lang="en-GB" sz="1600" dirty="0" err="1" smtClean="0">
                <a:solidFill>
                  <a:srgbClr val="002060"/>
                </a:solidFill>
                <a:hlinkClick r:id="rId8" action="ppaction://hlinksldjump"/>
              </a:rPr>
              <a:t>obscura</a:t>
            </a:r>
            <a:endParaRPr lang="en-GB" sz="1600" dirty="0">
              <a:solidFill>
                <a:srgbClr val="002060"/>
              </a:solidFill>
            </a:endParaRP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2.jpg">
            <a:extLst>
              <a:ext uri="{FF2B5EF4-FFF2-40B4-BE49-F238E27FC236}">
                <a16:creationId xmlns:a16="http://schemas.microsoft.com/office/drawing/2014/main" id="{E7D86E1B-B265-46BD-8359-07F1416579F2}"/>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10" name="image1.png">
            <a:extLst>
              <a:ext uri="{FF2B5EF4-FFF2-40B4-BE49-F238E27FC236}">
                <a16:creationId xmlns:a16="http://schemas.microsoft.com/office/drawing/2014/main" id="{EBE6FDF3-417E-4E68-AFF9-71A856D62A4A}"/>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170" name="Shape 170"/>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sp>
        <p:nvSpPr>
          <p:cNvPr id="173" name="Shape 173"/>
          <p:cNvSpPr/>
          <p:nvPr/>
        </p:nvSpPr>
        <p:spPr>
          <a:xfrm>
            <a:off x="261256" y="920953"/>
            <a:ext cx="11685322" cy="7694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en-GB" sz="4400" u="sng" dirty="0" smtClean="0">
                <a:solidFill>
                  <a:srgbClr val="02236A"/>
                </a:solidFill>
              </a:rPr>
              <a:t>Practical activity</a:t>
            </a:r>
            <a:r>
              <a:rPr lang="en-GB" sz="4400" dirty="0" smtClean="0">
                <a:solidFill>
                  <a:srgbClr val="02236A"/>
                </a:solidFill>
              </a:rPr>
              <a:t>: </a:t>
            </a:r>
            <a:r>
              <a:rPr lang="en-GB" sz="3200" dirty="0" smtClean="0">
                <a:solidFill>
                  <a:srgbClr val="02236A"/>
                </a:solidFill>
              </a:rPr>
              <a:t>10.1.1 Construction of ray course</a:t>
            </a:r>
            <a:endParaRPr lang="en-GB" sz="3200" dirty="0">
              <a:solidFill>
                <a:srgbClr val="02236A"/>
              </a:solidFill>
            </a:endParaRPr>
          </a:p>
        </p:txBody>
      </p:sp>
      <p:sp>
        <p:nvSpPr>
          <p:cNvPr id="174" name="Shape 174"/>
          <p:cNvSpPr/>
          <p:nvPr/>
        </p:nvSpPr>
        <p:spPr>
          <a:xfrm>
            <a:off x="261256" y="3261702"/>
            <a:ext cx="11685322" cy="64633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en-GB" sz="3600" dirty="0" smtClean="0">
                <a:solidFill>
                  <a:srgbClr val="002060"/>
                </a:solidFill>
              </a:rPr>
              <a:t>Material and tool: </a:t>
            </a:r>
            <a:r>
              <a:rPr lang="en-GB" sz="2800" dirty="0" smtClean="0">
                <a:solidFill>
                  <a:srgbClr val="002060"/>
                </a:solidFill>
              </a:rPr>
              <a:t>Drawing tools</a:t>
            </a:r>
            <a:endParaRPr lang="en-GB" sz="3600" dirty="0">
              <a:solidFill>
                <a:srgbClr val="002060"/>
              </a:solidFill>
            </a:endParaRPr>
          </a:p>
        </p:txBody>
      </p:sp>
      <p:sp>
        <p:nvSpPr>
          <p:cNvPr id="175" name="Shape 175"/>
          <p:cNvSpPr/>
          <p:nvPr/>
        </p:nvSpPr>
        <p:spPr>
          <a:xfrm>
            <a:off x="261256" y="4179565"/>
            <a:ext cx="11685322" cy="1077218"/>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en-GB" sz="3600" dirty="0" smtClean="0">
                <a:solidFill>
                  <a:srgbClr val="002060"/>
                </a:solidFill>
              </a:rPr>
              <a:t>Procedure: </a:t>
            </a:r>
            <a:r>
              <a:rPr lang="en-GB" sz="2800" dirty="0" smtClean="0">
                <a:solidFill>
                  <a:srgbClr val="002060"/>
                </a:solidFill>
              </a:rPr>
              <a:t>The pupil constructs the passages of the rays through the optical system.</a:t>
            </a:r>
            <a:endParaRPr lang="en-GB" sz="2800" dirty="0">
              <a:solidFill>
                <a:srgbClr val="002060"/>
              </a:solidFill>
            </a:endParaRPr>
          </a:p>
        </p:txBody>
      </p:sp>
      <p:sp>
        <p:nvSpPr>
          <p:cNvPr id="176" name="Shape 176"/>
          <p:cNvSpPr/>
          <p:nvPr/>
        </p:nvSpPr>
        <p:spPr>
          <a:xfrm>
            <a:off x="261256" y="1937439"/>
            <a:ext cx="11685322" cy="1077218"/>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en-GB" sz="3600" dirty="0" smtClean="0">
                <a:solidFill>
                  <a:srgbClr val="002060"/>
                </a:solidFill>
              </a:rPr>
              <a:t>Methodical part: </a:t>
            </a:r>
            <a:r>
              <a:rPr lang="en-GB" sz="2800" dirty="0" smtClean="0">
                <a:solidFill>
                  <a:srgbClr val="002060"/>
                </a:solidFill>
              </a:rPr>
              <a:t>Build an image created with binoculars and describe its properties.</a:t>
            </a:r>
            <a:endParaRPr lang="en-GB" sz="2800" dirty="0">
              <a:solidFill>
                <a:srgbClr val="002060"/>
              </a:solidFill>
            </a:endParaRP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2.jpg">
            <a:extLst>
              <a:ext uri="{FF2B5EF4-FFF2-40B4-BE49-F238E27FC236}">
                <a16:creationId xmlns:a16="http://schemas.microsoft.com/office/drawing/2014/main" id="{E7D86E1B-B265-46BD-8359-07F1416579F2}"/>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10" name="image1.png">
            <a:extLst>
              <a:ext uri="{FF2B5EF4-FFF2-40B4-BE49-F238E27FC236}">
                <a16:creationId xmlns:a16="http://schemas.microsoft.com/office/drawing/2014/main" id="{EBE6FDF3-417E-4E68-AFF9-71A856D62A4A}"/>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170" name="Shape 170"/>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cxnSp>
        <p:nvCxnSpPr>
          <p:cNvPr id="61" name="Přímá spojnice 60">
            <a:extLst>
              <a:ext uri="{FF2B5EF4-FFF2-40B4-BE49-F238E27FC236}">
                <a16:creationId xmlns:a16="http://schemas.microsoft.com/office/drawing/2014/main" id="{16AC5C60-8C5F-4EA5-99FB-ECD19772C0FD}"/>
              </a:ext>
            </a:extLst>
          </p:cNvPr>
          <p:cNvCxnSpPr/>
          <p:nvPr/>
        </p:nvCxnSpPr>
        <p:spPr>
          <a:xfrm>
            <a:off x="781237" y="3641469"/>
            <a:ext cx="10057583" cy="0"/>
          </a:xfrm>
          <a:prstGeom prst="line">
            <a:avLst/>
          </a:prstGeom>
          <a:ln w="952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62" name="Přímá spojnice se šipkou 61">
            <a:extLst>
              <a:ext uri="{FF2B5EF4-FFF2-40B4-BE49-F238E27FC236}">
                <a16:creationId xmlns:a16="http://schemas.microsoft.com/office/drawing/2014/main" id="{06CD8F4E-64EE-43BF-954E-BE300DA6B4FC}"/>
              </a:ext>
            </a:extLst>
          </p:cNvPr>
          <p:cNvCxnSpPr/>
          <p:nvPr/>
        </p:nvCxnSpPr>
        <p:spPr>
          <a:xfrm>
            <a:off x="5986537" y="1970899"/>
            <a:ext cx="0" cy="3281924"/>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63" name="Přímá spojnice 62">
            <a:extLst>
              <a:ext uri="{FF2B5EF4-FFF2-40B4-BE49-F238E27FC236}">
                <a16:creationId xmlns:a16="http://schemas.microsoft.com/office/drawing/2014/main" id="{C261D851-57BB-45B4-89F1-B6935609CD9A}"/>
              </a:ext>
            </a:extLst>
          </p:cNvPr>
          <p:cNvCxnSpPr/>
          <p:nvPr/>
        </p:nvCxnSpPr>
        <p:spPr>
          <a:xfrm flipV="1">
            <a:off x="3926509" y="3331724"/>
            <a:ext cx="0" cy="587603"/>
          </a:xfrm>
          <a:prstGeom prst="line">
            <a:avLst/>
          </a:prstGeom>
          <a:ln w="19050"/>
        </p:spPr>
        <p:style>
          <a:lnRef idx="1">
            <a:schemeClr val="dk1"/>
          </a:lnRef>
          <a:fillRef idx="0">
            <a:schemeClr val="dk1"/>
          </a:fillRef>
          <a:effectRef idx="0">
            <a:schemeClr val="dk1"/>
          </a:effectRef>
          <a:fontRef idx="minor">
            <a:schemeClr val="tx1"/>
          </a:fontRef>
        </p:style>
      </p:cxnSp>
      <p:cxnSp>
        <p:nvCxnSpPr>
          <p:cNvPr id="64" name="Přímá spojnice 63">
            <a:extLst>
              <a:ext uri="{FF2B5EF4-FFF2-40B4-BE49-F238E27FC236}">
                <a16:creationId xmlns:a16="http://schemas.microsoft.com/office/drawing/2014/main" id="{B20AE7C5-2761-49C3-9BDF-F6B9E8640BDB}"/>
              </a:ext>
            </a:extLst>
          </p:cNvPr>
          <p:cNvCxnSpPr/>
          <p:nvPr/>
        </p:nvCxnSpPr>
        <p:spPr>
          <a:xfrm flipV="1">
            <a:off x="8045426" y="3345390"/>
            <a:ext cx="0" cy="587603"/>
          </a:xfrm>
          <a:prstGeom prst="line">
            <a:avLst/>
          </a:prstGeom>
          <a:ln w="19050"/>
        </p:spPr>
        <p:style>
          <a:lnRef idx="1">
            <a:schemeClr val="dk1"/>
          </a:lnRef>
          <a:fillRef idx="0">
            <a:schemeClr val="dk1"/>
          </a:fillRef>
          <a:effectRef idx="0">
            <a:schemeClr val="dk1"/>
          </a:effectRef>
          <a:fontRef idx="minor">
            <a:schemeClr val="tx1"/>
          </a:fontRef>
        </p:style>
      </p:cxnSp>
      <p:cxnSp>
        <p:nvCxnSpPr>
          <p:cNvPr id="65" name="Přímá spojnice se šipkou 64">
            <a:extLst>
              <a:ext uri="{FF2B5EF4-FFF2-40B4-BE49-F238E27FC236}">
                <a16:creationId xmlns:a16="http://schemas.microsoft.com/office/drawing/2014/main" id="{DC21B31D-A7BA-49E6-B82F-C505661C622C}"/>
              </a:ext>
            </a:extLst>
          </p:cNvPr>
          <p:cNvCxnSpPr/>
          <p:nvPr/>
        </p:nvCxnSpPr>
        <p:spPr>
          <a:xfrm>
            <a:off x="1572679" y="2392242"/>
            <a:ext cx="4407025" cy="13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Přímá spojnice se šipkou 65">
            <a:extLst>
              <a:ext uri="{FF2B5EF4-FFF2-40B4-BE49-F238E27FC236}">
                <a16:creationId xmlns:a16="http://schemas.microsoft.com/office/drawing/2014/main" id="{AE9AEC03-C7E0-4FA4-AC74-2FEE3EBD4F74}"/>
              </a:ext>
            </a:extLst>
          </p:cNvPr>
          <p:cNvCxnSpPr/>
          <p:nvPr/>
        </p:nvCxnSpPr>
        <p:spPr>
          <a:xfrm>
            <a:off x="1431472" y="2100718"/>
            <a:ext cx="4548232" cy="27603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Přímá spojnice se šipkou 66">
            <a:extLst>
              <a:ext uri="{FF2B5EF4-FFF2-40B4-BE49-F238E27FC236}">
                <a16:creationId xmlns:a16="http://schemas.microsoft.com/office/drawing/2014/main" id="{61D5681F-C6D9-40B8-9F9E-C5259DDE863F}"/>
              </a:ext>
            </a:extLst>
          </p:cNvPr>
          <p:cNvCxnSpPr/>
          <p:nvPr/>
        </p:nvCxnSpPr>
        <p:spPr>
          <a:xfrm>
            <a:off x="5968317" y="2410463"/>
            <a:ext cx="4796483" cy="28150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Přímá spojnice se šipkou 67">
            <a:extLst>
              <a:ext uri="{FF2B5EF4-FFF2-40B4-BE49-F238E27FC236}">
                <a16:creationId xmlns:a16="http://schemas.microsoft.com/office/drawing/2014/main" id="{50E9A81C-BFFE-4FE2-B031-B1871DD53060}"/>
              </a:ext>
            </a:extLst>
          </p:cNvPr>
          <p:cNvCxnSpPr/>
          <p:nvPr/>
        </p:nvCxnSpPr>
        <p:spPr>
          <a:xfrm>
            <a:off x="1217384" y="2191820"/>
            <a:ext cx="9984702" cy="29790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9" name="Textové pole 2">
            <a:extLst>
              <a:ext uri="{FF2B5EF4-FFF2-40B4-BE49-F238E27FC236}">
                <a16:creationId xmlns:a16="http://schemas.microsoft.com/office/drawing/2014/main" id="{DE73BB1F-941A-4857-B532-BBF3E8ECAA1B}"/>
              </a:ext>
            </a:extLst>
          </p:cNvPr>
          <p:cNvSpPr txBox="1">
            <a:spLocks noChangeArrowheads="1"/>
          </p:cNvSpPr>
          <p:nvPr/>
        </p:nvSpPr>
        <p:spPr bwMode="auto">
          <a:xfrm>
            <a:off x="3630430" y="3962601"/>
            <a:ext cx="594436" cy="494225"/>
          </a:xfrm>
          <a:prstGeom prst="rect">
            <a:avLst/>
          </a:prstGeom>
          <a:noFill/>
          <a:ln w="9525">
            <a:noFill/>
            <a:miter lim="800000"/>
            <a:headEnd/>
            <a:tailEnd/>
          </a:ln>
        </p:spPr>
        <p:txBody>
          <a:bodyPr rot="0" vert="horz" wrap="square" lIns="91440" tIns="45720" rIns="91440" bIns="45720" anchor="t" anchorCtr="0">
            <a:spAutoFit/>
          </a:bodyPr>
          <a:lstStyle/>
          <a:p>
            <a:pPr>
              <a:spcAft>
                <a:spcPts val="0"/>
              </a:spcAft>
            </a:pPr>
            <a:r>
              <a:rPr lang="sk-SK" sz="1200" i="1">
                <a:effectLst/>
                <a:latin typeface="Times New Roman" panose="02020603050405020304" pitchFamily="18" charset="0"/>
                <a:ea typeface="Times New Roman" panose="02020603050405020304" pitchFamily="18" charset="0"/>
              </a:rPr>
              <a:t>F</a:t>
            </a:r>
            <a:endParaRPr lang="cs-CZ" sz="1200">
              <a:effectLst/>
              <a:latin typeface="Times New Roman" panose="02020603050405020304" pitchFamily="18" charset="0"/>
              <a:ea typeface="Times New Roman" panose="02020603050405020304" pitchFamily="18" charset="0"/>
            </a:endParaRPr>
          </a:p>
        </p:txBody>
      </p:sp>
      <p:sp>
        <p:nvSpPr>
          <p:cNvPr id="70" name="Textové pole 2">
            <a:extLst>
              <a:ext uri="{FF2B5EF4-FFF2-40B4-BE49-F238E27FC236}">
                <a16:creationId xmlns:a16="http://schemas.microsoft.com/office/drawing/2014/main" id="{74043574-E35B-4883-813B-9B57CBA75984}"/>
              </a:ext>
            </a:extLst>
          </p:cNvPr>
          <p:cNvSpPr txBox="1">
            <a:spLocks noChangeArrowheads="1"/>
          </p:cNvSpPr>
          <p:nvPr/>
        </p:nvSpPr>
        <p:spPr bwMode="auto">
          <a:xfrm>
            <a:off x="7709490" y="2930879"/>
            <a:ext cx="655929" cy="512445"/>
          </a:xfrm>
          <a:prstGeom prst="rect">
            <a:avLst/>
          </a:prstGeom>
          <a:noFill/>
          <a:ln w="9525">
            <a:noFill/>
            <a:miter lim="800000"/>
            <a:headEnd/>
            <a:tailEnd/>
          </a:ln>
        </p:spPr>
        <p:txBody>
          <a:bodyPr rot="0" vert="horz" wrap="square" lIns="91440" tIns="45720" rIns="91440" bIns="45720" anchor="t" anchorCtr="0">
            <a:noAutofit/>
          </a:bodyPr>
          <a:lstStyle/>
          <a:p>
            <a:pPr>
              <a:spcAft>
                <a:spcPts val="0"/>
              </a:spcAft>
            </a:pPr>
            <a:r>
              <a:rPr lang="sk-SK" sz="1200" i="1">
                <a:effectLst/>
                <a:latin typeface="Times New Roman" panose="02020603050405020304" pitchFamily="18" charset="0"/>
                <a:ea typeface="Times New Roman" panose="02020603050405020304" pitchFamily="18" charset="0"/>
              </a:rPr>
              <a:t>F</a:t>
            </a:r>
            <a:r>
              <a:rPr lang="en-GB" sz="1200" i="1">
                <a:effectLst/>
                <a:latin typeface="Times New Roman" panose="02020603050405020304" pitchFamily="18" charset="0"/>
                <a:ea typeface="Times New Roman" panose="02020603050405020304" pitchFamily="18" charset="0"/>
              </a:rPr>
              <a:t>‘ </a:t>
            </a:r>
            <a:endParaRPr lang="cs-CZ" sz="1200">
              <a:effectLst/>
              <a:latin typeface="Times New Roman" panose="02020603050405020304" pitchFamily="18" charset="0"/>
              <a:ea typeface="Times New Roman" panose="02020603050405020304" pitchFamily="18" charset="0"/>
            </a:endParaRPr>
          </a:p>
        </p:txBody>
      </p:sp>
      <p:sp>
        <p:nvSpPr>
          <p:cNvPr id="71" name="Textové pole 2">
            <a:extLst>
              <a:ext uri="{FF2B5EF4-FFF2-40B4-BE49-F238E27FC236}">
                <a16:creationId xmlns:a16="http://schemas.microsoft.com/office/drawing/2014/main" id="{93F75B3A-D814-4B42-B7F5-0AD503BD6C09}"/>
              </a:ext>
            </a:extLst>
          </p:cNvPr>
          <p:cNvSpPr txBox="1">
            <a:spLocks noChangeArrowheads="1"/>
          </p:cNvSpPr>
          <p:nvPr/>
        </p:nvSpPr>
        <p:spPr bwMode="auto">
          <a:xfrm>
            <a:off x="3685091" y="1926487"/>
            <a:ext cx="710590" cy="610379"/>
          </a:xfrm>
          <a:prstGeom prst="rect">
            <a:avLst/>
          </a:prstGeom>
          <a:noFill/>
          <a:ln w="9525">
            <a:noFill/>
            <a:miter lim="800000"/>
            <a:headEnd/>
            <a:tailEnd/>
          </a:ln>
        </p:spPr>
        <p:txBody>
          <a:bodyPr rot="0" vert="horz" wrap="square" lIns="91440" tIns="45720" rIns="91440" bIns="45720" anchor="t" anchorCtr="0">
            <a:noAutofit/>
          </a:bodyPr>
          <a:lstStyle/>
          <a:p>
            <a:pPr>
              <a:spcAft>
                <a:spcPts val="0"/>
              </a:spcAft>
            </a:pPr>
            <a:r>
              <a:rPr lang="en-GB" sz="1200" b="1">
                <a:effectLst/>
                <a:latin typeface="Times New Roman" panose="02020603050405020304" pitchFamily="18" charset="0"/>
                <a:ea typeface="Times New Roman" panose="02020603050405020304" pitchFamily="18" charset="0"/>
              </a:rPr>
              <a:t>1</a:t>
            </a:r>
            <a:endParaRPr lang="cs-CZ" sz="1200">
              <a:effectLst/>
              <a:latin typeface="Times New Roman" panose="02020603050405020304" pitchFamily="18" charset="0"/>
              <a:ea typeface="Times New Roman" panose="02020603050405020304" pitchFamily="18" charset="0"/>
            </a:endParaRPr>
          </a:p>
        </p:txBody>
      </p:sp>
      <p:sp>
        <p:nvSpPr>
          <p:cNvPr id="72" name="Textové pole 2">
            <a:extLst>
              <a:ext uri="{FF2B5EF4-FFF2-40B4-BE49-F238E27FC236}">
                <a16:creationId xmlns:a16="http://schemas.microsoft.com/office/drawing/2014/main" id="{B1F9F7D8-3184-46C5-8EDE-669FD4F7DAA9}"/>
              </a:ext>
            </a:extLst>
          </p:cNvPr>
          <p:cNvSpPr txBox="1">
            <a:spLocks noChangeArrowheads="1"/>
          </p:cNvSpPr>
          <p:nvPr/>
        </p:nvSpPr>
        <p:spPr bwMode="auto">
          <a:xfrm>
            <a:off x="4648487" y="4210852"/>
            <a:ext cx="594436" cy="494225"/>
          </a:xfrm>
          <a:prstGeom prst="rect">
            <a:avLst/>
          </a:prstGeom>
          <a:noFill/>
          <a:ln w="9525">
            <a:noFill/>
            <a:miter lim="800000"/>
            <a:headEnd/>
            <a:tailEnd/>
          </a:ln>
        </p:spPr>
        <p:txBody>
          <a:bodyPr rot="0" vert="horz" wrap="square" lIns="91440" tIns="45720" rIns="91440" bIns="45720" anchor="t" anchorCtr="0">
            <a:spAutoFit/>
          </a:bodyPr>
          <a:lstStyle/>
          <a:p>
            <a:pPr>
              <a:spcAft>
                <a:spcPts val="0"/>
              </a:spcAft>
            </a:pPr>
            <a:r>
              <a:rPr lang="en-GB" sz="1200" b="1">
                <a:effectLst/>
                <a:latin typeface="Times New Roman" panose="02020603050405020304" pitchFamily="18" charset="0"/>
                <a:ea typeface="Times New Roman" panose="02020603050405020304" pitchFamily="18" charset="0"/>
              </a:rPr>
              <a:t>2</a:t>
            </a:r>
            <a:endParaRPr lang="cs-CZ" sz="1200">
              <a:effectLst/>
              <a:latin typeface="Times New Roman" panose="02020603050405020304" pitchFamily="18" charset="0"/>
              <a:ea typeface="Times New Roman" panose="02020603050405020304" pitchFamily="18" charset="0"/>
            </a:endParaRPr>
          </a:p>
        </p:txBody>
      </p:sp>
      <p:sp>
        <p:nvSpPr>
          <p:cNvPr id="73" name="Textové pole 2">
            <a:extLst>
              <a:ext uri="{FF2B5EF4-FFF2-40B4-BE49-F238E27FC236}">
                <a16:creationId xmlns:a16="http://schemas.microsoft.com/office/drawing/2014/main" id="{20DDD3C1-8C28-47F4-BE46-19366D1B1B07}"/>
              </a:ext>
            </a:extLst>
          </p:cNvPr>
          <p:cNvSpPr txBox="1">
            <a:spLocks noChangeArrowheads="1"/>
          </p:cNvSpPr>
          <p:nvPr/>
        </p:nvSpPr>
        <p:spPr bwMode="auto">
          <a:xfrm>
            <a:off x="4395681" y="2796504"/>
            <a:ext cx="594436" cy="494225"/>
          </a:xfrm>
          <a:prstGeom prst="rect">
            <a:avLst/>
          </a:prstGeom>
          <a:noFill/>
          <a:ln w="9525">
            <a:noFill/>
            <a:miter lim="800000"/>
            <a:headEnd/>
            <a:tailEnd/>
          </a:ln>
        </p:spPr>
        <p:txBody>
          <a:bodyPr rot="0" vert="horz" wrap="square" lIns="91440" tIns="45720" rIns="91440" bIns="45720" anchor="t" anchorCtr="0">
            <a:spAutoFit/>
          </a:bodyPr>
          <a:lstStyle/>
          <a:p>
            <a:pPr>
              <a:spcAft>
                <a:spcPts val="0"/>
              </a:spcAft>
            </a:pPr>
            <a:r>
              <a:rPr lang="en-GB" sz="1200" b="1" dirty="0">
                <a:effectLst/>
                <a:latin typeface="Times New Roman" panose="02020603050405020304" pitchFamily="18" charset="0"/>
                <a:ea typeface="Times New Roman" panose="02020603050405020304" pitchFamily="18" charset="0"/>
              </a:rPr>
              <a:t>3</a:t>
            </a:r>
            <a:endParaRPr lang="cs-CZ" sz="1200" dirty="0">
              <a:effectLst/>
              <a:latin typeface="Times New Roman" panose="02020603050405020304" pitchFamily="18" charset="0"/>
              <a:ea typeface="Times New Roman" panose="02020603050405020304" pitchFamily="18" charset="0"/>
            </a:endParaRPr>
          </a:p>
        </p:txBody>
      </p:sp>
      <p:cxnSp>
        <p:nvCxnSpPr>
          <p:cNvPr id="74" name="Přímá spojnice se šipkou 73">
            <a:extLst>
              <a:ext uri="{FF2B5EF4-FFF2-40B4-BE49-F238E27FC236}">
                <a16:creationId xmlns:a16="http://schemas.microsoft.com/office/drawing/2014/main" id="{C77F3593-6E9B-430A-9BEA-3CD1A500B45C}"/>
              </a:ext>
            </a:extLst>
          </p:cNvPr>
          <p:cNvCxnSpPr/>
          <p:nvPr/>
        </p:nvCxnSpPr>
        <p:spPr>
          <a:xfrm>
            <a:off x="5979704" y="4847422"/>
            <a:ext cx="470879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Shape 173"/>
          <p:cNvSpPr/>
          <p:nvPr/>
        </p:nvSpPr>
        <p:spPr>
          <a:xfrm>
            <a:off x="261256" y="920953"/>
            <a:ext cx="11685322" cy="7694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en-GB" sz="4400" u="sng" dirty="0" smtClean="0">
                <a:solidFill>
                  <a:srgbClr val="02236A"/>
                </a:solidFill>
              </a:rPr>
              <a:t>Practical activity</a:t>
            </a:r>
            <a:r>
              <a:rPr lang="en-GB" sz="4400" dirty="0" smtClean="0">
                <a:solidFill>
                  <a:srgbClr val="02236A"/>
                </a:solidFill>
              </a:rPr>
              <a:t>: </a:t>
            </a:r>
            <a:r>
              <a:rPr lang="en-GB" sz="3200" dirty="0" smtClean="0">
                <a:solidFill>
                  <a:srgbClr val="02236A"/>
                </a:solidFill>
              </a:rPr>
              <a:t>10.1.1 Construction of ray course</a:t>
            </a:r>
            <a:endParaRPr lang="en-GB" sz="3200" dirty="0">
              <a:solidFill>
                <a:srgbClr val="02236A"/>
              </a:solidFill>
            </a:endParaRPr>
          </a:p>
        </p:txBody>
      </p:sp>
    </p:spTree>
    <p:extLst>
      <p:ext uri="{BB962C8B-B14F-4D97-AF65-F5344CB8AC3E}">
        <p14:creationId xmlns:p14="http://schemas.microsoft.com/office/powerpoint/2010/main" val="2324803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checkerboard(across)">
                                      <p:cBhvr>
                                        <p:cTn id="7" dur="500"/>
                                        <p:tgtEl>
                                          <p:spTgt spid="71"/>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5"/>
                                        </p:tgtEl>
                                        <p:attrNameLst>
                                          <p:attrName>style.visibility</p:attrName>
                                        </p:attrNameLst>
                                      </p:cBhvr>
                                      <p:to>
                                        <p:strVal val="visible"/>
                                      </p:to>
                                    </p:set>
                                    <p:animEffect transition="in" filter="wipe(left)">
                                      <p:cBhvr>
                                        <p:cTn id="11" dur="500"/>
                                        <p:tgtEl>
                                          <p:spTgt spid="65"/>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67"/>
                                        </p:tgtEl>
                                        <p:attrNameLst>
                                          <p:attrName>style.visibility</p:attrName>
                                        </p:attrNameLst>
                                      </p:cBhvr>
                                      <p:to>
                                        <p:strVal val="visible"/>
                                      </p:to>
                                    </p:set>
                                    <p:animEffect transition="in" filter="wipe(left)">
                                      <p:cBhvr>
                                        <p:cTn id="15" dur="500"/>
                                        <p:tgtEl>
                                          <p:spTgt spid="67"/>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72"/>
                                        </p:tgtEl>
                                        <p:attrNameLst>
                                          <p:attrName>style.visibility</p:attrName>
                                        </p:attrNameLst>
                                      </p:cBhvr>
                                      <p:to>
                                        <p:strVal val="visible"/>
                                      </p:to>
                                    </p:set>
                                    <p:animEffect transition="in" filter="checkerboard(across)">
                                      <p:cBhvr>
                                        <p:cTn id="20" dur="500"/>
                                        <p:tgtEl>
                                          <p:spTgt spid="72"/>
                                        </p:tgtEl>
                                      </p:cBhvr>
                                    </p:animEffect>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66"/>
                                        </p:tgtEl>
                                        <p:attrNameLst>
                                          <p:attrName>style.visibility</p:attrName>
                                        </p:attrNameLst>
                                      </p:cBhvr>
                                      <p:to>
                                        <p:strVal val="visible"/>
                                      </p:to>
                                    </p:set>
                                    <p:animEffect transition="in" filter="wipe(left)">
                                      <p:cBhvr>
                                        <p:cTn id="24" dur="500"/>
                                        <p:tgtEl>
                                          <p:spTgt spid="66"/>
                                        </p:tgtEl>
                                      </p:cBhvr>
                                    </p:animEffect>
                                  </p:childTnLst>
                                </p:cTn>
                              </p:par>
                            </p:childTnLst>
                          </p:cTn>
                        </p:par>
                        <p:par>
                          <p:cTn id="25" fill="hold">
                            <p:stCondLst>
                              <p:cond delay="1000"/>
                            </p:stCondLst>
                            <p:childTnLst>
                              <p:par>
                                <p:cTn id="26" presetID="22" presetClass="entr" presetSubtype="8" fill="hold" nodeType="afterEffect">
                                  <p:stCondLst>
                                    <p:cond delay="0"/>
                                  </p:stCondLst>
                                  <p:childTnLst>
                                    <p:set>
                                      <p:cBhvr>
                                        <p:cTn id="27" dur="1" fill="hold">
                                          <p:stCondLst>
                                            <p:cond delay="0"/>
                                          </p:stCondLst>
                                        </p:cTn>
                                        <p:tgtEl>
                                          <p:spTgt spid="74"/>
                                        </p:tgtEl>
                                        <p:attrNameLst>
                                          <p:attrName>style.visibility</p:attrName>
                                        </p:attrNameLst>
                                      </p:cBhvr>
                                      <p:to>
                                        <p:strVal val="visible"/>
                                      </p:to>
                                    </p:set>
                                    <p:animEffect transition="in" filter="wipe(left)">
                                      <p:cBhvr>
                                        <p:cTn id="28" dur="500"/>
                                        <p:tgtEl>
                                          <p:spTgt spid="74"/>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73"/>
                                        </p:tgtEl>
                                        <p:attrNameLst>
                                          <p:attrName>style.visibility</p:attrName>
                                        </p:attrNameLst>
                                      </p:cBhvr>
                                      <p:to>
                                        <p:strVal val="visible"/>
                                      </p:to>
                                    </p:set>
                                    <p:animEffect transition="in" filter="checkerboard(across)">
                                      <p:cBhvr>
                                        <p:cTn id="33" dur="500"/>
                                        <p:tgtEl>
                                          <p:spTgt spid="73"/>
                                        </p:tgtEl>
                                      </p:cBhvr>
                                    </p:animEffect>
                                  </p:childTnLst>
                                </p:cTn>
                              </p:par>
                            </p:childTnLst>
                          </p:cTn>
                        </p:par>
                        <p:par>
                          <p:cTn id="34" fill="hold">
                            <p:stCondLst>
                              <p:cond delay="500"/>
                            </p:stCondLst>
                            <p:childTnLst>
                              <p:par>
                                <p:cTn id="35" presetID="22" presetClass="entr" presetSubtype="8" fill="hold" nodeType="afterEffect">
                                  <p:stCondLst>
                                    <p:cond delay="0"/>
                                  </p:stCondLst>
                                  <p:childTnLst>
                                    <p:set>
                                      <p:cBhvr>
                                        <p:cTn id="36" dur="1" fill="hold">
                                          <p:stCondLst>
                                            <p:cond delay="0"/>
                                          </p:stCondLst>
                                        </p:cTn>
                                        <p:tgtEl>
                                          <p:spTgt spid="68"/>
                                        </p:tgtEl>
                                        <p:attrNameLst>
                                          <p:attrName>style.visibility</p:attrName>
                                        </p:attrNameLst>
                                      </p:cBhvr>
                                      <p:to>
                                        <p:strVal val="visible"/>
                                      </p:to>
                                    </p:set>
                                    <p:animEffect transition="in" filter="wipe(left)">
                                      <p:cBhvr>
                                        <p:cTn id="37"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72" grpId="0"/>
      <p:bldP spid="7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2.jpg">
            <a:extLst>
              <a:ext uri="{FF2B5EF4-FFF2-40B4-BE49-F238E27FC236}">
                <a16:creationId xmlns:a16="http://schemas.microsoft.com/office/drawing/2014/main" id="{E7D86E1B-B265-46BD-8359-07F1416579F2}"/>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10" name="image1.png">
            <a:extLst>
              <a:ext uri="{FF2B5EF4-FFF2-40B4-BE49-F238E27FC236}">
                <a16:creationId xmlns:a16="http://schemas.microsoft.com/office/drawing/2014/main" id="{EBE6FDF3-417E-4E68-AFF9-71A856D62A4A}"/>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170" name="Shape 170"/>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cxnSp>
        <p:nvCxnSpPr>
          <p:cNvPr id="20" name="Přímá spojnice 19">
            <a:extLst>
              <a:ext uri="{FF2B5EF4-FFF2-40B4-BE49-F238E27FC236}">
                <a16:creationId xmlns:a16="http://schemas.microsoft.com/office/drawing/2014/main" id="{EDC01555-422F-403F-A597-8AB44CCF7780}"/>
              </a:ext>
            </a:extLst>
          </p:cNvPr>
          <p:cNvCxnSpPr/>
          <p:nvPr/>
        </p:nvCxnSpPr>
        <p:spPr>
          <a:xfrm>
            <a:off x="994559" y="3456380"/>
            <a:ext cx="10196119" cy="0"/>
          </a:xfrm>
          <a:prstGeom prst="line">
            <a:avLst/>
          </a:prstGeom>
          <a:ln w="952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21" name="Přímá spojnice se šipkou 20">
            <a:extLst>
              <a:ext uri="{FF2B5EF4-FFF2-40B4-BE49-F238E27FC236}">
                <a16:creationId xmlns:a16="http://schemas.microsoft.com/office/drawing/2014/main" id="{5EB5D5C3-776B-43C0-B096-3383DBC13F83}"/>
              </a:ext>
            </a:extLst>
          </p:cNvPr>
          <p:cNvCxnSpPr/>
          <p:nvPr/>
        </p:nvCxnSpPr>
        <p:spPr>
          <a:xfrm>
            <a:off x="4531800" y="2202645"/>
            <a:ext cx="0" cy="2500543"/>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23" name="Přímá spojnice se šipkou 22">
            <a:extLst>
              <a:ext uri="{FF2B5EF4-FFF2-40B4-BE49-F238E27FC236}">
                <a16:creationId xmlns:a16="http://schemas.microsoft.com/office/drawing/2014/main" id="{9098A502-F0BB-44BB-823C-D358640B1D0A}"/>
              </a:ext>
            </a:extLst>
          </p:cNvPr>
          <p:cNvCxnSpPr/>
          <p:nvPr/>
        </p:nvCxnSpPr>
        <p:spPr>
          <a:xfrm>
            <a:off x="1275091" y="3383649"/>
            <a:ext cx="3250936" cy="5933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Přímá spojnice se šipkou 23">
            <a:extLst>
              <a:ext uri="{FF2B5EF4-FFF2-40B4-BE49-F238E27FC236}">
                <a16:creationId xmlns:a16="http://schemas.microsoft.com/office/drawing/2014/main" id="{9FE3C57F-089B-454F-A02C-586CA24CE8D1}"/>
              </a:ext>
            </a:extLst>
          </p:cNvPr>
          <p:cNvCxnSpPr/>
          <p:nvPr/>
        </p:nvCxnSpPr>
        <p:spPr>
          <a:xfrm>
            <a:off x="8507732" y="2624020"/>
            <a:ext cx="0" cy="1878293"/>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25" name="Přímá spojnice 24">
            <a:extLst>
              <a:ext uri="{FF2B5EF4-FFF2-40B4-BE49-F238E27FC236}">
                <a16:creationId xmlns:a16="http://schemas.microsoft.com/office/drawing/2014/main" id="{031D9251-2D5A-416A-8132-96A9D37BC0F3}"/>
              </a:ext>
            </a:extLst>
          </p:cNvPr>
          <p:cNvCxnSpPr/>
          <p:nvPr/>
        </p:nvCxnSpPr>
        <p:spPr>
          <a:xfrm flipV="1">
            <a:off x="7410430" y="3167771"/>
            <a:ext cx="0" cy="597600"/>
          </a:xfrm>
          <a:prstGeom prst="line">
            <a:avLst/>
          </a:prstGeom>
          <a:ln w="19050"/>
        </p:spPr>
        <p:style>
          <a:lnRef idx="1">
            <a:schemeClr val="dk1"/>
          </a:lnRef>
          <a:fillRef idx="0">
            <a:schemeClr val="dk1"/>
          </a:fillRef>
          <a:effectRef idx="0">
            <a:schemeClr val="dk1"/>
          </a:effectRef>
          <a:fontRef idx="minor">
            <a:schemeClr val="tx1"/>
          </a:fontRef>
        </p:style>
      </p:cxnSp>
      <p:cxnSp>
        <p:nvCxnSpPr>
          <p:cNvPr id="26" name="Přímá spojnice 25">
            <a:extLst>
              <a:ext uri="{FF2B5EF4-FFF2-40B4-BE49-F238E27FC236}">
                <a16:creationId xmlns:a16="http://schemas.microsoft.com/office/drawing/2014/main" id="{CB0299A8-A773-45CD-92A8-684D545C226F}"/>
              </a:ext>
            </a:extLst>
          </p:cNvPr>
          <p:cNvCxnSpPr/>
          <p:nvPr/>
        </p:nvCxnSpPr>
        <p:spPr>
          <a:xfrm flipV="1">
            <a:off x="1676840" y="3149296"/>
            <a:ext cx="0" cy="595697"/>
          </a:xfrm>
          <a:prstGeom prst="line">
            <a:avLst/>
          </a:prstGeom>
          <a:ln w="19050"/>
        </p:spPr>
        <p:style>
          <a:lnRef idx="1">
            <a:schemeClr val="dk1"/>
          </a:lnRef>
          <a:fillRef idx="0">
            <a:schemeClr val="dk1"/>
          </a:fillRef>
          <a:effectRef idx="0">
            <a:schemeClr val="dk1"/>
          </a:effectRef>
          <a:fontRef idx="minor">
            <a:schemeClr val="tx1"/>
          </a:fontRef>
        </p:style>
      </p:cxnSp>
      <p:cxnSp>
        <p:nvCxnSpPr>
          <p:cNvPr id="27" name="Přímá spojnice 26">
            <a:extLst>
              <a:ext uri="{FF2B5EF4-FFF2-40B4-BE49-F238E27FC236}">
                <a16:creationId xmlns:a16="http://schemas.microsoft.com/office/drawing/2014/main" id="{38BF9276-E1B0-4B7C-9BF0-0433E8985B93}"/>
              </a:ext>
            </a:extLst>
          </p:cNvPr>
          <p:cNvCxnSpPr/>
          <p:nvPr/>
        </p:nvCxnSpPr>
        <p:spPr>
          <a:xfrm flipV="1">
            <a:off x="9645732" y="3156222"/>
            <a:ext cx="0" cy="595697"/>
          </a:xfrm>
          <a:prstGeom prst="line">
            <a:avLst/>
          </a:prstGeom>
          <a:ln w="19050"/>
        </p:spPr>
        <p:style>
          <a:lnRef idx="1">
            <a:schemeClr val="dk1"/>
          </a:lnRef>
          <a:fillRef idx="0">
            <a:schemeClr val="dk1"/>
          </a:fillRef>
          <a:effectRef idx="0">
            <a:schemeClr val="dk1"/>
          </a:effectRef>
          <a:fontRef idx="minor">
            <a:schemeClr val="tx1"/>
          </a:fontRef>
        </p:style>
      </p:cxnSp>
      <p:sp>
        <p:nvSpPr>
          <p:cNvPr id="28" name="Textové pole 2">
            <a:extLst>
              <a:ext uri="{FF2B5EF4-FFF2-40B4-BE49-F238E27FC236}">
                <a16:creationId xmlns:a16="http://schemas.microsoft.com/office/drawing/2014/main" id="{F53136A3-BE9F-4D7D-9312-618DA941CC70}"/>
              </a:ext>
            </a:extLst>
          </p:cNvPr>
          <p:cNvSpPr txBox="1">
            <a:spLocks noChangeArrowheads="1"/>
          </p:cNvSpPr>
          <p:nvPr/>
        </p:nvSpPr>
        <p:spPr bwMode="auto">
          <a:xfrm>
            <a:off x="1291253" y="3726521"/>
            <a:ext cx="768865" cy="796572"/>
          </a:xfrm>
          <a:prstGeom prst="rect">
            <a:avLst/>
          </a:prstGeom>
          <a:noFill/>
          <a:ln w="9525">
            <a:noFill/>
            <a:miter lim="800000"/>
            <a:headEnd/>
            <a:tailEnd/>
          </a:ln>
        </p:spPr>
        <p:txBody>
          <a:bodyPr rot="0" vert="horz" wrap="square" lIns="91440" tIns="45720" rIns="91440" bIns="45720" anchor="t" anchorCtr="0">
            <a:noAutofit/>
          </a:bodyPr>
          <a:lstStyle/>
          <a:p>
            <a:pPr>
              <a:spcAft>
                <a:spcPts val="0"/>
              </a:spcAft>
            </a:pPr>
            <a:r>
              <a:rPr lang="sk-SK" sz="1200" i="1">
                <a:effectLst/>
                <a:latin typeface="Times New Roman" panose="02020603050405020304" pitchFamily="18" charset="0"/>
                <a:ea typeface="Times New Roman" panose="02020603050405020304" pitchFamily="18" charset="0"/>
              </a:rPr>
              <a:t>F</a:t>
            </a:r>
            <a:r>
              <a:rPr lang="sk-SK" sz="1200" baseline="-25000">
                <a:effectLst/>
                <a:latin typeface="Times New Roman" panose="02020603050405020304" pitchFamily="18" charset="0"/>
                <a:ea typeface="Times New Roman" panose="02020603050405020304" pitchFamily="18" charset="0"/>
              </a:rPr>
              <a:t>ob</a:t>
            </a:r>
            <a:endParaRPr lang="cs-CZ" sz="1200">
              <a:effectLst/>
              <a:latin typeface="Times New Roman" panose="02020603050405020304" pitchFamily="18" charset="0"/>
              <a:ea typeface="Times New Roman" panose="02020603050405020304" pitchFamily="18" charset="0"/>
            </a:endParaRPr>
          </a:p>
        </p:txBody>
      </p:sp>
      <p:sp>
        <p:nvSpPr>
          <p:cNvPr id="29" name="Textové pole 2">
            <a:extLst>
              <a:ext uri="{FF2B5EF4-FFF2-40B4-BE49-F238E27FC236}">
                <a16:creationId xmlns:a16="http://schemas.microsoft.com/office/drawing/2014/main" id="{592AA14D-FC43-44F6-BC27-5CBE0C864049}"/>
              </a:ext>
            </a:extLst>
          </p:cNvPr>
          <p:cNvSpPr txBox="1">
            <a:spLocks noChangeArrowheads="1"/>
          </p:cNvSpPr>
          <p:nvPr/>
        </p:nvSpPr>
        <p:spPr bwMode="auto">
          <a:xfrm>
            <a:off x="9111510" y="3728830"/>
            <a:ext cx="1087494" cy="796572"/>
          </a:xfrm>
          <a:prstGeom prst="rect">
            <a:avLst/>
          </a:prstGeom>
          <a:noFill/>
          <a:ln w="9525">
            <a:noFill/>
            <a:miter lim="800000"/>
            <a:headEnd/>
            <a:tailEnd/>
          </a:ln>
        </p:spPr>
        <p:txBody>
          <a:bodyPr rot="0" vert="horz" wrap="square" lIns="91440" tIns="45720" rIns="91440" bIns="45720" anchor="t" anchorCtr="0">
            <a:noAutofit/>
          </a:bodyPr>
          <a:lstStyle/>
          <a:p>
            <a:pPr>
              <a:spcAft>
                <a:spcPts val="0"/>
              </a:spcAft>
            </a:pPr>
            <a:r>
              <a:rPr lang="sk-SK" sz="1200" i="1">
                <a:effectLst/>
                <a:latin typeface="Times New Roman" panose="02020603050405020304" pitchFamily="18" charset="0"/>
                <a:ea typeface="Times New Roman" panose="02020603050405020304" pitchFamily="18" charset="0"/>
              </a:rPr>
              <a:t>F</a:t>
            </a:r>
            <a:r>
              <a:rPr lang="en-GB" sz="1200" i="1">
                <a:effectLst/>
                <a:latin typeface="Times New Roman" panose="02020603050405020304" pitchFamily="18" charset="0"/>
                <a:ea typeface="Times New Roman" panose="02020603050405020304" pitchFamily="18" charset="0"/>
              </a:rPr>
              <a:t>’</a:t>
            </a:r>
            <a:r>
              <a:rPr lang="sk-SK" sz="1200" baseline="-25000">
                <a:effectLst/>
                <a:latin typeface="Times New Roman" panose="02020603050405020304" pitchFamily="18" charset="0"/>
                <a:ea typeface="Times New Roman" panose="02020603050405020304" pitchFamily="18" charset="0"/>
              </a:rPr>
              <a:t>ok</a:t>
            </a:r>
            <a:endParaRPr lang="cs-CZ" sz="1200">
              <a:effectLst/>
              <a:latin typeface="Times New Roman" panose="02020603050405020304" pitchFamily="18" charset="0"/>
              <a:ea typeface="Times New Roman" panose="02020603050405020304" pitchFamily="18" charset="0"/>
            </a:endParaRPr>
          </a:p>
        </p:txBody>
      </p:sp>
      <p:sp>
        <p:nvSpPr>
          <p:cNvPr id="30" name="Textové pole 2">
            <a:extLst>
              <a:ext uri="{FF2B5EF4-FFF2-40B4-BE49-F238E27FC236}">
                <a16:creationId xmlns:a16="http://schemas.microsoft.com/office/drawing/2014/main" id="{BDEFBD2F-36E7-41D5-9CA5-D1D30E2655BF}"/>
              </a:ext>
            </a:extLst>
          </p:cNvPr>
          <p:cNvSpPr txBox="1">
            <a:spLocks noChangeArrowheads="1"/>
          </p:cNvSpPr>
          <p:nvPr/>
        </p:nvSpPr>
        <p:spPr bwMode="auto">
          <a:xfrm>
            <a:off x="6610967" y="2642491"/>
            <a:ext cx="1641631" cy="796572"/>
          </a:xfrm>
          <a:prstGeom prst="rect">
            <a:avLst/>
          </a:prstGeom>
          <a:noFill/>
          <a:ln w="9525">
            <a:noFill/>
            <a:miter lim="800000"/>
            <a:headEnd/>
            <a:tailEnd/>
          </a:ln>
        </p:spPr>
        <p:txBody>
          <a:bodyPr rot="0" vert="horz" wrap="square" lIns="91440" tIns="45720" rIns="91440" bIns="45720" anchor="t" anchorCtr="0">
            <a:noAutofit/>
          </a:bodyPr>
          <a:lstStyle/>
          <a:p>
            <a:pPr>
              <a:spcAft>
                <a:spcPts val="0"/>
              </a:spcAft>
            </a:pPr>
            <a:r>
              <a:rPr lang="sk-SK" sz="1200" i="1">
                <a:effectLst/>
                <a:latin typeface="Times New Roman" panose="02020603050405020304" pitchFamily="18" charset="0"/>
                <a:ea typeface="Times New Roman" panose="02020603050405020304" pitchFamily="18" charset="0"/>
              </a:rPr>
              <a:t>F’</a:t>
            </a:r>
            <a:r>
              <a:rPr lang="sk-SK" sz="1200" baseline="-25000">
                <a:effectLst/>
                <a:latin typeface="Times New Roman" panose="02020603050405020304" pitchFamily="18" charset="0"/>
                <a:ea typeface="Times New Roman" panose="02020603050405020304" pitchFamily="18" charset="0"/>
              </a:rPr>
              <a:t>ob </a:t>
            </a:r>
            <a:r>
              <a:rPr lang="sk-SK" sz="1200">
                <a:effectLst/>
                <a:latin typeface="Times New Roman" panose="02020603050405020304" pitchFamily="18" charset="0"/>
                <a:ea typeface="Times New Roman" panose="02020603050405020304" pitchFamily="18" charset="0"/>
              </a:rPr>
              <a:t>= </a:t>
            </a:r>
            <a:r>
              <a:rPr lang="sk-SK" sz="1200" i="1">
                <a:effectLst/>
                <a:latin typeface="Times New Roman" panose="02020603050405020304" pitchFamily="18" charset="0"/>
                <a:ea typeface="Times New Roman" panose="02020603050405020304" pitchFamily="18" charset="0"/>
              </a:rPr>
              <a:t>F</a:t>
            </a:r>
            <a:r>
              <a:rPr lang="sk-SK" sz="1200" baseline="-25000">
                <a:effectLst/>
                <a:latin typeface="Times New Roman" panose="02020603050405020304" pitchFamily="18" charset="0"/>
                <a:ea typeface="Times New Roman" panose="02020603050405020304" pitchFamily="18" charset="0"/>
              </a:rPr>
              <a:t>ok</a:t>
            </a:r>
            <a:endParaRPr lang="cs-CZ" sz="1200">
              <a:effectLst/>
              <a:latin typeface="Times New Roman" panose="02020603050405020304" pitchFamily="18" charset="0"/>
              <a:ea typeface="Times New Roman" panose="02020603050405020304" pitchFamily="18" charset="0"/>
            </a:endParaRPr>
          </a:p>
        </p:txBody>
      </p:sp>
      <p:sp>
        <p:nvSpPr>
          <p:cNvPr id="31" name="Textové pole 2">
            <a:extLst>
              <a:ext uri="{FF2B5EF4-FFF2-40B4-BE49-F238E27FC236}">
                <a16:creationId xmlns:a16="http://schemas.microsoft.com/office/drawing/2014/main" id="{109CA256-3561-425B-B65E-87A058F0C10F}"/>
              </a:ext>
            </a:extLst>
          </p:cNvPr>
          <p:cNvSpPr txBox="1">
            <a:spLocks noChangeArrowheads="1"/>
          </p:cNvSpPr>
          <p:nvPr/>
        </p:nvSpPr>
        <p:spPr bwMode="auto">
          <a:xfrm>
            <a:off x="3701749" y="4775918"/>
            <a:ext cx="1641631" cy="796572"/>
          </a:xfrm>
          <a:prstGeom prst="rect">
            <a:avLst/>
          </a:prstGeom>
          <a:noFill/>
          <a:ln w="9525">
            <a:noFill/>
            <a:miter lim="800000"/>
            <a:headEnd/>
            <a:tailEnd/>
          </a:ln>
        </p:spPr>
        <p:txBody>
          <a:bodyPr rot="0" vert="horz" wrap="square" lIns="91440" tIns="45720" rIns="91440" bIns="45720" anchor="t" anchorCtr="0">
            <a:noAutofit/>
          </a:bodyPr>
          <a:lstStyle/>
          <a:p>
            <a:pPr algn="ctr">
              <a:spcAft>
                <a:spcPts val="0"/>
              </a:spcAft>
            </a:pPr>
            <a:r>
              <a:rPr lang="en-GB" sz="1200" dirty="0" smtClean="0">
                <a:effectLst/>
                <a:latin typeface="Times New Roman" panose="02020603050405020304" pitchFamily="18" charset="0"/>
                <a:ea typeface="Times New Roman" panose="02020603050405020304" pitchFamily="18" charset="0"/>
              </a:rPr>
              <a:t>Objective</a:t>
            </a:r>
            <a:endParaRPr lang="en-GB" sz="1200" dirty="0">
              <a:effectLst/>
              <a:latin typeface="Times New Roman" panose="02020603050405020304" pitchFamily="18" charset="0"/>
              <a:ea typeface="Times New Roman" panose="02020603050405020304" pitchFamily="18" charset="0"/>
            </a:endParaRPr>
          </a:p>
        </p:txBody>
      </p:sp>
      <p:sp>
        <p:nvSpPr>
          <p:cNvPr id="32" name="Textové pole 2">
            <a:extLst>
              <a:ext uri="{FF2B5EF4-FFF2-40B4-BE49-F238E27FC236}">
                <a16:creationId xmlns:a16="http://schemas.microsoft.com/office/drawing/2014/main" id="{9C9D6C3F-F6FF-479A-BAE3-0F17BEEA154B}"/>
              </a:ext>
            </a:extLst>
          </p:cNvPr>
          <p:cNvSpPr txBox="1">
            <a:spLocks noChangeArrowheads="1"/>
          </p:cNvSpPr>
          <p:nvPr/>
        </p:nvSpPr>
        <p:spPr bwMode="auto">
          <a:xfrm>
            <a:off x="7677681" y="4775918"/>
            <a:ext cx="1641631" cy="796572"/>
          </a:xfrm>
          <a:prstGeom prst="rect">
            <a:avLst/>
          </a:prstGeom>
          <a:noFill/>
          <a:ln w="9525">
            <a:noFill/>
            <a:miter lim="800000"/>
            <a:headEnd/>
            <a:tailEnd/>
          </a:ln>
        </p:spPr>
        <p:txBody>
          <a:bodyPr rot="0" vert="horz" wrap="square" lIns="91440" tIns="45720" rIns="91440" bIns="45720" anchor="t" anchorCtr="0">
            <a:noAutofit/>
          </a:bodyPr>
          <a:lstStyle/>
          <a:p>
            <a:pPr algn="ctr">
              <a:spcAft>
                <a:spcPts val="0"/>
              </a:spcAft>
            </a:pPr>
            <a:r>
              <a:rPr lang="cs-CZ" sz="1200" dirty="0" err="1" smtClean="0">
                <a:effectLst/>
                <a:latin typeface="Times New Roman" panose="02020603050405020304" pitchFamily="18" charset="0"/>
                <a:ea typeface="Times New Roman" panose="02020603050405020304" pitchFamily="18" charset="0"/>
              </a:rPr>
              <a:t>Eyepiece</a:t>
            </a:r>
            <a:endParaRPr lang="cs-CZ" sz="1200" dirty="0">
              <a:effectLst/>
              <a:latin typeface="Times New Roman" panose="02020603050405020304" pitchFamily="18" charset="0"/>
              <a:ea typeface="Times New Roman" panose="02020603050405020304" pitchFamily="18" charset="0"/>
            </a:endParaRPr>
          </a:p>
        </p:txBody>
      </p:sp>
      <p:cxnSp>
        <p:nvCxnSpPr>
          <p:cNvPr id="33" name="Přímá spojnice se šipkou 32">
            <a:extLst>
              <a:ext uri="{FF2B5EF4-FFF2-40B4-BE49-F238E27FC236}">
                <a16:creationId xmlns:a16="http://schemas.microsoft.com/office/drawing/2014/main" id="{9098A502-F0BB-44BB-823C-D358640B1D0A}"/>
              </a:ext>
            </a:extLst>
          </p:cNvPr>
          <p:cNvCxnSpPr/>
          <p:nvPr/>
        </p:nvCxnSpPr>
        <p:spPr>
          <a:xfrm>
            <a:off x="4531800" y="3977037"/>
            <a:ext cx="397593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Přímá spojnice se šipkou 33">
            <a:extLst>
              <a:ext uri="{FF2B5EF4-FFF2-40B4-BE49-F238E27FC236}">
                <a16:creationId xmlns:a16="http://schemas.microsoft.com/office/drawing/2014/main" id="{9098A502-F0BB-44BB-823C-D358640B1D0A}"/>
              </a:ext>
            </a:extLst>
          </p:cNvPr>
          <p:cNvCxnSpPr/>
          <p:nvPr/>
        </p:nvCxnSpPr>
        <p:spPr>
          <a:xfrm flipV="1">
            <a:off x="8507732" y="2800350"/>
            <a:ext cx="2564757" cy="11766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a:extLst>
              <a:ext uri="{FF2B5EF4-FFF2-40B4-BE49-F238E27FC236}">
                <a16:creationId xmlns:a16="http://schemas.microsoft.com/office/drawing/2014/main" id="{BDBF755B-6163-4AC3-A88A-849648EEF4DB}"/>
              </a:ext>
            </a:extLst>
          </p:cNvPr>
          <p:cNvCxnSpPr/>
          <p:nvPr/>
        </p:nvCxnSpPr>
        <p:spPr>
          <a:xfrm>
            <a:off x="4531800" y="3468148"/>
            <a:ext cx="3975931" cy="7000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Přímá spojnice se šipkou 35">
            <a:extLst>
              <a:ext uri="{FF2B5EF4-FFF2-40B4-BE49-F238E27FC236}">
                <a16:creationId xmlns:a16="http://schemas.microsoft.com/office/drawing/2014/main" id="{BDBF755B-6163-4AC3-A88A-849648EEF4DB}"/>
              </a:ext>
            </a:extLst>
          </p:cNvPr>
          <p:cNvCxnSpPr/>
          <p:nvPr/>
        </p:nvCxnSpPr>
        <p:spPr>
          <a:xfrm>
            <a:off x="1254255" y="2894215"/>
            <a:ext cx="3267154" cy="5739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Přímá spojnice se šipkou 37">
            <a:extLst>
              <a:ext uri="{FF2B5EF4-FFF2-40B4-BE49-F238E27FC236}">
                <a16:creationId xmlns:a16="http://schemas.microsoft.com/office/drawing/2014/main" id="{BDBF755B-6163-4AC3-A88A-849648EEF4DB}"/>
              </a:ext>
            </a:extLst>
          </p:cNvPr>
          <p:cNvCxnSpPr/>
          <p:nvPr/>
        </p:nvCxnSpPr>
        <p:spPr>
          <a:xfrm>
            <a:off x="1254255" y="2398014"/>
            <a:ext cx="3267154" cy="5739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Přímá spojnice se šipkou 38">
            <a:extLst>
              <a:ext uri="{FF2B5EF4-FFF2-40B4-BE49-F238E27FC236}">
                <a16:creationId xmlns:a16="http://schemas.microsoft.com/office/drawing/2014/main" id="{BDBF755B-6163-4AC3-A88A-849648EEF4DB}"/>
              </a:ext>
            </a:extLst>
          </p:cNvPr>
          <p:cNvCxnSpPr/>
          <p:nvPr/>
        </p:nvCxnSpPr>
        <p:spPr>
          <a:xfrm>
            <a:off x="4531800" y="2971947"/>
            <a:ext cx="3975931" cy="13877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Přímá spojnice se šipkou 53">
            <a:extLst>
              <a:ext uri="{FF2B5EF4-FFF2-40B4-BE49-F238E27FC236}">
                <a16:creationId xmlns:a16="http://schemas.microsoft.com/office/drawing/2014/main" id="{9098A502-F0BB-44BB-823C-D358640B1D0A}"/>
              </a:ext>
            </a:extLst>
          </p:cNvPr>
          <p:cNvCxnSpPr/>
          <p:nvPr/>
        </p:nvCxnSpPr>
        <p:spPr>
          <a:xfrm flipV="1">
            <a:off x="8507732" y="2985022"/>
            <a:ext cx="2564757" cy="11766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Přímá spojnice se šipkou 54">
            <a:extLst>
              <a:ext uri="{FF2B5EF4-FFF2-40B4-BE49-F238E27FC236}">
                <a16:creationId xmlns:a16="http://schemas.microsoft.com/office/drawing/2014/main" id="{9098A502-F0BB-44BB-823C-D358640B1D0A}"/>
              </a:ext>
            </a:extLst>
          </p:cNvPr>
          <p:cNvCxnSpPr/>
          <p:nvPr/>
        </p:nvCxnSpPr>
        <p:spPr>
          <a:xfrm flipV="1">
            <a:off x="8507732" y="3178943"/>
            <a:ext cx="2564757" cy="11766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2" name="Obdélník 51"/>
          <p:cNvSpPr/>
          <p:nvPr/>
        </p:nvSpPr>
        <p:spPr>
          <a:xfrm>
            <a:off x="182023" y="5158558"/>
            <a:ext cx="8898578" cy="369332"/>
          </a:xfrm>
          <a:prstGeom prst="rect">
            <a:avLst/>
          </a:prstGeom>
        </p:spPr>
        <p:txBody>
          <a:bodyPr wrap="square">
            <a:spAutoFit/>
          </a:bodyPr>
          <a:lstStyle/>
          <a:p>
            <a:r>
              <a:rPr lang="cs-CZ" dirty="0" smtClean="0">
                <a:hlinkClick r:id="rId4"/>
              </a:rPr>
              <a:t>reseneulohy.cz/1741/obraz-slunce-</a:t>
            </a:r>
            <a:r>
              <a:rPr lang="cs-CZ" dirty="0" err="1" smtClean="0">
                <a:hlinkClick r:id="rId4"/>
              </a:rPr>
              <a:t>vytvoreny</a:t>
            </a:r>
            <a:r>
              <a:rPr lang="cs-CZ" dirty="0" smtClean="0">
                <a:hlinkClick r:id="rId4"/>
              </a:rPr>
              <a:t>-pomoci-</a:t>
            </a:r>
            <a:r>
              <a:rPr lang="cs-CZ" dirty="0" err="1" smtClean="0">
                <a:hlinkClick r:id="rId4"/>
              </a:rPr>
              <a:t>keplerova</a:t>
            </a:r>
            <a:r>
              <a:rPr lang="cs-CZ" dirty="0" smtClean="0">
                <a:hlinkClick r:id="rId4"/>
              </a:rPr>
              <a:t>-dalekohledu</a:t>
            </a:r>
            <a:endParaRPr lang="cs-CZ" dirty="0"/>
          </a:p>
        </p:txBody>
      </p:sp>
      <p:sp>
        <p:nvSpPr>
          <p:cNvPr id="53" name="TextovéPole 52"/>
          <p:cNvSpPr txBox="1"/>
          <p:nvPr/>
        </p:nvSpPr>
        <p:spPr>
          <a:xfrm>
            <a:off x="391199" y="4090013"/>
            <a:ext cx="1714570" cy="92332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lang="en-US" dirty="0">
                <a:solidFill>
                  <a:srgbClr val="000000"/>
                </a:solidFill>
              </a:rPr>
              <a:t>parallel rays</a:t>
            </a:r>
          </a:p>
          <a:p>
            <a:pPr marL="0" marR="0" indent="0" algn="l" defTabSz="914400" rtl="0" fontAlgn="auto" latinLnBrk="1" hangingPunct="0">
              <a:lnSpc>
                <a:spcPct val="100000"/>
              </a:lnSpc>
              <a:spcBef>
                <a:spcPts val="0"/>
              </a:spcBef>
              <a:spcAft>
                <a:spcPts val="0"/>
              </a:spcAft>
              <a:buClrTx/>
              <a:buSzTx/>
              <a:buFontTx/>
              <a:buNone/>
              <a:tabLst/>
            </a:pPr>
            <a:r>
              <a:rPr lang="en-US" dirty="0">
                <a:solidFill>
                  <a:srgbClr val="000000"/>
                </a:solidFill>
              </a:rPr>
              <a:t>coming from afar</a:t>
            </a:r>
          </a:p>
          <a:p>
            <a:pPr marL="0" marR="0" indent="0" algn="l" defTabSz="914400" rtl="0" fontAlgn="auto" latinLnBrk="1" hangingPunct="0">
              <a:lnSpc>
                <a:spcPct val="100000"/>
              </a:lnSpc>
              <a:spcBef>
                <a:spcPts val="0"/>
              </a:spcBef>
              <a:spcAft>
                <a:spcPts val="0"/>
              </a:spcAft>
              <a:buClrTx/>
              <a:buSzTx/>
              <a:buFontTx/>
              <a:buNone/>
              <a:tabLst/>
            </a:pPr>
            <a:r>
              <a:rPr lang="en-US" dirty="0">
                <a:solidFill>
                  <a:srgbClr val="000000"/>
                </a:solidFill>
              </a:rPr>
              <a:t>object</a:t>
            </a:r>
            <a:endParaRPr kumimoji="0" lang="cs-CZ" sz="1800" b="0" i="0" u="none" strike="noStrike" cap="none" spc="0" normalizeH="0" baseline="0" dirty="0">
              <a:ln>
                <a:noFill/>
              </a:ln>
              <a:solidFill>
                <a:srgbClr val="000000"/>
              </a:solidFill>
              <a:effectLst/>
              <a:uFillTx/>
              <a:latin typeface="Calibri"/>
              <a:ea typeface="Calibri"/>
              <a:cs typeface="Calibri"/>
              <a:sym typeface="Calibri"/>
            </a:endParaRPr>
          </a:p>
        </p:txBody>
      </p:sp>
      <p:sp>
        <p:nvSpPr>
          <p:cNvPr id="58" name="TextovéPole 57"/>
          <p:cNvSpPr txBox="1"/>
          <p:nvPr/>
        </p:nvSpPr>
        <p:spPr>
          <a:xfrm>
            <a:off x="9800954" y="2296933"/>
            <a:ext cx="1227257"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GB" sz="1800" b="0" i="0" u="none" strike="noStrike" cap="none" spc="0" normalizeH="0" baseline="0" dirty="0" smtClean="0">
                <a:ln>
                  <a:noFill/>
                </a:ln>
                <a:solidFill>
                  <a:srgbClr val="000000"/>
                </a:solidFill>
                <a:effectLst/>
                <a:uFillTx/>
                <a:latin typeface="Calibri"/>
                <a:ea typeface="Calibri"/>
                <a:cs typeface="Calibri"/>
                <a:sym typeface="Calibri"/>
              </a:rPr>
              <a:t>parallel rays</a:t>
            </a:r>
            <a:endParaRPr kumimoji="0" lang="en-GB" sz="1800" b="0" i="0" u="none" strike="noStrike" cap="none" spc="0" normalizeH="0" dirty="0" smtClean="0">
              <a:ln>
                <a:noFill/>
              </a:ln>
              <a:solidFill>
                <a:srgbClr val="000000"/>
              </a:solidFill>
              <a:effectLst/>
              <a:uFillTx/>
              <a:latin typeface="Calibri"/>
              <a:ea typeface="Calibri"/>
              <a:cs typeface="Calibri"/>
              <a:sym typeface="Calibri"/>
            </a:endParaRPr>
          </a:p>
        </p:txBody>
      </p:sp>
      <p:sp>
        <p:nvSpPr>
          <p:cNvPr id="37" name="Shape 173"/>
          <p:cNvSpPr/>
          <p:nvPr/>
        </p:nvSpPr>
        <p:spPr>
          <a:xfrm>
            <a:off x="261256" y="920953"/>
            <a:ext cx="11685322" cy="7694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en-GB" sz="4400" u="sng" dirty="0" smtClean="0">
                <a:solidFill>
                  <a:srgbClr val="02236A"/>
                </a:solidFill>
              </a:rPr>
              <a:t>Practical activity</a:t>
            </a:r>
            <a:r>
              <a:rPr lang="en-GB" sz="4400" dirty="0" smtClean="0">
                <a:solidFill>
                  <a:srgbClr val="02236A"/>
                </a:solidFill>
              </a:rPr>
              <a:t>: </a:t>
            </a:r>
            <a:r>
              <a:rPr lang="en-GB" sz="3200" dirty="0" smtClean="0">
                <a:solidFill>
                  <a:srgbClr val="02236A"/>
                </a:solidFill>
              </a:rPr>
              <a:t>10.1.1 Construction of ray course</a:t>
            </a:r>
            <a:endParaRPr lang="en-GB" sz="3200" dirty="0">
              <a:solidFill>
                <a:srgbClr val="02236A"/>
              </a:solidFill>
            </a:endParaRPr>
          </a:p>
        </p:txBody>
      </p:sp>
    </p:spTree>
    <p:extLst>
      <p:ext uri="{BB962C8B-B14F-4D97-AF65-F5344CB8AC3E}">
        <p14:creationId xmlns:p14="http://schemas.microsoft.com/office/powerpoint/2010/main" val="19886866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left)">
                                      <p:cBhvr>
                                        <p:cTn id="11" dur="500"/>
                                        <p:tgtEl>
                                          <p:spTgt spid="33"/>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wipe(left)">
                                      <p:cBhvr>
                                        <p:cTn id="15" dur="500"/>
                                        <p:tgtEl>
                                          <p:spTgt spid="3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6"/>
                                        </p:tgtEl>
                                        <p:attrNameLst>
                                          <p:attrName>style.visibility</p:attrName>
                                        </p:attrNameLst>
                                      </p:cBhvr>
                                      <p:to>
                                        <p:strVal val="visible"/>
                                      </p:to>
                                    </p:set>
                                    <p:animEffect transition="in" filter="wipe(left)">
                                      <p:cBhvr>
                                        <p:cTn id="20" dur="500"/>
                                        <p:tgtEl>
                                          <p:spTgt spid="36"/>
                                        </p:tgtEl>
                                      </p:cBhvr>
                                    </p:animEffect>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wipe(left)">
                                      <p:cBhvr>
                                        <p:cTn id="24" dur="500"/>
                                        <p:tgtEl>
                                          <p:spTgt spid="35"/>
                                        </p:tgtEl>
                                      </p:cBhvr>
                                    </p:animEffect>
                                  </p:childTnLst>
                                </p:cTn>
                              </p:par>
                            </p:childTnLst>
                          </p:cTn>
                        </p:par>
                        <p:par>
                          <p:cTn id="25" fill="hold">
                            <p:stCondLst>
                              <p:cond delay="1000"/>
                            </p:stCondLst>
                            <p:childTnLst>
                              <p:par>
                                <p:cTn id="26" presetID="22" presetClass="entr" presetSubtype="8" fill="hold" nodeType="afterEffect">
                                  <p:stCondLst>
                                    <p:cond delay="0"/>
                                  </p:stCondLst>
                                  <p:childTnLst>
                                    <p:set>
                                      <p:cBhvr>
                                        <p:cTn id="27" dur="1" fill="hold">
                                          <p:stCondLst>
                                            <p:cond delay="0"/>
                                          </p:stCondLst>
                                        </p:cTn>
                                        <p:tgtEl>
                                          <p:spTgt spid="54"/>
                                        </p:tgtEl>
                                        <p:attrNameLst>
                                          <p:attrName>style.visibility</p:attrName>
                                        </p:attrNameLst>
                                      </p:cBhvr>
                                      <p:to>
                                        <p:strVal val="visible"/>
                                      </p:to>
                                    </p:set>
                                    <p:animEffect transition="in" filter="wipe(left)">
                                      <p:cBhvr>
                                        <p:cTn id="28" dur="500"/>
                                        <p:tgtEl>
                                          <p:spTgt spid="5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38"/>
                                        </p:tgtEl>
                                        <p:attrNameLst>
                                          <p:attrName>style.visibility</p:attrName>
                                        </p:attrNameLst>
                                      </p:cBhvr>
                                      <p:to>
                                        <p:strVal val="visible"/>
                                      </p:to>
                                    </p:set>
                                    <p:animEffect transition="in" filter="wipe(left)">
                                      <p:cBhvr>
                                        <p:cTn id="33" dur="500"/>
                                        <p:tgtEl>
                                          <p:spTgt spid="38"/>
                                        </p:tgtEl>
                                      </p:cBhvr>
                                    </p:animEffect>
                                  </p:childTnLst>
                                </p:cTn>
                              </p:par>
                            </p:childTnLst>
                          </p:cTn>
                        </p:par>
                        <p:par>
                          <p:cTn id="34" fill="hold">
                            <p:stCondLst>
                              <p:cond delay="500"/>
                            </p:stCondLst>
                            <p:childTnLst>
                              <p:par>
                                <p:cTn id="35" presetID="22" presetClass="entr" presetSubtype="8" fill="hold" nodeType="after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wipe(left)">
                                      <p:cBhvr>
                                        <p:cTn id="37" dur="500"/>
                                        <p:tgtEl>
                                          <p:spTgt spid="39"/>
                                        </p:tgtEl>
                                      </p:cBhvr>
                                    </p:animEffect>
                                  </p:childTnLst>
                                </p:cTn>
                              </p:par>
                            </p:childTnLst>
                          </p:cTn>
                        </p:par>
                        <p:par>
                          <p:cTn id="38" fill="hold">
                            <p:stCondLst>
                              <p:cond delay="1000"/>
                            </p:stCondLst>
                            <p:childTnLst>
                              <p:par>
                                <p:cTn id="39" presetID="22" presetClass="entr" presetSubtype="8" fill="hold" nodeType="afterEffect">
                                  <p:stCondLst>
                                    <p:cond delay="0"/>
                                  </p:stCondLst>
                                  <p:childTnLst>
                                    <p:set>
                                      <p:cBhvr>
                                        <p:cTn id="40" dur="1" fill="hold">
                                          <p:stCondLst>
                                            <p:cond delay="0"/>
                                          </p:stCondLst>
                                        </p:cTn>
                                        <p:tgtEl>
                                          <p:spTgt spid="55"/>
                                        </p:tgtEl>
                                        <p:attrNameLst>
                                          <p:attrName>style.visibility</p:attrName>
                                        </p:attrNameLst>
                                      </p:cBhvr>
                                      <p:to>
                                        <p:strVal val="visible"/>
                                      </p:to>
                                    </p:set>
                                    <p:animEffect transition="in" filter="wipe(left)">
                                      <p:cBhvr>
                                        <p:cTn id="41"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2.jpg">
            <a:extLst>
              <a:ext uri="{FF2B5EF4-FFF2-40B4-BE49-F238E27FC236}">
                <a16:creationId xmlns:a16="http://schemas.microsoft.com/office/drawing/2014/main" id="{E7D86E1B-B265-46BD-8359-07F1416579F2}"/>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10" name="image1.png">
            <a:extLst>
              <a:ext uri="{FF2B5EF4-FFF2-40B4-BE49-F238E27FC236}">
                <a16:creationId xmlns:a16="http://schemas.microsoft.com/office/drawing/2014/main" id="{EBE6FDF3-417E-4E68-AFF9-71A856D62A4A}"/>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170" name="Shape 170"/>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sp>
        <p:nvSpPr>
          <p:cNvPr id="173" name="Shape 173"/>
          <p:cNvSpPr/>
          <p:nvPr/>
        </p:nvSpPr>
        <p:spPr>
          <a:xfrm>
            <a:off x="261256" y="920953"/>
            <a:ext cx="11930744" cy="769441"/>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0"/>
            <a:r>
              <a:rPr lang="en-GB" sz="4400" u="sng" dirty="0" smtClean="0">
                <a:solidFill>
                  <a:srgbClr val="02236A"/>
                </a:solidFill>
              </a:rPr>
              <a:t>Practical activity</a:t>
            </a:r>
            <a:r>
              <a:rPr lang="en-GB" sz="4400" dirty="0" smtClean="0">
                <a:solidFill>
                  <a:srgbClr val="02236A"/>
                </a:solidFill>
              </a:rPr>
              <a:t>: </a:t>
            </a:r>
            <a:r>
              <a:rPr lang="en-GB" sz="3200" dirty="0" smtClean="0">
                <a:solidFill>
                  <a:srgbClr val="02236A"/>
                </a:solidFill>
              </a:rPr>
              <a:t>10.1.2 Simple Kepler-type telescope</a:t>
            </a:r>
            <a:endParaRPr lang="en-GB" sz="3200" dirty="0">
              <a:solidFill>
                <a:srgbClr val="02236A"/>
              </a:solidFill>
            </a:endParaRPr>
          </a:p>
        </p:txBody>
      </p:sp>
      <p:sp>
        <p:nvSpPr>
          <p:cNvPr id="174" name="Shape 174"/>
          <p:cNvSpPr/>
          <p:nvPr/>
        </p:nvSpPr>
        <p:spPr>
          <a:xfrm>
            <a:off x="261256" y="2950534"/>
            <a:ext cx="11685322" cy="1077218"/>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en-GB" sz="3600" dirty="0" smtClean="0">
                <a:solidFill>
                  <a:srgbClr val="002060"/>
                </a:solidFill>
              </a:rPr>
              <a:t>Material and tool: </a:t>
            </a:r>
            <a:r>
              <a:rPr lang="en-GB" sz="2800" dirty="0" smtClean="0">
                <a:solidFill>
                  <a:srgbClr val="002060"/>
                </a:solidFill>
              </a:rPr>
              <a:t>Small and large magnifier, ruler, tube for drawings, saw, scissors, </a:t>
            </a:r>
            <a:r>
              <a:rPr lang="cs-CZ" sz="2800" u="sng" dirty="0" err="1" smtClean="0">
                <a:solidFill>
                  <a:srgbClr val="002060"/>
                </a:solidFill>
              </a:rPr>
              <a:t>glue</a:t>
            </a:r>
            <a:r>
              <a:rPr lang="en-GB" sz="2800" u="sng" dirty="0" smtClean="0">
                <a:solidFill>
                  <a:srgbClr val="002060"/>
                </a:solidFill>
              </a:rPr>
              <a:t> gun</a:t>
            </a:r>
            <a:r>
              <a:rPr lang="en-GB" sz="2800" dirty="0" smtClean="0">
                <a:solidFill>
                  <a:srgbClr val="002060"/>
                </a:solidFill>
              </a:rPr>
              <a:t>, calculator</a:t>
            </a:r>
            <a:endParaRPr lang="en-GB" sz="3600" dirty="0">
              <a:solidFill>
                <a:srgbClr val="002060"/>
              </a:solidFill>
            </a:endParaRPr>
          </a:p>
        </p:txBody>
      </p:sp>
      <p:sp>
        <p:nvSpPr>
          <p:cNvPr id="175" name="Shape 175"/>
          <p:cNvSpPr/>
          <p:nvPr/>
        </p:nvSpPr>
        <p:spPr>
          <a:xfrm>
            <a:off x="261256" y="4261512"/>
            <a:ext cx="11685322" cy="1077218"/>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en-GB" sz="3600" dirty="0" smtClean="0">
                <a:solidFill>
                  <a:srgbClr val="002060"/>
                </a:solidFill>
              </a:rPr>
              <a:t>Procedure: </a:t>
            </a:r>
            <a:r>
              <a:rPr lang="en-GB" sz="2800" dirty="0" smtClean="0">
                <a:solidFill>
                  <a:srgbClr val="002060"/>
                </a:solidFill>
              </a:rPr>
              <a:t>According to the instructions, the pupil will create a simple astronomical telescope.</a:t>
            </a:r>
            <a:endParaRPr lang="en-GB" sz="2800" dirty="0">
              <a:solidFill>
                <a:srgbClr val="002060"/>
              </a:solidFill>
            </a:endParaRPr>
          </a:p>
        </p:txBody>
      </p:sp>
      <p:sp>
        <p:nvSpPr>
          <p:cNvPr id="176" name="Shape 176"/>
          <p:cNvSpPr/>
          <p:nvPr/>
        </p:nvSpPr>
        <p:spPr>
          <a:xfrm>
            <a:off x="261256" y="1937439"/>
            <a:ext cx="11685322" cy="64633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en-GB" sz="3600" dirty="0" smtClean="0">
                <a:solidFill>
                  <a:srgbClr val="002060"/>
                </a:solidFill>
              </a:rPr>
              <a:t>Methodical part: </a:t>
            </a:r>
            <a:r>
              <a:rPr lang="en-GB" sz="2800" dirty="0" smtClean="0">
                <a:solidFill>
                  <a:srgbClr val="002060"/>
                </a:solidFill>
              </a:rPr>
              <a:t>Assemble a simple Kepler-type astronomical telescope.</a:t>
            </a:r>
            <a:endParaRPr lang="en-GB" sz="2800" dirty="0">
              <a:solidFill>
                <a:srgbClr val="002060"/>
              </a:solidFill>
            </a:endParaRPr>
          </a:p>
        </p:txBody>
      </p:sp>
    </p:spTree>
    <p:extLst>
      <p:ext uri="{BB962C8B-B14F-4D97-AF65-F5344CB8AC3E}">
        <p14:creationId xmlns:p14="http://schemas.microsoft.com/office/powerpoint/2010/main" val="2437385187"/>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2.jpg">
            <a:extLst>
              <a:ext uri="{FF2B5EF4-FFF2-40B4-BE49-F238E27FC236}">
                <a16:creationId xmlns:a16="http://schemas.microsoft.com/office/drawing/2014/main" id="{E7D86E1B-B265-46BD-8359-07F1416579F2}"/>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10" name="image1.png">
            <a:extLst>
              <a:ext uri="{FF2B5EF4-FFF2-40B4-BE49-F238E27FC236}">
                <a16:creationId xmlns:a16="http://schemas.microsoft.com/office/drawing/2014/main" id="{EBE6FDF3-417E-4E68-AFF9-71A856D62A4A}"/>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170" name="Shape 170"/>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2" name="Obrázek 1">
            <a:extLst>
              <a:ext uri="{FF2B5EF4-FFF2-40B4-BE49-F238E27FC236}">
                <a16:creationId xmlns:a16="http://schemas.microsoft.com/office/drawing/2014/main" id="{4111EE38-7809-4855-A31B-4C45752C07D7}"/>
              </a:ext>
            </a:extLst>
          </p:cNvPr>
          <p:cNvPicPr>
            <a:picLocks noChangeAspect="1"/>
          </p:cNvPicPr>
          <p:nvPr/>
        </p:nvPicPr>
        <p:blipFill>
          <a:blip r:embed="rId4"/>
          <a:stretch>
            <a:fillRect/>
          </a:stretch>
        </p:blipFill>
        <p:spPr>
          <a:xfrm>
            <a:off x="1587482" y="1690394"/>
            <a:ext cx="8849848" cy="3657812"/>
          </a:xfrm>
          <a:prstGeom prst="rect">
            <a:avLst/>
          </a:prstGeom>
        </p:spPr>
      </p:pic>
      <p:sp>
        <p:nvSpPr>
          <p:cNvPr id="7" name="Shape 173"/>
          <p:cNvSpPr/>
          <p:nvPr/>
        </p:nvSpPr>
        <p:spPr>
          <a:xfrm>
            <a:off x="261256" y="920953"/>
            <a:ext cx="11930744" cy="769441"/>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0"/>
            <a:r>
              <a:rPr lang="en-GB" sz="4400" u="sng" dirty="0" smtClean="0">
                <a:solidFill>
                  <a:srgbClr val="02236A"/>
                </a:solidFill>
              </a:rPr>
              <a:t>Practical activity</a:t>
            </a:r>
            <a:r>
              <a:rPr lang="en-GB" sz="4400" dirty="0" smtClean="0">
                <a:solidFill>
                  <a:srgbClr val="02236A"/>
                </a:solidFill>
              </a:rPr>
              <a:t>: </a:t>
            </a:r>
            <a:r>
              <a:rPr lang="en-GB" sz="3200" dirty="0" smtClean="0">
                <a:solidFill>
                  <a:srgbClr val="02236A"/>
                </a:solidFill>
              </a:rPr>
              <a:t>10.1.2 Simple Kepler-type telescope</a:t>
            </a:r>
            <a:endParaRPr lang="en-GB" sz="3200" dirty="0">
              <a:solidFill>
                <a:srgbClr val="02236A"/>
              </a:solidFill>
            </a:endParaRPr>
          </a:p>
        </p:txBody>
      </p:sp>
    </p:spTree>
    <p:extLst>
      <p:ext uri="{BB962C8B-B14F-4D97-AF65-F5344CB8AC3E}">
        <p14:creationId xmlns:p14="http://schemas.microsoft.com/office/powerpoint/2010/main" val="2449089191"/>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2.jpg">
            <a:extLst>
              <a:ext uri="{FF2B5EF4-FFF2-40B4-BE49-F238E27FC236}">
                <a16:creationId xmlns:a16="http://schemas.microsoft.com/office/drawing/2014/main" id="{E7D86E1B-B265-46BD-8359-07F1416579F2}"/>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10" name="image1.png">
            <a:extLst>
              <a:ext uri="{FF2B5EF4-FFF2-40B4-BE49-F238E27FC236}">
                <a16:creationId xmlns:a16="http://schemas.microsoft.com/office/drawing/2014/main" id="{EBE6FDF3-417E-4E68-AFF9-71A856D62A4A}"/>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170" name="Shape 170"/>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grpSp>
        <p:nvGrpSpPr>
          <p:cNvPr id="3" name="Skupina 2">
            <a:extLst>
              <a:ext uri="{FF2B5EF4-FFF2-40B4-BE49-F238E27FC236}">
                <a16:creationId xmlns:a16="http://schemas.microsoft.com/office/drawing/2014/main" id="{F58D73B7-1008-46BD-9817-6270E4E07354}"/>
              </a:ext>
            </a:extLst>
          </p:cNvPr>
          <p:cNvGrpSpPr/>
          <p:nvPr/>
        </p:nvGrpSpPr>
        <p:grpSpPr>
          <a:xfrm>
            <a:off x="2404912" y="2135075"/>
            <a:ext cx="7848118" cy="2776929"/>
            <a:chOff x="4293870" y="2733040"/>
            <a:chExt cx="3933825" cy="1391920"/>
          </a:xfrm>
        </p:grpSpPr>
        <p:sp>
          <p:nvSpPr>
            <p:cNvPr id="7" name="Obdélník 6">
              <a:extLst>
                <a:ext uri="{FF2B5EF4-FFF2-40B4-BE49-F238E27FC236}">
                  <a16:creationId xmlns:a16="http://schemas.microsoft.com/office/drawing/2014/main" id="{4628C98A-0707-4EF0-BDDC-D13F5B9DCBA8}"/>
                </a:ext>
              </a:extLst>
            </p:cNvPr>
            <p:cNvSpPr/>
            <p:nvPr/>
          </p:nvSpPr>
          <p:spPr>
            <a:xfrm>
              <a:off x="4354195" y="2783840"/>
              <a:ext cx="3568700" cy="12954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8" name="Ovál 7">
              <a:extLst>
                <a:ext uri="{FF2B5EF4-FFF2-40B4-BE49-F238E27FC236}">
                  <a16:creationId xmlns:a16="http://schemas.microsoft.com/office/drawing/2014/main" id="{3C5B42A6-3A07-49E4-A440-56E9D45D9C84}"/>
                </a:ext>
              </a:extLst>
            </p:cNvPr>
            <p:cNvSpPr/>
            <p:nvPr/>
          </p:nvSpPr>
          <p:spPr>
            <a:xfrm rot="5400000">
              <a:off x="3684270" y="3386455"/>
              <a:ext cx="1320800" cy="10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11" name="Obdélník 10">
              <a:extLst>
                <a:ext uri="{FF2B5EF4-FFF2-40B4-BE49-F238E27FC236}">
                  <a16:creationId xmlns:a16="http://schemas.microsoft.com/office/drawing/2014/main" id="{BE415FD7-8FAA-4EBF-BD82-B447A723F2B6}"/>
                </a:ext>
              </a:extLst>
            </p:cNvPr>
            <p:cNvSpPr/>
            <p:nvPr/>
          </p:nvSpPr>
          <p:spPr>
            <a:xfrm>
              <a:off x="7211695" y="2733040"/>
              <a:ext cx="1016000" cy="139192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sk-SK" sz="1200">
                  <a:effectLst/>
                  <a:latin typeface="Times New Roman" panose="02020603050405020304" pitchFamily="18" charset="0"/>
                  <a:ea typeface="Times New Roman" panose="02020603050405020304" pitchFamily="18" charset="0"/>
                </a:rPr>
                <a:t/>
              </a:r>
              <a:br>
                <a:rPr lang="sk-SK" sz="1200">
                  <a:effectLst/>
                  <a:latin typeface="Times New Roman" panose="02020603050405020304" pitchFamily="18" charset="0"/>
                  <a:ea typeface="Times New Roman" panose="02020603050405020304" pitchFamily="18" charset="0"/>
                </a:rPr>
              </a:br>
              <a:endParaRPr lang="cs-CZ" sz="1200">
                <a:effectLst/>
                <a:latin typeface="Times New Roman" panose="02020603050405020304" pitchFamily="18" charset="0"/>
                <a:ea typeface="Times New Roman" panose="02020603050405020304" pitchFamily="18" charset="0"/>
              </a:endParaRPr>
            </a:p>
          </p:txBody>
        </p:sp>
        <p:sp>
          <p:nvSpPr>
            <p:cNvPr id="12" name="Ovál 11">
              <a:extLst>
                <a:ext uri="{FF2B5EF4-FFF2-40B4-BE49-F238E27FC236}">
                  <a16:creationId xmlns:a16="http://schemas.microsoft.com/office/drawing/2014/main" id="{B687108E-94FF-4AAC-BEA3-8342927CAE3B}"/>
                </a:ext>
              </a:extLst>
            </p:cNvPr>
            <p:cNvSpPr/>
            <p:nvPr/>
          </p:nvSpPr>
          <p:spPr>
            <a:xfrm rot="5400000">
              <a:off x="7743825" y="3347720"/>
              <a:ext cx="763905" cy="1797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grpSp>
      <p:sp>
        <p:nvSpPr>
          <p:cNvPr id="13" name="Shape 173"/>
          <p:cNvSpPr/>
          <p:nvPr/>
        </p:nvSpPr>
        <p:spPr>
          <a:xfrm>
            <a:off x="261256" y="920953"/>
            <a:ext cx="11930744" cy="769441"/>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0"/>
            <a:r>
              <a:rPr lang="en-GB" sz="4400" u="sng" dirty="0" smtClean="0">
                <a:solidFill>
                  <a:srgbClr val="02236A"/>
                </a:solidFill>
              </a:rPr>
              <a:t>Practical activity</a:t>
            </a:r>
            <a:r>
              <a:rPr lang="en-GB" sz="4400" dirty="0" smtClean="0">
                <a:solidFill>
                  <a:srgbClr val="02236A"/>
                </a:solidFill>
              </a:rPr>
              <a:t>: </a:t>
            </a:r>
            <a:r>
              <a:rPr lang="en-GB" sz="3200" dirty="0" smtClean="0">
                <a:solidFill>
                  <a:srgbClr val="02236A"/>
                </a:solidFill>
              </a:rPr>
              <a:t>10.1.2 Simple Kepler-type telescope</a:t>
            </a:r>
            <a:endParaRPr lang="en-GB" sz="3200" dirty="0">
              <a:solidFill>
                <a:srgbClr val="02236A"/>
              </a:solidFill>
            </a:endParaRPr>
          </a:p>
        </p:txBody>
      </p:sp>
    </p:spTree>
    <p:extLst>
      <p:ext uri="{BB962C8B-B14F-4D97-AF65-F5344CB8AC3E}">
        <p14:creationId xmlns:p14="http://schemas.microsoft.com/office/powerpoint/2010/main" val="1426513526"/>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2.jpg">
            <a:extLst>
              <a:ext uri="{FF2B5EF4-FFF2-40B4-BE49-F238E27FC236}">
                <a16:creationId xmlns:a16="http://schemas.microsoft.com/office/drawing/2014/main" id="{E7D86E1B-B265-46BD-8359-07F1416579F2}"/>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10" name="image1.png">
            <a:extLst>
              <a:ext uri="{FF2B5EF4-FFF2-40B4-BE49-F238E27FC236}">
                <a16:creationId xmlns:a16="http://schemas.microsoft.com/office/drawing/2014/main" id="{EBE6FDF3-417E-4E68-AFF9-71A856D62A4A}"/>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170" name="Shape 170"/>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graphicFrame>
        <p:nvGraphicFramePr>
          <p:cNvPr id="2" name="Tabulka 1">
            <a:extLst>
              <a:ext uri="{FF2B5EF4-FFF2-40B4-BE49-F238E27FC236}">
                <a16:creationId xmlns:a16="http://schemas.microsoft.com/office/drawing/2014/main" id="{C1A16615-1021-4070-A3AF-A512FE5041D6}"/>
              </a:ext>
            </a:extLst>
          </p:cNvPr>
          <p:cNvGraphicFramePr>
            <a:graphicFrameLocks noGrp="1"/>
          </p:cNvGraphicFramePr>
          <p:nvPr>
            <p:extLst>
              <p:ext uri="{D42A27DB-BD31-4B8C-83A1-F6EECF244321}">
                <p14:modId xmlns:p14="http://schemas.microsoft.com/office/powerpoint/2010/main" val="4159250786"/>
              </p:ext>
            </p:extLst>
          </p:nvPr>
        </p:nvGraphicFramePr>
        <p:xfrm>
          <a:off x="1254255" y="2200085"/>
          <a:ext cx="9201187" cy="1097280"/>
        </p:xfrm>
        <a:graphic>
          <a:graphicData uri="http://schemas.openxmlformats.org/drawingml/2006/table">
            <a:tbl>
              <a:tblPr firstRow="1" firstCol="1" bandRow="1">
                <a:tableStyleId>{5940675A-B579-460E-94D1-54222C63F5DA}</a:tableStyleId>
              </a:tblPr>
              <a:tblGrid>
                <a:gridCol w="608729">
                  <a:extLst>
                    <a:ext uri="{9D8B030D-6E8A-4147-A177-3AD203B41FA5}">
                      <a16:colId xmlns:a16="http://schemas.microsoft.com/office/drawing/2014/main" val="710125967"/>
                    </a:ext>
                  </a:extLst>
                </a:gridCol>
                <a:gridCol w="8592458">
                  <a:extLst>
                    <a:ext uri="{9D8B030D-6E8A-4147-A177-3AD203B41FA5}">
                      <a16:colId xmlns:a16="http://schemas.microsoft.com/office/drawing/2014/main" val="4086510851"/>
                    </a:ext>
                  </a:extLst>
                </a:gridCol>
              </a:tblGrid>
              <a:tr h="0">
                <a:tc>
                  <a:txBody>
                    <a:bodyPr/>
                    <a:lstStyle/>
                    <a:p>
                      <a:pPr algn="ctr">
                        <a:lnSpc>
                          <a:spcPct val="100000"/>
                        </a:lnSpc>
                        <a:spcAft>
                          <a:spcPts val="0"/>
                        </a:spcAft>
                      </a:pPr>
                      <a:r>
                        <a:rPr lang="cs-CZ" sz="7200" b="1" dirty="0">
                          <a:effectLst/>
                          <a:latin typeface="Times New Roman" panose="02020603050405020304" pitchFamily="18" charset="0"/>
                          <a:cs typeface="Times New Roman" panose="02020603050405020304" pitchFamily="18" charset="0"/>
                        </a:rPr>
                        <a:t>!</a:t>
                      </a:r>
                      <a:endParaRPr lang="cs-CZ" sz="4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R="202565" algn="just">
                        <a:lnSpc>
                          <a:spcPct val="100000"/>
                        </a:lnSpc>
                        <a:spcAft>
                          <a:spcPts val="0"/>
                        </a:spcAft>
                      </a:pPr>
                      <a:r>
                        <a:rPr lang="en-US" sz="3200" dirty="0" smtClean="0">
                          <a:effectLst/>
                          <a:latin typeface="Calibri" panose="020F0502020204030204" pitchFamily="34" charset="0"/>
                          <a:cs typeface="Calibri" panose="020F0502020204030204" pitchFamily="34" charset="0"/>
                        </a:rPr>
                        <a:t>Never look into the sun with your binoculars!</a:t>
                      </a:r>
                      <a:r>
                        <a:rPr lang="cs-CZ" sz="3200" dirty="0" smtClean="0">
                          <a:effectLst/>
                          <a:latin typeface="Calibri" panose="020F0502020204030204" pitchFamily="34" charset="0"/>
                          <a:cs typeface="Calibri" panose="020F0502020204030204" pitchFamily="34" charset="0"/>
                        </a:rPr>
                        <a:t/>
                      </a:r>
                      <a:br>
                        <a:rPr lang="cs-CZ" sz="3200" dirty="0" smtClean="0">
                          <a:effectLst/>
                          <a:latin typeface="Calibri" panose="020F0502020204030204" pitchFamily="34" charset="0"/>
                          <a:cs typeface="Calibri" panose="020F0502020204030204" pitchFamily="34" charset="0"/>
                        </a:rPr>
                      </a:br>
                      <a:r>
                        <a:rPr lang="en-US" sz="3200" dirty="0" smtClean="0">
                          <a:effectLst/>
                          <a:latin typeface="Calibri" panose="020F0502020204030204" pitchFamily="34" charset="0"/>
                          <a:cs typeface="Calibri" panose="020F0502020204030204" pitchFamily="34" charset="0"/>
                        </a:rPr>
                        <a:t>This could cause irreversible damage to eyes!</a:t>
                      </a:r>
                      <a:endParaRPr lang="cs-CZ" sz="2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920717534"/>
                  </a:ext>
                </a:extLst>
              </a:tr>
            </a:tbl>
          </a:graphicData>
        </a:graphic>
      </p:graphicFrame>
      <p:sp>
        <p:nvSpPr>
          <p:cNvPr id="4" name="Obdélník 3">
            <a:extLst>
              <a:ext uri="{FF2B5EF4-FFF2-40B4-BE49-F238E27FC236}">
                <a16:creationId xmlns:a16="http://schemas.microsoft.com/office/drawing/2014/main" id="{80F7D89E-6DC0-4B37-B7B4-4477512090E5}"/>
              </a:ext>
            </a:extLst>
          </p:cNvPr>
          <p:cNvSpPr/>
          <p:nvPr/>
        </p:nvSpPr>
        <p:spPr>
          <a:xfrm>
            <a:off x="2800066" y="4213455"/>
            <a:ext cx="6591869" cy="523220"/>
          </a:xfrm>
          <a:prstGeom prst="rect">
            <a:avLst/>
          </a:prstGeom>
        </p:spPr>
        <p:txBody>
          <a:bodyPr wrap="none">
            <a:spAutoFit/>
          </a:bodyPr>
          <a:lstStyle/>
          <a:p>
            <a:pPr algn="ctr"/>
            <a:r>
              <a:rPr lang="cs-CZ" sz="2800" dirty="0">
                <a:hlinkClick r:id="rId4"/>
              </a:rPr>
              <a:t>www.youtube.com/watch?v=R9cMXCemoJI</a:t>
            </a:r>
            <a:endParaRPr lang="cs-CZ" sz="2800" dirty="0"/>
          </a:p>
        </p:txBody>
      </p:sp>
      <p:sp>
        <p:nvSpPr>
          <p:cNvPr id="8" name="Shape 173"/>
          <p:cNvSpPr/>
          <p:nvPr/>
        </p:nvSpPr>
        <p:spPr>
          <a:xfrm>
            <a:off x="261256" y="920953"/>
            <a:ext cx="11930744" cy="769441"/>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0"/>
            <a:r>
              <a:rPr lang="en-GB" sz="4400" u="sng" dirty="0" smtClean="0">
                <a:solidFill>
                  <a:srgbClr val="02236A"/>
                </a:solidFill>
              </a:rPr>
              <a:t>Practical activity</a:t>
            </a:r>
            <a:r>
              <a:rPr lang="en-GB" sz="4400" dirty="0" smtClean="0">
                <a:solidFill>
                  <a:srgbClr val="02236A"/>
                </a:solidFill>
              </a:rPr>
              <a:t>: </a:t>
            </a:r>
            <a:r>
              <a:rPr lang="en-GB" sz="3200" dirty="0" smtClean="0">
                <a:solidFill>
                  <a:srgbClr val="02236A"/>
                </a:solidFill>
              </a:rPr>
              <a:t>10.1.2 Simple Kepler-type telescope</a:t>
            </a:r>
            <a:endParaRPr lang="en-GB" sz="3200" dirty="0">
              <a:solidFill>
                <a:srgbClr val="02236A"/>
              </a:solidFill>
            </a:endParaRPr>
          </a:p>
        </p:txBody>
      </p:sp>
    </p:spTree>
    <p:extLst>
      <p:ext uri="{BB962C8B-B14F-4D97-AF65-F5344CB8AC3E}">
        <p14:creationId xmlns:p14="http://schemas.microsoft.com/office/powerpoint/2010/main" val="2310806955"/>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2.jpg">
            <a:extLst>
              <a:ext uri="{FF2B5EF4-FFF2-40B4-BE49-F238E27FC236}">
                <a16:creationId xmlns:a16="http://schemas.microsoft.com/office/drawing/2014/main" id="{E7D86E1B-B265-46BD-8359-07F1416579F2}"/>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10" name="image1.png">
            <a:extLst>
              <a:ext uri="{FF2B5EF4-FFF2-40B4-BE49-F238E27FC236}">
                <a16:creationId xmlns:a16="http://schemas.microsoft.com/office/drawing/2014/main" id="{EBE6FDF3-417E-4E68-AFF9-71A856D62A4A}"/>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170" name="Shape 170"/>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sp>
        <p:nvSpPr>
          <p:cNvPr id="3" name="Obdélník 2">
            <a:extLst>
              <a:ext uri="{FF2B5EF4-FFF2-40B4-BE49-F238E27FC236}">
                <a16:creationId xmlns:a16="http://schemas.microsoft.com/office/drawing/2014/main" id="{4838333A-C6A4-4270-8938-36444DE4D820}"/>
              </a:ext>
            </a:extLst>
          </p:cNvPr>
          <p:cNvSpPr/>
          <p:nvPr/>
        </p:nvSpPr>
        <p:spPr>
          <a:xfrm>
            <a:off x="389021" y="1746963"/>
            <a:ext cx="10776284" cy="1754326"/>
          </a:xfrm>
          <a:prstGeom prst="rect">
            <a:avLst/>
          </a:prstGeom>
        </p:spPr>
        <p:txBody>
          <a:bodyPr wrap="square">
            <a:spAutoFit/>
          </a:bodyPr>
          <a:lstStyle/>
          <a:p>
            <a:pPr>
              <a:lnSpc>
                <a:spcPct val="150000"/>
              </a:lnSpc>
              <a:spcAft>
                <a:spcPts val="0"/>
              </a:spcAft>
            </a:pPr>
            <a:r>
              <a:rPr lang="en-GB" sz="2400" dirty="0" smtClean="0">
                <a:latin typeface="Calibri" panose="020F0502020204030204" pitchFamily="34" charset="0"/>
                <a:ea typeface="Times New Roman" panose="02020603050405020304" pitchFamily="18" charset="0"/>
                <a:cs typeface="Calibri" panose="020F0502020204030204" pitchFamily="34" charset="0"/>
              </a:rPr>
              <a:t>In practice, for astronomical telescopes, the parameters are often given in the format</a:t>
            </a:r>
            <a:r>
              <a:rPr lang="en-GB" sz="2400" dirty="0" smtClean="0">
                <a:latin typeface="Calibri" panose="020F0502020204030204" pitchFamily="34" charset="0"/>
                <a:ea typeface="Times New Roman" panose="02020603050405020304" pitchFamily="18" charset="0"/>
                <a:cs typeface="Calibri" panose="020F0502020204030204" pitchFamily="34" charset="0"/>
              </a:rPr>
              <a:t> </a:t>
            </a:r>
            <a:r>
              <a:rPr lang="en-GB" sz="2400" i="1" dirty="0" smtClean="0">
                <a:latin typeface="Calibri" panose="020F0502020204030204" pitchFamily="34" charset="0"/>
                <a:ea typeface="Times New Roman" panose="02020603050405020304" pitchFamily="18" charset="0"/>
                <a:cs typeface="Calibri" panose="020F0502020204030204" pitchFamily="34" charset="0"/>
              </a:rPr>
              <a:t>focal length of objective</a:t>
            </a:r>
            <a:r>
              <a:rPr lang="en-GB" sz="2400" i="1" dirty="0" smtClean="0">
                <a:latin typeface="Calibri" panose="020F0502020204030204" pitchFamily="34" charset="0"/>
                <a:ea typeface="Times New Roman" panose="02020603050405020304" pitchFamily="18" charset="0"/>
                <a:cs typeface="Calibri" panose="020F0502020204030204" pitchFamily="34" charset="0"/>
              </a:rPr>
              <a:t> / objective diameter.</a:t>
            </a:r>
          </a:p>
          <a:p>
            <a:pPr>
              <a:lnSpc>
                <a:spcPct val="150000"/>
              </a:lnSpc>
              <a:spcAft>
                <a:spcPts val="0"/>
              </a:spcAft>
            </a:pPr>
            <a:r>
              <a:rPr lang="en-GB" sz="2400" dirty="0" smtClean="0">
                <a:latin typeface="Calibri" panose="020F0502020204030204" pitchFamily="34" charset="0"/>
                <a:cs typeface="Calibri" panose="020F0502020204030204" pitchFamily="34" charset="0"/>
              </a:rPr>
              <a:t>Magnification of the telescope is not the most important property!</a:t>
            </a:r>
            <a:endParaRPr lang="en-GB" sz="2400" dirty="0">
              <a:latin typeface="Calibri" panose="020F0502020204030204" pitchFamily="34" charset="0"/>
              <a:cs typeface="Calibri" panose="020F0502020204030204" pitchFamily="34" charset="0"/>
            </a:endParaRPr>
          </a:p>
        </p:txBody>
      </p:sp>
      <p:sp>
        <p:nvSpPr>
          <p:cNvPr id="7" name="Shape 173"/>
          <p:cNvSpPr/>
          <p:nvPr/>
        </p:nvSpPr>
        <p:spPr>
          <a:xfrm>
            <a:off x="261256" y="920953"/>
            <a:ext cx="11930744" cy="769441"/>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0"/>
            <a:r>
              <a:rPr lang="en-GB" sz="4400" u="sng" dirty="0" smtClean="0">
                <a:solidFill>
                  <a:srgbClr val="02236A"/>
                </a:solidFill>
              </a:rPr>
              <a:t>Practical activity</a:t>
            </a:r>
            <a:r>
              <a:rPr lang="en-GB" sz="4400" dirty="0" smtClean="0">
                <a:solidFill>
                  <a:srgbClr val="02236A"/>
                </a:solidFill>
              </a:rPr>
              <a:t>: </a:t>
            </a:r>
            <a:r>
              <a:rPr lang="en-GB" sz="3200" dirty="0" smtClean="0">
                <a:solidFill>
                  <a:srgbClr val="02236A"/>
                </a:solidFill>
              </a:rPr>
              <a:t>10.1.2 Simple Kepler-type telescope</a:t>
            </a:r>
            <a:endParaRPr lang="en-GB" sz="3200" dirty="0">
              <a:solidFill>
                <a:srgbClr val="02236A"/>
              </a:solidFill>
            </a:endParaRPr>
          </a:p>
        </p:txBody>
      </p:sp>
    </p:spTree>
    <p:extLst>
      <p:ext uri="{BB962C8B-B14F-4D97-AF65-F5344CB8AC3E}">
        <p14:creationId xmlns:p14="http://schemas.microsoft.com/office/powerpoint/2010/main" val="3184337361"/>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2.jpg">
            <a:extLst>
              <a:ext uri="{FF2B5EF4-FFF2-40B4-BE49-F238E27FC236}">
                <a16:creationId xmlns:a16="http://schemas.microsoft.com/office/drawing/2014/main" id="{E7D86E1B-B265-46BD-8359-07F1416579F2}"/>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10" name="image1.png">
            <a:extLst>
              <a:ext uri="{FF2B5EF4-FFF2-40B4-BE49-F238E27FC236}">
                <a16:creationId xmlns:a16="http://schemas.microsoft.com/office/drawing/2014/main" id="{EBE6FDF3-417E-4E68-AFF9-71A856D62A4A}"/>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170" name="Shape 170"/>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sp>
        <p:nvSpPr>
          <p:cNvPr id="173" name="Shape 173"/>
          <p:cNvSpPr/>
          <p:nvPr/>
        </p:nvSpPr>
        <p:spPr>
          <a:xfrm>
            <a:off x="261256" y="920953"/>
            <a:ext cx="11930744" cy="769441"/>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0"/>
            <a:r>
              <a:rPr lang="en-GB" sz="4400" u="sng" dirty="0" smtClean="0">
                <a:solidFill>
                  <a:srgbClr val="02236A"/>
                </a:solidFill>
              </a:rPr>
              <a:t>Practical activity</a:t>
            </a:r>
            <a:r>
              <a:rPr lang="en-GB" sz="4400" dirty="0" smtClean="0">
                <a:solidFill>
                  <a:srgbClr val="02236A"/>
                </a:solidFill>
              </a:rPr>
              <a:t>: </a:t>
            </a:r>
            <a:r>
              <a:rPr lang="en-GB" sz="3200" dirty="0" smtClean="0">
                <a:solidFill>
                  <a:srgbClr val="02236A"/>
                </a:solidFill>
              </a:rPr>
              <a:t>10.1.3 Enhanced Kepler-type telescope</a:t>
            </a:r>
            <a:endParaRPr lang="en-GB" sz="3200" dirty="0">
              <a:solidFill>
                <a:srgbClr val="02236A"/>
              </a:solidFill>
            </a:endParaRPr>
          </a:p>
        </p:txBody>
      </p:sp>
      <p:sp>
        <p:nvSpPr>
          <p:cNvPr id="174" name="Shape 174"/>
          <p:cNvSpPr/>
          <p:nvPr/>
        </p:nvSpPr>
        <p:spPr>
          <a:xfrm>
            <a:off x="261256" y="2882722"/>
            <a:ext cx="11685322" cy="1077218"/>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en-GB" sz="3600" dirty="0" smtClean="0">
                <a:solidFill>
                  <a:srgbClr val="002060"/>
                </a:solidFill>
              </a:rPr>
              <a:t>Material and tool: </a:t>
            </a:r>
            <a:r>
              <a:rPr lang="en-GB" sz="2800" dirty="0" smtClean="0">
                <a:solidFill>
                  <a:srgbClr val="002060"/>
                </a:solidFill>
              </a:rPr>
              <a:t>Small and large magnifier, ruler, tube for drawings, paper quarter, saw, scissors, </a:t>
            </a:r>
            <a:r>
              <a:rPr lang="en-GB" sz="2800" u="sng" dirty="0" smtClean="0">
                <a:solidFill>
                  <a:srgbClr val="002060"/>
                </a:solidFill>
              </a:rPr>
              <a:t>glue gun</a:t>
            </a:r>
            <a:r>
              <a:rPr lang="en-GB" sz="2800" dirty="0" smtClean="0">
                <a:solidFill>
                  <a:srgbClr val="002060"/>
                </a:solidFill>
              </a:rPr>
              <a:t>, calculator</a:t>
            </a:r>
            <a:endParaRPr lang="en-GB" sz="3600" dirty="0">
              <a:solidFill>
                <a:srgbClr val="002060"/>
              </a:solidFill>
            </a:endParaRPr>
          </a:p>
        </p:txBody>
      </p:sp>
      <p:sp>
        <p:nvSpPr>
          <p:cNvPr id="175" name="Shape 175"/>
          <p:cNvSpPr/>
          <p:nvPr/>
        </p:nvSpPr>
        <p:spPr>
          <a:xfrm>
            <a:off x="261256" y="4196320"/>
            <a:ext cx="11685322" cy="1077218"/>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en-GB" sz="3600" dirty="0" smtClean="0">
                <a:solidFill>
                  <a:srgbClr val="002060"/>
                </a:solidFill>
              </a:rPr>
              <a:t>Procedure: </a:t>
            </a:r>
            <a:r>
              <a:rPr lang="en-GB" sz="2800" dirty="0" smtClean="0">
                <a:solidFill>
                  <a:srgbClr val="002060"/>
                </a:solidFill>
              </a:rPr>
              <a:t>According to the instructions, the pupil will create an improved astronomical telescope.</a:t>
            </a:r>
            <a:endParaRPr lang="en-GB" sz="2800" dirty="0">
              <a:solidFill>
                <a:srgbClr val="002060"/>
              </a:solidFill>
            </a:endParaRPr>
          </a:p>
        </p:txBody>
      </p:sp>
      <p:sp>
        <p:nvSpPr>
          <p:cNvPr id="176" name="Shape 176"/>
          <p:cNvSpPr/>
          <p:nvPr/>
        </p:nvSpPr>
        <p:spPr>
          <a:xfrm>
            <a:off x="261256" y="1937439"/>
            <a:ext cx="11685322" cy="64633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en-GB" sz="3600" dirty="0" smtClean="0">
                <a:solidFill>
                  <a:srgbClr val="002060"/>
                </a:solidFill>
              </a:rPr>
              <a:t>Methodical part: </a:t>
            </a:r>
            <a:r>
              <a:rPr lang="en-GB" sz="2800" dirty="0" smtClean="0">
                <a:solidFill>
                  <a:srgbClr val="002060"/>
                </a:solidFill>
              </a:rPr>
              <a:t>Compensate for a colour defect in the previous telescope</a:t>
            </a:r>
            <a:r>
              <a:rPr lang="en-GB" sz="2800" dirty="0" smtClean="0">
                <a:solidFill>
                  <a:srgbClr val="002060"/>
                </a:solidFill>
              </a:rPr>
              <a:t>.</a:t>
            </a:r>
            <a:endParaRPr lang="en-GB" sz="2800" dirty="0">
              <a:solidFill>
                <a:srgbClr val="002060"/>
              </a:solidFill>
            </a:endParaRPr>
          </a:p>
        </p:txBody>
      </p:sp>
    </p:spTree>
    <p:extLst>
      <p:ext uri="{BB962C8B-B14F-4D97-AF65-F5344CB8AC3E}">
        <p14:creationId xmlns:p14="http://schemas.microsoft.com/office/powerpoint/2010/main" val="4026714109"/>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image2.jpg">
            <a:extLst>
              <a:ext uri="{FF2B5EF4-FFF2-40B4-BE49-F238E27FC236}">
                <a16:creationId xmlns:a16="http://schemas.microsoft.com/office/drawing/2014/main" id="{67DC00D4-5EDA-4398-9BDF-084CD55F4D62}"/>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33" name="image1.png">
            <a:extLst>
              <a:ext uri="{FF2B5EF4-FFF2-40B4-BE49-F238E27FC236}">
                <a16:creationId xmlns:a16="http://schemas.microsoft.com/office/drawing/2014/main" id="{FD4AB659-7E47-4BC4-AD2D-C505FE1C6841}"/>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63" name="Shape 63"/>
          <p:cNvSpPr/>
          <p:nvPr/>
        </p:nvSpPr>
        <p:spPr>
          <a:xfrm>
            <a:off x="-6761" y="5572490"/>
            <a:ext cx="12198761" cy="139701"/>
          </a:xfrm>
          <a:prstGeom prst="rect">
            <a:avLst/>
          </a:prstGeom>
          <a:solidFill>
            <a:srgbClr val="ED7D31"/>
          </a:solidFill>
          <a:ln w="12700">
            <a:miter lim="400000"/>
          </a:ln>
          <a:extLst>
            <a:ext uri="{C572A759-6A51-4108-AA02-DFA0A04FC94B}">
              <ma14:wrappingTextBoxFlag xmlns="" xmlns:ma14="http://schemas.microsoft.com/office/mac/drawingml/2011/main"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grpSp>
        <p:nvGrpSpPr>
          <p:cNvPr id="70" name="Group 70"/>
          <p:cNvGrpSpPr/>
          <p:nvPr/>
        </p:nvGrpSpPr>
        <p:grpSpPr>
          <a:xfrm>
            <a:off x="1116521" y="3416575"/>
            <a:ext cx="3795125" cy="1779938"/>
            <a:chOff x="-723654" y="0"/>
            <a:chExt cx="3795123" cy="1779936"/>
          </a:xfrm>
        </p:grpSpPr>
        <p:sp>
          <p:nvSpPr>
            <p:cNvPr id="66" name="Shape 66"/>
            <p:cNvSpPr/>
            <p:nvPr/>
          </p:nvSpPr>
          <p:spPr>
            <a:xfrm>
              <a:off x="-1" y="0"/>
              <a:ext cx="2080590" cy="1768686"/>
            </a:xfrm>
            <a:prstGeom prst="roundRect">
              <a:avLst>
                <a:gd name="adj" fmla="val 16667"/>
              </a:avLst>
            </a:prstGeom>
            <a:solidFill>
              <a:srgbClr val="FFFFFF"/>
            </a:solidFill>
            <a:ln w="6350" cap="flat">
              <a:solidFill>
                <a:srgbClr val="FFFFFF"/>
              </a:solidFill>
              <a:prstDash val="solid"/>
              <a:miter lim="800000"/>
            </a:ln>
            <a:effectLst/>
          </p:spPr>
          <p:txBody>
            <a:bodyPr wrap="square" lIns="0" tIns="0" rIns="0" bIns="0" numCol="1" anchor="ctr">
              <a:noAutofit/>
            </a:bodyPr>
            <a:lstStyle/>
            <a:p>
              <a:pPr lvl="0">
                <a:defRPr>
                  <a:solidFill>
                    <a:srgbClr val="FFFFFF"/>
                  </a:solidFill>
                </a:defRPr>
              </a:pPr>
              <a:endParaRPr/>
            </a:p>
          </p:txBody>
        </p:sp>
        <p:grpSp>
          <p:nvGrpSpPr>
            <p:cNvPr id="69" name="Group 69"/>
            <p:cNvGrpSpPr/>
            <p:nvPr/>
          </p:nvGrpSpPr>
          <p:grpSpPr>
            <a:xfrm>
              <a:off x="-723654" y="683495"/>
              <a:ext cx="3795123" cy="1096441"/>
              <a:chOff x="-809993" y="347372"/>
              <a:chExt cx="3795121" cy="1096440"/>
            </a:xfrm>
          </p:grpSpPr>
          <p:sp>
            <p:nvSpPr>
              <p:cNvPr id="67" name="Shape 67"/>
              <p:cNvSpPr/>
              <p:nvPr/>
            </p:nvSpPr>
            <p:spPr>
              <a:xfrm>
                <a:off x="-809993" y="347372"/>
                <a:ext cx="3707841" cy="1096440"/>
              </a:xfrm>
              <a:prstGeom prst="rect">
                <a:avLst/>
              </a:prstGeom>
              <a:solidFill>
                <a:srgbClr val="A5A5A5"/>
              </a:solidFill>
              <a:ln w="19050" cap="flat">
                <a:solidFill>
                  <a:srgbClr val="FFFFFF"/>
                </a:solidFill>
                <a:prstDash val="solid"/>
                <a:miter lim="800000"/>
              </a:ln>
              <a:effectLst/>
            </p:spPr>
            <p:txBody>
              <a:bodyPr wrap="square" lIns="0" tIns="0" rIns="0" bIns="0" numCol="1" anchor="ctr">
                <a:noAutofit/>
              </a:bodyPr>
              <a:lstStyle/>
              <a:p>
                <a:pPr lvl="0"/>
                <a:endParaRPr/>
              </a:p>
            </p:txBody>
          </p:sp>
          <p:sp>
            <p:nvSpPr>
              <p:cNvPr id="68" name="Shape 68"/>
              <p:cNvSpPr/>
              <p:nvPr/>
            </p:nvSpPr>
            <p:spPr>
              <a:xfrm>
                <a:off x="-600507" y="547911"/>
                <a:ext cx="3585635" cy="58477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p>
                <a:pPr lvl="0"/>
                <a:r>
                  <a:rPr lang="en-US" sz="1900" b="1" dirty="0">
                    <a:solidFill>
                      <a:srgbClr val="0D0D0D"/>
                    </a:solidFill>
                  </a:rPr>
                  <a:t>4. STARS Concept for Astronomy Education Program</a:t>
                </a:r>
              </a:p>
            </p:txBody>
          </p:sp>
        </p:grpSp>
      </p:grpSp>
      <p:grpSp>
        <p:nvGrpSpPr>
          <p:cNvPr id="73" name="Group 73"/>
          <p:cNvGrpSpPr/>
          <p:nvPr/>
        </p:nvGrpSpPr>
        <p:grpSpPr>
          <a:xfrm>
            <a:off x="5338533" y="4051202"/>
            <a:ext cx="4144137" cy="965203"/>
            <a:chOff x="0" y="0"/>
            <a:chExt cx="3830799" cy="965201"/>
          </a:xfrm>
        </p:grpSpPr>
        <p:sp>
          <p:nvSpPr>
            <p:cNvPr id="71" name="Shape 71"/>
            <p:cNvSpPr/>
            <p:nvPr/>
          </p:nvSpPr>
          <p:spPr>
            <a:xfrm>
              <a:off x="0" y="0"/>
              <a:ext cx="1954213" cy="965201"/>
            </a:xfrm>
            <a:prstGeom prst="roundRect">
              <a:avLst>
                <a:gd name="adj" fmla="val 16667"/>
              </a:avLst>
            </a:prstGeom>
            <a:solidFill>
              <a:srgbClr val="FFFFFF"/>
            </a:solidFill>
            <a:ln w="6350" cap="flat">
              <a:solidFill>
                <a:srgbClr val="FFFFFF"/>
              </a:solidFill>
              <a:prstDash val="solid"/>
              <a:miter lim="800000"/>
            </a:ln>
            <a:effectLst/>
          </p:spPr>
          <p:txBody>
            <a:bodyPr wrap="square" lIns="0" tIns="0" rIns="0" bIns="0" numCol="1" anchor="ctr">
              <a:noAutofit/>
            </a:bodyPr>
            <a:lstStyle/>
            <a:p>
              <a:pPr lvl="0" algn="ctr">
                <a:defRPr sz="1600" b="1"/>
              </a:pPr>
              <a:endParaRPr/>
            </a:p>
          </p:txBody>
        </p:sp>
        <p:sp>
          <p:nvSpPr>
            <p:cNvPr id="72" name="Shape 72"/>
            <p:cNvSpPr/>
            <p:nvPr/>
          </p:nvSpPr>
          <p:spPr>
            <a:xfrm>
              <a:off x="47117" y="303594"/>
              <a:ext cx="3783682" cy="640514"/>
            </a:xfrm>
            <a:prstGeom prst="rect">
              <a:avLst/>
            </a:prstGeom>
            <a:solidFill>
              <a:srgbClr val="ED7D31"/>
            </a:solidFill>
            <a:ln w="12700" cap="flat">
              <a:solidFill>
                <a:srgbClr val="AD5B24"/>
              </a:solidFill>
              <a:prstDash val="solid"/>
              <a:miter lim="800000"/>
            </a:ln>
            <a:effectLst/>
            <a:extLst>
              <a:ext uri="{C572A759-6A51-4108-AA02-DFA0A04FC94B}">
                <ma14:wrappingTextBoxFlag xmlns="" xmlns:ma14="http://schemas.microsoft.com/office/mac/drawingml/2011/main" val="1"/>
              </a:ext>
            </a:extLst>
          </p:spPr>
          <p:txBody>
            <a:bodyPr wrap="square" lIns="180000" tIns="180000" rIns="180000" bIns="180000" numCol="1" anchor="ctr">
              <a:spAutoFit/>
            </a:bodyPr>
            <a:lstStyle>
              <a:lvl1pPr>
                <a:defRPr b="1"/>
              </a:lvl1pPr>
            </a:lstStyle>
            <a:p>
              <a:pPr lvl="0" algn="ctr">
                <a:defRPr b="0"/>
              </a:pPr>
              <a:r>
                <a:rPr lang="en-GB" b="1" dirty="0" smtClean="0"/>
                <a:t>International Online Conference 2020</a:t>
              </a:r>
              <a:endParaRPr lang="en-GB" b="1" dirty="0"/>
            </a:p>
          </p:txBody>
        </p:sp>
      </p:grpSp>
      <p:grpSp>
        <p:nvGrpSpPr>
          <p:cNvPr id="78" name="Group 78"/>
          <p:cNvGrpSpPr/>
          <p:nvPr/>
        </p:nvGrpSpPr>
        <p:grpSpPr>
          <a:xfrm>
            <a:off x="652964" y="1810399"/>
            <a:ext cx="3602726" cy="1880032"/>
            <a:chOff x="-1" y="-1"/>
            <a:chExt cx="3602724" cy="1942344"/>
          </a:xfrm>
        </p:grpSpPr>
        <p:sp>
          <p:nvSpPr>
            <p:cNvPr id="74" name="Shape 74"/>
            <p:cNvSpPr/>
            <p:nvPr/>
          </p:nvSpPr>
          <p:spPr>
            <a:xfrm>
              <a:off x="-1" y="-1"/>
              <a:ext cx="3356336" cy="1463891"/>
            </a:xfrm>
            <a:prstGeom prst="roundRect">
              <a:avLst>
                <a:gd name="adj" fmla="val 16667"/>
              </a:avLst>
            </a:prstGeom>
            <a:solidFill>
              <a:srgbClr val="FFFFFF"/>
            </a:solidFill>
            <a:ln w="6350" cap="flat">
              <a:solidFill>
                <a:srgbClr val="FFFFFF"/>
              </a:solidFill>
              <a:prstDash val="solid"/>
              <a:miter lim="800000"/>
            </a:ln>
            <a:effectLst/>
          </p:spPr>
          <p:txBody>
            <a:bodyPr wrap="square" lIns="0" tIns="0" rIns="0" bIns="0" numCol="1" anchor="ctr">
              <a:noAutofit/>
            </a:bodyPr>
            <a:lstStyle/>
            <a:p>
              <a:pPr lvl="0">
                <a:defRPr sz="1600"/>
              </a:pPr>
              <a:endParaRPr lang="en-GB" dirty="0"/>
            </a:p>
          </p:txBody>
        </p:sp>
        <p:grpSp>
          <p:nvGrpSpPr>
            <p:cNvPr id="77" name="Group 77"/>
            <p:cNvGrpSpPr/>
            <p:nvPr/>
          </p:nvGrpSpPr>
          <p:grpSpPr>
            <a:xfrm>
              <a:off x="71458" y="65366"/>
              <a:ext cx="3531265" cy="1876977"/>
              <a:chOff x="-1" y="0"/>
              <a:chExt cx="3531263" cy="1876975"/>
            </a:xfrm>
          </p:grpSpPr>
          <p:sp>
            <p:nvSpPr>
              <p:cNvPr id="75" name="Shape 75"/>
              <p:cNvSpPr/>
              <p:nvPr/>
            </p:nvSpPr>
            <p:spPr>
              <a:xfrm>
                <a:off x="-1" y="0"/>
                <a:ext cx="3531263" cy="1876975"/>
              </a:xfrm>
              <a:prstGeom prst="rect">
                <a:avLst/>
              </a:prstGeom>
              <a:gradFill flip="none" rotWithShape="1">
                <a:gsLst>
                  <a:gs pos="0">
                    <a:srgbClr val="5F82CB"/>
                  </a:gs>
                  <a:gs pos="50000">
                    <a:srgbClr val="3E70CA"/>
                  </a:gs>
                  <a:gs pos="100000">
                    <a:srgbClr val="2F61BA"/>
                  </a:gs>
                </a:gsLst>
                <a:lin ang="5400000" scaled="0"/>
              </a:gradFill>
              <a:ln w="6350" cap="flat">
                <a:solidFill>
                  <a:srgbClr val="4472C4"/>
                </a:solidFill>
                <a:prstDash val="solid"/>
                <a:miter lim="800000"/>
              </a:ln>
              <a:effectLst/>
            </p:spPr>
            <p:txBody>
              <a:bodyPr wrap="square" lIns="0" tIns="0" rIns="0" bIns="0" numCol="1" anchor="ctr">
                <a:noAutofit/>
              </a:bodyPr>
              <a:lstStyle/>
              <a:p>
                <a:pPr lvl="0"/>
                <a:endParaRPr lang="en-GB" dirty="0"/>
              </a:p>
            </p:txBody>
          </p:sp>
          <p:sp>
            <p:nvSpPr>
              <p:cNvPr id="76" name="Shape 76"/>
              <p:cNvSpPr/>
              <p:nvPr/>
            </p:nvSpPr>
            <p:spPr>
              <a:xfrm>
                <a:off x="177088" y="334331"/>
                <a:ext cx="3177984" cy="1208313"/>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p>
                <a:pPr lvl="0"/>
                <a:r>
                  <a:rPr lang="en-GB" sz="1900" b="1" dirty="0" smtClean="0">
                    <a:solidFill>
                      <a:srgbClr val="FFFFFF"/>
                    </a:solidFill>
                  </a:rPr>
                  <a:t>1.</a:t>
                </a:r>
                <a:r>
                  <a:rPr lang="en-GB" sz="1900" dirty="0" smtClean="0">
                    <a:solidFill>
                      <a:srgbClr val="FFFFFF"/>
                    </a:solidFill>
                  </a:rPr>
                  <a:t> </a:t>
                </a:r>
                <a:r>
                  <a:rPr lang="en-GB" sz="1900" b="1" dirty="0" smtClean="0">
                    <a:solidFill>
                      <a:srgbClr val="FFFFFF"/>
                    </a:solidFill>
                  </a:rPr>
                  <a:t>STARS Methodological Handbook for Teachers</a:t>
                </a:r>
                <a:endParaRPr lang="en-GB" sz="1900" dirty="0" smtClean="0">
                  <a:solidFill>
                    <a:srgbClr val="FFFFFF"/>
                  </a:solidFill>
                </a:endParaRPr>
              </a:p>
              <a:p>
                <a:pPr lvl="0"/>
                <a:r>
                  <a:rPr lang="en-GB" sz="1900" dirty="0" smtClean="0">
                    <a:solidFill>
                      <a:srgbClr val="FFFFFF"/>
                    </a:solidFill>
                  </a:rPr>
                  <a:t>ready-to-use resource for teachers</a:t>
                </a:r>
                <a:endParaRPr lang="en-GB" sz="1900" dirty="0">
                  <a:solidFill>
                    <a:srgbClr val="FFFFFF"/>
                  </a:solidFill>
                </a:endParaRPr>
              </a:p>
            </p:txBody>
          </p:sp>
        </p:grpSp>
      </p:grpSp>
      <p:grpSp>
        <p:nvGrpSpPr>
          <p:cNvPr id="83" name="Group 83"/>
          <p:cNvGrpSpPr/>
          <p:nvPr/>
        </p:nvGrpSpPr>
        <p:grpSpPr>
          <a:xfrm>
            <a:off x="8186445" y="2447476"/>
            <a:ext cx="3640417" cy="1768689"/>
            <a:chOff x="-1" y="-2"/>
            <a:chExt cx="3640416" cy="1768687"/>
          </a:xfrm>
        </p:grpSpPr>
        <p:sp>
          <p:nvSpPr>
            <p:cNvPr id="79" name="Shape 79"/>
            <p:cNvSpPr/>
            <p:nvPr/>
          </p:nvSpPr>
          <p:spPr>
            <a:xfrm>
              <a:off x="-1" y="165338"/>
              <a:ext cx="3640416" cy="1438008"/>
            </a:xfrm>
            <a:prstGeom prst="roundRect">
              <a:avLst>
                <a:gd name="adj" fmla="val 16667"/>
              </a:avLst>
            </a:prstGeom>
            <a:solidFill>
              <a:srgbClr val="FFFFFF"/>
            </a:solidFill>
            <a:ln w="6350" cap="flat">
              <a:solidFill>
                <a:srgbClr val="FFFFFF"/>
              </a:solidFill>
              <a:prstDash val="solid"/>
              <a:miter lim="800000"/>
            </a:ln>
            <a:effectLst/>
          </p:spPr>
          <p:txBody>
            <a:bodyPr wrap="square" lIns="0" tIns="0" rIns="0" bIns="0" numCol="1" anchor="ctr">
              <a:noAutofit/>
            </a:bodyPr>
            <a:lstStyle/>
            <a:p>
              <a:pPr lvl="0">
                <a:defRPr>
                  <a:solidFill>
                    <a:srgbClr val="FFFFFF"/>
                  </a:solidFill>
                </a:defRPr>
              </a:pPr>
              <a:endParaRPr lang="en-GB" dirty="0"/>
            </a:p>
          </p:txBody>
        </p:sp>
        <p:grpSp>
          <p:nvGrpSpPr>
            <p:cNvPr id="82" name="Group 82"/>
            <p:cNvGrpSpPr/>
            <p:nvPr/>
          </p:nvGrpSpPr>
          <p:grpSpPr>
            <a:xfrm>
              <a:off x="70197" y="-2"/>
              <a:ext cx="3500021" cy="1768687"/>
              <a:chOff x="0" y="0"/>
              <a:chExt cx="3500019" cy="1768685"/>
            </a:xfrm>
          </p:grpSpPr>
          <p:sp>
            <p:nvSpPr>
              <p:cNvPr id="80" name="Shape 80"/>
              <p:cNvSpPr/>
              <p:nvPr/>
            </p:nvSpPr>
            <p:spPr>
              <a:xfrm>
                <a:off x="0" y="0"/>
                <a:ext cx="3500019" cy="1768685"/>
              </a:xfrm>
              <a:prstGeom prst="rect">
                <a:avLst/>
              </a:prstGeom>
              <a:gradFill flip="none" rotWithShape="1">
                <a:gsLst>
                  <a:gs pos="0">
                    <a:srgbClr val="FFDB9B"/>
                  </a:gs>
                  <a:gs pos="50000">
                    <a:srgbClr val="FFD58D"/>
                  </a:gs>
                  <a:gs pos="100000">
                    <a:srgbClr val="FFD078"/>
                  </a:gs>
                </a:gsLst>
                <a:lin ang="5400000" scaled="0"/>
              </a:gradFill>
              <a:ln w="6350" cap="flat">
                <a:solidFill>
                  <a:srgbClr val="FFC000"/>
                </a:solidFill>
                <a:prstDash val="solid"/>
                <a:miter lim="800000"/>
              </a:ln>
              <a:effectLst/>
            </p:spPr>
            <p:txBody>
              <a:bodyPr wrap="square" lIns="0" tIns="0" rIns="0" bIns="0" numCol="1" anchor="ctr">
                <a:noAutofit/>
              </a:bodyPr>
              <a:lstStyle/>
              <a:p>
                <a:pPr lvl="0"/>
                <a:endParaRPr lang="en-GB" dirty="0"/>
              </a:p>
            </p:txBody>
          </p:sp>
          <p:sp>
            <p:nvSpPr>
              <p:cNvPr id="81" name="Shape 81"/>
              <p:cNvSpPr/>
              <p:nvPr/>
            </p:nvSpPr>
            <p:spPr>
              <a:xfrm>
                <a:off x="99362" y="299568"/>
                <a:ext cx="3253399" cy="1169548"/>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p>
                <a:pPr lvl="0"/>
                <a:r>
                  <a:rPr lang="en-GB" sz="1900" b="1" dirty="0" smtClean="0"/>
                  <a:t>3. STARS Online Platform  </a:t>
                </a:r>
                <a:br>
                  <a:rPr lang="en-GB" sz="1900" b="1" dirty="0" smtClean="0"/>
                </a:br>
                <a:r>
                  <a:rPr lang="en-GB" sz="1900" dirty="0" smtClean="0"/>
                  <a:t>with examples of good practice and opportunities for discussions and exchange</a:t>
                </a:r>
                <a:endParaRPr lang="en-GB" sz="1900" dirty="0"/>
              </a:p>
            </p:txBody>
          </p:sp>
        </p:grpSp>
      </p:grpSp>
      <p:grpSp>
        <p:nvGrpSpPr>
          <p:cNvPr id="88" name="Group 88"/>
          <p:cNvGrpSpPr/>
          <p:nvPr/>
        </p:nvGrpSpPr>
        <p:grpSpPr>
          <a:xfrm>
            <a:off x="4478553" y="2064685"/>
            <a:ext cx="3289671" cy="1856276"/>
            <a:chOff x="-2" y="0"/>
            <a:chExt cx="3289670" cy="1856275"/>
          </a:xfrm>
        </p:grpSpPr>
        <p:sp>
          <p:nvSpPr>
            <p:cNvPr id="84" name="Shape 84"/>
            <p:cNvSpPr/>
            <p:nvPr/>
          </p:nvSpPr>
          <p:spPr>
            <a:xfrm>
              <a:off x="41451" y="0"/>
              <a:ext cx="2576601" cy="1329692"/>
            </a:xfrm>
            <a:prstGeom prst="roundRect">
              <a:avLst>
                <a:gd name="adj" fmla="val 16667"/>
              </a:avLst>
            </a:prstGeom>
            <a:solidFill>
              <a:srgbClr val="FFFFFF"/>
            </a:solidFill>
            <a:ln w="6350" cap="flat">
              <a:solidFill>
                <a:srgbClr val="FFFFFF"/>
              </a:solidFill>
              <a:prstDash val="solid"/>
              <a:miter lim="800000"/>
            </a:ln>
            <a:effectLst/>
          </p:spPr>
          <p:txBody>
            <a:bodyPr wrap="square" lIns="0" tIns="0" rIns="0" bIns="0" numCol="1" anchor="ctr">
              <a:noAutofit/>
            </a:bodyPr>
            <a:lstStyle/>
            <a:p>
              <a:pPr lvl="0">
                <a:defRPr sz="1600"/>
              </a:pPr>
              <a:endParaRPr lang="en-GB" dirty="0"/>
            </a:p>
          </p:txBody>
        </p:sp>
        <p:grpSp>
          <p:nvGrpSpPr>
            <p:cNvPr id="87" name="Group 87"/>
            <p:cNvGrpSpPr/>
            <p:nvPr/>
          </p:nvGrpSpPr>
          <p:grpSpPr>
            <a:xfrm>
              <a:off x="-2" y="73640"/>
              <a:ext cx="3289670" cy="1782635"/>
              <a:chOff x="-1" y="-1"/>
              <a:chExt cx="3289669" cy="1782634"/>
            </a:xfrm>
          </p:grpSpPr>
          <p:sp>
            <p:nvSpPr>
              <p:cNvPr id="85" name="Shape 85"/>
              <p:cNvSpPr/>
              <p:nvPr/>
            </p:nvSpPr>
            <p:spPr>
              <a:xfrm>
                <a:off x="-1" y="-1"/>
                <a:ext cx="3289669" cy="1782634"/>
              </a:xfrm>
              <a:prstGeom prst="rect">
                <a:avLst/>
              </a:prstGeom>
              <a:gradFill flip="none" rotWithShape="1">
                <a:gsLst>
                  <a:gs pos="0">
                    <a:srgbClr val="80B860"/>
                  </a:gs>
                  <a:gs pos="50000">
                    <a:srgbClr val="6FB242"/>
                  </a:gs>
                  <a:gs pos="100000">
                    <a:srgbClr val="61A236"/>
                  </a:gs>
                </a:gsLst>
                <a:lin ang="5400000" scaled="0"/>
              </a:gradFill>
              <a:ln w="6350" cap="flat">
                <a:solidFill>
                  <a:srgbClr val="5B9BD5"/>
                </a:solidFill>
                <a:prstDash val="solid"/>
                <a:miter lim="800000"/>
              </a:ln>
              <a:effectLst>
                <a:outerShdw blurRad="63500" dist="19050" dir="5400000" rotWithShape="0">
                  <a:srgbClr val="000000">
                    <a:alpha val="63000"/>
                  </a:srgbClr>
                </a:outerShdw>
              </a:effectLst>
            </p:spPr>
            <p:txBody>
              <a:bodyPr wrap="square" lIns="0" tIns="0" rIns="0" bIns="0" numCol="1" anchor="ctr">
                <a:noAutofit/>
              </a:bodyPr>
              <a:lstStyle/>
              <a:p>
                <a:pPr lvl="0"/>
                <a:endParaRPr lang="en-GB" dirty="0"/>
              </a:p>
            </p:txBody>
          </p:sp>
          <p:sp>
            <p:nvSpPr>
              <p:cNvPr id="86" name="Shape 86"/>
              <p:cNvSpPr/>
              <p:nvPr/>
            </p:nvSpPr>
            <p:spPr>
              <a:xfrm>
                <a:off x="89364" y="306542"/>
                <a:ext cx="3106095" cy="116955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p>
                <a:pPr lvl="0"/>
                <a:r>
                  <a:rPr lang="en-GB" sz="1900" b="1" dirty="0" smtClean="0">
                    <a:solidFill>
                      <a:srgbClr val="040404"/>
                    </a:solidFill>
                  </a:rPr>
                  <a:t>2.</a:t>
                </a:r>
                <a:r>
                  <a:rPr lang="en-GB" sz="1900" dirty="0" smtClean="0">
                    <a:solidFill>
                      <a:srgbClr val="040404"/>
                    </a:solidFill>
                  </a:rPr>
                  <a:t> </a:t>
                </a:r>
                <a:r>
                  <a:rPr lang="en-GB" sz="1900" b="1" dirty="0" smtClean="0"/>
                  <a:t>STARS Training Program </a:t>
                </a:r>
                <a:r>
                  <a:rPr lang="cs-CZ" sz="1900" b="1" dirty="0" smtClean="0"/>
                  <a:t/>
                </a:r>
                <a:br>
                  <a:rPr lang="cs-CZ" sz="1900" b="1" dirty="0" smtClean="0"/>
                </a:br>
                <a:r>
                  <a:rPr lang="en-GB" sz="1900" b="1" dirty="0" smtClean="0"/>
                  <a:t>for Teachers</a:t>
                </a:r>
                <a:endParaRPr lang="en-GB" sz="1900" dirty="0" smtClean="0">
                  <a:solidFill>
                    <a:srgbClr val="FFFFFF"/>
                  </a:solidFill>
                </a:endParaRPr>
              </a:p>
              <a:p>
                <a:pPr lvl="0"/>
                <a:r>
                  <a:rPr lang="en-GB" sz="1900" dirty="0" smtClean="0"/>
                  <a:t>innovative and comprehensive approach</a:t>
                </a:r>
                <a:endParaRPr lang="en-GB" sz="1900" dirty="0"/>
              </a:p>
            </p:txBody>
          </p:sp>
        </p:grpSp>
      </p:grpSp>
      <p:sp>
        <p:nvSpPr>
          <p:cNvPr id="89" name="Shape 89"/>
          <p:cNvSpPr/>
          <p:nvPr/>
        </p:nvSpPr>
        <p:spPr>
          <a:xfrm>
            <a:off x="0" y="958288"/>
            <a:ext cx="12192001" cy="769441"/>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lvl1pPr>
              <a:defRPr sz="4400" u="sng">
                <a:solidFill>
                  <a:srgbClr val="002060"/>
                </a:solidFill>
              </a:defRPr>
            </a:lvl1pPr>
          </a:lstStyle>
          <a:p>
            <a:pPr lvl="0" algn="ctr">
              <a:defRPr sz="1800" u="none">
                <a:solidFill>
                  <a:srgbClr val="000000"/>
                </a:solidFill>
              </a:defRPr>
            </a:pPr>
            <a:r>
              <a:rPr lang="en-GB" sz="4400" u="sng" dirty="0" smtClean="0">
                <a:solidFill>
                  <a:srgbClr val="002060"/>
                </a:solidFill>
              </a:rPr>
              <a:t>Project STARS introduction</a:t>
            </a:r>
            <a:endParaRPr lang="en-GB" sz="4400" u="sng" dirty="0">
              <a:solidFill>
                <a:srgbClr val="002060"/>
              </a:solidFill>
            </a:endParaRPr>
          </a:p>
        </p:txBody>
      </p:sp>
      <p:sp>
        <p:nvSpPr>
          <p:cNvPr id="90" name="Shape 90"/>
          <p:cNvSpPr/>
          <p:nvPr/>
        </p:nvSpPr>
        <p:spPr>
          <a:xfrm>
            <a:off x="8828907" y="4977484"/>
            <a:ext cx="3356333" cy="561341"/>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sz="3200">
                <a:hlinkClick r:id="rId4"/>
              </a:defRPr>
            </a:lvl1pPr>
          </a:lstStyle>
          <a:p>
            <a:pPr lvl="0">
              <a:defRPr sz="1800"/>
            </a:pPr>
            <a:r>
              <a:rPr sz="3200" dirty="0">
                <a:hlinkClick r:id="rId4"/>
              </a:rPr>
              <a:t>project-stars.com</a:t>
            </a:r>
          </a:p>
        </p:txBody>
      </p:sp>
    </p:spTree>
    <p:extLst>
      <p:ext uri="{BB962C8B-B14F-4D97-AF65-F5344CB8AC3E}">
        <p14:creationId xmlns:p14="http://schemas.microsoft.com/office/powerpoint/2010/main" val="3308558934"/>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2.jpg">
            <a:extLst>
              <a:ext uri="{FF2B5EF4-FFF2-40B4-BE49-F238E27FC236}">
                <a16:creationId xmlns:a16="http://schemas.microsoft.com/office/drawing/2014/main" id="{E7D86E1B-B265-46BD-8359-07F1416579F2}"/>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10" name="image1.png">
            <a:extLst>
              <a:ext uri="{FF2B5EF4-FFF2-40B4-BE49-F238E27FC236}">
                <a16:creationId xmlns:a16="http://schemas.microsoft.com/office/drawing/2014/main" id="{EBE6FDF3-417E-4E68-AFF9-71A856D62A4A}"/>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170" name="Shape 170"/>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grpSp>
        <p:nvGrpSpPr>
          <p:cNvPr id="2" name="Skupina 1">
            <a:extLst>
              <a:ext uri="{FF2B5EF4-FFF2-40B4-BE49-F238E27FC236}">
                <a16:creationId xmlns:a16="http://schemas.microsoft.com/office/drawing/2014/main" id="{FB165FB8-DEAB-4A03-819A-432B5C8C72B8}"/>
              </a:ext>
            </a:extLst>
          </p:cNvPr>
          <p:cNvGrpSpPr/>
          <p:nvPr/>
        </p:nvGrpSpPr>
        <p:grpSpPr>
          <a:xfrm>
            <a:off x="837675" y="2022737"/>
            <a:ext cx="10516650" cy="2961143"/>
            <a:chOff x="3789045" y="2733040"/>
            <a:chExt cx="4943475" cy="1391920"/>
          </a:xfrm>
        </p:grpSpPr>
        <p:sp>
          <p:nvSpPr>
            <p:cNvPr id="11" name="Obdélník 10">
              <a:extLst>
                <a:ext uri="{FF2B5EF4-FFF2-40B4-BE49-F238E27FC236}">
                  <a16:creationId xmlns:a16="http://schemas.microsoft.com/office/drawing/2014/main" id="{7FB68070-2BF6-48FC-9A18-A4EAF6E34EC9}"/>
                </a:ext>
              </a:extLst>
            </p:cNvPr>
            <p:cNvSpPr/>
            <p:nvPr/>
          </p:nvSpPr>
          <p:spPr>
            <a:xfrm>
              <a:off x="3839845" y="2784475"/>
              <a:ext cx="4549140" cy="12954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12" name="Ovál 11">
              <a:extLst>
                <a:ext uri="{FF2B5EF4-FFF2-40B4-BE49-F238E27FC236}">
                  <a16:creationId xmlns:a16="http://schemas.microsoft.com/office/drawing/2014/main" id="{7B237168-C93F-47C3-92C1-1FDE168CED07}"/>
                </a:ext>
              </a:extLst>
            </p:cNvPr>
            <p:cNvSpPr/>
            <p:nvPr/>
          </p:nvSpPr>
          <p:spPr>
            <a:xfrm rot="5400000">
              <a:off x="3179445" y="3386455"/>
              <a:ext cx="1320800" cy="10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13" name="Obdélník 12">
              <a:extLst>
                <a:ext uri="{FF2B5EF4-FFF2-40B4-BE49-F238E27FC236}">
                  <a16:creationId xmlns:a16="http://schemas.microsoft.com/office/drawing/2014/main" id="{F8F63B21-A388-46FF-B9E2-FC764FAED3E9}"/>
                </a:ext>
              </a:extLst>
            </p:cNvPr>
            <p:cNvSpPr/>
            <p:nvPr/>
          </p:nvSpPr>
          <p:spPr>
            <a:xfrm>
              <a:off x="7716520" y="2733040"/>
              <a:ext cx="1016000" cy="139192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sk-SK" sz="1200">
                  <a:effectLst/>
                  <a:latin typeface="Times New Roman" panose="02020603050405020304" pitchFamily="18" charset="0"/>
                  <a:ea typeface="Times New Roman" panose="02020603050405020304" pitchFamily="18" charset="0"/>
                </a:rPr>
                <a:t/>
              </a:r>
              <a:br>
                <a:rPr lang="sk-SK" sz="1200">
                  <a:effectLst/>
                  <a:latin typeface="Times New Roman" panose="02020603050405020304" pitchFamily="18" charset="0"/>
                  <a:ea typeface="Times New Roman" panose="02020603050405020304" pitchFamily="18" charset="0"/>
                </a:rPr>
              </a:br>
              <a:endParaRPr lang="cs-CZ" sz="1200">
                <a:effectLst/>
                <a:latin typeface="Times New Roman" panose="02020603050405020304" pitchFamily="18" charset="0"/>
                <a:ea typeface="Times New Roman" panose="02020603050405020304" pitchFamily="18" charset="0"/>
              </a:endParaRPr>
            </a:p>
          </p:txBody>
        </p:sp>
        <p:sp>
          <p:nvSpPr>
            <p:cNvPr id="14" name="Ovál 13">
              <a:extLst>
                <a:ext uri="{FF2B5EF4-FFF2-40B4-BE49-F238E27FC236}">
                  <a16:creationId xmlns:a16="http://schemas.microsoft.com/office/drawing/2014/main" id="{0189DB01-6B73-475B-B1A6-39395F8AA653}"/>
                </a:ext>
              </a:extLst>
            </p:cNvPr>
            <p:cNvSpPr/>
            <p:nvPr/>
          </p:nvSpPr>
          <p:spPr>
            <a:xfrm rot="5400000">
              <a:off x="8248650" y="3347720"/>
              <a:ext cx="763905" cy="1797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15" name="Ovál 14">
              <a:extLst>
                <a:ext uri="{FF2B5EF4-FFF2-40B4-BE49-F238E27FC236}">
                  <a16:creationId xmlns:a16="http://schemas.microsoft.com/office/drawing/2014/main" id="{9BE1A318-8F9B-479C-ACD8-8FDC3D58BDD9}"/>
                </a:ext>
              </a:extLst>
            </p:cNvPr>
            <p:cNvSpPr/>
            <p:nvPr/>
          </p:nvSpPr>
          <p:spPr>
            <a:xfrm rot="5400000">
              <a:off x="5088890" y="3376930"/>
              <a:ext cx="1320800" cy="10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cxnSp>
          <p:nvCxnSpPr>
            <p:cNvPr id="16" name="Přímá spojnice 15">
              <a:extLst>
                <a:ext uri="{FF2B5EF4-FFF2-40B4-BE49-F238E27FC236}">
                  <a16:creationId xmlns:a16="http://schemas.microsoft.com/office/drawing/2014/main" id="{110AD6D9-3215-4C31-980E-0B3A9CB69556}"/>
                </a:ext>
              </a:extLst>
            </p:cNvPr>
            <p:cNvCxnSpPr/>
            <p:nvPr/>
          </p:nvCxnSpPr>
          <p:spPr>
            <a:xfrm flipV="1">
              <a:off x="4822190" y="2781935"/>
              <a:ext cx="0" cy="241300"/>
            </a:xfrm>
            <a:prstGeom prst="line">
              <a:avLst/>
            </a:prstGeom>
            <a:ln w="28575"/>
          </p:spPr>
          <p:style>
            <a:lnRef idx="1">
              <a:schemeClr val="dk1"/>
            </a:lnRef>
            <a:fillRef idx="0">
              <a:schemeClr val="dk1"/>
            </a:fillRef>
            <a:effectRef idx="0">
              <a:schemeClr val="dk1"/>
            </a:effectRef>
            <a:fontRef idx="minor">
              <a:schemeClr val="tx1"/>
            </a:fontRef>
          </p:style>
        </p:cxnSp>
        <p:cxnSp>
          <p:nvCxnSpPr>
            <p:cNvPr id="17" name="Přímá spojnice 16">
              <a:extLst>
                <a:ext uri="{FF2B5EF4-FFF2-40B4-BE49-F238E27FC236}">
                  <a16:creationId xmlns:a16="http://schemas.microsoft.com/office/drawing/2014/main" id="{06835EC7-09FD-413E-9EDB-076670BEBA02}"/>
                </a:ext>
              </a:extLst>
            </p:cNvPr>
            <p:cNvCxnSpPr/>
            <p:nvPr/>
          </p:nvCxnSpPr>
          <p:spPr>
            <a:xfrm flipV="1">
              <a:off x="4824730" y="3842385"/>
              <a:ext cx="0" cy="241300"/>
            </a:xfrm>
            <a:prstGeom prst="line">
              <a:avLst/>
            </a:prstGeom>
            <a:ln w="28575"/>
          </p:spPr>
          <p:style>
            <a:lnRef idx="1">
              <a:schemeClr val="dk1"/>
            </a:lnRef>
            <a:fillRef idx="0">
              <a:schemeClr val="dk1"/>
            </a:fillRef>
            <a:effectRef idx="0">
              <a:schemeClr val="dk1"/>
            </a:effectRef>
            <a:fontRef idx="minor">
              <a:schemeClr val="tx1"/>
            </a:fontRef>
          </p:style>
        </p:cxnSp>
      </p:grpSp>
      <p:sp>
        <p:nvSpPr>
          <p:cNvPr id="18" name="Shape 173"/>
          <p:cNvSpPr/>
          <p:nvPr/>
        </p:nvSpPr>
        <p:spPr>
          <a:xfrm>
            <a:off x="261256" y="920953"/>
            <a:ext cx="11930744" cy="769441"/>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0"/>
            <a:r>
              <a:rPr lang="en-GB" sz="4400" u="sng" dirty="0" smtClean="0">
                <a:solidFill>
                  <a:srgbClr val="02236A"/>
                </a:solidFill>
              </a:rPr>
              <a:t>Practical activity</a:t>
            </a:r>
            <a:r>
              <a:rPr lang="en-GB" sz="4400" dirty="0" smtClean="0">
                <a:solidFill>
                  <a:srgbClr val="02236A"/>
                </a:solidFill>
              </a:rPr>
              <a:t>: </a:t>
            </a:r>
            <a:r>
              <a:rPr lang="en-GB" sz="3200" dirty="0" smtClean="0">
                <a:solidFill>
                  <a:srgbClr val="02236A"/>
                </a:solidFill>
              </a:rPr>
              <a:t>10.1.3 Enhanced Kepler-type telescope</a:t>
            </a:r>
            <a:endParaRPr lang="en-GB" sz="3200" dirty="0">
              <a:solidFill>
                <a:srgbClr val="02236A"/>
              </a:solidFill>
            </a:endParaRPr>
          </a:p>
        </p:txBody>
      </p:sp>
    </p:spTree>
    <p:extLst>
      <p:ext uri="{BB962C8B-B14F-4D97-AF65-F5344CB8AC3E}">
        <p14:creationId xmlns:p14="http://schemas.microsoft.com/office/powerpoint/2010/main" val="2165595043"/>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2.jpg">
            <a:extLst>
              <a:ext uri="{FF2B5EF4-FFF2-40B4-BE49-F238E27FC236}">
                <a16:creationId xmlns:a16="http://schemas.microsoft.com/office/drawing/2014/main" id="{E7D86E1B-B265-46BD-8359-07F1416579F2}"/>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10" name="image1.png">
            <a:extLst>
              <a:ext uri="{FF2B5EF4-FFF2-40B4-BE49-F238E27FC236}">
                <a16:creationId xmlns:a16="http://schemas.microsoft.com/office/drawing/2014/main" id="{EBE6FDF3-417E-4E68-AFF9-71A856D62A4A}"/>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170" name="Shape 170"/>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dirty="0"/>
              <a:t>The current publication reflects only the author´s view and neither the Slovak National Agency, nor the European Commission are responsible for any use that may be made of the information it contains.</a:t>
            </a:r>
          </a:p>
        </p:txBody>
      </p:sp>
      <p:sp>
        <p:nvSpPr>
          <p:cNvPr id="3" name="Obdélník 2">
            <a:extLst>
              <a:ext uri="{FF2B5EF4-FFF2-40B4-BE49-F238E27FC236}">
                <a16:creationId xmlns:a16="http://schemas.microsoft.com/office/drawing/2014/main" id="{A4ABB52D-3ED4-44DA-AD8A-0FEEABB9C484}"/>
              </a:ext>
            </a:extLst>
          </p:cNvPr>
          <p:cNvSpPr/>
          <p:nvPr/>
        </p:nvSpPr>
        <p:spPr>
          <a:xfrm>
            <a:off x="401053" y="1708272"/>
            <a:ext cx="8249652" cy="2246769"/>
          </a:xfrm>
          <a:prstGeom prst="rect">
            <a:avLst/>
          </a:prstGeom>
        </p:spPr>
        <p:txBody>
          <a:bodyPr wrap="square">
            <a:spAutoFit/>
          </a:bodyPr>
          <a:lstStyle/>
          <a:p>
            <a:pPr marL="342900" indent="-342900">
              <a:buFont typeface="Arial" panose="020B0604020202020204" pitchFamily="34" charset="0"/>
              <a:buChar char="•"/>
            </a:pPr>
            <a:r>
              <a:rPr lang="en-GB" sz="2800" dirty="0" smtClean="0">
                <a:latin typeface="Calibri" panose="020F0502020204030204" pitchFamily="34" charset="0"/>
                <a:ea typeface="Times New Roman" panose="02020603050405020304" pitchFamily="18" charset="0"/>
                <a:cs typeface="Calibri" panose="020F0502020204030204" pitchFamily="34" charset="0"/>
              </a:rPr>
              <a:t>c</a:t>
            </a:r>
            <a:r>
              <a:rPr lang="en-GB" sz="2800" dirty="0" smtClean="0">
                <a:latin typeface="Calibri" panose="020F0502020204030204" pitchFamily="34" charset="0"/>
                <a:ea typeface="Times New Roman" panose="02020603050405020304" pitchFamily="18" charset="0"/>
                <a:cs typeface="Calibri" panose="020F0502020204030204" pitchFamily="34" charset="0"/>
              </a:rPr>
              <a:t>raters on the Moon</a:t>
            </a:r>
          </a:p>
          <a:p>
            <a:pPr marL="342900" indent="-342900">
              <a:buFont typeface="Arial" panose="020B0604020202020204" pitchFamily="34" charset="0"/>
              <a:buChar char="•"/>
            </a:pPr>
            <a:r>
              <a:rPr lang="en-GB" sz="2800" dirty="0" smtClean="0">
                <a:latin typeface="Calibri" panose="020F0502020204030204" pitchFamily="34" charset="0"/>
                <a:ea typeface="Times New Roman" panose="02020603050405020304" pitchFamily="18" charset="0"/>
                <a:cs typeface="Calibri" panose="020F0502020204030204" pitchFamily="34" charset="0"/>
              </a:rPr>
              <a:t>galaxy in Andromeda</a:t>
            </a:r>
          </a:p>
          <a:p>
            <a:pPr marL="342900" indent="-342900">
              <a:buFont typeface="Arial" panose="020B0604020202020204" pitchFamily="34" charset="0"/>
              <a:buChar char="•"/>
            </a:pPr>
            <a:r>
              <a:rPr lang="en-GB" sz="2800" dirty="0" smtClean="0">
                <a:latin typeface="Calibri" panose="020F0502020204030204" pitchFamily="34" charset="0"/>
                <a:ea typeface="Times New Roman" panose="02020603050405020304" pitchFamily="18" charset="0"/>
                <a:cs typeface="Calibri" panose="020F0502020204030204" pitchFamily="34" charset="0"/>
              </a:rPr>
              <a:t>nebula in Orion</a:t>
            </a:r>
          </a:p>
          <a:p>
            <a:pPr marL="342900" indent="-342900">
              <a:buFont typeface="Arial" panose="020B0604020202020204" pitchFamily="34" charset="0"/>
              <a:buChar char="•"/>
            </a:pPr>
            <a:r>
              <a:rPr lang="en-GB" sz="2800" dirty="0" smtClean="0">
                <a:latin typeface="Calibri" panose="020F0502020204030204" pitchFamily="34" charset="0"/>
                <a:ea typeface="Times New Roman" panose="02020603050405020304" pitchFamily="18" charset="0"/>
                <a:cs typeface="Calibri" panose="020F0502020204030204" pitchFamily="34" charset="0"/>
              </a:rPr>
              <a:t>planets with no details</a:t>
            </a:r>
            <a:br>
              <a:rPr lang="en-GB" sz="2800" dirty="0" smtClean="0">
                <a:latin typeface="Calibri" panose="020F0502020204030204" pitchFamily="34" charset="0"/>
                <a:ea typeface="Times New Roman" panose="02020603050405020304" pitchFamily="18" charset="0"/>
                <a:cs typeface="Calibri" panose="020F0502020204030204" pitchFamily="34" charset="0"/>
              </a:rPr>
            </a:br>
            <a:r>
              <a:rPr lang="en-GB" dirty="0" smtClean="0">
                <a:latin typeface="Calibri" panose="020F0502020204030204" pitchFamily="34" charset="0"/>
                <a:ea typeface="Times New Roman" panose="02020603050405020304" pitchFamily="18" charset="0"/>
                <a:cs typeface="Calibri" panose="020F0502020204030204" pitchFamily="34" charset="0"/>
              </a:rPr>
              <a:t>(real telescope is needed)</a:t>
            </a:r>
            <a:endParaRPr lang="en-GB" sz="2800" dirty="0">
              <a:latin typeface="Calibri" panose="020F0502020204030204" pitchFamily="34" charset="0"/>
              <a:cs typeface="Calibri" panose="020F0502020204030204" pitchFamily="34" charset="0"/>
            </a:endParaRPr>
          </a:p>
        </p:txBody>
      </p:sp>
      <p:pic>
        <p:nvPicPr>
          <p:cNvPr id="6" name="Obrázek 5" descr="Obsah obrázku příroda, voda, letecká doprava, obloha&#10;&#10;Popis byl vytvořen automaticky">
            <a:extLst>
              <a:ext uri="{FF2B5EF4-FFF2-40B4-BE49-F238E27FC236}">
                <a16:creationId xmlns:a16="http://schemas.microsoft.com/office/drawing/2014/main" id="{F031C66B-65D3-45D7-9822-9B3B47ED5E6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04571" y="1660492"/>
            <a:ext cx="2638425" cy="1733550"/>
          </a:xfrm>
          <a:prstGeom prst="rect">
            <a:avLst/>
          </a:prstGeom>
        </p:spPr>
      </p:pic>
      <p:pic>
        <p:nvPicPr>
          <p:cNvPr id="8" name="Obrázek 7" descr="Obsah obrázku černá, hvězda, obloha, vsedě&#10;&#10;Popis byl vytvořen automaticky">
            <a:extLst>
              <a:ext uri="{FF2B5EF4-FFF2-40B4-BE49-F238E27FC236}">
                <a16:creationId xmlns:a16="http://schemas.microsoft.com/office/drawing/2014/main" id="{44ADD7AA-A3E0-43B3-9BB9-68B4B8BEB3A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90295" y="3542512"/>
            <a:ext cx="2466975" cy="1847850"/>
          </a:xfrm>
          <a:prstGeom prst="rect">
            <a:avLst/>
          </a:prstGeom>
        </p:spPr>
      </p:pic>
      <p:pic>
        <p:nvPicPr>
          <p:cNvPr id="19" name="Obrázek 18" descr="Měsíc">
            <a:extLst>
              <a:ext uri="{FF2B5EF4-FFF2-40B4-BE49-F238E27FC236}">
                <a16:creationId xmlns:a16="http://schemas.microsoft.com/office/drawing/2014/main" id="{FFC4DCD2-E9EF-43AF-9A09-07B4013201A2}"/>
              </a:ext>
              <a:ext uri="{C183D7F6-B498-43B3-948B-1728B52AA6E4}">
                <adec:decorative xmlns:adec="http://schemas.microsoft.com/office/drawing/2017/decorative" xmlns="" val="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91709" y="1665745"/>
            <a:ext cx="2739824" cy="2004638"/>
          </a:xfrm>
          <a:prstGeom prst="rect">
            <a:avLst/>
          </a:prstGeom>
        </p:spPr>
      </p:pic>
      <p:pic>
        <p:nvPicPr>
          <p:cNvPr id="21" name="Obrázek 20" descr="Obsah obrázku přenosný počítač, počítač, vsedě, černá&#10;&#10;Popis byl vytvořen automaticky">
            <a:extLst>
              <a:ext uri="{FF2B5EF4-FFF2-40B4-BE49-F238E27FC236}">
                <a16:creationId xmlns:a16="http://schemas.microsoft.com/office/drawing/2014/main" id="{3A53CE9C-AAAD-4CB8-9119-82DDC4BC6F68}"/>
              </a:ext>
            </a:extLst>
          </p:cNvPr>
          <p:cNvPicPr>
            <a:picLocks noChangeAspect="1"/>
          </p:cNvPicPr>
          <p:nvPr/>
        </p:nvPicPr>
        <p:blipFill rotWithShape="1">
          <a:blip r:embed="rId7">
            <a:extLst>
              <a:ext uri="{28A0092B-C50C-407E-A947-70E740481C1C}">
                <a14:useLocalDpi xmlns:a14="http://schemas.microsoft.com/office/drawing/2010/main" val="0"/>
              </a:ext>
            </a:extLst>
          </a:blip>
          <a:srcRect l="28807" t="30838" r="34561" b="31127"/>
          <a:stretch/>
        </p:blipFill>
        <p:spPr>
          <a:xfrm>
            <a:off x="832449" y="3972919"/>
            <a:ext cx="1657389" cy="1284903"/>
          </a:xfrm>
          <a:prstGeom prst="rect">
            <a:avLst/>
          </a:prstGeom>
        </p:spPr>
      </p:pic>
      <p:pic>
        <p:nvPicPr>
          <p:cNvPr id="23" name="Obrázek 22" descr="Obsah obrázku přenosný počítač, květina&#10;&#10;Popis byl vytvořen automaticky">
            <a:extLst>
              <a:ext uri="{FF2B5EF4-FFF2-40B4-BE49-F238E27FC236}">
                <a16:creationId xmlns:a16="http://schemas.microsoft.com/office/drawing/2014/main" id="{4C5555E7-27A2-4BC2-9523-A4D700E9C51C}"/>
              </a:ext>
            </a:extLst>
          </p:cNvPr>
          <p:cNvPicPr>
            <a:picLocks noChangeAspect="1"/>
          </p:cNvPicPr>
          <p:nvPr/>
        </p:nvPicPr>
        <p:blipFill rotWithShape="1">
          <a:blip r:embed="rId8">
            <a:extLst>
              <a:ext uri="{28A0092B-C50C-407E-A947-70E740481C1C}">
                <a14:useLocalDpi xmlns:a14="http://schemas.microsoft.com/office/drawing/2010/main" val="0"/>
              </a:ext>
            </a:extLst>
          </a:blip>
          <a:srcRect l="38702" t="40457" r="38561" b="37727"/>
          <a:stretch/>
        </p:blipFill>
        <p:spPr>
          <a:xfrm>
            <a:off x="3080084" y="4162244"/>
            <a:ext cx="1299412" cy="935116"/>
          </a:xfrm>
          <a:prstGeom prst="rect">
            <a:avLst/>
          </a:prstGeom>
        </p:spPr>
      </p:pic>
      <p:pic>
        <p:nvPicPr>
          <p:cNvPr id="25" name="Obrázek 24" descr="Obsah obrázku tmavé, černá, jídlo, hvězda&#10;&#10;Popis byl vytvořen automaticky">
            <a:extLst>
              <a:ext uri="{FF2B5EF4-FFF2-40B4-BE49-F238E27FC236}">
                <a16:creationId xmlns:a16="http://schemas.microsoft.com/office/drawing/2014/main" id="{79A68C55-A3A7-4A3C-A79E-CF52E9D87114}"/>
              </a:ext>
            </a:extLst>
          </p:cNvPr>
          <p:cNvPicPr>
            <a:picLocks noChangeAspect="1"/>
          </p:cNvPicPr>
          <p:nvPr/>
        </p:nvPicPr>
        <p:blipFill rotWithShape="1">
          <a:blip r:embed="rId9">
            <a:extLst>
              <a:ext uri="{28A0092B-C50C-407E-A947-70E740481C1C}">
                <a14:useLocalDpi xmlns:a14="http://schemas.microsoft.com/office/drawing/2010/main" val="0"/>
              </a:ext>
            </a:extLst>
          </a:blip>
          <a:srcRect t="24416" b="29379"/>
          <a:stretch/>
        </p:blipFill>
        <p:spPr>
          <a:xfrm>
            <a:off x="4638258" y="3868842"/>
            <a:ext cx="3361791" cy="1061427"/>
          </a:xfrm>
          <a:prstGeom prst="rect">
            <a:avLst/>
          </a:prstGeom>
        </p:spPr>
      </p:pic>
      <p:pic>
        <p:nvPicPr>
          <p:cNvPr id="27" name="Obrázek 26" descr="Obsah obrázku černá, tmavé, vsedě, bílá&#10;&#10;Popis byl vytvořen automaticky">
            <a:extLst>
              <a:ext uri="{FF2B5EF4-FFF2-40B4-BE49-F238E27FC236}">
                <a16:creationId xmlns:a16="http://schemas.microsoft.com/office/drawing/2014/main" id="{99008504-9129-4FC8-939E-D3FF7892C0B7}"/>
              </a:ext>
            </a:extLst>
          </p:cNvPr>
          <p:cNvPicPr>
            <a:picLocks noChangeAspect="1"/>
          </p:cNvPicPr>
          <p:nvPr/>
        </p:nvPicPr>
        <p:blipFill rotWithShape="1">
          <a:blip r:embed="rId10">
            <a:extLst>
              <a:ext uri="{28A0092B-C50C-407E-A947-70E740481C1C}">
                <a14:useLocalDpi xmlns:a14="http://schemas.microsoft.com/office/drawing/2010/main" val="0"/>
              </a:ext>
            </a:extLst>
          </a:blip>
          <a:srcRect l="41176" t="42034" r="39404" b="40023"/>
          <a:stretch/>
        </p:blipFill>
        <p:spPr>
          <a:xfrm>
            <a:off x="4969742" y="4732973"/>
            <a:ext cx="1109881" cy="758848"/>
          </a:xfrm>
          <a:prstGeom prst="rect">
            <a:avLst/>
          </a:prstGeom>
        </p:spPr>
      </p:pic>
      <p:sp>
        <p:nvSpPr>
          <p:cNvPr id="14" name="Shape 173"/>
          <p:cNvSpPr/>
          <p:nvPr/>
        </p:nvSpPr>
        <p:spPr>
          <a:xfrm>
            <a:off x="261256" y="920953"/>
            <a:ext cx="11930744" cy="769441"/>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0"/>
            <a:r>
              <a:rPr lang="en-GB" sz="4400" u="sng" dirty="0" smtClean="0">
                <a:solidFill>
                  <a:srgbClr val="02236A"/>
                </a:solidFill>
              </a:rPr>
              <a:t>Practical activity</a:t>
            </a:r>
            <a:r>
              <a:rPr lang="en-GB" sz="4400" dirty="0" smtClean="0">
                <a:solidFill>
                  <a:srgbClr val="02236A"/>
                </a:solidFill>
              </a:rPr>
              <a:t>: </a:t>
            </a:r>
            <a:r>
              <a:rPr lang="en-GB" sz="3200" dirty="0" smtClean="0">
                <a:solidFill>
                  <a:srgbClr val="02236A"/>
                </a:solidFill>
              </a:rPr>
              <a:t>10.1.3 Enhanced Kepler-type telescope</a:t>
            </a:r>
            <a:endParaRPr lang="en-GB" sz="3200" dirty="0">
              <a:solidFill>
                <a:srgbClr val="02236A"/>
              </a:solidFill>
            </a:endParaRPr>
          </a:p>
        </p:txBody>
      </p:sp>
    </p:spTree>
    <p:extLst>
      <p:ext uri="{BB962C8B-B14F-4D97-AF65-F5344CB8AC3E}">
        <p14:creationId xmlns:p14="http://schemas.microsoft.com/office/powerpoint/2010/main" val="76180100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checkerboard(across)">
                                      <p:cBhvr>
                                        <p:cTn id="11" dur="500"/>
                                        <p:tgtEl>
                                          <p:spTgt spid="19"/>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checkerboard(across)">
                                      <p:cBhvr>
                                        <p:cTn id="16" dur="500"/>
                                        <p:tgtEl>
                                          <p:spTgt spid="3">
                                            <p:txEl>
                                              <p:pRg st="1" end="1"/>
                                            </p:txEl>
                                          </p:spTgt>
                                        </p:tgtEl>
                                      </p:cBhvr>
                                    </p:animEffect>
                                  </p:childTnLst>
                                </p:cTn>
                              </p:par>
                            </p:childTnLst>
                          </p:cTn>
                        </p:par>
                        <p:par>
                          <p:cTn id="17" fill="hold">
                            <p:stCondLst>
                              <p:cond delay="500"/>
                            </p:stCondLst>
                            <p:childTnLst>
                              <p:par>
                                <p:cTn id="18" presetID="5" presetClass="entr" presetSubtype="10" fill="hold"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checkerboard(across)">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checkerboard(across)">
                                      <p:cBhvr>
                                        <p:cTn id="25" dur="500"/>
                                        <p:tgtEl>
                                          <p:spTgt spid="3">
                                            <p:txEl>
                                              <p:pRg st="2" end="2"/>
                                            </p:txEl>
                                          </p:spTgt>
                                        </p:tgtEl>
                                      </p:cBhvr>
                                    </p:animEffect>
                                  </p:childTnLst>
                                </p:cTn>
                              </p:par>
                            </p:childTnLst>
                          </p:cTn>
                        </p:par>
                        <p:par>
                          <p:cTn id="26" fill="hold">
                            <p:stCondLst>
                              <p:cond delay="500"/>
                            </p:stCondLst>
                            <p:childTnLst>
                              <p:par>
                                <p:cTn id="27" presetID="5" presetClass="entr" presetSubtype="10" fill="hold"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checkerboard(across)">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checkerboard(across)">
                                      <p:cBhvr>
                                        <p:cTn id="34" dur="500"/>
                                        <p:tgtEl>
                                          <p:spTgt spid="3">
                                            <p:txEl>
                                              <p:pRg st="3" end="3"/>
                                            </p:txEl>
                                          </p:spTgt>
                                        </p:tgtEl>
                                      </p:cBhvr>
                                    </p:animEffect>
                                  </p:childTnLst>
                                </p:cTn>
                              </p:par>
                            </p:childTnLst>
                          </p:cTn>
                        </p:par>
                        <p:par>
                          <p:cTn id="35" fill="hold">
                            <p:stCondLst>
                              <p:cond delay="500"/>
                            </p:stCondLst>
                            <p:childTnLst>
                              <p:par>
                                <p:cTn id="36" presetID="5" presetClass="entr" presetSubtype="10" fill="hold"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checkerboard(across)">
                                      <p:cBhvr>
                                        <p:cTn id="38" dur="500"/>
                                        <p:tgtEl>
                                          <p:spTgt spid="21"/>
                                        </p:tgtEl>
                                      </p:cBhvr>
                                    </p:animEffect>
                                  </p:childTnLst>
                                </p:cTn>
                              </p:par>
                            </p:childTnLst>
                          </p:cTn>
                        </p:par>
                        <p:par>
                          <p:cTn id="39" fill="hold">
                            <p:stCondLst>
                              <p:cond delay="1000"/>
                            </p:stCondLst>
                            <p:childTnLst>
                              <p:par>
                                <p:cTn id="40" presetID="5" presetClass="entr" presetSubtype="10" fill="hold" nodeType="after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checkerboard(across)">
                                      <p:cBhvr>
                                        <p:cTn id="42" dur="500"/>
                                        <p:tgtEl>
                                          <p:spTgt spid="23"/>
                                        </p:tgtEl>
                                      </p:cBhvr>
                                    </p:animEffect>
                                  </p:childTnLst>
                                </p:cTn>
                              </p:par>
                            </p:childTnLst>
                          </p:cTn>
                        </p:par>
                        <p:par>
                          <p:cTn id="43" fill="hold">
                            <p:stCondLst>
                              <p:cond delay="1500"/>
                            </p:stCondLst>
                            <p:childTnLst>
                              <p:par>
                                <p:cTn id="44" presetID="5" presetClass="entr" presetSubtype="10" fill="hold" nodeType="afterEffect">
                                  <p:stCondLst>
                                    <p:cond delay="0"/>
                                  </p:stCondLst>
                                  <p:childTnLst>
                                    <p:set>
                                      <p:cBhvr>
                                        <p:cTn id="45" dur="1" fill="hold">
                                          <p:stCondLst>
                                            <p:cond delay="0"/>
                                          </p:stCondLst>
                                        </p:cTn>
                                        <p:tgtEl>
                                          <p:spTgt spid="25"/>
                                        </p:tgtEl>
                                        <p:attrNameLst>
                                          <p:attrName>style.visibility</p:attrName>
                                        </p:attrNameLst>
                                      </p:cBhvr>
                                      <p:to>
                                        <p:strVal val="visible"/>
                                      </p:to>
                                    </p:set>
                                    <p:animEffect transition="in" filter="checkerboard(across)">
                                      <p:cBhvr>
                                        <p:cTn id="46" dur="500"/>
                                        <p:tgtEl>
                                          <p:spTgt spid="25"/>
                                        </p:tgtEl>
                                      </p:cBhvr>
                                    </p:animEffect>
                                  </p:childTnLst>
                                </p:cTn>
                              </p:par>
                            </p:childTnLst>
                          </p:cTn>
                        </p:par>
                        <p:par>
                          <p:cTn id="47" fill="hold">
                            <p:stCondLst>
                              <p:cond delay="2000"/>
                            </p:stCondLst>
                            <p:childTnLst>
                              <p:par>
                                <p:cTn id="48" presetID="5" presetClass="entr" presetSubtype="10" fill="hold" nodeType="afterEffect">
                                  <p:stCondLst>
                                    <p:cond delay="0"/>
                                  </p:stCondLst>
                                  <p:childTnLst>
                                    <p:set>
                                      <p:cBhvr>
                                        <p:cTn id="49" dur="1" fill="hold">
                                          <p:stCondLst>
                                            <p:cond delay="0"/>
                                          </p:stCondLst>
                                        </p:cTn>
                                        <p:tgtEl>
                                          <p:spTgt spid="27"/>
                                        </p:tgtEl>
                                        <p:attrNameLst>
                                          <p:attrName>style.visibility</p:attrName>
                                        </p:attrNameLst>
                                      </p:cBhvr>
                                      <p:to>
                                        <p:strVal val="visible"/>
                                      </p:to>
                                    </p:set>
                                    <p:animEffect transition="in" filter="checkerboard(across)">
                                      <p:cBhvr>
                                        <p:cTn id="50"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2.jpg">
            <a:extLst>
              <a:ext uri="{FF2B5EF4-FFF2-40B4-BE49-F238E27FC236}">
                <a16:creationId xmlns:a16="http://schemas.microsoft.com/office/drawing/2014/main" id="{E7D86E1B-B265-46BD-8359-07F1416579F2}"/>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10" name="image1.png">
            <a:extLst>
              <a:ext uri="{FF2B5EF4-FFF2-40B4-BE49-F238E27FC236}">
                <a16:creationId xmlns:a16="http://schemas.microsoft.com/office/drawing/2014/main" id="{EBE6FDF3-417E-4E68-AFF9-71A856D62A4A}"/>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170" name="Shape 170"/>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sp>
        <p:nvSpPr>
          <p:cNvPr id="173" name="Shape 173"/>
          <p:cNvSpPr/>
          <p:nvPr/>
        </p:nvSpPr>
        <p:spPr>
          <a:xfrm>
            <a:off x="261256" y="920953"/>
            <a:ext cx="11685322" cy="7694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en-GB" sz="4400" u="sng" dirty="0" smtClean="0">
                <a:solidFill>
                  <a:srgbClr val="02236A"/>
                </a:solidFill>
              </a:rPr>
              <a:t>Practical activity</a:t>
            </a:r>
            <a:r>
              <a:rPr lang="en-GB" sz="4400" dirty="0" smtClean="0">
                <a:solidFill>
                  <a:srgbClr val="02236A"/>
                </a:solidFill>
              </a:rPr>
              <a:t>: </a:t>
            </a:r>
            <a:r>
              <a:rPr lang="en-GB" sz="3200" dirty="0" smtClean="0">
                <a:solidFill>
                  <a:srgbClr val="02236A"/>
                </a:solidFill>
              </a:rPr>
              <a:t>10.1.4 Segmented mirror</a:t>
            </a:r>
            <a:endParaRPr lang="en-GB" sz="3200" dirty="0">
              <a:solidFill>
                <a:srgbClr val="02236A"/>
              </a:solidFill>
            </a:endParaRPr>
          </a:p>
        </p:txBody>
      </p:sp>
      <p:sp>
        <p:nvSpPr>
          <p:cNvPr id="174" name="Shape 174"/>
          <p:cNvSpPr/>
          <p:nvPr/>
        </p:nvSpPr>
        <p:spPr>
          <a:xfrm>
            <a:off x="261256" y="3261702"/>
            <a:ext cx="11685322" cy="64633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en-GB" sz="3600" dirty="0" smtClean="0">
                <a:solidFill>
                  <a:srgbClr val="002060"/>
                </a:solidFill>
              </a:rPr>
              <a:t>Material and tool: </a:t>
            </a:r>
            <a:r>
              <a:rPr lang="en-GB" sz="2800" dirty="0" smtClean="0">
                <a:solidFill>
                  <a:srgbClr val="002060"/>
                </a:solidFill>
              </a:rPr>
              <a:t>Scissor</a:t>
            </a:r>
            <a:r>
              <a:rPr lang="en-GB" sz="2800" dirty="0" smtClean="0">
                <a:solidFill>
                  <a:srgbClr val="002060"/>
                </a:solidFill>
              </a:rPr>
              <a:t>, ruler, </a:t>
            </a:r>
            <a:r>
              <a:rPr lang="en-GB" sz="2800" dirty="0" smtClean="0">
                <a:solidFill>
                  <a:srgbClr val="002060"/>
                </a:solidFill>
              </a:rPr>
              <a:t>c</a:t>
            </a:r>
            <a:r>
              <a:rPr lang="en-GB" sz="2800" dirty="0" smtClean="0">
                <a:solidFill>
                  <a:srgbClr val="002060"/>
                </a:solidFill>
              </a:rPr>
              <a:t>alculator</a:t>
            </a:r>
            <a:endParaRPr lang="en-GB" sz="3600" dirty="0">
              <a:solidFill>
                <a:srgbClr val="002060"/>
              </a:solidFill>
            </a:endParaRPr>
          </a:p>
        </p:txBody>
      </p:sp>
      <p:sp>
        <p:nvSpPr>
          <p:cNvPr id="175" name="Shape 175"/>
          <p:cNvSpPr/>
          <p:nvPr/>
        </p:nvSpPr>
        <p:spPr>
          <a:xfrm>
            <a:off x="261256" y="4575300"/>
            <a:ext cx="11685322" cy="64633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en-GB" sz="3600" dirty="0" smtClean="0">
                <a:solidFill>
                  <a:srgbClr val="002060"/>
                </a:solidFill>
              </a:rPr>
              <a:t>Procedure: </a:t>
            </a:r>
            <a:r>
              <a:rPr lang="en-GB" sz="2800" dirty="0" smtClean="0">
                <a:solidFill>
                  <a:srgbClr val="002060"/>
                </a:solidFill>
              </a:rPr>
              <a:t>The pupil will get an idea of the construction of large telescopes.</a:t>
            </a:r>
            <a:endParaRPr lang="en-GB" sz="2800" dirty="0">
              <a:solidFill>
                <a:srgbClr val="002060"/>
              </a:solidFill>
            </a:endParaRPr>
          </a:p>
        </p:txBody>
      </p:sp>
      <p:sp>
        <p:nvSpPr>
          <p:cNvPr id="176" name="Shape 176"/>
          <p:cNvSpPr/>
          <p:nvPr/>
        </p:nvSpPr>
        <p:spPr>
          <a:xfrm>
            <a:off x="261256" y="1937439"/>
            <a:ext cx="11685322" cy="64633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en-GB" sz="3600" dirty="0" smtClean="0">
                <a:solidFill>
                  <a:srgbClr val="002060"/>
                </a:solidFill>
              </a:rPr>
              <a:t>Methodical part: </a:t>
            </a:r>
            <a:r>
              <a:rPr lang="en-GB" sz="2800" dirty="0" smtClean="0">
                <a:solidFill>
                  <a:srgbClr val="002060"/>
                </a:solidFill>
              </a:rPr>
              <a:t>Large </a:t>
            </a:r>
            <a:r>
              <a:rPr lang="en-GB" sz="2800" dirty="0" smtClean="0">
                <a:solidFill>
                  <a:srgbClr val="002060"/>
                </a:solidFill>
              </a:rPr>
              <a:t>astronomical telescopes and their building.</a:t>
            </a:r>
            <a:endParaRPr lang="en-GB" sz="2800" dirty="0">
              <a:solidFill>
                <a:srgbClr val="002060"/>
              </a:solidFill>
            </a:endParaRPr>
          </a:p>
        </p:txBody>
      </p:sp>
    </p:spTree>
    <p:extLst>
      <p:ext uri="{BB962C8B-B14F-4D97-AF65-F5344CB8AC3E}">
        <p14:creationId xmlns:p14="http://schemas.microsoft.com/office/powerpoint/2010/main" val="3736630355"/>
      </p:ext>
    </p:extLst>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2.jpg">
            <a:extLst>
              <a:ext uri="{FF2B5EF4-FFF2-40B4-BE49-F238E27FC236}">
                <a16:creationId xmlns:a16="http://schemas.microsoft.com/office/drawing/2014/main" id="{E7D86E1B-B265-46BD-8359-07F1416579F2}"/>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10" name="image1.png">
            <a:extLst>
              <a:ext uri="{FF2B5EF4-FFF2-40B4-BE49-F238E27FC236}">
                <a16:creationId xmlns:a16="http://schemas.microsoft.com/office/drawing/2014/main" id="{EBE6FDF3-417E-4E68-AFF9-71A856D62A4A}"/>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170" name="Shape 170"/>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graphicFrame>
        <p:nvGraphicFramePr>
          <p:cNvPr id="11" name="Graf 10">
            <a:extLst>
              <a:ext uri="{FF2B5EF4-FFF2-40B4-BE49-F238E27FC236}">
                <a16:creationId xmlns:a16="http://schemas.microsoft.com/office/drawing/2014/main" id="{5EF7C446-6A6B-4BA4-A5E4-1108E46D178E}"/>
              </a:ext>
            </a:extLst>
          </p:cNvPr>
          <p:cNvGraphicFramePr/>
          <p:nvPr>
            <p:extLst>
              <p:ext uri="{D42A27DB-BD31-4B8C-83A1-F6EECF244321}">
                <p14:modId xmlns:p14="http://schemas.microsoft.com/office/powerpoint/2010/main" val="195054786"/>
              </p:ext>
            </p:extLst>
          </p:nvPr>
        </p:nvGraphicFramePr>
        <p:xfrm>
          <a:off x="2979820" y="1690394"/>
          <a:ext cx="6147411" cy="3615532"/>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ovéPole 1">
            <a:extLst>
              <a:ext uri="{FF2B5EF4-FFF2-40B4-BE49-F238E27FC236}">
                <a16:creationId xmlns:a16="http://schemas.microsoft.com/office/drawing/2014/main" id="{595DB077-EC7E-478E-8677-3BE8B728929A}"/>
              </a:ext>
            </a:extLst>
          </p:cNvPr>
          <p:cNvSpPr txBox="1"/>
          <p:nvPr/>
        </p:nvSpPr>
        <p:spPr>
          <a:xfrm>
            <a:off x="7952874" y="5203160"/>
            <a:ext cx="1328247"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GB" sz="1800" b="0" i="0" u="none" strike="noStrike" cap="none" spc="0" normalizeH="0" baseline="0" dirty="0" smtClean="0">
                <a:ln>
                  <a:noFill/>
                </a:ln>
                <a:solidFill>
                  <a:srgbClr val="000000"/>
                </a:solidFill>
                <a:effectLst/>
                <a:uFillTx/>
                <a:latin typeface="Calibri"/>
                <a:ea typeface="Calibri"/>
                <a:cs typeface="Calibri"/>
                <a:sym typeface="Calibri"/>
              </a:rPr>
              <a:t>diameter [m]</a:t>
            </a:r>
            <a:endParaRPr kumimoji="0" lang="en-GB" sz="1800" b="0" i="0" u="none" strike="noStrike" cap="none" spc="0" normalizeH="0" baseline="0" dirty="0">
              <a:ln>
                <a:noFill/>
              </a:ln>
              <a:solidFill>
                <a:srgbClr val="000000"/>
              </a:solidFill>
              <a:effectLst/>
              <a:uFillTx/>
              <a:latin typeface="Calibri"/>
              <a:ea typeface="Calibri"/>
              <a:cs typeface="Calibri"/>
              <a:sym typeface="Calibri"/>
            </a:endParaRPr>
          </a:p>
        </p:txBody>
      </p:sp>
      <p:sp>
        <p:nvSpPr>
          <p:cNvPr id="12" name="TextovéPole 11">
            <a:extLst>
              <a:ext uri="{FF2B5EF4-FFF2-40B4-BE49-F238E27FC236}">
                <a16:creationId xmlns:a16="http://schemas.microsoft.com/office/drawing/2014/main" id="{61CAF464-C964-4CB9-864D-C004FA7F0592}"/>
              </a:ext>
            </a:extLst>
          </p:cNvPr>
          <p:cNvSpPr txBox="1"/>
          <p:nvPr/>
        </p:nvSpPr>
        <p:spPr>
          <a:xfrm>
            <a:off x="1700629" y="2234129"/>
            <a:ext cx="1150313"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GB" sz="1800" b="0" i="0" u="none" strike="noStrike" cap="none" spc="0" normalizeH="0" baseline="0" dirty="0" smtClean="0">
                <a:ln>
                  <a:noFill/>
                </a:ln>
                <a:solidFill>
                  <a:srgbClr val="000000"/>
                </a:solidFill>
                <a:effectLst/>
                <a:uFillTx/>
                <a:latin typeface="Calibri"/>
                <a:ea typeface="Calibri"/>
                <a:cs typeface="Calibri"/>
                <a:sym typeface="Calibri"/>
              </a:rPr>
              <a:t>price [USD]</a:t>
            </a:r>
            <a:endParaRPr kumimoji="0" lang="en-GB" sz="1800" b="0" i="0" u="none" strike="noStrike" cap="none" spc="0" normalizeH="0" baseline="0" dirty="0">
              <a:ln>
                <a:noFill/>
              </a:ln>
              <a:solidFill>
                <a:srgbClr val="000000"/>
              </a:solidFill>
              <a:effectLst/>
              <a:uFillTx/>
              <a:latin typeface="Calibri"/>
              <a:ea typeface="Calibri"/>
              <a:cs typeface="Calibri"/>
              <a:sym typeface="Calibri"/>
            </a:endParaRPr>
          </a:p>
        </p:txBody>
      </p:sp>
      <p:sp>
        <p:nvSpPr>
          <p:cNvPr id="13" name="Shape 173"/>
          <p:cNvSpPr/>
          <p:nvPr/>
        </p:nvSpPr>
        <p:spPr>
          <a:xfrm>
            <a:off x="261256" y="920953"/>
            <a:ext cx="11685322" cy="7694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en-GB" sz="4400" u="sng" dirty="0" smtClean="0">
                <a:solidFill>
                  <a:srgbClr val="02236A"/>
                </a:solidFill>
              </a:rPr>
              <a:t>Practical activity</a:t>
            </a:r>
            <a:r>
              <a:rPr lang="en-GB" sz="4400" dirty="0" smtClean="0">
                <a:solidFill>
                  <a:srgbClr val="02236A"/>
                </a:solidFill>
              </a:rPr>
              <a:t>: </a:t>
            </a:r>
            <a:r>
              <a:rPr lang="en-GB" sz="3200" dirty="0" smtClean="0">
                <a:solidFill>
                  <a:srgbClr val="02236A"/>
                </a:solidFill>
              </a:rPr>
              <a:t>10.1.4 Segmented mirror</a:t>
            </a:r>
            <a:endParaRPr lang="en-GB" sz="3200" dirty="0">
              <a:solidFill>
                <a:srgbClr val="02236A"/>
              </a:solidFill>
            </a:endParaRPr>
          </a:p>
        </p:txBody>
      </p:sp>
    </p:spTree>
    <p:extLst>
      <p:ext uri="{BB962C8B-B14F-4D97-AF65-F5344CB8AC3E}">
        <p14:creationId xmlns:p14="http://schemas.microsoft.com/office/powerpoint/2010/main" val="3560235606"/>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2.jpg">
            <a:extLst>
              <a:ext uri="{FF2B5EF4-FFF2-40B4-BE49-F238E27FC236}">
                <a16:creationId xmlns:a16="http://schemas.microsoft.com/office/drawing/2014/main" id="{E7D86E1B-B265-46BD-8359-07F1416579F2}"/>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10" name="image1.png">
            <a:extLst>
              <a:ext uri="{FF2B5EF4-FFF2-40B4-BE49-F238E27FC236}">
                <a16:creationId xmlns:a16="http://schemas.microsoft.com/office/drawing/2014/main" id="{EBE6FDF3-417E-4E68-AFF9-71A856D62A4A}"/>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170" name="Shape 170"/>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sp>
        <p:nvSpPr>
          <p:cNvPr id="13" name="Ovál 12">
            <a:extLst>
              <a:ext uri="{FF2B5EF4-FFF2-40B4-BE49-F238E27FC236}">
                <a16:creationId xmlns:a16="http://schemas.microsoft.com/office/drawing/2014/main" id="{8906CE70-62C5-41A6-ABEE-AD9D537C7C43}"/>
              </a:ext>
            </a:extLst>
          </p:cNvPr>
          <p:cNvSpPr/>
          <p:nvPr/>
        </p:nvSpPr>
        <p:spPr>
          <a:xfrm>
            <a:off x="466841" y="1708272"/>
            <a:ext cx="3599815" cy="3599815"/>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cxnSp>
        <p:nvCxnSpPr>
          <p:cNvPr id="14" name="Přímá spojnice se šipkou 13">
            <a:extLst>
              <a:ext uri="{FF2B5EF4-FFF2-40B4-BE49-F238E27FC236}">
                <a16:creationId xmlns:a16="http://schemas.microsoft.com/office/drawing/2014/main" id="{4BE02EA8-11D7-458B-A6EC-CF11CDDE39FF}"/>
              </a:ext>
            </a:extLst>
          </p:cNvPr>
          <p:cNvCxnSpPr/>
          <p:nvPr/>
        </p:nvCxnSpPr>
        <p:spPr>
          <a:xfrm flipV="1">
            <a:off x="892291" y="2314697"/>
            <a:ext cx="2708910" cy="234950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Textové pole 2">
            <a:extLst>
              <a:ext uri="{FF2B5EF4-FFF2-40B4-BE49-F238E27FC236}">
                <a16:creationId xmlns:a16="http://schemas.microsoft.com/office/drawing/2014/main" id="{1980A770-1AEF-4944-8DE8-56E6133B7B57}"/>
              </a:ext>
            </a:extLst>
          </p:cNvPr>
          <p:cNvSpPr txBox="1">
            <a:spLocks noChangeArrowheads="1"/>
          </p:cNvSpPr>
          <p:nvPr/>
        </p:nvSpPr>
        <p:spPr bwMode="auto">
          <a:xfrm>
            <a:off x="2250556" y="3481827"/>
            <a:ext cx="2303780" cy="304800"/>
          </a:xfrm>
          <a:prstGeom prst="rect">
            <a:avLst/>
          </a:prstGeom>
          <a:noFill/>
          <a:ln w="9525">
            <a:noFill/>
            <a:miter lim="800000"/>
            <a:headEnd/>
            <a:tailEnd/>
          </a:ln>
        </p:spPr>
        <p:txBody>
          <a:bodyPr rot="0" vert="horz" wrap="square" lIns="91440" tIns="45720" rIns="91440" bIns="45720" anchor="t" anchorCtr="0">
            <a:spAutoFit/>
          </a:bodyPr>
          <a:lstStyle/>
          <a:p>
            <a:pPr>
              <a:spcAft>
                <a:spcPts val="0"/>
              </a:spcAft>
            </a:pPr>
            <a:r>
              <a:rPr lang="en-GB" sz="1400" dirty="0" smtClean="0">
                <a:effectLst/>
                <a:latin typeface="Times New Roman" panose="02020603050405020304" pitchFamily="18" charset="0"/>
                <a:ea typeface="Times New Roman" panose="02020603050405020304" pitchFamily="18" charset="0"/>
              </a:rPr>
              <a:t>10 metres</a:t>
            </a:r>
            <a:endParaRPr lang="en-GB" sz="1200" dirty="0">
              <a:effectLst/>
              <a:latin typeface="Times New Roman" panose="02020603050405020304" pitchFamily="18" charset="0"/>
              <a:ea typeface="Times New Roman" panose="02020603050405020304" pitchFamily="18" charset="0"/>
            </a:endParaRPr>
          </a:p>
        </p:txBody>
      </p:sp>
      <p:pic>
        <p:nvPicPr>
          <p:cNvPr id="3" name="Obrázek 2">
            <a:extLst>
              <a:ext uri="{FF2B5EF4-FFF2-40B4-BE49-F238E27FC236}">
                <a16:creationId xmlns:a16="http://schemas.microsoft.com/office/drawing/2014/main" id="{D87D3E8A-FA8A-4212-AB01-8DAD0EB96D71}"/>
              </a:ext>
            </a:extLst>
          </p:cNvPr>
          <p:cNvPicPr>
            <a:picLocks noChangeAspect="1"/>
          </p:cNvPicPr>
          <p:nvPr/>
        </p:nvPicPr>
        <p:blipFill>
          <a:blip r:embed="rId4"/>
          <a:stretch>
            <a:fillRect/>
          </a:stretch>
        </p:blipFill>
        <p:spPr>
          <a:xfrm>
            <a:off x="5138421" y="2270925"/>
            <a:ext cx="5799323" cy="2712955"/>
          </a:xfrm>
          <a:prstGeom prst="rect">
            <a:avLst/>
          </a:prstGeom>
        </p:spPr>
      </p:pic>
      <p:sp>
        <p:nvSpPr>
          <p:cNvPr id="11" name="Shape 173"/>
          <p:cNvSpPr/>
          <p:nvPr/>
        </p:nvSpPr>
        <p:spPr>
          <a:xfrm>
            <a:off x="261256" y="920953"/>
            <a:ext cx="11685322" cy="7694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en-GB" sz="4400" u="sng" dirty="0" smtClean="0">
                <a:solidFill>
                  <a:srgbClr val="02236A"/>
                </a:solidFill>
              </a:rPr>
              <a:t>Practical activity</a:t>
            </a:r>
            <a:r>
              <a:rPr lang="en-GB" sz="4400" dirty="0" smtClean="0">
                <a:solidFill>
                  <a:srgbClr val="02236A"/>
                </a:solidFill>
              </a:rPr>
              <a:t>: </a:t>
            </a:r>
            <a:r>
              <a:rPr lang="en-GB" sz="3200" dirty="0" smtClean="0">
                <a:solidFill>
                  <a:srgbClr val="02236A"/>
                </a:solidFill>
              </a:rPr>
              <a:t>10.1.4 Segmented mirror</a:t>
            </a:r>
            <a:endParaRPr lang="en-GB" sz="3200" dirty="0">
              <a:solidFill>
                <a:srgbClr val="02236A"/>
              </a:solidFill>
            </a:endParaRPr>
          </a:p>
        </p:txBody>
      </p:sp>
      <p:sp>
        <p:nvSpPr>
          <p:cNvPr id="12" name="Textové pole 2">
            <a:extLst>
              <a:ext uri="{FF2B5EF4-FFF2-40B4-BE49-F238E27FC236}">
                <a16:creationId xmlns:a16="http://schemas.microsoft.com/office/drawing/2014/main" id="{1980A770-1AEF-4944-8DE8-56E6133B7B57}"/>
              </a:ext>
            </a:extLst>
          </p:cNvPr>
          <p:cNvSpPr txBox="1">
            <a:spLocks noChangeArrowheads="1"/>
          </p:cNvSpPr>
          <p:nvPr/>
        </p:nvSpPr>
        <p:spPr bwMode="auto">
          <a:xfrm>
            <a:off x="5026927" y="4510308"/>
            <a:ext cx="1757331" cy="307777"/>
          </a:xfrm>
          <a:prstGeom prst="rect">
            <a:avLst/>
          </a:prstGeom>
          <a:solidFill>
            <a:schemeClr val="bg1"/>
          </a:solidFill>
          <a:ln w="9525">
            <a:noFill/>
            <a:miter lim="800000"/>
            <a:headEnd/>
            <a:tailEnd/>
          </a:ln>
        </p:spPr>
        <p:txBody>
          <a:bodyPr rot="0" vert="horz" wrap="square" lIns="91440" tIns="45720" rIns="91440" bIns="45720" anchor="t" anchorCtr="0">
            <a:spAutoFit/>
          </a:bodyPr>
          <a:lstStyle/>
          <a:p>
            <a:pPr algn="ctr">
              <a:spcAft>
                <a:spcPts val="0"/>
              </a:spcAft>
            </a:pPr>
            <a:r>
              <a:rPr lang="en-GB" sz="1400" dirty="0" smtClean="0">
                <a:effectLst/>
                <a:latin typeface="Times New Roman" panose="02020603050405020304" pitchFamily="18" charset="0"/>
                <a:ea typeface="Times New Roman" panose="02020603050405020304" pitchFamily="18" charset="0"/>
              </a:rPr>
              <a:t>1 metre diameter</a:t>
            </a:r>
            <a:endParaRPr lang="en-GB" sz="1200" dirty="0">
              <a:effectLst/>
              <a:latin typeface="Times New Roman" panose="02020603050405020304" pitchFamily="18" charset="0"/>
              <a:ea typeface="Times New Roman" panose="02020603050405020304" pitchFamily="18" charset="0"/>
            </a:endParaRPr>
          </a:p>
        </p:txBody>
      </p:sp>
      <p:sp>
        <p:nvSpPr>
          <p:cNvPr id="16" name="Textové pole 2">
            <a:extLst>
              <a:ext uri="{FF2B5EF4-FFF2-40B4-BE49-F238E27FC236}">
                <a16:creationId xmlns:a16="http://schemas.microsoft.com/office/drawing/2014/main" id="{1980A770-1AEF-4944-8DE8-56E6133B7B57}"/>
              </a:ext>
            </a:extLst>
          </p:cNvPr>
          <p:cNvSpPr txBox="1">
            <a:spLocks noChangeArrowheads="1"/>
          </p:cNvSpPr>
          <p:nvPr/>
        </p:nvSpPr>
        <p:spPr bwMode="auto">
          <a:xfrm>
            <a:off x="6977357" y="4510308"/>
            <a:ext cx="1757331" cy="307777"/>
          </a:xfrm>
          <a:prstGeom prst="rect">
            <a:avLst/>
          </a:prstGeom>
          <a:solidFill>
            <a:schemeClr val="bg1"/>
          </a:solidFill>
          <a:ln w="9525">
            <a:noFill/>
            <a:miter lim="800000"/>
            <a:headEnd/>
            <a:tailEnd/>
          </a:ln>
        </p:spPr>
        <p:txBody>
          <a:bodyPr rot="0" vert="horz" wrap="square" lIns="91440" tIns="45720" rIns="91440" bIns="45720" anchor="t" anchorCtr="0">
            <a:spAutoFit/>
          </a:bodyPr>
          <a:lstStyle/>
          <a:p>
            <a:pPr algn="ctr">
              <a:spcAft>
                <a:spcPts val="0"/>
              </a:spcAft>
            </a:pPr>
            <a:r>
              <a:rPr lang="cs-CZ" sz="1400" dirty="0" smtClean="0">
                <a:latin typeface="Times New Roman" panose="02020603050405020304" pitchFamily="18" charset="0"/>
                <a:ea typeface="Times New Roman" panose="02020603050405020304" pitchFamily="18" charset="0"/>
              </a:rPr>
              <a:t>2.5</a:t>
            </a:r>
            <a:r>
              <a:rPr lang="en-GB" sz="1400" dirty="0" smtClean="0">
                <a:effectLst/>
                <a:latin typeface="Times New Roman" panose="02020603050405020304" pitchFamily="18" charset="0"/>
                <a:ea typeface="Times New Roman" panose="02020603050405020304" pitchFamily="18" charset="0"/>
              </a:rPr>
              <a:t> metre</a:t>
            </a:r>
            <a:r>
              <a:rPr lang="cs-CZ" sz="1400" dirty="0" smtClean="0">
                <a:effectLst/>
                <a:latin typeface="Times New Roman" panose="02020603050405020304" pitchFamily="18" charset="0"/>
                <a:ea typeface="Times New Roman" panose="02020603050405020304" pitchFamily="18" charset="0"/>
              </a:rPr>
              <a:t>s</a:t>
            </a:r>
            <a:r>
              <a:rPr lang="en-GB" sz="1400" dirty="0" smtClean="0">
                <a:effectLst/>
                <a:latin typeface="Times New Roman" panose="02020603050405020304" pitchFamily="18" charset="0"/>
                <a:ea typeface="Times New Roman" panose="02020603050405020304" pitchFamily="18" charset="0"/>
              </a:rPr>
              <a:t> diameter</a:t>
            </a:r>
            <a:endParaRPr lang="en-GB" sz="1200" dirty="0">
              <a:effectLst/>
              <a:latin typeface="Times New Roman" panose="02020603050405020304" pitchFamily="18" charset="0"/>
              <a:ea typeface="Times New Roman" panose="02020603050405020304" pitchFamily="18" charset="0"/>
            </a:endParaRPr>
          </a:p>
        </p:txBody>
      </p:sp>
      <p:sp>
        <p:nvSpPr>
          <p:cNvPr id="17" name="Textové pole 2">
            <a:extLst>
              <a:ext uri="{FF2B5EF4-FFF2-40B4-BE49-F238E27FC236}">
                <a16:creationId xmlns:a16="http://schemas.microsoft.com/office/drawing/2014/main" id="{1980A770-1AEF-4944-8DE8-56E6133B7B57}"/>
              </a:ext>
            </a:extLst>
          </p:cNvPr>
          <p:cNvSpPr txBox="1">
            <a:spLocks noChangeArrowheads="1"/>
          </p:cNvSpPr>
          <p:nvPr/>
        </p:nvSpPr>
        <p:spPr bwMode="auto">
          <a:xfrm>
            <a:off x="8957550" y="4510308"/>
            <a:ext cx="1757331" cy="307777"/>
          </a:xfrm>
          <a:prstGeom prst="rect">
            <a:avLst/>
          </a:prstGeom>
          <a:solidFill>
            <a:schemeClr val="bg1"/>
          </a:solidFill>
          <a:ln w="9525">
            <a:noFill/>
            <a:miter lim="800000"/>
            <a:headEnd/>
            <a:tailEnd/>
          </a:ln>
        </p:spPr>
        <p:txBody>
          <a:bodyPr rot="0" vert="horz" wrap="square" lIns="91440" tIns="45720" rIns="91440" bIns="45720" anchor="t" anchorCtr="0">
            <a:spAutoFit/>
          </a:bodyPr>
          <a:lstStyle/>
          <a:p>
            <a:pPr algn="ctr">
              <a:spcAft>
                <a:spcPts val="0"/>
              </a:spcAft>
            </a:pPr>
            <a:r>
              <a:rPr lang="cs-CZ" sz="1400" dirty="0" smtClean="0">
                <a:latin typeface="Times New Roman" panose="02020603050405020304" pitchFamily="18" charset="0"/>
                <a:ea typeface="Times New Roman" panose="02020603050405020304" pitchFamily="18" charset="0"/>
              </a:rPr>
              <a:t>5</a:t>
            </a:r>
            <a:r>
              <a:rPr lang="en-GB" sz="1400" dirty="0" smtClean="0">
                <a:effectLst/>
                <a:latin typeface="Times New Roman" panose="02020603050405020304" pitchFamily="18" charset="0"/>
                <a:ea typeface="Times New Roman" panose="02020603050405020304" pitchFamily="18" charset="0"/>
              </a:rPr>
              <a:t> metre</a:t>
            </a:r>
            <a:r>
              <a:rPr lang="cs-CZ" sz="1400" dirty="0" smtClean="0">
                <a:effectLst/>
                <a:latin typeface="Times New Roman" panose="02020603050405020304" pitchFamily="18" charset="0"/>
                <a:ea typeface="Times New Roman" panose="02020603050405020304" pitchFamily="18" charset="0"/>
              </a:rPr>
              <a:t>s</a:t>
            </a:r>
            <a:r>
              <a:rPr lang="en-GB" sz="1400" dirty="0" smtClean="0">
                <a:effectLst/>
                <a:latin typeface="Times New Roman" panose="02020603050405020304" pitchFamily="18" charset="0"/>
                <a:ea typeface="Times New Roman" panose="02020603050405020304" pitchFamily="18" charset="0"/>
              </a:rPr>
              <a:t> diameter</a:t>
            </a:r>
            <a:endParaRPr lang="en-GB"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28173481"/>
      </p:ext>
    </p:extLst>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2.jpg">
            <a:extLst>
              <a:ext uri="{FF2B5EF4-FFF2-40B4-BE49-F238E27FC236}">
                <a16:creationId xmlns:a16="http://schemas.microsoft.com/office/drawing/2014/main" id="{E7D86E1B-B265-46BD-8359-07F1416579F2}"/>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10" name="image1.png">
            <a:extLst>
              <a:ext uri="{FF2B5EF4-FFF2-40B4-BE49-F238E27FC236}">
                <a16:creationId xmlns:a16="http://schemas.microsoft.com/office/drawing/2014/main" id="{EBE6FDF3-417E-4E68-AFF9-71A856D62A4A}"/>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170" name="Shape 170"/>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sp>
        <p:nvSpPr>
          <p:cNvPr id="173" name="Shape 173"/>
          <p:cNvSpPr/>
          <p:nvPr/>
        </p:nvSpPr>
        <p:spPr>
          <a:xfrm>
            <a:off x="261256" y="920953"/>
            <a:ext cx="11685322" cy="7694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en-GB" sz="4400" u="sng" dirty="0" smtClean="0">
                <a:solidFill>
                  <a:srgbClr val="02236A"/>
                </a:solidFill>
              </a:rPr>
              <a:t>Practical activity</a:t>
            </a:r>
            <a:r>
              <a:rPr lang="en-GB" sz="4400" dirty="0" smtClean="0">
                <a:solidFill>
                  <a:srgbClr val="02236A"/>
                </a:solidFill>
              </a:rPr>
              <a:t>: </a:t>
            </a:r>
            <a:r>
              <a:rPr lang="en-GB" sz="3200" dirty="0" smtClean="0">
                <a:solidFill>
                  <a:srgbClr val="02236A"/>
                </a:solidFill>
              </a:rPr>
              <a:t>10.1.5 Camera obscure</a:t>
            </a:r>
            <a:endParaRPr lang="en-GB" sz="3200" dirty="0">
              <a:solidFill>
                <a:srgbClr val="02236A"/>
              </a:solidFill>
            </a:endParaRPr>
          </a:p>
        </p:txBody>
      </p:sp>
      <p:sp>
        <p:nvSpPr>
          <p:cNvPr id="174" name="Shape 174"/>
          <p:cNvSpPr/>
          <p:nvPr/>
        </p:nvSpPr>
        <p:spPr>
          <a:xfrm>
            <a:off x="261256" y="3040926"/>
            <a:ext cx="11685322" cy="1077218"/>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en-GB" sz="3600" dirty="0" smtClean="0">
                <a:solidFill>
                  <a:srgbClr val="002060"/>
                </a:solidFill>
              </a:rPr>
              <a:t>Material and tool: </a:t>
            </a:r>
            <a:r>
              <a:rPr lang="en-GB" sz="2800" dirty="0" smtClean="0">
                <a:solidFill>
                  <a:srgbClr val="002060"/>
                </a:solidFill>
              </a:rPr>
              <a:t>Two pieces of paper, aluminium foil, pin, drawing supplies, scissors, adhesive tape</a:t>
            </a:r>
            <a:endParaRPr lang="en-GB" sz="3600" dirty="0">
              <a:solidFill>
                <a:srgbClr val="002060"/>
              </a:solidFill>
            </a:endParaRPr>
          </a:p>
        </p:txBody>
      </p:sp>
      <p:sp>
        <p:nvSpPr>
          <p:cNvPr id="175" name="Shape 175"/>
          <p:cNvSpPr/>
          <p:nvPr/>
        </p:nvSpPr>
        <p:spPr>
          <a:xfrm>
            <a:off x="261256" y="4575300"/>
            <a:ext cx="11685322" cy="64633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en-GB" sz="3600" dirty="0" smtClean="0">
                <a:solidFill>
                  <a:srgbClr val="002060"/>
                </a:solidFill>
              </a:rPr>
              <a:t>Procedure: </a:t>
            </a:r>
            <a:r>
              <a:rPr lang="en-GB" sz="2800" dirty="0" smtClean="0">
                <a:solidFill>
                  <a:srgbClr val="002060"/>
                </a:solidFill>
              </a:rPr>
              <a:t>The pupil makes a simple optical device</a:t>
            </a:r>
            <a:r>
              <a:rPr lang="en-GB" sz="2800" dirty="0" smtClean="0">
                <a:solidFill>
                  <a:srgbClr val="002060"/>
                </a:solidFill>
              </a:rPr>
              <a:t>.</a:t>
            </a:r>
            <a:endParaRPr lang="en-GB" sz="2800" dirty="0">
              <a:solidFill>
                <a:srgbClr val="002060"/>
              </a:solidFill>
            </a:endParaRPr>
          </a:p>
        </p:txBody>
      </p:sp>
      <p:sp>
        <p:nvSpPr>
          <p:cNvPr id="176" name="Shape 176"/>
          <p:cNvSpPr/>
          <p:nvPr/>
        </p:nvSpPr>
        <p:spPr>
          <a:xfrm>
            <a:off x="261256" y="1937439"/>
            <a:ext cx="11685322" cy="64633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en-GB" sz="3600" dirty="0" smtClean="0">
                <a:solidFill>
                  <a:srgbClr val="002060"/>
                </a:solidFill>
              </a:rPr>
              <a:t>Methodical part: </a:t>
            </a:r>
            <a:r>
              <a:rPr lang="en-GB" sz="2800" dirty="0" smtClean="0">
                <a:solidFill>
                  <a:srgbClr val="002060"/>
                </a:solidFill>
              </a:rPr>
              <a:t>Assembly of a simple optical device</a:t>
            </a:r>
            <a:r>
              <a:rPr lang="en-GB" sz="2800" dirty="0" smtClean="0">
                <a:solidFill>
                  <a:srgbClr val="002060"/>
                </a:solidFill>
              </a:rPr>
              <a:t>.</a:t>
            </a:r>
            <a:endParaRPr lang="en-GB" sz="2800" dirty="0">
              <a:solidFill>
                <a:srgbClr val="002060"/>
              </a:solidFill>
            </a:endParaRPr>
          </a:p>
        </p:txBody>
      </p:sp>
    </p:spTree>
    <p:extLst>
      <p:ext uri="{BB962C8B-B14F-4D97-AF65-F5344CB8AC3E}">
        <p14:creationId xmlns:p14="http://schemas.microsoft.com/office/powerpoint/2010/main" val="3018167179"/>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2.jpg">
            <a:extLst>
              <a:ext uri="{FF2B5EF4-FFF2-40B4-BE49-F238E27FC236}">
                <a16:creationId xmlns:a16="http://schemas.microsoft.com/office/drawing/2014/main" id="{E7D86E1B-B265-46BD-8359-07F1416579F2}"/>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10" name="image1.png">
            <a:extLst>
              <a:ext uri="{FF2B5EF4-FFF2-40B4-BE49-F238E27FC236}">
                <a16:creationId xmlns:a16="http://schemas.microsoft.com/office/drawing/2014/main" id="{EBE6FDF3-417E-4E68-AFF9-71A856D62A4A}"/>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170" name="Shape 170"/>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11" name="Obrázek 10">
            <a:extLst>
              <a:ext uri="{FF2B5EF4-FFF2-40B4-BE49-F238E27FC236}">
                <a16:creationId xmlns:a16="http://schemas.microsoft.com/office/drawing/2014/main" id="{1C6A8163-CD29-417F-8149-A2FE2EB27B17}"/>
              </a:ext>
            </a:extLst>
          </p:cNvPr>
          <p:cNvPicPr/>
          <p:nvPr/>
        </p:nvPicPr>
        <p:blipFill>
          <a:blip r:embed="rId4"/>
          <a:stretch>
            <a:fillRect/>
          </a:stretch>
        </p:blipFill>
        <p:spPr>
          <a:xfrm>
            <a:off x="261256" y="1791596"/>
            <a:ext cx="2856030" cy="1354152"/>
          </a:xfrm>
          <a:prstGeom prst="rect">
            <a:avLst/>
          </a:prstGeom>
        </p:spPr>
      </p:pic>
      <p:pic>
        <p:nvPicPr>
          <p:cNvPr id="12" name="Obrázek 11">
            <a:extLst>
              <a:ext uri="{FF2B5EF4-FFF2-40B4-BE49-F238E27FC236}">
                <a16:creationId xmlns:a16="http://schemas.microsoft.com/office/drawing/2014/main" id="{AE4F979E-FC91-449D-826A-BB31DADBDD7B}"/>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0" y="1791596"/>
            <a:ext cx="5285991" cy="3374908"/>
          </a:xfrm>
          <a:prstGeom prst="rect">
            <a:avLst/>
          </a:prstGeom>
          <a:noFill/>
          <a:ln>
            <a:noFill/>
          </a:ln>
        </p:spPr>
      </p:pic>
      <p:sp>
        <p:nvSpPr>
          <p:cNvPr id="2" name="TextovéPole 1">
            <a:extLst>
              <a:ext uri="{FF2B5EF4-FFF2-40B4-BE49-F238E27FC236}">
                <a16:creationId xmlns:a16="http://schemas.microsoft.com/office/drawing/2014/main" id="{40DEB711-14BA-4829-A585-92070F3AD62D}"/>
              </a:ext>
            </a:extLst>
          </p:cNvPr>
          <p:cNvSpPr txBox="1"/>
          <p:nvPr/>
        </p:nvSpPr>
        <p:spPr>
          <a:xfrm>
            <a:off x="9565105" y="2488837"/>
            <a:ext cx="441786"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cs-CZ" sz="1800" b="0" i="0" u="none" strike="noStrike" cap="none" spc="0" normalizeH="0" baseline="0" dirty="0" smtClean="0">
                <a:ln>
                  <a:noFill/>
                </a:ln>
                <a:solidFill>
                  <a:srgbClr val="000000"/>
                </a:solidFill>
                <a:effectLst/>
                <a:uFillTx/>
                <a:latin typeface="Calibri"/>
                <a:ea typeface="Calibri"/>
                <a:cs typeface="Calibri"/>
                <a:sym typeface="Calibri"/>
              </a:rPr>
              <a:t>Sun</a:t>
            </a:r>
            <a:endParaRPr kumimoji="0" lang="cs-CZ" sz="1800" b="0" i="0" u="none" strike="noStrike" cap="none" spc="0" normalizeH="0" baseline="0" dirty="0">
              <a:ln>
                <a:noFill/>
              </a:ln>
              <a:solidFill>
                <a:srgbClr val="000000"/>
              </a:solidFill>
              <a:effectLst/>
              <a:uFillTx/>
              <a:latin typeface="Calibri"/>
              <a:ea typeface="Calibri"/>
              <a:cs typeface="Calibri"/>
              <a:sym typeface="Calibri"/>
            </a:endParaRPr>
          </a:p>
        </p:txBody>
      </p:sp>
      <p:sp>
        <p:nvSpPr>
          <p:cNvPr id="13" name="Shape 173"/>
          <p:cNvSpPr/>
          <p:nvPr/>
        </p:nvSpPr>
        <p:spPr>
          <a:xfrm>
            <a:off x="261256" y="920953"/>
            <a:ext cx="11685322" cy="7694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en-GB" sz="4400" u="sng" dirty="0" smtClean="0">
                <a:solidFill>
                  <a:srgbClr val="02236A"/>
                </a:solidFill>
              </a:rPr>
              <a:t>Practical activity</a:t>
            </a:r>
            <a:r>
              <a:rPr lang="en-GB" sz="4400" dirty="0" smtClean="0">
                <a:solidFill>
                  <a:srgbClr val="02236A"/>
                </a:solidFill>
              </a:rPr>
              <a:t>: </a:t>
            </a:r>
            <a:r>
              <a:rPr lang="en-GB" sz="3200" dirty="0" smtClean="0">
                <a:solidFill>
                  <a:srgbClr val="02236A"/>
                </a:solidFill>
              </a:rPr>
              <a:t>10.1.5 Camera obscure</a:t>
            </a:r>
            <a:endParaRPr lang="en-GB" sz="3200" dirty="0">
              <a:solidFill>
                <a:srgbClr val="02236A"/>
              </a:solidFill>
            </a:endParaRPr>
          </a:p>
        </p:txBody>
      </p:sp>
      <p:sp>
        <p:nvSpPr>
          <p:cNvPr id="4" name="Obdélník 3"/>
          <p:cNvSpPr/>
          <p:nvPr/>
        </p:nvSpPr>
        <p:spPr>
          <a:xfrm>
            <a:off x="386727" y="3307394"/>
            <a:ext cx="5461118" cy="2046714"/>
          </a:xfrm>
          <a:prstGeom prst="rect">
            <a:avLst/>
          </a:prstGeom>
        </p:spPr>
        <p:txBody>
          <a:bodyPr wrap="square">
            <a:spAutoFit/>
          </a:bodyPr>
          <a:lstStyle/>
          <a:p>
            <a:pPr marL="342900" indent="-342900" algn="just">
              <a:spcAft>
                <a:spcPts val="600"/>
              </a:spcAft>
              <a:buFont typeface="+mj-lt"/>
              <a:buAutoNum type="arabicPeriod"/>
            </a:pPr>
            <a:r>
              <a:rPr lang="en-GB" sz="1400" dirty="0" smtClean="0">
                <a:latin typeface="Times New Roman" panose="02020603050405020304" pitchFamily="18" charset="0"/>
                <a:ea typeface="Times New Roman" panose="02020603050405020304" pitchFamily="18" charset="0"/>
              </a:rPr>
              <a:t>Cut </a:t>
            </a:r>
            <a:r>
              <a:rPr lang="en-GB" sz="1400" dirty="0">
                <a:latin typeface="Times New Roman" panose="02020603050405020304" pitchFamily="18" charset="0"/>
                <a:ea typeface="Times New Roman" panose="02020603050405020304" pitchFamily="18" charset="0"/>
              </a:rPr>
              <a:t>a 3 × 3 centimetre square hole in the centre of a hard paper sheet with A4 format.</a:t>
            </a:r>
            <a:endParaRPr lang="cs-CZ" sz="1400" dirty="0">
              <a:latin typeface="Times New Roman" panose="02020603050405020304" pitchFamily="18" charset="0"/>
              <a:ea typeface="Times New Roman" panose="02020603050405020304" pitchFamily="18" charset="0"/>
            </a:endParaRPr>
          </a:p>
          <a:p>
            <a:pPr marL="342900" indent="-342900" algn="just">
              <a:spcAft>
                <a:spcPts val="600"/>
              </a:spcAft>
              <a:buFont typeface="+mj-lt"/>
              <a:buAutoNum type="arabicPeriod"/>
            </a:pPr>
            <a:r>
              <a:rPr lang="en-GB" sz="1400" dirty="0" smtClean="0">
                <a:latin typeface="Times New Roman" panose="02020603050405020304" pitchFamily="18" charset="0"/>
                <a:ea typeface="Times New Roman" panose="02020603050405020304" pitchFamily="18" charset="0"/>
              </a:rPr>
              <a:t>Glue </a:t>
            </a:r>
            <a:r>
              <a:rPr lang="en-GB" sz="1400" dirty="0">
                <a:latin typeface="Times New Roman" panose="02020603050405020304" pitchFamily="18" charset="0"/>
                <a:ea typeface="Times New Roman" panose="02020603050405020304" pitchFamily="18" charset="0"/>
              </a:rPr>
              <a:t>a square of 5 ×</a:t>
            </a:r>
            <a:r>
              <a:rPr lang="en-GB" sz="1400" dirty="0" smtClean="0">
                <a:latin typeface="Times New Roman" panose="02020603050405020304" pitchFamily="18" charset="0"/>
                <a:ea typeface="Times New Roman" panose="02020603050405020304" pitchFamily="18" charset="0"/>
              </a:rPr>
              <a:t> </a:t>
            </a:r>
            <a:r>
              <a:rPr lang="en-GB" sz="1400" dirty="0">
                <a:latin typeface="Times New Roman" panose="02020603050405020304" pitchFamily="18" charset="0"/>
                <a:ea typeface="Times New Roman" panose="02020603050405020304" pitchFamily="18" charset="0"/>
              </a:rPr>
              <a:t>5 centimetre aluminium foil to the hole with adhesive tape so that no light passes around the foil.</a:t>
            </a:r>
            <a:endParaRPr lang="cs-CZ" sz="1400" dirty="0">
              <a:latin typeface="Times New Roman" panose="02020603050405020304" pitchFamily="18" charset="0"/>
              <a:ea typeface="Times New Roman" panose="02020603050405020304" pitchFamily="18" charset="0"/>
            </a:endParaRPr>
          </a:p>
          <a:p>
            <a:pPr marL="342900" indent="-342900" algn="just">
              <a:spcAft>
                <a:spcPts val="600"/>
              </a:spcAft>
              <a:buFont typeface="+mj-lt"/>
              <a:buAutoNum type="arabicPeriod"/>
            </a:pPr>
            <a:r>
              <a:rPr lang="en-GB" sz="1400" dirty="0" smtClean="0">
                <a:latin typeface="Times New Roman" panose="02020603050405020304" pitchFamily="18" charset="0"/>
                <a:ea typeface="Times New Roman" panose="02020603050405020304" pitchFamily="18" charset="0"/>
              </a:rPr>
              <a:t>Carefully </a:t>
            </a:r>
            <a:r>
              <a:rPr lang="en-GB" sz="1400" dirty="0">
                <a:latin typeface="Times New Roman" panose="02020603050405020304" pitchFamily="18" charset="0"/>
                <a:ea typeface="Times New Roman" panose="02020603050405020304" pitchFamily="18" charset="0"/>
              </a:rPr>
              <a:t>pierce a small hole into the centre of the square of aluminium foil.</a:t>
            </a:r>
            <a:endParaRPr lang="cs-CZ" sz="1400" dirty="0">
              <a:latin typeface="Times New Roman" panose="02020603050405020304" pitchFamily="18" charset="0"/>
              <a:ea typeface="Times New Roman" panose="02020603050405020304" pitchFamily="18" charset="0"/>
            </a:endParaRPr>
          </a:p>
          <a:p>
            <a:pPr marL="342900" indent="-342900">
              <a:spcAft>
                <a:spcPts val="600"/>
              </a:spcAft>
              <a:buFont typeface="+mj-lt"/>
              <a:buAutoNum type="arabicPeriod"/>
            </a:pPr>
            <a:r>
              <a:rPr lang="en-GB" sz="1400" dirty="0" smtClean="0">
                <a:latin typeface="Times New Roman" panose="02020603050405020304" pitchFamily="18" charset="0"/>
                <a:ea typeface="Times New Roman" panose="02020603050405020304" pitchFamily="18" charset="0"/>
              </a:rPr>
              <a:t>Try </a:t>
            </a:r>
            <a:r>
              <a:rPr lang="en-GB" sz="1400" dirty="0">
                <a:latin typeface="Times New Roman" panose="02020603050405020304" pitchFamily="18" charset="0"/>
                <a:ea typeface="Times New Roman" panose="02020603050405020304" pitchFamily="18" charset="0"/>
              </a:rPr>
              <a:t>to use the created hole to display the Sun on a white paper sheet (see Figure).</a:t>
            </a:r>
            <a:r>
              <a:rPr lang="en-GB" sz="1400" b="1" dirty="0">
                <a:latin typeface="Times New Roman" panose="02020603050405020304" pitchFamily="18" charset="0"/>
                <a:ea typeface="Times New Roman" panose="02020603050405020304" pitchFamily="18" charset="0"/>
              </a:rPr>
              <a:t> </a:t>
            </a:r>
            <a:endParaRPr lang="cs-CZ" sz="1400" dirty="0"/>
          </a:p>
        </p:txBody>
      </p:sp>
    </p:spTree>
    <p:extLst>
      <p:ext uri="{BB962C8B-B14F-4D97-AF65-F5344CB8AC3E}">
        <p14:creationId xmlns:p14="http://schemas.microsoft.com/office/powerpoint/2010/main" val="2850647986"/>
      </p:ext>
    </p:extLst>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2.jpg">
            <a:extLst>
              <a:ext uri="{FF2B5EF4-FFF2-40B4-BE49-F238E27FC236}">
                <a16:creationId xmlns:a16="http://schemas.microsoft.com/office/drawing/2014/main" id="{48934854-248E-461B-8764-B1D131EA1BE8}"/>
              </a:ext>
            </a:extLst>
          </p:cNvPr>
          <p:cNvPicPr/>
          <p:nvPr/>
        </p:nvPicPr>
        <p:blipFill rotWithShape="1">
          <a:blip r:embed="rId3"/>
          <a:srcRect t="14594" b="20007"/>
          <a:stretch/>
        </p:blipFill>
        <p:spPr>
          <a:xfrm>
            <a:off x="1587482" y="5821509"/>
            <a:ext cx="9032870" cy="1036491"/>
          </a:xfrm>
          <a:prstGeom prst="rect">
            <a:avLst/>
          </a:prstGeom>
          <a:ln w="12700">
            <a:miter lim="400000"/>
          </a:ln>
        </p:spPr>
      </p:pic>
      <p:pic>
        <p:nvPicPr>
          <p:cNvPr id="8" name="image1.png">
            <a:extLst>
              <a:ext uri="{FF2B5EF4-FFF2-40B4-BE49-F238E27FC236}">
                <a16:creationId xmlns:a16="http://schemas.microsoft.com/office/drawing/2014/main" id="{5D5B77DD-D63F-412B-8DAD-A01FFFFFA716}"/>
              </a:ext>
            </a:extLst>
          </p:cNvPr>
          <p:cNvPicPr/>
          <p:nvPr/>
        </p:nvPicPr>
        <p:blipFill rotWithShape="1">
          <a:blip r:embed="rId4"/>
          <a:srcRect t="8893" b="13838"/>
          <a:stretch/>
        </p:blipFill>
        <p:spPr>
          <a:xfrm>
            <a:off x="1254255" y="0"/>
            <a:ext cx="9683489" cy="1101784"/>
          </a:xfrm>
          <a:prstGeom prst="rect">
            <a:avLst/>
          </a:prstGeom>
          <a:ln w="12700">
            <a:miter lim="400000"/>
          </a:ln>
        </p:spPr>
      </p:pic>
      <p:sp>
        <p:nvSpPr>
          <p:cNvPr id="495" name="Shape 495"/>
          <p:cNvSpPr/>
          <p:nvPr/>
        </p:nvSpPr>
        <p:spPr>
          <a:xfrm>
            <a:off x="-6761" y="5572490"/>
            <a:ext cx="12198761" cy="231141"/>
          </a:xfrm>
          <a:prstGeom prst="rect">
            <a:avLst/>
          </a:prstGeom>
          <a:solidFill>
            <a:srgbClr val="ED7D31"/>
          </a:solidFill>
          <a:ln w="12700">
            <a:miter lim="400000"/>
          </a:ln>
          <a:extLst>
            <a:ext uri="{C572A759-6A51-4108-AA02-DFA0A04FC94B}">
              <ma14:wrappingTextBoxFlag xmlns="" xmlns:ma14="http://schemas.microsoft.com/office/mac/drawingml/2011/main"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sp>
        <p:nvSpPr>
          <p:cNvPr id="498" name="Shape 498"/>
          <p:cNvSpPr/>
          <p:nvPr/>
        </p:nvSpPr>
        <p:spPr>
          <a:xfrm>
            <a:off x="0" y="1044405"/>
            <a:ext cx="12192000" cy="677108"/>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lvl1pPr algn="ctr">
              <a:defRPr sz="4400" u="sng">
                <a:solidFill>
                  <a:srgbClr val="002060"/>
                </a:solidFill>
              </a:defRPr>
            </a:lvl1pPr>
          </a:lstStyle>
          <a:p>
            <a:pPr lvl="0">
              <a:defRPr sz="1800" u="none">
                <a:solidFill>
                  <a:srgbClr val="000000"/>
                </a:solidFill>
              </a:defRPr>
            </a:pPr>
            <a:r>
              <a:rPr lang="en-GB" sz="4400" u="sng" dirty="0" smtClean="0">
                <a:solidFill>
                  <a:srgbClr val="002060"/>
                </a:solidFill>
              </a:rPr>
              <a:t>Conclusions, results check 1</a:t>
            </a:r>
            <a:endParaRPr lang="en-GB" sz="4400" u="sng" dirty="0">
              <a:solidFill>
                <a:srgbClr val="002060"/>
              </a:solidFill>
            </a:endParaRPr>
          </a:p>
        </p:txBody>
      </p:sp>
      <p:sp>
        <p:nvSpPr>
          <p:cNvPr id="499" name="Shape 499"/>
          <p:cNvSpPr/>
          <p:nvPr/>
        </p:nvSpPr>
        <p:spPr>
          <a:xfrm>
            <a:off x="412530" y="1739391"/>
            <a:ext cx="11685322" cy="3447098"/>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lvl="0"/>
            <a:r>
              <a:rPr lang="en-GB" sz="2800" dirty="0" smtClean="0">
                <a:solidFill>
                  <a:srgbClr val="002060"/>
                </a:solidFill>
              </a:rPr>
              <a:t>Feed Forward: Base your plans for the next lessons on the results of the pupils:</a:t>
            </a:r>
          </a:p>
          <a:p>
            <a:pPr marL="342900" indent="-342900">
              <a:buSzPct val="100000"/>
              <a:buFont typeface="Arial" panose="020B0604020202020204" pitchFamily="34" charset="0"/>
              <a:buChar char="•"/>
            </a:pPr>
            <a:r>
              <a:rPr lang="en-GB" sz="2800" b="1" dirty="0" smtClean="0">
                <a:solidFill>
                  <a:srgbClr val="002060"/>
                </a:solidFill>
              </a:rPr>
              <a:t>Difficulty of the lessons:</a:t>
            </a:r>
            <a:r>
              <a:rPr lang="en-GB" sz="2800" dirty="0" smtClean="0">
                <a:solidFill>
                  <a:srgbClr val="002060"/>
                </a:solidFill>
              </a:rPr>
              <a:t> depending on pupils comprehension of the material and level of completion of the activities.</a:t>
            </a:r>
          </a:p>
          <a:p>
            <a:pPr marL="342900" indent="-342900">
              <a:buSzPct val="100000"/>
              <a:buFont typeface="Arial" panose="020B0604020202020204" pitchFamily="34" charset="0"/>
              <a:buChar char="•"/>
            </a:pPr>
            <a:r>
              <a:rPr lang="en-GB" sz="2800" b="1" dirty="0" smtClean="0">
                <a:solidFill>
                  <a:srgbClr val="002060"/>
                </a:solidFill>
              </a:rPr>
              <a:t>Preparation</a:t>
            </a:r>
            <a:r>
              <a:rPr lang="en-GB" sz="2800" dirty="0" smtClean="0">
                <a:solidFill>
                  <a:srgbClr val="002060"/>
                </a:solidFill>
              </a:rPr>
              <a:t>: Clear and well appointed goals of the lesson and activities. When the goal is well understood, the attention towards a task/material is easier and more effective.</a:t>
            </a:r>
          </a:p>
          <a:p>
            <a:pPr marL="342900" indent="-342900">
              <a:buSzPct val="100000"/>
              <a:buFont typeface="Arial" panose="020B0604020202020204" pitchFamily="34" charset="0"/>
              <a:buChar char="•"/>
            </a:pPr>
            <a:r>
              <a:rPr lang="en-GB" sz="2800" b="1" dirty="0" smtClean="0">
                <a:solidFill>
                  <a:srgbClr val="002060"/>
                </a:solidFill>
              </a:rPr>
              <a:t>Approach toward the material</a:t>
            </a:r>
            <a:r>
              <a:rPr lang="en-GB" sz="2800" dirty="0" smtClean="0">
                <a:solidFill>
                  <a:srgbClr val="002060"/>
                </a:solidFill>
              </a:rPr>
              <a:t>: What would be the correct approach that would help the student comprehension and activity completion.</a:t>
            </a:r>
            <a:endParaRPr lang="en-GB" sz="2800" dirty="0">
              <a:solidFill>
                <a:srgbClr val="002060"/>
              </a:solidFill>
            </a:endParaRPr>
          </a:p>
        </p:txBody>
      </p:sp>
    </p:spTree>
    <p:extLst>
      <p:ext uri="{BB962C8B-B14F-4D97-AF65-F5344CB8AC3E}">
        <p14:creationId xmlns:p14="http://schemas.microsoft.com/office/powerpoint/2010/main" val="404456651"/>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2.jpg">
            <a:extLst>
              <a:ext uri="{FF2B5EF4-FFF2-40B4-BE49-F238E27FC236}">
                <a16:creationId xmlns:a16="http://schemas.microsoft.com/office/drawing/2014/main" id="{850D3BD7-257A-462D-8479-26DD74A2234C}"/>
              </a:ext>
            </a:extLst>
          </p:cNvPr>
          <p:cNvPicPr/>
          <p:nvPr/>
        </p:nvPicPr>
        <p:blipFill rotWithShape="1">
          <a:blip r:embed="rId3"/>
          <a:srcRect t="14594" b="20007"/>
          <a:stretch/>
        </p:blipFill>
        <p:spPr>
          <a:xfrm>
            <a:off x="1587482" y="5821509"/>
            <a:ext cx="9032870" cy="1036491"/>
          </a:xfrm>
          <a:prstGeom prst="rect">
            <a:avLst/>
          </a:prstGeom>
          <a:ln w="12700">
            <a:miter lim="400000"/>
          </a:ln>
        </p:spPr>
      </p:pic>
      <p:pic>
        <p:nvPicPr>
          <p:cNvPr id="8" name="image1.png">
            <a:extLst>
              <a:ext uri="{FF2B5EF4-FFF2-40B4-BE49-F238E27FC236}">
                <a16:creationId xmlns:a16="http://schemas.microsoft.com/office/drawing/2014/main" id="{D1A32783-570E-4B76-A4B2-FB883A2295C5}"/>
              </a:ext>
            </a:extLst>
          </p:cNvPr>
          <p:cNvPicPr/>
          <p:nvPr/>
        </p:nvPicPr>
        <p:blipFill rotWithShape="1">
          <a:blip r:embed="rId4"/>
          <a:srcRect t="8893" b="13838"/>
          <a:stretch/>
        </p:blipFill>
        <p:spPr>
          <a:xfrm>
            <a:off x="1254255" y="0"/>
            <a:ext cx="9683489" cy="1101784"/>
          </a:xfrm>
          <a:prstGeom prst="rect">
            <a:avLst/>
          </a:prstGeom>
          <a:ln w="12700">
            <a:miter lim="400000"/>
          </a:ln>
        </p:spPr>
      </p:pic>
      <p:sp>
        <p:nvSpPr>
          <p:cNvPr id="503" name="Shape 503"/>
          <p:cNvSpPr/>
          <p:nvPr/>
        </p:nvSpPr>
        <p:spPr>
          <a:xfrm>
            <a:off x="-6761" y="5572490"/>
            <a:ext cx="12198761" cy="231141"/>
          </a:xfrm>
          <a:prstGeom prst="rect">
            <a:avLst/>
          </a:prstGeom>
          <a:solidFill>
            <a:srgbClr val="ED7D31"/>
          </a:solidFill>
          <a:ln w="12700">
            <a:miter lim="400000"/>
          </a:ln>
          <a:extLst>
            <a:ext uri="{C572A759-6A51-4108-AA02-DFA0A04FC94B}">
              <ma14:wrappingTextBoxFlag xmlns="" xmlns:ma14="http://schemas.microsoft.com/office/mac/drawingml/2011/main"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sp>
        <p:nvSpPr>
          <p:cNvPr id="507" name="Shape 507"/>
          <p:cNvSpPr/>
          <p:nvPr/>
        </p:nvSpPr>
        <p:spPr>
          <a:xfrm>
            <a:off x="261256" y="1915859"/>
            <a:ext cx="11685322" cy="2585323"/>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marL="457200" lvl="0" indent="-457200">
              <a:buFont typeface="Arial" panose="020B0604020202020204" pitchFamily="34" charset="0"/>
              <a:buChar char="•"/>
            </a:pPr>
            <a:r>
              <a:rPr lang="en-GB" sz="2800" b="1" dirty="0" smtClean="0">
                <a:solidFill>
                  <a:srgbClr val="002060"/>
                </a:solidFill>
              </a:rPr>
              <a:t>Self</a:t>
            </a:r>
            <a:r>
              <a:rPr lang="cs-CZ" sz="2800" b="1" dirty="0">
                <a:solidFill>
                  <a:srgbClr val="002060"/>
                </a:solidFill>
              </a:rPr>
              <a:t>-</a:t>
            </a:r>
            <a:r>
              <a:rPr lang="en-GB" sz="2800" b="1" dirty="0" smtClean="0">
                <a:solidFill>
                  <a:srgbClr val="002060"/>
                </a:solidFill>
              </a:rPr>
              <a:t>evaluation</a:t>
            </a:r>
            <a:r>
              <a:rPr lang="en-GB" sz="2800" dirty="0" smtClean="0">
                <a:solidFill>
                  <a:srgbClr val="002060"/>
                </a:solidFill>
              </a:rPr>
              <a:t>: self</a:t>
            </a:r>
            <a:r>
              <a:rPr lang="cs-CZ" sz="2800" dirty="0" smtClean="0">
                <a:solidFill>
                  <a:srgbClr val="002060"/>
                </a:solidFill>
              </a:rPr>
              <a:t>-</a:t>
            </a:r>
            <a:r>
              <a:rPr lang="en-GB" sz="2800" dirty="0" smtClean="0">
                <a:solidFill>
                  <a:srgbClr val="002060"/>
                </a:solidFill>
              </a:rPr>
              <a:t>discipline, steering and control of the activities.</a:t>
            </a:r>
          </a:p>
          <a:p>
            <a:pPr marL="457200" lvl="0" indent="-457200">
              <a:buFont typeface="Arial" panose="020B0604020202020204" pitchFamily="34" charset="0"/>
              <a:buChar char="•"/>
            </a:pPr>
            <a:r>
              <a:rPr lang="en-GB" sz="2800" b="1" dirty="0" smtClean="0">
                <a:solidFill>
                  <a:srgbClr val="002060"/>
                </a:solidFill>
              </a:rPr>
              <a:t>Individual approach</a:t>
            </a:r>
            <a:r>
              <a:rPr lang="en-GB" sz="2800" dirty="0" smtClean="0">
                <a:solidFill>
                  <a:srgbClr val="002060"/>
                </a:solidFill>
              </a:rPr>
              <a:t>: Individual approach and guidance. </a:t>
            </a:r>
          </a:p>
          <a:p>
            <a:pPr marL="457200" lvl="0" indent="-457200">
              <a:buFont typeface="Arial" panose="020B0604020202020204" pitchFamily="34" charset="0"/>
              <a:buChar char="•"/>
            </a:pPr>
            <a:r>
              <a:rPr lang="en-GB" sz="2800" b="1" dirty="0" smtClean="0">
                <a:solidFill>
                  <a:srgbClr val="002060"/>
                </a:solidFill>
              </a:rPr>
              <a:t>Check</a:t>
            </a:r>
            <a:r>
              <a:rPr lang="en-GB" sz="2800" dirty="0" smtClean="0">
                <a:solidFill>
                  <a:srgbClr val="002060"/>
                </a:solidFill>
              </a:rPr>
              <a:t>: How did I do? Individual evaluation of the </a:t>
            </a:r>
            <a:r>
              <a:rPr lang="cs-CZ" sz="2800" dirty="0" smtClean="0">
                <a:solidFill>
                  <a:srgbClr val="002060"/>
                </a:solidFill>
              </a:rPr>
              <a:t>pupil</a:t>
            </a:r>
            <a:r>
              <a:rPr lang="en-GB" sz="2800" dirty="0" smtClean="0">
                <a:solidFill>
                  <a:srgbClr val="002060"/>
                </a:solidFill>
              </a:rPr>
              <a:t>’s work, pertaining to the specific activity and goal. Must contain information about the advance (or lack of) the </a:t>
            </a:r>
            <a:r>
              <a:rPr lang="cs-CZ" sz="2800" dirty="0" smtClean="0">
                <a:solidFill>
                  <a:srgbClr val="002060"/>
                </a:solidFill>
              </a:rPr>
              <a:t>pupil</a:t>
            </a:r>
            <a:r>
              <a:rPr lang="en-GB" sz="2800" dirty="0" smtClean="0">
                <a:solidFill>
                  <a:srgbClr val="002060"/>
                </a:solidFill>
              </a:rPr>
              <a:t> has made and to guide them to achieve the goals and standards.</a:t>
            </a:r>
          </a:p>
        </p:txBody>
      </p:sp>
      <p:sp>
        <p:nvSpPr>
          <p:cNvPr id="9" name="Shape 498"/>
          <p:cNvSpPr/>
          <p:nvPr/>
        </p:nvSpPr>
        <p:spPr>
          <a:xfrm>
            <a:off x="0" y="1044405"/>
            <a:ext cx="12192000" cy="677108"/>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lvl1pPr algn="ctr">
              <a:defRPr sz="4400" u="sng">
                <a:solidFill>
                  <a:srgbClr val="002060"/>
                </a:solidFill>
              </a:defRPr>
            </a:lvl1pPr>
          </a:lstStyle>
          <a:p>
            <a:pPr lvl="0">
              <a:defRPr sz="1800" u="none">
                <a:solidFill>
                  <a:srgbClr val="000000"/>
                </a:solidFill>
              </a:defRPr>
            </a:pPr>
            <a:r>
              <a:rPr lang="en-GB" sz="4400" u="sng" dirty="0" smtClean="0">
                <a:solidFill>
                  <a:srgbClr val="002060"/>
                </a:solidFill>
              </a:rPr>
              <a:t>Conclusions, results check </a:t>
            </a:r>
            <a:r>
              <a:rPr lang="cs-CZ" sz="4400" u="sng" dirty="0" smtClean="0">
                <a:solidFill>
                  <a:srgbClr val="002060"/>
                </a:solidFill>
              </a:rPr>
              <a:t>2</a:t>
            </a:r>
            <a:endParaRPr lang="en-GB" sz="4400" u="sng" dirty="0">
              <a:solidFill>
                <a:srgbClr val="002060"/>
              </a:solidFill>
            </a:endParaRPr>
          </a:p>
        </p:txBody>
      </p:sp>
    </p:spTree>
    <p:extLst>
      <p:ext uri="{BB962C8B-B14F-4D97-AF65-F5344CB8AC3E}">
        <p14:creationId xmlns:p14="http://schemas.microsoft.com/office/powerpoint/2010/main" val="4162994265"/>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2.jpg">
            <a:extLst>
              <a:ext uri="{FF2B5EF4-FFF2-40B4-BE49-F238E27FC236}">
                <a16:creationId xmlns:a16="http://schemas.microsoft.com/office/drawing/2014/main" id="{36223A4D-3023-401C-B87B-D47558DCCF2C}"/>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8" name="image1.png">
            <a:extLst>
              <a:ext uri="{FF2B5EF4-FFF2-40B4-BE49-F238E27FC236}">
                <a16:creationId xmlns:a16="http://schemas.microsoft.com/office/drawing/2014/main" id="{4EDCB3E2-1EBA-4425-9C15-3D3A560D8617}"/>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92" name="Shape 92"/>
          <p:cNvSpPr/>
          <p:nvPr/>
        </p:nvSpPr>
        <p:spPr>
          <a:xfrm>
            <a:off x="-6761" y="5572490"/>
            <a:ext cx="12198761" cy="139701"/>
          </a:xfrm>
          <a:prstGeom prst="rect">
            <a:avLst/>
          </a:prstGeom>
          <a:solidFill>
            <a:srgbClr val="ED7D31"/>
          </a:solidFill>
          <a:ln w="12700">
            <a:miter lim="400000"/>
          </a:ln>
          <a:extLst>
            <a:ext uri="{C572A759-6A51-4108-AA02-DFA0A04FC94B}">
              <ma14:wrappingTextBoxFlag xmlns="" xmlns:ma14="http://schemas.microsoft.com/office/mac/drawingml/2011/main"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sp>
        <p:nvSpPr>
          <p:cNvPr id="95" name="Shape 95"/>
          <p:cNvSpPr>
            <a:spLocks noGrp="1"/>
          </p:cNvSpPr>
          <p:nvPr>
            <p:ph type="title"/>
          </p:nvPr>
        </p:nvSpPr>
        <p:spPr>
          <a:xfrm>
            <a:off x="-6761" y="981862"/>
            <a:ext cx="12198760" cy="688766"/>
          </a:xfrm>
          <a:prstGeom prst="rect">
            <a:avLst/>
          </a:prstGeom>
        </p:spPr>
        <p:txBody>
          <a:bodyPr>
            <a:normAutofit fontScale="90000"/>
          </a:bodyPr>
          <a:lstStyle>
            <a:lvl1pPr defTabSz="859536">
              <a:defRPr sz="5600">
                <a:solidFill>
                  <a:srgbClr val="142A9D"/>
                </a:solidFill>
                <a:latin typeface="Calibri"/>
                <a:ea typeface="Calibri"/>
                <a:cs typeface="Calibri"/>
                <a:sym typeface="Calibri"/>
              </a:defRPr>
            </a:lvl1pPr>
          </a:lstStyle>
          <a:p>
            <a:pPr lvl="0" defTabSz="713230">
              <a:defRPr sz="1800" u="none">
                <a:solidFill>
                  <a:srgbClr val="000000"/>
                </a:solidFill>
              </a:defRPr>
            </a:pPr>
            <a:r>
              <a:rPr lang="en-GB" sz="4400" u="sng" dirty="0" smtClean="0">
                <a:solidFill>
                  <a:srgbClr val="002060"/>
                </a:solidFill>
                <a:sym typeface="Calibri Light"/>
              </a:rPr>
              <a:t>Project STARS modules</a:t>
            </a:r>
            <a:endParaRPr lang="en-GB" sz="4400" u="sng" dirty="0">
              <a:solidFill>
                <a:srgbClr val="002060"/>
              </a:solidFill>
              <a:sym typeface="Calibri Light"/>
            </a:endParaRPr>
          </a:p>
        </p:txBody>
      </p:sp>
      <p:sp>
        <p:nvSpPr>
          <p:cNvPr id="96" name="Shape 96"/>
          <p:cNvSpPr>
            <a:spLocks noGrp="1"/>
          </p:cNvSpPr>
          <p:nvPr>
            <p:ph type="body" idx="1"/>
          </p:nvPr>
        </p:nvSpPr>
        <p:spPr>
          <a:xfrm>
            <a:off x="781665" y="2016189"/>
            <a:ext cx="10826932" cy="3331840"/>
          </a:xfrm>
          <a:prstGeom prst="rect">
            <a:avLst/>
          </a:prstGeom>
        </p:spPr>
        <p:txBody>
          <a:bodyPr>
            <a:normAutofit/>
          </a:bodyPr>
          <a:lstStyle/>
          <a:p>
            <a:pPr algn="just" defTabSz="868680">
              <a:spcBef>
                <a:spcPts val="900"/>
              </a:spcBef>
              <a:defRPr sz="1800"/>
            </a:pPr>
            <a:r>
              <a:rPr lang="en-GB" sz="2600" dirty="0" smtClean="0">
                <a:solidFill>
                  <a:srgbClr val="002060"/>
                </a:solidFill>
              </a:rPr>
              <a:t>#1 	Constellations.			#6 	Galactic Neighbourhood.</a:t>
            </a:r>
          </a:p>
          <a:p>
            <a:pPr algn="just" defTabSz="868680">
              <a:spcBef>
                <a:spcPts val="900"/>
              </a:spcBef>
              <a:defRPr sz="1800"/>
            </a:pPr>
            <a:r>
              <a:rPr lang="en-GB" sz="2600" dirty="0" smtClean="0">
                <a:solidFill>
                  <a:srgbClr val="002060"/>
                </a:solidFill>
              </a:rPr>
              <a:t>#2 	Motion of Celestial Bodies.	#7 	Sun and Stars.</a:t>
            </a:r>
          </a:p>
          <a:p>
            <a:pPr lvl="0" algn="just" defTabSz="868680">
              <a:spcBef>
                <a:spcPts val="900"/>
              </a:spcBef>
              <a:defRPr sz="1800"/>
            </a:pPr>
            <a:r>
              <a:rPr lang="en-GB" sz="2600" dirty="0" smtClean="0">
                <a:solidFill>
                  <a:srgbClr val="002060"/>
                </a:solidFill>
              </a:rPr>
              <a:t>#3 	Newton's law of Gravitation.	#8 	Our Galaxy and other galaxies.</a:t>
            </a:r>
          </a:p>
          <a:p>
            <a:pPr lvl="0" algn="just" defTabSz="868680">
              <a:spcBef>
                <a:spcPts val="900"/>
              </a:spcBef>
              <a:defRPr sz="1800"/>
            </a:pPr>
            <a:r>
              <a:rPr lang="en-GB" sz="2600" dirty="0" smtClean="0">
                <a:solidFill>
                  <a:srgbClr val="002060"/>
                </a:solidFill>
              </a:rPr>
              <a:t>#4 	Discovery of the Universe. 	#9 	The Universe.</a:t>
            </a:r>
          </a:p>
          <a:p>
            <a:pPr algn="just" defTabSz="868680">
              <a:spcBef>
                <a:spcPts val="900"/>
              </a:spcBef>
              <a:defRPr sz="1800"/>
            </a:pPr>
            <a:r>
              <a:rPr lang="en-GB" sz="2600" dirty="0" smtClean="0">
                <a:solidFill>
                  <a:srgbClr val="002060"/>
                </a:solidFill>
              </a:rPr>
              <a:t>#5 	Solar System.			#10	Observatories.</a:t>
            </a:r>
            <a:endParaRPr lang="en-GB" sz="2600" dirty="0">
              <a:solidFill>
                <a:srgbClr val="002060"/>
              </a:solidFill>
            </a:endParaRPr>
          </a:p>
        </p:txBody>
      </p:sp>
    </p:spTree>
    <p:extLst>
      <p:ext uri="{BB962C8B-B14F-4D97-AF65-F5344CB8AC3E}">
        <p14:creationId xmlns:p14="http://schemas.microsoft.com/office/powerpoint/2010/main" val="1302553216"/>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2.jpg">
            <a:extLst>
              <a:ext uri="{FF2B5EF4-FFF2-40B4-BE49-F238E27FC236}">
                <a16:creationId xmlns:a16="http://schemas.microsoft.com/office/drawing/2014/main" id="{1F4DABE8-AE72-4301-BEC5-EAEBFCB93966}"/>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8" name="image1.png">
            <a:extLst>
              <a:ext uri="{FF2B5EF4-FFF2-40B4-BE49-F238E27FC236}">
                <a16:creationId xmlns:a16="http://schemas.microsoft.com/office/drawing/2014/main" id="{709AA62F-BCAB-4629-B7C4-096F41662BB1}"/>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98" name="Shape 98"/>
          <p:cNvSpPr/>
          <p:nvPr/>
        </p:nvSpPr>
        <p:spPr>
          <a:xfrm>
            <a:off x="-6761" y="5572490"/>
            <a:ext cx="12198761" cy="139701"/>
          </a:xfrm>
          <a:prstGeom prst="rect">
            <a:avLst/>
          </a:prstGeom>
          <a:solidFill>
            <a:srgbClr val="ED7D31"/>
          </a:solidFill>
          <a:ln w="12700">
            <a:miter lim="400000"/>
          </a:ln>
          <a:extLst>
            <a:ext uri="{C572A759-6A51-4108-AA02-DFA0A04FC94B}">
              <ma14:wrappingTextBoxFlag xmlns="" xmlns:ma14="http://schemas.microsoft.com/office/mac/drawingml/2011/main"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sp>
        <p:nvSpPr>
          <p:cNvPr id="101" name="Shape 101"/>
          <p:cNvSpPr>
            <a:spLocks noGrp="1"/>
          </p:cNvSpPr>
          <p:nvPr>
            <p:ph type="title"/>
          </p:nvPr>
        </p:nvSpPr>
        <p:spPr>
          <a:xfrm>
            <a:off x="7917" y="1072925"/>
            <a:ext cx="12192000" cy="657240"/>
          </a:xfrm>
          <a:prstGeom prst="rect">
            <a:avLst/>
          </a:prstGeom>
        </p:spPr>
        <p:txBody>
          <a:bodyPr lIns="0" tIns="0" rIns="0" bIns="0">
            <a:normAutofit/>
          </a:bodyPr>
          <a:lstStyle>
            <a:lvl1pPr defTabSz="713230">
              <a:defRPr sz="4600">
                <a:solidFill>
                  <a:srgbClr val="142A9D"/>
                </a:solidFill>
              </a:defRPr>
            </a:lvl1pPr>
          </a:lstStyle>
          <a:p>
            <a:pPr>
              <a:defRPr sz="1800" u="none">
                <a:solidFill>
                  <a:srgbClr val="000000"/>
                </a:solidFill>
              </a:defRPr>
            </a:pPr>
            <a:r>
              <a:rPr lang="en-GB" sz="4400" u="sng" dirty="0" smtClean="0">
                <a:solidFill>
                  <a:srgbClr val="002060"/>
                </a:solidFill>
                <a:latin typeface="Calibri"/>
                <a:cs typeface="Calibri"/>
                <a:sym typeface="Calibri"/>
              </a:rPr>
              <a:t>Structure of the modules</a:t>
            </a:r>
            <a:endParaRPr lang="en-GB" sz="4400" u="sng" dirty="0">
              <a:solidFill>
                <a:srgbClr val="002060"/>
              </a:solidFill>
              <a:latin typeface="Calibri"/>
              <a:cs typeface="Calibri"/>
              <a:sym typeface="Calibri"/>
            </a:endParaRPr>
          </a:p>
        </p:txBody>
      </p:sp>
      <p:sp>
        <p:nvSpPr>
          <p:cNvPr id="102" name="Shape 102"/>
          <p:cNvSpPr>
            <a:spLocks noGrp="1"/>
          </p:cNvSpPr>
          <p:nvPr>
            <p:ph type="body" idx="1"/>
          </p:nvPr>
        </p:nvSpPr>
        <p:spPr>
          <a:xfrm>
            <a:off x="92783" y="2036010"/>
            <a:ext cx="11608597" cy="3230635"/>
          </a:xfrm>
          <a:prstGeom prst="rect">
            <a:avLst/>
          </a:prstGeom>
        </p:spPr>
        <p:txBody>
          <a:bodyPr lIns="0" tIns="0" rIns="0" bIns="0">
            <a:noAutofit/>
          </a:bodyPr>
          <a:lstStyle/>
          <a:p>
            <a:pPr lvl="0" algn="just">
              <a:defRPr sz="1800"/>
            </a:pPr>
            <a:r>
              <a:rPr lang="en-GB" sz="2000" dirty="0" smtClean="0"/>
              <a:t>	</a:t>
            </a:r>
            <a:r>
              <a:rPr lang="en-GB" sz="2600" dirty="0" smtClean="0">
                <a:solidFill>
                  <a:srgbClr val="002060"/>
                </a:solidFill>
              </a:rPr>
              <a:t>There are several topics in each module.</a:t>
            </a:r>
          </a:p>
          <a:p>
            <a:pPr lvl="0" algn="just">
              <a:defRPr sz="1800"/>
            </a:pPr>
            <a:r>
              <a:rPr lang="en-GB" sz="2600" dirty="0" smtClean="0">
                <a:solidFill>
                  <a:srgbClr val="002060"/>
                </a:solidFill>
              </a:rPr>
              <a:t>	Each topic contains:</a:t>
            </a:r>
          </a:p>
          <a:p>
            <a:pPr marL="1435100" lvl="0" indent="-304800" algn="just">
              <a:buClr>
                <a:srgbClr val="131D84"/>
              </a:buClr>
              <a:buSzPct val="100000"/>
              <a:buFont typeface="Arial"/>
              <a:buChar char="•"/>
              <a:defRPr sz="1800"/>
            </a:pPr>
            <a:r>
              <a:rPr lang="en-GB" sz="2000" dirty="0" smtClean="0">
                <a:solidFill>
                  <a:srgbClr val="002060"/>
                </a:solidFill>
              </a:rPr>
              <a:t>A brief introduction and key words;</a:t>
            </a:r>
          </a:p>
          <a:p>
            <a:pPr marL="1435100" lvl="0" indent="-304800" algn="l">
              <a:buClr>
                <a:srgbClr val="131D84"/>
              </a:buClr>
              <a:buSzPct val="100000"/>
              <a:buFont typeface="Arial"/>
              <a:buChar char="•"/>
              <a:defRPr sz="1800"/>
            </a:pPr>
            <a:r>
              <a:rPr lang="en-GB" sz="2000" dirty="0" smtClean="0">
                <a:solidFill>
                  <a:srgbClr val="002060"/>
                </a:solidFill>
              </a:rPr>
              <a:t>Theoretical part for the teacher - provides the basic information, necessary for the planning</a:t>
            </a:r>
            <a:r>
              <a:rPr lang="cs-CZ" sz="2000" dirty="0" smtClean="0">
                <a:solidFill>
                  <a:srgbClr val="002060"/>
                </a:solidFill>
              </a:rPr>
              <a:t/>
            </a:r>
            <a:br>
              <a:rPr lang="cs-CZ" sz="2000" dirty="0" smtClean="0">
                <a:solidFill>
                  <a:srgbClr val="002060"/>
                </a:solidFill>
              </a:rPr>
            </a:br>
            <a:r>
              <a:rPr lang="en-GB" sz="2000" dirty="0" smtClean="0">
                <a:solidFill>
                  <a:srgbClr val="002060"/>
                </a:solidFill>
              </a:rPr>
              <a:t>a lesson on that topic (and links to additional information in some cases).</a:t>
            </a:r>
          </a:p>
          <a:p>
            <a:pPr marL="1435100" lvl="0" indent="-304800" algn="l">
              <a:buClr>
                <a:srgbClr val="131D84"/>
              </a:buClr>
              <a:buSzPct val="100000"/>
              <a:buFont typeface="Arial"/>
              <a:buChar char="•"/>
              <a:defRPr sz="1800"/>
            </a:pPr>
            <a:r>
              <a:rPr lang="en-GB" sz="2000" dirty="0" smtClean="0">
                <a:solidFill>
                  <a:srgbClr val="002060"/>
                </a:solidFill>
              </a:rPr>
              <a:t>Practical exercises and activities for the students - ready for use in the classroom (in most cases) and with answers provided where applicable.</a:t>
            </a:r>
            <a:endParaRPr lang="en-GB" sz="2000" dirty="0">
              <a:solidFill>
                <a:srgbClr val="002060"/>
              </a:solidFill>
            </a:endParaRPr>
          </a:p>
        </p:txBody>
      </p:sp>
    </p:spTree>
    <p:extLst>
      <p:ext uri="{BB962C8B-B14F-4D97-AF65-F5344CB8AC3E}">
        <p14:creationId xmlns:p14="http://schemas.microsoft.com/office/powerpoint/2010/main" val="1549564964"/>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2.jpg">
            <a:extLst>
              <a:ext uri="{FF2B5EF4-FFF2-40B4-BE49-F238E27FC236}">
                <a16:creationId xmlns:a16="http://schemas.microsoft.com/office/drawing/2014/main" id="{FAFEDBA9-8232-46EB-B435-372FD91950AE}"/>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8" name="image1.png">
            <a:extLst>
              <a:ext uri="{FF2B5EF4-FFF2-40B4-BE49-F238E27FC236}">
                <a16:creationId xmlns:a16="http://schemas.microsoft.com/office/drawing/2014/main" id="{661739D2-11F9-42BA-A045-07F1C81794BD}"/>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104" name="Shape 104"/>
          <p:cNvSpPr/>
          <p:nvPr/>
        </p:nvSpPr>
        <p:spPr>
          <a:xfrm>
            <a:off x="-6761" y="5572490"/>
            <a:ext cx="12198761" cy="139701"/>
          </a:xfrm>
          <a:prstGeom prst="rect">
            <a:avLst/>
          </a:prstGeom>
          <a:solidFill>
            <a:srgbClr val="ED7D31"/>
          </a:solidFill>
          <a:ln w="12700">
            <a:miter lim="400000"/>
          </a:ln>
          <a:extLst>
            <a:ext uri="{C572A759-6A51-4108-AA02-DFA0A04FC94B}">
              <ma14:wrappingTextBoxFlag xmlns="" xmlns:ma14="http://schemas.microsoft.com/office/mac/drawingml/2011/main"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sp>
        <p:nvSpPr>
          <p:cNvPr id="108" name="Shape 108"/>
          <p:cNvSpPr/>
          <p:nvPr/>
        </p:nvSpPr>
        <p:spPr>
          <a:xfrm>
            <a:off x="748072" y="2191194"/>
            <a:ext cx="11198505" cy="2800767"/>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marL="502057" lvl="0" indent="-502057">
              <a:buClr>
                <a:srgbClr val="002060"/>
              </a:buClr>
              <a:buSzPct val="100000"/>
              <a:buAutoNum type="arabicPeriod"/>
            </a:pPr>
            <a:r>
              <a:rPr lang="en-US" sz="2600" dirty="0">
                <a:solidFill>
                  <a:srgbClr val="002060"/>
                </a:solidFill>
              </a:rPr>
              <a:t>Carefully read the theoretical part for the teacher</a:t>
            </a:r>
            <a:r>
              <a:rPr lang="cs-CZ" sz="2600" dirty="0" smtClean="0">
                <a:solidFill>
                  <a:srgbClr val="002060"/>
                </a:solidFill>
              </a:rPr>
              <a:t>.</a:t>
            </a:r>
            <a:endParaRPr sz="2600" dirty="0">
              <a:solidFill>
                <a:srgbClr val="002060"/>
              </a:solidFill>
            </a:endParaRPr>
          </a:p>
          <a:p>
            <a:pPr lvl="0"/>
            <a:endParaRPr sz="2600" dirty="0">
              <a:solidFill>
                <a:srgbClr val="002060"/>
              </a:solidFill>
            </a:endParaRPr>
          </a:p>
          <a:p>
            <a:pPr marL="502057" lvl="0" indent="-502057">
              <a:buClr>
                <a:srgbClr val="002060"/>
              </a:buClr>
              <a:buSzPct val="100000"/>
              <a:buAutoNum type="arabicPeriod" startAt="2"/>
            </a:pPr>
            <a:r>
              <a:rPr lang="en-US" sz="2600" dirty="0">
                <a:solidFill>
                  <a:srgbClr val="002060"/>
                </a:solidFill>
              </a:rPr>
              <a:t>Should questions arise, look for answers in the supplementary materials , on the project’s website </a:t>
            </a:r>
            <a:r>
              <a:rPr lang="en-US" sz="2600" dirty="0" smtClean="0">
                <a:solidFill>
                  <a:srgbClr val="002060"/>
                </a:solidFill>
              </a:rPr>
              <a:t>(project-stars.com</a:t>
            </a:r>
            <a:r>
              <a:rPr lang="en-US" sz="2600" dirty="0">
                <a:solidFill>
                  <a:srgbClr val="002060"/>
                </a:solidFill>
              </a:rPr>
              <a:t>), or other internet sites.</a:t>
            </a:r>
            <a:r>
              <a:rPr sz="2600" dirty="0" smtClean="0">
                <a:solidFill>
                  <a:srgbClr val="002060"/>
                </a:solidFill>
              </a:rPr>
              <a:t> </a:t>
            </a:r>
            <a:r>
              <a:rPr lang="cs-CZ" sz="2600" dirty="0" smtClean="0">
                <a:solidFill>
                  <a:srgbClr val="002060"/>
                </a:solidFill>
              </a:rPr>
              <a:t/>
            </a:r>
            <a:br>
              <a:rPr lang="cs-CZ" sz="2600" dirty="0" smtClean="0">
                <a:solidFill>
                  <a:srgbClr val="002060"/>
                </a:solidFill>
              </a:rPr>
            </a:br>
            <a:r>
              <a:rPr lang="cs-CZ" sz="2600" dirty="0" smtClean="0">
                <a:solidFill>
                  <a:srgbClr val="002060"/>
                </a:solidFill>
              </a:rPr>
              <a:t>	</a:t>
            </a:r>
            <a:r>
              <a:rPr lang="en-US" sz="2600" dirty="0">
                <a:solidFill>
                  <a:srgbClr val="F22D25"/>
                </a:solidFill>
              </a:rPr>
              <a:t> Attention! Make sure the information is reliable</a:t>
            </a:r>
            <a:r>
              <a:rPr lang="en-US" sz="2600" dirty="0" smtClean="0">
                <a:solidFill>
                  <a:srgbClr val="F22D25"/>
                </a:solidFill>
              </a:rPr>
              <a:t>!</a:t>
            </a:r>
            <a:endParaRPr lang="cs-CZ" sz="2600" dirty="0" smtClean="0">
              <a:solidFill>
                <a:srgbClr val="F22D25"/>
              </a:solidFill>
            </a:endParaRPr>
          </a:p>
          <a:p>
            <a:pPr marL="502057" lvl="0" indent="-502057">
              <a:buClr>
                <a:srgbClr val="002060"/>
              </a:buClr>
              <a:buSzPct val="100000"/>
              <a:buAutoNum type="arabicPeriod" startAt="2"/>
            </a:pPr>
            <a:endParaRPr lang="cs-CZ" sz="2600" dirty="0" smtClean="0">
              <a:solidFill>
                <a:srgbClr val="002060"/>
              </a:solidFill>
            </a:endParaRPr>
          </a:p>
          <a:p>
            <a:pPr marL="502057" lvl="0" indent="-502057">
              <a:buClr>
                <a:srgbClr val="002060"/>
              </a:buClr>
              <a:buSzPct val="100000"/>
              <a:buAutoNum type="arabicPeriod" startAt="2"/>
            </a:pPr>
            <a:r>
              <a:rPr lang="en-US" sz="2600" dirty="0">
                <a:solidFill>
                  <a:srgbClr val="002060"/>
                </a:solidFill>
              </a:rPr>
              <a:t>Prepare the theoretical part of your </a:t>
            </a:r>
            <a:r>
              <a:rPr lang="en-US" sz="2600" dirty="0" smtClean="0">
                <a:solidFill>
                  <a:srgbClr val="002060"/>
                </a:solidFill>
              </a:rPr>
              <a:t>lesson</a:t>
            </a:r>
            <a:r>
              <a:rPr lang="cs-CZ" sz="2600" dirty="0" smtClean="0">
                <a:solidFill>
                  <a:srgbClr val="002060"/>
                </a:solidFill>
              </a:rPr>
              <a:t>.</a:t>
            </a:r>
            <a:endParaRPr sz="2600" dirty="0">
              <a:solidFill>
                <a:srgbClr val="002060"/>
              </a:solidFill>
            </a:endParaRPr>
          </a:p>
        </p:txBody>
      </p:sp>
      <p:sp>
        <p:nvSpPr>
          <p:cNvPr id="9" name="Shape 114">
            <a:extLst>
              <a:ext uri="{FF2B5EF4-FFF2-40B4-BE49-F238E27FC236}">
                <a16:creationId xmlns:a16="http://schemas.microsoft.com/office/drawing/2014/main" id="{C62839CD-CF2A-4145-ADA6-6B29B2B191F0}"/>
              </a:ext>
            </a:extLst>
          </p:cNvPr>
          <p:cNvSpPr/>
          <p:nvPr/>
        </p:nvSpPr>
        <p:spPr>
          <a:xfrm>
            <a:off x="-6762" y="1101784"/>
            <a:ext cx="12198761" cy="677108"/>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lvl1pPr algn="ctr">
              <a:defRPr sz="4400" u="sng">
                <a:solidFill>
                  <a:srgbClr val="002060"/>
                </a:solidFill>
              </a:defRPr>
            </a:lvl1pPr>
          </a:lstStyle>
          <a:p>
            <a:pPr lvl="0">
              <a:defRPr sz="1800" u="none">
                <a:solidFill>
                  <a:srgbClr val="000000"/>
                </a:solidFill>
              </a:defRPr>
            </a:pPr>
            <a:r>
              <a:rPr lang="en-GB" sz="4400" u="sng" dirty="0" smtClean="0">
                <a:solidFill>
                  <a:srgbClr val="002060"/>
                </a:solidFill>
              </a:rPr>
              <a:t>How to work with the materials 1</a:t>
            </a:r>
            <a:endParaRPr lang="en-GB" sz="4400" u="sng" dirty="0">
              <a:solidFill>
                <a:srgbClr val="002060"/>
              </a:solidFill>
            </a:endParaRPr>
          </a:p>
        </p:txBody>
      </p:sp>
    </p:spTree>
    <p:extLst>
      <p:ext uri="{BB962C8B-B14F-4D97-AF65-F5344CB8AC3E}">
        <p14:creationId xmlns:p14="http://schemas.microsoft.com/office/powerpoint/2010/main" val="3541490869"/>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2.jpg">
            <a:extLst>
              <a:ext uri="{FF2B5EF4-FFF2-40B4-BE49-F238E27FC236}">
                <a16:creationId xmlns:a16="http://schemas.microsoft.com/office/drawing/2014/main" id="{4CEB8788-6861-4F51-902A-57CA98832C78}"/>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8" name="image1.png">
            <a:extLst>
              <a:ext uri="{FF2B5EF4-FFF2-40B4-BE49-F238E27FC236}">
                <a16:creationId xmlns:a16="http://schemas.microsoft.com/office/drawing/2014/main" id="{0C739F15-AB8A-472A-9547-7741D95343DA}"/>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116" name="Shape 116"/>
          <p:cNvSpPr/>
          <p:nvPr/>
        </p:nvSpPr>
        <p:spPr>
          <a:xfrm>
            <a:off x="-6761" y="5572490"/>
            <a:ext cx="12198761" cy="139701"/>
          </a:xfrm>
          <a:prstGeom prst="rect">
            <a:avLst/>
          </a:prstGeom>
          <a:solidFill>
            <a:srgbClr val="ED7D31"/>
          </a:solidFill>
          <a:ln w="12700">
            <a:miter lim="400000"/>
          </a:ln>
          <a:extLst>
            <a:ext uri="{C572A759-6A51-4108-AA02-DFA0A04FC94B}">
              <ma14:wrappingTextBoxFlag xmlns="" xmlns:ma14="http://schemas.microsoft.com/office/mac/drawingml/2011/main"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sp>
        <p:nvSpPr>
          <p:cNvPr id="120" name="Shape 120"/>
          <p:cNvSpPr/>
          <p:nvPr/>
        </p:nvSpPr>
        <p:spPr>
          <a:xfrm>
            <a:off x="496747" y="1970566"/>
            <a:ext cx="11198506" cy="3447098"/>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marL="457200" lvl="0" indent="-457200">
              <a:buClr>
                <a:srgbClr val="002060"/>
              </a:buClr>
              <a:buSzPct val="100000"/>
              <a:buFont typeface="+mj-lt"/>
              <a:buAutoNum type="arabicPeriod" startAt="4"/>
            </a:pPr>
            <a:r>
              <a:rPr lang="en-GB" sz="2200" dirty="0" smtClean="0">
                <a:solidFill>
                  <a:srgbClr val="002060"/>
                </a:solidFill>
              </a:rPr>
              <a:t>Read carefully the practical exercises and their answers.</a:t>
            </a:r>
          </a:p>
          <a:p>
            <a:pPr lvl="0"/>
            <a:endParaRPr lang="en-GB" sz="2400" dirty="0" smtClean="0">
              <a:solidFill>
                <a:srgbClr val="002060"/>
              </a:solidFill>
            </a:endParaRPr>
          </a:p>
          <a:p>
            <a:pPr marL="457200" lvl="0" indent="-457200">
              <a:buClr>
                <a:srgbClr val="002060"/>
              </a:buClr>
              <a:buSzPct val="100000"/>
              <a:buFont typeface="+mj-lt"/>
              <a:buAutoNum type="arabicPeriod" startAt="5"/>
            </a:pPr>
            <a:r>
              <a:rPr lang="en-GB" sz="2200" dirty="0" smtClean="0">
                <a:solidFill>
                  <a:srgbClr val="002060"/>
                </a:solidFill>
              </a:rPr>
              <a:t>Should questions arise, look for answers in the supplementary materials , on the project’s website (project-stars.com), or other internet sites. </a:t>
            </a:r>
            <a:br>
              <a:rPr lang="en-GB" sz="2200" dirty="0" smtClean="0">
                <a:solidFill>
                  <a:srgbClr val="002060"/>
                </a:solidFill>
              </a:rPr>
            </a:br>
            <a:r>
              <a:rPr lang="en-GB" sz="2200" dirty="0" smtClean="0">
                <a:solidFill>
                  <a:srgbClr val="F22D25"/>
                </a:solidFill>
              </a:rPr>
              <a:t>Attention! Make sure the information is reliable!</a:t>
            </a:r>
          </a:p>
          <a:p>
            <a:pPr lvl="0"/>
            <a:endParaRPr lang="en-GB" sz="2400" dirty="0" smtClean="0">
              <a:solidFill>
                <a:srgbClr val="002163"/>
              </a:solidFill>
            </a:endParaRPr>
          </a:p>
          <a:p>
            <a:pPr marL="457200" lvl="0" indent="-457200">
              <a:buClr>
                <a:srgbClr val="002163"/>
              </a:buClr>
              <a:buSzPct val="100000"/>
              <a:buFont typeface="+mj-lt"/>
              <a:buAutoNum type="arabicPeriod" startAt="6"/>
            </a:pPr>
            <a:r>
              <a:rPr lang="en-GB" sz="2200" dirty="0" smtClean="0">
                <a:solidFill>
                  <a:srgbClr val="002163"/>
                </a:solidFill>
              </a:rPr>
              <a:t>Depending on the theoretical content of your lesson, choose appropriate practical activities to use. You can look for additional exercises in the supplementary materials or at the webpage of the project (project-stars.com), or other internet sites.</a:t>
            </a:r>
            <a:r>
              <a:rPr lang="en-GB" sz="2200" dirty="0" smtClean="0">
                <a:solidFill>
                  <a:srgbClr val="002060"/>
                </a:solidFill>
              </a:rPr>
              <a:t/>
            </a:r>
            <a:br>
              <a:rPr lang="en-GB" sz="2200" dirty="0" smtClean="0">
                <a:solidFill>
                  <a:srgbClr val="002060"/>
                </a:solidFill>
              </a:rPr>
            </a:br>
            <a:r>
              <a:rPr lang="en-GB" sz="2200" dirty="0" smtClean="0">
                <a:solidFill>
                  <a:srgbClr val="F22D25"/>
                </a:solidFill>
              </a:rPr>
              <a:t>Attention! Make sure the information is reliable!</a:t>
            </a:r>
            <a:endParaRPr lang="en-GB" sz="2200" dirty="0">
              <a:solidFill>
                <a:srgbClr val="F22D25"/>
              </a:solidFill>
            </a:endParaRPr>
          </a:p>
        </p:txBody>
      </p:sp>
      <p:sp>
        <p:nvSpPr>
          <p:cNvPr id="9" name="Shape 114">
            <a:extLst>
              <a:ext uri="{FF2B5EF4-FFF2-40B4-BE49-F238E27FC236}">
                <a16:creationId xmlns:a16="http://schemas.microsoft.com/office/drawing/2014/main" id="{17C274E4-3DE8-4357-B821-416555839368}"/>
              </a:ext>
            </a:extLst>
          </p:cNvPr>
          <p:cNvSpPr/>
          <p:nvPr/>
        </p:nvSpPr>
        <p:spPr>
          <a:xfrm>
            <a:off x="-6761" y="1101784"/>
            <a:ext cx="12198761" cy="677108"/>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lvl1pPr algn="ctr">
              <a:defRPr sz="4400" u="sng">
                <a:solidFill>
                  <a:srgbClr val="002060"/>
                </a:solidFill>
              </a:defRPr>
            </a:lvl1pPr>
          </a:lstStyle>
          <a:p>
            <a:pPr lvl="0">
              <a:defRPr sz="1800" u="none">
                <a:solidFill>
                  <a:srgbClr val="000000"/>
                </a:solidFill>
              </a:defRPr>
            </a:pPr>
            <a:r>
              <a:rPr lang="en-GB" sz="4400" u="sng" dirty="0" smtClean="0">
                <a:solidFill>
                  <a:srgbClr val="002060"/>
                </a:solidFill>
              </a:rPr>
              <a:t>How to work with the materials 2</a:t>
            </a:r>
            <a:endParaRPr lang="en-GB" sz="4400" u="sng" dirty="0">
              <a:solidFill>
                <a:srgbClr val="002060"/>
              </a:solidFill>
            </a:endParaRPr>
          </a:p>
        </p:txBody>
      </p:sp>
    </p:spTree>
    <p:extLst>
      <p:ext uri="{BB962C8B-B14F-4D97-AF65-F5344CB8AC3E}">
        <p14:creationId xmlns:p14="http://schemas.microsoft.com/office/powerpoint/2010/main" val="158734871"/>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hape 122"/>
          <p:cNvSpPr/>
          <p:nvPr/>
        </p:nvSpPr>
        <p:spPr>
          <a:xfrm>
            <a:off x="-6761" y="5572490"/>
            <a:ext cx="12198761" cy="139701"/>
          </a:xfrm>
          <a:prstGeom prst="rect">
            <a:avLst/>
          </a:prstGeom>
          <a:solidFill>
            <a:srgbClr val="ED7D31"/>
          </a:solidFill>
          <a:ln w="12700">
            <a:miter lim="400000"/>
          </a:ln>
          <a:extLst>
            <a:ext uri="{C572A759-6A51-4108-AA02-DFA0A04FC94B}">
              <ma14:wrappingTextBoxFlag xmlns="" xmlns:ma14="http://schemas.microsoft.com/office/mac/drawingml/2011/main"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sp>
        <p:nvSpPr>
          <p:cNvPr id="126" name="Shape 126"/>
          <p:cNvSpPr/>
          <p:nvPr/>
        </p:nvSpPr>
        <p:spPr>
          <a:xfrm>
            <a:off x="496747" y="1895860"/>
            <a:ext cx="11198506" cy="3077766"/>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marL="457200" lvl="0" indent="-457200">
              <a:buClr>
                <a:srgbClr val="002060"/>
              </a:buClr>
              <a:buSzPct val="100000"/>
              <a:buFont typeface="+mj-lt"/>
              <a:buAutoNum type="arabicPeriod" startAt="7"/>
            </a:pPr>
            <a:r>
              <a:rPr lang="en-US" sz="2200" dirty="0">
                <a:solidFill>
                  <a:srgbClr val="002060"/>
                </a:solidFill>
              </a:rPr>
              <a:t>Keep in mind that some of the activities require materials that should be available during the lesson.</a:t>
            </a:r>
          </a:p>
          <a:p>
            <a:pPr lvl="0"/>
            <a:endParaRPr sz="2200" dirty="0">
              <a:solidFill>
                <a:srgbClr val="002060"/>
              </a:solidFill>
            </a:endParaRPr>
          </a:p>
          <a:p>
            <a:pPr marL="457200" lvl="0" indent="-457200">
              <a:buClr>
                <a:srgbClr val="002060"/>
              </a:buClr>
              <a:buSzPct val="100000"/>
              <a:buFont typeface="+mj-lt"/>
              <a:buAutoNum type="arabicPeriod" startAt="8"/>
            </a:pPr>
            <a:r>
              <a:rPr lang="en-US" sz="2200" dirty="0">
                <a:solidFill>
                  <a:srgbClr val="002060"/>
                </a:solidFill>
              </a:rPr>
              <a:t>We </a:t>
            </a:r>
            <a:r>
              <a:rPr lang="en-US" sz="2200" dirty="0" smtClean="0">
                <a:solidFill>
                  <a:srgbClr val="002060"/>
                </a:solidFill>
              </a:rPr>
              <a:t>recommend </a:t>
            </a:r>
            <a:r>
              <a:rPr lang="en-US" sz="2200" dirty="0">
                <a:solidFill>
                  <a:srgbClr val="002060"/>
                </a:solidFill>
              </a:rPr>
              <a:t>you try out the activities yourself before presenting them in the classroom. Based on yours students ages and abilities, you might need to modify the activities (either to make them easier or more difficult). However make sure to keep them correct in terms of physics.</a:t>
            </a:r>
            <a:endParaRPr sz="2200" dirty="0">
              <a:solidFill>
                <a:srgbClr val="002060"/>
              </a:solidFill>
            </a:endParaRPr>
          </a:p>
          <a:p>
            <a:pPr lvl="0"/>
            <a:endParaRPr sz="2400" dirty="0">
              <a:solidFill>
                <a:srgbClr val="002163"/>
              </a:solidFill>
            </a:endParaRPr>
          </a:p>
          <a:p>
            <a:pPr marL="457200" lvl="0" indent="-457200">
              <a:buClr>
                <a:srgbClr val="002163"/>
              </a:buClr>
              <a:buSzPct val="100000"/>
              <a:buFont typeface="+mj-lt"/>
              <a:buAutoNum type="arabicPeriod" startAt="9"/>
            </a:pPr>
            <a:r>
              <a:rPr lang="en-US" sz="2200" dirty="0">
                <a:solidFill>
                  <a:srgbClr val="002163"/>
                </a:solidFill>
              </a:rPr>
              <a:t>You can give parts of, or whole exercises as homework</a:t>
            </a:r>
            <a:r>
              <a:rPr lang="en-US" sz="2200" dirty="0" smtClean="0">
                <a:solidFill>
                  <a:srgbClr val="002163"/>
                </a:solidFill>
              </a:rPr>
              <a:t>.</a:t>
            </a:r>
            <a:endParaRPr lang="en-US" sz="2200" dirty="0">
              <a:solidFill>
                <a:srgbClr val="002163"/>
              </a:solidFill>
            </a:endParaRPr>
          </a:p>
        </p:txBody>
      </p:sp>
      <p:sp>
        <p:nvSpPr>
          <p:cNvPr id="7" name="Shape 114">
            <a:extLst>
              <a:ext uri="{FF2B5EF4-FFF2-40B4-BE49-F238E27FC236}">
                <a16:creationId xmlns:a16="http://schemas.microsoft.com/office/drawing/2014/main" id="{4FF6AEB2-B1EB-48CA-89F9-0BEA488A7F26}"/>
              </a:ext>
            </a:extLst>
          </p:cNvPr>
          <p:cNvSpPr/>
          <p:nvPr/>
        </p:nvSpPr>
        <p:spPr>
          <a:xfrm>
            <a:off x="-6761" y="1101784"/>
            <a:ext cx="12198761" cy="677108"/>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lvl1pPr algn="ctr">
              <a:defRPr sz="4400" u="sng">
                <a:solidFill>
                  <a:srgbClr val="002060"/>
                </a:solidFill>
              </a:defRPr>
            </a:lvl1pPr>
          </a:lstStyle>
          <a:p>
            <a:pPr lvl="0">
              <a:defRPr sz="1800" u="none">
                <a:solidFill>
                  <a:srgbClr val="000000"/>
                </a:solidFill>
              </a:defRPr>
            </a:pPr>
            <a:r>
              <a:rPr lang="en-GB" sz="4400" u="sng" dirty="0" smtClean="0">
                <a:solidFill>
                  <a:srgbClr val="002060"/>
                </a:solidFill>
              </a:rPr>
              <a:t>How to work with the materials </a:t>
            </a:r>
            <a:r>
              <a:rPr lang="cs-CZ" sz="4400" u="sng" dirty="0" smtClean="0">
                <a:solidFill>
                  <a:srgbClr val="002060"/>
                </a:solidFill>
              </a:rPr>
              <a:t>3</a:t>
            </a:r>
            <a:endParaRPr lang="en-GB" sz="4400" u="sng" dirty="0">
              <a:solidFill>
                <a:srgbClr val="002060"/>
              </a:solidFill>
            </a:endParaRPr>
          </a:p>
        </p:txBody>
      </p:sp>
      <p:pic>
        <p:nvPicPr>
          <p:cNvPr id="8" name="image2.jpg">
            <a:extLst>
              <a:ext uri="{FF2B5EF4-FFF2-40B4-BE49-F238E27FC236}">
                <a16:creationId xmlns:a16="http://schemas.microsoft.com/office/drawing/2014/main" id="{D6DA53BC-1A43-4671-9D80-69E6DB3E3E86}"/>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9" name="image1.png">
            <a:extLst>
              <a:ext uri="{FF2B5EF4-FFF2-40B4-BE49-F238E27FC236}">
                <a16:creationId xmlns:a16="http://schemas.microsoft.com/office/drawing/2014/main" id="{D8D5E18E-20A1-4D31-BBD7-E0497C007662}"/>
              </a:ext>
            </a:extLst>
          </p:cNvPr>
          <p:cNvPicPr/>
          <p:nvPr/>
        </p:nvPicPr>
        <p:blipFill rotWithShape="1">
          <a:blip r:embed="rId3"/>
          <a:srcRect t="8893" b="13838"/>
          <a:stretch/>
        </p:blipFill>
        <p:spPr>
          <a:xfrm>
            <a:off x="1254255" y="0"/>
            <a:ext cx="9683489" cy="1101784"/>
          </a:xfrm>
          <a:prstGeom prst="rect">
            <a:avLst/>
          </a:prstGeom>
          <a:ln w="12700">
            <a:miter lim="400000"/>
          </a:ln>
        </p:spPr>
      </p:pic>
    </p:spTree>
    <p:extLst>
      <p:ext uri="{BB962C8B-B14F-4D97-AF65-F5344CB8AC3E}">
        <p14:creationId xmlns:p14="http://schemas.microsoft.com/office/powerpoint/2010/main" val="1729311931"/>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2.jpg">
            <a:extLst>
              <a:ext uri="{FF2B5EF4-FFF2-40B4-BE49-F238E27FC236}">
                <a16:creationId xmlns:a16="http://schemas.microsoft.com/office/drawing/2014/main" id="{D8A46CFB-C2C3-482B-8175-3780BFCF28FA}"/>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8" name="image1.png">
            <a:extLst>
              <a:ext uri="{FF2B5EF4-FFF2-40B4-BE49-F238E27FC236}">
                <a16:creationId xmlns:a16="http://schemas.microsoft.com/office/drawing/2014/main" id="{9B96CC1A-5494-47C6-BD7F-49BB45CFCFC2}"/>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128" name="Shape 128"/>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sp>
        <p:nvSpPr>
          <p:cNvPr id="131" name="Shape 131"/>
          <p:cNvSpPr/>
          <p:nvPr/>
        </p:nvSpPr>
        <p:spPr>
          <a:xfrm>
            <a:off x="-6763" y="1054369"/>
            <a:ext cx="12198761" cy="769441"/>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algn="ctr">
              <a:defRPr sz="4400" u="sng">
                <a:solidFill>
                  <a:srgbClr val="002060"/>
                </a:solidFill>
              </a:defRPr>
            </a:lvl1pPr>
          </a:lstStyle>
          <a:p>
            <a:pPr lvl="0">
              <a:defRPr sz="1800" u="none">
                <a:solidFill>
                  <a:srgbClr val="000000"/>
                </a:solidFill>
              </a:defRPr>
            </a:pPr>
            <a:r>
              <a:rPr lang="en-GB" sz="4400" u="sng" dirty="0" err="1" smtClean="0">
                <a:solidFill>
                  <a:srgbClr val="002060"/>
                </a:solidFill>
              </a:rPr>
              <a:t>Моdule</a:t>
            </a:r>
            <a:r>
              <a:rPr lang="en-GB" sz="4400" u="sng" dirty="0" smtClean="0">
                <a:solidFill>
                  <a:srgbClr val="002060"/>
                </a:solidFill>
              </a:rPr>
              <a:t> 10 – contents</a:t>
            </a:r>
            <a:endParaRPr lang="en-GB" sz="4400" u="sng" dirty="0">
              <a:solidFill>
                <a:srgbClr val="002060"/>
              </a:solidFill>
            </a:endParaRPr>
          </a:p>
        </p:txBody>
      </p:sp>
      <p:sp>
        <p:nvSpPr>
          <p:cNvPr id="132" name="Shape 132"/>
          <p:cNvSpPr/>
          <p:nvPr/>
        </p:nvSpPr>
        <p:spPr>
          <a:xfrm>
            <a:off x="249956" y="1823810"/>
            <a:ext cx="11685322" cy="1077218"/>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en-GB" sz="3600" dirty="0" smtClean="0">
                <a:solidFill>
                  <a:srgbClr val="002060"/>
                </a:solidFill>
              </a:rPr>
              <a:t>10.1 Telescopes</a:t>
            </a:r>
          </a:p>
          <a:p>
            <a:pPr lvl="1"/>
            <a:r>
              <a:rPr lang="en-GB" sz="2800" dirty="0" smtClean="0">
                <a:solidFill>
                  <a:srgbClr val="002060"/>
                </a:solidFill>
              </a:rPr>
              <a:t>	Type of telescopes and their properties. Optics. Defects. Segments.</a:t>
            </a:r>
            <a:endParaRPr lang="en-GB" sz="2800" dirty="0">
              <a:solidFill>
                <a:srgbClr val="002060"/>
              </a:solidFill>
            </a:endParaRP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2.jpg">
            <a:extLst>
              <a:ext uri="{FF2B5EF4-FFF2-40B4-BE49-F238E27FC236}">
                <a16:creationId xmlns:a16="http://schemas.microsoft.com/office/drawing/2014/main" id="{F5425EE1-9285-4AE9-A3D0-0B1DB805585C}"/>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8" name="image1.png">
            <a:extLst>
              <a:ext uri="{FF2B5EF4-FFF2-40B4-BE49-F238E27FC236}">
                <a16:creationId xmlns:a16="http://schemas.microsoft.com/office/drawing/2014/main" id="{8BD85AAD-3E33-4E52-9FF5-B942E32B6916}"/>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134" name="Shape 134"/>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sp>
        <p:nvSpPr>
          <p:cNvPr id="137" name="Shape 137"/>
          <p:cNvSpPr/>
          <p:nvPr/>
        </p:nvSpPr>
        <p:spPr>
          <a:xfrm>
            <a:off x="0" y="1042734"/>
            <a:ext cx="12192000" cy="769441"/>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algn="ctr">
              <a:defRPr sz="4400" u="sng">
                <a:solidFill>
                  <a:srgbClr val="002060"/>
                </a:solidFill>
              </a:defRPr>
            </a:lvl1pPr>
          </a:lstStyle>
          <a:p>
            <a:pPr lvl="0">
              <a:defRPr sz="1800" u="none">
                <a:solidFill>
                  <a:srgbClr val="000000"/>
                </a:solidFill>
              </a:defRPr>
            </a:pPr>
            <a:r>
              <a:rPr lang="en-GB" sz="4400" u="sng" dirty="0" smtClean="0">
                <a:solidFill>
                  <a:srgbClr val="002060"/>
                </a:solidFill>
              </a:rPr>
              <a:t>Theoretical contents</a:t>
            </a:r>
            <a:endParaRPr lang="en-GB" sz="4400" u="sng" dirty="0">
              <a:solidFill>
                <a:srgbClr val="002060"/>
              </a:solidFill>
            </a:endParaRPr>
          </a:p>
        </p:txBody>
      </p:sp>
      <p:sp>
        <p:nvSpPr>
          <p:cNvPr id="138" name="Shape 138"/>
          <p:cNvSpPr/>
          <p:nvPr/>
        </p:nvSpPr>
        <p:spPr>
          <a:xfrm>
            <a:off x="249958" y="1830053"/>
            <a:ext cx="11685322" cy="2800767"/>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en-GB" sz="3600" dirty="0" smtClean="0">
                <a:solidFill>
                  <a:srgbClr val="002060"/>
                </a:solidFill>
              </a:rPr>
              <a:t>10.1 Telescopes</a:t>
            </a:r>
          </a:p>
          <a:p>
            <a:pPr marL="661736" lvl="1" indent="-280736">
              <a:buSzPct val="100000"/>
              <a:buChar char="•"/>
            </a:pPr>
            <a:r>
              <a:rPr lang="en-GB" sz="2800" dirty="0" smtClean="0">
                <a:solidFill>
                  <a:srgbClr val="002060"/>
                </a:solidFill>
              </a:rPr>
              <a:t>History of usage of telescopes;</a:t>
            </a:r>
          </a:p>
          <a:p>
            <a:pPr marL="661736" lvl="1" indent="-280736">
              <a:buSzPct val="100000"/>
              <a:buChar char="•"/>
            </a:pPr>
            <a:r>
              <a:rPr lang="en-GB" sz="2800" dirty="0" smtClean="0">
                <a:solidFill>
                  <a:srgbClr val="002060"/>
                </a:solidFill>
              </a:rPr>
              <a:t>type of telescopes (refractor, reflector) and their basic properties;</a:t>
            </a:r>
          </a:p>
          <a:p>
            <a:pPr marL="661736" lvl="1" indent="-280736">
              <a:buSzPct val="100000"/>
              <a:buChar char="•"/>
            </a:pPr>
            <a:r>
              <a:rPr lang="en-GB" sz="2800" dirty="0" smtClean="0">
                <a:solidFill>
                  <a:srgbClr val="002060"/>
                </a:solidFill>
              </a:rPr>
              <a:t>defects of telescopes;</a:t>
            </a:r>
          </a:p>
          <a:p>
            <a:pPr marL="661736" lvl="1" indent="-280736">
              <a:buSzPct val="100000"/>
              <a:buChar char="•"/>
            </a:pPr>
            <a:r>
              <a:rPr lang="en-GB" sz="2800" dirty="0" smtClean="0">
                <a:solidFill>
                  <a:srgbClr val="002060"/>
                </a:solidFill>
              </a:rPr>
              <a:t>the influence of the Earth's atmosphere on observation</a:t>
            </a:r>
            <a:r>
              <a:rPr lang="en-GB" sz="2800" dirty="0" smtClean="0">
                <a:solidFill>
                  <a:srgbClr val="002060"/>
                </a:solidFill>
              </a:rPr>
              <a:t>;</a:t>
            </a:r>
          </a:p>
          <a:p>
            <a:pPr marL="661736" lvl="1" indent="-280736">
              <a:buSzPct val="100000"/>
              <a:buChar char="•"/>
            </a:pPr>
            <a:r>
              <a:rPr lang="en-GB" sz="2800" dirty="0" smtClean="0">
                <a:solidFill>
                  <a:srgbClr val="002060"/>
                </a:solidFill>
              </a:rPr>
              <a:t>adaptive optics.</a:t>
            </a:r>
            <a:endParaRPr lang="en-GB" sz="2800" dirty="0">
              <a:solidFill>
                <a:srgbClr val="002060"/>
              </a:solidFill>
            </a:endParaRP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rgbClr val="5B9BD5"/>
          </a:solidFill>
          <a:prstDash val="solid"/>
          <a:miter lim="800000"/>
        </a:ln>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5B9BD5"/>
          </a:solidFill>
          <a:prstDash val="solid"/>
          <a:miter lim="8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rgbClr val="5B9BD5"/>
          </a:solidFill>
          <a:prstDash val="solid"/>
          <a:miter lim="800000"/>
        </a:ln>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5B9BD5"/>
          </a:solidFill>
          <a:prstDash val="solid"/>
          <a:miter lim="8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317</TotalTime>
  <Words>2311</Words>
  <Application>Microsoft Office PowerPoint</Application>
  <PresentationFormat>Širokoúhlá obrazovka</PresentationFormat>
  <Paragraphs>170</Paragraphs>
  <Slides>28</Slides>
  <Notes>2</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28</vt:i4>
      </vt:variant>
    </vt:vector>
  </HeadingPairs>
  <TitlesOfParts>
    <vt:vector size="37" baseType="lpstr">
      <vt:lpstr>Arial</vt:lpstr>
      <vt:lpstr>Avenir Roman</vt:lpstr>
      <vt:lpstr>Calibri</vt:lpstr>
      <vt:lpstr>Calibri Light</vt:lpstr>
      <vt:lpstr>Franklin Gothic Book</vt:lpstr>
      <vt:lpstr>Times New Roman</vt:lpstr>
      <vt:lpstr>Verdana</vt:lpstr>
      <vt:lpstr>Verdana Bold</vt:lpstr>
      <vt:lpstr>Default</vt:lpstr>
      <vt:lpstr>Prezentace aplikace PowerPoint</vt:lpstr>
      <vt:lpstr>Prezentace aplikace PowerPoint</vt:lpstr>
      <vt:lpstr>Project STARS modules</vt:lpstr>
      <vt:lpstr>Structure of the modules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cp:lastModifiedBy>Kéhar Ota</cp:lastModifiedBy>
  <cp:revision>57</cp:revision>
  <dcterms:modified xsi:type="dcterms:W3CDTF">2020-11-23T22:46:09Z</dcterms:modified>
</cp:coreProperties>
</file>