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71" r:id="rId13"/>
    <p:sldId id="319" r:id="rId14"/>
    <p:sldId id="320" r:id="rId15"/>
    <p:sldId id="321" r:id="rId16"/>
    <p:sldId id="316" r:id="rId17"/>
    <p:sldId id="317" r:id="rId18"/>
  </p:sldIdLst>
  <p:sldSz cx="12192000" cy="6858000"/>
  <p:notesSz cx="6858000" cy="9144000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 indent="2286000">
      <a:defRPr>
        <a:latin typeface="Calibri"/>
        <a:ea typeface="Calibri"/>
        <a:cs typeface="Calibri"/>
        <a:sym typeface="Calibri"/>
      </a:defRPr>
    </a:lvl6pPr>
    <a:lvl7pPr indent="2743200">
      <a:defRPr>
        <a:latin typeface="Calibri"/>
        <a:ea typeface="Calibri"/>
        <a:cs typeface="Calibri"/>
        <a:sym typeface="Calibri"/>
      </a:defRPr>
    </a:lvl7pPr>
    <a:lvl8pPr indent="3200400">
      <a:defRPr>
        <a:latin typeface="Calibri"/>
        <a:ea typeface="Calibri"/>
        <a:cs typeface="Calibri"/>
        <a:sym typeface="Calibri"/>
      </a:defRPr>
    </a:lvl8pPr>
    <a:lvl9pPr indent="3657600">
      <a:defRPr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051" autoAdjust="0"/>
    <p:restoredTop sz="93829" autoAdjust="0"/>
  </p:normalViewPr>
  <p:slideViewPr>
    <p:cSldViewPr snapToGrid="0">
      <p:cViewPr varScale="1">
        <p:scale>
          <a:sx n="82" d="100"/>
          <a:sy n="82" d="100"/>
        </p:scale>
        <p:origin x="10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5" name="Shape 5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Shape 500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01" name="Shape 50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sz="1200" i="1">
                <a:latin typeface="Calibri"/>
                <a:ea typeface="Calibri"/>
                <a:cs typeface="Calibri"/>
                <a:sym typeface="Calibri"/>
              </a:rPr>
              <a:t>DOI: 10.3102/003465430298487, </a:t>
            </a:r>
            <a:r>
              <a:rPr sz="1200">
                <a:latin typeface="Calibri"/>
                <a:ea typeface="Calibri"/>
                <a:cs typeface="Calibri"/>
                <a:sym typeface="Calibri"/>
              </a:rPr>
              <a:t>The Power of Feedback, John Hattie and Helen Timperley, </a:t>
            </a:r>
            <a:r>
              <a:rPr sz="1200" i="1">
                <a:latin typeface="Calibri"/>
                <a:ea typeface="Calibri"/>
                <a:cs typeface="Calibri"/>
                <a:sym typeface="Calibri"/>
              </a:rPr>
              <a:t>University of Auckland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Shape 50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09" name="Shape 50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sz="1200" i="1">
                <a:latin typeface="Calibri"/>
                <a:ea typeface="Calibri"/>
                <a:cs typeface="Calibri"/>
                <a:sym typeface="Calibri"/>
              </a:rPr>
              <a:t>DOI: 10.3102/003465430298487, </a:t>
            </a:r>
            <a:r>
              <a:rPr sz="1200">
                <a:latin typeface="Calibri"/>
                <a:ea typeface="Calibri"/>
                <a:cs typeface="Calibri"/>
                <a:sym typeface="Calibri"/>
              </a:rPr>
              <a:t>The Power of Feedback, John Hattie and Helen Timperley, </a:t>
            </a:r>
            <a:r>
              <a:rPr sz="1200" i="1">
                <a:latin typeface="Calibri"/>
                <a:ea typeface="Calibri"/>
                <a:cs typeface="Calibri"/>
                <a:sym typeface="Calibri"/>
              </a:rPr>
              <a:t>University of Auckland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35099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524000" y="3602037"/>
            <a:ext cx="9144000" cy="32559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 lvl="0">
              <a:defRPr sz="1800"/>
            </a:pPr>
            <a:r>
              <a:rPr sz="2400"/>
              <a:t>Body Level One</a:t>
            </a:r>
          </a:p>
          <a:p>
            <a:pPr lvl="1">
              <a:defRPr sz="1800"/>
            </a:pPr>
            <a:r>
              <a:rPr sz="2400"/>
              <a:t>Body Level Two</a:t>
            </a:r>
          </a:p>
          <a:p>
            <a:pPr lvl="2">
              <a:defRPr sz="1800"/>
            </a:pPr>
            <a:r>
              <a:rPr sz="2400"/>
              <a:t>Body Level Three</a:t>
            </a:r>
          </a:p>
          <a:p>
            <a:pPr lvl="3">
              <a:defRPr sz="1800"/>
            </a:pPr>
            <a:r>
              <a:rPr sz="2400"/>
              <a:t>Body Level Four</a:t>
            </a:r>
          </a:p>
          <a:p>
            <a:pPr lvl="4">
              <a:defRPr sz="1800"/>
            </a:pPr>
            <a:r>
              <a:rPr sz="2400"/>
              <a:t>Body Level Five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8724900" y="0"/>
            <a:ext cx="2628900" cy="654208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64928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3509963"/>
          </a:xfrm>
          <a:prstGeom prst="rect">
            <a:avLst/>
          </a:prstGeom>
        </p:spPr>
        <p:txBody>
          <a:bodyPr lIns="0" tIns="0" rIns="0" bIns="0" anchor="b"/>
          <a:lstStyle>
            <a:lvl1pPr algn="ctr"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idx="1"/>
          </p:nvPr>
        </p:nvSpPr>
        <p:spPr>
          <a:xfrm>
            <a:off x="1524000" y="3602037"/>
            <a:ext cx="9144000" cy="3255963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pPr lvl="0">
              <a:defRPr sz="1800"/>
            </a:pPr>
            <a:r>
              <a:rPr sz="2400"/>
              <a:t>Body Level One</a:t>
            </a:r>
          </a:p>
          <a:p>
            <a:pPr lvl="1">
              <a:defRPr sz="1800"/>
            </a:pPr>
            <a:r>
              <a:rPr sz="2400"/>
              <a:t>Body Level Two</a:t>
            </a:r>
          </a:p>
          <a:p>
            <a:pPr lvl="2">
              <a:defRPr sz="1800"/>
            </a:pPr>
            <a:r>
              <a:rPr sz="2400"/>
              <a:t>Body Level Three</a:t>
            </a:r>
          </a:p>
          <a:p>
            <a:pPr lvl="3">
              <a:defRPr sz="1800"/>
            </a:pPr>
            <a:r>
              <a:rPr sz="2400"/>
              <a:t>Body Level Four</a:t>
            </a:r>
          </a:p>
          <a:p>
            <a:pPr lvl="4">
              <a:defRPr sz="1800"/>
            </a:pPr>
            <a:r>
              <a:rPr sz="2400"/>
              <a:t>Body Level Five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xfrm>
            <a:off x="8610600" y="6404291"/>
            <a:ext cx="2743200" cy="26924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3509963"/>
          </a:xfrm>
          <a:prstGeom prst="rect">
            <a:avLst/>
          </a:prstGeom>
        </p:spPr>
        <p:txBody>
          <a:bodyPr lIns="0" tIns="0" rIns="0" bIns="0" anchor="b"/>
          <a:lstStyle>
            <a:lvl1pPr algn="ctr"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52" name="Shape 52"/>
          <p:cNvSpPr>
            <a:spLocks noGrp="1"/>
          </p:cNvSpPr>
          <p:nvPr>
            <p:ph type="body" idx="1"/>
          </p:nvPr>
        </p:nvSpPr>
        <p:spPr>
          <a:xfrm>
            <a:off x="1524000" y="3602037"/>
            <a:ext cx="9144000" cy="3255963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 lvl="0">
              <a:defRPr sz="1800"/>
            </a:pPr>
            <a:r>
              <a:rPr sz="2400"/>
              <a:t>Body Level One</a:t>
            </a:r>
          </a:p>
          <a:p>
            <a:pPr lvl="1">
              <a:defRPr sz="1800"/>
            </a:pPr>
            <a:r>
              <a:rPr sz="2400"/>
              <a:t>Body Level Two</a:t>
            </a:r>
          </a:p>
          <a:p>
            <a:pPr lvl="2">
              <a:defRPr sz="1800"/>
            </a:pPr>
            <a:r>
              <a:rPr sz="2400"/>
              <a:t>Body Level Three</a:t>
            </a:r>
          </a:p>
          <a:p>
            <a:pPr lvl="3">
              <a:defRPr sz="1800"/>
            </a:pPr>
            <a:r>
              <a:rPr sz="2400"/>
              <a:t>Body Level Four</a:t>
            </a:r>
          </a:p>
          <a:p>
            <a:pPr lvl="4">
              <a:defRPr sz="1800"/>
            </a:pPr>
            <a:r>
              <a:rPr sz="2400"/>
              <a:t>Body Level Five</a:t>
            </a:r>
          </a:p>
        </p:txBody>
      </p:sp>
      <p:sp>
        <p:nvSpPr>
          <p:cNvPr id="53" name="Shape 5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831850" y="0"/>
            <a:ext cx="10515600" cy="4562475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831850" y="4589462"/>
            <a:ext cx="10515600" cy="226853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5181600" cy="50323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839787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Title Text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5183187" y="987425"/>
            <a:ext cx="6172201" cy="58705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839787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Title Text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839787" y="2057400"/>
            <a:ext cx="3932239" cy="48006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 lvl="0">
              <a:defRPr sz="1800"/>
            </a:pPr>
            <a:r>
              <a:rPr sz="1600"/>
              <a:t>Body Level One</a:t>
            </a:r>
          </a:p>
          <a:p>
            <a:pPr lvl="1">
              <a:defRPr sz="1800"/>
            </a:pPr>
            <a:r>
              <a:rPr sz="1600"/>
              <a:t>Body Level Two</a:t>
            </a:r>
          </a:p>
          <a:p>
            <a:pPr lvl="2">
              <a:defRPr sz="1800"/>
            </a:pPr>
            <a:r>
              <a:rPr sz="1600"/>
              <a:t>Body Level Three</a:t>
            </a:r>
          </a:p>
          <a:p>
            <a:pPr lvl="3">
              <a:defRPr sz="1800"/>
            </a:pPr>
            <a:r>
              <a:rPr sz="1600"/>
              <a:t>Body Level Four</a:t>
            </a:r>
          </a:p>
          <a:p>
            <a:pPr lvl="4">
              <a:defRPr sz="1800"/>
            </a:pPr>
            <a:r>
              <a:rPr sz="1600"/>
              <a:t>Body Level Five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838200" y="230187"/>
            <a:ext cx="10515600" cy="1595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5032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610600" y="6404292"/>
            <a:ext cx="27432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xStyles>
    <p:titleStyle>
      <a:lvl1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1pPr>
      <a:lvl2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2pPr>
      <a:lvl3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3pPr>
      <a:lvl4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4pPr>
      <a:lvl5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5pPr>
      <a:lvl6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6pPr>
      <a:lvl7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7pPr>
      <a:lvl8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8pPr>
      <a:lvl9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indent="-228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1pPr>
      <a:lvl2pPr marL="723900" indent="-2667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2pPr>
      <a:lvl3pPr marL="1234439" indent="-320039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3pPr>
      <a:lvl4pPr marL="17272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4pPr>
      <a:lvl5pPr marL="21844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5pPr>
      <a:lvl6pPr marL="26416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6pPr>
      <a:lvl7pPr marL="30988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7pPr>
      <a:lvl8pPr marL="35560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8pPr>
      <a:lvl9pPr marL="40132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14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0" Type="http://schemas.openxmlformats.org/officeDocument/2006/relationships/image" Target="../media/image9.emf"/><Relationship Id="rId4" Type="http://schemas.openxmlformats.org/officeDocument/2006/relationships/image" Target="../media/image3.png"/><Relationship Id="rId9" Type="http://schemas.openxmlformats.org/officeDocument/2006/relationships/image" Target="../media/image8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4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project-stars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image2.jpg"/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60" name="image1.png"/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57" name="Shape 57"/>
          <p:cNvSpPr/>
          <p:nvPr/>
        </p:nvSpPr>
        <p:spPr>
          <a:xfrm>
            <a:off x="-6761" y="1049639"/>
            <a:ext cx="12198761" cy="60068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>
              <a:lnSpc>
                <a:spcPct val="150000"/>
              </a:lnSpc>
            </a:pPr>
            <a:r>
              <a:rPr sz="800">
                <a:latin typeface="Verdana Bold"/>
                <a:ea typeface="Verdana Bold"/>
                <a:cs typeface="Verdana Bold"/>
                <a:sym typeface="Verdana Bold"/>
              </a:rPr>
              <a:t>Project:</a:t>
            </a:r>
            <a:r>
              <a:rPr sz="800">
                <a:latin typeface="Verdana"/>
                <a:ea typeface="Verdana"/>
                <a:cs typeface="Verdana"/>
                <a:sym typeface="Verdana"/>
              </a:rPr>
              <a:t> STARS (Successfully Teaching AstRonomy in Schools)		 			</a:t>
            </a:r>
          </a:p>
          <a:p>
            <a:pPr lvl="0">
              <a:lnSpc>
                <a:spcPct val="150000"/>
              </a:lnSpc>
            </a:pPr>
            <a:r>
              <a:rPr sz="800">
                <a:latin typeface="Verdana"/>
                <a:ea typeface="Verdana"/>
                <a:cs typeface="Verdana"/>
                <a:sym typeface="Verdana"/>
              </a:rPr>
              <a:t>This project has been funded with the support of the Erasmus+ Programme, K2 Action, Strategic Partnerships in School Education.</a:t>
            </a:r>
          </a:p>
          <a:p>
            <a:pPr lvl="0">
              <a:lnSpc>
                <a:spcPct val="150000"/>
              </a:lnSpc>
            </a:pPr>
            <a:r>
              <a:rPr sz="800">
                <a:latin typeface="Verdana Bold"/>
                <a:ea typeface="Verdana Bold"/>
                <a:cs typeface="Verdana Bold"/>
                <a:sym typeface="Verdana Bold"/>
              </a:rPr>
              <a:t>Project Agreement Number:</a:t>
            </a:r>
            <a:r>
              <a:rPr sz="80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z="800"/>
              <a:t>2017-1-SK01-KA201-035344 				</a:t>
            </a:r>
          </a:p>
        </p:txBody>
      </p:sp>
      <p:sp>
        <p:nvSpPr>
          <p:cNvPr id="58" name="Shape 58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59" name="Shape 59"/>
          <p:cNvSpPr/>
          <p:nvPr/>
        </p:nvSpPr>
        <p:spPr>
          <a:xfrm>
            <a:off x="-6761" y="1847151"/>
            <a:ext cx="12198761" cy="31085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lvl="0" algn="ctr"/>
            <a:r>
              <a:rPr lang="cs-CZ" sz="5400" b="1" dirty="0">
                <a:solidFill>
                  <a:srgbClr val="843C0B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Tréninkový program pro učitele (O2)</a:t>
            </a:r>
          </a:p>
          <a:p>
            <a:pPr lvl="0" algn="ctr"/>
            <a:endParaRPr lang="cs-CZ" sz="1000" dirty="0"/>
          </a:p>
          <a:p>
            <a:pPr lvl="0" algn="ctr"/>
            <a:r>
              <a:rPr lang="cs-CZ" sz="4400" b="1" dirty="0">
                <a:solidFill>
                  <a:srgbClr val="002060"/>
                </a:solidFill>
              </a:rPr>
              <a:t>Modul #2</a:t>
            </a:r>
          </a:p>
          <a:p>
            <a:pPr lvl="0" algn="ctr"/>
            <a:r>
              <a:rPr lang="cs-CZ" sz="4400" b="1" u="sng" dirty="0">
                <a:solidFill>
                  <a:srgbClr val="002060"/>
                </a:solidFill>
              </a:rPr>
              <a:t>Nebeská mechanika</a:t>
            </a:r>
            <a:br>
              <a:rPr lang="cs-CZ" sz="4400" b="1" dirty="0">
                <a:solidFill>
                  <a:srgbClr val="002060"/>
                </a:solidFill>
              </a:rPr>
            </a:br>
            <a:r>
              <a:rPr lang="cs-CZ" sz="4400" b="1" dirty="0">
                <a:solidFill>
                  <a:srgbClr val="002060"/>
                </a:solidFill>
              </a:rPr>
              <a:t>Keplerovy zákony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F5425EE1-9285-4AE9-A3D0-0B1DB805585C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8BD85AAD-3E33-4E52-9FF5-B942E32B6916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34" name="Shape 134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137" name="Shape 137"/>
          <p:cNvSpPr/>
          <p:nvPr/>
        </p:nvSpPr>
        <p:spPr>
          <a:xfrm>
            <a:off x="0" y="1042734"/>
            <a:ext cx="12192000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lang="cs-CZ" sz="4400" u="sng" dirty="0">
                <a:solidFill>
                  <a:srgbClr val="002060"/>
                </a:solidFill>
              </a:rPr>
              <a:t>Teoretický obsah</a:t>
            </a:r>
            <a:endParaRPr sz="4400" u="sng" dirty="0">
              <a:solidFill>
                <a:srgbClr val="002060"/>
              </a:solidFill>
            </a:endParaRPr>
          </a:p>
        </p:txBody>
      </p:sp>
      <p:sp>
        <p:nvSpPr>
          <p:cNvPr id="138" name="Shape 138"/>
          <p:cNvSpPr/>
          <p:nvPr/>
        </p:nvSpPr>
        <p:spPr>
          <a:xfrm>
            <a:off x="249958" y="1830053"/>
            <a:ext cx="11685322" cy="23698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cs-CZ" sz="3600" dirty="0">
                <a:solidFill>
                  <a:srgbClr val="002060"/>
                </a:solidFill>
              </a:rPr>
              <a:t>2</a:t>
            </a:r>
            <a:r>
              <a:rPr sz="3600" dirty="0">
                <a:solidFill>
                  <a:srgbClr val="002060"/>
                </a:solidFill>
              </a:rPr>
              <a:t>.</a:t>
            </a:r>
            <a:r>
              <a:rPr lang="cs-CZ" sz="3600" dirty="0">
                <a:solidFill>
                  <a:srgbClr val="002060"/>
                </a:solidFill>
              </a:rPr>
              <a:t>1</a:t>
            </a:r>
            <a:r>
              <a:rPr sz="3600" dirty="0">
                <a:solidFill>
                  <a:srgbClr val="002060"/>
                </a:solidFill>
              </a:rPr>
              <a:t> </a:t>
            </a:r>
            <a:r>
              <a:rPr lang="cs-CZ" sz="3600" dirty="0">
                <a:solidFill>
                  <a:srgbClr val="002060"/>
                </a:solidFill>
              </a:rPr>
              <a:t>Keplerovy zákony</a:t>
            </a:r>
            <a:endParaRPr sz="3600" dirty="0">
              <a:solidFill>
                <a:srgbClr val="002060"/>
              </a:solidFill>
            </a:endParaRPr>
          </a:p>
          <a:p>
            <a:pPr marL="661736" lvl="1" indent="-280736">
              <a:buSzPct val="100000"/>
              <a:buChar char="•"/>
            </a:pPr>
            <a:r>
              <a:rPr lang="cs-CZ" sz="2800" dirty="0">
                <a:solidFill>
                  <a:srgbClr val="002060"/>
                </a:solidFill>
              </a:rPr>
              <a:t>Historie objevu</a:t>
            </a:r>
            <a:r>
              <a:rPr lang="ru-RU" sz="2800" dirty="0">
                <a:solidFill>
                  <a:srgbClr val="002060"/>
                </a:solidFill>
              </a:rPr>
              <a:t>;</a:t>
            </a:r>
          </a:p>
          <a:p>
            <a:pPr marL="661736" lvl="1" indent="-280736">
              <a:buSzPct val="100000"/>
              <a:buChar char="•"/>
            </a:pPr>
            <a:r>
              <a:rPr lang="cs-CZ" sz="2800" dirty="0">
                <a:solidFill>
                  <a:srgbClr val="002060"/>
                </a:solidFill>
              </a:rPr>
              <a:t>mocniny a odmocniny;</a:t>
            </a:r>
          </a:p>
          <a:p>
            <a:pPr marL="661736" lvl="1" indent="-280736">
              <a:buSzPct val="100000"/>
              <a:buChar char="•"/>
            </a:pPr>
            <a:r>
              <a:rPr lang="cs-CZ" sz="2800" dirty="0">
                <a:solidFill>
                  <a:srgbClr val="002060"/>
                </a:solidFill>
              </a:rPr>
              <a:t>elipsa a její popis;</a:t>
            </a:r>
          </a:p>
          <a:p>
            <a:pPr marL="661736" lvl="1" indent="-280736">
              <a:buSzPct val="100000"/>
              <a:buChar char="•"/>
            </a:pPr>
            <a:r>
              <a:rPr lang="cs-CZ" sz="2800" dirty="0">
                <a:solidFill>
                  <a:srgbClr val="002060"/>
                </a:solidFill>
              </a:rPr>
              <a:t>Keplerovy zákony</a:t>
            </a:r>
            <a:r>
              <a:rPr lang="ru-RU" sz="2800" dirty="0">
                <a:solidFill>
                  <a:srgbClr val="002060"/>
                </a:solidFill>
              </a:rPr>
              <a:t>.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1C18904F-1950-41AD-91F0-AD8C93268D26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84D019DC-F0A9-4F96-9483-B2CDA3C8181A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52" name="Shape 152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155" name="Shape 155"/>
          <p:cNvSpPr/>
          <p:nvPr/>
        </p:nvSpPr>
        <p:spPr>
          <a:xfrm>
            <a:off x="0" y="1054369"/>
            <a:ext cx="12192000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lang="cs-CZ" sz="4400" u="sng" dirty="0">
                <a:solidFill>
                  <a:srgbClr val="002060"/>
                </a:solidFill>
              </a:rPr>
              <a:t>Seznam praktických cvičení</a:t>
            </a:r>
            <a:endParaRPr sz="4400" u="sng" dirty="0">
              <a:solidFill>
                <a:srgbClr val="002060"/>
              </a:solidFill>
            </a:endParaRPr>
          </a:p>
        </p:txBody>
      </p:sp>
      <p:sp>
        <p:nvSpPr>
          <p:cNvPr id="156" name="Shape 156"/>
          <p:cNvSpPr/>
          <p:nvPr/>
        </p:nvSpPr>
        <p:spPr>
          <a:xfrm>
            <a:off x="261256" y="1941135"/>
            <a:ext cx="11685322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buClr>
                <a:srgbClr val="002060"/>
              </a:buClr>
              <a:buSzPct val="100000"/>
            </a:pPr>
            <a:r>
              <a:rPr lang="cs-CZ" sz="1600" dirty="0">
                <a:solidFill>
                  <a:srgbClr val="002060"/>
                </a:solidFill>
                <a:hlinkClick r:id="rId4" action="ppaction://hlinksldjump"/>
              </a:rPr>
              <a:t>2.1.1	Vetřelec vs. pozemšťan</a:t>
            </a:r>
            <a:endParaRPr sz="1600" dirty="0">
              <a:solidFill>
                <a:srgbClr val="002060"/>
              </a:solidFill>
            </a:endParaRPr>
          </a:p>
          <a:p>
            <a:pPr lvl="0">
              <a:buClr>
                <a:srgbClr val="002060"/>
              </a:buClr>
              <a:buSzPct val="100000"/>
            </a:pPr>
            <a:r>
              <a:rPr lang="cs-CZ" sz="1600" dirty="0">
                <a:solidFill>
                  <a:srgbClr val="002060"/>
                </a:solidFill>
                <a:hlinkClick r:id="rId5" action="ppaction://hlinksldjump"/>
              </a:rPr>
              <a:t>2.1.2	Lehký jako…černá </a:t>
            </a:r>
            <a:r>
              <a:rPr lang="cs-CZ" sz="1600" dirty="0" err="1">
                <a:solidFill>
                  <a:srgbClr val="002060"/>
                </a:solidFill>
                <a:hlinkClick r:id="rId5" action="ppaction://hlinksldjump"/>
              </a:rPr>
              <a:t>veledíra</a:t>
            </a:r>
            <a:r>
              <a:rPr lang="cs-CZ" sz="1600" dirty="0">
                <a:solidFill>
                  <a:srgbClr val="002060"/>
                </a:solidFill>
                <a:hlinkClick r:id="rId5" action="ppaction://hlinksldjump"/>
              </a:rPr>
              <a:t>!</a:t>
            </a:r>
            <a:endParaRPr sz="1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2.jpg">
            <a:extLst>
              <a:ext uri="{FF2B5EF4-FFF2-40B4-BE49-F238E27FC236}">
                <a16:creationId xmlns:a16="http://schemas.microsoft.com/office/drawing/2014/main" id="{E7D86E1B-B265-46BD-8359-07F1416579F2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1.png">
            <a:extLst>
              <a:ext uri="{FF2B5EF4-FFF2-40B4-BE49-F238E27FC236}">
                <a16:creationId xmlns:a16="http://schemas.microsoft.com/office/drawing/2014/main" id="{EBE6FDF3-417E-4E68-AFF9-71A856D62A4A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Shape 170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173" name="Shape 173"/>
          <p:cNvSpPr/>
          <p:nvPr/>
        </p:nvSpPr>
        <p:spPr>
          <a:xfrm>
            <a:off x="261256" y="920953"/>
            <a:ext cx="11685322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cs-CZ" sz="4400" u="sng" dirty="0">
                <a:solidFill>
                  <a:srgbClr val="02236A"/>
                </a:solidFill>
              </a:rPr>
              <a:t>Praktické cvičení</a:t>
            </a:r>
            <a:r>
              <a:rPr sz="4400" dirty="0">
                <a:solidFill>
                  <a:srgbClr val="02236A"/>
                </a:solidFill>
              </a:rPr>
              <a:t>: </a:t>
            </a:r>
            <a:r>
              <a:rPr lang="cs-CZ" sz="3200" dirty="0">
                <a:solidFill>
                  <a:srgbClr val="02236A"/>
                </a:solidFill>
              </a:rPr>
              <a:t>2.1.1</a:t>
            </a:r>
            <a:r>
              <a:rPr sz="3200" dirty="0">
                <a:solidFill>
                  <a:srgbClr val="02236A"/>
                </a:solidFill>
              </a:rPr>
              <a:t> </a:t>
            </a:r>
            <a:r>
              <a:rPr lang="cs-CZ" sz="3200" dirty="0">
                <a:solidFill>
                  <a:srgbClr val="02236A"/>
                </a:solidFill>
              </a:rPr>
              <a:t>Úloha IV: Vetřelec vs. pozemšťan</a:t>
            </a:r>
            <a:endParaRPr sz="3200" dirty="0">
              <a:solidFill>
                <a:srgbClr val="02236A"/>
              </a:solidFill>
            </a:endParaRPr>
          </a:p>
        </p:txBody>
      </p:sp>
      <p:sp>
        <p:nvSpPr>
          <p:cNvPr id="174" name="Shape 174"/>
          <p:cNvSpPr/>
          <p:nvPr/>
        </p:nvSpPr>
        <p:spPr>
          <a:xfrm>
            <a:off x="261256" y="3261702"/>
            <a:ext cx="11685322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cs-CZ" sz="3600" dirty="0">
                <a:solidFill>
                  <a:srgbClr val="002060"/>
                </a:solidFill>
              </a:rPr>
              <a:t>Materiály a nářadí</a:t>
            </a:r>
            <a:r>
              <a:rPr sz="3600" dirty="0">
                <a:solidFill>
                  <a:srgbClr val="002060"/>
                </a:solidFill>
              </a:rPr>
              <a:t>:</a:t>
            </a:r>
            <a:r>
              <a:rPr lang="az-Cyrl-AZ" sz="3600" dirty="0">
                <a:solidFill>
                  <a:srgbClr val="002060"/>
                </a:solidFill>
              </a:rPr>
              <a:t> </a:t>
            </a:r>
            <a:r>
              <a:rPr lang="cs-CZ" sz="2800" dirty="0">
                <a:solidFill>
                  <a:srgbClr val="002060"/>
                </a:solidFill>
              </a:rPr>
              <a:t>Kalkulačka</a:t>
            </a:r>
            <a:endParaRPr sz="3600" dirty="0">
              <a:solidFill>
                <a:srgbClr val="002060"/>
              </a:solidFill>
            </a:endParaRPr>
          </a:p>
        </p:txBody>
      </p:sp>
      <p:sp>
        <p:nvSpPr>
          <p:cNvPr id="175" name="Shape 175"/>
          <p:cNvSpPr/>
          <p:nvPr/>
        </p:nvSpPr>
        <p:spPr>
          <a:xfrm>
            <a:off x="261256" y="4179565"/>
            <a:ext cx="11685322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cs-CZ" sz="3600" dirty="0">
                <a:solidFill>
                  <a:srgbClr val="002060"/>
                </a:solidFill>
              </a:rPr>
              <a:t>Postup</a:t>
            </a:r>
            <a:r>
              <a:rPr sz="3600" dirty="0">
                <a:solidFill>
                  <a:srgbClr val="002060"/>
                </a:solidFill>
              </a:rPr>
              <a:t>: </a:t>
            </a:r>
            <a:r>
              <a:rPr lang="cs-CZ" sz="2800" dirty="0">
                <a:solidFill>
                  <a:srgbClr val="002060"/>
                </a:solidFill>
              </a:rPr>
              <a:t>Žák vypočítá parametry trajektorie komety</a:t>
            </a:r>
            <a:r>
              <a:rPr sz="2800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176" name="Shape 176"/>
          <p:cNvSpPr/>
          <p:nvPr/>
        </p:nvSpPr>
        <p:spPr>
          <a:xfrm>
            <a:off x="261256" y="1937439"/>
            <a:ext cx="11685322" cy="10772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cs-CZ" sz="3600" dirty="0">
                <a:solidFill>
                  <a:srgbClr val="002060"/>
                </a:solidFill>
              </a:rPr>
              <a:t>Metodická část</a:t>
            </a:r>
            <a:r>
              <a:rPr sz="3600" dirty="0">
                <a:solidFill>
                  <a:srgbClr val="002060"/>
                </a:solidFill>
              </a:rPr>
              <a:t>: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cs-CZ" sz="2800" dirty="0">
                <a:solidFill>
                  <a:srgbClr val="002060"/>
                </a:solidFill>
              </a:rPr>
              <a:t>Použitím 2. a 3. Keplerova zákona vypočítat parametry trajektorie komety.</a:t>
            </a:r>
            <a:endParaRPr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2.jpg">
            <a:extLst>
              <a:ext uri="{FF2B5EF4-FFF2-40B4-BE49-F238E27FC236}">
                <a16:creationId xmlns:a16="http://schemas.microsoft.com/office/drawing/2014/main" id="{E7D86E1B-B265-46BD-8359-07F1416579F2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1.png">
            <a:extLst>
              <a:ext uri="{FF2B5EF4-FFF2-40B4-BE49-F238E27FC236}">
                <a16:creationId xmlns:a16="http://schemas.microsoft.com/office/drawing/2014/main" id="{EBE6FDF3-417E-4E68-AFF9-71A856D62A4A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Shape 170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 dirty="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173" name="Shape 173"/>
          <p:cNvSpPr/>
          <p:nvPr/>
        </p:nvSpPr>
        <p:spPr>
          <a:xfrm>
            <a:off x="261256" y="920953"/>
            <a:ext cx="11685322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cs-CZ" sz="4400" u="sng" dirty="0">
                <a:solidFill>
                  <a:srgbClr val="02236A"/>
                </a:solidFill>
              </a:rPr>
              <a:t>Praktické cvičení</a:t>
            </a:r>
            <a:r>
              <a:rPr sz="4400" dirty="0">
                <a:solidFill>
                  <a:srgbClr val="02236A"/>
                </a:solidFill>
              </a:rPr>
              <a:t>: </a:t>
            </a:r>
            <a:r>
              <a:rPr lang="cs-CZ" sz="3200" dirty="0">
                <a:solidFill>
                  <a:srgbClr val="02236A"/>
                </a:solidFill>
              </a:rPr>
              <a:t>2.1.1</a:t>
            </a:r>
            <a:r>
              <a:rPr sz="3200" dirty="0">
                <a:solidFill>
                  <a:srgbClr val="02236A"/>
                </a:solidFill>
              </a:rPr>
              <a:t> </a:t>
            </a:r>
            <a:r>
              <a:rPr lang="cs-CZ" sz="3200" dirty="0">
                <a:solidFill>
                  <a:srgbClr val="02236A"/>
                </a:solidFill>
              </a:rPr>
              <a:t>Úloha IV: Vetřelec vs. pozemšťan</a:t>
            </a:r>
            <a:endParaRPr sz="3200" dirty="0">
              <a:solidFill>
                <a:srgbClr val="02236A"/>
              </a:solidFill>
            </a:endParaRPr>
          </a:p>
        </p:txBody>
      </p:sp>
      <p:pic>
        <p:nvPicPr>
          <p:cNvPr id="11" name="obrázek 1" descr="C:\Users\Libor\Downloads\elipsa4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71253" y="1708272"/>
            <a:ext cx="7454712" cy="3561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ovéPole 1"/>
          <p:cNvSpPr txBox="1"/>
          <p:nvPr/>
        </p:nvSpPr>
        <p:spPr>
          <a:xfrm>
            <a:off x="8394381" y="3697715"/>
            <a:ext cx="1584727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přísluní = 0,5 au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1585781" y="3099845"/>
            <a:ext cx="1690525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odsluní = 31,5 au</a:t>
            </a:r>
          </a:p>
        </p:txBody>
      </p:sp>
      <p:sp>
        <p:nvSpPr>
          <p:cNvPr id="3" name="Obdélník 2"/>
          <p:cNvSpPr/>
          <p:nvPr/>
        </p:nvSpPr>
        <p:spPr>
          <a:xfrm>
            <a:off x="261256" y="1720280"/>
            <a:ext cx="27715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hlavní a vedlejší poloosa, délková </a:t>
            </a:r>
            <a:br>
              <a:rPr lang="cs-CZ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lang="cs-CZ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a číselná výstřednost elipsy		(1. KZ)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" name="Přímá spojnice 4"/>
          <p:cNvCxnSpPr/>
          <p:nvPr/>
        </p:nvCxnSpPr>
        <p:spPr>
          <a:xfrm>
            <a:off x="5825613" y="1946787"/>
            <a:ext cx="0" cy="1651819"/>
          </a:xfrm>
          <a:prstGeom prst="line">
            <a:avLst/>
          </a:prstGeom>
          <a:noFill/>
          <a:ln w="57150" cap="flat">
            <a:solidFill>
              <a:srgbClr val="FF0000"/>
            </a:solidFill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" name="TextovéPole 7"/>
          <p:cNvSpPr txBox="1"/>
          <p:nvPr/>
        </p:nvSpPr>
        <p:spPr>
          <a:xfrm>
            <a:off x="5501148" y="2492162"/>
            <a:ext cx="214159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1800" b="0" i="1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cxnSp>
        <p:nvCxnSpPr>
          <p:cNvPr id="21" name="Přímá spojnice 20"/>
          <p:cNvCxnSpPr/>
          <p:nvPr/>
        </p:nvCxnSpPr>
        <p:spPr>
          <a:xfrm flipH="1">
            <a:off x="3318387" y="3598606"/>
            <a:ext cx="2507226" cy="0"/>
          </a:xfrm>
          <a:prstGeom prst="line">
            <a:avLst/>
          </a:prstGeom>
          <a:noFill/>
          <a:ln w="57150" cap="flat">
            <a:solidFill>
              <a:srgbClr val="FF0000"/>
            </a:solidFill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4" name="TextovéPole 23"/>
          <p:cNvSpPr txBox="1"/>
          <p:nvPr/>
        </p:nvSpPr>
        <p:spPr>
          <a:xfrm>
            <a:off x="4357841" y="3163839"/>
            <a:ext cx="210953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i="1" dirty="0">
                <a:solidFill>
                  <a:srgbClr val="FF0000"/>
                </a:solidFill>
              </a:rPr>
              <a:t>a</a:t>
            </a:r>
            <a:endParaRPr kumimoji="0" lang="cs-CZ" sz="1800" b="0" i="1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5" name="Přímá spojnice 24"/>
          <p:cNvCxnSpPr/>
          <p:nvPr/>
        </p:nvCxnSpPr>
        <p:spPr>
          <a:xfrm flipH="1">
            <a:off x="5825613" y="3598606"/>
            <a:ext cx="1887793" cy="0"/>
          </a:xfrm>
          <a:prstGeom prst="line">
            <a:avLst/>
          </a:prstGeom>
          <a:noFill/>
          <a:ln w="57150" cap="flat">
            <a:solidFill>
              <a:srgbClr val="FF0000"/>
            </a:solidFill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8" name="TextovéPole 27"/>
          <p:cNvSpPr txBox="1"/>
          <p:nvPr/>
        </p:nvSpPr>
        <p:spPr>
          <a:xfrm>
            <a:off x="6596422" y="3141105"/>
            <a:ext cx="210953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i="1" dirty="0">
                <a:solidFill>
                  <a:srgbClr val="FF0000"/>
                </a:solidFill>
              </a:rPr>
              <a:t>e</a:t>
            </a:r>
            <a:endParaRPr kumimoji="0" lang="cs-CZ" sz="1800" b="0" i="1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" name="Obrázek 22"/>
          <p:cNvPicPr>
            <a:picLocks noChangeAspect="1"/>
          </p:cNvPicPr>
          <p:nvPr/>
        </p:nvPicPr>
        <p:blipFill rotWithShape="1">
          <a:blip r:embed="rId5"/>
          <a:srcRect l="37400" r="36876"/>
          <a:stretch/>
        </p:blipFill>
        <p:spPr>
          <a:xfrm>
            <a:off x="286641" y="3907162"/>
            <a:ext cx="1889700" cy="471079"/>
          </a:xfrm>
          <a:prstGeom prst="rect">
            <a:avLst/>
          </a:prstGeom>
        </p:spPr>
      </p:pic>
      <p:pic>
        <p:nvPicPr>
          <p:cNvPr id="27" name="Obrázek 26"/>
          <p:cNvPicPr>
            <a:picLocks noChangeAspect="1"/>
          </p:cNvPicPr>
          <p:nvPr/>
        </p:nvPicPr>
        <p:blipFill rotWithShape="1">
          <a:blip r:embed="rId6"/>
          <a:srcRect l="30395" r="30706"/>
          <a:stretch/>
        </p:blipFill>
        <p:spPr>
          <a:xfrm>
            <a:off x="226398" y="4487858"/>
            <a:ext cx="2857544" cy="277535"/>
          </a:xfrm>
          <a:prstGeom prst="rect">
            <a:avLst/>
          </a:prstGeom>
        </p:spPr>
      </p:pic>
      <p:pic>
        <p:nvPicPr>
          <p:cNvPr id="29" name="Obrázek 28"/>
          <p:cNvPicPr>
            <a:picLocks noChangeAspect="1"/>
          </p:cNvPicPr>
          <p:nvPr/>
        </p:nvPicPr>
        <p:blipFill rotWithShape="1">
          <a:blip r:embed="rId7"/>
          <a:srcRect l="35219" r="35478"/>
          <a:stretch/>
        </p:blipFill>
        <p:spPr>
          <a:xfrm>
            <a:off x="286641" y="4900813"/>
            <a:ext cx="2152616" cy="319530"/>
          </a:xfrm>
          <a:prstGeom prst="rect">
            <a:avLst/>
          </a:prstGeom>
        </p:spPr>
      </p:pic>
      <p:sp>
        <p:nvSpPr>
          <p:cNvPr id="30" name="Obdélník 29"/>
          <p:cNvSpPr/>
          <p:nvPr/>
        </p:nvSpPr>
        <p:spPr>
          <a:xfrm>
            <a:off x="8394381" y="1551042"/>
            <a:ext cx="2606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perioda komety (3. KZ)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1" name="Obrázek 30"/>
          <p:cNvPicPr>
            <a:picLocks noChangeAspect="1"/>
          </p:cNvPicPr>
          <p:nvPr/>
        </p:nvPicPr>
        <p:blipFill rotWithShape="1">
          <a:blip r:embed="rId8"/>
          <a:srcRect l="39368" r="39470"/>
          <a:stretch/>
        </p:blipFill>
        <p:spPr>
          <a:xfrm>
            <a:off x="9571862" y="1952578"/>
            <a:ext cx="1554574" cy="335963"/>
          </a:xfrm>
          <a:prstGeom prst="rect">
            <a:avLst/>
          </a:prstGeom>
        </p:spPr>
      </p:pic>
      <p:pic>
        <p:nvPicPr>
          <p:cNvPr id="162" name="Obrázek 161"/>
          <p:cNvPicPr>
            <a:picLocks noChangeAspect="1"/>
          </p:cNvPicPr>
          <p:nvPr/>
        </p:nvPicPr>
        <p:blipFill rotWithShape="1">
          <a:blip r:embed="rId9"/>
          <a:srcRect l="28892" r="29098"/>
          <a:stretch/>
        </p:blipFill>
        <p:spPr>
          <a:xfrm>
            <a:off x="8772966" y="2375707"/>
            <a:ext cx="3086080" cy="268405"/>
          </a:xfrm>
          <a:prstGeom prst="rect">
            <a:avLst/>
          </a:prstGeom>
        </p:spPr>
      </p:pic>
      <p:pic>
        <p:nvPicPr>
          <p:cNvPr id="163" name="Obrázek 162"/>
          <p:cNvPicPr>
            <a:picLocks noChangeAspect="1"/>
          </p:cNvPicPr>
          <p:nvPr/>
        </p:nvPicPr>
        <p:blipFill rotWithShape="1">
          <a:blip r:embed="rId10"/>
          <a:srcRect l="26039" r="26505"/>
          <a:stretch/>
        </p:blipFill>
        <p:spPr>
          <a:xfrm>
            <a:off x="8606076" y="2560656"/>
            <a:ext cx="3486146" cy="757744"/>
          </a:xfrm>
          <a:prstGeom prst="rect">
            <a:avLst/>
          </a:prstGeom>
        </p:spPr>
      </p:pic>
      <p:pic>
        <p:nvPicPr>
          <p:cNvPr id="164" name="Obrázek 163"/>
          <p:cNvPicPr>
            <a:picLocks noChangeAspect="1"/>
          </p:cNvPicPr>
          <p:nvPr/>
        </p:nvPicPr>
        <p:blipFill rotWithShape="1">
          <a:blip r:embed="rId11"/>
          <a:srcRect l="30581" r="30458"/>
          <a:stretch/>
        </p:blipFill>
        <p:spPr>
          <a:xfrm>
            <a:off x="8520641" y="4870156"/>
            <a:ext cx="2862098" cy="556896"/>
          </a:xfrm>
          <a:prstGeom prst="rect">
            <a:avLst/>
          </a:prstGeom>
        </p:spPr>
      </p:pic>
      <p:sp>
        <p:nvSpPr>
          <p:cNvPr id="165" name="Obdélník 164"/>
          <p:cNvSpPr/>
          <p:nvPr/>
        </p:nvSpPr>
        <p:spPr>
          <a:xfrm>
            <a:off x="8219052" y="4190312"/>
            <a:ext cx="37196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kolikrát má kometa v přísluní větší rychlost než v odsluní 	(2. KZ)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8675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3" grpId="0"/>
      <p:bldP spid="8" grpId="0"/>
      <p:bldP spid="24" grpId="0"/>
      <p:bldP spid="28" grpId="0"/>
      <p:bldP spid="30" grpId="0"/>
      <p:bldP spid="16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2.jpg">
            <a:extLst>
              <a:ext uri="{FF2B5EF4-FFF2-40B4-BE49-F238E27FC236}">
                <a16:creationId xmlns:a16="http://schemas.microsoft.com/office/drawing/2014/main" id="{E7D86E1B-B265-46BD-8359-07F1416579F2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1.png">
            <a:extLst>
              <a:ext uri="{FF2B5EF4-FFF2-40B4-BE49-F238E27FC236}">
                <a16:creationId xmlns:a16="http://schemas.microsoft.com/office/drawing/2014/main" id="{EBE6FDF3-417E-4E68-AFF9-71A856D62A4A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Shape 170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173" name="Shape 173"/>
          <p:cNvSpPr/>
          <p:nvPr/>
        </p:nvSpPr>
        <p:spPr>
          <a:xfrm>
            <a:off x="261256" y="920953"/>
            <a:ext cx="11685322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cs-CZ" sz="4400" u="sng" dirty="0">
                <a:solidFill>
                  <a:srgbClr val="02236A"/>
                </a:solidFill>
              </a:rPr>
              <a:t>Praktické cvičení</a:t>
            </a:r>
            <a:r>
              <a:rPr sz="4400" dirty="0">
                <a:solidFill>
                  <a:srgbClr val="02236A"/>
                </a:solidFill>
              </a:rPr>
              <a:t>: </a:t>
            </a:r>
            <a:r>
              <a:rPr lang="cs-CZ" sz="3200" dirty="0">
                <a:solidFill>
                  <a:srgbClr val="02236A"/>
                </a:solidFill>
              </a:rPr>
              <a:t>2.1.2</a:t>
            </a:r>
            <a:r>
              <a:rPr sz="3200" dirty="0">
                <a:solidFill>
                  <a:srgbClr val="02236A"/>
                </a:solidFill>
              </a:rPr>
              <a:t> </a:t>
            </a:r>
            <a:r>
              <a:rPr lang="cs-CZ" sz="3200" dirty="0">
                <a:solidFill>
                  <a:srgbClr val="02236A"/>
                </a:solidFill>
              </a:rPr>
              <a:t>Úloha X. Lehký jako ... černá </a:t>
            </a:r>
            <a:r>
              <a:rPr lang="cs-CZ" sz="3200" dirty="0" err="1">
                <a:solidFill>
                  <a:srgbClr val="02236A"/>
                </a:solidFill>
              </a:rPr>
              <a:t>veledíra</a:t>
            </a:r>
            <a:r>
              <a:rPr lang="cs-CZ" sz="3200" dirty="0">
                <a:solidFill>
                  <a:srgbClr val="02236A"/>
                </a:solidFill>
              </a:rPr>
              <a:t>!</a:t>
            </a:r>
            <a:endParaRPr sz="3200" dirty="0">
              <a:solidFill>
                <a:srgbClr val="02236A"/>
              </a:solidFill>
            </a:endParaRPr>
          </a:p>
        </p:txBody>
      </p:sp>
      <p:sp>
        <p:nvSpPr>
          <p:cNvPr id="174" name="Shape 174"/>
          <p:cNvSpPr/>
          <p:nvPr/>
        </p:nvSpPr>
        <p:spPr>
          <a:xfrm>
            <a:off x="261256" y="3261702"/>
            <a:ext cx="11685322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cs-CZ" sz="3600" dirty="0">
                <a:solidFill>
                  <a:srgbClr val="002060"/>
                </a:solidFill>
              </a:rPr>
              <a:t>Materiály a nářadí</a:t>
            </a:r>
            <a:r>
              <a:rPr sz="3600" dirty="0">
                <a:solidFill>
                  <a:srgbClr val="002060"/>
                </a:solidFill>
              </a:rPr>
              <a:t>:</a:t>
            </a:r>
            <a:r>
              <a:rPr lang="az-Cyrl-AZ" sz="3600" dirty="0">
                <a:solidFill>
                  <a:srgbClr val="002060"/>
                </a:solidFill>
              </a:rPr>
              <a:t> </a:t>
            </a:r>
            <a:r>
              <a:rPr lang="cs-CZ" sz="2800" dirty="0">
                <a:solidFill>
                  <a:srgbClr val="002060"/>
                </a:solidFill>
              </a:rPr>
              <a:t>Kalkulačka, pravítko</a:t>
            </a:r>
            <a:endParaRPr sz="3600" dirty="0">
              <a:solidFill>
                <a:srgbClr val="002060"/>
              </a:solidFill>
            </a:endParaRPr>
          </a:p>
        </p:txBody>
      </p:sp>
      <p:sp>
        <p:nvSpPr>
          <p:cNvPr id="175" name="Shape 175"/>
          <p:cNvSpPr/>
          <p:nvPr/>
        </p:nvSpPr>
        <p:spPr>
          <a:xfrm>
            <a:off x="261256" y="4179565"/>
            <a:ext cx="11685322" cy="10772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cs-CZ" sz="3600" dirty="0">
                <a:solidFill>
                  <a:srgbClr val="002060"/>
                </a:solidFill>
              </a:rPr>
              <a:t>Postup</a:t>
            </a:r>
            <a:r>
              <a:rPr sz="3600" dirty="0">
                <a:solidFill>
                  <a:srgbClr val="002060"/>
                </a:solidFill>
              </a:rPr>
              <a:t>: </a:t>
            </a:r>
            <a:r>
              <a:rPr lang="cs-CZ" sz="2800" dirty="0">
                <a:solidFill>
                  <a:srgbClr val="002060"/>
                </a:solidFill>
              </a:rPr>
              <a:t>Žák vypočítá hmotnost černé </a:t>
            </a:r>
            <a:r>
              <a:rPr lang="cs-CZ" sz="2800" dirty="0" err="1">
                <a:solidFill>
                  <a:srgbClr val="002060"/>
                </a:solidFill>
              </a:rPr>
              <a:t>veledíry</a:t>
            </a:r>
            <a:r>
              <a:rPr lang="cs-CZ" sz="2800" dirty="0">
                <a:solidFill>
                  <a:srgbClr val="002060"/>
                </a:solidFill>
              </a:rPr>
              <a:t> z reálných parametrů trajektorie hvězdy</a:t>
            </a:r>
            <a:r>
              <a:rPr sz="2800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176" name="Shape 176"/>
          <p:cNvSpPr/>
          <p:nvPr/>
        </p:nvSpPr>
        <p:spPr>
          <a:xfrm>
            <a:off x="261256" y="1937439"/>
            <a:ext cx="11685322" cy="10772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cs-CZ" sz="3600" dirty="0">
                <a:solidFill>
                  <a:srgbClr val="002060"/>
                </a:solidFill>
              </a:rPr>
              <a:t>Metodická část</a:t>
            </a:r>
            <a:r>
              <a:rPr sz="3600" dirty="0">
                <a:solidFill>
                  <a:srgbClr val="002060"/>
                </a:solidFill>
              </a:rPr>
              <a:t>: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cs-CZ" sz="2800" dirty="0">
                <a:solidFill>
                  <a:srgbClr val="002060"/>
                </a:solidFill>
              </a:rPr>
              <a:t>Práce s grafem a úhlovými vzdálenostmi, aplikace třetího  Keplerova zákona pro výpočet hmotnosti černé </a:t>
            </a:r>
            <a:r>
              <a:rPr lang="cs-CZ" sz="2800" dirty="0" err="1">
                <a:solidFill>
                  <a:srgbClr val="002060"/>
                </a:solidFill>
              </a:rPr>
              <a:t>veledíry</a:t>
            </a:r>
            <a:r>
              <a:rPr lang="cs-CZ" sz="2800" dirty="0">
                <a:solidFill>
                  <a:srgbClr val="002060"/>
                </a:solidFill>
              </a:rPr>
              <a:t>.</a:t>
            </a:r>
            <a:endParaRPr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359765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2.jpg">
            <a:extLst>
              <a:ext uri="{FF2B5EF4-FFF2-40B4-BE49-F238E27FC236}">
                <a16:creationId xmlns:a16="http://schemas.microsoft.com/office/drawing/2014/main" id="{E7D86E1B-B265-46BD-8359-07F1416579F2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1.png">
            <a:extLst>
              <a:ext uri="{FF2B5EF4-FFF2-40B4-BE49-F238E27FC236}">
                <a16:creationId xmlns:a16="http://schemas.microsoft.com/office/drawing/2014/main" id="{EBE6FDF3-417E-4E68-AFF9-71A856D62A4A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Shape 170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173" name="Shape 173"/>
          <p:cNvSpPr/>
          <p:nvPr/>
        </p:nvSpPr>
        <p:spPr>
          <a:xfrm>
            <a:off x="261256" y="920953"/>
            <a:ext cx="11685322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cs-CZ" sz="4400" u="sng" dirty="0">
                <a:solidFill>
                  <a:srgbClr val="02236A"/>
                </a:solidFill>
              </a:rPr>
              <a:t>Praktické cvičení</a:t>
            </a:r>
            <a:r>
              <a:rPr sz="4400" dirty="0">
                <a:solidFill>
                  <a:srgbClr val="02236A"/>
                </a:solidFill>
              </a:rPr>
              <a:t>: </a:t>
            </a:r>
            <a:r>
              <a:rPr lang="cs-CZ" sz="3200" dirty="0">
                <a:solidFill>
                  <a:srgbClr val="02236A"/>
                </a:solidFill>
              </a:rPr>
              <a:t>2.1.2</a:t>
            </a:r>
            <a:r>
              <a:rPr sz="3200" dirty="0">
                <a:solidFill>
                  <a:srgbClr val="02236A"/>
                </a:solidFill>
              </a:rPr>
              <a:t> </a:t>
            </a:r>
            <a:r>
              <a:rPr lang="cs-CZ" sz="3200" dirty="0">
                <a:solidFill>
                  <a:srgbClr val="02236A"/>
                </a:solidFill>
              </a:rPr>
              <a:t>Úloha X. Lehký jako ... černá </a:t>
            </a:r>
            <a:r>
              <a:rPr lang="cs-CZ" sz="3200" dirty="0" err="1">
                <a:solidFill>
                  <a:srgbClr val="02236A"/>
                </a:solidFill>
              </a:rPr>
              <a:t>veledíra</a:t>
            </a:r>
            <a:r>
              <a:rPr lang="cs-CZ" sz="3200" dirty="0">
                <a:solidFill>
                  <a:srgbClr val="02236A"/>
                </a:solidFill>
              </a:rPr>
              <a:t>!</a:t>
            </a:r>
            <a:endParaRPr sz="3200" dirty="0">
              <a:solidFill>
                <a:srgbClr val="02236A"/>
              </a:solidFill>
            </a:endParaRPr>
          </a:p>
        </p:txBody>
      </p:sp>
      <p:pic>
        <p:nvPicPr>
          <p:cNvPr id="11" name="obrázek 1" descr="Orbit of the Star S2 around Sgr A*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1256" y="1623923"/>
            <a:ext cx="54483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bdélník 1"/>
          <p:cNvSpPr/>
          <p:nvPr/>
        </p:nvSpPr>
        <p:spPr>
          <a:xfrm>
            <a:off x="5850578" y="1708272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400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hvězda S2 vzdálená od Země </a:t>
            </a:r>
            <a:r>
              <a:rPr lang="cs-CZ" sz="2400" i="1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l</a:t>
            </a:r>
            <a:r>
              <a:rPr lang="cs-CZ" sz="2400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= 25 900 </a:t>
            </a:r>
            <a:r>
              <a:rPr lang="cs-CZ" sz="2400" dirty="0" err="1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ly</a:t>
            </a:r>
            <a:endParaRPr lang="cs-CZ" sz="2400" dirty="0">
              <a:solidFill>
                <a:srgbClr val="222222"/>
              </a:solidFill>
              <a:latin typeface="Calibri" panose="020F0502020204030204" pitchFamily="34" charset="0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r>
              <a:rPr lang="cs-CZ" sz="2400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oběžná doba hvězdy </a:t>
            </a:r>
            <a:r>
              <a:rPr lang="cs-CZ" sz="2400" i="1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T</a:t>
            </a:r>
            <a:r>
              <a:rPr lang="cs-CZ" sz="2400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= 16 let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5"/>
          <a:srcRect l="43569" r="42842"/>
          <a:stretch/>
        </p:blipFill>
        <p:spPr>
          <a:xfrm>
            <a:off x="5852451" y="3106096"/>
            <a:ext cx="998256" cy="440039"/>
          </a:xfrm>
          <a:prstGeom prst="rect">
            <a:avLst/>
          </a:prstGeom>
        </p:spPr>
      </p:pic>
      <p:sp>
        <p:nvSpPr>
          <p:cNvPr id="12" name="Obdélník 11"/>
          <p:cNvSpPr/>
          <p:nvPr/>
        </p:nvSpPr>
        <p:spPr>
          <a:xfrm>
            <a:off x="5850578" y="2561223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400" i="1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l</a:t>
            </a:r>
            <a:r>
              <a:rPr lang="cs-CZ" sz="2400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= 25 900 </a:t>
            </a:r>
            <a:r>
              <a:rPr lang="cs-CZ" sz="2400" dirty="0" err="1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ly</a:t>
            </a:r>
            <a:r>
              <a:rPr lang="cs-CZ" sz="2400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~ 1,64 ∙ 10</a:t>
            </a:r>
            <a:r>
              <a:rPr lang="cs-CZ" sz="2400" baseline="30000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9</a:t>
            </a:r>
            <a:r>
              <a:rPr lang="cs-CZ" sz="2400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au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9427856" y="2539269"/>
            <a:ext cx="25187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i="1" dirty="0">
                <a:solidFill>
                  <a:srgbClr val="222222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θ</a:t>
            </a:r>
            <a:r>
              <a:rPr lang="cs-CZ" sz="2400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= 0,09“ (z grafu)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7052956" y="3135510"/>
            <a:ext cx="18456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i="1" dirty="0">
                <a:solidFill>
                  <a:srgbClr val="222222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a </a:t>
            </a:r>
            <a:r>
              <a:rPr lang="cs-CZ" sz="2400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~ 795 au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6"/>
          <a:srcRect l="36619" r="36152"/>
          <a:stretch/>
        </p:blipFill>
        <p:spPr>
          <a:xfrm>
            <a:off x="8686959" y="3039733"/>
            <a:ext cx="2000258" cy="564199"/>
          </a:xfrm>
          <a:prstGeom prst="rect">
            <a:avLst/>
          </a:prstGeom>
        </p:spPr>
      </p:pic>
      <p:sp>
        <p:nvSpPr>
          <p:cNvPr id="16" name="Obdélník 15"/>
          <p:cNvSpPr/>
          <p:nvPr/>
        </p:nvSpPr>
        <p:spPr>
          <a:xfrm>
            <a:off x="5823786" y="3747759"/>
            <a:ext cx="20538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i="1" dirty="0">
                <a:solidFill>
                  <a:srgbClr val="222222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M </a:t>
            </a:r>
            <a:r>
              <a:rPr lang="cs-CZ" sz="2400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~ 2 ∙ 10</a:t>
            </a:r>
            <a:r>
              <a:rPr lang="cs-CZ" sz="2400" baseline="30000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6</a:t>
            </a:r>
            <a:r>
              <a:rPr lang="cs-CZ" sz="2400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</a:t>
            </a:r>
            <a:r>
              <a:rPr lang="cs-CZ" sz="2400" i="1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M</a:t>
            </a:r>
            <a:r>
              <a:rPr lang="cs-CZ" sz="2400" baseline="-25000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S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5850578" y="4409371"/>
            <a:ext cx="18456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i="1" dirty="0">
                <a:solidFill>
                  <a:srgbClr val="222222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i =</a:t>
            </a:r>
            <a:r>
              <a:rPr lang="cs-CZ" sz="2400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133°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7"/>
          <a:srcRect l="21744" r="20748"/>
          <a:stretch/>
        </p:blipFill>
        <p:spPr>
          <a:xfrm>
            <a:off x="7191923" y="4385954"/>
            <a:ext cx="4224572" cy="487512"/>
          </a:xfrm>
          <a:prstGeom prst="rect">
            <a:avLst/>
          </a:prstGeom>
        </p:spPr>
      </p:pic>
      <p:sp>
        <p:nvSpPr>
          <p:cNvPr id="19" name="Obdélník 18"/>
          <p:cNvSpPr/>
          <p:nvPr/>
        </p:nvSpPr>
        <p:spPr>
          <a:xfrm>
            <a:off x="5823786" y="4998793"/>
            <a:ext cx="20538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i="1" dirty="0">
                <a:solidFill>
                  <a:srgbClr val="222222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M </a:t>
            </a:r>
            <a:r>
              <a:rPr lang="cs-CZ" sz="2400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~ 5 ∙ 10</a:t>
            </a:r>
            <a:r>
              <a:rPr lang="cs-CZ" sz="2400" baseline="30000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6</a:t>
            </a:r>
            <a:r>
              <a:rPr lang="cs-CZ" sz="2400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</a:t>
            </a:r>
            <a:r>
              <a:rPr lang="cs-CZ" sz="2400" i="1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M</a:t>
            </a:r>
            <a:r>
              <a:rPr lang="cs-CZ" sz="2400" baseline="-25000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512127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4" grpId="0"/>
      <p:bldP spid="16" grpId="0"/>
      <p:bldP spid="17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48934854-248E-461B-8764-B1D131EA1BE8}"/>
              </a:ext>
            </a:extLst>
          </p:cNvPr>
          <p:cNvPicPr/>
          <p:nvPr/>
        </p:nvPicPr>
        <p:blipFill rotWithShape="1">
          <a:blip r:embed="rId3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5D5B77DD-D63F-412B-8DAD-A01FFFFFA716}"/>
              </a:ext>
            </a:extLst>
          </p:cNvPr>
          <p:cNvPicPr/>
          <p:nvPr/>
        </p:nvPicPr>
        <p:blipFill rotWithShape="1">
          <a:blip r:embed="rId4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495" name="Shape 495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498" name="Shape 498"/>
          <p:cNvSpPr/>
          <p:nvPr/>
        </p:nvSpPr>
        <p:spPr>
          <a:xfrm>
            <a:off x="0" y="1044405"/>
            <a:ext cx="12192000" cy="677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lang="cs-CZ" sz="4400" u="sng" dirty="0">
                <a:solidFill>
                  <a:srgbClr val="002060"/>
                </a:solidFill>
              </a:rPr>
              <a:t>Závěry, ověření výsledků</a:t>
            </a:r>
            <a:endParaRPr sz="4400" u="sng" dirty="0">
              <a:solidFill>
                <a:srgbClr val="002060"/>
              </a:solidFill>
            </a:endParaRPr>
          </a:p>
        </p:txBody>
      </p:sp>
      <p:sp>
        <p:nvSpPr>
          <p:cNvPr id="499" name="Shape 499"/>
          <p:cNvSpPr/>
          <p:nvPr/>
        </p:nvSpPr>
        <p:spPr>
          <a:xfrm>
            <a:off x="412530" y="1923452"/>
            <a:ext cx="11685322" cy="34470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/>
            <a:r>
              <a:rPr lang="cs-CZ" sz="2800" dirty="0">
                <a:solidFill>
                  <a:srgbClr val="002060"/>
                </a:solidFill>
              </a:rPr>
              <a:t>Co bude dál</a:t>
            </a:r>
            <a:r>
              <a:rPr sz="2800" dirty="0">
                <a:solidFill>
                  <a:srgbClr val="002060"/>
                </a:solidFill>
              </a:rPr>
              <a:t> (Feed Forward): </a:t>
            </a:r>
            <a:r>
              <a:rPr lang="cs-CZ" sz="2800" dirty="0">
                <a:solidFill>
                  <a:srgbClr val="002060"/>
                </a:solidFill>
              </a:rPr>
              <a:t>Plánujte další hodinu na základě výkonu žáka</a:t>
            </a:r>
            <a:r>
              <a:rPr sz="2800" dirty="0">
                <a:solidFill>
                  <a:srgbClr val="002060"/>
                </a:solidFill>
              </a:rPr>
              <a:t>:</a:t>
            </a:r>
          </a:p>
          <a:p>
            <a:pPr lvl="0"/>
            <a:endParaRPr sz="2800" dirty="0">
              <a:solidFill>
                <a:srgbClr val="002060"/>
              </a:solidFill>
            </a:endParaRPr>
          </a:p>
          <a:p>
            <a:pPr marL="342900" indent="-342900">
              <a:buSzPct val="100000"/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2060"/>
                </a:solidFill>
              </a:rPr>
              <a:t>Obtížnost ve třídě</a:t>
            </a:r>
            <a:r>
              <a:rPr sz="2800" b="1" dirty="0">
                <a:solidFill>
                  <a:srgbClr val="002060"/>
                </a:solidFill>
              </a:rPr>
              <a:t>:</a:t>
            </a:r>
            <a:r>
              <a:rPr sz="2800" dirty="0">
                <a:solidFill>
                  <a:srgbClr val="002060"/>
                </a:solidFill>
              </a:rPr>
              <a:t> </a:t>
            </a:r>
            <a:r>
              <a:rPr lang="cs-CZ" sz="2800" dirty="0">
                <a:solidFill>
                  <a:srgbClr val="002060"/>
                </a:solidFill>
              </a:rPr>
              <a:t>V závislosti na tom, jak dobře žáci porozuměli materiálu </a:t>
            </a:r>
            <a:br>
              <a:rPr lang="cs-CZ" sz="2800" dirty="0">
                <a:solidFill>
                  <a:srgbClr val="002060"/>
                </a:solidFill>
              </a:rPr>
            </a:br>
            <a:r>
              <a:rPr lang="cs-CZ" sz="2800" dirty="0">
                <a:solidFill>
                  <a:srgbClr val="002060"/>
                </a:solidFill>
              </a:rPr>
              <a:t>a zvládli úkoly.</a:t>
            </a:r>
            <a:endParaRPr sz="2800" dirty="0">
              <a:solidFill>
                <a:srgbClr val="002060"/>
              </a:solidFill>
            </a:endParaRPr>
          </a:p>
          <a:p>
            <a:pPr marL="342900" indent="-342900">
              <a:buSzPct val="100000"/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2060"/>
                </a:solidFill>
              </a:rPr>
              <a:t>Přístup k materiálu</a:t>
            </a:r>
            <a:r>
              <a:rPr sz="2800" dirty="0">
                <a:solidFill>
                  <a:srgbClr val="002060"/>
                </a:solidFill>
              </a:rPr>
              <a:t>: </a:t>
            </a:r>
            <a:r>
              <a:rPr lang="cs-CZ" sz="2800" dirty="0">
                <a:solidFill>
                  <a:srgbClr val="002060"/>
                </a:solidFill>
              </a:rPr>
              <a:t>Jaký je správný postup, který vám pomůže porozumět materiálu a splnit stanovené úkoly</a:t>
            </a:r>
            <a:r>
              <a:rPr sz="2800" dirty="0">
                <a:solidFill>
                  <a:srgbClr val="002060"/>
                </a:solidFill>
              </a:rPr>
              <a:t>.</a:t>
            </a:r>
          </a:p>
          <a:p>
            <a:pPr marL="342900" indent="-342900">
              <a:buSzPct val="100000"/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2060"/>
                </a:solidFill>
              </a:rPr>
              <a:t>Sebehodnocení</a:t>
            </a:r>
            <a:r>
              <a:rPr sz="2800" dirty="0">
                <a:solidFill>
                  <a:srgbClr val="002060"/>
                </a:solidFill>
              </a:rPr>
              <a:t>: </a:t>
            </a:r>
            <a:r>
              <a:rPr lang="cs-CZ" sz="2800" dirty="0">
                <a:solidFill>
                  <a:srgbClr val="002060"/>
                </a:solidFill>
              </a:rPr>
              <a:t>sebekázeň,</a:t>
            </a:r>
            <a:r>
              <a:rPr sz="2800" dirty="0">
                <a:solidFill>
                  <a:srgbClr val="002060"/>
                </a:solidFill>
              </a:rPr>
              <a:t> </a:t>
            </a:r>
            <a:r>
              <a:rPr lang="cs-CZ" sz="2800" dirty="0">
                <a:solidFill>
                  <a:srgbClr val="002060"/>
                </a:solidFill>
              </a:rPr>
              <a:t>vedení a kontrola činností</a:t>
            </a:r>
            <a:r>
              <a:rPr sz="2800" dirty="0">
                <a:solidFill>
                  <a:srgbClr val="002060"/>
                </a:solidFill>
              </a:rPr>
              <a:t>.</a:t>
            </a:r>
          </a:p>
          <a:p>
            <a:pPr marL="342900" indent="-342900">
              <a:buSzPct val="100000"/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2060"/>
                </a:solidFill>
              </a:rPr>
              <a:t>Individuální přístup</a:t>
            </a:r>
            <a:r>
              <a:rPr lang="cs-CZ" sz="2800" dirty="0">
                <a:solidFill>
                  <a:srgbClr val="002060"/>
                </a:solidFill>
              </a:rPr>
              <a:t>: Individuální hodnocení a vedení</a:t>
            </a:r>
            <a:r>
              <a:rPr sz="2800" dirty="0">
                <a:solidFill>
                  <a:srgbClr val="002060"/>
                </a:solidFill>
              </a:rPr>
              <a:t>.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850D3BD7-257A-462D-8479-26DD74A2234C}"/>
              </a:ext>
            </a:extLst>
          </p:cNvPr>
          <p:cNvPicPr/>
          <p:nvPr/>
        </p:nvPicPr>
        <p:blipFill rotWithShape="1">
          <a:blip r:embed="rId3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D1A32783-570E-4B76-A4B2-FB883A2295C5}"/>
              </a:ext>
            </a:extLst>
          </p:cNvPr>
          <p:cNvPicPr/>
          <p:nvPr/>
        </p:nvPicPr>
        <p:blipFill rotWithShape="1">
          <a:blip r:embed="rId4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503" name="Shape 503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506" name="Shape 506"/>
          <p:cNvSpPr/>
          <p:nvPr/>
        </p:nvSpPr>
        <p:spPr>
          <a:xfrm>
            <a:off x="261256" y="1054369"/>
            <a:ext cx="11685322" cy="677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lang="cs-CZ" sz="4400" u="sng" dirty="0">
                <a:solidFill>
                  <a:srgbClr val="002060"/>
                </a:solidFill>
              </a:rPr>
              <a:t>Závěry, ověření výsledků </a:t>
            </a:r>
            <a:r>
              <a:rPr sz="4400" u="sng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507" name="Shape 507"/>
          <p:cNvSpPr/>
          <p:nvPr/>
        </p:nvSpPr>
        <p:spPr>
          <a:xfrm>
            <a:off x="261256" y="1915859"/>
            <a:ext cx="11685322" cy="27853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2060"/>
                </a:solidFill>
              </a:rPr>
              <a:t>Příprava</a:t>
            </a:r>
            <a:r>
              <a:rPr sz="2800" dirty="0">
                <a:solidFill>
                  <a:srgbClr val="002060"/>
                </a:solidFill>
              </a:rPr>
              <a:t>: </a:t>
            </a:r>
            <a:r>
              <a:rPr lang="cs-CZ" sz="2400" dirty="0">
                <a:solidFill>
                  <a:srgbClr val="002060"/>
                </a:solidFill>
              </a:rPr>
              <a:t>Jasné a dobře definované cíle lekce a cvičení. Když budou dobře rozumět konečnému cíli, mohou se žáci snadněji a efektivněji zaměřit na konkrétní úkol / materiál</a:t>
            </a:r>
            <a:r>
              <a:rPr sz="2400" dirty="0">
                <a:solidFill>
                  <a:srgbClr val="002060"/>
                </a:solidFill>
              </a:rPr>
              <a:t>.</a:t>
            </a:r>
            <a:r>
              <a:rPr sz="2800" dirty="0">
                <a:solidFill>
                  <a:srgbClr val="002060"/>
                </a:solidFill>
              </a:rPr>
              <a:t> 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sz="2800" dirty="0">
              <a:solidFill>
                <a:srgbClr val="002060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2060"/>
                </a:solidFill>
              </a:rPr>
              <a:t>Ověřování</a:t>
            </a:r>
            <a:r>
              <a:rPr sz="2800" dirty="0">
                <a:solidFill>
                  <a:srgbClr val="002060"/>
                </a:solidFill>
              </a:rPr>
              <a:t>: </a:t>
            </a:r>
            <a:r>
              <a:rPr lang="cs-CZ" sz="2300" dirty="0">
                <a:solidFill>
                  <a:srgbClr val="002060"/>
                </a:solidFill>
              </a:rPr>
              <a:t>Jak jsem to udělal? Individuální hodnocení a zpětná vazba od učitele o práci žáka, která se konkrétně týká dosažení cíle. Poskytněte informace o pokroku žáka (nebo jeho nedostatku) a poskytněte pokyny, které pomohou dosáhnout cíle a dosáhnout očekávané úrovně.</a:t>
            </a:r>
            <a:endParaRPr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image2.jpg">
            <a:extLst>
              <a:ext uri="{FF2B5EF4-FFF2-40B4-BE49-F238E27FC236}">
                <a16:creationId xmlns:a16="http://schemas.microsoft.com/office/drawing/2014/main" id="{67DC00D4-5EDA-4398-9BDF-084CD55F4D62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33" name="image1.png">
            <a:extLst>
              <a:ext uri="{FF2B5EF4-FFF2-40B4-BE49-F238E27FC236}">
                <a16:creationId xmlns:a16="http://schemas.microsoft.com/office/drawing/2014/main" id="{FD4AB659-7E47-4BC4-AD2D-C505FE1C6841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Shape 63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grpSp>
        <p:nvGrpSpPr>
          <p:cNvPr id="70" name="Group 70"/>
          <p:cNvGrpSpPr/>
          <p:nvPr/>
        </p:nvGrpSpPr>
        <p:grpSpPr>
          <a:xfrm>
            <a:off x="1116521" y="3416575"/>
            <a:ext cx="3795125" cy="1779938"/>
            <a:chOff x="-723654" y="0"/>
            <a:chExt cx="3795123" cy="1779936"/>
          </a:xfrm>
        </p:grpSpPr>
        <p:sp>
          <p:nvSpPr>
            <p:cNvPr id="66" name="Shape 66"/>
            <p:cNvSpPr/>
            <p:nvPr/>
          </p:nvSpPr>
          <p:spPr>
            <a:xfrm>
              <a:off x="-1" y="0"/>
              <a:ext cx="2080590" cy="176868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69" name="Group 69"/>
            <p:cNvGrpSpPr/>
            <p:nvPr/>
          </p:nvGrpSpPr>
          <p:grpSpPr>
            <a:xfrm>
              <a:off x="-723654" y="683495"/>
              <a:ext cx="3795123" cy="1096441"/>
              <a:chOff x="-809993" y="347372"/>
              <a:chExt cx="3795121" cy="1096440"/>
            </a:xfrm>
          </p:grpSpPr>
          <p:sp>
            <p:nvSpPr>
              <p:cNvPr id="67" name="Shape 67"/>
              <p:cNvSpPr/>
              <p:nvPr/>
            </p:nvSpPr>
            <p:spPr>
              <a:xfrm>
                <a:off x="-809993" y="347372"/>
                <a:ext cx="3707841" cy="1096440"/>
              </a:xfrm>
              <a:prstGeom prst="rect">
                <a:avLst/>
              </a:prstGeom>
              <a:solidFill>
                <a:srgbClr val="A5A5A5"/>
              </a:solidFill>
              <a:ln w="19050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68" name="Shape 68"/>
              <p:cNvSpPr/>
              <p:nvPr/>
            </p:nvSpPr>
            <p:spPr>
              <a:xfrm>
                <a:off x="-600507" y="547911"/>
                <a:ext cx="3585635" cy="58477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/>
                <a:r>
                  <a:rPr sz="1900" b="1" dirty="0">
                    <a:solidFill>
                      <a:srgbClr val="0D0D0D"/>
                    </a:solidFill>
                  </a:rPr>
                  <a:t>4.</a:t>
                </a:r>
                <a:r>
                  <a:rPr sz="1900" b="1" dirty="0">
                    <a:solidFill>
                      <a:srgbClr val="FFFFFF"/>
                    </a:solidFill>
                  </a:rPr>
                  <a:t> </a:t>
                </a:r>
                <a:r>
                  <a:rPr sz="1900" b="1" dirty="0"/>
                  <a:t>STARS </a:t>
                </a:r>
                <a:r>
                  <a:rPr lang="cs-CZ" sz="1900" b="1" dirty="0"/>
                  <a:t>Koncept edukačního programu na výuku astronomie</a:t>
                </a:r>
                <a:endParaRPr sz="1900" b="1" dirty="0"/>
              </a:p>
            </p:txBody>
          </p:sp>
        </p:grpSp>
      </p:grpSp>
      <p:grpSp>
        <p:nvGrpSpPr>
          <p:cNvPr id="73" name="Group 73"/>
          <p:cNvGrpSpPr/>
          <p:nvPr/>
        </p:nvGrpSpPr>
        <p:grpSpPr>
          <a:xfrm>
            <a:off x="5338533" y="4051202"/>
            <a:ext cx="4144137" cy="965203"/>
            <a:chOff x="0" y="0"/>
            <a:chExt cx="3830799" cy="965201"/>
          </a:xfrm>
        </p:grpSpPr>
        <p:sp>
          <p:nvSpPr>
            <p:cNvPr id="71" name="Shape 71"/>
            <p:cNvSpPr/>
            <p:nvPr/>
          </p:nvSpPr>
          <p:spPr>
            <a:xfrm>
              <a:off x="0" y="0"/>
              <a:ext cx="1954213" cy="96520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600" b="1"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47117" y="303594"/>
              <a:ext cx="3783682" cy="640514"/>
            </a:xfrm>
            <a:prstGeom prst="rect">
              <a:avLst/>
            </a:prstGeom>
            <a:solidFill>
              <a:srgbClr val="ED7D31"/>
            </a:solidFill>
            <a:ln w="12700" cap="flat">
              <a:solidFill>
                <a:srgbClr val="AD5B24"/>
              </a:solidFill>
              <a:prstDash val="solid"/>
              <a:miter lim="8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180000" tIns="180000" rIns="180000" bIns="180000" numCol="1" anchor="ctr">
              <a:spAutoFit/>
            </a:bodyPr>
            <a:lstStyle>
              <a:lvl1pPr>
                <a:defRPr b="1"/>
              </a:lvl1pPr>
            </a:lstStyle>
            <a:p>
              <a:pPr lvl="0" algn="ctr">
                <a:defRPr b="0"/>
              </a:pPr>
              <a:r>
                <a:rPr lang="cs-CZ" b="1" dirty="0"/>
                <a:t>Mezinárodní online </a:t>
              </a:r>
              <a:r>
                <a:rPr lang="cs-CZ" b="1"/>
                <a:t>konference </a:t>
              </a:r>
              <a:r>
                <a:rPr b="1"/>
                <a:t>2020</a:t>
              </a:r>
              <a:endParaRPr b="1" dirty="0"/>
            </a:p>
          </p:txBody>
        </p:sp>
      </p:grpSp>
      <p:grpSp>
        <p:nvGrpSpPr>
          <p:cNvPr id="78" name="Group 78"/>
          <p:cNvGrpSpPr/>
          <p:nvPr/>
        </p:nvGrpSpPr>
        <p:grpSpPr>
          <a:xfrm>
            <a:off x="652964" y="1810399"/>
            <a:ext cx="3602726" cy="1880032"/>
            <a:chOff x="-1" y="-1"/>
            <a:chExt cx="3602724" cy="1942344"/>
          </a:xfrm>
        </p:grpSpPr>
        <p:sp>
          <p:nvSpPr>
            <p:cNvPr id="74" name="Shape 74"/>
            <p:cNvSpPr/>
            <p:nvPr/>
          </p:nvSpPr>
          <p:spPr>
            <a:xfrm>
              <a:off x="-1" y="-1"/>
              <a:ext cx="3356336" cy="146389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600"/>
              </a:pPr>
              <a:endParaRPr/>
            </a:p>
          </p:txBody>
        </p:sp>
        <p:grpSp>
          <p:nvGrpSpPr>
            <p:cNvPr id="77" name="Group 77"/>
            <p:cNvGrpSpPr/>
            <p:nvPr/>
          </p:nvGrpSpPr>
          <p:grpSpPr>
            <a:xfrm>
              <a:off x="71458" y="65366"/>
              <a:ext cx="3531265" cy="1876977"/>
              <a:chOff x="-1" y="0"/>
              <a:chExt cx="3531263" cy="1876975"/>
            </a:xfrm>
          </p:grpSpPr>
          <p:sp>
            <p:nvSpPr>
              <p:cNvPr id="75" name="Shape 75"/>
              <p:cNvSpPr/>
              <p:nvPr/>
            </p:nvSpPr>
            <p:spPr>
              <a:xfrm>
                <a:off x="-1" y="0"/>
                <a:ext cx="3531263" cy="1876975"/>
              </a:xfrm>
              <a:prstGeom prst="rect">
                <a:avLst/>
              </a:prstGeom>
              <a:gradFill flip="none" rotWithShape="1">
                <a:gsLst>
                  <a:gs pos="0">
                    <a:srgbClr val="5F82CB"/>
                  </a:gs>
                  <a:gs pos="50000">
                    <a:srgbClr val="3E70CA"/>
                  </a:gs>
                  <a:gs pos="100000">
                    <a:srgbClr val="2F61BA"/>
                  </a:gs>
                </a:gsLst>
                <a:lin ang="5400000" scaled="0"/>
              </a:gradFill>
              <a:ln w="6350" cap="flat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76" name="Shape 76"/>
              <p:cNvSpPr/>
              <p:nvPr/>
            </p:nvSpPr>
            <p:spPr>
              <a:xfrm>
                <a:off x="177088" y="353713"/>
                <a:ext cx="3177984" cy="116954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/>
                <a:r>
                  <a:rPr lang="cs-CZ" sz="1900" b="1" dirty="0">
                    <a:solidFill>
                      <a:srgbClr val="FFFFFF"/>
                    </a:solidFill>
                  </a:rPr>
                  <a:t>1.</a:t>
                </a:r>
                <a:r>
                  <a:rPr lang="cs-CZ" sz="1900" dirty="0">
                    <a:solidFill>
                      <a:srgbClr val="FFFFFF"/>
                    </a:solidFill>
                  </a:rPr>
                  <a:t> </a:t>
                </a:r>
                <a:r>
                  <a:rPr lang="cs-CZ" sz="1900" b="1" dirty="0">
                    <a:solidFill>
                      <a:srgbClr val="FFFFFF"/>
                    </a:solidFill>
                  </a:rPr>
                  <a:t>STARS Metodická příručka pro učitele</a:t>
                </a:r>
                <a:endParaRPr lang="cs-CZ" sz="1900" dirty="0">
                  <a:solidFill>
                    <a:srgbClr val="FFFFFF"/>
                  </a:solidFill>
                </a:endParaRPr>
              </a:p>
              <a:p>
                <a:pPr lvl="0"/>
                <a:r>
                  <a:rPr lang="cs-CZ" sz="1900" dirty="0">
                    <a:solidFill>
                      <a:srgbClr val="FFFFFF"/>
                    </a:solidFill>
                  </a:rPr>
                  <a:t>materiál pro učitele připravený </a:t>
                </a:r>
                <a:br>
                  <a:rPr lang="cs-CZ" sz="1900" dirty="0">
                    <a:solidFill>
                      <a:srgbClr val="FFFFFF"/>
                    </a:solidFill>
                  </a:rPr>
                </a:br>
                <a:r>
                  <a:rPr lang="cs-CZ" sz="1900" dirty="0">
                    <a:solidFill>
                      <a:srgbClr val="FFFFFF"/>
                    </a:solidFill>
                  </a:rPr>
                  <a:t>k okamžitému použití</a:t>
                </a:r>
              </a:p>
            </p:txBody>
          </p:sp>
        </p:grpSp>
      </p:grpSp>
      <p:grpSp>
        <p:nvGrpSpPr>
          <p:cNvPr id="83" name="Group 83"/>
          <p:cNvGrpSpPr/>
          <p:nvPr/>
        </p:nvGrpSpPr>
        <p:grpSpPr>
          <a:xfrm>
            <a:off x="8186445" y="2447476"/>
            <a:ext cx="3640417" cy="1768689"/>
            <a:chOff x="-1" y="-2"/>
            <a:chExt cx="3640416" cy="1768687"/>
          </a:xfrm>
        </p:grpSpPr>
        <p:sp>
          <p:nvSpPr>
            <p:cNvPr id="79" name="Shape 79"/>
            <p:cNvSpPr/>
            <p:nvPr/>
          </p:nvSpPr>
          <p:spPr>
            <a:xfrm>
              <a:off x="-1" y="165338"/>
              <a:ext cx="3640416" cy="143800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82" name="Group 82"/>
            <p:cNvGrpSpPr/>
            <p:nvPr/>
          </p:nvGrpSpPr>
          <p:grpSpPr>
            <a:xfrm>
              <a:off x="70197" y="-2"/>
              <a:ext cx="3500021" cy="1768687"/>
              <a:chOff x="0" y="0"/>
              <a:chExt cx="3500019" cy="1768685"/>
            </a:xfrm>
          </p:grpSpPr>
          <p:sp>
            <p:nvSpPr>
              <p:cNvPr id="80" name="Shape 80"/>
              <p:cNvSpPr/>
              <p:nvPr/>
            </p:nvSpPr>
            <p:spPr>
              <a:xfrm>
                <a:off x="0" y="0"/>
                <a:ext cx="3500019" cy="1768685"/>
              </a:xfrm>
              <a:prstGeom prst="rect">
                <a:avLst/>
              </a:prstGeom>
              <a:gradFill flip="none" rotWithShape="1">
                <a:gsLst>
                  <a:gs pos="0">
                    <a:srgbClr val="FFDB9B"/>
                  </a:gs>
                  <a:gs pos="50000">
                    <a:srgbClr val="FFD58D"/>
                  </a:gs>
                  <a:gs pos="100000">
                    <a:srgbClr val="FFD078"/>
                  </a:gs>
                </a:gsLst>
                <a:lin ang="5400000" scaled="0"/>
              </a:gradFill>
              <a:ln w="6350" cap="flat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81" name="Shape 81"/>
              <p:cNvSpPr/>
              <p:nvPr/>
            </p:nvSpPr>
            <p:spPr>
              <a:xfrm>
                <a:off x="99362" y="299568"/>
                <a:ext cx="3253399" cy="116954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/>
                <a:r>
                  <a:rPr sz="1900" b="1" dirty="0"/>
                  <a:t>3.</a:t>
                </a:r>
                <a:r>
                  <a:rPr sz="1900" dirty="0"/>
                  <a:t> </a:t>
                </a:r>
                <a:r>
                  <a:rPr sz="1900" b="1" dirty="0"/>
                  <a:t>STARS Online Platform</a:t>
                </a:r>
                <a:r>
                  <a:rPr lang="cs-CZ" sz="1900" b="1" dirty="0"/>
                  <a:t>a</a:t>
                </a:r>
                <a:r>
                  <a:rPr sz="1900" b="1" dirty="0"/>
                  <a:t> </a:t>
                </a:r>
                <a:br>
                  <a:rPr lang="cs-CZ" sz="1900" b="1" dirty="0"/>
                </a:br>
                <a:r>
                  <a:rPr lang="cs-CZ" sz="1900" dirty="0"/>
                  <a:t>s příklady dobré praxe </a:t>
                </a:r>
                <a:br>
                  <a:rPr lang="cs-CZ" sz="1900" dirty="0"/>
                </a:br>
                <a:r>
                  <a:rPr lang="cs-CZ" sz="1900" dirty="0"/>
                  <a:t>a příležitostí k diskusím </a:t>
                </a:r>
                <a:br>
                  <a:rPr lang="cs-CZ" sz="1900" dirty="0"/>
                </a:br>
                <a:r>
                  <a:rPr lang="cs-CZ" sz="1900" dirty="0"/>
                  <a:t>a výměně informací</a:t>
                </a:r>
                <a:endParaRPr sz="1900" dirty="0"/>
              </a:p>
            </p:txBody>
          </p:sp>
        </p:grpSp>
      </p:grpSp>
      <p:grpSp>
        <p:nvGrpSpPr>
          <p:cNvPr id="88" name="Group 88"/>
          <p:cNvGrpSpPr/>
          <p:nvPr/>
        </p:nvGrpSpPr>
        <p:grpSpPr>
          <a:xfrm>
            <a:off x="4478553" y="2064685"/>
            <a:ext cx="3289671" cy="1856276"/>
            <a:chOff x="-2" y="0"/>
            <a:chExt cx="3289670" cy="1856275"/>
          </a:xfrm>
        </p:grpSpPr>
        <p:sp>
          <p:nvSpPr>
            <p:cNvPr id="84" name="Shape 84"/>
            <p:cNvSpPr/>
            <p:nvPr/>
          </p:nvSpPr>
          <p:spPr>
            <a:xfrm>
              <a:off x="41451" y="0"/>
              <a:ext cx="2576601" cy="132969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600"/>
              </a:pPr>
              <a:endParaRPr/>
            </a:p>
          </p:txBody>
        </p:sp>
        <p:grpSp>
          <p:nvGrpSpPr>
            <p:cNvPr id="87" name="Group 87"/>
            <p:cNvGrpSpPr/>
            <p:nvPr/>
          </p:nvGrpSpPr>
          <p:grpSpPr>
            <a:xfrm>
              <a:off x="-2" y="73640"/>
              <a:ext cx="3289670" cy="1782635"/>
              <a:chOff x="-1" y="-1"/>
              <a:chExt cx="3289669" cy="1782634"/>
            </a:xfrm>
          </p:grpSpPr>
          <p:sp>
            <p:nvSpPr>
              <p:cNvPr id="85" name="Shape 85"/>
              <p:cNvSpPr/>
              <p:nvPr/>
            </p:nvSpPr>
            <p:spPr>
              <a:xfrm>
                <a:off x="-1" y="-1"/>
                <a:ext cx="3289669" cy="1782634"/>
              </a:xfrm>
              <a:prstGeom prst="rect">
                <a:avLst/>
              </a:prstGeom>
              <a:gradFill flip="none" rotWithShape="1">
                <a:gsLst>
                  <a:gs pos="0">
                    <a:srgbClr val="80B860"/>
                  </a:gs>
                  <a:gs pos="50000">
                    <a:srgbClr val="6FB242"/>
                  </a:gs>
                  <a:gs pos="100000">
                    <a:srgbClr val="61A236"/>
                  </a:gs>
                </a:gsLst>
                <a:lin ang="5400000" scaled="0"/>
              </a:gradFill>
              <a:ln w="6350" cap="flat">
                <a:solidFill>
                  <a:srgbClr val="5B9BD5"/>
                </a:solidFill>
                <a:prstDash val="solid"/>
                <a:miter lim="800000"/>
              </a:ln>
              <a:effectLst>
                <a:outerShdw blurRad="63500" dist="19050" dir="5400000" rotWithShape="0">
                  <a:srgbClr val="000000">
                    <a:alpha val="63000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86" name="Shape 86"/>
              <p:cNvSpPr/>
              <p:nvPr/>
            </p:nvSpPr>
            <p:spPr>
              <a:xfrm>
                <a:off x="89364" y="452735"/>
                <a:ext cx="3106095" cy="8771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/>
                <a:r>
                  <a:rPr lang="cs-CZ" sz="1900" b="1" dirty="0">
                    <a:solidFill>
                      <a:srgbClr val="040404"/>
                    </a:solidFill>
                  </a:rPr>
                  <a:t>2.</a:t>
                </a:r>
                <a:r>
                  <a:rPr lang="cs-CZ" sz="1900" dirty="0">
                    <a:solidFill>
                      <a:srgbClr val="040404"/>
                    </a:solidFill>
                  </a:rPr>
                  <a:t> </a:t>
                </a:r>
                <a:r>
                  <a:rPr lang="cs-CZ" sz="1900" b="1" dirty="0"/>
                  <a:t>STARS Tréninkový program pro učitele</a:t>
                </a:r>
                <a:endParaRPr lang="cs-CZ" sz="1900" dirty="0">
                  <a:solidFill>
                    <a:srgbClr val="FFFFFF"/>
                  </a:solidFill>
                </a:endParaRPr>
              </a:p>
              <a:p>
                <a:pPr lvl="0"/>
                <a:r>
                  <a:rPr lang="cs-CZ" sz="1900" dirty="0"/>
                  <a:t>inovativní a komplexní přístup</a:t>
                </a:r>
              </a:p>
            </p:txBody>
          </p:sp>
        </p:grpSp>
      </p:grpSp>
      <p:sp>
        <p:nvSpPr>
          <p:cNvPr id="89" name="Shape 89"/>
          <p:cNvSpPr/>
          <p:nvPr/>
        </p:nvSpPr>
        <p:spPr>
          <a:xfrm>
            <a:off x="0" y="958288"/>
            <a:ext cx="12192001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4400" u="sng">
                <a:solidFill>
                  <a:srgbClr val="002060"/>
                </a:solidFill>
              </a:defRPr>
            </a:lvl1pPr>
          </a:lstStyle>
          <a:p>
            <a:pPr lvl="0" algn="ctr">
              <a:defRPr sz="1800" u="none">
                <a:solidFill>
                  <a:srgbClr val="000000"/>
                </a:solidFill>
              </a:defRPr>
            </a:pPr>
            <a:r>
              <a:rPr lang="cs-CZ" sz="4400" u="sng" dirty="0">
                <a:solidFill>
                  <a:srgbClr val="002060"/>
                </a:solidFill>
              </a:rPr>
              <a:t>Úvod do projektu </a:t>
            </a:r>
            <a:r>
              <a:rPr sz="4400" u="sng" dirty="0">
                <a:solidFill>
                  <a:srgbClr val="002060"/>
                </a:solidFill>
              </a:rPr>
              <a:t>STARS</a:t>
            </a:r>
          </a:p>
        </p:txBody>
      </p:sp>
      <p:sp>
        <p:nvSpPr>
          <p:cNvPr id="90" name="Shape 90"/>
          <p:cNvSpPr/>
          <p:nvPr/>
        </p:nvSpPr>
        <p:spPr>
          <a:xfrm>
            <a:off x="8828907" y="4977484"/>
            <a:ext cx="3356333" cy="56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3200">
                <a:hlinkClick r:id="rId4"/>
              </a:defRPr>
            </a:lvl1pPr>
          </a:lstStyle>
          <a:p>
            <a:pPr lvl="0">
              <a:defRPr sz="1800"/>
            </a:pPr>
            <a:r>
              <a:rPr sz="3200" dirty="0">
                <a:hlinkClick r:id="rId4"/>
              </a:rPr>
              <a:t>project-stars.com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36223A4D-3023-401C-B87B-D47558DCCF2C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4EDCB3E2-1EBA-4425-9C15-3D3A560D8617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92" name="Shape 92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95" name="Shape 95"/>
          <p:cNvSpPr>
            <a:spLocks noGrp="1"/>
          </p:cNvSpPr>
          <p:nvPr>
            <p:ph type="title"/>
          </p:nvPr>
        </p:nvSpPr>
        <p:spPr>
          <a:xfrm>
            <a:off x="-6761" y="981862"/>
            <a:ext cx="12198760" cy="688766"/>
          </a:xfrm>
          <a:prstGeom prst="rect">
            <a:avLst/>
          </a:prstGeom>
        </p:spPr>
        <p:txBody>
          <a:bodyPr>
            <a:normAutofit/>
          </a:bodyPr>
          <a:lstStyle>
            <a:lvl1pPr defTabSz="859536">
              <a:defRPr sz="5600">
                <a:solidFill>
                  <a:srgbClr val="142A9D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defTabSz="713230">
              <a:defRPr sz="1800" u="none">
                <a:solidFill>
                  <a:srgbClr val="000000"/>
                </a:solidFill>
              </a:defRPr>
            </a:pPr>
            <a:r>
              <a:rPr lang="cs-CZ" sz="4400" u="sng" dirty="0">
                <a:solidFill>
                  <a:srgbClr val="002060"/>
                </a:solidFill>
                <a:sym typeface="Calibri Light"/>
              </a:rPr>
              <a:t>Moduly projektu </a:t>
            </a:r>
            <a:r>
              <a:rPr sz="4400" u="sng" dirty="0">
                <a:solidFill>
                  <a:srgbClr val="002060"/>
                </a:solidFill>
                <a:sym typeface="Calibri Light"/>
              </a:rPr>
              <a:t>STARS</a:t>
            </a:r>
          </a:p>
        </p:txBody>
      </p:sp>
      <p:sp>
        <p:nvSpPr>
          <p:cNvPr id="96" name="Shape 96"/>
          <p:cNvSpPr>
            <a:spLocks noGrp="1"/>
          </p:cNvSpPr>
          <p:nvPr>
            <p:ph type="body" idx="1"/>
          </p:nvPr>
        </p:nvSpPr>
        <p:spPr>
          <a:xfrm>
            <a:off x="781665" y="2016189"/>
            <a:ext cx="10826932" cy="333184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 defTabSz="868680">
              <a:spcBef>
                <a:spcPts val="900"/>
              </a:spcBef>
              <a:defRPr sz="1800"/>
            </a:pPr>
            <a:r>
              <a:rPr sz="2600" dirty="0">
                <a:solidFill>
                  <a:srgbClr val="002060"/>
                </a:solidFill>
              </a:rPr>
              <a:t>#1 </a:t>
            </a:r>
            <a:r>
              <a:rPr lang="cs-CZ" sz="2600" dirty="0">
                <a:solidFill>
                  <a:srgbClr val="002060"/>
                </a:solidFill>
              </a:rPr>
              <a:t>	Souhvězdí.				#6 	Galaktické prostředí.</a:t>
            </a:r>
          </a:p>
          <a:p>
            <a:pPr algn="just" defTabSz="868680">
              <a:spcBef>
                <a:spcPts val="900"/>
              </a:spcBef>
              <a:defRPr sz="1800"/>
            </a:pPr>
            <a:r>
              <a:rPr lang="cs-CZ" sz="2600" dirty="0">
                <a:solidFill>
                  <a:srgbClr val="002060"/>
                </a:solidFill>
              </a:rPr>
              <a:t>#2 	Pohyb nebeských těles.		#7 	Slunce a hvězdy.</a:t>
            </a:r>
          </a:p>
          <a:p>
            <a:pPr lvl="0" algn="just" defTabSz="868680">
              <a:spcBef>
                <a:spcPts val="900"/>
              </a:spcBef>
              <a:defRPr sz="1800"/>
            </a:pPr>
            <a:r>
              <a:rPr sz="2600" dirty="0">
                <a:solidFill>
                  <a:srgbClr val="002060"/>
                </a:solidFill>
              </a:rPr>
              <a:t>#</a:t>
            </a:r>
            <a:r>
              <a:rPr lang="cs-CZ" sz="2600" dirty="0">
                <a:solidFill>
                  <a:srgbClr val="002060"/>
                </a:solidFill>
              </a:rPr>
              <a:t>3</a:t>
            </a:r>
            <a:r>
              <a:rPr sz="2600" dirty="0">
                <a:solidFill>
                  <a:srgbClr val="002060"/>
                </a:solidFill>
              </a:rPr>
              <a:t> </a:t>
            </a:r>
            <a:r>
              <a:rPr lang="cs-CZ" sz="2600" dirty="0">
                <a:solidFill>
                  <a:srgbClr val="002060"/>
                </a:solidFill>
              </a:rPr>
              <a:t>	Newtonův gravitační zákon.	#8 	Naše Galaxie a jiné galaxie.</a:t>
            </a:r>
          </a:p>
          <a:p>
            <a:pPr lvl="0" algn="just" defTabSz="868680">
              <a:spcBef>
                <a:spcPts val="900"/>
              </a:spcBef>
              <a:defRPr sz="1800"/>
            </a:pPr>
            <a:r>
              <a:rPr sz="2600" dirty="0">
                <a:solidFill>
                  <a:srgbClr val="002060"/>
                </a:solidFill>
              </a:rPr>
              <a:t>#</a:t>
            </a:r>
            <a:r>
              <a:rPr lang="cs-CZ" sz="2600" dirty="0">
                <a:solidFill>
                  <a:srgbClr val="002060"/>
                </a:solidFill>
              </a:rPr>
              <a:t>4</a:t>
            </a:r>
            <a:r>
              <a:rPr sz="2600" dirty="0">
                <a:solidFill>
                  <a:srgbClr val="002060"/>
                </a:solidFill>
              </a:rPr>
              <a:t> </a:t>
            </a:r>
            <a:r>
              <a:rPr lang="cs-CZ" sz="2600" dirty="0">
                <a:solidFill>
                  <a:srgbClr val="002060"/>
                </a:solidFill>
              </a:rPr>
              <a:t>	Objevování vesmíru</a:t>
            </a:r>
            <a:r>
              <a:rPr sz="2600" dirty="0">
                <a:solidFill>
                  <a:srgbClr val="002060"/>
                </a:solidFill>
              </a:rPr>
              <a:t>. </a:t>
            </a:r>
            <a:r>
              <a:rPr lang="cs-CZ" sz="2600" dirty="0">
                <a:solidFill>
                  <a:srgbClr val="002060"/>
                </a:solidFill>
              </a:rPr>
              <a:t>		#9 	Vesmír.</a:t>
            </a:r>
          </a:p>
          <a:p>
            <a:pPr algn="just" defTabSz="868680">
              <a:spcBef>
                <a:spcPts val="900"/>
              </a:spcBef>
              <a:defRPr sz="1800"/>
            </a:pPr>
            <a:r>
              <a:rPr lang="cs-CZ" sz="2600" dirty="0">
                <a:solidFill>
                  <a:srgbClr val="002060"/>
                </a:solidFill>
              </a:rPr>
              <a:t>#5 	Sluneční soustava.			#10	Hvězdárny / observatoře.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1F4DABE8-AE72-4301-BEC5-EAEBFCB93966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709AA62F-BCAB-4629-B7C4-096F41662BB1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98" name="Shape 98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7917" y="1072925"/>
            <a:ext cx="12192000" cy="65724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713230">
              <a:defRPr sz="4600">
                <a:solidFill>
                  <a:srgbClr val="142A9D"/>
                </a:solidFill>
              </a:defRPr>
            </a:lvl1pPr>
          </a:lstStyle>
          <a:p>
            <a:pPr>
              <a:defRPr sz="1800" u="none">
                <a:solidFill>
                  <a:srgbClr val="000000"/>
                </a:solidFill>
              </a:defRPr>
            </a:pPr>
            <a:r>
              <a:rPr lang="cs-CZ" sz="4400" u="sng" dirty="0">
                <a:solidFill>
                  <a:srgbClr val="002060"/>
                </a:solidFill>
                <a:latin typeface="Calibri"/>
                <a:cs typeface="Calibri"/>
                <a:sym typeface="Calibri"/>
              </a:rPr>
              <a:t>Jak jsou moduly strukturovány</a:t>
            </a:r>
            <a:endParaRPr sz="4400" u="sng" dirty="0">
              <a:solidFill>
                <a:srgbClr val="00206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92783" y="2036010"/>
            <a:ext cx="11608597" cy="323063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lvl="0" algn="just">
              <a:defRPr sz="1800"/>
            </a:pPr>
            <a:r>
              <a:rPr sz="2000" dirty="0"/>
              <a:t>	</a:t>
            </a:r>
            <a:r>
              <a:rPr lang="cs-CZ" sz="2600" dirty="0">
                <a:solidFill>
                  <a:srgbClr val="002060"/>
                </a:solidFill>
              </a:rPr>
              <a:t>Každý modul je rozdělen do několika témat.</a:t>
            </a:r>
            <a:endParaRPr sz="2600" dirty="0">
              <a:solidFill>
                <a:srgbClr val="002060"/>
              </a:solidFill>
            </a:endParaRPr>
          </a:p>
          <a:p>
            <a:pPr lvl="0" algn="just">
              <a:defRPr sz="1800"/>
            </a:pPr>
            <a:r>
              <a:rPr sz="2600" dirty="0">
                <a:solidFill>
                  <a:srgbClr val="002060"/>
                </a:solidFill>
              </a:rPr>
              <a:t>	</a:t>
            </a:r>
            <a:r>
              <a:rPr lang="cs-CZ" sz="2600" dirty="0">
                <a:solidFill>
                  <a:srgbClr val="002060"/>
                </a:solidFill>
              </a:rPr>
              <a:t>Každé téma obsahuje</a:t>
            </a:r>
            <a:r>
              <a:rPr sz="2600" dirty="0">
                <a:solidFill>
                  <a:srgbClr val="002060"/>
                </a:solidFill>
              </a:rPr>
              <a:t>:</a:t>
            </a:r>
          </a:p>
          <a:p>
            <a:pPr marL="1435100" lvl="0" indent="-304800" algn="just">
              <a:buClr>
                <a:srgbClr val="131D84"/>
              </a:buClr>
              <a:buSzPct val="100000"/>
              <a:buFont typeface="Arial"/>
              <a:buChar char="•"/>
              <a:defRPr sz="1800"/>
            </a:pPr>
            <a:r>
              <a:rPr lang="cs-CZ" sz="2000" dirty="0">
                <a:solidFill>
                  <a:srgbClr val="002060"/>
                </a:solidFill>
              </a:rPr>
              <a:t>Stručný úvod a klíčová slova</a:t>
            </a:r>
            <a:r>
              <a:rPr sz="2000" dirty="0">
                <a:solidFill>
                  <a:srgbClr val="002060"/>
                </a:solidFill>
              </a:rPr>
              <a:t>;</a:t>
            </a:r>
          </a:p>
          <a:p>
            <a:pPr marL="1435100" lvl="0" indent="-304800" algn="l">
              <a:buClr>
                <a:srgbClr val="131D84"/>
              </a:buClr>
              <a:buSzPct val="100000"/>
              <a:buFont typeface="Arial"/>
              <a:buChar char="•"/>
              <a:defRPr sz="1800"/>
            </a:pPr>
            <a:r>
              <a:rPr lang="cs-CZ" sz="2000" dirty="0">
                <a:solidFill>
                  <a:srgbClr val="002060"/>
                </a:solidFill>
              </a:rPr>
              <a:t>Teoretická část pro učitele - Poskytuje základní informace potřebné k přípravě lekce na toto téma (v některých případech odkazy na další materiály na internetu).</a:t>
            </a:r>
          </a:p>
          <a:p>
            <a:pPr marL="1435100" lvl="0" indent="-304800" algn="l">
              <a:buClr>
                <a:srgbClr val="131D84"/>
              </a:buClr>
              <a:buSzPct val="100000"/>
              <a:buFont typeface="Arial"/>
              <a:buChar char="•"/>
              <a:defRPr sz="1800"/>
            </a:pPr>
            <a:r>
              <a:rPr lang="cs-CZ" sz="2000" dirty="0">
                <a:solidFill>
                  <a:srgbClr val="002060"/>
                </a:solidFill>
              </a:rPr>
              <a:t>Praktická cvičení pro žáky – (ve většině případů) připravené k použití ve třídě, doplněné odpověďmi.</a:t>
            </a:r>
            <a:endParaRPr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FAFEDBA9-8232-46EB-B435-372FD91950AE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661739D2-11F9-42BA-A045-07F1C81794BD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04" name="Shape 104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108" name="Shape 108"/>
          <p:cNvSpPr/>
          <p:nvPr/>
        </p:nvSpPr>
        <p:spPr>
          <a:xfrm>
            <a:off x="748072" y="2191194"/>
            <a:ext cx="11198505" cy="2000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marL="502057" lvl="0" indent="-502057">
              <a:buClr>
                <a:srgbClr val="002060"/>
              </a:buClr>
              <a:buSzPct val="100000"/>
              <a:buAutoNum type="arabicPeriod"/>
            </a:pPr>
            <a:r>
              <a:rPr lang="cs-CZ" sz="2600" dirty="0">
                <a:solidFill>
                  <a:srgbClr val="002060"/>
                </a:solidFill>
              </a:rPr>
              <a:t>Pozorně si přečtěte teoretickou část pro učitele.</a:t>
            </a:r>
            <a:endParaRPr sz="2600" dirty="0">
              <a:solidFill>
                <a:srgbClr val="002060"/>
              </a:solidFill>
            </a:endParaRPr>
          </a:p>
          <a:p>
            <a:pPr lvl="0"/>
            <a:endParaRPr sz="2600" dirty="0">
              <a:solidFill>
                <a:srgbClr val="002060"/>
              </a:solidFill>
            </a:endParaRPr>
          </a:p>
          <a:p>
            <a:pPr marL="502057" lvl="0" indent="-502057">
              <a:buClr>
                <a:srgbClr val="002060"/>
              </a:buClr>
              <a:buSzPct val="100000"/>
              <a:buAutoNum type="arabicPeriod" startAt="2"/>
            </a:pPr>
            <a:r>
              <a:rPr lang="cs-CZ" sz="2600" dirty="0">
                <a:solidFill>
                  <a:srgbClr val="002060"/>
                </a:solidFill>
              </a:rPr>
              <a:t>Máte-li jakékoli dotazy, vyhledejte další materiál na stránce projektu </a:t>
            </a:r>
            <a:br>
              <a:rPr lang="cs-CZ" sz="2600" dirty="0">
                <a:solidFill>
                  <a:srgbClr val="002060"/>
                </a:solidFill>
              </a:rPr>
            </a:br>
            <a:r>
              <a:rPr lang="cs-CZ" sz="2600" dirty="0">
                <a:solidFill>
                  <a:srgbClr val="002060"/>
                </a:solidFill>
              </a:rPr>
              <a:t>(project-stars.com) nebo na jiných webových stránkách.</a:t>
            </a:r>
            <a:r>
              <a:rPr sz="2600" dirty="0">
                <a:solidFill>
                  <a:srgbClr val="002060"/>
                </a:solidFill>
              </a:rPr>
              <a:t> </a:t>
            </a:r>
          </a:p>
          <a:p>
            <a:pPr lvl="0"/>
            <a:r>
              <a:rPr sz="2600" dirty="0">
                <a:solidFill>
                  <a:srgbClr val="002060"/>
                </a:solidFill>
              </a:rPr>
              <a:t>	</a:t>
            </a:r>
            <a:r>
              <a:rPr lang="cs-CZ" sz="2600" dirty="0">
                <a:solidFill>
                  <a:srgbClr val="F22D25"/>
                </a:solidFill>
              </a:rPr>
              <a:t>Pozor! Ujistěte se, že zdroje jsou spolehlivé!</a:t>
            </a:r>
            <a:endParaRPr sz="2600" dirty="0">
              <a:solidFill>
                <a:srgbClr val="F22D25"/>
              </a:solidFill>
            </a:endParaRPr>
          </a:p>
        </p:txBody>
      </p:sp>
      <p:sp>
        <p:nvSpPr>
          <p:cNvPr id="9" name="Shape 114">
            <a:extLst>
              <a:ext uri="{FF2B5EF4-FFF2-40B4-BE49-F238E27FC236}">
                <a16:creationId xmlns:a16="http://schemas.microsoft.com/office/drawing/2014/main" id="{C62839CD-CF2A-4145-ADA6-6B29B2B191F0}"/>
              </a:ext>
            </a:extLst>
          </p:cNvPr>
          <p:cNvSpPr/>
          <p:nvPr/>
        </p:nvSpPr>
        <p:spPr>
          <a:xfrm>
            <a:off x="-6762" y="1101784"/>
            <a:ext cx="12198761" cy="677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lang="cs-CZ" sz="4400" u="sng" dirty="0">
                <a:solidFill>
                  <a:srgbClr val="002060"/>
                </a:solidFill>
              </a:rPr>
              <a:t>Jak</a:t>
            </a:r>
            <a:r>
              <a:rPr sz="4400" u="sng" dirty="0">
                <a:solidFill>
                  <a:srgbClr val="002060"/>
                </a:solidFill>
              </a:rPr>
              <a:t> </a:t>
            </a:r>
            <a:r>
              <a:rPr lang="cs-CZ" sz="4400" u="sng" dirty="0">
                <a:solidFill>
                  <a:srgbClr val="002060"/>
                </a:solidFill>
              </a:rPr>
              <a:t>přistupovat k materiálu 1</a:t>
            </a:r>
            <a:endParaRPr sz="4400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57766CD6-1A30-4EC7-9007-558110A5F9D7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D2AFB0D9-C260-4509-8235-3A828CA36B4C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10" name="Shape 110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113" name="Shape 113"/>
          <p:cNvSpPr/>
          <p:nvPr/>
        </p:nvSpPr>
        <p:spPr>
          <a:xfrm>
            <a:off x="668185" y="2181619"/>
            <a:ext cx="11198506" cy="15081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>
              <a:buClr>
                <a:srgbClr val="002163"/>
              </a:buClr>
            </a:pPr>
            <a:r>
              <a:rPr lang="cs-CZ" sz="2600" dirty="0">
                <a:solidFill>
                  <a:srgbClr val="002163"/>
                </a:solidFill>
              </a:rPr>
              <a:t>Při přípravě teoretické části:</a:t>
            </a:r>
          </a:p>
          <a:p>
            <a:pPr lvl="0"/>
            <a:r>
              <a:rPr lang="cs-CZ" dirty="0">
                <a:solidFill>
                  <a:srgbClr val="002163"/>
                </a:solidFill>
              </a:rPr>
              <a:t>Materiál věnovaný Keplerovým zákonům může být zejména pro mladší žáky složitější z důvodu práce s velkými čísly</a:t>
            </a:r>
            <a:br>
              <a:rPr lang="cs-CZ" dirty="0">
                <a:solidFill>
                  <a:srgbClr val="002163"/>
                </a:solidFill>
              </a:rPr>
            </a:br>
            <a:r>
              <a:rPr lang="cs-CZ" dirty="0">
                <a:solidFill>
                  <a:srgbClr val="002163"/>
                </a:solidFill>
              </a:rPr>
              <a:t>a mocniny, odmocniny. Popsána je i elipsa, která se běžně na základních školách neprobírá. Keplerovy zákony jsou popsány v základním tvaru, bez odvození, kromě 3. Keplerova zákona, který je odvozen pro kruhovou dráhu, ovšem </a:t>
            </a:r>
            <a:br>
              <a:rPr lang="cs-CZ" dirty="0">
                <a:solidFill>
                  <a:srgbClr val="002163"/>
                </a:solidFill>
              </a:rPr>
            </a:br>
            <a:r>
              <a:rPr lang="cs-CZ" dirty="0">
                <a:solidFill>
                  <a:srgbClr val="002163"/>
                </a:solidFill>
              </a:rPr>
              <a:t>s platností i pro obecnou </a:t>
            </a:r>
            <a:r>
              <a:rPr lang="cs-CZ">
                <a:solidFill>
                  <a:srgbClr val="002163"/>
                </a:solidFill>
              </a:rPr>
              <a:t>trajektorii.</a:t>
            </a:r>
            <a:endParaRPr lang="cs-CZ" dirty="0">
              <a:solidFill>
                <a:srgbClr val="002163"/>
              </a:solidFill>
            </a:endParaRPr>
          </a:p>
        </p:txBody>
      </p:sp>
      <p:sp>
        <p:nvSpPr>
          <p:cNvPr id="114" name="Shape 114"/>
          <p:cNvSpPr/>
          <p:nvPr/>
        </p:nvSpPr>
        <p:spPr>
          <a:xfrm>
            <a:off x="-6761" y="1101784"/>
            <a:ext cx="12198761" cy="677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lang="cs-CZ" sz="4400" u="sng" dirty="0">
                <a:solidFill>
                  <a:srgbClr val="002060"/>
                </a:solidFill>
              </a:rPr>
              <a:t>Jak</a:t>
            </a:r>
            <a:r>
              <a:rPr sz="4400" u="sng" dirty="0">
                <a:solidFill>
                  <a:srgbClr val="002060"/>
                </a:solidFill>
              </a:rPr>
              <a:t> </a:t>
            </a:r>
            <a:r>
              <a:rPr lang="cs-CZ" sz="4400" u="sng" dirty="0">
                <a:solidFill>
                  <a:srgbClr val="002060"/>
                </a:solidFill>
              </a:rPr>
              <a:t>přistupovat k materiálu 2</a:t>
            </a:r>
            <a:endParaRPr sz="4400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4CEB8788-6861-4F51-902A-57CA98832C78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0C739F15-AB8A-472A-9547-7741D95343DA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Shape 116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120" name="Shape 120"/>
          <p:cNvSpPr/>
          <p:nvPr/>
        </p:nvSpPr>
        <p:spPr>
          <a:xfrm>
            <a:off x="496747" y="1970566"/>
            <a:ext cx="11198506" cy="2769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marL="457200" lvl="0" indent="-457200">
              <a:buClr>
                <a:srgbClr val="002060"/>
              </a:buClr>
              <a:buSzPct val="100000"/>
              <a:buFont typeface="+mj-lt"/>
              <a:buAutoNum type="arabicPeriod" startAt="3"/>
            </a:pPr>
            <a:r>
              <a:rPr lang="cs-CZ" sz="2200" dirty="0">
                <a:solidFill>
                  <a:srgbClr val="002060"/>
                </a:solidFill>
              </a:rPr>
              <a:t>Přečtěte si pozorně praktická cvičení a jejich odpovědi.</a:t>
            </a:r>
            <a:endParaRPr sz="2200" dirty="0">
              <a:solidFill>
                <a:srgbClr val="002060"/>
              </a:solidFill>
            </a:endParaRPr>
          </a:p>
          <a:p>
            <a:pPr lvl="0"/>
            <a:endParaRPr sz="2400" dirty="0">
              <a:solidFill>
                <a:srgbClr val="002060"/>
              </a:solidFill>
            </a:endParaRPr>
          </a:p>
          <a:p>
            <a:pPr marL="457200" lvl="0" indent="-457200">
              <a:buClr>
                <a:srgbClr val="002060"/>
              </a:buClr>
              <a:buSzPct val="100000"/>
              <a:buFont typeface="+mj-lt"/>
              <a:buAutoNum type="arabicPeriod" startAt="4"/>
            </a:pPr>
            <a:r>
              <a:rPr lang="cs-CZ" sz="2200" dirty="0">
                <a:solidFill>
                  <a:srgbClr val="002060"/>
                </a:solidFill>
              </a:rPr>
              <a:t>Pokud máte nějaké dotazy, podívejte se na další materiály a / nebo stránky projektu </a:t>
            </a:r>
            <a:br>
              <a:rPr lang="cs-CZ" sz="2200" dirty="0">
                <a:solidFill>
                  <a:srgbClr val="002060"/>
                </a:solidFill>
              </a:rPr>
            </a:br>
            <a:r>
              <a:rPr lang="cs-CZ" sz="2200" dirty="0">
                <a:solidFill>
                  <a:srgbClr val="002060"/>
                </a:solidFill>
              </a:rPr>
              <a:t>(project-stars.com) nebo na jiné webové stránky. </a:t>
            </a:r>
            <a:r>
              <a:rPr lang="cs-CZ" sz="2200" dirty="0">
                <a:solidFill>
                  <a:srgbClr val="F22D25"/>
                </a:solidFill>
              </a:rPr>
              <a:t>Pozor! Ujistěte se, že zdroje jsou spolehlivé!</a:t>
            </a:r>
            <a:endParaRPr sz="2200" dirty="0">
              <a:solidFill>
                <a:srgbClr val="F22D25"/>
              </a:solidFill>
            </a:endParaRPr>
          </a:p>
          <a:p>
            <a:pPr lvl="0"/>
            <a:endParaRPr sz="2400" dirty="0">
              <a:solidFill>
                <a:srgbClr val="002163"/>
              </a:solidFill>
            </a:endParaRPr>
          </a:p>
          <a:p>
            <a:pPr marL="457200" lvl="0" indent="-457200">
              <a:buClr>
                <a:srgbClr val="002163"/>
              </a:buClr>
              <a:buSzPct val="100000"/>
              <a:buFont typeface="+mj-lt"/>
              <a:buAutoNum type="arabicPeriod" startAt="5"/>
            </a:pPr>
            <a:r>
              <a:rPr lang="cs-CZ" sz="2200" dirty="0">
                <a:solidFill>
                  <a:srgbClr val="002163"/>
                </a:solidFill>
              </a:rPr>
              <a:t>Na základě teoretické části vyberte pro ilustraci praktická cvičení. Další cvičení můžete hledat </a:t>
            </a:r>
            <a:br>
              <a:rPr lang="cs-CZ" sz="2200" dirty="0">
                <a:solidFill>
                  <a:srgbClr val="002163"/>
                </a:solidFill>
              </a:rPr>
            </a:br>
            <a:r>
              <a:rPr lang="cs-CZ" sz="2200" dirty="0">
                <a:solidFill>
                  <a:srgbClr val="002163"/>
                </a:solidFill>
              </a:rPr>
              <a:t>v doplňkových materiálech a / nebo na stránce projektu (project-stars.com) nebo na jiných webových stránkách.</a:t>
            </a:r>
            <a:r>
              <a:rPr lang="cs-CZ" sz="2200" dirty="0">
                <a:solidFill>
                  <a:srgbClr val="002060"/>
                </a:solidFill>
              </a:rPr>
              <a:t> </a:t>
            </a:r>
            <a:r>
              <a:rPr lang="cs-CZ" sz="2200" dirty="0">
                <a:solidFill>
                  <a:srgbClr val="F22D25"/>
                </a:solidFill>
              </a:rPr>
              <a:t>Pozor! Ujistěte se, že zdroje jsou spolehlivé!</a:t>
            </a:r>
          </a:p>
        </p:txBody>
      </p:sp>
      <p:sp>
        <p:nvSpPr>
          <p:cNvPr id="9" name="Shape 114">
            <a:extLst>
              <a:ext uri="{FF2B5EF4-FFF2-40B4-BE49-F238E27FC236}">
                <a16:creationId xmlns:a16="http://schemas.microsoft.com/office/drawing/2014/main" id="{17C274E4-3DE8-4357-B821-416555839368}"/>
              </a:ext>
            </a:extLst>
          </p:cNvPr>
          <p:cNvSpPr/>
          <p:nvPr/>
        </p:nvSpPr>
        <p:spPr>
          <a:xfrm>
            <a:off x="-6761" y="1101784"/>
            <a:ext cx="12198761" cy="677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lang="cs-CZ" sz="4400" u="sng" dirty="0">
                <a:solidFill>
                  <a:srgbClr val="002060"/>
                </a:solidFill>
              </a:rPr>
              <a:t>Jak</a:t>
            </a:r>
            <a:r>
              <a:rPr sz="4400" u="sng" dirty="0">
                <a:solidFill>
                  <a:srgbClr val="002060"/>
                </a:solidFill>
              </a:rPr>
              <a:t> </a:t>
            </a:r>
            <a:r>
              <a:rPr lang="cs-CZ" sz="4400" u="sng" dirty="0">
                <a:solidFill>
                  <a:srgbClr val="002060"/>
                </a:solidFill>
              </a:rPr>
              <a:t>přistupovat k materiálu 3</a:t>
            </a:r>
            <a:endParaRPr sz="4400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126" name="Shape 126"/>
          <p:cNvSpPr/>
          <p:nvPr/>
        </p:nvSpPr>
        <p:spPr>
          <a:xfrm>
            <a:off x="496747" y="1895860"/>
            <a:ext cx="11198506" cy="34163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marL="457200" lvl="0" indent="-457200">
              <a:buClr>
                <a:srgbClr val="002060"/>
              </a:buClr>
              <a:buSzPct val="100000"/>
              <a:buFont typeface="+mj-lt"/>
              <a:buAutoNum type="arabicPeriod" startAt="6"/>
            </a:pPr>
            <a:r>
              <a:rPr lang="cs-CZ" sz="2200" dirty="0">
                <a:solidFill>
                  <a:srgbClr val="002060"/>
                </a:solidFill>
              </a:rPr>
              <a:t>Uvědomte si, že některá cvičení vyžadují další materiály, které jsou ve třídě stěží dostupné. Pro ně je třeba se připravit předem - buď je dodat, nebo upozornit žáky, aby si je připravili předem!</a:t>
            </a:r>
            <a:endParaRPr sz="2200" dirty="0">
              <a:solidFill>
                <a:srgbClr val="002060"/>
              </a:solidFill>
            </a:endParaRPr>
          </a:p>
          <a:p>
            <a:pPr lvl="0"/>
            <a:endParaRPr sz="2200" dirty="0">
              <a:solidFill>
                <a:srgbClr val="002060"/>
              </a:solidFill>
            </a:endParaRPr>
          </a:p>
          <a:p>
            <a:pPr marL="457200" lvl="0" indent="-457200">
              <a:buClr>
                <a:srgbClr val="002060"/>
              </a:buClr>
              <a:buSzPct val="100000"/>
              <a:buFont typeface="+mj-lt"/>
              <a:buAutoNum type="arabicPeriod" startAt="7"/>
            </a:pPr>
            <a:r>
              <a:rPr lang="cs-CZ" sz="2200" dirty="0">
                <a:solidFill>
                  <a:srgbClr val="002060"/>
                </a:solidFill>
              </a:rPr>
              <a:t>Doporučujeme vyzkoušet vybraná cvičení a udělat si vlastní úsudek ohledně složitosti a času potřebného k dokončení cvičení. Pokud se rozhodnete, můžete provádět změny, vynechat některé části, usnadnit si části cvičení, pokud to nenarušuje fyzikální význam úkolů.</a:t>
            </a:r>
            <a:endParaRPr sz="2200" dirty="0">
              <a:solidFill>
                <a:srgbClr val="002060"/>
              </a:solidFill>
            </a:endParaRPr>
          </a:p>
          <a:p>
            <a:pPr lvl="0"/>
            <a:endParaRPr sz="2400" dirty="0">
              <a:solidFill>
                <a:srgbClr val="002163"/>
              </a:solidFill>
            </a:endParaRPr>
          </a:p>
          <a:p>
            <a:pPr marL="457200" lvl="0" indent="-457200">
              <a:buClr>
                <a:srgbClr val="002163"/>
              </a:buClr>
              <a:buSzPct val="100000"/>
              <a:buFont typeface="+mj-lt"/>
              <a:buAutoNum type="arabicPeriod" startAt="8"/>
            </a:pPr>
            <a:r>
              <a:rPr lang="cs-CZ" sz="2200" dirty="0">
                <a:solidFill>
                  <a:srgbClr val="002163"/>
                </a:solidFill>
              </a:rPr>
              <a:t>Podle svého uvážení můžete dát některá cvičení (nebo některá z nich) za domácí úkoly, provést předběžnou přípravu doma nebo naopak nechat dokončit doma.</a:t>
            </a:r>
            <a:endParaRPr sz="2200" dirty="0">
              <a:solidFill>
                <a:srgbClr val="002163"/>
              </a:solidFill>
            </a:endParaRPr>
          </a:p>
        </p:txBody>
      </p:sp>
      <p:sp>
        <p:nvSpPr>
          <p:cNvPr id="7" name="Shape 114">
            <a:extLst>
              <a:ext uri="{FF2B5EF4-FFF2-40B4-BE49-F238E27FC236}">
                <a16:creationId xmlns:a16="http://schemas.microsoft.com/office/drawing/2014/main" id="{4FF6AEB2-B1EB-48CA-89F9-0BEA488A7F26}"/>
              </a:ext>
            </a:extLst>
          </p:cNvPr>
          <p:cNvSpPr/>
          <p:nvPr/>
        </p:nvSpPr>
        <p:spPr>
          <a:xfrm>
            <a:off x="-6761" y="1101784"/>
            <a:ext cx="12198761" cy="677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lang="cs-CZ" sz="4400" u="sng" dirty="0">
                <a:solidFill>
                  <a:srgbClr val="002060"/>
                </a:solidFill>
              </a:rPr>
              <a:t>Jak</a:t>
            </a:r>
            <a:r>
              <a:rPr sz="4400" u="sng" dirty="0">
                <a:solidFill>
                  <a:srgbClr val="002060"/>
                </a:solidFill>
              </a:rPr>
              <a:t> </a:t>
            </a:r>
            <a:r>
              <a:rPr lang="cs-CZ" sz="4400" u="sng" dirty="0">
                <a:solidFill>
                  <a:srgbClr val="002060"/>
                </a:solidFill>
              </a:rPr>
              <a:t>přistupovat k materiálu 4</a:t>
            </a:r>
            <a:endParaRPr sz="4400" u="sng" dirty="0">
              <a:solidFill>
                <a:srgbClr val="002060"/>
              </a:solidFill>
            </a:endParaRPr>
          </a:p>
        </p:txBody>
      </p:sp>
      <p:pic>
        <p:nvPicPr>
          <p:cNvPr id="8" name="image2.jpg">
            <a:extLst>
              <a:ext uri="{FF2B5EF4-FFF2-40B4-BE49-F238E27FC236}">
                <a16:creationId xmlns:a16="http://schemas.microsoft.com/office/drawing/2014/main" id="{D6DA53BC-1A43-4671-9D80-69E6DB3E3E86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image1.png">
            <a:extLst>
              <a:ext uri="{FF2B5EF4-FFF2-40B4-BE49-F238E27FC236}">
                <a16:creationId xmlns:a16="http://schemas.microsoft.com/office/drawing/2014/main" id="{D8D5E18E-20A1-4D31-BBD7-E0497C007662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D8A46CFB-C2C3-482B-8175-3780BFCF28FA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9B96CC1A-5494-47C6-BD7F-49BB45CFCFC2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Shape 128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131" name="Shape 131"/>
          <p:cNvSpPr/>
          <p:nvPr/>
        </p:nvSpPr>
        <p:spPr>
          <a:xfrm>
            <a:off x="-6763" y="1054369"/>
            <a:ext cx="12198761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lang="cs-CZ" sz="4400" u="sng" dirty="0" err="1">
                <a:solidFill>
                  <a:srgbClr val="002060"/>
                </a:solidFill>
              </a:rPr>
              <a:t>Моdul</a:t>
            </a:r>
            <a:r>
              <a:rPr lang="cs-CZ" sz="4400" u="sng" dirty="0">
                <a:solidFill>
                  <a:srgbClr val="002060"/>
                </a:solidFill>
              </a:rPr>
              <a:t> 2 – obsah</a:t>
            </a:r>
          </a:p>
        </p:txBody>
      </p:sp>
      <p:sp>
        <p:nvSpPr>
          <p:cNvPr id="132" name="Shape 132"/>
          <p:cNvSpPr/>
          <p:nvPr/>
        </p:nvSpPr>
        <p:spPr>
          <a:xfrm>
            <a:off x="249956" y="1823810"/>
            <a:ext cx="11685322" cy="10772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cs-CZ" sz="3600" dirty="0">
                <a:solidFill>
                  <a:srgbClr val="002060"/>
                </a:solidFill>
              </a:rPr>
              <a:t>2</a:t>
            </a:r>
            <a:r>
              <a:rPr sz="3600" dirty="0">
                <a:solidFill>
                  <a:srgbClr val="002060"/>
                </a:solidFill>
              </a:rPr>
              <a:t>.1 </a:t>
            </a:r>
            <a:r>
              <a:rPr lang="cs-CZ" sz="3600" dirty="0">
                <a:solidFill>
                  <a:srgbClr val="002060"/>
                </a:solidFill>
              </a:rPr>
              <a:t>Keplerovy zákony</a:t>
            </a:r>
            <a:endParaRPr sz="3600" dirty="0">
              <a:solidFill>
                <a:srgbClr val="002060"/>
              </a:solidFill>
            </a:endParaRPr>
          </a:p>
          <a:p>
            <a:pPr lvl="1"/>
            <a:r>
              <a:rPr lang="cs-CZ" sz="2800" dirty="0">
                <a:solidFill>
                  <a:srgbClr val="002060"/>
                </a:solidFill>
              </a:rPr>
              <a:t>	Mocnina a odmocnina, elipsa, dostředivá síla.</a:t>
            </a:r>
            <a:endParaRPr sz="2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1699</Words>
  <Application>Microsoft Office PowerPoint</Application>
  <PresentationFormat>Širokouhlá</PresentationFormat>
  <Paragraphs>116</Paragraphs>
  <Slides>17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17</vt:i4>
      </vt:variant>
    </vt:vector>
  </HeadingPairs>
  <TitlesOfParts>
    <vt:vector size="25" baseType="lpstr">
      <vt:lpstr>Arial</vt:lpstr>
      <vt:lpstr>Avenir Roman</vt:lpstr>
      <vt:lpstr>Calibri</vt:lpstr>
      <vt:lpstr>Calibri Light</vt:lpstr>
      <vt:lpstr>Franklin Gothic Book</vt:lpstr>
      <vt:lpstr>Verdana</vt:lpstr>
      <vt:lpstr>Verdana Bold</vt:lpstr>
      <vt:lpstr>Default</vt:lpstr>
      <vt:lpstr>Prezentácia programu PowerPoint</vt:lpstr>
      <vt:lpstr>Prezentácia programu PowerPoint</vt:lpstr>
      <vt:lpstr>Moduly projektu STARS</vt:lpstr>
      <vt:lpstr>Jak jsou moduly strukturovány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cp:lastModifiedBy>Andrea Vadasova</cp:lastModifiedBy>
  <cp:revision>72</cp:revision>
  <dcterms:modified xsi:type="dcterms:W3CDTF">2020-09-21T08:45:22Z</dcterms:modified>
</cp:coreProperties>
</file>