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2" r:id="rId7"/>
    <p:sldId id="263" r:id="rId8"/>
    <p:sldId id="264" r:id="rId9"/>
    <p:sldId id="265" r:id="rId10"/>
    <p:sldId id="268" r:id="rId11"/>
    <p:sldId id="271" r:id="rId12"/>
    <p:sldId id="319" r:id="rId13"/>
    <p:sldId id="320" r:id="rId14"/>
    <p:sldId id="321" r:id="rId15"/>
    <p:sldId id="316" r:id="rId16"/>
    <p:sldId id="317" r:id="rId17"/>
  </p:sldIdLst>
  <p:sldSz cx="12192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DEEF"/>
          </a:solidFill>
        </a:fill>
      </a:tcStyle>
    </a:wholeTbl>
    <a:band2H>
      <a:tcTxStyle/>
      <a:tcStyle>
        <a:tcBdr/>
        <a:fill>
          <a:solidFill>
            <a:srgbClr val="E9EFF7"/>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0E0"/>
          </a:solidFill>
        </a:fill>
      </a:tcStyle>
    </a:wholeTbl>
    <a:band2H>
      <a:tcTxStyle/>
      <a:tcStyle>
        <a:tcBdr/>
        <a:fill>
          <a:solidFill>
            <a:srgbClr val="F0F0F0"/>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E2CE"/>
          </a:solidFill>
        </a:fill>
      </a:tcStyle>
    </a:wholeTbl>
    <a:band2H>
      <a:tcTxStyle/>
      <a:tcStyle>
        <a:tcBdr/>
        <a:fill>
          <a:solidFill>
            <a:srgbClr val="EBF1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B9BD5"/>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5B9BD5"/>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94" autoAdjust="0"/>
    <p:restoredTop sz="93829" autoAdjust="0"/>
  </p:normalViewPr>
  <p:slideViewPr>
    <p:cSldViewPr snapToGrid="0">
      <p:cViewPr varScale="1">
        <p:scale>
          <a:sx n="65" d="100"/>
          <a:sy n="65" d="100"/>
        </p:scale>
        <p:origin x="642" y="66"/>
      </p:cViewPr>
      <p:guideLst/>
    </p:cSldViewPr>
  </p:slideViewPr>
  <p:notesTextViewPr>
    <p:cViewPr>
      <p:scale>
        <a:sx n="1" d="1"/>
        <a:sy n="1" d="1"/>
      </p:scale>
      <p:origin x="0" y="0"/>
    </p:cViewPr>
  </p:notesTextViewPr>
  <p:sorterViewPr>
    <p:cViewPr>
      <p:scale>
        <a:sx n="100" d="100"/>
        <a:sy n="100" d="100"/>
      </p:scale>
      <p:origin x="0" y="-3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 name="Shape 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5" name="Shape 55"/>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 name="Shape 500"/>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501" name="Shape 501"/>
          <p:cNvSpPr>
            <a:spLocks noGrp="1"/>
          </p:cNvSpPr>
          <p:nvPr>
            <p:ph type="body" sz="quarter" idx="1"/>
          </p:nvPr>
        </p:nvSpPr>
        <p:spPr>
          <a:prstGeom prst="rect">
            <a:avLst/>
          </a:prstGeom>
        </p:spPr>
        <p:txBody>
          <a:bodyPr/>
          <a:lstStyle/>
          <a:p>
            <a:pPr lvl="0" defTabSz="914400">
              <a:lnSpc>
                <a:spcPct val="100000"/>
              </a:lnSpc>
              <a:defRPr sz="1800"/>
            </a:pPr>
            <a:r>
              <a:rPr sz="1200" i="1">
                <a:latin typeface="Calibri"/>
                <a:ea typeface="Calibri"/>
                <a:cs typeface="Calibri"/>
                <a:sym typeface="Calibri"/>
              </a:rPr>
              <a:t>DOI: 10.3102/003465430298487, </a:t>
            </a:r>
            <a:r>
              <a:rPr sz="1200">
                <a:latin typeface="Calibri"/>
                <a:ea typeface="Calibri"/>
                <a:cs typeface="Calibri"/>
                <a:sym typeface="Calibri"/>
              </a:rPr>
              <a:t>The Power of Feedback, John Hattie and Helen Timperley, </a:t>
            </a:r>
            <a:r>
              <a:rPr sz="1200" i="1">
                <a:latin typeface="Calibri"/>
                <a:ea typeface="Calibri"/>
                <a:cs typeface="Calibri"/>
                <a:sym typeface="Calibri"/>
              </a:rPr>
              <a:t>University of Auckland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Shape 508"/>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509" name="Shape 509"/>
          <p:cNvSpPr>
            <a:spLocks noGrp="1"/>
          </p:cNvSpPr>
          <p:nvPr>
            <p:ph type="body" sz="quarter" idx="1"/>
          </p:nvPr>
        </p:nvSpPr>
        <p:spPr>
          <a:prstGeom prst="rect">
            <a:avLst/>
          </a:prstGeom>
        </p:spPr>
        <p:txBody>
          <a:bodyPr/>
          <a:lstStyle/>
          <a:p>
            <a:pPr lvl="0" defTabSz="914400">
              <a:lnSpc>
                <a:spcPct val="100000"/>
              </a:lnSpc>
              <a:defRPr sz="1800"/>
            </a:pPr>
            <a:r>
              <a:rPr sz="1200" i="1">
                <a:latin typeface="Calibri"/>
                <a:ea typeface="Calibri"/>
                <a:cs typeface="Calibri"/>
                <a:sym typeface="Calibri"/>
              </a:rPr>
              <a:t>DOI: 10.3102/003465430298487, </a:t>
            </a:r>
            <a:r>
              <a:rPr sz="1200">
                <a:latin typeface="Calibri"/>
                <a:ea typeface="Calibri"/>
                <a:cs typeface="Calibri"/>
                <a:sym typeface="Calibri"/>
              </a:rPr>
              <a:t>The Power of Feedback, John Hattie and Helen Timperley, </a:t>
            </a:r>
            <a:r>
              <a:rPr sz="1200" i="1">
                <a:latin typeface="Calibri"/>
                <a:ea typeface="Calibri"/>
                <a:cs typeface="Calibri"/>
                <a:sym typeface="Calibri"/>
              </a:rPr>
              <a:t>University of Auckland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6" name="Shape 6"/>
          <p:cNvSpPr>
            <a:spLocks noGrp="1"/>
          </p:cNvSpPr>
          <p:nvPr>
            <p:ph type="title"/>
          </p:nvPr>
        </p:nvSpPr>
        <p:spPr>
          <a:xfrm>
            <a:off x="1524000" y="0"/>
            <a:ext cx="9144000" cy="3509963"/>
          </a:xfrm>
          <a:prstGeom prst="rect">
            <a:avLst/>
          </a:prstGeom>
        </p:spPr>
        <p:txBody>
          <a:bodyPr anchor="b"/>
          <a:lstStyle>
            <a:lvl1pPr algn="ctr">
              <a:defRPr sz="6000"/>
            </a:lvl1pPr>
          </a:lstStyle>
          <a:p>
            <a:pPr lvl="0">
              <a:defRPr sz="1800"/>
            </a:pPr>
            <a:r>
              <a:rPr sz="6000"/>
              <a:t>Title Text</a:t>
            </a:r>
          </a:p>
        </p:txBody>
      </p:sp>
      <p:sp>
        <p:nvSpPr>
          <p:cNvPr id="7" name="Shape 7"/>
          <p:cNvSpPr>
            <a:spLocks noGrp="1"/>
          </p:cNvSpPr>
          <p:nvPr>
            <p:ph type="body" idx="1"/>
          </p:nvPr>
        </p:nvSpPr>
        <p:spPr>
          <a:xfrm>
            <a:off x="1524000" y="3602037"/>
            <a:ext cx="9144000" cy="32559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Nadpis a zvislý tex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Title Text</a:t>
            </a:r>
          </a:p>
        </p:txBody>
      </p:sp>
      <p:sp>
        <p:nvSpPr>
          <p:cNvPr id="40" name="Shape 40"/>
          <p:cNvSpPr>
            <a:spLocks noGrp="1"/>
          </p:cNvSpPr>
          <p:nvPr>
            <p:ph type="body" idx="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Zvislý nadpis a text">
    <p:spTree>
      <p:nvGrpSpPr>
        <p:cNvPr id="1" name=""/>
        <p:cNvGrpSpPr/>
        <p:nvPr/>
      </p:nvGrpSpPr>
      <p:grpSpPr>
        <a:xfrm>
          <a:off x="0" y="0"/>
          <a:ext cx="0" cy="0"/>
          <a:chOff x="0" y="0"/>
          <a:chExt cx="0" cy="0"/>
        </a:xfrm>
      </p:grpSpPr>
      <p:sp>
        <p:nvSpPr>
          <p:cNvPr id="43" name="Shape 43"/>
          <p:cNvSpPr>
            <a:spLocks noGrp="1"/>
          </p:cNvSpPr>
          <p:nvPr>
            <p:ph type="title"/>
          </p:nvPr>
        </p:nvSpPr>
        <p:spPr>
          <a:xfrm>
            <a:off x="8724900" y="0"/>
            <a:ext cx="2628900" cy="6542088"/>
          </a:xfrm>
          <a:prstGeom prst="rect">
            <a:avLst/>
          </a:prstGeom>
        </p:spPr>
        <p:txBody>
          <a:bodyPr/>
          <a:lstStyle/>
          <a:p>
            <a:pPr lvl="0">
              <a:defRPr sz="1800"/>
            </a:pPr>
            <a:r>
              <a:rPr sz="4400"/>
              <a:t>Title Text</a:t>
            </a:r>
          </a:p>
        </p:txBody>
      </p:sp>
      <p:sp>
        <p:nvSpPr>
          <p:cNvPr id="44" name="Shape 44"/>
          <p:cNvSpPr>
            <a:spLocks noGrp="1"/>
          </p:cNvSpPr>
          <p:nvPr>
            <p:ph type="body" idx="1"/>
          </p:nvPr>
        </p:nvSpPr>
        <p:spPr>
          <a:xfrm>
            <a:off x="838200" y="365125"/>
            <a:ext cx="7734300" cy="64928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47" name="Shape 47"/>
          <p:cNvSpPr>
            <a:spLocks noGrp="1"/>
          </p:cNvSpPr>
          <p:nvPr>
            <p:ph type="title"/>
          </p:nvPr>
        </p:nvSpPr>
        <p:spPr>
          <a:xfrm>
            <a:off x="1524000" y="0"/>
            <a:ext cx="9144000" cy="3509963"/>
          </a:xfrm>
          <a:prstGeom prst="rect">
            <a:avLst/>
          </a:prstGeom>
        </p:spPr>
        <p:txBody>
          <a:bodyPr lIns="0" tIns="0" rIns="0" bIns="0" anchor="b"/>
          <a:lstStyle>
            <a:lvl1pPr algn="ctr">
              <a:defRPr sz="6000"/>
            </a:lvl1pPr>
          </a:lstStyle>
          <a:p>
            <a:pPr lvl="0">
              <a:defRPr sz="1800"/>
            </a:pPr>
            <a:r>
              <a:rPr sz="6000"/>
              <a:t>Title Text</a:t>
            </a:r>
          </a:p>
        </p:txBody>
      </p:sp>
      <p:sp>
        <p:nvSpPr>
          <p:cNvPr id="48" name="Shape 48"/>
          <p:cNvSpPr>
            <a:spLocks noGrp="1"/>
          </p:cNvSpPr>
          <p:nvPr>
            <p:ph type="body" idx="1"/>
          </p:nvPr>
        </p:nvSpPr>
        <p:spPr>
          <a:xfrm>
            <a:off x="1524000" y="3602037"/>
            <a:ext cx="9144000" cy="3255963"/>
          </a:xfrm>
          <a:prstGeom prst="rect">
            <a:avLst/>
          </a:prstGeom>
        </p:spPr>
        <p:txBody>
          <a:bodyPr lIns="0" tIns="0" rIns="0" bIns="0"/>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49" name="Shape 49"/>
          <p:cNvSpPr>
            <a:spLocks noGrp="1"/>
          </p:cNvSpPr>
          <p:nvPr>
            <p:ph type="sldNum" sz="quarter" idx="2"/>
          </p:nvPr>
        </p:nvSpPr>
        <p:spPr>
          <a:xfrm>
            <a:off x="8610600" y="6404291"/>
            <a:ext cx="2743200" cy="269241"/>
          </a:xfrm>
          <a:prstGeom prst="rect">
            <a:avLst/>
          </a:prstGeom>
        </p:spPr>
        <p:txBody>
          <a:bodyPr lIns="0" tIns="0" rIns="0" bIns="0"/>
          <a:lstStyle/>
          <a:p>
            <a:pPr lvl="0"/>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Úvodná snímka">
    <p:spTree>
      <p:nvGrpSpPr>
        <p:cNvPr id="1" name=""/>
        <p:cNvGrpSpPr/>
        <p:nvPr/>
      </p:nvGrpSpPr>
      <p:grpSpPr>
        <a:xfrm>
          <a:off x="0" y="0"/>
          <a:ext cx="0" cy="0"/>
          <a:chOff x="0" y="0"/>
          <a:chExt cx="0" cy="0"/>
        </a:xfrm>
      </p:grpSpPr>
      <p:sp>
        <p:nvSpPr>
          <p:cNvPr id="51" name="Shape 51"/>
          <p:cNvSpPr>
            <a:spLocks noGrp="1"/>
          </p:cNvSpPr>
          <p:nvPr>
            <p:ph type="title"/>
          </p:nvPr>
        </p:nvSpPr>
        <p:spPr>
          <a:xfrm>
            <a:off x="1524000" y="0"/>
            <a:ext cx="9144000" cy="3509963"/>
          </a:xfrm>
          <a:prstGeom prst="rect">
            <a:avLst/>
          </a:prstGeom>
        </p:spPr>
        <p:txBody>
          <a:bodyPr lIns="0" tIns="0" rIns="0" bIns="0" anchor="b"/>
          <a:lstStyle>
            <a:lvl1pPr algn="ctr">
              <a:defRPr sz="6000"/>
            </a:lvl1pPr>
          </a:lstStyle>
          <a:p>
            <a:pPr lvl="0">
              <a:defRPr sz="1800"/>
            </a:pPr>
            <a:r>
              <a:rPr sz="6000"/>
              <a:t>Title Text</a:t>
            </a:r>
          </a:p>
        </p:txBody>
      </p:sp>
      <p:sp>
        <p:nvSpPr>
          <p:cNvPr id="52" name="Shape 52"/>
          <p:cNvSpPr>
            <a:spLocks noGrp="1"/>
          </p:cNvSpPr>
          <p:nvPr>
            <p:ph type="body" idx="1"/>
          </p:nvPr>
        </p:nvSpPr>
        <p:spPr>
          <a:xfrm>
            <a:off x="1524000" y="3602037"/>
            <a:ext cx="9144000" cy="3255963"/>
          </a:xfrm>
          <a:prstGeom prst="rect">
            <a:avLst/>
          </a:prstGeom>
        </p:spPr>
        <p:txBody>
          <a:bodyPr lIns="0" tIns="0" rIns="0" bIns="0"/>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53" name="Shape 5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Nadpis a obsah">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Title Text</a:t>
            </a:r>
          </a:p>
        </p:txBody>
      </p:sp>
      <p:sp>
        <p:nvSpPr>
          <p:cNvPr id="11" name="Shape 11"/>
          <p:cNvSpPr>
            <a:spLocks noGrp="1"/>
          </p:cNvSpPr>
          <p:nvPr>
            <p:ph type="body" idx="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Hlavička sekcie">
    <p:spTree>
      <p:nvGrpSpPr>
        <p:cNvPr id="1" name=""/>
        <p:cNvGrpSpPr/>
        <p:nvPr/>
      </p:nvGrpSpPr>
      <p:grpSpPr>
        <a:xfrm>
          <a:off x="0" y="0"/>
          <a:ext cx="0" cy="0"/>
          <a:chOff x="0" y="0"/>
          <a:chExt cx="0" cy="0"/>
        </a:xfrm>
      </p:grpSpPr>
      <p:sp>
        <p:nvSpPr>
          <p:cNvPr id="14" name="Shape 14"/>
          <p:cNvSpPr>
            <a:spLocks noGrp="1"/>
          </p:cNvSpPr>
          <p:nvPr>
            <p:ph type="title"/>
          </p:nvPr>
        </p:nvSpPr>
        <p:spPr>
          <a:xfrm>
            <a:off x="831850" y="0"/>
            <a:ext cx="10515600" cy="4562475"/>
          </a:xfrm>
          <a:prstGeom prst="rect">
            <a:avLst/>
          </a:prstGeom>
        </p:spPr>
        <p:txBody>
          <a:bodyPr anchor="b"/>
          <a:lstStyle>
            <a:lvl1pPr>
              <a:defRPr sz="6000"/>
            </a:lvl1pPr>
          </a:lstStyle>
          <a:p>
            <a:pPr lvl="0">
              <a:defRPr sz="1800"/>
            </a:pPr>
            <a:r>
              <a:rPr sz="6000"/>
              <a:t>Title Text</a:t>
            </a:r>
          </a:p>
        </p:txBody>
      </p:sp>
      <p:sp>
        <p:nvSpPr>
          <p:cNvPr id="15" name="Shape 15"/>
          <p:cNvSpPr>
            <a:spLocks noGrp="1"/>
          </p:cNvSpPr>
          <p:nvPr>
            <p:ph type="body" idx="1"/>
          </p:nvPr>
        </p:nvSpPr>
        <p:spPr>
          <a:xfrm>
            <a:off x="831850" y="4589462"/>
            <a:ext cx="10515600" cy="226853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lvl="0">
              <a:defRPr sz="1800">
                <a:solidFill>
                  <a:srgbClr val="000000"/>
                </a:solidFill>
              </a:defRPr>
            </a:pPr>
            <a:r>
              <a:rPr sz="2400">
                <a:solidFill>
                  <a:srgbClr val="888888"/>
                </a:solidFill>
              </a:rPr>
              <a:t>Body Level One</a:t>
            </a:r>
          </a:p>
          <a:p>
            <a:pPr lvl="1">
              <a:defRPr sz="1800">
                <a:solidFill>
                  <a:srgbClr val="000000"/>
                </a:solidFill>
              </a:defRPr>
            </a:pPr>
            <a:r>
              <a:rPr sz="2400">
                <a:solidFill>
                  <a:srgbClr val="888888"/>
                </a:solidFill>
              </a:rPr>
              <a:t>Body Level Two</a:t>
            </a:r>
          </a:p>
          <a:p>
            <a:pPr lvl="2">
              <a:defRPr sz="1800">
                <a:solidFill>
                  <a:srgbClr val="000000"/>
                </a:solidFill>
              </a:defRPr>
            </a:pPr>
            <a:r>
              <a:rPr sz="2400">
                <a:solidFill>
                  <a:srgbClr val="888888"/>
                </a:solidFill>
              </a:rPr>
              <a:t>Body Level Three</a:t>
            </a:r>
          </a:p>
          <a:p>
            <a:pPr lvl="3">
              <a:defRPr sz="1800">
                <a:solidFill>
                  <a:srgbClr val="000000"/>
                </a:solidFill>
              </a:defRPr>
            </a:pPr>
            <a:r>
              <a:rPr sz="2400">
                <a:solidFill>
                  <a:srgbClr val="888888"/>
                </a:solidFill>
              </a:rPr>
              <a:t>Body Level Four</a:t>
            </a:r>
          </a:p>
          <a:p>
            <a:pPr lvl="4">
              <a:defRPr sz="1800">
                <a:solidFill>
                  <a:srgbClr val="000000"/>
                </a:solidFill>
              </a:defRPr>
            </a:pPr>
            <a:r>
              <a:rPr sz="2400">
                <a:solidFill>
                  <a:srgbClr val="888888"/>
                </a:solidFill>
              </a:rPr>
              <a:t>Body Level Five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va obsahy">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Title Text</a:t>
            </a:r>
          </a:p>
        </p:txBody>
      </p:sp>
      <p:sp>
        <p:nvSpPr>
          <p:cNvPr id="19" name="Shape 19"/>
          <p:cNvSpPr>
            <a:spLocks noGrp="1"/>
          </p:cNvSpPr>
          <p:nvPr>
            <p:ph type="body" idx="1"/>
          </p:nvPr>
        </p:nvSpPr>
        <p:spPr>
          <a:xfrm>
            <a:off x="838200" y="1825625"/>
            <a:ext cx="5181600" cy="5032375"/>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orovnanie">
    <p:spTree>
      <p:nvGrpSpPr>
        <p:cNvPr id="1" name=""/>
        <p:cNvGrpSpPr/>
        <p:nvPr/>
      </p:nvGrpSpPr>
      <p:grpSpPr>
        <a:xfrm>
          <a:off x="0" y="0"/>
          <a:ext cx="0" cy="0"/>
          <a:chOff x="0" y="0"/>
          <a:chExt cx="0" cy="0"/>
        </a:xfrm>
      </p:grpSpPr>
      <p:sp>
        <p:nvSpPr>
          <p:cNvPr id="22" name="Shape 22"/>
          <p:cNvSpPr>
            <a:spLocks noGrp="1"/>
          </p:cNvSpPr>
          <p:nvPr>
            <p:ph type="title"/>
          </p:nvPr>
        </p:nvSpPr>
        <p:spPr>
          <a:xfrm>
            <a:off x="839787" y="365125"/>
            <a:ext cx="10515601" cy="1325563"/>
          </a:xfrm>
          <a:prstGeom prst="rect">
            <a:avLst/>
          </a:prstGeom>
        </p:spPr>
        <p:txBody>
          <a:bodyPr/>
          <a:lstStyle/>
          <a:p>
            <a:pPr lvl="0">
              <a:defRPr sz="1800"/>
            </a:pPr>
            <a:r>
              <a:rPr sz="4400"/>
              <a:t>Title Text</a:t>
            </a:r>
          </a:p>
        </p:txBody>
      </p:sp>
      <p:sp>
        <p:nvSpPr>
          <p:cNvPr id="23" name="Shape 23"/>
          <p:cNvSpPr>
            <a:spLocks noGrp="1"/>
          </p:cNvSpPr>
          <p:nvPr>
            <p:ph type="body"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Len nadpis">
    <p:spTree>
      <p:nvGrpSpPr>
        <p:cNvPr id="1" name=""/>
        <p:cNvGrpSpPr/>
        <p:nvPr/>
      </p:nvGrpSpPr>
      <p:grpSpPr>
        <a:xfrm>
          <a:off x="0" y="0"/>
          <a:ext cx="0" cy="0"/>
          <a:chOff x="0" y="0"/>
          <a:chExt cx="0" cy="0"/>
        </a:xfrm>
      </p:grpSpPr>
      <p:sp>
        <p:nvSpPr>
          <p:cNvPr id="26" name="Shape 26"/>
          <p:cNvSpPr>
            <a:spLocks noGrp="1"/>
          </p:cNvSpPr>
          <p:nvPr>
            <p:ph type="title"/>
          </p:nvPr>
        </p:nvSpPr>
        <p:spPr>
          <a:xfrm>
            <a:off x="838200" y="365125"/>
            <a:ext cx="10515600" cy="1325563"/>
          </a:xfrm>
          <a:prstGeom prst="rect">
            <a:avLst/>
          </a:prstGeom>
        </p:spPr>
        <p:txBody>
          <a:bodyPr/>
          <a:lstStyle/>
          <a:p>
            <a:pPr lvl="0">
              <a:defRPr sz="1800"/>
            </a:pPr>
            <a:r>
              <a:rPr sz="4400"/>
              <a:t>Title Text</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rázdna">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Obsah s popisom">
    <p:spTree>
      <p:nvGrpSpPr>
        <p:cNvPr id="1" name=""/>
        <p:cNvGrpSpPr/>
        <p:nvPr/>
      </p:nvGrpSpPr>
      <p:grpSpPr>
        <a:xfrm>
          <a:off x="0" y="0"/>
          <a:ext cx="0" cy="0"/>
          <a:chOff x="0" y="0"/>
          <a:chExt cx="0" cy="0"/>
        </a:xfrm>
      </p:grpSpPr>
      <p:sp>
        <p:nvSpPr>
          <p:cNvPr id="31" name="Shape 31"/>
          <p:cNvSpPr>
            <a:spLocks noGrp="1"/>
          </p:cNvSpPr>
          <p:nvPr>
            <p:ph type="title"/>
          </p:nvPr>
        </p:nvSpPr>
        <p:spPr>
          <a:xfrm>
            <a:off x="839787" y="0"/>
            <a:ext cx="3932239" cy="2057400"/>
          </a:xfrm>
          <a:prstGeom prst="rect">
            <a:avLst/>
          </a:prstGeom>
        </p:spPr>
        <p:txBody>
          <a:bodyPr anchor="b"/>
          <a:lstStyle>
            <a:lvl1pPr>
              <a:defRPr sz="3200"/>
            </a:lvl1pPr>
          </a:lstStyle>
          <a:p>
            <a:pPr lvl="0">
              <a:defRPr sz="1800"/>
            </a:pPr>
            <a:r>
              <a:rPr sz="3200"/>
              <a:t>Title Text</a:t>
            </a:r>
          </a:p>
        </p:txBody>
      </p:sp>
      <p:sp>
        <p:nvSpPr>
          <p:cNvPr id="32" name="Shape 32"/>
          <p:cNvSpPr>
            <a:spLocks noGrp="1"/>
          </p:cNvSpPr>
          <p:nvPr>
            <p:ph type="body" idx="1"/>
          </p:nvPr>
        </p:nvSpPr>
        <p:spPr>
          <a:xfrm>
            <a:off x="5183187" y="987425"/>
            <a:ext cx="6172201" cy="587057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Obrázok s popisom">
    <p:spTree>
      <p:nvGrpSpPr>
        <p:cNvPr id="1" name=""/>
        <p:cNvGrpSpPr/>
        <p:nvPr/>
      </p:nvGrpSpPr>
      <p:grpSpPr>
        <a:xfrm>
          <a:off x="0" y="0"/>
          <a:ext cx="0" cy="0"/>
          <a:chOff x="0" y="0"/>
          <a:chExt cx="0" cy="0"/>
        </a:xfrm>
      </p:grpSpPr>
      <p:sp>
        <p:nvSpPr>
          <p:cNvPr id="35" name="Shape 35"/>
          <p:cNvSpPr>
            <a:spLocks noGrp="1"/>
          </p:cNvSpPr>
          <p:nvPr>
            <p:ph type="title"/>
          </p:nvPr>
        </p:nvSpPr>
        <p:spPr>
          <a:xfrm>
            <a:off x="839787" y="0"/>
            <a:ext cx="3932239" cy="2057400"/>
          </a:xfrm>
          <a:prstGeom prst="rect">
            <a:avLst/>
          </a:prstGeom>
        </p:spPr>
        <p:txBody>
          <a:bodyPr anchor="b"/>
          <a:lstStyle>
            <a:lvl1pPr>
              <a:defRPr sz="3200"/>
            </a:lvl1pPr>
          </a:lstStyle>
          <a:p>
            <a:pPr lvl="0">
              <a:defRPr sz="1800"/>
            </a:pPr>
            <a:r>
              <a:rPr sz="3200"/>
              <a:t>Title Text</a:t>
            </a:r>
          </a:p>
        </p:txBody>
      </p:sp>
      <p:sp>
        <p:nvSpPr>
          <p:cNvPr id="36" name="Shape 36"/>
          <p:cNvSpPr>
            <a:spLocks noGrp="1"/>
          </p:cNvSpPr>
          <p:nvPr>
            <p:ph type="body" idx="1"/>
          </p:nvPr>
        </p:nvSpPr>
        <p:spPr>
          <a:xfrm>
            <a:off x="839787" y="2057400"/>
            <a:ext cx="3932239" cy="4800600"/>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lvl="0">
              <a:defRPr sz="1800"/>
            </a:pPr>
            <a:r>
              <a:rPr sz="1600"/>
              <a:t>Body Level One</a:t>
            </a:r>
          </a:p>
          <a:p>
            <a:pPr lvl="1">
              <a:defRPr sz="1800"/>
            </a:pPr>
            <a:r>
              <a:rPr sz="1600"/>
              <a:t>Body Level Two</a:t>
            </a:r>
          </a:p>
          <a:p>
            <a:pPr lvl="2">
              <a:defRPr sz="1800"/>
            </a:pPr>
            <a:r>
              <a:rPr sz="1600"/>
              <a:t>Body Level Three</a:t>
            </a:r>
          </a:p>
          <a:p>
            <a:pPr lvl="3">
              <a:defRPr sz="1800"/>
            </a:pPr>
            <a:r>
              <a:rPr sz="1600"/>
              <a:t>Body Level Four</a:t>
            </a:r>
          </a:p>
          <a:p>
            <a:pPr lvl="4">
              <a:defRPr sz="1800"/>
            </a:pPr>
            <a:r>
              <a:rPr sz="16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230187"/>
            <a:ext cx="10515600" cy="15954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pPr>
            <a:r>
              <a:rPr sz="4400"/>
              <a:t>Title Text</a:t>
            </a:r>
          </a:p>
        </p:txBody>
      </p:sp>
      <p:sp>
        <p:nvSpPr>
          <p:cNvPr id="3" name="Shape 3"/>
          <p:cNvSpPr>
            <a:spLocks noGrp="1"/>
          </p:cNvSpPr>
          <p:nvPr>
            <p:ph type="body" idx="1"/>
          </p:nvPr>
        </p:nvSpPr>
        <p:spPr>
          <a:xfrm>
            <a:off x="838200" y="1825625"/>
            <a:ext cx="10515600" cy="5032375"/>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4" name="Shape 4"/>
          <p:cNvSpPr>
            <a:spLocks noGrp="1"/>
          </p:cNvSpPr>
          <p:nvPr>
            <p:ph type="sldNum" sz="quarter" idx="2"/>
          </p:nvPr>
        </p:nvSpPr>
        <p:spPr>
          <a:xfrm>
            <a:off x="8610600" y="6404292"/>
            <a:ext cx="27432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a:lnSpc>
          <a:spcPct val="90000"/>
        </a:lnSpc>
        <a:defRPr sz="4400">
          <a:latin typeface="Calibri Light"/>
          <a:ea typeface="Calibri Light"/>
          <a:cs typeface="Calibri Light"/>
          <a:sym typeface="Calibri Light"/>
        </a:defRPr>
      </a:lvl1pPr>
      <a:lvl2pPr>
        <a:lnSpc>
          <a:spcPct val="90000"/>
        </a:lnSpc>
        <a:defRPr sz="4400">
          <a:latin typeface="Calibri Light"/>
          <a:ea typeface="Calibri Light"/>
          <a:cs typeface="Calibri Light"/>
          <a:sym typeface="Calibri Light"/>
        </a:defRPr>
      </a:lvl2pPr>
      <a:lvl3pPr>
        <a:lnSpc>
          <a:spcPct val="90000"/>
        </a:lnSpc>
        <a:defRPr sz="4400">
          <a:latin typeface="Calibri Light"/>
          <a:ea typeface="Calibri Light"/>
          <a:cs typeface="Calibri Light"/>
          <a:sym typeface="Calibri Light"/>
        </a:defRPr>
      </a:lvl3pPr>
      <a:lvl4pPr>
        <a:lnSpc>
          <a:spcPct val="90000"/>
        </a:lnSpc>
        <a:defRPr sz="4400">
          <a:latin typeface="Calibri Light"/>
          <a:ea typeface="Calibri Light"/>
          <a:cs typeface="Calibri Light"/>
          <a:sym typeface="Calibri Light"/>
        </a:defRPr>
      </a:lvl4pPr>
      <a:lvl5pPr>
        <a:lnSpc>
          <a:spcPct val="90000"/>
        </a:lnSpc>
        <a:defRPr sz="4400">
          <a:latin typeface="Calibri Light"/>
          <a:ea typeface="Calibri Light"/>
          <a:cs typeface="Calibri Light"/>
          <a:sym typeface="Calibri Light"/>
        </a:defRPr>
      </a:lvl5pPr>
      <a:lvl6pPr>
        <a:lnSpc>
          <a:spcPct val="90000"/>
        </a:lnSpc>
        <a:defRPr sz="4400">
          <a:latin typeface="Calibri Light"/>
          <a:ea typeface="Calibri Light"/>
          <a:cs typeface="Calibri Light"/>
          <a:sym typeface="Calibri Light"/>
        </a:defRPr>
      </a:lvl6pPr>
      <a:lvl7pPr>
        <a:lnSpc>
          <a:spcPct val="90000"/>
        </a:lnSpc>
        <a:defRPr sz="4400">
          <a:latin typeface="Calibri Light"/>
          <a:ea typeface="Calibri Light"/>
          <a:cs typeface="Calibri Light"/>
          <a:sym typeface="Calibri Light"/>
        </a:defRPr>
      </a:lvl7pPr>
      <a:lvl8pPr>
        <a:lnSpc>
          <a:spcPct val="90000"/>
        </a:lnSpc>
        <a:defRPr sz="4400">
          <a:latin typeface="Calibri Light"/>
          <a:ea typeface="Calibri Light"/>
          <a:cs typeface="Calibri Light"/>
          <a:sym typeface="Calibri Light"/>
        </a:defRPr>
      </a:lvl8pPr>
      <a:lvl9pPr>
        <a:lnSpc>
          <a:spcPct val="90000"/>
        </a:lnSpc>
        <a:defRPr sz="4400">
          <a:latin typeface="Calibri Light"/>
          <a:ea typeface="Calibri Light"/>
          <a:cs typeface="Calibri Light"/>
          <a:sym typeface="Calibri Light"/>
        </a:defRPr>
      </a:lvl9pPr>
    </p:titleStyle>
    <p:bodyStyle>
      <a:lvl1pPr marL="228600" indent="-228600">
        <a:lnSpc>
          <a:spcPct val="90000"/>
        </a:lnSpc>
        <a:spcBef>
          <a:spcPts val="1000"/>
        </a:spcBef>
        <a:buSzPct val="100000"/>
        <a:buFont typeface="Arial"/>
        <a:buChar char="•"/>
        <a:defRPr sz="2800">
          <a:latin typeface="Calibri"/>
          <a:ea typeface="Calibri"/>
          <a:cs typeface="Calibri"/>
          <a:sym typeface="Calibri"/>
        </a:defRPr>
      </a:lvl1pPr>
      <a:lvl2pPr marL="723900" indent="-266700">
        <a:lnSpc>
          <a:spcPct val="90000"/>
        </a:lnSpc>
        <a:spcBef>
          <a:spcPts val="1000"/>
        </a:spcBef>
        <a:buSzPct val="100000"/>
        <a:buFont typeface="Arial"/>
        <a:buChar char="•"/>
        <a:defRPr sz="2800">
          <a:latin typeface="Calibri"/>
          <a:ea typeface="Calibri"/>
          <a:cs typeface="Calibri"/>
          <a:sym typeface="Calibri"/>
        </a:defRPr>
      </a:lvl2pPr>
      <a:lvl3pPr marL="1234439" indent="-320039">
        <a:lnSpc>
          <a:spcPct val="90000"/>
        </a:lnSpc>
        <a:spcBef>
          <a:spcPts val="1000"/>
        </a:spcBef>
        <a:buSzPct val="100000"/>
        <a:buFont typeface="Arial"/>
        <a:buChar char="•"/>
        <a:defRPr sz="2800">
          <a:latin typeface="Calibri"/>
          <a:ea typeface="Calibri"/>
          <a:cs typeface="Calibri"/>
          <a:sym typeface="Calibri"/>
        </a:defRPr>
      </a:lvl3pPr>
      <a:lvl4pPr marL="1727200" indent="-355600">
        <a:lnSpc>
          <a:spcPct val="90000"/>
        </a:lnSpc>
        <a:spcBef>
          <a:spcPts val="1000"/>
        </a:spcBef>
        <a:buSzPct val="100000"/>
        <a:buFont typeface="Arial"/>
        <a:buChar char="•"/>
        <a:defRPr sz="2800">
          <a:latin typeface="Calibri"/>
          <a:ea typeface="Calibri"/>
          <a:cs typeface="Calibri"/>
          <a:sym typeface="Calibri"/>
        </a:defRPr>
      </a:lvl4pPr>
      <a:lvl5pPr marL="2184400" indent="-355600">
        <a:lnSpc>
          <a:spcPct val="90000"/>
        </a:lnSpc>
        <a:spcBef>
          <a:spcPts val="1000"/>
        </a:spcBef>
        <a:buSzPct val="100000"/>
        <a:buFont typeface="Arial"/>
        <a:buChar char="•"/>
        <a:defRPr sz="2800">
          <a:latin typeface="Calibri"/>
          <a:ea typeface="Calibri"/>
          <a:cs typeface="Calibri"/>
          <a:sym typeface="Calibri"/>
        </a:defRPr>
      </a:lvl5pPr>
      <a:lvl6pPr marL="2641600" indent="-355600">
        <a:lnSpc>
          <a:spcPct val="90000"/>
        </a:lnSpc>
        <a:spcBef>
          <a:spcPts val="1000"/>
        </a:spcBef>
        <a:buSzPct val="100000"/>
        <a:buFont typeface="Arial"/>
        <a:buChar char="•"/>
        <a:defRPr sz="2800">
          <a:latin typeface="Calibri"/>
          <a:ea typeface="Calibri"/>
          <a:cs typeface="Calibri"/>
          <a:sym typeface="Calibri"/>
        </a:defRPr>
      </a:lvl6pPr>
      <a:lvl7pPr marL="3098800" indent="-355600">
        <a:lnSpc>
          <a:spcPct val="90000"/>
        </a:lnSpc>
        <a:spcBef>
          <a:spcPts val="1000"/>
        </a:spcBef>
        <a:buSzPct val="100000"/>
        <a:buFont typeface="Arial"/>
        <a:buChar char="•"/>
        <a:defRPr sz="2800">
          <a:latin typeface="Calibri"/>
          <a:ea typeface="Calibri"/>
          <a:cs typeface="Calibri"/>
          <a:sym typeface="Calibri"/>
        </a:defRPr>
      </a:lvl7pPr>
      <a:lvl8pPr marL="3556000" indent="-355600">
        <a:lnSpc>
          <a:spcPct val="90000"/>
        </a:lnSpc>
        <a:spcBef>
          <a:spcPts val="1000"/>
        </a:spcBef>
        <a:buSzPct val="100000"/>
        <a:buFont typeface="Arial"/>
        <a:buChar char="•"/>
        <a:defRPr sz="2800">
          <a:latin typeface="Calibri"/>
          <a:ea typeface="Calibri"/>
          <a:cs typeface="Calibri"/>
          <a:sym typeface="Calibri"/>
        </a:defRPr>
      </a:lvl8pPr>
      <a:lvl9pPr marL="4013200" indent="-355600">
        <a:lnSpc>
          <a:spcPct val="90000"/>
        </a:lnSpc>
        <a:spcBef>
          <a:spcPts val="1000"/>
        </a:spcBef>
        <a:buSzPct val="100000"/>
        <a:buFont typeface="Arial"/>
        <a:buChar char="•"/>
        <a:defRPr sz="28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slide" Target="slide13.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png"/><Relationship Id="rId9"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4.e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project-star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image2.jpg"/>
          <p:cNvPicPr/>
          <p:nvPr/>
        </p:nvPicPr>
        <p:blipFill rotWithShape="1">
          <a:blip r:embed="rId2"/>
          <a:srcRect t="14594" b="20007"/>
          <a:stretch/>
        </p:blipFill>
        <p:spPr>
          <a:xfrm>
            <a:off x="1587482" y="5821509"/>
            <a:ext cx="9032870" cy="1036491"/>
          </a:xfrm>
          <a:prstGeom prst="rect">
            <a:avLst/>
          </a:prstGeom>
          <a:ln w="12700">
            <a:miter lim="400000"/>
          </a:ln>
        </p:spPr>
      </p:pic>
      <p:pic>
        <p:nvPicPr>
          <p:cNvPr id="60" name="image1.png"/>
          <p:cNvPicPr/>
          <p:nvPr/>
        </p:nvPicPr>
        <p:blipFill rotWithShape="1">
          <a:blip r:embed="rId3"/>
          <a:srcRect t="8893" b="13838"/>
          <a:stretch/>
        </p:blipFill>
        <p:spPr>
          <a:xfrm>
            <a:off x="1254255" y="0"/>
            <a:ext cx="9683489" cy="1101784"/>
          </a:xfrm>
          <a:prstGeom prst="rect">
            <a:avLst/>
          </a:prstGeom>
          <a:ln w="12700">
            <a:miter lim="400000"/>
          </a:ln>
        </p:spPr>
      </p:pic>
      <p:sp>
        <p:nvSpPr>
          <p:cNvPr id="57" name="Shape 57"/>
          <p:cNvSpPr/>
          <p:nvPr/>
        </p:nvSpPr>
        <p:spPr>
          <a:xfrm>
            <a:off x="-6761" y="1049639"/>
            <a:ext cx="12198761" cy="60068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lvl="0">
              <a:lnSpc>
                <a:spcPct val="150000"/>
              </a:lnSpc>
            </a:pPr>
            <a:r>
              <a:rPr sz="800">
                <a:latin typeface="Verdana Bold"/>
                <a:ea typeface="Verdana Bold"/>
                <a:cs typeface="Verdana Bold"/>
                <a:sym typeface="Verdana Bold"/>
              </a:rPr>
              <a:t>Project:</a:t>
            </a:r>
            <a:r>
              <a:rPr sz="800">
                <a:latin typeface="Verdana"/>
                <a:ea typeface="Verdana"/>
                <a:cs typeface="Verdana"/>
                <a:sym typeface="Verdana"/>
              </a:rPr>
              <a:t> STARS (Successfully Teaching AstRonomy in Schools)		 			</a:t>
            </a:r>
          </a:p>
          <a:p>
            <a:pPr lvl="0">
              <a:lnSpc>
                <a:spcPct val="150000"/>
              </a:lnSpc>
            </a:pPr>
            <a:r>
              <a:rPr sz="800">
                <a:latin typeface="Verdana"/>
                <a:ea typeface="Verdana"/>
                <a:cs typeface="Verdana"/>
                <a:sym typeface="Verdana"/>
              </a:rPr>
              <a:t>This project has been funded with the support of the Erasmus+ Programme, K2 Action, Strategic Partnerships in School Education.</a:t>
            </a:r>
          </a:p>
          <a:p>
            <a:pPr lvl="0">
              <a:lnSpc>
                <a:spcPct val="150000"/>
              </a:lnSpc>
            </a:pPr>
            <a:r>
              <a:rPr sz="800">
                <a:latin typeface="Verdana Bold"/>
                <a:ea typeface="Verdana Bold"/>
                <a:cs typeface="Verdana Bold"/>
                <a:sym typeface="Verdana Bold"/>
              </a:rPr>
              <a:t>Project Agreement Number:</a:t>
            </a:r>
            <a:r>
              <a:rPr sz="800">
                <a:latin typeface="Verdana"/>
                <a:ea typeface="Verdana"/>
                <a:cs typeface="Verdana"/>
                <a:sym typeface="Verdana"/>
              </a:rPr>
              <a:t> </a:t>
            </a:r>
            <a:r>
              <a:rPr sz="800"/>
              <a:t>2017-1-SK01-KA201-035344 				</a:t>
            </a:r>
          </a:p>
        </p:txBody>
      </p:sp>
      <p:sp>
        <p:nvSpPr>
          <p:cNvPr id="58" name="Shape 58"/>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59" name="Shape 59"/>
          <p:cNvSpPr/>
          <p:nvPr/>
        </p:nvSpPr>
        <p:spPr>
          <a:xfrm>
            <a:off x="-6761" y="1847151"/>
            <a:ext cx="12198761" cy="3108543"/>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lgn="ctr"/>
            <a:r>
              <a:rPr lang="en-GB" sz="5400" b="1" dirty="0" smtClean="0">
                <a:solidFill>
                  <a:schemeClr val="accent2">
                    <a:lumMod val="50000"/>
                  </a:schemeClr>
                </a:solidFill>
                <a:latin typeface="Franklin Gothic Book" panose="020B0503020102020204" pitchFamily="34" charset="0"/>
              </a:rPr>
              <a:t>Training programme for teachers </a:t>
            </a:r>
            <a:r>
              <a:rPr lang="en-GB" sz="5400" b="1" dirty="0" smtClean="0">
                <a:solidFill>
                  <a:srgbClr val="843C0B"/>
                </a:solidFill>
                <a:latin typeface="Franklin Gothic Book"/>
                <a:ea typeface="Franklin Gothic Book"/>
                <a:cs typeface="Franklin Gothic Book"/>
                <a:sym typeface="Franklin Gothic Book"/>
              </a:rPr>
              <a:t>(O2)</a:t>
            </a:r>
          </a:p>
          <a:p>
            <a:pPr lvl="0" algn="ctr"/>
            <a:endParaRPr lang="en-GB" sz="1000" dirty="0" smtClean="0"/>
          </a:p>
          <a:p>
            <a:pPr lvl="0" algn="ctr"/>
            <a:r>
              <a:rPr lang="en-GB" sz="4400" b="1" dirty="0" smtClean="0">
                <a:solidFill>
                  <a:srgbClr val="152392"/>
                </a:solidFill>
              </a:rPr>
              <a:t>Module #2</a:t>
            </a:r>
          </a:p>
          <a:p>
            <a:pPr lvl="0" algn="ctr"/>
            <a:r>
              <a:rPr lang="en-GB" sz="4400" b="1" u="sng" dirty="0">
                <a:solidFill>
                  <a:srgbClr val="152392"/>
                </a:solidFill>
              </a:rPr>
              <a:t>Motion of Celestial Bodies</a:t>
            </a:r>
            <a:r>
              <a:rPr lang="en-GB" sz="4400" b="1" dirty="0" smtClean="0">
                <a:solidFill>
                  <a:srgbClr val="152392"/>
                </a:solidFill>
              </a:rPr>
              <a:t/>
            </a:r>
            <a:br>
              <a:rPr lang="en-GB" sz="4400" b="1" dirty="0" smtClean="0">
                <a:solidFill>
                  <a:srgbClr val="152392"/>
                </a:solidFill>
              </a:rPr>
            </a:br>
            <a:r>
              <a:rPr lang="en-GB" sz="4400" b="1" dirty="0" smtClean="0">
                <a:solidFill>
                  <a:srgbClr val="152392"/>
                </a:solidFill>
              </a:rPr>
              <a:t>Kepler</a:t>
            </a:r>
            <a:r>
              <a:rPr lang="cs-CZ" sz="4400" b="1" dirty="0" smtClean="0">
                <a:solidFill>
                  <a:srgbClr val="152392"/>
                </a:solidFill>
              </a:rPr>
              <a:t>‘s</a:t>
            </a:r>
            <a:r>
              <a:rPr lang="en-GB" sz="4400" b="1" dirty="0" smtClean="0">
                <a:solidFill>
                  <a:srgbClr val="152392"/>
                </a:solidFill>
              </a:rPr>
              <a:t> </a:t>
            </a:r>
            <a:r>
              <a:rPr lang="cs-CZ" sz="4400" b="1" dirty="0" err="1" smtClean="0">
                <a:solidFill>
                  <a:srgbClr val="152392"/>
                </a:solidFill>
              </a:rPr>
              <a:t>laws</a:t>
            </a:r>
            <a:endParaRPr lang="en-GB" sz="4400" b="1" dirty="0">
              <a:solidFill>
                <a:srgbClr val="152392"/>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1C18904F-1950-41AD-91F0-AD8C93268D26}"/>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84D019DC-F0A9-4F96-9483-B2CDA3C8181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52" name="Shape 152"/>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55" name="Shape 155"/>
          <p:cNvSpPr/>
          <p:nvPr/>
        </p:nvSpPr>
        <p:spPr>
          <a:xfrm>
            <a:off x="0" y="1054369"/>
            <a:ext cx="12192000"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List of Practical activities</a:t>
            </a:r>
            <a:endParaRPr lang="en-GB" sz="4400" u="sng" dirty="0">
              <a:solidFill>
                <a:srgbClr val="002060"/>
              </a:solidFill>
            </a:endParaRPr>
          </a:p>
        </p:txBody>
      </p:sp>
      <p:sp>
        <p:nvSpPr>
          <p:cNvPr id="156" name="Shape 156"/>
          <p:cNvSpPr/>
          <p:nvPr/>
        </p:nvSpPr>
        <p:spPr>
          <a:xfrm>
            <a:off x="261256" y="1941135"/>
            <a:ext cx="11685322" cy="5847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buClr>
                <a:srgbClr val="002060"/>
              </a:buClr>
              <a:buSzPct val="100000"/>
            </a:pPr>
            <a:r>
              <a:rPr lang="en-GB" sz="1600" dirty="0" smtClean="0">
                <a:solidFill>
                  <a:srgbClr val="002060"/>
                </a:solidFill>
                <a:hlinkClick r:id="rId4" action="ppaction://hlinksldjump"/>
              </a:rPr>
              <a:t>2.1.1	Alien vs. earthling</a:t>
            </a:r>
            <a:endParaRPr lang="en-GB" sz="1600" dirty="0" smtClean="0">
              <a:solidFill>
                <a:srgbClr val="002060"/>
              </a:solidFill>
            </a:endParaRPr>
          </a:p>
          <a:p>
            <a:pPr lvl="0">
              <a:buClr>
                <a:srgbClr val="002060"/>
              </a:buClr>
              <a:buSzPct val="100000"/>
            </a:pPr>
            <a:r>
              <a:rPr lang="en-GB" sz="1600" dirty="0" smtClean="0">
                <a:solidFill>
                  <a:srgbClr val="002060"/>
                </a:solidFill>
                <a:hlinkClick r:id="rId5" action="ppaction://hlinksldjump"/>
              </a:rPr>
              <a:t>2.1.2	Light as…supermassive black hole!</a:t>
            </a:r>
            <a:endParaRPr lang="en-GB" sz="1600" dirty="0">
              <a:solidFill>
                <a:srgbClr val="002060"/>
              </a:solidFill>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73" name="Shape 173"/>
          <p:cNvSpPr/>
          <p:nvPr/>
        </p:nvSpPr>
        <p:spPr>
          <a:xfrm>
            <a:off x="261256" y="920953"/>
            <a:ext cx="11685322" cy="769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2.1.1 Task IV: Alien vs. earthling</a:t>
            </a:r>
            <a:endParaRPr lang="en-GB" sz="3200" dirty="0">
              <a:solidFill>
                <a:srgbClr val="02236A"/>
              </a:solidFill>
            </a:endParaRPr>
          </a:p>
        </p:txBody>
      </p:sp>
      <p:sp>
        <p:nvSpPr>
          <p:cNvPr id="174" name="Shape 174"/>
          <p:cNvSpPr/>
          <p:nvPr/>
        </p:nvSpPr>
        <p:spPr>
          <a:xfrm>
            <a:off x="261256" y="3261702"/>
            <a:ext cx="116853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Materials and tools: </a:t>
            </a:r>
            <a:r>
              <a:rPr lang="en-GB" sz="2800" dirty="0" smtClean="0">
                <a:solidFill>
                  <a:srgbClr val="002060"/>
                </a:solidFill>
              </a:rPr>
              <a:t>Calculator</a:t>
            </a:r>
            <a:endParaRPr lang="en-GB" sz="3600" dirty="0">
              <a:solidFill>
                <a:srgbClr val="002060"/>
              </a:solidFill>
            </a:endParaRPr>
          </a:p>
        </p:txBody>
      </p:sp>
      <p:sp>
        <p:nvSpPr>
          <p:cNvPr id="175" name="Shape 175"/>
          <p:cNvSpPr/>
          <p:nvPr/>
        </p:nvSpPr>
        <p:spPr>
          <a:xfrm>
            <a:off x="261256" y="4179565"/>
            <a:ext cx="116853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Procedure: </a:t>
            </a:r>
            <a:r>
              <a:rPr lang="en-GB" sz="2800" dirty="0" smtClean="0">
                <a:solidFill>
                  <a:srgbClr val="002060"/>
                </a:solidFill>
              </a:rPr>
              <a:t>Pupils calculate parameters of comet trajectory.</a:t>
            </a:r>
            <a:endParaRPr lang="en-GB" sz="2800" dirty="0">
              <a:solidFill>
                <a:srgbClr val="002060"/>
              </a:solidFill>
            </a:endParaRPr>
          </a:p>
        </p:txBody>
      </p:sp>
      <p:sp>
        <p:nvSpPr>
          <p:cNvPr id="176" name="Shape 176"/>
          <p:cNvSpPr/>
          <p:nvPr/>
        </p:nvSpPr>
        <p:spPr>
          <a:xfrm>
            <a:off x="261256" y="1937439"/>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Methodical part: </a:t>
            </a:r>
            <a:r>
              <a:rPr lang="en-GB" sz="2800" dirty="0" smtClean="0">
                <a:solidFill>
                  <a:srgbClr val="002060"/>
                </a:solidFill>
              </a:rPr>
              <a:t>Using 2nd a 3rd Kepler‘s laws calculate parameters of comet trajectory.</a:t>
            </a:r>
            <a:endParaRPr lang="en-GB" sz="2800" dirty="0">
              <a:solidFill>
                <a:srgbClr val="002060"/>
              </a:solidFill>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dirty="0"/>
              <a:t>The current publication reflects only the author´s view and neither the Slovak National Agency, nor the European Commission are responsible for any use that may be made of the information it contains.</a:t>
            </a:r>
          </a:p>
        </p:txBody>
      </p:sp>
      <p:pic>
        <p:nvPicPr>
          <p:cNvPr id="11" name="obrázek 1" descr="C:\Users\Libor\Downloads\elipsa4.png"/>
          <p:cNvPicPr/>
          <p:nvPr/>
        </p:nvPicPr>
        <p:blipFill>
          <a:blip r:embed="rId4" cstate="print"/>
          <a:srcRect/>
          <a:stretch>
            <a:fillRect/>
          </a:stretch>
        </p:blipFill>
        <p:spPr bwMode="auto">
          <a:xfrm>
            <a:off x="2271253" y="1708272"/>
            <a:ext cx="7454712" cy="3561871"/>
          </a:xfrm>
          <a:prstGeom prst="rect">
            <a:avLst/>
          </a:prstGeom>
          <a:noFill/>
          <a:ln w="9525">
            <a:noFill/>
            <a:miter lim="800000"/>
            <a:headEnd/>
            <a:tailEnd/>
          </a:ln>
        </p:spPr>
      </p:pic>
      <p:sp>
        <p:nvSpPr>
          <p:cNvPr id="2" name="TextovéPole 1"/>
          <p:cNvSpPr txBox="1"/>
          <p:nvPr/>
        </p:nvSpPr>
        <p:spPr>
          <a:xfrm>
            <a:off x="8394381" y="3697715"/>
            <a:ext cx="1963036"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cs-CZ" sz="1800" b="0" i="0" u="none" strike="noStrike" cap="none" spc="0" normalizeH="0" baseline="0" dirty="0" smtClean="0">
                <a:ln>
                  <a:noFill/>
                </a:ln>
                <a:solidFill>
                  <a:srgbClr val="000000"/>
                </a:solidFill>
                <a:effectLst/>
                <a:uFillTx/>
                <a:latin typeface="Calibri"/>
                <a:ea typeface="Calibri"/>
                <a:cs typeface="Calibri"/>
                <a:sym typeface="Calibri"/>
              </a:rPr>
              <a:t>perihelium </a:t>
            </a:r>
            <a:r>
              <a:rPr kumimoji="0" lang="cs-CZ" sz="1800" b="0" i="0" u="none" strike="noStrike" cap="none" spc="0" normalizeH="0" baseline="0" dirty="0">
                <a:ln>
                  <a:noFill/>
                </a:ln>
                <a:solidFill>
                  <a:srgbClr val="000000"/>
                </a:solidFill>
                <a:effectLst/>
                <a:uFillTx/>
                <a:latin typeface="Calibri"/>
                <a:ea typeface="Calibri"/>
                <a:cs typeface="Calibri"/>
                <a:sym typeface="Calibri"/>
              </a:rPr>
              <a:t>= </a:t>
            </a:r>
            <a:r>
              <a:rPr kumimoji="0" lang="cs-CZ" sz="1800" b="0" i="0" u="none" strike="noStrike" cap="none" spc="0" normalizeH="0" baseline="0" dirty="0" smtClean="0">
                <a:ln>
                  <a:noFill/>
                </a:ln>
                <a:solidFill>
                  <a:srgbClr val="000000"/>
                </a:solidFill>
                <a:effectLst/>
                <a:uFillTx/>
                <a:latin typeface="Calibri"/>
                <a:ea typeface="Calibri"/>
                <a:cs typeface="Calibri"/>
                <a:sym typeface="Calibri"/>
              </a:rPr>
              <a:t>0.5 </a:t>
            </a:r>
            <a:r>
              <a:rPr kumimoji="0" lang="cs-CZ" sz="1800" b="0" i="0" u="none" strike="noStrike" cap="none" spc="0" normalizeH="0" baseline="0" dirty="0">
                <a:ln>
                  <a:noFill/>
                </a:ln>
                <a:solidFill>
                  <a:srgbClr val="000000"/>
                </a:solidFill>
                <a:effectLst/>
                <a:uFillTx/>
                <a:latin typeface="Calibri"/>
                <a:ea typeface="Calibri"/>
                <a:cs typeface="Calibri"/>
                <a:sym typeface="Calibri"/>
              </a:rPr>
              <a:t>au</a:t>
            </a:r>
          </a:p>
        </p:txBody>
      </p:sp>
      <p:sp>
        <p:nvSpPr>
          <p:cNvPr id="12" name="TextovéPole 11"/>
          <p:cNvSpPr txBox="1"/>
          <p:nvPr/>
        </p:nvSpPr>
        <p:spPr>
          <a:xfrm>
            <a:off x="1585781" y="3099845"/>
            <a:ext cx="1716173"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cs-CZ" sz="1800" b="0" i="0" u="none" strike="noStrike" cap="none" spc="0" normalizeH="0" baseline="0" dirty="0" err="1" smtClean="0">
                <a:ln>
                  <a:noFill/>
                </a:ln>
                <a:solidFill>
                  <a:srgbClr val="000000"/>
                </a:solidFill>
                <a:effectLst/>
                <a:uFillTx/>
                <a:latin typeface="Calibri"/>
                <a:ea typeface="Calibri"/>
                <a:cs typeface="Calibri"/>
                <a:sym typeface="Calibri"/>
              </a:rPr>
              <a:t>afelium</a:t>
            </a:r>
            <a:r>
              <a:rPr kumimoji="0" lang="cs-CZ" sz="1800" b="0" i="0" u="none" strike="noStrike" cap="none" spc="0" normalizeH="0" baseline="0" dirty="0" smtClean="0">
                <a:ln>
                  <a:noFill/>
                </a:ln>
                <a:solidFill>
                  <a:srgbClr val="000000"/>
                </a:solidFill>
                <a:effectLst/>
                <a:uFillTx/>
                <a:latin typeface="Calibri"/>
                <a:ea typeface="Calibri"/>
                <a:cs typeface="Calibri"/>
                <a:sym typeface="Calibri"/>
              </a:rPr>
              <a:t> </a:t>
            </a:r>
            <a:r>
              <a:rPr kumimoji="0" lang="cs-CZ" sz="1800" b="0" i="0" u="none" strike="noStrike" cap="none" spc="0" normalizeH="0" baseline="0" dirty="0">
                <a:ln>
                  <a:noFill/>
                </a:ln>
                <a:solidFill>
                  <a:srgbClr val="000000"/>
                </a:solidFill>
                <a:effectLst/>
                <a:uFillTx/>
                <a:latin typeface="Calibri"/>
                <a:ea typeface="Calibri"/>
                <a:cs typeface="Calibri"/>
                <a:sym typeface="Calibri"/>
              </a:rPr>
              <a:t>= </a:t>
            </a:r>
            <a:r>
              <a:rPr kumimoji="0" lang="cs-CZ" sz="1800" b="0" i="0" u="none" strike="noStrike" cap="none" spc="0" normalizeH="0" baseline="0" dirty="0" smtClean="0">
                <a:ln>
                  <a:noFill/>
                </a:ln>
                <a:solidFill>
                  <a:srgbClr val="000000"/>
                </a:solidFill>
                <a:effectLst/>
                <a:uFillTx/>
                <a:latin typeface="Calibri"/>
                <a:ea typeface="Calibri"/>
                <a:cs typeface="Calibri"/>
                <a:sym typeface="Calibri"/>
              </a:rPr>
              <a:t>31.5 </a:t>
            </a:r>
            <a:r>
              <a:rPr kumimoji="0" lang="cs-CZ" sz="1800" b="0" i="0" u="none" strike="noStrike" cap="none" spc="0" normalizeH="0" baseline="0" dirty="0">
                <a:ln>
                  <a:noFill/>
                </a:ln>
                <a:solidFill>
                  <a:srgbClr val="000000"/>
                </a:solidFill>
                <a:effectLst/>
                <a:uFillTx/>
                <a:latin typeface="Calibri"/>
                <a:ea typeface="Calibri"/>
                <a:cs typeface="Calibri"/>
                <a:sym typeface="Calibri"/>
              </a:rPr>
              <a:t>au</a:t>
            </a:r>
          </a:p>
        </p:txBody>
      </p:sp>
      <p:sp>
        <p:nvSpPr>
          <p:cNvPr id="3" name="Obdélník 2"/>
          <p:cNvSpPr/>
          <p:nvPr/>
        </p:nvSpPr>
        <p:spPr>
          <a:xfrm>
            <a:off x="261256" y="1720280"/>
            <a:ext cx="2771502" cy="1200329"/>
          </a:xfrm>
          <a:prstGeom prst="rect">
            <a:avLst/>
          </a:prstGeom>
        </p:spPr>
        <p:txBody>
          <a:bodyPr wrap="square">
            <a:spAutoFit/>
          </a:bodyPr>
          <a:lstStyle/>
          <a:p>
            <a:pPr marL="285750" indent="-285750">
              <a:buFont typeface="Arial" panose="020B0604020202020204" pitchFamily="34" charset="0"/>
              <a:buChar char="•"/>
            </a:pPr>
            <a:r>
              <a:rPr lang="en-GB" dirty="0" smtClean="0">
                <a:latin typeface="Calibri" panose="020F0502020204030204" pitchFamily="34" charset="0"/>
                <a:ea typeface="SimSun" panose="02010600030101010101" pitchFamily="2" charset="-122"/>
                <a:cs typeface="Calibri" panose="020F0502020204030204" pitchFamily="34" charset="0"/>
              </a:rPr>
              <a:t>semi-major and semi-minor axes, linear and numerical eccentricity of ellipse	(1st KL)</a:t>
            </a:r>
            <a:endParaRPr lang="en-GB" dirty="0">
              <a:latin typeface="Calibri" panose="020F0502020204030204" pitchFamily="34" charset="0"/>
              <a:cs typeface="Calibri" panose="020F0502020204030204" pitchFamily="34" charset="0"/>
            </a:endParaRPr>
          </a:p>
        </p:txBody>
      </p:sp>
      <p:cxnSp>
        <p:nvCxnSpPr>
          <p:cNvPr id="5" name="Přímá spojnice 4"/>
          <p:cNvCxnSpPr/>
          <p:nvPr/>
        </p:nvCxnSpPr>
        <p:spPr>
          <a:xfrm>
            <a:off x="5825613" y="1946787"/>
            <a:ext cx="0" cy="1651819"/>
          </a:xfrm>
          <a:prstGeom prst="line">
            <a:avLst/>
          </a:prstGeom>
          <a:noFill/>
          <a:ln w="57150" cap="flat">
            <a:solidFill>
              <a:srgbClr val="FF0000"/>
            </a:solidFill>
            <a:prstDash val="solid"/>
            <a:miter lim="800000"/>
          </a:ln>
          <a:effectLst/>
        </p:spPr>
        <p:style>
          <a:lnRef idx="0">
            <a:scrgbClr r="0" g="0" b="0"/>
          </a:lnRef>
          <a:fillRef idx="0">
            <a:scrgbClr r="0" g="0" b="0"/>
          </a:fillRef>
          <a:effectRef idx="0">
            <a:scrgbClr r="0" g="0" b="0"/>
          </a:effectRef>
          <a:fontRef idx="none"/>
        </p:style>
      </p:cxnSp>
      <p:sp>
        <p:nvSpPr>
          <p:cNvPr id="8" name="TextovéPole 7"/>
          <p:cNvSpPr txBox="1"/>
          <p:nvPr/>
        </p:nvSpPr>
        <p:spPr>
          <a:xfrm>
            <a:off x="5501148" y="2492162"/>
            <a:ext cx="21415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cs-CZ" sz="1800" b="0" i="1" u="none" strike="noStrike" cap="none" spc="0" normalizeH="0" baseline="0" dirty="0">
                <a:ln>
                  <a:noFill/>
                </a:ln>
                <a:solidFill>
                  <a:srgbClr val="FF0000"/>
                </a:solidFill>
                <a:effectLst/>
                <a:uFillTx/>
                <a:latin typeface="Calibri"/>
                <a:ea typeface="Calibri"/>
                <a:cs typeface="Calibri"/>
                <a:sym typeface="Calibri"/>
              </a:rPr>
              <a:t>b</a:t>
            </a:r>
          </a:p>
        </p:txBody>
      </p:sp>
      <p:cxnSp>
        <p:nvCxnSpPr>
          <p:cNvPr id="21" name="Přímá spojnice 20"/>
          <p:cNvCxnSpPr/>
          <p:nvPr/>
        </p:nvCxnSpPr>
        <p:spPr>
          <a:xfrm flipH="1">
            <a:off x="3318387" y="3598606"/>
            <a:ext cx="2507226" cy="0"/>
          </a:xfrm>
          <a:prstGeom prst="line">
            <a:avLst/>
          </a:prstGeom>
          <a:noFill/>
          <a:ln w="57150" cap="flat">
            <a:solidFill>
              <a:srgbClr val="FF0000"/>
            </a:solidFill>
            <a:prstDash val="solid"/>
            <a:miter lim="800000"/>
          </a:ln>
          <a:effectLst/>
        </p:spPr>
        <p:style>
          <a:lnRef idx="0">
            <a:scrgbClr r="0" g="0" b="0"/>
          </a:lnRef>
          <a:fillRef idx="0">
            <a:scrgbClr r="0" g="0" b="0"/>
          </a:fillRef>
          <a:effectRef idx="0">
            <a:scrgbClr r="0" g="0" b="0"/>
          </a:effectRef>
          <a:fontRef idx="none"/>
        </p:style>
      </p:cxnSp>
      <p:sp>
        <p:nvSpPr>
          <p:cNvPr id="24" name="TextovéPole 23"/>
          <p:cNvSpPr txBox="1"/>
          <p:nvPr/>
        </p:nvSpPr>
        <p:spPr>
          <a:xfrm>
            <a:off x="4357841" y="3163839"/>
            <a:ext cx="210953"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lang="cs-CZ" i="1" dirty="0">
                <a:solidFill>
                  <a:srgbClr val="FF0000"/>
                </a:solidFill>
              </a:rPr>
              <a:t>a</a:t>
            </a:r>
            <a:endParaRPr kumimoji="0" lang="cs-CZ" sz="1800" b="0" i="1" u="none" strike="noStrike" cap="none" spc="0" normalizeH="0" baseline="0" dirty="0">
              <a:ln>
                <a:noFill/>
              </a:ln>
              <a:solidFill>
                <a:srgbClr val="FF0000"/>
              </a:solidFill>
              <a:effectLst/>
              <a:uFillTx/>
              <a:latin typeface="Calibri"/>
              <a:ea typeface="Calibri"/>
              <a:cs typeface="Calibri"/>
              <a:sym typeface="Calibri"/>
            </a:endParaRPr>
          </a:p>
        </p:txBody>
      </p:sp>
      <p:cxnSp>
        <p:nvCxnSpPr>
          <p:cNvPr id="25" name="Přímá spojnice 24"/>
          <p:cNvCxnSpPr/>
          <p:nvPr/>
        </p:nvCxnSpPr>
        <p:spPr>
          <a:xfrm flipH="1">
            <a:off x="5825613" y="3598606"/>
            <a:ext cx="1887793" cy="0"/>
          </a:xfrm>
          <a:prstGeom prst="line">
            <a:avLst/>
          </a:prstGeom>
          <a:noFill/>
          <a:ln w="57150" cap="flat">
            <a:solidFill>
              <a:srgbClr val="FF0000"/>
            </a:solidFill>
            <a:prstDash val="solid"/>
            <a:miter lim="800000"/>
          </a:ln>
          <a:effectLst/>
        </p:spPr>
        <p:style>
          <a:lnRef idx="0">
            <a:scrgbClr r="0" g="0" b="0"/>
          </a:lnRef>
          <a:fillRef idx="0">
            <a:scrgbClr r="0" g="0" b="0"/>
          </a:fillRef>
          <a:effectRef idx="0">
            <a:scrgbClr r="0" g="0" b="0"/>
          </a:effectRef>
          <a:fontRef idx="none"/>
        </p:style>
      </p:cxnSp>
      <p:sp>
        <p:nvSpPr>
          <p:cNvPr id="28" name="TextovéPole 27"/>
          <p:cNvSpPr txBox="1"/>
          <p:nvPr/>
        </p:nvSpPr>
        <p:spPr>
          <a:xfrm>
            <a:off x="6596422" y="3141105"/>
            <a:ext cx="210953"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lang="cs-CZ" i="1" dirty="0">
                <a:solidFill>
                  <a:srgbClr val="FF0000"/>
                </a:solidFill>
              </a:rPr>
              <a:t>e</a:t>
            </a:r>
            <a:endParaRPr kumimoji="0" lang="cs-CZ" sz="1800" b="0" i="1" u="none" strike="noStrike" cap="none" spc="0" normalizeH="0" baseline="0" dirty="0">
              <a:ln>
                <a:noFill/>
              </a:ln>
              <a:solidFill>
                <a:srgbClr val="FF0000"/>
              </a:solidFill>
              <a:effectLst/>
              <a:uFillTx/>
              <a:latin typeface="Calibri"/>
              <a:ea typeface="Calibri"/>
              <a:cs typeface="Calibri"/>
              <a:sym typeface="Calibri"/>
            </a:endParaRPr>
          </a:p>
        </p:txBody>
      </p:sp>
      <p:pic>
        <p:nvPicPr>
          <p:cNvPr id="23" name="Obrázek 22"/>
          <p:cNvPicPr>
            <a:picLocks noChangeAspect="1"/>
          </p:cNvPicPr>
          <p:nvPr/>
        </p:nvPicPr>
        <p:blipFill rotWithShape="1">
          <a:blip r:embed="rId5"/>
          <a:srcRect l="37400" r="36876"/>
          <a:stretch/>
        </p:blipFill>
        <p:spPr>
          <a:xfrm>
            <a:off x="286641" y="3907162"/>
            <a:ext cx="1889700" cy="471079"/>
          </a:xfrm>
          <a:prstGeom prst="rect">
            <a:avLst/>
          </a:prstGeom>
        </p:spPr>
      </p:pic>
      <p:pic>
        <p:nvPicPr>
          <p:cNvPr id="27" name="Obrázek 26"/>
          <p:cNvPicPr>
            <a:picLocks noChangeAspect="1"/>
          </p:cNvPicPr>
          <p:nvPr/>
        </p:nvPicPr>
        <p:blipFill rotWithShape="1">
          <a:blip r:embed="rId6"/>
          <a:srcRect l="30395" r="30706"/>
          <a:stretch/>
        </p:blipFill>
        <p:spPr>
          <a:xfrm>
            <a:off x="226398" y="4487858"/>
            <a:ext cx="2857544" cy="277535"/>
          </a:xfrm>
          <a:prstGeom prst="rect">
            <a:avLst/>
          </a:prstGeom>
        </p:spPr>
      </p:pic>
      <p:pic>
        <p:nvPicPr>
          <p:cNvPr id="29" name="Obrázek 28"/>
          <p:cNvPicPr>
            <a:picLocks noChangeAspect="1"/>
          </p:cNvPicPr>
          <p:nvPr/>
        </p:nvPicPr>
        <p:blipFill rotWithShape="1">
          <a:blip r:embed="rId7"/>
          <a:srcRect l="35219" r="35478"/>
          <a:stretch/>
        </p:blipFill>
        <p:spPr>
          <a:xfrm>
            <a:off x="286641" y="4900813"/>
            <a:ext cx="2152616" cy="319530"/>
          </a:xfrm>
          <a:prstGeom prst="rect">
            <a:avLst/>
          </a:prstGeom>
        </p:spPr>
      </p:pic>
      <p:sp>
        <p:nvSpPr>
          <p:cNvPr id="30" name="Obdélník 29"/>
          <p:cNvSpPr/>
          <p:nvPr/>
        </p:nvSpPr>
        <p:spPr>
          <a:xfrm>
            <a:off x="8394381" y="1551042"/>
            <a:ext cx="2520242" cy="369332"/>
          </a:xfrm>
          <a:prstGeom prst="rect">
            <a:avLst/>
          </a:prstGeom>
        </p:spPr>
        <p:txBody>
          <a:bodyPr wrap="none">
            <a:spAutoFit/>
          </a:bodyPr>
          <a:lstStyle/>
          <a:p>
            <a:pPr marL="285750" indent="-285750">
              <a:buFont typeface="Arial" panose="020B0604020202020204" pitchFamily="34" charset="0"/>
              <a:buChar char="•"/>
            </a:pPr>
            <a:r>
              <a:rPr lang="en-GB" dirty="0" smtClean="0">
                <a:latin typeface="Calibri" panose="020F0502020204030204" pitchFamily="34" charset="0"/>
                <a:ea typeface="SimSun" panose="02010600030101010101" pitchFamily="2" charset="-122"/>
                <a:cs typeface="Calibri" panose="020F0502020204030204" pitchFamily="34" charset="0"/>
              </a:rPr>
              <a:t>comet period (3rd KL)</a:t>
            </a:r>
            <a:endParaRPr lang="en-GB" dirty="0">
              <a:latin typeface="Calibri" panose="020F0502020204030204" pitchFamily="34" charset="0"/>
              <a:cs typeface="Calibri" panose="020F0502020204030204" pitchFamily="34" charset="0"/>
            </a:endParaRPr>
          </a:p>
        </p:txBody>
      </p:sp>
      <p:pic>
        <p:nvPicPr>
          <p:cNvPr id="31" name="Obrázek 30"/>
          <p:cNvPicPr>
            <a:picLocks noChangeAspect="1"/>
          </p:cNvPicPr>
          <p:nvPr/>
        </p:nvPicPr>
        <p:blipFill rotWithShape="1">
          <a:blip r:embed="rId8"/>
          <a:srcRect l="39368" r="39470"/>
          <a:stretch/>
        </p:blipFill>
        <p:spPr>
          <a:xfrm>
            <a:off x="9571862" y="1952578"/>
            <a:ext cx="1554574" cy="335963"/>
          </a:xfrm>
          <a:prstGeom prst="rect">
            <a:avLst/>
          </a:prstGeom>
        </p:spPr>
      </p:pic>
      <p:pic>
        <p:nvPicPr>
          <p:cNvPr id="162" name="Obrázek 161"/>
          <p:cNvPicPr>
            <a:picLocks noChangeAspect="1"/>
          </p:cNvPicPr>
          <p:nvPr/>
        </p:nvPicPr>
        <p:blipFill rotWithShape="1">
          <a:blip r:embed="rId9"/>
          <a:srcRect l="28892" r="29098"/>
          <a:stretch/>
        </p:blipFill>
        <p:spPr>
          <a:xfrm>
            <a:off x="8772966" y="2375707"/>
            <a:ext cx="3086080" cy="268405"/>
          </a:xfrm>
          <a:prstGeom prst="rect">
            <a:avLst/>
          </a:prstGeom>
        </p:spPr>
      </p:pic>
      <p:pic>
        <p:nvPicPr>
          <p:cNvPr id="163" name="Obrázek 162"/>
          <p:cNvPicPr>
            <a:picLocks noChangeAspect="1"/>
          </p:cNvPicPr>
          <p:nvPr/>
        </p:nvPicPr>
        <p:blipFill rotWithShape="1">
          <a:blip r:embed="rId10"/>
          <a:srcRect l="26039" r="26505"/>
          <a:stretch/>
        </p:blipFill>
        <p:spPr>
          <a:xfrm>
            <a:off x="8606076" y="2560656"/>
            <a:ext cx="3486146" cy="757744"/>
          </a:xfrm>
          <a:prstGeom prst="rect">
            <a:avLst/>
          </a:prstGeom>
        </p:spPr>
      </p:pic>
      <p:pic>
        <p:nvPicPr>
          <p:cNvPr id="164" name="Obrázek 163"/>
          <p:cNvPicPr>
            <a:picLocks noChangeAspect="1"/>
          </p:cNvPicPr>
          <p:nvPr/>
        </p:nvPicPr>
        <p:blipFill rotWithShape="1">
          <a:blip r:embed="rId11"/>
          <a:srcRect l="30581" r="30458"/>
          <a:stretch/>
        </p:blipFill>
        <p:spPr>
          <a:xfrm>
            <a:off x="8520641" y="4870156"/>
            <a:ext cx="2862098" cy="556896"/>
          </a:xfrm>
          <a:prstGeom prst="rect">
            <a:avLst/>
          </a:prstGeom>
        </p:spPr>
      </p:pic>
      <p:sp>
        <p:nvSpPr>
          <p:cNvPr id="165" name="Obdélník 164"/>
          <p:cNvSpPr/>
          <p:nvPr/>
        </p:nvSpPr>
        <p:spPr>
          <a:xfrm>
            <a:off x="8291837" y="4004943"/>
            <a:ext cx="3719661" cy="923330"/>
          </a:xfrm>
          <a:prstGeom prst="rect">
            <a:avLst/>
          </a:prstGeom>
        </p:spPr>
        <p:txBody>
          <a:bodyPr wrap="square">
            <a:spAutoFit/>
          </a:bodyPr>
          <a:lstStyle/>
          <a:p>
            <a:pPr marL="285750" indent="-285750">
              <a:buFont typeface="Arial" panose="020B0604020202020204" pitchFamily="34" charset="0"/>
              <a:buChar char="•"/>
            </a:pPr>
            <a:r>
              <a:rPr lang="en-US" dirty="0">
                <a:latin typeface="Calibri" panose="020F0502020204030204" pitchFamily="34" charset="0"/>
                <a:ea typeface="SimSun" panose="02010600030101010101" pitchFamily="2" charset="-122"/>
                <a:cs typeface="Calibri" panose="020F0502020204030204" pitchFamily="34" charset="0"/>
              </a:rPr>
              <a:t>how many times the comet in perihelion has a higher speed than in aphelion</a:t>
            </a:r>
            <a:r>
              <a:rPr lang="cs-CZ" dirty="0" smtClean="0">
                <a:latin typeface="Calibri" panose="020F0502020204030204" pitchFamily="34" charset="0"/>
                <a:ea typeface="SimSun" panose="02010600030101010101" pitchFamily="2" charset="-122"/>
                <a:cs typeface="Calibri" panose="020F0502020204030204" pitchFamily="34" charset="0"/>
              </a:rPr>
              <a:t> </a:t>
            </a:r>
            <a:r>
              <a:rPr lang="cs-CZ" dirty="0">
                <a:latin typeface="Calibri" panose="020F0502020204030204" pitchFamily="34" charset="0"/>
                <a:ea typeface="SimSun" panose="02010600030101010101" pitchFamily="2" charset="-122"/>
                <a:cs typeface="Calibri" panose="020F0502020204030204" pitchFamily="34" charset="0"/>
              </a:rPr>
              <a:t>	(</a:t>
            </a:r>
            <a:r>
              <a:rPr lang="cs-CZ" dirty="0" smtClean="0">
                <a:latin typeface="Calibri" panose="020F0502020204030204" pitchFamily="34" charset="0"/>
                <a:ea typeface="SimSun" panose="02010600030101010101" pitchFamily="2" charset="-122"/>
                <a:cs typeface="Calibri" panose="020F0502020204030204" pitchFamily="34" charset="0"/>
              </a:rPr>
              <a:t>2nd KL)</a:t>
            </a:r>
            <a:endParaRPr lang="cs-CZ" dirty="0">
              <a:latin typeface="Calibri" panose="020F0502020204030204" pitchFamily="34" charset="0"/>
              <a:cs typeface="Calibri" panose="020F0502020204030204" pitchFamily="34" charset="0"/>
            </a:endParaRPr>
          </a:p>
        </p:txBody>
      </p:sp>
      <p:sp>
        <p:nvSpPr>
          <p:cNvPr id="26" name="Shape 173"/>
          <p:cNvSpPr/>
          <p:nvPr/>
        </p:nvSpPr>
        <p:spPr>
          <a:xfrm>
            <a:off x="261256" y="920953"/>
            <a:ext cx="11685322" cy="7694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3200" dirty="0" smtClean="0">
                <a:solidFill>
                  <a:srgbClr val="02236A"/>
                </a:solidFill>
              </a:rPr>
              <a:t>2.1.1 Task IV: Alien vs. earthling</a:t>
            </a:r>
            <a:endParaRPr lang="en-GB" sz="3200" dirty="0">
              <a:solidFill>
                <a:srgbClr val="02236A"/>
              </a:solidFill>
            </a:endParaRPr>
          </a:p>
        </p:txBody>
      </p:sp>
    </p:spTree>
    <p:extLst>
      <p:ext uri="{BB962C8B-B14F-4D97-AF65-F5344CB8AC3E}">
        <p14:creationId xmlns:p14="http://schemas.microsoft.com/office/powerpoint/2010/main" val="41868675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heckerboard(across)">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heckerboard(across)">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checkerboard(across)">
                                      <p:cBhvr>
                                        <p:cTn id="20" dur="500"/>
                                        <p:tgtEl>
                                          <p:spTgt spid="23"/>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checkerboard(across)">
                                      <p:cBhvr>
                                        <p:cTn id="23" dur="500"/>
                                        <p:tgtEl>
                                          <p:spTgt spid="24"/>
                                        </p:tgtEl>
                                      </p:cBhvr>
                                    </p:animEffect>
                                  </p:childTnLst>
                                </p:cTn>
                              </p:par>
                              <p:par>
                                <p:cTn id="24" presetID="5" presetClass="entr" presetSubtype="10"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checkerboard(across)">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checkerboard(across)">
                                      <p:cBhvr>
                                        <p:cTn id="31" dur="500"/>
                                        <p:tgtEl>
                                          <p:spTgt spid="27"/>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checkerboard(across)">
                                      <p:cBhvr>
                                        <p:cTn id="34" dur="500"/>
                                        <p:tgtEl>
                                          <p:spTgt spid="28"/>
                                        </p:tgtEl>
                                      </p:cBhvr>
                                    </p:animEffect>
                                  </p:childTnLst>
                                </p:cTn>
                              </p:par>
                              <p:par>
                                <p:cTn id="35" presetID="5" presetClass="entr" presetSubtype="1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checkerboard(across)">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checkerboard(across)">
                                      <p:cBhvr>
                                        <p:cTn id="42" dur="500"/>
                                        <p:tgtEl>
                                          <p:spTgt spid="29"/>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checkerboard(across)">
                                      <p:cBhvr>
                                        <p:cTn id="45" dur="500"/>
                                        <p:tgtEl>
                                          <p:spTgt spid="8"/>
                                        </p:tgtEl>
                                      </p:cBhvr>
                                    </p:animEffect>
                                  </p:childTnLst>
                                </p:cTn>
                              </p:par>
                              <p:par>
                                <p:cTn id="46" presetID="5" presetClass="entr" presetSubtype="10" fill="hold" nodeType="with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checkerboard(across)">
                                      <p:cBhvr>
                                        <p:cTn id="48" dur="500"/>
                                        <p:tgtEl>
                                          <p:spTgt spid="5"/>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165"/>
                                        </p:tgtEl>
                                        <p:attrNameLst>
                                          <p:attrName>style.visibility</p:attrName>
                                        </p:attrNameLst>
                                      </p:cBhvr>
                                      <p:to>
                                        <p:strVal val="visible"/>
                                      </p:to>
                                    </p:set>
                                    <p:animEffect transition="in" filter="checkerboard(across)">
                                      <p:cBhvr>
                                        <p:cTn id="53" dur="500"/>
                                        <p:tgtEl>
                                          <p:spTgt spid="165"/>
                                        </p:tgtEl>
                                      </p:cBhvr>
                                    </p:animEffect>
                                  </p:childTnLst>
                                </p:cTn>
                              </p:par>
                              <p:par>
                                <p:cTn id="54" presetID="5" presetClass="entr" presetSubtype="10" fill="hold" nodeType="withEffect">
                                  <p:stCondLst>
                                    <p:cond delay="0"/>
                                  </p:stCondLst>
                                  <p:childTnLst>
                                    <p:set>
                                      <p:cBhvr>
                                        <p:cTn id="55" dur="1" fill="hold">
                                          <p:stCondLst>
                                            <p:cond delay="0"/>
                                          </p:stCondLst>
                                        </p:cTn>
                                        <p:tgtEl>
                                          <p:spTgt spid="164"/>
                                        </p:tgtEl>
                                        <p:attrNameLst>
                                          <p:attrName>style.visibility</p:attrName>
                                        </p:attrNameLst>
                                      </p:cBhvr>
                                      <p:to>
                                        <p:strVal val="visible"/>
                                      </p:to>
                                    </p:set>
                                    <p:animEffect transition="in" filter="checkerboard(across)">
                                      <p:cBhvr>
                                        <p:cTn id="56" dur="500"/>
                                        <p:tgtEl>
                                          <p:spTgt spid="164"/>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checkerboard(across)">
                                      <p:cBhvr>
                                        <p:cTn id="61" dur="500"/>
                                        <p:tgtEl>
                                          <p:spTgt spid="30"/>
                                        </p:tgtEl>
                                      </p:cBhvr>
                                    </p:animEffect>
                                  </p:childTnLst>
                                </p:cTn>
                              </p:par>
                              <p:par>
                                <p:cTn id="62" presetID="5" presetClass="entr" presetSubtype="10" fill="hold" nodeType="with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checkerboard(across)">
                                      <p:cBhvr>
                                        <p:cTn id="64" dur="500"/>
                                        <p:tgtEl>
                                          <p:spTgt spid="31"/>
                                        </p:tgtEl>
                                      </p:cBhvr>
                                    </p:animEffect>
                                  </p:childTnLst>
                                </p:cTn>
                              </p:par>
                              <p:par>
                                <p:cTn id="65" presetID="5" presetClass="entr" presetSubtype="10" fill="hold" nodeType="withEffect">
                                  <p:stCondLst>
                                    <p:cond delay="0"/>
                                  </p:stCondLst>
                                  <p:childTnLst>
                                    <p:set>
                                      <p:cBhvr>
                                        <p:cTn id="66" dur="1" fill="hold">
                                          <p:stCondLst>
                                            <p:cond delay="0"/>
                                          </p:stCondLst>
                                        </p:cTn>
                                        <p:tgtEl>
                                          <p:spTgt spid="162"/>
                                        </p:tgtEl>
                                        <p:attrNameLst>
                                          <p:attrName>style.visibility</p:attrName>
                                        </p:attrNameLst>
                                      </p:cBhvr>
                                      <p:to>
                                        <p:strVal val="visible"/>
                                      </p:to>
                                    </p:set>
                                    <p:animEffect transition="in" filter="checkerboard(across)">
                                      <p:cBhvr>
                                        <p:cTn id="67" dur="500"/>
                                        <p:tgtEl>
                                          <p:spTgt spid="162"/>
                                        </p:tgtEl>
                                      </p:cBhvr>
                                    </p:animEffect>
                                  </p:childTnLst>
                                </p:cTn>
                              </p:par>
                              <p:par>
                                <p:cTn id="68" presetID="5" presetClass="entr" presetSubtype="10" fill="hold" nodeType="withEffect">
                                  <p:stCondLst>
                                    <p:cond delay="0"/>
                                  </p:stCondLst>
                                  <p:childTnLst>
                                    <p:set>
                                      <p:cBhvr>
                                        <p:cTn id="69" dur="1" fill="hold">
                                          <p:stCondLst>
                                            <p:cond delay="0"/>
                                          </p:stCondLst>
                                        </p:cTn>
                                        <p:tgtEl>
                                          <p:spTgt spid="163"/>
                                        </p:tgtEl>
                                        <p:attrNameLst>
                                          <p:attrName>style.visibility</p:attrName>
                                        </p:attrNameLst>
                                      </p:cBhvr>
                                      <p:to>
                                        <p:strVal val="visible"/>
                                      </p:to>
                                    </p:set>
                                    <p:animEffect transition="in" filter="checkerboard(across)">
                                      <p:cBhvr>
                                        <p:cTn id="70" dur="5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3" grpId="0"/>
      <p:bldP spid="8" grpId="0"/>
      <p:bldP spid="24" grpId="0"/>
      <p:bldP spid="28" grpId="0"/>
      <p:bldP spid="30" grpId="0"/>
      <p:bldP spid="1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73" name="Shape 173"/>
          <p:cNvSpPr/>
          <p:nvPr/>
        </p:nvSpPr>
        <p:spPr>
          <a:xfrm>
            <a:off x="261256" y="920953"/>
            <a:ext cx="12142138"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2800" dirty="0" smtClean="0">
                <a:solidFill>
                  <a:srgbClr val="02236A"/>
                </a:solidFill>
              </a:rPr>
              <a:t>2.1.2 Task X. Light as ... supermassive black hole!</a:t>
            </a:r>
            <a:endParaRPr lang="en-GB" sz="2800" dirty="0">
              <a:solidFill>
                <a:srgbClr val="02236A"/>
              </a:solidFill>
            </a:endParaRPr>
          </a:p>
        </p:txBody>
      </p:sp>
      <p:sp>
        <p:nvSpPr>
          <p:cNvPr id="174" name="Shape 174"/>
          <p:cNvSpPr/>
          <p:nvPr/>
        </p:nvSpPr>
        <p:spPr>
          <a:xfrm>
            <a:off x="261256" y="3261702"/>
            <a:ext cx="11685322" cy="6463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Materials and tools: </a:t>
            </a:r>
            <a:r>
              <a:rPr lang="en-GB" sz="2800" dirty="0" smtClean="0">
                <a:solidFill>
                  <a:srgbClr val="002060"/>
                </a:solidFill>
              </a:rPr>
              <a:t>Calculator, rule</a:t>
            </a:r>
            <a:endParaRPr lang="en-GB" sz="3600" dirty="0">
              <a:solidFill>
                <a:srgbClr val="002060"/>
              </a:solidFill>
            </a:endParaRPr>
          </a:p>
        </p:txBody>
      </p:sp>
      <p:sp>
        <p:nvSpPr>
          <p:cNvPr id="175" name="Shape 175"/>
          <p:cNvSpPr/>
          <p:nvPr/>
        </p:nvSpPr>
        <p:spPr>
          <a:xfrm>
            <a:off x="261256" y="4179565"/>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Procedure: </a:t>
            </a:r>
            <a:r>
              <a:rPr lang="en-GB" sz="2800" dirty="0" smtClean="0">
                <a:solidFill>
                  <a:srgbClr val="002060"/>
                </a:solidFill>
              </a:rPr>
              <a:t>Pup</a:t>
            </a:r>
            <a:r>
              <a:rPr lang="cs-CZ" sz="2800" dirty="0">
                <a:solidFill>
                  <a:srgbClr val="002060"/>
                </a:solidFill>
              </a:rPr>
              <a:t>i</a:t>
            </a:r>
            <a:r>
              <a:rPr lang="en-GB" sz="2800" dirty="0" smtClean="0">
                <a:solidFill>
                  <a:srgbClr val="002060"/>
                </a:solidFill>
              </a:rPr>
              <a:t>l calculate mass of supermassive black hole from real parameters of star trajectory.</a:t>
            </a:r>
            <a:endParaRPr lang="en-GB" sz="2800" dirty="0">
              <a:solidFill>
                <a:srgbClr val="002060"/>
              </a:solidFill>
            </a:endParaRPr>
          </a:p>
        </p:txBody>
      </p:sp>
      <p:sp>
        <p:nvSpPr>
          <p:cNvPr id="176" name="Shape 176"/>
          <p:cNvSpPr/>
          <p:nvPr/>
        </p:nvSpPr>
        <p:spPr>
          <a:xfrm>
            <a:off x="261256" y="1937439"/>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Methodical part: </a:t>
            </a:r>
            <a:r>
              <a:rPr lang="en-GB" sz="2800" dirty="0" smtClean="0">
                <a:solidFill>
                  <a:srgbClr val="002060"/>
                </a:solidFill>
              </a:rPr>
              <a:t>Work with graph and angular distances, 3rd Kepler‘s law application to calculate mass of supermassive black hole.</a:t>
            </a:r>
            <a:endParaRPr lang="en-GB" sz="2800" dirty="0">
              <a:solidFill>
                <a:srgbClr val="002060"/>
              </a:solidFill>
            </a:endParaRPr>
          </a:p>
        </p:txBody>
      </p:sp>
    </p:spTree>
    <p:extLst>
      <p:ext uri="{BB962C8B-B14F-4D97-AF65-F5344CB8AC3E}">
        <p14:creationId xmlns:p14="http://schemas.microsoft.com/office/powerpoint/2010/main" val="3046359765"/>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2.jpg">
            <a:extLst>
              <a:ext uri="{FF2B5EF4-FFF2-40B4-BE49-F238E27FC236}">
                <a16:creationId xmlns:a16="http://schemas.microsoft.com/office/drawing/2014/main" id="{E7D86E1B-B265-46BD-8359-07F1416579F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10" name="image1.png">
            <a:extLst>
              <a:ext uri="{FF2B5EF4-FFF2-40B4-BE49-F238E27FC236}">
                <a16:creationId xmlns:a16="http://schemas.microsoft.com/office/drawing/2014/main" id="{EBE6FDF3-417E-4E68-AFF9-71A856D62A4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70" name="Shape 170"/>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pic>
        <p:nvPicPr>
          <p:cNvPr id="11" name="obrázek 1" descr="Orbit of the Star S2 around Sgr A*"/>
          <p:cNvPicPr/>
          <p:nvPr/>
        </p:nvPicPr>
        <p:blipFill>
          <a:blip r:embed="rId4" cstate="print"/>
          <a:srcRect/>
          <a:stretch>
            <a:fillRect/>
          </a:stretch>
        </p:blipFill>
        <p:spPr bwMode="auto">
          <a:xfrm>
            <a:off x="261256" y="1623923"/>
            <a:ext cx="5448300" cy="3886200"/>
          </a:xfrm>
          <a:prstGeom prst="rect">
            <a:avLst/>
          </a:prstGeom>
          <a:noFill/>
          <a:ln w="9525">
            <a:noFill/>
            <a:miter lim="800000"/>
            <a:headEnd/>
            <a:tailEnd/>
          </a:ln>
        </p:spPr>
      </p:pic>
      <p:sp>
        <p:nvSpPr>
          <p:cNvPr id="2" name="Obdélník 1"/>
          <p:cNvSpPr/>
          <p:nvPr/>
        </p:nvSpPr>
        <p:spPr>
          <a:xfrm>
            <a:off x="5850578" y="1708272"/>
            <a:ext cx="6096000" cy="830997"/>
          </a:xfrm>
          <a:prstGeom prst="rect">
            <a:avLst/>
          </a:prstGeom>
        </p:spPr>
        <p:txBody>
          <a:bodyPr>
            <a:spAutoFit/>
          </a:bodyPr>
          <a:lstStyle/>
          <a:p>
            <a:r>
              <a:rPr lang="en-GB" sz="2400" dirty="0" smtClean="0">
                <a:solidFill>
                  <a:srgbClr val="222222"/>
                </a:solidFill>
                <a:latin typeface="Calibri" panose="020F0502020204030204" pitchFamily="34" charset="0"/>
                <a:ea typeface="SimSun" panose="02010600030101010101" pitchFamily="2" charset="-122"/>
                <a:cs typeface="Calibri" panose="020F0502020204030204" pitchFamily="34" charset="0"/>
              </a:rPr>
              <a:t>S2 star in distance from Earth </a:t>
            </a:r>
            <a:r>
              <a:rPr lang="en-GB" sz="2400" i="1" dirty="0" smtClean="0">
                <a:solidFill>
                  <a:srgbClr val="222222"/>
                </a:solidFill>
                <a:latin typeface="Calibri" panose="020F0502020204030204" pitchFamily="34" charset="0"/>
                <a:ea typeface="SimSun" panose="02010600030101010101" pitchFamily="2" charset="-122"/>
                <a:cs typeface="Calibri" panose="020F0502020204030204" pitchFamily="34" charset="0"/>
              </a:rPr>
              <a:t>l</a:t>
            </a:r>
            <a:r>
              <a:rPr lang="en-GB" sz="2400" dirty="0" smtClean="0">
                <a:solidFill>
                  <a:srgbClr val="222222"/>
                </a:solidFill>
                <a:latin typeface="Calibri" panose="020F0502020204030204" pitchFamily="34" charset="0"/>
                <a:ea typeface="SimSun" panose="02010600030101010101" pitchFamily="2" charset="-122"/>
                <a:cs typeface="Calibri" panose="020F0502020204030204" pitchFamily="34" charset="0"/>
              </a:rPr>
              <a:t> = 25 900 </a:t>
            </a:r>
            <a:r>
              <a:rPr lang="en-GB" sz="2400" dirty="0" err="1" smtClean="0">
                <a:solidFill>
                  <a:srgbClr val="222222"/>
                </a:solidFill>
                <a:latin typeface="Calibri" panose="020F0502020204030204" pitchFamily="34" charset="0"/>
                <a:ea typeface="SimSun" panose="02010600030101010101" pitchFamily="2" charset="-122"/>
                <a:cs typeface="Calibri" panose="020F0502020204030204" pitchFamily="34" charset="0"/>
              </a:rPr>
              <a:t>ly</a:t>
            </a:r>
            <a:endParaRPr lang="en-GB" sz="2400" dirty="0" smtClean="0">
              <a:solidFill>
                <a:srgbClr val="222222"/>
              </a:solidFill>
              <a:latin typeface="Calibri" panose="020F0502020204030204" pitchFamily="34" charset="0"/>
              <a:ea typeface="SimSun" panose="02010600030101010101" pitchFamily="2" charset="-122"/>
              <a:cs typeface="Calibri" panose="020F0502020204030204" pitchFamily="34" charset="0"/>
            </a:endParaRPr>
          </a:p>
          <a:p>
            <a:r>
              <a:rPr lang="en-GB" sz="2400" dirty="0" smtClean="0">
                <a:solidFill>
                  <a:srgbClr val="222222"/>
                </a:solidFill>
                <a:latin typeface="Calibri" panose="020F0502020204030204" pitchFamily="34" charset="0"/>
                <a:ea typeface="SimSun" panose="02010600030101010101" pitchFamily="2" charset="-122"/>
                <a:cs typeface="Calibri" panose="020F0502020204030204" pitchFamily="34" charset="0"/>
              </a:rPr>
              <a:t>star orbital period </a:t>
            </a:r>
            <a:r>
              <a:rPr lang="en-GB" sz="2400" i="1" dirty="0" smtClean="0">
                <a:solidFill>
                  <a:srgbClr val="222222"/>
                </a:solidFill>
                <a:latin typeface="Calibri" panose="020F0502020204030204" pitchFamily="34" charset="0"/>
                <a:ea typeface="SimSun" panose="02010600030101010101" pitchFamily="2" charset="-122"/>
                <a:cs typeface="Calibri" panose="020F0502020204030204" pitchFamily="34" charset="0"/>
              </a:rPr>
              <a:t>T</a:t>
            </a:r>
            <a:r>
              <a:rPr lang="en-GB" sz="2400" dirty="0" smtClean="0">
                <a:solidFill>
                  <a:srgbClr val="222222"/>
                </a:solidFill>
                <a:latin typeface="Calibri" panose="020F0502020204030204" pitchFamily="34" charset="0"/>
                <a:ea typeface="SimSun" panose="02010600030101010101" pitchFamily="2" charset="-122"/>
                <a:cs typeface="Calibri" panose="020F0502020204030204" pitchFamily="34" charset="0"/>
              </a:rPr>
              <a:t> = 16 years</a:t>
            </a:r>
            <a:endParaRPr lang="en-GB" sz="2400" dirty="0">
              <a:latin typeface="Calibri" panose="020F0502020204030204" pitchFamily="34" charset="0"/>
              <a:cs typeface="Calibri" panose="020F0502020204030204" pitchFamily="34" charset="0"/>
            </a:endParaRPr>
          </a:p>
        </p:txBody>
      </p:sp>
      <p:pic>
        <p:nvPicPr>
          <p:cNvPr id="3" name="Obrázek 2"/>
          <p:cNvPicPr>
            <a:picLocks noChangeAspect="1"/>
          </p:cNvPicPr>
          <p:nvPr/>
        </p:nvPicPr>
        <p:blipFill rotWithShape="1">
          <a:blip r:embed="rId5"/>
          <a:srcRect l="43569" r="42842"/>
          <a:stretch/>
        </p:blipFill>
        <p:spPr>
          <a:xfrm>
            <a:off x="5852451" y="3106096"/>
            <a:ext cx="998256" cy="440039"/>
          </a:xfrm>
          <a:prstGeom prst="rect">
            <a:avLst/>
          </a:prstGeom>
        </p:spPr>
      </p:pic>
      <p:sp>
        <p:nvSpPr>
          <p:cNvPr id="12" name="Obdélník 11"/>
          <p:cNvSpPr/>
          <p:nvPr/>
        </p:nvSpPr>
        <p:spPr>
          <a:xfrm>
            <a:off x="5850578" y="2561223"/>
            <a:ext cx="6096000" cy="461665"/>
          </a:xfrm>
          <a:prstGeom prst="rect">
            <a:avLst/>
          </a:prstGeom>
        </p:spPr>
        <p:txBody>
          <a:bodyPr>
            <a:spAutoFit/>
          </a:bodyPr>
          <a:lstStyle/>
          <a:p>
            <a:r>
              <a:rPr lang="cs-CZ" sz="2400" i="1" dirty="0">
                <a:solidFill>
                  <a:srgbClr val="222222"/>
                </a:solidFill>
                <a:latin typeface="Calibri" panose="020F0502020204030204" pitchFamily="34" charset="0"/>
                <a:ea typeface="SimSun" panose="02010600030101010101" pitchFamily="2" charset="-122"/>
                <a:cs typeface="Calibri" panose="020F0502020204030204" pitchFamily="34" charset="0"/>
              </a:rPr>
              <a:t>l</a:t>
            </a:r>
            <a:r>
              <a:rPr lang="cs-CZ" sz="2400" dirty="0">
                <a:solidFill>
                  <a:srgbClr val="222222"/>
                </a:solidFill>
                <a:latin typeface="Calibri" panose="020F0502020204030204" pitchFamily="34" charset="0"/>
                <a:ea typeface="SimSun" panose="02010600030101010101" pitchFamily="2" charset="-122"/>
                <a:cs typeface="Calibri" panose="020F0502020204030204" pitchFamily="34" charset="0"/>
              </a:rPr>
              <a:t> = 25 900 </a:t>
            </a:r>
            <a:r>
              <a:rPr lang="cs-CZ" sz="2400" dirty="0" err="1">
                <a:solidFill>
                  <a:srgbClr val="222222"/>
                </a:solidFill>
                <a:latin typeface="Calibri" panose="020F0502020204030204" pitchFamily="34" charset="0"/>
                <a:ea typeface="SimSun" panose="02010600030101010101" pitchFamily="2" charset="-122"/>
                <a:cs typeface="Calibri" panose="020F0502020204030204" pitchFamily="34" charset="0"/>
              </a:rPr>
              <a:t>ly</a:t>
            </a:r>
            <a:r>
              <a:rPr lang="cs-CZ" sz="2400" dirty="0">
                <a:solidFill>
                  <a:srgbClr val="222222"/>
                </a:solidFill>
                <a:latin typeface="Calibri" panose="020F0502020204030204" pitchFamily="34" charset="0"/>
                <a:ea typeface="SimSun" panose="02010600030101010101" pitchFamily="2" charset="-122"/>
                <a:cs typeface="Calibri" panose="020F0502020204030204" pitchFamily="34" charset="0"/>
              </a:rPr>
              <a:t> ~ 1,64 ∙ 10</a:t>
            </a:r>
            <a:r>
              <a:rPr lang="cs-CZ" sz="2400" baseline="30000" dirty="0">
                <a:solidFill>
                  <a:srgbClr val="222222"/>
                </a:solidFill>
                <a:latin typeface="Calibri" panose="020F0502020204030204" pitchFamily="34" charset="0"/>
                <a:ea typeface="SimSun" panose="02010600030101010101" pitchFamily="2" charset="-122"/>
                <a:cs typeface="Calibri" panose="020F0502020204030204" pitchFamily="34" charset="0"/>
              </a:rPr>
              <a:t>9</a:t>
            </a:r>
            <a:r>
              <a:rPr lang="cs-CZ" sz="2400" dirty="0">
                <a:solidFill>
                  <a:srgbClr val="222222"/>
                </a:solidFill>
                <a:latin typeface="Calibri" panose="020F0502020204030204" pitchFamily="34" charset="0"/>
                <a:ea typeface="SimSun" panose="02010600030101010101" pitchFamily="2" charset="-122"/>
                <a:cs typeface="Calibri" panose="020F0502020204030204" pitchFamily="34" charset="0"/>
              </a:rPr>
              <a:t> au</a:t>
            </a:r>
          </a:p>
        </p:txBody>
      </p:sp>
      <p:sp>
        <p:nvSpPr>
          <p:cNvPr id="13" name="Obdélník 12"/>
          <p:cNvSpPr/>
          <p:nvPr/>
        </p:nvSpPr>
        <p:spPr>
          <a:xfrm>
            <a:off x="9427856" y="2539269"/>
            <a:ext cx="2975538" cy="461665"/>
          </a:xfrm>
          <a:prstGeom prst="rect">
            <a:avLst/>
          </a:prstGeom>
        </p:spPr>
        <p:txBody>
          <a:bodyPr wrap="square">
            <a:spAutoFit/>
          </a:bodyPr>
          <a:lstStyle/>
          <a:p>
            <a:r>
              <a:rPr lang="el-GR" sz="2400" i="1" dirty="0">
                <a:solidFill>
                  <a:srgbClr val="222222"/>
                </a:solidFill>
                <a:latin typeface="Arial" panose="020B0604020202020204" pitchFamily="34" charset="0"/>
                <a:ea typeface="SimSun" panose="02010600030101010101" pitchFamily="2" charset="-122"/>
                <a:cs typeface="Arial" panose="020B0604020202020204" pitchFamily="34" charset="0"/>
              </a:rPr>
              <a:t>θ</a:t>
            </a:r>
            <a:r>
              <a:rPr lang="cs-CZ" sz="2400" dirty="0">
                <a:solidFill>
                  <a:srgbClr val="222222"/>
                </a:solidFill>
                <a:latin typeface="Calibri" panose="020F0502020204030204" pitchFamily="34" charset="0"/>
                <a:ea typeface="SimSun" panose="02010600030101010101" pitchFamily="2" charset="-122"/>
                <a:cs typeface="Calibri" panose="020F0502020204030204" pitchFamily="34" charset="0"/>
              </a:rPr>
              <a:t> = 0,09“ </a:t>
            </a:r>
            <a:r>
              <a:rPr lang="en-GB" sz="2000" dirty="0" smtClean="0">
                <a:solidFill>
                  <a:srgbClr val="222222"/>
                </a:solidFill>
                <a:latin typeface="Calibri" panose="020F0502020204030204" pitchFamily="34" charset="0"/>
                <a:ea typeface="SimSun" panose="02010600030101010101" pitchFamily="2" charset="-122"/>
                <a:cs typeface="Calibri" panose="020F0502020204030204" pitchFamily="34" charset="0"/>
              </a:rPr>
              <a:t>(from graph)</a:t>
            </a:r>
            <a:endParaRPr lang="en-GB" sz="2000" dirty="0">
              <a:solidFill>
                <a:srgbClr val="222222"/>
              </a:solidFill>
              <a:latin typeface="Calibri" panose="020F0502020204030204" pitchFamily="34" charset="0"/>
              <a:ea typeface="SimSun" panose="02010600030101010101" pitchFamily="2" charset="-122"/>
              <a:cs typeface="Calibri" panose="020F0502020204030204" pitchFamily="34" charset="0"/>
            </a:endParaRPr>
          </a:p>
        </p:txBody>
      </p:sp>
      <p:sp>
        <p:nvSpPr>
          <p:cNvPr id="14" name="Obdélník 13"/>
          <p:cNvSpPr/>
          <p:nvPr/>
        </p:nvSpPr>
        <p:spPr>
          <a:xfrm>
            <a:off x="7052956" y="3135510"/>
            <a:ext cx="1845622" cy="461665"/>
          </a:xfrm>
          <a:prstGeom prst="rect">
            <a:avLst/>
          </a:prstGeom>
        </p:spPr>
        <p:txBody>
          <a:bodyPr wrap="square">
            <a:spAutoFit/>
          </a:bodyPr>
          <a:lstStyle/>
          <a:p>
            <a:r>
              <a:rPr lang="cs-CZ" sz="2400" i="1" dirty="0">
                <a:solidFill>
                  <a:srgbClr val="222222"/>
                </a:solidFill>
                <a:latin typeface="Arial" panose="020B0604020202020204" pitchFamily="34" charset="0"/>
                <a:ea typeface="SimSun" panose="02010600030101010101" pitchFamily="2" charset="-122"/>
                <a:cs typeface="Arial" panose="020B0604020202020204" pitchFamily="34" charset="0"/>
              </a:rPr>
              <a:t>a </a:t>
            </a:r>
            <a:r>
              <a:rPr lang="cs-CZ" sz="2400" dirty="0">
                <a:solidFill>
                  <a:srgbClr val="222222"/>
                </a:solidFill>
                <a:latin typeface="Calibri" panose="020F0502020204030204" pitchFamily="34" charset="0"/>
                <a:ea typeface="SimSun" panose="02010600030101010101" pitchFamily="2" charset="-122"/>
                <a:cs typeface="Calibri" panose="020F0502020204030204" pitchFamily="34" charset="0"/>
              </a:rPr>
              <a:t>~ 795 au</a:t>
            </a:r>
          </a:p>
        </p:txBody>
      </p:sp>
      <p:pic>
        <p:nvPicPr>
          <p:cNvPr id="4" name="Obrázek 3"/>
          <p:cNvPicPr>
            <a:picLocks noChangeAspect="1"/>
          </p:cNvPicPr>
          <p:nvPr/>
        </p:nvPicPr>
        <p:blipFill rotWithShape="1">
          <a:blip r:embed="rId6"/>
          <a:srcRect l="36619" r="36152"/>
          <a:stretch/>
        </p:blipFill>
        <p:spPr>
          <a:xfrm>
            <a:off x="8686959" y="3039733"/>
            <a:ext cx="2000258" cy="564199"/>
          </a:xfrm>
          <a:prstGeom prst="rect">
            <a:avLst/>
          </a:prstGeom>
        </p:spPr>
      </p:pic>
      <p:sp>
        <p:nvSpPr>
          <p:cNvPr id="16" name="Obdélník 15"/>
          <p:cNvSpPr/>
          <p:nvPr/>
        </p:nvSpPr>
        <p:spPr>
          <a:xfrm>
            <a:off x="5823786" y="3747759"/>
            <a:ext cx="2053842" cy="461665"/>
          </a:xfrm>
          <a:prstGeom prst="rect">
            <a:avLst/>
          </a:prstGeom>
        </p:spPr>
        <p:txBody>
          <a:bodyPr wrap="square">
            <a:spAutoFit/>
          </a:bodyPr>
          <a:lstStyle/>
          <a:p>
            <a:r>
              <a:rPr lang="cs-CZ" sz="2400" i="1" dirty="0">
                <a:solidFill>
                  <a:srgbClr val="222222"/>
                </a:solidFill>
                <a:latin typeface="Arial" panose="020B0604020202020204" pitchFamily="34" charset="0"/>
                <a:ea typeface="SimSun" panose="02010600030101010101" pitchFamily="2" charset="-122"/>
                <a:cs typeface="Arial" panose="020B0604020202020204" pitchFamily="34" charset="0"/>
              </a:rPr>
              <a:t>M </a:t>
            </a:r>
            <a:r>
              <a:rPr lang="cs-CZ" sz="2400" dirty="0">
                <a:solidFill>
                  <a:srgbClr val="222222"/>
                </a:solidFill>
                <a:latin typeface="Calibri" panose="020F0502020204030204" pitchFamily="34" charset="0"/>
                <a:ea typeface="SimSun" panose="02010600030101010101" pitchFamily="2" charset="-122"/>
                <a:cs typeface="Calibri" panose="020F0502020204030204" pitchFamily="34" charset="0"/>
              </a:rPr>
              <a:t>~ 2 ∙ 10</a:t>
            </a:r>
            <a:r>
              <a:rPr lang="cs-CZ" sz="2400" baseline="30000" dirty="0">
                <a:solidFill>
                  <a:srgbClr val="222222"/>
                </a:solidFill>
                <a:latin typeface="Calibri" panose="020F0502020204030204" pitchFamily="34" charset="0"/>
                <a:ea typeface="SimSun" panose="02010600030101010101" pitchFamily="2" charset="-122"/>
                <a:cs typeface="Calibri" panose="020F0502020204030204" pitchFamily="34" charset="0"/>
              </a:rPr>
              <a:t>6</a:t>
            </a:r>
            <a:r>
              <a:rPr lang="cs-CZ" sz="2400" dirty="0">
                <a:solidFill>
                  <a:srgbClr val="222222"/>
                </a:solidFill>
                <a:latin typeface="Calibri" panose="020F0502020204030204" pitchFamily="34" charset="0"/>
                <a:ea typeface="SimSun" panose="02010600030101010101" pitchFamily="2" charset="-122"/>
                <a:cs typeface="Calibri" panose="020F0502020204030204" pitchFamily="34" charset="0"/>
              </a:rPr>
              <a:t> </a:t>
            </a:r>
            <a:r>
              <a:rPr lang="cs-CZ" sz="2400" i="1" dirty="0">
                <a:solidFill>
                  <a:srgbClr val="222222"/>
                </a:solidFill>
                <a:latin typeface="Calibri" panose="020F0502020204030204" pitchFamily="34" charset="0"/>
                <a:ea typeface="SimSun" panose="02010600030101010101" pitchFamily="2" charset="-122"/>
                <a:cs typeface="Calibri" panose="020F0502020204030204" pitchFamily="34" charset="0"/>
              </a:rPr>
              <a:t>M</a:t>
            </a:r>
            <a:r>
              <a:rPr lang="cs-CZ" sz="2400" baseline="-25000" dirty="0">
                <a:solidFill>
                  <a:srgbClr val="222222"/>
                </a:solidFill>
                <a:latin typeface="Calibri" panose="020F0502020204030204" pitchFamily="34" charset="0"/>
                <a:ea typeface="SimSun" panose="02010600030101010101" pitchFamily="2" charset="-122"/>
                <a:cs typeface="Calibri" panose="020F0502020204030204" pitchFamily="34" charset="0"/>
              </a:rPr>
              <a:t>S</a:t>
            </a:r>
          </a:p>
        </p:txBody>
      </p:sp>
      <p:sp>
        <p:nvSpPr>
          <p:cNvPr id="17" name="Obdélník 16"/>
          <p:cNvSpPr/>
          <p:nvPr/>
        </p:nvSpPr>
        <p:spPr>
          <a:xfrm>
            <a:off x="5850578" y="4409371"/>
            <a:ext cx="1845622" cy="461665"/>
          </a:xfrm>
          <a:prstGeom prst="rect">
            <a:avLst/>
          </a:prstGeom>
        </p:spPr>
        <p:txBody>
          <a:bodyPr wrap="square">
            <a:spAutoFit/>
          </a:bodyPr>
          <a:lstStyle/>
          <a:p>
            <a:r>
              <a:rPr lang="cs-CZ" sz="2400" i="1" dirty="0">
                <a:solidFill>
                  <a:srgbClr val="222222"/>
                </a:solidFill>
                <a:latin typeface="Arial" panose="020B0604020202020204" pitchFamily="34" charset="0"/>
                <a:ea typeface="SimSun" panose="02010600030101010101" pitchFamily="2" charset="-122"/>
                <a:cs typeface="Arial" panose="020B0604020202020204" pitchFamily="34" charset="0"/>
              </a:rPr>
              <a:t>i =</a:t>
            </a:r>
            <a:r>
              <a:rPr lang="cs-CZ" sz="2400" dirty="0">
                <a:solidFill>
                  <a:srgbClr val="222222"/>
                </a:solidFill>
                <a:latin typeface="Calibri" panose="020F0502020204030204" pitchFamily="34" charset="0"/>
                <a:ea typeface="SimSun" panose="02010600030101010101" pitchFamily="2" charset="-122"/>
                <a:cs typeface="Calibri" panose="020F0502020204030204" pitchFamily="34" charset="0"/>
              </a:rPr>
              <a:t> 133°</a:t>
            </a:r>
          </a:p>
        </p:txBody>
      </p:sp>
      <p:pic>
        <p:nvPicPr>
          <p:cNvPr id="5" name="Obrázek 4"/>
          <p:cNvPicPr>
            <a:picLocks noChangeAspect="1"/>
          </p:cNvPicPr>
          <p:nvPr/>
        </p:nvPicPr>
        <p:blipFill rotWithShape="1">
          <a:blip r:embed="rId7"/>
          <a:srcRect l="21744" r="20748"/>
          <a:stretch/>
        </p:blipFill>
        <p:spPr>
          <a:xfrm>
            <a:off x="7191923" y="4385954"/>
            <a:ext cx="4224572" cy="487512"/>
          </a:xfrm>
          <a:prstGeom prst="rect">
            <a:avLst/>
          </a:prstGeom>
        </p:spPr>
      </p:pic>
      <p:sp>
        <p:nvSpPr>
          <p:cNvPr id="19" name="Obdélník 18"/>
          <p:cNvSpPr/>
          <p:nvPr/>
        </p:nvSpPr>
        <p:spPr>
          <a:xfrm>
            <a:off x="5823786" y="4998793"/>
            <a:ext cx="2053842" cy="461665"/>
          </a:xfrm>
          <a:prstGeom prst="rect">
            <a:avLst/>
          </a:prstGeom>
        </p:spPr>
        <p:txBody>
          <a:bodyPr wrap="square">
            <a:spAutoFit/>
          </a:bodyPr>
          <a:lstStyle/>
          <a:p>
            <a:r>
              <a:rPr lang="cs-CZ" sz="2400" i="1" dirty="0">
                <a:solidFill>
                  <a:srgbClr val="222222"/>
                </a:solidFill>
                <a:latin typeface="Arial" panose="020B0604020202020204" pitchFamily="34" charset="0"/>
                <a:ea typeface="SimSun" panose="02010600030101010101" pitchFamily="2" charset="-122"/>
                <a:cs typeface="Arial" panose="020B0604020202020204" pitchFamily="34" charset="0"/>
              </a:rPr>
              <a:t>M </a:t>
            </a:r>
            <a:r>
              <a:rPr lang="cs-CZ" sz="2400" dirty="0">
                <a:solidFill>
                  <a:srgbClr val="222222"/>
                </a:solidFill>
                <a:latin typeface="Calibri" panose="020F0502020204030204" pitchFamily="34" charset="0"/>
                <a:ea typeface="SimSun" panose="02010600030101010101" pitchFamily="2" charset="-122"/>
                <a:cs typeface="Calibri" panose="020F0502020204030204" pitchFamily="34" charset="0"/>
              </a:rPr>
              <a:t>~ 5 ∙ 10</a:t>
            </a:r>
            <a:r>
              <a:rPr lang="cs-CZ" sz="2400" baseline="30000" dirty="0">
                <a:solidFill>
                  <a:srgbClr val="222222"/>
                </a:solidFill>
                <a:latin typeface="Calibri" panose="020F0502020204030204" pitchFamily="34" charset="0"/>
                <a:ea typeface="SimSun" panose="02010600030101010101" pitchFamily="2" charset="-122"/>
                <a:cs typeface="Calibri" panose="020F0502020204030204" pitchFamily="34" charset="0"/>
              </a:rPr>
              <a:t>6</a:t>
            </a:r>
            <a:r>
              <a:rPr lang="cs-CZ" sz="2400" dirty="0">
                <a:solidFill>
                  <a:srgbClr val="222222"/>
                </a:solidFill>
                <a:latin typeface="Calibri" panose="020F0502020204030204" pitchFamily="34" charset="0"/>
                <a:ea typeface="SimSun" panose="02010600030101010101" pitchFamily="2" charset="-122"/>
                <a:cs typeface="Calibri" panose="020F0502020204030204" pitchFamily="34" charset="0"/>
              </a:rPr>
              <a:t> </a:t>
            </a:r>
            <a:r>
              <a:rPr lang="cs-CZ" sz="2400" i="1" dirty="0">
                <a:solidFill>
                  <a:srgbClr val="222222"/>
                </a:solidFill>
                <a:latin typeface="Calibri" panose="020F0502020204030204" pitchFamily="34" charset="0"/>
                <a:ea typeface="SimSun" panose="02010600030101010101" pitchFamily="2" charset="-122"/>
                <a:cs typeface="Calibri" panose="020F0502020204030204" pitchFamily="34" charset="0"/>
              </a:rPr>
              <a:t>M</a:t>
            </a:r>
            <a:r>
              <a:rPr lang="cs-CZ" sz="2400" baseline="-25000" dirty="0">
                <a:solidFill>
                  <a:srgbClr val="222222"/>
                </a:solidFill>
                <a:latin typeface="Calibri" panose="020F0502020204030204" pitchFamily="34" charset="0"/>
                <a:ea typeface="SimSun" panose="02010600030101010101" pitchFamily="2" charset="-122"/>
                <a:cs typeface="Calibri" panose="020F0502020204030204" pitchFamily="34" charset="0"/>
              </a:rPr>
              <a:t>S</a:t>
            </a:r>
          </a:p>
        </p:txBody>
      </p:sp>
      <p:sp>
        <p:nvSpPr>
          <p:cNvPr id="18" name="Shape 173"/>
          <p:cNvSpPr/>
          <p:nvPr/>
        </p:nvSpPr>
        <p:spPr>
          <a:xfrm>
            <a:off x="261256" y="920953"/>
            <a:ext cx="12142138"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en-GB" sz="4400" u="sng" dirty="0" smtClean="0">
                <a:solidFill>
                  <a:srgbClr val="02236A"/>
                </a:solidFill>
              </a:rPr>
              <a:t>Practical activity</a:t>
            </a:r>
            <a:r>
              <a:rPr lang="en-GB" sz="4400" dirty="0" smtClean="0">
                <a:solidFill>
                  <a:srgbClr val="02236A"/>
                </a:solidFill>
              </a:rPr>
              <a:t>: </a:t>
            </a:r>
            <a:r>
              <a:rPr lang="en-GB" sz="2800" dirty="0" smtClean="0">
                <a:solidFill>
                  <a:srgbClr val="02236A"/>
                </a:solidFill>
              </a:rPr>
              <a:t>2.1.2 Task X. Light as ... supermassive black hole!</a:t>
            </a:r>
            <a:endParaRPr lang="en-GB" sz="2800" dirty="0">
              <a:solidFill>
                <a:srgbClr val="02236A"/>
              </a:solidFill>
            </a:endParaRPr>
          </a:p>
        </p:txBody>
      </p:sp>
    </p:spTree>
    <p:extLst>
      <p:ext uri="{BB962C8B-B14F-4D97-AF65-F5344CB8AC3E}">
        <p14:creationId xmlns:p14="http://schemas.microsoft.com/office/powerpoint/2010/main" val="2512127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heckerboard(across)">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heckerboard(across)">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checkerboard(across)">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checkerboard(across)">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checkerboard(across)">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P spid="14" grpId="0"/>
      <p:bldP spid="16" grpId="0"/>
      <p:bldP spid="17"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48934854-248E-461B-8764-B1D131EA1BE8}"/>
              </a:ext>
            </a:extLst>
          </p:cNvPr>
          <p:cNvPicPr/>
          <p:nvPr/>
        </p:nvPicPr>
        <p:blipFill rotWithShape="1">
          <a:blip r:embed="rId3"/>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5D5B77DD-D63F-412B-8DAD-A01FFFFFA716}"/>
              </a:ext>
            </a:extLst>
          </p:cNvPr>
          <p:cNvPicPr/>
          <p:nvPr/>
        </p:nvPicPr>
        <p:blipFill rotWithShape="1">
          <a:blip r:embed="rId4"/>
          <a:srcRect t="8893" b="13838"/>
          <a:stretch/>
        </p:blipFill>
        <p:spPr>
          <a:xfrm>
            <a:off x="1254255" y="0"/>
            <a:ext cx="9683489" cy="1101784"/>
          </a:xfrm>
          <a:prstGeom prst="rect">
            <a:avLst/>
          </a:prstGeom>
          <a:ln w="12700">
            <a:miter lim="400000"/>
          </a:ln>
        </p:spPr>
      </p:pic>
      <p:sp>
        <p:nvSpPr>
          <p:cNvPr id="495" name="Shape 495"/>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498" name="Shape 498"/>
          <p:cNvSpPr/>
          <p:nvPr/>
        </p:nvSpPr>
        <p:spPr>
          <a:xfrm>
            <a:off x="0" y="1044405"/>
            <a:ext cx="12192000"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Conclusions, results check 1</a:t>
            </a:r>
            <a:endParaRPr lang="en-GB" sz="4400" u="sng" dirty="0">
              <a:solidFill>
                <a:srgbClr val="002060"/>
              </a:solidFill>
            </a:endParaRPr>
          </a:p>
        </p:txBody>
      </p:sp>
      <p:sp>
        <p:nvSpPr>
          <p:cNvPr id="499" name="Shape 499"/>
          <p:cNvSpPr/>
          <p:nvPr/>
        </p:nvSpPr>
        <p:spPr>
          <a:xfrm>
            <a:off x="412530" y="1739391"/>
            <a:ext cx="11685322" cy="3447098"/>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r>
              <a:rPr lang="en-GB" sz="2800" dirty="0" smtClean="0">
                <a:solidFill>
                  <a:srgbClr val="002060"/>
                </a:solidFill>
              </a:rPr>
              <a:t>Feed Forward: Base your plans for the next lessons on the results of the pupils:</a:t>
            </a:r>
          </a:p>
          <a:p>
            <a:pPr marL="342900" indent="-342900">
              <a:buSzPct val="100000"/>
              <a:buFont typeface="Arial" panose="020B0604020202020204" pitchFamily="34" charset="0"/>
              <a:buChar char="•"/>
            </a:pPr>
            <a:r>
              <a:rPr lang="en-GB" sz="2800" b="1" dirty="0" smtClean="0">
                <a:solidFill>
                  <a:srgbClr val="002060"/>
                </a:solidFill>
              </a:rPr>
              <a:t>Difficulty of the lessons:</a:t>
            </a:r>
            <a:r>
              <a:rPr lang="en-GB" sz="2800" dirty="0" smtClean="0">
                <a:solidFill>
                  <a:srgbClr val="002060"/>
                </a:solidFill>
              </a:rPr>
              <a:t> depending on pupils comprehension of the material and level of completion of the activities.</a:t>
            </a:r>
          </a:p>
          <a:p>
            <a:pPr marL="342900" indent="-342900">
              <a:buSzPct val="100000"/>
              <a:buFont typeface="Arial" panose="020B0604020202020204" pitchFamily="34" charset="0"/>
              <a:buChar char="•"/>
            </a:pPr>
            <a:r>
              <a:rPr lang="en-GB" sz="2800" b="1" dirty="0" smtClean="0">
                <a:solidFill>
                  <a:srgbClr val="002060"/>
                </a:solidFill>
              </a:rPr>
              <a:t>Preparation</a:t>
            </a:r>
            <a:r>
              <a:rPr lang="en-GB" sz="2800" dirty="0" smtClean="0">
                <a:solidFill>
                  <a:srgbClr val="002060"/>
                </a:solidFill>
              </a:rPr>
              <a:t>: Clear and well appointed goals of the lesson and activities. When the goal is well understood, the attention towards a task/material is easier and more effective.</a:t>
            </a:r>
          </a:p>
          <a:p>
            <a:pPr marL="342900" indent="-342900">
              <a:buSzPct val="100000"/>
              <a:buFont typeface="Arial" panose="020B0604020202020204" pitchFamily="34" charset="0"/>
              <a:buChar char="•"/>
            </a:pPr>
            <a:r>
              <a:rPr lang="en-GB" sz="2800" b="1" dirty="0" smtClean="0">
                <a:solidFill>
                  <a:srgbClr val="002060"/>
                </a:solidFill>
              </a:rPr>
              <a:t>Approach toward the material</a:t>
            </a:r>
            <a:r>
              <a:rPr lang="en-GB" sz="2800" dirty="0" smtClean="0">
                <a:solidFill>
                  <a:srgbClr val="002060"/>
                </a:solidFill>
              </a:rPr>
              <a:t>: What would be the correct approach that would help the student comprehension and activity completion.</a:t>
            </a:r>
            <a:endParaRPr lang="en-GB" sz="2800" dirty="0">
              <a:solidFill>
                <a:srgbClr val="002060"/>
              </a:solidFill>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850D3BD7-257A-462D-8479-26DD74A2234C}"/>
              </a:ext>
            </a:extLst>
          </p:cNvPr>
          <p:cNvPicPr/>
          <p:nvPr/>
        </p:nvPicPr>
        <p:blipFill rotWithShape="1">
          <a:blip r:embed="rId3"/>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D1A32783-570E-4B76-A4B2-FB883A2295C5}"/>
              </a:ext>
            </a:extLst>
          </p:cNvPr>
          <p:cNvPicPr/>
          <p:nvPr/>
        </p:nvPicPr>
        <p:blipFill rotWithShape="1">
          <a:blip r:embed="rId4"/>
          <a:srcRect t="8893" b="13838"/>
          <a:stretch/>
        </p:blipFill>
        <p:spPr>
          <a:xfrm>
            <a:off x="1254255" y="0"/>
            <a:ext cx="9683489" cy="1101784"/>
          </a:xfrm>
          <a:prstGeom prst="rect">
            <a:avLst/>
          </a:prstGeom>
          <a:ln w="12700">
            <a:miter lim="400000"/>
          </a:ln>
        </p:spPr>
      </p:pic>
      <p:sp>
        <p:nvSpPr>
          <p:cNvPr id="503" name="Shape 503"/>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507" name="Shape 507"/>
          <p:cNvSpPr/>
          <p:nvPr/>
        </p:nvSpPr>
        <p:spPr>
          <a:xfrm>
            <a:off x="261256" y="1915859"/>
            <a:ext cx="11685322" cy="258532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457200" lvl="0" indent="-457200">
              <a:buFont typeface="Arial" panose="020B0604020202020204" pitchFamily="34" charset="0"/>
              <a:buChar char="•"/>
            </a:pPr>
            <a:r>
              <a:rPr lang="en-GB" sz="2800" b="1" dirty="0" smtClean="0">
                <a:solidFill>
                  <a:srgbClr val="002060"/>
                </a:solidFill>
              </a:rPr>
              <a:t>Self</a:t>
            </a:r>
            <a:r>
              <a:rPr lang="cs-CZ" sz="2800" b="1" dirty="0">
                <a:solidFill>
                  <a:srgbClr val="002060"/>
                </a:solidFill>
              </a:rPr>
              <a:t>-</a:t>
            </a:r>
            <a:r>
              <a:rPr lang="en-GB" sz="2800" b="1" dirty="0" smtClean="0">
                <a:solidFill>
                  <a:srgbClr val="002060"/>
                </a:solidFill>
              </a:rPr>
              <a:t>evaluation</a:t>
            </a:r>
            <a:r>
              <a:rPr lang="en-GB" sz="2800" dirty="0" smtClean="0">
                <a:solidFill>
                  <a:srgbClr val="002060"/>
                </a:solidFill>
              </a:rPr>
              <a:t>: self</a:t>
            </a:r>
            <a:r>
              <a:rPr lang="cs-CZ" sz="2800" dirty="0" smtClean="0">
                <a:solidFill>
                  <a:srgbClr val="002060"/>
                </a:solidFill>
              </a:rPr>
              <a:t>-</a:t>
            </a:r>
            <a:r>
              <a:rPr lang="en-GB" sz="2800" dirty="0" smtClean="0">
                <a:solidFill>
                  <a:srgbClr val="002060"/>
                </a:solidFill>
              </a:rPr>
              <a:t>discipline, steering and control of the activities.</a:t>
            </a:r>
          </a:p>
          <a:p>
            <a:pPr marL="457200" lvl="0" indent="-457200">
              <a:buFont typeface="Arial" panose="020B0604020202020204" pitchFamily="34" charset="0"/>
              <a:buChar char="•"/>
            </a:pPr>
            <a:r>
              <a:rPr lang="en-GB" sz="2800" b="1" dirty="0" smtClean="0">
                <a:solidFill>
                  <a:srgbClr val="002060"/>
                </a:solidFill>
              </a:rPr>
              <a:t>Individual approach</a:t>
            </a:r>
            <a:r>
              <a:rPr lang="en-GB" sz="2800" dirty="0" smtClean="0">
                <a:solidFill>
                  <a:srgbClr val="002060"/>
                </a:solidFill>
              </a:rPr>
              <a:t>: Individual approach and guidance. </a:t>
            </a:r>
          </a:p>
          <a:p>
            <a:pPr marL="457200" lvl="0" indent="-457200">
              <a:buFont typeface="Arial" panose="020B0604020202020204" pitchFamily="34" charset="0"/>
              <a:buChar char="•"/>
            </a:pPr>
            <a:r>
              <a:rPr lang="en-GB" sz="2800" b="1" dirty="0" smtClean="0">
                <a:solidFill>
                  <a:srgbClr val="002060"/>
                </a:solidFill>
              </a:rPr>
              <a:t>Check</a:t>
            </a:r>
            <a:r>
              <a:rPr lang="en-GB" sz="2800" dirty="0" smtClean="0">
                <a:solidFill>
                  <a:srgbClr val="002060"/>
                </a:solidFill>
              </a:rPr>
              <a:t>: How did I do? Individual evaluation of the </a:t>
            </a:r>
            <a:r>
              <a:rPr lang="cs-CZ" sz="2800" dirty="0" smtClean="0">
                <a:solidFill>
                  <a:srgbClr val="002060"/>
                </a:solidFill>
              </a:rPr>
              <a:t>pupil</a:t>
            </a:r>
            <a:r>
              <a:rPr lang="en-GB" sz="2800" dirty="0" smtClean="0">
                <a:solidFill>
                  <a:srgbClr val="002060"/>
                </a:solidFill>
              </a:rPr>
              <a:t>’s work, pertaining to the specific activity and goal. Must contain information about the advance (or lack of) the </a:t>
            </a:r>
            <a:r>
              <a:rPr lang="cs-CZ" sz="2800" dirty="0" smtClean="0">
                <a:solidFill>
                  <a:srgbClr val="002060"/>
                </a:solidFill>
              </a:rPr>
              <a:t>pupil</a:t>
            </a:r>
            <a:r>
              <a:rPr lang="en-GB" sz="2800" dirty="0" smtClean="0">
                <a:solidFill>
                  <a:srgbClr val="002060"/>
                </a:solidFill>
              </a:rPr>
              <a:t> has made and to guide them to achieve the goals and standards.</a:t>
            </a:r>
          </a:p>
        </p:txBody>
      </p:sp>
      <p:sp>
        <p:nvSpPr>
          <p:cNvPr id="9" name="Shape 498"/>
          <p:cNvSpPr/>
          <p:nvPr/>
        </p:nvSpPr>
        <p:spPr>
          <a:xfrm>
            <a:off x="0" y="1044405"/>
            <a:ext cx="12192000"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Conclusions, results check </a:t>
            </a:r>
            <a:r>
              <a:rPr lang="cs-CZ" sz="4400" u="sng" dirty="0" smtClean="0">
                <a:solidFill>
                  <a:srgbClr val="002060"/>
                </a:solidFill>
              </a:rPr>
              <a:t>2</a:t>
            </a:r>
            <a:endParaRPr lang="en-GB" sz="4400" u="sng" dirty="0">
              <a:solidFill>
                <a:srgbClr val="002060"/>
              </a:solidFil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image2.jpg">
            <a:extLst>
              <a:ext uri="{FF2B5EF4-FFF2-40B4-BE49-F238E27FC236}">
                <a16:creationId xmlns:a16="http://schemas.microsoft.com/office/drawing/2014/main" id="{67DC00D4-5EDA-4398-9BDF-084CD55F4D62}"/>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33" name="image1.png">
            <a:extLst>
              <a:ext uri="{FF2B5EF4-FFF2-40B4-BE49-F238E27FC236}">
                <a16:creationId xmlns:a16="http://schemas.microsoft.com/office/drawing/2014/main" id="{FD4AB659-7E47-4BC4-AD2D-C505FE1C6841}"/>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63" name="Shape 63"/>
          <p:cNvSpPr/>
          <p:nvPr/>
        </p:nvSpPr>
        <p:spPr>
          <a:xfrm>
            <a:off x="-6761" y="5572490"/>
            <a:ext cx="12198761" cy="13970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grpSp>
        <p:nvGrpSpPr>
          <p:cNvPr id="70" name="Group 70"/>
          <p:cNvGrpSpPr/>
          <p:nvPr/>
        </p:nvGrpSpPr>
        <p:grpSpPr>
          <a:xfrm>
            <a:off x="1116521" y="3416575"/>
            <a:ext cx="3795125" cy="1779938"/>
            <a:chOff x="-723654" y="0"/>
            <a:chExt cx="3795123" cy="1779936"/>
          </a:xfrm>
        </p:grpSpPr>
        <p:sp>
          <p:nvSpPr>
            <p:cNvPr id="66" name="Shape 66"/>
            <p:cNvSpPr/>
            <p:nvPr/>
          </p:nvSpPr>
          <p:spPr>
            <a:xfrm>
              <a:off x="-1" y="0"/>
              <a:ext cx="2080590" cy="1768686"/>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a:solidFill>
                    <a:srgbClr val="FFFFFF"/>
                  </a:solidFill>
                </a:defRPr>
              </a:pPr>
              <a:endParaRPr/>
            </a:p>
          </p:txBody>
        </p:sp>
        <p:grpSp>
          <p:nvGrpSpPr>
            <p:cNvPr id="69" name="Group 69"/>
            <p:cNvGrpSpPr/>
            <p:nvPr/>
          </p:nvGrpSpPr>
          <p:grpSpPr>
            <a:xfrm>
              <a:off x="-723654" y="683495"/>
              <a:ext cx="3795123" cy="1096441"/>
              <a:chOff x="-809993" y="347372"/>
              <a:chExt cx="3795121" cy="1096440"/>
            </a:xfrm>
          </p:grpSpPr>
          <p:sp>
            <p:nvSpPr>
              <p:cNvPr id="67" name="Shape 67"/>
              <p:cNvSpPr/>
              <p:nvPr/>
            </p:nvSpPr>
            <p:spPr>
              <a:xfrm>
                <a:off x="-809993" y="347372"/>
                <a:ext cx="3707841" cy="1096440"/>
              </a:xfrm>
              <a:prstGeom prst="rect">
                <a:avLst/>
              </a:prstGeom>
              <a:solidFill>
                <a:srgbClr val="A5A5A5"/>
              </a:solidFill>
              <a:ln w="19050" cap="flat">
                <a:solidFill>
                  <a:srgbClr val="FFFFFF"/>
                </a:solidFill>
                <a:prstDash val="solid"/>
                <a:miter lim="800000"/>
              </a:ln>
              <a:effectLst/>
            </p:spPr>
            <p:txBody>
              <a:bodyPr wrap="square" lIns="0" tIns="0" rIns="0" bIns="0" numCol="1" anchor="ctr">
                <a:noAutofit/>
              </a:bodyPr>
              <a:lstStyle/>
              <a:p>
                <a:pPr lvl="0"/>
                <a:endParaRPr/>
              </a:p>
            </p:txBody>
          </p:sp>
          <p:sp>
            <p:nvSpPr>
              <p:cNvPr id="68" name="Shape 68"/>
              <p:cNvSpPr/>
              <p:nvPr/>
            </p:nvSpPr>
            <p:spPr>
              <a:xfrm>
                <a:off x="-600507" y="547911"/>
                <a:ext cx="3585635" cy="58477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p>
                <a:pPr lvl="0"/>
                <a:r>
                  <a:rPr lang="en-US" sz="1900" b="1" dirty="0">
                    <a:solidFill>
                      <a:srgbClr val="0D0D0D"/>
                    </a:solidFill>
                  </a:rPr>
                  <a:t>4. STARS Concept for Astronomy Education Program</a:t>
                </a:r>
              </a:p>
            </p:txBody>
          </p:sp>
        </p:grpSp>
      </p:grpSp>
      <p:grpSp>
        <p:nvGrpSpPr>
          <p:cNvPr id="73" name="Group 73"/>
          <p:cNvGrpSpPr/>
          <p:nvPr/>
        </p:nvGrpSpPr>
        <p:grpSpPr>
          <a:xfrm>
            <a:off x="5338533" y="4051202"/>
            <a:ext cx="4144137" cy="965203"/>
            <a:chOff x="0" y="0"/>
            <a:chExt cx="3830799" cy="965201"/>
          </a:xfrm>
        </p:grpSpPr>
        <p:sp>
          <p:nvSpPr>
            <p:cNvPr id="71" name="Shape 71"/>
            <p:cNvSpPr/>
            <p:nvPr/>
          </p:nvSpPr>
          <p:spPr>
            <a:xfrm>
              <a:off x="0" y="0"/>
              <a:ext cx="1954213" cy="965201"/>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lgn="ctr">
                <a:defRPr sz="1600" b="1"/>
              </a:pPr>
              <a:endParaRPr/>
            </a:p>
          </p:txBody>
        </p:sp>
        <p:sp>
          <p:nvSpPr>
            <p:cNvPr id="72" name="Shape 72"/>
            <p:cNvSpPr/>
            <p:nvPr/>
          </p:nvSpPr>
          <p:spPr>
            <a:xfrm>
              <a:off x="47117" y="303594"/>
              <a:ext cx="3783682" cy="640514"/>
            </a:xfrm>
            <a:prstGeom prst="rect">
              <a:avLst/>
            </a:prstGeom>
            <a:solidFill>
              <a:srgbClr val="ED7D31"/>
            </a:solidFill>
            <a:ln w="12700" cap="flat">
              <a:solidFill>
                <a:srgbClr val="AD5B24"/>
              </a:solidFill>
              <a:prstDash val="solid"/>
              <a:miter lim="800000"/>
            </a:ln>
            <a:effectLst/>
            <a:extLst>
              <a:ext uri="{C572A759-6A51-4108-AA02-DFA0A04FC94B}">
                <ma14:wrappingTextBoxFlag xmlns:ma14="http://schemas.microsoft.com/office/mac/drawingml/2011/main" xmlns="" val="1"/>
              </a:ext>
            </a:extLst>
          </p:spPr>
          <p:txBody>
            <a:bodyPr wrap="square" lIns="180000" tIns="180000" rIns="180000" bIns="180000" numCol="1" anchor="ctr">
              <a:spAutoFit/>
            </a:bodyPr>
            <a:lstStyle>
              <a:lvl1pPr>
                <a:defRPr b="1"/>
              </a:lvl1pPr>
            </a:lstStyle>
            <a:p>
              <a:pPr lvl="0" algn="ctr">
                <a:defRPr b="0"/>
              </a:pPr>
              <a:r>
                <a:rPr lang="en-GB" b="1" dirty="0" smtClean="0"/>
                <a:t>International Online Conference 2020</a:t>
              </a:r>
              <a:endParaRPr lang="en-GB" b="1" dirty="0"/>
            </a:p>
          </p:txBody>
        </p:sp>
      </p:grpSp>
      <p:grpSp>
        <p:nvGrpSpPr>
          <p:cNvPr id="78" name="Group 78"/>
          <p:cNvGrpSpPr/>
          <p:nvPr/>
        </p:nvGrpSpPr>
        <p:grpSpPr>
          <a:xfrm>
            <a:off x="652964" y="1810399"/>
            <a:ext cx="3602726" cy="1880032"/>
            <a:chOff x="-1" y="-1"/>
            <a:chExt cx="3602724" cy="1942344"/>
          </a:xfrm>
        </p:grpSpPr>
        <p:sp>
          <p:nvSpPr>
            <p:cNvPr id="74" name="Shape 74"/>
            <p:cNvSpPr/>
            <p:nvPr/>
          </p:nvSpPr>
          <p:spPr>
            <a:xfrm>
              <a:off x="-1" y="-1"/>
              <a:ext cx="3356336" cy="1463891"/>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sz="1600"/>
              </a:pPr>
              <a:endParaRPr lang="en-GB" dirty="0"/>
            </a:p>
          </p:txBody>
        </p:sp>
        <p:grpSp>
          <p:nvGrpSpPr>
            <p:cNvPr id="77" name="Group 77"/>
            <p:cNvGrpSpPr/>
            <p:nvPr/>
          </p:nvGrpSpPr>
          <p:grpSpPr>
            <a:xfrm>
              <a:off x="71458" y="65366"/>
              <a:ext cx="3531265" cy="1876977"/>
              <a:chOff x="-1" y="0"/>
              <a:chExt cx="3531263" cy="1876975"/>
            </a:xfrm>
          </p:grpSpPr>
          <p:sp>
            <p:nvSpPr>
              <p:cNvPr id="75" name="Shape 75"/>
              <p:cNvSpPr/>
              <p:nvPr/>
            </p:nvSpPr>
            <p:spPr>
              <a:xfrm>
                <a:off x="-1" y="0"/>
                <a:ext cx="3531263" cy="1876975"/>
              </a:xfrm>
              <a:prstGeom prst="rect">
                <a:avLst/>
              </a:prstGeom>
              <a:gradFill flip="none" rotWithShape="1">
                <a:gsLst>
                  <a:gs pos="0">
                    <a:srgbClr val="5F82CB"/>
                  </a:gs>
                  <a:gs pos="50000">
                    <a:srgbClr val="3E70CA"/>
                  </a:gs>
                  <a:gs pos="100000">
                    <a:srgbClr val="2F61BA"/>
                  </a:gs>
                </a:gsLst>
                <a:lin ang="5400000" scaled="0"/>
              </a:gradFill>
              <a:ln w="6350" cap="flat">
                <a:solidFill>
                  <a:srgbClr val="4472C4"/>
                </a:solidFill>
                <a:prstDash val="solid"/>
                <a:miter lim="800000"/>
              </a:ln>
              <a:effectLst/>
            </p:spPr>
            <p:txBody>
              <a:bodyPr wrap="square" lIns="0" tIns="0" rIns="0" bIns="0" numCol="1" anchor="ctr">
                <a:noAutofit/>
              </a:bodyPr>
              <a:lstStyle/>
              <a:p>
                <a:pPr lvl="0"/>
                <a:endParaRPr lang="en-GB" dirty="0"/>
              </a:p>
            </p:txBody>
          </p:sp>
          <p:sp>
            <p:nvSpPr>
              <p:cNvPr id="76" name="Shape 76"/>
              <p:cNvSpPr/>
              <p:nvPr/>
            </p:nvSpPr>
            <p:spPr>
              <a:xfrm>
                <a:off x="177088" y="334331"/>
                <a:ext cx="3177984" cy="120831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p>
                <a:pPr lvl="0"/>
                <a:r>
                  <a:rPr lang="en-GB" sz="1900" b="1" dirty="0" smtClean="0">
                    <a:solidFill>
                      <a:srgbClr val="FFFFFF"/>
                    </a:solidFill>
                  </a:rPr>
                  <a:t>1.</a:t>
                </a:r>
                <a:r>
                  <a:rPr lang="en-GB" sz="1900" dirty="0" smtClean="0">
                    <a:solidFill>
                      <a:srgbClr val="FFFFFF"/>
                    </a:solidFill>
                  </a:rPr>
                  <a:t> </a:t>
                </a:r>
                <a:r>
                  <a:rPr lang="en-GB" sz="1900" b="1" dirty="0" smtClean="0">
                    <a:solidFill>
                      <a:srgbClr val="FFFFFF"/>
                    </a:solidFill>
                  </a:rPr>
                  <a:t>STARS Methodological Handbook for Teachers</a:t>
                </a:r>
                <a:endParaRPr lang="en-GB" sz="1900" dirty="0" smtClean="0">
                  <a:solidFill>
                    <a:srgbClr val="FFFFFF"/>
                  </a:solidFill>
                </a:endParaRPr>
              </a:p>
              <a:p>
                <a:pPr lvl="0"/>
                <a:r>
                  <a:rPr lang="en-GB" sz="1900" dirty="0" smtClean="0">
                    <a:solidFill>
                      <a:srgbClr val="FFFFFF"/>
                    </a:solidFill>
                  </a:rPr>
                  <a:t>ready-to-use resource for teachers</a:t>
                </a:r>
                <a:endParaRPr lang="en-GB" sz="1900" dirty="0">
                  <a:solidFill>
                    <a:srgbClr val="FFFFFF"/>
                  </a:solidFill>
                </a:endParaRPr>
              </a:p>
            </p:txBody>
          </p:sp>
        </p:grpSp>
      </p:grpSp>
      <p:grpSp>
        <p:nvGrpSpPr>
          <p:cNvPr id="83" name="Group 83"/>
          <p:cNvGrpSpPr/>
          <p:nvPr/>
        </p:nvGrpSpPr>
        <p:grpSpPr>
          <a:xfrm>
            <a:off x="8186445" y="2447476"/>
            <a:ext cx="3640417" cy="1768689"/>
            <a:chOff x="-1" y="-2"/>
            <a:chExt cx="3640416" cy="1768687"/>
          </a:xfrm>
        </p:grpSpPr>
        <p:sp>
          <p:nvSpPr>
            <p:cNvPr id="79" name="Shape 79"/>
            <p:cNvSpPr/>
            <p:nvPr/>
          </p:nvSpPr>
          <p:spPr>
            <a:xfrm>
              <a:off x="-1" y="165338"/>
              <a:ext cx="3640416" cy="1438008"/>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a:solidFill>
                    <a:srgbClr val="FFFFFF"/>
                  </a:solidFill>
                </a:defRPr>
              </a:pPr>
              <a:endParaRPr lang="en-GB" dirty="0"/>
            </a:p>
          </p:txBody>
        </p:sp>
        <p:grpSp>
          <p:nvGrpSpPr>
            <p:cNvPr id="82" name="Group 82"/>
            <p:cNvGrpSpPr/>
            <p:nvPr/>
          </p:nvGrpSpPr>
          <p:grpSpPr>
            <a:xfrm>
              <a:off x="70197" y="-2"/>
              <a:ext cx="3500021" cy="1768687"/>
              <a:chOff x="0" y="0"/>
              <a:chExt cx="3500019" cy="1768685"/>
            </a:xfrm>
          </p:grpSpPr>
          <p:sp>
            <p:nvSpPr>
              <p:cNvPr id="80" name="Shape 80"/>
              <p:cNvSpPr/>
              <p:nvPr/>
            </p:nvSpPr>
            <p:spPr>
              <a:xfrm>
                <a:off x="0" y="0"/>
                <a:ext cx="3500019" cy="1768685"/>
              </a:xfrm>
              <a:prstGeom prst="rect">
                <a:avLst/>
              </a:prstGeom>
              <a:gradFill flip="none" rotWithShape="1">
                <a:gsLst>
                  <a:gs pos="0">
                    <a:srgbClr val="FFDB9B"/>
                  </a:gs>
                  <a:gs pos="50000">
                    <a:srgbClr val="FFD58D"/>
                  </a:gs>
                  <a:gs pos="100000">
                    <a:srgbClr val="FFD078"/>
                  </a:gs>
                </a:gsLst>
                <a:lin ang="5400000" scaled="0"/>
              </a:gradFill>
              <a:ln w="6350" cap="flat">
                <a:solidFill>
                  <a:srgbClr val="FFC000"/>
                </a:solidFill>
                <a:prstDash val="solid"/>
                <a:miter lim="800000"/>
              </a:ln>
              <a:effectLst/>
            </p:spPr>
            <p:txBody>
              <a:bodyPr wrap="square" lIns="0" tIns="0" rIns="0" bIns="0" numCol="1" anchor="ctr">
                <a:noAutofit/>
              </a:bodyPr>
              <a:lstStyle/>
              <a:p>
                <a:pPr lvl="0"/>
                <a:endParaRPr lang="en-GB" dirty="0"/>
              </a:p>
            </p:txBody>
          </p:sp>
          <p:sp>
            <p:nvSpPr>
              <p:cNvPr id="81" name="Shape 81"/>
              <p:cNvSpPr/>
              <p:nvPr/>
            </p:nvSpPr>
            <p:spPr>
              <a:xfrm>
                <a:off x="99362" y="299568"/>
                <a:ext cx="3253399" cy="116954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p>
                <a:pPr lvl="0"/>
                <a:r>
                  <a:rPr lang="en-GB" sz="1900" b="1" dirty="0" smtClean="0"/>
                  <a:t>3. STARS Online Platform  </a:t>
                </a:r>
                <a:br>
                  <a:rPr lang="en-GB" sz="1900" b="1" dirty="0" smtClean="0"/>
                </a:br>
                <a:r>
                  <a:rPr lang="en-GB" sz="1900" dirty="0" smtClean="0"/>
                  <a:t>with examples of good practice and opportunities for discussions and exchange</a:t>
                </a:r>
                <a:endParaRPr lang="en-GB" sz="1900" dirty="0"/>
              </a:p>
            </p:txBody>
          </p:sp>
        </p:grpSp>
      </p:grpSp>
      <p:grpSp>
        <p:nvGrpSpPr>
          <p:cNvPr id="88" name="Group 88"/>
          <p:cNvGrpSpPr/>
          <p:nvPr/>
        </p:nvGrpSpPr>
        <p:grpSpPr>
          <a:xfrm>
            <a:off x="4478553" y="2064685"/>
            <a:ext cx="3289671" cy="1856276"/>
            <a:chOff x="-2" y="0"/>
            <a:chExt cx="3289670" cy="1856275"/>
          </a:xfrm>
        </p:grpSpPr>
        <p:sp>
          <p:nvSpPr>
            <p:cNvPr id="84" name="Shape 84"/>
            <p:cNvSpPr/>
            <p:nvPr/>
          </p:nvSpPr>
          <p:spPr>
            <a:xfrm>
              <a:off x="41451" y="0"/>
              <a:ext cx="2576601" cy="1329692"/>
            </a:xfrm>
            <a:prstGeom prst="roundRect">
              <a:avLst>
                <a:gd name="adj" fmla="val 16667"/>
              </a:avLst>
            </a:prstGeom>
            <a:solidFill>
              <a:srgbClr val="FFFFFF"/>
            </a:solidFill>
            <a:ln w="6350" cap="flat">
              <a:solidFill>
                <a:srgbClr val="FFFFFF"/>
              </a:solidFill>
              <a:prstDash val="solid"/>
              <a:miter lim="800000"/>
            </a:ln>
            <a:effectLst/>
          </p:spPr>
          <p:txBody>
            <a:bodyPr wrap="square" lIns="0" tIns="0" rIns="0" bIns="0" numCol="1" anchor="ctr">
              <a:noAutofit/>
            </a:bodyPr>
            <a:lstStyle/>
            <a:p>
              <a:pPr lvl="0">
                <a:defRPr sz="1600"/>
              </a:pPr>
              <a:endParaRPr lang="en-GB" dirty="0"/>
            </a:p>
          </p:txBody>
        </p:sp>
        <p:grpSp>
          <p:nvGrpSpPr>
            <p:cNvPr id="87" name="Group 87"/>
            <p:cNvGrpSpPr/>
            <p:nvPr/>
          </p:nvGrpSpPr>
          <p:grpSpPr>
            <a:xfrm>
              <a:off x="-2" y="73640"/>
              <a:ext cx="3289670" cy="1782635"/>
              <a:chOff x="-1" y="-1"/>
              <a:chExt cx="3289669" cy="1782634"/>
            </a:xfrm>
          </p:grpSpPr>
          <p:sp>
            <p:nvSpPr>
              <p:cNvPr id="85" name="Shape 85"/>
              <p:cNvSpPr/>
              <p:nvPr/>
            </p:nvSpPr>
            <p:spPr>
              <a:xfrm>
                <a:off x="-1" y="-1"/>
                <a:ext cx="3289669" cy="1782634"/>
              </a:xfrm>
              <a:prstGeom prst="rect">
                <a:avLst/>
              </a:prstGeom>
              <a:gradFill flip="none" rotWithShape="1">
                <a:gsLst>
                  <a:gs pos="0">
                    <a:srgbClr val="80B860"/>
                  </a:gs>
                  <a:gs pos="50000">
                    <a:srgbClr val="6FB242"/>
                  </a:gs>
                  <a:gs pos="100000">
                    <a:srgbClr val="61A236"/>
                  </a:gs>
                </a:gsLst>
                <a:lin ang="5400000" scaled="0"/>
              </a:gradFill>
              <a:ln w="6350" cap="flat">
                <a:solidFill>
                  <a:srgbClr val="5B9BD5"/>
                </a:solidFill>
                <a:prstDash val="solid"/>
                <a:miter lim="800000"/>
              </a:ln>
              <a:effectLst>
                <a:outerShdw blurRad="63500" dist="19050" dir="5400000" rotWithShape="0">
                  <a:srgbClr val="000000">
                    <a:alpha val="63000"/>
                  </a:srgbClr>
                </a:outerShdw>
              </a:effectLst>
            </p:spPr>
            <p:txBody>
              <a:bodyPr wrap="square" lIns="0" tIns="0" rIns="0" bIns="0" numCol="1" anchor="ctr">
                <a:noAutofit/>
              </a:bodyPr>
              <a:lstStyle/>
              <a:p>
                <a:pPr lvl="0"/>
                <a:endParaRPr lang="en-GB" dirty="0"/>
              </a:p>
            </p:txBody>
          </p:sp>
          <p:sp>
            <p:nvSpPr>
              <p:cNvPr id="86" name="Shape 86"/>
              <p:cNvSpPr/>
              <p:nvPr/>
            </p:nvSpPr>
            <p:spPr>
              <a:xfrm>
                <a:off x="89364" y="306542"/>
                <a:ext cx="3106095" cy="116955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p>
                <a:pPr lvl="0"/>
                <a:r>
                  <a:rPr lang="en-GB" sz="1900" b="1" dirty="0" smtClean="0">
                    <a:solidFill>
                      <a:srgbClr val="040404"/>
                    </a:solidFill>
                  </a:rPr>
                  <a:t>2.</a:t>
                </a:r>
                <a:r>
                  <a:rPr lang="en-GB" sz="1900" dirty="0" smtClean="0">
                    <a:solidFill>
                      <a:srgbClr val="040404"/>
                    </a:solidFill>
                  </a:rPr>
                  <a:t> </a:t>
                </a:r>
                <a:r>
                  <a:rPr lang="en-GB" sz="1900" b="1" dirty="0" smtClean="0"/>
                  <a:t>STARS Training Program </a:t>
                </a:r>
                <a:r>
                  <a:rPr lang="cs-CZ" sz="1900" b="1" dirty="0" smtClean="0"/>
                  <a:t/>
                </a:r>
                <a:br>
                  <a:rPr lang="cs-CZ" sz="1900" b="1" dirty="0" smtClean="0"/>
                </a:br>
                <a:r>
                  <a:rPr lang="en-GB" sz="1900" b="1" dirty="0" smtClean="0"/>
                  <a:t>for Teachers</a:t>
                </a:r>
                <a:endParaRPr lang="en-GB" sz="1900" dirty="0" smtClean="0">
                  <a:solidFill>
                    <a:srgbClr val="FFFFFF"/>
                  </a:solidFill>
                </a:endParaRPr>
              </a:p>
              <a:p>
                <a:pPr lvl="0"/>
                <a:r>
                  <a:rPr lang="en-GB" sz="1900" dirty="0" smtClean="0"/>
                  <a:t>innovative and comprehensive approach</a:t>
                </a:r>
                <a:endParaRPr lang="en-GB" sz="1900" dirty="0"/>
              </a:p>
            </p:txBody>
          </p:sp>
        </p:grpSp>
      </p:grpSp>
      <p:sp>
        <p:nvSpPr>
          <p:cNvPr id="89" name="Shape 89"/>
          <p:cNvSpPr/>
          <p:nvPr/>
        </p:nvSpPr>
        <p:spPr>
          <a:xfrm>
            <a:off x="0" y="958288"/>
            <a:ext cx="12192001"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defRPr sz="4400" u="sng">
                <a:solidFill>
                  <a:srgbClr val="002060"/>
                </a:solidFill>
              </a:defRPr>
            </a:lvl1pPr>
          </a:lstStyle>
          <a:p>
            <a:pPr lvl="0" algn="ctr">
              <a:defRPr sz="1800" u="none">
                <a:solidFill>
                  <a:srgbClr val="000000"/>
                </a:solidFill>
              </a:defRPr>
            </a:pPr>
            <a:r>
              <a:rPr lang="en-GB" sz="4400" u="sng" dirty="0" smtClean="0">
                <a:solidFill>
                  <a:srgbClr val="002060"/>
                </a:solidFill>
              </a:rPr>
              <a:t>Project STARS introduction</a:t>
            </a:r>
            <a:endParaRPr lang="en-GB" sz="4400" u="sng" dirty="0">
              <a:solidFill>
                <a:srgbClr val="002060"/>
              </a:solidFill>
            </a:endParaRPr>
          </a:p>
        </p:txBody>
      </p:sp>
      <p:sp>
        <p:nvSpPr>
          <p:cNvPr id="90" name="Shape 90"/>
          <p:cNvSpPr/>
          <p:nvPr/>
        </p:nvSpPr>
        <p:spPr>
          <a:xfrm>
            <a:off x="8828907" y="4977484"/>
            <a:ext cx="3356333" cy="5613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3200">
                <a:hlinkClick r:id="rId4"/>
              </a:defRPr>
            </a:lvl1pPr>
          </a:lstStyle>
          <a:p>
            <a:pPr lvl="0">
              <a:defRPr sz="1800"/>
            </a:pPr>
            <a:r>
              <a:rPr sz="3200" dirty="0">
                <a:hlinkClick r:id="rId4"/>
              </a:rPr>
              <a:t>project-stars.com</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36223A4D-3023-401C-B87B-D47558DCCF2C}"/>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4EDCB3E2-1EBA-4425-9C15-3D3A560D8617}"/>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92" name="Shape 92"/>
          <p:cNvSpPr/>
          <p:nvPr/>
        </p:nvSpPr>
        <p:spPr>
          <a:xfrm>
            <a:off x="-6761" y="5572490"/>
            <a:ext cx="12198761" cy="13970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95" name="Shape 95"/>
          <p:cNvSpPr>
            <a:spLocks noGrp="1"/>
          </p:cNvSpPr>
          <p:nvPr>
            <p:ph type="title"/>
          </p:nvPr>
        </p:nvSpPr>
        <p:spPr>
          <a:xfrm>
            <a:off x="-6761" y="981862"/>
            <a:ext cx="12198760" cy="688766"/>
          </a:xfrm>
          <a:prstGeom prst="rect">
            <a:avLst/>
          </a:prstGeom>
        </p:spPr>
        <p:txBody>
          <a:bodyPr>
            <a:normAutofit/>
          </a:bodyPr>
          <a:lstStyle>
            <a:lvl1pPr defTabSz="859536">
              <a:defRPr sz="5600">
                <a:solidFill>
                  <a:srgbClr val="142A9D"/>
                </a:solidFill>
                <a:latin typeface="Calibri"/>
                <a:ea typeface="Calibri"/>
                <a:cs typeface="Calibri"/>
                <a:sym typeface="Calibri"/>
              </a:defRPr>
            </a:lvl1pPr>
          </a:lstStyle>
          <a:p>
            <a:pPr lvl="0" defTabSz="713230">
              <a:defRPr sz="1800" u="none">
                <a:solidFill>
                  <a:srgbClr val="000000"/>
                </a:solidFill>
              </a:defRPr>
            </a:pPr>
            <a:r>
              <a:rPr lang="en-GB" sz="4400" u="sng" dirty="0" smtClean="0">
                <a:solidFill>
                  <a:srgbClr val="002060"/>
                </a:solidFill>
                <a:sym typeface="Calibri Light"/>
              </a:rPr>
              <a:t>Project STARS modules</a:t>
            </a:r>
            <a:endParaRPr lang="en-GB" sz="4400" u="sng" dirty="0">
              <a:solidFill>
                <a:srgbClr val="002060"/>
              </a:solidFill>
              <a:sym typeface="Calibri Light"/>
            </a:endParaRPr>
          </a:p>
        </p:txBody>
      </p:sp>
      <p:sp>
        <p:nvSpPr>
          <p:cNvPr id="96" name="Shape 96"/>
          <p:cNvSpPr>
            <a:spLocks noGrp="1"/>
          </p:cNvSpPr>
          <p:nvPr>
            <p:ph type="body" idx="1"/>
          </p:nvPr>
        </p:nvSpPr>
        <p:spPr>
          <a:xfrm>
            <a:off x="781665" y="2016189"/>
            <a:ext cx="10826932" cy="3331840"/>
          </a:xfrm>
          <a:prstGeom prst="rect">
            <a:avLst/>
          </a:prstGeom>
        </p:spPr>
        <p:txBody>
          <a:bodyPr>
            <a:normAutofit/>
          </a:bodyPr>
          <a:lstStyle/>
          <a:p>
            <a:pPr algn="just" defTabSz="868680">
              <a:spcBef>
                <a:spcPts val="900"/>
              </a:spcBef>
              <a:defRPr sz="1800"/>
            </a:pPr>
            <a:r>
              <a:rPr lang="en-GB" sz="2600" dirty="0" smtClean="0">
                <a:solidFill>
                  <a:srgbClr val="002060"/>
                </a:solidFill>
              </a:rPr>
              <a:t>#1 	Constellations.			#6 	Galactic Neighbourhood.</a:t>
            </a:r>
          </a:p>
          <a:p>
            <a:pPr algn="just" defTabSz="868680">
              <a:spcBef>
                <a:spcPts val="900"/>
              </a:spcBef>
              <a:defRPr sz="1800"/>
            </a:pPr>
            <a:r>
              <a:rPr lang="en-GB" sz="2600" dirty="0" smtClean="0">
                <a:solidFill>
                  <a:srgbClr val="002060"/>
                </a:solidFill>
              </a:rPr>
              <a:t>#2 	Motion of Celestial Bodies.	#7 	Sun and Stars.</a:t>
            </a:r>
          </a:p>
          <a:p>
            <a:pPr lvl="0" algn="just" defTabSz="868680">
              <a:spcBef>
                <a:spcPts val="900"/>
              </a:spcBef>
              <a:defRPr sz="1800"/>
            </a:pPr>
            <a:r>
              <a:rPr lang="en-GB" sz="2600" dirty="0" smtClean="0">
                <a:solidFill>
                  <a:srgbClr val="002060"/>
                </a:solidFill>
              </a:rPr>
              <a:t>#3 	Newton's law of Gravitation.	#8 	Our Galaxy and other galaxies.</a:t>
            </a:r>
          </a:p>
          <a:p>
            <a:pPr lvl="0" algn="just" defTabSz="868680">
              <a:spcBef>
                <a:spcPts val="900"/>
              </a:spcBef>
              <a:defRPr sz="1800"/>
            </a:pPr>
            <a:r>
              <a:rPr lang="en-GB" sz="2600" dirty="0" smtClean="0">
                <a:solidFill>
                  <a:srgbClr val="002060"/>
                </a:solidFill>
              </a:rPr>
              <a:t>#4 	Discovery of the Universe. 	#9 	The Universe.</a:t>
            </a:r>
          </a:p>
          <a:p>
            <a:pPr algn="just" defTabSz="868680">
              <a:spcBef>
                <a:spcPts val="900"/>
              </a:spcBef>
              <a:defRPr sz="1800"/>
            </a:pPr>
            <a:r>
              <a:rPr lang="en-GB" sz="2600" dirty="0" smtClean="0">
                <a:solidFill>
                  <a:srgbClr val="002060"/>
                </a:solidFill>
              </a:rPr>
              <a:t>#5 	Solar System.			#10	Observatories.</a:t>
            </a:r>
            <a:endParaRPr lang="en-GB" sz="2600" dirty="0">
              <a:solidFill>
                <a:srgbClr val="002060"/>
              </a:solidFill>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1F4DABE8-AE72-4301-BEC5-EAEBFCB93966}"/>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709AA62F-BCAB-4629-B7C4-096F41662BB1}"/>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98" name="Shape 98"/>
          <p:cNvSpPr/>
          <p:nvPr/>
        </p:nvSpPr>
        <p:spPr>
          <a:xfrm>
            <a:off x="-6761" y="5572490"/>
            <a:ext cx="12198761" cy="13970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01" name="Shape 101"/>
          <p:cNvSpPr>
            <a:spLocks noGrp="1"/>
          </p:cNvSpPr>
          <p:nvPr>
            <p:ph type="title"/>
          </p:nvPr>
        </p:nvSpPr>
        <p:spPr>
          <a:xfrm>
            <a:off x="7917" y="1072925"/>
            <a:ext cx="12192000" cy="657240"/>
          </a:xfrm>
          <a:prstGeom prst="rect">
            <a:avLst/>
          </a:prstGeom>
        </p:spPr>
        <p:txBody>
          <a:bodyPr lIns="0" tIns="0" rIns="0" bIns="0">
            <a:normAutofit/>
          </a:bodyPr>
          <a:lstStyle>
            <a:lvl1pPr defTabSz="713230">
              <a:defRPr sz="4600">
                <a:solidFill>
                  <a:srgbClr val="142A9D"/>
                </a:solidFill>
              </a:defRPr>
            </a:lvl1pPr>
          </a:lstStyle>
          <a:p>
            <a:pPr>
              <a:defRPr sz="1800" u="none">
                <a:solidFill>
                  <a:srgbClr val="000000"/>
                </a:solidFill>
              </a:defRPr>
            </a:pPr>
            <a:r>
              <a:rPr lang="en-GB" sz="4400" u="sng" dirty="0" smtClean="0">
                <a:solidFill>
                  <a:srgbClr val="002060"/>
                </a:solidFill>
                <a:latin typeface="Calibri"/>
                <a:cs typeface="Calibri"/>
                <a:sym typeface="Calibri"/>
              </a:rPr>
              <a:t>Structure of the modules</a:t>
            </a:r>
            <a:endParaRPr lang="en-GB" sz="4400" u="sng" dirty="0">
              <a:solidFill>
                <a:srgbClr val="002060"/>
              </a:solidFill>
              <a:latin typeface="Calibri"/>
              <a:cs typeface="Calibri"/>
              <a:sym typeface="Calibri"/>
            </a:endParaRPr>
          </a:p>
        </p:txBody>
      </p:sp>
      <p:sp>
        <p:nvSpPr>
          <p:cNvPr id="102" name="Shape 102"/>
          <p:cNvSpPr>
            <a:spLocks noGrp="1"/>
          </p:cNvSpPr>
          <p:nvPr>
            <p:ph type="body" idx="1"/>
          </p:nvPr>
        </p:nvSpPr>
        <p:spPr>
          <a:xfrm>
            <a:off x="92783" y="2036010"/>
            <a:ext cx="11608597" cy="3230635"/>
          </a:xfrm>
          <a:prstGeom prst="rect">
            <a:avLst/>
          </a:prstGeom>
        </p:spPr>
        <p:txBody>
          <a:bodyPr lIns="0" tIns="0" rIns="0" bIns="0">
            <a:noAutofit/>
          </a:bodyPr>
          <a:lstStyle/>
          <a:p>
            <a:pPr lvl="0" algn="just">
              <a:defRPr sz="1800"/>
            </a:pPr>
            <a:r>
              <a:rPr lang="en-GB" sz="2000" dirty="0" smtClean="0"/>
              <a:t>	</a:t>
            </a:r>
            <a:r>
              <a:rPr lang="en-GB" sz="2600" dirty="0" smtClean="0">
                <a:solidFill>
                  <a:srgbClr val="002060"/>
                </a:solidFill>
              </a:rPr>
              <a:t>There are several topics in each module.</a:t>
            </a:r>
          </a:p>
          <a:p>
            <a:pPr lvl="0" algn="just">
              <a:defRPr sz="1800"/>
            </a:pPr>
            <a:r>
              <a:rPr lang="en-GB" sz="2600" dirty="0" smtClean="0">
                <a:solidFill>
                  <a:srgbClr val="002060"/>
                </a:solidFill>
              </a:rPr>
              <a:t>	Each topic contains:</a:t>
            </a:r>
          </a:p>
          <a:p>
            <a:pPr marL="1435100" lvl="0" indent="-304800" algn="just">
              <a:buClr>
                <a:srgbClr val="131D84"/>
              </a:buClr>
              <a:buSzPct val="100000"/>
              <a:buFont typeface="Arial"/>
              <a:buChar char="•"/>
              <a:defRPr sz="1800"/>
            </a:pPr>
            <a:r>
              <a:rPr lang="en-GB" sz="2000" dirty="0" smtClean="0">
                <a:solidFill>
                  <a:srgbClr val="002060"/>
                </a:solidFill>
              </a:rPr>
              <a:t>A brief introduction and key words;</a:t>
            </a:r>
          </a:p>
          <a:p>
            <a:pPr marL="1435100" lvl="0" indent="-304800" algn="l">
              <a:buClr>
                <a:srgbClr val="131D84"/>
              </a:buClr>
              <a:buSzPct val="100000"/>
              <a:buFont typeface="Arial"/>
              <a:buChar char="•"/>
              <a:defRPr sz="1800"/>
            </a:pPr>
            <a:r>
              <a:rPr lang="en-GB" sz="2000" dirty="0" smtClean="0">
                <a:solidFill>
                  <a:srgbClr val="002060"/>
                </a:solidFill>
              </a:rPr>
              <a:t>Theoretical part for the teacher - provides the basic information, necessary for the planning</a:t>
            </a:r>
            <a:r>
              <a:rPr lang="cs-CZ" sz="2000" dirty="0" smtClean="0">
                <a:solidFill>
                  <a:srgbClr val="002060"/>
                </a:solidFill>
              </a:rPr>
              <a:t/>
            </a:r>
            <a:br>
              <a:rPr lang="cs-CZ" sz="2000" dirty="0" smtClean="0">
                <a:solidFill>
                  <a:srgbClr val="002060"/>
                </a:solidFill>
              </a:rPr>
            </a:br>
            <a:r>
              <a:rPr lang="en-GB" sz="2000" dirty="0" smtClean="0">
                <a:solidFill>
                  <a:srgbClr val="002060"/>
                </a:solidFill>
              </a:rPr>
              <a:t>a lesson on that topic (and links to additional information in some cases).</a:t>
            </a:r>
          </a:p>
          <a:p>
            <a:pPr marL="1435100" lvl="0" indent="-304800" algn="l">
              <a:buClr>
                <a:srgbClr val="131D84"/>
              </a:buClr>
              <a:buSzPct val="100000"/>
              <a:buFont typeface="Arial"/>
              <a:buChar char="•"/>
              <a:defRPr sz="1800"/>
            </a:pPr>
            <a:r>
              <a:rPr lang="en-GB" sz="2000" dirty="0" smtClean="0">
                <a:solidFill>
                  <a:srgbClr val="002060"/>
                </a:solidFill>
              </a:rPr>
              <a:t>Practical exercises and activities for the students - ready for use in the classroom (in most cases) and with answers provided where applicable.</a:t>
            </a:r>
            <a:endParaRPr lang="en-GB" sz="2000" dirty="0">
              <a:solidFill>
                <a:srgbClr val="002060"/>
              </a:solidFill>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FAFEDBA9-8232-46EB-B435-372FD91950AE}"/>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661739D2-11F9-42BA-A045-07F1C81794BD}"/>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04" name="Shape 104"/>
          <p:cNvSpPr/>
          <p:nvPr/>
        </p:nvSpPr>
        <p:spPr>
          <a:xfrm>
            <a:off x="-6761" y="5572490"/>
            <a:ext cx="12198761" cy="13970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08" name="Shape 108"/>
          <p:cNvSpPr/>
          <p:nvPr/>
        </p:nvSpPr>
        <p:spPr>
          <a:xfrm>
            <a:off x="748072" y="2191194"/>
            <a:ext cx="11198505" cy="2800767"/>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502057" lvl="0" indent="-502057">
              <a:buClr>
                <a:srgbClr val="002060"/>
              </a:buClr>
              <a:buSzPct val="100000"/>
              <a:buAutoNum type="arabicPeriod"/>
            </a:pPr>
            <a:r>
              <a:rPr lang="en-US" sz="2600" dirty="0">
                <a:solidFill>
                  <a:srgbClr val="002060"/>
                </a:solidFill>
              </a:rPr>
              <a:t>Carefully read the theoretical part for the teacher</a:t>
            </a:r>
            <a:r>
              <a:rPr lang="cs-CZ" sz="2600" dirty="0" smtClean="0">
                <a:solidFill>
                  <a:srgbClr val="002060"/>
                </a:solidFill>
              </a:rPr>
              <a:t>.</a:t>
            </a:r>
            <a:endParaRPr sz="2600" dirty="0">
              <a:solidFill>
                <a:srgbClr val="002060"/>
              </a:solidFill>
            </a:endParaRPr>
          </a:p>
          <a:p>
            <a:pPr lvl="0"/>
            <a:endParaRPr sz="2600" dirty="0">
              <a:solidFill>
                <a:srgbClr val="002060"/>
              </a:solidFill>
            </a:endParaRPr>
          </a:p>
          <a:p>
            <a:pPr marL="502057" lvl="0" indent="-502057">
              <a:buClr>
                <a:srgbClr val="002060"/>
              </a:buClr>
              <a:buSzPct val="100000"/>
              <a:buAutoNum type="arabicPeriod" startAt="2"/>
            </a:pPr>
            <a:r>
              <a:rPr lang="en-US" sz="2600" dirty="0">
                <a:solidFill>
                  <a:srgbClr val="002060"/>
                </a:solidFill>
              </a:rPr>
              <a:t>Should questions arise, look for answers in the supplementary materials , on the project’s website </a:t>
            </a:r>
            <a:r>
              <a:rPr lang="en-US" sz="2600" dirty="0" smtClean="0">
                <a:solidFill>
                  <a:srgbClr val="002060"/>
                </a:solidFill>
              </a:rPr>
              <a:t>(project-stars.com</a:t>
            </a:r>
            <a:r>
              <a:rPr lang="en-US" sz="2600" dirty="0">
                <a:solidFill>
                  <a:srgbClr val="002060"/>
                </a:solidFill>
              </a:rPr>
              <a:t>), or other internet sites.</a:t>
            </a:r>
            <a:r>
              <a:rPr sz="2600" dirty="0" smtClean="0">
                <a:solidFill>
                  <a:srgbClr val="002060"/>
                </a:solidFill>
              </a:rPr>
              <a:t> </a:t>
            </a:r>
            <a:r>
              <a:rPr lang="cs-CZ" sz="2600" dirty="0" smtClean="0">
                <a:solidFill>
                  <a:srgbClr val="002060"/>
                </a:solidFill>
              </a:rPr>
              <a:t/>
            </a:r>
            <a:br>
              <a:rPr lang="cs-CZ" sz="2600" dirty="0" smtClean="0">
                <a:solidFill>
                  <a:srgbClr val="002060"/>
                </a:solidFill>
              </a:rPr>
            </a:br>
            <a:r>
              <a:rPr lang="cs-CZ" sz="2600" dirty="0" smtClean="0">
                <a:solidFill>
                  <a:srgbClr val="002060"/>
                </a:solidFill>
              </a:rPr>
              <a:t>	</a:t>
            </a:r>
            <a:r>
              <a:rPr lang="en-US" sz="2600" dirty="0">
                <a:solidFill>
                  <a:srgbClr val="F22D25"/>
                </a:solidFill>
              </a:rPr>
              <a:t> Attention! Make sure the information is reliable</a:t>
            </a:r>
            <a:r>
              <a:rPr lang="en-US" sz="2600" dirty="0" smtClean="0">
                <a:solidFill>
                  <a:srgbClr val="F22D25"/>
                </a:solidFill>
              </a:rPr>
              <a:t>!</a:t>
            </a:r>
            <a:endParaRPr lang="cs-CZ" sz="2600" dirty="0" smtClean="0">
              <a:solidFill>
                <a:srgbClr val="F22D25"/>
              </a:solidFill>
            </a:endParaRPr>
          </a:p>
          <a:p>
            <a:pPr marL="502057" lvl="0" indent="-502057">
              <a:buClr>
                <a:srgbClr val="002060"/>
              </a:buClr>
              <a:buSzPct val="100000"/>
              <a:buAutoNum type="arabicPeriod" startAt="2"/>
            </a:pPr>
            <a:endParaRPr lang="cs-CZ" sz="2600" dirty="0" smtClean="0">
              <a:solidFill>
                <a:srgbClr val="002060"/>
              </a:solidFill>
            </a:endParaRPr>
          </a:p>
          <a:p>
            <a:pPr marL="502057" lvl="0" indent="-502057">
              <a:buClr>
                <a:srgbClr val="002060"/>
              </a:buClr>
              <a:buSzPct val="100000"/>
              <a:buAutoNum type="arabicPeriod" startAt="2"/>
            </a:pPr>
            <a:r>
              <a:rPr lang="en-US" sz="2600" dirty="0">
                <a:solidFill>
                  <a:srgbClr val="002060"/>
                </a:solidFill>
              </a:rPr>
              <a:t>Prepare the theoretical part of your </a:t>
            </a:r>
            <a:r>
              <a:rPr lang="en-US" sz="2600" dirty="0" smtClean="0">
                <a:solidFill>
                  <a:srgbClr val="002060"/>
                </a:solidFill>
              </a:rPr>
              <a:t>lesson</a:t>
            </a:r>
            <a:r>
              <a:rPr lang="cs-CZ" sz="2600" dirty="0" smtClean="0">
                <a:solidFill>
                  <a:srgbClr val="002060"/>
                </a:solidFill>
              </a:rPr>
              <a:t>.</a:t>
            </a:r>
            <a:endParaRPr sz="2600" dirty="0">
              <a:solidFill>
                <a:srgbClr val="002060"/>
              </a:solidFill>
            </a:endParaRPr>
          </a:p>
        </p:txBody>
      </p:sp>
      <p:sp>
        <p:nvSpPr>
          <p:cNvPr id="9" name="Shape 114">
            <a:extLst>
              <a:ext uri="{FF2B5EF4-FFF2-40B4-BE49-F238E27FC236}">
                <a16:creationId xmlns:a16="http://schemas.microsoft.com/office/drawing/2014/main" id="{C62839CD-CF2A-4145-ADA6-6B29B2B191F0}"/>
              </a:ext>
            </a:extLst>
          </p:cNvPr>
          <p:cNvSpPr/>
          <p:nvPr/>
        </p:nvSpPr>
        <p:spPr>
          <a:xfrm>
            <a:off x="-6762" y="1101784"/>
            <a:ext cx="12198761"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How to work with the materials 1</a:t>
            </a:r>
            <a:endParaRPr lang="en-GB" sz="4400" u="sng" dirty="0">
              <a:solidFill>
                <a:srgbClr val="002060"/>
              </a:solidFill>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4CEB8788-6861-4F51-902A-57CA98832C78}"/>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0C739F15-AB8A-472A-9547-7741D95343DA}"/>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16" name="Shape 116"/>
          <p:cNvSpPr/>
          <p:nvPr/>
        </p:nvSpPr>
        <p:spPr>
          <a:xfrm>
            <a:off x="-6761" y="5572490"/>
            <a:ext cx="12198761" cy="13970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20" name="Shape 120"/>
          <p:cNvSpPr/>
          <p:nvPr/>
        </p:nvSpPr>
        <p:spPr>
          <a:xfrm>
            <a:off x="496747" y="1970566"/>
            <a:ext cx="11198506" cy="3447098"/>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457200" lvl="0" indent="-457200">
              <a:buClr>
                <a:srgbClr val="002060"/>
              </a:buClr>
              <a:buSzPct val="100000"/>
              <a:buFont typeface="+mj-lt"/>
              <a:buAutoNum type="arabicPeriod" startAt="4"/>
            </a:pPr>
            <a:r>
              <a:rPr lang="en-GB" sz="2200" dirty="0" smtClean="0">
                <a:solidFill>
                  <a:srgbClr val="002060"/>
                </a:solidFill>
              </a:rPr>
              <a:t>Read carefully the practical exercises and their answers.</a:t>
            </a:r>
          </a:p>
          <a:p>
            <a:pPr lvl="0"/>
            <a:endParaRPr lang="en-GB" sz="2400" dirty="0" smtClean="0">
              <a:solidFill>
                <a:srgbClr val="002060"/>
              </a:solidFill>
            </a:endParaRPr>
          </a:p>
          <a:p>
            <a:pPr marL="457200" lvl="0" indent="-457200">
              <a:buClr>
                <a:srgbClr val="002060"/>
              </a:buClr>
              <a:buSzPct val="100000"/>
              <a:buFont typeface="+mj-lt"/>
              <a:buAutoNum type="arabicPeriod" startAt="5"/>
            </a:pPr>
            <a:r>
              <a:rPr lang="en-GB" sz="2200" dirty="0" smtClean="0">
                <a:solidFill>
                  <a:srgbClr val="002060"/>
                </a:solidFill>
              </a:rPr>
              <a:t>Should questions arise, look for answers in the supplementary materials , on the project’s website (project-stars.com), or other internet sites. </a:t>
            </a:r>
            <a:br>
              <a:rPr lang="en-GB" sz="2200" dirty="0" smtClean="0">
                <a:solidFill>
                  <a:srgbClr val="002060"/>
                </a:solidFill>
              </a:rPr>
            </a:br>
            <a:r>
              <a:rPr lang="en-GB" sz="2200" dirty="0" smtClean="0">
                <a:solidFill>
                  <a:srgbClr val="F22D25"/>
                </a:solidFill>
              </a:rPr>
              <a:t>Attention! Make sure the information is reliable!</a:t>
            </a:r>
          </a:p>
          <a:p>
            <a:pPr lvl="0"/>
            <a:endParaRPr lang="en-GB" sz="2400" dirty="0" smtClean="0">
              <a:solidFill>
                <a:srgbClr val="002163"/>
              </a:solidFill>
            </a:endParaRPr>
          </a:p>
          <a:p>
            <a:pPr marL="457200" lvl="0" indent="-457200">
              <a:buClr>
                <a:srgbClr val="002163"/>
              </a:buClr>
              <a:buSzPct val="100000"/>
              <a:buFont typeface="+mj-lt"/>
              <a:buAutoNum type="arabicPeriod" startAt="6"/>
            </a:pPr>
            <a:r>
              <a:rPr lang="en-GB" sz="2200" dirty="0" smtClean="0">
                <a:solidFill>
                  <a:srgbClr val="002163"/>
                </a:solidFill>
              </a:rPr>
              <a:t>Depending on the theoretical content of your lesson, choose appropriate practical activities to use. You can look for additional exercises in the supplementary materials or at the webpage of the project (project-stars.com), or other internet sites.</a:t>
            </a:r>
            <a:r>
              <a:rPr lang="en-GB" sz="2200" dirty="0" smtClean="0">
                <a:solidFill>
                  <a:srgbClr val="002060"/>
                </a:solidFill>
              </a:rPr>
              <a:t/>
            </a:r>
            <a:br>
              <a:rPr lang="en-GB" sz="2200" dirty="0" smtClean="0">
                <a:solidFill>
                  <a:srgbClr val="002060"/>
                </a:solidFill>
              </a:rPr>
            </a:br>
            <a:r>
              <a:rPr lang="en-GB" sz="2200" dirty="0" smtClean="0">
                <a:solidFill>
                  <a:srgbClr val="F22D25"/>
                </a:solidFill>
              </a:rPr>
              <a:t>Attention! Make sure the information is reliable!</a:t>
            </a:r>
            <a:endParaRPr lang="en-GB" sz="2200" dirty="0">
              <a:solidFill>
                <a:srgbClr val="F22D25"/>
              </a:solidFill>
            </a:endParaRPr>
          </a:p>
        </p:txBody>
      </p:sp>
      <p:sp>
        <p:nvSpPr>
          <p:cNvPr id="9" name="Shape 114">
            <a:extLst>
              <a:ext uri="{FF2B5EF4-FFF2-40B4-BE49-F238E27FC236}">
                <a16:creationId xmlns:a16="http://schemas.microsoft.com/office/drawing/2014/main" id="{17C274E4-3DE8-4357-B821-416555839368}"/>
              </a:ext>
            </a:extLst>
          </p:cNvPr>
          <p:cNvSpPr/>
          <p:nvPr/>
        </p:nvSpPr>
        <p:spPr>
          <a:xfrm>
            <a:off x="-6761" y="1101784"/>
            <a:ext cx="12198761"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How to work with the materials 2</a:t>
            </a:r>
            <a:endParaRPr lang="en-GB" sz="4400" u="sng" dirty="0">
              <a:solidFill>
                <a:srgbClr val="002060"/>
              </a:solidFill>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p:nvPr/>
        </p:nvSpPr>
        <p:spPr>
          <a:xfrm>
            <a:off x="-6761" y="5572490"/>
            <a:ext cx="12198761" cy="13970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26" name="Shape 126"/>
          <p:cNvSpPr/>
          <p:nvPr/>
        </p:nvSpPr>
        <p:spPr>
          <a:xfrm>
            <a:off x="496747" y="1895860"/>
            <a:ext cx="11198506" cy="30777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457200" lvl="0" indent="-457200">
              <a:buClr>
                <a:srgbClr val="002060"/>
              </a:buClr>
              <a:buSzPct val="100000"/>
              <a:buFont typeface="+mj-lt"/>
              <a:buAutoNum type="arabicPeriod" startAt="7"/>
            </a:pPr>
            <a:r>
              <a:rPr lang="en-US" sz="2200" dirty="0">
                <a:solidFill>
                  <a:srgbClr val="002060"/>
                </a:solidFill>
              </a:rPr>
              <a:t>Keep in mind that some of the activities require materials that should be available during the lesson.</a:t>
            </a:r>
          </a:p>
          <a:p>
            <a:pPr lvl="0"/>
            <a:endParaRPr sz="2200" dirty="0">
              <a:solidFill>
                <a:srgbClr val="002060"/>
              </a:solidFill>
            </a:endParaRPr>
          </a:p>
          <a:p>
            <a:pPr marL="457200" lvl="0" indent="-457200">
              <a:buClr>
                <a:srgbClr val="002060"/>
              </a:buClr>
              <a:buSzPct val="100000"/>
              <a:buFont typeface="+mj-lt"/>
              <a:buAutoNum type="arabicPeriod" startAt="8"/>
            </a:pPr>
            <a:r>
              <a:rPr lang="en-US" sz="2200" dirty="0">
                <a:solidFill>
                  <a:srgbClr val="002060"/>
                </a:solidFill>
              </a:rPr>
              <a:t>We </a:t>
            </a:r>
            <a:r>
              <a:rPr lang="en-US" sz="2200" dirty="0" smtClean="0">
                <a:solidFill>
                  <a:srgbClr val="002060"/>
                </a:solidFill>
              </a:rPr>
              <a:t>recommend </a:t>
            </a:r>
            <a:r>
              <a:rPr lang="en-US" sz="2200" dirty="0">
                <a:solidFill>
                  <a:srgbClr val="002060"/>
                </a:solidFill>
              </a:rPr>
              <a:t>you try out the activities yourself before presenting them in the classroom. Based on yours students ages and abilities, you might need to modify the activities (either to make them easier or more difficult). However make sure to keep them correct in terms of physics.</a:t>
            </a:r>
            <a:endParaRPr sz="2200" dirty="0">
              <a:solidFill>
                <a:srgbClr val="002060"/>
              </a:solidFill>
            </a:endParaRPr>
          </a:p>
          <a:p>
            <a:pPr lvl="0"/>
            <a:endParaRPr sz="2400" dirty="0">
              <a:solidFill>
                <a:srgbClr val="002163"/>
              </a:solidFill>
            </a:endParaRPr>
          </a:p>
          <a:p>
            <a:pPr marL="457200" lvl="0" indent="-457200">
              <a:buClr>
                <a:srgbClr val="002163"/>
              </a:buClr>
              <a:buSzPct val="100000"/>
              <a:buFont typeface="+mj-lt"/>
              <a:buAutoNum type="arabicPeriod" startAt="9"/>
            </a:pPr>
            <a:r>
              <a:rPr lang="en-US" sz="2200" dirty="0">
                <a:solidFill>
                  <a:srgbClr val="002163"/>
                </a:solidFill>
              </a:rPr>
              <a:t>You can give parts of, or whole exercises as homework</a:t>
            </a:r>
            <a:r>
              <a:rPr lang="en-US" sz="2200" dirty="0" smtClean="0">
                <a:solidFill>
                  <a:srgbClr val="002163"/>
                </a:solidFill>
              </a:rPr>
              <a:t>.</a:t>
            </a:r>
            <a:endParaRPr lang="en-US" sz="2200" dirty="0">
              <a:solidFill>
                <a:srgbClr val="002163"/>
              </a:solidFill>
            </a:endParaRPr>
          </a:p>
        </p:txBody>
      </p:sp>
      <p:sp>
        <p:nvSpPr>
          <p:cNvPr id="7" name="Shape 114">
            <a:extLst>
              <a:ext uri="{FF2B5EF4-FFF2-40B4-BE49-F238E27FC236}">
                <a16:creationId xmlns:a16="http://schemas.microsoft.com/office/drawing/2014/main" id="{4FF6AEB2-B1EB-48CA-89F9-0BEA488A7F26}"/>
              </a:ext>
            </a:extLst>
          </p:cNvPr>
          <p:cNvSpPr/>
          <p:nvPr/>
        </p:nvSpPr>
        <p:spPr>
          <a:xfrm>
            <a:off x="-6761" y="1101784"/>
            <a:ext cx="12198761"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How to work with the materials </a:t>
            </a:r>
            <a:r>
              <a:rPr lang="cs-CZ" sz="4400" u="sng" dirty="0" smtClean="0">
                <a:solidFill>
                  <a:srgbClr val="002060"/>
                </a:solidFill>
              </a:rPr>
              <a:t>3</a:t>
            </a:r>
            <a:endParaRPr lang="en-GB" sz="4400" u="sng" dirty="0">
              <a:solidFill>
                <a:srgbClr val="002060"/>
              </a:solidFill>
            </a:endParaRPr>
          </a:p>
        </p:txBody>
      </p:sp>
      <p:pic>
        <p:nvPicPr>
          <p:cNvPr id="8" name="image2.jpg">
            <a:extLst>
              <a:ext uri="{FF2B5EF4-FFF2-40B4-BE49-F238E27FC236}">
                <a16:creationId xmlns:a16="http://schemas.microsoft.com/office/drawing/2014/main" id="{D6DA53BC-1A43-4671-9D80-69E6DB3E3E86}"/>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9" name="image1.png">
            <a:extLst>
              <a:ext uri="{FF2B5EF4-FFF2-40B4-BE49-F238E27FC236}">
                <a16:creationId xmlns:a16="http://schemas.microsoft.com/office/drawing/2014/main" id="{D8D5E18E-20A1-4D31-BBD7-E0497C007662}"/>
              </a:ext>
            </a:extLst>
          </p:cNvPr>
          <p:cNvPicPr/>
          <p:nvPr/>
        </p:nvPicPr>
        <p:blipFill rotWithShape="1">
          <a:blip r:embed="rId3"/>
          <a:srcRect t="8893" b="13838"/>
          <a:stretch/>
        </p:blipFill>
        <p:spPr>
          <a:xfrm>
            <a:off x="1254255" y="0"/>
            <a:ext cx="9683489" cy="1101784"/>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D8A46CFB-C2C3-482B-8175-3780BFCF28FA}"/>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9B96CC1A-5494-47C6-BD7F-49BB45CFCFC2}"/>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28" name="Shape 128"/>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31" name="Shape 131"/>
          <p:cNvSpPr/>
          <p:nvPr/>
        </p:nvSpPr>
        <p:spPr>
          <a:xfrm>
            <a:off x="-6763" y="1054369"/>
            <a:ext cx="12198761"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4400" u="sng">
                <a:solidFill>
                  <a:srgbClr val="002060"/>
                </a:solidFill>
              </a:defRPr>
            </a:lvl1pPr>
          </a:lstStyle>
          <a:p>
            <a:pPr lvl="0">
              <a:defRPr sz="1800" u="none">
                <a:solidFill>
                  <a:srgbClr val="000000"/>
                </a:solidFill>
              </a:defRPr>
            </a:pPr>
            <a:r>
              <a:rPr lang="en-GB" sz="4400" u="sng" dirty="0" err="1" smtClean="0">
                <a:solidFill>
                  <a:srgbClr val="002060"/>
                </a:solidFill>
              </a:rPr>
              <a:t>Моdule</a:t>
            </a:r>
            <a:r>
              <a:rPr lang="en-GB" sz="4400" u="sng" dirty="0" smtClean="0">
                <a:solidFill>
                  <a:srgbClr val="002060"/>
                </a:solidFill>
              </a:rPr>
              <a:t> 2 – content</a:t>
            </a:r>
            <a:endParaRPr lang="en-GB" sz="4400" u="sng" dirty="0">
              <a:solidFill>
                <a:srgbClr val="002060"/>
              </a:solidFill>
            </a:endParaRPr>
          </a:p>
        </p:txBody>
      </p:sp>
      <p:sp>
        <p:nvSpPr>
          <p:cNvPr id="132" name="Shape 132"/>
          <p:cNvSpPr/>
          <p:nvPr/>
        </p:nvSpPr>
        <p:spPr>
          <a:xfrm>
            <a:off x="249956" y="1823810"/>
            <a:ext cx="11685322" cy="10772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2.1 Kepler‘s laws</a:t>
            </a:r>
          </a:p>
          <a:p>
            <a:pPr lvl="1"/>
            <a:r>
              <a:rPr lang="en-GB" sz="2800" dirty="0" smtClean="0">
                <a:solidFill>
                  <a:srgbClr val="002060"/>
                </a:solidFill>
              </a:rPr>
              <a:t>	Power and root, ellipse, centripetal force.</a:t>
            </a:r>
            <a:endParaRPr lang="en-GB" sz="2200" dirty="0">
              <a:solidFill>
                <a:srgbClr val="002060"/>
              </a:solidFill>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2.jpg">
            <a:extLst>
              <a:ext uri="{FF2B5EF4-FFF2-40B4-BE49-F238E27FC236}">
                <a16:creationId xmlns:a16="http://schemas.microsoft.com/office/drawing/2014/main" id="{F5425EE1-9285-4AE9-A3D0-0B1DB805585C}"/>
              </a:ext>
            </a:extLst>
          </p:cNvPr>
          <p:cNvPicPr/>
          <p:nvPr/>
        </p:nvPicPr>
        <p:blipFill rotWithShape="1">
          <a:blip r:embed="rId2"/>
          <a:srcRect t="14594" b="20007"/>
          <a:stretch/>
        </p:blipFill>
        <p:spPr>
          <a:xfrm>
            <a:off x="1587482" y="5821509"/>
            <a:ext cx="9032870" cy="1036491"/>
          </a:xfrm>
          <a:prstGeom prst="rect">
            <a:avLst/>
          </a:prstGeom>
          <a:ln w="12700">
            <a:miter lim="400000"/>
          </a:ln>
        </p:spPr>
      </p:pic>
      <p:pic>
        <p:nvPicPr>
          <p:cNvPr id="8" name="image1.png">
            <a:extLst>
              <a:ext uri="{FF2B5EF4-FFF2-40B4-BE49-F238E27FC236}">
                <a16:creationId xmlns:a16="http://schemas.microsoft.com/office/drawing/2014/main" id="{8BD85AAD-3E33-4E52-9FF5-B942E32B6916}"/>
              </a:ext>
            </a:extLst>
          </p:cNvPr>
          <p:cNvPicPr/>
          <p:nvPr/>
        </p:nvPicPr>
        <p:blipFill rotWithShape="1">
          <a:blip r:embed="rId3"/>
          <a:srcRect t="8893" b="13838"/>
          <a:stretch/>
        </p:blipFill>
        <p:spPr>
          <a:xfrm>
            <a:off x="1254255" y="0"/>
            <a:ext cx="9683489" cy="1101784"/>
          </a:xfrm>
          <a:prstGeom prst="rect">
            <a:avLst/>
          </a:prstGeom>
          <a:ln w="12700">
            <a:miter lim="400000"/>
          </a:ln>
        </p:spPr>
      </p:pic>
      <p:sp>
        <p:nvSpPr>
          <p:cNvPr id="134" name="Shape 134"/>
          <p:cNvSpPr/>
          <p:nvPr/>
        </p:nvSpPr>
        <p:spPr>
          <a:xfrm>
            <a:off x="-6761" y="5572490"/>
            <a:ext cx="12198761" cy="231141"/>
          </a:xfrm>
          <a:prstGeom prst="rect">
            <a:avLst/>
          </a:prstGeom>
          <a:solidFill>
            <a:srgbClr val="ED7D31"/>
          </a:solidFill>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07000"/>
              </a:lnSpc>
              <a:spcBef>
                <a:spcPts val="800"/>
              </a:spcBef>
              <a:defRPr sz="900">
                <a:latin typeface="Verdana"/>
                <a:ea typeface="Verdana"/>
                <a:cs typeface="Verdana"/>
                <a:sym typeface="Verdana"/>
              </a:defRPr>
            </a:lvl1pPr>
          </a:lstStyle>
          <a:p>
            <a:pPr lvl="0">
              <a:defRPr sz="1800"/>
            </a:pPr>
            <a:r>
              <a:rPr sz="900"/>
              <a:t>The current publication reflects only the author´s view and neither the Slovak National Agency, nor the European Commission are responsible for any use that may be made of the information it contains.</a:t>
            </a:r>
          </a:p>
        </p:txBody>
      </p:sp>
      <p:sp>
        <p:nvSpPr>
          <p:cNvPr id="137" name="Shape 137"/>
          <p:cNvSpPr/>
          <p:nvPr/>
        </p:nvSpPr>
        <p:spPr>
          <a:xfrm>
            <a:off x="0" y="1042734"/>
            <a:ext cx="12192000" cy="76944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algn="ctr">
              <a:defRPr sz="4400" u="sng">
                <a:solidFill>
                  <a:srgbClr val="002060"/>
                </a:solidFill>
              </a:defRPr>
            </a:lvl1pPr>
          </a:lstStyle>
          <a:p>
            <a:pPr lvl="0">
              <a:defRPr sz="1800" u="none">
                <a:solidFill>
                  <a:srgbClr val="000000"/>
                </a:solidFill>
              </a:defRPr>
            </a:pPr>
            <a:r>
              <a:rPr lang="en-GB" sz="4400" u="sng" dirty="0" smtClean="0">
                <a:solidFill>
                  <a:srgbClr val="002060"/>
                </a:solidFill>
              </a:rPr>
              <a:t>Theoretical contents</a:t>
            </a:r>
            <a:endParaRPr lang="en-GB" sz="4400" u="sng" dirty="0">
              <a:solidFill>
                <a:srgbClr val="002060"/>
              </a:solidFill>
            </a:endParaRPr>
          </a:p>
        </p:txBody>
      </p:sp>
      <p:sp>
        <p:nvSpPr>
          <p:cNvPr id="138" name="Shape 138"/>
          <p:cNvSpPr/>
          <p:nvPr/>
        </p:nvSpPr>
        <p:spPr>
          <a:xfrm>
            <a:off x="249958" y="1830053"/>
            <a:ext cx="11685322" cy="236988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lang="en-GB" sz="3600" dirty="0" smtClean="0">
                <a:solidFill>
                  <a:srgbClr val="002060"/>
                </a:solidFill>
              </a:rPr>
              <a:t>2.1 Kepler‘s laws</a:t>
            </a:r>
          </a:p>
          <a:p>
            <a:pPr marL="661736" lvl="1" indent="-280736">
              <a:buSzPct val="100000"/>
              <a:buChar char="•"/>
            </a:pPr>
            <a:r>
              <a:rPr lang="en-GB" sz="2800" dirty="0" smtClean="0">
                <a:solidFill>
                  <a:srgbClr val="002060"/>
                </a:solidFill>
              </a:rPr>
              <a:t>History of discovery;</a:t>
            </a:r>
          </a:p>
          <a:p>
            <a:pPr marL="661736" lvl="1" indent="-280736">
              <a:buSzPct val="100000"/>
              <a:buChar char="•"/>
            </a:pPr>
            <a:r>
              <a:rPr lang="en-GB" sz="2800" dirty="0" smtClean="0">
                <a:solidFill>
                  <a:srgbClr val="002060"/>
                </a:solidFill>
              </a:rPr>
              <a:t>power and root;</a:t>
            </a:r>
          </a:p>
          <a:p>
            <a:pPr marL="661736" lvl="1" indent="-280736">
              <a:buSzPct val="100000"/>
              <a:buChar char="•"/>
            </a:pPr>
            <a:r>
              <a:rPr lang="en-GB" sz="2800" dirty="0" smtClean="0">
                <a:solidFill>
                  <a:srgbClr val="002060"/>
                </a:solidFill>
              </a:rPr>
              <a:t>ellipse and </a:t>
            </a:r>
            <a:r>
              <a:rPr lang="cs-CZ" sz="2800" dirty="0" err="1" smtClean="0">
                <a:solidFill>
                  <a:srgbClr val="002060"/>
                </a:solidFill>
              </a:rPr>
              <a:t>its</a:t>
            </a:r>
            <a:r>
              <a:rPr lang="en-GB" sz="2800" dirty="0" smtClean="0">
                <a:solidFill>
                  <a:srgbClr val="002060"/>
                </a:solidFill>
              </a:rPr>
              <a:t> description;</a:t>
            </a:r>
          </a:p>
          <a:p>
            <a:pPr marL="661736" lvl="1" indent="-280736">
              <a:buSzPct val="100000"/>
              <a:buChar char="•"/>
            </a:pPr>
            <a:r>
              <a:rPr lang="en-GB" sz="2800" dirty="0" smtClean="0">
                <a:solidFill>
                  <a:srgbClr val="002060"/>
                </a:solidFill>
              </a:rPr>
              <a:t>Kepler‘s laws.</a:t>
            </a:r>
            <a:endParaRPr lang="en-GB" sz="2800" dirty="0">
              <a:solidFill>
                <a:srgbClr val="002060"/>
              </a:solidFill>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875</TotalTime>
  <Words>1574</Words>
  <Application>Microsoft Office PowerPoint</Application>
  <PresentationFormat>Širokoúhlá obrazovka</PresentationFormat>
  <Paragraphs>111</Paragraphs>
  <Slides>16</Slides>
  <Notes>2</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16</vt:i4>
      </vt:variant>
    </vt:vector>
  </HeadingPairs>
  <TitlesOfParts>
    <vt:vector size="25" baseType="lpstr">
      <vt:lpstr>SimSun</vt:lpstr>
      <vt:lpstr>Arial</vt:lpstr>
      <vt:lpstr>Avenir Roman</vt:lpstr>
      <vt:lpstr>Calibri</vt:lpstr>
      <vt:lpstr>Calibri Light</vt:lpstr>
      <vt:lpstr>Franklin Gothic Book</vt:lpstr>
      <vt:lpstr>Verdana</vt:lpstr>
      <vt:lpstr>Verdana Bold</vt:lpstr>
      <vt:lpstr>Default</vt:lpstr>
      <vt:lpstr>Prezentace aplikace PowerPoint</vt:lpstr>
      <vt:lpstr>Prezentace aplikace PowerPoint</vt:lpstr>
      <vt:lpstr>Project STARS modules</vt:lpstr>
      <vt:lpstr>Structure of the modules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cp:lastModifiedBy>Kéhar Ota</cp:lastModifiedBy>
  <cp:revision>79</cp:revision>
  <dcterms:modified xsi:type="dcterms:W3CDTF">2020-10-27T01:02:23Z</dcterms:modified>
</cp:coreProperties>
</file>