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87" r:id="rId2"/>
    <p:sldId id="257" r:id="rId3"/>
    <p:sldId id="288" r:id="rId4"/>
    <p:sldId id="289" r:id="rId5"/>
    <p:sldId id="264" r:id="rId6"/>
    <p:sldId id="265" r:id="rId7"/>
    <p:sldId id="266" r:id="rId8"/>
    <p:sldId id="260" r:id="rId9"/>
    <p:sldId id="267" r:id="rId10"/>
    <p:sldId id="262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16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" initials="A" lastIdx="4" clrIdx="0">
    <p:extLst>
      <p:ext uri="{19B8F6BF-5375-455C-9EA6-DF929625EA0E}">
        <p15:presenceInfo xmlns:p15="http://schemas.microsoft.com/office/powerpoint/2012/main" userId="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8T07:15:52.290" idx="1">
    <p:pos x="6720" y="402"/>
    <p:text>toto je kombinácia verzie od Bulharov a anglickej verzie. Vedeli by ste to preložiť?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sk-SK" sz="4400" b="0" strike="noStrike" spc="-1">
                <a:latin typeface="Calibri"/>
              </a:rPr>
              <a:t>Kliknúť pre presun snímky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sk-SK" sz="2000" b="0" strike="noStrike" spc="-1">
                <a:latin typeface="Arial"/>
              </a:rPr>
              <a:t>Kliknúť pre úpravu formátu poznámok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sk-SK" sz="1400" b="0" strike="noStrike" spc="-1">
                <a:latin typeface="Times New Roman"/>
              </a:rPr>
              <a:t>&lt;hlavička&gt;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sk-SK" sz="1400" b="0" strike="noStrike" spc="-1">
                <a:latin typeface="Times New Roman"/>
              </a:rPr>
              <a:t>&lt;dátum/čas&gt;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sk-SK" sz="1400" b="0" strike="noStrike" spc="-1">
                <a:latin typeface="Times New Roman"/>
              </a:rPr>
              <a:t>&lt;päta&gt;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86CB772-3138-4FDD-88A7-A94CD733C35E}" type="slidenum">
              <a:rPr lang="sk-SK" sz="1400" b="0" strike="noStrike" spc="-1">
                <a:latin typeface="Times New Roman"/>
              </a:rPr>
              <a:t>‹#›</a:t>
            </a:fld>
            <a:endParaRPr lang="sk-SK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52388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1556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707240" y="5302800"/>
            <a:ext cx="294408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4994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523880" y="1276920"/>
            <a:ext cx="9143640" cy="1371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3255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09280" y="530280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sk-SK" sz="4400" b="0" strike="noStrike" spc="-1"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523880" y="5302800"/>
            <a:ext cx="9143640" cy="1552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2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0"/>
            <a:ext cx="9143640" cy="3509640"/>
          </a:xfrm>
          <a:prstGeom prst="rect">
            <a:avLst/>
          </a:prstGeom>
        </p:spPr>
        <p:txBody>
          <a:bodyPr lIns="45720" tIns="45000" rIns="4572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sk-SK" sz="6000" b="0" strike="noStrike" spc="-1">
                <a:latin typeface="Calibri Light"/>
                <a:ea typeface="Calibri Light"/>
              </a:rPr>
              <a:t>Title Text</a:t>
            </a:r>
            <a:endParaRPr lang="sk-SK" sz="6000" b="0" strike="noStrike" spc="-1"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3255480"/>
          </a:xfrm>
          <a:prstGeom prst="rect">
            <a:avLst/>
          </a:prstGeom>
        </p:spPr>
        <p:txBody>
          <a:bodyPr lIns="45720" tIns="45000" rIns="4572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sk-SK" sz="2400" b="0" strike="noStrike" spc="-1">
                <a:latin typeface="Calibri"/>
                <a:ea typeface="Calibri"/>
              </a:rPr>
              <a:t>Body Level One</a:t>
            </a:r>
            <a:endParaRPr lang="sk-SK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sk-SK" sz="2400" b="0" strike="noStrike" spc="-1">
                <a:latin typeface="Calibri"/>
                <a:ea typeface="Calibri"/>
              </a:rPr>
              <a:t>Body Level Two</a:t>
            </a:r>
            <a:endParaRPr lang="sk-SK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sk-SK" sz="2400" b="0" strike="noStrike" spc="-1">
                <a:latin typeface="Calibri"/>
                <a:ea typeface="Calibri"/>
              </a:rPr>
              <a:t>Body Level Three</a:t>
            </a:r>
            <a:endParaRPr lang="sk-SK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sk-SK" sz="2400" b="0" strike="noStrike" spc="-1">
                <a:latin typeface="Calibri"/>
                <a:ea typeface="Calibri"/>
              </a:rPr>
              <a:t>Body Level Four</a:t>
            </a:r>
            <a:endParaRPr lang="sk-SK" sz="2400" b="0" strike="noStrike" spc="-1"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sk-SK" sz="2400" b="0" strike="noStrike" spc="-1">
                <a:latin typeface="Calibri"/>
                <a:ea typeface="Calibri"/>
              </a:rPr>
              <a:t>Body Level Five</a:t>
            </a:r>
            <a:endParaRPr lang="sk-SK" sz="2400" b="0" strike="noStrike" spc="-1"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404400"/>
            <a:ext cx="2742840" cy="268920"/>
          </a:xfrm>
          <a:prstGeom prst="rect">
            <a:avLst/>
          </a:prstGeom>
        </p:spPr>
        <p:txBody>
          <a:bodyPr lIns="45720" tIns="45000" rIns="45720" bIns="45000" anchor="ctr">
            <a:noAutofit/>
          </a:bodyPr>
          <a:lstStyle/>
          <a:p>
            <a:endParaRPr lang="sk-SK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RFCAFE.COM/REFERENCES/GENERAL/SOLAR-SYSTEM.HTM" TargetMode="External"/><Relationship Id="rId4" Type="http://schemas.openxmlformats.org/officeDocument/2006/relationships/image" Target="../media/image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project-star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2.jpg"/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1.png"/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-6761" y="1049639"/>
            <a:ext cx="12198761" cy="60068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Project: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 STARS (Successfully Teaching AstRonomy in Schools)		 			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"/>
                <a:ea typeface="Verdana"/>
                <a:cs typeface="Verdana"/>
                <a:sym typeface="Verdana"/>
              </a:rPr>
              <a:t>This project has been funded with the support of the Erasmus+ Programme, K2 Action, Strategic Partnerships in School Education.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 Agreement Number:</a:t>
            </a:r>
            <a:r>
              <a:rPr sz="8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sz="800"/>
              <a:t>2017-1-SK01-KA201-035344 				</a:t>
            </a:r>
          </a:p>
        </p:txBody>
      </p:sp>
      <p:sp>
        <p:nvSpPr>
          <p:cNvPr id="58" name="Shape 58"/>
          <p:cNvSpPr/>
          <p:nvPr/>
        </p:nvSpPr>
        <p:spPr>
          <a:xfrm>
            <a:off x="-6761" y="5572490"/>
            <a:ext cx="12198761" cy="534057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1800"/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  <a:p>
            <a:pPr lvl="0">
              <a:defRPr sz="1800"/>
            </a:pPr>
            <a:r>
              <a:rPr sz="900" dirty="0"/>
              <a:t>.</a:t>
            </a:r>
          </a:p>
        </p:txBody>
      </p:sp>
      <p:sp>
        <p:nvSpPr>
          <p:cNvPr id="59" name="Shape 59"/>
          <p:cNvSpPr/>
          <p:nvPr/>
        </p:nvSpPr>
        <p:spPr>
          <a:xfrm>
            <a:off x="-6761" y="1847151"/>
            <a:ext cx="12198761" cy="310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/>
            <a:r>
              <a:rPr lang="sk-SK" sz="5400" b="1" dirty="0">
                <a:solidFill>
                  <a:srgbClr val="843C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Tréningový program pre učiteľov (O2)</a:t>
            </a:r>
          </a:p>
          <a:p>
            <a:pPr lvl="0" algn="ctr"/>
            <a:endParaRPr lang="sk-SK" sz="1000" dirty="0"/>
          </a:p>
          <a:p>
            <a:pPr lvl="0" algn="ctr"/>
            <a:r>
              <a:rPr lang="sk-SK" sz="4400" b="1" dirty="0">
                <a:solidFill>
                  <a:srgbClr val="002060"/>
                </a:solidFill>
              </a:rPr>
              <a:t>Modul #2</a:t>
            </a:r>
          </a:p>
          <a:p>
            <a:pPr lvl="0" algn="ctr"/>
            <a:r>
              <a:rPr lang="sk-SK" sz="4400" b="1" u="sng" dirty="0">
                <a:solidFill>
                  <a:srgbClr val="002060"/>
                </a:solidFill>
              </a:rPr>
              <a:t>Pohyb nebeských telies</a:t>
            </a:r>
            <a:br>
              <a:rPr lang="sk-SK" sz="4400" b="1" dirty="0">
                <a:solidFill>
                  <a:srgbClr val="002060"/>
                </a:solidFill>
              </a:rPr>
            </a:br>
            <a:r>
              <a:rPr lang="sk-SK" sz="4400" b="1" dirty="0" err="1">
                <a:solidFill>
                  <a:srgbClr val="002060"/>
                </a:solidFill>
              </a:rPr>
              <a:t>Kuželosečky</a:t>
            </a:r>
            <a:endParaRPr lang="sk-SK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3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3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261360" y="836640"/>
            <a:ext cx="11684880" cy="699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000" b="0" u="sng" strike="noStrike" spc="-1" dirty="0">
                <a:solidFill>
                  <a:srgbClr val="002060"/>
                </a:solidFill>
                <a:uFillTx/>
                <a:latin typeface="Calibri"/>
                <a:ea typeface="Calibri"/>
              </a:rPr>
              <a:t>Zoznam praktických cvičení</a:t>
            </a:r>
            <a:endParaRPr lang="sk-SK" sz="4000" b="0" strike="noStrike" spc="-1" dirty="0"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533520" y="2119680"/>
            <a:ext cx="11140560" cy="303662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sk-SK" sz="2700" b="0" strike="noStrike" spc="-1" dirty="0" err="1">
                <a:solidFill>
                  <a:srgbClr val="043480"/>
                </a:solidFill>
                <a:latin typeface="Calibri"/>
                <a:ea typeface="Calibri"/>
              </a:rPr>
              <a:t>I.Kuželosečky</a:t>
            </a:r>
            <a:endParaRPr lang="sk-SK" sz="2700" spc="-1" dirty="0">
              <a:solidFill>
                <a:srgbClr val="043480"/>
              </a:solidFill>
              <a:latin typeface="Calibri"/>
              <a:ea typeface="Calibri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 dirty="0">
                <a:solidFill>
                  <a:srgbClr val="043480"/>
                </a:solidFill>
                <a:latin typeface="Calibri"/>
                <a:ea typeface="Calibri"/>
              </a:rPr>
              <a:t>1. Trojrozmerné znázornenie toho, ako sa získavajú rôzne druhy kužeľosečiek. </a:t>
            </a:r>
            <a:endParaRPr lang="sk-SK" sz="2700" b="0" strike="noStrike" spc="-1" dirty="0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 dirty="0">
                <a:solidFill>
                  <a:srgbClr val="043480"/>
                </a:solidFill>
                <a:latin typeface="Calibri"/>
                <a:ea typeface="Calibri"/>
              </a:rPr>
              <a:t>2. Kreslenie kužeľosečiek pomocou špendlíkov a nite. </a:t>
            </a:r>
            <a:endParaRPr lang="sk-SK" sz="2700" spc="-1" dirty="0">
              <a:latin typeface="Arial"/>
            </a:endParaRPr>
          </a:p>
          <a:p>
            <a:pPr algn="just">
              <a:lnSpc>
                <a:spcPct val="120000"/>
              </a:lnSpc>
            </a:pPr>
            <a:r>
              <a:rPr lang="sk-SK" sz="2700" b="0" strike="noStrike" spc="-1" dirty="0" err="1">
                <a:solidFill>
                  <a:srgbClr val="043480"/>
                </a:solidFill>
                <a:latin typeface="Arial"/>
                <a:ea typeface="Calibri"/>
              </a:rPr>
              <a:t>II.</a:t>
            </a:r>
            <a:r>
              <a:rPr lang="sk-SK" sz="2700" b="0" strike="noStrike" spc="-1" dirty="0" err="1">
                <a:solidFill>
                  <a:srgbClr val="043480"/>
                </a:solidFill>
                <a:latin typeface="Calibri"/>
                <a:ea typeface="Calibri"/>
              </a:rPr>
              <a:t>Obežné</a:t>
            </a:r>
            <a:r>
              <a:rPr lang="sk-SK" sz="2700" b="0" strike="noStrike" spc="-1" dirty="0">
                <a:solidFill>
                  <a:srgbClr val="043480"/>
                </a:solidFill>
                <a:latin typeface="Calibri"/>
                <a:ea typeface="Calibri"/>
              </a:rPr>
              <a:t> dráhy. Elementy dráhy</a:t>
            </a:r>
          </a:p>
          <a:p>
            <a:pPr algn="just">
              <a:lnSpc>
                <a:spcPct val="120000"/>
              </a:lnSpc>
            </a:pPr>
            <a:r>
              <a:rPr lang="sk-SK" sz="2700" spc="-1" dirty="0">
                <a:solidFill>
                  <a:srgbClr val="043480"/>
                </a:solidFill>
                <a:latin typeface="Calibri"/>
              </a:rPr>
              <a:t>1.Kreslenie obežných dráh</a:t>
            </a:r>
          </a:p>
          <a:p>
            <a:pPr algn="just">
              <a:lnSpc>
                <a:spcPct val="120000"/>
              </a:lnSpc>
            </a:pPr>
            <a:r>
              <a:rPr lang="sk-SK" sz="2700" b="0" strike="noStrike" spc="-1" dirty="0">
                <a:solidFill>
                  <a:srgbClr val="043480"/>
                </a:solidFill>
                <a:latin typeface="Calibri"/>
              </a:rPr>
              <a:t>2.Elementy dráhy</a:t>
            </a:r>
            <a:endParaRPr lang="sk-SK" sz="27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65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66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261360" y="836640"/>
            <a:ext cx="11684880" cy="142970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u="sng" strike="noStrike" spc="-1" dirty="0" err="1">
                <a:solidFill>
                  <a:srgbClr val="44546A"/>
                </a:solidFill>
                <a:uFillTx/>
                <a:latin typeface="Calibri"/>
                <a:ea typeface="Calibri"/>
              </a:rPr>
              <a:t>I.Praktické</a:t>
            </a:r>
            <a:r>
              <a:rPr lang="sk-SK" sz="32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 cvičenie 1: </a:t>
            </a:r>
            <a:r>
              <a:rPr lang="sk-SK" sz="32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Trojrozmerné znázornenie toho, ako sa získavajú rôzne druhy kužeľosečiek.</a:t>
            </a:r>
            <a:r>
              <a:rPr lang="sk-SK" sz="3200" b="0" strike="noStrike" spc="-1" dirty="0">
                <a:solidFill>
                  <a:srgbClr val="44546A"/>
                </a:solidFill>
                <a:latin typeface="Calibri"/>
                <a:ea typeface="Calibri"/>
              </a:rPr>
              <a:t> </a:t>
            </a:r>
            <a:endParaRPr lang="sk-SK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000" b="1" strike="noStrike" spc="-1" dirty="0">
                <a:solidFill>
                  <a:srgbClr val="ED7D31"/>
                </a:solidFill>
                <a:latin typeface="Calibri"/>
                <a:ea typeface="Calibri"/>
              </a:rPr>
              <a:t>Toto cvičenie je vhodné pre mladších žiakov.</a:t>
            </a:r>
            <a:endParaRPr lang="sk-SK" sz="2000" b="0" strike="noStrike" spc="-1" dirty="0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253440" y="2788200"/>
            <a:ext cx="11684880" cy="13835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strike="noStrike" spc="-1" dirty="0">
                <a:solidFill>
                  <a:srgbClr val="002060"/>
                </a:solidFill>
                <a:latin typeface="Calibri"/>
                <a:ea typeface="Calibri"/>
              </a:rPr>
              <a:t>Potrebný materiál: 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kus kartónu A5, kus pauzovacieho papiera A5, kružidlo, ceruzka, nožnice, lepiaca páska, mäkká plastelína (hlina?), kus nite na čistenie zubov (asi 40 cm).</a:t>
            </a:r>
            <a:endParaRPr lang="sk-SK" sz="260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240480" y="3947400"/>
            <a:ext cx="11522880" cy="13835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strike="noStrike" spc="-1" dirty="0">
                <a:solidFill>
                  <a:srgbClr val="002060"/>
                </a:solidFill>
                <a:latin typeface="Calibri"/>
                <a:ea typeface="Calibri"/>
              </a:rPr>
              <a:t>Postup: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 Nechajte žiakov, aby si vlastnoručne vytvorili </a:t>
            </a:r>
            <a:r>
              <a:rPr lang="sk-SK" sz="2600" strike="noStrike" spc="-1" dirty="0" err="1">
                <a:solidFill>
                  <a:srgbClr val="002060"/>
                </a:solidFill>
                <a:latin typeface="Calibri"/>
                <a:ea typeface="Calibri"/>
              </a:rPr>
              <a:t>plastelinový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 kužeľ a z neho vyrezali kužeľosečky. Toto cvičenie je možné robiť samostatne alebo vo dvojiciach (aby si žiaci mohli navzájom pomáhať). Podrobný popis je uvedený v metodickej časti.</a:t>
            </a:r>
            <a:endParaRPr lang="sk-SK" sz="260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261360" y="2186280"/>
            <a:ext cx="11684880" cy="58332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strike="noStrike" spc="-1" dirty="0">
                <a:solidFill>
                  <a:srgbClr val="002060"/>
                </a:solidFill>
                <a:latin typeface="Calibri"/>
                <a:ea typeface="Calibri"/>
              </a:rPr>
              <a:t>Metodická časť: 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modul </a:t>
            </a:r>
            <a:r>
              <a:rPr lang="sk-SK" sz="2600" spc="-1" dirty="0">
                <a:solidFill>
                  <a:srgbClr val="002060"/>
                </a:solidFill>
                <a:latin typeface="Calibri"/>
                <a:ea typeface="Calibri"/>
              </a:rPr>
              <a:t>2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, téma </a:t>
            </a:r>
            <a:r>
              <a:rPr lang="sk-SK" sz="2600" spc="-1" dirty="0" err="1">
                <a:solidFill>
                  <a:srgbClr val="002060"/>
                </a:solidFill>
                <a:latin typeface="Calibri"/>
                <a:ea typeface="Calibri"/>
              </a:rPr>
              <a:t>Kuželosečky</a:t>
            </a:r>
            <a:r>
              <a:rPr lang="sk-SK" sz="2600" strike="noStrike" spc="-1" dirty="0">
                <a:solidFill>
                  <a:srgbClr val="002060"/>
                </a:solidFill>
                <a:latin typeface="Calibri"/>
                <a:ea typeface="Calibri"/>
              </a:rPr>
              <a:t>.</a:t>
            </a:r>
            <a:endParaRPr lang="sk-SK" sz="260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72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73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74" name="CustomShape 2"/>
          <p:cNvSpPr/>
          <p:nvPr/>
        </p:nvSpPr>
        <p:spPr>
          <a:xfrm>
            <a:off x="253440" y="785880"/>
            <a:ext cx="5189760" cy="307776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0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I. Praktické cvičenie 1.: </a:t>
            </a:r>
            <a:r>
              <a:rPr lang="sk-SK" sz="40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Trojrozmerné znázornenie toho, ako sa získavajú rôzne druhy kužeľosečiek.</a:t>
            </a:r>
            <a:endParaRPr lang="sk-SK" sz="4000" b="0" strike="noStrike" spc="-1" dirty="0">
              <a:latin typeface="Arial"/>
            </a:endParaRPr>
          </a:p>
        </p:txBody>
      </p:sp>
      <p:pic>
        <p:nvPicPr>
          <p:cNvPr id="175" name="pasted-image.png"/>
          <p:cNvPicPr/>
          <p:nvPr/>
        </p:nvPicPr>
        <p:blipFill>
          <a:blip r:embed="rId4"/>
          <a:stretch/>
        </p:blipFill>
        <p:spPr>
          <a:xfrm>
            <a:off x="6361200" y="837720"/>
            <a:ext cx="3516840" cy="4689360"/>
          </a:xfrm>
          <a:prstGeom prst="rect">
            <a:avLst/>
          </a:prstGeom>
          <a:ln w="12600"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360000" y="4320000"/>
            <a:ext cx="11684880" cy="54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Výsledok (príklad):</a:t>
            </a:r>
            <a:endParaRPr lang="sk-SK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78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79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261360" y="836640"/>
            <a:ext cx="11684880" cy="144509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I. Praktické cvičenie 2: </a:t>
            </a:r>
            <a:r>
              <a:rPr lang="sk-SK" sz="44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Kreslenie kužeľosečiek pomocou špendlíkov a nite.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286200" y="3169080"/>
            <a:ext cx="11242440" cy="1706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800" b="0" strike="noStrike" spc="-1">
                <a:solidFill>
                  <a:srgbClr val="002060"/>
                </a:solidFill>
                <a:latin typeface="Calibri"/>
                <a:ea typeface="Calibri"/>
              </a:rPr>
              <a:t>Potrebný materiál: milimetrový papier (veľkosť A4), dva väčšie špendlíky (napríklad také, ktoré sa môžu použiť na korkové dosky), podložka, na ktorú sa dá položiť papier a zapichnúť špendlíky, ceruzky (4 farby), pravítko, trojuholník a dve hrubšie nite, jedna s dĺžkou asi 35-40 cm, druhá s dĺžkou najmenej 2 m. </a:t>
            </a:r>
            <a:endParaRPr lang="sk-SK" sz="2800" b="0" strike="noStrike" spc="-1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324360" y="2216160"/>
            <a:ext cx="11684880" cy="54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Metodická časť: modul </a:t>
            </a:r>
            <a:r>
              <a:rPr lang="sk-SK" sz="3600" spc="-1" dirty="0">
                <a:solidFill>
                  <a:srgbClr val="002060"/>
                </a:solidFill>
                <a:latin typeface="Calibri"/>
                <a:ea typeface="Calibri"/>
              </a:rPr>
              <a:t>2</a:t>
            </a:r>
            <a:r>
              <a:rPr lang="sk-SK" sz="3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, téma Kužeľosečky.</a:t>
            </a:r>
            <a:endParaRPr lang="sk-SK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84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85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261360" y="836640"/>
            <a:ext cx="11684880" cy="135421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44546A"/>
                </a:solidFill>
                <a:uFillTx/>
                <a:latin typeface="Calibri"/>
                <a:ea typeface="Calibri"/>
              </a:rPr>
              <a:t>Praktické </a:t>
            </a: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cvičenie 2: </a:t>
            </a:r>
            <a:r>
              <a:rPr lang="sk-SK" sz="44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Kreslenie kužeľosečiek pomocou špendlíkov a nite.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380160" y="2918160"/>
            <a:ext cx="4449960" cy="1493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Výsledok (príklad):</a:t>
            </a:r>
            <a:endParaRPr lang="sk-SK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100" b="0" strike="noStrike" spc="-1">
                <a:solidFill>
                  <a:srgbClr val="002060"/>
                </a:solidFill>
                <a:latin typeface="Calibri"/>
                <a:ea typeface="Calibri"/>
              </a:rPr>
              <a:t>kružnice (vľavo) a</a:t>
            </a:r>
            <a:endParaRPr lang="sk-SK" sz="3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100" b="0" strike="noStrike" spc="-1">
                <a:solidFill>
                  <a:srgbClr val="002060"/>
                </a:solidFill>
                <a:latin typeface="Calibri"/>
                <a:ea typeface="Calibri"/>
              </a:rPr>
              <a:t>elipsa (vpravo).</a:t>
            </a:r>
            <a:endParaRPr lang="sk-SK" sz="3100" b="0" strike="noStrike" spc="-1">
              <a:latin typeface="Arial"/>
            </a:endParaRPr>
          </a:p>
        </p:txBody>
      </p:sp>
      <p:pic>
        <p:nvPicPr>
          <p:cNvPr id="189" name="pasted-image.tif"/>
          <p:cNvPicPr/>
          <p:nvPr/>
        </p:nvPicPr>
        <p:blipFill>
          <a:blip r:embed="rId4"/>
          <a:stretch/>
        </p:blipFill>
        <p:spPr>
          <a:xfrm>
            <a:off x="4887000" y="3050640"/>
            <a:ext cx="3303360" cy="2467080"/>
          </a:xfrm>
          <a:prstGeom prst="rect">
            <a:avLst/>
          </a:prstGeom>
          <a:ln w="12600">
            <a:noFill/>
          </a:ln>
        </p:spPr>
      </p:pic>
      <p:pic>
        <p:nvPicPr>
          <p:cNvPr id="190" name="pasted-image.tif"/>
          <p:cNvPicPr/>
          <p:nvPr/>
        </p:nvPicPr>
        <p:blipFill>
          <a:blip r:embed="rId5"/>
          <a:stretch/>
        </p:blipFill>
        <p:spPr>
          <a:xfrm>
            <a:off x="8602560" y="3050640"/>
            <a:ext cx="3303360" cy="24670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92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93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pic>
        <p:nvPicPr>
          <p:cNvPr id="194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261360" y="836640"/>
            <a:ext cx="11684880" cy="67710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cvičenie </a:t>
            </a:r>
            <a:r>
              <a:rPr lang="sk-SK" sz="4400" u="sng" spc="-1" dirty="0">
                <a:solidFill>
                  <a:srgbClr val="44546A"/>
                </a:solidFill>
                <a:latin typeface="Calibri"/>
                <a:ea typeface="Calibri"/>
              </a:rPr>
              <a:t>1</a:t>
            </a: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:</a:t>
            </a:r>
            <a:r>
              <a:rPr lang="sk-SK" sz="44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 Kreslenie obežných dráh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253440" y="2676600"/>
            <a:ext cx="11684880" cy="2832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Potrebné pomôcky a materiály: </a:t>
            </a:r>
            <a:endParaRPr lang="sk-SK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3000" b="0" strike="noStrike" spc="-1">
                <a:solidFill>
                  <a:srgbClr val="002060"/>
                </a:solidFill>
                <a:latin typeface="Calibri"/>
                <a:ea typeface="Calibri"/>
              </a:rPr>
              <a:t>pre prvú časť: Milimetrový papier (veľkosť A4), dva väčšie špendlíky (napríklad také, ktoré sa môžu použiť na korkové dosky), podložka, na ktorú sa dá položiť papier a zapichnuť špendlíky, ceruzky (4 farby), pravítko, trojuholník a dve hrubšie nite, jedna s dĺžkou asi 35-40 cm, druhá s dĺžkou najmenej 2 m.</a:t>
            </a:r>
            <a:r>
              <a:rPr lang="sk-SK" sz="2300" b="0" strike="noStrike" spc="-1">
                <a:solidFill>
                  <a:srgbClr val="002060"/>
                </a:solidFill>
                <a:latin typeface="Calibri"/>
                <a:ea typeface="Calibri"/>
              </a:rPr>
              <a:t> </a:t>
            </a:r>
            <a:endParaRPr lang="sk-SK" sz="2300" b="0" strike="noStrike" spc="-1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261000" y="2002680"/>
            <a:ext cx="11684880" cy="54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Metodická časť: modul </a:t>
            </a:r>
            <a:r>
              <a:rPr lang="sk-SK" sz="3600" spc="-1" dirty="0">
                <a:solidFill>
                  <a:srgbClr val="002060"/>
                </a:solidFill>
                <a:latin typeface="Calibri"/>
                <a:ea typeface="Calibri"/>
              </a:rPr>
              <a:t>2</a:t>
            </a:r>
            <a:r>
              <a:rPr lang="sk-SK" sz="3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, téma </a:t>
            </a:r>
            <a:r>
              <a:rPr lang="sk-SK" sz="3600" b="0" strike="noStrike" spc="-1" dirty="0" err="1">
                <a:solidFill>
                  <a:srgbClr val="002060"/>
                </a:solidFill>
                <a:latin typeface="Calibri"/>
                <a:ea typeface="Calibri"/>
              </a:rPr>
              <a:t>Kuželosečky</a:t>
            </a:r>
            <a:r>
              <a:rPr lang="sk-SK" sz="3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.</a:t>
            </a:r>
            <a:endParaRPr lang="sk-SK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99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200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pic>
        <p:nvPicPr>
          <p:cNvPr id="201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261360" y="836640"/>
            <a:ext cx="11684880" cy="67710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cvičenie </a:t>
            </a:r>
            <a:r>
              <a:rPr lang="sk-SK" sz="4400" u="sng" spc="-1" dirty="0">
                <a:solidFill>
                  <a:srgbClr val="44546A"/>
                </a:solidFill>
                <a:latin typeface="Calibri"/>
                <a:ea typeface="Calibri"/>
              </a:rPr>
              <a:t>1</a:t>
            </a: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:</a:t>
            </a:r>
            <a:r>
              <a:rPr lang="sk-SK" sz="44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 Kreslenie obežných dráh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342360" y="1728000"/>
            <a:ext cx="5925240" cy="3840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600" b="0" strike="noStrike" spc="-1">
                <a:solidFill>
                  <a:srgbClr val="002060"/>
                </a:solidFill>
                <a:latin typeface="Calibri"/>
                <a:ea typeface="Calibri"/>
              </a:rPr>
              <a:t>Postup pre prvú časť: Zmenou vzdialeností medzi ohniskami a dĺžkou nite je potrebné nakresliť niekoľko rôznych obežných dráh a určiť, resp. porovnať ich veľké polosi a excentricity.</a:t>
            </a:r>
            <a:r>
              <a:rPr lang="sk-SK" sz="2500" b="0" strike="noStrike" spc="-1">
                <a:solidFill>
                  <a:srgbClr val="002060"/>
                </a:solidFill>
                <a:latin typeface="Calibri"/>
                <a:ea typeface="Calibri"/>
              </a:rPr>
              <a:t>  </a:t>
            </a:r>
            <a:endParaRPr lang="sk-SK" sz="2500" b="0" strike="noStrike" spc="-1">
              <a:latin typeface="Arial"/>
            </a:endParaRPr>
          </a:p>
        </p:txBody>
      </p:sp>
      <p:pic>
        <p:nvPicPr>
          <p:cNvPr id="204" name="pasted-image.png"/>
          <p:cNvPicPr/>
          <p:nvPr/>
        </p:nvPicPr>
        <p:blipFill>
          <a:blip r:embed="rId4"/>
          <a:stretch/>
        </p:blipFill>
        <p:spPr>
          <a:xfrm>
            <a:off x="6593400" y="1725120"/>
            <a:ext cx="4861800" cy="364608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206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207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pic>
        <p:nvPicPr>
          <p:cNvPr id="208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sp>
        <p:nvSpPr>
          <p:cNvPr id="209" name="CustomShape 2"/>
          <p:cNvSpPr/>
          <p:nvPr/>
        </p:nvSpPr>
        <p:spPr>
          <a:xfrm>
            <a:off x="261360" y="836640"/>
            <a:ext cx="11684880" cy="67710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II. Praktické cvičenie </a:t>
            </a:r>
            <a:r>
              <a:rPr lang="sk-SK" sz="4400" u="sng" spc="-1" dirty="0">
                <a:solidFill>
                  <a:srgbClr val="44546A"/>
                </a:solidFill>
                <a:latin typeface="Calibri"/>
                <a:ea typeface="Calibri"/>
              </a:rPr>
              <a:t>2</a:t>
            </a: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: </a:t>
            </a:r>
            <a:r>
              <a:rPr lang="sk-SK" sz="4400" b="0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Elementy dráhy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380160" y="1801080"/>
            <a:ext cx="6217200" cy="295465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4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Obrázok nižšie zobrazuje obežnú dráhu planét zo Slnečnej sústavy a Pluta. Ak obežné dráhy planét ležia prakticky v rovine ekliptiky, čo poviete na obežnú dráhu Pluta - leží v tej istej rovine? Aký je názov elementu dráhy, ktorý odráža polohu obežnej dráhy daného nebeského telesa zo Slnečnej sústavy vzhľadom na ekliptiku? Nakreslite ho na obežnú dráhu Pluta na obrázku.</a:t>
            </a:r>
            <a:endParaRPr lang="sk-SK" sz="2400" b="0" strike="noStrike" spc="-1" dirty="0">
              <a:latin typeface="Arial"/>
            </a:endParaRPr>
          </a:p>
        </p:txBody>
      </p:sp>
      <p:pic>
        <p:nvPicPr>
          <p:cNvPr id="211" name="pasted-image.tif"/>
          <p:cNvPicPr/>
          <p:nvPr/>
        </p:nvPicPr>
        <p:blipFill>
          <a:blip r:embed="rId4"/>
          <a:stretch/>
        </p:blipFill>
        <p:spPr>
          <a:xfrm>
            <a:off x="7738920" y="2393640"/>
            <a:ext cx="3954240" cy="2062440"/>
          </a:xfrm>
          <a:prstGeom prst="rect">
            <a:avLst/>
          </a:prstGeom>
          <a:ln w="12600">
            <a:noFill/>
          </a:ln>
        </p:spPr>
      </p:pic>
      <p:sp>
        <p:nvSpPr>
          <p:cNvPr id="212" name="CustomShape 4"/>
          <p:cNvSpPr/>
          <p:nvPr/>
        </p:nvSpPr>
        <p:spPr>
          <a:xfrm>
            <a:off x="8372520" y="4568400"/>
            <a:ext cx="3631680" cy="19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700" b="0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5"/>
              </a:rPr>
              <a:t>http://WWW.RFCAFE.COM/REFERENCES/GENERAL/SOLAR-SYSTEM.HTM</a:t>
            </a:r>
            <a:endParaRPr lang="sk-SK" sz="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214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215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pic>
        <p:nvPicPr>
          <p:cNvPr id="216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sp>
        <p:nvSpPr>
          <p:cNvPr id="217" name="CustomShape 2"/>
          <p:cNvSpPr/>
          <p:nvPr/>
        </p:nvSpPr>
        <p:spPr>
          <a:xfrm>
            <a:off x="261360" y="836640"/>
            <a:ext cx="1168488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44546A"/>
                </a:solidFill>
                <a:uFillTx/>
                <a:latin typeface="Calibri"/>
                <a:ea typeface="Calibri"/>
              </a:rPr>
              <a:t>II. Obežné dráhy. Elementy dráhy</a:t>
            </a:r>
            <a:endParaRPr lang="sk-SK" sz="4400" b="0" u="sng" strike="noStrike" spc="-1" dirty="0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437400" y="2459160"/>
            <a:ext cx="11332440" cy="2824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Otázka: Ktorý prvok obežnej dráhy určuje poradie planét vo vzťahu k ich vzdialenosti od Slnka? Ako?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Odpoveď: Veľká polos. Čím je veľká polos väčšia, tým vzdialenejšia je daná planéta od Slnka.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Otázka: Ktorý parameter určuje, ktoré obežné dráhy majú tvar dlhších elíps a ktoré už pripomínajú kružnice? Ako?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Odpoveď: Excentricita. Čím excentricita je väčšia, tým sploštenejšia je obežná dráha.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99"/>
              </a:spcBef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Aký je sklon obežnej dráhy Zeme? 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  <a:p>
            <a:pPr algn="just">
              <a:lnSpc>
                <a:spcPct val="115000"/>
              </a:lnSpc>
              <a:spcBef>
                <a:spcPts val="700"/>
              </a:spcBef>
            </a:pPr>
            <a:r>
              <a:rPr lang="sk-SK" sz="20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Odpoveď: Nula.</a:t>
            </a:r>
            <a:endParaRPr lang="sk-SK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2481840" y="1725840"/>
            <a:ext cx="7525778" cy="45520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sk-SK" sz="2200" b="1" strike="noStrike" spc="-1" dirty="0">
                <a:solidFill>
                  <a:srgbClr val="002060"/>
                </a:solidFill>
                <a:latin typeface="Calibri"/>
                <a:ea typeface="Calibri"/>
              </a:rPr>
              <a:t>Otázky, na ktoré majú žiaci odpovedať až po skončení cvičenia:  </a:t>
            </a:r>
            <a:endParaRPr lang="sk-SK" sz="22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48934854-248E-461B-8764-B1D131EA1BE8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5D5B77DD-D63F-412B-8DAD-A01FFFFFA716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-6761" y="5572490"/>
            <a:ext cx="12198761" cy="285143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0" y="1044405"/>
            <a:ext cx="1219200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Závery, overenie výsledkov</a:t>
            </a:r>
            <a:endParaRPr sz="4400" u="sng" dirty="0">
              <a:solidFill>
                <a:srgbClr val="002060"/>
              </a:solidFill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412530" y="1923452"/>
            <a:ext cx="11685322" cy="350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cs-CZ" sz="2800" dirty="0">
                <a:solidFill>
                  <a:srgbClr val="002060"/>
                </a:solidFill>
              </a:rPr>
              <a:t>Čo bude ďalej</a:t>
            </a:r>
            <a:r>
              <a:rPr sz="2800" dirty="0">
                <a:solidFill>
                  <a:srgbClr val="002060"/>
                </a:solidFill>
              </a:rPr>
              <a:t> (Feed Forward): </a:t>
            </a:r>
            <a:r>
              <a:rPr lang="cs-CZ" sz="2800" dirty="0">
                <a:solidFill>
                  <a:srgbClr val="002060"/>
                </a:solidFill>
              </a:rPr>
              <a:t>Plánujte ďalšiu hodinu na základe výkonu žiaka</a:t>
            </a:r>
            <a:r>
              <a:rPr sz="2800" dirty="0">
                <a:solidFill>
                  <a:srgbClr val="002060"/>
                </a:solidFill>
              </a:rPr>
              <a:t>:</a:t>
            </a:r>
          </a:p>
          <a:p>
            <a:pPr lvl="0"/>
            <a:endParaRPr sz="2800" dirty="0">
              <a:solidFill>
                <a:srgbClr val="002060"/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Náročnosť v triede</a:t>
            </a:r>
            <a:r>
              <a:rPr sz="2400" b="1" dirty="0">
                <a:solidFill>
                  <a:srgbClr val="002060"/>
                </a:solidFill>
              </a:rPr>
              <a:t>: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lang="cs-CZ" sz="2400" dirty="0">
                <a:solidFill>
                  <a:srgbClr val="002060"/>
                </a:solidFill>
              </a:rPr>
              <a:t>V závislosti od toho, ako dobre žiaci porozumeli materiálu </a:t>
            </a:r>
            <a:br>
              <a:rPr lang="cs-CZ" sz="2400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a zvládli úlohy.</a:t>
            </a:r>
            <a:endParaRPr sz="2400" dirty="0">
              <a:solidFill>
                <a:srgbClr val="002060"/>
              </a:solidFill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Prístup k materiálu</a:t>
            </a:r>
            <a:r>
              <a:rPr sz="2400" dirty="0">
                <a:solidFill>
                  <a:srgbClr val="002060"/>
                </a:solidFill>
              </a:rPr>
              <a:t>: </a:t>
            </a:r>
            <a:r>
              <a:rPr lang="cs-CZ" sz="2400" dirty="0">
                <a:solidFill>
                  <a:srgbClr val="002060"/>
                </a:solidFill>
              </a:rPr>
              <a:t>Aký je správny postup, ktorý vám pomôže porozumieť materiálu a splniť stanovené úlohy</a:t>
            </a:r>
            <a:r>
              <a:rPr sz="24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Sebehodnotenie</a:t>
            </a:r>
            <a:r>
              <a:rPr sz="2400" dirty="0">
                <a:solidFill>
                  <a:srgbClr val="002060"/>
                </a:solidFill>
              </a:rPr>
              <a:t>: </a:t>
            </a:r>
            <a:r>
              <a:rPr lang="cs-CZ" sz="2400" dirty="0">
                <a:solidFill>
                  <a:srgbClr val="002060"/>
                </a:solidFill>
              </a:rPr>
              <a:t>sebadisciplína,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lang="cs-CZ" sz="2400" dirty="0">
                <a:solidFill>
                  <a:srgbClr val="002060"/>
                </a:solidFill>
              </a:rPr>
              <a:t>vedenie a kontrola činností</a:t>
            </a:r>
            <a:r>
              <a:rPr sz="2400" dirty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2060"/>
                </a:solidFill>
              </a:rPr>
              <a:t>Individuálny prístup</a:t>
            </a:r>
            <a:r>
              <a:rPr lang="cs-CZ" sz="2400" dirty="0">
                <a:solidFill>
                  <a:srgbClr val="002060"/>
                </a:solidFill>
              </a:rPr>
              <a:t>: Individuálne hodnocenie a vedenie</a:t>
            </a:r>
            <a:r>
              <a:rPr sz="24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5572440"/>
            <a:ext cx="12191400" cy="285143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</p:txBody>
      </p:sp>
      <p:pic>
        <p:nvPicPr>
          <p:cNvPr id="9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9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grpSp>
        <p:nvGrpSpPr>
          <p:cNvPr id="92" name="Group 2"/>
          <p:cNvGrpSpPr/>
          <p:nvPr/>
        </p:nvGrpSpPr>
        <p:grpSpPr>
          <a:xfrm>
            <a:off x="1840320" y="3416400"/>
            <a:ext cx="3793680" cy="1768320"/>
            <a:chOff x="1840320" y="3416400"/>
            <a:chExt cx="3793680" cy="1768320"/>
          </a:xfrm>
        </p:grpSpPr>
        <p:sp>
          <p:nvSpPr>
            <p:cNvPr id="93" name="CustomShape 3"/>
            <p:cNvSpPr/>
            <p:nvPr/>
          </p:nvSpPr>
          <p:spPr>
            <a:xfrm>
              <a:off x="1840320" y="3416400"/>
              <a:ext cx="2080080" cy="176832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4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4"/>
            <p:cNvSpPr/>
            <p:nvPr/>
          </p:nvSpPr>
          <p:spPr>
            <a:xfrm>
              <a:off x="1926360" y="3752640"/>
              <a:ext cx="3707640" cy="1096200"/>
            </a:xfrm>
            <a:prstGeom prst="rect">
              <a:avLst/>
            </a:prstGeom>
            <a:solidFill>
              <a:srgbClr val="A5A5A5"/>
            </a:solidFill>
            <a:ln w="190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sk-SK" sz="1900" b="1" strike="noStrike" spc="-1">
                  <a:solidFill>
                    <a:srgbClr val="0D0D0D"/>
                  </a:solidFill>
                  <a:latin typeface="Calibri"/>
                  <a:ea typeface="Calibri"/>
                </a:rPr>
                <a:t>4. STARS Koncept edukačného programu na výučbu astronómie</a:t>
              </a:r>
              <a:endParaRPr lang="sk-SK" sz="1900" b="0" strike="noStrike" spc="-1">
                <a:latin typeface="Arial"/>
              </a:endParaRPr>
            </a:p>
          </p:txBody>
        </p:sp>
      </p:grpSp>
      <p:grpSp>
        <p:nvGrpSpPr>
          <p:cNvPr id="95" name="Group 5"/>
          <p:cNvGrpSpPr/>
          <p:nvPr/>
        </p:nvGrpSpPr>
        <p:grpSpPr>
          <a:xfrm>
            <a:off x="6207840" y="4142160"/>
            <a:ext cx="3830040" cy="964800"/>
            <a:chOff x="6207840" y="4142160"/>
            <a:chExt cx="3830040" cy="964800"/>
          </a:xfrm>
        </p:grpSpPr>
        <p:sp>
          <p:nvSpPr>
            <p:cNvPr id="96" name="CustomShape 6"/>
            <p:cNvSpPr/>
            <p:nvPr/>
          </p:nvSpPr>
          <p:spPr>
            <a:xfrm>
              <a:off x="6207840" y="4142160"/>
              <a:ext cx="1953720" cy="964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4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7"/>
            <p:cNvSpPr/>
            <p:nvPr/>
          </p:nvSpPr>
          <p:spPr>
            <a:xfrm>
              <a:off x="6254640" y="4301395"/>
              <a:ext cx="3783240" cy="646331"/>
            </a:xfrm>
            <a:prstGeom prst="rect">
              <a:avLst/>
            </a:prstGeom>
            <a:solidFill>
              <a:srgbClr val="ED7D31"/>
            </a:solidFill>
            <a:ln w="12600">
              <a:solidFill>
                <a:srgbClr val="AD5B2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1800" b="1" strike="noStrike" spc="-1" dirty="0">
                  <a:latin typeface="Calibri"/>
                  <a:ea typeface="Calibri"/>
                </a:rPr>
                <a:t>Medzinárodná online konferencia 2020</a:t>
              </a:r>
              <a:endParaRPr lang="sk-SK" sz="1800" b="0" strike="noStrike" spc="-1" dirty="0">
                <a:latin typeface="Arial"/>
              </a:endParaRPr>
            </a:p>
          </p:txBody>
        </p:sp>
      </p:grpSp>
      <p:grpSp>
        <p:nvGrpSpPr>
          <p:cNvPr id="98" name="Group 8"/>
          <p:cNvGrpSpPr/>
          <p:nvPr/>
        </p:nvGrpSpPr>
        <p:grpSpPr>
          <a:xfrm>
            <a:off x="734040" y="1504440"/>
            <a:ext cx="3602160" cy="1942200"/>
            <a:chOff x="734040" y="1504440"/>
            <a:chExt cx="3602160" cy="1942200"/>
          </a:xfrm>
        </p:grpSpPr>
        <p:sp>
          <p:nvSpPr>
            <p:cNvPr id="99" name="CustomShape 9"/>
            <p:cNvSpPr/>
            <p:nvPr/>
          </p:nvSpPr>
          <p:spPr>
            <a:xfrm>
              <a:off x="734040" y="1504440"/>
              <a:ext cx="3355920" cy="1463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4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10"/>
            <p:cNvSpPr/>
            <p:nvPr/>
          </p:nvSpPr>
          <p:spPr>
            <a:xfrm>
              <a:off x="805320" y="1569960"/>
              <a:ext cx="3530880" cy="1876680"/>
            </a:xfrm>
            <a:prstGeom prst="rect">
              <a:avLst/>
            </a:prstGeom>
            <a:gradFill rotWithShape="0">
              <a:gsLst>
                <a:gs pos="0">
                  <a:srgbClr val="5F82CB"/>
                </a:gs>
                <a:gs pos="100000">
                  <a:srgbClr val="3E70CA"/>
                </a:gs>
              </a:gsLst>
              <a:lin ang="5400000"/>
            </a:gradFill>
            <a:ln w="6480">
              <a:solidFill>
                <a:srgbClr val="4472C4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sk-SK" sz="1900" b="1" strike="noStrike" spc="-1">
                  <a:solidFill>
                    <a:srgbClr val="FFFFFF"/>
                  </a:solidFill>
                  <a:latin typeface="Calibri"/>
                  <a:ea typeface="Calibri"/>
                </a:rPr>
                <a:t>1. STARS Metodická príručka pre učiteľov</a:t>
              </a:r>
              <a:endParaRPr lang="sk-SK" sz="19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sk-SK" sz="1900" b="0" strike="noStrike" spc="-1">
                  <a:solidFill>
                    <a:srgbClr val="FFFFFF"/>
                  </a:solidFill>
                  <a:latin typeface="Calibri"/>
                  <a:ea typeface="Calibri"/>
                </a:rPr>
                <a:t>zdroj pre učiteľov pripravený na použitie</a:t>
              </a:r>
              <a:endParaRPr lang="sk-SK" sz="1900" b="0" strike="noStrike" spc="-1">
                <a:latin typeface="Arial"/>
              </a:endParaRPr>
            </a:p>
          </p:txBody>
        </p:sp>
      </p:grpSp>
      <p:grpSp>
        <p:nvGrpSpPr>
          <p:cNvPr id="101" name="Group 11"/>
          <p:cNvGrpSpPr/>
          <p:nvPr/>
        </p:nvGrpSpPr>
        <p:grpSpPr>
          <a:xfrm>
            <a:off x="8267400" y="2203920"/>
            <a:ext cx="3639960" cy="1768320"/>
            <a:chOff x="8267400" y="2203920"/>
            <a:chExt cx="3639960" cy="1768320"/>
          </a:xfrm>
        </p:grpSpPr>
        <p:sp>
          <p:nvSpPr>
            <p:cNvPr id="102" name="CustomShape 12"/>
            <p:cNvSpPr/>
            <p:nvPr/>
          </p:nvSpPr>
          <p:spPr>
            <a:xfrm>
              <a:off x="8267400" y="2369160"/>
              <a:ext cx="3639960" cy="14374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4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13"/>
            <p:cNvSpPr/>
            <p:nvPr/>
          </p:nvSpPr>
          <p:spPr>
            <a:xfrm>
              <a:off x="8337600" y="2203920"/>
              <a:ext cx="3499560" cy="1768320"/>
            </a:xfrm>
            <a:prstGeom prst="rect">
              <a:avLst/>
            </a:prstGeom>
            <a:gradFill rotWithShape="0">
              <a:gsLst>
                <a:gs pos="0">
                  <a:srgbClr val="FFDB9B"/>
                </a:gs>
                <a:gs pos="100000">
                  <a:srgbClr val="FFD58D"/>
                </a:gs>
              </a:gsLst>
              <a:lin ang="5400000"/>
            </a:gradFill>
            <a:ln w="6480">
              <a:solidFill>
                <a:srgbClr val="FFC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sk-SK" sz="1900" b="1" strike="noStrike" spc="-1">
                  <a:latin typeface="Calibri"/>
                  <a:ea typeface="Calibri"/>
                </a:rPr>
                <a:t>3. STARS Online Platforma s príkladmi osvedčených postupov, príležitostí na diskusie a výmenu poznatkov</a:t>
              </a:r>
              <a:endParaRPr lang="sk-SK" sz="1900" b="0" strike="noStrike" spc="-1">
                <a:latin typeface="Arial"/>
              </a:endParaRPr>
            </a:p>
          </p:txBody>
        </p:sp>
      </p:grpSp>
      <p:grpSp>
        <p:nvGrpSpPr>
          <p:cNvPr id="104" name="Group 14"/>
          <p:cNvGrpSpPr/>
          <p:nvPr/>
        </p:nvGrpSpPr>
        <p:grpSpPr>
          <a:xfrm>
            <a:off x="4559400" y="1820880"/>
            <a:ext cx="3289320" cy="1856160"/>
            <a:chOff x="4559400" y="1820880"/>
            <a:chExt cx="3289320" cy="1856160"/>
          </a:xfrm>
        </p:grpSpPr>
        <p:sp>
          <p:nvSpPr>
            <p:cNvPr id="105" name="CustomShape 15"/>
            <p:cNvSpPr/>
            <p:nvPr/>
          </p:nvSpPr>
          <p:spPr>
            <a:xfrm>
              <a:off x="4601160" y="1820880"/>
              <a:ext cx="2576160" cy="13294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48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16"/>
            <p:cNvSpPr/>
            <p:nvPr/>
          </p:nvSpPr>
          <p:spPr>
            <a:xfrm>
              <a:off x="4559400" y="1894680"/>
              <a:ext cx="3289320" cy="1782360"/>
            </a:xfrm>
            <a:prstGeom prst="rect">
              <a:avLst/>
            </a:prstGeom>
            <a:gradFill rotWithShape="0">
              <a:gsLst>
                <a:gs pos="0">
                  <a:srgbClr val="80B860"/>
                </a:gs>
                <a:gs pos="100000">
                  <a:srgbClr val="6FB242"/>
                </a:gs>
              </a:gsLst>
              <a:lin ang="5400000"/>
            </a:gradFill>
            <a:ln w="6480">
              <a:solidFill>
                <a:srgbClr val="5B9BD5"/>
              </a:solidFill>
              <a:miter/>
            </a:ln>
            <a:effectLst>
              <a:outerShdw blurRad="63500" dist="19080" dir="5400000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rIns="45720" anchor="ctr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sk-SK" sz="1900" b="1" strike="noStrike" spc="-1">
                  <a:solidFill>
                    <a:srgbClr val="040404"/>
                  </a:solidFill>
                  <a:latin typeface="Calibri"/>
                  <a:ea typeface="Calibri"/>
                </a:rPr>
                <a:t>2. STARS Tréningový program pre učiteľov</a:t>
              </a:r>
              <a:endParaRPr lang="sk-SK" sz="19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sk-SK" sz="1900" b="0" strike="noStrike" spc="-1">
                  <a:solidFill>
                    <a:srgbClr val="040404"/>
                  </a:solidFill>
                  <a:latin typeface="Calibri"/>
                  <a:ea typeface="Calibri"/>
                </a:rPr>
                <a:t>inovatívny a komplexný prístup</a:t>
              </a:r>
              <a:endParaRPr lang="sk-SK" sz="1900" b="0" strike="noStrike" spc="-1">
                <a:latin typeface="Arial"/>
              </a:endParaRPr>
            </a:p>
          </p:txBody>
        </p:sp>
      </p:grpSp>
      <p:sp>
        <p:nvSpPr>
          <p:cNvPr id="107" name="CustomShape 17"/>
          <p:cNvSpPr/>
          <p:nvPr/>
        </p:nvSpPr>
        <p:spPr>
          <a:xfrm>
            <a:off x="642240" y="798480"/>
            <a:ext cx="11684880" cy="76798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002060"/>
                </a:solidFill>
                <a:uFillTx/>
                <a:latin typeface="Calibri"/>
                <a:ea typeface="Calibri"/>
              </a:rPr>
              <a:t>STARS - Úvod do projektu</a:t>
            </a:r>
            <a:endParaRPr lang="sk-SK" sz="4400" b="0" strike="noStrike" spc="-1" dirty="0">
              <a:latin typeface="Arial"/>
            </a:endParaRPr>
          </a:p>
        </p:txBody>
      </p:sp>
      <p:sp>
        <p:nvSpPr>
          <p:cNvPr id="108" name="CustomShape 18"/>
          <p:cNvSpPr/>
          <p:nvPr/>
        </p:nvSpPr>
        <p:spPr>
          <a:xfrm>
            <a:off x="1179360" y="4775400"/>
            <a:ext cx="2962080" cy="577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3200" b="0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4"/>
              </a:rPr>
              <a:t>project-stars.com</a:t>
            </a:r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850D3BD7-257A-462D-8479-26DD74A2234C}"/>
              </a:ext>
            </a:extLst>
          </p:cNvPr>
          <p:cNvPicPr/>
          <p:nvPr/>
        </p:nvPicPr>
        <p:blipFill rotWithShape="1">
          <a:blip r:embed="rId3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D1A32783-570E-4B76-A4B2-FB883A2295C5}"/>
              </a:ext>
            </a:extLst>
          </p:cNvPr>
          <p:cNvPicPr/>
          <p:nvPr/>
        </p:nvPicPr>
        <p:blipFill rotWithShape="1">
          <a:blip r:embed="rId4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-6761" y="5572490"/>
            <a:ext cx="12198761" cy="534057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1800"/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  <a:p>
            <a:pPr lvl="0">
              <a:defRPr sz="1800"/>
            </a:pPr>
            <a:r>
              <a:rPr sz="900" dirty="0"/>
              <a:t>.</a:t>
            </a:r>
          </a:p>
        </p:txBody>
      </p:sp>
      <p:sp>
        <p:nvSpPr>
          <p:cNvPr id="506" name="Shape 506"/>
          <p:cNvSpPr/>
          <p:nvPr/>
        </p:nvSpPr>
        <p:spPr>
          <a:xfrm>
            <a:off x="261256" y="1054369"/>
            <a:ext cx="11685322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</a:rPr>
              <a:t>Závery, overenie výsledkov </a:t>
            </a:r>
            <a:r>
              <a:rPr sz="4400" u="sng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07" name="Shape 507"/>
          <p:cNvSpPr/>
          <p:nvPr/>
        </p:nvSpPr>
        <p:spPr>
          <a:xfrm>
            <a:off x="261256" y="1915859"/>
            <a:ext cx="11685322" cy="31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Príprava</a:t>
            </a:r>
            <a:r>
              <a:rPr sz="2800" dirty="0">
                <a:solidFill>
                  <a:srgbClr val="002060"/>
                </a:solidFill>
              </a:rPr>
              <a:t>: </a:t>
            </a:r>
            <a:r>
              <a:rPr lang="cs-CZ" sz="2400" dirty="0">
                <a:solidFill>
                  <a:srgbClr val="002060"/>
                </a:solidFill>
              </a:rPr>
              <a:t>Jasné a dobre definované ciele lekcie a cvičení. Keď budú dobre rozumieť konečnému cieľu, môžu sa žiaci ľahšie a efektívnejšie zamerať na konkrétnu úlohu/ materiál</a:t>
            </a:r>
            <a:r>
              <a:rPr sz="2400" dirty="0">
                <a:solidFill>
                  <a:srgbClr val="002060"/>
                </a:solidFill>
              </a:rPr>
              <a:t>.</a:t>
            </a:r>
            <a:r>
              <a:rPr sz="2800" dirty="0">
                <a:solidFill>
                  <a:srgbClr val="002060"/>
                </a:solidFill>
              </a:rPr>
              <a:t> 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sz="2800" dirty="0">
              <a:solidFill>
                <a:srgbClr val="002060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2060"/>
                </a:solidFill>
              </a:rPr>
              <a:t>Overovanie</a:t>
            </a:r>
            <a:r>
              <a:rPr sz="2800">
                <a:solidFill>
                  <a:srgbClr val="002060"/>
                </a:solidFill>
              </a:rPr>
              <a:t>: </a:t>
            </a:r>
            <a:r>
              <a:rPr lang="cs-CZ" sz="2300" dirty="0">
                <a:solidFill>
                  <a:srgbClr val="002060"/>
                </a:solidFill>
              </a:rPr>
              <a:t>Ako som to urobil? Individuálne hodnotenie a spätná väzba od učiteľa o práci žiaka, ktorá sa konkrétne týka dosiahnutia cieľa. </a:t>
            </a:r>
            <a:r>
              <a:rPr lang="cs-CZ" sz="2300">
                <a:solidFill>
                  <a:srgbClr val="002060"/>
                </a:solidFill>
              </a:rPr>
              <a:t>Poskytnite informácie </a:t>
            </a:r>
            <a:r>
              <a:rPr lang="cs-CZ" sz="2300" dirty="0">
                <a:solidFill>
                  <a:srgbClr val="002060"/>
                </a:solidFill>
              </a:rPr>
              <a:t>o </a:t>
            </a:r>
            <a:r>
              <a:rPr lang="cs-CZ" sz="2300">
                <a:solidFill>
                  <a:srgbClr val="002060"/>
                </a:solidFill>
              </a:rPr>
              <a:t>pokroku žiaka (alebo </a:t>
            </a:r>
            <a:r>
              <a:rPr lang="cs-CZ" sz="2300" dirty="0">
                <a:solidFill>
                  <a:srgbClr val="002060"/>
                </a:solidFill>
              </a:rPr>
              <a:t>jeho nedostatku) </a:t>
            </a:r>
            <a:r>
              <a:rPr lang="cs-CZ" sz="2300">
                <a:solidFill>
                  <a:srgbClr val="002060"/>
                </a:solidFill>
              </a:rPr>
              <a:t>a poskytnite </a:t>
            </a:r>
            <a:r>
              <a:rPr lang="cs-CZ" sz="2300" dirty="0">
                <a:solidFill>
                  <a:srgbClr val="002060"/>
                </a:solidFill>
              </a:rPr>
              <a:t>pokyny</a:t>
            </a:r>
            <a:r>
              <a:rPr lang="cs-CZ" sz="2300">
                <a:solidFill>
                  <a:srgbClr val="002060"/>
                </a:solidFill>
              </a:rPr>
              <a:t>, ktoré pomôžu dosiahnuť ciele a dosiahnuť očakávanú úroveň.</a:t>
            </a:r>
            <a:endParaRPr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36223A4D-3023-401C-B87B-D47558DCCF2C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4EDCB3E2-1EBA-4425-9C15-3D3A560D8617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/>
        </p:nvSpPr>
        <p:spPr>
          <a:xfrm>
            <a:off x="-6761" y="5572490"/>
            <a:ext cx="12198761" cy="534057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sz="1800"/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  <a:p>
            <a:pPr lvl="0">
              <a:defRPr sz="1800"/>
            </a:pPr>
            <a:r>
              <a:rPr sz="900" dirty="0"/>
              <a:t>.</a:t>
            </a:r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-6761" y="981862"/>
            <a:ext cx="12198760" cy="6887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59536">
              <a:defRPr sz="5600">
                <a:solidFill>
                  <a:srgbClr val="142A9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defTabSz="713230">
              <a:defRPr sz="1800" u="none">
                <a:solidFill>
                  <a:srgbClr val="000000"/>
                </a:solidFill>
              </a:defRPr>
            </a:pPr>
            <a:r>
              <a:rPr lang="cs-CZ" sz="4400" u="sng" dirty="0">
                <a:solidFill>
                  <a:srgbClr val="002060"/>
                </a:solidFill>
                <a:sym typeface="Calibri Light"/>
              </a:rPr>
              <a:t>Moduly projektu </a:t>
            </a:r>
            <a:r>
              <a:rPr sz="4400" u="sng" dirty="0">
                <a:solidFill>
                  <a:srgbClr val="002060"/>
                </a:solidFill>
                <a:sym typeface="Calibri Light"/>
              </a:rPr>
              <a:t>STARS</a:t>
            </a:r>
          </a:p>
        </p:txBody>
      </p:sp>
      <p:sp>
        <p:nvSpPr>
          <p:cNvPr id="9" name="Shape 96"/>
          <p:cNvSpPr>
            <a:spLocks noGrp="1"/>
          </p:cNvSpPr>
          <p:nvPr>
            <p:ph type="body" idx="1"/>
          </p:nvPr>
        </p:nvSpPr>
        <p:spPr>
          <a:xfrm>
            <a:off x="781665" y="2016189"/>
            <a:ext cx="10826932" cy="33318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defTabSz="868680">
              <a:spcBef>
                <a:spcPts val="900"/>
              </a:spcBef>
              <a:defRPr sz="1800"/>
            </a:pPr>
            <a:r>
              <a:rPr lang="sk-SK" sz="2600" dirty="0">
                <a:solidFill>
                  <a:srgbClr val="002060"/>
                </a:solidFill>
              </a:rPr>
              <a:t>#1 	Súhvezdia.				#6 	Galaktickej prostredie.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sk-SK" sz="2600" dirty="0">
                <a:solidFill>
                  <a:srgbClr val="002060"/>
                </a:solidFill>
              </a:rPr>
              <a:t>#2 	Pohyb nebeských telies.	#7 	Slnko a hviezdy.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lang="sk-SK" sz="2600" dirty="0">
                <a:solidFill>
                  <a:srgbClr val="002060"/>
                </a:solidFill>
              </a:rPr>
              <a:t>#3 	Newtonov gravitačný zákon.	#8 	Naša Galaxia a iné galaxie.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lang="sk-SK" sz="2600" dirty="0">
                <a:solidFill>
                  <a:srgbClr val="002060"/>
                </a:solidFill>
              </a:rPr>
              <a:t>#4 	Objavovanie vesmíru. 		#9 	Vesmír.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sk-SK" sz="2600" dirty="0">
                <a:solidFill>
                  <a:srgbClr val="002060"/>
                </a:solidFill>
              </a:rPr>
              <a:t>#5 	Slnečná sústava.			#10	Hvezdárne / observatóriá.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jpg">
            <a:extLst>
              <a:ext uri="{FF2B5EF4-FFF2-40B4-BE49-F238E27FC236}">
                <a16:creationId xmlns:a16="http://schemas.microsoft.com/office/drawing/2014/main" id="{1F4DABE8-AE72-4301-BEC5-EAEBFCB93966}"/>
              </a:ext>
            </a:extLst>
          </p:cNvPr>
          <p:cNvPicPr/>
          <p:nvPr/>
        </p:nvPicPr>
        <p:blipFill rotWithShape="1">
          <a:blip r:embed="rId2"/>
          <a:srcRect t="14594" b="20007"/>
          <a:stretch/>
        </p:blipFill>
        <p:spPr>
          <a:xfrm>
            <a:off x="1587482" y="5821509"/>
            <a:ext cx="9032870" cy="1036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709AA62F-BCAB-4629-B7C4-096F41662BB1}"/>
              </a:ext>
            </a:extLst>
          </p:cNvPr>
          <p:cNvPicPr/>
          <p:nvPr/>
        </p:nvPicPr>
        <p:blipFill rotWithShape="1">
          <a:blip r:embed="rId3"/>
          <a:srcRect t="8893" b="13838"/>
          <a:stretch/>
        </p:blipFill>
        <p:spPr>
          <a:xfrm>
            <a:off x="1254255" y="0"/>
            <a:ext cx="9683489" cy="110178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-6761" y="5572490"/>
            <a:ext cx="12198761" cy="285143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 dirty="0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 dirty="0">
              <a:latin typeface="Arial"/>
            </a:endParaRP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7917" y="1072925"/>
            <a:ext cx="12192000" cy="657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713230">
              <a:defRPr sz="4600">
                <a:solidFill>
                  <a:srgbClr val="142A9D"/>
                </a:solidFill>
              </a:defRPr>
            </a:lvl1pPr>
          </a:lstStyle>
          <a:p>
            <a:pPr>
              <a:defRPr sz="1800" u="none">
                <a:solidFill>
                  <a:srgbClr val="000000"/>
                </a:solidFill>
              </a:defRPr>
            </a:pPr>
            <a:r>
              <a:rPr lang="sk-SK" sz="4400" u="sng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Ako sú moduly štruktúrované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92783" y="2036010"/>
            <a:ext cx="11608597" cy="32306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 algn="just">
              <a:defRPr sz="1800"/>
            </a:pPr>
            <a:r>
              <a:rPr sz="2000" dirty="0"/>
              <a:t>	</a:t>
            </a:r>
            <a:r>
              <a:rPr lang="cs-CZ" sz="2600" dirty="0">
                <a:solidFill>
                  <a:srgbClr val="002060"/>
                </a:solidFill>
              </a:rPr>
              <a:t>Každý modul je rozdelený do niekoľkých tém.</a:t>
            </a:r>
            <a:endParaRPr sz="2600" dirty="0">
              <a:solidFill>
                <a:srgbClr val="002060"/>
              </a:solidFill>
            </a:endParaRPr>
          </a:p>
          <a:p>
            <a:pPr lvl="0" algn="just">
              <a:defRPr sz="1800"/>
            </a:pPr>
            <a:r>
              <a:rPr sz="2600">
                <a:solidFill>
                  <a:srgbClr val="002060"/>
                </a:solidFill>
              </a:rPr>
              <a:t>	</a:t>
            </a:r>
            <a:r>
              <a:rPr lang="cs-CZ" sz="2600" dirty="0">
                <a:solidFill>
                  <a:srgbClr val="002060"/>
                </a:solidFill>
              </a:rPr>
              <a:t>Každá téma obsahuje</a:t>
            </a:r>
            <a:r>
              <a:rPr sz="2600" dirty="0">
                <a:solidFill>
                  <a:srgbClr val="002060"/>
                </a:solidFill>
              </a:rPr>
              <a:t>:</a:t>
            </a:r>
          </a:p>
          <a:p>
            <a:pPr marL="1435100" lvl="0" indent="-304800" algn="just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Stručný úvod a kľúčové slová</a:t>
            </a:r>
            <a:r>
              <a:rPr sz="2000">
                <a:solidFill>
                  <a:srgbClr val="002060"/>
                </a:solidFill>
              </a:rPr>
              <a:t>;</a:t>
            </a:r>
            <a:endParaRPr sz="2000" dirty="0">
              <a:solidFill>
                <a:srgbClr val="002060"/>
              </a:solidFill>
            </a:endParaRPr>
          </a:p>
          <a:p>
            <a:pPr marL="1435100" lvl="0" indent="-304800" algn="l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Teoretická část pre učiteľa - Poskytuje základné informácie potrebné na prípravu lekcie na túto tému (v niektorých prípadoch odkazy na ďalšie materiály na internete).</a:t>
            </a:r>
          </a:p>
          <a:p>
            <a:pPr marL="1435100" lvl="0" indent="-304800" algn="l">
              <a:buClr>
                <a:srgbClr val="131D84"/>
              </a:buClr>
              <a:buSzPct val="100000"/>
              <a:buFont typeface="Arial"/>
              <a:buChar char="•"/>
              <a:defRPr sz="1800"/>
            </a:pPr>
            <a:r>
              <a:rPr lang="cs-CZ" sz="2000" dirty="0">
                <a:solidFill>
                  <a:srgbClr val="002060"/>
                </a:solidFill>
              </a:rPr>
              <a:t>Praktické cvičenia pre žiakov – (vo väčšine prípadov) pripravené na použitie v triede, doplnené odpoveďami.</a:t>
            </a:r>
            <a:endParaRPr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4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4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261360" y="836640"/>
            <a:ext cx="1168488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Ako pristupovať k materiálu 1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748080" y="2191320"/>
            <a:ext cx="11198160" cy="2772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Pozorne si prečítajte teoretickú časť pre učiteľa.</a:t>
            </a:r>
            <a:endParaRPr lang="sk-SK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600" b="0" strike="noStrike" spc="-1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2"/>
            </a:pPr>
            <a:r>
              <a:rPr lang="sk-SK" sz="2600" b="0" strike="noStrike" spc="-1">
                <a:solidFill>
                  <a:srgbClr val="002060"/>
                </a:solidFill>
                <a:latin typeface="Calibri"/>
                <a:ea typeface="Calibri"/>
              </a:rPr>
              <a:t>Ak máte otázky, hľadajte odpovede v ďalších materiáloch na stránke projektu (http://project-stars.com/?lang=bg) alebo na iných webových stránkach.                                                           Pozor! Uistite sa, že zdroje sú spoľahlivé!</a:t>
            </a:r>
            <a:endParaRPr lang="sk-SK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600" b="0" strike="noStrike" spc="-1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163"/>
              </a:buClr>
              <a:buFont typeface="StarSymbol"/>
              <a:buAutoNum type="arabicPeriod" startAt="3"/>
            </a:pPr>
            <a:r>
              <a:rPr lang="sk-SK" sz="2600" b="0" strike="noStrike" spc="-1">
                <a:solidFill>
                  <a:srgbClr val="002163"/>
                </a:solidFill>
                <a:latin typeface="Calibri"/>
                <a:ea typeface="Calibri"/>
              </a:rPr>
              <a:t>Pripravte si teoretickú časť Vašej vyučovacej hodiny.</a:t>
            </a:r>
            <a:endParaRPr lang="sk-SK" sz="2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45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46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47" name="CustomShape 2"/>
          <p:cNvSpPr/>
          <p:nvPr/>
        </p:nvSpPr>
        <p:spPr>
          <a:xfrm>
            <a:off x="528120" y="760320"/>
            <a:ext cx="1168488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Ako pristupovať k materiálu 2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613532" y="1527300"/>
            <a:ext cx="11198160" cy="3413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4"/>
            </a:pPr>
            <a:r>
              <a:rPr lang="sk-SK" sz="22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Pozorne si prečítajte praktické cvičenia a odpovede na </a:t>
            </a:r>
            <a:r>
              <a:rPr lang="sk-SK" sz="2200" b="0" strike="noStrike" spc="-1" dirty="0" err="1">
                <a:solidFill>
                  <a:srgbClr val="002060"/>
                </a:solidFill>
                <a:latin typeface="Calibri"/>
                <a:ea typeface="Calibri"/>
              </a:rPr>
              <a:t>ne</a:t>
            </a:r>
            <a:r>
              <a:rPr lang="sk-SK" sz="22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.</a:t>
            </a:r>
            <a:endParaRPr lang="sk-SK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 dirty="0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5"/>
            </a:pPr>
            <a:r>
              <a:rPr lang="sk-SK" sz="22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Ak máte otázky, hľadajte odpovede v ďalších materiáloch na stránke projektu (http://project-stars.com/?lang=bg) alebo na iných webových stránkach.</a:t>
            </a:r>
            <a:endParaRPr lang="sk-SK" sz="2200" b="0" strike="noStrike" spc="-1" dirty="0">
              <a:latin typeface="Arial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sk-SK" sz="2200" spc="-1" dirty="0">
                <a:solidFill>
                  <a:srgbClr val="C9211E"/>
                </a:solidFill>
                <a:latin typeface="Calibri"/>
                <a:ea typeface="Calibri"/>
              </a:rPr>
              <a:t>      </a:t>
            </a:r>
            <a:r>
              <a:rPr lang="sk-SK" sz="2200" b="0" strike="noStrike" spc="-1" dirty="0">
                <a:solidFill>
                  <a:srgbClr val="C9211E"/>
                </a:solidFill>
                <a:latin typeface="Calibri"/>
                <a:ea typeface="Calibri"/>
              </a:rPr>
              <a:t>Pozor! Uistite sa, že zdroje sú spoľahlivé!</a:t>
            </a:r>
            <a:endParaRPr lang="sk-SK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 dirty="0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163"/>
              </a:buClr>
              <a:buFont typeface="StarSymbol"/>
              <a:buAutoNum type="arabicPeriod" startAt="6"/>
            </a:pPr>
            <a:r>
              <a:rPr lang="sk-SK" sz="2200" b="0" strike="noStrike" spc="-1" dirty="0">
                <a:solidFill>
                  <a:srgbClr val="002163"/>
                </a:solidFill>
                <a:latin typeface="Calibri"/>
                <a:ea typeface="Calibri"/>
              </a:rPr>
              <a:t>V závislosti od Vašej teoretickej časti si vyberte praktické cvičenia na ilustráciu materiálu, ktorý ste si vybrali. Ďalšie cvičenia nájdete v ďalších materiáloch na stránke projektu (http://project-stars.com/?lang=bg) alebo na iných webových stránkach.                                                           Pozor! </a:t>
            </a:r>
            <a:r>
              <a:rPr lang="sk-SK" sz="2200" b="0" strike="noStrike" spc="-1" dirty="0">
                <a:solidFill>
                  <a:srgbClr val="C9211E"/>
                </a:solidFill>
                <a:latin typeface="Calibri"/>
                <a:ea typeface="Calibri"/>
              </a:rPr>
              <a:t>Uistite sa, že zdroje sú spoľahlivé!</a:t>
            </a:r>
            <a:endParaRPr lang="sk-SK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5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5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528120" y="760320"/>
            <a:ext cx="1168488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400" b="0" u="sng" strike="noStrike" spc="-1">
                <a:solidFill>
                  <a:srgbClr val="002060"/>
                </a:solidFill>
                <a:uFillTx/>
                <a:latin typeface="Calibri"/>
                <a:ea typeface="Calibri"/>
              </a:rPr>
              <a:t>Ako pristupovať k materiálu 3:</a:t>
            </a:r>
            <a:endParaRPr lang="sk-SK" sz="4400" b="0" strike="noStrike" spc="-1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496800" y="1486800"/>
            <a:ext cx="11198160" cy="338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7"/>
            </a:pPr>
            <a:r>
              <a:rPr lang="sk-SK" sz="2200" b="0" strike="noStrike" spc="-1">
                <a:solidFill>
                  <a:srgbClr val="002060"/>
                </a:solidFill>
                <a:latin typeface="Calibri"/>
                <a:ea typeface="Calibri"/>
              </a:rPr>
              <a:t>Majte na pamäti, že si niektoré cvičenia vyžadujú ďalšie pomôcky a materiály, ktoré sú v školských učebniach ťažko dostupné. Na ne sa musíte pripraviť vopred - buď si ich zaobstaráte sami a dodáte ich žiakom, alebo upozornite žiakov, aby si ich pripravili dopredu!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8"/>
            </a:pPr>
            <a:r>
              <a:rPr lang="sk-SK" sz="2200" b="0" strike="noStrike" spc="-1">
                <a:solidFill>
                  <a:srgbClr val="002060"/>
                </a:solidFill>
                <a:latin typeface="Calibri"/>
                <a:ea typeface="Calibri"/>
              </a:rPr>
              <a:t>Odporúčame vyskúšať si vybrané cvičenia vopred a sami posúdiť ich zložitosť a čas potrebný na ich realizáciu v triede. Ak to pokladate za potrebné, môžete vykonať zmeny v ponúknutých cvičeniach, skrátiť, resp. zjednodušiť ich atď., pokiaľ to nenaruší ich pedagogický význam.</a:t>
            </a:r>
            <a:endParaRPr lang="sk-SK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200" b="0" strike="noStrike" spc="-1"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163"/>
              </a:buClr>
              <a:buFont typeface="StarSymbol"/>
              <a:buAutoNum type="arabicPeriod" startAt="9"/>
            </a:pPr>
            <a:r>
              <a:rPr lang="sk-SK" sz="2200" b="0" strike="noStrike" spc="-1">
                <a:solidFill>
                  <a:srgbClr val="002163"/>
                </a:solidFill>
                <a:latin typeface="Calibri"/>
                <a:ea typeface="Calibri"/>
              </a:rPr>
              <a:t>Podľa vlastného uváženia môžete niektoré cvičenia (alebo ich časti) zadať na domácu úlohu - vykonať predbežné prípravy pred hodinou alebo dokončiť cvičenia doma.</a:t>
            </a:r>
            <a:endParaRPr lang="sk-SK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20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21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22" name="TextShape 2"/>
          <p:cNvSpPr txBox="1"/>
          <p:nvPr/>
        </p:nvSpPr>
        <p:spPr>
          <a:xfrm>
            <a:off x="1523880" y="637560"/>
            <a:ext cx="9143640" cy="176220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 anchor="b">
            <a:noAutofit/>
          </a:bodyPr>
          <a:lstStyle/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lang="cs-CZ" sz="5400" u="sng" dirty="0" err="1">
                <a:solidFill>
                  <a:srgbClr val="002060"/>
                </a:solidFill>
              </a:rPr>
              <a:t>Моdul</a:t>
            </a:r>
            <a:r>
              <a:rPr lang="cs-CZ" sz="5400" u="sng" dirty="0">
                <a:solidFill>
                  <a:srgbClr val="002060"/>
                </a:solidFill>
              </a:rPr>
              <a:t> 2 – obsah</a:t>
            </a:r>
          </a:p>
        </p:txBody>
      </p:sp>
      <p:sp>
        <p:nvSpPr>
          <p:cNvPr id="123" name="TextShape 3"/>
          <p:cNvSpPr txBox="1"/>
          <p:nvPr/>
        </p:nvSpPr>
        <p:spPr>
          <a:xfrm>
            <a:off x="1325880" y="2714040"/>
            <a:ext cx="9779400" cy="2771640"/>
          </a:xfrm>
          <a:prstGeom prst="rect">
            <a:avLst/>
          </a:prstGeom>
          <a:noFill/>
          <a:ln w="12600">
            <a:noFill/>
          </a:ln>
        </p:spPr>
        <p:txBody>
          <a:bodyPr lIns="0" tIns="0" rIns="0" bIns="0">
            <a:no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sk-SK" sz="3000" b="0" strike="noStrike" spc="-1" dirty="0" err="1">
                <a:solidFill>
                  <a:srgbClr val="11248B"/>
                </a:solidFill>
                <a:latin typeface="Calibri"/>
                <a:ea typeface="Calibri"/>
              </a:rPr>
              <a:t>Kuželosečky</a:t>
            </a:r>
            <a:r>
              <a:rPr lang="sk-SK" sz="3000" b="0" strike="noStrike" spc="-1" dirty="0">
                <a:solidFill>
                  <a:srgbClr val="11248B"/>
                </a:solidFill>
                <a:latin typeface="Calibri"/>
                <a:ea typeface="Calibri"/>
              </a:rPr>
              <a:t> </a:t>
            </a:r>
            <a:r>
              <a:rPr lang="cs-CZ" sz="1600" dirty="0">
                <a:solidFill>
                  <a:srgbClr val="002060"/>
                </a:solidFill>
              </a:rPr>
              <a:t>–  orbity nebeských </a:t>
            </a:r>
            <a:r>
              <a:rPr lang="cs-CZ" sz="1600" dirty="0" err="1">
                <a:solidFill>
                  <a:srgbClr val="002060"/>
                </a:solidFill>
              </a:rPr>
              <a:t>telies</a:t>
            </a:r>
            <a:endParaRPr lang="sk-SK" sz="3000" b="0" strike="noStrike" spc="-1" dirty="0"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sk-SK" sz="2400" b="0" strike="noStrike" spc="-1" dirty="0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-6840" y="5572440"/>
            <a:ext cx="12198240" cy="292680"/>
          </a:xfrm>
          <a:prstGeom prst="rect">
            <a:avLst/>
          </a:prstGeom>
          <a:solidFill>
            <a:srgbClr val="ED7D3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Bef>
                <a:spcPts val="799"/>
              </a:spcBef>
            </a:pPr>
            <a:r>
              <a:rPr lang="sk-SK" sz="900" b="0" strike="noStrike" spc="-1">
                <a:latin typeface="Verdana"/>
                <a:ea typeface="Verdana"/>
              </a:rPr>
              <a:t>Táto publikácia (dokument) reprezentuje výlučne názor autora a SAAIC – Národná agentúra programu Erasmus+ ani Európska komisia nezodpovedajú za akékoľvek použitie informácií obsiahnutých v tejto publikácii (dokumente).</a:t>
            </a:r>
            <a:endParaRPr lang="sk-SK" sz="900" b="0" strike="noStrike" spc="-1">
              <a:latin typeface="Arial"/>
            </a:endParaRPr>
          </a:p>
        </p:txBody>
      </p:sp>
      <p:pic>
        <p:nvPicPr>
          <p:cNvPr id="155" name="image1.png"/>
          <p:cNvPicPr/>
          <p:nvPr/>
        </p:nvPicPr>
        <p:blipFill>
          <a:blip r:embed="rId2"/>
          <a:stretch/>
        </p:blipFill>
        <p:spPr>
          <a:xfrm>
            <a:off x="-6840" y="-11880"/>
            <a:ext cx="12198240" cy="1061280"/>
          </a:xfrm>
          <a:prstGeom prst="rect">
            <a:avLst/>
          </a:prstGeom>
          <a:ln w="12600">
            <a:noFill/>
          </a:ln>
        </p:spPr>
      </p:pic>
      <p:pic>
        <p:nvPicPr>
          <p:cNvPr id="156" name="image2.jpg"/>
          <p:cNvPicPr/>
          <p:nvPr/>
        </p:nvPicPr>
        <p:blipFill>
          <a:blip r:embed="rId3"/>
          <a:stretch/>
        </p:blipFill>
        <p:spPr>
          <a:xfrm>
            <a:off x="-6840" y="5799960"/>
            <a:ext cx="12198240" cy="1051560"/>
          </a:xfrm>
          <a:prstGeom prst="rect">
            <a:avLst/>
          </a:prstGeom>
          <a:ln w="12600"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773640" y="1378800"/>
            <a:ext cx="11198160" cy="403187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/>
            </a:pPr>
            <a:r>
              <a:rPr lang="sk-SK" sz="23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Kužeľosečky. </a:t>
            </a:r>
            <a:endParaRPr lang="sk-SK" sz="2300" b="0" strike="noStrike" spc="-1" dirty="0">
              <a:solidFill>
                <a:srgbClr val="002060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2060"/>
              </a:buClr>
              <a:buFont typeface="Symbol" charset="2"/>
              <a:buChar char=""/>
            </a:pPr>
            <a:r>
              <a:rPr lang="sk-SK" sz="23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Žiaci budú môcť vymenovať typy kužeľových rezov a rozlišovať medzi nimi. </a:t>
            </a:r>
            <a:endParaRPr lang="sk-SK" sz="2300" b="0" strike="noStrike" spc="-1" dirty="0">
              <a:solidFill>
                <a:srgbClr val="002060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2060"/>
              </a:buClr>
              <a:buFont typeface="Symbol" charset="2"/>
              <a:buChar char=""/>
            </a:pPr>
            <a:r>
              <a:rPr lang="sk-SK" sz="23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Žiaci pochopia pojmy hlavná a vedľajšia os / </a:t>
            </a:r>
            <a:r>
              <a:rPr lang="sk-SK" sz="2300" b="0" strike="noStrike" spc="-1" dirty="0" err="1">
                <a:solidFill>
                  <a:srgbClr val="002060"/>
                </a:solidFill>
                <a:latin typeface="Calibri"/>
                <a:ea typeface="Calibri"/>
              </a:rPr>
              <a:t>poloos</a:t>
            </a:r>
            <a:r>
              <a:rPr lang="sk-SK" sz="23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, excentricita a ako sa tieto menia pri rôznych typoch kužeľových rezov. </a:t>
            </a:r>
            <a:endParaRPr lang="sk-SK" sz="2300" b="0" strike="noStrike" spc="-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sk-SK" sz="26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* Na jasnejšiu ukážku materiálu môžete použiť praktické cvičenia 1 a 2 (trojrozmerné znázornenie získavania kužeľových rezov a kreslenie kužeľových rezov špendlíkmi a niťami) alebo video s podobným obsahom (počas hodiny) alebo ako cvičenie - samotní žiaci budú robiť praktické cvičenia. </a:t>
            </a:r>
            <a:endParaRPr lang="sk-SK" sz="2600" b="0" strike="noStrike" spc="-1" dirty="0">
              <a:solidFill>
                <a:srgbClr val="002060"/>
              </a:solidFill>
              <a:latin typeface="Arial"/>
            </a:endParaRPr>
          </a:p>
          <a:p>
            <a:pPr marL="347400" indent="-347040">
              <a:lnSpc>
                <a:spcPct val="100000"/>
              </a:lnSpc>
              <a:buClr>
                <a:srgbClr val="002060"/>
              </a:buClr>
              <a:buFont typeface="StarSymbol"/>
              <a:buAutoNum type="arabicPeriod" startAt="2"/>
            </a:pPr>
            <a:r>
              <a:rPr lang="sk-SK" sz="22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Obežné dráhy a elementy dráhy: </a:t>
            </a:r>
            <a:endParaRPr lang="sk-SK" sz="2200" b="0" strike="noStrike" spc="-1" dirty="0">
              <a:solidFill>
                <a:srgbClr val="002060"/>
              </a:solid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2163"/>
              </a:buClr>
              <a:buFont typeface="Symbol" charset="2"/>
              <a:buChar char=""/>
            </a:pPr>
            <a:r>
              <a:rPr lang="sk-SK" sz="2200" b="0" strike="noStrike" spc="-1" dirty="0">
                <a:solidFill>
                  <a:srgbClr val="002060"/>
                </a:solidFill>
                <a:latin typeface="Calibri"/>
                <a:ea typeface="Calibri"/>
              </a:rPr>
              <a:t>Žiaci majú rozumieť základným prvkom, ktoré určujú tvar a veľkosť obežnej dráhy a tomu, čo je ekliptika.</a:t>
            </a:r>
            <a:endParaRPr lang="sk-SK" sz="2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529920" y="658800"/>
            <a:ext cx="11684880" cy="670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k-SK" sz="4400" b="0" u="sng" strike="noStrike" spc="-1" dirty="0">
                <a:solidFill>
                  <a:srgbClr val="002060"/>
                </a:solidFill>
                <a:uFillTx/>
                <a:latin typeface="Calibri"/>
                <a:ea typeface="Calibri"/>
              </a:rPr>
              <a:t>Teoretický obsah:</a:t>
            </a:r>
            <a:endParaRPr lang="sk-SK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2133</Words>
  <Application>Microsoft Office PowerPoint</Application>
  <PresentationFormat>Širokouhlá</PresentationFormat>
  <Paragraphs>130</Paragraphs>
  <Slides>20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StarSymbol</vt:lpstr>
      <vt:lpstr>Symbol</vt:lpstr>
      <vt:lpstr>Times New Roman</vt:lpstr>
      <vt:lpstr>Verdana</vt:lpstr>
      <vt:lpstr>Verdana Bold</vt:lpstr>
      <vt:lpstr>Office Theme</vt:lpstr>
      <vt:lpstr>Prezentácia programu PowerPoint</vt:lpstr>
      <vt:lpstr>Prezentácia programu PowerPoint</vt:lpstr>
      <vt:lpstr>Moduly projektu STARS</vt:lpstr>
      <vt:lpstr>Ako sú moduly štruktúrované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subject/>
  <dc:creator/>
  <dc:description/>
  <cp:lastModifiedBy>Viera Machova</cp:lastModifiedBy>
  <cp:revision>18</cp:revision>
  <dcterms:modified xsi:type="dcterms:W3CDTF">2020-10-06T09:33:08Z</dcterms:modified>
  <dc:language>sk-SK</dc:language>
</cp:coreProperties>
</file>