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Kliknúť pre presun snímky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sk-SK" sz="2000" b="0" strike="noStrike" spc="-1">
                <a:latin typeface="Arial"/>
              </a:rPr>
              <a:t>Kliknúť pre úpravu formátu poznámok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sk-SK" sz="1400" b="0" strike="noStrike" spc="-1">
                <a:latin typeface="Times New Roman"/>
              </a:rPr>
              <a:t>&lt;hlavička&gt;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sk-SK" sz="1400" b="0" strike="noStrike" spc="-1">
                <a:latin typeface="Times New Roman"/>
              </a:rPr>
              <a:t>&lt;dátum/čas&gt;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sk-SK" sz="1400" b="0" strike="noStrike" spc="-1">
                <a:latin typeface="Times New Roman"/>
              </a:rPr>
              <a:t>&lt;päta&gt;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4233AAB-C5BC-4EB0-A8AD-B456C14491FC}" type="slidenum">
              <a:rPr lang="sk-SK" sz="1400" b="0" strike="noStrike" spc="-1">
                <a:latin typeface="Times New Roman"/>
              </a:rPr>
              <a:t>‹#›</a:t>
            </a:fld>
            <a:endParaRPr lang="sk-SK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sk-SK" sz="1200" b="0" i="1" strike="noStrike" spc="-1">
                <a:latin typeface="Calibri"/>
                <a:ea typeface="Calibri"/>
              </a:rPr>
              <a:t>DOI: 10.3102/003465430298487, </a:t>
            </a:r>
            <a:r>
              <a:rPr lang="sk-SK" sz="1200" b="0" strike="noStrike" spc="-1">
                <a:latin typeface="Calibri"/>
                <a:ea typeface="Calibri"/>
              </a:rPr>
              <a:t>The Power of Feedback, John Hattie and Helen Timperley, </a:t>
            </a:r>
            <a:r>
              <a:rPr lang="sk-SK" sz="1200" b="0" i="1" strike="noStrike" spc="-1">
                <a:latin typeface="Calibri"/>
                <a:ea typeface="Calibri"/>
              </a:rPr>
              <a:t>University of Auckland</a:t>
            </a:r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sk-SK" sz="1200" b="0" i="1" strike="noStrike" spc="-1">
                <a:latin typeface="Calibri"/>
                <a:ea typeface="Calibri"/>
              </a:rPr>
              <a:t>DOI: 10.3102/003465430298487, </a:t>
            </a:r>
            <a:r>
              <a:rPr lang="sk-SK" sz="1200" b="0" strike="noStrike" spc="-1">
                <a:latin typeface="Calibri"/>
                <a:ea typeface="Calibri"/>
              </a:rPr>
              <a:t>The Power of Feedback, John Hattie and Helen Timperley, </a:t>
            </a:r>
            <a:r>
              <a:rPr lang="sk-SK" sz="1200" b="0" i="1" strike="noStrike" spc="-1">
                <a:latin typeface="Calibri"/>
                <a:ea typeface="Calibri"/>
              </a:rPr>
              <a:t>University of Auckland</a:t>
            </a:r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52388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1556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70724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1523880" y="1276920"/>
            <a:ext cx="914364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52388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61556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770724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523880" y="1276920"/>
            <a:ext cx="914364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45720" tIns="45000" rIns="4572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Arial"/>
                <a:ea typeface="DejaVu Sans"/>
              </a:rPr>
              <a:t>Title Text</a:t>
            </a:r>
            <a:endParaRPr lang="en-US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Body Level One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Body Level Two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Body Level Three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Body Level Four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Body Level Five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404400"/>
            <a:ext cx="2742480" cy="268560"/>
          </a:xfrm>
          <a:prstGeom prst="rect">
            <a:avLst/>
          </a:prstGeom>
        </p:spPr>
        <p:txBody>
          <a:bodyPr lIns="45720" tIns="45000" rIns="45720" bIns="45000" anchor="ctr">
            <a:noAutofit/>
          </a:bodyPr>
          <a:lstStyle/>
          <a:p>
            <a:pPr>
              <a:lnSpc>
                <a:spcPct val="100000"/>
              </a:lnSpc>
            </a:pPr>
            <a:fld id="{0A6EE939-BC84-421C-B0C0-E5CD70EC2199}" type="slidenum"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‹#›</a:t>
            </a:fld>
            <a:endParaRPr lang="sk-SK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280" cy="3509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Kliknúť na úpravu formátu textu titulku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280" cy="325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Kliknúť na úpravu formátu textu osnovy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Tretia úroveň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Štvrtá úroveň osnovy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Piata úroveň osnovy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Šiesta úroveň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RFCAFE.COM/REFERENCES/GENERAL/SOLAR-SYSTEM.HTM" TargetMode="External"/><Relationship Id="rId4" Type="http://schemas.openxmlformats.org/officeDocument/2006/relationships/image" Target="../media/image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roject-star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84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-6840" y="1049760"/>
            <a:ext cx="12198240" cy="54792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Verdana Bold"/>
                <a:ea typeface="Verdana Bold"/>
              </a:rPr>
              <a:t>Project:</a:t>
            </a:r>
            <a:r>
              <a:rPr lang="en-US" sz="800" b="0" strike="noStrike" spc="-1">
                <a:solidFill>
                  <a:srgbClr val="000000"/>
                </a:solidFill>
                <a:latin typeface="Verdana"/>
                <a:ea typeface="Verdana"/>
              </a:rPr>
              <a:t> STARS (Successfully Teaching AstRonomy in Schools)		 			</a:t>
            </a:r>
            <a:endParaRPr lang="sk-SK" sz="8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Verdana"/>
                <a:ea typeface="Verdana"/>
              </a:rPr>
              <a:t>This project has been funded with the support of the Erasmus+ Programme, K2 Action, Strategic Partnerships in School Education.</a:t>
            </a:r>
            <a:endParaRPr lang="sk-SK" sz="8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Verdana Bold"/>
                <a:ea typeface="Verdana Bold"/>
              </a:rPr>
              <a:t>Project Agreement Number:</a:t>
            </a:r>
            <a:r>
              <a:rPr lang="en-US" sz="800" b="0" strike="noStrike" spc="-1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n-US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2017-1-SK01-KA201-035344 				</a:t>
            </a:r>
            <a:endParaRPr lang="sk-SK" sz="800" b="0" strike="noStrike" spc="-1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-6840" y="5572440"/>
            <a:ext cx="12198240" cy="54072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-6840" y="1847160"/>
            <a:ext cx="12198240" cy="3898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5400" b="1" strike="noStrike" spc="-1">
                <a:solidFill>
                  <a:srgbClr val="843C0B"/>
                </a:solidFill>
                <a:latin typeface="Franklin Gothic Book"/>
                <a:ea typeface="Franklin Gothic Book"/>
              </a:rPr>
              <a:t>Tréninkový program pro učitele</a:t>
            </a:r>
            <a:r>
              <a:rPr lang="sk-SK" sz="5400" b="1" strike="noStrike" spc="-1">
                <a:solidFill>
                  <a:srgbClr val="843C0B"/>
                </a:solidFill>
                <a:latin typeface="Franklin Gothic Book"/>
                <a:ea typeface="Franklin Gothic Book"/>
              </a:rPr>
              <a:t>(O2)</a:t>
            </a:r>
            <a:endParaRPr lang="sk-SK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sk-SK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sk-SK" sz="4400" b="1" strike="noStrike" spc="-1">
                <a:solidFill>
                  <a:srgbClr val="002060"/>
                </a:solidFill>
                <a:latin typeface="Arial"/>
                <a:ea typeface="DejaVu Sans"/>
              </a:rPr>
              <a:t>Modul #2</a:t>
            </a:r>
            <a:endParaRPr lang="sk-SK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4400" b="1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Nebeská mechanika</a:t>
            </a:r>
            <a:br/>
            <a:r>
              <a:rPr lang="sk-SK" sz="4400" b="1" strike="noStrike" spc="-1">
                <a:solidFill>
                  <a:srgbClr val="002060"/>
                </a:solidFill>
                <a:latin typeface="Arial"/>
                <a:ea typeface="DejaVu Sans"/>
              </a:rPr>
              <a:t>Kuželosečky</a:t>
            </a:r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52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53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261360" y="836640"/>
            <a:ext cx="11684520" cy="699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0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Zoznam praktických cvičení</a:t>
            </a:r>
            <a:endParaRPr lang="sk-SK" sz="4000" b="0" strike="noStrike" spc="-1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533520" y="2119680"/>
            <a:ext cx="11140200" cy="3051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Calibri"/>
              </a:rPr>
              <a:t>I.Kuželosečky</a:t>
            </a:r>
            <a:endParaRPr lang="sk-SK" sz="2700" b="0" strike="noStrike" spc="-1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Calibri"/>
              </a:rPr>
              <a:t>1. Trojrozměrné znázornění toho, jak se získávají různé druhy kuželoseček. </a:t>
            </a:r>
            <a:endParaRPr lang="sk-SK" sz="2700" b="0" strike="noStrike" spc="-1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Calibri"/>
              </a:rPr>
              <a:t>2. Kreslení kuželoseček pomocí špendlíků a nitě. </a:t>
            </a:r>
            <a:endParaRPr lang="sk-SK" sz="2700" b="0" strike="noStrike" spc="-1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Arial"/>
                <a:ea typeface="Calibri"/>
              </a:rPr>
              <a:t>II.</a:t>
            </a: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Calibri"/>
              </a:rPr>
              <a:t>Oběžné dráhy. Elementy dráhy</a:t>
            </a:r>
            <a:endParaRPr lang="sk-SK" sz="2700" b="0" strike="noStrike" spc="-1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DejaVu Sans"/>
              </a:rPr>
              <a:t>1.Kreslení oběžných drah</a:t>
            </a:r>
            <a:endParaRPr lang="sk-SK" sz="2700" b="0" strike="noStrike" spc="-1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>
                <a:solidFill>
                  <a:srgbClr val="043480"/>
                </a:solidFill>
                <a:latin typeface="Calibri"/>
                <a:ea typeface="DejaVu Sans"/>
              </a:rPr>
              <a:t>2.Elementy dráhy</a:t>
            </a:r>
            <a:endParaRPr lang="sk-SK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57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58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59" name="CustomShape 2"/>
          <p:cNvSpPr/>
          <p:nvPr/>
        </p:nvSpPr>
        <p:spPr>
          <a:xfrm>
            <a:off x="261360" y="836640"/>
            <a:ext cx="11684520" cy="1370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I.Praktické cvičení 1: </a:t>
            </a:r>
            <a:r>
              <a:rPr lang="sk-SK" sz="3200" b="0" strike="noStrike" spc="-1">
                <a:solidFill>
                  <a:srgbClr val="44546A"/>
                </a:solidFill>
                <a:latin typeface="Calibri"/>
                <a:ea typeface="Calibri"/>
              </a:rPr>
              <a:t>Trojrozměrné znázornění toho, jak se získávají různé druhy kuželoseček. </a:t>
            </a:r>
            <a:endParaRPr lang="sk-SK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1" strike="noStrike" spc="-1">
                <a:solidFill>
                  <a:srgbClr val="ED7D31"/>
                </a:solidFill>
                <a:latin typeface="Calibri"/>
                <a:ea typeface="Calibri"/>
              </a:rPr>
              <a:t>Toto cvičení je vhodné pro mladší žáky.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253440" y="2788200"/>
            <a:ext cx="11684520" cy="97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strike="noStrike" spc="-1">
                <a:solidFill>
                  <a:srgbClr val="002060"/>
                </a:solidFill>
                <a:latin typeface="Calibri"/>
                <a:ea typeface="Calibri"/>
              </a:rPr>
              <a:t>Potřebný materiál: </a:t>
            </a: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kus kartonu A5, kus pauzovacího papíru A5, kružítko, tužka, nůžky, lepící páska, měkká plastelína (hlína?), kus zubní nitě (asi 40 cm).</a:t>
            </a:r>
            <a:endParaRPr lang="sk-SK" sz="2600" b="0" strike="noStrike" spc="-1"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240480" y="3947400"/>
            <a:ext cx="11522520" cy="1369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strike="noStrike" spc="-1">
                <a:solidFill>
                  <a:srgbClr val="002060"/>
                </a:solidFill>
                <a:latin typeface="Calibri"/>
                <a:ea typeface="Calibri"/>
              </a:rPr>
              <a:t>Postup:</a:t>
            </a: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 Nechte žáky, aby si vlastnoručně vytvořili plastelínový kužel a z něj vyřezali kuželosečky. Toto cvičení je možné dělat samostatně nebo ve dvojicích (aby si žáci mohli navzájem pomáhat). Podrobný popis je uveden v metodické části.</a:t>
            </a:r>
            <a:endParaRPr lang="sk-SK" sz="2600" b="0" strike="noStrike" spc="-1">
              <a:latin typeface="Arial"/>
            </a:endParaRPr>
          </a:p>
        </p:txBody>
      </p:sp>
      <p:sp>
        <p:nvSpPr>
          <p:cNvPr id="162" name="CustomShape 5"/>
          <p:cNvSpPr/>
          <p:nvPr/>
        </p:nvSpPr>
        <p:spPr>
          <a:xfrm>
            <a:off x="261360" y="2186280"/>
            <a:ext cx="11684520" cy="577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strike="noStrike" spc="-1">
                <a:solidFill>
                  <a:srgbClr val="002060"/>
                </a:solidFill>
                <a:latin typeface="Calibri"/>
                <a:ea typeface="Calibri"/>
              </a:rPr>
              <a:t>Metodická část: </a:t>
            </a: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modul 2, téma Kuželosečky.</a:t>
            </a:r>
            <a:endParaRPr lang="sk-SK" sz="2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64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65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253440" y="785880"/>
            <a:ext cx="518940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0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I. Praktické cvičení 1.: </a:t>
            </a:r>
            <a:r>
              <a:rPr lang="sk-SK" sz="4000" b="0" strike="noStrike" spc="-1">
                <a:solidFill>
                  <a:srgbClr val="44546A"/>
                </a:solidFill>
                <a:latin typeface="Calibri"/>
                <a:ea typeface="Calibri"/>
              </a:rPr>
              <a:t>Trojrozměrné znázornění toho, jak se získávají různé druhy kuželoseček.</a:t>
            </a:r>
            <a:endParaRPr lang="sk-SK" sz="4000" b="0" strike="noStrike" spc="-1">
              <a:latin typeface="Arial"/>
            </a:endParaRPr>
          </a:p>
        </p:txBody>
      </p:sp>
      <p:pic>
        <p:nvPicPr>
          <p:cNvPr id="167" name="pasted-image.png"/>
          <p:cNvPicPr/>
          <p:nvPr/>
        </p:nvPicPr>
        <p:blipFill>
          <a:blip r:embed="rId4"/>
          <a:stretch/>
        </p:blipFill>
        <p:spPr>
          <a:xfrm>
            <a:off x="6361200" y="837720"/>
            <a:ext cx="3516480" cy="4689000"/>
          </a:xfrm>
          <a:prstGeom prst="rect">
            <a:avLst/>
          </a:prstGeom>
          <a:ln w="12600"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360000" y="4320000"/>
            <a:ext cx="11684520" cy="548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Výsledek (příklad):</a:t>
            </a:r>
            <a:endParaRPr lang="sk-SK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7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7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261360" y="836640"/>
            <a:ext cx="11684520" cy="1431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I. Praktické cvičení 2: </a:t>
            </a:r>
            <a:r>
              <a:rPr lang="sk-SK" sz="4400" b="0" strike="noStrike" spc="-1">
                <a:solidFill>
                  <a:srgbClr val="44546A"/>
                </a:solidFill>
                <a:latin typeface="Calibri"/>
                <a:ea typeface="Calibri"/>
              </a:rPr>
              <a:t>Kreslení kuželoseček pomocí špendlíků a nitě.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286200" y="3169080"/>
            <a:ext cx="11242080" cy="2133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002060"/>
                </a:solidFill>
                <a:latin typeface="Calibri"/>
                <a:ea typeface="Calibri"/>
              </a:rPr>
              <a:t>Potřebný materiál: milimetrový </a:t>
            </a:r>
            <a:r>
              <a:rPr lang="cs-CZ" sz="2800" b="0" strike="noStrike" spc="-1">
                <a:solidFill>
                  <a:srgbClr val="002060"/>
                </a:solidFill>
                <a:latin typeface="Calibri"/>
                <a:ea typeface="Calibri"/>
              </a:rPr>
              <a:t>papír</a:t>
            </a:r>
            <a:r>
              <a:rPr lang="sk-SK" sz="2800" b="0" strike="noStrike" spc="-1">
                <a:solidFill>
                  <a:srgbClr val="002060"/>
                </a:solidFill>
                <a:latin typeface="Calibri"/>
                <a:ea typeface="Calibri"/>
              </a:rPr>
              <a:t> (velikost A4), dva větší špendlíky (například takové, které se mohou použít na korkové desky), podložka, na kterou se dá položit papír a zapíchnout špendlíky, pastelky (4 barvy), pravítko, trojúhelník a dvě silnější nitě, jedna o délce asi 35-40 cm, druhá délky nejméně 2 m. </a:t>
            </a:r>
            <a:endParaRPr lang="sk-SK" sz="2800" b="0" strike="noStrike" spc="-1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324360" y="2216160"/>
            <a:ext cx="11684520" cy="548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Metodická část: modul 2, téma Kuželosečky.</a:t>
            </a:r>
            <a:endParaRPr lang="sk-SK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76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77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78" name="CustomShape 2"/>
          <p:cNvSpPr/>
          <p:nvPr/>
        </p:nvSpPr>
        <p:spPr>
          <a:xfrm>
            <a:off x="261360" y="836640"/>
            <a:ext cx="11684520" cy="1341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Praktické cvičení 2: </a:t>
            </a:r>
            <a:r>
              <a:rPr lang="sk-SK" sz="4400" b="0" strike="noStrike" spc="-1">
                <a:solidFill>
                  <a:srgbClr val="44546A"/>
                </a:solidFill>
                <a:latin typeface="Calibri"/>
                <a:ea typeface="Calibri"/>
              </a:rPr>
              <a:t>Kreslení kuželoseček pomocí špendlíků a nitě.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380160" y="2918160"/>
            <a:ext cx="4449600" cy="149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Výsledek (příklad):</a:t>
            </a:r>
            <a:endParaRPr lang="sk-SK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100" b="0" strike="noStrike" spc="-1">
                <a:solidFill>
                  <a:srgbClr val="002060"/>
                </a:solidFill>
                <a:latin typeface="Calibri"/>
                <a:ea typeface="Calibri"/>
              </a:rPr>
              <a:t>kružnice (vlevo) a</a:t>
            </a:r>
            <a:endParaRPr lang="sk-SK" sz="3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100" b="0" strike="noStrike" spc="-1">
                <a:solidFill>
                  <a:srgbClr val="002060"/>
                </a:solidFill>
                <a:latin typeface="Calibri"/>
                <a:ea typeface="Calibri"/>
              </a:rPr>
              <a:t>elipsa (vpravo).</a:t>
            </a:r>
            <a:endParaRPr lang="sk-SK" sz="3100" b="0" strike="noStrike" spc="-1">
              <a:latin typeface="Arial"/>
            </a:endParaRPr>
          </a:p>
        </p:txBody>
      </p:sp>
      <p:pic>
        <p:nvPicPr>
          <p:cNvPr id="180" name="pasted-image.tif"/>
          <p:cNvPicPr/>
          <p:nvPr/>
        </p:nvPicPr>
        <p:blipFill>
          <a:blip r:embed="rId4"/>
          <a:stretch/>
        </p:blipFill>
        <p:spPr>
          <a:xfrm>
            <a:off x="4887000" y="3050640"/>
            <a:ext cx="3303000" cy="2466720"/>
          </a:xfrm>
          <a:prstGeom prst="rect">
            <a:avLst/>
          </a:prstGeom>
          <a:ln w="12600">
            <a:noFill/>
          </a:ln>
        </p:spPr>
      </p:pic>
      <p:pic>
        <p:nvPicPr>
          <p:cNvPr id="181" name="pasted-image.tif"/>
          <p:cNvPicPr/>
          <p:nvPr/>
        </p:nvPicPr>
        <p:blipFill>
          <a:blip r:embed="rId5"/>
          <a:stretch/>
        </p:blipFill>
        <p:spPr>
          <a:xfrm>
            <a:off x="8602560" y="3050640"/>
            <a:ext cx="3303000" cy="2466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83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84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pic>
        <p:nvPicPr>
          <p:cNvPr id="185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261360" y="836640"/>
            <a:ext cx="1168452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cvičení 1:</a:t>
            </a:r>
            <a:r>
              <a:rPr lang="sk-SK" sz="4400" b="0" strike="noStrike" spc="-1">
                <a:solidFill>
                  <a:srgbClr val="44546A"/>
                </a:solidFill>
                <a:latin typeface="Calibri"/>
                <a:ea typeface="Calibri"/>
              </a:rPr>
              <a:t> Kreslení oběžných drah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253440" y="2676600"/>
            <a:ext cx="11684520" cy="283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Potřebné pomůcky a materiály: </a:t>
            </a:r>
            <a:endParaRPr lang="sk-SK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000" b="0" strike="noStrike" spc="-1">
                <a:solidFill>
                  <a:srgbClr val="002060"/>
                </a:solidFill>
                <a:latin typeface="Calibri"/>
                <a:ea typeface="Calibri"/>
              </a:rPr>
              <a:t>pro první část: Milimetrový papír (velikost A4), dva větší špendlíky (například takové, které se mohou použít na korkové desky), podložka, na kterou se dá položit papír a zapíchnout špendlíky, pastelky (4 barvy), pravítko, trojúhelník a dvě silnější nitě, jedna o délce asi 35-40 cm, druhá délky nejméně 2 m.</a:t>
            </a:r>
            <a:r>
              <a:rPr lang="sk-SK" sz="2300" b="0" strike="noStrike" spc="-1">
                <a:solidFill>
                  <a:srgbClr val="002060"/>
                </a:solidFill>
                <a:latin typeface="Calibri"/>
                <a:ea typeface="Calibri"/>
              </a:rPr>
              <a:t> </a:t>
            </a:r>
            <a:endParaRPr lang="sk-SK" sz="2300" b="0" strike="noStrike" spc="-1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261000" y="2002680"/>
            <a:ext cx="11684520" cy="548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Metodická část: modul 2, téma Kuželosečky.</a:t>
            </a:r>
            <a:endParaRPr lang="sk-SK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9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9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pic>
        <p:nvPicPr>
          <p:cNvPr id="192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261360" y="836640"/>
            <a:ext cx="1168452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cvičení 1:</a:t>
            </a:r>
            <a:r>
              <a:rPr lang="sk-SK" sz="4400" b="0" strike="noStrike" spc="-1">
                <a:solidFill>
                  <a:srgbClr val="44546A"/>
                </a:solidFill>
                <a:latin typeface="Calibri"/>
                <a:ea typeface="Calibri"/>
              </a:rPr>
              <a:t> Kreslení oběžných drah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342360" y="1728000"/>
            <a:ext cx="5924880" cy="3292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Postup pro první část: Změnou vzdáleností mezi ohnisky a délkou nitě je potřeba nakreslit několik různých oběžných drah a určit, resp. porovnat jejich velké poloosy a excentricity.</a:t>
            </a:r>
            <a:r>
              <a:rPr lang="sk-SK" sz="2500" b="0" strike="noStrike" spc="-1">
                <a:solidFill>
                  <a:srgbClr val="002060"/>
                </a:solidFill>
                <a:latin typeface="Calibri"/>
                <a:ea typeface="Calibri"/>
              </a:rPr>
              <a:t>  </a:t>
            </a:r>
            <a:endParaRPr lang="sk-SK" sz="2500" b="0" strike="noStrike" spc="-1">
              <a:latin typeface="Arial"/>
            </a:endParaRPr>
          </a:p>
        </p:txBody>
      </p:sp>
      <p:pic>
        <p:nvPicPr>
          <p:cNvPr id="195" name="pasted-image.png"/>
          <p:cNvPicPr/>
          <p:nvPr/>
        </p:nvPicPr>
        <p:blipFill>
          <a:blip r:embed="rId4"/>
          <a:stretch/>
        </p:blipFill>
        <p:spPr>
          <a:xfrm>
            <a:off x="6593400" y="1725120"/>
            <a:ext cx="4861440" cy="3645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97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98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pic>
        <p:nvPicPr>
          <p:cNvPr id="199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261360" y="836640"/>
            <a:ext cx="1168452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cvičení 2: </a:t>
            </a:r>
            <a:r>
              <a:rPr lang="sk-SK" sz="4400" b="0" strike="noStrike" spc="-1">
                <a:solidFill>
                  <a:srgbClr val="44546A"/>
                </a:solidFill>
                <a:latin typeface="Calibri"/>
                <a:ea typeface="Calibri"/>
              </a:rPr>
              <a:t>Elementy dráhy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380160" y="1801080"/>
            <a:ext cx="6216840" cy="2926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00" b="0" strike="noStrike" spc="-1">
                <a:solidFill>
                  <a:srgbClr val="002060"/>
                </a:solidFill>
                <a:latin typeface="Calibri"/>
                <a:ea typeface="Calibri"/>
              </a:rPr>
              <a:t>Obrázek níže zobrazuje oběžnou dráhu planet  Sluneční soustavy a Pluta. Jestliže oběžné dráhy planet leží prakticky v rovině ekliptiky, co řeknete na oběžnou dráhu Pluta - leží v té samé rovině? Jaký je název elementu dráhy, který odráží polohu oběžné dráhy daného nebeského tělesa Sluneční soustavy vzhledem k ekliptice? Nakreslete ho na oběžnou dráhu Pluta na obrázku.</a:t>
            </a:r>
            <a:endParaRPr lang="sk-SK" sz="2400" b="0" strike="noStrike" spc="-1">
              <a:latin typeface="Arial"/>
            </a:endParaRPr>
          </a:p>
        </p:txBody>
      </p:sp>
      <p:pic>
        <p:nvPicPr>
          <p:cNvPr id="202" name="pasted-image.tif"/>
          <p:cNvPicPr/>
          <p:nvPr/>
        </p:nvPicPr>
        <p:blipFill>
          <a:blip r:embed="rId4"/>
          <a:stretch/>
        </p:blipFill>
        <p:spPr>
          <a:xfrm>
            <a:off x="7738920" y="2393640"/>
            <a:ext cx="3953880" cy="2062080"/>
          </a:xfrm>
          <a:prstGeom prst="rect">
            <a:avLst/>
          </a:prstGeom>
          <a:ln w="12600">
            <a:noFill/>
          </a:ln>
        </p:spPr>
      </p:pic>
      <p:sp>
        <p:nvSpPr>
          <p:cNvPr id="203" name="CustomShape 4"/>
          <p:cNvSpPr/>
          <p:nvPr/>
        </p:nvSpPr>
        <p:spPr>
          <a:xfrm>
            <a:off x="8372520" y="4568400"/>
            <a:ext cx="3631320" cy="196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700" b="0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5"/>
              </a:rPr>
              <a:t>http://WWW.RFCAFE.COM/REFERENCES/GENERAL/SOLAR-SYSTEM.HTM</a:t>
            </a:r>
            <a:endParaRPr lang="sk-SK" sz="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205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206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pic>
        <p:nvPicPr>
          <p:cNvPr id="207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261360" y="836640"/>
            <a:ext cx="11684520" cy="67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II. Oběžné dráhy. Elementy dráhy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437400" y="2459160"/>
            <a:ext cx="11332080" cy="2473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Otázka: Který prvek oběžné dráhy určuje pořadí planet ve vztahu k jejich vzdálenosti od Slunce? Jak?</a:t>
            </a:r>
            <a:endParaRPr lang="sk-SK" sz="2000" b="0" strike="noStrike" spc="-1">
              <a:latin typeface="Arial"/>
            </a:endParaRPr>
          </a:p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Odpověď: Velká poloosa. Čím je velká poloosa větší, tím vzdálenější je daná planeta od Slunce.</a:t>
            </a:r>
            <a:endParaRPr lang="sk-SK" sz="20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Otázka: Jaký parametr určuje, které oběžné dráhy mají tvar delších elips a které už připomínají kružnice? Jak?</a:t>
            </a:r>
            <a:endParaRPr lang="sk-SK" sz="2000" b="0" strike="noStrike" spc="-1">
              <a:latin typeface="Arial"/>
            </a:endParaRPr>
          </a:p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Odpověď: Excentricita. Čím je excentricita větší, tím sploštěnější je oběžná dráha.</a:t>
            </a:r>
            <a:endParaRPr lang="sk-SK" sz="20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99"/>
              </a:spcBef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Otázka: Jaký je sklon oběžné dráhy Země? </a:t>
            </a:r>
            <a:endParaRPr lang="sk-SK" sz="20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>
                <a:solidFill>
                  <a:srgbClr val="002060"/>
                </a:solidFill>
                <a:latin typeface="Calibri"/>
                <a:ea typeface="Calibri"/>
              </a:rPr>
              <a:t>Odpověď: Nula.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210" name="CustomShape 4"/>
          <p:cNvSpPr/>
          <p:nvPr/>
        </p:nvSpPr>
        <p:spPr>
          <a:xfrm>
            <a:off x="2522160" y="1725840"/>
            <a:ext cx="7065000" cy="47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200" b="1" strike="noStrike" spc="-1">
                <a:solidFill>
                  <a:srgbClr val="002060"/>
                </a:solidFill>
                <a:latin typeface="Calibri"/>
                <a:ea typeface="Calibri"/>
              </a:rPr>
              <a:t>Otázky, na které mají žáci odpovídat až po skončení cvičení:  </a:t>
            </a:r>
            <a:endParaRPr lang="sk-SK" sz="2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2.jpg"/>
          <p:cNvPicPr/>
          <p:nvPr/>
        </p:nvPicPr>
        <p:blipFill>
          <a:blip r:embed="rId3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212" name="image1.png"/>
          <p:cNvPicPr/>
          <p:nvPr/>
        </p:nvPicPr>
        <p:blipFill>
          <a:blip r:embed="rId4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-6840" y="5572440"/>
            <a:ext cx="12198240" cy="14688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0" y="1044360"/>
            <a:ext cx="12191760" cy="67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Závěry, ověření výsledků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412560" y="1923480"/>
            <a:ext cx="11684880" cy="3229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Co bude dál</a:t>
            </a:r>
            <a:r>
              <a:rPr lang="en-US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 (Feed Forward): </a:t>
            </a:r>
            <a:r>
              <a:rPr lang="cs-CZ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Plánujte další hodinu na základě výkonu žáka</a:t>
            </a:r>
            <a:r>
              <a:rPr lang="en-US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:</a:t>
            </a:r>
            <a:endParaRPr lang="sk-SK" sz="2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600" b="1" strike="noStrike" spc="-1">
                <a:solidFill>
                  <a:srgbClr val="002060"/>
                </a:solidFill>
                <a:latin typeface="Arial"/>
                <a:ea typeface="DejaVu Sans"/>
              </a:rPr>
              <a:t>Obtížnost ve třídě</a:t>
            </a:r>
            <a:r>
              <a:rPr lang="en-US" sz="2600" b="1" strike="noStrike" spc="-1">
                <a:solidFill>
                  <a:srgbClr val="002060"/>
                </a:solidFill>
                <a:latin typeface="Arial"/>
                <a:ea typeface="DejaVu Sans"/>
              </a:rPr>
              <a:t>: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V závislosti na tom, jak dobře žáci porozuměli materiálu </a:t>
            </a:r>
            <a:br/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a zvládli úkoly.</a:t>
            </a:r>
            <a:endParaRPr lang="sk-SK" sz="2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600" b="1" strike="noStrike" spc="-1">
                <a:solidFill>
                  <a:srgbClr val="002060"/>
                </a:solidFill>
                <a:latin typeface="Arial"/>
                <a:ea typeface="DejaVu Sans"/>
              </a:rPr>
              <a:t>Přístup k materiálu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: 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Jaký je správný postup, který vám pomůže porozumět materiálu a splnit stanovené úkoly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sk-SK" sz="2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600" b="1" strike="noStrike" spc="-1">
                <a:solidFill>
                  <a:srgbClr val="002060"/>
                </a:solidFill>
                <a:latin typeface="Arial"/>
                <a:ea typeface="DejaVu Sans"/>
              </a:rPr>
              <a:t>Sebehodnocení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: 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sebekázeň,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vedení a kontrola činností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sk-SK" sz="26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600" b="1" strike="noStrike" spc="-1">
                <a:solidFill>
                  <a:srgbClr val="002060"/>
                </a:solidFill>
                <a:latin typeface="Arial"/>
                <a:ea typeface="DejaVu Sans"/>
              </a:rPr>
              <a:t>Individuální přístup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: Individuální hodnocení a vedení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sk-SK" sz="2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89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grpSp>
        <p:nvGrpSpPr>
          <p:cNvPr id="91" name="Group 2"/>
          <p:cNvGrpSpPr/>
          <p:nvPr/>
        </p:nvGrpSpPr>
        <p:grpSpPr>
          <a:xfrm>
            <a:off x="1116360" y="3416400"/>
            <a:ext cx="3794760" cy="1779840"/>
            <a:chOff x="1116360" y="3416400"/>
            <a:chExt cx="3794760" cy="1779840"/>
          </a:xfrm>
        </p:grpSpPr>
        <p:sp>
          <p:nvSpPr>
            <p:cNvPr id="92" name="CustomShape 3"/>
            <p:cNvSpPr/>
            <p:nvPr/>
          </p:nvSpPr>
          <p:spPr>
            <a:xfrm>
              <a:off x="1840320" y="3416400"/>
              <a:ext cx="2080080" cy="17683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3" name="Group 4"/>
            <p:cNvGrpSpPr/>
            <p:nvPr/>
          </p:nvGrpSpPr>
          <p:grpSpPr>
            <a:xfrm>
              <a:off x="1116360" y="4100040"/>
              <a:ext cx="3794760" cy="1096200"/>
              <a:chOff x="1116360" y="4100040"/>
              <a:chExt cx="3794760" cy="1096200"/>
            </a:xfrm>
          </p:grpSpPr>
          <p:sp>
            <p:nvSpPr>
              <p:cNvPr id="94" name="CustomShape 5"/>
              <p:cNvSpPr/>
              <p:nvPr/>
            </p:nvSpPr>
            <p:spPr>
              <a:xfrm>
                <a:off x="1116360" y="4100040"/>
                <a:ext cx="3707640" cy="1096200"/>
              </a:xfrm>
              <a:prstGeom prst="rect">
                <a:avLst/>
              </a:prstGeom>
              <a:solidFill>
                <a:srgbClr val="A5A5A5"/>
              </a:solidFill>
              <a:ln w="1905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" name="CustomShape 6"/>
              <p:cNvSpPr/>
              <p:nvPr/>
            </p:nvSpPr>
            <p:spPr>
              <a:xfrm>
                <a:off x="1325880" y="4159080"/>
                <a:ext cx="3585240" cy="8676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900" b="1" strike="noStrike" spc="-1">
                    <a:solidFill>
                      <a:srgbClr val="0D0D0D"/>
                    </a:solidFill>
                    <a:latin typeface="Arial"/>
                    <a:ea typeface="DejaVu Sans"/>
                  </a:rPr>
                  <a:t>4.</a:t>
                </a:r>
                <a:r>
                  <a:rPr lang="en-US" sz="1900" b="1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 </a:t>
                </a:r>
                <a:r>
                  <a:rPr lang="en-US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STARS </a:t>
                </a:r>
                <a:r>
                  <a:rPr lang="cs-CZ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Koncept edukačního programu na výuku astronomie</a:t>
                </a:r>
                <a:endParaRPr lang="sk-SK" sz="1900" b="0" strike="noStrike" spc="-1">
                  <a:latin typeface="Arial"/>
                </a:endParaRPr>
              </a:p>
            </p:txBody>
          </p:sp>
        </p:grpSp>
      </p:grpSp>
      <p:grpSp>
        <p:nvGrpSpPr>
          <p:cNvPr id="96" name="Group 7"/>
          <p:cNvGrpSpPr/>
          <p:nvPr/>
        </p:nvGrpSpPr>
        <p:grpSpPr>
          <a:xfrm>
            <a:off x="5338440" y="4051080"/>
            <a:ext cx="4143960" cy="1077840"/>
            <a:chOff x="5338440" y="4051080"/>
            <a:chExt cx="4143960" cy="1077840"/>
          </a:xfrm>
        </p:grpSpPr>
        <p:sp>
          <p:nvSpPr>
            <p:cNvPr id="97" name="CustomShape 8"/>
            <p:cNvSpPr/>
            <p:nvPr/>
          </p:nvSpPr>
          <p:spPr>
            <a:xfrm>
              <a:off x="5338440" y="4051080"/>
              <a:ext cx="2113560" cy="964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9"/>
            <p:cNvSpPr/>
            <p:nvPr/>
          </p:nvSpPr>
          <p:spPr>
            <a:xfrm>
              <a:off x="5389560" y="4221000"/>
              <a:ext cx="4092840" cy="907920"/>
            </a:xfrm>
            <a:prstGeom prst="rect">
              <a:avLst/>
            </a:prstGeom>
            <a:solidFill>
              <a:srgbClr val="ED7D31"/>
            </a:solidFill>
            <a:ln w="12700">
              <a:solidFill>
                <a:srgbClr val="AD5B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180000" rIns="180000" bIns="18000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cs-CZ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Mezinárodní online konference </a:t>
              </a:r>
              <a:r>
                <a:rPr lang="en-U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2020</a:t>
              </a:r>
              <a:endParaRPr lang="sk-SK" sz="1800" b="0" strike="noStrike" spc="-1">
                <a:latin typeface="Arial"/>
              </a:endParaRPr>
            </a:p>
          </p:txBody>
        </p:sp>
      </p:grpSp>
      <p:grpSp>
        <p:nvGrpSpPr>
          <p:cNvPr id="99" name="Group 10"/>
          <p:cNvGrpSpPr/>
          <p:nvPr/>
        </p:nvGrpSpPr>
        <p:grpSpPr>
          <a:xfrm>
            <a:off x="653040" y="1810440"/>
            <a:ext cx="3602160" cy="1879920"/>
            <a:chOff x="653040" y="1810440"/>
            <a:chExt cx="3602160" cy="1879920"/>
          </a:xfrm>
        </p:grpSpPr>
        <p:sp>
          <p:nvSpPr>
            <p:cNvPr id="100" name="CustomShape 11"/>
            <p:cNvSpPr/>
            <p:nvPr/>
          </p:nvSpPr>
          <p:spPr>
            <a:xfrm>
              <a:off x="653040" y="1810440"/>
              <a:ext cx="3355920" cy="1416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01" name="Group 12"/>
            <p:cNvGrpSpPr/>
            <p:nvPr/>
          </p:nvGrpSpPr>
          <p:grpSpPr>
            <a:xfrm>
              <a:off x="724320" y="1873800"/>
              <a:ext cx="3530880" cy="1816560"/>
              <a:chOff x="724320" y="1873800"/>
              <a:chExt cx="3530880" cy="1816560"/>
            </a:xfrm>
          </p:grpSpPr>
          <p:sp>
            <p:nvSpPr>
              <p:cNvPr id="102" name="CustomShape 13"/>
              <p:cNvSpPr/>
              <p:nvPr/>
            </p:nvSpPr>
            <p:spPr>
              <a:xfrm>
                <a:off x="724320" y="1873800"/>
                <a:ext cx="3530880" cy="1816560"/>
              </a:xfrm>
              <a:prstGeom prst="rect">
                <a:avLst/>
              </a:prstGeom>
              <a:gradFill rotWithShape="0">
                <a:gsLst>
                  <a:gs pos="0">
                    <a:srgbClr val="5F82CB"/>
                  </a:gs>
                  <a:gs pos="100000">
                    <a:srgbClr val="3E70CA"/>
                  </a:gs>
                </a:gsLst>
                <a:lin ang="5400000"/>
              </a:gradFill>
              <a:ln w="6350">
                <a:solidFill>
                  <a:srgbClr val="4472C4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" name="CustomShape 14"/>
              <p:cNvSpPr/>
              <p:nvPr/>
            </p:nvSpPr>
            <p:spPr>
              <a:xfrm>
                <a:off x="901440" y="2058840"/>
                <a:ext cx="3177720" cy="144648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cs-CZ" sz="1900" b="1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1.</a:t>
                </a:r>
                <a:r>
                  <a:rPr lang="cs-CZ" sz="1900" b="0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 </a:t>
                </a:r>
                <a:r>
                  <a:rPr lang="cs-CZ" sz="1900" b="1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STARS Metodická příručka pro učitele</a:t>
                </a:r>
                <a:endParaRPr lang="sk-SK" sz="19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900" b="0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materiál pro učitele připravený </a:t>
                </a:r>
                <a:br/>
                <a:r>
                  <a:rPr lang="cs-CZ" sz="1900" b="0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k okamžitému použití</a:t>
                </a:r>
                <a:endParaRPr lang="sk-SK" sz="1900" b="0" strike="noStrike" spc="-1">
                  <a:latin typeface="Arial"/>
                </a:endParaRPr>
              </a:p>
            </p:txBody>
          </p:sp>
        </p:grpSp>
      </p:grpSp>
      <p:grpSp>
        <p:nvGrpSpPr>
          <p:cNvPr id="104" name="Group 15"/>
          <p:cNvGrpSpPr/>
          <p:nvPr/>
        </p:nvGrpSpPr>
        <p:grpSpPr>
          <a:xfrm>
            <a:off x="8186400" y="2447640"/>
            <a:ext cx="3639960" cy="1768320"/>
            <a:chOff x="8186400" y="2447640"/>
            <a:chExt cx="3639960" cy="1768320"/>
          </a:xfrm>
        </p:grpSpPr>
        <p:sp>
          <p:nvSpPr>
            <p:cNvPr id="105" name="CustomShape 16"/>
            <p:cNvSpPr/>
            <p:nvPr/>
          </p:nvSpPr>
          <p:spPr>
            <a:xfrm>
              <a:off x="8186400" y="2612880"/>
              <a:ext cx="3639960" cy="14374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06" name="Group 17"/>
            <p:cNvGrpSpPr/>
            <p:nvPr/>
          </p:nvGrpSpPr>
          <p:grpSpPr>
            <a:xfrm>
              <a:off x="8256600" y="2447640"/>
              <a:ext cx="3499560" cy="1768320"/>
              <a:chOff x="8256600" y="2447640"/>
              <a:chExt cx="3499560" cy="1768320"/>
            </a:xfrm>
          </p:grpSpPr>
          <p:sp>
            <p:nvSpPr>
              <p:cNvPr id="107" name="CustomShape 18"/>
              <p:cNvSpPr/>
              <p:nvPr/>
            </p:nvSpPr>
            <p:spPr>
              <a:xfrm>
                <a:off x="8256600" y="2447640"/>
                <a:ext cx="3499560" cy="1768320"/>
              </a:xfrm>
              <a:prstGeom prst="rect">
                <a:avLst/>
              </a:prstGeom>
              <a:gradFill rotWithShape="0">
                <a:gsLst>
                  <a:gs pos="0">
                    <a:srgbClr val="FFDB9B"/>
                  </a:gs>
                  <a:gs pos="100000">
                    <a:srgbClr val="FFD58D"/>
                  </a:gs>
                </a:gsLst>
                <a:lin ang="5400000"/>
              </a:gradFill>
              <a:ln w="6350">
                <a:solidFill>
                  <a:srgbClr val="FFC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" name="CustomShape 19"/>
              <p:cNvSpPr/>
              <p:nvPr/>
            </p:nvSpPr>
            <p:spPr>
              <a:xfrm>
                <a:off x="8355960" y="2752560"/>
                <a:ext cx="3252960" cy="115848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3.</a:t>
                </a:r>
                <a:r>
                  <a:rPr lang="en-US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r>
                  <a:rPr lang="en-US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STARS Online Platform</a:t>
                </a:r>
                <a:r>
                  <a:rPr lang="cs-CZ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a</a:t>
                </a:r>
                <a:r>
                  <a:rPr lang="en-US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br/>
                <a:r>
                  <a:rPr lang="cs-CZ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 příklady dobré praxe </a:t>
                </a:r>
                <a:br/>
                <a:r>
                  <a:rPr lang="cs-CZ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a příležitostí k diskusím </a:t>
                </a:r>
                <a:br/>
                <a:r>
                  <a:rPr lang="cs-CZ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a výměně informací</a:t>
                </a:r>
                <a:endParaRPr lang="sk-SK" sz="1900" b="0" strike="noStrike" spc="-1">
                  <a:latin typeface="Arial"/>
                </a:endParaRPr>
              </a:p>
            </p:txBody>
          </p:sp>
        </p:grpSp>
      </p:grpSp>
      <p:grpSp>
        <p:nvGrpSpPr>
          <p:cNvPr id="109" name="Group 20"/>
          <p:cNvGrpSpPr/>
          <p:nvPr/>
        </p:nvGrpSpPr>
        <p:grpSpPr>
          <a:xfrm>
            <a:off x="4478400" y="2064600"/>
            <a:ext cx="3289320" cy="1856160"/>
            <a:chOff x="4478400" y="2064600"/>
            <a:chExt cx="3289320" cy="1856160"/>
          </a:xfrm>
        </p:grpSpPr>
        <p:sp>
          <p:nvSpPr>
            <p:cNvPr id="110" name="CustomShape 21"/>
            <p:cNvSpPr/>
            <p:nvPr/>
          </p:nvSpPr>
          <p:spPr>
            <a:xfrm>
              <a:off x="4520160" y="2064600"/>
              <a:ext cx="2576160" cy="13294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1" name="Group 22"/>
            <p:cNvGrpSpPr/>
            <p:nvPr/>
          </p:nvGrpSpPr>
          <p:grpSpPr>
            <a:xfrm>
              <a:off x="4478400" y="2138400"/>
              <a:ext cx="3289320" cy="1782360"/>
              <a:chOff x="4478400" y="2138400"/>
              <a:chExt cx="3289320" cy="1782360"/>
            </a:xfrm>
          </p:grpSpPr>
          <p:sp>
            <p:nvSpPr>
              <p:cNvPr id="112" name="CustomShape 23"/>
              <p:cNvSpPr/>
              <p:nvPr/>
            </p:nvSpPr>
            <p:spPr>
              <a:xfrm>
                <a:off x="4478400" y="2138400"/>
                <a:ext cx="3289320" cy="1782360"/>
              </a:xfrm>
              <a:prstGeom prst="rect">
                <a:avLst/>
              </a:prstGeom>
              <a:gradFill rotWithShape="0">
                <a:gsLst>
                  <a:gs pos="0">
                    <a:srgbClr val="80B860"/>
                  </a:gs>
                  <a:gs pos="100000">
                    <a:srgbClr val="6FB242"/>
                  </a:gs>
                </a:gsLst>
                <a:lin ang="5400000"/>
              </a:gradFill>
              <a:ln w="6350">
                <a:solidFill>
                  <a:srgbClr val="5B9BD5"/>
                </a:solidFill>
                <a:miter/>
              </a:ln>
              <a:effectLst>
                <a:outerShdw blurRad="63500" dist="19080" dir="5400000" rotWithShape="0">
                  <a:srgbClr val="000000">
                    <a:alpha val="6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" name="CustomShape 24"/>
              <p:cNvSpPr/>
              <p:nvPr/>
            </p:nvSpPr>
            <p:spPr>
              <a:xfrm>
                <a:off x="4568040" y="2450880"/>
                <a:ext cx="3105720" cy="11570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cs-CZ" sz="1900" b="1" strike="noStrike" spc="-1">
                    <a:solidFill>
                      <a:srgbClr val="040404"/>
                    </a:solidFill>
                    <a:latin typeface="Arial"/>
                    <a:ea typeface="DejaVu Sans"/>
                  </a:rPr>
                  <a:t>2.</a:t>
                </a:r>
                <a:r>
                  <a:rPr lang="cs-CZ" sz="1900" b="0" strike="noStrike" spc="-1">
                    <a:solidFill>
                      <a:srgbClr val="040404"/>
                    </a:solidFill>
                    <a:latin typeface="Arial"/>
                    <a:ea typeface="DejaVu Sans"/>
                  </a:rPr>
                  <a:t> </a:t>
                </a:r>
                <a:r>
                  <a:rPr lang="cs-CZ" sz="19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STARS Tréninkový program pro učitele</a:t>
                </a:r>
                <a:endParaRPr lang="sk-SK" sz="19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sz="19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inovativní a komplexní přístup</a:t>
                </a:r>
                <a:endParaRPr lang="sk-SK" sz="1900" b="0" strike="noStrike" spc="-1">
                  <a:latin typeface="Arial"/>
                </a:endParaRPr>
              </a:p>
            </p:txBody>
          </p:sp>
        </p:grpSp>
      </p:grpSp>
      <p:sp>
        <p:nvSpPr>
          <p:cNvPr id="114" name="CustomShape 25"/>
          <p:cNvSpPr/>
          <p:nvPr/>
        </p:nvSpPr>
        <p:spPr>
          <a:xfrm>
            <a:off x="0" y="958320"/>
            <a:ext cx="12191760" cy="76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Úvod do projektu </a:t>
            </a:r>
            <a:r>
              <a:rPr lang="en-US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STARS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15" name="CustomShape 26"/>
          <p:cNvSpPr/>
          <p:nvPr/>
        </p:nvSpPr>
        <p:spPr>
          <a:xfrm>
            <a:off x="8901720" y="4977360"/>
            <a:ext cx="3210480" cy="577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project-stars.com</a:t>
            </a:r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2.jpg"/>
          <p:cNvPicPr/>
          <p:nvPr/>
        </p:nvPicPr>
        <p:blipFill>
          <a:blip r:embed="rId3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217" name="image1.png"/>
          <p:cNvPicPr/>
          <p:nvPr/>
        </p:nvPicPr>
        <p:blipFill>
          <a:blip r:embed="rId4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-6840" y="5572440"/>
            <a:ext cx="12198240" cy="14688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261360" y="1054440"/>
            <a:ext cx="11684880" cy="67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Závěry, ověření výsledků </a:t>
            </a:r>
            <a:r>
              <a:rPr lang="en-US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2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261360" y="1915920"/>
            <a:ext cx="11684880" cy="312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800" b="1" strike="noStrike" spc="-1">
                <a:solidFill>
                  <a:srgbClr val="002060"/>
                </a:solidFill>
                <a:latin typeface="Arial"/>
                <a:ea typeface="DejaVu Sans"/>
              </a:rPr>
              <a:t>Příprava</a:t>
            </a:r>
            <a:r>
              <a:rPr lang="en-US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: </a:t>
            </a:r>
            <a:r>
              <a:rPr lang="cs-CZ" sz="2400" b="0" strike="noStrike" spc="-1">
                <a:solidFill>
                  <a:srgbClr val="002060"/>
                </a:solidFill>
                <a:latin typeface="Arial"/>
                <a:ea typeface="DejaVu Sans"/>
              </a:rPr>
              <a:t>Jasné a dobře definované cíle lekce a cvičení. Když budou dobře rozumět konečnému cíli, mohou se žáci snadněji a efektivněji zaměřit na konkrétní úkol / materiál</a:t>
            </a:r>
            <a:r>
              <a:rPr lang="en-US" sz="2400" b="0" strike="noStrike" spc="-1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r>
              <a:rPr lang="en-US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  </a:t>
            </a:r>
            <a:endParaRPr lang="sk-SK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cs-CZ" sz="2800" b="1" strike="noStrike" spc="-1">
                <a:solidFill>
                  <a:srgbClr val="002060"/>
                </a:solidFill>
                <a:latin typeface="Arial"/>
                <a:ea typeface="DejaVu Sans"/>
              </a:rPr>
              <a:t>Ověřování</a:t>
            </a:r>
            <a:r>
              <a:rPr lang="en-US" sz="2800" b="0" strike="noStrike" spc="-1">
                <a:solidFill>
                  <a:srgbClr val="002060"/>
                </a:solidFill>
                <a:latin typeface="Arial"/>
                <a:ea typeface="DejaVu Sans"/>
              </a:rPr>
              <a:t>: </a:t>
            </a:r>
            <a:r>
              <a:rPr lang="cs-CZ" sz="2300" b="0" strike="noStrike" spc="-1">
                <a:solidFill>
                  <a:srgbClr val="002060"/>
                </a:solidFill>
                <a:latin typeface="Arial"/>
                <a:ea typeface="DejaVu Sans"/>
              </a:rPr>
              <a:t>Jak jsem to udělal? Individuální hodnocení a zpětná vazba od učitele o práci žáka, která se konkrétně týká dosažení cíle. Poskytněte informace o pokroku žáka (nebo jeho nedostatku) a poskytněte pokyny, které pomohou dosáhnout cíle a dosáhnout očekávané úrovně.</a:t>
            </a:r>
            <a:endParaRPr lang="sk-SK" sz="2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117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-6840" y="981720"/>
            <a:ext cx="12198240" cy="688320"/>
          </a:xfrm>
          <a:prstGeom prst="rect">
            <a:avLst/>
          </a:prstGeom>
          <a:noFill/>
          <a:ln w="0">
            <a:noFill/>
          </a:ln>
        </p:spPr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Moduly projektu STARS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Shape 3"/>
          <p:cNvSpPr txBox="1"/>
          <p:nvPr/>
        </p:nvSpPr>
        <p:spPr>
          <a:xfrm>
            <a:off x="441789" y="2016360"/>
            <a:ext cx="11537878" cy="3331440"/>
          </a:xfrm>
          <a:prstGeom prst="rect">
            <a:avLst/>
          </a:prstGeom>
          <a:noFill/>
          <a:ln w="0">
            <a:noFill/>
          </a:ln>
        </p:spPr>
        <p:txBody>
          <a:bodyPr lIns="45720" tIns="45000" rIns="45720" bIns="45000">
            <a:normAutofit/>
          </a:bodyPr>
          <a:lstStyle/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en-US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#1 </a:t>
            </a:r>
            <a:r>
              <a:rPr lang="cs-CZ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	Souhvězdí.					#6 	Galaktické prostředí.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cs-CZ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#2 	Pohyb nebeských těles.			#7 	Slunce a hvězdy.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cs-CZ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#3 	Newtonův gravitační zákon.		#8 	Naše Galaxie a jiné galaxie.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cs-CZ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#4 	Objevování vesmíru. 			#9 	Vesmír.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cs-CZ" sz="26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#5 	Sluneční soustava.			#10	Hvězdárny/ observatoře.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122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7920" y="1072800"/>
            <a:ext cx="12191760" cy="65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Calibri"/>
                <a:ea typeface="DejaVu Sans"/>
              </a:rPr>
              <a:t>Jak jsou moduly strukturovány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Shape 3"/>
          <p:cNvSpPr txBox="1"/>
          <p:nvPr/>
        </p:nvSpPr>
        <p:spPr>
          <a:xfrm>
            <a:off x="92880" y="2036160"/>
            <a:ext cx="11608200" cy="32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Každý modul je rozdělen do několika témat.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	Každé téma obsahuje: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marL="1434960" indent="-304560" algn="just">
              <a:lnSpc>
                <a:spcPct val="90000"/>
              </a:lnSpc>
              <a:spcBef>
                <a:spcPts val="1001"/>
              </a:spcBef>
              <a:buClr>
                <a:srgbClr val="131D84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Stručný úvod a klíčová slova;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434960" indent="-304560">
              <a:lnSpc>
                <a:spcPct val="90000"/>
              </a:lnSpc>
              <a:spcBef>
                <a:spcPts val="1001"/>
              </a:spcBef>
              <a:buClr>
                <a:srgbClr val="131D84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Teoretická část pro učitele - Poskytuje základní informace potřebné k přípravě lekce na toto téma (v některých případech odkazy na další materiály na internetu).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434960" indent="-304560">
              <a:lnSpc>
                <a:spcPct val="90000"/>
              </a:lnSpc>
              <a:spcBef>
                <a:spcPts val="1001"/>
              </a:spcBef>
              <a:buClr>
                <a:srgbClr val="131D84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Praktická cvičení pro žáky – (ve většině případů) připravené k použití ve třídě, doplněné odpověďmi.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127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748080" y="2191320"/>
            <a:ext cx="11198160" cy="1980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502200" indent="-5018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Pozorně si přečtěte teoretickou část pro učitele.</a:t>
            </a:r>
            <a:endParaRPr lang="sk-SK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600" b="0" strike="noStrike" spc="-1">
              <a:latin typeface="Arial"/>
            </a:endParaRPr>
          </a:p>
          <a:p>
            <a:pPr marL="502200" indent="-5018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2"/>
            </a:pPr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Máte-li jakékoli dotazy, vyhledejte další materiál na stránce projektu </a:t>
            </a:r>
            <a:br/>
            <a:r>
              <a:rPr lang="cs-CZ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(project-stars.com) nebo na jiných webových stránkách.</a:t>
            </a: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endParaRPr lang="sk-SK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002060"/>
                </a:solidFill>
                <a:latin typeface="Arial"/>
                <a:ea typeface="DejaVu Sans"/>
              </a:rPr>
              <a:t>	</a:t>
            </a:r>
            <a:r>
              <a:rPr lang="cs-CZ" sz="2600" b="0" strike="noStrike" spc="-1">
                <a:solidFill>
                  <a:srgbClr val="F22D25"/>
                </a:solidFill>
                <a:latin typeface="Arial"/>
                <a:ea typeface="DejaVu Sans"/>
              </a:rPr>
              <a:t>Pozor! Ujistěte se, že zdroje jsou spolehlivé!</a:t>
            </a:r>
            <a:endParaRPr lang="sk-SK" sz="26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-6840" y="1101960"/>
            <a:ext cx="12198240" cy="67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Jak</a:t>
            </a:r>
            <a:r>
              <a:rPr lang="en-US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přistupovat k materiálu 1</a:t>
            </a:r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132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496800" y="1970640"/>
            <a:ext cx="11198160" cy="3412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AutoNum type="arabicPeriod" startAt="3"/>
            </a:pPr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Přečtěte si pozorně praktická cvičení a jejich odpovědi.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AutoNum type="arabicPeriod" startAt="4"/>
            </a:pPr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Pokud máte nějaké dotazy, podívejte se na další materiály a / nebo stránky projektu </a:t>
            </a:r>
            <a:br/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(project-stars.com) nebo na jiné webové stránky. </a:t>
            </a:r>
            <a:r>
              <a:rPr lang="cs-CZ" sz="2200" b="0" strike="noStrike" spc="-1">
                <a:solidFill>
                  <a:srgbClr val="F22D25"/>
                </a:solidFill>
                <a:latin typeface="Arial"/>
                <a:ea typeface="DejaVu Sans"/>
              </a:rPr>
              <a:t>Pozor! Ujistěte se, že zdroje jsou spolehlivé!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2163"/>
              </a:buClr>
              <a:buFont typeface="Arial"/>
              <a:buAutoNum type="arabicPeriod" startAt="5"/>
            </a:pPr>
            <a:r>
              <a:rPr lang="cs-CZ" sz="2200" b="0" strike="noStrike" spc="-1">
                <a:solidFill>
                  <a:srgbClr val="002163"/>
                </a:solidFill>
                <a:latin typeface="Arial"/>
                <a:ea typeface="DejaVu Sans"/>
              </a:rPr>
              <a:t>Na základě teoretické části vyberte pro ilustraci praktická cvičení. Další cvičení můžete hledat </a:t>
            </a:r>
            <a:br/>
            <a:r>
              <a:rPr lang="cs-CZ" sz="2200" b="0" strike="noStrike" spc="-1">
                <a:solidFill>
                  <a:srgbClr val="002163"/>
                </a:solidFill>
                <a:latin typeface="Arial"/>
                <a:ea typeface="DejaVu Sans"/>
              </a:rPr>
              <a:t>v doplňkových materiálech a / nebo na stránce projektu (project-stars.com) nebo na jiných webových stránkách.</a:t>
            </a:r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cs-CZ" sz="2200" b="0" strike="noStrike" spc="-1">
                <a:solidFill>
                  <a:srgbClr val="F22D25"/>
                </a:solidFill>
                <a:latin typeface="Arial"/>
                <a:ea typeface="DejaVu Sans"/>
              </a:rPr>
              <a:t>Pozor! Ujistěte se, že zdroje jsou spolehlivé!</a:t>
            </a:r>
            <a:endParaRPr lang="sk-SK" sz="22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-6840" y="1101960"/>
            <a:ext cx="12198240" cy="67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Jak</a:t>
            </a:r>
            <a:r>
              <a:rPr lang="en-US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přistupovat k materiálu 2</a:t>
            </a:r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-6840" y="5572440"/>
            <a:ext cx="12198240" cy="146160"/>
          </a:xfrm>
          <a:prstGeom prst="rect">
            <a:avLst/>
          </a:prstGeom>
          <a:solidFill>
            <a:srgbClr val="ED7D3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en-US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The current publication reflects only the author´s view and neither the Slovak National Agency, nor the European Commission are responsible for any use that may be made of the information it contains.</a:t>
            </a:r>
            <a:endParaRPr lang="sk-SK" sz="9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96800" y="1895760"/>
            <a:ext cx="11198160" cy="371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AutoNum type="arabicPeriod" startAt="6"/>
            </a:pPr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Uvědomte si, že některá cvičení vyžadují další materiály, které jsou ve třídě stěží dostupné. Pro ně je třeba se připravit předem - buď je dodat, nebo upozornit žáky, aby si je připravili předem!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2060"/>
              </a:buClr>
              <a:buFont typeface="Arial"/>
              <a:buAutoNum type="arabicPeriod" startAt="7"/>
            </a:pPr>
            <a:r>
              <a:rPr lang="cs-CZ" sz="2200" b="0" strike="noStrike" spc="-1">
                <a:solidFill>
                  <a:srgbClr val="002060"/>
                </a:solidFill>
                <a:latin typeface="Arial"/>
                <a:ea typeface="DejaVu Sans"/>
              </a:rPr>
              <a:t>Doporučujeme vyzkoušet vybraná cvičení a udělat si vlastní úsudek ohledně složitosti a času potřebného k dokončení cvičení. Pokud se rozhodnete, můžete provádět změny, vynechat některé části, usnadnit si části cvičení, pokud to nenarušuje fyzikální význam úkolů.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2163"/>
              </a:buClr>
              <a:buFont typeface="Arial"/>
              <a:buAutoNum type="arabicPeriod" startAt="8"/>
            </a:pPr>
            <a:r>
              <a:rPr lang="cs-CZ" sz="2200" b="0" strike="noStrike" spc="-1">
                <a:solidFill>
                  <a:srgbClr val="002163"/>
                </a:solidFill>
                <a:latin typeface="Arial"/>
                <a:ea typeface="DejaVu Sans"/>
              </a:rPr>
              <a:t>Podle svého uvážení můžete dát některá cvičení (nebo některá z nich) za domácí úkoly, provést předběžnou přípravu doma nebo naopak nechat dokončit doma.</a:t>
            </a:r>
            <a:endParaRPr lang="sk-SK" sz="2200" b="0" strike="noStrike" spc="-1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-6840" y="1101960"/>
            <a:ext cx="12198240" cy="670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Jak</a:t>
            </a:r>
            <a:r>
              <a:rPr lang="en-US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 </a:t>
            </a:r>
            <a:r>
              <a:rPr lang="cs-CZ" sz="4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přistupovat k materiálu 3</a:t>
            </a:r>
            <a:endParaRPr lang="sk-SK" sz="4400" b="0" strike="noStrike" spc="-1">
              <a:latin typeface="Arial"/>
            </a:endParaRPr>
          </a:p>
        </p:txBody>
      </p:sp>
      <p:pic>
        <p:nvPicPr>
          <p:cNvPr id="139" name="image2.jpg"/>
          <p:cNvPicPr/>
          <p:nvPr/>
        </p:nvPicPr>
        <p:blipFill>
          <a:blip r:embed="rId2"/>
          <a:srcRect t="14595" b="20013"/>
          <a:stretch/>
        </p:blipFill>
        <p:spPr>
          <a:xfrm>
            <a:off x="1587600" y="5821560"/>
            <a:ext cx="9032400" cy="1036080"/>
          </a:xfrm>
          <a:prstGeom prst="rect">
            <a:avLst/>
          </a:prstGeom>
          <a:ln w="12700">
            <a:noFill/>
          </a:ln>
        </p:spPr>
      </p:pic>
      <p:pic>
        <p:nvPicPr>
          <p:cNvPr id="140" name="image1.png"/>
          <p:cNvPicPr/>
          <p:nvPr/>
        </p:nvPicPr>
        <p:blipFill>
          <a:blip r:embed="rId3"/>
          <a:srcRect t="8888" b="13844"/>
          <a:stretch/>
        </p:blipFill>
        <p:spPr>
          <a:xfrm>
            <a:off x="1254240" y="0"/>
            <a:ext cx="9683280" cy="11016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42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43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1523880" y="637560"/>
            <a:ext cx="9143280" cy="1761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cs-CZ" sz="5400" b="0" u="sng" strike="noStrike" spc="-1">
                <a:solidFill>
                  <a:srgbClr val="002060"/>
                </a:solidFill>
                <a:uFillTx/>
                <a:latin typeface="Arial"/>
                <a:ea typeface="DejaVu Sans"/>
              </a:rPr>
              <a:t>Моdul 2 – obsah</a:t>
            </a:r>
            <a:endParaRPr lang="sk-SK" sz="5400" b="0" strike="noStrike" spc="-1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1325880" y="2714040"/>
            <a:ext cx="9779040" cy="2771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sk-SK" sz="3000" b="0" strike="noStrike" spc="-1">
                <a:solidFill>
                  <a:srgbClr val="11248B"/>
                </a:solidFill>
                <a:latin typeface="Calibri"/>
                <a:ea typeface="Calibri"/>
              </a:rPr>
              <a:t>Kuželosečky </a:t>
            </a:r>
            <a:r>
              <a:rPr lang="cs-CZ" sz="1600" b="0" strike="noStrike" spc="-1">
                <a:solidFill>
                  <a:srgbClr val="002060"/>
                </a:solidFill>
                <a:latin typeface="Arial"/>
                <a:ea typeface="DejaVu Sans"/>
              </a:rPr>
              <a:t>–  orbity nebeských těles</a:t>
            </a:r>
            <a:endParaRPr lang="sk-SK" sz="16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sk-SK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-6840" y="5572440"/>
            <a:ext cx="1219788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solidFill>
                  <a:srgbClr val="000000"/>
                </a:solidFill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47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7880" cy="1060920"/>
          </a:xfrm>
          <a:prstGeom prst="rect">
            <a:avLst/>
          </a:prstGeom>
          <a:ln w="12600">
            <a:noFill/>
          </a:ln>
        </p:spPr>
      </p:pic>
      <p:pic>
        <p:nvPicPr>
          <p:cNvPr id="148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7880" cy="1051200"/>
          </a:xfrm>
          <a:prstGeom prst="rect">
            <a:avLst/>
          </a:prstGeom>
          <a:ln w="12600"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773640" y="1378800"/>
            <a:ext cx="11197800" cy="3990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7400" indent="-3466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lang="sk-SK" sz="2300" b="0" strike="noStrike" spc="-1">
                <a:solidFill>
                  <a:srgbClr val="002060"/>
                </a:solidFill>
                <a:latin typeface="Calibri"/>
                <a:ea typeface="Calibri"/>
              </a:rPr>
              <a:t>Kuželosečky. </a:t>
            </a:r>
            <a:endParaRPr lang="sk-SK" sz="23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2060"/>
              </a:buClr>
              <a:buFont typeface="Symbol"/>
              <a:buChar char=""/>
            </a:pPr>
            <a:r>
              <a:rPr lang="sk-SK" sz="2300" b="0" strike="noStrike" spc="-1">
                <a:solidFill>
                  <a:srgbClr val="002060"/>
                </a:solidFill>
                <a:latin typeface="Calibri"/>
                <a:ea typeface="Calibri"/>
              </a:rPr>
              <a:t>Žáci budou umět vyjmenovat typy kuželových řezů a rozlišovat mezi nimi. </a:t>
            </a:r>
            <a:endParaRPr lang="sk-SK" sz="23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2060"/>
              </a:buClr>
              <a:buFont typeface="Symbol"/>
              <a:buChar char=""/>
            </a:pPr>
            <a:r>
              <a:rPr lang="sk-SK" sz="2300" b="0" strike="noStrike" spc="-1">
                <a:solidFill>
                  <a:srgbClr val="002060"/>
                </a:solidFill>
                <a:latin typeface="Calibri"/>
                <a:ea typeface="Calibri"/>
              </a:rPr>
              <a:t>Žáci pochopí pojmy hlavní a vedlejší osa / poloosa, excentricita a jak se tyto mění u různých typů kuželových řezů. </a:t>
            </a:r>
            <a:endParaRPr lang="sk-SK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* Pro jasnější ukázku materiálu můžete použít praktická cvičení 1 a 2 (trojrozměrné znázornění získavání kuželových řezů a kreslení kuželových řezů špendlíky a nitěmi) nebo video s podobným obsahem (v průběhu hodiny) nebo jako cvičení - sami žáci budou dělat praktické cvičení. </a:t>
            </a:r>
            <a:endParaRPr lang="sk-SK" sz="2600" b="0" strike="noStrike" spc="-1">
              <a:latin typeface="Arial"/>
            </a:endParaRPr>
          </a:p>
          <a:p>
            <a:pPr marL="347400" indent="-34668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2"/>
            </a:pPr>
            <a:r>
              <a:rPr lang="sk-SK" sz="2200" b="0" strike="noStrike" spc="-1">
                <a:solidFill>
                  <a:srgbClr val="002060"/>
                </a:solidFill>
                <a:latin typeface="Calibri"/>
                <a:ea typeface="Calibri"/>
              </a:rPr>
              <a:t>Oběžné dráhy a elementy dráhy: </a:t>
            </a:r>
            <a:endParaRPr lang="sk-SK" sz="2200" b="0" strike="noStrike" spc="-1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2163"/>
              </a:buClr>
              <a:buFont typeface="Symbol"/>
              <a:buChar char=""/>
            </a:pPr>
            <a:r>
              <a:rPr lang="sk-SK" sz="2200" b="0" strike="noStrike" spc="-1">
                <a:solidFill>
                  <a:srgbClr val="002060"/>
                </a:solidFill>
                <a:latin typeface="Calibri"/>
                <a:ea typeface="Calibri"/>
              </a:rPr>
              <a:t>Žáci mají rozumět základním prvkům, které určují tvar a velikost oběžné dráhy a tomu, co je ekliptika.</a:t>
            </a:r>
            <a:endParaRPr lang="sk-SK" sz="2200" b="0" strike="noStrike" spc="-1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529920" y="658800"/>
            <a:ext cx="11684520" cy="670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Teoretický obsah:</a:t>
            </a:r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2125</Words>
  <Application>Microsoft Macintosh PowerPoint</Application>
  <PresentationFormat>Widescreen</PresentationFormat>
  <Paragraphs>125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Franklin Gothic Book</vt:lpstr>
      <vt:lpstr>StarSymbol</vt:lpstr>
      <vt:lpstr>Symbol</vt:lpstr>
      <vt:lpstr>Times New Roman</vt:lpstr>
      <vt:lpstr>Verdana</vt:lpstr>
      <vt:lpstr>Verdana Bold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subject/>
  <dc:creator>Misha</dc:creator>
  <dc:description/>
  <cp:lastModifiedBy>Microsoft Office User</cp:lastModifiedBy>
  <cp:revision>26</cp:revision>
  <dcterms:modified xsi:type="dcterms:W3CDTF">2020-11-24T16:31:50Z</dcterms:modified>
  <dc:language>sk-SK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Širokouhlá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