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330" r:id="rId4"/>
    <p:sldId id="259" r:id="rId5"/>
    <p:sldId id="260" r:id="rId6"/>
    <p:sldId id="261" r:id="rId7"/>
    <p:sldId id="262" r:id="rId8"/>
    <p:sldId id="263" r:id="rId9"/>
    <p:sldId id="264" r:id="rId10"/>
    <p:sldId id="265" r:id="rId11"/>
    <p:sldId id="318" r:id="rId12"/>
    <p:sldId id="268" r:id="rId13"/>
    <p:sldId id="323" r:id="rId14"/>
    <p:sldId id="324" r:id="rId15"/>
    <p:sldId id="325" r:id="rId16"/>
    <p:sldId id="326" r:id="rId17"/>
    <p:sldId id="327" r:id="rId18"/>
    <p:sldId id="328" r:id="rId19"/>
    <p:sldId id="329" r:id="rId20"/>
    <p:sldId id="316" r:id="rId21"/>
    <p:sldId id="317" r:id="rId22"/>
  </p:sldIdLst>
  <p:sldSz cx="12192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B9BD5"/>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B9BD5"/>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3829" autoAdjust="0"/>
  </p:normalViewPr>
  <p:slideViewPr>
    <p:cSldViewPr snapToGrid="0">
      <p:cViewPr varScale="1">
        <p:scale>
          <a:sx n="107" d="100"/>
          <a:sy n="107" d="100"/>
        </p:scale>
        <p:origin x="678" y="102"/>
      </p:cViewPr>
      <p:guideLst>
        <p:guide orient="horz" pos="2160"/>
        <p:guide pos="3840"/>
      </p:guideLst>
    </p:cSldViewPr>
  </p:slideViewPr>
  <p:notesTextViewPr>
    <p:cViewPr>
      <p:scale>
        <a:sx n="1" d="1"/>
        <a:sy n="1" d="1"/>
      </p:scale>
      <p:origin x="0" y="0"/>
    </p:cViewPr>
  </p:notesTextViewPr>
  <p:sorterViewPr>
    <p:cViewPr>
      <p:scale>
        <a:sx n="100" d="100"/>
        <a:sy n="100" d="100"/>
      </p:scale>
      <p:origin x="0" y="-3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73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Shape 500"/>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501" name="Shape 501"/>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509" name="Shape 509"/>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6" name="Shape 6"/>
          <p:cNvSpPr>
            <a:spLocks noGrp="1"/>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7" name="Shape 7"/>
          <p:cNvSpPr>
            <a:spLocks noGrp="1"/>
          </p:cNvSpPr>
          <p:nvPr>
            <p:ph type="body" idx="1"/>
          </p:nvPr>
        </p:nvSpPr>
        <p:spPr>
          <a:xfrm>
            <a:off x="1524000" y="3602037"/>
            <a:ext cx="9144000" cy="32559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adpis a zvislý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Title Text</a:t>
            </a:r>
          </a:p>
        </p:txBody>
      </p:sp>
      <p:sp>
        <p:nvSpPr>
          <p:cNvPr id="40" name="Shape 40"/>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vislý nadpis a text">
    <p:spTree>
      <p:nvGrpSpPr>
        <p:cNvPr id="1" name=""/>
        <p:cNvGrpSpPr/>
        <p:nvPr/>
      </p:nvGrpSpPr>
      <p:grpSpPr>
        <a:xfrm>
          <a:off x="0" y="0"/>
          <a:ext cx="0" cy="0"/>
          <a:chOff x="0" y="0"/>
          <a:chExt cx="0" cy="0"/>
        </a:xfrm>
      </p:grpSpPr>
      <p:sp>
        <p:nvSpPr>
          <p:cNvPr id="43" name="Shape 43"/>
          <p:cNvSpPr>
            <a:spLocks noGrp="1"/>
          </p:cNvSpPr>
          <p:nvPr>
            <p:ph type="title"/>
          </p:nvPr>
        </p:nvSpPr>
        <p:spPr>
          <a:xfrm>
            <a:off x="8724900" y="0"/>
            <a:ext cx="2628900" cy="6542088"/>
          </a:xfrm>
          <a:prstGeom prst="rect">
            <a:avLst/>
          </a:prstGeom>
        </p:spPr>
        <p:txBody>
          <a:bodyPr/>
          <a:lstStyle/>
          <a:p>
            <a:pPr lvl="0">
              <a:defRPr sz="1800"/>
            </a:pPr>
            <a:r>
              <a:rPr sz="4400"/>
              <a:t>Title Text</a:t>
            </a:r>
          </a:p>
        </p:txBody>
      </p:sp>
      <p:sp>
        <p:nvSpPr>
          <p:cNvPr id="44" name="Shape 44"/>
          <p:cNvSpPr>
            <a:spLocks noGrp="1"/>
          </p:cNvSpPr>
          <p:nvPr>
            <p:ph type="body" idx="1"/>
          </p:nvPr>
        </p:nvSpPr>
        <p:spPr>
          <a:xfrm>
            <a:off x="838200" y="365125"/>
            <a:ext cx="7734300" cy="64928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51" name="Shape 51"/>
          <p:cNvSpPr>
            <a:spLocks noGrp="1"/>
          </p:cNvSpPr>
          <p:nvPr>
            <p:ph type="title"/>
          </p:nvPr>
        </p:nvSpPr>
        <p:spPr>
          <a:xfrm>
            <a:off x="1524000" y="0"/>
            <a:ext cx="9144000" cy="3509963"/>
          </a:xfrm>
          <a:prstGeom prst="rect">
            <a:avLst/>
          </a:prstGeom>
        </p:spPr>
        <p:txBody>
          <a:bodyPr lIns="0" tIns="0" rIns="0" bIns="0" anchor="b"/>
          <a:lstStyle>
            <a:lvl1pPr algn="ctr">
              <a:defRPr sz="6000"/>
            </a:lvl1pPr>
          </a:lstStyle>
          <a:p>
            <a:pPr lvl="0">
              <a:defRPr sz="1800"/>
            </a:pPr>
            <a:r>
              <a:rPr sz="6000"/>
              <a:t>Title Text</a:t>
            </a:r>
          </a:p>
        </p:txBody>
      </p:sp>
      <p:sp>
        <p:nvSpPr>
          <p:cNvPr id="52" name="Shape 52"/>
          <p:cNvSpPr>
            <a:spLocks noGrp="1"/>
          </p:cNvSpPr>
          <p:nvPr>
            <p:ph type="body" idx="1"/>
          </p:nvPr>
        </p:nvSpPr>
        <p:spPr>
          <a:xfrm>
            <a:off x="1524000" y="3602037"/>
            <a:ext cx="9144000" cy="3255963"/>
          </a:xfrm>
          <a:prstGeom prst="rect">
            <a:avLst/>
          </a:prstGeom>
        </p:spPr>
        <p:txBody>
          <a:bodyPr lIns="0" tIns="0" rIns="0" bIns="0"/>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Title Text</a:t>
            </a:r>
          </a:p>
        </p:txBody>
      </p:sp>
      <p:sp>
        <p:nvSpPr>
          <p:cNvPr id="11" name="Shape 11"/>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Hlavička sekcie">
    <p:spTree>
      <p:nvGrpSpPr>
        <p:cNvPr id="1" name=""/>
        <p:cNvGrpSpPr/>
        <p:nvPr/>
      </p:nvGrpSpPr>
      <p:grpSpPr>
        <a:xfrm>
          <a:off x="0" y="0"/>
          <a:ext cx="0" cy="0"/>
          <a:chOff x="0" y="0"/>
          <a:chExt cx="0" cy="0"/>
        </a:xfrm>
      </p:grpSpPr>
      <p:sp>
        <p:nvSpPr>
          <p:cNvPr id="14" name="Shape 14"/>
          <p:cNvSpPr>
            <a:spLocks noGrp="1"/>
          </p:cNvSpPr>
          <p:nvPr>
            <p:ph type="title"/>
          </p:nvPr>
        </p:nvSpPr>
        <p:spPr>
          <a:xfrm>
            <a:off x="831850" y="0"/>
            <a:ext cx="10515600" cy="4562475"/>
          </a:xfrm>
          <a:prstGeom prst="rect">
            <a:avLst/>
          </a:prstGeom>
        </p:spPr>
        <p:txBody>
          <a:bodyPr anchor="b"/>
          <a:lstStyle>
            <a:lvl1pPr>
              <a:defRPr sz="6000"/>
            </a:lvl1pPr>
          </a:lstStyle>
          <a:p>
            <a:pPr lvl="0">
              <a:defRPr sz="1800"/>
            </a:pPr>
            <a:r>
              <a:rPr sz="6000"/>
              <a:t>Title Text</a:t>
            </a:r>
          </a:p>
        </p:txBody>
      </p:sp>
      <p:sp>
        <p:nvSpPr>
          <p:cNvPr id="15" name="Shape 15"/>
          <p:cNvSpPr>
            <a:spLocks noGrp="1"/>
          </p:cNvSpPr>
          <p:nvPr>
            <p:ph type="body" idx="1"/>
          </p:nvPr>
        </p:nvSpPr>
        <p:spPr>
          <a:xfrm>
            <a:off x="831850" y="4589462"/>
            <a:ext cx="10515600" cy="226853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lvl="0">
              <a:defRPr sz="1800">
                <a:solidFill>
                  <a:srgbClr val="000000"/>
                </a:solidFill>
              </a:defRPr>
            </a:pPr>
            <a:r>
              <a:rPr sz="2400">
                <a:solidFill>
                  <a:srgbClr val="888888"/>
                </a:solidFill>
              </a:rPr>
              <a:t>Body Level One</a:t>
            </a:r>
          </a:p>
          <a:p>
            <a:pPr lvl="1">
              <a:defRPr sz="1800">
                <a:solidFill>
                  <a:srgbClr val="000000"/>
                </a:solidFill>
              </a:defRPr>
            </a:pPr>
            <a:r>
              <a:rPr sz="2400">
                <a:solidFill>
                  <a:srgbClr val="888888"/>
                </a:solidFill>
              </a:rPr>
              <a:t>Body Level Two</a:t>
            </a:r>
          </a:p>
          <a:p>
            <a:pPr lvl="2">
              <a:defRPr sz="1800">
                <a:solidFill>
                  <a:srgbClr val="000000"/>
                </a:solidFill>
              </a:defRPr>
            </a:pPr>
            <a:r>
              <a:rPr sz="2400">
                <a:solidFill>
                  <a:srgbClr val="888888"/>
                </a:solidFill>
              </a:rPr>
              <a:t>Body Level Three</a:t>
            </a:r>
          </a:p>
          <a:p>
            <a:pPr lvl="3">
              <a:defRPr sz="1800">
                <a:solidFill>
                  <a:srgbClr val="000000"/>
                </a:solidFill>
              </a:defRPr>
            </a:pPr>
            <a:r>
              <a:rPr sz="2400">
                <a:solidFill>
                  <a:srgbClr val="888888"/>
                </a:solidFill>
              </a:rPr>
              <a:t>Body Level Four</a:t>
            </a:r>
          </a:p>
          <a:p>
            <a:pPr lvl="4">
              <a:defRPr sz="1800">
                <a:solidFill>
                  <a:srgbClr val="000000"/>
                </a:solidFill>
              </a:defRPr>
            </a:pPr>
            <a:r>
              <a:rPr sz="24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Title Text</a:t>
            </a:r>
          </a:p>
        </p:txBody>
      </p:sp>
      <p:sp>
        <p:nvSpPr>
          <p:cNvPr id="19" name="Shape 19"/>
          <p:cNvSpPr>
            <a:spLocks noGrp="1"/>
          </p:cNvSpPr>
          <p:nvPr>
            <p:ph type="body" idx="1"/>
          </p:nvPr>
        </p:nvSpPr>
        <p:spPr>
          <a:xfrm>
            <a:off x="838200" y="1825625"/>
            <a:ext cx="5181600" cy="50323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ovnanie">
    <p:spTree>
      <p:nvGrpSpPr>
        <p:cNvPr id="1" name=""/>
        <p:cNvGrpSpPr/>
        <p:nvPr/>
      </p:nvGrpSpPr>
      <p:grpSpPr>
        <a:xfrm>
          <a:off x="0" y="0"/>
          <a:ext cx="0" cy="0"/>
          <a:chOff x="0" y="0"/>
          <a:chExt cx="0" cy="0"/>
        </a:xfrm>
      </p:grpSpPr>
      <p:sp>
        <p:nvSpPr>
          <p:cNvPr id="22" name="Shape 22"/>
          <p:cNvSpPr>
            <a:spLocks noGrp="1"/>
          </p:cNvSpPr>
          <p:nvPr>
            <p:ph type="title"/>
          </p:nvPr>
        </p:nvSpPr>
        <p:spPr>
          <a:xfrm>
            <a:off x="839787" y="365125"/>
            <a:ext cx="10515601" cy="1325563"/>
          </a:xfrm>
          <a:prstGeom prst="rect">
            <a:avLst/>
          </a:prstGeom>
        </p:spPr>
        <p:txBody>
          <a:bodyPr/>
          <a:lstStyle/>
          <a:p>
            <a:pPr lvl="0">
              <a:defRPr sz="1800"/>
            </a:pPr>
            <a:r>
              <a:rPr sz="4400"/>
              <a:t>Title Text</a:t>
            </a:r>
          </a:p>
        </p:txBody>
      </p:sp>
      <p:sp>
        <p:nvSpPr>
          <p:cNvPr id="23" name="Shape 23"/>
          <p:cNvSpPr>
            <a:spLocks noGrp="1"/>
          </p:cNvSpPr>
          <p:nvPr>
            <p:ph type="body"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Len nadpis">
    <p:spTree>
      <p:nvGrpSpPr>
        <p:cNvPr id="1" name=""/>
        <p:cNvGrpSpPr/>
        <p:nvPr/>
      </p:nvGrpSpPr>
      <p:grpSpPr>
        <a:xfrm>
          <a:off x="0" y="0"/>
          <a:ext cx="0" cy="0"/>
          <a:chOff x="0" y="0"/>
          <a:chExt cx="0" cy="0"/>
        </a:xfrm>
      </p:grpSpPr>
      <p:sp>
        <p:nvSpPr>
          <p:cNvPr id="26" name="Shape 26"/>
          <p:cNvSpPr>
            <a:spLocks noGrp="1"/>
          </p:cNvSpPr>
          <p:nvPr>
            <p:ph type="title"/>
          </p:nvPr>
        </p:nvSpPr>
        <p:spPr>
          <a:xfrm>
            <a:off x="838200" y="365125"/>
            <a:ext cx="10515600" cy="1325563"/>
          </a:xfrm>
          <a:prstGeom prst="rect">
            <a:avLst/>
          </a:prstGeom>
        </p:spPr>
        <p:txBody>
          <a:bodyPr/>
          <a:lstStyle/>
          <a:p>
            <a:pPr lvl="0">
              <a:defRPr sz="1800"/>
            </a:pPr>
            <a:r>
              <a:rPr sz="44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rázdna">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sah s popisom">
    <p:spTree>
      <p:nvGrpSpPr>
        <p:cNvPr id="1" name=""/>
        <p:cNvGrpSpPr/>
        <p:nvPr/>
      </p:nvGrpSpPr>
      <p:grpSpPr>
        <a:xfrm>
          <a:off x="0" y="0"/>
          <a:ext cx="0" cy="0"/>
          <a:chOff x="0" y="0"/>
          <a:chExt cx="0" cy="0"/>
        </a:xfrm>
      </p:grpSpPr>
      <p:sp>
        <p:nvSpPr>
          <p:cNvPr id="31" name="Shape 31"/>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2" name="Shape 32"/>
          <p:cNvSpPr>
            <a:spLocks noGrp="1"/>
          </p:cNvSpPr>
          <p:nvPr>
            <p:ph type="body" idx="1"/>
          </p:nvPr>
        </p:nvSpPr>
        <p:spPr>
          <a:xfrm>
            <a:off x="5183187" y="987425"/>
            <a:ext cx="6172201" cy="587057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ázok s popisom">
    <p:spTree>
      <p:nvGrpSpPr>
        <p:cNvPr id="1" name=""/>
        <p:cNvGrpSpPr/>
        <p:nvPr/>
      </p:nvGrpSpPr>
      <p:grpSpPr>
        <a:xfrm>
          <a:off x="0" y="0"/>
          <a:ext cx="0" cy="0"/>
          <a:chOff x="0" y="0"/>
          <a:chExt cx="0" cy="0"/>
        </a:xfrm>
      </p:grpSpPr>
      <p:sp>
        <p:nvSpPr>
          <p:cNvPr id="35" name="Shape 35"/>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6" name="Shape 36"/>
          <p:cNvSpPr>
            <a:spLocks noGrp="1"/>
          </p:cNvSpPr>
          <p:nvPr>
            <p:ph type="body" idx="1"/>
          </p:nvPr>
        </p:nvSpPr>
        <p:spPr>
          <a:xfrm>
            <a:off x="839787" y="2057400"/>
            <a:ext cx="3932239" cy="480060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7"/>
            <a:ext cx="10515600" cy="15954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838200" y="1825625"/>
            <a:ext cx="10515600" cy="503237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 name="Shape 4"/>
          <p:cNvSpPr>
            <a:spLocks noGrp="1"/>
          </p:cNvSpPr>
          <p:nvPr>
            <p:ph type="sldNum" sz="quarter" idx="2"/>
          </p:nvPr>
        </p:nvSpPr>
        <p:spPr>
          <a:xfrm>
            <a:off x="8610600" y="6404292"/>
            <a:ext cx="27432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a:buChar char="•"/>
        <a:defRPr sz="28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9" indent="-320039">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slide" Target="slide17.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project-stars.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2.jpg"/>
          <p:cNvPicPr/>
          <p:nvPr/>
        </p:nvPicPr>
        <p:blipFill rotWithShape="1">
          <a:blip r:embed="rId2"/>
          <a:srcRect t="14594" b="20007"/>
          <a:stretch/>
        </p:blipFill>
        <p:spPr>
          <a:xfrm>
            <a:off x="1587482" y="5821509"/>
            <a:ext cx="9032870" cy="1036491"/>
          </a:xfrm>
          <a:prstGeom prst="rect">
            <a:avLst/>
          </a:prstGeom>
          <a:ln w="12700">
            <a:miter lim="400000"/>
          </a:ln>
        </p:spPr>
      </p:pic>
      <p:pic>
        <p:nvPicPr>
          <p:cNvPr id="60" name="image1.png"/>
          <p:cNvPicPr/>
          <p:nvPr/>
        </p:nvPicPr>
        <p:blipFill rotWithShape="1">
          <a:blip r:embed="rId3"/>
          <a:srcRect t="8893" b="13838"/>
          <a:stretch/>
        </p:blipFill>
        <p:spPr>
          <a:xfrm>
            <a:off x="1254255" y="0"/>
            <a:ext cx="9683489" cy="1101784"/>
          </a:xfrm>
          <a:prstGeom prst="rect">
            <a:avLst/>
          </a:prstGeom>
          <a:ln w="12700">
            <a:miter lim="400000"/>
          </a:ln>
        </p:spPr>
      </p:pic>
      <p:sp>
        <p:nvSpPr>
          <p:cNvPr id="57" name="Shape 57"/>
          <p:cNvSpPr/>
          <p:nvPr/>
        </p:nvSpPr>
        <p:spPr>
          <a:xfrm>
            <a:off x="-6761" y="1049639"/>
            <a:ext cx="12198761" cy="60068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lnSpc>
                <a:spcPct val="150000"/>
              </a:lnSpc>
            </a:pPr>
            <a:r>
              <a:rPr sz="800">
                <a:latin typeface="Verdana Bold"/>
                <a:ea typeface="Verdana Bold"/>
                <a:cs typeface="Verdana Bold"/>
                <a:sym typeface="Verdana Bold"/>
              </a:rPr>
              <a:t>Проект STARS (Успешно преподаване на астрономия в училищата)</a:t>
            </a:r>
            <a:r>
              <a:rPr sz="800">
                <a:latin typeface="Verdana"/>
                <a:ea typeface="Verdana"/>
                <a:cs typeface="Verdana"/>
                <a:sym typeface="Verdana"/>
              </a:rPr>
              <a:t>		 			</a:t>
            </a:r>
          </a:p>
          <a:p>
            <a:pPr lvl="0">
              <a:lnSpc>
                <a:spcPct val="150000"/>
              </a:lnSpc>
            </a:pPr>
            <a:r>
              <a:rPr sz="800">
                <a:latin typeface="Verdana"/>
                <a:ea typeface="Verdana"/>
                <a:cs typeface="Verdana"/>
                <a:sym typeface="Verdana"/>
              </a:rPr>
              <a:t>Този проект е финансиран със съдействието на програмата Еразъм+, КД2, „Стратегически партньорства в областта на образованието, обучението и младежта“</a:t>
            </a:r>
          </a:p>
          <a:p>
            <a:pPr lvl="0">
              <a:lnSpc>
                <a:spcPct val="150000"/>
              </a:lnSpc>
            </a:pPr>
            <a:r>
              <a:rPr sz="800">
                <a:latin typeface="Verdana Bold"/>
                <a:ea typeface="Verdana Bold"/>
                <a:cs typeface="Verdana Bold"/>
                <a:sym typeface="Verdana Bold"/>
              </a:rPr>
              <a:t>Номер на проекта: 2017-1-SK01-KA201-035344</a:t>
            </a:r>
            <a:r>
              <a:rPr sz="800"/>
              <a:t> 				</a:t>
            </a:r>
          </a:p>
        </p:txBody>
      </p:sp>
      <p:sp>
        <p:nvSpPr>
          <p:cNvPr id="58" name="Shape 58"/>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59" name="Shape 59"/>
          <p:cNvSpPr/>
          <p:nvPr/>
        </p:nvSpPr>
        <p:spPr>
          <a:xfrm>
            <a:off x="-6761" y="1668198"/>
            <a:ext cx="12198761" cy="363176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gn="ctr"/>
            <a:r>
              <a:rPr lang="az-Cyrl-AZ" sz="4400" b="1" dirty="0">
                <a:solidFill>
                  <a:srgbClr val="843C0B"/>
                </a:solidFill>
                <a:latin typeface="Franklin Gothic Book"/>
                <a:ea typeface="Franklin Gothic Book"/>
                <a:cs typeface="Franklin Gothic Book"/>
                <a:sym typeface="Franklin Gothic Book"/>
              </a:rPr>
              <a:t>ОБУЧИТЕЛНА ПРОГРАМА ЗА УЧИТЕЛИ</a:t>
            </a:r>
            <a:r>
              <a:rPr lang="sk-SK" sz="4400" b="1" dirty="0">
                <a:solidFill>
                  <a:srgbClr val="843C0B"/>
                </a:solidFill>
                <a:latin typeface="Franklin Gothic Book"/>
                <a:ea typeface="Franklin Gothic Book"/>
                <a:cs typeface="Franklin Gothic Book"/>
                <a:sym typeface="Franklin Gothic Book"/>
              </a:rPr>
              <a:t>(O2)</a:t>
            </a:r>
          </a:p>
          <a:p>
            <a:pPr lvl="0" algn="ctr"/>
            <a:endParaRPr lang="sk-SK" sz="1000" dirty="0"/>
          </a:p>
          <a:p>
            <a:pPr lvl="0" algn="ctr"/>
            <a:r>
              <a:rPr lang="sk-SK" sz="4400" b="1" dirty="0">
                <a:solidFill>
                  <a:srgbClr val="002060"/>
                </a:solidFill>
              </a:rPr>
              <a:t>Модул #3</a:t>
            </a:r>
          </a:p>
          <a:p>
            <a:pPr lvl="0" algn="ctr"/>
            <a:r>
              <a:rPr lang="sk-SK" sz="4400" b="1" u="sng" dirty="0">
                <a:solidFill>
                  <a:srgbClr val="002060"/>
                </a:solidFill>
              </a:rPr>
              <a:t>Закон за гравитацията на Нютон. </a:t>
            </a:r>
            <a:r>
              <a:rPr lang="sk-SK" sz="4400" b="1" dirty="0">
                <a:solidFill>
                  <a:srgbClr val="002060"/>
                </a:solidFill>
              </a:rPr>
              <a:t>Състояние на безтегловност</a:t>
            </a:r>
            <a:br>
              <a:rPr lang="sk-SK" sz="4400" b="1" dirty="0">
                <a:solidFill>
                  <a:srgbClr val="002060"/>
                </a:solidFill>
              </a:rPr>
            </a:br>
            <a:endParaRPr lang="sk-SK" sz="4400" b="1" dirty="0">
              <a:solidFill>
                <a:srgbClr val="002060"/>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F5425EE1-9285-4AE9-A3D0-0B1DB805585C}"/>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8BD85AAD-3E33-4E52-9FF5-B942E32B6916}"/>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34" name="Shape 134"/>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37" name="Shape 137"/>
          <p:cNvSpPr/>
          <p:nvPr/>
        </p:nvSpPr>
        <p:spPr>
          <a:xfrm>
            <a:off x="0" y="1042734"/>
            <a:ext cx="12192000"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cs-CZ" sz="4400" u="sng" dirty="0">
                <a:solidFill>
                  <a:srgbClr val="002060"/>
                </a:solidFill>
              </a:rPr>
              <a:t>Теоретично съдържание</a:t>
            </a:r>
            <a:endParaRPr sz="4400" u="sng" dirty="0">
              <a:solidFill>
                <a:srgbClr val="002060"/>
              </a:solidFill>
            </a:endParaRPr>
          </a:p>
        </p:txBody>
      </p:sp>
      <p:sp>
        <p:nvSpPr>
          <p:cNvPr id="138" name="Shape 138"/>
          <p:cNvSpPr/>
          <p:nvPr/>
        </p:nvSpPr>
        <p:spPr>
          <a:xfrm>
            <a:off x="261256" y="2076505"/>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3600" dirty="0">
                <a:solidFill>
                  <a:srgbClr val="002060"/>
                </a:solidFill>
              </a:rPr>
              <a:t>3.1 Закон за гравитацията на Нютон</a:t>
            </a:r>
            <a:endParaRPr sz="3600" dirty="0">
              <a:solidFill>
                <a:srgbClr val="002060"/>
              </a:solidFill>
            </a:endParaRPr>
          </a:p>
          <a:p>
            <a:pPr marL="661736" lvl="1" indent="-280736">
              <a:buSzPct val="100000"/>
              <a:buChar char="•"/>
            </a:pPr>
            <a:r>
              <a:rPr lang="cs-CZ" sz="2800" dirty="0" err="1">
                <a:solidFill>
                  <a:srgbClr val="002060"/>
                </a:solidFill>
              </a:rPr>
              <a:t>Закон за гравитацията на Нютон.</a:t>
            </a:r>
            <a:endParaRPr lang="ru-RU" sz="2800" dirty="0">
              <a:solidFill>
                <a:srgbClr val="002060"/>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F5425EE1-9285-4AE9-A3D0-0B1DB805585C}"/>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8BD85AAD-3E33-4E52-9FF5-B942E32B6916}"/>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34" name="Shape 134"/>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37" name="Shape 137"/>
          <p:cNvSpPr/>
          <p:nvPr/>
        </p:nvSpPr>
        <p:spPr>
          <a:xfrm>
            <a:off x="0" y="1042734"/>
            <a:ext cx="12192000"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cs-CZ" sz="4400" u="sng" dirty="0">
                <a:solidFill>
                  <a:srgbClr val="002060"/>
                </a:solidFill>
              </a:rPr>
              <a:t>Теоретично съдържание</a:t>
            </a:r>
            <a:endParaRPr sz="4400" u="sng" dirty="0">
              <a:solidFill>
                <a:srgbClr val="002060"/>
              </a:solidFill>
            </a:endParaRPr>
          </a:p>
        </p:txBody>
      </p:sp>
      <p:sp>
        <p:nvSpPr>
          <p:cNvPr id="138" name="Shape 138"/>
          <p:cNvSpPr/>
          <p:nvPr/>
        </p:nvSpPr>
        <p:spPr>
          <a:xfrm>
            <a:off x="249958" y="1830053"/>
            <a:ext cx="11685322" cy="3662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3600" dirty="0">
                <a:solidFill>
                  <a:srgbClr val="002060"/>
                </a:solidFill>
              </a:rPr>
              <a:t>3.2 Безтегловност </a:t>
            </a:r>
            <a:endParaRPr sz="3600" dirty="0">
              <a:solidFill>
                <a:srgbClr val="002060"/>
              </a:solidFill>
            </a:endParaRPr>
          </a:p>
          <a:p>
            <a:pPr marL="661736" lvl="1" indent="-280736">
              <a:buSzPct val="100000"/>
              <a:buChar char="•"/>
            </a:pPr>
            <a:r>
              <a:rPr lang="cs-CZ" sz="2800" dirty="0">
                <a:solidFill>
                  <a:srgbClr val="002060"/>
                </a:solidFill>
              </a:rPr>
              <a:t>Гравитационна сила и сила на тежестта;</a:t>
            </a:r>
          </a:p>
          <a:p>
            <a:pPr marL="661736" lvl="1" indent="-280736">
              <a:buSzPct val="100000"/>
              <a:buChar char="•"/>
            </a:pPr>
            <a:r>
              <a:rPr lang="cs-CZ" sz="2800" dirty="0">
                <a:solidFill>
                  <a:srgbClr val="002060"/>
                </a:solidFill>
              </a:rPr>
              <a:t>Свободно падане и хвърляне на тела;</a:t>
            </a:r>
          </a:p>
          <a:p>
            <a:pPr marL="661736" lvl="1" indent="-280736">
              <a:buSzPct val="100000"/>
              <a:buChar char="•"/>
            </a:pPr>
            <a:r>
              <a:rPr lang="cs-CZ" sz="2800" dirty="0">
                <a:solidFill>
                  <a:srgbClr val="002060"/>
                </a:solidFill>
              </a:rPr>
              <a:t>Движение по земната орбита и в космическото пространство;</a:t>
            </a:r>
          </a:p>
          <a:p>
            <a:pPr marL="661736" lvl="1" indent="-280736">
              <a:buSzPct val="100000"/>
              <a:buChar char="•"/>
            </a:pPr>
            <a:r>
              <a:rPr lang="cs-CZ" sz="2800" dirty="0">
                <a:solidFill>
                  <a:srgbClr val="002060"/>
                </a:solidFill>
              </a:rPr>
              <a:t>Симулация на състоянието на безтегловност;</a:t>
            </a:r>
          </a:p>
          <a:p>
            <a:pPr marL="661736" lvl="1" indent="-280736">
              <a:buSzPct val="100000"/>
              <a:buChar char="•"/>
            </a:pPr>
            <a:r>
              <a:rPr lang="cs-CZ" sz="2800" dirty="0">
                <a:solidFill>
                  <a:srgbClr val="002060"/>
                </a:solidFill>
              </a:rPr>
              <a:t>Състояние на безтегловност и влияние върху живота;</a:t>
            </a:r>
          </a:p>
          <a:p>
            <a:pPr marL="661736" lvl="1" indent="-280736">
              <a:buSzPct val="100000"/>
              <a:buChar char="•"/>
            </a:pPr>
            <a:r>
              <a:rPr lang="cs-CZ" sz="2800" dirty="0">
                <a:solidFill>
                  <a:srgbClr val="002060"/>
                </a:solidFill>
              </a:rPr>
              <a:t>Физи</a:t>
            </a:r>
            <a:r>
              <a:rPr lang="bg-BG" sz="2800" dirty="0">
                <a:solidFill>
                  <a:srgbClr val="002060"/>
                </a:solidFill>
              </a:rPr>
              <a:t>чески</a:t>
            </a:r>
            <a:r>
              <a:rPr lang="cs-CZ" sz="2800" dirty="0">
                <a:solidFill>
                  <a:srgbClr val="002060"/>
                </a:solidFill>
              </a:rPr>
              <a:t> явления в състояние на безтегловност;</a:t>
            </a:r>
          </a:p>
          <a:p>
            <a:pPr marL="661736" lvl="1" indent="-280736">
              <a:buSzPct val="100000"/>
              <a:buChar char="•"/>
            </a:pPr>
            <a:r>
              <a:rPr lang="cs-CZ" sz="2800" dirty="0">
                <a:solidFill>
                  <a:srgbClr val="002060"/>
                </a:solidFill>
              </a:rPr>
              <a:t>Използване на състоянието на безтегловност.</a:t>
            </a:r>
            <a:endParaRPr lang="ru-RU" sz="2800" dirty="0">
              <a:solidFill>
                <a:srgbClr val="002060"/>
              </a:solidFill>
            </a:endParaRPr>
          </a:p>
        </p:txBody>
      </p:sp>
    </p:spTree>
    <p:extLst>
      <p:ext uri="{BB962C8B-B14F-4D97-AF65-F5344CB8AC3E}">
        <p14:creationId xmlns:p14="http://schemas.microsoft.com/office/powerpoint/2010/main" val="170146303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1C18904F-1950-41AD-91F0-AD8C93268D2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84D019DC-F0A9-4F96-9483-B2CDA3C8181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52" name="Shape 152"/>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55" name="Shape 155"/>
          <p:cNvSpPr/>
          <p:nvPr/>
        </p:nvSpPr>
        <p:spPr>
          <a:xfrm>
            <a:off x="0" y="1054369"/>
            <a:ext cx="12192000"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cs-CZ" sz="4400" u="sng" dirty="0">
                <a:solidFill>
                  <a:srgbClr val="002060"/>
                </a:solidFill>
              </a:rPr>
              <a:t> Списък на практическите упражнения</a:t>
            </a:r>
            <a:endParaRPr sz="4400" u="sng" dirty="0">
              <a:solidFill>
                <a:srgbClr val="002060"/>
              </a:solidFill>
            </a:endParaRPr>
          </a:p>
        </p:txBody>
      </p:sp>
      <p:sp>
        <p:nvSpPr>
          <p:cNvPr id="156" name="Shape 156"/>
          <p:cNvSpPr/>
          <p:nvPr/>
        </p:nvSpPr>
        <p:spPr>
          <a:xfrm>
            <a:off x="867542" y="2314404"/>
            <a:ext cx="10502823" cy="193899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buClr>
                <a:srgbClr val="002060"/>
              </a:buClr>
              <a:buSzPct val="100000"/>
            </a:pPr>
            <a:r>
              <a:rPr lang="cs-CZ" sz="2400" dirty="0">
                <a:solidFill>
                  <a:schemeClr val="tx1"/>
                </a:solidFill>
                <a:hlinkClick r:id="rId4" action="ppaction://hlinksldjump"/>
              </a:rPr>
              <a:t>3.1.1	Задача 2.: Луната е далече..., но на какво разстояние е тя?!</a:t>
            </a:r>
            <a:r>
              <a:rPr sz="2400" dirty="0">
                <a:solidFill>
                  <a:schemeClr val="tx1"/>
                </a:solidFill>
                <a:hlinkClick r:id="rId4" action="ppaction://hlinksldjump"/>
              </a:rPr>
              <a:t> </a:t>
            </a:r>
            <a:endParaRPr sz="2400" dirty="0">
              <a:solidFill>
                <a:schemeClr val="tx1"/>
              </a:solidFill>
            </a:endParaRPr>
          </a:p>
          <a:p>
            <a:pPr lvl="0">
              <a:buClr>
                <a:srgbClr val="002060"/>
              </a:buClr>
              <a:buSzPct val="100000"/>
            </a:pPr>
            <a:endParaRPr lang="cs-CZ" sz="2400" dirty="0">
              <a:solidFill>
                <a:schemeClr val="tx1"/>
              </a:solidFill>
            </a:endParaRPr>
          </a:p>
          <a:p>
            <a:pPr lvl="0">
              <a:buClr>
                <a:srgbClr val="002060"/>
              </a:buClr>
              <a:buSzPct val="100000"/>
            </a:pPr>
            <a:r>
              <a:rPr lang="cs-CZ" sz="2400" dirty="0">
                <a:solidFill>
                  <a:schemeClr val="tx1"/>
                </a:solidFill>
              </a:rPr>
              <a:t>3.2.1	Гравитационно поле около Земята</a:t>
            </a:r>
          </a:p>
          <a:p>
            <a:pPr lvl="0">
              <a:buClr>
                <a:srgbClr val="002060"/>
              </a:buClr>
              <a:buSzPct val="100000"/>
            </a:pPr>
            <a:r>
              <a:rPr lang="cs-CZ" sz="2400" dirty="0">
                <a:solidFill>
                  <a:schemeClr val="tx1"/>
                </a:solidFill>
              </a:rPr>
              <a:t>3.2.2	Демонстрация на състоянието на безтегловност при свободно падане</a:t>
            </a:r>
          </a:p>
          <a:p>
            <a:pPr lvl="0">
              <a:buClr>
                <a:srgbClr val="002060"/>
              </a:buClr>
              <a:buSzPct val="100000"/>
            </a:pPr>
            <a:r>
              <a:rPr lang="cs-CZ" sz="2400" dirty="0">
                <a:solidFill>
                  <a:schemeClr val="tx1"/>
                </a:solidFill>
              </a:rPr>
              <a:t>3.2.3	Поведение на течността в състояние на безтегловност</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119662" y="2884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73" name="Shape 173"/>
          <p:cNvSpPr/>
          <p:nvPr/>
        </p:nvSpPr>
        <p:spPr>
          <a:xfrm>
            <a:off x="261256" y="891514"/>
            <a:ext cx="11685322" cy="132343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4000" u="sng" dirty="0">
                <a:solidFill>
                  <a:srgbClr val="02236A"/>
                </a:solidFill>
              </a:rPr>
              <a:t>Практическо упражнение: 3.1.1 Задача II: Луната е далече..., но на какво разстояние е тя?!</a:t>
            </a:r>
            <a:endParaRPr sz="4000" dirty="0">
              <a:solidFill>
                <a:srgbClr val="02236A"/>
              </a:solidFill>
            </a:endParaRPr>
          </a:p>
        </p:txBody>
      </p:sp>
      <p:sp>
        <p:nvSpPr>
          <p:cNvPr id="2" name="TextovéPole 1"/>
          <p:cNvSpPr txBox="1"/>
          <p:nvPr/>
        </p:nvSpPr>
        <p:spPr>
          <a:xfrm>
            <a:off x="483841" y="2706972"/>
            <a:ext cx="147732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0" i="1" u="none" strike="noStrike" cap="none" spc="0" normalizeH="0" baseline="0" dirty="0">
                <a:ln>
                  <a:noFill/>
                </a:ln>
                <a:solidFill>
                  <a:srgbClr val="000000"/>
                </a:solidFill>
                <a:effectLst/>
                <a:uFillTx/>
                <a:latin typeface="Calibri"/>
                <a:ea typeface="Calibri"/>
                <a:cs typeface="Calibri"/>
                <a:sym typeface="Calibri"/>
              </a:rPr>
              <a:t>g</a:t>
            </a:r>
            <a:r>
              <a:rPr kumimoji="0" lang="cs-CZ" sz="1800" b="0" i="0" u="none" strike="noStrike" cap="none" spc="0" normalizeH="0" baseline="0" dirty="0">
                <a:ln>
                  <a:noFill/>
                </a:ln>
                <a:solidFill>
                  <a:srgbClr val="000000"/>
                </a:solidFill>
                <a:effectLst/>
                <a:uFillTx/>
                <a:latin typeface="Calibri"/>
                <a:ea typeface="Calibri"/>
                <a:cs typeface="Calibri"/>
                <a:sym typeface="Calibri"/>
              </a:rPr>
              <a:t> = 9,81</a:t>
            </a:r>
            <a:r>
              <a:rPr kumimoji="0" lang="cs-CZ" sz="1800" b="0" i="0" u="none" strike="noStrike" cap="none" spc="0" normalizeH="0" dirty="0">
                <a:ln>
                  <a:noFill/>
                </a:ln>
                <a:solidFill>
                  <a:srgbClr val="000000"/>
                </a:solidFill>
                <a:effectLst/>
                <a:uFillTx/>
                <a:latin typeface="Calibri"/>
                <a:ea typeface="Calibri"/>
                <a:cs typeface="Calibri"/>
                <a:sym typeface="Calibri"/>
              </a:rPr>
              <a:t> m ∙ s</a:t>
            </a:r>
            <a:r>
              <a:rPr kumimoji="0" lang="cs-CZ" sz="1800" b="0" i="0" u="none" strike="noStrike" cap="none" spc="0" normalizeH="0" baseline="30000" dirty="0">
                <a:ln>
                  <a:noFill/>
                </a:ln>
                <a:solidFill>
                  <a:srgbClr val="000000"/>
                </a:solidFill>
                <a:effectLst/>
                <a:uFillTx/>
                <a:latin typeface="Calibri"/>
                <a:ea typeface="Calibri"/>
                <a:cs typeface="Calibri"/>
                <a:sym typeface="Calibri"/>
              </a:rPr>
              <a:t>–2</a:t>
            </a:r>
          </a:p>
        </p:txBody>
      </p:sp>
      <p:sp>
        <p:nvSpPr>
          <p:cNvPr id="11" name="TextovéPole 10"/>
          <p:cNvSpPr txBox="1"/>
          <p:nvPr/>
        </p:nvSpPr>
        <p:spPr>
          <a:xfrm>
            <a:off x="390893" y="3670995"/>
            <a:ext cx="130099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0" i="1" u="none" strike="noStrike" cap="none" spc="0" normalizeH="0" baseline="0" dirty="0">
                <a:ln>
                  <a:noFill/>
                </a:ln>
                <a:solidFill>
                  <a:srgbClr val="000000"/>
                </a:solidFill>
                <a:effectLst/>
                <a:uFillTx/>
                <a:latin typeface="Calibri"/>
                <a:ea typeface="Calibri"/>
                <a:cs typeface="Calibri"/>
                <a:sym typeface="Calibri"/>
              </a:rPr>
              <a:t>R</a:t>
            </a:r>
            <a:r>
              <a:rPr kumimoji="0" lang="cs-CZ" sz="1800" b="0" i="0" u="none" strike="noStrike" cap="none" spc="0" normalizeH="0" baseline="0" dirty="0">
                <a:ln>
                  <a:noFill/>
                </a:ln>
                <a:solidFill>
                  <a:srgbClr val="000000"/>
                </a:solidFill>
                <a:effectLst/>
                <a:uFillTx/>
                <a:latin typeface="Calibri"/>
                <a:ea typeface="Calibri"/>
                <a:cs typeface="Calibri"/>
                <a:sym typeface="Calibri"/>
              </a:rPr>
              <a:t> = 6 378 km</a:t>
            </a:r>
            <a:endParaRPr kumimoji="0" lang="cs-CZ" sz="1800" b="0" i="0" u="none" strike="noStrike" cap="none" spc="0" normalizeH="0" baseline="30000" dirty="0">
              <a:ln>
                <a:noFill/>
              </a:ln>
              <a:solidFill>
                <a:srgbClr val="000000"/>
              </a:solidFill>
              <a:effectLst/>
              <a:uFillTx/>
              <a:latin typeface="Calibri"/>
              <a:ea typeface="Calibri"/>
              <a:cs typeface="Calibri"/>
              <a:sym typeface="Calibri"/>
            </a:endParaRPr>
          </a:p>
        </p:txBody>
      </p:sp>
      <p:sp>
        <p:nvSpPr>
          <p:cNvPr id="12" name="TextovéPole 11"/>
          <p:cNvSpPr txBox="1"/>
          <p:nvPr/>
        </p:nvSpPr>
        <p:spPr>
          <a:xfrm>
            <a:off x="351034" y="4909358"/>
            <a:ext cx="124649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0" i="1" u="none" strike="noStrike" cap="none" spc="0" normalizeH="0" baseline="0" dirty="0">
                <a:ln>
                  <a:noFill/>
                </a:ln>
                <a:solidFill>
                  <a:srgbClr val="000000"/>
                </a:solidFill>
                <a:effectLst/>
                <a:uFillTx/>
                <a:latin typeface="Calibri"/>
                <a:ea typeface="Calibri"/>
                <a:cs typeface="Calibri"/>
                <a:sym typeface="Calibri"/>
              </a:rPr>
              <a:t>T</a:t>
            </a:r>
            <a:r>
              <a:rPr kumimoji="0" lang="cs-CZ" sz="1800" b="0" i="0" u="none" strike="noStrike" cap="none" spc="0" normalizeH="0" baseline="0" dirty="0">
                <a:ln>
                  <a:noFill/>
                </a:ln>
                <a:solidFill>
                  <a:srgbClr val="000000"/>
                </a:solidFill>
                <a:effectLst/>
                <a:uFillTx/>
                <a:latin typeface="Calibri"/>
                <a:ea typeface="Calibri"/>
                <a:cs typeface="Calibri"/>
                <a:sym typeface="Calibri"/>
              </a:rPr>
              <a:t> = 27,3 dne</a:t>
            </a:r>
            <a:endParaRPr kumimoji="0" lang="cs-CZ" sz="1800" b="0" i="0" u="none" strike="noStrike" cap="none" spc="0" normalizeH="0" baseline="30000" dirty="0">
              <a:ln>
                <a:noFill/>
              </a:ln>
              <a:solidFill>
                <a:srgbClr val="000000"/>
              </a:solidFill>
              <a:effectLst/>
              <a:uFillTx/>
              <a:latin typeface="Calibri"/>
              <a:ea typeface="Calibri"/>
              <a:cs typeface="Calibri"/>
              <a:sym typeface="Calibri"/>
            </a:endParaRPr>
          </a:p>
        </p:txBody>
      </p:sp>
      <p:pic>
        <p:nvPicPr>
          <p:cNvPr id="3" name="Obrázek 2"/>
          <p:cNvPicPr>
            <a:picLocks noChangeAspect="1"/>
          </p:cNvPicPr>
          <p:nvPr/>
        </p:nvPicPr>
        <p:blipFill rotWithShape="1">
          <a:blip r:embed="rId4"/>
          <a:srcRect l="41165" r="41598"/>
          <a:stretch/>
        </p:blipFill>
        <p:spPr>
          <a:xfrm>
            <a:off x="2925732" y="2663472"/>
            <a:ext cx="1266240" cy="567851"/>
          </a:xfrm>
          <a:prstGeom prst="rect">
            <a:avLst/>
          </a:prstGeom>
        </p:spPr>
      </p:pic>
      <p:pic>
        <p:nvPicPr>
          <p:cNvPr id="5" name="Obrázek 4"/>
          <p:cNvPicPr>
            <a:picLocks noChangeAspect="1"/>
          </p:cNvPicPr>
          <p:nvPr/>
        </p:nvPicPr>
        <p:blipFill rotWithShape="1">
          <a:blip r:embed="rId5"/>
          <a:srcRect l="30706" r="31744"/>
          <a:stretch/>
        </p:blipFill>
        <p:spPr>
          <a:xfrm>
            <a:off x="5006549" y="3647084"/>
            <a:ext cx="2758446" cy="527682"/>
          </a:xfrm>
          <a:prstGeom prst="rect">
            <a:avLst/>
          </a:prstGeom>
        </p:spPr>
      </p:pic>
      <p:pic>
        <p:nvPicPr>
          <p:cNvPr id="6" name="Obrázek 5"/>
          <p:cNvPicPr>
            <a:picLocks noChangeAspect="1"/>
          </p:cNvPicPr>
          <p:nvPr/>
        </p:nvPicPr>
        <p:blipFill rotWithShape="1">
          <a:blip r:embed="rId6"/>
          <a:srcRect l="29773" r="28683"/>
          <a:stretch/>
        </p:blipFill>
        <p:spPr>
          <a:xfrm>
            <a:off x="2931342" y="4746474"/>
            <a:ext cx="3051847" cy="757744"/>
          </a:xfrm>
          <a:prstGeom prst="rect">
            <a:avLst/>
          </a:prstGeom>
        </p:spPr>
      </p:pic>
      <p:pic>
        <p:nvPicPr>
          <p:cNvPr id="16" name="obrázky2"/>
          <p:cNvPicPr/>
          <p:nvPr/>
        </p:nvPicPr>
        <p:blipFill>
          <a:blip r:embed="rId7" cstate="print">
            <a:alphaModFix/>
            <a:lum/>
          </a:blip>
          <a:srcRect/>
          <a:stretch>
            <a:fillRect/>
          </a:stretch>
        </p:blipFill>
        <p:spPr>
          <a:xfrm>
            <a:off x="8185231" y="2337814"/>
            <a:ext cx="3418567" cy="2975273"/>
          </a:xfrm>
          <a:prstGeom prst="rect">
            <a:avLst/>
          </a:prstGeom>
        </p:spPr>
      </p:pic>
      <p:sp>
        <p:nvSpPr>
          <p:cNvPr id="7" name="TextovéPole 6"/>
          <p:cNvSpPr txBox="1"/>
          <p:nvPr/>
        </p:nvSpPr>
        <p:spPr>
          <a:xfrm>
            <a:off x="2797461" y="2138830"/>
            <a:ext cx="275171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1" i="0" u="none" strike="noStrike" cap="none" spc="0" normalizeH="0" baseline="0" dirty="0">
                <a:ln>
                  <a:noFill/>
                </a:ln>
                <a:solidFill>
                  <a:srgbClr val="000000"/>
                </a:solidFill>
                <a:effectLst/>
                <a:uFillTx/>
                <a:latin typeface="Calibri"/>
                <a:ea typeface="Calibri"/>
                <a:cs typeface="Calibri"/>
                <a:sym typeface="Calibri"/>
              </a:rPr>
              <a:t>Закон за гравитацията на Нютон</a:t>
            </a:r>
          </a:p>
        </p:txBody>
      </p:sp>
      <p:sp>
        <p:nvSpPr>
          <p:cNvPr id="18" name="TextovéPole 17"/>
          <p:cNvSpPr txBox="1"/>
          <p:nvPr/>
        </p:nvSpPr>
        <p:spPr>
          <a:xfrm>
            <a:off x="2877029" y="4261345"/>
            <a:ext cx="2059216"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1" i="0" u="none" strike="noStrike" cap="none" spc="0" normalizeH="0" baseline="0" dirty="0">
                <a:ln>
                  <a:noFill/>
                </a:ln>
                <a:solidFill>
                  <a:srgbClr val="000000"/>
                </a:solidFill>
                <a:effectLst/>
                <a:uFillTx/>
                <a:sym typeface="Calibri"/>
              </a:rPr>
              <a:t>Трети закон на Кеплер</a:t>
            </a:r>
          </a:p>
        </p:txBody>
      </p:sp>
      <p:pic>
        <p:nvPicPr>
          <p:cNvPr id="8" name="Obrázek 7"/>
          <p:cNvPicPr>
            <a:picLocks noChangeAspect="1"/>
          </p:cNvPicPr>
          <p:nvPr/>
        </p:nvPicPr>
        <p:blipFill rotWithShape="1">
          <a:blip r:embed="rId8"/>
          <a:srcRect l="43815" r="44359"/>
          <a:stretch/>
        </p:blipFill>
        <p:spPr>
          <a:xfrm>
            <a:off x="2877029" y="3825451"/>
            <a:ext cx="868745" cy="251972"/>
          </a:xfrm>
          <a:prstGeom prst="rect">
            <a:avLst/>
          </a:prstGeom>
        </p:spPr>
      </p:pic>
      <p:sp>
        <p:nvSpPr>
          <p:cNvPr id="21" name="TextovéPole 20"/>
          <p:cNvSpPr txBox="1"/>
          <p:nvPr/>
        </p:nvSpPr>
        <p:spPr>
          <a:xfrm>
            <a:off x="2877029" y="3277754"/>
            <a:ext cx="228844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1" i="0" u="none" strike="noStrike" cap="none" spc="0" normalizeH="0" baseline="0" dirty="0">
                <a:ln>
                  <a:noFill/>
                </a:ln>
                <a:solidFill>
                  <a:srgbClr val="000000"/>
                </a:solidFill>
                <a:effectLst/>
                <a:uFillTx/>
                <a:sym typeface="Calibri"/>
              </a:rPr>
              <a:t>Втори закон на Кеплер</a:t>
            </a:r>
          </a:p>
        </p:txBody>
      </p:sp>
    </p:spTree>
    <p:extLst>
      <p:ext uri="{BB962C8B-B14F-4D97-AF65-F5344CB8AC3E}">
        <p14:creationId xmlns:p14="http://schemas.microsoft.com/office/powerpoint/2010/main" val="242154768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0874" y="46657"/>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73" name="Shape 173"/>
          <p:cNvSpPr/>
          <p:nvPr/>
        </p:nvSpPr>
        <p:spPr>
          <a:xfrm>
            <a:off x="249957" y="837715"/>
            <a:ext cx="11685322" cy="126188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3800" u="sng" dirty="0">
                <a:solidFill>
                  <a:srgbClr val="02236A"/>
                </a:solidFill>
              </a:rPr>
              <a:t>Практическо упражнение: 3.2.1 Гравитационно поле около Земята</a:t>
            </a:r>
            <a:endParaRPr sz="3800" dirty="0">
              <a:solidFill>
                <a:srgbClr val="02236A"/>
              </a:solidFill>
            </a:endParaRPr>
          </a:p>
        </p:txBody>
      </p:sp>
      <p:sp>
        <p:nvSpPr>
          <p:cNvPr id="174" name="Shape 174"/>
          <p:cNvSpPr/>
          <p:nvPr/>
        </p:nvSpPr>
        <p:spPr>
          <a:xfrm>
            <a:off x="261256" y="3793282"/>
            <a:ext cx="11685322" cy="46166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2400" dirty="0">
                <a:solidFill>
                  <a:srgbClr val="002060"/>
                </a:solidFill>
              </a:rPr>
              <a:t>Материали и инструменти: </a:t>
            </a:r>
            <a:r>
              <a:rPr lang="cs-CZ" sz="2000" dirty="0">
                <a:solidFill>
                  <a:srgbClr val="002060"/>
                </a:solidFill>
              </a:rPr>
              <a:t>Калкулатор, компютърна изчислителна програма.</a:t>
            </a:r>
            <a:endParaRPr sz="2000" dirty="0">
              <a:solidFill>
                <a:srgbClr val="002060"/>
              </a:solidFill>
            </a:endParaRPr>
          </a:p>
        </p:txBody>
      </p:sp>
      <p:sp>
        <p:nvSpPr>
          <p:cNvPr id="175" name="Shape 175"/>
          <p:cNvSpPr/>
          <p:nvPr/>
        </p:nvSpPr>
        <p:spPr>
          <a:xfrm>
            <a:off x="261256" y="4289899"/>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2400" dirty="0">
                <a:solidFill>
                  <a:srgbClr val="002060"/>
                </a:solidFill>
              </a:rPr>
              <a:t>Процедура: </a:t>
            </a:r>
            <a:r>
              <a:rPr lang="cs-CZ" sz="2000" dirty="0">
                <a:solidFill>
                  <a:srgbClr val="002060"/>
                </a:solidFill>
              </a:rPr>
              <a:t>Учениците ще разберат, че гравитационната сила действа на безкрайно голямо разстояние. Ще осъзнаят, че за съществуването на състоянието на безтегловност не е задължително необходимо гравитационната сила да е равна на нула. Те ще могат да си представят геометрията на ниската орбита.</a:t>
            </a:r>
            <a:endParaRPr sz="2000" dirty="0">
              <a:solidFill>
                <a:srgbClr val="002060"/>
              </a:solidFill>
            </a:endParaRPr>
          </a:p>
        </p:txBody>
      </p:sp>
      <p:sp>
        <p:nvSpPr>
          <p:cNvPr id="176" name="Shape 176"/>
          <p:cNvSpPr/>
          <p:nvPr/>
        </p:nvSpPr>
        <p:spPr>
          <a:xfrm>
            <a:off x="261256" y="2305600"/>
            <a:ext cx="11397344" cy="138499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cs-CZ" sz="2400" dirty="0">
                <a:solidFill>
                  <a:srgbClr val="002060"/>
                </a:solidFill>
              </a:rPr>
              <a:t>Методическа част: </a:t>
            </a:r>
            <a:r>
              <a:rPr lang="cs-CZ" sz="2000" dirty="0">
                <a:solidFill>
                  <a:srgbClr val="002060"/>
                </a:solidFill>
              </a:rPr>
              <a:t>Гравитационната сила на Земята действа на безкрайно голямо разстояние</a:t>
            </a:r>
            <a:r>
              <a:rPr lang="bg-BG" sz="2000" dirty="0">
                <a:solidFill>
                  <a:srgbClr val="002060"/>
                </a:solidFill>
              </a:rPr>
              <a:t>.</a:t>
            </a:r>
            <a:r>
              <a:rPr lang="cs-CZ" sz="2000" dirty="0">
                <a:solidFill>
                  <a:srgbClr val="002060"/>
                </a:solidFill>
              </a:rPr>
              <a:t> За съществуването на състоянието на безтегловност не е задължително необходимо гравитационната сила да е равна на нула. Например на Международната космическа станция гравитационната сила е само с 12% по-малка, отколкото гравитационната сила на повърхността на Земята.</a:t>
            </a:r>
            <a:endParaRPr sz="2000" dirty="0">
              <a:solidFill>
                <a:srgbClr val="002060"/>
              </a:solidFill>
            </a:endParaRPr>
          </a:p>
        </p:txBody>
      </p:sp>
    </p:spTree>
    <p:extLst>
      <p:ext uri="{BB962C8B-B14F-4D97-AF65-F5344CB8AC3E}">
        <p14:creationId xmlns:p14="http://schemas.microsoft.com/office/powerpoint/2010/main" val="145972757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3"/>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4"/>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73"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4400" u="sng" dirty="0">
                <a:solidFill>
                  <a:srgbClr val="02236A"/>
                </a:solidFill>
              </a:rPr>
              <a:t>Практическо упражнение: 3.2.1 Гравитационно поле около Земята</a:t>
            </a:r>
            <a:endParaRPr sz="3200" dirty="0">
              <a:solidFill>
                <a:srgbClr val="02236A"/>
              </a:solidFill>
            </a:endParaRPr>
          </a:p>
        </p:txBody>
      </p:sp>
      <p:sp>
        <p:nvSpPr>
          <p:cNvPr id="3" name="Obdélník 2"/>
          <p:cNvSpPr/>
          <p:nvPr/>
        </p:nvSpPr>
        <p:spPr>
          <a:xfrm>
            <a:off x="5864088" y="1916700"/>
            <a:ext cx="6082490" cy="2308324"/>
          </a:xfrm>
          <a:prstGeom prst="rect">
            <a:avLst/>
          </a:prstGeom>
        </p:spPr>
        <p:txBody>
          <a:bodyPr wrap="square">
            <a:spAutoFit/>
          </a:bodyPr>
          <a:lstStyle/>
          <a:p>
            <a:r>
              <a:rPr lang="cs-CZ" sz="1600" dirty="0"/>
              <a:t>На повърхността на Земята върху тяло с маса от 1 кг действа гравитационна сила в размер на 9,84 N.</a:t>
            </a:r>
          </a:p>
          <a:p>
            <a:r>
              <a:rPr lang="cs-CZ" sz="1600" dirty="0"/>
              <a:t>На височина от 400 км (където се намира и Международната космическа станция МКС, англ. ISS) върху тяло с маса от 1 кг действа гравитационна сила в размер на 8,71 N.</a:t>
            </a:r>
          </a:p>
          <a:p>
            <a:r>
              <a:rPr lang="cs-CZ" sz="1600" dirty="0"/>
              <a:t>На височина от 35 800 км (където се намира GEO орбитата) върху тяло с маса от 1 кг действа гравитационна сила в размер на 0,199 N.</a:t>
            </a:r>
          </a:p>
          <a:p>
            <a:r>
              <a:rPr lang="cs-CZ" sz="1600" dirty="0">
                <a:latin typeface="Calibri" panose="020F0502020204030204" pitchFamily="34" charset="0"/>
                <a:ea typeface="Calibri" panose="020F0502020204030204" pitchFamily="34" charset="0"/>
                <a:cs typeface="Times New Roman" panose="02020603050405020304" pitchFamily="18" charset="0"/>
              </a:rPr>
              <a:t>На височина от 380 000 км (където се намира Луната) върху тяло с маса от 1 кг действа гравитационна сила в размер на 0,0027 N.</a:t>
            </a:r>
            <a:endParaRPr lang="cs-CZ" sz="1600" dirty="0"/>
          </a:p>
        </p:txBody>
      </p:sp>
      <p:sp>
        <p:nvSpPr>
          <p:cNvPr id="4" name="Obdélník 3"/>
          <p:cNvSpPr/>
          <p:nvPr/>
        </p:nvSpPr>
        <p:spPr>
          <a:xfrm>
            <a:off x="6103917" y="4735363"/>
            <a:ext cx="6096000" cy="830997"/>
          </a:xfrm>
          <a:prstGeom prst="rect">
            <a:avLst/>
          </a:prstGeom>
        </p:spPr>
        <p:txBody>
          <a:bodyPr>
            <a:spAutoFit/>
          </a:bodyPr>
          <a:lstStyle/>
          <a:p>
            <a:r>
              <a:rPr lang="cs-CZ" sz="1600" dirty="0">
                <a:latin typeface="Calibri" panose="020F0502020204030204" pitchFamily="34" charset="0"/>
                <a:ea typeface="Calibri" panose="020F0502020204030204" pitchFamily="34" charset="0"/>
                <a:cs typeface="Times New Roman" panose="02020603050405020304" pitchFamily="18" charset="0"/>
              </a:rPr>
              <a:t>В състоянието на безтегловност гравитационната сила се компенсира от една друга сила  - от центробежната сила (в случаите, в които става въпрос за обикаляне около Земята).</a:t>
            </a:r>
            <a:endParaRPr lang="cs-CZ" sz="1600" dirty="0"/>
          </a:p>
        </p:txBody>
      </p:sp>
      <p:sp>
        <p:nvSpPr>
          <p:cNvPr id="6" name="Obdélník 5"/>
          <p:cNvSpPr/>
          <p:nvPr/>
        </p:nvSpPr>
        <p:spPr>
          <a:xfrm>
            <a:off x="6267507" y="4144458"/>
            <a:ext cx="5147042" cy="584775"/>
          </a:xfrm>
          <a:prstGeom prst="rect">
            <a:avLst/>
          </a:prstGeom>
        </p:spPr>
        <p:txBody>
          <a:bodyPr wrap="square">
            <a:spAutoFit/>
          </a:bodyPr>
          <a:lstStyle/>
          <a:p>
            <a:r>
              <a:rPr lang="cs-CZ" sz="1600" dirty="0">
                <a:latin typeface="Calibri" panose="020F0502020204030204" pitchFamily="34" charset="0"/>
                <a:ea typeface="Calibri" panose="020F0502020204030204" pitchFamily="34" charset="0"/>
                <a:cs typeface="Times New Roman" panose="02020603050405020304" pitchFamily="18" charset="0"/>
              </a:rPr>
              <a:t>Гравитационна сила, действаща върху тяло с маса от 1 кг - на повърхността на Земята</a:t>
            </a:r>
            <a:endParaRPr lang="cs-CZ" sz="16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810" y="2449250"/>
            <a:ext cx="5836398" cy="2906190"/>
          </a:xfrm>
          <a:prstGeom prst="rect">
            <a:avLst/>
          </a:prstGeom>
        </p:spPr>
      </p:pic>
      <p:sp>
        <p:nvSpPr>
          <p:cNvPr id="7" name="TextBox 6"/>
          <p:cNvSpPr txBox="1"/>
          <p:nvPr/>
        </p:nvSpPr>
        <p:spPr>
          <a:xfrm>
            <a:off x="3578087" y="3319670"/>
            <a:ext cx="1967844" cy="33855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bg-BG" sz="1600" b="0" i="0" u="none" strike="noStrike" cap="none" spc="0" normalizeH="0" baseline="0" dirty="0">
                <a:ln>
                  <a:noFill/>
                </a:ln>
                <a:solidFill>
                  <a:schemeClr val="tx1"/>
                </a:solidFill>
                <a:effectLst/>
                <a:uFillTx/>
                <a:latin typeface="Calibri"/>
                <a:ea typeface="Calibri"/>
                <a:cs typeface="Calibri"/>
                <a:sym typeface="Calibri"/>
              </a:rPr>
              <a:t>Константа </a:t>
            </a:r>
            <a:r>
              <a:rPr kumimoji="0" lang="en-US" sz="1600" b="0" i="0" u="none" strike="noStrike" cap="none" spc="0" normalizeH="0" baseline="0" dirty="0">
                <a:ln>
                  <a:noFill/>
                </a:ln>
                <a:solidFill>
                  <a:schemeClr val="tx1"/>
                </a:solidFill>
                <a:effectLst/>
                <a:uFillTx/>
                <a:latin typeface="Calibri"/>
                <a:ea typeface="Calibri"/>
                <a:cs typeface="Calibri"/>
                <a:sym typeface="Calibri"/>
              </a:rPr>
              <a:t>g</a:t>
            </a:r>
            <a:r>
              <a:rPr kumimoji="0" lang="bg-BG" sz="1600" b="0" i="0" u="none" strike="noStrike" cap="none" spc="0" normalizeH="0" baseline="0" dirty="0">
                <a:ln>
                  <a:noFill/>
                </a:ln>
                <a:solidFill>
                  <a:schemeClr val="tx1"/>
                </a:solidFill>
                <a:effectLst/>
                <a:uFillTx/>
                <a:latin typeface="Calibri"/>
                <a:ea typeface="Calibri"/>
                <a:cs typeface="Calibri"/>
                <a:sym typeface="Calibri"/>
              </a:rPr>
              <a:t> = 10</a:t>
            </a:r>
            <a:r>
              <a:rPr kumimoji="0" lang="en-US" sz="1600" b="0" i="0" u="none" strike="noStrike" cap="none" spc="0" normalizeH="0" baseline="0" dirty="0">
                <a:ln>
                  <a:noFill/>
                </a:ln>
                <a:solidFill>
                  <a:schemeClr val="tx1"/>
                </a:solidFill>
                <a:effectLst/>
                <a:uFillTx/>
                <a:latin typeface="Calibri"/>
                <a:ea typeface="Calibri"/>
                <a:cs typeface="Calibri"/>
                <a:sym typeface="Calibri"/>
              </a:rPr>
              <a:t> N/kg</a:t>
            </a:r>
          </a:p>
        </p:txBody>
      </p:sp>
    </p:spTree>
    <p:extLst>
      <p:ext uri="{BB962C8B-B14F-4D97-AF65-F5344CB8AC3E}">
        <p14:creationId xmlns:p14="http://schemas.microsoft.com/office/powerpoint/2010/main" val="304551197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0873" y="1198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73" name="Shape 173"/>
          <p:cNvSpPr/>
          <p:nvPr/>
        </p:nvSpPr>
        <p:spPr>
          <a:xfrm>
            <a:off x="249956" y="904264"/>
            <a:ext cx="11685322" cy="120032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cs-CZ" sz="3600" u="sng" dirty="0">
                <a:solidFill>
                  <a:srgbClr val="02236A"/>
                </a:solidFill>
              </a:rPr>
              <a:t>Практическо упражнение: 3.2.2 Демонстрация на състоянието на безтегловност при свободно падане</a:t>
            </a:r>
            <a:endParaRPr sz="3600" dirty="0">
              <a:solidFill>
                <a:srgbClr val="02236A"/>
              </a:solidFill>
            </a:endParaRPr>
          </a:p>
        </p:txBody>
      </p:sp>
      <p:sp>
        <p:nvSpPr>
          <p:cNvPr id="174" name="Shape 174"/>
          <p:cNvSpPr/>
          <p:nvPr/>
        </p:nvSpPr>
        <p:spPr>
          <a:xfrm>
            <a:off x="261256" y="3438432"/>
            <a:ext cx="11685322" cy="80021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2400" dirty="0">
                <a:solidFill>
                  <a:srgbClr val="002060"/>
                </a:solidFill>
              </a:rPr>
              <a:t>Материали и инструменти: </a:t>
            </a:r>
            <a:r>
              <a:rPr lang="cs-CZ" sz="2200" dirty="0">
                <a:solidFill>
                  <a:srgbClr val="002060"/>
                </a:solidFill>
              </a:rPr>
              <a:t>Пластмасова бутилка с вода, кутия от сок с отвор за сламка, напълнена с вода, силомер.</a:t>
            </a:r>
            <a:endParaRPr sz="2200" dirty="0">
              <a:solidFill>
                <a:srgbClr val="002060"/>
              </a:solidFill>
            </a:endParaRPr>
          </a:p>
        </p:txBody>
      </p:sp>
      <p:sp>
        <p:nvSpPr>
          <p:cNvPr id="175" name="Shape 175"/>
          <p:cNvSpPr/>
          <p:nvPr/>
        </p:nvSpPr>
        <p:spPr>
          <a:xfrm>
            <a:off x="261256" y="4256529"/>
            <a:ext cx="11685322" cy="113877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2400" dirty="0">
                <a:solidFill>
                  <a:srgbClr val="002060"/>
                </a:solidFill>
              </a:rPr>
              <a:t>Процедура: </a:t>
            </a:r>
            <a:r>
              <a:rPr lang="cs-CZ" sz="2200" dirty="0">
                <a:solidFill>
                  <a:srgbClr val="002060"/>
                </a:solidFill>
              </a:rPr>
              <a:t>Учениците ще осъзнаят, че състояние на безтегловност може да възникне и на Земята. Те ще разберат, че безтегловността може да бъде постигната близо и/или на земната повърхност при свободно падане. Това обаче е ограничено до кратки периоди от време.</a:t>
            </a:r>
            <a:endParaRPr sz="2200" dirty="0">
              <a:solidFill>
                <a:srgbClr val="002060"/>
              </a:solidFill>
            </a:endParaRPr>
          </a:p>
        </p:txBody>
      </p:sp>
      <p:sp>
        <p:nvSpPr>
          <p:cNvPr id="176" name="Shape 176"/>
          <p:cNvSpPr/>
          <p:nvPr/>
        </p:nvSpPr>
        <p:spPr>
          <a:xfrm>
            <a:off x="261256" y="2202126"/>
            <a:ext cx="11685322" cy="113877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cs-CZ" sz="2400" dirty="0">
                <a:solidFill>
                  <a:srgbClr val="002060"/>
                </a:solidFill>
              </a:rPr>
              <a:t>Методическа част: </a:t>
            </a:r>
            <a:r>
              <a:rPr lang="cs-CZ" sz="2200" dirty="0">
                <a:solidFill>
                  <a:srgbClr val="002060"/>
                </a:solidFill>
              </a:rPr>
              <a:t>Състояние на безтегловност може да съществува на повърхността на Земята и то не се ограничава само до космическото пространство. На Земята то продължава само няколко секунди.</a:t>
            </a:r>
            <a:endParaRPr sz="2200" dirty="0">
              <a:solidFill>
                <a:srgbClr val="002060"/>
              </a:solidFill>
            </a:endParaRPr>
          </a:p>
        </p:txBody>
      </p:sp>
    </p:spTree>
    <p:extLst>
      <p:ext uri="{BB962C8B-B14F-4D97-AF65-F5344CB8AC3E}">
        <p14:creationId xmlns:p14="http://schemas.microsoft.com/office/powerpoint/2010/main" val="102772271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73" name="Shape 173"/>
          <p:cNvSpPr/>
          <p:nvPr/>
        </p:nvSpPr>
        <p:spPr>
          <a:xfrm>
            <a:off x="356949" y="867544"/>
            <a:ext cx="11685322" cy="126188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3800" u="sng" dirty="0">
                <a:solidFill>
                  <a:srgbClr val="02236A"/>
                </a:solidFill>
              </a:rPr>
              <a:t>Практическо упражнение: 3.2.2 Демонстрация на състоянието на безтегловност при свободно падане</a:t>
            </a:r>
            <a:endParaRPr sz="3800" dirty="0">
              <a:solidFill>
                <a:srgbClr val="02236A"/>
              </a:solidFill>
            </a:endParaRPr>
          </a:p>
        </p:txBody>
      </p:sp>
      <p:sp>
        <p:nvSpPr>
          <p:cNvPr id="2" name="Obdélník 1"/>
          <p:cNvSpPr/>
          <p:nvPr/>
        </p:nvSpPr>
        <p:spPr>
          <a:xfrm>
            <a:off x="431377" y="2912783"/>
            <a:ext cx="5171981" cy="2031325"/>
          </a:xfrm>
          <a:prstGeom prst="rect">
            <a:avLst/>
          </a:prstGeom>
        </p:spPr>
        <p:txBody>
          <a:bodyPr wrap="square">
            <a:spAutoFit/>
          </a:bodyPr>
          <a:lstStyle/>
          <a:p>
            <a:r>
              <a:rPr lang="cs-CZ" dirty="0">
                <a:solidFill>
                  <a:srgbClr val="C00000"/>
                </a:solidFill>
                <a:latin typeface="Calibri" panose="020F0502020204030204" pitchFamily="34" charset="0"/>
                <a:ea typeface="Calibri" panose="020F0502020204030204" pitchFamily="34" charset="0"/>
                <a:cs typeface="Times New Roman" panose="02020603050405020304" pitchFamily="18" charset="0"/>
              </a:rPr>
              <a:t>Общият проблем на всички разновидности на експеримента обаче е, че свободно падане върху земната повърхност може да бъде постигнато само за много кратък период от време, през който може да се наблюдава и експериментът. Препоръчително е да заснемете експеримента с фотоапарат с кратк</a:t>
            </a:r>
            <a:r>
              <a:rPr lang="bg-BG" dirty="0">
                <a:solidFill>
                  <a:srgbClr val="C00000"/>
                </a:solidFill>
                <a:latin typeface="Calibri" panose="020F0502020204030204" pitchFamily="34" charset="0"/>
                <a:ea typeface="Calibri" panose="020F0502020204030204" pitchFamily="34" charset="0"/>
                <a:cs typeface="Times New Roman" panose="02020603050405020304" pitchFamily="18" charset="0"/>
              </a:rPr>
              <a:t>а експозиция</a:t>
            </a:r>
            <a:r>
              <a:rPr lang="cs-CZ"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endParaRPr lang="cs-CZ" dirty="0">
              <a:solidFill>
                <a:srgbClr val="C00000"/>
              </a:solidFill>
            </a:endParaRPr>
          </a:p>
        </p:txBody>
      </p:sp>
      <p:sp>
        <p:nvSpPr>
          <p:cNvPr id="3" name="Obdélník 2"/>
          <p:cNvSpPr/>
          <p:nvPr/>
        </p:nvSpPr>
        <p:spPr>
          <a:xfrm>
            <a:off x="5839280" y="2948218"/>
            <a:ext cx="6096000" cy="2031325"/>
          </a:xfrm>
          <a:prstGeom prst="rect">
            <a:avLst/>
          </a:prstGeom>
        </p:spPr>
        <p:txBody>
          <a:bodyPr>
            <a:spAutoFit/>
          </a:bodyPr>
          <a:lstStyle/>
          <a:p>
            <a:r>
              <a:rPr lang="cs-CZ" dirty="0">
                <a:solidFill>
                  <a:srgbClr val="C00000"/>
                </a:solidFill>
                <a:latin typeface="Calibri" panose="020F0502020204030204" pitchFamily="34" charset="0"/>
                <a:ea typeface="Calibri" panose="020F0502020204030204" pitchFamily="34" charset="0"/>
                <a:cs typeface="Times New Roman" panose="02020603050405020304" pitchFamily="18" charset="0"/>
              </a:rPr>
              <a:t>Друг проблем е, че падащото тяло определено трябва да бъде спряно в края на експеримента</a:t>
            </a:r>
            <a:r>
              <a:rPr lang="bg-BG" dirty="0">
                <a:solidFill>
                  <a:srgbClr val="C00000"/>
                </a:solidFill>
                <a:latin typeface="Calibri" panose="020F0502020204030204" pitchFamily="34" charset="0"/>
                <a:ea typeface="Calibri" panose="020F0502020204030204" pitchFamily="34" charset="0"/>
                <a:cs typeface="Times New Roman" panose="02020603050405020304" pitchFamily="18" charset="0"/>
              </a:rPr>
              <a:t> и</a:t>
            </a:r>
            <a:r>
              <a:rPr lang="cs-CZ" dirty="0">
                <a:solidFill>
                  <a:srgbClr val="C00000"/>
                </a:solidFill>
                <a:latin typeface="Calibri" panose="020F0502020204030204" pitchFamily="34" charset="0"/>
                <a:ea typeface="Calibri" panose="020F0502020204030204" pitchFamily="34" charset="0"/>
                <a:cs typeface="Times New Roman" panose="02020603050405020304" pitchFamily="18" charset="0"/>
              </a:rPr>
              <a:t> за предпочитане по такъв начин, че да не се счупи. От тази гледна точка падащата пластмасова бутилка или кутия за сок с отвор за сламка са подходящи. От друга гледна точка, провеждането на експеримента със силомер с нулево изместване е по-убедително. </a:t>
            </a:r>
            <a:endParaRPr lang="cs-CZ" dirty="0">
              <a:solidFill>
                <a:srgbClr val="C00000"/>
              </a:solidFill>
            </a:endParaRPr>
          </a:p>
        </p:txBody>
      </p:sp>
      <p:sp>
        <p:nvSpPr>
          <p:cNvPr id="4" name="Obdélník 3"/>
          <p:cNvSpPr/>
          <p:nvPr/>
        </p:nvSpPr>
        <p:spPr>
          <a:xfrm>
            <a:off x="356949" y="5042844"/>
            <a:ext cx="4054315" cy="369332"/>
          </a:xfrm>
          <a:prstGeom prst="rect">
            <a:avLst/>
          </a:prstGeom>
        </p:spPr>
        <p:txBody>
          <a:bodyPr wrap="none">
            <a:spAutoFit/>
          </a:bodyPr>
          <a:lstStyle/>
          <a:p>
            <a:r>
              <a:rPr lang="cs-CZ" dirty="0">
                <a:latin typeface="Calibri" panose="020F0502020204030204" pitchFamily="34" charset="0"/>
                <a:ea typeface="Calibri" panose="020F0502020204030204" pitchFamily="34" charset="0"/>
                <a:cs typeface="Times New Roman" panose="02020603050405020304" pitchFamily="18" charset="0"/>
              </a:rPr>
              <a:t>безтегловност в падащ асансьор</a:t>
            </a:r>
            <a:endParaRPr lang="cs-CZ" dirty="0"/>
          </a:p>
        </p:txBody>
      </p:sp>
      <p:sp>
        <p:nvSpPr>
          <p:cNvPr id="5" name="Obdélník 4"/>
          <p:cNvSpPr/>
          <p:nvPr/>
        </p:nvSpPr>
        <p:spPr>
          <a:xfrm>
            <a:off x="431377" y="2325131"/>
            <a:ext cx="3727302" cy="369332"/>
          </a:xfrm>
          <a:prstGeom prst="rect">
            <a:avLst/>
          </a:prstGeom>
        </p:spPr>
        <p:txBody>
          <a:bodyPr wrap="none">
            <a:spAutoFit/>
          </a:bodyPr>
          <a:lstStyle/>
          <a:p>
            <a:pPr marL="285750" indent="-285750">
              <a:buFont typeface="Arial" panose="020B0604020202020204" pitchFamily="34" charset="0"/>
              <a:buChar char="•"/>
            </a:pPr>
            <a:r>
              <a:rPr lang="cs-CZ" dirty="0">
                <a:latin typeface="Calibri" panose="020F0502020204030204" pitchFamily="34" charset="0"/>
                <a:ea typeface="Calibri" panose="020F0502020204030204" pitchFamily="34" charset="0"/>
                <a:cs typeface="Times New Roman" panose="02020603050405020304" pitchFamily="18" charset="0"/>
              </a:rPr>
              <a:t>пластмасова бутилка, пълна с вода</a:t>
            </a:r>
            <a:endParaRPr lang="cs-CZ" dirty="0"/>
          </a:p>
        </p:txBody>
      </p:sp>
      <p:sp>
        <p:nvSpPr>
          <p:cNvPr id="6" name="Obdélník 5"/>
          <p:cNvSpPr/>
          <p:nvPr/>
        </p:nvSpPr>
        <p:spPr>
          <a:xfrm>
            <a:off x="5443073" y="2347748"/>
            <a:ext cx="5768567" cy="369332"/>
          </a:xfrm>
          <a:prstGeom prst="rect">
            <a:avLst/>
          </a:prstGeom>
        </p:spPr>
        <p:txBody>
          <a:bodyPr wrap="none">
            <a:spAutoFit/>
          </a:bodyPr>
          <a:lstStyle/>
          <a:p>
            <a:pPr marL="285750" indent="-285750">
              <a:buFont typeface="Arial" panose="020B0604020202020204" pitchFamily="34" charset="0"/>
              <a:buChar char="•"/>
            </a:pPr>
            <a:r>
              <a:rPr lang="cs-CZ" spc="-10" dirty="0">
                <a:latin typeface="Calibri" panose="020F0502020204030204" pitchFamily="34" charset="0"/>
                <a:ea typeface="Calibri" panose="020F0502020204030204" pitchFamily="34" charset="0"/>
                <a:cs typeface="Times New Roman" panose="02020603050405020304" pitchFamily="18" charset="0"/>
              </a:rPr>
              <a:t>прозрачна кутия, в която има силомер, на който е окачена тежест</a:t>
            </a:r>
            <a:endParaRPr lang="cs-CZ" dirty="0"/>
          </a:p>
        </p:txBody>
      </p:sp>
    </p:spTree>
    <p:extLst>
      <p:ext uri="{BB962C8B-B14F-4D97-AF65-F5344CB8AC3E}">
        <p14:creationId xmlns:p14="http://schemas.microsoft.com/office/powerpoint/2010/main" val="243630955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73" name="Shape 173"/>
          <p:cNvSpPr/>
          <p:nvPr/>
        </p:nvSpPr>
        <p:spPr>
          <a:xfrm>
            <a:off x="261256" y="840613"/>
            <a:ext cx="11685322" cy="126188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cs-CZ" sz="3800" u="sng" dirty="0">
                <a:solidFill>
                  <a:srgbClr val="02236A"/>
                </a:solidFill>
              </a:rPr>
              <a:t>Практическо упражнение: 3.2.3 Поведение на течността в състояние на безтегловност</a:t>
            </a:r>
            <a:endParaRPr sz="3800" dirty="0">
              <a:solidFill>
                <a:srgbClr val="02236A"/>
              </a:solidFill>
            </a:endParaRPr>
          </a:p>
        </p:txBody>
      </p:sp>
      <p:sp>
        <p:nvSpPr>
          <p:cNvPr id="174" name="Shape 174"/>
          <p:cNvSpPr/>
          <p:nvPr/>
        </p:nvSpPr>
        <p:spPr>
          <a:xfrm>
            <a:off x="261256" y="3327836"/>
            <a:ext cx="11685322" cy="80021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2400" dirty="0">
                <a:solidFill>
                  <a:srgbClr val="002060"/>
                </a:solidFill>
              </a:rPr>
              <a:t>Материали и инструменти: </a:t>
            </a:r>
            <a:r>
              <a:rPr lang="cs-CZ" sz="2200" dirty="0">
                <a:solidFill>
                  <a:srgbClr val="002060"/>
                </a:solidFill>
              </a:rPr>
              <a:t>Фотоапарат с ръчен режим на фокусиране и избор на времето за отваряне/затваряне на блендата. </a:t>
            </a:r>
            <a:endParaRPr sz="2200" dirty="0">
              <a:solidFill>
                <a:srgbClr val="002060"/>
              </a:solidFill>
            </a:endParaRPr>
          </a:p>
        </p:txBody>
      </p:sp>
      <p:sp>
        <p:nvSpPr>
          <p:cNvPr id="175" name="Shape 175"/>
          <p:cNvSpPr/>
          <p:nvPr/>
        </p:nvSpPr>
        <p:spPr>
          <a:xfrm>
            <a:off x="261256" y="4196743"/>
            <a:ext cx="11685322" cy="113877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2400" dirty="0">
                <a:solidFill>
                  <a:srgbClr val="002060"/>
                </a:solidFill>
              </a:rPr>
              <a:t>Процедура: </a:t>
            </a:r>
            <a:r>
              <a:rPr lang="cs-CZ" sz="2200" dirty="0">
                <a:solidFill>
                  <a:srgbClr val="002060"/>
                </a:solidFill>
              </a:rPr>
              <a:t>Учениците ще видят, че течността в състояние на безтегловност придобива сферична форма. Те ще разберат, че безтегловността може да бъде постигната близо и/или земната повърхност и при свободно падане.</a:t>
            </a:r>
            <a:endParaRPr sz="2200" dirty="0">
              <a:solidFill>
                <a:srgbClr val="002060"/>
              </a:solidFill>
            </a:endParaRPr>
          </a:p>
        </p:txBody>
      </p:sp>
      <p:sp>
        <p:nvSpPr>
          <p:cNvPr id="176" name="Shape 176"/>
          <p:cNvSpPr/>
          <p:nvPr/>
        </p:nvSpPr>
        <p:spPr>
          <a:xfrm>
            <a:off x="261256" y="2171185"/>
            <a:ext cx="11685322" cy="113877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2400" dirty="0">
                <a:solidFill>
                  <a:srgbClr val="002060"/>
                </a:solidFill>
              </a:rPr>
              <a:t>Методическа част: </a:t>
            </a:r>
            <a:r>
              <a:rPr lang="cs-CZ" sz="2200" dirty="0">
                <a:solidFill>
                  <a:srgbClr val="002060"/>
                </a:solidFill>
              </a:rPr>
              <a:t>Състояние на безтегловност може да съществува на повърхността на Земята и то не се ограничава само до космическото пространство. На Земята то продължава само няколко секунди.</a:t>
            </a:r>
            <a:endParaRPr sz="2200" dirty="0">
              <a:solidFill>
                <a:srgbClr val="002060"/>
              </a:solidFill>
            </a:endParaRPr>
          </a:p>
        </p:txBody>
      </p:sp>
    </p:spTree>
    <p:extLst>
      <p:ext uri="{BB962C8B-B14F-4D97-AF65-F5344CB8AC3E}">
        <p14:creationId xmlns:p14="http://schemas.microsoft.com/office/powerpoint/2010/main" val="180169838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194879"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73" name="Shape 173"/>
          <p:cNvSpPr/>
          <p:nvPr/>
        </p:nvSpPr>
        <p:spPr>
          <a:xfrm>
            <a:off x="193962" y="803672"/>
            <a:ext cx="11685322" cy="126188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cs-CZ" sz="3800" u="sng" dirty="0">
                <a:solidFill>
                  <a:srgbClr val="02236A"/>
                </a:solidFill>
              </a:rPr>
              <a:t>Практическо упражнение: 3.2.3 Поведение на течността в състояние на безтегловност</a:t>
            </a:r>
            <a:endParaRPr sz="3800" dirty="0">
              <a:solidFill>
                <a:srgbClr val="02236A"/>
              </a:solidFill>
            </a:endParaRPr>
          </a:p>
        </p:txBody>
      </p:sp>
      <p:pic>
        <p:nvPicPr>
          <p:cNvPr id="11" name="Obrázek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8" y="2199011"/>
            <a:ext cx="2513842" cy="3604620"/>
          </a:xfrm>
          <a:prstGeom prst="rect">
            <a:avLst/>
          </a:prstGeom>
          <a:noFill/>
          <a:ln>
            <a:noFill/>
          </a:ln>
        </p:spPr>
      </p:pic>
      <p:sp>
        <p:nvSpPr>
          <p:cNvPr id="2" name="Obdélník 1"/>
          <p:cNvSpPr/>
          <p:nvPr/>
        </p:nvSpPr>
        <p:spPr>
          <a:xfrm>
            <a:off x="3044620" y="2031978"/>
            <a:ext cx="8576766" cy="1754326"/>
          </a:xfrm>
          <a:prstGeom prst="rect">
            <a:avLst/>
          </a:prstGeom>
        </p:spPr>
        <p:txBody>
          <a:bodyPr wrap="square">
            <a:spAutoFit/>
          </a:bodyPr>
          <a:lstStyle/>
          <a:p>
            <a:r>
              <a:rPr lang="cs-CZ" dirty="0">
                <a:latin typeface="Calibri" panose="020F0502020204030204" pitchFamily="34" charset="0"/>
                <a:ea typeface="Calibri" panose="020F0502020204030204" pitchFamily="34" charset="0"/>
                <a:cs typeface="Times New Roman" panose="02020603050405020304" pitchFamily="18" charset="0"/>
              </a:rPr>
              <a:t>В състояние на безтегловност общата сила, действаща върху течното тяло, е нула, така че течното тяло „плава“ в пространството. В такава ситуация и силите на повърхностно напрежение ще бъдат по-значими, тъй като в нормална ситуация те са малки и често могат да бъдат пренебрег</a:t>
            </a:r>
            <a:r>
              <a:rPr lang="bg-BG" dirty="0">
                <a:latin typeface="Calibri" panose="020F0502020204030204" pitchFamily="34" charset="0"/>
                <a:ea typeface="Calibri" panose="020F0502020204030204" pitchFamily="34" charset="0"/>
                <a:cs typeface="Times New Roman" panose="02020603050405020304" pitchFamily="18" charset="0"/>
              </a:rPr>
              <a:t>нати</a:t>
            </a:r>
            <a:r>
              <a:rPr lang="cs-CZ" dirty="0">
                <a:latin typeface="Calibri" panose="020F0502020204030204" pitchFamily="34" charset="0"/>
                <a:ea typeface="Calibri" panose="020F0502020204030204" pitchFamily="34" charset="0"/>
                <a:cs typeface="Times New Roman" panose="02020603050405020304" pitchFamily="18" charset="0"/>
              </a:rPr>
              <a:t>. Плаващото течно тяло ще придобие форма с възможно най-малка повърхност (под въздействието на силите на повърхностно напрежение), която всъщност е сферична</a:t>
            </a:r>
            <a:r>
              <a:rPr lang="bg-BG" dirty="0">
                <a:latin typeface="Calibri" panose="020F0502020204030204" pitchFamily="34" charset="0"/>
                <a:ea typeface="Calibri" panose="020F0502020204030204" pitchFamily="34" charset="0"/>
                <a:cs typeface="Times New Roman" panose="02020603050405020304" pitchFamily="18" charset="0"/>
              </a:rPr>
              <a:t>та форма</a:t>
            </a:r>
            <a:r>
              <a:rPr lang="cs-CZ" dirty="0">
                <a:latin typeface="Calibri" panose="020F0502020204030204" pitchFamily="34" charset="0"/>
                <a:ea typeface="Calibri" panose="020F0502020204030204" pitchFamily="34" charset="0"/>
                <a:cs typeface="Times New Roman" panose="02020603050405020304" pitchFamily="18" charset="0"/>
              </a:rPr>
              <a:t>.</a:t>
            </a:r>
            <a:endParaRPr lang="cs-CZ" dirty="0"/>
          </a:p>
        </p:txBody>
      </p:sp>
      <p:sp>
        <p:nvSpPr>
          <p:cNvPr id="3" name="Obdélník 2"/>
          <p:cNvSpPr/>
          <p:nvPr/>
        </p:nvSpPr>
        <p:spPr>
          <a:xfrm>
            <a:off x="3044619" y="3818164"/>
            <a:ext cx="8576767" cy="1754326"/>
          </a:xfrm>
          <a:prstGeom prst="rect">
            <a:avLst/>
          </a:prstGeom>
        </p:spPr>
        <p:txBody>
          <a:bodyPr wrap="square">
            <a:spAutoFit/>
          </a:bodyPr>
          <a:lstStyle/>
          <a:p>
            <a:r>
              <a:rPr lang="cs-CZ" dirty="0">
                <a:latin typeface="Calibri" panose="020F0502020204030204" pitchFamily="34" charset="0"/>
                <a:ea typeface="Calibri" panose="020F0502020204030204" pitchFamily="34" charset="0"/>
                <a:cs typeface="Times New Roman" panose="02020603050405020304" pitchFamily="18" charset="0"/>
              </a:rPr>
              <a:t>На повърхността на Земята е възможно да се наблюдава състояние на безтегловност по време на свободно падане. Поведението на течността в състояние на безтегловност може да се наблюдава при падащи капки вода. Формата на водните капки е сферична, което отговаря на описаното по-горе. Капките трябва да бъдат заснети с камера с кратко време на експозиция (1/1000 s) - при добра светлина и на контрастен фон.</a:t>
            </a:r>
            <a:endParaRPr lang="cs-CZ" dirty="0"/>
          </a:p>
        </p:txBody>
      </p:sp>
    </p:spTree>
    <p:extLst>
      <p:ext uri="{BB962C8B-B14F-4D97-AF65-F5344CB8AC3E}">
        <p14:creationId xmlns:p14="http://schemas.microsoft.com/office/powerpoint/2010/main" val="267702341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image2.jpg">
            <a:extLst>
              <a:ext uri="{FF2B5EF4-FFF2-40B4-BE49-F238E27FC236}">
                <a16:creationId xmlns:a16="http://schemas.microsoft.com/office/drawing/2014/main" id="{67DC00D4-5EDA-4398-9BDF-084CD55F4D6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33" name="image1.png">
            <a:extLst>
              <a:ext uri="{FF2B5EF4-FFF2-40B4-BE49-F238E27FC236}">
                <a16:creationId xmlns:a16="http://schemas.microsoft.com/office/drawing/2014/main" id="{FD4AB659-7E47-4BC4-AD2D-C505FE1C6841}"/>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63" name="Shape 63"/>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grpSp>
        <p:nvGrpSpPr>
          <p:cNvPr id="70" name="Group 70"/>
          <p:cNvGrpSpPr/>
          <p:nvPr/>
        </p:nvGrpSpPr>
        <p:grpSpPr>
          <a:xfrm>
            <a:off x="1116521" y="3416575"/>
            <a:ext cx="3795125" cy="1779938"/>
            <a:chOff x="-723654" y="0"/>
            <a:chExt cx="3795123" cy="1779936"/>
          </a:xfrm>
        </p:grpSpPr>
        <p:sp>
          <p:nvSpPr>
            <p:cNvPr id="66" name="Shape 66"/>
            <p:cNvSpPr/>
            <p:nvPr/>
          </p:nvSpPr>
          <p:spPr>
            <a:xfrm>
              <a:off x="-1" y="0"/>
              <a:ext cx="2080590" cy="1768686"/>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a:p>
          </p:txBody>
        </p:sp>
        <p:grpSp>
          <p:nvGrpSpPr>
            <p:cNvPr id="69" name="Group 69"/>
            <p:cNvGrpSpPr/>
            <p:nvPr/>
          </p:nvGrpSpPr>
          <p:grpSpPr>
            <a:xfrm>
              <a:off x="-723654" y="683495"/>
              <a:ext cx="3795123" cy="1096441"/>
              <a:chOff x="-809993" y="347372"/>
              <a:chExt cx="3795121" cy="1096440"/>
            </a:xfrm>
          </p:grpSpPr>
          <p:sp>
            <p:nvSpPr>
              <p:cNvPr id="67" name="Shape 67"/>
              <p:cNvSpPr/>
              <p:nvPr/>
            </p:nvSpPr>
            <p:spPr>
              <a:xfrm>
                <a:off x="-809993" y="347372"/>
                <a:ext cx="3707841" cy="1096440"/>
              </a:xfrm>
              <a:prstGeom prst="rect">
                <a:avLst/>
              </a:prstGeom>
              <a:solidFill>
                <a:srgbClr val="A5A5A5"/>
              </a:solidFill>
              <a:ln w="19050" cap="flat">
                <a:solidFill>
                  <a:srgbClr val="FFFFFF"/>
                </a:solidFill>
                <a:prstDash val="solid"/>
                <a:miter lim="800000"/>
              </a:ln>
              <a:effectLst/>
            </p:spPr>
            <p:txBody>
              <a:bodyPr wrap="square" lIns="0" tIns="0" rIns="0" bIns="0" numCol="1" anchor="ctr">
                <a:noAutofit/>
              </a:bodyPr>
              <a:lstStyle/>
              <a:p>
                <a:pPr lvl="0"/>
                <a:endParaRPr/>
              </a:p>
            </p:txBody>
          </p:sp>
          <p:sp>
            <p:nvSpPr>
              <p:cNvPr id="68" name="Shape 68"/>
              <p:cNvSpPr/>
              <p:nvPr/>
            </p:nvSpPr>
            <p:spPr>
              <a:xfrm>
                <a:off x="-600507" y="547911"/>
                <a:ext cx="3585635" cy="58477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r>
                  <a:rPr sz="1900" b="1" dirty="0">
                    <a:solidFill>
                      <a:srgbClr val="0D0D0D"/>
                    </a:solidFill>
                  </a:rPr>
                  <a:t>4. STARS Концепция за Програма за обучение по астрономия</a:t>
                </a:r>
                <a:endParaRPr sz="1900" b="1" dirty="0"/>
              </a:p>
            </p:txBody>
          </p:sp>
        </p:grpSp>
      </p:grpSp>
      <p:grpSp>
        <p:nvGrpSpPr>
          <p:cNvPr id="73" name="Group 73"/>
          <p:cNvGrpSpPr/>
          <p:nvPr/>
        </p:nvGrpSpPr>
        <p:grpSpPr>
          <a:xfrm>
            <a:off x="5295567" y="3975405"/>
            <a:ext cx="4144137" cy="1221108"/>
            <a:chOff x="0" y="0"/>
            <a:chExt cx="3830799" cy="1221105"/>
          </a:xfrm>
        </p:grpSpPr>
        <p:sp>
          <p:nvSpPr>
            <p:cNvPr id="71" name="Shape 71"/>
            <p:cNvSpPr/>
            <p:nvPr/>
          </p:nvSpPr>
          <p:spPr>
            <a:xfrm>
              <a:off x="0" y="0"/>
              <a:ext cx="1954213" cy="96520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lgn="ctr">
                <a:defRPr sz="1600" b="1"/>
              </a:pPr>
              <a:endParaRPr/>
            </a:p>
          </p:txBody>
        </p:sp>
        <p:sp>
          <p:nvSpPr>
            <p:cNvPr id="72" name="Shape 72"/>
            <p:cNvSpPr/>
            <p:nvPr/>
          </p:nvSpPr>
          <p:spPr>
            <a:xfrm>
              <a:off x="47117" y="303594"/>
              <a:ext cx="3783682" cy="917511"/>
            </a:xfrm>
            <a:prstGeom prst="rect">
              <a:avLst/>
            </a:prstGeom>
            <a:solidFill>
              <a:srgbClr val="ED7D31"/>
            </a:solidFill>
            <a:ln w="12700" cap="flat">
              <a:solidFill>
                <a:srgbClr val="AD5B24"/>
              </a:solidFill>
              <a:prstDash val="solid"/>
              <a:miter lim="800000"/>
            </a:ln>
            <a:effectLst/>
            <a:extLst>
              <a:ext uri="{C572A759-6A51-4108-AA02-DFA0A04FC94B}">
                <ma14:wrappingTextBoxFlag xmlns:ma14="http://schemas.microsoft.com/office/mac/drawingml/2011/main" xmlns="" val="1"/>
              </a:ext>
            </a:extLst>
          </p:spPr>
          <p:txBody>
            <a:bodyPr wrap="square" lIns="180000" tIns="180000" rIns="180000" bIns="180000" numCol="1" anchor="ctr">
              <a:spAutoFit/>
            </a:bodyPr>
            <a:lstStyle>
              <a:lvl1pPr>
                <a:defRPr b="1"/>
              </a:lvl1pPr>
            </a:lstStyle>
            <a:p>
              <a:pPr lvl="0" algn="ctr">
                <a:defRPr b="0"/>
              </a:pPr>
              <a:r>
                <a:rPr lang="az-Cyrl-AZ" b="1" dirty="0"/>
                <a:t>Международна онлайн конференция 2020</a:t>
              </a:r>
            </a:p>
          </p:txBody>
        </p:sp>
      </p:grpSp>
      <p:grpSp>
        <p:nvGrpSpPr>
          <p:cNvPr id="78" name="Group 78"/>
          <p:cNvGrpSpPr/>
          <p:nvPr/>
        </p:nvGrpSpPr>
        <p:grpSpPr>
          <a:xfrm>
            <a:off x="652964" y="1810399"/>
            <a:ext cx="3602726" cy="1880032"/>
            <a:chOff x="-1" y="-1"/>
            <a:chExt cx="3602724" cy="1942344"/>
          </a:xfrm>
        </p:grpSpPr>
        <p:sp>
          <p:nvSpPr>
            <p:cNvPr id="74" name="Shape 74"/>
            <p:cNvSpPr/>
            <p:nvPr/>
          </p:nvSpPr>
          <p:spPr>
            <a:xfrm>
              <a:off x="-1" y="-1"/>
              <a:ext cx="3356336" cy="146389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a:p>
          </p:txBody>
        </p:sp>
        <p:grpSp>
          <p:nvGrpSpPr>
            <p:cNvPr id="77" name="Group 77"/>
            <p:cNvGrpSpPr/>
            <p:nvPr/>
          </p:nvGrpSpPr>
          <p:grpSpPr>
            <a:xfrm>
              <a:off x="71458" y="65366"/>
              <a:ext cx="3531265" cy="1876977"/>
              <a:chOff x="-1" y="0"/>
              <a:chExt cx="3531263" cy="1876975"/>
            </a:xfrm>
          </p:grpSpPr>
          <p:sp>
            <p:nvSpPr>
              <p:cNvPr id="75" name="Shape 75"/>
              <p:cNvSpPr/>
              <p:nvPr/>
            </p:nvSpPr>
            <p:spPr>
              <a:xfrm>
                <a:off x="-1" y="0"/>
                <a:ext cx="3531263" cy="1876975"/>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0" tIns="0" rIns="0" bIns="0" numCol="1" anchor="ctr">
                <a:noAutofit/>
              </a:bodyPr>
              <a:lstStyle/>
              <a:p>
                <a:pPr lvl="0"/>
                <a:endParaRPr/>
              </a:p>
            </p:txBody>
          </p:sp>
          <p:sp>
            <p:nvSpPr>
              <p:cNvPr id="76" name="Shape 76"/>
              <p:cNvSpPr/>
              <p:nvPr/>
            </p:nvSpPr>
            <p:spPr>
              <a:xfrm>
                <a:off x="177088" y="353713"/>
                <a:ext cx="3177984" cy="120831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r>
                  <a:rPr lang="sk-SK" sz="1900" b="1" dirty="0">
                    <a:solidFill>
                      <a:srgbClr val="FFFFFF"/>
                    </a:solidFill>
                  </a:rPr>
                  <a:t>1-ви STARS Методичен наръчник за учители</a:t>
                </a:r>
                <a:endParaRPr lang="sk-SK" sz="1900" dirty="0">
                  <a:solidFill>
                    <a:srgbClr val="FFFFFF"/>
                  </a:solidFill>
                </a:endParaRPr>
              </a:p>
              <a:p>
                <a:pPr lvl="0"/>
                <a:r>
                  <a:rPr lang="sk-SK" sz="1900" dirty="0">
                    <a:solidFill>
                      <a:srgbClr val="FFFFFF"/>
                    </a:solidFill>
                  </a:rPr>
                  <a:t>готов за използване ресурс за учители</a:t>
                </a:r>
                <a:br>
                  <a:rPr lang="sk-SK" sz="1900" dirty="0">
                    <a:solidFill>
                      <a:srgbClr val="FFFFFF"/>
                    </a:solidFill>
                  </a:rPr>
                </a:br>
                <a:endParaRPr lang="sk-SK" sz="1900" dirty="0">
                  <a:solidFill>
                    <a:srgbClr val="FFFFFF"/>
                  </a:solidFill>
                </a:endParaRPr>
              </a:p>
            </p:txBody>
          </p:sp>
        </p:grpSp>
      </p:grpSp>
      <p:grpSp>
        <p:nvGrpSpPr>
          <p:cNvPr id="83" name="Group 83"/>
          <p:cNvGrpSpPr/>
          <p:nvPr/>
        </p:nvGrpSpPr>
        <p:grpSpPr>
          <a:xfrm>
            <a:off x="8186445" y="2447476"/>
            <a:ext cx="3640417" cy="1768689"/>
            <a:chOff x="-1" y="-2"/>
            <a:chExt cx="3640416" cy="1768687"/>
          </a:xfrm>
        </p:grpSpPr>
        <p:sp>
          <p:nvSpPr>
            <p:cNvPr id="79" name="Shape 79"/>
            <p:cNvSpPr/>
            <p:nvPr/>
          </p:nvSpPr>
          <p:spPr>
            <a:xfrm>
              <a:off x="-1" y="165338"/>
              <a:ext cx="3640416" cy="1438008"/>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a:p>
          </p:txBody>
        </p:sp>
        <p:grpSp>
          <p:nvGrpSpPr>
            <p:cNvPr id="82" name="Group 82"/>
            <p:cNvGrpSpPr/>
            <p:nvPr/>
          </p:nvGrpSpPr>
          <p:grpSpPr>
            <a:xfrm>
              <a:off x="70197" y="-2"/>
              <a:ext cx="3500021" cy="1768687"/>
              <a:chOff x="0" y="0"/>
              <a:chExt cx="3500019" cy="1768685"/>
            </a:xfrm>
          </p:grpSpPr>
          <p:sp>
            <p:nvSpPr>
              <p:cNvPr id="80" name="Shape 80"/>
              <p:cNvSpPr/>
              <p:nvPr/>
            </p:nvSpPr>
            <p:spPr>
              <a:xfrm>
                <a:off x="0" y="0"/>
                <a:ext cx="3500019" cy="1768685"/>
              </a:xfrm>
              <a:prstGeom prst="rect">
                <a:avLst/>
              </a:prstGeom>
              <a:gradFill flip="none" rotWithShape="1">
                <a:gsLst>
                  <a:gs pos="0">
                    <a:srgbClr val="FFDB9B"/>
                  </a:gs>
                  <a:gs pos="50000">
                    <a:srgbClr val="FFD58D"/>
                  </a:gs>
                  <a:gs pos="100000">
                    <a:srgbClr val="FFD078"/>
                  </a:gs>
                </a:gsLst>
                <a:lin ang="5400000" scaled="0"/>
              </a:gradFill>
              <a:ln w="6350" cap="flat">
                <a:solidFill>
                  <a:srgbClr val="FFC000"/>
                </a:solidFill>
                <a:prstDash val="solid"/>
                <a:miter lim="800000"/>
              </a:ln>
              <a:effectLst/>
            </p:spPr>
            <p:txBody>
              <a:bodyPr wrap="square" lIns="0" tIns="0" rIns="0" bIns="0" numCol="1" anchor="ctr">
                <a:noAutofit/>
              </a:bodyPr>
              <a:lstStyle/>
              <a:p>
                <a:pPr lvl="0"/>
                <a:endParaRPr/>
              </a:p>
            </p:txBody>
          </p:sp>
          <p:sp>
            <p:nvSpPr>
              <p:cNvPr id="81" name="Shape 81"/>
              <p:cNvSpPr/>
              <p:nvPr/>
            </p:nvSpPr>
            <p:spPr>
              <a:xfrm>
                <a:off x="99362" y="299568"/>
                <a:ext cx="3253399" cy="11695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r>
                  <a:rPr sz="1900" b="1" dirty="0"/>
                  <a:t>3. STARS Онлайн платформа с примери за добри практики и възможности за дискусии и обмен на информация</a:t>
                </a:r>
                <a:br>
                  <a:rPr lang="cs-CZ" sz="1900" b="1" dirty="0"/>
                </a:br>
                <a:br>
                  <a:rPr lang="cs-CZ" sz="1900" dirty="0"/>
                </a:br>
                <a:br>
                  <a:rPr lang="cs-CZ" sz="1900" dirty="0"/>
                </a:br>
                <a:endParaRPr sz="1900" dirty="0"/>
              </a:p>
            </p:txBody>
          </p:sp>
        </p:grpSp>
      </p:grpSp>
      <p:grpSp>
        <p:nvGrpSpPr>
          <p:cNvPr id="88" name="Group 88"/>
          <p:cNvGrpSpPr/>
          <p:nvPr/>
        </p:nvGrpSpPr>
        <p:grpSpPr>
          <a:xfrm>
            <a:off x="4478553" y="2064685"/>
            <a:ext cx="3289671" cy="1856276"/>
            <a:chOff x="-2" y="0"/>
            <a:chExt cx="3289670" cy="1856275"/>
          </a:xfrm>
        </p:grpSpPr>
        <p:sp>
          <p:nvSpPr>
            <p:cNvPr id="84" name="Shape 84"/>
            <p:cNvSpPr/>
            <p:nvPr/>
          </p:nvSpPr>
          <p:spPr>
            <a:xfrm>
              <a:off x="41451" y="0"/>
              <a:ext cx="2576601" cy="1329692"/>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a:p>
          </p:txBody>
        </p:sp>
        <p:grpSp>
          <p:nvGrpSpPr>
            <p:cNvPr id="87" name="Group 87"/>
            <p:cNvGrpSpPr/>
            <p:nvPr/>
          </p:nvGrpSpPr>
          <p:grpSpPr>
            <a:xfrm>
              <a:off x="-2" y="73640"/>
              <a:ext cx="3289670" cy="1782635"/>
              <a:chOff x="-1" y="-1"/>
              <a:chExt cx="3289669" cy="1782634"/>
            </a:xfrm>
          </p:grpSpPr>
          <p:sp>
            <p:nvSpPr>
              <p:cNvPr id="85" name="Shape 85"/>
              <p:cNvSpPr/>
              <p:nvPr/>
            </p:nvSpPr>
            <p:spPr>
              <a:xfrm>
                <a:off x="-1" y="-1"/>
                <a:ext cx="3289669" cy="1782634"/>
              </a:xfrm>
              <a:prstGeom prst="rect">
                <a:avLst/>
              </a:prstGeom>
              <a:gradFill flip="none" rotWithShape="1">
                <a:gsLst>
                  <a:gs pos="0">
                    <a:srgbClr val="80B860"/>
                  </a:gs>
                  <a:gs pos="50000">
                    <a:srgbClr val="6FB242"/>
                  </a:gs>
                  <a:gs pos="100000">
                    <a:srgbClr val="61A236"/>
                  </a:gs>
                </a:gsLst>
                <a:lin ang="5400000" scaled="0"/>
              </a:gradFill>
              <a:ln w="6350" cap="flat">
                <a:solidFill>
                  <a:srgbClr val="5B9BD5"/>
                </a:solidFill>
                <a:prstDash val="solid"/>
                <a:miter lim="800000"/>
              </a:ln>
              <a:effectLst>
                <a:outerShdw blurRad="63500" dist="19050" dir="5400000" rotWithShape="0">
                  <a:srgbClr val="000000">
                    <a:alpha val="63000"/>
                  </a:srgbClr>
                </a:outerShdw>
              </a:effectLst>
            </p:spPr>
            <p:txBody>
              <a:bodyPr wrap="square" lIns="0" tIns="0" rIns="0" bIns="0" numCol="1" anchor="ctr">
                <a:noAutofit/>
              </a:bodyPr>
              <a:lstStyle/>
              <a:p>
                <a:pPr lvl="0"/>
                <a:endParaRPr/>
              </a:p>
            </p:txBody>
          </p:sp>
          <p:sp>
            <p:nvSpPr>
              <p:cNvPr id="86" name="Shape 86"/>
              <p:cNvSpPr/>
              <p:nvPr/>
            </p:nvSpPr>
            <p:spPr>
              <a:xfrm>
                <a:off x="89364" y="452735"/>
                <a:ext cx="3106095" cy="8771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r>
                  <a:rPr lang="sk-SK" sz="1900" b="1" dirty="0">
                    <a:solidFill>
                      <a:srgbClr val="040404"/>
                    </a:solidFill>
                  </a:rPr>
                  <a:t>2. STARS Обучителна програма за учители</a:t>
                </a:r>
                <a:endParaRPr lang="sk-SK" sz="1900" dirty="0">
                  <a:solidFill>
                    <a:srgbClr val="FFFFFF"/>
                  </a:solidFill>
                </a:endParaRPr>
              </a:p>
              <a:p>
                <a:pPr lvl="0"/>
                <a:r>
                  <a:rPr lang="sk-SK" sz="1900" dirty="0"/>
                  <a:t>иновативен и подробен подход</a:t>
                </a:r>
              </a:p>
            </p:txBody>
          </p:sp>
        </p:grpSp>
      </p:grpSp>
      <p:sp>
        <p:nvSpPr>
          <p:cNvPr id="89" name="Shape 89"/>
          <p:cNvSpPr/>
          <p:nvPr/>
        </p:nvSpPr>
        <p:spPr>
          <a:xfrm>
            <a:off x="0" y="958288"/>
            <a:ext cx="12192001"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sz="4400" u="sng">
                <a:solidFill>
                  <a:srgbClr val="002060"/>
                </a:solidFill>
              </a:defRPr>
            </a:lvl1pPr>
          </a:lstStyle>
          <a:p>
            <a:pPr lvl="0" algn="ctr">
              <a:defRPr sz="1800" u="none">
                <a:solidFill>
                  <a:srgbClr val="000000"/>
                </a:solidFill>
              </a:defRPr>
            </a:pPr>
            <a:r>
              <a:rPr lang="cs-CZ" sz="4400" u="sng" dirty="0">
                <a:solidFill>
                  <a:srgbClr val="002060"/>
                </a:solidFill>
              </a:rPr>
              <a:t>Увод в проекта STARS</a:t>
            </a:r>
          </a:p>
        </p:txBody>
      </p:sp>
      <p:sp>
        <p:nvSpPr>
          <p:cNvPr id="90" name="Shape 90"/>
          <p:cNvSpPr/>
          <p:nvPr/>
        </p:nvSpPr>
        <p:spPr>
          <a:xfrm>
            <a:off x="8828907" y="4977484"/>
            <a:ext cx="3356333" cy="5613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200">
                <a:hlinkClick r:id="rId4"/>
              </a:defRPr>
            </a:lvl1pPr>
          </a:lstStyle>
          <a:p>
            <a:pPr lvl="0">
              <a:defRPr sz="1800"/>
            </a:pPr>
            <a:r>
              <a:rPr sz="3200" dirty="0">
                <a:hlinkClick r:id="rId4"/>
              </a:rPr>
              <a:t>project-stars.com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48934854-248E-461B-8764-B1D131EA1BE8}"/>
              </a:ext>
            </a:extLst>
          </p:cNvPr>
          <p:cNvPicPr/>
          <p:nvPr/>
        </p:nvPicPr>
        <p:blipFill rotWithShape="1">
          <a:blip r:embed="rId3"/>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5D5B77DD-D63F-412B-8DAD-A01FFFFFA716}"/>
              </a:ext>
            </a:extLst>
          </p:cNvPr>
          <p:cNvPicPr/>
          <p:nvPr/>
        </p:nvPicPr>
        <p:blipFill rotWithShape="1">
          <a:blip r:embed="rId4"/>
          <a:srcRect t="8893" b="13838"/>
          <a:stretch/>
        </p:blipFill>
        <p:spPr>
          <a:xfrm>
            <a:off x="1254255" y="0"/>
            <a:ext cx="9683489" cy="1101784"/>
          </a:xfrm>
          <a:prstGeom prst="rect">
            <a:avLst/>
          </a:prstGeom>
          <a:ln w="12700">
            <a:miter lim="400000"/>
          </a:ln>
        </p:spPr>
      </p:pic>
      <p:sp>
        <p:nvSpPr>
          <p:cNvPr id="495" name="Shape 495"/>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498" name="Shape 498"/>
          <p:cNvSpPr/>
          <p:nvPr/>
        </p:nvSpPr>
        <p:spPr>
          <a:xfrm>
            <a:off x="0" y="1044405"/>
            <a:ext cx="12192000" cy="58477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cs-CZ" sz="3800" u="sng" dirty="0">
                <a:solidFill>
                  <a:srgbClr val="002060"/>
                </a:solidFill>
              </a:rPr>
              <a:t>Заключения, проверка на резултатите</a:t>
            </a:r>
            <a:endParaRPr sz="3800" u="sng" dirty="0">
              <a:solidFill>
                <a:srgbClr val="002060"/>
              </a:solidFill>
            </a:endParaRPr>
          </a:p>
        </p:txBody>
      </p:sp>
      <p:sp>
        <p:nvSpPr>
          <p:cNvPr id="499" name="Shape 499"/>
          <p:cNvSpPr/>
          <p:nvPr/>
        </p:nvSpPr>
        <p:spPr>
          <a:xfrm>
            <a:off x="211900" y="1876449"/>
            <a:ext cx="12054917" cy="34470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a:r>
              <a:rPr lang="cs-CZ" sz="2800" dirty="0">
                <a:solidFill>
                  <a:srgbClr val="002060"/>
                </a:solidFill>
              </a:rPr>
              <a:t>Какво ще последва (Feed Forward): Планирайте следващия час, имайки предвид напредъка на ученика:</a:t>
            </a:r>
            <a:endParaRPr sz="2800" dirty="0">
              <a:solidFill>
                <a:srgbClr val="002060"/>
              </a:solidFill>
            </a:endParaRPr>
          </a:p>
          <a:p>
            <a:pPr marL="342900" indent="-342900">
              <a:buSzPct val="100000"/>
              <a:buFont typeface="Arial" panose="020B0604020202020204" pitchFamily="34" charset="0"/>
              <a:buChar char="•"/>
            </a:pPr>
            <a:r>
              <a:rPr lang="cs-CZ" sz="2800" dirty="0">
                <a:solidFill>
                  <a:srgbClr val="002060"/>
                </a:solidFill>
              </a:rPr>
              <a:t>Сложност на дейностите в училище: В зависимост от това колко добре учениците са разбрали материала и изпълнили задачите от предишния час.</a:t>
            </a:r>
            <a:endParaRPr sz="2800" dirty="0">
              <a:solidFill>
                <a:srgbClr val="002060"/>
              </a:solidFill>
            </a:endParaRPr>
          </a:p>
          <a:p>
            <a:pPr marL="342900" indent="-342900">
              <a:buSzPct val="100000"/>
              <a:buFont typeface="Arial" panose="020B0604020202020204" pitchFamily="34" charset="0"/>
              <a:buChar char="•"/>
            </a:pPr>
            <a:r>
              <a:rPr lang="cs-CZ" sz="2800" dirty="0">
                <a:solidFill>
                  <a:srgbClr val="002060"/>
                </a:solidFill>
              </a:rPr>
              <a:t>Подход към материала: Какъв в правилният подход, който ще ви помогне да разберете материала и да изпълните поставените ви задачи?</a:t>
            </a:r>
            <a:endParaRPr sz="2800" dirty="0">
              <a:solidFill>
                <a:srgbClr val="002060"/>
              </a:solidFill>
            </a:endParaRPr>
          </a:p>
          <a:p>
            <a:pPr marL="342900" indent="-342900">
              <a:buSzPct val="100000"/>
              <a:buFont typeface="Arial" panose="020B0604020202020204" pitchFamily="34" charset="0"/>
              <a:buChar char="•"/>
            </a:pPr>
            <a:r>
              <a:rPr lang="cs-CZ" sz="2800" dirty="0">
                <a:solidFill>
                  <a:srgbClr val="002060"/>
                </a:solidFill>
              </a:rPr>
              <a:t>Самооценка: дисциплина, управление и контрол върху дейностите.</a:t>
            </a:r>
          </a:p>
          <a:p>
            <a:pPr marL="342900" indent="-342900">
              <a:buSzPct val="100000"/>
              <a:buFont typeface="Arial" panose="020B0604020202020204" pitchFamily="34" charset="0"/>
              <a:buChar char="•"/>
            </a:pPr>
            <a:r>
              <a:rPr lang="cs-CZ" sz="2800" dirty="0">
                <a:solidFill>
                  <a:srgbClr val="002060"/>
                </a:solidFill>
              </a:rPr>
              <a:t>Индивидуален подход: Индивидуална оценка и управление.</a:t>
            </a:r>
            <a:endParaRPr sz="2800" dirty="0">
              <a:solidFill>
                <a:srgbClr val="002060"/>
              </a:solidFill>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850D3BD7-257A-462D-8479-26DD74A2234C}"/>
              </a:ext>
            </a:extLst>
          </p:cNvPr>
          <p:cNvPicPr/>
          <p:nvPr/>
        </p:nvPicPr>
        <p:blipFill rotWithShape="1">
          <a:blip r:embed="rId3"/>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D1A32783-570E-4B76-A4B2-FB883A2295C5}"/>
              </a:ext>
            </a:extLst>
          </p:cNvPr>
          <p:cNvPicPr/>
          <p:nvPr/>
        </p:nvPicPr>
        <p:blipFill rotWithShape="1">
          <a:blip r:embed="rId4"/>
          <a:srcRect t="8893" b="13838"/>
          <a:stretch/>
        </p:blipFill>
        <p:spPr>
          <a:xfrm>
            <a:off x="1254255" y="0"/>
            <a:ext cx="9683489" cy="1101784"/>
          </a:xfrm>
          <a:prstGeom prst="rect">
            <a:avLst/>
          </a:prstGeom>
          <a:ln w="12700">
            <a:miter lim="400000"/>
          </a:ln>
        </p:spPr>
      </p:pic>
      <p:sp>
        <p:nvSpPr>
          <p:cNvPr id="503" name="Shape 503"/>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506" name="Shape 506"/>
          <p:cNvSpPr/>
          <p:nvPr/>
        </p:nvSpPr>
        <p:spPr>
          <a:xfrm>
            <a:off x="249958" y="935384"/>
            <a:ext cx="11685322" cy="584775"/>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ctr">
              <a:defRPr sz="4400" u="sng">
                <a:solidFill>
                  <a:srgbClr val="002060"/>
                </a:solidFill>
              </a:defRPr>
            </a:lvl1pPr>
          </a:lstStyle>
          <a:p>
            <a:pPr lvl="0">
              <a:defRPr sz="1800" u="none">
                <a:solidFill>
                  <a:srgbClr val="000000"/>
                </a:solidFill>
              </a:defRPr>
            </a:pPr>
            <a:r>
              <a:rPr lang="cs-CZ" sz="3800" u="sng" dirty="0">
                <a:solidFill>
                  <a:srgbClr val="002060"/>
                </a:solidFill>
              </a:rPr>
              <a:t>Заключения, проверка на резултатите 2</a:t>
            </a:r>
          </a:p>
        </p:txBody>
      </p:sp>
      <p:sp>
        <p:nvSpPr>
          <p:cNvPr id="507" name="Shape 507"/>
          <p:cNvSpPr/>
          <p:nvPr/>
        </p:nvSpPr>
        <p:spPr>
          <a:xfrm>
            <a:off x="249958" y="1639144"/>
            <a:ext cx="11685322" cy="4001095"/>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457200">
              <a:buFont typeface="Arial" panose="020B0604020202020204" pitchFamily="34" charset="0"/>
              <a:buChar char="•"/>
            </a:pPr>
            <a:r>
              <a:rPr lang="cs-CZ" sz="2600" dirty="0">
                <a:solidFill>
                  <a:srgbClr val="002060"/>
                </a:solidFill>
              </a:rPr>
              <a:t>Подготовка: Ясни и добре дефинирани уроци и упражнения. Ако разбират добре крайната цел, учениците могат да използват по-леки и ефективни подходи за изпълнение на определена</a:t>
            </a:r>
            <a:r>
              <a:rPr lang="bg-BG" sz="2600" dirty="0">
                <a:solidFill>
                  <a:srgbClr val="002060"/>
                </a:solidFill>
              </a:rPr>
              <a:t>та</a:t>
            </a:r>
            <a:r>
              <a:rPr lang="cs-CZ" sz="2600" dirty="0">
                <a:solidFill>
                  <a:srgbClr val="002060"/>
                </a:solidFill>
              </a:rPr>
              <a:t> им задача / подготвяне на необходимия за това материал.</a:t>
            </a:r>
            <a:r>
              <a:rPr sz="2600" dirty="0">
                <a:solidFill>
                  <a:srgbClr val="002060"/>
                </a:solidFill>
              </a:rPr>
              <a:t>  </a:t>
            </a:r>
          </a:p>
          <a:p>
            <a:pPr marL="457200" lvl="0" indent="-457200">
              <a:buFont typeface="Arial" panose="020B0604020202020204" pitchFamily="34" charset="0"/>
              <a:buChar char="•"/>
            </a:pPr>
            <a:r>
              <a:rPr lang="cs-CZ" sz="2600" dirty="0">
                <a:solidFill>
                  <a:srgbClr val="002060"/>
                </a:solidFill>
              </a:rPr>
              <a:t>Проверка: Как направих това? Индивидуална оценка и обратна връзка от учителя към ученика относно работата на ученика, която е конкретно свързана с постигането на определената </a:t>
            </a:r>
            <a:r>
              <a:rPr lang="bg-BG" sz="2600" dirty="0">
                <a:solidFill>
                  <a:srgbClr val="002060"/>
                </a:solidFill>
              </a:rPr>
              <a:t>цел </a:t>
            </a:r>
            <a:r>
              <a:rPr lang="cs-CZ" sz="2600" dirty="0">
                <a:solidFill>
                  <a:srgbClr val="002060"/>
                </a:solidFill>
              </a:rPr>
              <a:t>на ученика. Предоставете информация за напредъка на ученика (или липсата на такъв) и предоставете инструкции на ученика, които да му помогнат </a:t>
            </a:r>
            <a:r>
              <a:rPr lang="bg-BG" sz="2600" dirty="0">
                <a:solidFill>
                  <a:srgbClr val="002060"/>
                </a:solidFill>
              </a:rPr>
              <a:t>за </a:t>
            </a:r>
            <a:r>
              <a:rPr lang="cs-CZ" sz="2600">
                <a:solidFill>
                  <a:srgbClr val="002060"/>
                </a:solidFill>
              </a:rPr>
              <a:t>постигането </a:t>
            </a:r>
            <a:r>
              <a:rPr lang="cs-CZ" sz="2600" dirty="0">
                <a:solidFill>
                  <a:srgbClr val="002060"/>
                </a:solidFill>
              </a:rPr>
              <a:t>на </a:t>
            </a:r>
            <a:r>
              <a:rPr lang="cs-CZ" sz="2600">
                <a:solidFill>
                  <a:srgbClr val="002060"/>
                </a:solidFill>
              </a:rPr>
              <a:t>желаните цели </a:t>
            </a:r>
            <a:r>
              <a:rPr lang="cs-CZ" sz="2600" dirty="0">
                <a:solidFill>
                  <a:srgbClr val="002060"/>
                </a:solidFill>
              </a:rPr>
              <a:t>и очакваното ниво</a:t>
            </a:r>
            <a:r>
              <a:rPr lang="cs-CZ" sz="2600" b="1" dirty="0">
                <a:solidFill>
                  <a:srgbClr val="002060"/>
                </a:solidFill>
              </a:rPr>
              <a:t>.</a:t>
            </a:r>
            <a:endParaRPr sz="2600" dirty="0">
              <a:solidFill>
                <a:srgbClr val="002060"/>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36223A4D-3023-401C-B87B-D47558DCCF2C}"/>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4EDCB3E2-1EBA-4425-9C15-3D3A560D8617}"/>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92" name="Shape 92"/>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95" name="Shape 95"/>
          <p:cNvSpPr>
            <a:spLocks noGrp="1"/>
          </p:cNvSpPr>
          <p:nvPr>
            <p:ph type="title"/>
          </p:nvPr>
        </p:nvSpPr>
        <p:spPr>
          <a:xfrm>
            <a:off x="-6761" y="981862"/>
            <a:ext cx="12198760" cy="688766"/>
          </a:xfrm>
          <a:prstGeom prst="rect">
            <a:avLst/>
          </a:prstGeom>
        </p:spPr>
        <p:txBody>
          <a:bodyPr>
            <a:normAutofit fontScale="90000"/>
          </a:bodyPr>
          <a:lstStyle>
            <a:lvl1pPr defTabSz="859536">
              <a:defRPr sz="5600">
                <a:solidFill>
                  <a:srgbClr val="142A9D"/>
                </a:solidFill>
                <a:latin typeface="Calibri"/>
                <a:ea typeface="Calibri"/>
                <a:cs typeface="Calibri"/>
                <a:sym typeface="Calibri"/>
              </a:defRPr>
            </a:lvl1pPr>
          </a:lstStyle>
          <a:p>
            <a:pPr lvl="0" defTabSz="713230">
              <a:defRPr sz="1800" u="none">
                <a:solidFill>
                  <a:srgbClr val="000000"/>
                </a:solidFill>
              </a:defRPr>
            </a:pPr>
            <a:r>
              <a:rPr lang="cs-CZ" sz="4400" u="sng" dirty="0">
                <a:solidFill>
                  <a:srgbClr val="002060"/>
                </a:solidFill>
                <a:sym typeface="Calibri Light"/>
              </a:rPr>
              <a:t>Модули на проекта STARS</a:t>
            </a:r>
          </a:p>
        </p:txBody>
      </p:sp>
      <p:sp>
        <p:nvSpPr>
          <p:cNvPr id="9" name="Shape 96"/>
          <p:cNvSpPr>
            <a:spLocks noGrp="1"/>
          </p:cNvSpPr>
          <p:nvPr>
            <p:ph type="body" idx="1"/>
          </p:nvPr>
        </p:nvSpPr>
        <p:spPr>
          <a:xfrm>
            <a:off x="781665" y="2016189"/>
            <a:ext cx="10826932" cy="3331840"/>
          </a:xfrm>
          <a:prstGeom prst="rect">
            <a:avLst/>
          </a:prstGeom>
        </p:spPr>
        <p:txBody>
          <a:bodyPr>
            <a:normAutofit/>
          </a:bodyPr>
          <a:lstStyle/>
          <a:p>
            <a:pPr algn="just" defTabSz="868680">
              <a:spcBef>
                <a:spcPts val="900"/>
              </a:spcBef>
              <a:defRPr sz="1800"/>
            </a:pPr>
            <a:r>
              <a:rPr lang="sk-SK" sz="2600" dirty="0">
                <a:solidFill>
                  <a:srgbClr val="002060"/>
                </a:solidFill>
              </a:rPr>
              <a:t>#1 	Съзвездия.				</a:t>
            </a:r>
            <a:r>
              <a:rPr lang="en-US" sz="2600" dirty="0">
                <a:solidFill>
                  <a:srgbClr val="002060"/>
                </a:solidFill>
              </a:rPr>
              <a:t>	</a:t>
            </a:r>
            <a:r>
              <a:rPr lang="sk-SK" sz="2600" dirty="0">
                <a:solidFill>
                  <a:srgbClr val="002060"/>
                </a:solidFill>
              </a:rPr>
              <a:t>#6 	Галактическа среда.</a:t>
            </a:r>
          </a:p>
          <a:p>
            <a:pPr algn="just" defTabSz="868680">
              <a:spcBef>
                <a:spcPts val="900"/>
              </a:spcBef>
              <a:defRPr sz="1800"/>
            </a:pPr>
            <a:r>
              <a:rPr lang="sk-SK" sz="2600" dirty="0">
                <a:solidFill>
                  <a:srgbClr val="002060"/>
                </a:solidFill>
              </a:rPr>
              <a:t>#2 	Движение на небесните тела.		#7 	Слънцето и звездите.</a:t>
            </a:r>
          </a:p>
          <a:p>
            <a:pPr lvl="0" algn="just" defTabSz="868680">
              <a:spcBef>
                <a:spcPts val="900"/>
              </a:spcBef>
              <a:defRPr sz="1800"/>
            </a:pPr>
            <a:r>
              <a:rPr lang="sk-SK" sz="2600" dirty="0">
                <a:solidFill>
                  <a:srgbClr val="002060"/>
                </a:solidFill>
              </a:rPr>
              <a:t>#3 	Закон за гравитацията на Нютон.	#8 	Галактика</a:t>
            </a:r>
            <a:r>
              <a:rPr lang="bg-BG" sz="2600" dirty="0">
                <a:solidFill>
                  <a:srgbClr val="002060"/>
                </a:solidFill>
              </a:rPr>
              <a:t>та Млечен път</a:t>
            </a:r>
            <a:r>
              <a:rPr lang="sk-SK" sz="2600" dirty="0">
                <a:solidFill>
                  <a:srgbClr val="002060"/>
                </a:solidFill>
              </a:rPr>
              <a:t> и </a:t>
            </a:r>
            <a:r>
              <a:rPr lang="en-US" sz="2600" dirty="0">
                <a:solidFill>
                  <a:srgbClr val="002060"/>
                </a:solidFill>
              </a:rPr>
              <a:t>								</a:t>
            </a:r>
            <a:r>
              <a:rPr lang="bg-BG" sz="2600" dirty="0">
                <a:solidFill>
                  <a:srgbClr val="002060"/>
                </a:solidFill>
              </a:rPr>
              <a:t>други </a:t>
            </a:r>
            <a:r>
              <a:rPr lang="sk-SK" sz="2600" dirty="0">
                <a:solidFill>
                  <a:srgbClr val="002060"/>
                </a:solidFill>
              </a:rPr>
              <a:t>галактики.</a:t>
            </a:r>
          </a:p>
          <a:p>
            <a:pPr lvl="0" algn="just" defTabSz="868680">
              <a:spcBef>
                <a:spcPts val="900"/>
              </a:spcBef>
              <a:defRPr sz="1800"/>
            </a:pPr>
            <a:r>
              <a:rPr lang="sk-SK" sz="2600" dirty="0">
                <a:solidFill>
                  <a:srgbClr val="002060"/>
                </a:solidFill>
              </a:rPr>
              <a:t>#4 	</a:t>
            </a:r>
            <a:r>
              <a:rPr lang="en-US" sz="2600" dirty="0" err="1">
                <a:solidFill>
                  <a:srgbClr val="002060"/>
                </a:solidFill>
                <a:effectLst/>
                <a:latin typeface="Calibri" panose="020F0502020204030204" pitchFamily="34" charset="0"/>
                <a:ea typeface="Calibri" panose="020F0502020204030204" pitchFamily="34" charset="0"/>
                <a:cs typeface="Arial" panose="020B0604020202020204" pitchFamily="34" charset="0"/>
              </a:rPr>
              <a:t>Изследване</a:t>
            </a:r>
            <a:r>
              <a:rPr lang="sk-SK" sz="2600" dirty="0">
                <a:solidFill>
                  <a:srgbClr val="002060"/>
                </a:solidFill>
              </a:rPr>
              <a:t> на Вселената. 		#9 	Вселената.</a:t>
            </a:r>
          </a:p>
          <a:p>
            <a:pPr algn="just" defTabSz="868680">
              <a:spcBef>
                <a:spcPts val="900"/>
              </a:spcBef>
              <a:defRPr sz="1800"/>
            </a:pPr>
            <a:r>
              <a:rPr lang="sk-SK" sz="2600" dirty="0">
                <a:solidFill>
                  <a:srgbClr val="002060"/>
                </a:solidFill>
              </a:rPr>
              <a:t>#5 	Слънчевата система.			#10	Обсерватории.</a:t>
            </a:r>
          </a:p>
        </p:txBody>
      </p:sp>
    </p:spTree>
    <p:extLst>
      <p:ext uri="{BB962C8B-B14F-4D97-AF65-F5344CB8AC3E}">
        <p14:creationId xmlns:p14="http://schemas.microsoft.com/office/powerpoint/2010/main" val="328520128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1F4DABE8-AE72-4301-BEC5-EAEBFCB9396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709AA62F-BCAB-4629-B7C4-096F41662BB1}"/>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98" name="Shape 98"/>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01" name="Shape 101"/>
          <p:cNvSpPr>
            <a:spLocks noGrp="1"/>
          </p:cNvSpPr>
          <p:nvPr>
            <p:ph type="title"/>
          </p:nvPr>
        </p:nvSpPr>
        <p:spPr>
          <a:xfrm>
            <a:off x="7917" y="1072925"/>
            <a:ext cx="12192000" cy="657240"/>
          </a:xfrm>
          <a:prstGeom prst="rect">
            <a:avLst/>
          </a:prstGeom>
        </p:spPr>
        <p:txBody>
          <a:bodyPr lIns="0" tIns="0" rIns="0" bIns="0">
            <a:normAutofit/>
          </a:bodyPr>
          <a:lstStyle>
            <a:lvl1pPr defTabSz="713230">
              <a:defRPr sz="4600">
                <a:solidFill>
                  <a:srgbClr val="142A9D"/>
                </a:solidFill>
              </a:defRPr>
            </a:lvl1pPr>
          </a:lstStyle>
          <a:p>
            <a:pPr>
              <a:defRPr sz="1800" u="none">
                <a:solidFill>
                  <a:srgbClr val="000000"/>
                </a:solidFill>
              </a:defRPr>
            </a:pPr>
            <a:r>
              <a:rPr lang="sk-SK" sz="4400" u="sng" dirty="0">
                <a:solidFill>
                  <a:srgbClr val="002060"/>
                </a:solidFill>
                <a:latin typeface="Calibri"/>
                <a:cs typeface="Calibri"/>
                <a:sym typeface="Calibri"/>
              </a:rPr>
              <a:t>Как са структурирани модулите</a:t>
            </a:r>
          </a:p>
        </p:txBody>
      </p:sp>
      <p:sp>
        <p:nvSpPr>
          <p:cNvPr id="102" name="Shape 102"/>
          <p:cNvSpPr>
            <a:spLocks noGrp="1"/>
          </p:cNvSpPr>
          <p:nvPr>
            <p:ph type="body" idx="1"/>
          </p:nvPr>
        </p:nvSpPr>
        <p:spPr>
          <a:xfrm>
            <a:off x="92783" y="2036010"/>
            <a:ext cx="11608597" cy="3230635"/>
          </a:xfrm>
          <a:prstGeom prst="rect">
            <a:avLst/>
          </a:prstGeom>
        </p:spPr>
        <p:txBody>
          <a:bodyPr lIns="0" tIns="0" rIns="0" bIns="0">
            <a:noAutofit/>
          </a:bodyPr>
          <a:lstStyle/>
          <a:p>
            <a:pPr lvl="0" algn="just">
              <a:defRPr sz="1800"/>
            </a:pPr>
            <a:r>
              <a:rPr sz="2000" dirty="0"/>
              <a:t>	</a:t>
            </a:r>
            <a:r>
              <a:rPr lang="cs-CZ" sz="2600" dirty="0">
                <a:solidFill>
                  <a:srgbClr val="002060"/>
                </a:solidFill>
              </a:rPr>
              <a:t>Всеки модул е ​​разделен на няколко теми.</a:t>
            </a:r>
            <a:endParaRPr sz="2600" dirty="0">
              <a:solidFill>
                <a:srgbClr val="002060"/>
              </a:solidFill>
            </a:endParaRPr>
          </a:p>
          <a:p>
            <a:pPr lvl="0" algn="just">
              <a:defRPr sz="1800"/>
            </a:pPr>
            <a:r>
              <a:rPr sz="2600">
                <a:solidFill>
                  <a:srgbClr val="002060"/>
                </a:solidFill>
              </a:rPr>
              <a:t>	</a:t>
            </a:r>
            <a:r>
              <a:rPr lang="cs-CZ" sz="2600" dirty="0">
                <a:solidFill>
                  <a:srgbClr val="002060"/>
                </a:solidFill>
              </a:rPr>
              <a:t>Всяка тема съдържа:</a:t>
            </a:r>
          </a:p>
          <a:p>
            <a:pPr marL="1435100" lvl="0" indent="-304800" algn="just">
              <a:buClr>
                <a:srgbClr val="131D84"/>
              </a:buClr>
              <a:buSzPct val="100000"/>
              <a:buFont typeface="Arial"/>
              <a:buChar char="•"/>
              <a:defRPr sz="1800"/>
            </a:pPr>
            <a:r>
              <a:rPr lang="cs-CZ" sz="2000" dirty="0">
                <a:solidFill>
                  <a:srgbClr val="002060"/>
                </a:solidFill>
              </a:rPr>
              <a:t>Кратко въведение и ключови думи.</a:t>
            </a:r>
            <a:endParaRPr sz="2000" dirty="0">
              <a:solidFill>
                <a:srgbClr val="002060"/>
              </a:solidFill>
            </a:endParaRPr>
          </a:p>
          <a:p>
            <a:pPr marL="1435100" lvl="0" indent="-304800" algn="l">
              <a:buClr>
                <a:srgbClr val="131D84"/>
              </a:buClr>
              <a:buSzPct val="100000"/>
              <a:buFont typeface="Arial"/>
              <a:buChar char="•"/>
              <a:defRPr sz="1800"/>
            </a:pPr>
            <a:r>
              <a:rPr lang="cs-CZ" sz="2000" dirty="0">
                <a:solidFill>
                  <a:srgbClr val="002060"/>
                </a:solidFill>
              </a:rPr>
              <a:t>Теоретична част за учителя - дава базисната информация, необходима за подготвяне на урок по тази тема (в някои случаи и линкове към допълнителни материали в интернет).</a:t>
            </a:r>
          </a:p>
          <a:p>
            <a:pPr marL="1435100" lvl="0" indent="-304800" algn="l">
              <a:buClr>
                <a:srgbClr val="131D84"/>
              </a:buClr>
              <a:buSzPct val="100000"/>
              <a:buFont typeface="Arial"/>
              <a:buChar char="•"/>
              <a:defRPr sz="1800"/>
            </a:pPr>
            <a:r>
              <a:rPr lang="cs-CZ" sz="2000" dirty="0">
                <a:solidFill>
                  <a:srgbClr val="002060"/>
                </a:solidFill>
              </a:rPr>
              <a:t>Практически упражнения и тестове за ученика - (в повечето случаи) готови за ползване в класната стая, придружени с отговори.</a:t>
            </a:r>
            <a:endParaRPr sz="2000" dirty="0">
              <a:solidFill>
                <a:srgbClr val="002060"/>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FAFEDBA9-8232-46EB-B435-372FD91950AE}"/>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661739D2-11F9-42BA-A045-07F1C81794BD}"/>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04" name="Shape 104"/>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08" name="Shape 108"/>
          <p:cNvSpPr/>
          <p:nvPr/>
        </p:nvSpPr>
        <p:spPr>
          <a:xfrm>
            <a:off x="748072" y="2191194"/>
            <a:ext cx="11198505" cy="2000548"/>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502057" lvl="0" indent="-502057">
              <a:buClr>
                <a:srgbClr val="002060"/>
              </a:buClr>
              <a:buSzPct val="100000"/>
              <a:buAutoNum type="arabicPeriod"/>
            </a:pPr>
            <a:r>
              <a:rPr lang="sk-SK" sz="2600" dirty="0">
                <a:solidFill>
                  <a:srgbClr val="002060"/>
                </a:solidFill>
              </a:rPr>
              <a:t>Прочетете внимателно теоретичната част за учителя.</a:t>
            </a:r>
          </a:p>
          <a:p>
            <a:pPr lvl="0"/>
            <a:endParaRPr lang="sk-SK" sz="2600" dirty="0">
              <a:solidFill>
                <a:srgbClr val="002060"/>
              </a:solidFill>
            </a:endParaRPr>
          </a:p>
          <a:p>
            <a:pPr marL="502057" lvl="0" indent="-502057">
              <a:buClr>
                <a:srgbClr val="002060"/>
              </a:buClr>
              <a:buSzPct val="100000"/>
              <a:buAutoNum type="arabicPeriod" startAt="2"/>
            </a:pPr>
            <a:r>
              <a:rPr lang="sk-SK" sz="2600" dirty="0">
                <a:solidFill>
                  <a:srgbClr val="002060"/>
                </a:solidFill>
              </a:rPr>
              <a:t>Ако имате въпроси, потърсете повече материали в уебсайта на проекта (project-stars.com) или на други интернет страници.</a:t>
            </a:r>
            <a:br>
              <a:rPr lang="sk-SK" sz="2600" dirty="0">
                <a:solidFill>
                  <a:srgbClr val="002060"/>
                </a:solidFill>
              </a:rPr>
            </a:br>
            <a:r>
              <a:rPr lang="sk-SK" sz="2600" dirty="0">
                <a:solidFill>
                  <a:srgbClr val="002060"/>
                </a:solidFill>
              </a:rPr>
              <a:t> </a:t>
            </a:r>
          </a:p>
          <a:p>
            <a:pPr lvl="0"/>
            <a:r>
              <a:rPr lang="sk-SK" sz="2600" dirty="0">
                <a:solidFill>
                  <a:srgbClr val="002060"/>
                </a:solidFill>
              </a:rPr>
              <a:t>	</a:t>
            </a:r>
            <a:r>
              <a:rPr lang="sk-SK" sz="2600" dirty="0">
                <a:solidFill>
                  <a:srgbClr val="F22D25"/>
                </a:solidFill>
              </a:rPr>
              <a:t>Внимание! Убедете се, че източниците са достоверни!</a:t>
            </a:r>
          </a:p>
        </p:txBody>
      </p:sp>
      <p:sp>
        <p:nvSpPr>
          <p:cNvPr id="9" name="Shape 114">
            <a:extLst>
              <a:ext uri="{FF2B5EF4-FFF2-40B4-BE49-F238E27FC236}">
                <a16:creationId xmlns:a16="http://schemas.microsoft.com/office/drawing/2014/main" id="{C62839CD-CF2A-4145-ADA6-6B29B2B191F0}"/>
              </a:ext>
            </a:extLst>
          </p:cNvPr>
          <p:cNvSpPr/>
          <p:nvPr/>
        </p:nvSpPr>
        <p:spPr>
          <a:xfrm>
            <a:off x="-6762" y="1101784"/>
            <a:ext cx="12198761"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sz="4400" u="sng">
                <a:solidFill>
                  <a:srgbClr val="002060"/>
                </a:solidFill>
              </a:rPr>
              <a:t> </a:t>
            </a:r>
            <a:r>
              <a:rPr lang="sk-SK" sz="4400" u="sng" dirty="0">
                <a:solidFill>
                  <a:srgbClr val="002060"/>
                </a:solidFill>
              </a:rPr>
              <a:t>Как да подходим към материала 1</a:t>
            </a:r>
            <a:endParaRPr sz="4400" u="sng" dirty="0">
              <a:solidFill>
                <a:srgbClr val="002060"/>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57766CD6-1A30-4EC7-9007-558110A5F9D7}"/>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D2AFB0D9-C260-4509-8235-3A828CA36B4C}"/>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10" name="Shape 110"/>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13" name="Shape 113"/>
          <p:cNvSpPr/>
          <p:nvPr/>
        </p:nvSpPr>
        <p:spPr>
          <a:xfrm>
            <a:off x="668185" y="2181619"/>
            <a:ext cx="11198506" cy="2831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buClr>
                <a:srgbClr val="002163"/>
              </a:buClr>
            </a:pPr>
            <a:r>
              <a:rPr lang="sk-SK" sz="2600" dirty="0">
                <a:solidFill>
                  <a:srgbClr val="002163"/>
                </a:solidFill>
              </a:rPr>
              <a:t>При подготовка на теоретичната част:</a:t>
            </a:r>
            <a:endParaRPr lang="en-US" sz="2600" dirty="0">
              <a:solidFill>
                <a:srgbClr val="002163"/>
              </a:solidFill>
            </a:endParaRPr>
          </a:p>
          <a:p>
            <a:pPr lvl="0">
              <a:buClr>
                <a:srgbClr val="002163"/>
              </a:buClr>
            </a:pPr>
            <a:endParaRPr lang="sk-SK" sz="2600" dirty="0">
              <a:solidFill>
                <a:srgbClr val="002163"/>
              </a:solidFill>
            </a:endParaRPr>
          </a:p>
          <a:p>
            <a:pPr lvl="0"/>
            <a:r>
              <a:rPr lang="sk-SK" sz="2200" dirty="0">
                <a:solidFill>
                  <a:srgbClr val="002163"/>
                </a:solidFill>
              </a:rPr>
              <a:t>По принцип темата за безтегловността може да бъде по-сложна, тъй като учениците обикновено не се срещат със състоянието на безтегловност. Близо до Земята състояние на безтегловност е възможно да се наблюдава по време на свободно падане. Терминът „ускорение“ </a:t>
            </a:r>
            <a:r>
              <a:rPr lang="bg-BG" sz="2200" dirty="0">
                <a:solidFill>
                  <a:srgbClr val="002163"/>
                </a:solidFill>
              </a:rPr>
              <a:t>не </a:t>
            </a:r>
            <a:r>
              <a:rPr lang="sk-SK" sz="2200" dirty="0">
                <a:solidFill>
                  <a:srgbClr val="002163"/>
                </a:solidFill>
              </a:rPr>
              <a:t>се използва често в началното училище, но въпреки това го използваме в материала. Разграничаваме също „гравитационна сила“, „сила на тежестта“ и „тегло“, въпреки че в началното училище се използва само терминът „гравитационна сила“.</a:t>
            </a:r>
          </a:p>
        </p:txBody>
      </p:sp>
      <p:sp>
        <p:nvSpPr>
          <p:cNvPr id="114" name="Shape 114"/>
          <p:cNvSpPr/>
          <p:nvPr/>
        </p:nvSpPr>
        <p:spPr>
          <a:xfrm>
            <a:off x="-6761" y="1101784"/>
            <a:ext cx="12198761"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sk-SK" sz="4400" u="sng" dirty="0">
                <a:solidFill>
                  <a:srgbClr val="002060"/>
                </a:solidFill>
              </a:rPr>
              <a:t> Как да подходим към материала 2</a:t>
            </a:r>
            <a:endParaRPr sz="4400" u="sng" dirty="0">
              <a:solidFill>
                <a:srgbClr val="002060"/>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4CEB8788-6861-4F51-902A-57CA98832C78}"/>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0C739F15-AB8A-472A-9547-7741D95343D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16" name="Shape 116"/>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20" name="Shape 120"/>
          <p:cNvSpPr/>
          <p:nvPr/>
        </p:nvSpPr>
        <p:spPr>
          <a:xfrm>
            <a:off x="463549" y="1880223"/>
            <a:ext cx="11155295" cy="34470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457200" lvl="0" indent="-457200">
              <a:buClr>
                <a:srgbClr val="002060"/>
              </a:buClr>
              <a:buSzPct val="100000"/>
              <a:buFont typeface="+mj-lt"/>
              <a:buAutoNum type="arabicPeriod" startAt="3"/>
            </a:pPr>
            <a:r>
              <a:rPr lang="cs-CZ" sz="2200" dirty="0">
                <a:solidFill>
                  <a:srgbClr val="002060"/>
                </a:solidFill>
              </a:rPr>
              <a:t>Прочетете внимателно практическите упражнения и  отговорите към тях.</a:t>
            </a:r>
            <a:endParaRPr sz="2200" dirty="0">
              <a:solidFill>
                <a:srgbClr val="002060"/>
              </a:solidFill>
            </a:endParaRPr>
          </a:p>
          <a:p>
            <a:pPr lvl="0"/>
            <a:endParaRPr sz="2400" dirty="0">
              <a:solidFill>
                <a:srgbClr val="002060"/>
              </a:solidFill>
            </a:endParaRPr>
          </a:p>
          <a:p>
            <a:pPr marL="457200" lvl="0" indent="-457200">
              <a:buClr>
                <a:srgbClr val="002060"/>
              </a:buClr>
              <a:buSzPct val="100000"/>
              <a:buFont typeface="+mj-lt"/>
              <a:buAutoNum type="arabicPeriod" startAt="4"/>
            </a:pPr>
            <a:r>
              <a:rPr lang="cs-CZ" sz="2200" dirty="0">
                <a:solidFill>
                  <a:srgbClr val="002060"/>
                </a:solidFill>
              </a:rPr>
              <a:t> Ако имате въпроси, потърсете отговор в допълнителните материали и/или в страницата на проекта (project-stars.com) или на други интернет страници. Внимание! Убедете се, че източниците са достоверни!</a:t>
            </a:r>
            <a:br>
              <a:rPr lang="cs-CZ" sz="2200" dirty="0">
                <a:solidFill>
                  <a:srgbClr val="002060"/>
                </a:solidFill>
              </a:rPr>
            </a:br>
            <a:endParaRPr sz="2400" dirty="0">
              <a:solidFill>
                <a:srgbClr val="002163"/>
              </a:solidFill>
            </a:endParaRPr>
          </a:p>
          <a:p>
            <a:pPr marL="457200" lvl="0" indent="-457200">
              <a:buClr>
                <a:srgbClr val="002163"/>
              </a:buClr>
              <a:buSzPct val="100000"/>
              <a:buFont typeface="+mj-lt"/>
              <a:buAutoNum type="arabicPeriod" startAt="5"/>
            </a:pPr>
            <a:r>
              <a:rPr lang="cs-CZ" sz="2200" dirty="0">
                <a:solidFill>
                  <a:srgbClr val="002163"/>
                </a:solidFill>
              </a:rPr>
              <a:t>В зависимост от теоретичната част, подберете практически упражнения за илюстриране на материала.  Може да потърсите други упражнения в допълнителните материали и/или в страницата на проекта (project-stars.com) или на други интернет страници. Внимание! Убедете се, че източниците са достоверни!</a:t>
            </a:r>
            <a:endParaRPr lang="cs-CZ" sz="2200" dirty="0">
              <a:solidFill>
                <a:srgbClr val="F22D25"/>
              </a:solidFill>
            </a:endParaRPr>
          </a:p>
        </p:txBody>
      </p:sp>
      <p:sp>
        <p:nvSpPr>
          <p:cNvPr id="9" name="Shape 114">
            <a:extLst>
              <a:ext uri="{FF2B5EF4-FFF2-40B4-BE49-F238E27FC236}">
                <a16:creationId xmlns:a16="http://schemas.microsoft.com/office/drawing/2014/main" id="{17C274E4-3DE8-4357-B821-416555839368}"/>
              </a:ext>
            </a:extLst>
          </p:cNvPr>
          <p:cNvSpPr/>
          <p:nvPr/>
        </p:nvSpPr>
        <p:spPr>
          <a:xfrm>
            <a:off x="4536" y="900245"/>
            <a:ext cx="12198761"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cs-CZ" sz="4400" u="sng" dirty="0">
                <a:solidFill>
                  <a:srgbClr val="002060"/>
                </a:solidFill>
              </a:rPr>
              <a:t> Как да подходим към материала 3</a:t>
            </a:r>
            <a:endParaRPr sz="4400" u="sng" dirty="0">
              <a:solidFill>
                <a:srgbClr val="002060"/>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26" name="Shape 126"/>
          <p:cNvSpPr/>
          <p:nvPr/>
        </p:nvSpPr>
        <p:spPr>
          <a:xfrm>
            <a:off x="496747" y="1895860"/>
            <a:ext cx="11198506" cy="3385542"/>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457200">
              <a:buClr>
                <a:srgbClr val="002060"/>
              </a:buClr>
              <a:buSzPct val="100000"/>
              <a:buFont typeface="+mj-lt"/>
              <a:buAutoNum type="arabicPeriod" startAt="6"/>
            </a:pPr>
            <a:r>
              <a:rPr lang="cs-CZ" sz="2200" dirty="0">
                <a:solidFill>
                  <a:srgbClr val="002060"/>
                </a:solidFill>
              </a:rPr>
              <a:t>Имайте предвид, че за някои от упражненията се изискват допълнителни материали, които едва ли са </a:t>
            </a:r>
            <a:r>
              <a:rPr lang="bg-BG" sz="2200" dirty="0">
                <a:solidFill>
                  <a:srgbClr val="002060"/>
                </a:solidFill>
              </a:rPr>
              <a:t>налични</a:t>
            </a:r>
            <a:r>
              <a:rPr lang="cs-CZ" sz="2200" dirty="0">
                <a:solidFill>
                  <a:srgbClr val="002060"/>
                </a:solidFill>
              </a:rPr>
              <a:t> в класната стая. За тях е необходимо да се подготвите предварително - или вие да ги предоставите на учениците, или да предупредите учениците да си ги набавят!</a:t>
            </a:r>
            <a:endParaRPr sz="2200" dirty="0">
              <a:solidFill>
                <a:srgbClr val="002060"/>
              </a:solidFill>
            </a:endParaRPr>
          </a:p>
          <a:p>
            <a:pPr marL="457200" lvl="0" indent="-457200">
              <a:buClr>
                <a:srgbClr val="002060"/>
              </a:buClr>
              <a:buSzPct val="100000"/>
              <a:buFont typeface="+mj-lt"/>
              <a:buAutoNum type="arabicPeriod" startAt="7"/>
            </a:pPr>
            <a:r>
              <a:rPr lang="cs-CZ" sz="2200" dirty="0">
                <a:solidFill>
                  <a:srgbClr val="002060"/>
                </a:solidFill>
              </a:rPr>
              <a:t>Препоръчваме ви да изпробвате избрани упражнения и да си направите своя собствена преценка предвид сложността и времето, необходимо за тяхното изпълнение. Ако прецените, можете да правите промени, съкращения, улеснения и т.н. в упражненията, стига това да не нарушава физическия смисъл на заданията.</a:t>
            </a:r>
            <a:endParaRPr sz="2400" dirty="0">
              <a:solidFill>
                <a:srgbClr val="002163"/>
              </a:solidFill>
            </a:endParaRPr>
          </a:p>
          <a:p>
            <a:pPr marL="457200" lvl="0" indent="-457200">
              <a:buClr>
                <a:srgbClr val="002163"/>
              </a:buClr>
              <a:buSzPct val="100000"/>
              <a:buFont typeface="+mj-lt"/>
              <a:buAutoNum type="arabicPeriod" startAt="8"/>
            </a:pPr>
            <a:r>
              <a:rPr lang="cs-CZ" sz="2200" dirty="0">
                <a:solidFill>
                  <a:srgbClr val="002163"/>
                </a:solidFill>
              </a:rPr>
              <a:t>По ваша преценка, можете да дадете някои от упражненията (или част от тях) за домашно - да се направи предварителна подготовка, или да се довърши вкъщи. </a:t>
            </a:r>
            <a:endParaRPr sz="2200" dirty="0">
              <a:solidFill>
                <a:srgbClr val="002163"/>
              </a:solidFill>
            </a:endParaRPr>
          </a:p>
        </p:txBody>
      </p:sp>
      <p:sp>
        <p:nvSpPr>
          <p:cNvPr id="7" name="Shape 114">
            <a:extLst>
              <a:ext uri="{FF2B5EF4-FFF2-40B4-BE49-F238E27FC236}">
                <a16:creationId xmlns:a16="http://schemas.microsoft.com/office/drawing/2014/main" id="{4FF6AEB2-B1EB-48CA-89F9-0BEA488A7F26}"/>
              </a:ext>
            </a:extLst>
          </p:cNvPr>
          <p:cNvSpPr/>
          <p:nvPr/>
        </p:nvSpPr>
        <p:spPr>
          <a:xfrm>
            <a:off x="4536" y="958442"/>
            <a:ext cx="12198761"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cs-CZ" dirty="0"/>
              <a:t>  </a:t>
            </a:r>
            <a:r>
              <a:rPr sz="4400" u="sng" dirty="0">
                <a:solidFill>
                  <a:srgbClr val="002060"/>
                </a:solidFill>
              </a:rPr>
              <a:t> </a:t>
            </a:r>
            <a:r>
              <a:rPr lang="sk-SK" sz="4400" u="sng" dirty="0">
                <a:solidFill>
                  <a:srgbClr val="002060"/>
                </a:solidFill>
              </a:rPr>
              <a:t>Как да подходим към материала 4</a:t>
            </a:r>
            <a:endParaRPr sz="4400" u="sng" dirty="0">
              <a:solidFill>
                <a:srgbClr val="002060"/>
              </a:solidFill>
            </a:endParaRPr>
          </a:p>
        </p:txBody>
      </p:sp>
      <p:pic>
        <p:nvPicPr>
          <p:cNvPr id="8" name="image2.jpg">
            <a:extLst>
              <a:ext uri="{FF2B5EF4-FFF2-40B4-BE49-F238E27FC236}">
                <a16:creationId xmlns:a16="http://schemas.microsoft.com/office/drawing/2014/main" id="{D6DA53BC-1A43-4671-9D80-69E6DB3E3E8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9" name="image1.png">
            <a:extLst>
              <a:ext uri="{FF2B5EF4-FFF2-40B4-BE49-F238E27FC236}">
                <a16:creationId xmlns:a16="http://schemas.microsoft.com/office/drawing/2014/main" id="{D8D5E18E-20A1-4D31-BBD7-E0497C007662}"/>
              </a:ext>
            </a:extLst>
          </p:cNvPr>
          <p:cNvPicPr/>
          <p:nvPr/>
        </p:nvPicPr>
        <p:blipFill rotWithShape="1">
          <a:blip r:embed="rId3"/>
          <a:srcRect t="8893" b="13838"/>
          <a:stretch/>
        </p:blipFill>
        <p:spPr>
          <a:xfrm>
            <a:off x="1254255" y="0"/>
            <a:ext cx="9683489" cy="1101784"/>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D8A46CFB-C2C3-482B-8175-3780BFCF28FA}"/>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9B96CC1A-5494-47C6-BD7F-49BB45CFCFC2}"/>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28" name="Shape 128"/>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Настоящата публикация отразява единствено представите на авторите и нито Словашката Национална агенция, нито Европейската комисия носят отговорност за използването по какъвто и да е начин на съдържащата се в нея информация.</a:t>
            </a:r>
          </a:p>
        </p:txBody>
      </p:sp>
      <p:sp>
        <p:nvSpPr>
          <p:cNvPr id="131" name="Shape 131"/>
          <p:cNvSpPr/>
          <p:nvPr/>
        </p:nvSpPr>
        <p:spPr>
          <a:xfrm>
            <a:off x="-6763" y="1054369"/>
            <a:ext cx="12198761"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cs-CZ" sz="4400" u="sng" dirty="0" err="1">
                <a:solidFill>
                  <a:srgbClr val="002060"/>
                </a:solidFill>
              </a:rPr>
              <a:t>Модул 3 – съдържание:</a:t>
            </a:r>
          </a:p>
        </p:txBody>
      </p:sp>
      <p:sp>
        <p:nvSpPr>
          <p:cNvPr id="132" name="Shape 132"/>
          <p:cNvSpPr/>
          <p:nvPr/>
        </p:nvSpPr>
        <p:spPr>
          <a:xfrm>
            <a:off x="349347" y="2161102"/>
            <a:ext cx="11685322" cy="206210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cs-CZ" sz="3600" dirty="0">
                <a:solidFill>
                  <a:srgbClr val="002060"/>
                </a:solidFill>
              </a:rPr>
              <a:t>3.1 Закон за гравитацията на Нютон</a:t>
            </a:r>
            <a:endParaRPr sz="3600" dirty="0">
              <a:solidFill>
                <a:srgbClr val="002060"/>
              </a:solidFill>
            </a:endParaRPr>
          </a:p>
          <a:p>
            <a:pPr lvl="1"/>
            <a:r>
              <a:rPr sz="2800" dirty="0">
                <a:solidFill>
                  <a:srgbClr val="002060"/>
                </a:solidFill>
              </a:rPr>
              <a:t>	</a:t>
            </a:r>
            <a:r>
              <a:rPr lang="cs-CZ" sz="2800" dirty="0" err="1">
                <a:solidFill>
                  <a:srgbClr val="002060"/>
                </a:solidFill>
              </a:rPr>
              <a:t>Закон за гравитацията</a:t>
            </a:r>
            <a:endParaRPr sz="2200" dirty="0">
              <a:solidFill>
                <a:srgbClr val="002060"/>
              </a:solidFill>
            </a:endParaRPr>
          </a:p>
          <a:p>
            <a:pPr lvl="0"/>
            <a:r>
              <a:rPr lang="cs-CZ" sz="3600" dirty="0">
                <a:solidFill>
                  <a:srgbClr val="002060"/>
                </a:solidFill>
              </a:rPr>
              <a:t>3.2 Безтегловност </a:t>
            </a:r>
            <a:endParaRPr sz="3600" dirty="0">
              <a:solidFill>
                <a:srgbClr val="002060"/>
              </a:solidFill>
            </a:endParaRPr>
          </a:p>
          <a:p>
            <a:pPr lvl="1"/>
            <a:r>
              <a:rPr sz="2800" dirty="0">
                <a:solidFill>
                  <a:srgbClr val="002060"/>
                </a:solidFill>
              </a:rPr>
              <a:t>	</a:t>
            </a:r>
            <a:r>
              <a:rPr lang="cs-CZ" sz="2800" dirty="0">
                <a:solidFill>
                  <a:srgbClr val="002060"/>
                </a:solidFill>
              </a:rPr>
              <a:t>Свободно падане. Симулация на състояние на безтегловност</a:t>
            </a:r>
            <a:endParaRPr sz="2400" dirty="0">
              <a:solidFill>
                <a:srgbClr val="002060"/>
              </a:solidFill>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1265</TotalTime>
  <Words>2624</Words>
  <Application>Microsoft Office PowerPoint</Application>
  <PresentationFormat>Širokouhlá</PresentationFormat>
  <Paragraphs>137</Paragraphs>
  <Slides>21</Slides>
  <Notes>3</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21</vt:i4>
      </vt:variant>
    </vt:vector>
  </HeadingPairs>
  <TitlesOfParts>
    <vt:vector size="29" baseType="lpstr">
      <vt:lpstr>Arial</vt:lpstr>
      <vt:lpstr>Avenir Roman</vt:lpstr>
      <vt:lpstr>Calibri</vt:lpstr>
      <vt:lpstr>Calibri Light</vt:lpstr>
      <vt:lpstr>Franklin Gothic Book</vt:lpstr>
      <vt:lpstr>Verdana</vt:lpstr>
      <vt:lpstr>Verdana Bold</vt:lpstr>
      <vt:lpstr>Default</vt:lpstr>
      <vt:lpstr>Prezentácia programu PowerPoint</vt:lpstr>
      <vt:lpstr>Prezentácia programu PowerPoint</vt:lpstr>
      <vt:lpstr>Модули на проекта STARS</vt:lpstr>
      <vt:lpstr>Как са структурирани модулите</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Lubka</dc:creator>
  <cp:lastModifiedBy>Andrea</cp:lastModifiedBy>
  <cp:revision>122</cp:revision>
  <dcterms:modified xsi:type="dcterms:W3CDTF">2020-10-13T20:13:59Z</dcterms:modified>
</cp:coreProperties>
</file>