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3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18" r:id="rId12"/>
    <p:sldId id="268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16" r:id="rId22"/>
    <p:sldId id="317" r:id="rId23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1" autoAdjust="0"/>
    <p:restoredTop sz="93829" autoAdjust="0"/>
  </p:normalViewPr>
  <p:slideViewPr>
    <p:cSldViewPr snapToGrid="0">
      <p:cViewPr varScale="1">
        <p:scale>
          <a:sx n="82" d="100"/>
          <a:sy n="82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oject-star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2.jpg"/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1.png"/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-6761" y="1049639"/>
            <a:ext cx="12198761" cy="60068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Project:</a:t>
            </a:r>
            <a:r>
              <a:rPr sz="800">
                <a:latin typeface="Verdana"/>
                <a:ea typeface="Verdana"/>
                <a:cs typeface="Verdana"/>
                <a:sym typeface="Verdana"/>
              </a:rPr>
              <a:t> STARS (Successfully Teaching AstRonomy in Schools)		 			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"/>
                <a:ea typeface="Verdana"/>
                <a:cs typeface="Verdana"/>
                <a:sym typeface="Verdana"/>
              </a:rPr>
              <a:t>This project has been funded with the support of the Erasmus+ Programme, K2 Action, Strategic Partnerships in School Education.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 Agreement Number:</a:t>
            </a:r>
            <a:r>
              <a:rPr sz="8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800"/>
              <a:t>2017-1-SK01-KA201-035344 				</a:t>
            </a:r>
          </a:p>
        </p:txBody>
      </p:sp>
      <p:sp>
        <p:nvSpPr>
          <p:cNvPr id="58" name="Shape 5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9" name="Shape 59"/>
          <p:cNvSpPr/>
          <p:nvPr/>
        </p:nvSpPr>
        <p:spPr>
          <a:xfrm>
            <a:off x="-6761" y="1847151"/>
            <a:ext cx="12198761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cs-CZ" sz="5400" b="1" dirty="0">
                <a:solidFill>
                  <a:srgbClr val="843C0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Tréninkový program pro učitele (O2)</a:t>
            </a:r>
          </a:p>
          <a:p>
            <a:pPr lvl="0" algn="ctr"/>
            <a:endParaRPr lang="cs-CZ" sz="1000" dirty="0"/>
          </a:p>
          <a:p>
            <a:pPr lvl="0" algn="ctr"/>
            <a:r>
              <a:rPr lang="cs-CZ" sz="4400" b="1" dirty="0">
                <a:solidFill>
                  <a:srgbClr val="002060"/>
                </a:solidFill>
              </a:rPr>
              <a:t>Modul #3</a:t>
            </a:r>
          </a:p>
          <a:p>
            <a:pPr lvl="0" algn="ctr"/>
            <a:r>
              <a:rPr lang="cs-CZ" sz="4400" b="1" u="sng" dirty="0">
                <a:solidFill>
                  <a:srgbClr val="002060"/>
                </a:solidFill>
              </a:rPr>
              <a:t>Newtonův gravitační zákon</a:t>
            </a:r>
            <a:br>
              <a:rPr lang="cs-CZ" sz="4400" b="1" dirty="0">
                <a:solidFill>
                  <a:srgbClr val="002060"/>
                </a:solidFill>
              </a:rPr>
            </a:br>
            <a:r>
              <a:rPr lang="cs-CZ" sz="4400" b="1" dirty="0">
                <a:solidFill>
                  <a:srgbClr val="002060"/>
                </a:solidFill>
              </a:rPr>
              <a:t>Newtonův gravitační zákon, stav beztíže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5425EE1-9285-4AE9-A3D0-0B1DB805585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BD85AAD-3E33-4E52-9FF5-B942E32B6916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37" name="Shape 137"/>
          <p:cNvSpPr/>
          <p:nvPr/>
        </p:nvSpPr>
        <p:spPr>
          <a:xfrm>
            <a:off x="0" y="1042734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Teoretický obsah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49958" y="1830053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3</a:t>
            </a:r>
            <a:r>
              <a:rPr sz="3600" dirty="0">
                <a:solidFill>
                  <a:srgbClr val="002060"/>
                </a:solidFill>
              </a:rPr>
              <a:t>.</a:t>
            </a:r>
            <a:r>
              <a:rPr lang="cs-CZ" sz="3600" dirty="0">
                <a:solidFill>
                  <a:srgbClr val="002060"/>
                </a:solidFill>
              </a:rPr>
              <a:t>1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Newtonův gravitační zákon</a:t>
            </a:r>
            <a:endParaRPr sz="3600" dirty="0">
              <a:solidFill>
                <a:srgbClr val="002060"/>
              </a:solidFill>
            </a:endParaRP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Newtonův gravitační zákon.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5425EE1-9285-4AE9-A3D0-0B1DB805585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BD85AAD-3E33-4E52-9FF5-B942E32B6916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37" name="Shape 137"/>
          <p:cNvSpPr/>
          <p:nvPr/>
        </p:nvSpPr>
        <p:spPr>
          <a:xfrm>
            <a:off x="0" y="1042734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Teoretický obsah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49958" y="1830053"/>
            <a:ext cx="11685322" cy="366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3</a:t>
            </a:r>
            <a:r>
              <a:rPr sz="3600" dirty="0">
                <a:solidFill>
                  <a:srgbClr val="002060"/>
                </a:solidFill>
              </a:rPr>
              <a:t>.</a:t>
            </a:r>
            <a:r>
              <a:rPr lang="cs-CZ" sz="3600" dirty="0">
                <a:solidFill>
                  <a:srgbClr val="002060"/>
                </a:solidFill>
              </a:rPr>
              <a:t>2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Stav beztíže</a:t>
            </a:r>
            <a:endParaRPr sz="3600" dirty="0">
              <a:solidFill>
                <a:srgbClr val="002060"/>
              </a:solidFill>
            </a:endParaRP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Gravitační síla, tíhová síla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volný pád a vrh těles;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pohyb po oběžné dráze a v kosmickém prostoru;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simulace stavu beztíže;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stav beztíže a vliv na život;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fyzikální děje ve stavu beztíže;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využití stavu beztíže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14630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1C18904F-1950-41AD-91F0-AD8C93268D2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4D019DC-F0A9-4F96-9483-B2CDA3C8181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55" name="Shape 155"/>
          <p:cNvSpPr/>
          <p:nvPr/>
        </p:nvSpPr>
        <p:spPr>
          <a:xfrm>
            <a:off x="0" y="1054369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Seznam praktických cvičení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61256" y="1941135"/>
            <a:ext cx="11685322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4" action="ppaction://hlinksldjump"/>
              </a:rPr>
              <a:t>3.1.1	Měsíc v dálce…jaké?!</a:t>
            </a:r>
            <a:r>
              <a:rPr sz="1600" dirty="0">
                <a:solidFill>
                  <a:srgbClr val="002060"/>
                </a:solidFill>
                <a:hlinkClick r:id="rId4" action="ppaction://hlinksldjump"/>
              </a:rPr>
              <a:t> </a:t>
            </a:r>
            <a:endParaRPr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5" action="ppaction://hlinksldjump"/>
              </a:rPr>
              <a:t>3.2.1	Gravitační pole v okolí Země</a:t>
            </a: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6" action="ppaction://hlinksldjump"/>
              </a:rPr>
              <a:t>3.2.2	Demonstrace stavu beztíže při volném pádu</a:t>
            </a: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7" action="ppaction://hlinksldjump"/>
              </a:rPr>
              <a:t>3.2.3	Chování kapaliny ve stavu beztíže</a:t>
            </a:r>
            <a:endParaRPr lang="cs-CZ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3.1.1</a:t>
            </a:r>
            <a:r>
              <a:rPr sz="3200" dirty="0">
                <a:solidFill>
                  <a:srgbClr val="02236A"/>
                </a:solidFill>
              </a:rPr>
              <a:t> </a:t>
            </a:r>
            <a:r>
              <a:rPr lang="cs-CZ" sz="3200" dirty="0">
                <a:solidFill>
                  <a:srgbClr val="02236A"/>
                </a:solidFill>
              </a:rPr>
              <a:t>Úloha II: Měsíc v dálce...jaké?!</a:t>
            </a:r>
            <a:endParaRPr sz="3200" dirty="0">
              <a:solidFill>
                <a:srgbClr val="02236A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61256" y="3483103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nářadí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az-Cyrl-AZ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Kalkulačka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179565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</a:t>
            </a:r>
            <a:r>
              <a:rPr sz="3600" dirty="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Žák vypočítá vzdálenost Měsíce od Země na základně znalosti gravitačního zrychlení a oběžné doby Měsíce</a:t>
            </a:r>
            <a:r>
              <a:rPr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1832696"/>
            <a:ext cx="11685322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část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Odhad vzdálenosti Měsíce od Země. Pojmy obvykle nepoužívané na základní škole (gravitační zrychlení). Aplikace Newtonova gravitačního zákona a třetího Keplerova zákona. Převody jednotek.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99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</a:t>
            </a:r>
            <a:r>
              <a:rPr lang="cs-CZ" sz="4400" u="sng" dirty="0" err="1">
                <a:solidFill>
                  <a:srgbClr val="02236A"/>
                </a:solidFill>
              </a:rPr>
              <a:t>cvičenie</a:t>
            </a:r>
            <a:r>
              <a:rPr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3.1.1</a:t>
            </a:r>
            <a:r>
              <a:rPr sz="3200" dirty="0">
                <a:solidFill>
                  <a:srgbClr val="02236A"/>
                </a:solidFill>
              </a:rPr>
              <a:t> </a:t>
            </a:r>
            <a:r>
              <a:rPr lang="cs-CZ" sz="3200" dirty="0">
                <a:solidFill>
                  <a:srgbClr val="02236A"/>
                </a:solidFill>
              </a:rPr>
              <a:t>Úloha II: </a:t>
            </a:r>
            <a:r>
              <a:rPr lang="cs-CZ" sz="3200" dirty="0" err="1">
                <a:solidFill>
                  <a:srgbClr val="02236A"/>
                </a:solidFill>
              </a:rPr>
              <a:t>Mesiac</a:t>
            </a:r>
            <a:r>
              <a:rPr lang="cs-CZ" sz="3200" dirty="0">
                <a:solidFill>
                  <a:srgbClr val="02236A"/>
                </a:solidFill>
              </a:rPr>
              <a:t> v </a:t>
            </a:r>
            <a:r>
              <a:rPr lang="cs-CZ" sz="3200" dirty="0" err="1">
                <a:solidFill>
                  <a:srgbClr val="02236A"/>
                </a:solidFill>
              </a:rPr>
              <a:t>diaľke</a:t>
            </a:r>
            <a:r>
              <a:rPr lang="cs-CZ" sz="3200" dirty="0">
                <a:solidFill>
                  <a:srgbClr val="02236A"/>
                </a:solidFill>
              </a:rPr>
              <a:t>...</a:t>
            </a:r>
            <a:r>
              <a:rPr lang="cs-CZ" sz="3200">
                <a:solidFill>
                  <a:srgbClr val="02236A"/>
                </a:solidFill>
              </a:rPr>
              <a:t>akej</a:t>
            </a:r>
            <a:r>
              <a:rPr lang="cs-CZ" sz="3200" dirty="0">
                <a:solidFill>
                  <a:srgbClr val="02236A"/>
                </a:solidFill>
              </a:rPr>
              <a:t>?!</a:t>
            </a:r>
            <a:endParaRPr sz="3200" dirty="0">
              <a:solidFill>
                <a:srgbClr val="02236A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1000" y="1708272"/>
            <a:ext cx="14773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= 9,81</a:t>
            </a:r>
            <a:r>
              <a:rPr kumimoji="0" lang="cs-CZ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m ∙ s</a:t>
            </a:r>
            <a:r>
              <a:rPr kumimoji="0" lang="cs-CZ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–2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81000" y="2242017"/>
            <a:ext cx="13009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= 6 378 km</a:t>
            </a:r>
            <a:endParaRPr kumimoji="0" lang="cs-CZ" sz="1800" b="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81000" y="2774538"/>
            <a:ext cx="12464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= 27,3 dne</a:t>
            </a:r>
            <a:endParaRPr kumimoji="0" lang="cs-CZ" sz="1800" b="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41165" r="41598"/>
          <a:stretch/>
        </p:blipFill>
        <p:spPr>
          <a:xfrm>
            <a:off x="2931342" y="2116252"/>
            <a:ext cx="1266240" cy="5678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l="30706" r="31744"/>
          <a:stretch/>
        </p:blipFill>
        <p:spPr>
          <a:xfrm>
            <a:off x="5036636" y="3318378"/>
            <a:ext cx="2758446" cy="5276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/>
          <a:srcRect l="29773" r="28683"/>
          <a:stretch/>
        </p:blipFill>
        <p:spPr>
          <a:xfrm>
            <a:off x="2931342" y="4603117"/>
            <a:ext cx="3051847" cy="757744"/>
          </a:xfrm>
          <a:prstGeom prst="rect">
            <a:avLst/>
          </a:prstGeom>
        </p:spPr>
      </p:pic>
      <p:pic>
        <p:nvPicPr>
          <p:cNvPr id="16" name="obrázky2"/>
          <p:cNvPicPr/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8133907" y="1632038"/>
            <a:ext cx="3729775" cy="372882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877029" y="1669762"/>
            <a:ext cx="275171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Newtonov</a:t>
            </a:r>
            <a:r>
              <a:rPr kumimoji="0" lang="cs-CZ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cs-CZ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gravitačný</a:t>
            </a:r>
            <a:r>
              <a:rPr kumimoji="0" lang="cs-CZ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cs-CZ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zákon</a:t>
            </a:r>
            <a:endParaRPr kumimoji="0" lang="cs-CZ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877029" y="4055019"/>
            <a:ext cx="20592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Tret</a:t>
            </a:r>
            <a:r>
              <a:rPr lang="cs-CZ" b="1" dirty="0" err="1">
                <a:solidFill>
                  <a:srgbClr val="000000"/>
                </a:solidFill>
              </a:rPr>
              <a:t>í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Keplerov</a:t>
            </a:r>
            <a:r>
              <a:rPr lang="cs-CZ" b="1" dirty="0">
                <a:solidFill>
                  <a:srgbClr val="000000"/>
                </a:solidFill>
              </a:rPr>
              <a:t> zákon</a:t>
            </a:r>
            <a:endParaRPr kumimoji="0" lang="cs-CZ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8"/>
          <a:srcRect l="43815" r="44359"/>
          <a:stretch/>
        </p:blipFill>
        <p:spPr>
          <a:xfrm>
            <a:off x="2931342" y="3311913"/>
            <a:ext cx="868745" cy="251972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2877029" y="2901320"/>
            <a:ext cx="22884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Druhý pohybový</a:t>
            </a:r>
            <a:r>
              <a:rPr kumimoji="0" lang="cs-CZ" sz="18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  <a:r>
              <a:rPr lang="cs-CZ" b="1" dirty="0">
                <a:solidFill>
                  <a:srgbClr val="000000"/>
                </a:solidFill>
              </a:rPr>
              <a:t>zákon</a:t>
            </a:r>
            <a:endParaRPr kumimoji="0" lang="cs-CZ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5476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3.2.1</a:t>
            </a:r>
            <a:r>
              <a:rPr sz="3200" dirty="0">
                <a:solidFill>
                  <a:srgbClr val="02236A"/>
                </a:solidFill>
              </a:rPr>
              <a:t> </a:t>
            </a:r>
            <a:r>
              <a:rPr lang="cs-CZ" sz="3200" dirty="0">
                <a:solidFill>
                  <a:srgbClr val="02236A"/>
                </a:solidFill>
              </a:rPr>
              <a:t>Gravitační pole v okolí Země</a:t>
            </a:r>
            <a:endParaRPr sz="3200" dirty="0">
              <a:solidFill>
                <a:srgbClr val="02236A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61256" y="3370488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nářadí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az-Cyrl-AZ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Kalkulačka, tabulkový kalkulátor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046507"/>
            <a:ext cx="11685322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</a:t>
            </a:r>
            <a:r>
              <a:rPr sz="3600" dirty="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Žáci pochopí, že gravitační síla působí do nekonečné vzdálenosti. Uvědomí si, že pro existenci stavu beztíže není nutné, aby gravitační síla byla nulová. Dokáží si představit geometrii nízké oběžné dráhy.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61256" y="1832696"/>
            <a:ext cx="11685322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část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Gravitační síla Země působí do nekonečné vzdálenosti. Pro existenci stavu beztíže není nutné, aby byla gravitační síla nulová. Např. na ISS je gravitační síla pouze o 12 % menší než na povrchu Země.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275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3.2.1</a:t>
            </a:r>
            <a:r>
              <a:rPr sz="3200" dirty="0">
                <a:solidFill>
                  <a:srgbClr val="02236A"/>
                </a:solidFill>
              </a:rPr>
              <a:t> </a:t>
            </a:r>
            <a:r>
              <a:rPr lang="cs-CZ" sz="3200" dirty="0">
                <a:solidFill>
                  <a:srgbClr val="02236A"/>
                </a:solidFill>
              </a:rPr>
              <a:t>Gravitační pole v okolí Země</a:t>
            </a:r>
            <a:endParaRPr sz="3200" dirty="0">
              <a:solidFill>
                <a:srgbClr val="02236A"/>
              </a:solidFill>
            </a:endParaRPr>
          </a:p>
        </p:txBody>
      </p:sp>
      <p:pic>
        <p:nvPicPr>
          <p:cNvPr id="3074" name="Picture 2" descr="Fg-na-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7" y="1690394"/>
            <a:ext cx="7531892" cy="375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91516" y="2250820"/>
            <a:ext cx="8055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/>
              <a:t>Na povrchu Země působí na těleso o hmotnosti 1 kg gravitační síla 9,84 N.</a:t>
            </a:r>
          </a:p>
          <a:p>
            <a:r>
              <a:rPr lang="cs-CZ" sz="1600"/>
              <a:t>Ve výšce 400 km (ISS) působí na těleso o hmotnosti 1 kg gravitační síla 8,71 N.</a:t>
            </a:r>
          </a:p>
          <a:p>
            <a:r>
              <a:rPr lang="cs-CZ" sz="1600"/>
              <a:t>Ve výšce 35 800 km (GEO) působí na těleso o hmotnosti 1 kg gravitační síla 0,199 N.</a:t>
            </a:r>
          </a:p>
          <a:p>
            <a:r>
              <a:rPr lang="cs-CZ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vzdálenosti 380 000 km (Měsíc) působí na těleso o hmotnosti 1 kg gravitační síla 0,0027 N.</a:t>
            </a:r>
            <a:endParaRPr 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5238307" y="35268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gravitační síla je ve stavu beztíže kompenzována jinou silou – při oběhu kolem Země se jedná o sílu odstředivou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696425" y="4954182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konstanta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 N/kg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972270" y="4337549"/>
            <a:ext cx="3442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gravitační síla působící na těleso 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hmotnosti 1 kg na povrchu Země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5119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3.2.2</a:t>
            </a:r>
            <a:r>
              <a:rPr sz="3200" dirty="0">
                <a:solidFill>
                  <a:srgbClr val="02236A"/>
                </a:solidFill>
              </a:rPr>
              <a:t> </a:t>
            </a:r>
            <a:r>
              <a:rPr lang="cs-CZ" sz="3200" dirty="0">
                <a:solidFill>
                  <a:srgbClr val="02236A"/>
                </a:solidFill>
              </a:rPr>
              <a:t>Demonstrace stavu beztíže při volném pádu</a:t>
            </a:r>
            <a:endParaRPr sz="3200" dirty="0">
              <a:solidFill>
                <a:srgbClr val="02236A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61256" y="3059455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nářadí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az-Cyrl-AZ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PET láhev s vodou, krabička od džusu s vodou, pomůcka – siloměr v průhledné krabici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046507"/>
            <a:ext cx="11685322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</a:t>
            </a:r>
            <a:r>
              <a:rPr sz="3600" dirty="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Žáci si uvědomí, že stav beztíže může vzniknout i na povrchu Země. Pochopí, že stavu beztíže lze na povrchu Země docílit při volném pádu. Je však omezen na krátké časové úseky.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61256" y="2092671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část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Stav beztíže může existovat i na povrchu Země, není omezen jen na kosmický prostor. Na Zemi je omezeno na několik sekund.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227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3.2.2</a:t>
            </a:r>
            <a:r>
              <a:rPr sz="3200" dirty="0">
                <a:solidFill>
                  <a:srgbClr val="02236A"/>
                </a:solidFill>
              </a:rPr>
              <a:t> </a:t>
            </a:r>
            <a:r>
              <a:rPr lang="cs-CZ" sz="3200" dirty="0">
                <a:solidFill>
                  <a:srgbClr val="02236A"/>
                </a:solidFill>
              </a:rPr>
              <a:t>Demonstrace stavu beztíže při volném pádu</a:t>
            </a:r>
            <a:endParaRPr sz="3200" dirty="0">
              <a:solidFill>
                <a:srgbClr val="02236A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31377" y="2786795"/>
            <a:ext cx="51719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Obecným problémem je, že volného pádu na povrchu Země je možno docílit pouze na velice krátkou dobu, po kterou je také možné experiment pozorovat. Je vhodné realizaci experimentu zachytit fotoaparátem s krátkou expoziční dobou.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850578" y="278679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Dalším problémem je, že padající těleso je na konci experimentu nutno zastavit, a to pokud možno takový způsobem, aby se nerozbilo. Z tohoto pohledu je padající PET láhev nebo krabička od džusu dostupnější. Provedení experimentu se siloměrem ukazujícím nulovou výchylku je ale zase přesvědčivější.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6949" y="5042844"/>
            <a:ext cx="405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 beztíže v padajícím utrženém výtahu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31377" y="2157465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plastová PET láhev naplněná vodou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850578" y="2157465"/>
            <a:ext cx="5671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siloměr se závažím zavěšený v průhledné krabici či rámu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3095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3.2.3</a:t>
            </a:r>
            <a:r>
              <a:rPr sz="3200" dirty="0">
                <a:solidFill>
                  <a:srgbClr val="02236A"/>
                </a:solidFill>
              </a:rPr>
              <a:t> </a:t>
            </a:r>
            <a:r>
              <a:rPr lang="cs-CZ" sz="3200" dirty="0">
                <a:solidFill>
                  <a:srgbClr val="02236A"/>
                </a:solidFill>
              </a:rPr>
              <a:t>Chování kapaliny ve stavu beztíže</a:t>
            </a:r>
            <a:endParaRPr sz="3200" dirty="0">
              <a:solidFill>
                <a:srgbClr val="02236A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61256" y="3059455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Materiály a nářadí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az-Cyrl-AZ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Fotoaparát s režimy ručního ostření a předvolby času závěrky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196743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Postup</a:t>
            </a:r>
            <a:r>
              <a:rPr sz="3600" dirty="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Žáci uvidí, že kapalné těleso ve stavu beztíže zaujme kulový tvar. Pochopí, že stavu beztíže lze na povrchu Země docílit při volném pádu.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61256" y="1802938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Metodická část</a:t>
            </a:r>
            <a:r>
              <a:rPr sz="3600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Stav beztíže může existovat i na povrchu Země, není omezen jen na kosmický prostor. Na Zemi je omezeno na několik sekund.</a:t>
            </a: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983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2.jpg">
            <a:extLst>
              <a:ext uri="{FF2B5EF4-FFF2-40B4-BE49-F238E27FC236}">
                <a16:creationId xmlns:a16="http://schemas.microsoft.com/office/drawing/2014/main" id="{67DC00D4-5EDA-4398-9BDF-084CD55F4D6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1.png">
            <a:extLst>
              <a:ext uri="{FF2B5EF4-FFF2-40B4-BE49-F238E27FC236}">
                <a16:creationId xmlns:a16="http://schemas.microsoft.com/office/drawing/2014/main" id="{FD4AB659-7E47-4BC4-AD2D-C505FE1C6841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116521" y="3416575"/>
            <a:ext cx="3795125" cy="1779938"/>
            <a:chOff x="-723654" y="0"/>
            <a:chExt cx="3795123" cy="1779936"/>
          </a:xfrm>
        </p:grpSpPr>
        <p:sp>
          <p:nvSpPr>
            <p:cNvPr id="66" name="Shape 66"/>
            <p:cNvSpPr/>
            <p:nvPr/>
          </p:nvSpPr>
          <p:spPr>
            <a:xfrm>
              <a:off x="-1" y="0"/>
              <a:ext cx="2080590" cy="1768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-723654" y="683495"/>
              <a:ext cx="3795123" cy="1096441"/>
              <a:chOff x="-809993" y="347372"/>
              <a:chExt cx="3795121" cy="109644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809993" y="347372"/>
                <a:ext cx="3707841" cy="1096440"/>
              </a:xfrm>
              <a:prstGeom prst="rect">
                <a:avLst/>
              </a:prstGeom>
              <a:solidFill>
                <a:srgbClr val="A5A5A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-600507" y="547911"/>
                <a:ext cx="3585635" cy="584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 dirty="0">
                    <a:solidFill>
                      <a:srgbClr val="0D0D0D"/>
                    </a:solidFill>
                  </a:rPr>
                  <a:t>4.</a:t>
                </a:r>
                <a:r>
                  <a:rPr sz="1900" b="1" dirty="0">
                    <a:solidFill>
                      <a:srgbClr val="FFFFFF"/>
                    </a:solidFill>
                  </a:rPr>
                  <a:t> </a:t>
                </a:r>
                <a:r>
                  <a:rPr sz="1900" b="1" dirty="0"/>
                  <a:t>STARS </a:t>
                </a:r>
                <a:r>
                  <a:rPr lang="cs-CZ" sz="1900" b="1" dirty="0"/>
                  <a:t>Koncept edukačního programu na výuku astronomie</a:t>
                </a:r>
                <a:endParaRPr sz="1900" b="1" dirty="0"/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5338533" y="4051202"/>
            <a:ext cx="4144137" cy="965203"/>
            <a:chOff x="0" y="0"/>
            <a:chExt cx="3830799" cy="965201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954213" cy="965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 b="1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117" y="303594"/>
              <a:ext cx="3783682" cy="640514"/>
            </a:xfrm>
            <a:prstGeom prst="rect">
              <a:avLst/>
            </a:prstGeom>
            <a:solidFill>
              <a:srgbClr val="ED7D31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80000" tIns="180000" rIns="180000" bIns="180000" numCol="1" anchor="ctr">
              <a:spAutoFit/>
            </a:bodyPr>
            <a:lstStyle>
              <a:lvl1pPr>
                <a:defRPr b="1"/>
              </a:lvl1pPr>
            </a:lstStyle>
            <a:p>
              <a:pPr lvl="0" algn="ctr">
                <a:defRPr b="0"/>
              </a:pPr>
              <a:r>
                <a:rPr lang="cs-CZ" b="1"/>
                <a:t>Mezinárodní online konference </a:t>
              </a:r>
              <a:r>
                <a:rPr b="1" dirty="0"/>
                <a:t>2020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652964" y="1810399"/>
            <a:ext cx="3602726" cy="1880032"/>
            <a:chOff x="-1" y="-1"/>
            <a:chExt cx="3602724" cy="1942344"/>
          </a:xfrm>
        </p:grpSpPr>
        <p:sp>
          <p:nvSpPr>
            <p:cNvPr id="74" name="Shape 74"/>
            <p:cNvSpPr/>
            <p:nvPr/>
          </p:nvSpPr>
          <p:spPr>
            <a:xfrm>
              <a:off x="-1" y="-1"/>
              <a:ext cx="3356336" cy="1463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71458" y="65366"/>
              <a:ext cx="3531265" cy="1876977"/>
              <a:chOff x="-1" y="0"/>
              <a:chExt cx="3531263" cy="1876975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-1" y="0"/>
                <a:ext cx="3531263" cy="1876975"/>
              </a:xfrm>
              <a:prstGeom prst="rect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6350" cap="flat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177088" y="353713"/>
                <a:ext cx="3177984" cy="1169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cs-CZ" sz="1900" b="1" dirty="0">
                    <a:solidFill>
                      <a:srgbClr val="FFFFFF"/>
                    </a:solidFill>
                  </a:rPr>
                  <a:t>1.</a:t>
                </a:r>
                <a:r>
                  <a:rPr lang="cs-CZ" sz="1900" dirty="0">
                    <a:solidFill>
                      <a:srgbClr val="FFFFFF"/>
                    </a:solidFill>
                  </a:rPr>
                  <a:t> </a:t>
                </a:r>
                <a:r>
                  <a:rPr lang="cs-CZ" sz="1900" b="1" dirty="0">
                    <a:solidFill>
                      <a:srgbClr val="FFFFFF"/>
                    </a:solidFill>
                  </a:rPr>
                  <a:t>STARS Metodická příručka pro učitele</a:t>
                </a:r>
                <a:endParaRPr lang="cs-CZ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cs-CZ" sz="1900" dirty="0">
                    <a:solidFill>
                      <a:srgbClr val="FFFFFF"/>
                    </a:solidFill>
                  </a:rPr>
                  <a:t>materiál pro učitele připravený </a:t>
                </a:r>
                <a:br>
                  <a:rPr lang="cs-CZ" sz="1900" dirty="0">
                    <a:solidFill>
                      <a:srgbClr val="FFFFFF"/>
                    </a:solidFill>
                  </a:rPr>
                </a:br>
                <a:r>
                  <a:rPr lang="cs-CZ" sz="1900" dirty="0">
                    <a:solidFill>
                      <a:srgbClr val="FFFFFF"/>
                    </a:solidFill>
                  </a:rPr>
                  <a:t>k okamžitému použití</a:t>
                </a: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8186445" y="2447476"/>
            <a:ext cx="3640417" cy="1768689"/>
            <a:chOff x="-1" y="-2"/>
            <a:chExt cx="3640416" cy="1768687"/>
          </a:xfrm>
        </p:grpSpPr>
        <p:sp>
          <p:nvSpPr>
            <p:cNvPr id="79" name="Shape 79"/>
            <p:cNvSpPr/>
            <p:nvPr/>
          </p:nvSpPr>
          <p:spPr>
            <a:xfrm>
              <a:off x="-1" y="165338"/>
              <a:ext cx="3640416" cy="14380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70197" y="-2"/>
              <a:ext cx="3500021" cy="1768687"/>
              <a:chOff x="0" y="0"/>
              <a:chExt cx="3500019" cy="1768685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0" y="0"/>
                <a:ext cx="3500019" cy="1768685"/>
              </a:xfrm>
              <a:prstGeom prst="rect">
                <a:avLst/>
              </a:prstGeom>
              <a:gradFill flip="none" rotWithShape="1">
                <a:gsLst>
                  <a:gs pos="0">
                    <a:srgbClr val="FFDB9B"/>
                  </a:gs>
                  <a:gs pos="50000">
                    <a:srgbClr val="FFD58D"/>
                  </a:gs>
                  <a:gs pos="100000">
                    <a:srgbClr val="FFD078"/>
                  </a:gs>
                </a:gsLst>
                <a:lin ang="5400000" scaled="0"/>
              </a:gradFill>
              <a:ln w="6350" cap="flat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99362" y="299568"/>
                <a:ext cx="3253399" cy="1169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 dirty="0"/>
                  <a:t>3.</a:t>
                </a:r>
                <a:r>
                  <a:rPr sz="1900" dirty="0"/>
                  <a:t> </a:t>
                </a:r>
                <a:r>
                  <a:rPr sz="1900" b="1" dirty="0"/>
                  <a:t>STARS Online Platform</a:t>
                </a:r>
                <a:r>
                  <a:rPr lang="cs-CZ" sz="1900" b="1" dirty="0"/>
                  <a:t>a</a:t>
                </a:r>
                <a:r>
                  <a:rPr sz="1900" b="1" dirty="0"/>
                  <a:t> </a:t>
                </a:r>
                <a:br>
                  <a:rPr lang="cs-CZ" sz="1900" b="1" dirty="0"/>
                </a:br>
                <a:r>
                  <a:rPr lang="cs-CZ" sz="1900" dirty="0"/>
                  <a:t>s příklady dobré praxe </a:t>
                </a:r>
                <a:br>
                  <a:rPr lang="cs-CZ" sz="1900" dirty="0"/>
                </a:br>
                <a:r>
                  <a:rPr lang="cs-CZ" sz="1900" dirty="0"/>
                  <a:t>a příležitostí k diskusím </a:t>
                </a:r>
                <a:br>
                  <a:rPr lang="cs-CZ" sz="1900" dirty="0"/>
                </a:br>
                <a:r>
                  <a:rPr lang="cs-CZ" sz="1900" dirty="0"/>
                  <a:t>a výměně informací</a:t>
                </a:r>
                <a:endParaRPr sz="1900" dirty="0"/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4478553" y="2064685"/>
            <a:ext cx="3289671" cy="1856276"/>
            <a:chOff x="-2" y="0"/>
            <a:chExt cx="3289670" cy="1856275"/>
          </a:xfrm>
        </p:grpSpPr>
        <p:sp>
          <p:nvSpPr>
            <p:cNvPr id="84" name="Shape 84"/>
            <p:cNvSpPr/>
            <p:nvPr/>
          </p:nvSpPr>
          <p:spPr>
            <a:xfrm>
              <a:off x="41451" y="0"/>
              <a:ext cx="2576601" cy="1329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-2" y="73640"/>
              <a:ext cx="3289670" cy="1782635"/>
              <a:chOff x="-1" y="-1"/>
              <a:chExt cx="3289669" cy="1782634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1" y="-1"/>
                <a:ext cx="3289669" cy="1782634"/>
              </a:xfrm>
              <a:prstGeom prst="rect">
                <a:avLst/>
              </a:prstGeom>
              <a:gradFill flip="none" rotWithShape="1">
                <a:gsLst>
                  <a:gs pos="0">
                    <a:srgbClr val="80B860"/>
                  </a:gs>
                  <a:gs pos="50000">
                    <a:srgbClr val="6FB242"/>
                  </a:gs>
                  <a:gs pos="100000">
                    <a:srgbClr val="61A236"/>
                  </a:gs>
                </a:gsLst>
                <a:lin ang="5400000" scaled="0"/>
              </a:gradFill>
              <a:ln w="6350" cap="flat">
                <a:solidFill>
                  <a:srgbClr val="5B9BD5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364" y="452735"/>
                <a:ext cx="3106095" cy="877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cs-CZ" sz="1900" b="1" dirty="0">
                    <a:solidFill>
                      <a:srgbClr val="040404"/>
                    </a:solidFill>
                  </a:rPr>
                  <a:t>2.</a:t>
                </a:r>
                <a:r>
                  <a:rPr lang="cs-CZ" sz="1900" dirty="0">
                    <a:solidFill>
                      <a:srgbClr val="040404"/>
                    </a:solidFill>
                  </a:rPr>
                  <a:t> </a:t>
                </a:r>
                <a:r>
                  <a:rPr lang="cs-CZ" sz="1900" b="1" dirty="0"/>
                  <a:t>STARS Tréninkový program pro učitele</a:t>
                </a:r>
                <a:endParaRPr lang="cs-CZ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cs-CZ" sz="1900" dirty="0"/>
                  <a:t>inovativní a komplexní přístup</a:t>
                </a:r>
              </a:p>
            </p:txBody>
          </p:sp>
        </p:grpSp>
      </p:grpSp>
      <p:sp>
        <p:nvSpPr>
          <p:cNvPr id="89" name="Shape 89"/>
          <p:cNvSpPr/>
          <p:nvPr/>
        </p:nvSpPr>
        <p:spPr>
          <a:xfrm>
            <a:off x="0" y="958288"/>
            <a:ext cx="121920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u="sng">
                <a:solidFill>
                  <a:srgbClr val="002060"/>
                </a:solidFill>
              </a:defRPr>
            </a:lvl1pPr>
          </a:lstStyle>
          <a:p>
            <a:pPr lvl="0" algn="ctr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Úvod do projektu </a:t>
            </a:r>
            <a:r>
              <a:rPr sz="4400" u="sng" dirty="0">
                <a:solidFill>
                  <a:srgbClr val="002060"/>
                </a:solidFill>
              </a:rPr>
              <a:t>STARS</a:t>
            </a:r>
          </a:p>
        </p:txBody>
      </p:sp>
      <p:sp>
        <p:nvSpPr>
          <p:cNvPr id="90" name="Shape 90"/>
          <p:cNvSpPr/>
          <p:nvPr/>
        </p:nvSpPr>
        <p:spPr>
          <a:xfrm>
            <a:off x="8828907" y="4977484"/>
            <a:ext cx="335633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hlinkClick r:id="rId4"/>
              </a:defRPr>
            </a:lvl1pPr>
          </a:lstStyle>
          <a:p>
            <a:pPr lvl="0">
              <a:defRPr sz="1800"/>
            </a:pPr>
            <a:r>
              <a:rPr sz="3200" dirty="0">
                <a:hlinkClick r:id="rId4"/>
              </a:rPr>
              <a:t>project-stars.com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4400" u="sng" dirty="0">
                <a:solidFill>
                  <a:srgbClr val="02236A"/>
                </a:solidFill>
              </a:rPr>
              <a:t>Praktické cvičení</a:t>
            </a:r>
            <a:r>
              <a:rPr sz="4400" dirty="0">
                <a:solidFill>
                  <a:srgbClr val="02236A"/>
                </a:solidFill>
              </a:rPr>
              <a:t>: </a:t>
            </a:r>
            <a:r>
              <a:rPr lang="cs-CZ" sz="3200" dirty="0">
                <a:solidFill>
                  <a:srgbClr val="02236A"/>
                </a:solidFill>
              </a:rPr>
              <a:t>3.2.3</a:t>
            </a:r>
            <a:r>
              <a:rPr sz="3200" dirty="0">
                <a:solidFill>
                  <a:srgbClr val="02236A"/>
                </a:solidFill>
              </a:rPr>
              <a:t> </a:t>
            </a:r>
            <a:r>
              <a:rPr lang="cs-CZ" sz="3200" dirty="0">
                <a:solidFill>
                  <a:srgbClr val="02236A"/>
                </a:solidFill>
              </a:rPr>
              <a:t>Chování kapaliny ve stavu beztíže</a:t>
            </a:r>
            <a:endParaRPr sz="3200" dirty="0">
              <a:solidFill>
                <a:srgbClr val="02236A"/>
              </a:solidFill>
            </a:endParaRPr>
          </a:p>
        </p:txBody>
      </p:sp>
      <p:pic>
        <p:nvPicPr>
          <p:cNvPr id="11" name="Obráze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1" y="1690394"/>
            <a:ext cx="2513842" cy="3604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3044619" y="169039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stavu beztíže je celková působící síla na kapalné těleso nulová, takže kapalné těleso se vznáší v prostoru. V takové situaci nabydou na významu síly povrchového napětí, které jsou v běžné situaci malé a často je možné je zanedbat. Vznášející se kapalné těleso zaujme působením sil povrchového napětí tvar s co nejmenším povrchem, což je bez dotyku s jinými tělesy tvar koule.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044618" y="4094685"/>
            <a:ext cx="8576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povrchu Země je možno pozorovat stav beztíže při volném pádu. Chování kapaliny ve stavu beztíže můžeme pozorovat na odkapávajících a padajících kapkách vody. Tvar kapek vody je kulový, jak odpovídá popisu výše. Kapky je vhodné zachytit fotoaparátem s krátkou dobou expozice (1/1000 s) při dobrém osvětlení na kontrastním pozadí.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02341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8934854-248E-461B-8764-B1D131EA1BE8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5D5B77DD-D63F-412B-8DAD-A01FFFFFA716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498" name="Shape 498"/>
          <p:cNvSpPr/>
          <p:nvPr/>
        </p:nvSpPr>
        <p:spPr>
          <a:xfrm>
            <a:off x="0" y="1044405"/>
            <a:ext cx="121920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Závěry, ověření výsledků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412530" y="1923452"/>
            <a:ext cx="11685322" cy="3447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cs-CZ" sz="2800" dirty="0">
                <a:solidFill>
                  <a:srgbClr val="002060"/>
                </a:solidFill>
              </a:rPr>
              <a:t>Co bude dál</a:t>
            </a:r>
            <a:r>
              <a:rPr sz="2800" dirty="0">
                <a:solidFill>
                  <a:srgbClr val="002060"/>
                </a:solidFill>
              </a:rPr>
              <a:t> (Feed Forward): </a:t>
            </a:r>
            <a:r>
              <a:rPr lang="cs-CZ" sz="2800" dirty="0">
                <a:solidFill>
                  <a:srgbClr val="002060"/>
                </a:solidFill>
              </a:rPr>
              <a:t>Plánujte další hodinu na základě výkonu žáka</a:t>
            </a:r>
            <a:r>
              <a:rPr sz="2800" dirty="0">
                <a:solidFill>
                  <a:srgbClr val="002060"/>
                </a:solidFill>
              </a:rPr>
              <a:t>:</a:t>
            </a:r>
          </a:p>
          <a:p>
            <a:pPr lvl="0"/>
            <a:endParaRPr sz="28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Obtížnost ve třídě</a:t>
            </a:r>
            <a:r>
              <a:rPr sz="2800" b="1" dirty="0">
                <a:solidFill>
                  <a:srgbClr val="002060"/>
                </a:solidFill>
              </a:rPr>
              <a:t>:</a:t>
            </a:r>
            <a:r>
              <a:rPr sz="28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V závislosti na tom, jak dobře žáci porozuměli materiálu </a:t>
            </a:r>
            <a:br>
              <a:rPr lang="cs-CZ" sz="2800" dirty="0">
                <a:solidFill>
                  <a:srgbClr val="002060"/>
                </a:solidFill>
              </a:rPr>
            </a:br>
            <a:r>
              <a:rPr lang="cs-CZ" sz="2800" dirty="0">
                <a:solidFill>
                  <a:srgbClr val="002060"/>
                </a:solidFill>
              </a:rPr>
              <a:t>a zvládli úkoly.</a:t>
            </a:r>
            <a:endParaRPr sz="28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Přístup k materiálu</a:t>
            </a:r>
            <a:r>
              <a:rPr sz="2800" dirty="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Jaký je správný postup, který vám pomůže porozumět materiálu a splnit stanovené úkoly</a:t>
            </a:r>
            <a:r>
              <a:rPr sz="28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Sebehodnocení</a:t>
            </a:r>
            <a:r>
              <a:rPr sz="2800" dirty="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rgbClr val="002060"/>
                </a:solidFill>
              </a:rPr>
              <a:t>sebekázeň,</a:t>
            </a:r>
            <a:r>
              <a:rPr sz="2800" dirty="0">
                <a:solidFill>
                  <a:srgbClr val="002060"/>
                </a:solidFill>
              </a:rPr>
              <a:t> </a:t>
            </a:r>
            <a:r>
              <a:rPr lang="cs-CZ" sz="2800" dirty="0">
                <a:solidFill>
                  <a:srgbClr val="002060"/>
                </a:solidFill>
              </a:rPr>
              <a:t>vedení a kontrola činností</a:t>
            </a:r>
            <a:r>
              <a:rPr sz="28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Individuální přístup</a:t>
            </a:r>
            <a:r>
              <a:rPr lang="cs-CZ" sz="2800" dirty="0">
                <a:solidFill>
                  <a:srgbClr val="002060"/>
                </a:solidFill>
              </a:rPr>
              <a:t>: Individuální hodnocení a vedení</a:t>
            </a:r>
            <a:r>
              <a:rPr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850D3BD7-257A-462D-8479-26DD74A2234C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1A32783-570E-4B76-A4B2-FB883A2295C5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06" name="Shape 506"/>
          <p:cNvSpPr/>
          <p:nvPr/>
        </p:nvSpPr>
        <p:spPr>
          <a:xfrm>
            <a:off x="261256" y="1054369"/>
            <a:ext cx="1168532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Závěry, ověření výsledků </a:t>
            </a:r>
            <a:r>
              <a:rPr sz="4400" u="sng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07" name="Shape 507"/>
          <p:cNvSpPr/>
          <p:nvPr/>
        </p:nvSpPr>
        <p:spPr>
          <a:xfrm>
            <a:off x="261256" y="1915859"/>
            <a:ext cx="11685322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Příprava</a:t>
            </a:r>
            <a:r>
              <a:rPr sz="2800" dirty="0">
                <a:solidFill>
                  <a:srgbClr val="002060"/>
                </a:solidFill>
              </a:rPr>
              <a:t>: </a:t>
            </a:r>
            <a:r>
              <a:rPr lang="cs-CZ" sz="2400" dirty="0">
                <a:solidFill>
                  <a:srgbClr val="002060"/>
                </a:solidFill>
              </a:rPr>
              <a:t>Jasné a dobře definované cíle lekce a cvičení. Když budou dobře rozumět konečnému cíli, mohou se žáci snadněji a efektivněji zaměřit na konkrétní úkol / materiál</a:t>
            </a:r>
            <a:r>
              <a:rPr sz="2400" dirty="0">
                <a:solidFill>
                  <a:srgbClr val="002060"/>
                </a:solidFill>
              </a:rPr>
              <a:t>.</a:t>
            </a:r>
            <a:r>
              <a:rPr sz="2800" dirty="0">
                <a:solidFill>
                  <a:srgbClr val="002060"/>
                </a:solidFill>
              </a:rPr>
              <a:t>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sz="28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2060"/>
                </a:solidFill>
              </a:rPr>
              <a:t>Ověřování</a:t>
            </a:r>
            <a:r>
              <a:rPr sz="2800" dirty="0">
                <a:solidFill>
                  <a:srgbClr val="002060"/>
                </a:solidFill>
              </a:rPr>
              <a:t>: </a:t>
            </a:r>
            <a:r>
              <a:rPr lang="cs-CZ" sz="2300" dirty="0">
                <a:solidFill>
                  <a:srgbClr val="002060"/>
                </a:solidFill>
              </a:rPr>
              <a:t>Jak jsem to udělal? Individuální hodnocení a zpětná vazba od učitele o práci žáka, která se konkrétně týká dosažení cíle. Poskytněte informace o pokroku žáka (nebo jeho nedostatku) a poskytněte pokyny, které pomohou dosáhnout cíle a dosáhnout očekávané úrovně.</a:t>
            </a:r>
            <a:endParaRPr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36223A4D-3023-401C-B87B-D47558DCCF2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4EDCB3E2-1EBA-4425-9C15-3D3A560D8617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-6761" y="981862"/>
            <a:ext cx="12198760" cy="6887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defTabSz="71323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Moduly projektu </a:t>
            </a:r>
            <a:r>
              <a:rPr sz="4400" u="sng" dirty="0">
                <a:solidFill>
                  <a:srgbClr val="002060"/>
                </a:solidFill>
                <a:sym typeface="Calibri Light"/>
              </a:rPr>
              <a:t>STARS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781665" y="2016189"/>
            <a:ext cx="10826932" cy="33318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868680">
              <a:spcBef>
                <a:spcPts val="900"/>
              </a:spcBef>
              <a:defRPr sz="1800"/>
            </a:pPr>
            <a:r>
              <a:rPr sz="2600" dirty="0">
                <a:solidFill>
                  <a:srgbClr val="002060"/>
                </a:solidFill>
              </a:rPr>
              <a:t>#1 </a:t>
            </a:r>
            <a:r>
              <a:rPr lang="cs-CZ" sz="2600" dirty="0">
                <a:solidFill>
                  <a:srgbClr val="002060"/>
                </a:solidFill>
              </a:rPr>
              <a:t>	Souhvězdí.				#6 	Galaktické prostředí.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cs-CZ" sz="2600" dirty="0">
                <a:solidFill>
                  <a:srgbClr val="002060"/>
                </a:solidFill>
              </a:rPr>
              <a:t>#2 	Pohyb nebeských těles.		#7 	Slunce a hvězdy.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sz="2600" dirty="0">
                <a:solidFill>
                  <a:srgbClr val="002060"/>
                </a:solidFill>
              </a:rPr>
              <a:t>#</a:t>
            </a:r>
            <a:r>
              <a:rPr lang="cs-CZ" sz="2600" dirty="0">
                <a:solidFill>
                  <a:srgbClr val="002060"/>
                </a:solidFill>
              </a:rPr>
              <a:t>3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rgbClr val="002060"/>
                </a:solidFill>
              </a:rPr>
              <a:t>	Newtonův gravitační zákon.	#8 	Naše Galaxie a jiné galaxie.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sz="2600" dirty="0">
                <a:solidFill>
                  <a:srgbClr val="002060"/>
                </a:solidFill>
              </a:rPr>
              <a:t>#</a:t>
            </a:r>
            <a:r>
              <a:rPr lang="cs-CZ" sz="2600" dirty="0">
                <a:solidFill>
                  <a:srgbClr val="002060"/>
                </a:solidFill>
              </a:rPr>
              <a:t>4</a:t>
            </a:r>
            <a:r>
              <a:rPr sz="2600" dirty="0">
                <a:solidFill>
                  <a:srgbClr val="002060"/>
                </a:solidFill>
              </a:rPr>
              <a:t> </a:t>
            </a:r>
            <a:r>
              <a:rPr lang="cs-CZ" sz="2600" dirty="0">
                <a:solidFill>
                  <a:srgbClr val="002060"/>
                </a:solidFill>
              </a:rPr>
              <a:t>	Objevování vesmíru</a:t>
            </a:r>
            <a:r>
              <a:rPr sz="2600" dirty="0">
                <a:solidFill>
                  <a:srgbClr val="002060"/>
                </a:solidFill>
              </a:rPr>
              <a:t>. </a:t>
            </a:r>
            <a:r>
              <a:rPr lang="cs-CZ" sz="2600" dirty="0">
                <a:solidFill>
                  <a:srgbClr val="002060"/>
                </a:solidFill>
              </a:rPr>
              <a:t>		#9 	Vesmír.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cs-CZ" sz="2600" dirty="0">
                <a:solidFill>
                  <a:srgbClr val="002060"/>
                </a:solidFill>
              </a:rPr>
              <a:t>#5 	Sluneční soustava.			#10	Hvězdárny / observatoře.</a:t>
            </a:r>
          </a:p>
        </p:txBody>
      </p:sp>
    </p:spTree>
    <p:extLst>
      <p:ext uri="{BB962C8B-B14F-4D97-AF65-F5344CB8AC3E}">
        <p14:creationId xmlns:p14="http://schemas.microsoft.com/office/powerpoint/2010/main" val="5791989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1F4DABE8-AE72-4301-BEC5-EAEBFCB9396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709AA62F-BCAB-4629-B7C4-096F41662BB1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917" y="1072925"/>
            <a:ext cx="12192000" cy="657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13230">
              <a:defRPr sz="4600">
                <a:solidFill>
                  <a:srgbClr val="142A9D"/>
                </a:solidFill>
              </a:defRPr>
            </a:lvl1pPr>
          </a:lstStyle>
          <a:p>
            <a:pPr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Jak jsou moduly strukturovány</a:t>
            </a:r>
            <a:endParaRPr sz="4400" u="sng" dirty="0">
              <a:solidFill>
                <a:srgbClr val="00206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92783" y="2036010"/>
            <a:ext cx="11608597" cy="32306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just">
              <a:defRPr sz="1800"/>
            </a:pPr>
            <a:r>
              <a:rPr sz="2000" dirty="0"/>
              <a:t>	</a:t>
            </a:r>
            <a:r>
              <a:rPr lang="cs-CZ" sz="2600" dirty="0">
                <a:solidFill>
                  <a:srgbClr val="002060"/>
                </a:solidFill>
              </a:rPr>
              <a:t>Každý modul je rozdělen do několika témat.</a:t>
            </a:r>
            <a:endParaRPr sz="2600" dirty="0">
              <a:solidFill>
                <a:srgbClr val="002060"/>
              </a:solidFill>
            </a:endParaRPr>
          </a:p>
          <a:p>
            <a:pPr lvl="0" algn="just">
              <a:defRPr sz="1800"/>
            </a:pPr>
            <a:r>
              <a:rPr sz="2600" dirty="0">
                <a:solidFill>
                  <a:srgbClr val="002060"/>
                </a:solidFill>
              </a:rPr>
              <a:t>	</a:t>
            </a:r>
            <a:r>
              <a:rPr lang="cs-CZ" sz="2600" dirty="0">
                <a:solidFill>
                  <a:srgbClr val="002060"/>
                </a:solidFill>
              </a:rPr>
              <a:t>Každé téma obsahuje</a:t>
            </a:r>
            <a:r>
              <a:rPr sz="2600" dirty="0">
                <a:solidFill>
                  <a:srgbClr val="002060"/>
                </a:solidFill>
              </a:rPr>
              <a:t>: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Stručný úvod a klíčová slova</a:t>
            </a:r>
            <a:r>
              <a:rPr sz="2000" dirty="0">
                <a:solidFill>
                  <a:srgbClr val="002060"/>
                </a:solidFill>
              </a:rPr>
              <a:t>;</a:t>
            </a: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Teoretická část pro učitele - Poskytuje základní informace potřebné k přípravě lekce na toto téma (v některých případech odkazy na další materiály na internetu).</a:t>
            </a: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Praktická cvičení pro žáky – (ve většině případů) připravené k použití ve třídě, doplněné odpověďmi.</a:t>
            </a:r>
            <a:endParaRPr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AFEDBA9-8232-46EB-B435-372FD91950AE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661739D2-11F9-42BA-A045-07F1C81794BD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08" name="Shape 108"/>
          <p:cNvSpPr/>
          <p:nvPr/>
        </p:nvSpPr>
        <p:spPr>
          <a:xfrm>
            <a:off x="748072" y="2191194"/>
            <a:ext cx="11198505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502057" lvl="0" indent="-502057">
              <a:buClr>
                <a:srgbClr val="002060"/>
              </a:buClr>
              <a:buSzPct val="100000"/>
              <a:buAutoNum type="arabicPeriod"/>
            </a:pPr>
            <a:r>
              <a:rPr lang="cs-CZ" sz="2600" dirty="0">
                <a:solidFill>
                  <a:srgbClr val="002060"/>
                </a:solidFill>
              </a:rPr>
              <a:t>Pozorně si přečtěte teoretickou část pro učitele.</a:t>
            </a:r>
            <a:endParaRPr sz="2600" dirty="0">
              <a:solidFill>
                <a:srgbClr val="002060"/>
              </a:solidFill>
            </a:endParaRPr>
          </a:p>
          <a:p>
            <a:pPr lvl="0"/>
            <a:endParaRPr sz="2600" dirty="0">
              <a:solidFill>
                <a:srgbClr val="002060"/>
              </a:solidFill>
            </a:endParaRPr>
          </a:p>
          <a:p>
            <a:pPr marL="502057" lvl="0" indent="-502057">
              <a:buClr>
                <a:srgbClr val="002060"/>
              </a:buClr>
              <a:buSzPct val="100000"/>
              <a:buAutoNum type="arabicPeriod" startAt="2"/>
            </a:pPr>
            <a:r>
              <a:rPr lang="cs-CZ" sz="2600" dirty="0">
                <a:solidFill>
                  <a:srgbClr val="002060"/>
                </a:solidFill>
              </a:rPr>
              <a:t>Máte-li jakékoli dotazy, vyhledejte další materiál na stránce projektu </a:t>
            </a:r>
            <a:br>
              <a:rPr lang="cs-CZ" sz="2600" dirty="0">
                <a:solidFill>
                  <a:srgbClr val="002060"/>
                </a:solidFill>
              </a:rPr>
            </a:br>
            <a:r>
              <a:rPr lang="cs-CZ" sz="2600" dirty="0">
                <a:solidFill>
                  <a:srgbClr val="002060"/>
                </a:solidFill>
              </a:rPr>
              <a:t>(project-stars.com) nebo na jiných webových stránkách.</a:t>
            </a:r>
            <a:r>
              <a:rPr sz="2600" dirty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sz="2600" dirty="0">
                <a:solidFill>
                  <a:srgbClr val="002060"/>
                </a:solidFill>
              </a:rPr>
              <a:t>	</a:t>
            </a:r>
            <a:r>
              <a:rPr lang="cs-CZ" sz="2600" dirty="0">
                <a:solidFill>
                  <a:srgbClr val="F22D25"/>
                </a:solidFill>
              </a:rPr>
              <a:t>Pozor! Ujistěte se, že zdroje jsou spolehlivé!</a:t>
            </a:r>
            <a:endParaRPr sz="2600" dirty="0">
              <a:solidFill>
                <a:srgbClr val="F22D25"/>
              </a:solidFill>
            </a:endParaRP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C62839CD-CF2A-4145-ADA6-6B29B2B191F0}"/>
              </a:ext>
            </a:extLst>
          </p:cNvPr>
          <p:cNvSpPr/>
          <p:nvPr/>
        </p:nvSpPr>
        <p:spPr>
          <a:xfrm>
            <a:off x="-6762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Jak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lang="cs-CZ" sz="4400" u="sng" dirty="0">
                <a:solidFill>
                  <a:srgbClr val="002060"/>
                </a:solidFill>
              </a:rPr>
              <a:t>přistupovat k materiálu 1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57766CD6-1A30-4EC7-9007-558110A5F9D7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2AFB0D9-C260-4509-8235-3A828CA36B4C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13" name="Shape 113"/>
          <p:cNvSpPr/>
          <p:nvPr/>
        </p:nvSpPr>
        <p:spPr>
          <a:xfrm>
            <a:off x="668185" y="2181619"/>
            <a:ext cx="11198506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002163"/>
              </a:buClr>
            </a:pPr>
            <a:r>
              <a:rPr lang="cs-CZ" sz="2600" dirty="0">
                <a:solidFill>
                  <a:srgbClr val="002163"/>
                </a:solidFill>
              </a:rPr>
              <a:t>Při přípravě teoretické části:</a:t>
            </a:r>
          </a:p>
          <a:p>
            <a:pPr lvl="0"/>
            <a:r>
              <a:rPr lang="cs-CZ" dirty="0">
                <a:solidFill>
                  <a:srgbClr val="002163"/>
                </a:solidFill>
              </a:rPr>
              <a:t>Materiál věnovaný gravitační síle může být zejména pro mladší žáky složitější z důvodu práce s velkými čísly</a:t>
            </a:r>
            <a:br>
              <a:rPr lang="cs-CZ" dirty="0">
                <a:solidFill>
                  <a:srgbClr val="002163"/>
                </a:solidFill>
              </a:rPr>
            </a:br>
            <a:r>
              <a:rPr lang="cs-CZ" dirty="0">
                <a:solidFill>
                  <a:srgbClr val="002163"/>
                </a:solidFill>
              </a:rPr>
              <a:t>a mocniny, odmocniny. Obecně může být téma stavu beztíže hůře představitelné, protože se zpravidla žáci ve stavu beztíže běžně nevyskytují. V blízkosti povrchu Země se stav beztíže na několik sekund objevuje při volném pádu. Na základní škole se běžně nepoužívá pojem zrychlení, v materiálu jsme jej přesto použili. Stejně tak rozlišujeme gravitační sílu, tíhovou sílu a tíhu, i když na základní škole se používá pouze termín gravitační síla.</a:t>
            </a:r>
          </a:p>
        </p:txBody>
      </p:sp>
      <p:sp>
        <p:nvSpPr>
          <p:cNvPr id="114" name="Shape 114"/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Jak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lang="cs-CZ" sz="4400" u="sng" dirty="0">
                <a:solidFill>
                  <a:srgbClr val="002060"/>
                </a:solidFill>
              </a:rPr>
              <a:t>přistupovat k materiálu 2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CEB8788-6861-4F51-902A-57CA98832C78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0C739F15-AB8A-472A-9547-7741D95343D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20" name="Shape 120"/>
          <p:cNvSpPr/>
          <p:nvPr/>
        </p:nvSpPr>
        <p:spPr>
          <a:xfrm>
            <a:off x="496747" y="1970566"/>
            <a:ext cx="11198506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cs-CZ" sz="2200" dirty="0">
                <a:solidFill>
                  <a:srgbClr val="002060"/>
                </a:solidFill>
              </a:rPr>
              <a:t>Přečtěte si pozorně praktická cvičení a jejich odpovědi.</a:t>
            </a:r>
            <a:endParaRPr sz="2200" dirty="0">
              <a:solidFill>
                <a:srgbClr val="002060"/>
              </a:solidFill>
            </a:endParaRPr>
          </a:p>
          <a:p>
            <a:pPr lvl="0"/>
            <a:endParaRPr sz="24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4"/>
            </a:pPr>
            <a:r>
              <a:rPr lang="cs-CZ" sz="2200" dirty="0">
                <a:solidFill>
                  <a:srgbClr val="002060"/>
                </a:solidFill>
              </a:rPr>
              <a:t>Pokud máte nějaké dotazy, podívejte se na další materiály a / nebo stránky projektu </a:t>
            </a:r>
            <a:br>
              <a:rPr lang="cs-CZ" sz="2200" dirty="0">
                <a:solidFill>
                  <a:srgbClr val="002060"/>
                </a:solidFill>
              </a:rPr>
            </a:br>
            <a:r>
              <a:rPr lang="cs-CZ" sz="2200" dirty="0">
                <a:solidFill>
                  <a:srgbClr val="002060"/>
                </a:solidFill>
              </a:rPr>
              <a:t>(project-stars.com) nebo na jiné webové stránky. </a:t>
            </a:r>
            <a:r>
              <a:rPr lang="cs-CZ" sz="2200" dirty="0">
                <a:solidFill>
                  <a:srgbClr val="F22D25"/>
                </a:solidFill>
              </a:rPr>
              <a:t>Pozor! Ujistěte se, že zdroje jsou spolehlivé!</a:t>
            </a:r>
            <a:endParaRPr sz="2200" dirty="0">
              <a:solidFill>
                <a:srgbClr val="F22D25"/>
              </a:solidFill>
            </a:endParaRPr>
          </a:p>
          <a:p>
            <a:pPr lvl="0"/>
            <a:endParaRPr sz="24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5"/>
            </a:pPr>
            <a:r>
              <a:rPr lang="cs-CZ" sz="2200" dirty="0">
                <a:solidFill>
                  <a:srgbClr val="002163"/>
                </a:solidFill>
              </a:rPr>
              <a:t>Na základě teoretické části vyberte pro ilustraci praktická cvičení. Další cvičení můžete hledat </a:t>
            </a:r>
            <a:br>
              <a:rPr lang="cs-CZ" sz="2200" dirty="0">
                <a:solidFill>
                  <a:srgbClr val="002163"/>
                </a:solidFill>
              </a:rPr>
            </a:br>
            <a:r>
              <a:rPr lang="cs-CZ" sz="2200" dirty="0">
                <a:solidFill>
                  <a:srgbClr val="002163"/>
                </a:solidFill>
              </a:rPr>
              <a:t>v doplňkových materiálech a / nebo na stránce projektu (project-stars.com) nebo na jiných webových stránkách.</a:t>
            </a:r>
            <a:r>
              <a:rPr lang="cs-CZ" sz="2200" dirty="0">
                <a:solidFill>
                  <a:srgbClr val="002060"/>
                </a:solidFill>
              </a:rPr>
              <a:t> </a:t>
            </a:r>
            <a:r>
              <a:rPr lang="cs-CZ" sz="2200" dirty="0">
                <a:solidFill>
                  <a:srgbClr val="F22D25"/>
                </a:solidFill>
              </a:rPr>
              <a:t>Pozor! Ujistěte se, že zdroje jsou spolehlivé!</a:t>
            </a: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17C274E4-3DE8-4357-B821-416555839368}"/>
              </a:ext>
            </a:extLst>
          </p:cNvPr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Jak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lang="cs-CZ" sz="4400" u="sng" dirty="0">
                <a:solidFill>
                  <a:srgbClr val="002060"/>
                </a:solidFill>
              </a:rPr>
              <a:t>přistupovat k materiálu 3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26" name="Shape 126"/>
          <p:cNvSpPr/>
          <p:nvPr/>
        </p:nvSpPr>
        <p:spPr>
          <a:xfrm>
            <a:off x="496747" y="1895860"/>
            <a:ext cx="11198506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6"/>
            </a:pPr>
            <a:r>
              <a:rPr lang="cs-CZ" sz="2200" dirty="0">
                <a:solidFill>
                  <a:srgbClr val="002060"/>
                </a:solidFill>
              </a:rPr>
              <a:t>Uvědomte si, že některá cvičení vyžadují další materiály, které jsou ve třídě stěží dostupné. Pro ně je třeba se připravit předem - buď je dodat, nebo upozornit žáky, aby si je připravili předem!</a:t>
            </a:r>
            <a:endParaRPr sz="2200" dirty="0">
              <a:solidFill>
                <a:srgbClr val="002060"/>
              </a:solidFill>
            </a:endParaRPr>
          </a:p>
          <a:p>
            <a:pPr lvl="0"/>
            <a:endParaRPr sz="22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7"/>
            </a:pPr>
            <a:r>
              <a:rPr lang="cs-CZ" sz="2200" dirty="0">
                <a:solidFill>
                  <a:srgbClr val="002060"/>
                </a:solidFill>
              </a:rPr>
              <a:t>Doporučujeme vyzkoušet vybraná cvičení a udělat si vlastní úsudek ohledně složitosti a času potřebného k dokončení cvičení. Pokud se rozhodnete, můžete provádět změny, vynechat některé části, usnadnit si části cvičení, pokud to nenarušuje fyzikální význam úkolů.</a:t>
            </a:r>
            <a:endParaRPr sz="2200" dirty="0">
              <a:solidFill>
                <a:srgbClr val="002060"/>
              </a:solidFill>
            </a:endParaRPr>
          </a:p>
          <a:p>
            <a:pPr lvl="0"/>
            <a:endParaRPr sz="24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8"/>
            </a:pPr>
            <a:r>
              <a:rPr lang="cs-CZ" sz="2200" dirty="0">
                <a:solidFill>
                  <a:srgbClr val="002163"/>
                </a:solidFill>
              </a:rPr>
              <a:t>Podle svého uvážení můžete dát některá cvičení (nebo některá z nich) za domácí úkoly, provést předběžnou přípravu doma nebo naopak nechat dokončit doma.</a:t>
            </a:r>
            <a:endParaRPr sz="2200" dirty="0">
              <a:solidFill>
                <a:srgbClr val="002163"/>
              </a:solidFill>
            </a:endParaRP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4FF6AEB2-B1EB-48CA-89F9-0BEA488A7F26}"/>
              </a:ext>
            </a:extLst>
          </p:cNvPr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Jak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lang="cs-CZ" sz="4400" u="sng" dirty="0">
                <a:solidFill>
                  <a:srgbClr val="002060"/>
                </a:solidFill>
              </a:rPr>
              <a:t>přistupovat k materiálu 4</a:t>
            </a:r>
            <a:endParaRPr sz="4400" u="sng" dirty="0">
              <a:solidFill>
                <a:srgbClr val="002060"/>
              </a:solidFill>
            </a:endParaRPr>
          </a:p>
        </p:txBody>
      </p:sp>
      <p:pic>
        <p:nvPicPr>
          <p:cNvPr id="8" name="image2.jpg">
            <a:extLst>
              <a:ext uri="{FF2B5EF4-FFF2-40B4-BE49-F238E27FC236}">
                <a16:creationId xmlns:a16="http://schemas.microsoft.com/office/drawing/2014/main" id="{D6DA53BC-1A43-4671-9D80-69E6DB3E3E8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D8D5E18E-20A1-4D31-BBD7-E0497C007662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D8A46CFB-C2C3-482B-8175-3780BFCF28FA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9B96CC1A-5494-47C6-BD7F-49BB45CFCFC2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131" name="Shape 131"/>
          <p:cNvSpPr/>
          <p:nvPr/>
        </p:nvSpPr>
        <p:spPr>
          <a:xfrm>
            <a:off x="-6763" y="1054369"/>
            <a:ext cx="1219876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 err="1">
                <a:solidFill>
                  <a:srgbClr val="002060"/>
                </a:solidFill>
              </a:rPr>
              <a:t>Моdul</a:t>
            </a:r>
            <a:r>
              <a:rPr lang="cs-CZ" sz="4400" u="sng" dirty="0">
                <a:solidFill>
                  <a:srgbClr val="002060"/>
                </a:solidFill>
              </a:rPr>
              <a:t> 3 – obsah</a:t>
            </a:r>
          </a:p>
        </p:txBody>
      </p:sp>
      <p:sp>
        <p:nvSpPr>
          <p:cNvPr id="132" name="Shape 132"/>
          <p:cNvSpPr/>
          <p:nvPr/>
        </p:nvSpPr>
        <p:spPr>
          <a:xfrm>
            <a:off x="249956" y="1823810"/>
            <a:ext cx="11685322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3</a:t>
            </a:r>
            <a:r>
              <a:rPr sz="3600" dirty="0">
                <a:solidFill>
                  <a:srgbClr val="002060"/>
                </a:solidFill>
              </a:rPr>
              <a:t>.1 </a:t>
            </a:r>
            <a:r>
              <a:rPr lang="cs-CZ" sz="3600" dirty="0">
                <a:solidFill>
                  <a:srgbClr val="002060"/>
                </a:solidFill>
              </a:rPr>
              <a:t>Newtonův gravitační zákon</a:t>
            </a:r>
            <a:endParaRPr sz="3600" dirty="0">
              <a:solidFill>
                <a:srgbClr val="002060"/>
              </a:solidFill>
            </a:endParaRPr>
          </a:p>
          <a:p>
            <a:pPr lvl="1"/>
            <a:r>
              <a:rPr sz="2800" dirty="0">
                <a:solidFill>
                  <a:srgbClr val="002060"/>
                </a:solidFill>
              </a:rPr>
              <a:t>	</a:t>
            </a:r>
            <a:r>
              <a:rPr lang="cs-CZ" sz="2800" dirty="0">
                <a:solidFill>
                  <a:srgbClr val="002060"/>
                </a:solidFill>
              </a:rPr>
              <a:t>Gravitační zákon.</a:t>
            </a:r>
            <a:endParaRPr sz="2200" dirty="0">
              <a:solidFill>
                <a:srgbClr val="002060"/>
              </a:solidFill>
            </a:endParaRPr>
          </a:p>
          <a:p>
            <a:pPr lvl="0"/>
            <a:r>
              <a:rPr lang="cs-CZ" sz="3600" dirty="0">
                <a:solidFill>
                  <a:srgbClr val="002060"/>
                </a:solidFill>
              </a:rPr>
              <a:t>3</a:t>
            </a:r>
            <a:r>
              <a:rPr sz="3600" dirty="0">
                <a:solidFill>
                  <a:srgbClr val="002060"/>
                </a:solidFill>
              </a:rPr>
              <a:t>.</a:t>
            </a:r>
            <a:r>
              <a:rPr lang="cs-CZ" sz="3600" dirty="0">
                <a:solidFill>
                  <a:srgbClr val="002060"/>
                </a:solidFill>
              </a:rPr>
              <a:t>2</a:t>
            </a:r>
            <a:r>
              <a:rPr sz="3600" dirty="0">
                <a:solidFill>
                  <a:srgbClr val="002060"/>
                </a:solidFill>
              </a:rPr>
              <a:t> </a:t>
            </a:r>
            <a:r>
              <a:rPr lang="cs-CZ" sz="3600" dirty="0">
                <a:solidFill>
                  <a:srgbClr val="002060"/>
                </a:solidFill>
              </a:rPr>
              <a:t>Stav beztíže</a:t>
            </a:r>
            <a:endParaRPr sz="3600" dirty="0">
              <a:solidFill>
                <a:srgbClr val="002060"/>
              </a:solidFill>
            </a:endParaRPr>
          </a:p>
          <a:p>
            <a:pPr lvl="1"/>
            <a:r>
              <a:rPr sz="2800" dirty="0">
                <a:solidFill>
                  <a:srgbClr val="002060"/>
                </a:solidFill>
              </a:rPr>
              <a:t>	</a:t>
            </a:r>
            <a:r>
              <a:rPr lang="cs-CZ" sz="2800" dirty="0">
                <a:solidFill>
                  <a:srgbClr val="002060"/>
                </a:solidFill>
              </a:rPr>
              <a:t>Volný pád, simulace stavu beztíže.</a:t>
            </a:r>
            <a:endParaRPr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2500</Words>
  <Application>Microsoft Office PowerPoint</Application>
  <PresentationFormat>Širokouhlá</PresentationFormat>
  <Paragraphs>146</Paragraphs>
  <Slides>22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30" baseType="lpstr">
      <vt:lpstr>Arial</vt:lpstr>
      <vt:lpstr>Avenir Roman</vt:lpstr>
      <vt:lpstr>Calibri</vt:lpstr>
      <vt:lpstr>Calibri Light</vt:lpstr>
      <vt:lpstr>Franklin Gothic Book</vt:lpstr>
      <vt:lpstr>Verdana</vt:lpstr>
      <vt:lpstr>Verdana Bold</vt:lpstr>
      <vt:lpstr>Default</vt:lpstr>
      <vt:lpstr>Prezentácia programu PowerPoint</vt:lpstr>
      <vt:lpstr>Prezentácia programu PowerPoint</vt:lpstr>
      <vt:lpstr>Moduly projektu STARS</vt:lpstr>
      <vt:lpstr>Jak jsou moduly strukturovány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Andrea Vadasova</cp:lastModifiedBy>
  <cp:revision>71</cp:revision>
  <dcterms:modified xsi:type="dcterms:W3CDTF">2020-09-21T08:46:13Z</dcterms:modified>
</cp:coreProperties>
</file>