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307" r:id="rId4"/>
    <p:sldId id="259" r:id="rId5"/>
    <p:sldId id="308" r:id="rId6"/>
    <p:sldId id="309" r:id="rId7"/>
    <p:sldId id="310" r:id="rId8"/>
    <p:sldId id="260" r:id="rId9"/>
    <p:sldId id="261" r:id="rId10"/>
    <p:sldId id="263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610600" y="6404291"/>
            <a:ext cx="2743200" cy="2692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 hasCustomPrompt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40" indent="-32004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4" name="Shape 5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5" name="Shape 55"/>
          <p:cNvSpPr/>
          <p:nvPr/>
        </p:nvSpPr>
        <p:spPr>
          <a:xfrm>
            <a:off x="261256" y="2107714"/>
            <a:ext cx="11685322" cy="41549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/>
            <a:r>
              <a:rPr sz="4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ОБУЧИТЕЛНА ПРОГРАМА ЗА УЧИТЕЛИ (O2)</a:t>
            </a:r>
          </a:p>
          <a:p>
            <a:pPr algn="ctr"/>
            <a:r>
              <a:rPr sz="4400" b="1" dirty="0" err="1">
                <a:solidFill>
                  <a:srgbClr val="002060"/>
                </a:solidFill>
              </a:rPr>
              <a:t>Модул</a:t>
            </a:r>
            <a:r>
              <a:rPr sz="4400" b="1" dirty="0">
                <a:solidFill>
                  <a:srgbClr val="002060"/>
                </a:solidFill>
              </a:rPr>
              <a:t> #3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Закон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Нютон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за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гравитацията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.</a:t>
            </a:r>
            <a:r>
              <a:rPr lang="bg-BG" sz="4400" b="1" dirty="0">
                <a:solidFill>
                  <a:srgbClr val="002060"/>
                </a:solidFill>
                <a:effectLst/>
                <a:latin typeface="Liberation Serif"/>
                <a:ea typeface="AR PL SungtiL GB"/>
                <a:cs typeface="Lohit Devanagari"/>
              </a:rPr>
              <a:t> </a:t>
            </a:r>
            <a:endParaRPr lang="sk-SK" sz="4400" b="1" dirty="0">
              <a:solidFill>
                <a:srgbClr val="002060"/>
              </a:solidFill>
              <a:effectLst/>
              <a:latin typeface="Liberation Serif"/>
              <a:ea typeface="AR PL SungtiL GB"/>
              <a:cs typeface="Lohit Devanagari"/>
            </a:endParaRPr>
          </a:p>
          <a:p>
            <a:pPr algn="ctr"/>
            <a:r>
              <a:rPr lang="bg-BG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Закон на Нютон за гравитацията</a:t>
            </a:r>
            <a:r>
              <a:rPr lang="sk-SK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, </a:t>
            </a:r>
            <a:r>
              <a:rPr lang="bg-BG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трета космическа скорост</a:t>
            </a:r>
            <a:r>
              <a:rPr lang="sk-SK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,</a:t>
            </a:r>
            <a:r>
              <a:rPr lang="bg-BG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 маса</a:t>
            </a:r>
            <a:r>
              <a:rPr lang="sk-SK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,</a:t>
            </a:r>
            <a:r>
              <a:rPr lang="bg-BG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 PL SungtiL GB"/>
                <a:cs typeface="Calibri" panose="020F0502020204030204" pitchFamily="34" charset="0"/>
              </a:rPr>
              <a:t> тегло</a:t>
            </a:r>
            <a:endParaRPr lang="en-GB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AR PL SungtiL GB"/>
              <a:cs typeface="Calibri" panose="020F0502020204030204" pitchFamily="34" charset="0"/>
            </a:endParaRPr>
          </a:p>
          <a:p>
            <a:pPr lvl="0" algn="ctr"/>
            <a:endParaRPr lang="sk-SK" sz="4400" b="1" u="sng" dirty="0">
              <a:solidFill>
                <a:srgbClr val="112B93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lvl="0" algn="ctr"/>
            <a:r>
              <a:rPr lang="en-US" sz="4400" b="1" dirty="0">
                <a:solidFill>
                  <a:srgbClr val="112B93"/>
                </a:solidFill>
                <a:sym typeface="+mn-ea"/>
              </a:rPr>
              <a:t> </a:t>
            </a:r>
            <a:r>
              <a:rPr sz="4400" dirty="0"/>
              <a:t> </a:t>
            </a:r>
          </a:p>
        </p:txBody>
      </p:sp>
      <p:pic>
        <p:nvPicPr>
          <p:cNvPr id="5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7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1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3" name="Shape 113"/>
          <p:cNvSpPr/>
          <p:nvPr/>
        </p:nvSpPr>
        <p:spPr>
          <a:xfrm>
            <a:off x="261256" y="836615"/>
            <a:ext cx="11685322" cy="615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0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>
                <a:solidFill>
                  <a:srgbClr val="002060"/>
                </a:solidFill>
              </a:rPr>
              <a:t>Списък с практически упражнения </a:t>
            </a:r>
            <a:r>
              <a:rPr lang="en-US" sz="4000" u="sng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14" name="Shape 114"/>
          <p:cNvSpPr/>
          <p:nvPr/>
        </p:nvSpPr>
        <p:spPr>
          <a:xfrm>
            <a:off x="533488" y="1574797"/>
            <a:ext cx="11140858" cy="33794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sz="2200" dirty="0">
                <a:solidFill>
                  <a:srgbClr val="002060"/>
                </a:solidFill>
                <a:sym typeface="+mn-ea"/>
              </a:rPr>
              <a:t>3.</a:t>
            </a:r>
            <a:r>
              <a:rPr lang="en-US" sz="2200" dirty="0">
                <a:solidFill>
                  <a:srgbClr val="002060"/>
                </a:solidFill>
                <a:sym typeface="+mn-ea"/>
              </a:rPr>
              <a:t>1.1.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Пропорционалности</a:t>
            </a:r>
            <a:r>
              <a:rPr sz="2200" dirty="0">
                <a:solidFill>
                  <a:srgbClr val="002060"/>
                </a:solidFill>
                <a:sym typeface="+mn-ea"/>
              </a:rPr>
              <a:t> в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закона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Нютон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за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гравитацията</a:t>
            </a:r>
            <a:r>
              <a:rPr sz="2200" dirty="0">
                <a:solidFill>
                  <a:srgbClr val="002060"/>
                </a:solidFill>
                <a:sym typeface="+mn-ea"/>
              </a:rPr>
              <a:t>.</a:t>
            </a:r>
            <a:endParaRPr sz="2200" dirty="0">
              <a:solidFill>
                <a:srgbClr val="002060"/>
              </a:solidFill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sz="2200" dirty="0" err="1">
                <a:solidFill>
                  <a:srgbClr val="002060"/>
                </a:solidFill>
              </a:rPr>
              <a:t>Сили</a:t>
            </a:r>
            <a:r>
              <a:rPr sz="2200" dirty="0">
                <a:solidFill>
                  <a:srgbClr val="002060"/>
                </a:solidFill>
              </a:rPr>
              <a:t> </a:t>
            </a:r>
            <a:r>
              <a:rPr sz="2200" dirty="0" err="1">
                <a:solidFill>
                  <a:srgbClr val="002060"/>
                </a:solidFill>
              </a:rPr>
              <a:t>на</a:t>
            </a:r>
            <a:r>
              <a:rPr sz="2200" dirty="0">
                <a:solidFill>
                  <a:srgbClr val="002060"/>
                </a:solidFill>
              </a:rPr>
              <a:t> </a:t>
            </a:r>
            <a:r>
              <a:rPr sz="2200" dirty="0" err="1">
                <a:solidFill>
                  <a:srgbClr val="002060"/>
                </a:solidFill>
              </a:rPr>
              <a:t>привличане</a:t>
            </a:r>
            <a:endParaRPr sz="2200" dirty="0">
              <a:solidFill>
                <a:srgbClr val="002060"/>
              </a:solidFill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lang="en-US" sz="2200" dirty="0">
                <a:solidFill>
                  <a:srgbClr val="002060"/>
                </a:solidFill>
              </a:rPr>
              <a:t>3.1.2.</a:t>
            </a:r>
            <a:r>
              <a:rPr sz="2200" dirty="0">
                <a:solidFill>
                  <a:srgbClr val="002060"/>
                </a:solidFill>
              </a:rPr>
              <a:t> 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Сили</a:t>
            </a:r>
            <a:r>
              <a:rPr lang="en-US" sz="22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lang="en-US" sz="22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привличане</a:t>
            </a:r>
            <a:endParaRPr lang="en-US" sz="2200" dirty="0">
              <a:solidFill>
                <a:srgbClr val="002060"/>
              </a:solidFill>
              <a:sym typeface="+mn-ea"/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lang="en-US" sz="2200" dirty="0">
                <a:solidFill>
                  <a:srgbClr val="002060"/>
                </a:solidFill>
              </a:rPr>
              <a:t>3.1.3</a:t>
            </a:r>
            <a:r>
              <a:rPr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Сили</a:t>
            </a:r>
            <a:r>
              <a:rPr lang="en-US" sz="22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lang="en-US" sz="2200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sym typeface="+mn-ea"/>
              </a:rPr>
              <a:t>привличане</a:t>
            </a:r>
            <a:endParaRPr lang="en-US" sz="2200" dirty="0">
              <a:solidFill>
                <a:srgbClr val="002060"/>
              </a:solidFill>
              <a:sym typeface="+mn-ea"/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lang="en-US" sz="2200" dirty="0">
                <a:solidFill>
                  <a:srgbClr val="002060"/>
                </a:solidFill>
                <a:sym typeface="+mn-ea"/>
              </a:rPr>
              <a:t>3.1.4</a:t>
            </a:r>
            <a:r>
              <a:rPr sz="2200" dirty="0">
                <a:solidFill>
                  <a:srgbClr val="002060"/>
                </a:solidFill>
                <a:sym typeface="+mn-ea"/>
              </a:rPr>
              <a:t>.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Тегло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при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различно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гравитационно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ускорение</a:t>
            </a:r>
            <a:endParaRPr sz="2200" dirty="0">
              <a:solidFill>
                <a:srgbClr val="002060"/>
              </a:solidFill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lang="en-US" sz="2200" dirty="0">
                <a:solidFill>
                  <a:srgbClr val="002060"/>
                </a:solidFill>
              </a:rPr>
              <a:t>3.1.5. </a:t>
            </a:r>
            <a:r>
              <a:rPr sz="2200" dirty="0" err="1">
                <a:solidFill>
                  <a:srgbClr val="002060"/>
                </a:solidFill>
              </a:rPr>
              <a:t>Втора</a:t>
            </a:r>
            <a:r>
              <a:rPr sz="2200" dirty="0">
                <a:solidFill>
                  <a:srgbClr val="002060"/>
                </a:solidFill>
              </a:rPr>
              <a:t> </a:t>
            </a:r>
            <a:r>
              <a:rPr sz="2200" dirty="0" err="1">
                <a:solidFill>
                  <a:srgbClr val="002060"/>
                </a:solidFill>
              </a:rPr>
              <a:t>космическа</a:t>
            </a:r>
            <a:r>
              <a:rPr sz="2200" dirty="0">
                <a:solidFill>
                  <a:srgbClr val="002060"/>
                </a:solidFill>
              </a:rPr>
              <a:t> </a:t>
            </a:r>
            <a:r>
              <a:rPr sz="2200" dirty="0" err="1">
                <a:solidFill>
                  <a:srgbClr val="002060"/>
                </a:solidFill>
              </a:rPr>
              <a:t>скорост</a:t>
            </a:r>
            <a:r>
              <a:rPr lang="" sz="2200" dirty="0">
                <a:solidFill>
                  <a:srgbClr val="002060"/>
                </a:solidFill>
              </a:rPr>
              <a:t>. </a:t>
            </a:r>
            <a:endParaRPr sz="2200" dirty="0">
              <a:solidFill>
                <a:srgbClr val="002060"/>
              </a:solidFill>
            </a:endParaRPr>
          </a:p>
          <a:p>
            <a:pPr lvl="0" algn="just" defTabSz="457200">
              <a:lnSpc>
                <a:spcPct val="120000"/>
              </a:lnSpc>
              <a:spcBef>
                <a:spcPts val="700"/>
              </a:spcBef>
            </a:pPr>
            <a:r>
              <a:rPr lang="en-US" sz="2200" dirty="0">
                <a:solidFill>
                  <a:srgbClr val="002060"/>
                </a:solidFill>
              </a:rPr>
              <a:t>3.1.6</a:t>
            </a:r>
            <a:r>
              <a:rPr sz="2200" dirty="0">
                <a:solidFill>
                  <a:srgbClr val="002060"/>
                </a:solidFill>
              </a:rPr>
              <a:t>.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Пресмятане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втора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космическа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скорост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за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небесни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тела</a:t>
            </a:r>
            <a:r>
              <a:rPr sz="2200" dirty="0">
                <a:solidFill>
                  <a:srgbClr val="002060"/>
                </a:solidFill>
                <a:sym typeface="+mn-ea"/>
              </a:rPr>
              <a:t> с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различни</a:t>
            </a:r>
            <a:r>
              <a:rPr sz="2200" dirty="0">
                <a:solidFill>
                  <a:srgbClr val="002060"/>
                </a:solidFill>
                <a:sym typeface="+mn-ea"/>
              </a:rPr>
              <a:t> </a:t>
            </a:r>
            <a:r>
              <a:rPr sz="2200" dirty="0" err="1">
                <a:solidFill>
                  <a:srgbClr val="002060"/>
                </a:solidFill>
                <a:sym typeface="+mn-ea"/>
              </a:rPr>
              <a:t>маси</a:t>
            </a:r>
            <a:r>
              <a:rPr sz="2200" dirty="0">
                <a:solidFill>
                  <a:srgbClr val="002060"/>
                </a:solidFill>
                <a:sym typeface="+mn-ea"/>
              </a:rPr>
              <a:t>.</a:t>
            </a:r>
            <a:endParaRPr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4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3" name="Shape 143"/>
          <p:cNvSpPr/>
          <p:nvPr/>
        </p:nvSpPr>
        <p:spPr>
          <a:xfrm>
            <a:off x="773473" y="1378811"/>
            <a:ext cx="11198504" cy="387794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lvl="0" indent="0">
              <a:buSzPct val="100000"/>
              <a:buNone/>
            </a:pPr>
            <a:r>
              <a:rPr sz="2100">
                <a:solidFill>
                  <a:srgbClr val="002060"/>
                </a:solidFill>
              </a:rPr>
              <a:t>Закон на Нютон за гравитацията:</a:t>
            </a: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060"/>
                </a:solidFill>
              </a:rPr>
              <a:t>Учениците да запомнят, че гравитационната сила винаги е пропорционална на произведението от масите на телата и обратнопропорционална на квадрата на разстоянието между тях. Да разберат смисъла на гравитационното ускорение.</a:t>
            </a: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060"/>
                </a:solidFill>
              </a:rPr>
              <a:t>Космически скорости</a:t>
            </a:r>
            <a:r>
              <a:rPr sz="2100">
                <a:solidFill>
                  <a:srgbClr val="002163"/>
                </a:solidFill>
              </a:rPr>
              <a:t>: </a:t>
            </a: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163"/>
                </a:solidFill>
              </a:rPr>
              <a:t>Учениците да могат да правят разлика между космическите скорости и коя е необходима за постигане на орбита и коя за напускане на гравитационното поле на Земята и Слънцето.</a:t>
            </a:r>
          </a:p>
          <a:p>
            <a:pPr marL="0" lvl="0" indent="0">
              <a:buNone/>
            </a:pPr>
            <a:r>
              <a:rPr sz="2100">
                <a:solidFill>
                  <a:srgbClr val="002163"/>
                </a:solidFill>
              </a:rPr>
              <a:t>Маса и тегло</a:t>
            </a:r>
            <a:r>
              <a:rPr lang="en-US" sz="2100">
                <a:solidFill>
                  <a:srgbClr val="002163"/>
                </a:solidFill>
              </a:rPr>
              <a:t>:</a:t>
            </a:r>
            <a:endParaRPr sz="2100">
              <a:solidFill>
                <a:srgbClr val="002163"/>
              </a:solidFill>
            </a:endParaRP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163"/>
                </a:solidFill>
              </a:rPr>
              <a:t>Учениците да разберат разликата между маса и тегло.</a:t>
            </a: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163"/>
                </a:solidFill>
              </a:rPr>
              <a:t> Внимателно да се обясни термина “свободно падане”.</a:t>
            </a:r>
          </a:p>
          <a:p>
            <a:pPr marL="0" lvl="0" indent="0">
              <a:buSzPct val="100000"/>
              <a:buNone/>
            </a:pPr>
            <a:r>
              <a:rPr sz="2100">
                <a:solidFill>
                  <a:srgbClr val="002163"/>
                </a:solidFill>
              </a:rPr>
              <a:t>Учениците да разберат разликата между “безтегловност” и “усещане за безтегловност”.</a:t>
            </a:r>
          </a:p>
        </p:txBody>
      </p:sp>
      <p:sp>
        <p:nvSpPr>
          <p:cNvPr id="144" name="Shape 144"/>
          <p:cNvSpPr/>
          <p:nvPr/>
        </p:nvSpPr>
        <p:spPr>
          <a:xfrm>
            <a:off x="530065" y="658815"/>
            <a:ext cx="11685321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За какво да внимаваме 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1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4" name="Shape 214"/>
          <p:cNvSpPr/>
          <p:nvPr/>
        </p:nvSpPr>
        <p:spPr>
          <a:xfrm>
            <a:off x="261256" y="836615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3</a:t>
            </a:r>
            <a:r>
              <a:rPr lang="en-US" sz="4400" u="sng">
                <a:solidFill>
                  <a:srgbClr val="44546A"/>
                </a:solidFill>
              </a:rPr>
              <a:t>.1.1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Пропорционалности в закона на Нютон за гравитацията.</a:t>
            </a:r>
          </a:p>
        </p:txBody>
      </p:sp>
      <p:sp>
        <p:nvSpPr>
          <p:cNvPr id="215" name="Shape 215"/>
          <p:cNvSpPr/>
          <p:nvPr/>
        </p:nvSpPr>
        <p:spPr>
          <a:xfrm>
            <a:off x="298935" y="3486663"/>
            <a:ext cx="11242805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Необходими материали: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300">
                <a:solidFill>
                  <a:srgbClr val="002060"/>
                </a:solidFill>
              </a:rPr>
              <a:t>Приложение Н1 към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6" name="Shape 216"/>
          <p:cNvSpPr/>
          <p:nvPr/>
        </p:nvSpPr>
        <p:spPr>
          <a:xfrm>
            <a:off x="253339" y="1974873"/>
            <a:ext cx="11685322" cy="1477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Методична част</a:t>
            </a:r>
            <a:r>
              <a:rPr sz="3600">
                <a:solidFill>
                  <a:srgbClr val="002060"/>
                </a:solidFill>
              </a:rPr>
              <a:t>: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sz="2400">
                <a:solidFill>
                  <a:srgbClr val="002060"/>
                </a:solidFill>
              </a:rPr>
              <a:t>.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sz="2000">
                <a:solidFill>
                  <a:srgbClr val="002060"/>
                </a:solidFill>
              </a:rPr>
              <a:t>Да се онагледи как гравитационната сила е директно пропорционална на произведението на масите на две тела и обратно пропорционална на квадрата на разстоянието между  телата.  Това упражнение може да се прави самостоятелно, или по двойки.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1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Pril_N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988663" y="1315726"/>
            <a:ext cx="5624148" cy="42181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3" name="Shape 223"/>
          <p:cNvSpPr/>
          <p:nvPr/>
        </p:nvSpPr>
        <p:spPr>
          <a:xfrm>
            <a:off x="253339" y="703950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3</a:t>
            </a:r>
            <a:r>
              <a:rPr lang="en-US" sz="4400" u="sng">
                <a:solidFill>
                  <a:srgbClr val="44546A"/>
                </a:solidFill>
              </a:rPr>
              <a:t>.1.1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Пропорционалности в закона на Нютон за гравитацията.</a:t>
            </a:r>
          </a:p>
        </p:txBody>
      </p:sp>
      <p:sp>
        <p:nvSpPr>
          <p:cNvPr id="224" name="Shape 224"/>
          <p:cNvSpPr/>
          <p:nvPr/>
        </p:nvSpPr>
        <p:spPr>
          <a:xfrm>
            <a:off x="316839" y="2211244"/>
            <a:ext cx="5274637" cy="30121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Процедура: </a:t>
            </a:r>
            <a:r>
              <a:rPr sz="2400">
                <a:solidFill>
                  <a:srgbClr val="002060"/>
                </a:solidFill>
              </a:rPr>
              <a:t>На илюстрацията графично е показана зависимостта на гравитационната сила от масите на телата и разстоянието между тях.  Два от примерите са решени. По подобен начин трябва да се решат останалите.</a:t>
            </a:r>
          </a:p>
        </p:txBody>
      </p:sp>
      <p:sp>
        <p:nvSpPr>
          <p:cNvPr id="225" name="Shape 225"/>
          <p:cNvSpPr/>
          <p:nvPr/>
        </p:nvSpPr>
        <p:spPr>
          <a:xfrm>
            <a:off x="1839082" y="5048696"/>
            <a:ext cx="3030009" cy="485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36B93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36B937"/>
                </a:solidFill>
              </a:rPr>
              <a:t>ВИЕ МОЖЕТЕ ЛИ?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2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9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1" name="Shape 231"/>
          <p:cNvSpPr/>
          <p:nvPr/>
        </p:nvSpPr>
        <p:spPr>
          <a:xfrm>
            <a:off x="261256" y="836615"/>
            <a:ext cx="11685322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3.1.2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Сили на привличане.</a:t>
            </a:r>
          </a:p>
        </p:txBody>
      </p:sp>
      <p:sp>
        <p:nvSpPr>
          <p:cNvPr id="232" name="Shape 232"/>
          <p:cNvSpPr/>
          <p:nvPr/>
        </p:nvSpPr>
        <p:spPr>
          <a:xfrm>
            <a:off x="253339" y="1466873"/>
            <a:ext cx="11685322" cy="1477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Методична част</a:t>
            </a:r>
            <a:r>
              <a:rPr sz="3600">
                <a:solidFill>
                  <a:srgbClr val="002060"/>
                </a:solidFill>
              </a:rPr>
              <a:t>: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sz="2400">
                <a:solidFill>
                  <a:srgbClr val="002060"/>
                </a:solidFill>
              </a:rPr>
              <a:t>, упражнения 3.2 и 3.3.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sz="2000">
                <a:solidFill>
                  <a:srgbClr val="062C82"/>
                </a:solidFill>
              </a:rPr>
              <a:t>Да се покаже промяната в гравитационната сила с  промяна в разстоянието или масите на телата. Да се покаже, че гравитационното ускорение g е всъщност равно на отношението (G M</a:t>
            </a:r>
            <a:r>
              <a:rPr sz="2000" baseline="-25000">
                <a:solidFill>
                  <a:srgbClr val="062C82"/>
                </a:solidFill>
              </a:rPr>
              <a:t>Земя</a:t>
            </a:r>
            <a:r>
              <a:rPr sz="2000">
                <a:solidFill>
                  <a:srgbClr val="062C82"/>
                </a:solidFill>
              </a:rPr>
              <a:t>)/(R</a:t>
            </a:r>
            <a:r>
              <a:rPr sz="2000" baseline="-25000">
                <a:solidFill>
                  <a:srgbClr val="062C82"/>
                </a:solidFill>
              </a:rPr>
              <a:t>Земя</a:t>
            </a:r>
            <a:r>
              <a:rPr sz="2000">
                <a:solidFill>
                  <a:srgbClr val="062C82"/>
                </a:solidFill>
              </a:rPr>
              <a:t>)</a:t>
            </a:r>
            <a:r>
              <a:rPr sz="2000" baseline="25000">
                <a:solidFill>
                  <a:srgbClr val="062C82"/>
                </a:solidFill>
              </a:rPr>
              <a:t>2</a:t>
            </a:r>
            <a:r>
              <a:rPr sz="2000">
                <a:solidFill>
                  <a:srgbClr val="062C82"/>
                </a:solidFill>
              </a:rPr>
              <a:t>. Това упражнение се прави самостоятелно. Обсъждането на резултатите е общо.</a:t>
            </a:r>
          </a:p>
        </p:txBody>
      </p:sp>
      <p:sp>
        <p:nvSpPr>
          <p:cNvPr id="233" name="Shape 233"/>
          <p:cNvSpPr/>
          <p:nvPr/>
        </p:nvSpPr>
        <p:spPr>
          <a:xfrm>
            <a:off x="253339" y="3162231"/>
            <a:ext cx="11685322" cy="23164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sz="3100" b="1">
                <a:solidFill>
                  <a:srgbClr val="002060"/>
                </a:solidFill>
              </a:rPr>
              <a:t>Процедура: </a:t>
            </a:r>
            <a:r>
              <a:rPr sz="2100">
                <a:solidFill>
                  <a:srgbClr val="021678"/>
                </a:solidFill>
              </a:rPr>
              <a:t>1. Да се определи силата на привличане между Земята (маса M = 6 x 10</a:t>
            </a:r>
            <a:r>
              <a:rPr sz="2100" baseline="29000">
                <a:solidFill>
                  <a:srgbClr val="021678"/>
                </a:solidFill>
              </a:rPr>
              <a:t>24</a:t>
            </a:r>
            <a:r>
              <a:rPr sz="2100">
                <a:solidFill>
                  <a:srgbClr val="021678"/>
                </a:solidFill>
              </a:rPr>
              <a:t> kg) и ученик с маса 50 ки, намиращ се на: а) морското равнище (на разстояние 6.38 х 10</a:t>
            </a:r>
            <a:r>
              <a:rPr sz="2100" baseline="24000">
                <a:solidFill>
                  <a:srgbClr val="021678"/>
                </a:solidFill>
              </a:rPr>
              <a:t>6</a:t>
            </a:r>
            <a:r>
              <a:rPr sz="2100">
                <a:solidFill>
                  <a:srgbClr val="021678"/>
                </a:solidFill>
              </a:rPr>
              <a:t> м от центъра на Земята); б) в самолет, на височина 10 000 м над повърхността.</a:t>
            </a:r>
            <a:r>
              <a:rPr sz="2100" baseline="24000">
                <a:solidFill>
                  <a:srgbClr val="021678"/>
                </a:solidFill>
              </a:rPr>
              <a:t> </a:t>
            </a:r>
          </a:p>
          <a:p>
            <a:pPr lvl="0" defTabSz="457200">
              <a:lnSpc>
                <a:spcPct val="120000"/>
              </a:lnSpc>
            </a:pPr>
            <a:r>
              <a:rPr sz="2100">
                <a:solidFill>
                  <a:srgbClr val="02167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2. Да се определи силата на привличане върху:	а) ученик с маса 50 кг; б)  автобус с маса 10 тона, като се използва земното ускорение g (g = 9.8 m/s</a:t>
            </a:r>
            <a:r>
              <a:rPr sz="2100" baseline="24000">
                <a:solidFill>
                  <a:srgbClr val="02167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</a:t>
            </a:r>
            <a:r>
              <a:rPr sz="2100">
                <a:solidFill>
                  <a:srgbClr val="02167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).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3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7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9" name="Shape 239"/>
          <p:cNvSpPr/>
          <p:nvPr/>
        </p:nvSpPr>
        <p:spPr>
          <a:xfrm>
            <a:off x="261256" y="836615"/>
            <a:ext cx="11685322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3.1.3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Сили на привличане.</a:t>
            </a:r>
          </a:p>
        </p:txBody>
      </p:sp>
      <p:sp>
        <p:nvSpPr>
          <p:cNvPr id="240" name="Shape 240"/>
          <p:cNvSpPr/>
          <p:nvPr/>
        </p:nvSpPr>
        <p:spPr>
          <a:xfrm>
            <a:off x="253339" y="1859622"/>
            <a:ext cx="11685322" cy="330031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sz="3300" b="1">
                <a:solidFill>
                  <a:srgbClr val="05318F"/>
                </a:solidFill>
              </a:rPr>
              <a:t>Важно за учителя:</a:t>
            </a:r>
            <a:r>
              <a:rPr sz="2200" b="1">
                <a:solidFill>
                  <a:srgbClr val="05318F"/>
                </a:solidFill>
              </a:rPr>
              <a:t> </a:t>
            </a:r>
            <a:r>
              <a:rPr sz="2200">
                <a:solidFill>
                  <a:srgbClr val="05318F"/>
                </a:solidFill>
              </a:rPr>
              <a:t>В първата част, във формулата = G (m</a:t>
            </a:r>
            <a:r>
              <a:rPr sz="2200" baseline="-23000">
                <a:solidFill>
                  <a:srgbClr val="05318F"/>
                </a:solidFill>
              </a:rPr>
              <a:t>12</a:t>
            </a:r>
            <a:r>
              <a:rPr sz="2200">
                <a:solidFill>
                  <a:srgbClr val="05318F"/>
                </a:solidFill>
              </a:rPr>
              <a:t>/d</a:t>
            </a:r>
            <a:r>
              <a:rPr sz="2200" baseline="23000">
                <a:solidFill>
                  <a:srgbClr val="05318F"/>
                </a:solidFill>
              </a:rPr>
              <a:t>2</a:t>
            </a:r>
            <a:r>
              <a:rPr sz="2200">
                <a:solidFill>
                  <a:srgbClr val="05318F"/>
                </a:solidFill>
              </a:rPr>
              <a:t>), m</a:t>
            </a:r>
            <a:r>
              <a:rPr sz="2200" baseline="-23000">
                <a:solidFill>
                  <a:srgbClr val="05318F"/>
                </a:solidFill>
              </a:rPr>
              <a:t>1</a:t>
            </a:r>
            <a:r>
              <a:rPr sz="2200">
                <a:solidFill>
                  <a:srgbClr val="05318F"/>
                </a:solidFill>
              </a:rPr>
              <a:t>е масата на ученика, М</a:t>
            </a:r>
            <a:r>
              <a:rPr sz="2200" baseline="-23000">
                <a:solidFill>
                  <a:srgbClr val="05318F"/>
                </a:solidFill>
              </a:rPr>
              <a:t>2 </a:t>
            </a:r>
            <a:r>
              <a:rPr sz="2200">
                <a:solidFill>
                  <a:srgbClr val="05318F"/>
                </a:solidFill>
              </a:rPr>
              <a:t>е масата на Земята, а  d е разстоянието от центъра на Земята до ученика, т.е. 6.38 х 10</a:t>
            </a:r>
            <a:r>
              <a:rPr sz="2200" baseline="23000">
                <a:solidFill>
                  <a:srgbClr val="05318F"/>
                </a:solidFill>
              </a:rPr>
              <a:t>6</a:t>
            </a:r>
            <a:r>
              <a:rPr sz="2200">
                <a:solidFill>
                  <a:srgbClr val="05318F"/>
                </a:solidFill>
              </a:rPr>
              <a:t>м в подусловие (а) и 6.39 х 10</a:t>
            </a:r>
            <a:r>
              <a:rPr sz="2200" baseline="23000">
                <a:solidFill>
                  <a:srgbClr val="05318F"/>
                </a:solidFill>
              </a:rPr>
              <a:t>6</a:t>
            </a:r>
            <a:r>
              <a:rPr sz="2200">
                <a:solidFill>
                  <a:srgbClr val="05318F"/>
                </a:solidFill>
              </a:rPr>
              <a:t>м в подусловие (б). Отговор (а) F = 491.81 N (или приблизително 492 N) ;   (б) F = 409.28 N (или приблизително 490 N).</a:t>
            </a:r>
          </a:p>
          <a:p>
            <a:pPr lvl="0" defTabSz="457200">
              <a:lnSpc>
                <a:spcPct val="120000"/>
              </a:lnSpc>
            </a:pPr>
            <a:r>
              <a:rPr sz="22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Обсъдете малката разлика в силата на морското равнище и на височина 10 км. Сравнете с отговор (а) на втората част (упражнение 3.3, Отговор: а) 490 N; б) 98 000 N) и обърнете внимание на учениците, че всъщност  g = (G M</a:t>
            </a:r>
            <a:r>
              <a:rPr sz="2200" baseline="-230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земя</a:t>
            </a:r>
            <a:r>
              <a:rPr sz="22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)/(R</a:t>
            </a:r>
            <a:r>
              <a:rPr sz="2200" baseline="-230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Земя</a:t>
            </a:r>
            <a:r>
              <a:rPr sz="22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)</a:t>
            </a:r>
            <a:r>
              <a:rPr sz="2200" baseline="230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 </a:t>
            </a:r>
            <a:r>
              <a:rPr sz="22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.</a:t>
            </a:r>
            <a:r>
              <a:rPr sz="2200" baseline="23000">
                <a:solidFill>
                  <a:srgbClr val="05318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4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6" name="Shape 246"/>
          <p:cNvSpPr/>
          <p:nvPr/>
        </p:nvSpPr>
        <p:spPr>
          <a:xfrm>
            <a:off x="261256" y="836615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3.1.4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Тегло при различно гравитационно ускорение.</a:t>
            </a:r>
          </a:p>
        </p:txBody>
      </p:sp>
      <p:sp>
        <p:nvSpPr>
          <p:cNvPr id="247" name="Shape 247"/>
          <p:cNvSpPr/>
          <p:nvPr/>
        </p:nvSpPr>
        <p:spPr>
          <a:xfrm>
            <a:off x="139039" y="1860573"/>
            <a:ext cx="11685322" cy="116903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Методична част</a:t>
            </a:r>
            <a:r>
              <a:rPr sz="3600">
                <a:solidFill>
                  <a:srgbClr val="002060"/>
                </a:solidFill>
              </a:rPr>
              <a:t>: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sz="2400">
                <a:solidFill>
                  <a:srgbClr val="002060"/>
                </a:solidFill>
              </a:rPr>
              <a:t>.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sz="2000">
                <a:solidFill>
                  <a:srgbClr val="002060"/>
                </a:solidFill>
              </a:rPr>
              <a:t>Да се онагледи разликата между маса и тегло. Да се покаже как теглото на човека се мени (а масата не) в зависимост от гравитационното ускорение на притеглящото тяло (което от своя страна зависи от неговата маса и радиус).  </a:t>
            </a:r>
          </a:p>
        </p:txBody>
      </p:sp>
      <p:pic>
        <p:nvPicPr>
          <p:cNvPr id="248" name="pasted-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438931" y="3285200"/>
            <a:ext cx="4673661" cy="20717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9" name="Shape 249"/>
          <p:cNvSpPr/>
          <p:nvPr/>
        </p:nvSpPr>
        <p:spPr>
          <a:xfrm>
            <a:off x="164439" y="3221231"/>
            <a:ext cx="7354531" cy="2199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Процедура:</a:t>
            </a:r>
            <a:r>
              <a:rPr sz="2400">
                <a:solidFill>
                  <a:srgbClr val="002060"/>
                </a:solidFill>
              </a:rPr>
              <a:t> </a:t>
            </a:r>
            <a:r>
              <a:rPr sz="2200">
                <a:solidFill>
                  <a:srgbClr val="043980"/>
                </a:solidFill>
              </a:rPr>
              <a:t>В таблицата са изброени тела от Слънчевата система и са дадени техните ускорения. Учениците трябва да пресметнат гравитационната сила, която всяко тяло упражнява върху човек с маса 80 кг, което е всъщност неговото тегло на съответното небесно тяло.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5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3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5" name="Shape 255"/>
          <p:cNvSpPr/>
          <p:nvPr/>
        </p:nvSpPr>
        <p:spPr>
          <a:xfrm>
            <a:off x="281439" y="2137170"/>
            <a:ext cx="11629122" cy="352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300">
                <a:solidFill>
                  <a:srgbClr val="465BEA"/>
                </a:solidFill>
              </a:rPr>
              <a:t>Задачата показва разликата между маса и тегло. Докато масата на разглеждания човек винаги е еднаква, теглото му се мени в зависимост от това на кое небесно тяло се намира той (и с каква гравитационна сила го привлича това тяло). Алтернативен начин за обяснение е, че теглото се определя от това колко е силно гравитационното притегляне  и ако сравняваме две тела с различни маси на Земята, тези тела се привличат от еднаква сила, така че това с по-голяма маса тежи повече. Но в космоса, където гравитационното привличане е много по-слабо, телата могат да са </a:t>
            </a:r>
            <a:r>
              <a:rPr sz="2300" u="sng">
                <a:solidFill>
                  <a:srgbClr val="465BEA"/>
                </a:solidFill>
                <a:uFill>
                  <a:solidFill/>
                </a:uFill>
              </a:rPr>
              <a:t>почти</a:t>
            </a:r>
            <a:r>
              <a:rPr sz="2300">
                <a:solidFill>
                  <a:srgbClr val="465BEA"/>
                </a:solidFill>
              </a:rPr>
              <a:t> безтегловни (т.е. да са с много малко тегло). Но дори и в космоса телата съдържат вещество, следователно имат тегло. </a:t>
            </a:r>
          </a:p>
        </p:txBody>
      </p:sp>
      <p:sp>
        <p:nvSpPr>
          <p:cNvPr id="256" name="Shape 256"/>
          <p:cNvSpPr/>
          <p:nvPr/>
        </p:nvSpPr>
        <p:spPr>
          <a:xfrm>
            <a:off x="261256" y="836615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</a:t>
            </a:r>
            <a:r>
              <a:rPr lang="" altLang="en-US" sz="4400" u="sng">
                <a:solidFill>
                  <a:srgbClr val="44546A"/>
                </a:solidFill>
              </a:rPr>
              <a:t>4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Тегло при различно гравитационно ускорение.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5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2" name="Shape 262"/>
          <p:cNvSpPr/>
          <p:nvPr/>
        </p:nvSpPr>
        <p:spPr>
          <a:xfrm>
            <a:off x="261256" y="836615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</a:t>
            </a:r>
            <a:r>
              <a:rPr lang="" altLang="en-US" sz="4400" u="sng">
                <a:solidFill>
                  <a:srgbClr val="44546A"/>
                </a:solidFill>
              </a:rPr>
              <a:t>5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Втора космическа скорост - извеждане на формулата.</a:t>
            </a:r>
          </a:p>
        </p:txBody>
      </p:sp>
      <p:sp>
        <p:nvSpPr>
          <p:cNvPr id="263" name="Shape 263"/>
          <p:cNvSpPr/>
          <p:nvPr/>
        </p:nvSpPr>
        <p:spPr>
          <a:xfrm>
            <a:off x="253339" y="2997412"/>
            <a:ext cx="11685322" cy="548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206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2060"/>
                </a:solidFill>
              </a:rPr>
              <a:t>Необходими материали: не</a:t>
            </a:r>
          </a:p>
        </p:txBody>
      </p:sp>
      <p:sp>
        <p:nvSpPr>
          <p:cNvPr id="264" name="Shape 264"/>
          <p:cNvSpPr/>
          <p:nvPr/>
        </p:nvSpPr>
        <p:spPr>
          <a:xfrm>
            <a:off x="334322" y="3834010"/>
            <a:ext cx="11523355" cy="127337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Процедура: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200">
                <a:solidFill>
                  <a:srgbClr val="002060"/>
                </a:solidFill>
              </a:rPr>
              <a:t>След внимателно обясниение на поднесената информация и следвайки я, учениците сами да изведат формулата за втора космическа скорост. </a:t>
            </a:r>
          </a:p>
        </p:txBody>
      </p:sp>
      <p:sp>
        <p:nvSpPr>
          <p:cNvPr id="265" name="Shape 265"/>
          <p:cNvSpPr/>
          <p:nvPr/>
        </p:nvSpPr>
        <p:spPr>
          <a:xfrm>
            <a:off x="261256" y="2084614"/>
            <a:ext cx="11685322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Методична част: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sz="240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66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9031581" y="1562455"/>
            <a:ext cx="2931819" cy="219886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6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2" name="Shape 272"/>
          <p:cNvSpPr/>
          <p:nvPr/>
        </p:nvSpPr>
        <p:spPr>
          <a:xfrm>
            <a:off x="253339" y="747715"/>
            <a:ext cx="11685322" cy="11233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Упражнение </a:t>
            </a:r>
            <a:r>
              <a:rPr lang="en-US" sz="4400" u="sng">
                <a:solidFill>
                  <a:srgbClr val="44546A"/>
                </a:solidFill>
              </a:rPr>
              <a:t>3.1.</a:t>
            </a:r>
            <a:r>
              <a:rPr lang="" altLang="en-US" sz="4400" u="sng">
                <a:solidFill>
                  <a:srgbClr val="44546A"/>
                </a:solidFill>
              </a:rPr>
              <a:t>6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2900">
                <a:solidFill>
                  <a:srgbClr val="44546A"/>
                </a:solidFill>
              </a:rPr>
              <a:t>Пресмятане на втора космическа скорост за небесни тела с различни маси.</a:t>
            </a:r>
          </a:p>
        </p:txBody>
      </p:sp>
      <p:sp>
        <p:nvSpPr>
          <p:cNvPr id="273" name="Shape 273"/>
          <p:cNvSpPr/>
          <p:nvPr/>
        </p:nvSpPr>
        <p:spPr>
          <a:xfrm>
            <a:off x="6298539" y="1817914"/>
            <a:ext cx="5591852" cy="548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206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2060"/>
                </a:solidFill>
              </a:rPr>
              <a:t>Необходими материали: не.</a:t>
            </a:r>
          </a:p>
        </p:txBody>
      </p:sp>
      <p:sp>
        <p:nvSpPr>
          <p:cNvPr id="274" name="Shape 274"/>
          <p:cNvSpPr/>
          <p:nvPr/>
        </p:nvSpPr>
        <p:spPr>
          <a:xfrm>
            <a:off x="334322" y="2380290"/>
            <a:ext cx="11523355" cy="2529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Процедура: </a:t>
            </a:r>
            <a:r>
              <a:rPr sz="2200">
                <a:solidFill>
                  <a:srgbClr val="002060"/>
                </a:solidFill>
              </a:rPr>
              <a:t>По данни за радиусите и масите на различните планети (и техни спътници) от Слънчевата Система, както и за самото Слънце и други звезди (които могат да се намерят, напр. в Уикипедиа), да се пресметнат вторите космически скорости за тези тела. Да се подредят тези скорости в низходящ ред, което ще помогне да добие представа за скалата на скоростите (т.е., че по-маломасивните тела изискват по-ниски скорости за напускане на гравитационното поле, отколкото по-масивните).</a:t>
            </a:r>
          </a:p>
        </p:txBody>
      </p:sp>
      <p:sp>
        <p:nvSpPr>
          <p:cNvPr id="275" name="Shape 275"/>
          <p:cNvSpPr/>
          <p:nvPr/>
        </p:nvSpPr>
        <p:spPr>
          <a:xfrm>
            <a:off x="286656" y="1779814"/>
            <a:ext cx="5912675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100" b="1">
                <a:solidFill>
                  <a:srgbClr val="002060"/>
                </a:solidFill>
              </a:rPr>
              <a:t>Методична част: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модул 3, тема </a:t>
            </a:r>
            <a:r>
              <a:rPr lang="en-US" sz="2400">
                <a:solidFill>
                  <a:srgbClr val="002060"/>
                </a:solidFill>
              </a:rPr>
              <a:t>1</a:t>
            </a:r>
            <a:r>
              <a:rPr sz="24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6" name="Shape 276"/>
          <p:cNvSpPr/>
          <p:nvPr/>
        </p:nvSpPr>
        <p:spPr>
          <a:xfrm>
            <a:off x="315107" y="4814590"/>
            <a:ext cx="11903526" cy="777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00741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7416"/>
                </a:solidFill>
              </a:rPr>
              <a:t>! Обектите са или предварително избрани от учителя, или избирането им може да се зададе като част от упражнението!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6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Group 70"/>
          <p:cNvGrpSpPr/>
          <p:nvPr/>
        </p:nvGrpSpPr>
        <p:grpSpPr>
          <a:xfrm>
            <a:off x="1840174" y="3416575"/>
            <a:ext cx="3794184" cy="1768688"/>
            <a:chOff x="-1" y="0"/>
            <a:chExt cx="3794182" cy="176868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6338" y="336122"/>
              <a:ext cx="3707843" cy="1096441"/>
              <a:chOff x="-1" y="-1"/>
              <a:chExt cx="370784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1" y="-1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1" y="109752"/>
                <a:ext cx="3707841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D0D0D"/>
                    </a:solidFill>
                  </a:rPr>
                  <a:t>4.</a:t>
                </a:r>
                <a:r>
                  <a:rPr sz="1900" b="1">
                    <a:solidFill>
                      <a:srgbClr val="FFFFFF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Концепция за програма за обучение по астрономия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6207689" y="4142306"/>
            <a:ext cx="3830800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205740"/>
              <a:ext cx="3783682" cy="553719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/>
              </a:pPr>
              <a:r>
                <a:rPr lang="en-US" b="1"/>
                <a:t>Международна онлайн конференция</a:t>
              </a:r>
              <a:r>
                <a:rPr b="1"/>
                <a:t>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33987" y="1504452"/>
            <a:ext cx="3602726" cy="1942345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-1" y="500021"/>
                <a:ext cx="3531263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FFFFFF"/>
                    </a:solidFill>
                  </a:rPr>
                  <a:t>1.</a:t>
                </a:r>
                <a:r>
                  <a:rPr sz="1900">
                    <a:solidFill>
                      <a:srgbClr val="FFFFFF"/>
                    </a:solidFill>
                  </a:rPr>
                  <a:t> </a:t>
                </a:r>
                <a:r>
                  <a:rPr sz="1900" b="1">
                    <a:solidFill>
                      <a:srgbClr val="FFFFFF"/>
                    </a:solidFill>
                  </a:rPr>
                  <a:t>STARS </a:t>
                </a:r>
                <a:r>
                  <a:rPr lang="en-US" sz="1900" b="1">
                    <a:solidFill>
                      <a:srgbClr val="FFFFFF"/>
                    </a:solidFill>
                  </a:rPr>
                  <a:t>Методическо помагало за учители</a:t>
                </a:r>
              </a:p>
              <a:p>
                <a:pPr lvl="0"/>
                <a:r>
                  <a:rPr lang="en-US" sz="1900">
                    <a:solidFill>
                      <a:srgbClr val="FFFFFF"/>
                    </a:solidFill>
                  </a:rPr>
                  <a:t>готови за използване ресурси</a:t>
                </a: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267468" y="2203842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445875"/>
                <a:ext cx="3500019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/>
                  <a:t>3.</a:t>
                </a:r>
                <a:r>
                  <a:rPr sz="1900"/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Онлайн платформа</a:t>
                </a:r>
                <a:r>
                  <a:rPr sz="1900" b="1"/>
                  <a:t> </a:t>
                </a:r>
                <a:r>
                  <a:rPr lang="en-US" sz="1900"/>
                  <a:t>с примери за добри практики и възможности за дискусии</a:t>
                </a:r>
                <a:endParaRPr sz="190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534811" y="1843911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-1" y="452849"/>
                <a:ext cx="3289669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40404"/>
                    </a:solidFill>
                  </a:rPr>
                  <a:t>2.</a:t>
                </a:r>
                <a:r>
                  <a:rPr sz="1900">
                    <a:solidFill>
                      <a:srgbClr val="040404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Обучителна програма за учители</a:t>
                </a:r>
                <a:endParaRPr sz="1900">
                  <a:solidFill>
                    <a:srgbClr val="FFFFFF"/>
                  </a:solidFill>
                </a:endParaRPr>
              </a:p>
              <a:p>
                <a:pPr lvl="0"/>
                <a:endParaRPr sz="1900"/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642284" y="7985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STARS project intro</a:t>
            </a:r>
          </a:p>
        </p:txBody>
      </p:sp>
      <p:sp>
        <p:nvSpPr>
          <p:cNvPr id="90" name="Shape 90"/>
          <p:cNvSpPr/>
          <p:nvPr/>
        </p:nvSpPr>
        <p:spPr>
          <a:xfrm>
            <a:off x="982535" y="4775277"/>
            <a:ext cx="3356333" cy="561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79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0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1" name="Shape 281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</a:t>
            </a:r>
          </a:p>
        </p:txBody>
      </p:sp>
      <p:sp>
        <p:nvSpPr>
          <p:cNvPr id="282" name="Shape 282"/>
          <p:cNvSpPr/>
          <p:nvPr/>
        </p:nvSpPr>
        <p:spPr>
          <a:xfrm>
            <a:off x="400956" y="1645512"/>
            <a:ext cx="11685322" cy="3215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600">
                <a:solidFill>
                  <a:srgbClr val="002060"/>
                </a:solidFill>
              </a:rPr>
              <a:t>Какво следва (Feed Forward)</a:t>
            </a:r>
            <a:r>
              <a:rPr sz="2800">
                <a:solidFill>
                  <a:srgbClr val="002060"/>
                </a:solidFill>
              </a:rPr>
              <a:t>:</a:t>
            </a:r>
            <a:r>
              <a:rPr sz="2100">
                <a:solidFill>
                  <a:srgbClr val="002060"/>
                </a:solidFill>
              </a:rPr>
              <a:t> Базирайте плановете за следващите занятия на базата на представянето на учениците:</a:t>
            </a:r>
          </a:p>
          <a:p>
            <a:pPr lvl="0"/>
            <a:endParaRPr sz="2100">
              <a:solidFill>
                <a:srgbClr val="002060"/>
              </a:solidFill>
            </a:endParaRPr>
          </a:p>
          <a:p>
            <a:pPr marL="171450" lvl="0" indent="-171450">
              <a:buSzPct val="100000"/>
              <a:buChar char="•"/>
            </a:pPr>
            <a:r>
              <a:rPr sz="21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Трудност на занятията:</a:t>
            </a:r>
            <a:r>
              <a:rPr sz="2100">
                <a:solidFill>
                  <a:srgbClr val="002060"/>
                </a:solidFill>
              </a:rPr>
              <a:t> в зависимост от това доколко добре учениците са разбрали материала и как са се справили с поставените задачи.</a:t>
            </a:r>
            <a:endParaRPr sz="2800">
              <a:solidFill>
                <a:srgbClr val="002060"/>
              </a:solidFill>
            </a:endParaRPr>
          </a:p>
          <a:p>
            <a:pPr marL="146685" lvl="0" indent="-146685">
              <a:buSzPct val="100000"/>
              <a:buChar char="•"/>
            </a:pPr>
            <a:r>
              <a:rPr sz="2100" b="1">
                <a:solidFill>
                  <a:srgbClr val="002060"/>
                </a:solidFill>
              </a:rPr>
              <a:t>Подход към материала</a:t>
            </a:r>
            <a:r>
              <a:rPr sz="2100">
                <a:solidFill>
                  <a:srgbClr val="002060"/>
                </a:solidFill>
              </a:rPr>
              <a:t>: Какъв е правилният подход, който да помогне за разбиране на материала и изпълнение на поставените задачи.</a:t>
            </a:r>
          </a:p>
          <a:p>
            <a:pPr marL="228600" lvl="0" indent="-228600">
              <a:buSzPct val="100000"/>
              <a:buChar char="•"/>
            </a:pPr>
            <a:r>
              <a:rPr sz="2800" b="1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Самооценка</a:t>
            </a:r>
            <a:r>
              <a:rPr sz="2100">
                <a:solidFill>
                  <a:srgbClr val="002060"/>
                </a:solidFill>
              </a:rPr>
              <a:t>: самодисциплина, ръководене и контрол на дейностите.</a:t>
            </a:r>
            <a:endParaRPr sz="2800">
              <a:solidFill>
                <a:srgbClr val="002060"/>
              </a:solidFill>
            </a:endParaRPr>
          </a:p>
          <a:p>
            <a:pPr marL="228600" lvl="0" indent="-22860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Индивидуален подход</a:t>
            </a:r>
            <a:r>
              <a:rPr sz="2100">
                <a:solidFill>
                  <a:srgbClr val="002060"/>
                </a:solidFill>
              </a:rPr>
              <a:t>: Индивидуални оценки и напътствия.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87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8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9" name="Shape 289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 2</a:t>
            </a:r>
          </a:p>
        </p:txBody>
      </p:sp>
      <p:sp>
        <p:nvSpPr>
          <p:cNvPr id="290" name="Shape 290"/>
          <p:cNvSpPr/>
          <p:nvPr/>
        </p:nvSpPr>
        <p:spPr>
          <a:xfrm>
            <a:off x="261256" y="1698105"/>
            <a:ext cx="11685322" cy="3850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</a:rPr>
              <a:t>Подготовка: </a:t>
            </a:r>
            <a:r>
              <a:rPr sz="2400">
                <a:solidFill>
                  <a:srgbClr val="002060"/>
                </a:solidFill>
              </a:rPr>
              <a:t>Ясна и добре поставени цели на урока и упражненията. Когато добре разберат крайната цел, учениците по-лесно и ефективно биха се фокусирали над конкретна задача/материал.</a:t>
            </a:r>
            <a:r>
              <a:rPr sz="2800">
                <a:solidFill>
                  <a:srgbClr val="002060"/>
                </a:solidFill>
              </a:rPr>
              <a:t>  </a:t>
            </a:r>
          </a:p>
          <a:p>
            <a:pPr lvl="0"/>
            <a:endParaRPr sz="2800">
              <a:solidFill>
                <a:srgbClr val="002060"/>
              </a:solidFill>
            </a:endParaRPr>
          </a:p>
          <a:p>
            <a:pPr lvl="0"/>
            <a:r>
              <a:rPr sz="2800">
                <a:solidFill>
                  <a:srgbClr val="002060"/>
                </a:solidFill>
              </a:rPr>
              <a:t>Проверка: </a:t>
            </a:r>
            <a:r>
              <a:rPr sz="2300">
                <a:solidFill>
                  <a:srgbClr val="002060"/>
                </a:solidFill>
              </a:rPr>
              <a:t>Как се справих? Индивидуална оценка и отзив от страна на учителя за свършената от ученика работа, които да са конкретно свързани с изпълнението на поставената цел. Да съдържа информация за напредъка (или липсата на такъв) на ученика и да даде напътствия които да помогнат за постигане на целта и доближаване до очаквания стандарт.   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>
            <a:normAutofit/>
          </a:bodyPr>
          <a:lstStyle>
            <a:lvl1pPr defTabSz="859790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Модули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на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проекта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STARS</a:t>
            </a:r>
            <a:endParaRPr sz="4400" dirty="0">
              <a:solidFill>
                <a:srgbClr val="142A9D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#1 	Съзвездия.					#6 	Галактическа среда.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#2 	Движение на небесните тела.	#7 	Слънцето и звездите.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#3 	Закон на Нютон за гравитацията.	#8 	Галактиката Млечен път и 								            други галактики.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#4 	</a:t>
            </a: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Вселената. 		#9 	Вселената.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#5 	Слънчевата система.			#10	Обсерватории.</a:t>
            </a:r>
            <a:r>
              <a:rPr lang="ru-RU" sz="2800" b="1" dirty="0">
                <a:solidFill>
                  <a:srgbClr val="112B93"/>
                </a:solidFill>
                <a:sym typeface="+mn-ea"/>
              </a:rPr>
              <a:t> </a:t>
            </a:r>
          </a:p>
          <a:p>
            <a:pPr lvl="0" algn="just" defTabSz="868680">
              <a:spcBef>
                <a:spcPts val="900"/>
              </a:spcBef>
              <a:defRPr sz="1800"/>
            </a:pPr>
            <a:endParaRPr lang="en-US" sz="2800" b="1" dirty="0">
              <a:solidFill>
                <a:srgbClr val="112B93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8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8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1524000" y="637480"/>
            <a:ext cx="9144000" cy="954982"/>
          </a:xfrm>
          <a:prstGeom prst="rect">
            <a:avLst/>
          </a:prstGeom>
        </p:spPr>
        <p:txBody>
          <a:bodyPr lIns="0" tIns="0" rIns="0" bIns="0"/>
          <a:lstStyle>
            <a:lvl1pPr defTabSz="713105">
              <a:defRPr sz="4680">
                <a:solidFill>
                  <a:srgbClr val="142A9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80" u="sng" dirty="0" err="1">
                <a:solidFill>
                  <a:srgbClr val="002060"/>
                </a:solidFill>
              </a:rPr>
              <a:t>Как</a:t>
            </a:r>
            <a:r>
              <a:rPr sz="4680" u="sng" dirty="0">
                <a:solidFill>
                  <a:srgbClr val="002060"/>
                </a:solidFill>
              </a:rPr>
              <a:t> </a:t>
            </a:r>
            <a:r>
              <a:rPr sz="4680" u="sng" dirty="0" err="1">
                <a:solidFill>
                  <a:srgbClr val="002060"/>
                </a:solidFill>
              </a:rPr>
              <a:t>са</a:t>
            </a:r>
            <a:r>
              <a:rPr sz="4680" u="sng" dirty="0">
                <a:solidFill>
                  <a:srgbClr val="002060"/>
                </a:solidFill>
              </a:rPr>
              <a:t> </a:t>
            </a:r>
            <a:r>
              <a:rPr sz="4680" u="sng" dirty="0" err="1">
                <a:solidFill>
                  <a:srgbClr val="002060"/>
                </a:solidFill>
              </a:rPr>
              <a:t>структурирани</a:t>
            </a:r>
            <a:r>
              <a:rPr sz="4680" u="sng" dirty="0">
                <a:solidFill>
                  <a:srgbClr val="002060"/>
                </a:solidFill>
              </a:rPr>
              <a:t> </a:t>
            </a:r>
            <a:r>
              <a:rPr sz="4680" u="sng" dirty="0" err="1">
                <a:solidFill>
                  <a:srgbClr val="002060"/>
                </a:solidFill>
              </a:rPr>
              <a:t>модулите</a:t>
            </a:r>
            <a:endParaRPr sz="4680" u="sng" dirty="0">
              <a:solidFill>
                <a:srgbClr val="002060"/>
              </a:solidFill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81210" y="1749971"/>
            <a:ext cx="11608595" cy="3892445"/>
          </a:xfrm>
          <a:prstGeom prst="rect">
            <a:avLst/>
          </a:prstGeom>
        </p:spPr>
        <p:txBody>
          <a:bodyPr lIns="0" tIns="0" rIns="0" bIns="0"/>
          <a:lstStyle/>
          <a:p>
            <a:pPr lvl="0" algn="just">
              <a:defRPr sz="1800"/>
            </a:pPr>
            <a:r>
              <a:rPr sz="2400" dirty="0"/>
              <a:t>	</a:t>
            </a:r>
            <a:r>
              <a:rPr sz="2400" dirty="0" err="1">
                <a:solidFill>
                  <a:srgbClr val="002060"/>
                </a:solidFill>
              </a:rPr>
              <a:t>Всеки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модул</a:t>
            </a:r>
            <a:r>
              <a:rPr sz="2400" dirty="0">
                <a:solidFill>
                  <a:srgbClr val="002060"/>
                </a:solidFill>
              </a:rPr>
              <a:t> е </a:t>
            </a:r>
            <a:r>
              <a:rPr sz="2400" dirty="0" err="1">
                <a:solidFill>
                  <a:srgbClr val="002060"/>
                </a:solidFill>
              </a:rPr>
              <a:t>разделен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няколко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  <a:p>
            <a:pPr lvl="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	</a:t>
            </a:r>
            <a:r>
              <a:rPr sz="2400" dirty="0" err="1">
                <a:solidFill>
                  <a:srgbClr val="002060"/>
                </a:solidFill>
              </a:rPr>
              <a:t>Всяка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съдържа</a:t>
            </a:r>
            <a:r>
              <a:rPr sz="2400" dirty="0">
                <a:solidFill>
                  <a:srgbClr val="002060"/>
                </a:solidFill>
              </a:rPr>
              <a:t>:</a:t>
            </a:r>
          </a:p>
          <a:p>
            <a:pPr marL="1358900" lvl="0" indent="-228600" algn="just"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Кратко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въведение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ключови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думи</a:t>
            </a:r>
            <a:r>
              <a:rPr sz="2400" dirty="0">
                <a:solidFill>
                  <a:srgbClr val="002060"/>
                </a:solidFill>
              </a:rPr>
              <a:t>;</a:t>
            </a:r>
          </a:p>
          <a:p>
            <a:pPr marL="1358900" lvl="0" indent="-228600" algn="just"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Теоретична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част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учителя</a:t>
            </a:r>
            <a:r>
              <a:rPr sz="2400" dirty="0">
                <a:solidFill>
                  <a:srgbClr val="002060"/>
                </a:solidFill>
              </a:rPr>
              <a:t> - </a:t>
            </a:r>
            <a:r>
              <a:rPr sz="2400" dirty="0" err="1">
                <a:solidFill>
                  <a:srgbClr val="002060"/>
                </a:solidFill>
              </a:rPr>
              <a:t>дава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базисната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информация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необходима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подготвяне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урок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тази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(в </a:t>
            </a:r>
            <a:r>
              <a:rPr sz="2400" dirty="0" err="1">
                <a:solidFill>
                  <a:srgbClr val="002060"/>
                </a:solidFill>
              </a:rPr>
              <a:t>някои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линкове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към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допълнители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материали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интернет</a:t>
            </a:r>
            <a:r>
              <a:rPr sz="2400" dirty="0">
                <a:solidFill>
                  <a:srgbClr val="002060"/>
                </a:solidFill>
              </a:rPr>
              <a:t>).</a:t>
            </a:r>
          </a:p>
          <a:p>
            <a:pPr lvl="0" indent="113030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! ТОВА НЕ СА ГОТОВИ УРОЦИ!</a:t>
            </a:r>
          </a:p>
          <a:p>
            <a:pPr marL="1358900" lvl="0" indent="-228600" algn="just"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Практически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упражнения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тестове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ученика</a:t>
            </a:r>
            <a:r>
              <a:rPr sz="2400" dirty="0">
                <a:solidFill>
                  <a:srgbClr val="002060"/>
                </a:solidFill>
              </a:rPr>
              <a:t> - (в </a:t>
            </a:r>
            <a:r>
              <a:rPr sz="2400" dirty="0" err="1">
                <a:solidFill>
                  <a:srgbClr val="002060"/>
                </a:solidFill>
              </a:rPr>
              <a:t>повечето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) </a:t>
            </a:r>
            <a:r>
              <a:rPr sz="2400" dirty="0" err="1">
                <a:solidFill>
                  <a:srgbClr val="002060"/>
                </a:solidFill>
              </a:rPr>
              <a:t>готови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ползване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класната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стая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придружени</a:t>
            </a:r>
            <a:r>
              <a:rPr sz="2400" dirty="0">
                <a:solidFill>
                  <a:srgbClr val="002060"/>
                </a:solidFill>
              </a:rPr>
              <a:t> с </a:t>
            </a:r>
            <a:r>
              <a:rPr sz="2400" dirty="0" err="1">
                <a:solidFill>
                  <a:srgbClr val="002060"/>
                </a:solidFill>
              </a:rPr>
              <a:t>отговори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1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Shape 119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Как да подходим към материала 1</a:t>
            </a:r>
          </a:p>
        </p:txBody>
      </p:sp>
      <p:sp>
        <p:nvSpPr>
          <p:cNvPr id="120" name="Shape 120"/>
          <p:cNvSpPr/>
          <p:nvPr/>
        </p:nvSpPr>
        <p:spPr>
          <a:xfrm>
            <a:off x="748073" y="2191195"/>
            <a:ext cx="11198504" cy="352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347345" lvl="0" indent="-347345">
              <a:buSzPct val="100000"/>
              <a:buAutoNum type="arabicPeriod"/>
            </a:pPr>
            <a:r>
              <a:rPr sz="2600">
                <a:solidFill>
                  <a:srgbClr val="002060"/>
                </a:solidFill>
              </a:rPr>
              <a:t>Прочетете внимателно теоретичната част за учителя.</a:t>
            </a:r>
          </a:p>
          <a:p>
            <a:pPr lvl="0"/>
            <a:endParaRPr sz="2600">
              <a:solidFill>
                <a:srgbClr val="002060"/>
              </a:solidFill>
            </a:endParaRPr>
          </a:p>
          <a:p>
            <a:pPr marL="347345" lvl="0" indent="-347345">
              <a:buSzPct val="100000"/>
              <a:buAutoNum type="arabicPeriod" startAt="2"/>
            </a:pPr>
            <a:r>
              <a:rPr sz="2600">
                <a:solidFill>
                  <a:srgbClr val="002060"/>
                </a:solidFill>
              </a:rPr>
              <a:t>Ако имате въпроси, потърсете отговор в допълнителните материали в страницата на проекта (http://project-stars.com/?lang=bg) или на други интернет страници.                                                           </a:t>
            </a:r>
            <a:r>
              <a:rPr sz="26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/>
            <a:endParaRPr sz="2600">
              <a:solidFill>
                <a:srgbClr val="002163"/>
              </a:solidFill>
            </a:endParaRPr>
          </a:p>
          <a:p>
            <a:pPr marL="347345" lvl="0" indent="-347345">
              <a:buSzPct val="100000"/>
              <a:buAutoNum type="arabicPeriod" startAt="3"/>
            </a:pPr>
            <a:r>
              <a:rPr sz="2600">
                <a:solidFill>
                  <a:srgbClr val="002163"/>
                </a:solidFill>
              </a:rPr>
              <a:t>Подгответе теоретичната част на Вашия урок.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5" name="Shape 125"/>
          <p:cNvSpPr/>
          <p:nvPr/>
        </p:nvSpPr>
        <p:spPr>
          <a:xfrm>
            <a:off x="527956" y="7604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Как да подходим към материала 2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8" y="1486761"/>
            <a:ext cx="11198504" cy="4104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347345" lvl="0" indent="-347345">
              <a:buSzPct val="100000"/>
              <a:buAutoNum type="arabicPeriod" startAt="4"/>
            </a:pPr>
            <a:r>
              <a:rPr sz="2200">
                <a:solidFill>
                  <a:srgbClr val="002060"/>
                </a:solidFill>
              </a:rPr>
              <a:t>Прочетете внимателно практическите упражнения и отговорите към тях.</a:t>
            </a:r>
          </a:p>
          <a:p>
            <a:pPr lvl="0"/>
            <a:endParaRPr sz="2400">
              <a:solidFill>
                <a:srgbClr val="002060"/>
              </a:solidFill>
            </a:endParaRPr>
          </a:p>
          <a:p>
            <a:pPr marL="347345" lvl="0" indent="-347345">
              <a:buSzPct val="100000"/>
              <a:buAutoNum type="arabicPeriod" startAt="5"/>
            </a:pPr>
            <a:r>
              <a:rPr sz="2200">
                <a:solidFill>
                  <a:srgbClr val="002060"/>
                </a:solidFill>
              </a:rPr>
              <a:t>Ако имате въпроси, потърсете отговор в допълнителните материали и/или в страницата на проекта (http://project-stars.com/?lang=bg) или на други интернет страници.                  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347345" lvl="0" indent="-347345">
              <a:buSzPct val="100000"/>
              <a:buAutoNum type="arabicPeriod" startAt="6"/>
            </a:pPr>
            <a:r>
              <a:rPr sz="2200">
                <a:solidFill>
                  <a:srgbClr val="002163"/>
                </a:solidFill>
              </a:rPr>
              <a:t>В зависимост от Вашата теоретична част, подберете практически упражнения за илюстриране на материала, който сте подбрали. Може да потърсите други упражнения в </a:t>
            </a:r>
            <a:r>
              <a:rPr sz="2200">
                <a:solidFill>
                  <a:srgbClr val="002060"/>
                </a:solidFill>
              </a:rPr>
              <a:t>допълнителните материали и/или в страницата на проекта (http://project-stars.com/?lang=bg) или на други интернет страници.                                                     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1" name="Shape 131"/>
          <p:cNvSpPr/>
          <p:nvPr/>
        </p:nvSpPr>
        <p:spPr>
          <a:xfrm>
            <a:off x="527956" y="7604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Как да подходим към материала 3:</a:t>
            </a:r>
          </a:p>
        </p:txBody>
      </p:sp>
      <p:sp>
        <p:nvSpPr>
          <p:cNvPr id="132" name="Shape 132"/>
          <p:cNvSpPr/>
          <p:nvPr/>
        </p:nvSpPr>
        <p:spPr>
          <a:xfrm>
            <a:off x="496748" y="1486761"/>
            <a:ext cx="11198504" cy="440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347345" lvl="0" indent="-347345">
              <a:buSzPct val="100000"/>
              <a:buAutoNum type="arabicPeriod" startAt="7"/>
            </a:pPr>
            <a:r>
              <a:rPr sz="2200">
                <a:solidFill>
                  <a:srgbClr val="002060"/>
                </a:solidFill>
              </a:rPr>
              <a:t>Имайте предвид, че за някои от упражненията се изискват допълнителни материали, които едва ли са в наличност в класната стая. За тях, предварително трябва да се подготвите - или Вие да ги снабдите, или да предупредите учениците да ги приготвят отнапред!</a:t>
            </a:r>
          </a:p>
          <a:p>
            <a:pPr lvl="0"/>
            <a:endParaRPr sz="2200">
              <a:solidFill>
                <a:srgbClr val="002060"/>
              </a:solidFill>
            </a:endParaRPr>
          </a:p>
          <a:p>
            <a:pPr marL="347345" lvl="0" indent="-347345">
              <a:buSzPct val="100000"/>
              <a:buAutoNum type="arabicPeriod" startAt="8"/>
            </a:pPr>
            <a:r>
              <a:rPr sz="2200">
                <a:solidFill>
                  <a:srgbClr val="002060"/>
                </a:solidFill>
              </a:rPr>
              <a:t>Препоръчваме да изпробвате избраните упражнения и да направите собствена преценка за сложността и необходимото за изпълнение време. Ако прецените, можете да правите промени, съкращение, улеснение и т.н. на упражненията, стига това да не нарушава физическия смисъл на заданията.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347345" lvl="0" indent="-347345">
              <a:buSzPct val="100000"/>
              <a:buAutoNum type="arabicPeriod" startAt="9"/>
            </a:pPr>
            <a:r>
              <a:rPr sz="2200">
                <a:solidFill>
                  <a:srgbClr val="002163"/>
                </a:solidFill>
              </a:rPr>
              <a:t>По ваша преценка, можете да дадете накои от упражненията (или част от тях) за домашно - да се направи предварителна подготовка, или да се довърши вкъщи.</a:t>
            </a:r>
            <a:endParaRPr sz="2200">
              <a:solidFill>
                <a:srgbClr val="F22D25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524000" y="637480"/>
            <a:ext cx="9144000" cy="1762622"/>
          </a:xfrm>
          <a:prstGeom prst="rect">
            <a:avLst/>
          </a:prstGeom>
        </p:spPr>
        <p:txBody>
          <a:bodyPr lIns="0" tIns="0" rIns="0" bIns="0"/>
          <a:lstStyle/>
          <a:p>
            <a:pPr lvl="0" defTabSz="777240">
              <a:defRPr sz="1800"/>
            </a:pPr>
            <a:r>
              <a:rPr sz="5100" dirty="0" err="1">
                <a:solidFill>
                  <a:srgbClr val="002060"/>
                </a:solidFill>
              </a:rPr>
              <a:t>Модул</a:t>
            </a:r>
            <a:r>
              <a:rPr sz="5100" dirty="0">
                <a:solidFill>
                  <a:srgbClr val="002060"/>
                </a:solidFill>
              </a:rPr>
              <a:t> 3 </a:t>
            </a:r>
          </a:p>
          <a:p>
            <a:pPr lvl="0" defTabSz="777240">
              <a:defRPr sz="1800"/>
            </a:pPr>
            <a:r>
              <a:rPr sz="5100" dirty="0" err="1">
                <a:solidFill>
                  <a:srgbClr val="002060"/>
                </a:solidFill>
              </a:rPr>
              <a:t>Съдържание</a:t>
            </a:r>
            <a:r>
              <a:rPr sz="5100" dirty="0">
                <a:solidFill>
                  <a:srgbClr val="002060"/>
                </a:solidFill>
              </a:rPr>
              <a:t> </a:t>
            </a:r>
            <a:r>
              <a:rPr sz="5100" dirty="0">
                <a:solidFill>
                  <a:srgbClr val="0E218C"/>
                </a:solidFill>
              </a:rPr>
              <a:t>: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325860" y="2714055"/>
            <a:ext cx="9779745" cy="2771917"/>
          </a:xfrm>
          <a:prstGeom prst="rect">
            <a:avLst/>
          </a:prstGeom>
        </p:spPr>
        <p:txBody>
          <a:bodyPr lIns="0" tIns="0" rIns="0" bIns="0"/>
          <a:lstStyle/>
          <a:p>
            <a:pPr lvl="0" algn="just">
              <a:defRPr sz="1800"/>
            </a:pPr>
            <a:r>
              <a:rPr lang="en-US" sz="3000" dirty="0">
                <a:solidFill>
                  <a:srgbClr val="002060"/>
                </a:solidFill>
              </a:rPr>
              <a:t>3.1</a:t>
            </a:r>
            <a:r>
              <a:rPr sz="3000" dirty="0">
                <a:solidFill>
                  <a:srgbClr val="002060"/>
                </a:solidFill>
              </a:rPr>
              <a:t>. </a:t>
            </a:r>
            <a:r>
              <a:rPr sz="3000" dirty="0" err="1">
                <a:solidFill>
                  <a:srgbClr val="002060"/>
                </a:solidFill>
              </a:rPr>
              <a:t>Закон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на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Нютон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за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гравитацията</a:t>
            </a:r>
            <a:r>
              <a:rPr sz="3000" dirty="0">
                <a:solidFill>
                  <a:srgbClr val="002060"/>
                </a:solidFill>
              </a:rPr>
              <a:t>. </a:t>
            </a:r>
            <a:r>
              <a:rPr sz="3000" dirty="0" err="1">
                <a:solidFill>
                  <a:srgbClr val="002060"/>
                </a:solidFill>
              </a:rPr>
              <a:t>Трета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космическа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скорост</a:t>
            </a:r>
            <a:r>
              <a:rPr sz="3000" dirty="0">
                <a:solidFill>
                  <a:srgbClr val="002060"/>
                </a:solidFill>
              </a:rPr>
              <a:t>. </a:t>
            </a:r>
            <a:r>
              <a:rPr sz="3000" dirty="0" err="1">
                <a:solidFill>
                  <a:srgbClr val="002060"/>
                </a:solidFill>
              </a:rPr>
              <a:t>Маса</a:t>
            </a:r>
            <a:r>
              <a:rPr sz="3000" dirty="0">
                <a:solidFill>
                  <a:srgbClr val="002060"/>
                </a:solidFill>
              </a:rPr>
              <a:t> и </a:t>
            </a:r>
            <a:r>
              <a:rPr sz="3000" dirty="0" err="1">
                <a:solidFill>
                  <a:srgbClr val="002060"/>
                </a:solidFill>
              </a:rPr>
              <a:t>тегло</a:t>
            </a:r>
            <a:r>
              <a:rPr sz="3000" dirty="0">
                <a:solidFill>
                  <a:srgbClr val="002060"/>
                </a:solidFill>
              </a:rPr>
              <a:t>. </a:t>
            </a:r>
          </a:p>
          <a:p>
            <a:pPr lvl="0" algn="just">
              <a:defRPr sz="1800"/>
            </a:pPr>
            <a:r>
              <a:rPr sz="2400" dirty="0"/>
              <a:t>	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" name="Shape 101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Съдържание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на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теоретичната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част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00956" y="1632395"/>
            <a:ext cx="11685322" cy="258508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lvl="0" indent="0">
              <a:buClr>
                <a:srgbClr val="002060"/>
              </a:buClr>
              <a:buSzPct val="100000"/>
              <a:buFont typeface="Arial" panose="020B0604020202020204"/>
              <a:buNone/>
            </a:pPr>
            <a:endParaRPr sz="2100" dirty="0">
              <a:solidFill>
                <a:srgbClr val="0C3E90"/>
              </a:solidFill>
            </a:endParaRPr>
          </a:p>
          <a:p>
            <a:pPr lvl="0"/>
            <a:endParaRPr sz="2100" dirty="0">
              <a:solidFill>
                <a:srgbClr val="0C3E9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r>
              <a:rPr sz="2100" dirty="0" err="1">
                <a:solidFill>
                  <a:srgbClr val="002060"/>
                </a:solidFill>
              </a:rPr>
              <a:t>Закон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Нютон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за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гравитацията</a:t>
            </a:r>
            <a:r>
              <a:rPr sz="2100" dirty="0">
                <a:solidFill>
                  <a:srgbClr val="002060"/>
                </a:solidFill>
              </a:rPr>
              <a:t>: </a:t>
            </a:r>
            <a:r>
              <a:rPr sz="2100" dirty="0" err="1">
                <a:solidFill>
                  <a:srgbClr val="002060"/>
                </a:solidFill>
              </a:rPr>
              <a:t>дефиниция</a:t>
            </a:r>
            <a:r>
              <a:rPr sz="2100" dirty="0">
                <a:solidFill>
                  <a:srgbClr val="002060"/>
                </a:solidFill>
              </a:rPr>
              <a:t>; </a:t>
            </a:r>
            <a:r>
              <a:rPr sz="2100" dirty="0" err="1">
                <a:solidFill>
                  <a:srgbClr val="002060"/>
                </a:solidFill>
              </a:rPr>
              <a:t>как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този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закон</a:t>
            </a:r>
            <a:r>
              <a:rPr sz="2100" dirty="0">
                <a:solidFill>
                  <a:srgbClr val="002060"/>
                </a:solidFill>
              </a:rPr>
              <a:t>, </a:t>
            </a:r>
            <a:r>
              <a:rPr sz="2100" dirty="0" err="1">
                <a:solidFill>
                  <a:srgbClr val="002060"/>
                </a:solidFill>
              </a:rPr>
              <a:t>заедно</a:t>
            </a:r>
            <a:r>
              <a:rPr sz="2100" dirty="0">
                <a:solidFill>
                  <a:srgbClr val="002060"/>
                </a:solidFill>
              </a:rPr>
              <a:t> с </a:t>
            </a:r>
            <a:r>
              <a:rPr sz="2100" dirty="0" err="1">
                <a:solidFill>
                  <a:srgbClr val="002060"/>
                </a:solidFill>
              </a:rPr>
              <a:t>другите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закони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Нютон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за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движението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обобщават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законите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Кеплер</a:t>
            </a:r>
            <a:r>
              <a:rPr sz="2100" dirty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endParaRPr sz="21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r>
              <a:rPr sz="2100" dirty="0" err="1">
                <a:solidFill>
                  <a:srgbClr val="002060"/>
                </a:solidFill>
              </a:rPr>
              <a:t>Дефиниция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космическите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скорости</a:t>
            </a:r>
            <a:r>
              <a:rPr sz="2100" dirty="0">
                <a:solidFill>
                  <a:srgbClr val="002060"/>
                </a:solidFill>
              </a:rPr>
              <a:t> и </a:t>
            </a:r>
            <a:r>
              <a:rPr sz="2100" dirty="0" err="1">
                <a:solidFill>
                  <a:srgbClr val="002060"/>
                </a:solidFill>
              </a:rPr>
              <a:t>какъв</a:t>
            </a:r>
            <a:r>
              <a:rPr sz="2100" dirty="0">
                <a:solidFill>
                  <a:srgbClr val="002060"/>
                </a:solidFill>
              </a:rPr>
              <a:t> е </a:t>
            </a:r>
            <a:r>
              <a:rPr sz="2100" dirty="0" err="1">
                <a:solidFill>
                  <a:srgbClr val="002060"/>
                </a:solidFill>
              </a:rPr>
              <a:t>техния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смисъл</a:t>
            </a:r>
            <a:r>
              <a:rPr sz="2100" dirty="0">
                <a:solidFill>
                  <a:srgbClr val="002060"/>
                </a:solidFill>
              </a:rPr>
              <a:t>.</a:t>
            </a:r>
          </a:p>
          <a:p>
            <a:pPr lvl="0"/>
            <a:endParaRPr sz="21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r>
              <a:rPr sz="2100" dirty="0" err="1">
                <a:solidFill>
                  <a:srgbClr val="002060"/>
                </a:solidFill>
              </a:rPr>
              <a:t>Маса</a:t>
            </a:r>
            <a:r>
              <a:rPr sz="2100" dirty="0">
                <a:solidFill>
                  <a:srgbClr val="002060"/>
                </a:solidFill>
              </a:rPr>
              <a:t>. </a:t>
            </a:r>
            <a:r>
              <a:rPr sz="2100" dirty="0" err="1">
                <a:solidFill>
                  <a:srgbClr val="002060"/>
                </a:solidFill>
              </a:rPr>
              <a:t>Тегло</a:t>
            </a:r>
            <a:r>
              <a:rPr sz="2100" dirty="0">
                <a:solidFill>
                  <a:srgbClr val="002060"/>
                </a:solidFill>
              </a:rPr>
              <a:t>: </a:t>
            </a:r>
            <a:r>
              <a:rPr sz="2100" dirty="0" err="1">
                <a:solidFill>
                  <a:srgbClr val="002060"/>
                </a:solidFill>
              </a:rPr>
              <a:t>дефиниция</a:t>
            </a:r>
            <a:r>
              <a:rPr sz="2100" dirty="0">
                <a:solidFill>
                  <a:srgbClr val="002060"/>
                </a:solidFill>
              </a:rPr>
              <a:t>, </a:t>
            </a:r>
            <a:r>
              <a:rPr sz="2100" dirty="0" err="1">
                <a:solidFill>
                  <a:srgbClr val="002060"/>
                </a:solidFill>
              </a:rPr>
              <a:t>разлика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между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маса</a:t>
            </a:r>
            <a:r>
              <a:rPr sz="2100" dirty="0">
                <a:solidFill>
                  <a:srgbClr val="002060"/>
                </a:solidFill>
              </a:rPr>
              <a:t> и </a:t>
            </a:r>
            <a:r>
              <a:rPr sz="2100" dirty="0" err="1">
                <a:solidFill>
                  <a:srgbClr val="002060"/>
                </a:solidFill>
              </a:rPr>
              <a:t>тегло</a:t>
            </a:r>
            <a:r>
              <a:rPr sz="2100" dirty="0">
                <a:solidFill>
                  <a:srgbClr val="002060"/>
                </a:solidFill>
              </a:rPr>
              <a:t>; </a:t>
            </a:r>
            <a:r>
              <a:rPr sz="2100" dirty="0" err="1">
                <a:solidFill>
                  <a:srgbClr val="002060"/>
                </a:solidFill>
              </a:rPr>
              <a:t>състоян</a:t>
            </a:r>
            <a:r>
              <a:rPr lang="en-US" sz="2100" dirty="0" err="1">
                <a:solidFill>
                  <a:srgbClr val="002060"/>
                </a:solidFill>
              </a:rPr>
              <a:t>и</a:t>
            </a:r>
            <a:r>
              <a:rPr sz="2100" dirty="0" err="1">
                <a:solidFill>
                  <a:srgbClr val="002060"/>
                </a:solidFill>
              </a:rPr>
              <a:t>е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на</a:t>
            </a:r>
            <a:r>
              <a:rPr sz="2100" dirty="0">
                <a:solidFill>
                  <a:srgbClr val="002060"/>
                </a:solidFill>
              </a:rPr>
              <a:t> </a:t>
            </a:r>
            <a:r>
              <a:rPr sz="2100" dirty="0" err="1">
                <a:solidFill>
                  <a:srgbClr val="002060"/>
                </a:solidFill>
              </a:rPr>
              <a:t>безтегловност</a:t>
            </a:r>
            <a:r>
              <a:rPr sz="21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2720</Words>
  <Application>Microsoft Office PowerPoint</Application>
  <PresentationFormat>Širokouhlá</PresentationFormat>
  <Paragraphs>137</Paragraphs>
  <Slides>21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31" baseType="lpstr">
      <vt:lpstr>Arial</vt:lpstr>
      <vt:lpstr>Avenir Roman</vt:lpstr>
      <vt:lpstr>Calibri</vt:lpstr>
      <vt:lpstr>Calibri Light</vt:lpstr>
      <vt:lpstr>Franklin Gothic Book</vt:lpstr>
      <vt:lpstr>Liberation Serif</vt:lpstr>
      <vt:lpstr>Trebuchet MS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Как са структурирани модулите</vt:lpstr>
      <vt:lpstr>Prezentácia programu PowerPoint</vt:lpstr>
      <vt:lpstr>Prezentácia programu PowerPoint</vt:lpstr>
      <vt:lpstr>Prezentácia programu PowerPoint</vt:lpstr>
      <vt:lpstr>Модул 3  Съдържание 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Andrea</cp:lastModifiedBy>
  <cp:revision>23</cp:revision>
  <dcterms:created xsi:type="dcterms:W3CDTF">2020-09-12T07:26:00Z</dcterms:created>
  <dcterms:modified xsi:type="dcterms:W3CDTF">2020-10-13T20:27:11Z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