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9.png" ContentType="image/png"/>
  <Override PartName="/ppt/media/image20.jpeg" ContentType="image/jpeg"/>
  <Override PartName="/ppt/media/image21.png" ContentType="image/png"/>
  <Override PartName="/ppt/media/image22.jpeg" ContentType="image/jpeg"/>
  <Override PartName="/ppt/media/image23.png" ContentType="image/png"/>
  <Override PartName="/ppt/media/image47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42.tif" ContentType="image/tiff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png" ContentType="image/png"/>
  <Override PartName="/ppt/media/image39.png" ContentType="image/png"/>
  <Override PartName="/ppt/media/image40.jpeg" ContentType="image/jpeg"/>
  <Override PartName="/ppt/media/image41.png" ContentType="image/png"/>
  <Override PartName="/ppt/media/image43.png" ContentType="image/png"/>
  <Override PartName="/ppt/media/image49.jpeg" ContentType="image/jpeg"/>
  <Override PartName="/ppt/media/image44.jpeg" ContentType="image/jpeg"/>
  <Override PartName="/ppt/media/image45.png" ContentType="image/png"/>
  <Override PartName="/ppt/media/image46.png" ContentType="image/png"/>
  <Override PartName="/ppt/media/image4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pre presun snímky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98DE51F-2B36-409F-BB3F-3305AA42F928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The Power of Feedback (Sila spätnej väzby), John Hattie and Helen Timperley, 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The Power of Feedback (Sila spätnej väzby), John Hattie and Helen Timperley, 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2920" cy="350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2920" cy="3254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image" Target="../media/image42.tif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hyperlink" Target="http://project-stars.com/" TargetMode="External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8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-6840" y="1049760"/>
            <a:ext cx="12197880" cy="5475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Project: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STARS (Successfully Teaching AstRonomy in Schools)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This project has been funded with the support of the Erasmus+ Programme, K2 Action, Strategic Partnerships in School Education.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Project Agreement Number: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Arial"/>
                <a:ea typeface="DejaVu Sans"/>
              </a:rPr>
              <a:t>2017-1-SK01-KA201-035344 </a:t>
            </a:r>
            <a:r>
              <a:rPr b="0" lang="sk-SK" sz="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sk-SK" sz="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GB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-6840" y="1847160"/>
            <a:ext cx="12197880" cy="50572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843c0b"/>
                </a:solidFill>
                <a:latin typeface="Franklin Gothic Book"/>
                <a:ea typeface="Franklin Gothic Book"/>
              </a:rPr>
              <a:t>Tréningový program pre učiteľov (O2)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002060"/>
                </a:solidFill>
                <a:latin typeface="Arial"/>
                <a:ea typeface="DejaVu Sans"/>
              </a:rPr>
              <a:t>Modul #3</a:t>
            </a:r>
            <a:endParaRPr b="0" lang="sk-SK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0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Newtonov gravitačný zákon </a:t>
            </a:r>
            <a:br/>
            <a:r>
              <a:rPr b="1" lang="sk-SK" sz="4000" spc="-1" strike="noStrike">
                <a:solidFill>
                  <a:srgbClr val="002060"/>
                </a:solidFill>
                <a:latin typeface="Arial"/>
                <a:ea typeface="DejaVu Sans"/>
              </a:rPr>
              <a:t>Newtonov gravitačný zákon, tretia kozmická rýchlosť, hmotnosť, tiaž</a:t>
            </a:r>
            <a:endParaRPr b="0" lang="sk-SK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5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5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61360" y="83664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Obsah teoretickej časti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01040" y="1632240"/>
            <a:ext cx="11684160" cy="219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Newtonov zákon gravitácie: definícia; ako tento zákon spolu s ostatnými Newtonovými zákonmi o pohybe zhŕňa Keplerove zákony.</a:t>
            </a:r>
            <a:endParaRPr b="0" lang="sk-SK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1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Definícia kozmických rýchlostí a aký je ich význam.</a:t>
            </a:r>
            <a:endParaRPr b="0" lang="sk-SK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1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Hmotnosť. Tiaž: definícia, rozdiel medzi hmotnosťou a tiažou; stav beztiaže</a:t>
            </a:r>
            <a:r>
              <a:rPr b="0" lang="sk-SK" sz="2100" spc="-1" strike="noStrike">
                <a:solidFill>
                  <a:srgbClr val="0c3e90"/>
                </a:solidFill>
                <a:latin typeface="Calibri"/>
                <a:ea typeface="Calibri"/>
              </a:rPr>
              <a:t>.</a:t>
            </a:r>
            <a:endParaRPr b="0" lang="sk-SK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5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5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261360" y="836640"/>
            <a:ext cx="11684160" cy="69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0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Zoznam praktických cvičení pre modul # 3, časť 2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533520" y="2119680"/>
            <a:ext cx="11139840" cy="2913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20000"/>
              </a:lnSpc>
            </a:pPr>
            <a:r>
              <a:rPr b="0" lang="sk-SK" sz="2700" spc="-1" strike="noStrike">
                <a:solidFill>
                  <a:srgbClr val="002060"/>
                </a:solidFill>
                <a:latin typeface="Calibri"/>
                <a:ea typeface="Calibri"/>
              </a:rPr>
              <a:t>1. Proporcionality v Newtonovom gravitačnom zákone</a:t>
            </a:r>
            <a:endParaRPr b="0" lang="sk-SK" sz="2700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00"/>
              </a:spcBef>
            </a:pPr>
            <a:r>
              <a:rPr b="0" lang="sk-SK" sz="2700" spc="-1" strike="noStrike">
                <a:solidFill>
                  <a:srgbClr val="002060"/>
                </a:solidFill>
                <a:latin typeface="Calibri"/>
                <a:ea typeface="Calibri"/>
              </a:rPr>
              <a:t>2. Sila príťažlivosti</a:t>
            </a:r>
            <a:endParaRPr b="0" lang="sk-SK" sz="2700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00"/>
              </a:spcBef>
            </a:pPr>
            <a:r>
              <a:rPr b="0" lang="sk-SK" sz="2700" spc="-1" strike="noStrike">
                <a:solidFill>
                  <a:srgbClr val="002060"/>
                </a:solidFill>
                <a:latin typeface="Calibri"/>
                <a:ea typeface="Calibri"/>
              </a:rPr>
              <a:t>3. Hmotnosť pri rôznych gravitačných zrýchleniach</a:t>
            </a:r>
            <a:endParaRPr b="0" lang="sk-SK" sz="2700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00"/>
              </a:spcBef>
            </a:pPr>
            <a:r>
              <a:rPr b="0" lang="sk-SK" sz="2700" spc="-1" strike="noStrike">
                <a:solidFill>
                  <a:srgbClr val="002060"/>
                </a:solidFill>
                <a:latin typeface="Calibri"/>
                <a:ea typeface="Calibri"/>
              </a:rPr>
              <a:t>4. Druhá kozmická rýchlosť - odvodenie vzorca</a:t>
            </a:r>
            <a:endParaRPr b="0" lang="sk-SK" sz="2700" spc="-1" strike="noStrike"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700"/>
              </a:spcBef>
            </a:pPr>
            <a:r>
              <a:rPr b="0" lang="sk-SK" sz="2700" spc="-1" strike="noStrike">
                <a:solidFill>
                  <a:srgbClr val="002060"/>
                </a:solidFill>
                <a:latin typeface="Calibri"/>
                <a:ea typeface="Calibri"/>
              </a:rPr>
              <a:t>5. Druhá kozmická rýchlosť pre telá rôznych hmotností</a:t>
            </a:r>
            <a:endParaRPr b="0" lang="sk-SK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6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6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773640" y="1378800"/>
            <a:ext cx="11197440" cy="3520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60">
              <a:lnSpc>
                <a:spcPct val="100000"/>
              </a:lnSpc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Newtonov gravitačný zákon.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Žiaci by si mali uvedomiť, že gravitačná sila je vždy priamo úmerná súčinu hmotností dvoch telies a nepriamo úmerná druhej mocnine vzdialenosti medzi telesami. Pochopiť význam gravitačného zrýchlenia.</a:t>
            </a:r>
            <a:endParaRPr b="0" lang="sk-SK" sz="21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Kozmické rýchlosti:</a:t>
            </a: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 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163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Žiaci by mali dokázať rozlišovať medzi kozmickými rýchlosťami, ktoré sú potrebné na dosiahnutie orbity a opúšťanie gravitačného poľa Zeme a Slnka.</a:t>
            </a:r>
            <a:endParaRPr b="0" lang="sk-SK" sz="2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Hmotnosť a tiaž.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163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Účel: Znázorniť rozdiel medzi hmotnosťou a tiažou.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163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 </a:t>
            </a: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Opatrne vysvetlite pojem „voľný pád“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163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163"/>
                </a:solidFill>
                <a:latin typeface="Calibri"/>
                <a:ea typeface="Calibri"/>
              </a:rPr>
              <a:t>Žiaci pochopia rozdiel medzi „beztiažovým“ a „pocitom beztiaže“.</a:t>
            </a:r>
            <a:endParaRPr b="0" lang="sk-SK" sz="21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529920" y="65880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Na čo treba dávať pozor 1: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6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6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168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261360" y="836640"/>
            <a:ext cx="11684160" cy="134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1: Proporcionality v Newtonovom gravitačnom zákone.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288000" y="4495320"/>
            <a:ext cx="11241720" cy="47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3100" spc="-1" strike="noStrike">
                <a:solidFill>
                  <a:srgbClr val="002060"/>
                </a:solidFill>
                <a:latin typeface="Calibri"/>
                <a:ea typeface="Calibri"/>
              </a:rPr>
              <a:t>Požadované materiály: príloha H1 k modulu 3, téma 2</a:t>
            </a:r>
            <a:endParaRPr b="0" lang="sk-SK" sz="31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253440" y="2304000"/>
            <a:ext cx="11684160" cy="188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31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modul 3. Účel: Ilustrovať to, ako je gravitačná sila priamo úmerná súčinu hmotností dvoch telies a nepriamo úmerná druhej mocnine vzdialenosti medzi telesami.  Toto cvičenie je možné vykonať samostatne alebo vo dvojiciach.</a:t>
            </a:r>
            <a:endParaRPr b="0" lang="sk-SK" sz="3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7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7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175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253440" y="703800"/>
            <a:ext cx="11684160" cy="121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1: Proporcionality v Newtonovom gravitačnom zákone.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16800" y="2211120"/>
            <a:ext cx="5273640" cy="2985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Na obrázku je graficky znázornená závislosť gravitačnej sily od hmotnosti telies a vzdialenosti medzi nimi.  Dva z príkladov sú už vyriešené. Ostatné musia vyriešiť žiaci podobným spôsobom.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1808280" y="5048640"/>
            <a:ext cx="3091680" cy="501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700" spc="-1" strike="noStrike">
                <a:solidFill>
                  <a:srgbClr val="36b937"/>
                </a:solidFill>
                <a:latin typeface="Calibri"/>
                <a:ea typeface="Calibri"/>
              </a:rPr>
              <a:t>DOKÁŽETE TO AJ VY?</a:t>
            </a:r>
            <a:endParaRPr b="0" lang="sk-SK" sz="27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4"/>
          <a:stretch/>
        </p:blipFill>
        <p:spPr>
          <a:xfrm>
            <a:off x="5940000" y="1440000"/>
            <a:ext cx="5219640" cy="391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8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8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183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261360" y="836640"/>
            <a:ext cx="11684160" cy="134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2,3,4: Hmotnosť pri rôznych gravitačných zrýchleniach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38960" y="2232000"/>
            <a:ext cx="11684160" cy="109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modul 3, téma 2. Účel: Znázorniť rozdiel medzi hmotnosťou a tiažou. Ukazať ako sa mení tiaž človeka (Pozor: Hmotnosť sa nemení!) v závislosti od gravitačného zrýchlenia daného nebeského telesa (ktoré zase závisí od jeho hmotnosti a polomeru).</a:t>
            </a:r>
            <a:r>
              <a:rPr b="0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164520" y="3720600"/>
            <a:ext cx="7353360" cy="1462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Postup: Tabuľka uvádza nebeské telesá Slnečnej sústavy a ich zrýchlenia. Žiaci majú vypočítať gravitačnú silu, ktorú každé teleso vyvíja na človeka vážiaceho 80 kg, ktorá je vlastne jeho tiaž na príslušnom nebeskom telese.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4"/>
          <a:stretch/>
        </p:blipFill>
        <p:spPr>
          <a:xfrm>
            <a:off x="7560000" y="3420000"/>
            <a:ext cx="4499640" cy="192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89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90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191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281520" y="2376000"/>
            <a:ext cx="11628000" cy="2802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Úloha ukazuje rozdiel medzi hmotnosťou a tiažou. Zatiaľ čo hmotnosť posudzovaného človeka je vždy rovnaká, jeho tiaž sa mení v závislosti od toho, na akom nebeskom telese sa nachádza (aj akou gravitačnou silou ho toto nebeské teleso priťahuje). Alternatívny spôsob vysvetlenia rozdielu medzi hmotnosťou a tiažou je, že tiaž je určená intenzitou gravitačnej sily, a ak na Zemi porovnáme dve telesá s rôznymi hmotnosťami, tieto telesá sú priťahované rovnakou silou, takže teleso s väčšou hmotnosťou bude vážiť viac. Ale vo Vesmíre, kde je gravitačná príťažlivosť omnoho slabšia, telesá môžu byť takmer bez tiaže (t. j. s veľmi malou tiažou). Ale aj vo Vesmíre obsahujú telesá nejaký materiál, preto majú aj tiaž. </a:t>
            </a:r>
            <a:endParaRPr b="0" lang="sk-SK" sz="23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261360" y="836640"/>
            <a:ext cx="11684160" cy="134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2,3,4: Hmotnosť pri rôznych gravitačných zrýchleniach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95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96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197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261360" y="836640"/>
            <a:ext cx="11684160" cy="134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5: Druhá kozmická rýchlosť - odvodenie vzorca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39120" y="2997360"/>
            <a:ext cx="11684160" cy="47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3100" spc="-1" strike="noStrike">
                <a:solidFill>
                  <a:srgbClr val="002060"/>
                </a:solidFill>
                <a:latin typeface="Calibri"/>
                <a:ea typeface="Calibri"/>
              </a:rPr>
              <a:t>Potrebné pomôcky a materiály: nie</a:t>
            </a:r>
            <a:endParaRPr b="0" lang="sk-SK" sz="3100" spc="-1" strike="noStrike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334440" y="3834000"/>
            <a:ext cx="11522160" cy="14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3100" spc="-1" strike="noStrike">
                <a:solidFill>
                  <a:srgbClr val="002060"/>
                </a:solidFill>
                <a:latin typeface="Calibri"/>
                <a:ea typeface="Calibri"/>
              </a:rPr>
              <a:t>Postup: Po dôkladnom vysvetlení predložených informácií a po ich následnom odvodení si žiaci sami odvodia vzorec pre druhú kozmickú rýchlosť.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360000" y="2335320"/>
            <a:ext cx="11684160" cy="47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31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modul 3, téma 2.</a:t>
            </a:r>
            <a:endParaRPr b="0" lang="sk-SK" sz="3100" spc="-1" strike="noStrike">
              <a:latin typeface="Arial"/>
            </a:endParaRPr>
          </a:p>
        </p:txBody>
      </p:sp>
      <p:pic>
        <p:nvPicPr>
          <p:cNvPr id="202" name="pasted-image.tif" descr=""/>
          <p:cNvPicPr/>
          <p:nvPr/>
        </p:nvPicPr>
        <p:blipFill>
          <a:blip r:embed="rId4"/>
          <a:stretch/>
        </p:blipFill>
        <p:spPr>
          <a:xfrm>
            <a:off x="9031680" y="1562400"/>
            <a:ext cx="2930760" cy="2197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0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0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pic>
        <p:nvPicPr>
          <p:cNvPr id="206" name="image1.png" descr=""/>
          <p:cNvPicPr/>
          <p:nvPr/>
        </p:nvPicPr>
        <p:blipFill>
          <a:blip r:embed="rId3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sp>
        <p:nvSpPr>
          <p:cNvPr id="207" name="CustomShape 2"/>
          <p:cNvSpPr/>
          <p:nvPr/>
        </p:nvSpPr>
        <p:spPr>
          <a:xfrm>
            <a:off x="253440" y="747720"/>
            <a:ext cx="11684160" cy="121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0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cvičenie 6: Výpočet druhej kozmickej rychlosti pre vesmírne telesá s rôznymi hmotnosťami.</a:t>
            </a:r>
            <a:endParaRPr b="0" lang="sk-SK" sz="40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6216480" y="2160000"/>
            <a:ext cx="5590800" cy="42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Potrebné pomôcky a materiály: nie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216000" y="2664000"/>
            <a:ext cx="11522160" cy="2375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Postup: Vypočítajte druhú kozmickú rýchlosť pre tieto telesá z údajov o polomeroch a hmotách rôznych planét (a ich satelitov) v Slnečnej sústave, ako aj na Slnku samotnom a na iných hviezdach (ktoré nájdete napríklad na Wikipédii). Je potrebné usporiadať tieto rýchlosti v zostupnom poradí, ktoré žiakom pomôže získať predstavu o rozsahu rýchlostí (teda to, že menej hmotné telesá vyžadujú nižšiu rýchlosť potrebnú na opustenie gravitačného poľa, než masívnejšie telesá.)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279720" y="2119320"/>
            <a:ext cx="5911560" cy="42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modul 3, téma 2.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1080000" y="5040360"/>
            <a:ext cx="10424520" cy="43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7416"/>
                </a:solidFill>
                <a:latin typeface="Calibri"/>
                <a:ea typeface="Calibri"/>
              </a:rPr>
              <a:t>! Objekty sú buď vopred vybrané učiteľom, alebo ich výber môže byť súčasťou cvičenia!</a:t>
            </a:r>
            <a:endParaRPr b="0" lang="sk-SK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1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261360" y="83664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 a kontrola výsledkov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401040" y="1645560"/>
            <a:ext cx="11684160" cy="3321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Čo nasleduje (Feed Forward)? Na základe výsledkov žiakov si naplánujte ďalšie vyučovacie hodiny: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1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Náročnosť: V závislosti od toho, ako žiaci pochopili študijný materiál a ako si poradili so zadanými úlohami.</a:t>
            </a:r>
            <a:endParaRPr b="0" lang="sk-SK" sz="2100" spc="-1" strike="noStrike">
              <a:latin typeface="Arial"/>
            </a:endParaRPr>
          </a:p>
          <a:p>
            <a:pPr marL="146880" indent="-14580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1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Prístup k materiálu: Aký je správny prístup, ktorý by žiakom pomohol lepšie porozumieť študijnému materiálu a riešiť úlohy?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1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Sebahodnotenie: Sebadisciplína, riadenie a kontrola činností.</a:t>
            </a:r>
            <a:endParaRPr b="0" lang="sk-SK" sz="21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1" lang="sk-SK" sz="2100" spc="-1" strike="noStrike">
                <a:solidFill>
                  <a:srgbClr val="002060"/>
                </a:solidFill>
                <a:latin typeface="Calibri"/>
                <a:ea typeface="Calibri"/>
              </a:rPr>
              <a:t>Individuálny prístup: Individuálne hodnotenia a usmernenia.</a:t>
            </a:r>
            <a:endParaRPr b="0" lang="sk-SK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8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8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grpSp>
        <p:nvGrpSpPr>
          <p:cNvPr id="90" name="Group 2"/>
          <p:cNvGrpSpPr/>
          <p:nvPr/>
        </p:nvGrpSpPr>
        <p:grpSpPr>
          <a:xfrm>
            <a:off x="1840320" y="3416400"/>
            <a:ext cx="3792960" cy="1767600"/>
            <a:chOff x="1840320" y="3416400"/>
            <a:chExt cx="3792960" cy="1767600"/>
          </a:xfrm>
        </p:grpSpPr>
        <p:sp>
          <p:nvSpPr>
            <p:cNvPr id="91" name="CustomShape 3"/>
            <p:cNvSpPr/>
            <p:nvPr/>
          </p:nvSpPr>
          <p:spPr>
            <a:xfrm>
              <a:off x="1840320" y="3416400"/>
              <a:ext cx="2079360" cy="1767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2" name="Group 4"/>
            <p:cNvGrpSpPr/>
            <p:nvPr/>
          </p:nvGrpSpPr>
          <p:grpSpPr>
            <a:xfrm>
              <a:off x="1926360" y="3752640"/>
              <a:ext cx="3706920" cy="1095480"/>
              <a:chOff x="1926360" y="3752640"/>
              <a:chExt cx="3706920" cy="1095480"/>
            </a:xfrm>
          </p:grpSpPr>
          <p:sp>
            <p:nvSpPr>
              <p:cNvPr id="93" name="CustomShape 5"/>
              <p:cNvSpPr/>
              <p:nvPr/>
            </p:nvSpPr>
            <p:spPr>
              <a:xfrm>
                <a:off x="1926360" y="3752640"/>
                <a:ext cx="3706920" cy="1095480"/>
              </a:xfrm>
              <a:prstGeom prst="rect">
                <a:avLst/>
              </a:prstGeom>
              <a:solidFill>
                <a:srgbClr val="a5a5a5"/>
              </a:solidFill>
              <a:ln w="1908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6"/>
              <p:cNvSpPr/>
              <p:nvPr/>
            </p:nvSpPr>
            <p:spPr>
              <a:xfrm>
                <a:off x="1926360" y="4010760"/>
                <a:ext cx="3706920" cy="57888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d0d0d"/>
                    </a:solidFill>
                    <a:latin typeface="Calibri"/>
                    <a:ea typeface="Calibri"/>
                  </a:rPr>
                  <a:t>4. STARS Koncept edukačného programu na výučbu astronómie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95" name="Group 7"/>
          <p:cNvGrpSpPr/>
          <p:nvPr/>
        </p:nvGrpSpPr>
        <p:grpSpPr>
          <a:xfrm>
            <a:off x="6207840" y="4142160"/>
            <a:ext cx="3829320" cy="964080"/>
            <a:chOff x="6207840" y="4142160"/>
            <a:chExt cx="3829320" cy="964080"/>
          </a:xfrm>
        </p:grpSpPr>
        <p:sp>
          <p:nvSpPr>
            <p:cNvPr id="96" name="CustomShape 8"/>
            <p:cNvSpPr/>
            <p:nvPr/>
          </p:nvSpPr>
          <p:spPr>
            <a:xfrm>
              <a:off x="6207840" y="4142160"/>
              <a:ext cx="1953000" cy="964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9"/>
            <p:cNvSpPr/>
            <p:nvPr/>
          </p:nvSpPr>
          <p:spPr>
            <a:xfrm>
              <a:off x="6254640" y="4486680"/>
              <a:ext cx="3782520" cy="274680"/>
            </a:xfrm>
            <a:prstGeom prst="rect">
              <a:avLst/>
            </a:prstGeom>
            <a:solidFill>
              <a:srgbClr val="ed7d31"/>
            </a:solidFill>
            <a:ln w="12600">
              <a:solidFill>
                <a:srgbClr val="ad5b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>
                <a:lnSpc>
                  <a:spcPct val="100000"/>
                </a:lnSpc>
              </a:pPr>
              <a:r>
                <a:rPr b="1" lang="sk-SK" sz="18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Medzinárodná online konferencia 2020</a:t>
              </a:r>
              <a:endParaRPr b="0" lang="sk-SK" sz="1800" spc="-1" strike="noStrike">
                <a:latin typeface="Arial"/>
              </a:endParaRPr>
            </a:p>
          </p:txBody>
        </p:sp>
      </p:grpSp>
      <p:grpSp>
        <p:nvGrpSpPr>
          <p:cNvPr id="98" name="Group 10"/>
          <p:cNvGrpSpPr/>
          <p:nvPr/>
        </p:nvGrpSpPr>
        <p:grpSpPr>
          <a:xfrm>
            <a:off x="734040" y="1504440"/>
            <a:ext cx="3601440" cy="1941480"/>
            <a:chOff x="734040" y="1504440"/>
            <a:chExt cx="3601440" cy="1941480"/>
          </a:xfrm>
        </p:grpSpPr>
        <p:sp>
          <p:nvSpPr>
            <p:cNvPr id="99" name="CustomShape 11"/>
            <p:cNvSpPr/>
            <p:nvPr/>
          </p:nvSpPr>
          <p:spPr>
            <a:xfrm>
              <a:off x="734040" y="1504440"/>
              <a:ext cx="3355200" cy="14626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0" name="Group 12"/>
            <p:cNvGrpSpPr/>
            <p:nvPr/>
          </p:nvGrpSpPr>
          <p:grpSpPr>
            <a:xfrm>
              <a:off x="805320" y="1569960"/>
              <a:ext cx="3530160" cy="1875960"/>
              <a:chOff x="805320" y="1569960"/>
              <a:chExt cx="3530160" cy="1875960"/>
            </a:xfrm>
          </p:grpSpPr>
          <p:sp>
            <p:nvSpPr>
              <p:cNvPr id="101" name="CustomShape 13"/>
              <p:cNvSpPr/>
              <p:nvPr/>
            </p:nvSpPr>
            <p:spPr>
              <a:xfrm>
                <a:off x="805320" y="1569960"/>
                <a:ext cx="3530160" cy="187596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48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CustomShape 14"/>
              <p:cNvSpPr/>
              <p:nvPr/>
            </p:nvSpPr>
            <p:spPr>
              <a:xfrm>
                <a:off x="805320" y="1928520"/>
                <a:ext cx="3530160" cy="11577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1. STARS Metodická príručka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zdroj pre učiteľov pripravený na použitie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03" name="Group 15"/>
          <p:cNvGrpSpPr/>
          <p:nvPr/>
        </p:nvGrpSpPr>
        <p:grpSpPr>
          <a:xfrm>
            <a:off x="8267400" y="2203920"/>
            <a:ext cx="3639240" cy="1767600"/>
            <a:chOff x="8267400" y="2203920"/>
            <a:chExt cx="3639240" cy="1767600"/>
          </a:xfrm>
        </p:grpSpPr>
        <p:sp>
          <p:nvSpPr>
            <p:cNvPr id="104" name="CustomShape 16"/>
            <p:cNvSpPr/>
            <p:nvPr/>
          </p:nvSpPr>
          <p:spPr>
            <a:xfrm>
              <a:off x="8267400" y="2369160"/>
              <a:ext cx="3639240" cy="1436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5" name="Group 17"/>
            <p:cNvGrpSpPr/>
            <p:nvPr/>
          </p:nvGrpSpPr>
          <p:grpSpPr>
            <a:xfrm>
              <a:off x="8337600" y="2203920"/>
              <a:ext cx="3498840" cy="1767600"/>
              <a:chOff x="8337600" y="2203920"/>
              <a:chExt cx="3498840" cy="1767600"/>
            </a:xfrm>
          </p:grpSpPr>
          <p:sp>
            <p:nvSpPr>
              <p:cNvPr id="106" name="CustomShape 18"/>
              <p:cNvSpPr/>
              <p:nvPr/>
            </p:nvSpPr>
            <p:spPr>
              <a:xfrm>
                <a:off x="8337600" y="2203920"/>
                <a:ext cx="3498840" cy="176760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48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CustomShape 19"/>
              <p:cNvSpPr/>
              <p:nvPr/>
            </p:nvSpPr>
            <p:spPr>
              <a:xfrm>
                <a:off x="8337600" y="2508480"/>
                <a:ext cx="3498840" cy="11577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00000"/>
                    </a:solidFill>
                    <a:latin typeface="Calibri"/>
                    <a:ea typeface="Calibri"/>
                  </a:rPr>
                  <a:t>3. STARS Online Platforma s príkladmi osvedčených postupov, príležitostí na diskusie a výmenu poznatkov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08" name="Group 20"/>
          <p:cNvGrpSpPr/>
          <p:nvPr/>
        </p:nvGrpSpPr>
        <p:grpSpPr>
          <a:xfrm>
            <a:off x="4559400" y="1820880"/>
            <a:ext cx="3288600" cy="1855440"/>
            <a:chOff x="4559400" y="1820880"/>
            <a:chExt cx="3288600" cy="1855440"/>
          </a:xfrm>
        </p:grpSpPr>
        <p:sp>
          <p:nvSpPr>
            <p:cNvPr id="109" name="CustomShape 21"/>
            <p:cNvSpPr/>
            <p:nvPr/>
          </p:nvSpPr>
          <p:spPr>
            <a:xfrm>
              <a:off x="4601160" y="1820880"/>
              <a:ext cx="2575440" cy="13287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0" name="Group 22"/>
            <p:cNvGrpSpPr/>
            <p:nvPr/>
          </p:nvGrpSpPr>
          <p:grpSpPr>
            <a:xfrm>
              <a:off x="4559400" y="1894680"/>
              <a:ext cx="3288600" cy="1781640"/>
              <a:chOff x="4559400" y="1894680"/>
              <a:chExt cx="3288600" cy="1781640"/>
            </a:xfrm>
          </p:grpSpPr>
          <p:sp>
            <p:nvSpPr>
              <p:cNvPr id="111" name="CustomShape 23"/>
              <p:cNvSpPr/>
              <p:nvPr/>
            </p:nvSpPr>
            <p:spPr>
              <a:xfrm>
                <a:off x="4559400" y="1894680"/>
                <a:ext cx="3288600" cy="178164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480">
                <a:solidFill>
                  <a:srgbClr val="5b9bd5"/>
                </a:solidFill>
                <a:miter/>
              </a:ln>
              <a:effectLst>
                <a:outerShdw blurRad="63500" dir="5400000" dist="1908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CustomShape 24"/>
              <p:cNvSpPr/>
              <p:nvPr/>
            </p:nvSpPr>
            <p:spPr>
              <a:xfrm>
                <a:off x="4559400" y="2351160"/>
                <a:ext cx="3288600" cy="868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2. STARS Tréningový program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inovatívny a komplexný prístup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sp>
        <p:nvSpPr>
          <p:cNvPr id="113" name="CustomShape 25"/>
          <p:cNvSpPr/>
          <p:nvPr/>
        </p:nvSpPr>
        <p:spPr>
          <a:xfrm>
            <a:off x="642240" y="798480"/>
            <a:ext cx="11684160" cy="75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STARS - Úvod do projektu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4" name="CustomShape 26"/>
          <p:cNvSpPr/>
          <p:nvPr/>
        </p:nvSpPr>
        <p:spPr>
          <a:xfrm>
            <a:off x="1179360" y="4775400"/>
            <a:ext cx="2961360" cy="57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project-stars.com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21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261360" y="83664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Závery, kontrola výsledkov 2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261360" y="1698120"/>
            <a:ext cx="11684160" cy="3839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Príprava: Jasné a dobre definované ciele vyučovacích hodín a cvičení. Keď žiaci pochopia konečný cieľ dobre, ľahšie a efektívnejšie sa zamerajú na konkrétnu úlohu / problematiku. 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Kontrola: Ako som to zvládol / zvládla? Individuálne hodnotenie a spätná väzba od učiteľa za prácu žiakov, ktorá sa týka realizácie špecifického cieľa.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Má obsahovať informácie o pokroku žiakov (alebo o jeho nedostatku) a dať žiakom pokyny, ktoré im pomôžu dosiahnuť vytýčený cieľ a priblížiť sa očakávanému výsledku.</a:t>
            </a: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   </a:t>
            </a:r>
            <a:endParaRPr b="0" lang="sk-SK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1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-6840" y="981720"/>
            <a:ext cx="1219788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Moduly projektu 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781560" y="2016360"/>
            <a:ext cx="10826280" cy="33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normAutofit/>
          </a:bodyPr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#1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Súhvezdia.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#6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Galaktickej prostredie.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#2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Pohyb nebeských telies.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#7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Slnko a hviezdy.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#3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Newtonov gravitačný zákon.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#8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Naša Galaxia a iné galaxie.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#4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Objavovanie vesmíru.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#9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Vesmír.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901"/>
              </a:spcBef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#5 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Slnečná sústava.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#10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Hvezdárne / observatóriá.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920" y="1072800"/>
            <a:ext cx="12191400" cy="65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</a:rPr>
              <a:t>Ako sú moduly štruktúrované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92880" y="2036160"/>
            <a:ext cx="11607840" cy="32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Každý modul je rozdelený do niekoľkých tém.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Každá téma obsahuje:</a:t>
            </a:r>
            <a:endParaRPr b="0" lang="sk-SK" sz="2600" spc="-1" strike="noStrike">
              <a:latin typeface="Arial"/>
            </a:endParaRPr>
          </a:p>
          <a:p>
            <a:pPr marL="1434960" indent="-304200" algn="just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Stručný úvod a kľúčová slová.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Teoretická časť pre učiteľov – poskytuje základné informácie potrebné na prípravu lekcie na túto tému (v niektorých prípadoch odkazy na ďalšie materiály na internete).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Praktické cvičenia pre žiakov – (vo väčšine prípadov) pripravené na použitie v triede, doplnené odpoveďami.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920" y="1072800"/>
            <a:ext cx="12191400" cy="65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</a:rPr>
              <a:t>Ako sú moduly štruktúrované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92880" y="2036160"/>
            <a:ext cx="11607840" cy="32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Každý modul je rozdelený do niekoľkých tém.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Arial"/>
              </a:rPr>
              <a:t>Každá téma obsahuje:</a:t>
            </a:r>
            <a:endParaRPr b="0" lang="sk-SK" sz="2600" spc="-1" strike="noStrike">
              <a:latin typeface="Arial"/>
            </a:endParaRPr>
          </a:p>
          <a:p>
            <a:pPr marL="1434960" indent="-304200" algn="just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Stručný úvod a kľúčová slová.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Teoretická časť pre učiteľov – poskytuje základné informácie potrebné na prípravu lekcie na túto tému (v niektorých prípadoch odkazy na ďalšie materiály na internete).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100000"/>
              </a:lnSpc>
              <a:buClr>
                <a:srgbClr val="131d84"/>
              </a:buClr>
              <a:buFont typeface="Arial"/>
              <a:buChar char="•"/>
            </a:pPr>
            <a:r>
              <a:rPr b="0" lang="sk-SK" sz="2000" spc="-1" strike="noStrike">
                <a:solidFill>
                  <a:srgbClr val="002060"/>
                </a:solidFill>
                <a:latin typeface="Arial"/>
              </a:rPr>
              <a:t>Praktické cvičenia pre žiakov – (vo väčšine prípadov) pripravené na použitie v triede, doplnené odpoveďami.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3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48080" y="2191320"/>
            <a:ext cx="11197800" cy="1980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Pozorne si prečítajte teoretickú časť pre učiteľa.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Ak máte akékoľvek dotazy, vyhľadajte ďalší materiál na stránke projektu </a:t>
            </a:r>
            <a:br/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(project-stars.com) alebo na iných webových stránkach.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sk-SK" sz="2600" spc="-1" strike="noStrike">
                <a:solidFill>
                  <a:srgbClr val="f22d25"/>
                </a:solidFill>
                <a:latin typeface="Arial"/>
                <a:ea typeface="DejaVu Sans"/>
              </a:rPr>
              <a:t>Pozor! Uistite sa, že zdroje sú spoľahlivé!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Ako pristupovať k materiálu 1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3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3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528120" y="76032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2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496800" y="1486800"/>
            <a:ext cx="11197440" cy="3351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47400" indent="-3463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4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praktické cvičenia a odpovede na ne.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347400" indent="-3463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5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Ak máte otázky, hľadajte odpovede v ďalších materiáloch na stránke projektu (http://project-stars.com/?lang=bg) alebo na iných webových stránkach.</a:t>
            </a:r>
            <a:endParaRPr b="0" lang="sk-SK" sz="22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sk-SK" sz="2200" spc="-1" strike="noStrike">
                <a:solidFill>
                  <a:srgbClr val="c9211e"/>
                </a:solidFill>
                <a:latin typeface="Calibri"/>
                <a:ea typeface="Calibri"/>
              </a:rPr>
              <a:t>      </a:t>
            </a:r>
            <a:r>
              <a:rPr b="0" lang="sk-SK" sz="2200" spc="-1" strike="noStrike">
                <a:solidFill>
                  <a:srgbClr val="c9211e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347400" indent="-346320">
              <a:lnSpc>
                <a:spcPct val="100000"/>
              </a:lnSpc>
              <a:buClr>
                <a:srgbClr val="002163"/>
              </a:buClr>
              <a:buFont typeface="StarSymbol"/>
              <a:buAutoNum type="arabicPeriod" startAt="6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V závislosti od Vašej teoretickej časti si vyberte praktické cvičenia na ilustráciu materiálu, ktorý ste si vybrali. Ďalšie cvičenia nájdete v ďalších materiáloch na stránke projektu (http://project-stars.com/?lang=bg) alebo na iných webových stránkach.                                                           Pozor! </a:t>
            </a:r>
            <a:r>
              <a:rPr b="0" lang="sk-SK" sz="2200" spc="-1" strike="noStrike">
                <a:solidFill>
                  <a:srgbClr val="c9211e"/>
                </a:solidFill>
                <a:latin typeface="Calibri"/>
                <a:ea typeface="Calibri"/>
              </a:rPr>
              <a:t>Uistite sa, že zdroje sú spoľahlivé!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4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4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528120" y="760320"/>
            <a:ext cx="1168416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3: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96800" y="1486800"/>
            <a:ext cx="11197440" cy="3351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347400" indent="-3463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7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Majte na pamäti, že si niektoré cvičenia vyžadujú ďalšie pomôcky a materiály, ktoré sú v školských učebniach ťažko dostupné. Na ne sa musíte pripraviť vopred - buď si ich zaobstaráte sami a dodáte ich žiakom, alebo upozornite žiakov, aby si ich pripravili dopredu!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347400" indent="-34632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8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Odporúčame vyskúšať si vybrané cvičenia vopred a sami posúdiť ich zložitosť a čas potrebný na ich realizáciu v triede. Ak to pokladate za potrebné, môžete vykonať zmeny v ponúknutých cvičeniach, skrátiť, resp. zjednodušiť ich atď., pokiaľ to nenaruší ich pedagogický význam.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347400" indent="-346320">
              <a:lnSpc>
                <a:spcPct val="100000"/>
              </a:lnSpc>
              <a:buClr>
                <a:srgbClr val="002163"/>
              </a:buClr>
              <a:buFont typeface="StarSymbol"/>
              <a:buAutoNum type="arabicPeriod" startAt="9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Podľa vlastného uváženia môžete niektoré cvičenia (alebo ich časti) zadať na domácu úlohu - vykonať predbežné prípravy pred hodinou alebo dokončiť cvičenia doma.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-6840" y="5572440"/>
            <a:ext cx="1219752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4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520" cy="1060560"/>
          </a:xfrm>
          <a:prstGeom prst="rect">
            <a:avLst/>
          </a:prstGeom>
          <a:ln w="12600">
            <a:noFill/>
          </a:ln>
        </p:spPr>
      </p:pic>
      <p:pic>
        <p:nvPicPr>
          <p:cNvPr id="14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520" cy="1050840"/>
          </a:xfrm>
          <a:prstGeom prst="rect">
            <a:avLst/>
          </a:prstGeom>
          <a:ln w="12600"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2207520" y="635400"/>
            <a:ext cx="9142920" cy="176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sk-SK" sz="5100" spc="-1" strike="noStrike">
                <a:solidFill>
                  <a:srgbClr val="002060"/>
                </a:solidFill>
                <a:latin typeface="Calibri Light"/>
                <a:ea typeface="Calibri Light"/>
              </a:rPr>
              <a:t>Modul # 3 Newtonov gravitačný zákon:</a:t>
            </a:r>
            <a:endParaRPr b="0" lang="sk-SK" sz="51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325880" y="2714040"/>
            <a:ext cx="9778680" cy="2770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sk-SK" sz="3000" spc="-1" strike="noStrike">
                <a:solidFill>
                  <a:srgbClr val="002060"/>
                </a:solidFill>
                <a:latin typeface="Calibri"/>
                <a:ea typeface="Calibri"/>
              </a:rPr>
              <a:t>1. Newtonov gravitačný zákon. Tretia kozmická rýchlosť. Hmotnosť a tiaž. </a:t>
            </a:r>
            <a:endParaRPr b="0" lang="sk-SK" sz="30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sk-SK" sz="2400" spc="-1" strike="noStrike">
                <a:solidFill>
                  <a:srgbClr val="11248b"/>
                </a:solidFill>
                <a:latin typeface="Calibri"/>
                <a:ea typeface="Calibri"/>
              </a:rPr>
              <a:t>	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Application>LibreOffice/7.0.0.3$Windows_X86_64 LibreOffice_project/8061b3e9204bef6b321a21033174034a5e2ea88e</Application>
  <Words>2245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Kelecsényi</dc:creator>
  <dc:description/>
  <dc:language>sk-SK</dc:language>
  <cp:lastModifiedBy/>
  <dcterms:modified xsi:type="dcterms:W3CDTF">2020-10-07T09:34:54Z</dcterms:modified>
  <cp:revision>11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