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18" r:id="rId3"/>
    <p:sldId id="319" r:id="rId4"/>
    <p:sldId id="259" r:id="rId5"/>
    <p:sldId id="260" r:id="rId6"/>
    <p:sldId id="262" r:id="rId7"/>
    <p:sldId id="263" r:id="rId8"/>
    <p:sldId id="264" r:id="rId9"/>
    <p:sldId id="266" r:id="rId10"/>
    <p:sldId id="269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6" r:id="rId25"/>
    <p:sldId id="317" r:id="rId26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hasCustomPrompt="1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610600" y="6404291"/>
            <a:ext cx="2743200" cy="2692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 hasCustomPrompt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 hasCustomPrompt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40" indent="-32004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9" name="Shape 59"/>
          <p:cNvSpPr/>
          <p:nvPr/>
        </p:nvSpPr>
        <p:spPr>
          <a:xfrm>
            <a:off x="261256" y="1632713"/>
            <a:ext cx="11685322" cy="39382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/>
            <a:r>
              <a:rPr sz="5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ОБУЧИТЕЛНА ПРОГРАМА ЗА УЧИТЕЛИ (O2)</a:t>
            </a:r>
          </a:p>
          <a:p>
            <a:pPr lvl="0" algn="ctr"/>
            <a:endParaRPr sz="1000" dirty="0"/>
          </a:p>
          <a:p>
            <a:pPr lvl="0" algn="ctr"/>
            <a:r>
              <a:rPr sz="4400" b="1" dirty="0" err="1">
                <a:solidFill>
                  <a:srgbClr val="002060"/>
                </a:solidFill>
              </a:rPr>
              <a:t>Модул</a:t>
            </a:r>
            <a:r>
              <a:rPr sz="4400" b="1" dirty="0">
                <a:solidFill>
                  <a:srgbClr val="002060"/>
                </a:solidFill>
              </a:rPr>
              <a:t> #</a:t>
            </a:r>
            <a:r>
              <a:rPr lang="en-US" sz="4400" b="1" dirty="0">
                <a:solidFill>
                  <a:srgbClr val="002060"/>
                </a:solidFill>
              </a:rPr>
              <a:t>4</a:t>
            </a:r>
            <a:endParaRPr sz="4400" b="1" dirty="0">
              <a:solidFill>
                <a:srgbClr val="002060"/>
              </a:solidFill>
            </a:endParaRPr>
          </a:p>
          <a:p>
            <a:pPr lvl="0" algn="ctr"/>
            <a:r>
              <a:rPr sz="4400" b="1" dirty="0">
                <a:solidFill>
                  <a:srgbClr val="002060"/>
                </a:solidFill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Изследване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на</a:t>
            </a:r>
            <a:r>
              <a:rPr lang="en-US" sz="4400" b="1" u="sng" dirty="0">
                <a:solidFill>
                  <a:srgbClr val="002060"/>
                </a:solidFill>
                <a:sym typeface="+mn-ea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sym typeface="+mn-ea"/>
              </a:rPr>
              <a:t>Вселената</a:t>
            </a:r>
            <a:r>
              <a:rPr lang="" altLang="en-US" sz="4400" b="1" dirty="0">
                <a:solidFill>
                  <a:srgbClr val="002060"/>
                </a:solidFill>
                <a:sym typeface="+mn-ea"/>
              </a:rPr>
              <a:t>. </a:t>
            </a:r>
            <a:r>
              <a:rPr sz="4400" b="1" dirty="0" err="1">
                <a:solidFill>
                  <a:srgbClr val="002060"/>
                </a:solidFill>
              </a:rPr>
              <a:t>Основна</a:t>
            </a:r>
            <a:r>
              <a:rPr sz="4400" b="1" dirty="0">
                <a:solidFill>
                  <a:srgbClr val="002060"/>
                </a:solidFill>
              </a:rPr>
              <a:t> </a:t>
            </a:r>
            <a:r>
              <a:rPr sz="4400" b="1" dirty="0" err="1">
                <a:solidFill>
                  <a:srgbClr val="002060"/>
                </a:solidFill>
              </a:rPr>
              <a:t>ориентация</a:t>
            </a:r>
            <a:r>
              <a:rPr sz="4400" b="1" dirty="0">
                <a:solidFill>
                  <a:srgbClr val="002060"/>
                </a:solidFill>
              </a:rPr>
              <a:t> </a:t>
            </a:r>
            <a:r>
              <a:rPr sz="4400" b="1" dirty="0" err="1">
                <a:solidFill>
                  <a:srgbClr val="002060"/>
                </a:solidFill>
              </a:rPr>
              <a:t>по</a:t>
            </a:r>
            <a:r>
              <a:rPr sz="4400" b="1" dirty="0">
                <a:solidFill>
                  <a:srgbClr val="002060"/>
                </a:solidFill>
              </a:rPr>
              <a:t> </a:t>
            </a:r>
            <a:r>
              <a:rPr sz="4400" b="1" dirty="0" err="1">
                <a:solidFill>
                  <a:srgbClr val="002060"/>
                </a:solidFill>
              </a:rPr>
              <a:t>небето</a:t>
            </a:r>
            <a:r>
              <a:rPr sz="44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1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5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1" name="Shape 161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Списък на практическите упражнения</a:t>
            </a:r>
          </a:p>
        </p:txBody>
      </p:sp>
      <p:sp>
        <p:nvSpPr>
          <p:cNvPr id="162" name="Shape 162"/>
          <p:cNvSpPr/>
          <p:nvPr/>
        </p:nvSpPr>
        <p:spPr>
          <a:xfrm>
            <a:off x="261256" y="1941135"/>
            <a:ext cx="11685322" cy="230695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1485900" lvl="0" indent="-14859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sz="3600">
                <a:solidFill>
                  <a:srgbClr val="002060"/>
                </a:solidFill>
              </a:rPr>
              <a:t>Работа с компютърна програма или приложение за смартфон тип ПЛАНЕТАРИУМ</a:t>
            </a:r>
          </a:p>
          <a:p>
            <a:pPr marL="1485900" lvl="0" indent="-14859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sz="3600">
                <a:solidFill>
                  <a:srgbClr val="002060"/>
                </a:solidFill>
              </a:rPr>
              <a:t>Имена на звезди </a:t>
            </a:r>
          </a:p>
          <a:p>
            <a:pPr marL="1485900" lvl="0" indent="-14859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sz="3600">
                <a:solidFill>
                  <a:srgbClr val="002060"/>
                </a:solidFill>
              </a:rPr>
              <a:t>Месие обекти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2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3" name="Shape 323"/>
          <p:cNvSpPr/>
          <p:nvPr/>
        </p:nvSpPr>
        <p:spPr>
          <a:xfrm>
            <a:off x="244631" y="755002"/>
            <a:ext cx="11685322" cy="12604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lang="en-US" sz="4400">
                <a:solidFill>
                  <a:srgbClr val="44546A"/>
                </a:solidFill>
              </a:rPr>
              <a:t>1</a:t>
            </a:r>
            <a:r>
              <a:rPr sz="3200">
                <a:solidFill>
                  <a:srgbClr val="44546A"/>
                </a:solidFill>
              </a:rPr>
              <a:t>. Работа с компютърна програма или Приложение за смартфон тип Планетариум</a:t>
            </a:r>
          </a:p>
        </p:txBody>
      </p:sp>
      <p:sp>
        <p:nvSpPr>
          <p:cNvPr id="324" name="Shape 324"/>
          <p:cNvSpPr/>
          <p:nvPr/>
        </p:nvSpPr>
        <p:spPr>
          <a:xfrm>
            <a:off x="253339" y="2483491"/>
            <a:ext cx="11261707" cy="980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Материали и инструменти: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Компютър и програма тип Планетариум или смартфон и инсталирано приложение.</a:t>
            </a:r>
          </a:p>
        </p:txBody>
      </p:sp>
      <p:sp>
        <p:nvSpPr>
          <p:cNvPr id="325" name="Shape 325"/>
          <p:cNvSpPr/>
          <p:nvPr/>
        </p:nvSpPr>
        <p:spPr>
          <a:xfrm>
            <a:off x="270031" y="3532690"/>
            <a:ext cx="11634521" cy="1971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Процедура: </a:t>
            </a:r>
          </a:p>
          <a:p>
            <a:pPr lvl="0"/>
            <a:r>
              <a:rPr sz="2400">
                <a:solidFill>
                  <a:srgbClr val="002060"/>
                </a:solidFill>
              </a:rPr>
              <a:t>задача 1:</a:t>
            </a:r>
            <a:r>
              <a:rPr sz="2800" b="1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Запознаване с някои елементарни функции на програмата и приложението. </a:t>
            </a:r>
          </a:p>
          <a:p>
            <a:pPr lvl="0"/>
            <a:r>
              <a:rPr sz="2400">
                <a:solidFill>
                  <a:srgbClr val="002060"/>
                </a:solidFill>
              </a:rPr>
              <a:t>задача 2: Запознаване с формата на съзвездията, имената на звездите, въртенето на небесната сфера и т.н.</a:t>
            </a:r>
          </a:p>
        </p:txBody>
      </p:sp>
      <p:sp>
        <p:nvSpPr>
          <p:cNvPr id="326" name="Shape 326"/>
          <p:cNvSpPr/>
          <p:nvPr/>
        </p:nvSpPr>
        <p:spPr>
          <a:xfrm>
            <a:off x="244631" y="1914923"/>
            <a:ext cx="11685322" cy="6451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Методическа част: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тема </a:t>
            </a:r>
            <a:r>
              <a:rPr lang="en-US" sz="2400">
                <a:solidFill>
                  <a:srgbClr val="002060"/>
                </a:solidFill>
              </a:rPr>
              <a:t>4</a:t>
            </a:r>
            <a:r>
              <a:rPr sz="2400">
                <a:solidFill>
                  <a:srgbClr val="002060"/>
                </a:solidFill>
              </a:rPr>
              <a:t> - Основна ориентация по небето, упражнение 1.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1" name="image20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857249"/>
            <a:ext cx="8290560" cy="46634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2" name="Shape 332"/>
          <p:cNvSpPr/>
          <p:nvPr/>
        </p:nvSpPr>
        <p:spPr>
          <a:xfrm>
            <a:off x="9525000" y="4526279"/>
            <a:ext cx="2362200" cy="497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STELLARIUM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3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7" name="Shape 337"/>
          <p:cNvSpPr/>
          <p:nvPr/>
        </p:nvSpPr>
        <p:spPr>
          <a:xfrm>
            <a:off x="9461500" y="4094479"/>
            <a:ext cx="2362200" cy="13106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Приложение за смартфон</a:t>
            </a:r>
          </a:p>
        </p:txBody>
      </p:sp>
      <p:pic>
        <p:nvPicPr>
          <p:cNvPr id="338" name="image2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038600" y="851716"/>
            <a:ext cx="2813462" cy="468910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4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3" name="Shape 343"/>
          <p:cNvSpPr/>
          <p:nvPr/>
        </p:nvSpPr>
        <p:spPr>
          <a:xfrm>
            <a:off x="244631" y="755002"/>
            <a:ext cx="11685322" cy="76835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lang="en-US" sz="4400">
                <a:solidFill>
                  <a:srgbClr val="44546A"/>
                </a:solidFill>
              </a:rPr>
              <a:t>2</a:t>
            </a:r>
            <a:r>
              <a:rPr sz="3200">
                <a:solidFill>
                  <a:srgbClr val="44546A"/>
                </a:solidFill>
              </a:rPr>
              <a:t>. Имена звезди</a:t>
            </a:r>
          </a:p>
        </p:txBody>
      </p:sp>
      <p:sp>
        <p:nvSpPr>
          <p:cNvPr id="344" name="Shape 344"/>
          <p:cNvSpPr/>
          <p:nvPr/>
        </p:nvSpPr>
        <p:spPr>
          <a:xfrm>
            <a:off x="598445" y="2434487"/>
            <a:ext cx="11206492" cy="1336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Материали и инструменти: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Разпечатана таблица с попълнени частично имена на съзвездия и звезди. Компютър и програма тип Планетариум, смартфон и инсталирано приложение или разпечатана звездна карта.</a:t>
            </a:r>
          </a:p>
        </p:txBody>
      </p:sp>
      <p:sp>
        <p:nvSpPr>
          <p:cNvPr id="345" name="Shape 345"/>
          <p:cNvSpPr/>
          <p:nvPr/>
        </p:nvSpPr>
        <p:spPr>
          <a:xfrm>
            <a:off x="607016" y="4055731"/>
            <a:ext cx="11369085" cy="980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Процедура: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Учениците трябва да попълнят липсващите имена на съзвездия или имена на най-ярките звезди в тях.</a:t>
            </a:r>
          </a:p>
        </p:txBody>
      </p:sp>
      <p:sp>
        <p:nvSpPr>
          <p:cNvPr id="346" name="Shape 346"/>
          <p:cNvSpPr/>
          <p:nvPr/>
        </p:nvSpPr>
        <p:spPr>
          <a:xfrm>
            <a:off x="612113" y="1651895"/>
            <a:ext cx="10950358" cy="6451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Методическа част:</a:t>
            </a:r>
            <a:r>
              <a:rPr sz="3600" i="1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ПРИЛОЖЕНИЯ 1А към тема </a:t>
            </a:r>
            <a:r>
              <a:rPr lang="en-US" sz="2400">
                <a:solidFill>
                  <a:srgbClr val="002060"/>
                </a:solidFill>
              </a:rPr>
              <a:t>4</a:t>
            </a:r>
            <a:r>
              <a:rPr sz="240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4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1" name="image2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1003166" y="1477148"/>
            <a:ext cx="9940758" cy="337986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5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6" name="image23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1971304" y="1615043"/>
            <a:ext cx="9620399" cy="33748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7" name="image8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50818"/>
            <a:ext cx="2249489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6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1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2" name="Shape 362"/>
          <p:cNvSpPr/>
          <p:nvPr/>
        </p:nvSpPr>
        <p:spPr>
          <a:xfrm>
            <a:off x="244631" y="755002"/>
            <a:ext cx="11685322" cy="76835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lang="en-US" sz="4400">
                <a:solidFill>
                  <a:srgbClr val="44546A"/>
                </a:solidFill>
              </a:rPr>
              <a:t>3</a:t>
            </a:r>
            <a:r>
              <a:rPr sz="3200">
                <a:solidFill>
                  <a:srgbClr val="44546A"/>
                </a:solidFill>
              </a:rPr>
              <a:t>. Месие обекти</a:t>
            </a:r>
          </a:p>
        </p:txBody>
      </p:sp>
      <p:sp>
        <p:nvSpPr>
          <p:cNvPr id="363" name="Shape 363"/>
          <p:cNvSpPr/>
          <p:nvPr/>
        </p:nvSpPr>
        <p:spPr>
          <a:xfrm>
            <a:off x="460707" y="2755563"/>
            <a:ext cx="11270587" cy="993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Материали и инструменти: </a:t>
            </a:r>
            <a:r>
              <a:rPr sz="2500">
                <a:solidFill>
                  <a:srgbClr val="002060"/>
                </a:solidFill>
              </a:rPr>
              <a:t>Разпечатани снимки на „дълбоки обекти“ или компютърни изображения на такива.</a:t>
            </a:r>
          </a:p>
        </p:txBody>
      </p:sp>
      <p:sp>
        <p:nvSpPr>
          <p:cNvPr id="364" name="Shape 364"/>
          <p:cNvSpPr/>
          <p:nvPr/>
        </p:nvSpPr>
        <p:spPr>
          <a:xfrm>
            <a:off x="401988" y="4093594"/>
            <a:ext cx="11177691" cy="1361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Процедура: </a:t>
            </a:r>
            <a:r>
              <a:rPr sz="2500">
                <a:solidFill>
                  <a:srgbClr val="002060"/>
                </a:solidFill>
              </a:rPr>
              <a:t>Учениците трябва да разпознават кое изображение е на мъглявина, звезден куп или галактика. Добре е да могат да назоват името на поне един представител на трите класа обекти.</a:t>
            </a:r>
          </a:p>
        </p:txBody>
      </p:sp>
      <p:sp>
        <p:nvSpPr>
          <p:cNvPr id="365" name="Shape 365"/>
          <p:cNvSpPr/>
          <p:nvPr/>
        </p:nvSpPr>
        <p:spPr>
          <a:xfrm>
            <a:off x="539505" y="1785832"/>
            <a:ext cx="11522775" cy="6451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Методическа част:</a:t>
            </a:r>
            <a:r>
              <a:rPr sz="3600" i="1">
                <a:solidFill>
                  <a:srgbClr val="002060"/>
                </a:solidFill>
              </a:rPr>
              <a:t> </a:t>
            </a:r>
            <a:r>
              <a:rPr sz="2500">
                <a:solidFill>
                  <a:srgbClr val="002060"/>
                </a:solidFill>
              </a:rPr>
              <a:t>ПРИЛОЖЕНИЕ 2 към тема </a:t>
            </a:r>
            <a:r>
              <a:rPr lang="en-US" sz="2500">
                <a:solidFill>
                  <a:srgbClr val="002060"/>
                </a:solidFill>
              </a:rPr>
              <a:t>4</a:t>
            </a:r>
            <a:r>
              <a:rPr sz="3600" i="1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6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9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70" name="image2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1" y="777240"/>
            <a:ext cx="2895601" cy="23901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71" name="image25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658292" y="1297810"/>
            <a:ext cx="3403464" cy="23611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72" name="image26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8828903" y="1049637"/>
            <a:ext cx="2857501" cy="2857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73" name="image27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891539" y="3256913"/>
            <a:ext cx="3390901" cy="22606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7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77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8" name="Shape 378"/>
          <p:cNvSpPr/>
          <p:nvPr/>
        </p:nvSpPr>
        <p:spPr>
          <a:xfrm>
            <a:off x="9525000" y="4526279"/>
            <a:ext cx="2362200" cy="497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ГАЛАКТИКИ</a:t>
            </a:r>
          </a:p>
        </p:txBody>
      </p:sp>
      <p:pic>
        <p:nvPicPr>
          <p:cNvPr id="379" name="image2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1" y="777240"/>
            <a:ext cx="2895601" cy="23901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0" name="image25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658292" y="1297810"/>
            <a:ext cx="3403464" cy="23611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1" name="image26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8828903" y="1049637"/>
            <a:ext cx="2857501" cy="2857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2" name="image27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891539" y="3256913"/>
            <a:ext cx="3390901" cy="22606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3" name="Shape 383"/>
          <p:cNvSpPr/>
          <p:nvPr/>
        </p:nvSpPr>
        <p:spPr>
          <a:xfrm>
            <a:off x="4370499" y="4871182"/>
            <a:ext cx="2529841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t>Галактиката АНДРОМЕДА, М31</a:t>
            </a:r>
          </a:p>
        </p:txBody>
      </p:sp>
      <p:pic>
        <p:nvPicPr>
          <p:cNvPr id="384" name="image8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4510675" y="482105"/>
            <a:ext cx="2249489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6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Group 70"/>
          <p:cNvGrpSpPr/>
          <p:nvPr/>
        </p:nvGrpSpPr>
        <p:grpSpPr>
          <a:xfrm>
            <a:off x="1840174" y="3416575"/>
            <a:ext cx="3794184" cy="1768688"/>
            <a:chOff x="-1" y="0"/>
            <a:chExt cx="3794182" cy="176868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86338" y="336122"/>
              <a:ext cx="3707843" cy="1096441"/>
              <a:chOff x="-1" y="-1"/>
              <a:chExt cx="370784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1" y="-1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1" y="109752"/>
                <a:ext cx="3707841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D0D0D"/>
                    </a:solidFill>
                  </a:rPr>
                  <a:t>4.</a:t>
                </a:r>
                <a:r>
                  <a:rPr sz="1900" b="1">
                    <a:solidFill>
                      <a:srgbClr val="FFFFFF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Концепция за програма за обучение по астрономия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6207689" y="4142306"/>
            <a:ext cx="3830800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205740"/>
              <a:ext cx="3783682" cy="553719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/>
              </a:pPr>
              <a:r>
                <a:rPr lang="en-US" b="1"/>
                <a:t>Международна онлайн конференция</a:t>
              </a:r>
              <a:r>
                <a:rPr b="1"/>
                <a:t>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33987" y="1504452"/>
            <a:ext cx="3602726" cy="1942345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-1" y="500021"/>
                <a:ext cx="3531263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FFFFFF"/>
                    </a:solidFill>
                  </a:rPr>
                  <a:t>1.</a:t>
                </a:r>
                <a:r>
                  <a:rPr sz="1900">
                    <a:solidFill>
                      <a:srgbClr val="FFFFFF"/>
                    </a:solidFill>
                  </a:rPr>
                  <a:t> </a:t>
                </a:r>
                <a:r>
                  <a:rPr sz="1900" b="1">
                    <a:solidFill>
                      <a:srgbClr val="FFFFFF"/>
                    </a:solidFill>
                  </a:rPr>
                  <a:t>STARS </a:t>
                </a:r>
                <a:r>
                  <a:rPr lang="en-US" sz="1900" b="1">
                    <a:solidFill>
                      <a:srgbClr val="FFFFFF"/>
                    </a:solidFill>
                  </a:rPr>
                  <a:t>Методическо помагало за учители</a:t>
                </a:r>
              </a:p>
              <a:p>
                <a:pPr lvl="0"/>
                <a:r>
                  <a:rPr lang="en-US" sz="1900">
                    <a:solidFill>
                      <a:srgbClr val="FFFFFF"/>
                    </a:solidFill>
                  </a:rPr>
                  <a:t>готови за използване ресурси</a:t>
                </a:r>
                <a:endParaRPr sz="19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267468" y="2203842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445875"/>
                <a:ext cx="3500019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/>
                  <a:t>3.</a:t>
                </a:r>
                <a:r>
                  <a:rPr sz="1900"/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Онлайн платформа</a:t>
                </a:r>
                <a:r>
                  <a:rPr sz="1900" b="1"/>
                  <a:t> </a:t>
                </a:r>
                <a:r>
                  <a:rPr lang="en-US" sz="1900"/>
                  <a:t>с примери за добри практики и възможности за дискусии</a:t>
                </a:r>
                <a:endParaRPr sz="190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534811" y="1843911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-1" y="452849"/>
                <a:ext cx="3289669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40404"/>
                    </a:solidFill>
                  </a:rPr>
                  <a:t>2.</a:t>
                </a:r>
                <a:r>
                  <a:rPr sz="1900">
                    <a:solidFill>
                      <a:srgbClr val="040404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Обучителна програма за учители</a:t>
                </a:r>
                <a:endParaRPr sz="1900">
                  <a:solidFill>
                    <a:srgbClr val="FFFFFF"/>
                  </a:solidFill>
                </a:endParaRPr>
              </a:p>
              <a:p>
                <a:pPr lvl="0"/>
                <a:endParaRPr sz="1900"/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642284" y="798515"/>
            <a:ext cx="11685321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STARS project intro</a:t>
            </a:r>
          </a:p>
        </p:txBody>
      </p:sp>
      <p:sp>
        <p:nvSpPr>
          <p:cNvPr id="90" name="Shape 90"/>
          <p:cNvSpPr/>
          <p:nvPr/>
        </p:nvSpPr>
        <p:spPr>
          <a:xfrm>
            <a:off x="982535" y="4775277"/>
            <a:ext cx="3356333" cy="561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8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8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9" name="image2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522719" y="3352844"/>
            <a:ext cx="3119017" cy="20949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0" name="image29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211829" y="958198"/>
            <a:ext cx="3188971" cy="21259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1" name="image30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522719" y="974771"/>
            <a:ext cx="3114479" cy="20782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2" name="image31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20229" y="1857357"/>
            <a:ext cx="2689861" cy="26898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3" name="image32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241764" y="3352844"/>
            <a:ext cx="3159036" cy="209494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9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7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98" name="Shape 398"/>
          <p:cNvSpPr/>
          <p:nvPr/>
        </p:nvSpPr>
        <p:spPr>
          <a:xfrm>
            <a:off x="9829800" y="1067080"/>
            <a:ext cx="2362200" cy="904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ЗВЕЗДНИ КУПОВЕ</a:t>
            </a:r>
          </a:p>
        </p:txBody>
      </p:sp>
      <p:pic>
        <p:nvPicPr>
          <p:cNvPr id="399" name="image2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522719" y="3352844"/>
            <a:ext cx="3119017" cy="20949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0" name="image29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211829" y="958198"/>
            <a:ext cx="3188971" cy="21259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1" name="image30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522719" y="974771"/>
            <a:ext cx="3114479" cy="20782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2" name="image31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20229" y="1857357"/>
            <a:ext cx="2689861" cy="26898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3" name="image32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241764" y="3352844"/>
            <a:ext cx="3159036" cy="20949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4" name="Shape 404"/>
          <p:cNvSpPr/>
          <p:nvPr/>
        </p:nvSpPr>
        <p:spPr>
          <a:xfrm>
            <a:off x="9641736" y="4801451"/>
            <a:ext cx="2413105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t>Звезден куп ПЛЕЯДИ, </a:t>
            </a:r>
          </a:p>
          <a:p>
            <a:pPr lvl="0"/>
            <a:r>
              <a:t>М45</a:t>
            </a:r>
          </a:p>
        </p:txBody>
      </p:sp>
      <p:pic>
        <p:nvPicPr>
          <p:cNvPr id="405" name="image8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696438"/>
            <a:ext cx="2249489" cy="95726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40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9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0" name="image3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25729" y="857250"/>
            <a:ext cx="2236472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1" name="image3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583179" y="857250"/>
            <a:ext cx="3578354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2" name="image35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337056" y="857250"/>
            <a:ext cx="2147012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3" name="image36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8625839" y="857250"/>
            <a:ext cx="3163788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4" name="image37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125729" y="3354704"/>
            <a:ext cx="3582257" cy="1468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5" name="image38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3911877" y="3332155"/>
            <a:ext cx="2249656" cy="221778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16" name="image39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6337056" y="3309608"/>
            <a:ext cx="3012459" cy="226288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41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1" name="Shape 421"/>
          <p:cNvSpPr/>
          <p:nvPr/>
        </p:nvSpPr>
        <p:spPr>
          <a:xfrm>
            <a:off x="489779" y="4914870"/>
            <a:ext cx="2362201" cy="497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МЪГЛЯВИНИ</a:t>
            </a:r>
          </a:p>
        </p:txBody>
      </p:sp>
      <p:pic>
        <p:nvPicPr>
          <p:cNvPr id="422" name="image3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25729" y="857250"/>
            <a:ext cx="2236472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3" name="image3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583179" y="857250"/>
            <a:ext cx="3578354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4" name="image35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337056" y="857250"/>
            <a:ext cx="2147012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5" name="image36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8625839" y="857250"/>
            <a:ext cx="3163788" cy="22364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6" name="image37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125729" y="3354704"/>
            <a:ext cx="3582257" cy="1468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7" name="image38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3911877" y="3332155"/>
            <a:ext cx="2249656" cy="221778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28" name="image39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6337056" y="3309608"/>
            <a:ext cx="3012459" cy="22628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9" name="Shape 429"/>
          <p:cNvSpPr/>
          <p:nvPr/>
        </p:nvSpPr>
        <p:spPr>
          <a:xfrm>
            <a:off x="9437574" y="4871182"/>
            <a:ext cx="2529841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t>Мъглявината ОРИОН, М42</a:t>
            </a:r>
          </a:p>
        </p:txBody>
      </p:sp>
      <p:pic>
        <p:nvPicPr>
          <p:cNvPr id="430" name="image40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9199664" y="3073000"/>
            <a:ext cx="2249489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496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7" name="image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8" name="Shape 498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</a:t>
            </a:r>
          </a:p>
        </p:txBody>
      </p:sp>
      <p:sp>
        <p:nvSpPr>
          <p:cNvPr id="499" name="Shape 499"/>
          <p:cNvSpPr/>
          <p:nvPr/>
        </p:nvSpPr>
        <p:spPr>
          <a:xfrm>
            <a:off x="400956" y="1645512"/>
            <a:ext cx="11685322" cy="3215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600">
                <a:solidFill>
                  <a:srgbClr val="002060"/>
                </a:solidFill>
              </a:rPr>
              <a:t>Какво следва (Feed Forward)</a:t>
            </a:r>
            <a:r>
              <a:rPr sz="2800">
                <a:solidFill>
                  <a:srgbClr val="002060"/>
                </a:solidFill>
              </a:rPr>
              <a:t>:</a:t>
            </a:r>
            <a:r>
              <a:rPr sz="2100">
                <a:solidFill>
                  <a:srgbClr val="002060"/>
                </a:solidFill>
              </a:rPr>
              <a:t> Базирайте плановете за следващите занятия на базата на представянето на учениците:</a:t>
            </a:r>
          </a:p>
          <a:p>
            <a:pPr lvl="0"/>
            <a:endParaRPr sz="2100">
              <a:solidFill>
                <a:srgbClr val="002060"/>
              </a:solidFill>
            </a:endParaRPr>
          </a:p>
          <a:p>
            <a:pPr marL="171450" lvl="0" indent="-171450">
              <a:buSzPct val="100000"/>
              <a:buChar char="•"/>
            </a:pPr>
            <a:r>
              <a:rPr sz="2100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Трудност на занятията:</a:t>
            </a:r>
            <a:r>
              <a:rPr sz="2100">
                <a:solidFill>
                  <a:srgbClr val="002060"/>
                </a:solidFill>
              </a:rPr>
              <a:t> в зависимост от това доколко добре учениците са разбрали материала и как са се справили с поставените задачи.</a:t>
            </a:r>
            <a:endParaRPr sz="2800">
              <a:solidFill>
                <a:srgbClr val="002060"/>
              </a:solidFill>
            </a:endParaRPr>
          </a:p>
          <a:p>
            <a:pPr marL="146685" lvl="0" indent="-146685">
              <a:buSzPct val="100000"/>
              <a:buChar char="•"/>
            </a:pPr>
            <a:r>
              <a:rPr sz="2100" b="1">
                <a:solidFill>
                  <a:srgbClr val="002060"/>
                </a:solidFill>
              </a:rPr>
              <a:t>Подход към материала</a:t>
            </a:r>
            <a:r>
              <a:rPr sz="2100">
                <a:solidFill>
                  <a:srgbClr val="002060"/>
                </a:solidFill>
              </a:rPr>
              <a:t>: Какъв е правилният подход, който да помогне за разбиране на материала и изпълнение на поставените задачи.</a:t>
            </a:r>
          </a:p>
          <a:p>
            <a:pPr marL="228600" lvl="0" indent="-228600">
              <a:buSzPct val="100000"/>
              <a:buChar char="•"/>
            </a:pPr>
            <a:r>
              <a:rPr sz="2800" b="1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Самооценка</a:t>
            </a:r>
            <a:r>
              <a:rPr sz="2100">
                <a:solidFill>
                  <a:srgbClr val="002060"/>
                </a:solidFill>
              </a:rPr>
              <a:t>: самодисциплина, ръководене и контрол на дейностите.</a:t>
            </a:r>
            <a:endParaRPr sz="2800">
              <a:solidFill>
                <a:srgbClr val="002060"/>
              </a:solidFill>
            </a:endParaRPr>
          </a:p>
          <a:p>
            <a:pPr marL="228600" lvl="0" indent="-22860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Индивидуален подход</a:t>
            </a:r>
            <a:r>
              <a:rPr sz="2100">
                <a:solidFill>
                  <a:srgbClr val="002060"/>
                </a:solidFill>
              </a:rPr>
              <a:t>: Индивидуални оценки и напътствия.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504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5" name="image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06" name="Shape 506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 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6" y="1698105"/>
            <a:ext cx="11685322" cy="3850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</a:rPr>
              <a:t>Подготовка: </a:t>
            </a:r>
            <a:r>
              <a:rPr sz="2400">
                <a:solidFill>
                  <a:srgbClr val="002060"/>
                </a:solidFill>
              </a:rPr>
              <a:t>Ясна и добре поставени цели на урока и упражненията. Когато добре разберат крайната цел, учениците по-лесно и ефективно биха се фокусирали над конкретна задача/материал.</a:t>
            </a:r>
            <a:r>
              <a:rPr sz="2800">
                <a:solidFill>
                  <a:srgbClr val="002060"/>
                </a:solidFill>
              </a:rPr>
              <a:t>  </a:t>
            </a:r>
          </a:p>
          <a:p>
            <a:pPr lvl="0"/>
            <a:endParaRPr sz="2800">
              <a:solidFill>
                <a:srgbClr val="002060"/>
              </a:solidFill>
            </a:endParaRPr>
          </a:p>
          <a:p>
            <a:pPr lvl="0"/>
            <a:r>
              <a:rPr sz="2800">
                <a:solidFill>
                  <a:srgbClr val="002060"/>
                </a:solidFill>
              </a:rPr>
              <a:t>Проверка: </a:t>
            </a:r>
            <a:r>
              <a:rPr sz="2300">
                <a:solidFill>
                  <a:srgbClr val="002060"/>
                </a:solidFill>
              </a:rPr>
              <a:t>Как се справих? Индивидуална оценка и отзив от страна на учителя за свършената от ученика работа, които да са конкретно свързани с изпълнението на поставената цел. Да съдържа информация за напредъка (или липсата на такъв) на ученика и да даде напътствия които да помогнат за постигане на целта и доближаване до очаквания стандарт.   </a:t>
            </a:r>
            <a:endParaRPr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>
            <a:normAutofit/>
          </a:bodyPr>
          <a:lstStyle>
            <a:lvl1pPr defTabSz="859790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Модули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на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проекта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STARS</a:t>
            </a:r>
            <a:endParaRPr sz="4400" dirty="0">
              <a:solidFill>
                <a:srgbClr val="142A9D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#1 	Съзвездия.					#6 	Галактическа среда.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#2 	Движение на небесните тела.	#7 	Слънцето и звездите.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#3 	Закон на Нютон за гравитацията.	#8 	Галактиката Млечен път и 								            други галактики.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#4 	</a:t>
            </a:r>
            <a:r>
              <a:rPr lang="ru-RU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Изследване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Вселената. 		#9 	Вселената.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ru-RU" sz="2800" dirty="0">
                <a:solidFill>
                  <a:srgbClr val="002060"/>
                </a:solidFill>
              </a:rPr>
              <a:t>#5 	Слънчевата система.			#10	Обсерватории.</a:t>
            </a:r>
            <a:r>
              <a:rPr lang="ru-RU" sz="2800" b="1" dirty="0">
                <a:solidFill>
                  <a:srgbClr val="112B93"/>
                </a:solidFill>
                <a:sym typeface="+mn-ea"/>
              </a:rPr>
              <a:t> </a:t>
            </a:r>
          </a:p>
          <a:p>
            <a:pPr lvl="0" algn="just" defTabSz="868680">
              <a:spcBef>
                <a:spcPts val="900"/>
              </a:spcBef>
              <a:defRPr sz="1800"/>
            </a:pPr>
            <a:endParaRPr lang="en-US" sz="2800" b="1" dirty="0">
              <a:solidFill>
                <a:srgbClr val="112B93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 lIns="0" tIns="0" rIns="0" bIns="0"/>
          <a:lstStyle>
            <a:lvl1pPr defTabSz="713105">
              <a:defRPr sz="4600">
                <a:solidFill>
                  <a:srgbClr val="142A9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42A9D"/>
                </a:solidFill>
              </a:rPr>
              <a:t>Как са структурирани модулите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 lIns="0" tIns="0" rIns="0" bIns="0"/>
          <a:lstStyle/>
          <a:p>
            <a:pPr lvl="0" algn="just">
              <a:defRPr sz="1800"/>
            </a:pPr>
            <a:r>
              <a:rPr sz="2400"/>
              <a:t>	</a:t>
            </a:r>
            <a:r>
              <a:rPr sz="2400">
                <a:solidFill>
                  <a:srgbClr val="131D84"/>
                </a:solidFill>
              </a:rPr>
              <a:t>Всеки модул е разделен на няколко теми.</a:t>
            </a:r>
          </a:p>
          <a:p>
            <a:pPr lvl="0" algn="just">
              <a:defRPr sz="1800"/>
            </a:pPr>
            <a:r>
              <a:rPr sz="2400">
                <a:solidFill>
                  <a:srgbClr val="131D84"/>
                </a:solidFill>
              </a:rPr>
              <a:t>	Всяка тема съдържа: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 panose="020B0604020202020204"/>
              <a:buChar char="•"/>
              <a:defRPr sz="1800"/>
            </a:pPr>
            <a:r>
              <a:rPr sz="2400">
                <a:solidFill>
                  <a:srgbClr val="131D84"/>
                </a:solidFill>
              </a:rPr>
              <a:t>Кратко въведение и ключови думи;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 panose="020B0604020202020204"/>
              <a:buChar char="•"/>
              <a:defRPr sz="1800"/>
            </a:pPr>
            <a:r>
              <a:rPr sz="2400">
                <a:solidFill>
                  <a:srgbClr val="131D84"/>
                </a:solidFill>
              </a:rPr>
              <a:t>Теоретична част за учителя - дава базисната информация, необходима за подготвяне на урок по тази тема (в някои случаи и линкове към допълнители материали в интернет).</a:t>
            </a:r>
          </a:p>
          <a:p>
            <a:pPr lvl="0" indent="1130300" algn="just">
              <a:defRPr sz="1800"/>
            </a:pPr>
            <a:r>
              <a:rPr sz="2400">
                <a:solidFill>
                  <a:srgbClr val="131D84"/>
                </a:solidFill>
              </a:rPr>
              <a:t>! ТОВА НЕ СА ГОТОВИ УРОЦИ!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 panose="020B0604020202020204"/>
              <a:buChar char="•"/>
              <a:defRPr sz="1800"/>
            </a:pPr>
            <a:r>
              <a:rPr sz="2400">
                <a:solidFill>
                  <a:srgbClr val="131D84"/>
                </a:solidFill>
              </a:rPr>
              <a:t>Практически упражнения и тестове за ученика - (в повечето случаи) готови за ползване в класната стая, придружени с отговори.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0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7" name="Shape 107"/>
          <p:cNvSpPr/>
          <p:nvPr/>
        </p:nvSpPr>
        <p:spPr>
          <a:xfrm>
            <a:off x="261256" y="836615"/>
            <a:ext cx="11685322" cy="6477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Как да подходим към материала 1</a:t>
            </a:r>
          </a:p>
        </p:txBody>
      </p:sp>
      <p:sp>
        <p:nvSpPr>
          <p:cNvPr id="108" name="Shape 108"/>
          <p:cNvSpPr/>
          <p:nvPr/>
        </p:nvSpPr>
        <p:spPr>
          <a:xfrm>
            <a:off x="260985" y="1633220"/>
            <a:ext cx="11685905" cy="41548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502285" lvl="0" indent="-502285">
              <a:buClr>
                <a:srgbClr val="002060"/>
              </a:buClr>
              <a:buSzPct val="100000"/>
              <a:buAutoNum type="arabicPeriod"/>
            </a:pPr>
            <a:r>
              <a:rPr sz="2400">
                <a:solidFill>
                  <a:srgbClr val="002060"/>
                </a:solidFill>
              </a:rPr>
              <a:t>Прочетете внимателно теоретичната част за учителя.</a:t>
            </a:r>
          </a:p>
          <a:p>
            <a:pPr lvl="0"/>
            <a:r>
              <a:rPr sz="2400">
                <a:solidFill>
                  <a:srgbClr val="002060"/>
                </a:solidFill>
              </a:rPr>
              <a:t>Ако имате въпроси, потърсете отговор в допълнителните материали в страницата на проекта (http://project-stars.com/?lang=bg) или на други интернет страници.                                                           </a:t>
            </a:r>
          </a:p>
          <a:p>
            <a:pPr lvl="0"/>
            <a:r>
              <a:rPr sz="2400">
                <a:solidFill>
                  <a:srgbClr val="002060"/>
                </a:solidFill>
              </a:rPr>
              <a:t>	</a:t>
            </a:r>
            <a:r>
              <a:rPr sz="24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  <a:p>
            <a:pPr lvl="0">
              <a:buClr>
                <a:srgbClr val="002163"/>
              </a:buClr>
            </a:pPr>
            <a:r>
              <a:rPr lang="" sz="2400">
                <a:solidFill>
                  <a:srgbClr val="002163"/>
                </a:solidFill>
                <a:sym typeface="+mn-ea"/>
              </a:rPr>
              <a:t>3. </a:t>
            </a:r>
            <a:r>
              <a:rPr sz="2400">
                <a:solidFill>
                  <a:srgbClr val="002163"/>
                </a:solidFill>
                <a:sym typeface="+mn-ea"/>
              </a:rPr>
              <a:t>При подготовка на теоретичната част:</a:t>
            </a:r>
            <a:endParaRPr sz="2400">
              <a:solidFill>
                <a:srgbClr val="002163"/>
              </a:solidFill>
            </a:endParaRPr>
          </a:p>
          <a:p>
            <a:pPr lvl="0"/>
            <a:r>
              <a:rPr sz="2000">
                <a:solidFill>
                  <a:srgbClr val="002163"/>
                </a:solidFill>
                <a:sym typeface="+mn-ea"/>
              </a:rPr>
              <a:t>Материалът за съзвездията</a:t>
            </a:r>
            <a:r>
              <a:rPr lang="en-US" sz="2000">
                <a:solidFill>
                  <a:srgbClr val="002163"/>
                </a:solidFill>
                <a:sym typeface="+mn-ea"/>
              </a:rPr>
              <a:t> </a:t>
            </a:r>
            <a:r>
              <a:rPr sz="2000">
                <a:solidFill>
                  <a:srgbClr val="002163"/>
                </a:solidFill>
                <a:sym typeface="+mn-ea"/>
              </a:rPr>
              <a:t>е много интересен за учениците, но има доста нови понятия, термини и закономерности. Най-добре този материал се усвоява чрез наблюдения, но те не винаги са възможни. Ето защо горещо се препоръчва в процеса на преподаване да се използват различни видове звездни карти, а още по-добре компютърни програми тип „Планетариум“. Те са включени и в част от практическите упражнения към дадените теми.</a:t>
            </a:r>
            <a:endParaRPr sz="2600">
              <a:solidFill>
                <a:srgbClr val="002163"/>
              </a:solidFill>
            </a:endParaRPr>
          </a:p>
          <a:p>
            <a:pPr lvl="0"/>
            <a:endParaRPr sz="2600">
              <a:solidFill>
                <a:srgbClr val="F22D25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1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8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" name="Shape 119"/>
          <p:cNvSpPr/>
          <p:nvPr/>
        </p:nvSpPr>
        <p:spPr>
          <a:xfrm>
            <a:off x="527956" y="760415"/>
            <a:ext cx="11685321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sz="4400" u="sng">
                <a:solidFill>
                  <a:srgbClr val="002060"/>
                </a:solidFill>
              </a:rPr>
              <a:t>Как да подходим към материала </a:t>
            </a:r>
            <a:r>
              <a:rPr lang="" sz="4400" u="sng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0" name="Shape 120"/>
          <p:cNvSpPr/>
          <p:nvPr/>
        </p:nvSpPr>
        <p:spPr>
          <a:xfrm>
            <a:off x="496747" y="1486760"/>
            <a:ext cx="11198506" cy="3683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424815" lvl="0" indent="-424815">
              <a:buClr>
                <a:srgbClr val="002060"/>
              </a:buClr>
              <a:buSzPct val="100000"/>
              <a:buAutoNum type="arabicPeriod" startAt="4"/>
            </a:pPr>
            <a:r>
              <a:rPr sz="2200">
                <a:solidFill>
                  <a:srgbClr val="002060"/>
                </a:solidFill>
              </a:rPr>
              <a:t>Прочетете внимателно практическите упражнения и отговорите към тях.</a:t>
            </a:r>
          </a:p>
          <a:p>
            <a:pPr lvl="0"/>
            <a:endParaRPr sz="2400">
              <a:solidFill>
                <a:srgbClr val="002060"/>
              </a:solidFill>
            </a:endParaRPr>
          </a:p>
          <a:p>
            <a:pPr marL="424815" lvl="0" indent="-424815">
              <a:buClr>
                <a:srgbClr val="002060"/>
              </a:buClr>
              <a:buSzPct val="100000"/>
              <a:buAutoNum type="arabicPeriod" startAt="5"/>
            </a:pPr>
            <a:r>
              <a:rPr sz="2200">
                <a:solidFill>
                  <a:srgbClr val="002060"/>
                </a:solidFill>
              </a:rPr>
              <a:t>Ако имате въпроси, потърсете отговор в допълнителните материали и/или в страницата на проекта (http://project-stars.com/?lang=bg) или на други интернет страници.                        </a:t>
            </a:r>
            <a:r>
              <a:rPr sz="22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  <a:p>
            <a:pPr lvl="0"/>
            <a:endParaRPr sz="2400">
              <a:solidFill>
                <a:srgbClr val="002163"/>
              </a:solidFill>
            </a:endParaRPr>
          </a:p>
          <a:p>
            <a:pPr marL="424815" lvl="0" indent="-424815">
              <a:buClr>
                <a:srgbClr val="002163"/>
              </a:buClr>
              <a:buSzPct val="100000"/>
              <a:buAutoNum type="arabicPeriod" startAt="6"/>
            </a:pPr>
            <a:r>
              <a:rPr sz="2200">
                <a:solidFill>
                  <a:srgbClr val="002163"/>
                </a:solidFill>
              </a:rPr>
              <a:t>В зависимост от Вашата теоретична част, подберете практически упражнения за илюстриране на материала. Може да потърсите други упражнения в </a:t>
            </a:r>
            <a:r>
              <a:rPr sz="2200">
                <a:solidFill>
                  <a:srgbClr val="002060"/>
                </a:solidFill>
              </a:rPr>
              <a:t>допълнителните материали и/или в страницата на проекта (http://project-stars.com/?lang=bg) или на други интернет страници.                                                           </a:t>
            </a:r>
          </a:p>
          <a:p>
            <a:pPr lvl="0"/>
            <a:r>
              <a:rPr sz="2200">
                <a:solidFill>
                  <a:srgbClr val="002060"/>
                </a:solidFill>
              </a:rPr>
              <a:t>      </a:t>
            </a:r>
            <a:r>
              <a:rPr sz="22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5" name="Shape 125"/>
          <p:cNvSpPr/>
          <p:nvPr/>
        </p:nvSpPr>
        <p:spPr>
          <a:xfrm>
            <a:off x="527956" y="760415"/>
            <a:ext cx="11685321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sz="4400" u="sng">
                <a:solidFill>
                  <a:srgbClr val="002060"/>
                </a:solidFill>
              </a:rPr>
              <a:t>Как да подходим към материала </a:t>
            </a:r>
            <a:r>
              <a:rPr lang="" sz="4400" u="sng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486760"/>
            <a:ext cx="11198506" cy="398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424815" lvl="0" indent="-424815">
              <a:buClr>
                <a:srgbClr val="002060"/>
              </a:buClr>
              <a:buSzPct val="100000"/>
              <a:buAutoNum type="arabicPeriod" startAt="7"/>
            </a:pPr>
            <a:r>
              <a:rPr sz="2200">
                <a:solidFill>
                  <a:srgbClr val="002060"/>
                </a:solidFill>
              </a:rPr>
              <a:t>Имайте предвид, че за някои от упражненията се изискват допълнителни материали, които едва ли са в наличност в класната стая. За тях, предварително трябва да се подготвите - или Вие да ги снабдите, или да предупредите учениците да ги приготвят отнапред!</a:t>
            </a:r>
          </a:p>
          <a:p>
            <a:pPr lvl="0"/>
            <a:endParaRPr sz="2200">
              <a:solidFill>
                <a:srgbClr val="002060"/>
              </a:solidFill>
            </a:endParaRPr>
          </a:p>
          <a:p>
            <a:pPr marL="424815" lvl="0" indent="-424815">
              <a:buClr>
                <a:srgbClr val="002060"/>
              </a:buClr>
              <a:buSzPct val="100000"/>
              <a:buAutoNum type="arabicPeriod" startAt="8"/>
            </a:pPr>
            <a:r>
              <a:rPr sz="2200">
                <a:solidFill>
                  <a:srgbClr val="002060"/>
                </a:solidFill>
              </a:rPr>
              <a:t>Препоръчваме да изпробвате избраните упражнения и да направите собствена преценка за сложността и необходимото за изпълнение време. Ако прецените, можете да правите промени, съкращение, улеснение и т.н. на упражненията, стига това да не нарушава физическия смисъл на заданията.</a:t>
            </a:r>
          </a:p>
          <a:p>
            <a:pPr lvl="0"/>
            <a:endParaRPr sz="2400">
              <a:solidFill>
                <a:srgbClr val="002163"/>
              </a:solidFill>
            </a:endParaRPr>
          </a:p>
          <a:p>
            <a:pPr marL="424815" lvl="0" indent="-424815">
              <a:buClr>
                <a:srgbClr val="002163"/>
              </a:buClr>
              <a:buSzPct val="100000"/>
              <a:buAutoNum type="arabicPeriod" startAt="9"/>
            </a:pPr>
            <a:r>
              <a:rPr sz="2200">
                <a:solidFill>
                  <a:srgbClr val="002163"/>
                </a:solidFill>
              </a:rPr>
              <a:t>По ваша преценка, можете да дадете накои от упражненията (или част от тях) за домашно - да се направи предварителна подготовка, или да се довърши вкъщи.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1" name="Shape 131"/>
          <p:cNvSpPr/>
          <p:nvPr/>
        </p:nvSpPr>
        <p:spPr>
          <a:xfrm>
            <a:off x="261256" y="836615"/>
            <a:ext cx="11685322" cy="76835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Модул </a:t>
            </a:r>
            <a:r>
              <a:rPr lang="en-US" sz="4400" u="sng">
                <a:solidFill>
                  <a:srgbClr val="002060"/>
                </a:solidFill>
              </a:rPr>
              <a:t>4</a:t>
            </a:r>
            <a:r>
              <a:rPr sz="4400" u="sng">
                <a:solidFill>
                  <a:srgbClr val="002060"/>
                </a:solidFill>
              </a:rPr>
              <a:t> - съдържание: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8" y="1628178"/>
            <a:ext cx="11685322" cy="22453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endParaRPr sz="2800">
              <a:solidFill>
                <a:srgbClr val="002060"/>
              </a:solidFill>
            </a:endParaRPr>
          </a:p>
          <a:p>
            <a:pPr lvl="0"/>
            <a:r>
              <a:rPr lang="en-US" sz="3600">
                <a:solidFill>
                  <a:srgbClr val="002060"/>
                </a:solidFill>
              </a:rPr>
              <a:t>4.1</a:t>
            </a:r>
            <a:r>
              <a:rPr sz="3600">
                <a:solidFill>
                  <a:srgbClr val="002060"/>
                </a:solidFill>
              </a:rPr>
              <a:t> Основна ориентация по небето</a:t>
            </a:r>
          </a:p>
          <a:p>
            <a:pPr lvl="1"/>
            <a:r>
              <a:rPr sz="2800">
                <a:solidFill>
                  <a:srgbClr val="002060"/>
                </a:solidFill>
              </a:rPr>
              <a:t>   </a:t>
            </a:r>
            <a:r>
              <a:rPr sz="2400">
                <a:solidFill>
                  <a:srgbClr val="002060"/>
                </a:solidFill>
              </a:rPr>
              <a:t>  Най-лесно различими съзвездия. Полярна звезда. Дълбоки обекти. Месие и NGC каталози.</a:t>
            </a:r>
            <a:endParaRPr sz="2200">
              <a:solidFill>
                <a:srgbClr val="002060"/>
              </a:solidFill>
            </a:endParaRPr>
          </a:p>
          <a:p>
            <a:pPr lvl="0"/>
            <a:endParaRPr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4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3" name="Shape 143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Теоретично съдържаниe</a:t>
            </a:r>
          </a:p>
        </p:txBody>
      </p:sp>
      <p:sp>
        <p:nvSpPr>
          <p:cNvPr id="144" name="Shape 144"/>
          <p:cNvSpPr/>
          <p:nvPr/>
        </p:nvSpPr>
        <p:spPr>
          <a:xfrm>
            <a:off x="249958" y="1830053"/>
            <a:ext cx="11685322" cy="385762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</a:rPr>
              <a:t>4.1</a:t>
            </a:r>
            <a:r>
              <a:rPr sz="3600">
                <a:solidFill>
                  <a:srgbClr val="002060"/>
                </a:solidFill>
              </a:rPr>
              <a:t> Основна ориентация по небето</a:t>
            </a:r>
          </a:p>
          <a:p>
            <a:pPr marL="603885" lvl="1" indent="-146685">
              <a:lnSpc>
                <a:spcPct val="120000"/>
              </a:lnSpc>
              <a:buSzPct val="100000"/>
              <a:buChar char="•"/>
            </a:pPr>
            <a:r>
              <a:rPr sz="2900">
                <a:solidFill>
                  <a:srgbClr val="002060"/>
                </a:solidFill>
              </a:rPr>
              <a:t> Ориентация по небето. Полярна звезда. Намиране на Полярната звезда;</a:t>
            </a:r>
          </a:p>
          <a:p>
            <a:pPr marL="603885" lvl="1" indent="-146685">
              <a:lnSpc>
                <a:spcPct val="120000"/>
              </a:lnSpc>
              <a:buSzPct val="100000"/>
              <a:buChar char="•"/>
            </a:pPr>
            <a:r>
              <a:rPr sz="2900">
                <a:solidFill>
                  <a:srgbClr val="002060"/>
                </a:solidFill>
              </a:rPr>
              <a:t> Откриване и разпознаване на съзвездията върху небето чрез ориентири;</a:t>
            </a:r>
          </a:p>
          <a:p>
            <a:pPr marL="603885" lvl="1" indent="-146685">
              <a:lnSpc>
                <a:spcPct val="120000"/>
              </a:lnSpc>
              <a:buSzPct val="100000"/>
              <a:buChar char="•"/>
            </a:pPr>
            <a:r>
              <a:rPr sz="2900">
                <a:solidFill>
                  <a:srgbClr val="002060"/>
                </a:solidFill>
              </a:rPr>
              <a:t> Имена на звезди;</a:t>
            </a:r>
          </a:p>
          <a:p>
            <a:pPr marL="603885" lvl="1" indent="-146685">
              <a:lnSpc>
                <a:spcPct val="120000"/>
              </a:lnSpc>
              <a:buSzPct val="100000"/>
              <a:buChar char="•"/>
            </a:pPr>
            <a:r>
              <a:rPr sz="2900">
                <a:solidFill>
                  <a:srgbClr val="002060"/>
                </a:solidFill>
              </a:rPr>
              <a:t> Дълбоки обекти. Каталог на Месие и NGC каталог.</a:t>
            </a:r>
            <a:endParaRPr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2125</Words>
  <Application>Microsoft Office PowerPoint</Application>
  <PresentationFormat>Širokouhlá</PresentationFormat>
  <Paragraphs>122</Paragraphs>
  <Slides>25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3" baseType="lpstr">
      <vt:lpstr>Arial</vt:lpstr>
      <vt:lpstr>Avenir Roman</vt:lpstr>
      <vt:lpstr>Calibri</vt:lpstr>
      <vt:lpstr>Calibri Light</vt:lpstr>
      <vt:lpstr>Franklin Gothic Book</vt:lpstr>
      <vt:lpstr>Verdana</vt:lpstr>
      <vt:lpstr>Verdana Bold</vt:lpstr>
      <vt:lpstr>Default</vt:lpstr>
      <vt:lpstr>Prezentácia programu PowerPoint</vt:lpstr>
      <vt:lpstr>Prezentácia programu PowerPoint</vt:lpstr>
      <vt:lpstr>Модули на проекта STARS</vt:lpstr>
      <vt:lpstr>Как са структурирани модулите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Andrea</cp:lastModifiedBy>
  <cp:revision>10</cp:revision>
  <dcterms:created xsi:type="dcterms:W3CDTF">2020-09-12T07:30:45Z</dcterms:created>
  <dcterms:modified xsi:type="dcterms:W3CDTF">2020-10-13T20:44:27Z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