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Kliknúť pre presun snímky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2000" b="0" strike="noStrike" spc="-1">
                <a:latin typeface="Arial"/>
              </a:rPr>
              <a:t>Kliknúť pre úpravu formátu poznámok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&lt;hlavička&gt;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AFCED36-F95D-479B-89EB-70A962D8385F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sk-SK" sz="1200" b="0" i="1" strike="noStrike" spc="-1">
                <a:latin typeface="Calibri"/>
                <a:ea typeface="Calibri"/>
              </a:rPr>
              <a:t>DOI: 10.3102/003465430298487, </a:t>
            </a:r>
            <a:r>
              <a:rPr lang="sk-SK" sz="1200" b="0" strike="noStrike" spc="-1">
                <a:latin typeface="Calibri"/>
                <a:ea typeface="Calibri"/>
              </a:rPr>
              <a:t>The Power of Feedback, John Hattie and Helen Timperley, </a:t>
            </a:r>
            <a:r>
              <a:rPr lang="sk-SK" sz="1200" b="0" i="1" strike="noStrike" spc="-1">
                <a:latin typeface="Calibri"/>
                <a:ea typeface="Calibri"/>
              </a:rPr>
              <a:t>University of Auckland</a:t>
            </a:r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</p:spPr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3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sk-SK" sz="1200" b="0" i="1" strike="noStrike" spc="-1">
                <a:latin typeface="Calibri"/>
                <a:ea typeface="Calibri"/>
              </a:rPr>
              <a:t>DOI: 10.3102/003465430298487, </a:t>
            </a:r>
            <a:r>
              <a:rPr lang="sk-SK" sz="1200" b="0" strike="noStrike" spc="-1">
                <a:latin typeface="Calibri"/>
                <a:ea typeface="Calibri"/>
              </a:rPr>
              <a:t>The Power of Feedback, John Hattie and Helen Timperley, </a:t>
            </a:r>
            <a:r>
              <a:rPr lang="sk-SK" sz="1200" b="0" i="1" strike="noStrike" spc="-1">
                <a:latin typeface="Calibri"/>
                <a:ea typeface="Calibri"/>
              </a:rPr>
              <a:t>University of Auckland</a:t>
            </a:r>
            <a:endParaRPr lang="sk-SK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15200" y="360216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706520" y="360216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615200" y="530280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706520" y="530280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523880" y="1276200"/>
            <a:ext cx="914328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15200" y="360216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706520" y="360216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523880" y="530280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615200" y="530280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706520" y="5302800"/>
            <a:ext cx="294372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523880" y="1276200"/>
            <a:ext cx="9143280" cy="13716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09280" y="530280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sk-SK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09280" y="3602160"/>
            <a:ext cx="446184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523880" y="5302800"/>
            <a:ext cx="9143280" cy="15526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0"/>
            <a:ext cx="9143280" cy="3509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18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280" cy="3255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Druhá úroveň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Tretia úroveň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1800" b="0" strike="noStrike" spc="-1">
                <a:latin typeface="Arial"/>
              </a:rPr>
              <a:t>Štvrtá úroveň osnovy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Piata úroveň osnovy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Šiesta úroveň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8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sk-SK" sz="440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4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00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000" b="0" strike="noStrike" spc="-1">
                <a:latin typeface="Arial"/>
              </a:rPr>
              <a:t>Siedma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roject-stars.com/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2.jpg"/>
          <p:cNvPicPr/>
          <p:nvPr/>
        </p:nvPicPr>
        <p:blipFill>
          <a:blip r:embed="rId2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83" name="image1.png"/>
          <p:cNvPicPr/>
          <p:nvPr/>
        </p:nvPicPr>
        <p:blipFill>
          <a:blip r:embed="rId3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-6840" y="1049760"/>
            <a:ext cx="12197880" cy="5475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Verdana Bold"/>
                <a:ea typeface="Verdana Bold"/>
              </a:rPr>
              <a:t>Project:</a:t>
            </a:r>
            <a:r>
              <a:rPr lang="en-US" sz="800" b="0" strike="noStrike" spc="-1">
                <a:solidFill>
                  <a:srgbClr val="000000"/>
                </a:solidFill>
                <a:latin typeface="Verdana"/>
                <a:ea typeface="Verdana"/>
              </a:rPr>
              <a:t> STARS (Successfully Teaching AstRonomy in Schools)		 			</a:t>
            </a:r>
            <a:endParaRPr lang="sk-SK" sz="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Verdana"/>
                <a:ea typeface="Verdana"/>
              </a:rPr>
              <a:t>This project has been funded with the support of the Erasmus+ Programme, K2 Action, Strategic Partnerships in School Education.</a:t>
            </a:r>
            <a:endParaRPr lang="sk-SK" sz="800" b="0" strike="noStrike" spc="-1">
              <a:latin typeface="Arial"/>
            </a:endParaRPr>
          </a:p>
          <a:p>
            <a:pPr>
              <a:lnSpc>
                <a:spcPct val="150000"/>
              </a:lnSpc>
            </a:pPr>
            <a:r>
              <a:rPr lang="en-US" sz="800" b="0" strike="noStrike" spc="-1">
                <a:solidFill>
                  <a:srgbClr val="000000"/>
                </a:solidFill>
                <a:latin typeface="Verdana Bold"/>
                <a:ea typeface="Verdana Bold"/>
              </a:rPr>
              <a:t>Project Agreement Number:</a:t>
            </a:r>
            <a:r>
              <a:rPr lang="en-US" sz="800" b="0" strike="noStrike" spc="-1">
                <a:solidFill>
                  <a:srgbClr val="000000"/>
                </a:solidFill>
                <a:latin typeface="Verdana"/>
                <a:ea typeface="Verdana"/>
              </a:rPr>
              <a:t> </a:t>
            </a:r>
            <a:r>
              <a:rPr lang="en-US" sz="800" b="0" strike="noStrike" spc="-1">
                <a:solidFill>
                  <a:srgbClr val="000000"/>
                </a:solidFill>
                <a:latin typeface="Arial"/>
                <a:ea typeface="DejaVu Sans"/>
              </a:rPr>
              <a:t>2017-1-SK01-KA201-035344 				</a:t>
            </a:r>
            <a:endParaRPr lang="sk-SK" sz="800" b="0" strike="noStrike" spc="-1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GB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-6840" y="1847160"/>
            <a:ext cx="12197880" cy="44478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5400" b="1" strike="noStrike" spc="-1">
                <a:solidFill>
                  <a:srgbClr val="843C0B"/>
                </a:solidFill>
                <a:latin typeface="Franklin Gothic Book"/>
                <a:ea typeface="Franklin Gothic Book"/>
              </a:rPr>
              <a:t>Tréninkový program pro učitele (O2)</a:t>
            </a:r>
            <a:endParaRPr lang="sk-SK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sk-SK" sz="5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4400" b="1" strike="noStrike" spc="-1">
                <a:solidFill>
                  <a:srgbClr val="002060"/>
                </a:solidFill>
                <a:latin typeface="Arial"/>
                <a:ea typeface="DejaVu Sans"/>
              </a:rPr>
              <a:t>Modul #4</a:t>
            </a:r>
            <a:endParaRPr lang="sk-SK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sk-SK" sz="4000" b="1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Objevování vesmíru</a:t>
            </a:r>
            <a:br/>
            <a:r>
              <a:rPr lang="sk-SK" sz="4000" b="1" strike="noStrike" spc="-1">
                <a:solidFill>
                  <a:srgbClr val="002060"/>
                </a:solidFill>
                <a:latin typeface="Calibri"/>
                <a:ea typeface="Calibri"/>
              </a:rPr>
              <a:t>Základní orientace na obloze.</a:t>
            </a:r>
            <a:endParaRPr lang="sk-SK" sz="4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51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52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53" name="CustomShape 2"/>
          <p:cNvSpPr/>
          <p:nvPr/>
        </p:nvSpPr>
        <p:spPr>
          <a:xfrm>
            <a:off x="261360" y="836640"/>
            <a:ext cx="11683800" cy="75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u="sng" strike="noStrike" spc="-1">
                <a:solidFill>
                  <a:srgbClr val="002060"/>
                </a:solidFill>
                <a:uFillTx/>
                <a:latin typeface="Calibri"/>
                <a:ea typeface="Calibri"/>
              </a:rPr>
              <a:t>Teoretický obsah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249840" y="1829880"/>
            <a:ext cx="11683800" cy="3288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spc="-1">
                <a:solidFill>
                  <a:srgbClr val="002060"/>
                </a:solidFill>
                <a:latin typeface="Calibri"/>
                <a:ea typeface="Calibri"/>
              </a:rPr>
              <a:t>Základní orientace na obloze</a:t>
            </a:r>
            <a:endParaRPr lang="sk-SK" sz="3600" b="0" strike="noStrike" spc="-1">
              <a:latin typeface="Arial"/>
            </a:endParaRPr>
          </a:p>
          <a:p>
            <a:pPr marL="604080" lvl="1" indent="-14544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900" b="0" strike="noStrike" spc="-1">
                <a:solidFill>
                  <a:srgbClr val="002060"/>
                </a:solidFill>
                <a:latin typeface="Calibri"/>
                <a:ea typeface="Calibri"/>
              </a:rPr>
              <a:t> Orientace na obloze. Polárka. Nalezení Polárky.</a:t>
            </a:r>
            <a:endParaRPr lang="sk-SK" sz="2900" b="0" strike="noStrike" spc="-1">
              <a:latin typeface="Arial"/>
            </a:endParaRPr>
          </a:p>
          <a:p>
            <a:pPr marL="604080" lvl="1" indent="-14544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900" b="0" strike="noStrike" spc="-1">
                <a:solidFill>
                  <a:srgbClr val="002060"/>
                </a:solidFill>
                <a:latin typeface="Calibri"/>
                <a:ea typeface="Calibri"/>
              </a:rPr>
              <a:t> Objevování a rozpoznávání souhvězdí na obloze prostřednictvím orientačních bodů;</a:t>
            </a:r>
            <a:endParaRPr lang="sk-SK" sz="2900" b="0" strike="noStrike" spc="-1">
              <a:latin typeface="Arial"/>
            </a:endParaRPr>
          </a:p>
          <a:p>
            <a:pPr marL="604080" lvl="1" indent="-14544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900" b="0" strike="noStrike" spc="-1">
                <a:solidFill>
                  <a:srgbClr val="002060"/>
                </a:solidFill>
                <a:latin typeface="Calibri"/>
                <a:ea typeface="Calibri"/>
              </a:rPr>
              <a:t> Jména hvězd;</a:t>
            </a:r>
            <a:endParaRPr lang="sk-SK" sz="2900" b="0" strike="noStrike" spc="-1">
              <a:latin typeface="Arial"/>
            </a:endParaRPr>
          </a:p>
          <a:p>
            <a:pPr marL="604080" lvl="1" indent="-14544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900" b="0" strike="noStrike" spc="-1">
                <a:solidFill>
                  <a:srgbClr val="002060"/>
                </a:solidFill>
                <a:latin typeface="Calibri"/>
                <a:ea typeface="Calibri"/>
              </a:rPr>
              <a:t> Hluboké objekty. Messierův katalog a katalog NGC.</a:t>
            </a:r>
            <a:endParaRPr lang="sk-SK" sz="2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56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57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261360" y="836640"/>
            <a:ext cx="11683800" cy="759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u="sng" strike="noStrike" spc="-1">
                <a:solidFill>
                  <a:srgbClr val="002060"/>
                </a:solidFill>
                <a:uFillTx/>
                <a:latin typeface="Calibri"/>
                <a:ea typeface="Calibri"/>
              </a:rPr>
              <a:t>Teoretický obsah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249840" y="1609200"/>
            <a:ext cx="11683800" cy="3838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spc="-1">
                <a:solidFill>
                  <a:srgbClr val="002060"/>
                </a:solidFill>
                <a:latin typeface="Calibri"/>
                <a:ea typeface="Calibri"/>
              </a:rPr>
              <a:t>1.3 Viditelné a reálné pohyby nebeských těles</a:t>
            </a:r>
            <a:endParaRPr lang="sk-SK" sz="3600" b="0" strike="noStrike" spc="-1">
              <a:latin typeface="Arial"/>
            </a:endParaRPr>
          </a:p>
          <a:p>
            <a:pPr marL="685800" lvl="1" indent="-22716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Nezapadající souhvězdí, vycházející a zapadající souhvězdí, nestoupající souhvězdí;</a:t>
            </a:r>
            <a:endParaRPr lang="sk-SK" sz="2400" b="0" strike="noStrike" spc="-1">
              <a:latin typeface="Arial"/>
            </a:endParaRPr>
          </a:p>
          <a:p>
            <a:pPr marL="685800" lvl="1" indent="-22716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Viditelný denní a roční pohyb hvězdné oblohy;</a:t>
            </a:r>
            <a:endParaRPr lang="sk-SK" sz="2400" b="0" strike="noStrike" spc="-1">
              <a:latin typeface="Arial"/>
            </a:endParaRPr>
          </a:p>
          <a:p>
            <a:pPr marL="685800" lvl="1" indent="-22716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Denní a roční viditelný pohyb Slunce;</a:t>
            </a:r>
            <a:endParaRPr lang="sk-SK" sz="2400" b="0" strike="noStrike" spc="-1">
              <a:latin typeface="Arial"/>
            </a:endParaRPr>
          </a:p>
          <a:p>
            <a:pPr marL="685800" lvl="1" indent="-22716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Viditelný roční pohyb planet;</a:t>
            </a:r>
            <a:endParaRPr lang="sk-SK" sz="2400" b="0" strike="noStrike" spc="-1">
              <a:latin typeface="Arial"/>
            </a:endParaRPr>
          </a:p>
          <a:p>
            <a:pPr marL="685800" lvl="1" indent="-227160">
              <a:lnSpc>
                <a:spcPct val="120000"/>
              </a:lnSpc>
              <a:buClr>
                <a:srgbClr val="002060"/>
              </a:buClr>
              <a:buFont typeface="Symbol"/>
              <a:buChar char=""/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Pohyby Měsíce po obloze.</a:t>
            </a:r>
            <a:endParaRPr lang="sk-SK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200" b="0" i="1" strike="noStrike" spc="-1">
                <a:solidFill>
                  <a:srgbClr val="002060"/>
                </a:solidFill>
                <a:latin typeface="Calibri"/>
                <a:ea typeface="Calibri"/>
              </a:rPr>
              <a:t>Toto téma není pro žáky středních škol snadné a pochopení těchto pohybů vyžaduje abstraktní myšlení a pozorovací zkušenosti. Počítačové programy typu Planetárium jsou velmi užitečné a měly by se využívat na maximum.</a:t>
            </a:r>
            <a:endParaRPr lang="sk-SK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61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62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63" name="CustomShape 2"/>
          <p:cNvSpPr/>
          <p:nvPr/>
        </p:nvSpPr>
        <p:spPr>
          <a:xfrm>
            <a:off x="261360" y="83664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u="sng" strike="noStrike" spc="-1">
                <a:solidFill>
                  <a:srgbClr val="002060"/>
                </a:solidFill>
                <a:uFillTx/>
                <a:latin typeface="Calibri"/>
                <a:ea typeface="Calibri"/>
              </a:rPr>
              <a:t>Seznam praktických cvičení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261360" y="1941120"/>
            <a:ext cx="11683800" cy="2284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marL="743760" indent="-742320">
              <a:lnSpc>
                <a:spcPct val="100000"/>
              </a:lnSpc>
              <a:buClr>
                <a:srgbClr val="002060"/>
              </a:buClr>
              <a:buFont typeface="Arial"/>
              <a:buAutoNum type="arabicPeriod"/>
            </a:pPr>
            <a:r>
              <a:rPr lang="sk-SK" sz="3600" b="0" strike="noStrike" spc="-1">
                <a:solidFill>
                  <a:srgbClr val="002060"/>
                </a:solidFill>
                <a:latin typeface="Calibri"/>
                <a:ea typeface="Calibri"/>
              </a:rPr>
              <a:t>Práce s počítačovým programem nebo aplikací pro smartphone typu PLANETARIUM</a:t>
            </a:r>
            <a:endParaRPr lang="sk-SK" sz="3600" b="0" strike="noStrike" spc="-1">
              <a:latin typeface="Arial"/>
            </a:endParaRPr>
          </a:p>
          <a:p>
            <a:pPr marL="743760" indent="-742320">
              <a:lnSpc>
                <a:spcPct val="100000"/>
              </a:lnSpc>
              <a:buClr>
                <a:srgbClr val="002060"/>
              </a:buClr>
              <a:buFont typeface="Arial"/>
              <a:buAutoNum type="arabicPeriod"/>
            </a:pPr>
            <a:r>
              <a:rPr lang="sk-SK" sz="3600" b="0" strike="noStrike" spc="-1">
                <a:solidFill>
                  <a:srgbClr val="002060"/>
                </a:solidFill>
                <a:latin typeface="Calibri"/>
                <a:ea typeface="Calibri"/>
              </a:rPr>
              <a:t>Jména hvězd </a:t>
            </a:r>
            <a:endParaRPr lang="sk-SK" sz="3600" b="0" strike="noStrike" spc="-1">
              <a:latin typeface="Arial"/>
            </a:endParaRPr>
          </a:p>
          <a:p>
            <a:pPr marL="743760" indent="-742320">
              <a:lnSpc>
                <a:spcPct val="100000"/>
              </a:lnSpc>
              <a:buClr>
                <a:srgbClr val="002060"/>
              </a:buClr>
              <a:buFont typeface="Arial"/>
              <a:buAutoNum type="arabicPeriod"/>
            </a:pPr>
            <a:r>
              <a:rPr lang="sk-SK" sz="3600" b="0" strike="noStrike" spc="-1">
                <a:solidFill>
                  <a:srgbClr val="002060"/>
                </a:solidFill>
                <a:latin typeface="Calibri"/>
                <a:ea typeface="Calibri"/>
              </a:rPr>
              <a:t>Messierovy objekty</a:t>
            </a:r>
            <a:endParaRPr lang="sk-SK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66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67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68" name="CustomShape 2"/>
          <p:cNvSpPr/>
          <p:nvPr/>
        </p:nvSpPr>
        <p:spPr>
          <a:xfrm>
            <a:off x="244800" y="754920"/>
            <a:ext cx="11683800" cy="1064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200" b="0" u="sng" strike="noStrike" spc="-1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cvičení 1 a 2. Práce s počítačovým programem nebo aplikací pro smartphone typu PLANETARIUM a názvy hvězd</a:t>
            </a:r>
            <a:endParaRPr lang="sk-SK" sz="3200" b="0" strike="noStrike" spc="-1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253440" y="2483640"/>
            <a:ext cx="11260440" cy="94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002060"/>
                </a:solidFill>
                <a:latin typeface="Calibri"/>
                <a:ea typeface="Calibri"/>
              </a:rPr>
              <a:t>Pomůcky a materiály: Počítač a program typu PLANETÁRIUM nebo smartphone a nainstalovaná aplikace.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270000" y="3532680"/>
            <a:ext cx="11633040" cy="12481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endParaRPr lang="sk-SK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Úloha 1: Úvod do některých základních funkcí programu a aplikace. </a:t>
            </a:r>
            <a:endParaRPr lang="sk-SK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Úloha 2: Obeznámení se s tvarem souhvězdí, názvy hvězd, rotací nebeské sféry atd.</a:t>
            </a:r>
            <a:endParaRPr lang="sk-SK" sz="2400" b="0" strike="noStrike" spc="-1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244800" y="1914840"/>
            <a:ext cx="11683800" cy="516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002060"/>
                </a:solidFill>
                <a:latin typeface="Calibri"/>
                <a:ea typeface="Calibri"/>
              </a:rPr>
              <a:t>Metodická část: téma 4 - Základní orientace na obloze, cvičení 1 a 2.</a:t>
            </a:r>
            <a:endParaRPr lang="sk-SK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73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74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75" name="CustomShape 2"/>
          <p:cNvSpPr/>
          <p:nvPr/>
        </p:nvSpPr>
        <p:spPr>
          <a:xfrm>
            <a:off x="9461520" y="4094640"/>
            <a:ext cx="2360880" cy="94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Aplikace pro smartphony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176" name="image21.png"/>
          <p:cNvPicPr/>
          <p:nvPr/>
        </p:nvPicPr>
        <p:blipFill>
          <a:blip r:embed="rId4"/>
          <a:stretch/>
        </p:blipFill>
        <p:spPr>
          <a:xfrm>
            <a:off x="4038480" y="851760"/>
            <a:ext cx="2811960" cy="468756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78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79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80" name="CustomShape 2"/>
          <p:cNvSpPr/>
          <p:nvPr/>
        </p:nvSpPr>
        <p:spPr>
          <a:xfrm>
            <a:off x="244800" y="75492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4400" b="0" u="sng" strike="noStrike" spc="-1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cvičení 2. Názvy hvězd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598320" y="2434320"/>
            <a:ext cx="11205000" cy="1369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0" strike="noStrike" spc="-1">
                <a:solidFill>
                  <a:srgbClr val="002060"/>
                </a:solidFill>
                <a:latin typeface="Calibri"/>
                <a:ea typeface="Calibri"/>
              </a:rPr>
              <a:t>Pomůcky a materiály: Vytištěná tabulka s částečně vyplněnými názvy hvězd a souhvězdí. Počítač a program typu PLANETÁRIUM, smartphone a nainstalovaná aplikace nebo tištěná hvězdná mapa.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606960" y="4055760"/>
            <a:ext cx="11367720" cy="94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strike="noStrike" spc="-1">
                <a:solidFill>
                  <a:srgbClr val="002060"/>
                </a:solidFill>
                <a:latin typeface="Calibri"/>
                <a:ea typeface="Calibri"/>
              </a:rPr>
              <a:t>Postup: </a:t>
            </a:r>
            <a:r>
              <a:rPr lang="sk-SK" sz="2800" b="0" strike="noStrike" spc="-1">
                <a:solidFill>
                  <a:srgbClr val="002060"/>
                </a:solidFill>
                <a:latin typeface="Calibri"/>
                <a:ea typeface="Calibri"/>
              </a:rPr>
              <a:t>Žáci musí vyplnit chybějící názvy souhvězdí nebo jména nejjasnejších hvězd v nich.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183" name="CustomShape 5"/>
          <p:cNvSpPr/>
          <p:nvPr/>
        </p:nvSpPr>
        <p:spPr>
          <a:xfrm>
            <a:off x="612000" y="1652040"/>
            <a:ext cx="10949040" cy="9432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0" strike="noStrike" spc="-1">
                <a:solidFill>
                  <a:srgbClr val="002060"/>
                </a:solidFill>
                <a:latin typeface="Calibri"/>
                <a:ea typeface="Calibri"/>
              </a:rPr>
              <a:t>Metodická část: téma 4 - Základní orientace na obloze, tabulka k praktickému cvičení  2.</a:t>
            </a:r>
            <a:endParaRPr lang="sk-SK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85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86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187" name="Picture 186"/>
          <p:cNvPicPr/>
          <p:nvPr/>
        </p:nvPicPr>
        <p:blipFill>
          <a:blip r:embed="rId4"/>
          <a:stretch/>
        </p:blipFill>
        <p:spPr>
          <a:xfrm>
            <a:off x="720000" y="1260000"/>
            <a:ext cx="10799640" cy="36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89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90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91" name="CustomShape 2"/>
          <p:cNvSpPr/>
          <p:nvPr/>
        </p:nvSpPr>
        <p:spPr>
          <a:xfrm>
            <a:off x="244800" y="75492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4400" b="0" u="sng" strike="noStrike" spc="-1">
                <a:solidFill>
                  <a:srgbClr val="44546A"/>
                </a:solidFill>
                <a:uFillTx/>
                <a:latin typeface="Calibri"/>
                <a:ea typeface="Calibri"/>
              </a:rPr>
              <a:t>Praktické cvičení 3. Messierovy objekty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460800" y="2755440"/>
            <a:ext cx="10842120" cy="1552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200" b="0" strike="noStrike" spc="-1">
                <a:solidFill>
                  <a:srgbClr val="002060"/>
                </a:solidFill>
                <a:latin typeface="Calibri"/>
                <a:ea typeface="Calibri"/>
              </a:rPr>
              <a:t>Pomůcky a materiály: Vytisknuté fotografie tzv. hlubokých objektů nebo jejich počítačové obrázky.</a:t>
            </a:r>
            <a:endParaRPr lang="sk-SK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402120" y="4093560"/>
            <a:ext cx="11176200" cy="1552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200" b="0" strike="noStrike" spc="-1">
                <a:solidFill>
                  <a:srgbClr val="002060"/>
                </a:solidFill>
                <a:latin typeface="Calibri"/>
                <a:ea typeface="Calibri"/>
              </a:rPr>
              <a:t>Postup: Žáci musí rozpoznat, který obrázek zobrazuje mlhovinu, hvězdokupu nebo galaxii. Je dobré pojmenovat alespoň jednoho zástupce z třech tříd kosmických objektů.</a:t>
            </a:r>
            <a:endParaRPr lang="sk-SK" sz="3200" b="0" strike="noStrike" spc="-1">
              <a:latin typeface="Arial"/>
            </a:endParaRPr>
          </a:p>
        </p:txBody>
      </p:sp>
      <p:sp>
        <p:nvSpPr>
          <p:cNvPr id="194" name="CustomShape 5"/>
          <p:cNvSpPr/>
          <p:nvPr/>
        </p:nvSpPr>
        <p:spPr>
          <a:xfrm>
            <a:off x="539640" y="1785960"/>
            <a:ext cx="11521440" cy="638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spc="-1">
                <a:solidFill>
                  <a:srgbClr val="002060"/>
                </a:solidFill>
                <a:latin typeface="Calibri"/>
                <a:ea typeface="Calibri"/>
              </a:rPr>
              <a:t>Metodická část: téma 4</a:t>
            </a:r>
            <a:endParaRPr lang="sk-SK" sz="3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96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97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198" name="image24.jpg"/>
          <p:cNvPicPr/>
          <p:nvPr/>
        </p:nvPicPr>
        <p:blipFill>
          <a:blip r:embed="rId4"/>
          <a:stretch/>
        </p:blipFill>
        <p:spPr>
          <a:xfrm>
            <a:off x="60840" y="777240"/>
            <a:ext cx="2894040" cy="2388600"/>
          </a:xfrm>
          <a:prstGeom prst="rect">
            <a:avLst/>
          </a:prstGeom>
          <a:ln w="12600">
            <a:noFill/>
          </a:ln>
        </p:spPr>
      </p:pic>
      <p:pic>
        <p:nvPicPr>
          <p:cNvPr id="199" name="image25.jpg"/>
          <p:cNvPicPr/>
          <p:nvPr/>
        </p:nvPicPr>
        <p:blipFill>
          <a:blip r:embed="rId5"/>
          <a:stretch/>
        </p:blipFill>
        <p:spPr>
          <a:xfrm>
            <a:off x="4658400" y="1297800"/>
            <a:ext cx="3402000" cy="2359800"/>
          </a:xfrm>
          <a:prstGeom prst="rect">
            <a:avLst/>
          </a:prstGeom>
          <a:ln w="12600">
            <a:noFill/>
          </a:ln>
        </p:spPr>
      </p:pic>
      <p:pic>
        <p:nvPicPr>
          <p:cNvPr id="200" name="image26.jpg"/>
          <p:cNvPicPr/>
          <p:nvPr/>
        </p:nvPicPr>
        <p:blipFill>
          <a:blip r:embed="rId6"/>
          <a:stretch/>
        </p:blipFill>
        <p:spPr>
          <a:xfrm>
            <a:off x="8829000" y="1049760"/>
            <a:ext cx="2856240" cy="2856240"/>
          </a:xfrm>
          <a:prstGeom prst="rect">
            <a:avLst/>
          </a:prstGeom>
          <a:ln w="12600">
            <a:noFill/>
          </a:ln>
        </p:spPr>
      </p:pic>
      <p:pic>
        <p:nvPicPr>
          <p:cNvPr id="201" name="image27.jpg"/>
          <p:cNvPicPr/>
          <p:nvPr/>
        </p:nvPicPr>
        <p:blipFill>
          <a:blip r:embed="rId7"/>
          <a:stretch/>
        </p:blipFill>
        <p:spPr>
          <a:xfrm>
            <a:off x="891360" y="3256920"/>
            <a:ext cx="3389400" cy="22590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203" name="image1.png"/>
          <p:cNvPicPr/>
          <p:nvPr/>
        </p:nvPicPr>
        <p:blipFill>
          <a:blip r:embed="rId2"/>
          <a:stretch/>
        </p:blipFill>
        <p:spPr>
          <a:xfrm>
            <a:off x="0" y="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04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05" name="CustomShape 2"/>
          <p:cNvSpPr/>
          <p:nvPr/>
        </p:nvSpPr>
        <p:spPr>
          <a:xfrm>
            <a:off x="9524880" y="4526280"/>
            <a:ext cx="2360880" cy="516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GALAXIE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206" name="image24.jpg"/>
          <p:cNvPicPr/>
          <p:nvPr/>
        </p:nvPicPr>
        <p:blipFill>
          <a:blip r:embed="rId4"/>
          <a:stretch/>
        </p:blipFill>
        <p:spPr>
          <a:xfrm>
            <a:off x="60840" y="777240"/>
            <a:ext cx="2894040" cy="2388600"/>
          </a:xfrm>
          <a:prstGeom prst="rect">
            <a:avLst/>
          </a:prstGeom>
          <a:ln w="12600">
            <a:noFill/>
          </a:ln>
        </p:spPr>
      </p:pic>
      <p:pic>
        <p:nvPicPr>
          <p:cNvPr id="207" name="image25.jpg"/>
          <p:cNvPicPr/>
          <p:nvPr/>
        </p:nvPicPr>
        <p:blipFill>
          <a:blip r:embed="rId5"/>
          <a:stretch/>
        </p:blipFill>
        <p:spPr>
          <a:xfrm>
            <a:off x="4658400" y="1297800"/>
            <a:ext cx="3402000" cy="2359800"/>
          </a:xfrm>
          <a:prstGeom prst="rect">
            <a:avLst/>
          </a:prstGeom>
          <a:ln w="12600">
            <a:noFill/>
          </a:ln>
        </p:spPr>
      </p:pic>
      <p:pic>
        <p:nvPicPr>
          <p:cNvPr id="208" name="image26.jpg"/>
          <p:cNvPicPr/>
          <p:nvPr/>
        </p:nvPicPr>
        <p:blipFill>
          <a:blip r:embed="rId6"/>
          <a:stretch/>
        </p:blipFill>
        <p:spPr>
          <a:xfrm>
            <a:off x="8829000" y="1049760"/>
            <a:ext cx="2856240" cy="2856240"/>
          </a:xfrm>
          <a:prstGeom prst="rect">
            <a:avLst/>
          </a:prstGeom>
          <a:ln w="12600">
            <a:noFill/>
          </a:ln>
        </p:spPr>
      </p:pic>
      <p:pic>
        <p:nvPicPr>
          <p:cNvPr id="209" name="image27.jpg"/>
          <p:cNvPicPr/>
          <p:nvPr/>
        </p:nvPicPr>
        <p:blipFill>
          <a:blip r:embed="rId7"/>
          <a:stretch/>
        </p:blipFill>
        <p:spPr>
          <a:xfrm>
            <a:off x="891360" y="3256920"/>
            <a:ext cx="3389400" cy="2259000"/>
          </a:xfrm>
          <a:prstGeom prst="rect">
            <a:avLst/>
          </a:prstGeom>
          <a:ln w="12600">
            <a:noFill/>
          </a:ln>
        </p:spPr>
      </p:pic>
      <p:sp>
        <p:nvSpPr>
          <p:cNvPr id="210" name="CustomShape 3"/>
          <p:cNvSpPr/>
          <p:nvPr/>
        </p:nvSpPr>
        <p:spPr>
          <a:xfrm>
            <a:off x="4370400" y="4871160"/>
            <a:ext cx="2528280" cy="363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Galaxie Andromeda, M31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9524880" y="4526280"/>
            <a:ext cx="2360880" cy="5162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GALAXIE</a:t>
            </a:r>
            <a:endParaRPr lang="sk-SK" sz="28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647446-547C-7148-8F67-0C24F823AE30}"/>
              </a:ext>
            </a:extLst>
          </p:cNvPr>
          <p:cNvSpPr txBox="1"/>
          <p:nvPr/>
        </p:nvSpPr>
        <p:spPr>
          <a:xfrm>
            <a:off x="4600638" y="90301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K" dirty="0"/>
              <a:t>Řešení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image2.jpg"/>
          <p:cNvPicPr/>
          <p:nvPr/>
        </p:nvPicPr>
        <p:blipFill>
          <a:blip r:embed="rId2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88" name="image1.png"/>
          <p:cNvPicPr/>
          <p:nvPr/>
        </p:nvPicPr>
        <p:blipFill>
          <a:blip r:embed="rId3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89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US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grpSp>
        <p:nvGrpSpPr>
          <p:cNvPr id="90" name="Group 2"/>
          <p:cNvGrpSpPr/>
          <p:nvPr/>
        </p:nvGrpSpPr>
        <p:grpSpPr>
          <a:xfrm>
            <a:off x="1116360" y="3416400"/>
            <a:ext cx="3794400" cy="1779480"/>
            <a:chOff x="1116360" y="3416400"/>
            <a:chExt cx="3794400" cy="1779480"/>
          </a:xfrm>
        </p:grpSpPr>
        <p:sp>
          <p:nvSpPr>
            <p:cNvPr id="91" name="CustomShape 3"/>
            <p:cNvSpPr/>
            <p:nvPr/>
          </p:nvSpPr>
          <p:spPr>
            <a:xfrm>
              <a:off x="1840320" y="3416400"/>
              <a:ext cx="2079720" cy="1767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92" name="Group 4"/>
            <p:cNvGrpSpPr/>
            <p:nvPr/>
          </p:nvGrpSpPr>
          <p:grpSpPr>
            <a:xfrm>
              <a:off x="1116360" y="4100040"/>
              <a:ext cx="3794400" cy="1095840"/>
              <a:chOff x="1116360" y="4100040"/>
              <a:chExt cx="3794400" cy="1095840"/>
            </a:xfrm>
          </p:grpSpPr>
          <p:sp>
            <p:nvSpPr>
              <p:cNvPr id="93" name="CustomShape 5"/>
              <p:cNvSpPr/>
              <p:nvPr/>
            </p:nvSpPr>
            <p:spPr>
              <a:xfrm>
                <a:off x="1116360" y="4100040"/>
                <a:ext cx="3707280" cy="1095840"/>
              </a:xfrm>
              <a:prstGeom prst="rect">
                <a:avLst/>
              </a:prstGeom>
              <a:solidFill>
                <a:srgbClr val="A5A5A5"/>
              </a:solidFill>
              <a:ln w="19050">
                <a:solidFill>
                  <a:srgbClr val="FFFFFF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4" name="CustomShape 6"/>
              <p:cNvSpPr/>
              <p:nvPr/>
            </p:nvSpPr>
            <p:spPr>
              <a:xfrm>
                <a:off x="1325880" y="4159080"/>
                <a:ext cx="3584880" cy="8676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900" b="1" strike="noStrike" spc="-1">
                    <a:solidFill>
                      <a:srgbClr val="0D0D0D"/>
                    </a:solidFill>
                    <a:latin typeface="Arial"/>
                    <a:ea typeface="DejaVu Sans"/>
                  </a:rPr>
                  <a:t>4.</a:t>
                </a:r>
                <a:r>
                  <a:rPr lang="en-US" sz="1900" b="1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 </a:t>
                </a:r>
                <a:r>
                  <a:rPr lang="en-US" sz="19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STARS </a:t>
                </a:r>
                <a:r>
                  <a:rPr lang="cs-CZ" sz="19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Koncept edukačního programu na výuku astronomie</a:t>
                </a:r>
                <a:endParaRPr lang="sk-SK" sz="1900" b="0" strike="noStrike" spc="-1">
                  <a:latin typeface="Arial"/>
                </a:endParaRPr>
              </a:p>
            </p:txBody>
          </p:sp>
        </p:grpSp>
      </p:grpSp>
      <p:grpSp>
        <p:nvGrpSpPr>
          <p:cNvPr id="95" name="Group 7"/>
          <p:cNvGrpSpPr/>
          <p:nvPr/>
        </p:nvGrpSpPr>
        <p:grpSpPr>
          <a:xfrm>
            <a:off x="5338440" y="4051080"/>
            <a:ext cx="4143600" cy="1077840"/>
            <a:chOff x="5338440" y="4051080"/>
            <a:chExt cx="4143600" cy="1077840"/>
          </a:xfrm>
        </p:grpSpPr>
        <p:sp>
          <p:nvSpPr>
            <p:cNvPr id="96" name="CustomShape 8"/>
            <p:cNvSpPr/>
            <p:nvPr/>
          </p:nvSpPr>
          <p:spPr>
            <a:xfrm>
              <a:off x="5338440" y="4051080"/>
              <a:ext cx="2113200" cy="9644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9"/>
            <p:cNvSpPr/>
            <p:nvPr/>
          </p:nvSpPr>
          <p:spPr>
            <a:xfrm>
              <a:off x="5389560" y="4221000"/>
              <a:ext cx="4092480" cy="907920"/>
            </a:xfrm>
            <a:prstGeom prst="rect">
              <a:avLst/>
            </a:prstGeom>
            <a:solidFill>
              <a:srgbClr val="ED7D31"/>
            </a:solidFill>
            <a:ln w="12700">
              <a:solidFill>
                <a:srgbClr val="AD5B24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80000" tIns="180000" rIns="180000" bIns="180000" anchor="ctr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cs-CZ" sz="1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Mezinárodní online konference </a:t>
              </a:r>
              <a:r>
                <a:rPr lang="en-US" sz="1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2020</a:t>
              </a:r>
              <a:endParaRPr lang="sk-SK" sz="1800" b="0" strike="noStrike" spc="-1">
                <a:latin typeface="Arial"/>
              </a:endParaRPr>
            </a:p>
          </p:txBody>
        </p:sp>
      </p:grpSp>
      <p:grpSp>
        <p:nvGrpSpPr>
          <p:cNvPr id="98" name="Group 10"/>
          <p:cNvGrpSpPr/>
          <p:nvPr/>
        </p:nvGrpSpPr>
        <p:grpSpPr>
          <a:xfrm>
            <a:off x="653040" y="1810440"/>
            <a:ext cx="3601800" cy="1879560"/>
            <a:chOff x="653040" y="1810440"/>
            <a:chExt cx="3601800" cy="1879560"/>
          </a:xfrm>
        </p:grpSpPr>
        <p:sp>
          <p:nvSpPr>
            <p:cNvPr id="99" name="CustomShape 11"/>
            <p:cNvSpPr/>
            <p:nvPr/>
          </p:nvSpPr>
          <p:spPr>
            <a:xfrm>
              <a:off x="653040" y="1810440"/>
              <a:ext cx="3355560" cy="14162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0" name="Group 12"/>
            <p:cNvGrpSpPr/>
            <p:nvPr/>
          </p:nvGrpSpPr>
          <p:grpSpPr>
            <a:xfrm>
              <a:off x="724320" y="1873800"/>
              <a:ext cx="3530520" cy="1816200"/>
              <a:chOff x="724320" y="1873800"/>
              <a:chExt cx="3530520" cy="1816200"/>
            </a:xfrm>
          </p:grpSpPr>
          <p:sp>
            <p:nvSpPr>
              <p:cNvPr id="101" name="CustomShape 13"/>
              <p:cNvSpPr/>
              <p:nvPr/>
            </p:nvSpPr>
            <p:spPr>
              <a:xfrm>
                <a:off x="724320" y="1873800"/>
                <a:ext cx="3530520" cy="1816200"/>
              </a:xfrm>
              <a:prstGeom prst="rect">
                <a:avLst/>
              </a:prstGeom>
              <a:gradFill rotWithShape="0">
                <a:gsLst>
                  <a:gs pos="0">
                    <a:srgbClr val="5F82CB"/>
                  </a:gs>
                  <a:gs pos="100000">
                    <a:srgbClr val="3E70CA"/>
                  </a:gs>
                </a:gsLst>
                <a:lin ang="5400000"/>
              </a:gradFill>
              <a:ln w="6350">
                <a:solidFill>
                  <a:srgbClr val="4472C4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2" name="CustomShape 14"/>
              <p:cNvSpPr/>
              <p:nvPr/>
            </p:nvSpPr>
            <p:spPr>
              <a:xfrm>
                <a:off x="901440" y="2058840"/>
                <a:ext cx="3177360" cy="144648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1900" b="1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1.</a:t>
                </a:r>
                <a:r>
                  <a:rPr lang="cs-CZ" sz="1900" b="0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 </a:t>
                </a:r>
                <a:r>
                  <a:rPr lang="cs-CZ" sz="1900" b="1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STARS Metodická příručka pro učitele</a:t>
                </a:r>
                <a:endParaRPr lang="sk-SK" sz="19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cs-CZ" sz="1900" b="0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materiál pro učitele připravený </a:t>
                </a:r>
                <a:br/>
                <a:r>
                  <a:rPr lang="cs-CZ" sz="1900" b="0" strike="noStrike" spc="-1">
                    <a:solidFill>
                      <a:srgbClr val="FFFFFF"/>
                    </a:solidFill>
                    <a:latin typeface="Arial"/>
                    <a:ea typeface="DejaVu Sans"/>
                  </a:rPr>
                  <a:t>k okamžitému použití</a:t>
                </a:r>
                <a:endParaRPr lang="sk-SK" sz="1900" b="0" strike="noStrike" spc="-1">
                  <a:latin typeface="Arial"/>
                </a:endParaRPr>
              </a:p>
            </p:txBody>
          </p:sp>
        </p:grpSp>
      </p:grpSp>
      <p:grpSp>
        <p:nvGrpSpPr>
          <p:cNvPr id="103" name="Group 15"/>
          <p:cNvGrpSpPr/>
          <p:nvPr/>
        </p:nvGrpSpPr>
        <p:grpSpPr>
          <a:xfrm>
            <a:off x="8186400" y="2447640"/>
            <a:ext cx="3639600" cy="1767960"/>
            <a:chOff x="8186400" y="2447640"/>
            <a:chExt cx="3639600" cy="1767960"/>
          </a:xfrm>
        </p:grpSpPr>
        <p:sp>
          <p:nvSpPr>
            <p:cNvPr id="104" name="CustomShape 16"/>
            <p:cNvSpPr/>
            <p:nvPr/>
          </p:nvSpPr>
          <p:spPr>
            <a:xfrm>
              <a:off x="8186400" y="2612880"/>
              <a:ext cx="3639600" cy="14371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05" name="Group 17"/>
            <p:cNvGrpSpPr/>
            <p:nvPr/>
          </p:nvGrpSpPr>
          <p:grpSpPr>
            <a:xfrm>
              <a:off x="8256600" y="2447640"/>
              <a:ext cx="3499200" cy="1767960"/>
              <a:chOff x="8256600" y="2447640"/>
              <a:chExt cx="3499200" cy="1767960"/>
            </a:xfrm>
          </p:grpSpPr>
          <p:sp>
            <p:nvSpPr>
              <p:cNvPr id="106" name="CustomShape 18"/>
              <p:cNvSpPr/>
              <p:nvPr/>
            </p:nvSpPr>
            <p:spPr>
              <a:xfrm>
                <a:off x="8256600" y="2447640"/>
                <a:ext cx="3499200" cy="1767960"/>
              </a:xfrm>
              <a:prstGeom prst="rect">
                <a:avLst/>
              </a:prstGeom>
              <a:gradFill rotWithShape="0">
                <a:gsLst>
                  <a:gs pos="0">
                    <a:srgbClr val="FFDB9B"/>
                  </a:gs>
                  <a:gs pos="100000">
                    <a:srgbClr val="FFD58D"/>
                  </a:gs>
                </a:gsLst>
                <a:lin ang="5400000"/>
              </a:gradFill>
              <a:ln w="6350">
                <a:solidFill>
                  <a:srgbClr val="FFC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07" name="CustomShape 19"/>
              <p:cNvSpPr/>
              <p:nvPr/>
            </p:nvSpPr>
            <p:spPr>
              <a:xfrm>
                <a:off x="8355960" y="2752560"/>
                <a:ext cx="3252600" cy="115812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9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3.</a:t>
                </a:r>
                <a:r>
                  <a:rPr lang="en-US" sz="19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 </a:t>
                </a:r>
                <a:r>
                  <a:rPr lang="en-US" sz="19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STARS Online Platform</a:t>
                </a:r>
                <a:r>
                  <a:rPr lang="cs-CZ" sz="19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a</a:t>
                </a:r>
                <a:r>
                  <a:rPr lang="en-US" sz="19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 </a:t>
                </a:r>
                <a:br/>
                <a:r>
                  <a:rPr lang="cs-CZ" sz="19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s příklady dobré praxe </a:t>
                </a:r>
                <a:br/>
                <a:r>
                  <a:rPr lang="cs-CZ" sz="19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a příležitostí k diskusím </a:t>
                </a:r>
                <a:br/>
                <a:r>
                  <a:rPr lang="cs-CZ" sz="19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a výměně informací</a:t>
                </a:r>
                <a:endParaRPr lang="sk-SK" sz="1900" b="0" strike="noStrike" spc="-1">
                  <a:latin typeface="Arial"/>
                </a:endParaRPr>
              </a:p>
            </p:txBody>
          </p:sp>
        </p:grpSp>
      </p:grpSp>
      <p:grpSp>
        <p:nvGrpSpPr>
          <p:cNvPr id="108" name="Group 20"/>
          <p:cNvGrpSpPr/>
          <p:nvPr/>
        </p:nvGrpSpPr>
        <p:grpSpPr>
          <a:xfrm>
            <a:off x="4478400" y="2064600"/>
            <a:ext cx="3288960" cy="1855800"/>
            <a:chOff x="4478400" y="2064600"/>
            <a:chExt cx="3288960" cy="1855800"/>
          </a:xfrm>
        </p:grpSpPr>
        <p:sp>
          <p:nvSpPr>
            <p:cNvPr id="109" name="CustomShape 21"/>
            <p:cNvSpPr/>
            <p:nvPr/>
          </p:nvSpPr>
          <p:spPr>
            <a:xfrm>
              <a:off x="4520160" y="2064600"/>
              <a:ext cx="2575800" cy="132912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10" name="Group 22"/>
            <p:cNvGrpSpPr/>
            <p:nvPr/>
          </p:nvGrpSpPr>
          <p:grpSpPr>
            <a:xfrm>
              <a:off x="4478400" y="2138400"/>
              <a:ext cx="3288960" cy="1782000"/>
              <a:chOff x="4478400" y="2138400"/>
              <a:chExt cx="3288960" cy="1782000"/>
            </a:xfrm>
          </p:grpSpPr>
          <p:sp>
            <p:nvSpPr>
              <p:cNvPr id="111" name="CustomShape 23"/>
              <p:cNvSpPr/>
              <p:nvPr/>
            </p:nvSpPr>
            <p:spPr>
              <a:xfrm>
                <a:off x="4478400" y="2138400"/>
                <a:ext cx="3288960" cy="1782000"/>
              </a:xfrm>
              <a:prstGeom prst="rect">
                <a:avLst/>
              </a:prstGeom>
              <a:gradFill rotWithShape="0">
                <a:gsLst>
                  <a:gs pos="0">
                    <a:srgbClr val="80B860"/>
                  </a:gs>
                  <a:gs pos="100000">
                    <a:srgbClr val="6FB242"/>
                  </a:gs>
                </a:gsLst>
                <a:lin ang="5400000"/>
              </a:gradFill>
              <a:ln w="6350">
                <a:solidFill>
                  <a:srgbClr val="5B9BD5"/>
                </a:solidFill>
                <a:miter/>
              </a:ln>
              <a:effectLst>
                <a:outerShdw blurRad="63500" dist="19080" dir="5400000" rotWithShape="0">
                  <a:srgbClr val="000000">
                    <a:alpha val="63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12" name="CustomShape 24"/>
              <p:cNvSpPr/>
              <p:nvPr/>
            </p:nvSpPr>
            <p:spPr>
              <a:xfrm>
                <a:off x="4568040" y="2450880"/>
                <a:ext cx="3105360" cy="115704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cs-CZ" sz="1900" b="1" strike="noStrike" spc="-1">
                    <a:solidFill>
                      <a:srgbClr val="040404"/>
                    </a:solidFill>
                    <a:latin typeface="Arial"/>
                    <a:ea typeface="DejaVu Sans"/>
                  </a:rPr>
                  <a:t>2.</a:t>
                </a:r>
                <a:r>
                  <a:rPr lang="cs-CZ" sz="1900" b="0" strike="noStrike" spc="-1">
                    <a:solidFill>
                      <a:srgbClr val="040404"/>
                    </a:solidFill>
                    <a:latin typeface="Arial"/>
                    <a:ea typeface="DejaVu Sans"/>
                  </a:rPr>
                  <a:t> </a:t>
                </a:r>
                <a:r>
                  <a:rPr lang="cs-CZ" sz="1900" b="1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STARS Tréninkový program pro učitele</a:t>
                </a:r>
                <a:endParaRPr lang="sk-SK" sz="1900" b="0" strike="noStrike" spc="-1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cs-CZ" sz="19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inovativní a komplexní přístup</a:t>
                </a:r>
                <a:endParaRPr lang="sk-SK" sz="1900" b="0" strike="noStrike" spc="-1">
                  <a:latin typeface="Arial"/>
                </a:endParaRPr>
              </a:p>
            </p:txBody>
          </p:sp>
        </p:grpSp>
      </p:grpSp>
      <p:sp>
        <p:nvSpPr>
          <p:cNvPr id="113" name="CustomShape 25"/>
          <p:cNvSpPr/>
          <p:nvPr/>
        </p:nvSpPr>
        <p:spPr>
          <a:xfrm>
            <a:off x="0" y="958320"/>
            <a:ext cx="12191400" cy="760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Úvod do projektu </a:t>
            </a:r>
            <a:r>
              <a:rPr lang="en-US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STARS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14" name="CustomShape 26"/>
          <p:cNvSpPr/>
          <p:nvPr/>
        </p:nvSpPr>
        <p:spPr>
          <a:xfrm>
            <a:off x="8901720" y="4977360"/>
            <a:ext cx="3210120" cy="57708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4"/>
              </a:rPr>
              <a:t>project-stars.com</a:t>
            </a:r>
            <a:endParaRPr lang="sk-SK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214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15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16" name="image28.jpg"/>
          <p:cNvPicPr/>
          <p:nvPr/>
        </p:nvPicPr>
        <p:blipFill>
          <a:blip r:embed="rId4"/>
          <a:stretch/>
        </p:blipFill>
        <p:spPr>
          <a:xfrm>
            <a:off x="6522840" y="3352680"/>
            <a:ext cx="3117600" cy="2093400"/>
          </a:xfrm>
          <a:prstGeom prst="rect">
            <a:avLst/>
          </a:prstGeom>
          <a:ln w="12600">
            <a:noFill/>
          </a:ln>
        </p:spPr>
      </p:pic>
      <p:pic>
        <p:nvPicPr>
          <p:cNvPr id="217" name="image29.jpg"/>
          <p:cNvPicPr/>
          <p:nvPr/>
        </p:nvPicPr>
        <p:blipFill>
          <a:blip r:embed="rId5"/>
          <a:stretch/>
        </p:blipFill>
        <p:spPr>
          <a:xfrm>
            <a:off x="3211920" y="958320"/>
            <a:ext cx="3187440" cy="2124720"/>
          </a:xfrm>
          <a:prstGeom prst="rect">
            <a:avLst/>
          </a:prstGeom>
          <a:ln w="12600">
            <a:noFill/>
          </a:ln>
        </p:spPr>
      </p:pic>
      <p:pic>
        <p:nvPicPr>
          <p:cNvPr id="218" name="image30.jpg"/>
          <p:cNvPicPr/>
          <p:nvPr/>
        </p:nvPicPr>
        <p:blipFill>
          <a:blip r:embed="rId6"/>
          <a:stretch/>
        </p:blipFill>
        <p:spPr>
          <a:xfrm>
            <a:off x="6522840" y="974880"/>
            <a:ext cx="3112920" cy="2076840"/>
          </a:xfrm>
          <a:prstGeom prst="rect">
            <a:avLst/>
          </a:prstGeom>
          <a:ln w="12600">
            <a:noFill/>
          </a:ln>
        </p:spPr>
      </p:pic>
      <p:pic>
        <p:nvPicPr>
          <p:cNvPr id="219" name="image31.jpg"/>
          <p:cNvPicPr/>
          <p:nvPr/>
        </p:nvPicPr>
        <p:blipFill>
          <a:blip r:embed="rId7"/>
          <a:stretch/>
        </p:blipFill>
        <p:spPr>
          <a:xfrm>
            <a:off x="320400" y="1857240"/>
            <a:ext cx="2688480" cy="2688480"/>
          </a:xfrm>
          <a:prstGeom prst="rect">
            <a:avLst/>
          </a:prstGeom>
          <a:ln w="12600">
            <a:noFill/>
          </a:ln>
        </p:spPr>
      </p:pic>
      <p:pic>
        <p:nvPicPr>
          <p:cNvPr id="220" name="image32.jpg"/>
          <p:cNvPicPr/>
          <p:nvPr/>
        </p:nvPicPr>
        <p:blipFill>
          <a:blip r:embed="rId8"/>
          <a:stretch/>
        </p:blipFill>
        <p:spPr>
          <a:xfrm>
            <a:off x="3241800" y="3352680"/>
            <a:ext cx="3157560" cy="209340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222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23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24" name="CustomShape 2"/>
          <p:cNvSpPr/>
          <p:nvPr/>
        </p:nvSpPr>
        <p:spPr>
          <a:xfrm>
            <a:off x="9829800" y="1067040"/>
            <a:ext cx="2360880" cy="516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HVĚZDOKUPY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225" name="image28.jpg"/>
          <p:cNvPicPr/>
          <p:nvPr/>
        </p:nvPicPr>
        <p:blipFill>
          <a:blip r:embed="rId4"/>
          <a:stretch/>
        </p:blipFill>
        <p:spPr>
          <a:xfrm>
            <a:off x="6522840" y="3352680"/>
            <a:ext cx="3117600" cy="2093400"/>
          </a:xfrm>
          <a:prstGeom prst="rect">
            <a:avLst/>
          </a:prstGeom>
          <a:ln w="12600">
            <a:noFill/>
          </a:ln>
        </p:spPr>
      </p:pic>
      <p:pic>
        <p:nvPicPr>
          <p:cNvPr id="226" name="image29.jpg"/>
          <p:cNvPicPr/>
          <p:nvPr/>
        </p:nvPicPr>
        <p:blipFill>
          <a:blip r:embed="rId5"/>
          <a:stretch/>
        </p:blipFill>
        <p:spPr>
          <a:xfrm>
            <a:off x="3211920" y="958320"/>
            <a:ext cx="3187440" cy="2124720"/>
          </a:xfrm>
          <a:prstGeom prst="rect">
            <a:avLst/>
          </a:prstGeom>
          <a:ln w="12600">
            <a:noFill/>
          </a:ln>
        </p:spPr>
      </p:pic>
      <p:pic>
        <p:nvPicPr>
          <p:cNvPr id="227" name="image30.jpg"/>
          <p:cNvPicPr/>
          <p:nvPr/>
        </p:nvPicPr>
        <p:blipFill>
          <a:blip r:embed="rId6"/>
          <a:stretch/>
        </p:blipFill>
        <p:spPr>
          <a:xfrm>
            <a:off x="6522840" y="974880"/>
            <a:ext cx="3112920" cy="2076840"/>
          </a:xfrm>
          <a:prstGeom prst="rect">
            <a:avLst/>
          </a:prstGeom>
          <a:ln w="12600">
            <a:noFill/>
          </a:ln>
        </p:spPr>
      </p:pic>
      <p:pic>
        <p:nvPicPr>
          <p:cNvPr id="228" name="image31.jpg"/>
          <p:cNvPicPr/>
          <p:nvPr/>
        </p:nvPicPr>
        <p:blipFill>
          <a:blip r:embed="rId7"/>
          <a:stretch/>
        </p:blipFill>
        <p:spPr>
          <a:xfrm>
            <a:off x="320400" y="1857240"/>
            <a:ext cx="2688480" cy="2688480"/>
          </a:xfrm>
          <a:prstGeom prst="rect">
            <a:avLst/>
          </a:prstGeom>
          <a:ln w="12600">
            <a:noFill/>
          </a:ln>
        </p:spPr>
      </p:pic>
      <p:pic>
        <p:nvPicPr>
          <p:cNvPr id="229" name="image32.jpg"/>
          <p:cNvPicPr/>
          <p:nvPr/>
        </p:nvPicPr>
        <p:blipFill>
          <a:blip r:embed="rId8"/>
          <a:stretch/>
        </p:blipFill>
        <p:spPr>
          <a:xfrm>
            <a:off x="3241800" y="3352680"/>
            <a:ext cx="3157560" cy="2093400"/>
          </a:xfrm>
          <a:prstGeom prst="rect">
            <a:avLst/>
          </a:prstGeom>
          <a:ln w="12600">
            <a:noFill/>
          </a:ln>
        </p:spPr>
      </p:pic>
      <p:sp>
        <p:nvSpPr>
          <p:cNvPr id="230" name="CustomShape 3"/>
          <p:cNvSpPr/>
          <p:nvPr/>
        </p:nvSpPr>
        <p:spPr>
          <a:xfrm>
            <a:off x="9641880" y="4801320"/>
            <a:ext cx="2411640" cy="638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Hvězdokupa Plejády, </a:t>
            </a:r>
            <a:endParaRPr lang="sk-SK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М45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231" name="TextShape 4"/>
          <p:cNvSpPr txBox="1"/>
          <p:nvPr/>
        </p:nvSpPr>
        <p:spPr>
          <a:xfrm>
            <a:off x="1076760" y="1093680"/>
            <a:ext cx="90324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sk-SK" sz="1800" b="0" strike="noStrike" spc="-1">
                <a:latin typeface="Arial"/>
              </a:rPr>
              <a:t>Řešení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233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34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pic>
        <p:nvPicPr>
          <p:cNvPr id="235" name="image33.jpg"/>
          <p:cNvPicPr/>
          <p:nvPr/>
        </p:nvPicPr>
        <p:blipFill>
          <a:blip r:embed="rId4"/>
          <a:stretch/>
        </p:blipFill>
        <p:spPr>
          <a:xfrm>
            <a:off x="125640" y="857160"/>
            <a:ext cx="2234880" cy="2234880"/>
          </a:xfrm>
          <a:prstGeom prst="rect">
            <a:avLst/>
          </a:prstGeom>
          <a:ln w="12600">
            <a:noFill/>
          </a:ln>
        </p:spPr>
      </p:pic>
      <p:pic>
        <p:nvPicPr>
          <p:cNvPr id="236" name="image34.jpg"/>
          <p:cNvPicPr/>
          <p:nvPr/>
        </p:nvPicPr>
        <p:blipFill>
          <a:blip r:embed="rId5"/>
          <a:stretch/>
        </p:blipFill>
        <p:spPr>
          <a:xfrm>
            <a:off x="2583000" y="857160"/>
            <a:ext cx="3576960" cy="2234880"/>
          </a:xfrm>
          <a:prstGeom prst="rect">
            <a:avLst/>
          </a:prstGeom>
          <a:ln w="12600">
            <a:noFill/>
          </a:ln>
        </p:spPr>
      </p:pic>
      <p:pic>
        <p:nvPicPr>
          <p:cNvPr id="237" name="image35.jpg"/>
          <p:cNvPicPr/>
          <p:nvPr/>
        </p:nvPicPr>
        <p:blipFill>
          <a:blip r:embed="rId6"/>
          <a:stretch/>
        </p:blipFill>
        <p:spPr>
          <a:xfrm>
            <a:off x="6337080" y="857160"/>
            <a:ext cx="2145600" cy="2234880"/>
          </a:xfrm>
          <a:prstGeom prst="rect">
            <a:avLst/>
          </a:prstGeom>
          <a:ln w="12600">
            <a:noFill/>
          </a:ln>
        </p:spPr>
      </p:pic>
      <p:pic>
        <p:nvPicPr>
          <p:cNvPr id="238" name="image36.jpg"/>
          <p:cNvPicPr/>
          <p:nvPr/>
        </p:nvPicPr>
        <p:blipFill>
          <a:blip r:embed="rId7"/>
          <a:stretch/>
        </p:blipFill>
        <p:spPr>
          <a:xfrm>
            <a:off x="8625960" y="857160"/>
            <a:ext cx="3162240" cy="2234880"/>
          </a:xfrm>
          <a:prstGeom prst="rect">
            <a:avLst/>
          </a:prstGeom>
          <a:ln w="12600">
            <a:noFill/>
          </a:ln>
        </p:spPr>
      </p:pic>
      <p:pic>
        <p:nvPicPr>
          <p:cNvPr id="239" name="image37.jpg"/>
          <p:cNvPicPr/>
          <p:nvPr/>
        </p:nvPicPr>
        <p:blipFill>
          <a:blip r:embed="rId8"/>
          <a:stretch/>
        </p:blipFill>
        <p:spPr>
          <a:xfrm>
            <a:off x="125640" y="3354840"/>
            <a:ext cx="3580920" cy="1467360"/>
          </a:xfrm>
          <a:prstGeom prst="rect">
            <a:avLst/>
          </a:prstGeom>
          <a:ln w="12600">
            <a:noFill/>
          </a:ln>
        </p:spPr>
      </p:pic>
      <p:pic>
        <p:nvPicPr>
          <p:cNvPr id="240" name="image38.jpg"/>
          <p:cNvPicPr/>
          <p:nvPr/>
        </p:nvPicPr>
        <p:blipFill>
          <a:blip r:embed="rId9"/>
          <a:stretch/>
        </p:blipFill>
        <p:spPr>
          <a:xfrm>
            <a:off x="3911760" y="3332160"/>
            <a:ext cx="2248200" cy="2216520"/>
          </a:xfrm>
          <a:prstGeom prst="rect">
            <a:avLst/>
          </a:prstGeom>
          <a:ln w="12600">
            <a:noFill/>
          </a:ln>
        </p:spPr>
      </p:pic>
      <p:pic>
        <p:nvPicPr>
          <p:cNvPr id="241" name="image39.jpg"/>
          <p:cNvPicPr/>
          <p:nvPr/>
        </p:nvPicPr>
        <p:blipFill>
          <a:blip r:embed="rId10"/>
          <a:stretch/>
        </p:blipFill>
        <p:spPr>
          <a:xfrm>
            <a:off x="6337080" y="3309480"/>
            <a:ext cx="3011040" cy="22615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243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244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489600" y="4914720"/>
            <a:ext cx="2360880" cy="516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MLHOVINY</a:t>
            </a:r>
            <a:endParaRPr lang="sk-SK" sz="2800" b="0" strike="noStrike" spc="-1">
              <a:latin typeface="Arial"/>
            </a:endParaRPr>
          </a:p>
        </p:txBody>
      </p:sp>
      <p:pic>
        <p:nvPicPr>
          <p:cNvPr id="246" name="image33.jpg"/>
          <p:cNvPicPr/>
          <p:nvPr/>
        </p:nvPicPr>
        <p:blipFill>
          <a:blip r:embed="rId4"/>
          <a:stretch/>
        </p:blipFill>
        <p:spPr>
          <a:xfrm>
            <a:off x="125640" y="857160"/>
            <a:ext cx="2234880" cy="2234880"/>
          </a:xfrm>
          <a:prstGeom prst="rect">
            <a:avLst/>
          </a:prstGeom>
          <a:ln w="12600">
            <a:noFill/>
          </a:ln>
        </p:spPr>
      </p:pic>
      <p:pic>
        <p:nvPicPr>
          <p:cNvPr id="247" name="image34.jpg"/>
          <p:cNvPicPr/>
          <p:nvPr/>
        </p:nvPicPr>
        <p:blipFill>
          <a:blip r:embed="rId5"/>
          <a:stretch/>
        </p:blipFill>
        <p:spPr>
          <a:xfrm>
            <a:off x="2583000" y="857160"/>
            <a:ext cx="3576960" cy="2234880"/>
          </a:xfrm>
          <a:prstGeom prst="rect">
            <a:avLst/>
          </a:prstGeom>
          <a:ln w="12600">
            <a:noFill/>
          </a:ln>
        </p:spPr>
      </p:pic>
      <p:pic>
        <p:nvPicPr>
          <p:cNvPr id="248" name="image35.jpg"/>
          <p:cNvPicPr/>
          <p:nvPr/>
        </p:nvPicPr>
        <p:blipFill>
          <a:blip r:embed="rId6"/>
          <a:stretch/>
        </p:blipFill>
        <p:spPr>
          <a:xfrm>
            <a:off x="6337080" y="857160"/>
            <a:ext cx="2145600" cy="2234880"/>
          </a:xfrm>
          <a:prstGeom prst="rect">
            <a:avLst/>
          </a:prstGeom>
          <a:ln w="12600">
            <a:noFill/>
          </a:ln>
        </p:spPr>
      </p:pic>
      <p:pic>
        <p:nvPicPr>
          <p:cNvPr id="249" name="image36.jpg"/>
          <p:cNvPicPr/>
          <p:nvPr/>
        </p:nvPicPr>
        <p:blipFill>
          <a:blip r:embed="rId7"/>
          <a:stretch/>
        </p:blipFill>
        <p:spPr>
          <a:xfrm>
            <a:off x="8625960" y="857160"/>
            <a:ext cx="3162240" cy="2234880"/>
          </a:xfrm>
          <a:prstGeom prst="rect">
            <a:avLst/>
          </a:prstGeom>
          <a:ln w="12600">
            <a:noFill/>
          </a:ln>
        </p:spPr>
      </p:pic>
      <p:pic>
        <p:nvPicPr>
          <p:cNvPr id="250" name="image37.jpg"/>
          <p:cNvPicPr/>
          <p:nvPr/>
        </p:nvPicPr>
        <p:blipFill>
          <a:blip r:embed="rId8"/>
          <a:stretch/>
        </p:blipFill>
        <p:spPr>
          <a:xfrm>
            <a:off x="125640" y="3354840"/>
            <a:ext cx="3580920" cy="1467360"/>
          </a:xfrm>
          <a:prstGeom prst="rect">
            <a:avLst/>
          </a:prstGeom>
          <a:ln w="12600">
            <a:noFill/>
          </a:ln>
        </p:spPr>
      </p:pic>
      <p:pic>
        <p:nvPicPr>
          <p:cNvPr id="251" name="image38.jpg"/>
          <p:cNvPicPr/>
          <p:nvPr/>
        </p:nvPicPr>
        <p:blipFill>
          <a:blip r:embed="rId9"/>
          <a:stretch/>
        </p:blipFill>
        <p:spPr>
          <a:xfrm>
            <a:off x="3911760" y="3332160"/>
            <a:ext cx="2248200" cy="2216520"/>
          </a:xfrm>
          <a:prstGeom prst="rect">
            <a:avLst/>
          </a:prstGeom>
          <a:ln w="12600">
            <a:noFill/>
          </a:ln>
        </p:spPr>
      </p:pic>
      <p:pic>
        <p:nvPicPr>
          <p:cNvPr id="252" name="image39.jpg"/>
          <p:cNvPicPr/>
          <p:nvPr/>
        </p:nvPicPr>
        <p:blipFill>
          <a:blip r:embed="rId10"/>
          <a:stretch/>
        </p:blipFill>
        <p:spPr>
          <a:xfrm>
            <a:off x="6337080" y="3309480"/>
            <a:ext cx="3011040" cy="2261520"/>
          </a:xfrm>
          <a:prstGeom prst="rect">
            <a:avLst/>
          </a:prstGeom>
          <a:ln w="12600">
            <a:noFill/>
          </a:ln>
        </p:spPr>
      </p:pic>
      <p:sp>
        <p:nvSpPr>
          <p:cNvPr id="253" name="CustomShape 3"/>
          <p:cNvSpPr/>
          <p:nvPr/>
        </p:nvSpPr>
        <p:spPr>
          <a:xfrm>
            <a:off x="9437400" y="4871160"/>
            <a:ext cx="2528280" cy="3639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Mlhovina Orion, М42</a:t>
            </a:r>
            <a:endParaRPr lang="sk-SK" sz="1800" b="0" strike="noStrike" spc="-1">
              <a:latin typeface="Arial"/>
            </a:endParaRPr>
          </a:p>
        </p:txBody>
      </p:sp>
      <p:sp>
        <p:nvSpPr>
          <p:cNvPr id="254" name="CustomShape 4"/>
          <p:cNvSpPr/>
          <p:nvPr/>
        </p:nvSpPr>
        <p:spPr>
          <a:xfrm>
            <a:off x="9518760" y="3263040"/>
            <a:ext cx="2360880" cy="5166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2800" b="1" i="1" strike="noStrike" spc="-1">
                <a:solidFill>
                  <a:srgbClr val="000000"/>
                </a:solidFill>
                <a:latin typeface="Calibri"/>
                <a:ea typeface="Calibri"/>
              </a:rPr>
              <a:t>Rešení</a:t>
            </a:r>
            <a:endParaRPr lang="sk-SK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image2.jpg"/>
          <p:cNvPicPr/>
          <p:nvPr/>
        </p:nvPicPr>
        <p:blipFill>
          <a:blip r:embed="rId3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56" name="image1.png"/>
          <p:cNvPicPr/>
          <p:nvPr/>
        </p:nvPicPr>
        <p:blipFill>
          <a:blip r:embed="rId4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US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0" y="1044360"/>
            <a:ext cx="12191400" cy="670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Závěry, ověření výsledků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12560" y="1923480"/>
            <a:ext cx="11684520" cy="32292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800" b="0" strike="noStrike" spc="-1">
                <a:solidFill>
                  <a:srgbClr val="002060"/>
                </a:solidFill>
                <a:latin typeface="Arial"/>
                <a:ea typeface="DejaVu Sans"/>
              </a:rPr>
              <a:t>Co bude dál</a:t>
            </a:r>
            <a:r>
              <a:rPr lang="en-US" sz="2800" b="0" strike="noStrike" spc="-1">
                <a:solidFill>
                  <a:srgbClr val="002060"/>
                </a:solidFill>
                <a:latin typeface="Arial"/>
                <a:ea typeface="DejaVu Sans"/>
              </a:rPr>
              <a:t> (Feed Forward): </a:t>
            </a:r>
            <a:r>
              <a:rPr lang="cs-CZ" sz="2800" b="0" strike="noStrike" spc="-1">
                <a:solidFill>
                  <a:srgbClr val="002060"/>
                </a:solidFill>
                <a:latin typeface="Arial"/>
                <a:ea typeface="DejaVu Sans"/>
              </a:rPr>
              <a:t>Plánujte další hodinu na základě výkonu žáka</a:t>
            </a:r>
            <a:r>
              <a:rPr lang="en-US" sz="2800" b="0" strike="noStrike" spc="-1">
                <a:solidFill>
                  <a:srgbClr val="002060"/>
                </a:solidFill>
                <a:latin typeface="Arial"/>
                <a:ea typeface="DejaVu Sans"/>
              </a:rPr>
              <a:t>:</a:t>
            </a:r>
            <a:endParaRPr lang="sk-SK" sz="28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2060"/>
                </a:solidFill>
                <a:latin typeface="Arial"/>
                <a:ea typeface="DejaVu Sans"/>
              </a:rPr>
              <a:t>Obtížnost ve třídě</a:t>
            </a:r>
            <a:r>
              <a:rPr lang="en-US" sz="2600" b="1" strike="noStrike" spc="-1">
                <a:solidFill>
                  <a:srgbClr val="002060"/>
                </a:solidFill>
                <a:latin typeface="Arial"/>
                <a:ea typeface="DejaVu Sans"/>
              </a:rPr>
              <a:t>:</a:t>
            </a:r>
            <a:r>
              <a:rPr lang="en-US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V závislosti na tom, jak dobře žáci porozuměli materiálu </a:t>
            </a:r>
            <a:br/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a zvládli úkoly.</a:t>
            </a:r>
            <a:endParaRPr lang="sk-SK" sz="2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2060"/>
                </a:solidFill>
                <a:latin typeface="Arial"/>
                <a:ea typeface="DejaVu Sans"/>
              </a:rPr>
              <a:t>Přístup k materiálu</a:t>
            </a:r>
            <a:r>
              <a:rPr lang="en-US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Jaký je správný postup, který vám pomůže porozumět materiálu a splnit stanovené úkoly</a:t>
            </a:r>
            <a:r>
              <a:rPr lang="en-US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lang="sk-SK" sz="2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2060"/>
                </a:solidFill>
                <a:latin typeface="Arial"/>
                <a:ea typeface="DejaVu Sans"/>
              </a:rPr>
              <a:t>Sebehodnocení</a:t>
            </a:r>
            <a:r>
              <a:rPr lang="en-US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sebekázeň,</a:t>
            </a:r>
            <a:r>
              <a:rPr lang="en-US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vedení a kontrola činností</a:t>
            </a:r>
            <a:r>
              <a:rPr lang="en-US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lang="sk-SK" sz="2600" b="0" strike="noStrike" spc="-1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cs-CZ" sz="2600" b="1" strike="noStrike" spc="-1">
                <a:solidFill>
                  <a:srgbClr val="002060"/>
                </a:solidFill>
                <a:latin typeface="Arial"/>
                <a:ea typeface="DejaVu Sans"/>
              </a:rPr>
              <a:t>Individuální přístup</a:t>
            </a:r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: Individuální hodnocení a vedení</a:t>
            </a:r>
            <a:r>
              <a:rPr lang="en-US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endParaRPr lang="sk-SK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image2.jpg"/>
          <p:cNvPicPr/>
          <p:nvPr/>
        </p:nvPicPr>
        <p:blipFill>
          <a:blip r:embed="rId3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261" name="image1.png"/>
          <p:cNvPicPr/>
          <p:nvPr/>
        </p:nvPicPr>
        <p:blipFill>
          <a:blip r:embed="rId4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262" name="CustomShape 1"/>
          <p:cNvSpPr/>
          <p:nvPr/>
        </p:nvSpPr>
        <p:spPr>
          <a:xfrm>
            <a:off x="-6840" y="5572440"/>
            <a:ext cx="12197880" cy="14652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US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261360" y="1054440"/>
            <a:ext cx="11684520" cy="670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Závěry, ověření výsledků </a:t>
            </a:r>
            <a:r>
              <a:rPr lang="en-US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2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261360" y="1915920"/>
            <a:ext cx="11684520" cy="31226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2060"/>
                </a:solidFill>
                <a:latin typeface="Arial"/>
                <a:ea typeface="DejaVu Sans"/>
              </a:rPr>
              <a:t>Příprava</a:t>
            </a:r>
            <a:r>
              <a:rPr lang="en-US" sz="2800" b="0" strike="noStrike" spc="-1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lang="cs-CZ" sz="2400" b="0" strike="noStrike" spc="-1">
                <a:solidFill>
                  <a:srgbClr val="002060"/>
                </a:solidFill>
                <a:latin typeface="Arial"/>
                <a:ea typeface="DejaVu Sans"/>
              </a:rPr>
              <a:t>Jasné a dobře definované cíle lekce a cvičení. Když budou dobře rozumět konečnému cíli, mohou se žáci snadněji a efektivněji zaměřit na konkrétní úkol / materiál</a:t>
            </a:r>
            <a:r>
              <a:rPr lang="en-US" sz="2400" b="0" strike="noStrike" spc="-1">
                <a:solidFill>
                  <a:srgbClr val="002060"/>
                </a:solidFill>
                <a:latin typeface="Arial"/>
                <a:ea typeface="DejaVu Sans"/>
              </a:rPr>
              <a:t>.</a:t>
            </a:r>
            <a:r>
              <a:rPr lang="en-US" sz="2800" b="0" strike="noStrike" spc="-1">
                <a:solidFill>
                  <a:srgbClr val="002060"/>
                </a:solidFill>
                <a:latin typeface="Arial"/>
                <a:ea typeface="DejaVu Sans"/>
              </a:rPr>
              <a:t>  </a:t>
            </a:r>
            <a:endParaRPr lang="sk-SK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8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cs-CZ" sz="2800" b="1" strike="noStrike" spc="-1">
                <a:solidFill>
                  <a:srgbClr val="002060"/>
                </a:solidFill>
                <a:latin typeface="Arial"/>
                <a:ea typeface="DejaVu Sans"/>
              </a:rPr>
              <a:t>Ověřování</a:t>
            </a:r>
            <a:r>
              <a:rPr lang="en-US" sz="2800" b="0" strike="noStrike" spc="-1">
                <a:solidFill>
                  <a:srgbClr val="002060"/>
                </a:solidFill>
                <a:latin typeface="Arial"/>
                <a:ea typeface="DejaVu Sans"/>
              </a:rPr>
              <a:t>: </a:t>
            </a:r>
            <a:r>
              <a:rPr lang="cs-CZ" sz="2300" b="0" strike="noStrike" spc="-1">
                <a:solidFill>
                  <a:srgbClr val="002060"/>
                </a:solidFill>
                <a:latin typeface="Arial"/>
                <a:ea typeface="DejaVu Sans"/>
              </a:rPr>
              <a:t>Jak jsem to udělal? Individuální hodnocení a zpětná vazba od učitele o práci žáka, která se konkrétně týká dosažení cíle. Poskytněte informace o pokroku žáka (nebo jeho nedostatku) a poskytněte pokyny, které pomohou dosáhnout cíle a dosáhnout očekávané úrovně.</a:t>
            </a:r>
            <a:endParaRPr lang="sk-SK" sz="23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2.jpg"/>
          <p:cNvPicPr/>
          <p:nvPr/>
        </p:nvPicPr>
        <p:blipFill>
          <a:blip r:embed="rId2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16" name="image1.png"/>
          <p:cNvPicPr/>
          <p:nvPr/>
        </p:nvPicPr>
        <p:blipFill>
          <a:blip r:embed="rId3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US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-6840" y="981720"/>
            <a:ext cx="12197880" cy="68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b="0" u="sng" strike="noStrike" spc="-1">
                <a:solidFill>
                  <a:srgbClr val="002060"/>
                </a:solidFill>
                <a:uFillTx/>
                <a:latin typeface="Calibri"/>
                <a:ea typeface="Calibri"/>
              </a:rPr>
              <a:t>Moduly projektu STARS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19" name="CustomShape 3"/>
          <p:cNvSpPr/>
          <p:nvPr/>
        </p:nvSpPr>
        <p:spPr>
          <a:xfrm>
            <a:off x="256853" y="2016360"/>
            <a:ext cx="11599525" cy="333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just">
              <a:lnSpc>
                <a:spcPct val="9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en-US" sz="2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#1 </a:t>
            </a:r>
            <a:r>
              <a:rPr lang="cs-CZ" sz="2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	Souhvězdí.					#6 	Galaktické prostředí.</a:t>
            </a:r>
            <a:endParaRPr lang="sk-SK" sz="26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#2 	Pohyb nebeských těles.			#7 	Slunce a hvězdy.</a:t>
            </a:r>
            <a:endParaRPr lang="sk-SK" sz="26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#3 	Newtonův gravitační zákon.		#8 	Naše Galaxie a jiné galaxie.</a:t>
            </a:r>
            <a:endParaRPr lang="sk-SK" sz="26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#4 	Objevování vesmíru. 			#9 	Vesmír.</a:t>
            </a:r>
            <a:endParaRPr lang="sk-SK" sz="26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901"/>
              </a:spcBef>
              <a:tabLst>
                <a:tab pos="0" algn="l"/>
              </a:tabLst>
            </a:pPr>
            <a:r>
              <a:rPr lang="cs-CZ" sz="2600" b="0" strike="noStrike" spc="-1" dirty="0">
                <a:solidFill>
                  <a:srgbClr val="002060"/>
                </a:solidFill>
                <a:latin typeface="Arial"/>
                <a:ea typeface="DejaVu Sans"/>
              </a:rPr>
              <a:t>#5 	Sluneční soustava.			#10	Hvězdárny/observatoře.</a:t>
            </a:r>
            <a:endParaRPr lang="sk-SK" sz="26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2.jpg"/>
          <p:cNvPicPr/>
          <p:nvPr/>
        </p:nvPicPr>
        <p:blipFill>
          <a:blip r:embed="rId2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21" name="image1.png"/>
          <p:cNvPicPr/>
          <p:nvPr/>
        </p:nvPicPr>
        <p:blipFill>
          <a:blip r:embed="rId3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US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7920" y="1072800"/>
            <a:ext cx="12191400" cy="65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cs-CZ" sz="4400" b="0" u="sng" strike="noStrike" spc="-1">
                <a:solidFill>
                  <a:srgbClr val="002060"/>
                </a:solidFill>
                <a:uFillTx/>
                <a:latin typeface="Calibri"/>
                <a:ea typeface="DejaVu Sans"/>
              </a:rPr>
              <a:t>Jak jsou moduly strukturovány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92880" y="2036160"/>
            <a:ext cx="11607840" cy="32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Každý modul je rozdělen do několika témat.</a:t>
            </a:r>
            <a:endParaRPr lang="sk-SK" sz="2600" b="0" strike="noStrike" spc="-1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	Každé téma obsahuje:</a:t>
            </a:r>
            <a:endParaRPr lang="sk-SK" sz="2600" b="0" strike="noStrike" spc="-1">
              <a:latin typeface="Arial"/>
            </a:endParaRPr>
          </a:p>
          <a:p>
            <a:pPr marL="1434960" indent="-304200" algn="just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2060"/>
                </a:solidFill>
                <a:latin typeface="Arial"/>
                <a:ea typeface="DejaVu Sans"/>
              </a:rPr>
              <a:t>Stručný úvod a klíčová slova;</a:t>
            </a:r>
            <a:endParaRPr lang="sk-SK" sz="2000" b="0" strike="noStrike" spc="-1">
              <a:latin typeface="Arial"/>
            </a:endParaRPr>
          </a:p>
          <a:p>
            <a:pPr marL="1434960" indent="-30420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2060"/>
                </a:solidFill>
                <a:latin typeface="Arial"/>
                <a:ea typeface="DejaVu Sans"/>
              </a:rPr>
              <a:t>Teoretická část pro učitele - Poskytuje základní informace potřebné k přípravě lekce na toto téma (v některých případech odkazy na další materiály na internetu).</a:t>
            </a:r>
            <a:endParaRPr lang="sk-SK" sz="2000" b="0" strike="noStrike" spc="-1">
              <a:latin typeface="Arial"/>
            </a:endParaRPr>
          </a:p>
          <a:p>
            <a:pPr marL="1434960" indent="-304200">
              <a:lnSpc>
                <a:spcPct val="90000"/>
              </a:lnSpc>
              <a:spcBef>
                <a:spcPts val="1001"/>
              </a:spcBef>
              <a:buClr>
                <a:srgbClr val="131D84"/>
              </a:buClr>
              <a:buFont typeface="Arial"/>
              <a:buChar char="•"/>
              <a:tabLst>
                <a:tab pos="0" algn="l"/>
              </a:tabLst>
            </a:pPr>
            <a:r>
              <a:rPr lang="cs-CZ" sz="2000" b="0" strike="noStrike" spc="-1">
                <a:solidFill>
                  <a:srgbClr val="002060"/>
                </a:solidFill>
                <a:latin typeface="Arial"/>
                <a:ea typeface="DejaVu Sans"/>
              </a:rPr>
              <a:t>Praktická cvičení pro žáky – (ve většině případů) připravené k použití ve třídě, doplněné odpověďmi.</a:t>
            </a:r>
            <a:endParaRPr lang="sk-SK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2.jpg"/>
          <p:cNvPicPr/>
          <p:nvPr/>
        </p:nvPicPr>
        <p:blipFill>
          <a:blip r:embed="rId2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26" name="image1.png"/>
          <p:cNvPicPr/>
          <p:nvPr/>
        </p:nvPicPr>
        <p:blipFill>
          <a:blip r:embed="rId3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27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US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748080" y="2191320"/>
            <a:ext cx="11197800" cy="19800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502200" indent="-5014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/>
            </a:pPr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Pozorně si přečtěte teoretickou část pro učitele.</a:t>
            </a:r>
            <a:endParaRPr lang="sk-SK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600" b="0" strike="noStrike" spc="-1">
              <a:latin typeface="Arial"/>
            </a:endParaRPr>
          </a:p>
          <a:p>
            <a:pPr marL="502200" indent="-501480">
              <a:lnSpc>
                <a:spcPct val="100000"/>
              </a:lnSpc>
              <a:buClr>
                <a:srgbClr val="002060"/>
              </a:buClr>
              <a:buFont typeface="StarSymbol"/>
              <a:buAutoNum type="arabicPeriod" startAt="2"/>
            </a:pPr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Máte-li jakékoli dotazy, vyhledejte další materiál na stránce projektu </a:t>
            </a:r>
            <a:br/>
            <a:r>
              <a:rPr lang="cs-CZ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(project-stars.com) nebo na jiných webových stránkách.</a:t>
            </a:r>
            <a:r>
              <a:rPr lang="en-US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lang="sk-SK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600" b="0" strike="noStrike" spc="-1">
                <a:solidFill>
                  <a:srgbClr val="002060"/>
                </a:solidFill>
                <a:latin typeface="Arial"/>
                <a:ea typeface="DejaVu Sans"/>
              </a:rPr>
              <a:t>	</a:t>
            </a:r>
            <a:r>
              <a:rPr lang="cs-CZ" sz="2600" b="0" strike="noStrike" spc="-1">
                <a:solidFill>
                  <a:srgbClr val="F22D25"/>
                </a:solidFill>
                <a:latin typeface="Arial"/>
                <a:ea typeface="DejaVu Sans"/>
              </a:rPr>
              <a:t>Pozor! Ujistěte se, že zdroje jsou spolehlivé!</a:t>
            </a:r>
            <a:endParaRPr lang="sk-SK" sz="26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Jak</a:t>
            </a:r>
            <a:r>
              <a:rPr lang="en-US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přistupovat k materiálu 1</a:t>
            </a:r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2.jpg"/>
          <p:cNvPicPr/>
          <p:nvPr/>
        </p:nvPicPr>
        <p:blipFill>
          <a:blip r:embed="rId2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31" name="image1.png"/>
          <p:cNvPicPr/>
          <p:nvPr/>
        </p:nvPicPr>
        <p:blipFill>
          <a:blip r:embed="rId3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32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US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496800" y="1970640"/>
            <a:ext cx="11197800" cy="33519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3"/>
            </a:pPr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Přečtěte si pozorně praktická cvičení a jejich odpovědi.</a:t>
            </a:r>
            <a:endParaRPr lang="sk-SK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2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4"/>
            </a:pPr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Pokud máte nějaké dotazy, podívejte se na další materiály a / nebo stránky projektu </a:t>
            </a:r>
            <a:br/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(project-stars.com) nebo na jiné webové stránky. </a:t>
            </a:r>
            <a:r>
              <a:rPr lang="cs-CZ" sz="2200" b="0" strike="noStrike" spc="-1">
                <a:solidFill>
                  <a:srgbClr val="F22D25"/>
                </a:solidFill>
                <a:latin typeface="Arial"/>
                <a:ea typeface="DejaVu Sans"/>
              </a:rPr>
              <a:t>Pozor! Ujistěte se, že zdroje jsou spolehlivé!</a:t>
            </a:r>
            <a:endParaRPr lang="sk-SK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2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163"/>
              </a:buClr>
              <a:buFont typeface="Arial"/>
              <a:buAutoNum type="arabicPeriod" startAt="5"/>
            </a:pPr>
            <a:r>
              <a:rPr lang="cs-CZ" sz="2200" b="0" strike="noStrike" spc="-1">
                <a:solidFill>
                  <a:srgbClr val="002163"/>
                </a:solidFill>
                <a:latin typeface="Arial"/>
                <a:ea typeface="DejaVu Sans"/>
              </a:rPr>
              <a:t>Na základě teoretické části vyberte pro ilustraci praktická cvičení. Další cvičení můžete hledat </a:t>
            </a:r>
            <a:br/>
            <a:r>
              <a:rPr lang="cs-CZ" sz="2200" b="0" strike="noStrike" spc="-1">
                <a:solidFill>
                  <a:srgbClr val="002163"/>
                </a:solidFill>
                <a:latin typeface="Arial"/>
                <a:ea typeface="DejaVu Sans"/>
              </a:rPr>
              <a:t>v doplňkových materiálech a / nebo na stránce projektu (project-stars.com) nebo na jiných webových stránkách.</a:t>
            </a:r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F22D25"/>
                </a:solidFill>
                <a:latin typeface="Arial"/>
                <a:ea typeface="DejaVu Sans"/>
              </a:rPr>
              <a:t>Pozor! Ujistěte se, že zdroje jsou spolehlivé!</a:t>
            </a:r>
            <a:endParaRPr lang="sk-SK" sz="2200" b="0" strike="noStrike" spc="-1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Jak</a:t>
            </a:r>
            <a:r>
              <a:rPr lang="en-US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přistupovat k materiálu 2</a:t>
            </a:r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2.jpg"/>
          <p:cNvPicPr/>
          <p:nvPr/>
        </p:nvPicPr>
        <p:blipFill>
          <a:blip r:embed="rId2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36" name="image1.png"/>
          <p:cNvPicPr/>
          <p:nvPr/>
        </p:nvPicPr>
        <p:blipFill>
          <a:blip r:embed="rId3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US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496800" y="1970640"/>
            <a:ext cx="11197800" cy="335196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3"/>
            </a:pPr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Přečtěte si pozorně praktická cvičení a jejich odpovědi.</a:t>
            </a:r>
            <a:endParaRPr lang="sk-SK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2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4"/>
            </a:pPr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Pokud máte nějaké dotazy, podívejte se na další materiály a / nebo stránky projektu </a:t>
            </a:r>
            <a:br/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(project-stars.com) nebo na jiné webové stránky. </a:t>
            </a:r>
            <a:r>
              <a:rPr lang="cs-CZ" sz="2200" b="0" strike="noStrike" spc="-1">
                <a:solidFill>
                  <a:srgbClr val="F22D25"/>
                </a:solidFill>
                <a:latin typeface="Arial"/>
                <a:ea typeface="DejaVu Sans"/>
              </a:rPr>
              <a:t>Pozor! Ujistěte se, že zdroje jsou spolehlivé!</a:t>
            </a:r>
            <a:endParaRPr lang="sk-SK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2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163"/>
              </a:buClr>
              <a:buFont typeface="Arial"/>
              <a:buAutoNum type="arabicPeriod" startAt="5"/>
            </a:pPr>
            <a:r>
              <a:rPr lang="cs-CZ" sz="2200" b="0" strike="noStrike" spc="-1">
                <a:solidFill>
                  <a:srgbClr val="002163"/>
                </a:solidFill>
                <a:latin typeface="Arial"/>
                <a:ea typeface="DejaVu Sans"/>
              </a:rPr>
              <a:t>Na základě teoretické části vyberte pro ilustraci praktická cvičení. Další cvičení můžete hledat </a:t>
            </a:r>
            <a:br/>
            <a:r>
              <a:rPr lang="cs-CZ" sz="2200" b="0" strike="noStrike" spc="-1">
                <a:solidFill>
                  <a:srgbClr val="002163"/>
                </a:solidFill>
                <a:latin typeface="Arial"/>
                <a:ea typeface="DejaVu Sans"/>
              </a:rPr>
              <a:t>v doplňkových materiálech a / nebo na stránce projektu (project-stars.com) nebo na jiných webových stránkách.</a:t>
            </a:r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r>
              <a:rPr lang="cs-CZ" sz="2200" b="0" strike="noStrike" spc="-1">
                <a:solidFill>
                  <a:srgbClr val="F22D25"/>
                </a:solidFill>
                <a:latin typeface="Arial"/>
                <a:ea typeface="DejaVu Sans"/>
              </a:rPr>
              <a:t>Pozor! Ujistěte se, že zdroje jsou spolehlivé!</a:t>
            </a:r>
            <a:endParaRPr lang="sk-SK" sz="2200" b="0" strike="noStrike" spc="-1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Jak</a:t>
            </a:r>
            <a:r>
              <a:rPr lang="en-US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přistupovat k materiálu 3</a:t>
            </a:r>
            <a:endParaRPr lang="sk-SK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-6840" y="5572440"/>
            <a:ext cx="12197880" cy="146160"/>
          </a:xfrm>
          <a:prstGeom prst="rect">
            <a:avLst/>
          </a:prstGeom>
          <a:solidFill>
            <a:srgbClr val="ED7D31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en-US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The current publication reflects only the author´s view and neither the Slovak National Agency, nor the European Commission are responsible for any use that may be made of the information it contains.</a:t>
            </a:r>
            <a:endParaRPr lang="sk-SK" sz="900" b="0" strike="noStrike" spc="-1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96800" y="1895760"/>
            <a:ext cx="11197800" cy="36871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6"/>
            </a:pPr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Uvědomte si, že některá cvičení vyžadují další materiály, které jsou ve třídě stěží dostupné. Pro ně je třeba se připravit předem - buď je dodat, nebo upozornit žáky, aby si je připravili předem!</a:t>
            </a:r>
            <a:endParaRPr lang="sk-SK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2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060"/>
              </a:buClr>
              <a:buFont typeface="Arial"/>
              <a:buAutoNum type="arabicPeriod" startAt="7"/>
            </a:pPr>
            <a:r>
              <a:rPr lang="cs-CZ" sz="2200" b="0" strike="noStrike" spc="-1">
                <a:solidFill>
                  <a:srgbClr val="002060"/>
                </a:solidFill>
                <a:latin typeface="Arial"/>
                <a:ea typeface="DejaVu Sans"/>
              </a:rPr>
              <a:t>Doporučujeme vyzkoušet vybraná cvičení a udělat si vlastní úsudek ohledně složitosti a času potřebného k dokončení cvičení. Pokud se rozhodnete, můžete provádět změny, vynechat některé části, usnadnit si části cvičení, pokud to nenarušuje fyzikální význam úkolů.</a:t>
            </a:r>
            <a:endParaRPr lang="sk-SK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200" b="0" strike="noStrike" spc="-1"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2163"/>
              </a:buClr>
              <a:buFont typeface="Arial"/>
              <a:buAutoNum type="arabicPeriod" startAt="8"/>
            </a:pPr>
            <a:r>
              <a:rPr lang="cs-CZ" sz="2200" b="0" strike="noStrike" spc="-1">
                <a:solidFill>
                  <a:srgbClr val="002163"/>
                </a:solidFill>
                <a:latin typeface="Arial"/>
                <a:ea typeface="DejaVu Sans"/>
              </a:rPr>
              <a:t>Podle svého uvážení můžete dát některá cvičení (nebo některá z nich) za domácí úkoly, provést předběžnou přípravu doma nebo naopak nechat dokončit doma.</a:t>
            </a:r>
            <a:endParaRPr lang="sk-SK" sz="2200" b="0" strike="noStrike" spc="-1">
              <a:latin typeface="Arial"/>
            </a:endParaRPr>
          </a:p>
        </p:txBody>
      </p:sp>
      <p:sp>
        <p:nvSpPr>
          <p:cNvPr id="142" name="CustomShape 3"/>
          <p:cNvSpPr/>
          <p:nvPr/>
        </p:nvSpPr>
        <p:spPr>
          <a:xfrm>
            <a:off x="-6840" y="1101960"/>
            <a:ext cx="12197880" cy="6703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Jak</a:t>
            </a:r>
            <a:r>
              <a:rPr lang="en-US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 </a:t>
            </a:r>
            <a:r>
              <a:rPr lang="cs-CZ" sz="4400" b="0" u="sng" strike="noStrike" spc="-1">
                <a:solidFill>
                  <a:srgbClr val="002060"/>
                </a:solidFill>
                <a:uFillTx/>
                <a:latin typeface="Arial"/>
                <a:ea typeface="DejaVu Sans"/>
              </a:rPr>
              <a:t>přistupovat k materiálu 4</a:t>
            </a:r>
            <a:endParaRPr lang="sk-SK" sz="4400" b="0" strike="noStrike" spc="-1">
              <a:latin typeface="Arial"/>
            </a:endParaRPr>
          </a:p>
        </p:txBody>
      </p:sp>
      <p:pic>
        <p:nvPicPr>
          <p:cNvPr id="143" name="image2.jpg"/>
          <p:cNvPicPr/>
          <p:nvPr/>
        </p:nvPicPr>
        <p:blipFill>
          <a:blip r:embed="rId2"/>
          <a:srcRect t="14595" b="20013"/>
          <a:stretch/>
        </p:blipFill>
        <p:spPr>
          <a:xfrm>
            <a:off x="1587600" y="5821560"/>
            <a:ext cx="9032040" cy="1035720"/>
          </a:xfrm>
          <a:prstGeom prst="rect">
            <a:avLst/>
          </a:prstGeom>
          <a:ln w="12700">
            <a:noFill/>
          </a:ln>
        </p:spPr>
      </p:pic>
      <p:pic>
        <p:nvPicPr>
          <p:cNvPr id="144" name="image1.png"/>
          <p:cNvPicPr/>
          <p:nvPr/>
        </p:nvPicPr>
        <p:blipFill>
          <a:blip r:embed="rId3"/>
          <a:srcRect t="8888" b="13844"/>
          <a:stretch/>
        </p:blipFill>
        <p:spPr>
          <a:xfrm>
            <a:off x="1254240" y="0"/>
            <a:ext cx="9682920" cy="1101240"/>
          </a:xfrm>
          <a:prstGeom prst="rect">
            <a:avLst/>
          </a:prstGeom>
          <a:ln w="1270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-6840" y="5572440"/>
            <a:ext cx="12197160" cy="292680"/>
          </a:xfrm>
          <a:prstGeom prst="rect">
            <a:avLst/>
          </a:prstGeom>
          <a:solidFill>
            <a:srgbClr val="ED7D31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7000"/>
              </a:lnSpc>
              <a:spcBef>
                <a:spcPts val="799"/>
              </a:spcBef>
            </a:pPr>
            <a:r>
              <a:rPr lang="sk-SK" sz="900" b="0" strike="noStrike" spc="-1">
                <a:solidFill>
                  <a:srgbClr val="000000"/>
                </a:solidFill>
                <a:latin typeface="Verdana"/>
                <a:ea typeface="Verdana"/>
              </a:rPr>
              <a:t>Táto publikácia (dokument) reprezentuje výlučne názor autora a SAAIC – Národná agentúra programu Erasmus+ ani Európska komisia nezodpovedajú za akékoľvek použitie informácií obsiahnutých v tejto publikácii (dokumente).</a:t>
            </a:r>
            <a:endParaRPr lang="sk-SK" sz="900" b="0" strike="noStrike" spc="-1">
              <a:latin typeface="Arial"/>
            </a:endParaRPr>
          </a:p>
        </p:txBody>
      </p:sp>
      <p:pic>
        <p:nvPicPr>
          <p:cNvPr id="146" name="image1.png"/>
          <p:cNvPicPr/>
          <p:nvPr/>
        </p:nvPicPr>
        <p:blipFill>
          <a:blip r:embed="rId2"/>
          <a:stretch/>
        </p:blipFill>
        <p:spPr>
          <a:xfrm>
            <a:off x="-6840" y="-11880"/>
            <a:ext cx="12197160" cy="1060200"/>
          </a:xfrm>
          <a:prstGeom prst="rect">
            <a:avLst/>
          </a:prstGeom>
          <a:ln w="12600">
            <a:noFill/>
          </a:ln>
        </p:spPr>
      </p:pic>
      <p:pic>
        <p:nvPicPr>
          <p:cNvPr id="147" name="image2.jpg"/>
          <p:cNvPicPr/>
          <p:nvPr/>
        </p:nvPicPr>
        <p:blipFill>
          <a:blip r:embed="rId3"/>
          <a:stretch/>
        </p:blipFill>
        <p:spPr>
          <a:xfrm>
            <a:off x="-6840" y="5799960"/>
            <a:ext cx="12197160" cy="1050480"/>
          </a:xfrm>
          <a:prstGeom prst="rect">
            <a:avLst/>
          </a:prstGeom>
          <a:ln w="12600"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261360" y="836640"/>
            <a:ext cx="11683800" cy="7603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sk-SK" sz="4400" b="0" u="sng" strike="noStrike" spc="-1">
                <a:solidFill>
                  <a:srgbClr val="002060"/>
                </a:solidFill>
                <a:uFillTx/>
                <a:latin typeface="Calibri"/>
                <a:ea typeface="Calibri"/>
              </a:rPr>
              <a:t>MODUL 4 - OBSAH:</a:t>
            </a:r>
            <a:endParaRPr lang="sk-SK" sz="4400" b="0" strike="noStrike" spc="-1">
              <a:latin typeface="Arial"/>
            </a:endParaRPr>
          </a:p>
        </p:txBody>
      </p:sp>
      <p:sp>
        <p:nvSpPr>
          <p:cNvPr id="149" name="CustomShape 3"/>
          <p:cNvSpPr/>
          <p:nvPr/>
        </p:nvSpPr>
        <p:spPr>
          <a:xfrm>
            <a:off x="355680" y="2171880"/>
            <a:ext cx="11577960" cy="17359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sk-SK" sz="3600" b="0" strike="noStrike" spc="-1">
                <a:solidFill>
                  <a:srgbClr val="002060"/>
                </a:solidFill>
                <a:latin typeface="Calibri"/>
                <a:ea typeface="Calibri"/>
              </a:rPr>
              <a:t> Základní orientace na obloze</a:t>
            </a:r>
            <a:endParaRPr lang="sk-SK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k-SK" sz="2400" b="0" strike="noStrike" spc="-1">
                <a:solidFill>
                  <a:srgbClr val="002060"/>
                </a:solidFill>
                <a:latin typeface="Calibri"/>
                <a:ea typeface="Calibri"/>
              </a:rPr>
              <a:t> Nejviditelnější souhvězdí. Polárka. Objekty hlubokého vesmíru. Messierův katalog a nový všeobecný katalog.</a:t>
            </a:r>
            <a:endParaRPr lang="sk-SK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sk-SK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2057</Words>
  <Application>Microsoft Macintosh PowerPoint</Application>
  <PresentationFormat>Widescreen</PresentationFormat>
  <Paragraphs>135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Franklin Gothic Book</vt:lpstr>
      <vt:lpstr>StarSymbol</vt:lpstr>
      <vt:lpstr>Symbol</vt:lpstr>
      <vt:lpstr>Times New Roman</vt:lpstr>
      <vt:lpstr>Verdana</vt:lpstr>
      <vt:lpstr>Verdana Bold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Andrea Vadasova</dc:creator>
  <dc:description/>
  <cp:lastModifiedBy>Microsoft Office User</cp:lastModifiedBy>
  <cp:revision>27</cp:revision>
  <dcterms:modified xsi:type="dcterms:W3CDTF">2020-11-24T16:53:59Z</dcterms:modified>
  <dc:language>sk-SK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Širokouhlá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