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383" r:id="rId4"/>
    <p:sldId id="259" r:id="rId5"/>
    <p:sldId id="260" r:id="rId6"/>
    <p:sldId id="261" r:id="rId7"/>
    <p:sldId id="262" r:id="rId8"/>
    <p:sldId id="263" r:id="rId9"/>
    <p:sldId id="264" r:id="rId10"/>
    <p:sldId id="340" r:id="rId11"/>
    <p:sldId id="268" r:id="rId12"/>
    <p:sldId id="368" r:id="rId13"/>
    <p:sldId id="369" r:id="rId14"/>
    <p:sldId id="371" r:id="rId15"/>
    <p:sldId id="370" r:id="rId16"/>
    <p:sldId id="372" r:id="rId17"/>
    <p:sldId id="373" r:id="rId18"/>
    <p:sldId id="374" r:id="rId19"/>
    <p:sldId id="375" r:id="rId20"/>
    <p:sldId id="376" r:id="rId21"/>
    <p:sldId id="377" r:id="rId22"/>
    <p:sldId id="378" r:id="rId23"/>
    <p:sldId id="379" r:id="rId24"/>
    <p:sldId id="380" r:id="rId25"/>
    <p:sldId id="381" r:id="rId26"/>
    <p:sldId id="382" r:id="rId27"/>
    <p:sldId id="316" r:id="rId28"/>
    <p:sldId id="317" r:id="rId29"/>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FBFBF"/>
    <a:srgbClr val="FFFF69"/>
    <a:srgbClr val="E3E3E4"/>
    <a:srgbClr val="FFFFFF"/>
    <a:srgbClr val="92D050"/>
    <a:srgbClr val="00206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2" autoAdjust="0"/>
    <p:restoredTop sz="93829" autoAdjust="0"/>
  </p:normalViewPr>
  <p:slideViewPr>
    <p:cSldViewPr snapToGrid="0">
      <p:cViewPr varScale="1">
        <p:scale>
          <a:sx n="81" d="100"/>
          <a:sy n="81" d="100"/>
        </p:scale>
        <p:origin x="126" y="168"/>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Autor foto nejvýchodnější bod ČR: Petr </a:t>
            </a:r>
            <a:r>
              <a:rPr lang="cs-CZ" dirty="0" err="1"/>
              <a:t>Bukovjan</a:t>
            </a:r>
            <a:r>
              <a:rPr lang="cs-CZ" dirty="0"/>
              <a:t> (pořízeno 11. 8. 2018)</a:t>
            </a:r>
          </a:p>
          <a:p>
            <a:r>
              <a:rPr lang="pt-BR" dirty="0"/>
              <a:t>Autor</a:t>
            </a:r>
            <a:r>
              <a:rPr lang="cs-CZ" dirty="0"/>
              <a:t> foto nejzápadnější bod ČR</a:t>
            </a:r>
            <a:r>
              <a:rPr lang="pt-BR" dirty="0"/>
              <a:t>: Vaclav Jezek As (pořízeno 13. 8. 2019)</a:t>
            </a:r>
          </a:p>
        </p:txBody>
      </p:sp>
    </p:spTree>
    <p:extLst>
      <p:ext uri="{BB962C8B-B14F-4D97-AF65-F5344CB8AC3E}">
        <p14:creationId xmlns:p14="http://schemas.microsoft.com/office/powerpoint/2010/main" val="93720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0824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72566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68427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5239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77900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85437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51" name="Shape 51"/>
          <p:cNvSpPr>
            <a:spLocks noGrp="1"/>
          </p:cNvSpPr>
          <p:nvPr>
            <p:ph type="title"/>
          </p:nvPr>
        </p:nvSpPr>
        <p:spPr>
          <a:xfrm>
            <a:off x="1524000" y="0"/>
            <a:ext cx="9144000" cy="3509963"/>
          </a:xfrm>
          <a:prstGeom prst="rect">
            <a:avLst/>
          </a:prstGeom>
        </p:spPr>
        <p:txBody>
          <a:bodyPr lIns="0" tIns="0" rIns="0" bIns="0" anchor="b"/>
          <a:lstStyle>
            <a:lvl1pPr algn="ctr">
              <a:defRPr sz="6000"/>
            </a:lvl1pPr>
          </a:lstStyle>
          <a:p>
            <a:pPr lvl="0">
              <a:defRPr sz="1800"/>
            </a:pPr>
            <a:r>
              <a:rPr sz="6000"/>
              <a:t>Title Text</a:t>
            </a:r>
          </a:p>
        </p:txBody>
      </p:sp>
      <p:sp>
        <p:nvSpPr>
          <p:cNvPr id="52" name="Shape 52"/>
          <p:cNvSpPr>
            <a:spLocks noGrp="1"/>
          </p:cNvSpPr>
          <p:nvPr>
            <p:ph type="body" idx="1"/>
          </p:nvPr>
        </p:nvSpPr>
        <p:spPr>
          <a:xfrm>
            <a:off x="1524000" y="3602037"/>
            <a:ext cx="9144000" cy="3255963"/>
          </a:xfrm>
          <a:prstGeom prst="rect">
            <a:avLst/>
          </a:prstGeom>
        </p:spPr>
        <p:txBody>
          <a:bodyPr lIns="0" tIns="0" rIns="0" bIns="0"/>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21.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rocenka.observatory.cz/2019/slunce.html"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kalendar.beda.cz/o-casu" TargetMode="Externa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1085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r>
              <a:rPr lang="cs-CZ" sz="5400" b="1" dirty="0">
                <a:solidFill>
                  <a:srgbClr val="843C0B"/>
                </a:solidFill>
                <a:latin typeface="Franklin Gothic Book"/>
                <a:ea typeface="Franklin Gothic Book"/>
                <a:cs typeface="Franklin Gothic Book"/>
                <a:sym typeface="Franklin Gothic Book"/>
              </a:rPr>
              <a:t>Tréninkový program pro učitele (O2)</a:t>
            </a:r>
          </a:p>
          <a:p>
            <a:pPr lvl="0" algn="ctr"/>
            <a:endParaRPr lang="cs-CZ" sz="1000" dirty="0"/>
          </a:p>
          <a:p>
            <a:pPr lvl="0" algn="ctr"/>
            <a:r>
              <a:rPr lang="cs-CZ" sz="4400" b="1" dirty="0">
                <a:solidFill>
                  <a:srgbClr val="002060"/>
                </a:solidFill>
              </a:rPr>
              <a:t>Modul #4</a:t>
            </a:r>
          </a:p>
          <a:p>
            <a:pPr lvl="0" algn="ctr"/>
            <a:r>
              <a:rPr lang="cs-CZ" sz="4400" b="1" u="sng" dirty="0">
                <a:solidFill>
                  <a:srgbClr val="002060"/>
                </a:solidFill>
              </a:rPr>
              <a:t>Objevování vesmíru</a:t>
            </a:r>
            <a:br>
              <a:rPr lang="cs-CZ" sz="4400" b="1" dirty="0">
                <a:solidFill>
                  <a:srgbClr val="002060"/>
                </a:solidFill>
              </a:rPr>
            </a:br>
            <a:r>
              <a:rPr lang="cs-CZ" sz="4400" b="1" dirty="0">
                <a:solidFill>
                  <a:srgbClr val="002060"/>
                </a:solidFill>
              </a:rPr>
              <a:t>Pásmový čas, sluneční časy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Teoretický obsah</a:t>
            </a:r>
            <a:endParaRPr sz="4400" u="sng" dirty="0">
              <a:solidFill>
                <a:srgbClr val="002060"/>
              </a:solidFill>
            </a:endParaRPr>
          </a:p>
        </p:txBody>
      </p:sp>
      <p:sp>
        <p:nvSpPr>
          <p:cNvPr id="138" name="Shape 138"/>
          <p:cNvSpPr/>
          <p:nvPr/>
        </p:nvSpPr>
        <p:spPr>
          <a:xfrm>
            <a:off x="249958" y="1830053"/>
            <a:ext cx="11685322" cy="28007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4</a:t>
            </a:r>
            <a:r>
              <a:rPr sz="3600" dirty="0">
                <a:solidFill>
                  <a:srgbClr val="002060"/>
                </a:solidFill>
              </a:rPr>
              <a:t>.</a:t>
            </a:r>
            <a:r>
              <a:rPr lang="cs-CZ" sz="3600" dirty="0">
                <a:solidFill>
                  <a:srgbClr val="002060"/>
                </a:solidFill>
              </a:rPr>
              <a:t>1</a:t>
            </a:r>
            <a:r>
              <a:rPr sz="3600" dirty="0">
                <a:solidFill>
                  <a:srgbClr val="002060"/>
                </a:solidFill>
              </a:rPr>
              <a:t> </a:t>
            </a:r>
            <a:r>
              <a:rPr lang="cs-CZ" sz="3600" dirty="0">
                <a:solidFill>
                  <a:srgbClr val="002060"/>
                </a:solidFill>
              </a:rPr>
              <a:t>Časy</a:t>
            </a:r>
            <a:endParaRPr sz="3600" dirty="0">
              <a:solidFill>
                <a:srgbClr val="002060"/>
              </a:solidFill>
            </a:endParaRPr>
          </a:p>
          <a:p>
            <a:pPr marL="661736" lvl="1" indent="-280736">
              <a:buSzPct val="100000"/>
              <a:buChar char="•"/>
            </a:pPr>
            <a:r>
              <a:rPr lang="cs-CZ" sz="2800" dirty="0">
                <a:solidFill>
                  <a:srgbClr val="002060"/>
                </a:solidFill>
              </a:rPr>
              <a:t>Pravý sluneční čas a střední sluneční čas;</a:t>
            </a:r>
          </a:p>
          <a:p>
            <a:pPr marL="661736" lvl="1" indent="-280736">
              <a:buSzPct val="100000"/>
              <a:buChar char="•"/>
            </a:pPr>
            <a:r>
              <a:rPr lang="cs-CZ" sz="2800" dirty="0">
                <a:solidFill>
                  <a:srgbClr val="002060"/>
                </a:solidFill>
              </a:rPr>
              <a:t>hvězdný čas;</a:t>
            </a:r>
          </a:p>
          <a:p>
            <a:pPr marL="661736" lvl="1" indent="-280736">
              <a:buSzPct val="100000"/>
              <a:buChar char="•"/>
            </a:pPr>
            <a:r>
              <a:rPr lang="cs-CZ" sz="2800" dirty="0">
                <a:solidFill>
                  <a:srgbClr val="002060"/>
                </a:solidFill>
              </a:rPr>
              <a:t>světový koordinovaný čas;</a:t>
            </a:r>
          </a:p>
          <a:p>
            <a:pPr marL="661736" lvl="1" indent="-280736">
              <a:buSzPct val="100000"/>
              <a:buChar char="•"/>
            </a:pPr>
            <a:r>
              <a:rPr lang="cs-CZ" sz="2800" dirty="0">
                <a:solidFill>
                  <a:srgbClr val="002060"/>
                </a:solidFill>
              </a:rPr>
              <a:t>pásmový čas;</a:t>
            </a:r>
          </a:p>
          <a:p>
            <a:pPr marL="661736" lvl="1" indent="-280736">
              <a:buSzPct val="100000"/>
              <a:buChar char="•"/>
            </a:pPr>
            <a:r>
              <a:rPr lang="cs-CZ" sz="2800" dirty="0">
                <a:solidFill>
                  <a:srgbClr val="002060"/>
                </a:solidFill>
              </a:rPr>
              <a:t>měření času hodinami.</a:t>
            </a:r>
          </a:p>
        </p:txBody>
      </p:sp>
    </p:spTree>
    <p:extLst>
      <p:ext uri="{BB962C8B-B14F-4D97-AF65-F5344CB8AC3E}">
        <p14:creationId xmlns:p14="http://schemas.microsoft.com/office/powerpoint/2010/main" val="30562584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Seznam praktických cvičení</a:t>
            </a:r>
            <a:endParaRPr sz="4400" u="sng" dirty="0">
              <a:solidFill>
                <a:srgbClr val="002060"/>
              </a:solidFill>
            </a:endParaRPr>
          </a:p>
        </p:txBody>
      </p:sp>
      <p:sp>
        <p:nvSpPr>
          <p:cNvPr id="156" name="Shape 156"/>
          <p:cNvSpPr/>
          <p:nvPr/>
        </p:nvSpPr>
        <p:spPr>
          <a:xfrm>
            <a:off x="261256" y="1941135"/>
            <a:ext cx="11685322"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Clr>
                <a:srgbClr val="002060"/>
              </a:buClr>
              <a:buSzPct val="100000"/>
            </a:pPr>
            <a:r>
              <a:rPr lang="pl-PL" sz="1600" dirty="0">
                <a:solidFill>
                  <a:srgbClr val="002060"/>
                </a:solidFill>
                <a:hlinkClick r:id="rId4" action="ppaction://hlinksldjump"/>
              </a:rPr>
              <a:t>4.1.1	Pásmový čas</a:t>
            </a:r>
            <a:endParaRPr lang="pl-PL" sz="1600" dirty="0">
              <a:solidFill>
                <a:srgbClr val="002060"/>
              </a:solidFill>
            </a:endParaRPr>
          </a:p>
          <a:p>
            <a:pPr lvl="0">
              <a:buClr>
                <a:srgbClr val="002060"/>
              </a:buClr>
              <a:buSzPct val="100000"/>
            </a:pPr>
            <a:r>
              <a:rPr lang="pl-PL" sz="1600" dirty="0">
                <a:solidFill>
                  <a:srgbClr val="002060"/>
                </a:solidFill>
                <a:hlinkClick r:id="rId5" action="ppaction://hlinksldjump"/>
              </a:rPr>
              <a:t>4.1.2	Střední sluneční čas a pravý sluneční čas</a:t>
            </a:r>
            <a:endParaRPr lang="pl-PL" sz="1600" dirty="0">
              <a:solidFill>
                <a:srgbClr val="002060"/>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174" name="Shape 174"/>
          <p:cNvSpPr/>
          <p:nvPr/>
        </p:nvSpPr>
        <p:spPr>
          <a:xfrm>
            <a:off x="261256" y="3114854"/>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Materiály a nářadí: </a:t>
            </a:r>
            <a:r>
              <a:rPr lang="cs-CZ" sz="2800" dirty="0">
                <a:solidFill>
                  <a:srgbClr val="002060"/>
                </a:solidFill>
              </a:rPr>
              <a:t>Mapa ČR, mapa světa, mapa časových pásem</a:t>
            </a:r>
            <a:endParaRPr lang="cs-CZ" sz="3600" dirty="0">
              <a:solidFill>
                <a:srgbClr val="002060"/>
              </a:solidFill>
            </a:endParaRPr>
          </a:p>
        </p:txBody>
      </p:sp>
      <p:sp>
        <p:nvSpPr>
          <p:cNvPr id="175" name="Shape 175"/>
          <p:cNvSpPr/>
          <p:nvPr/>
        </p:nvSpPr>
        <p:spPr>
          <a:xfrm>
            <a:off x="261256" y="4064385"/>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se seznámí s pojmem pásmový čas a s jeho uplatněním v různých místech naší republiky i v různých lokalitách na světě. Úlohy jsou voleny tak, aby vedly k pochopení podstaty pásmového času.</a:t>
            </a:r>
          </a:p>
        </p:txBody>
      </p:sp>
      <p:sp>
        <p:nvSpPr>
          <p:cNvPr id="176" name="Shape 176"/>
          <p:cNvSpPr/>
          <p:nvPr/>
        </p:nvSpPr>
        <p:spPr>
          <a:xfrm>
            <a:off x="261256" y="1734436"/>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Metodická část: </a:t>
            </a:r>
            <a:r>
              <a:rPr lang="cs-CZ" sz="2800" dirty="0">
                <a:solidFill>
                  <a:srgbClr val="002060"/>
                </a:solidFill>
              </a:rPr>
              <a:t>Aktivita je zaměřena na práci s mapou a výpočty na kalkulačce.</a:t>
            </a:r>
          </a:p>
        </p:txBody>
      </p:sp>
    </p:spTree>
    <p:extLst>
      <p:ext uri="{BB962C8B-B14F-4D97-AF65-F5344CB8AC3E}">
        <p14:creationId xmlns:p14="http://schemas.microsoft.com/office/powerpoint/2010/main" val="33228438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2" name="Obdélník 1"/>
          <p:cNvSpPr/>
          <p:nvPr/>
        </p:nvSpPr>
        <p:spPr>
          <a:xfrm>
            <a:off x="261256" y="1505728"/>
            <a:ext cx="6449963" cy="369332"/>
          </a:xfrm>
          <a:prstGeom prst="rect">
            <a:avLst/>
          </a:prstGeom>
        </p:spPr>
        <p:txBody>
          <a:bodyPr wrap="square">
            <a:spAutoFit/>
          </a:bodyPr>
          <a:lstStyle/>
          <a:p>
            <a:r>
              <a:rPr lang="sk-SK"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commons.wikimedia.org/</a:t>
            </a:r>
            <a:r>
              <a:rPr lang="sk-SK"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wiki</a:t>
            </a:r>
            <a:r>
              <a:rPr lang="sk-SK"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sk-SK"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File:World_Time_Zones_Map.png</a:t>
            </a:r>
            <a:endParaRPr lang="cs-CZ"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a:stretch>
            <a:fillRect/>
          </a:stretch>
        </p:blipFill>
        <p:spPr>
          <a:xfrm>
            <a:off x="261256" y="1833756"/>
            <a:ext cx="6906460" cy="3720856"/>
          </a:xfrm>
          <a:prstGeom prst="rect">
            <a:avLst/>
          </a:prstGeom>
        </p:spPr>
      </p:pic>
    </p:spTree>
    <p:extLst>
      <p:ext uri="{BB962C8B-B14F-4D97-AF65-F5344CB8AC3E}">
        <p14:creationId xmlns:p14="http://schemas.microsoft.com/office/powerpoint/2010/main" val="68487885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4" name="Obdélník 3"/>
          <p:cNvSpPr/>
          <p:nvPr/>
        </p:nvSpPr>
        <p:spPr>
          <a:xfrm>
            <a:off x="261255" y="1690394"/>
            <a:ext cx="11493209" cy="646331"/>
          </a:xfrm>
          <a:prstGeom prst="rect">
            <a:avLst/>
          </a:prstGeom>
        </p:spPr>
        <p:txBody>
          <a:bodyPr wrap="square">
            <a:spAutoFit/>
          </a:bodyPr>
          <a:lstStyle/>
          <a:p>
            <a:pPr marL="342900" indent="-342900">
              <a:buFont typeface="+mj-lt"/>
              <a:buAutoNum type="arabicPeriod"/>
            </a:pPr>
            <a:r>
              <a:rPr lang="cs-CZ" dirty="0">
                <a:latin typeface="Calibri" panose="020F0502020204030204" pitchFamily="34" charset="0"/>
                <a:ea typeface="Times New Roman" panose="02020603050405020304" pitchFamily="18" charset="0"/>
                <a:cs typeface="Calibri" panose="020F0502020204030204" pitchFamily="34" charset="0"/>
              </a:rPr>
              <a:t>Najděte na mapě ČR některé město, které leží na 15. poledníku východní délky. Dále najděte nejvýchodnější bod </a:t>
            </a:r>
            <a:br>
              <a:rPr lang="cs-CZ" dirty="0">
                <a:latin typeface="Calibri" panose="020F0502020204030204" pitchFamily="34" charset="0"/>
                <a:ea typeface="Times New Roman" panose="02020603050405020304" pitchFamily="18" charset="0"/>
                <a:cs typeface="Calibri" panose="020F0502020204030204" pitchFamily="34" charset="0"/>
              </a:rPr>
            </a:br>
            <a:r>
              <a:rPr lang="cs-CZ" dirty="0">
                <a:latin typeface="Calibri" panose="020F0502020204030204" pitchFamily="34" charset="0"/>
                <a:ea typeface="Times New Roman" panose="02020603050405020304" pitchFamily="18" charset="0"/>
                <a:cs typeface="Calibri" panose="020F0502020204030204" pitchFamily="34" charset="0"/>
              </a:rPr>
              <a:t>a nejzápadnější bod. Určete jejich zeměpisné souřadnice.</a:t>
            </a:r>
            <a:endParaRPr lang="cs-CZ" dirty="0">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746" y="2354603"/>
            <a:ext cx="5356186" cy="3094685"/>
          </a:xfrm>
          <a:prstGeom prst="rect">
            <a:avLst/>
          </a:prstGeom>
        </p:spPr>
      </p:pic>
      <p:sp>
        <p:nvSpPr>
          <p:cNvPr id="12" name="Ovál 11"/>
          <p:cNvSpPr/>
          <p:nvPr/>
        </p:nvSpPr>
        <p:spPr>
          <a:xfrm>
            <a:off x="5445226" y="4678583"/>
            <a:ext cx="73742" cy="73742"/>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Ovál 15"/>
          <p:cNvSpPr/>
          <p:nvPr/>
        </p:nvSpPr>
        <p:spPr>
          <a:xfrm>
            <a:off x="8507190" y="4123412"/>
            <a:ext cx="73742" cy="73742"/>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Ovál 16"/>
          <p:cNvSpPr/>
          <p:nvPr/>
        </p:nvSpPr>
        <p:spPr>
          <a:xfrm>
            <a:off x="3224746" y="3271405"/>
            <a:ext cx="73742" cy="73742"/>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14" name="Přímá spojnice se šipkou 13"/>
          <p:cNvCxnSpPr>
            <a:endCxn id="12" idx="2"/>
          </p:cNvCxnSpPr>
          <p:nvPr/>
        </p:nvCxnSpPr>
        <p:spPr>
          <a:xfrm flipV="1">
            <a:off x="3310978" y="4715454"/>
            <a:ext cx="2134248" cy="277345"/>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sp>
        <p:nvSpPr>
          <p:cNvPr id="18" name="TextovéPole 17"/>
          <p:cNvSpPr txBox="1"/>
          <p:nvPr/>
        </p:nvSpPr>
        <p:spPr>
          <a:xfrm>
            <a:off x="966761" y="4802959"/>
            <a:ext cx="233172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např. Jindřichův</a:t>
            </a:r>
            <a:r>
              <a:rPr kumimoji="0" lang="cs-CZ" sz="1800" b="0" i="0" u="none" strike="noStrike" cap="none" spc="0" normalizeH="0" dirty="0">
                <a:ln>
                  <a:noFill/>
                </a:ln>
                <a:solidFill>
                  <a:srgbClr val="000000"/>
                </a:solidFill>
                <a:effectLst/>
                <a:uFillTx/>
                <a:latin typeface="Calibri"/>
                <a:ea typeface="Calibri"/>
                <a:cs typeface="Calibri"/>
                <a:sym typeface="Calibri"/>
              </a:rPr>
              <a:t> Hradec</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49°09'; 15°00'</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1" name="Obdélník 20"/>
          <p:cNvSpPr/>
          <p:nvPr/>
        </p:nvSpPr>
        <p:spPr>
          <a:xfrm>
            <a:off x="8188816" y="4433627"/>
            <a:ext cx="2959465" cy="369332"/>
          </a:xfrm>
          <a:prstGeom prst="rect">
            <a:avLst/>
          </a:prstGeom>
        </p:spPr>
        <p:txBody>
          <a:bodyPr wrap="none">
            <a:spAutoFit/>
          </a:bodyPr>
          <a:lstStyle/>
          <a:p>
            <a:r>
              <a:rPr lang="cs-CZ" dirty="0"/>
              <a:t>nejvýchodnější 49°55’; 18°52’</a:t>
            </a:r>
          </a:p>
        </p:txBody>
      </p:sp>
      <p:sp>
        <p:nvSpPr>
          <p:cNvPr id="25" name="Obdélník 24"/>
          <p:cNvSpPr/>
          <p:nvPr/>
        </p:nvSpPr>
        <p:spPr>
          <a:xfrm>
            <a:off x="1361054" y="2386663"/>
            <a:ext cx="2844048" cy="369332"/>
          </a:xfrm>
          <a:prstGeom prst="rect">
            <a:avLst/>
          </a:prstGeom>
        </p:spPr>
        <p:txBody>
          <a:bodyPr wrap="none">
            <a:spAutoFit/>
          </a:bodyPr>
          <a:lstStyle/>
          <a:p>
            <a:r>
              <a:rPr lang="cs-CZ" dirty="0"/>
              <a:t>nejzápadnější 50°15’; 12°05’</a:t>
            </a:r>
          </a:p>
        </p:txBody>
      </p:sp>
      <p:cxnSp>
        <p:nvCxnSpPr>
          <p:cNvPr id="26" name="Přímá spojnice se šipkou 25"/>
          <p:cNvCxnSpPr>
            <a:stCxn id="25" idx="2"/>
          </p:cNvCxnSpPr>
          <p:nvPr/>
        </p:nvCxnSpPr>
        <p:spPr>
          <a:xfrm>
            <a:off x="2783078" y="2755995"/>
            <a:ext cx="441668" cy="51541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cxnSp>
        <p:nvCxnSpPr>
          <p:cNvPr id="28" name="Přímá spojnice se šipkou 27"/>
          <p:cNvCxnSpPr>
            <a:stCxn id="21" idx="0"/>
            <a:endCxn id="16" idx="6"/>
          </p:cNvCxnSpPr>
          <p:nvPr/>
        </p:nvCxnSpPr>
        <p:spPr>
          <a:xfrm flipH="1" flipV="1">
            <a:off x="8580932" y="4160283"/>
            <a:ext cx="1087617" cy="273344"/>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1029" name="Obrázek 1028"/>
          <p:cNvPicPr>
            <a:picLocks noChangeAspect="1"/>
          </p:cNvPicPr>
          <p:nvPr/>
        </p:nvPicPr>
        <p:blipFill>
          <a:blip r:embed="rId6"/>
          <a:stretch>
            <a:fillRect/>
          </a:stretch>
        </p:blipFill>
        <p:spPr>
          <a:xfrm>
            <a:off x="8778913" y="2279004"/>
            <a:ext cx="2552034" cy="1687327"/>
          </a:xfrm>
          <a:prstGeom prst="rect">
            <a:avLst/>
          </a:prstGeom>
          <a:ln>
            <a:noFill/>
          </a:ln>
          <a:effectLst>
            <a:softEdge rad="112500"/>
          </a:effectLst>
        </p:spPr>
      </p:pic>
      <p:pic>
        <p:nvPicPr>
          <p:cNvPr id="1031" name="Obrázek 1030"/>
          <p:cNvPicPr>
            <a:picLocks noChangeAspect="1"/>
          </p:cNvPicPr>
          <p:nvPr/>
        </p:nvPicPr>
        <p:blipFill rotWithShape="1">
          <a:blip r:embed="rId7"/>
          <a:srcRect l="-2520" r="-1"/>
          <a:stretch/>
        </p:blipFill>
        <p:spPr>
          <a:xfrm>
            <a:off x="120771" y="2441408"/>
            <a:ext cx="1240284" cy="2152650"/>
          </a:xfrm>
          <a:prstGeom prst="rect">
            <a:avLst/>
          </a:prstGeom>
          <a:ln>
            <a:noFill/>
          </a:ln>
          <a:effectLst>
            <a:softEdge rad="112500"/>
          </a:effectLst>
        </p:spPr>
      </p:pic>
    </p:spTree>
    <p:extLst>
      <p:ext uri="{BB962C8B-B14F-4D97-AF65-F5344CB8AC3E}">
        <p14:creationId xmlns:p14="http://schemas.microsoft.com/office/powerpoint/2010/main" val="9850737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checkerboard(across)">
                                      <p:cBhvr>
                                        <p:cTn id="19" dur="500"/>
                                        <p:tgtEl>
                                          <p:spTgt spid="103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heckerboard(across)">
                                      <p:cBhvr>
                                        <p:cTn id="24" dur="500"/>
                                        <p:tgtEl>
                                          <p:spTgt spid="2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childTnLst>
                          </p:cTn>
                        </p:par>
                        <p:par>
                          <p:cTn id="38" fill="hold">
                            <p:stCondLst>
                              <p:cond delay="500"/>
                            </p:stCondLst>
                            <p:childTnLst>
                              <p:par>
                                <p:cTn id="39" presetID="2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par>
                          <p:cTn id="42" fill="hold">
                            <p:stCondLst>
                              <p:cond delay="1000"/>
                            </p:stCondLst>
                            <p:childTnLst>
                              <p:par>
                                <p:cTn id="43" presetID="5" presetClass="entr" presetSubtype="1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childTnLst>
                          </p:cTn>
                        </p:par>
                        <p:par>
                          <p:cTn id="46" fill="hold">
                            <p:stCondLst>
                              <p:cond delay="1500"/>
                            </p:stCondLst>
                            <p:childTnLst>
                              <p:par>
                                <p:cTn id="47" presetID="5" presetClass="entr" presetSubtype="10" fill="hold" nodeType="afterEffect">
                                  <p:stCondLst>
                                    <p:cond delay="0"/>
                                  </p:stCondLst>
                                  <p:childTnLst>
                                    <p:set>
                                      <p:cBhvr>
                                        <p:cTn id="48" dur="1" fill="hold">
                                          <p:stCondLst>
                                            <p:cond delay="0"/>
                                          </p:stCondLst>
                                        </p:cTn>
                                        <p:tgtEl>
                                          <p:spTgt spid="1029"/>
                                        </p:tgtEl>
                                        <p:attrNameLst>
                                          <p:attrName>style.visibility</p:attrName>
                                        </p:attrNameLst>
                                      </p:cBhvr>
                                      <p:to>
                                        <p:strVal val="visible"/>
                                      </p:to>
                                    </p:set>
                                    <p:animEffect transition="in" filter="checkerboard(across)">
                                      <p:cBhvr>
                                        <p:cTn id="4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p:bldP spid="21"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4" name="Obdélník 3"/>
          <p:cNvSpPr/>
          <p:nvPr/>
        </p:nvSpPr>
        <p:spPr>
          <a:xfrm>
            <a:off x="261255" y="1690394"/>
            <a:ext cx="11493209" cy="646331"/>
          </a:xfrm>
          <a:prstGeom prst="rect">
            <a:avLst/>
          </a:prstGeom>
        </p:spPr>
        <p:txBody>
          <a:bodyPr wrap="square">
            <a:spAutoFit/>
          </a:bodyPr>
          <a:lstStyle/>
          <a:p>
            <a:pPr marL="342900" indent="-342900">
              <a:buFont typeface="+mj-lt"/>
              <a:buAutoNum type="arabicPeriod" startAt="2"/>
            </a:pPr>
            <a:r>
              <a:rPr lang="cs-CZ" dirty="0">
                <a:latin typeface="Calibri" panose="020F0502020204030204" pitchFamily="34" charset="0"/>
                <a:ea typeface="Times New Roman" panose="02020603050405020304" pitchFamily="18" charset="0"/>
                <a:cs typeface="Calibri" panose="020F0502020204030204" pitchFamily="34" charset="0"/>
              </a:rPr>
              <a:t>Na 15. poledníku vychází v určitý den slunce v 6 hodin a zapadá v 18 hodin. V kolik hodin vychází a zapadá </a:t>
            </a:r>
            <a:br>
              <a:rPr lang="cs-CZ" dirty="0">
                <a:latin typeface="Calibri" panose="020F0502020204030204" pitchFamily="34" charset="0"/>
                <a:ea typeface="Times New Roman" panose="02020603050405020304" pitchFamily="18" charset="0"/>
                <a:cs typeface="Calibri" panose="020F0502020204030204" pitchFamily="34" charset="0"/>
              </a:rPr>
            </a:br>
            <a:r>
              <a:rPr lang="cs-CZ" dirty="0">
                <a:latin typeface="Calibri" panose="020F0502020204030204" pitchFamily="34" charset="0"/>
                <a:ea typeface="Times New Roman" panose="02020603050405020304" pitchFamily="18" charset="0"/>
                <a:cs typeface="Calibri" panose="020F0502020204030204" pitchFamily="34" charset="0"/>
              </a:rPr>
              <a:t>v nejvýchodnějším a nejzápadnějším místě ČR? Nadmořskou výšku místa a jeho okolí zanedbejte.</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7" y="2384946"/>
            <a:ext cx="10719759" cy="646331"/>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Rozdíl zeměpisných délek mezi nejvýchodnějším místem v ČR a 15. poledníkem je 3°52’, mezi nejzápadnějším místem v ČR a 15. poledníkem je 2°55’. </a:t>
            </a:r>
            <a:endParaRPr lang="cs-CZ" dirty="0">
              <a:latin typeface="Calibri" panose="020F0502020204030204" pitchFamily="34" charset="0"/>
              <a:cs typeface="Calibri" panose="020F0502020204030204" pitchFamily="34" charset="0"/>
            </a:endParaRPr>
          </a:p>
        </p:txBody>
      </p:sp>
      <p:sp>
        <p:nvSpPr>
          <p:cNvPr id="1035" name="Obdélník 1034"/>
          <p:cNvSpPr/>
          <p:nvPr/>
        </p:nvSpPr>
        <p:spPr>
          <a:xfrm>
            <a:off x="598096" y="3144555"/>
            <a:ext cx="10719759" cy="1477328"/>
          </a:xfrm>
          <a:prstGeom prst="rect">
            <a:avLst/>
          </a:prstGeom>
        </p:spPr>
        <p:txBody>
          <a:bodyPr wrap="square">
            <a:spAutoFit/>
          </a:bodyPr>
          <a:lstStyle/>
          <a:p>
            <a:r>
              <a:rPr lang="cs-CZ" dirty="0">
                <a:solidFill>
                  <a:srgbClr val="C00000"/>
                </a:solidFill>
              </a:rPr>
              <a:t>Protože rozdíl 15° zeměpisné délky znamená rozdíl 1 hodina (360 stupňů znamená 24 hodin), znamená 1° zeměpisné délky rozdíl 4 minuty.</a:t>
            </a:r>
          </a:p>
          <a:p>
            <a:endParaRPr lang="cs-CZ" dirty="0">
              <a:solidFill>
                <a:srgbClr val="C00000"/>
              </a:solidFill>
            </a:endParaRPr>
          </a:p>
          <a:p>
            <a:r>
              <a:rPr lang="cs-CZ" dirty="0">
                <a:solidFill>
                  <a:srgbClr val="C00000"/>
                </a:solidFill>
              </a:rPr>
              <a:t>V nejvýchodnějším místě ČR slunce vychází a zapadá o 15,5 minut dříve, </a:t>
            </a:r>
            <a:br>
              <a:rPr lang="cs-CZ" dirty="0">
                <a:solidFill>
                  <a:srgbClr val="C00000"/>
                </a:solidFill>
              </a:rPr>
            </a:br>
            <a:r>
              <a:rPr lang="cs-CZ" dirty="0">
                <a:solidFill>
                  <a:srgbClr val="C00000"/>
                </a:solidFill>
              </a:rPr>
              <a:t>v nejzápadnějším místě o 11,5 minut později.</a:t>
            </a:r>
          </a:p>
        </p:txBody>
      </p:sp>
    </p:spTree>
    <p:extLst>
      <p:ext uri="{BB962C8B-B14F-4D97-AF65-F5344CB8AC3E}">
        <p14:creationId xmlns:p14="http://schemas.microsoft.com/office/powerpoint/2010/main" val="25565829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4" name="Obdélník 3"/>
          <p:cNvSpPr/>
          <p:nvPr/>
        </p:nvSpPr>
        <p:spPr>
          <a:xfrm>
            <a:off x="261255" y="1690394"/>
            <a:ext cx="11493209" cy="369332"/>
          </a:xfrm>
          <a:prstGeom prst="rect">
            <a:avLst/>
          </a:prstGeom>
        </p:spPr>
        <p:txBody>
          <a:bodyPr wrap="square">
            <a:spAutoFit/>
          </a:bodyPr>
          <a:lstStyle/>
          <a:p>
            <a:pPr marL="342900" indent="-342900">
              <a:buFont typeface="+mj-lt"/>
              <a:buAutoNum type="arabicPeriod" startAt="3"/>
            </a:pPr>
            <a:r>
              <a:rPr lang="cs-CZ" dirty="0">
                <a:latin typeface="Calibri" panose="020F0502020204030204" pitchFamily="34" charset="0"/>
                <a:ea typeface="Times New Roman" panose="02020603050405020304" pitchFamily="18" charset="0"/>
                <a:cs typeface="Calibri" panose="020F0502020204030204" pitchFamily="34" charset="0"/>
              </a:rPr>
              <a:t>Najdi na mapě místo, na kterém ve stejný den vychází slunce v 5 h 50 minut.</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279004"/>
            <a:ext cx="10719759" cy="1477328"/>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Rozdíl 10 minut znamená rozdíl 2,5° zeměpisné délky oproti poledníku 15°. </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Hledané místo proto leží na poledníku 17,5°. </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Na tomto poledníku se nachází například město Tlumačov.</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3106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4" name="Obdélník 3"/>
          <p:cNvSpPr/>
          <p:nvPr/>
        </p:nvSpPr>
        <p:spPr>
          <a:xfrm>
            <a:off x="261255" y="1690394"/>
            <a:ext cx="11493209" cy="646331"/>
          </a:xfrm>
          <a:prstGeom prst="rect">
            <a:avLst/>
          </a:prstGeom>
        </p:spPr>
        <p:txBody>
          <a:bodyPr wrap="square">
            <a:spAutoFit/>
          </a:bodyPr>
          <a:lstStyle/>
          <a:p>
            <a:pPr marL="342900" indent="-342900">
              <a:buFont typeface="+mj-lt"/>
              <a:buAutoNum type="arabicPeriod" startAt="4"/>
            </a:pPr>
            <a:r>
              <a:rPr lang="cs-CZ" dirty="0"/>
              <a:t>V Plzni zapadlo slunce v 16 h 16 minut. V kolik hodin zapadlo slunce ve Žďáru nad Sázavou? Nadmořskou výšku obou měst a jejich okolí zanedbejte.</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336725"/>
            <a:ext cx="10719759" cy="646331"/>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Plzeň 49°44’; 13°23’; Žďár nad Sázavou 49°34’; 15°56’; rozdíl zeměpisných délek je 2°33’. Rozdíl časů západu slunce je 10,2 minuty. Západ slunce se ve Žďáru nad Sázavou uskutečnil v 16 hodin 6 minut.</a:t>
            </a:r>
            <a:endParaRPr lang="cs-CZ" dirty="0">
              <a:latin typeface="Calibri" panose="020F0502020204030204" pitchFamily="34" charset="0"/>
              <a:cs typeface="Calibri" panose="020F0502020204030204" pitchFamily="34" charset="0"/>
            </a:endParaRPr>
          </a:p>
        </p:txBody>
      </p:sp>
      <p:sp>
        <p:nvSpPr>
          <p:cNvPr id="8" name="Obdélník 7"/>
          <p:cNvSpPr/>
          <p:nvPr/>
        </p:nvSpPr>
        <p:spPr>
          <a:xfrm>
            <a:off x="598096" y="3036617"/>
            <a:ext cx="10719759" cy="2031325"/>
          </a:xfrm>
          <a:prstGeom prst="rect">
            <a:avLst/>
          </a:prstGeom>
        </p:spPr>
        <p:txBody>
          <a:bodyPr wrap="square">
            <a:spAutoFit/>
          </a:bodyPr>
          <a:lstStyle/>
          <a:p>
            <a:r>
              <a:rPr lang="cs-CZ" dirty="0">
                <a:solidFill>
                  <a:srgbClr val="002060"/>
                </a:solidFill>
                <a:latin typeface="Calibri" panose="020F0502020204030204" pitchFamily="34" charset="0"/>
                <a:ea typeface="Times New Roman" panose="02020603050405020304" pitchFamily="18" charset="0"/>
                <a:cs typeface="Calibri" panose="020F0502020204030204" pitchFamily="34" charset="0"/>
              </a:rPr>
              <a:t>V tomto případě uvažujeme pouze rozdíl zeměpisných délek, což je na úrovni základní školy dostatečné.</a:t>
            </a:r>
          </a:p>
          <a:p>
            <a:r>
              <a:rPr lang="cs-CZ" dirty="0">
                <a:solidFill>
                  <a:srgbClr val="002060"/>
                </a:solidFill>
                <a:latin typeface="Calibri" panose="020F0502020204030204" pitchFamily="34" charset="0"/>
                <a:ea typeface="Times New Roman" panose="02020603050405020304" pitchFamily="18" charset="0"/>
                <a:cs typeface="Calibri" panose="020F0502020204030204" pitchFamily="34" charset="0"/>
              </a:rPr>
              <a:t>Pokud by se výrazněji lišila i zeměpisná šířka (zde se liší pouze o 10 úhlových minut), je nutné provést korekci na zeměpisnou šířku, která ovšem přesahuje učivo základní školy. Pro zájemce je popis k dispozici ve Hvězdářské ročence, např. </a:t>
            </a:r>
            <a:r>
              <a:rPr lang="cs-CZ" dirty="0">
                <a:solidFill>
                  <a:srgbClr val="002060"/>
                </a:solidFill>
                <a:hlinkClick r:id="rId5">
                  <a:extLst>
                    <a:ext uri="{A12FA001-AC4F-418D-AE19-62706E023703}">
                      <ahyp:hlinkClr xmlns:ahyp="http://schemas.microsoft.com/office/drawing/2018/hyperlinkcolor" val="tx"/>
                    </a:ext>
                  </a:extLst>
                </a:hlinkClick>
              </a:rPr>
              <a:t>rocenka.observatory.cz/2019/slunce.html</a:t>
            </a:r>
            <a:r>
              <a:rPr lang="cs-CZ" dirty="0">
                <a:solidFill>
                  <a:srgbClr val="002060"/>
                </a:solidFill>
              </a:rPr>
              <a:t>. Do zadání by se muselo doplnit datum západu slunce, aby se dal zjistit azimut západu.</a:t>
            </a:r>
          </a:p>
          <a:p>
            <a:r>
              <a:rPr lang="cs-CZ" dirty="0">
                <a:solidFill>
                  <a:srgbClr val="002060"/>
                </a:solidFill>
                <a:latin typeface="Calibri" panose="020F0502020204030204" pitchFamily="34" charset="0"/>
                <a:cs typeface="Calibri" panose="020F0502020204030204" pitchFamily="34" charset="0"/>
              </a:rPr>
              <a:t>Slunce zapadá v Plzni v 16 h 16 min dne 1. ledna v azimutu 234° (astronomický azimut je 54°, počítán od jihu). Chyba v určení západu slunce na zeměpisnou šířku by v tomto případě byla menší než 1 minuta.</a:t>
            </a:r>
          </a:p>
        </p:txBody>
      </p:sp>
    </p:spTree>
    <p:extLst>
      <p:ext uri="{BB962C8B-B14F-4D97-AF65-F5344CB8AC3E}">
        <p14:creationId xmlns:p14="http://schemas.microsoft.com/office/powerpoint/2010/main" val="31576080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4" name="Obdélník 3"/>
          <p:cNvSpPr/>
          <p:nvPr/>
        </p:nvSpPr>
        <p:spPr>
          <a:xfrm>
            <a:off x="261255" y="1690394"/>
            <a:ext cx="11493209" cy="369332"/>
          </a:xfrm>
          <a:prstGeom prst="rect">
            <a:avLst/>
          </a:prstGeom>
        </p:spPr>
        <p:txBody>
          <a:bodyPr wrap="square">
            <a:spAutoFit/>
          </a:bodyPr>
          <a:lstStyle/>
          <a:p>
            <a:pPr marL="342900" indent="-342900">
              <a:buFont typeface="+mj-lt"/>
              <a:buAutoNum type="arabicPeriod" startAt="5"/>
            </a:pPr>
            <a:r>
              <a:rPr lang="cs-CZ" dirty="0"/>
              <a:t>V Praze je 3. prosince 6.00 hodin pásmového času. Jaké je datum a jaký čas v Tokiu, v Sydney, v Káhiře, v Ottawě?</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336725"/>
            <a:ext cx="10719759" cy="2585323"/>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Tokio leží v pásmu s časem o 9 hodin posunutém vůči světovému času. Je zde o 8 hodin více než v Praze, tedy 3. prosince 14 h. </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V Sydney (+10 hodin oproti světovému času) je 15 hodin. </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V Káhiře (+ 2 hodiny) je 7 hodin.</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Ottawa je v pásmu s časem menším o 5 hodin vůči světovému času. Je tam proto o 6 hodin méně než v Praze, nastává zde tedy půlnoc z 2. na 3. prosince.</a:t>
            </a:r>
          </a:p>
        </p:txBody>
      </p:sp>
    </p:spTree>
    <p:extLst>
      <p:ext uri="{BB962C8B-B14F-4D97-AF65-F5344CB8AC3E}">
        <p14:creationId xmlns:p14="http://schemas.microsoft.com/office/powerpoint/2010/main" val="20958886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4" name="Obdélník 3"/>
          <p:cNvSpPr/>
          <p:nvPr/>
        </p:nvSpPr>
        <p:spPr>
          <a:xfrm>
            <a:off x="261255" y="1690394"/>
            <a:ext cx="11493209" cy="1200329"/>
          </a:xfrm>
          <a:prstGeom prst="rect">
            <a:avLst/>
          </a:prstGeom>
        </p:spPr>
        <p:txBody>
          <a:bodyPr wrap="square">
            <a:spAutoFit/>
          </a:bodyPr>
          <a:lstStyle/>
          <a:p>
            <a:pPr marL="342900" indent="-342900">
              <a:buFont typeface="+mj-lt"/>
              <a:buAutoNum type="arabicPeriod" startAt="6"/>
            </a:pPr>
            <a:r>
              <a:rPr lang="cs-CZ" dirty="0"/>
              <a:t>U pásmových časů se často zjednodušeně uvádí, že je Země rozdělena do 12 pásem ohraničených poledníky s šířkou pásma 15 stupňů, ve kterých je pásmový čas dán časem poledníku ležícího uprostřed daného pásma. S využitím mapy časových pásem uveďte, jaké další faktory ovlivňují, jaký pásmový čas se v daném místě využívá. Existují místa, v nichž se pásmový čas liší od světového času o dobu, kterou nelze vyjádřit v celých hodinách?</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3102737"/>
            <a:ext cx="10719759" cy="2031325"/>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Velmi podstatným faktorem ovlivňujícím, jaký pásmový čas se v daném místě používá, jsou hranice státu nebo skupiny států.</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Na některých ostrovech v jižních zeměpisných šířkách je využíván čas lišící se o liché násobky půlhodin. Například Kokosové ostrovy (+6,5 h), Andamanské a Nikobarské ostrovy (+5,5 h), ale například i střední část Austrálie </a:t>
            </a:r>
            <a:b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(+9,5 h). V jižní části Austrálie je oblast s časem +8,75 h vůči světovému času, nedaleko Nového Zélandu </a:t>
            </a:r>
            <a:r>
              <a:rPr lang="cs-CZ"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Chathamské</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ostrovy (+12,75 h), …</a:t>
            </a:r>
          </a:p>
        </p:txBody>
      </p:sp>
    </p:spTree>
    <p:extLst>
      <p:ext uri="{BB962C8B-B14F-4D97-AF65-F5344CB8AC3E}">
        <p14:creationId xmlns:p14="http://schemas.microsoft.com/office/powerpoint/2010/main" val="553652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sz="1900" b="1" dirty="0">
                    <a:solidFill>
                      <a:srgbClr val="0D0D0D"/>
                    </a:solidFill>
                  </a:rPr>
                  <a:t>4.</a:t>
                </a:r>
                <a:r>
                  <a:rPr sz="1900" b="1" dirty="0">
                    <a:solidFill>
                      <a:srgbClr val="FFFFFF"/>
                    </a:solidFill>
                  </a:rPr>
                  <a:t> </a:t>
                </a:r>
                <a:r>
                  <a:rPr sz="1900" b="1" dirty="0"/>
                  <a:t>STARS </a:t>
                </a:r>
                <a:r>
                  <a:rPr lang="cs-CZ" sz="1900" b="1" dirty="0"/>
                  <a:t>Koncept edukačního programu na výuku astronomie</a:t>
                </a:r>
                <a:endParaRPr sz="1900" b="1" dirty="0"/>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cs-CZ" b="1" dirty="0"/>
                <a:t>Mezinárodní online konference </a:t>
              </a:r>
              <a:r>
                <a:rPr b="1" dirty="0"/>
                <a:t>2020</a:t>
              </a:r>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a:p>
            </p:txBody>
          </p:sp>
          <p:sp>
            <p:nvSpPr>
              <p:cNvPr id="76" name="Shape 76"/>
              <p:cNvSpPr/>
              <p:nvPr/>
            </p:nvSpPr>
            <p:spPr>
              <a:xfrm>
                <a:off x="177088" y="353713"/>
                <a:ext cx="3177984" cy="11695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cs-CZ" sz="1900" b="1" dirty="0">
                    <a:solidFill>
                      <a:srgbClr val="FFFFFF"/>
                    </a:solidFill>
                  </a:rPr>
                  <a:t>1.</a:t>
                </a:r>
                <a:r>
                  <a:rPr lang="cs-CZ" sz="1900" dirty="0">
                    <a:solidFill>
                      <a:srgbClr val="FFFFFF"/>
                    </a:solidFill>
                  </a:rPr>
                  <a:t> </a:t>
                </a:r>
                <a:r>
                  <a:rPr lang="cs-CZ" sz="1900" b="1" dirty="0">
                    <a:solidFill>
                      <a:srgbClr val="FFFFFF"/>
                    </a:solidFill>
                  </a:rPr>
                  <a:t>STARS Metodická příručka pro učitele</a:t>
                </a:r>
                <a:endParaRPr lang="cs-CZ" sz="1900" dirty="0">
                  <a:solidFill>
                    <a:srgbClr val="FFFFFF"/>
                  </a:solidFill>
                </a:endParaRPr>
              </a:p>
              <a:p>
                <a:pPr lvl="0"/>
                <a:r>
                  <a:rPr lang="cs-CZ" sz="1900" dirty="0">
                    <a:solidFill>
                      <a:srgbClr val="FFFFFF"/>
                    </a:solidFill>
                  </a:rPr>
                  <a:t>materiál pro učitele připravený </a:t>
                </a:r>
                <a:br>
                  <a:rPr lang="cs-CZ" sz="1900" dirty="0">
                    <a:solidFill>
                      <a:srgbClr val="FFFFFF"/>
                    </a:solidFill>
                  </a:rPr>
                </a:br>
                <a:r>
                  <a:rPr lang="cs-CZ" sz="1900" dirty="0">
                    <a:solidFill>
                      <a:srgbClr val="FFFFFF"/>
                    </a:solidFill>
                  </a:rPr>
                  <a:t>k okamžitému použití</a:t>
                </a: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sz="1900" b="1" dirty="0"/>
                  <a:t>3.</a:t>
                </a:r>
                <a:r>
                  <a:rPr sz="1900" dirty="0"/>
                  <a:t> </a:t>
                </a:r>
                <a:r>
                  <a:rPr sz="1900" b="1" dirty="0"/>
                  <a:t>STARS Online Platform</a:t>
                </a:r>
                <a:r>
                  <a:rPr lang="cs-CZ" sz="1900" b="1" dirty="0"/>
                  <a:t>a</a:t>
                </a:r>
                <a:r>
                  <a:rPr sz="1900" b="1" dirty="0"/>
                  <a:t> </a:t>
                </a:r>
                <a:br>
                  <a:rPr lang="cs-CZ" sz="1900" b="1" dirty="0"/>
                </a:br>
                <a:r>
                  <a:rPr lang="cs-CZ" sz="1900" dirty="0"/>
                  <a:t>s příklady dobré praxe </a:t>
                </a:r>
                <a:br>
                  <a:rPr lang="cs-CZ" sz="1900" dirty="0"/>
                </a:br>
                <a:r>
                  <a:rPr lang="cs-CZ" sz="1900" dirty="0"/>
                  <a:t>a příležitostí k diskusím </a:t>
                </a:r>
                <a:br>
                  <a:rPr lang="cs-CZ" sz="1900" dirty="0"/>
                </a:br>
                <a:r>
                  <a:rPr lang="cs-CZ" sz="1900" dirty="0"/>
                  <a:t>a výměně informací</a:t>
                </a:r>
                <a:endParaRPr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a:p>
            </p:txBody>
          </p:sp>
          <p:sp>
            <p:nvSpPr>
              <p:cNvPr id="86" name="Shape 86"/>
              <p:cNvSpPr/>
              <p:nvPr/>
            </p:nvSpPr>
            <p:spPr>
              <a:xfrm>
                <a:off x="89364" y="452735"/>
                <a:ext cx="3106095" cy="8771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cs-CZ" sz="1900" b="1" dirty="0">
                    <a:solidFill>
                      <a:srgbClr val="040404"/>
                    </a:solidFill>
                  </a:rPr>
                  <a:t>2.</a:t>
                </a:r>
                <a:r>
                  <a:rPr lang="cs-CZ" sz="1900" dirty="0">
                    <a:solidFill>
                      <a:srgbClr val="040404"/>
                    </a:solidFill>
                  </a:rPr>
                  <a:t> </a:t>
                </a:r>
                <a:r>
                  <a:rPr lang="cs-CZ" sz="1900" b="1" dirty="0"/>
                  <a:t>STARS Tréninkový program pro učitele</a:t>
                </a:r>
                <a:endParaRPr lang="cs-CZ" sz="1900" dirty="0">
                  <a:solidFill>
                    <a:srgbClr val="FFFFFF"/>
                  </a:solidFill>
                </a:endParaRPr>
              </a:p>
              <a:p>
                <a:pPr lvl="0"/>
                <a:r>
                  <a:rPr lang="cs-CZ" sz="1900" dirty="0"/>
                  <a:t>inovativní a komplexní přístup</a:t>
                </a:r>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cs-CZ" sz="4400" u="sng" dirty="0">
                <a:solidFill>
                  <a:srgbClr val="002060"/>
                </a:solidFill>
              </a:rPr>
              <a:t>Úvod do projektu </a:t>
            </a:r>
            <a:r>
              <a:rPr sz="4400" u="sng" dirty="0">
                <a:solidFill>
                  <a:srgbClr val="002060"/>
                </a:solidFill>
              </a:rPr>
              <a:t>STARS</a:t>
            </a: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4.1.1 Pásmový čas</a:t>
            </a:r>
          </a:p>
        </p:txBody>
      </p:sp>
      <p:sp>
        <p:nvSpPr>
          <p:cNvPr id="4" name="Obdélník 3"/>
          <p:cNvSpPr/>
          <p:nvPr/>
        </p:nvSpPr>
        <p:spPr>
          <a:xfrm>
            <a:off x="261255" y="1690394"/>
            <a:ext cx="11493209" cy="923330"/>
          </a:xfrm>
          <a:prstGeom prst="rect">
            <a:avLst/>
          </a:prstGeom>
        </p:spPr>
        <p:txBody>
          <a:bodyPr wrap="square">
            <a:spAutoFit/>
          </a:bodyPr>
          <a:lstStyle/>
          <a:p>
            <a:pPr marL="342900" indent="-342900">
              <a:buFont typeface="+mj-lt"/>
              <a:buAutoNum type="arabicPeriod" startAt="7"/>
            </a:pPr>
            <a:r>
              <a:rPr lang="cs-CZ" dirty="0"/>
              <a:t>Zjisti, co je datová hranice. Popiš její průběh na mapě Země a vysvětli její význam. Jak má správně postupovat člověk, když přelétá datovou hranici z východu na západ, a jak při přeletu opačným směrem? Jak se projevila datová hranice při cestě </a:t>
            </a:r>
            <a:r>
              <a:rPr lang="cs-CZ" dirty="0" err="1"/>
              <a:t>Willyho</a:t>
            </a:r>
            <a:r>
              <a:rPr lang="cs-CZ" dirty="0"/>
              <a:t> </a:t>
            </a:r>
            <a:r>
              <a:rPr lang="cs-CZ" dirty="0" err="1"/>
              <a:t>Foga</a:t>
            </a:r>
            <a:r>
              <a:rPr lang="cs-CZ" dirty="0"/>
              <a:t> kolem světa?</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661946"/>
            <a:ext cx="10719759" cy="2862322"/>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Mezinárodní dohodou stanovená hranice, při jejímž překročení se mění datum. Prochází přibližně poledníkem 180° zeměpisné délky. Je navržena tak, aby procházela co nejdále od lidské civilizace. Vyhýbá se kontinentům </a:t>
            </a:r>
            <a:b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a ostrovům, nejblíže pevné zemi (mimo Antarktidu) prochází mezi </a:t>
            </a:r>
            <a:r>
              <a:rPr lang="cs-CZ"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Diomédovými</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ostrovy v Beringově průlivu.</a:t>
            </a: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Při překročení datové hranice je potřeba upravit datum tak, aby na východ od datové hranice bylo o den méně než na západ od ní.</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Pokud by neexistovala mezinárodní datová hranice, cestovatelům, kteří objedou celou Zemi západním směrem, by po návratu scházel na kalendáři jeden den. Těm, kteří by objeli Zemi východním směrem, by zase jeden den přebýval. To se stalo i </a:t>
            </a:r>
            <a:r>
              <a:rPr lang="cs-CZ"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Willymu</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cs-CZ"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Foggovi</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v animovaném seriálu </a:t>
            </a:r>
            <a:r>
              <a:rPr lang="cs-CZ" i="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Willy</a:t>
            </a:r>
            <a:r>
              <a:rPr lang="cs-CZ"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cs-CZ" i="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Fog</a:t>
            </a:r>
            <a:r>
              <a:rPr lang="cs-CZ"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na cestě kolem světa</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inspirovaný románem </a:t>
            </a:r>
            <a:r>
              <a:rPr lang="cs-CZ"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Julese</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Verna </a:t>
            </a:r>
            <a:r>
              <a:rPr lang="cs-CZ"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Cesta kolem světa za 80 dní</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26438833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4.1.2 Střední a pravý sluneční čas</a:t>
            </a:r>
          </a:p>
        </p:txBody>
      </p:sp>
      <p:sp>
        <p:nvSpPr>
          <p:cNvPr id="174" name="Shape 174"/>
          <p:cNvSpPr/>
          <p:nvPr/>
        </p:nvSpPr>
        <p:spPr>
          <a:xfrm>
            <a:off x="261256" y="3114854"/>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Materiály a nářadí: </a:t>
            </a:r>
            <a:r>
              <a:rPr lang="cs-CZ" sz="2800" dirty="0">
                <a:solidFill>
                  <a:srgbClr val="002060"/>
                </a:solidFill>
              </a:rPr>
              <a:t>Sluneční hodiny, hodinky nebo mobil</a:t>
            </a:r>
            <a:endParaRPr lang="cs-CZ" sz="3600" dirty="0">
              <a:solidFill>
                <a:srgbClr val="002060"/>
              </a:solidFill>
            </a:endParaRPr>
          </a:p>
        </p:txBody>
      </p:sp>
      <p:sp>
        <p:nvSpPr>
          <p:cNvPr id="175" name="Shape 175"/>
          <p:cNvSpPr/>
          <p:nvPr/>
        </p:nvSpPr>
        <p:spPr>
          <a:xfrm>
            <a:off x="261256" y="4064385"/>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pochopí rozdíl mezi pravým a středním slunečním časem.</a:t>
            </a:r>
          </a:p>
        </p:txBody>
      </p:sp>
      <p:sp>
        <p:nvSpPr>
          <p:cNvPr id="176" name="Shape 176"/>
          <p:cNvSpPr/>
          <p:nvPr/>
        </p:nvSpPr>
        <p:spPr>
          <a:xfrm>
            <a:off x="261256" y="1734436"/>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Metodická část: </a:t>
            </a:r>
            <a:r>
              <a:rPr lang="cs-CZ" sz="2800" dirty="0">
                <a:solidFill>
                  <a:srgbClr val="002060"/>
                </a:solidFill>
              </a:rPr>
              <a:t>Aktivita je dlouhodobá, jeden rok, přičemž každý den zabere zhruba 10 minut, závěrečné zpracování dat 1 hodina.</a:t>
            </a:r>
          </a:p>
        </p:txBody>
      </p:sp>
    </p:spTree>
    <p:extLst>
      <p:ext uri="{BB962C8B-B14F-4D97-AF65-F5344CB8AC3E}">
        <p14:creationId xmlns:p14="http://schemas.microsoft.com/office/powerpoint/2010/main" val="269646356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4.1.2 Střední a pravý sluneční čas</a:t>
            </a:r>
          </a:p>
        </p:txBody>
      </p:sp>
      <p:sp>
        <p:nvSpPr>
          <p:cNvPr id="11" name="Obdélník 10"/>
          <p:cNvSpPr/>
          <p:nvPr/>
        </p:nvSpPr>
        <p:spPr>
          <a:xfrm>
            <a:off x="261255" y="1690394"/>
            <a:ext cx="11493209" cy="2308324"/>
          </a:xfrm>
          <a:prstGeom prst="rect">
            <a:avLst/>
          </a:prstGeom>
        </p:spPr>
        <p:txBody>
          <a:bodyPr wrap="square">
            <a:spAutoFit/>
          </a:bodyPr>
          <a:lstStyle/>
          <a:p>
            <a:pPr marL="342900" indent="-342900">
              <a:buFont typeface="+mj-lt"/>
              <a:buAutoNum type="arabicPeriod"/>
            </a:pPr>
            <a:r>
              <a:rPr lang="cs-CZ" dirty="0"/>
              <a:t>Sluneční hodiny měří místní pravý sluneční čas, který se liší od středního slunečního času, vztaženého k příslušnému poledníku v rámci časového pásma. Úkol si klade za cíl zmapovat vztah mezi pravým a středním slunečním časem </a:t>
            </a:r>
            <a:br>
              <a:rPr lang="cs-CZ" dirty="0"/>
            </a:br>
            <a:r>
              <a:rPr lang="cs-CZ" dirty="0"/>
              <a:t>v průběhu kalendářního roku. </a:t>
            </a:r>
            <a:br>
              <a:rPr lang="cs-CZ" dirty="0"/>
            </a:br>
            <a:r>
              <a:rPr lang="cs-CZ" dirty="0"/>
              <a:t>Zvol si čas, který bude pro pravidelné celoroční sledování co nejvhodnější (aby bylo po celý rok možné v tento čas provést měření), tedy například 15 h. Nezapomeň, že tento čas může být pouze mezi 8. a 16. hodinou, protože </a:t>
            </a:r>
            <a:br>
              <a:rPr lang="cs-CZ" dirty="0"/>
            </a:br>
            <a:r>
              <a:rPr lang="cs-CZ" dirty="0"/>
              <a:t>v zimních měsících je cca od 16 h do cca 8 hodin noc.</a:t>
            </a:r>
            <a:br>
              <a:rPr lang="cs-CZ" dirty="0"/>
            </a:br>
            <a:r>
              <a:rPr lang="cs-CZ" dirty="0"/>
              <a:t>Každý den změř přesný čas (na minuty), kdy sluneční hodiny ukazují 15 h. </a:t>
            </a:r>
            <a:br>
              <a:rPr lang="cs-CZ" dirty="0"/>
            </a:br>
            <a:r>
              <a:rPr lang="cs-CZ" dirty="0"/>
              <a:t>Zaznamenávej si postupně změřené časy, nejlépe do počítačové tabulky. </a:t>
            </a:r>
          </a:p>
        </p:txBody>
      </p:sp>
      <p:pic>
        <p:nvPicPr>
          <p:cNvPr id="3" name="Obrázek 2"/>
          <p:cNvPicPr>
            <a:picLocks noChangeAspect="1"/>
          </p:cNvPicPr>
          <p:nvPr/>
        </p:nvPicPr>
        <p:blipFill rotWithShape="1">
          <a:blip r:embed="rId4"/>
          <a:srcRect b="7490"/>
          <a:stretch/>
        </p:blipFill>
        <p:spPr>
          <a:xfrm>
            <a:off x="7849488" y="3168373"/>
            <a:ext cx="3088256" cy="2296990"/>
          </a:xfrm>
          <a:prstGeom prst="rect">
            <a:avLst/>
          </a:prstGeom>
        </p:spPr>
      </p:pic>
      <p:graphicFrame>
        <p:nvGraphicFramePr>
          <p:cNvPr id="4" name="Tabulka 3"/>
          <p:cNvGraphicFramePr>
            <a:graphicFrameLocks noGrp="1"/>
          </p:cNvGraphicFramePr>
          <p:nvPr>
            <p:extLst>
              <p:ext uri="{D42A27DB-BD31-4B8C-83A1-F6EECF244321}">
                <p14:modId xmlns:p14="http://schemas.microsoft.com/office/powerpoint/2010/main" val="2793450478"/>
              </p:ext>
            </p:extLst>
          </p:nvPr>
        </p:nvGraphicFramePr>
        <p:xfrm>
          <a:off x="720783" y="4340634"/>
          <a:ext cx="6784197" cy="805154"/>
        </p:xfrm>
        <a:graphic>
          <a:graphicData uri="http://schemas.openxmlformats.org/drawingml/2006/table">
            <a:tbl>
              <a:tblPr firstRow="1" bandRow="1">
                <a:tableStyleId>{08FB837D-C827-4EFA-A057-4D05807E0F7C}</a:tableStyleId>
              </a:tblPr>
              <a:tblGrid>
                <a:gridCol w="2261399">
                  <a:extLst>
                    <a:ext uri="{9D8B030D-6E8A-4147-A177-3AD203B41FA5}">
                      <a16:colId xmlns:a16="http://schemas.microsoft.com/office/drawing/2014/main" val="1915432620"/>
                    </a:ext>
                  </a:extLst>
                </a:gridCol>
                <a:gridCol w="2261399">
                  <a:extLst>
                    <a:ext uri="{9D8B030D-6E8A-4147-A177-3AD203B41FA5}">
                      <a16:colId xmlns:a16="http://schemas.microsoft.com/office/drawing/2014/main" val="310588475"/>
                    </a:ext>
                  </a:extLst>
                </a:gridCol>
                <a:gridCol w="2261399">
                  <a:extLst>
                    <a:ext uri="{9D8B030D-6E8A-4147-A177-3AD203B41FA5}">
                      <a16:colId xmlns:a16="http://schemas.microsoft.com/office/drawing/2014/main" val="1837023190"/>
                    </a:ext>
                  </a:extLst>
                </a:gridCol>
              </a:tblGrid>
              <a:tr h="402577">
                <a:tc>
                  <a:txBody>
                    <a:bodyPr/>
                    <a:lstStyle/>
                    <a:p>
                      <a:pPr algn="ctr"/>
                      <a:r>
                        <a:rPr lang="cs-CZ" sz="1300" dirty="0"/>
                        <a:t>Datum</a:t>
                      </a:r>
                    </a:p>
                  </a:txBody>
                  <a:tcPr marL="99266" marR="99266" marT="49633" marB="49633"/>
                </a:tc>
                <a:tc>
                  <a:txBody>
                    <a:bodyPr/>
                    <a:lstStyle/>
                    <a:p>
                      <a:pPr algn="ctr"/>
                      <a:r>
                        <a:rPr lang="cs-CZ" sz="1300" dirty="0"/>
                        <a:t>Sluneční</a:t>
                      </a:r>
                      <a:r>
                        <a:rPr lang="cs-CZ" sz="1300" baseline="0" dirty="0"/>
                        <a:t> hodiny</a:t>
                      </a:r>
                      <a:endParaRPr lang="cs-CZ" sz="1300" dirty="0"/>
                    </a:p>
                  </a:txBody>
                  <a:tcPr marL="99266" marR="99266" marT="49633" marB="49633"/>
                </a:tc>
                <a:tc>
                  <a:txBody>
                    <a:bodyPr/>
                    <a:lstStyle/>
                    <a:p>
                      <a:pPr algn="ctr"/>
                      <a:r>
                        <a:rPr lang="cs-CZ" sz="1300" dirty="0"/>
                        <a:t>Přesný čas</a:t>
                      </a:r>
                    </a:p>
                  </a:txBody>
                  <a:tcPr marL="99266" marR="99266" marT="49633" marB="49633"/>
                </a:tc>
                <a:extLst>
                  <a:ext uri="{0D108BD9-81ED-4DB2-BD59-A6C34878D82A}">
                    <a16:rowId xmlns:a16="http://schemas.microsoft.com/office/drawing/2014/main" val="4215316918"/>
                  </a:ext>
                </a:extLst>
              </a:tr>
              <a:tr h="402577">
                <a:tc>
                  <a:txBody>
                    <a:bodyPr/>
                    <a:lstStyle/>
                    <a:p>
                      <a:pPr algn="ctr"/>
                      <a:endParaRPr lang="cs-CZ" sz="1300" dirty="0"/>
                    </a:p>
                  </a:txBody>
                  <a:tcPr marL="99266" marR="99266" marT="49633" marB="49633"/>
                </a:tc>
                <a:tc>
                  <a:txBody>
                    <a:bodyPr/>
                    <a:lstStyle/>
                    <a:p>
                      <a:pPr algn="ctr"/>
                      <a:r>
                        <a:rPr lang="cs-CZ" sz="1300" dirty="0"/>
                        <a:t>15 hod</a:t>
                      </a:r>
                    </a:p>
                  </a:txBody>
                  <a:tcPr marL="99266" marR="99266" marT="49633" marB="49633"/>
                </a:tc>
                <a:tc>
                  <a:txBody>
                    <a:bodyPr/>
                    <a:lstStyle/>
                    <a:p>
                      <a:pPr algn="ctr"/>
                      <a:endParaRPr lang="cs-CZ" sz="1300" dirty="0"/>
                    </a:p>
                  </a:txBody>
                  <a:tcPr marL="99266" marR="99266" marT="49633" marB="49633"/>
                </a:tc>
                <a:extLst>
                  <a:ext uri="{0D108BD9-81ED-4DB2-BD59-A6C34878D82A}">
                    <a16:rowId xmlns:a16="http://schemas.microsoft.com/office/drawing/2014/main" val="3435668275"/>
                  </a:ext>
                </a:extLst>
              </a:tr>
            </a:tbl>
          </a:graphicData>
        </a:graphic>
      </p:graphicFrame>
    </p:spTree>
    <p:extLst>
      <p:ext uri="{BB962C8B-B14F-4D97-AF65-F5344CB8AC3E}">
        <p14:creationId xmlns:p14="http://schemas.microsoft.com/office/powerpoint/2010/main" val="383283526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4.1.2 Střední a pravý sluneční čas</a:t>
            </a:r>
          </a:p>
        </p:txBody>
      </p:sp>
      <p:sp>
        <p:nvSpPr>
          <p:cNvPr id="11" name="Obdélník 10"/>
          <p:cNvSpPr/>
          <p:nvPr/>
        </p:nvSpPr>
        <p:spPr>
          <a:xfrm>
            <a:off x="261255" y="1690394"/>
            <a:ext cx="11493209" cy="646331"/>
          </a:xfrm>
          <a:prstGeom prst="rect">
            <a:avLst/>
          </a:prstGeom>
        </p:spPr>
        <p:txBody>
          <a:bodyPr wrap="square">
            <a:spAutoFit/>
          </a:bodyPr>
          <a:lstStyle/>
          <a:p>
            <a:pPr marL="342900" indent="-342900">
              <a:buFont typeface="+mj-lt"/>
              <a:buAutoNum type="arabicPeriod" startAt="2"/>
            </a:pPr>
            <a:r>
              <a:rPr lang="cs-CZ" dirty="0"/>
              <a:t>Vypočti rozdíl mezi místním časem a pásmovým časem daný zeměpisnou délkou místa pozorování a uveď jej nad tabulku. Pak do nového sloupce v tabulce uveď přepočtené časy odpovídající hodnotě 15 h na slunečních hodinách.</a:t>
            </a:r>
          </a:p>
        </p:txBody>
      </p:sp>
      <p:graphicFrame>
        <p:nvGraphicFramePr>
          <p:cNvPr id="4" name="Tabulka 3"/>
          <p:cNvGraphicFramePr>
            <a:graphicFrameLocks noGrp="1"/>
          </p:cNvGraphicFramePr>
          <p:nvPr>
            <p:extLst>
              <p:ext uri="{D42A27DB-BD31-4B8C-83A1-F6EECF244321}">
                <p14:modId xmlns:p14="http://schemas.microsoft.com/office/powerpoint/2010/main" val="1335304549"/>
              </p:ext>
            </p:extLst>
          </p:nvPr>
        </p:nvGraphicFramePr>
        <p:xfrm>
          <a:off x="720783" y="2503122"/>
          <a:ext cx="6784196" cy="805154"/>
        </p:xfrm>
        <a:graphic>
          <a:graphicData uri="http://schemas.openxmlformats.org/drawingml/2006/table">
            <a:tbl>
              <a:tblPr firstRow="1" bandRow="1">
                <a:tableStyleId>{08FB837D-C827-4EFA-A057-4D05807E0F7C}</a:tableStyleId>
              </a:tblPr>
              <a:tblGrid>
                <a:gridCol w="1696049">
                  <a:extLst>
                    <a:ext uri="{9D8B030D-6E8A-4147-A177-3AD203B41FA5}">
                      <a16:colId xmlns:a16="http://schemas.microsoft.com/office/drawing/2014/main" val="1915432620"/>
                    </a:ext>
                  </a:extLst>
                </a:gridCol>
                <a:gridCol w="1696049">
                  <a:extLst>
                    <a:ext uri="{9D8B030D-6E8A-4147-A177-3AD203B41FA5}">
                      <a16:colId xmlns:a16="http://schemas.microsoft.com/office/drawing/2014/main" val="310588475"/>
                    </a:ext>
                  </a:extLst>
                </a:gridCol>
                <a:gridCol w="1696049">
                  <a:extLst>
                    <a:ext uri="{9D8B030D-6E8A-4147-A177-3AD203B41FA5}">
                      <a16:colId xmlns:a16="http://schemas.microsoft.com/office/drawing/2014/main" val="1837023190"/>
                    </a:ext>
                  </a:extLst>
                </a:gridCol>
                <a:gridCol w="1696049">
                  <a:extLst>
                    <a:ext uri="{9D8B030D-6E8A-4147-A177-3AD203B41FA5}">
                      <a16:colId xmlns:a16="http://schemas.microsoft.com/office/drawing/2014/main" val="1881725206"/>
                    </a:ext>
                  </a:extLst>
                </a:gridCol>
              </a:tblGrid>
              <a:tr h="402577">
                <a:tc>
                  <a:txBody>
                    <a:bodyPr/>
                    <a:lstStyle/>
                    <a:p>
                      <a:pPr algn="ctr"/>
                      <a:r>
                        <a:rPr lang="cs-CZ" sz="1300" dirty="0"/>
                        <a:t>Datum</a:t>
                      </a:r>
                    </a:p>
                  </a:txBody>
                  <a:tcPr marL="99266" marR="99266" marT="49633" marB="49633"/>
                </a:tc>
                <a:tc>
                  <a:txBody>
                    <a:bodyPr/>
                    <a:lstStyle/>
                    <a:p>
                      <a:pPr algn="ctr"/>
                      <a:r>
                        <a:rPr lang="cs-CZ" sz="1300" dirty="0"/>
                        <a:t>Sluneční</a:t>
                      </a:r>
                      <a:r>
                        <a:rPr lang="cs-CZ" sz="1300" baseline="0" dirty="0"/>
                        <a:t> hodiny</a:t>
                      </a:r>
                      <a:endParaRPr lang="cs-CZ" sz="1300" dirty="0"/>
                    </a:p>
                  </a:txBody>
                  <a:tcPr marL="99266" marR="99266" marT="49633" marB="49633"/>
                </a:tc>
                <a:tc>
                  <a:txBody>
                    <a:bodyPr/>
                    <a:lstStyle/>
                    <a:p>
                      <a:pPr algn="ctr"/>
                      <a:r>
                        <a:rPr lang="cs-CZ" sz="1300" dirty="0"/>
                        <a:t>Přesný čas</a:t>
                      </a:r>
                    </a:p>
                  </a:txBody>
                  <a:tcPr marL="99266" marR="99266" marT="49633" marB="49633"/>
                </a:tc>
                <a:tc>
                  <a:txBody>
                    <a:bodyPr/>
                    <a:lstStyle/>
                    <a:p>
                      <a:pPr algn="ctr"/>
                      <a:r>
                        <a:rPr lang="cs-CZ" sz="1300" dirty="0"/>
                        <a:t>Přepočtený čas</a:t>
                      </a:r>
                    </a:p>
                  </a:txBody>
                  <a:tcPr marL="99266" marR="99266" marT="49633" marB="49633"/>
                </a:tc>
                <a:extLst>
                  <a:ext uri="{0D108BD9-81ED-4DB2-BD59-A6C34878D82A}">
                    <a16:rowId xmlns:a16="http://schemas.microsoft.com/office/drawing/2014/main" val="4215316918"/>
                  </a:ext>
                </a:extLst>
              </a:tr>
              <a:tr h="402577">
                <a:tc>
                  <a:txBody>
                    <a:bodyPr/>
                    <a:lstStyle/>
                    <a:p>
                      <a:pPr algn="ctr"/>
                      <a:endParaRPr lang="cs-CZ" sz="1300" dirty="0"/>
                    </a:p>
                  </a:txBody>
                  <a:tcPr marL="99266" marR="99266" marT="49633" marB="49633"/>
                </a:tc>
                <a:tc>
                  <a:txBody>
                    <a:bodyPr/>
                    <a:lstStyle/>
                    <a:p>
                      <a:pPr algn="ctr"/>
                      <a:r>
                        <a:rPr lang="cs-CZ" sz="1300" dirty="0"/>
                        <a:t>15 hod</a:t>
                      </a:r>
                    </a:p>
                  </a:txBody>
                  <a:tcPr marL="99266" marR="99266" marT="49633" marB="49633"/>
                </a:tc>
                <a:tc>
                  <a:txBody>
                    <a:bodyPr/>
                    <a:lstStyle/>
                    <a:p>
                      <a:pPr algn="ctr"/>
                      <a:endParaRPr lang="cs-CZ" sz="1300" dirty="0"/>
                    </a:p>
                  </a:txBody>
                  <a:tcPr marL="99266" marR="99266" marT="49633" marB="49633"/>
                </a:tc>
                <a:tc>
                  <a:txBody>
                    <a:bodyPr/>
                    <a:lstStyle/>
                    <a:p>
                      <a:pPr algn="ctr"/>
                      <a:endParaRPr lang="cs-CZ" sz="1300" dirty="0"/>
                    </a:p>
                  </a:txBody>
                  <a:tcPr marL="99266" marR="99266" marT="49633" marB="49633"/>
                </a:tc>
                <a:extLst>
                  <a:ext uri="{0D108BD9-81ED-4DB2-BD59-A6C34878D82A}">
                    <a16:rowId xmlns:a16="http://schemas.microsoft.com/office/drawing/2014/main" val="3435668275"/>
                  </a:ext>
                </a:extLst>
              </a:tr>
            </a:tbl>
          </a:graphicData>
        </a:graphic>
      </p:graphicFrame>
    </p:spTree>
    <p:extLst>
      <p:ext uri="{BB962C8B-B14F-4D97-AF65-F5344CB8AC3E}">
        <p14:creationId xmlns:p14="http://schemas.microsoft.com/office/powerpoint/2010/main" val="15438320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4.1.2 Střední a pravý sluneční čas</a:t>
            </a:r>
          </a:p>
        </p:txBody>
      </p:sp>
      <p:sp>
        <p:nvSpPr>
          <p:cNvPr id="11" name="Obdélník 10"/>
          <p:cNvSpPr/>
          <p:nvPr/>
        </p:nvSpPr>
        <p:spPr>
          <a:xfrm>
            <a:off x="261255" y="1690394"/>
            <a:ext cx="11493209" cy="646331"/>
          </a:xfrm>
          <a:prstGeom prst="rect">
            <a:avLst/>
          </a:prstGeom>
        </p:spPr>
        <p:txBody>
          <a:bodyPr wrap="square">
            <a:spAutoFit/>
          </a:bodyPr>
          <a:lstStyle/>
          <a:p>
            <a:pPr marL="342900" indent="-342900">
              <a:buFont typeface="+mj-lt"/>
              <a:buAutoNum type="arabicPeriod" startAt="3"/>
            </a:pPr>
            <a:r>
              <a:rPr lang="cs-CZ" dirty="0"/>
              <a:t>Sestroj graf závislosti rozdílu pravého slunečního času a středního slunečního času. Zjisti, jak se tento rozdíl v astronomii nazývá.</a:t>
            </a:r>
          </a:p>
        </p:txBody>
      </p:sp>
      <p:pic>
        <p:nvPicPr>
          <p:cNvPr id="9218" name="Picture 2" descr="https://kalendar.beda.cz/pic/casova-rovnice-gra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993" y="2011549"/>
            <a:ext cx="4313208" cy="345056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7488623" y="4963305"/>
            <a:ext cx="2478564" cy="369332"/>
          </a:xfrm>
          <a:prstGeom prst="rect">
            <a:avLst/>
          </a:prstGeom>
        </p:spPr>
        <p:txBody>
          <a:bodyPr wrap="none">
            <a:spAutoFit/>
          </a:bodyPr>
          <a:lstStyle/>
          <a:p>
            <a:r>
              <a:rPr lang="cs-CZ" dirty="0">
                <a:hlinkClick r:id="rId5"/>
              </a:rPr>
              <a:t>kalendar.beda.cz/o-casu</a:t>
            </a:r>
            <a:endParaRPr lang="cs-CZ" dirty="0"/>
          </a:p>
        </p:txBody>
      </p:sp>
      <p:sp>
        <p:nvSpPr>
          <p:cNvPr id="5" name="Obdélník 4"/>
          <p:cNvSpPr/>
          <p:nvPr/>
        </p:nvSpPr>
        <p:spPr>
          <a:xfrm>
            <a:off x="609600" y="2553384"/>
            <a:ext cx="2057400" cy="369332"/>
          </a:xfrm>
          <a:prstGeom prst="rect">
            <a:avLst/>
          </a:prstGeom>
        </p:spPr>
        <p:txBody>
          <a:bodyPr wrap="square">
            <a:spAutoFit/>
          </a:bodyPr>
          <a:lstStyle/>
          <a:p>
            <a:r>
              <a:rPr lang="pl-PL" dirty="0">
                <a:solidFill>
                  <a:srgbClr val="C00000"/>
                </a:solidFill>
              </a:rPr>
              <a:t>časová rovnice</a:t>
            </a:r>
            <a:endParaRPr lang="cs-CZ" dirty="0">
              <a:solidFill>
                <a:srgbClr val="C00000"/>
              </a:solidFill>
            </a:endParaRPr>
          </a:p>
        </p:txBody>
      </p:sp>
    </p:spTree>
    <p:extLst>
      <p:ext uri="{BB962C8B-B14F-4D97-AF65-F5344CB8AC3E}">
        <p14:creationId xmlns:p14="http://schemas.microsoft.com/office/powerpoint/2010/main" val="34307260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heckerboard(across)">
                                      <p:cBhvr>
                                        <p:cTn id="12" dur="500"/>
                                        <p:tgtEl>
                                          <p:spTgt spid="9218"/>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5907954" y="2234849"/>
            <a:ext cx="5846510" cy="3586660"/>
            <a:chOff x="5907954" y="2336725"/>
            <a:chExt cx="5094935" cy="3125591"/>
          </a:xfrm>
        </p:grpSpPr>
        <p:pic>
          <p:nvPicPr>
            <p:cNvPr id="11268" name="Picture 4" descr="https://ftp.solarsystemscope.com/spacepedia/images/articles_2017/orbital-and-rotational-characteristics-of-earth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859" y="2336725"/>
              <a:ext cx="4878971" cy="31255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7526544" y="2354603"/>
              <a:ext cx="1906244" cy="3693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trajektorie Země</a:t>
              </a:r>
            </a:p>
          </p:txBody>
        </p:sp>
        <p:sp>
          <p:nvSpPr>
            <p:cNvPr id="16" name="TextovéPole 15"/>
            <p:cNvSpPr txBox="1"/>
            <p:nvPr/>
          </p:nvSpPr>
          <p:spPr>
            <a:xfrm>
              <a:off x="7046415" y="4054608"/>
              <a:ext cx="1164135" cy="64632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rovina</a:t>
              </a:r>
            </a:p>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ekliptiky</a:t>
              </a:r>
            </a:p>
          </p:txBody>
        </p:sp>
        <p:sp>
          <p:nvSpPr>
            <p:cNvPr id="17" name="TextovéPole 16"/>
            <p:cNvSpPr txBox="1"/>
            <p:nvPr/>
          </p:nvSpPr>
          <p:spPr>
            <a:xfrm rot="16200000">
              <a:off x="9865102" y="3735877"/>
              <a:ext cx="1906244" cy="3693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přísluní</a:t>
              </a:r>
            </a:p>
          </p:txBody>
        </p:sp>
        <p:sp>
          <p:nvSpPr>
            <p:cNvPr id="18" name="TextovéPole 17"/>
            <p:cNvSpPr txBox="1"/>
            <p:nvPr/>
          </p:nvSpPr>
          <p:spPr>
            <a:xfrm rot="16200000">
              <a:off x="5139497" y="3735877"/>
              <a:ext cx="1906244" cy="3693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odsluní</a:t>
              </a:r>
            </a:p>
          </p:txBody>
        </p:sp>
      </p:grpSp>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4.1.2 Střední a pravý sluneční čas</a:t>
            </a:r>
          </a:p>
        </p:txBody>
      </p:sp>
      <p:sp>
        <p:nvSpPr>
          <p:cNvPr id="11" name="Obdélník 10"/>
          <p:cNvSpPr/>
          <p:nvPr/>
        </p:nvSpPr>
        <p:spPr>
          <a:xfrm>
            <a:off x="261255" y="1690394"/>
            <a:ext cx="11493209" cy="646331"/>
          </a:xfrm>
          <a:prstGeom prst="rect">
            <a:avLst/>
          </a:prstGeom>
        </p:spPr>
        <p:txBody>
          <a:bodyPr wrap="square">
            <a:spAutoFit/>
          </a:bodyPr>
          <a:lstStyle/>
          <a:p>
            <a:pPr marL="342900" indent="-342900">
              <a:buFont typeface="+mj-lt"/>
              <a:buAutoNum type="arabicPeriod" startAt="4"/>
            </a:pPr>
            <a:r>
              <a:rPr lang="cs-CZ" dirty="0"/>
              <a:t>S využitím internetu popiš, proč se během roku rozdíl mezi pravým a středním časem mění. Které dvě charakteristiky změny způsobují?</a:t>
            </a:r>
          </a:p>
        </p:txBody>
      </p:sp>
      <p:sp>
        <p:nvSpPr>
          <p:cNvPr id="5" name="Obdélník 4"/>
          <p:cNvSpPr/>
          <p:nvPr/>
        </p:nvSpPr>
        <p:spPr>
          <a:xfrm>
            <a:off x="2724307" y="1976332"/>
            <a:ext cx="7896045" cy="369332"/>
          </a:xfrm>
          <a:prstGeom prst="rect">
            <a:avLst/>
          </a:prstGeom>
        </p:spPr>
        <p:txBody>
          <a:bodyPr wrap="square">
            <a:spAutoFit/>
          </a:bodyPr>
          <a:lstStyle/>
          <a:p>
            <a:r>
              <a:rPr lang="pl-PL" dirty="0">
                <a:solidFill>
                  <a:srgbClr val="C00000"/>
                </a:solidFill>
              </a:rPr>
              <a:t>sklon zemské osy a eliptičnost trajektorie Země kolem Slunce</a:t>
            </a:r>
          </a:p>
        </p:txBody>
      </p:sp>
      <p:grpSp>
        <p:nvGrpSpPr>
          <p:cNvPr id="6" name="Skupina 5"/>
          <p:cNvGrpSpPr/>
          <p:nvPr/>
        </p:nvGrpSpPr>
        <p:grpSpPr>
          <a:xfrm>
            <a:off x="690413" y="2354604"/>
            <a:ext cx="5041817" cy="3107712"/>
            <a:chOff x="690413" y="2354604"/>
            <a:chExt cx="5041817" cy="3107712"/>
          </a:xfrm>
        </p:grpSpPr>
        <p:pic>
          <p:nvPicPr>
            <p:cNvPr id="11266" name="Picture 2" descr="https://qph.fs.quoracdn.net/main-qimg-8e4a50b54e27a8530036133e07a954c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13" y="2354604"/>
              <a:ext cx="5041817" cy="310771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395324" y="3631443"/>
              <a:ext cx="877802" cy="646329"/>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bg1"/>
                  </a:solidFill>
                  <a:effectLst/>
                  <a:uFillTx/>
                  <a:latin typeface="Calibri"/>
                  <a:ea typeface="Calibri"/>
                  <a:cs typeface="Calibri"/>
                  <a:sym typeface="Calibri"/>
                </a:rPr>
                <a:t>rovina</a:t>
              </a:r>
            </a:p>
            <a:p>
              <a:pPr marL="0" marR="0" indent="0" algn="l" defTabSz="914400" rtl="0" fontAlgn="auto" latinLnBrk="1" hangingPunct="0">
                <a:lnSpc>
                  <a:spcPct val="100000"/>
                </a:lnSpc>
                <a:spcBef>
                  <a:spcPts val="0"/>
                </a:spcBef>
                <a:spcAft>
                  <a:spcPts val="0"/>
                </a:spcAft>
                <a:buClrTx/>
                <a:buSzTx/>
                <a:buFontTx/>
                <a:buNone/>
                <a:tabLst/>
              </a:pPr>
              <a:r>
                <a:rPr lang="cs-CZ" dirty="0">
                  <a:solidFill>
                    <a:schemeClr val="bg1"/>
                  </a:solidFill>
                </a:rPr>
                <a:t>ekliptiky</a:t>
              </a:r>
              <a:endParaRPr kumimoji="0" lang="cs-CZ" sz="1800" b="0" i="0" u="none" strike="noStrike" cap="none" spc="0" normalizeH="0" baseline="0" dirty="0">
                <a:ln>
                  <a:noFill/>
                </a:ln>
                <a:solidFill>
                  <a:schemeClr val="bg1"/>
                </a:solidFill>
                <a:effectLst/>
                <a:uFillTx/>
                <a:sym typeface="Calibri"/>
              </a:endParaRPr>
            </a:p>
          </p:txBody>
        </p:sp>
        <p:sp>
          <p:nvSpPr>
            <p:cNvPr id="12" name="TextovéPole 11"/>
            <p:cNvSpPr txBox="1"/>
            <p:nvPr/>
          </p:nvSpPr>
          <p:spPr>
            <a:xfrm>
              <a:off x="3289870" y="5092986"/>
              <a:ext cx="1311159" cy="369330"/>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bg1"/>
                  </a:solidFill>
                  <a:effectLst/>
                  <a:uFillTx/>
                  <a:latin typeface="Calibri"/>
                  <a:ea typeface="Calibri"/>
                  <a:cs typeface="Calibri"/>
                  <a:sym typeface="Calibri"/>
                </a:rPr>
                <a:t>osa rotace</a:t>
              </a:r>
              <a:endParaRPr kumimoji="0" lang="cs-CZ" sz="1800" b="0" i="0" u="none" strike="noStrike" cap="none" spc="0" normalizeH="0" baseline="0" dirty="0">
                <a:ln>
                  <a:noFill/>
                </a:ln>
                <a:solidFill>
                  <a:schemeClr val="bg1"/>
                </a:solidFill>
                <a:effectLst/>
                <a:uFillTx/>
                <a:sym typeface="Calibri"/>
              </a:endParaRPr>
            </a:p>
          </p:txBody>
        </p:sp>
        <p:sp>
          <p:nvSpPr>
            <p:cNvPr id="13" name="TextovéPole 12"/>
            <p:cNvSpPr txBox="1"/>
            <p:nvPr/>
          </p:nvSpPr>
          <p:spPr>
            <a:xfrm>
              <a:off x="3289870" y="2392327"/>
              <a:ext cx="1906244" cy="369330"/>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bg1"/>
                  </a:solidFill>
                  <a:effectLst/>
                  <a:uFillTx/>
                  <a:latin typeface="Calibri"/>
                  <a:ea typeface="Calibri"/>
                  <a:cs typeface="Calibri"/>
                  <a:sym typeface="Calibri"/>
                </a:rPr>
                <a:t>kolmé</a:t>
              </a:r>
              <a:r>
                <a:rPr kumimoji="0" lang="cs-CZ" sz="1800" b="0" i="0" u="none" strike="noStrike" cap="none" spc="0" normalizeH="0" dirty="0">
                  <a:ln>
                    <a:noFill/>
                  </a:ln>
                  <a:solidFill>
                    <a:schemeClr val="bg1"/>
                  </a:solidFill>
                  <a:effectLst/>
                  <a:uFillTx/>
                  <a:latin typeface="Calibri"/>
                  <a:ea typeface="Calibri"/>
                  <a:cs typeface="Calibri"/>
                  <a:sym typeface="Calibri"/>
                </a:rPr>
                <a:t> k ekliptice</a:t>
              </a:r>
              <a:endParaRPr kumimoji="0" lang="cs-CZ" sz="1800" b="0" i="0" u="none" strike="noStrike" cap="none" spc="0" normalizeH="0" baseline="0" dirty="0">
                <a:ln>
                  <a:noFill/>
                </a:ln>
                <a:solidFill>
                  <a:schemeClr val="bg1"/>
                </a:solidFill>
                <a:effectLst/>
                <a:uFillTx/>
                <a:sym typeface="Calibri"/>
              </a:endParaRPr>
            </a:p>
          </p:txBody>
        </p:sp>
      </p:grpSp>
    </p:spTree>
    <p:extLst>
      <p:ext uri="{BB962C8B-B14F-4D97-AF65-F5344CB8AC3E}">
        <p14:creationId xmlns:p14="http://schemas.microsoft.com/office/powerpoint/2010/main" val="35333660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4.1.2 Střední a pravý sluneční čas</a:t>
            </a:r>
          </a:p>
        </p:txBody>
      </p:sp>
      <p:sp>
        <p:nvSpPr>
          <p:cNvPr id="11" name="Obdélník 10"/>
          <p:cNvSpPr/>
          <p:nvPr/>
        </p:nvSpPr>
        <p:spPr>
          <a:xfrm>
            <a:off x="261255" y="1690394"/>
            <a:ext cx="11493209" cy="646331"/>
          </a:xfrm>
          <a:prstGeom prst="rect">
            <a:avLst/>
          </a:prstGeom>
        </p:spPr>
        <p:txBody>
          <a:bodyPr wrap="square">
            <a:spAutoFit/>
          </a:bodyPr>
          <a:lstStyle/>
          <a:p>
            <a:pPr marL="342900" indent="-342900">
              <a:buFont typeface="+mj-lt"/>
              <a:buAutoNum type="arabicPeriod" startAt="5"/>
            </a:pPr>
            <a:r>
              <a:rPr lang="cs-CZ" dirty="0"/>
              <a:t>Vysvětli pranostiku „Lucie noci upije, ale dne nepřidá“.</a:t>
            </a:r>
            <a:br>
              <a:rPr lang="cs-CZ" dirty="0"/>
            </a:br>
            <a:r>
              <a:rPr lang="cs-CZ" dirty="0"/>
              <a:t>Využij přitom pojmy: pravý sluneční čas, střední sluneční čas, západ slunce, délka bílého dne.</a:t>
            </a:r>
          </a:p>
        </p:txBody>
      </p:sp>
      <p:sp>
        <p:nvSpPr>
          <p:cNvPr id="5" name="Obdélník 4"/>
          <p:cNvSpPr/>
          <p:nvPr/>
        </p:nvSpPr>
        <p:spPr>
          <a:xfrm>
            <a:off x="628807" y="2387450"/>
            <a:ext cx="11125657" cy="2308324"/>
          </a:xfrm>
          <a:prstGeom prst="rect">
            <a:avLst/>
          </a:prstGeom>
        </p:spPr>
        <p:txBody>
          <a:bodyPr wrap="square">
            <a:spAutoFit/>
          </a:bodyPr>
          <a:lstStyle/>
          <a:p>
            <a:r>
              <a:rPr lang="pl-PL" dirty="0">
                <a:solidFill>
                  <a:srgbClr val="C00000"/>
                </a:solidFill>
              </a:rPr>
              <a:t>Na Lucii (13. 12.) zapadá slunce nejdříve z celého roku.</a:t>
            </a:r>
          </a:p>
          <a:p>
            <a:r>
              <a:rPr lang="pl-PL" dirty="0">
                <a:solidFill>
                  <a:srgbClr val="C00000"/>
                </a:solidFill>
              </a:rPr>
              <a:t>Kdyby současně v tento den také nejdříve vycházelo, byl by na Lucii nejkratší bílý den. Nejpozdější východ slunce však nastává až počátkem ledna. </a:t>
            </a:r>
          </a:p>
          <a:p>
            <a:r>
              <a:rPr lang="pl-PL" dirty="0">
                <a:solidFill>
                  <a:srgbClr val="C00000"/>
                </a:solidFill>
              </a:rPr>
              <a:t>Proto je nejkratší bílý den nejčastěji 20. prosince. To, že nejdřívější západ slunce a nejpozdější východ slunce nenastávají ve stejný den, je způsobeno nerovnoměrným oběhem Země kolem Slunce a rovnoměrnou rotací Země kolem své osy. </a:t>
            </a:r>
          </a:p>
          <a:p>
            <a:r>
              <a:rPr lang="pl-PL" dirty="0">
                <a:solidFill>
                  <a:srgbClr val="C00000"/>
                </a:solidFill>
              </a:rPr>
              <a:t>Pranostika o Lucii je projevem časové rovnice, tedy kolísáním délky časové rovnice v průběhu roku. </a:t>
            </a:r>
          </a:p>
          <a:p>
            <a:r>
              <a:rPr lang="pl-PL" dirty="0">
                <a:solidFill>
                  <a:srgbClr val="C00000"/>
                </a:solidFill>
              </a:rPr>
              <a:t>Uvedená pranostika tak zviditelňuje rozdíl mezi pravým a středním slunečním časem.</a:t>
            </a:r>
          </a:p>
        </p:txBody>
      </p:sp>
    </p:spTree>
    <p:extLst>
      <p:ext uri="{BB962C8B-B14F-4D97-AF65-F5344CB8AC3E}">
        <p14:creationId xmlns:p14="http://schemas.microsoft.com/office/powerpoint/2010/main" val="3448042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checkerboard(across)">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Závěry, ověření výsledků</a:t>
            </a:r>
            <a:endParaRPr sz="4400" u="sng" dirty="0">
              <a:solidFill>
                <a:srgbClr val="002060"/>
              </a:solidFill>
            </a:endParaRPr>
          </a:p>
        </p:txBody>
      </p:sp>
      <p:sp>
        <p:nvSpPr>
          <p:cNvPr id="499" name="Shape 499"/>
          <p:cNvSpPr/>
          <p:nvPr/>
        </p:nvSpPr>
        <p:spPr>
          <a:xfrm>
            <a:off x="412530" y="1923452"/>
            <a:ext cx="11685322"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lang="cs-CZ" sz="2800" dirty="0">
                <a:solidFill>
                  <a:srgbClr val="002060"/>
                </a:solidFill>
              </a:rPr>
              <a:t>Co bude dál</a:t>
            </a:r>
            <a:r>
              <a:rPr sz="2800" dirty="0">
                <a:solidFill>
                  <a:srgbClr val="002060"/>
                </a:solidFill>
              </a:rPr>
              <a:t> (Feed Forward): </a:t>
            </a:r>
            <a:r>
              <a:rPr lang="cs-CZ" sz="2800" dirty="0">
                <a:solidFill>
                  <a:srgbClr val="002060"/>
                </a:solidFill>
              </a:rPr>
              <a:t>Plánujte další hodinu na základě výkonu žáka</a:t>
            </a:r>
            <a:r>
              <a:rPr sz="2800" dirty="0">
                <a:solidFill>
                  <a:srgbClr val="002060"/>
                </a:solidFill>
              </a:rPr>
              <a:t>:</a:t>
            </a:r>
          </a:p>
          <a:p>
            <a:pPr lvl="0"/>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Obtížnost ve třídě</a:t>
            </a:r>
            <a:r>
              <a:rPr sz="2800" b="1" dirty="0">
                <a:solidFill>
                  <a:srgbClr val="002060"/>
                </a:solidFill>
              </a:rPr>
              <a:t>:</a:t>
            </a:r>
            <a:r>
              <a:rPr sz="2800" dirty="0">
                <a:solidFill>
                  <a:srgbClr val="002060"/>
                </a:solidFill>
              </a:rPr>
              <a:t> </a:t>
            </a:r>
            <a:r>
              <a:rPr lang="cs-CZ" sz="2800" dirty="0">
                <a:solidFill>
                  <a:srgbClr val="002060"/>
                </a:solidFill>
              </a:rPr>
              <a:t>V závislosti na tom, jak dobře žáci porozuměli materiálu </a:t>
            </a:r>
            <a:br>
              <a:rPr lang="cs-CZ" sz="2800" dirty="0">
                <a:solidFill>
                  <a:srgbClr val="002060"/>
                </a:solidFill>
              </a:rPr>
            </a:br>
            <a:r>
              <a:rPr lang="cs-CZ" sz="2800" dirty="0">
                <a:solidFill>
                  <a:srgbClr val="002060"/>
                </a:solidFill>
              </a:rPr>
              <a:t>a zvládli úkoly.</a:t>
            </a:r>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Přístup k materiálu</a:t>
            </a:r>
            <a:r>
              <a:rPr sz="2800" dirty="0">
                <a:solidFill>
                  <a:srgbClr val="002060"/>
                </a:solidFill>
              </a:rPr>
              <a:t>: </a:t>
            </a:r>
            <a:r>
              <a:rPr lang="cs-CZ" sz="2800" dirty="0">
                <a:solidFill>
                  <a:srgbClr val="002060"/>
                </a:solidFill>
              </a:rPr>
              <a:t>Jaký je správný postup, který vám pomůže porozumět materiálu a splnit stanovené úkoly</a:t>
            </a:r>
            <a:r>
              <a:rPr sz="2800" dirty="0">
                <a:solidFill>
                  <a:srgbClr val="002060"/>
                </a:solidFill>
              </a:rPr>
              <a:t>.</a:t>
            </a:r>
          </a:p>
          <a:p>
            <a:pPr marL="342900" indent="-342900">
              <a:buSzPct val="100000"/>
              <a:buFont typeface="Arial" panose="020B0604020202020204" pitchFamily="34" charset="0"/>
              <a:buChar char="•"/>
            </a:pPr>
            <a:r>
              <a:rPr lang="cs-CZ" sz="2800" b="1" dirty="0">
                <a:solidFill>
                  <a:srgbClr val="002060"/>
                </a:solidFill>
              </a:rPr>
              <a:t>Sebehodnocení</a:t>
            </a:r>
            <a:r>
              <a:rPr sz="2800" dirty="0">
                <a:solidFill>
                  <a:srgbClr val="002060"/>
                </a:solidFill>
              </a:rPr>
              <a:t>: </a:t>
            </a:r>
            <a:r>
              <a:rPr lang="cs-CZ" sz="2800" dirty="0">
                <a:solidFill>
                  <a:srgbClr val="002060"/>
                </a:solidFill>
              </a:rPr>
              <a:t>sebekázeň,</a:t>
            </a:r>
            <a:r>
              <a:rPr sz="2800" dirty="0">
                <a:solidFill>
                  <a:srgbClr val="002060"/>
                </a:solidFill>
              </a:rPr>
              <a:t> </a:t>
            </a:r>
            <a:r>
              <a:rPr lang="cs-CZ" sz="2800" dirty="0">
                <a:solidFill>
                  <a:srgbClr val="002060"/>
                </a:solidFill>
              </a:rPr>
              <a:t>vedení a kontrola činností</a:t>
            </a:r>
            <a:r>
              <a:rPr sz="2800" dirty="0">
                <a:solidFill>
                  <a:srgbClr val="002060"/>
                </a:solidFill>
              </a:rPr>
              <a:t>.</a:t>
            </a:r>
          </a:p>
          <a:p>
            <a:pPr marL="342900" indent="-342900">
              <a:buSzPct val="100000"/>
              <a:buFont typeface="Arial" panose="020B0604020202020204" pitchFamily="34" charset="0"/>
              <a:buChar char="•"/>
            </a:pPr>
            <a:r>
              <a:rPr lang="cs-CZ" sz="2800" b="1" dirty="0">
                <a:solidFill>
                  <a:srgbClr val="002060"/>
                </a:solidFill>
              </a:rPr>
              <a:t>Individuální přístup</a:t>
            </a:r>
            <a:r>
              <a:rPr lang="cs-CZ" sz="2800" dirty="0">
                <a:solidFill>
                  <a:srgbClr val="002060"/>
                </a:solidFill>
              </a:rPr>
              <a:t>: Individuální hodnocení a vedení</a:t>
            </a:r>
            <a:r>
              <a:rPr sz="2800" dirty="0">
                <a:solidFill>
                  <a:srgbClr val="002060"/>
                </a:solidFill>
              </a:rPr>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6" name="Shape 506"/>
          <p:cNvSpPr/>
          <p:nvPr/>
        </p:nvSpPr>
        <p:spPr>
          <a:xfrm>
            <a:off x="261256" y="1054369"/>
            <a:ext cx="11685322" cy="677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Závěry, ověření výsledků </a:t>
            </a:r>
            <a:r>
              <a:rPr sz="4400" u="sng" dirty="0">
                <a:solidFill>
                  <a:srgbClr val="002060"/>
                </a:solidFill>
              </a:rPr>
              <a:t>2</a:t>
            </a:r>
          </a:p>
        </p:txBody>
      </p:sp>
      <p:sp>
        <p:nvSpPr>
          <p:cNvPr id="507" name="Shape 507"/>
          <p:cNvSpPr/>
          <p:nvPr/>
        </p:nvSpPr>
        <p:spPr>
          <a:xfrm>
            <a:off x="261256" y="1915859"/>
            <a:ext cx="11685322" cy="278537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Font typeface="Arial" panose="020B0604020202020204" pitchFamily="34" charset="0"/>
              <a:buChar char="•"/>
            </a:pPr>
            <a:r>
              <a:rPr lang="cs-CZ" sz="2800" b="1" dirty="0">
                <a:solidFill>
                  <a:srgbClr val="002060"/>
                </a:solidFill>
              </a:rPr>
              <a:t>Příprava</a:t>
            </a:r>
            <a:r>
              <a:rPr sz="2800" dirty="0">
                <a:solidFill>
                  <a:srgbClr val="002060"/>
                </a:solidFill>
              </a:rPr>
              <a:t>: </a:t>
            </a:r>
            <a:r>
              <a:rPr lang="cs-CZ" sz="2400" dirty="0">
                <a:solidFill>
                  <a:srgbClr val="002060"/>
                </a:solidFill>
              </a:rPr>
              <a:t>Jasné a dobře definované cíle lekce a cvičení. Když budou dobře rozumět konečnému cíli, mohou se žáci snadněji a efektivněji zaměřit na konkrétní úkol / materiál</a:t>
            </a:r>
            <a:r>
              <a:rPr sz="2400" dirty="0">
                <a:solidFill>
                  <a:srgbClr val="002060"/>
                </a:solidFill>
              </a:rPr>
              <a:t>.</a:t>
            </a:r>
            <a:r>
              <a:rPr sz="2800" dirty="0">
                <a:solidFill>
                  <a:srgbClr val="002060"/>
                </a:solidFill>
              </a:rPr>
              <a:t>  </a:t>
            </a:r>
          </a:p>
          <a:p>
            <a:pPr marL="457200" lvl="0" indent="-457200">
              <a:buFont typeface="Arial" panose="020B0604020202020204" pitchFamily="34" charset="0"/>
              <a:buChar char="•"/>
            </a:pPr>
            <a:endParaRPr sz="2800" dirty="0">
              <a:solidFill>
                <a:srgbClr val="002060"/>
              </a:solidFill>
            </a:endParaRPr>
          </a:p>
          <a:p>
            <a:pPr marL="457200" lvl="0" indent="-457200">
              <a:buFont typeface="Arial" panose="020B0604020202020204" pitchFamily="34" charset="0"/>
              <a:buChar char="•"/>
            </a:pPr>
            <a:r>
              <a:rPr lang="cs-CZ" sz="2800" b="1" dirty="0">
                <a:solidFill>
                  <a:srgbClr val="002060"/>
                </a:solidFill>
              </a:rPr>
              <a:t>Ověřování</a:t>
            </a:r>
            <a:r>
              <a:rPr sz="2800" dirty="0">
                <a:solidFill>
                  <a:srgbClr val="002060"/>
                </a:solidFill>
              </a:rPr>
              <a:t>: </a:t>
            </a:r>
            <a:r>
              <a:rPr lang="cs-CZ" sz="2300" dirty="0">
                <a:solidFill>
                  <a:srgbClr val="002060"/>
                </a:solidFill>
              </a:rPr>
              <a:t>Jak jsem to udělal? Individuální hodnocení a zpětná vazba od učitele o práci žáka, která se konkrétně týká dosažení cíle. Poskytněte informace o pokroku žáka (nebo jeho nedostatku) a poskytněte pokyny, které pomohou dosáhnout cíle a dosáhnout očekávané úrovně.</a:t>
            </a:r>
            <a:endParaRPr sz="2800" dirty="0">
              <a:solidFill>
                <a:srgbClr val="002060"/>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cs-CZ" sz="4400" u="sng" dirty="0">
                <a:solidFill>
                  <a:srgbClr val="002060"/>
                </a:solidFill>
                <a:sym typeface="Calibri Light"/>
              </a:rPr>
              <a:t>Moduly projektu </a:t>
            </a:r>
            <a:r>
              <a:rPr sz="4400" u="sng" dirty="0">
                <a:solidFill>
                  <a:srgbClr val="002060"/>
                </a:solidFill>
                <a:sym typeface="Calibri Light"/>
              </a:rPr>
              <a:t>STARS</a:t>
            </a:r>
          </a:p>
        </p:txBody>
      </p:sp>
      <p:sp>
        <p:nvSpPr>
          <p:cNvPr id="96"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sz="2600" dirty="0">
                <a:solidFill>
                  <a:srgbClr val="002060"/>
                </a:solidFill>
              </a:rPr>
              <a:t>#1 </a:t>
            </a:r>
            <a:r>
              <a:rPr lang="cs-CZ" sz="2600" dirty="0">
                <a:solidFill>
                  <a:srgbClr val="002060"/>
                </a:solidFill>
              </a:rPr>
              <a:t>	Souhvězdí.				#6 	Galaktické prostředí.</a:t>
            </a:r>
          </a:p>
          <a:p>
            <a:pPr algn="just" defTabSz="868680">
              <a:spcBef>
                <a:spcPts val="900"/>
              </a:spcBef>
              <a:defRPr sz="1800"/>
            </a:pPr>
            <a:r>
              <a:rPr lang="cs-CZ" sz="2600" dirty="0">
                <a:solidFill>
                  <a:srgbClr val="002060"/>
                </a:solidFill>
              </a:rPr>
              <a:t>#2 	Pohyb nebeských těles.		#7 	Slunce a hvězdy.</a:t>
            </a:r>
          </a:p>
          <a:p>
            <a:pPr lvl="0" algn="just" defTabSz="868680">
              <a:spcBef>
                <a:spcPts val="900"/>
              </a:spcBef>
              <a:defRPr sz="1800"/>
            </a:pPr>
            <a:r>
              <a:rPr sz="2600" dirty="0">
                <a:solidFill>
                  <a:srgbClr val="002060"/>
                </a:solidFill>
              </a:rPr>
              <a:t>#</a:t>
            </a:r>
            <a:r>
              <a:rPr lang="cs-CZ" sz="2600" dirty="0">
                <a:solidFill>
                  <a:srgbClr val="002060"/>
                </a:solidFill>
              </a:rPr>
              <a:t>3</a:t>
            </a:r>
            <a:r>
              <a:rPr sz="2600" dirty="0">
                <a:solidFill>
                  <a:srgbClr val="002060"/>
                </a:solidFill>
              </a:rPr>
              <a:t> </a:t>
            </a:r>
            <a:r>
              <a:rPr lang="cs-CZ" sz="2600" dirty="0">
                <a:solidFill>
                  <a:srgbClr val="002060"/>
                </a:solidFill>
              </a:rPr>
              <a:t>	Newtonův gravitační zákon.	#8 	Naše Galaxie a jiné galaxie.</a:t>
            </a:r>
          </a:p>
          <a:p>
            <a:pPr lvl="0" algn="just" defTabSz="868680">
              <a:spcBef>
                <a:spcPts val="900"/>
              </a:spcBef>
              <a:defRPr sz="1800"/>
            </a:pPr>
            <a:r>
              <a:rPr sz="2600" dirty="0">
                <a:solidFill>
                  <a:srgbClr val="002060"/>
                </a:solidFill>
              </a:rPr>
              <a:t>#</a:t>
            </a:r>
            <a:r>
              <a:rPr lang="cs-CZ" sz="2600" dirty="0">
                <a:solidFill>
                  <a:srgbClr val="002060"/>
                </a:solidFill>
              </a:rPr>
              <a:t>4</a:t>
            </a:r>
            <a:r>
              <a:rPr sz="2600" dirty="0">
                <a:solidFill>
                  <a:srgbClr val="002060"/>
                </a:solidFill>
              </a:rPr>
              <a:t> </a:t>
            </a:r>
            <a:r>
              <a:rPr lang="cs-CZ" sz="2600" dirty="0">
                <a:solidFill>
                  <a:srgbClr val="002060"/>
                </a:solidFill>
              </a:rPr>
              <a:t>	Objevování vesmíru</a:t>
            </a:r>
            <a:r>
              <a:rPr sz="2600" dirty="0">
                <a:solidFill>
                  <a:srgbClr val="002060"/>
                </a:solidFill>
              </a:rPr>
              <a:t>. </a:t>
            </a:r>
            <a:r>
              <a:rPr lang="cs-CZ" sz="2600" dirty="0">
                <a:solidFill>
                  <a:srgbClr val="002060"/>
                </a:solidFill>
              </a:rPr>
              <a:t>		#9 	Vesmír.</a:t>
            </a:r>
          </a:p>
          <a:p>
            <a:pPr algn="just" defTabSz="868680">
              <a:spcBef>
                <a:spcPts val="900"/>
              </a:spcBef>
              <a:defRPr sz="1800"/>
            </a:pPr>
            <a:r>
              <a:rPr lang="cs-CZ" sz="2600" dirty="0">
                <a:solidFill>
                  <a:srgbClr val="002060"/>
                </a:solidFill>
              </a:rPr>
              <a:t>#5 	Sluneční soustava.			#10	Hvězdárny / observatoře.</a:t>
            </a:r>
          </a:p>
        </p:txBody>
      </p:sp>
    </p:spTree>
    <p:extLst>
      <p:ext uri="{BB962C8B-B14F-4D97-AF65-F5344CB8AC3E}">
        <p14:creationId xmlns:p14="http://schemas.microsoft.com/office/powerpoint/2010/main" val="36725106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cs-CZ" sz="4400" u="sng" dirty="0">
                <a:solidFill>
                  <a:srgbClr val="002060"/>
                </a:solidFill>
                <a:latin typeface="Calibri"/>
                <a:cs typeface="Calibri"/>
                <a:sym typeface="Calibri"/>
              </a:rPr>
              <a:t>Jak jsou moduly strukturovány</a:t>
            </a:r>
            <a:endParaRPr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sz="2000" dirty="0"/>
              <a:t>	</a:t>
            </a:r>
            <a:r>
              <a:rPr lang="cs-CZ" sz="2600" dirty="0">
                <a:solidFill>
                  <a:srgbClr val="002060"/>
                </a:solidFill>
              </a:rPr>
              <a:t>Každý modul je rozdělen do několika témat.</a:t>
            </a:r>
            <a:endParaRPr sz="2600" dirty="0">
              <a:solidFill>
                <a:srgbClr val="002060"/>
              </a:solidFill>
            </a:endParaRPr>
          </a:p>
          <a:p>
            <a:pPr lvl="0" algn="just">
              <a:defRPr sz="1800"/>
            </a:pPr>
            <a:r>
              <a:rPr sz="2600" dirty="0">
                <a:solidFill>
                  <a:srgbClr val="002060"/>
                </a:solidFill>
              </a:rPr>
              <a:t>	</a:t>
            </a:r>
            <a:r>
              <a:rPr lang="cs-CZ" sz="2600" dirty="0">
                <a:solidFill>
                  <a:srgbClr val="002060"/>
                </a:solidFill>
              </a:rPr>
              <a:t>Každé téma obsahuje</a:t>
            </a:r>
            <a:r>
              <a:rPr sz="2600" dirty="0">
                <a:solidFill>
                  <a:srgbClr val="002060"/>
                </a:solidFill>
              </a:rPr>
              <a:t>:</a:t>
            </a:r>
          </a:p>
          <a:p>
            <a:pPr marL="1435100" lvl="0" indent="-304800" algn="just">
              <a:buClr>
                <a:srgbClr val="131D84"/>
              </a:buClr>
              <a:buSzPct val="100000"/>
              <a:buFont typeface="Arial"/>
              <a:buChar char="•"/>
              <a:defRPr sz="1800"/>
            </a:pPr>
            <a:r>
              <a:rPr lang="cs-CZ" sz="2000" dirty="0">
                <a:solidFill>
                  <a:srgbClr val="002060"/>
                </a:solidFill>
              </a:rPr>
              <a:t>Stručný úvod a klíčová slova</a:t>
            </a:r>
            <a:r>
              <a:rPr sz="2000" dirty="0">
                <a:solidFill>
                  <a:srgbClr val="002060"/>
                </a:solidFill>
              </a:rPr>
              <a:t>;</a:t>
            </a:r>
          </a:p>
          <a:p>
            <a:pPr marL="1435100" lvl="0" indent="-304800" algn="l">
              <a:buClr>
                <a:srgbClr val="131D84"/>
              </a:buClr>
              <a:buSzPct val="100000"/>
              <a:buFont typeface="Arial"/>
              <a:buChar char="•"/>
              <a:defRPr sz="1800"/>
            </a:pPr>
            <a:r>
              <a:rPr lang="cs-CZ" sz="2000" dirty="0">
                <a:solidFill>
                  <a:srgbClr val="002060"/>
                </a:solidFill>
              </a:rPr>
              <a:t>Teoretická část pro učitele - Poskytuje základní informace potřebné k přípravě lekce na toto téma (v některých případech odkazy na další materiály na internetu).</a:t>
            </a:r>
          </a:p>
          <a:p>
            <a:pPr marL="1435100" lvl="0" indent="-304800" algn="l">
              <a:buClr>
                <a:srgbClr val="131D84"/>
              </a:buClr>
              <a:buSzPct val="100000"/>
              <a:buFont typeface="Arial"/>
              <a:buChar char="•"/>
              <a:defRPr sz="1800"/>
            </a:pPr>
            <a:r>
              <a:rPr lang="cs-CZ" sz="2000" dirty="0">
                <a:solidFill>
                  <a:srgbClr val="002060"/>
                </a:solidFill>
              </a:rPr>
              <a:t>Praktická cvičení pro žáky – (ve většině případů) připravené k použití ve třídě, doplněné odpověďmi.</a:t>
            </a:r>
            <a:endParaRPr sz="2000" dirty="0">
              <a:solidFill>
                <a:srgbClr val="00206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0005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cs-CZ" sz="2600" dirty="0">
                <a:solidFill>
                  <a:srgbClr val="002060"/>
                </a:solidFill>
              </a:rPr>
              <a:t>Pozorně si přečtěte teoretickou část pro učitele.</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cs-CZ" sz="2600" dirty="0">
                <a:solidFill>
                  <a:srgbClr val="002060"/>
                </a:solidFill>
              </a:rPr>
              <a:t>Máte-li jakékoli dotazy, vyhledejte další materiál na stránce projektu </a:t>
            </a:r>
            <a:br>
              <a:rPr lang="cs-CZ" sz="2600" dirty="0">
                <a:solidFill>
                  <a:srgbClr val="002060"/>
                </a:solidFill>
              </a:rPr>
            </a:br>
            <a:r>
              <a:rPr lang="cs-CZ" sz="2600" dirty="0">
                <a:solidFill>
                  <a:srgbClr val="002060"/>
                </a:solidFill>
              </a:rPr>
              <a:t>(project-stars.com) nebo na jiných webových stránkách.</a:t>
            </a:r>
            <a:r>
              <a:rPr sz="2600" dirty="0">
                <a:solidFill>
                  <a:srgbClr val="002060"/>
                </a:solidFill>
              </a:rPr>
              <a:t> </a:t>
            </a:r>
          </a:p>
          <a:p>
            <a:pPr lvl="0"/>
            <a:r>
              <a:rPr sz="2600" dirty="0">
                <a:solidFill>
                  <a:srgbClr val="002060"/>
                </a:solidFill>
              </a:rPr>
              <a:t>	</a:t>
            </a:r>
            <a:r>
              <a:rPr lang="cs-CZ" sz="2600" dirty="0">
                <a:solidFill>
                  <a:srgbClr val="F22D25"/>
                </a:solidFill>
              </a:rPr>
              <a:t>Pozor! Ujistěte se, že zdroje jsou spolehlivé!</a:t>
            </a:r>
            <a:endParaRPr sz="2600" dirty="0">
              <a:solidFill>
                <a:srgbClr val="F22D25"/>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1</a:t>
            </a:r>
            <a:endParaRPr sz="4400" u="sng" dirty="0">
              <a:solidFill>
                <a:srgbClr val="002060"/>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57766CD6-1A30-4EC7-9007-558110A5F9D7}"/>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2AFB0D9-C260-4509-8235-3A828CA36B4C}"/>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0" name="Shape 110"/>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3" name="Shape 113"/>
          <p:cNvSpPr/>
          <p:nvPr/>
        </p:nvSpPr>
        <p:spPr>
          <a:xfrm>
            <a:off x="668185" y="2181619"/>
            <a:ext cx="11198506" cy="1508105"/>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buClr>
                <a:srgbClr val="002163"/>
              </a:buClr>
            </a:pPr>
            <a:r>
              <a:rPr lang="cs-CZ" sz="2600" dirty="0">
                <a:solidFill>
                  <a:srgbClr val="002163"/>
                </a:solidFill>
              </a:rPr>
              <a:t>Při přípravě teoretické části:</a:t>
            </a:r>
          </a:p>
          <a:p>
            <a:pPr lvl="0"/>
            <a:r>
              <a:rPr lang="cs-CZ" dirty="0"/>
              <a:t>Důležitým tématem je otázka času, je vhodné zmínit pásmový čas, který se uplatní i při cestování nebo sledování sportovních utkání, které se konají jinde než v Evropě. Zajímavé téma skýtá i otázka pravého slunečního času </a:t>
            </a:r>
            <a:br>
              <a:rPr lang="cs-CZ" dirty="0"/>
            </a:br>
            <a:r>
              <a:rPr lang="cs-CZ" dirty="0"/>
              <a:t>a střední slunečního času, které lze snadno sledovat pomocí slunečních hodin a použít k vysvětlení známé pranostiky, že Lucie noci upije a dne nepřidá.</a:t>
            </a:r>
          </a:p>
        </p:txBody>
      </p:sp>
      <p:sp>
        <p:nvSpPr>
          <p:cNvPr id="114" name="Shape 114"/>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2</a:t>
            </a:r>
            <a:endParaRPr sz="4400" u="sng" dirty="0">
              <a:solidFill>
                <a:srgbClr val="00206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2769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3"/>
            </a:pPr>
            <a:r>
              <a:rPr lang="cs-CZ" sz="2200" dirty="0">
                <a:solidFill>
                  <a:srgbClr val="002060"/>
                </a:solidFill>
              </a:rPr>
              <a:t>Přečtěte si pozorně praktická cvičení a jejich odpovědi.</a:t>
            </a:r>
            <a:endParaRPr sz="2200" dirty="0">
              <a:solidFill>
                <a:srgbClr val="002060"/>
              </a:solidFill>
            </a:endParaRPr>
          </a:p>
          <a:p>
            <a:pPr lvl="0"/>
            <a:endParaRPr sz="2400" dirty="0">
              <a:solidFill>
                <a:srgbClr val="002060"/>
              </a:solidFill>
            </a:endParaRPr>
          </a:p>
          <a:p>
            <a:pPr marL="457200" lvl="0" indent="-457200">
              <a:buClr>
                <a:srgbClr val="002060"/>
              </a:buClr>
              <a:buSzPct val="100000"/>
              <a:buFont typeface="+mj-lt"/>
              <a:buAutoNum type="arabicPeriod" startAt="4"/>
            </a:pPr>
            <a:r>
              <a:rPr lang="cs-CZ" sz="2200" dirty="0">
                <a:solidFill>
                  <a:srgbClr val="002060"/>
                </a:solidFill>
              </a:rPr>
              <a:t>Pokud máte nějaké dotazy, podívejte se na další materiály a / nebo stránky projektu </a:t>
            </a:r>
            <a:br>
              <a:rPr lang="cs-CZ" sz="2200" dirty="0">
                <a:solidFill>
                  <a:srgbClr val="002060"/>
                </a:solidFill>
              </a:rPr>
            </a:br>
            <a:r>
              <a:rPr lang="cs-CZ" sz="2200" dirty="0">
                <a:solidFill>
                  <a:srgbClr val="002060"/>
                </a:solidFill>
              </a:rPr>
              <a:t>(project-stars.com) nebo na jiné webové stránky. </a:t>
            </a:r>
            <a:r>
              <a:rPr lang="cs-CZ" sz="2200" dirty="0">
                <a:solidFill>
                  <a:srgbClr val="F22D25"/>
                </a:solidFill>
              </a:rPr>
              <a:t>Pozor! Ujistěte se, že zdroje jsou spolehlivé!</a:t>
            </a:r>
            <a:endParaRPr sz="2200" dirty="0">
              <a:solidFill>
                <a:srgbClr val="F22D25"/>
              </a:solidFill>
            </a:endParaRPr>
          </a:p>
          <a:p>
            <a:pPr lvl="0"/>
            <a:endParaRPr sz="2400" dirty="0">
              <a:solidFill>
                <a:srgbClr val="002163"/>
              </a:solidFill>
            </a:endParaRPr>
          </a:p>
          <a:p>
            <a:pPr marL="457200" lvl="0" indent="-457200">
              <a:buClr>
                <a:srgbClr val="002163"/>
              </a:buClr>
              <a:buSzPct val="100000"/>
              <a:buFont typeface="+mj-lt"/>
              <a:buAutoNum type="arabicPeriod" startAt="5"/>
            </a:pPr>
            <a:r>
              <a:rPr lang="cs-CZ" sz="2200" dirty="0">
                <a:solidFill>
                  <a:srgbClr val="002163"/>
                </a:solidFill>
              </a:rPr>
              <a:t>Na základě teoretické části vyberte pro ilustraci praktická cvičení. Další cvičení můžete hledat </a:t>
            </a:r>
            <a:br>
              <a:rPr lang="cs-CZ" sz="2200" dirty="0">
                <a:solidFill>
                  <a:srgbClr val="002163"/>
                </a:solidFill>
              </a:rPr>
            </a:br>
            <a:r>
              <a:rPr lang="cs-CZ" sz="2200" dirty="0">
                <a:solidFill>
                  <a:srgbClr val="002163"/>
                </a:solidFill>
              </a:rPr>
              <a:t>v doplňkových materiálech a / nebo na stránce projektu (project-stars.com) nebo na jiných webových stránkách.</a:t>
            </a:r>
            <a:r>
              <a:rPr lang="cs-CZ" sz="2200" dirty="0">
                <a:solidFill>
                  <a:srgbClr val="002060"/>
                </a:solidFill>
              </a:rPr>
              <a:t> </a:t>
            </a:r>
            <a:r>
              <a:rPr lang="cs-CZ" sz="2200" dirty="0">
                <a:solidFill>
                  <a:srgbClr val="F22D25"/>
                </a:solidFill>
              </a:rPr>
              <a:t>Pozor! Ujistěte se, že zdroje jsou spolehlivé!</a:t>
            </a: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3</a:t>
            </a:r>
            <a:endParaRPr sz="4400" u="sng" dirty="0">
              <a:solidFill>
                <a:srgbClr val="00206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4163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6"/>
            </a:pPr>
            <a:r>
              <a:rPr lang="cs-CZ" sz="2200" dirty="0">
                <a:solidFill>
                  <a:srgbClr val="002060"/>
                </a:solidFill>
              </a:rPr>
              <a:t>Uvědomte si, že některá cvičení vyžadují další materiály, které jsou ve třídě stěží dostupné. Pro ně je třeba se připravit předem - buď je dodat, nebo upozornit žáky, aby si je připravili předem!</a:t>
            </a:r>
            <a:endParaRPr sz="2200" dirty="0">
              <a:solidFill>
                <a:srgbClr val="002060"/>
              </a:solidFill>
            </a:endParaRPr>
          </a:p>
          <a:p>
            <a:pPr lvl="0"/>
            <a:endParaRPr sz="2200" dirty="0">
              <a:solidFill>
                <a:srgbClr val="002060"/>
              </a:solidFill>
            </a:endParaRPr>
          </a:p>
          <a:p>
            <a:pPr marL="457200" lvl="0" indent="-457200">
              <a:buClr>
                <a:srgbClr val="002060"/>
              </a:buClr>
              <a:buSzPct val="100000"/>
              <a:buFont typeface="+mj-lt"/>
              <a:buAutoNum type="arabicPeriod" startAt="7"/>
            </a:pPr>
            <a:r>
              <a:rPr lang="cs-CZ" sz="2200" dirty="0">
                <a:solidFill>
                  <a:srgbClr val="002060"/>
                </a:solidFill>
              </a:rPr>
              <a:t>Doporučujeme vyzkoušet vybraná cvičení a udělat si vlastní úsudek ohledně složitosti a času potřebného k dokončení cvičení. Pokud se rozhodnete, můžete provádět změny, vynechat některé části, usnadnit si části cvičení, pokud to nenarušuje fyzikální význam úkolů.</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8"/>
            </a:pPr>
            <a:r>
              <a:rPr lang="cs-CZ" sz="2200" dirty="0">
                <a:solidFill>
                  <a:srgbClr val="002163"/>
                </a:solidFill>
              </a:rPr>
              <a:t>Podle svého uvážení můžete dát některá cvičení (nebo některá z nich) za domácí úkoly, provést předběžnou přípravu doma nebo naopak nechat dokončit doma.</a:t>
            </a:r>
            <a:endParaRPr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4</a:t>
            </a:r>
            <a:endParaRPr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err="1">
                <a:solidFill>
                  <a:srgbClr val="002060"/>
                </a:solidFill>
              </a:rPr>
              <a:t>Моdul</a:t>
            </a:r>
            <a:r>
              <a:rPr lang="cs-CZ" sz="4400" u="sng" dirty="0">
                <a:solidFill>
                  <a:srgbClr val="002060"/>
                </a:solidFill>
              </a:rPr>
              <a:t> 4 – obsah</a:t>
            </a:r>
          </a:p>
        </p:txBody>
      </p:sp>
      <p:sp>
        <p:nvSpPr>
          <p:cNvPr id="132" name="Shape 132"/>
          <p:cNvSpPr/>
          <p:nvPr/>
        </p:nvSpPr>
        <p:spPr>
          <a:xfrm>
            <a:off x="249956" y="1823810"/>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4.1 Časy</a:t>
            </a:r>
          </a:p>
          <a:p>
            <a:pPr lvl="1"/>
            <a:r>
              <a:rPr lang="cs-CZ" sz="2800" dirty="0">
                <a:solidFill>
                  <a:srgbClr val="002060"/>
                </a:solidFill>
              </a:rPr>
              <a:t>	Pásmový čas, sluneční časy.</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2306</TotalTime>
  <Words>3450</Words>
  <Application>Microsoft Office PowerPoint</Application>
  <PresentationFormat>Širokouhlá</PresentationFormat>
  <Paragraphs>195</Paragraphs>
  <Slides>28</Slides>
  <Notes>9</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28</vt:i4>
      </vt:variant>
    </vt:vector>
  </HeadingPairs>
  <TitlesOfParts>
    <vt:vector size="36" baseType="lpstr">
      <vt:lpstr>Arial</vt:lpstr>
      <vt:lpstr>Avenir Roman</vt:lpstr>
      <vt:lpstr>Calibri</vt:lpstr>
      <vt:lpstr>Calibri Light</vt:lpstr>
      <vt:lpstr>Franklin Gothic Book</vt:lpstr>
      <vt:lpstr>Verdana</vt:lpstr>
      <vt:lpstr>Verdana Bold</vt:lpstr>
      <vt:lpstr>Default</vt:lpstr>
      <vt:lpstr>Prezentácia programu PowerPoint</vt:lpstr>
      <vt:lpstr>Prezentácia programu PowerPoint</vt:lpstr>
      <vt:lpstr>Moduly projektu STARS</vt:lpstr>
      <vt:lpstr>Jak jsou moduly strukturovány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Kéhar</dc:creator>
  <cp:lastModifiedBy>Andrea Vadasova</cp:lastModifiedBy>
  <cp:revision>213</cp:revision>
  <dcterms:modified xsi:type="dcterms:W3CDTF">2020-09-21T08:47:20Z</dcterms:modified>
</cp:coreProperties>
</file>