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366" r:id="rId4"/>
    <p:sldId id="259" r:id="rId5"/>
    <p:sldId id="260" r:id="rId6"/>
    <p:sldId id="261" r:id="rId7"/>
    <p:sldId id="262" r:id="rId8"/>
    <p:sldId id="263" r:id="rId9"/>
    <p:sldId id="264" r:id="rId10"/>
    <p:sldId id="265" r:id="rId11"/>
    <p:sldId id="318" r:id="rId12"/>
    <p:sldId id="330" r:id="rId13"/>
    <p:sldId id="268" r:id="rId14"/>
    <p:sldId id="271" r:id="rId15"/>
    <p:sldId id="332" r:id="rId16"/>
    <p:sldId id="331"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 id="351" r:id="rId36"/>
    <p:sldId id="352" r:id="rId37"/>
    <p:sldId id="353" r:id="rId38"/>
    <p:sldId id="354" r:id="rId39"/>
    <p:sldId id="355" r:id="rId40"/>
    <p:sldId id="356" r:id="rId41"/>
    <p:sldId id="357" r:id="rId42"/>
    <p:sldId id="358" r:id="rId43"/>
    <p:sldId id="359" r:id="rId44"/>
    <p:sldId id="360" r:id="rId45"/>
    <p:sldId id="361" r:id="rId46"/>
    <p:sldId id="362" r:id="rId47"/>
    <p:sldId id="364" r:id="rId48"/>
    <p:sldId id="365" r:id="rId49"/>
    <p:sldId id="367" r:id="rId50"/>
    <p:sldId id="368" r:id="rId51"/>
  </p:sldIdLst>
  <p:sldSz cx="12192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C00000"/>
    <a:srgbClr val="CCE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0DEEF"/>
          </a:solidFill>
        </a:fill>
      </a:tcStyle>
    </a:wholeTbl>
    <a:band2H>
      <a:tcTxStyle/>
      <a:tcStyle>
        <a:tcBdr/>
        <a:fill>
          <a:solidFill>
            <a:srgbClr val="E9EFF7"/>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B9BD5"/>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a:tcStyle>
        <a:tcBdr/>
        <a:fill>
          <a:solidFill>
            <a:srgbClr val="F0F0F0"/>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a:tcStyle>
        <a:tcBdr/>
        <a:fill>
          <a:solidFill>
            <a:srgbClr val="EBF1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5B9BD5"/>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5B9BD5"/>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699" autoAdjust="0"/>
  </p:normalViewPr>
  <p:slideViewPr>
    <p:cSldViewPr snapToGrid="0">
      <p:cViewPr varScale="1">
        <p:scale>
          <a:sx n="114" d="100"/>
          <a:sy n="114" d="100"/>
        </p:scale>
        <p:origin x="474" y="102"/>
      </p:cViewPr>
      <p:guideLst>
        <p:guide orient="horz" pos="2160"/>
        <p:guide pos="3840"/>
      </p:guideLst>
    </p:cSldViewPr>
  </p:slideViewPr>
  <p:notesTextViewPr>
    <p:cViewPr>
      <p:scale>
        <a:sx n="1" d="1"/>
        <a:sy n="1" d="1"/>
      </p:scale>
      <p:origin x="0" y="0"/>
    </p:cViewPr>
  </p:notesTextViewPr>
  <p:sorterViewPr>
    <p:cViewPr>
      <p:scale>
        <a:sx n="100" d="100"/>
        <a:sy n="100" d="100"/>
      </p:scale>
      <p:origin x="0" y="-1877"/>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List1!$J$3:$J$14</c:f>
              <c:strCache>
                <c:ptCount val="12"/>
                <c:pt idx="0">
                  <c:v>Ceres</c:v>
                </c:pt>
                <c:pt idx="1">
                  <c:v>Pluto</c:v>
                </c:pt>
                <c:pt idx="2">
                  <c:v>Měsíc</c:v>
                </c:pt>
                <c:pt idx="3">
                  <c:v>Merkur</c:v>
                </c:pt>
                <c:pt idx="4">
                  <c:v>Mars</c:v>
                </c:pt>
                <c:pt idx="5">
                  <c:v>Venuše</c:v>
                </c:pt>
                <c:pt idx="6">
                  <c:v>Země</c:v>
                </c:pt>
                <c:pt idx="7">
                  <c:v>Uran</c:v>
                </c:pt>
                <c:pt idx="8">
                  <c:v>Neptun</c:v>
                </c:pt>
                <c:pt idx="9">
                  <c:v>Saturn</c:v>
                </c:pt>
                <c:pt idx="10">
                  <c:v>Jupiter</c:v>
                </c:pt>
                <c:pt idx="11">
                  <c:v>Slunce</c:v>
                </c:pt>
              </c:strCache>
            </c:strRef>
          </c:cat>
          <c:val>
            <c:numRef>
              <c:f>List1!$K$3:$K$14</c:f>
              <c:numCache>
                <c:formatCode>General</c:formatCode>
                <c:ptCount val="12"/>
                <c:pt idx="0">
                  <c:v>9.400000000000016E-3</c:v>
                </c:pt>
                <c:pt idx="1">
                  <c:v>0.13</c:v>
                </c:pt>
                <c:pt idx="2">
                  <c:v>0.73000000000000065</c:v>
                </c:pt>
                <c:pt idx="3">
                  <c:v>3.3</c:v>
                </c:pt>
                <c:pt idx="4">
                  <c:v>6.42</c:v>
                </c:pt>
                <c:pt idx="5">
                  <c:v>48.7</c:v>
                </c:pt>
                <c:pt idx="6">
                  <c:v>59.7</c:v>
                </c:pt>
                <c:pt idx="7">
                  <c:v>868</c:v>
                </c:pt>
                <c:pt idx="8">
                  <c:v>1020</c:v>
                </c:pt>
                <c:pt idx="9">
                  <c:v>5680</c:v>
                </c:pt>
                <c:pt idx="10">
                  <c:v>19000</c:v>
                </c:pt>
                <c:pt idx="11">
                  <c:v>19900000</c:v>
                </c:pt>
              </c:numCache>
            </c:numRef>
          </c:val>
          <c:extLst>
            <c:ext xmlns:c16="http://schemas.microsoft.com/office/drawing/2014/chart" uri="{C3380CC4-5D6E-409C-BE32-E72D297353CC}">
              <c16:uniqueId val="{00000000-225A-4821-A747-EE0C658EADA4}"/>
            </c:ext>
          </c:extLst>
        </c:ser>
        <c:ser>
          <c:idx val="1"/>
          <c:order val="1"/>
          <c:spPr>
            <a:solidFill>
              <a:schemeClr val="accent2"/>
            </a:solidFill>
            <a:ln>
              <a:noFill/>
            </a:ln>
            <a:effectLst/>
          </c:spPr>
          <c:invertIfNegative val="0"/>
          <c:cat>
            <c:strRef>
              <c:f>List1!$J$3:$J$14</c:f>
              <c:strCache>
                <c:ptCount val="12"/>
                <c:pt idx="0">
                  <c:v>Ceres</c:v>
                </c:pt>
                <c:pt idx="1">
                  <c:v>Pluto</c:v>
                </c:pt>
                <c:pt idx="2">
                  <c:v>Měsíc</c:v>
                </c:pt>
                <c:pt idx="3">
                  <c:v>Merkur</c:v>
                </c:pt>
                <c:pt idx="4">
                  <c:v>Mars</c:v>
                </c:pt>
                <c:pt idx="5">
                  <c:v>Venuše</c:v>
                </c:pt>
                <c:pt idx="6">
                  <c:v>Země</c:v>
                </c:pt>
                <c:pt idx="7">
                  <c:v>Uran</c:v>
                </c:pt>
                <c:pt idx="8">
                  <c:v>Neptun</c:v>
                </c:pt>
                <c:pt idx="9">
                  <c:v>Saturn</c:v>
                </c:pt>
                <c:pt idx="10">
                  <c:v>Jupiter</c:v>
                </c:pt>
                <c:pt idx="11">
                  <c:v>Slunce</c:v>
                </c:pt>
              </c:strCache>
            </c:strRef>
          </c:cat>
          <c:val>
            <c:numRef>
              <c:f>List1!$L$3:$L$14</c:f>
              <c:numCache>
                <c:formatCode>General</c:formatCode>
                <c:ptCount val="12"/>
                <c:pt idx="0">
                  <c:v>1730</c:v>
                </c:pt>
                <c:pt idx="1">
                  <c:v>835</c:v>
                </c:pt>
                <c:pt idx="2">
                  <c:v>294</c:v>
                </c:pt>
                <c:pt idx="3">
                  <c:v>132</c:v>
                </c:pt>
                <c:pt idx="4">
                  <c:v>132</c:v>
                </c:pt>
                <c:pt idx="5">
                  <c:v>55.5</c:v>
                </c:pt>
                <c:pt idx="6">
                  <c:v>50</c:v>
                </c:pt>
                <c:pt idx="7">
                  <c:v>55.5</c:v>
                </c:pt>
                <c:pt idx="8">
                  <c:v>44</c:v>
                </c:pt>
                <c:pt idx="9">
                  <c:v>46</c:v>
                </c:pt>
                <c:pt idx="10">
                  <c:v>20</c:v>
                </c:pt>
                <c:pt idx="11">
                  <c:v>1.8</c:v>
                </c:pt>
              </c:numCache>
            </c:numRef>
          </c:val>
          <c:extLst>
            <c:ext xmlns:c16="http://schemas.microsoft.com/office/drawing/2014/chart" uri="{C3380CC4-5D6E-409C-BE32-E72D297353CC}">
              <c16:uniqueId val="{00000001-225A-4821-A747-EE0C658EADA4}"/>
            </c:ext>
          </c:extLst>
        </c:ser>
        <c:dLbls>
          <c:showLegendKey val="0"/>
          <c:showVal val="0"/>
          <c:showCatName val="0"/>
          <c:showSerName val="0"/>
          <c:showPercent val="0"/>
          <c:showBubbleSize val="0"/>
        </c:dLbls>
        <c:gapWidth val="219"/>
        <c:overlap val="-27"/>
        <c:axId val="111993216"/>
        <c:axId val="111995904"/>
      </c:barChart>
      <c:catAx>
        <c:axId val="11199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cs-CZ" sz="900" b="0" i="0" u="none" strike="noStrike" kern="1200" baseline="0">
                <a:solidFill>
                  <a:schemeClr val="tx1">
                    <a:lumMod val="65000"/>
                    <a:lumOff val="35000"/>
                  </a:schemeClr>
                </a:solidFill>
                <a:latin typeface="+mn-lt"/>
                <a:ea typeface="+mn-ea"/>
                <a:cs typeface="+mn-cs"/>
              </a:defRPr>
            </a:pPr>
            <a:endParaRPr lang="en-US"/>
          </a:p>
        </c:txPr>
        <c:crossAx val="111995904"/>
        <c:crossesAt val="1.0000000000000024E-3"/>
        <c:auto val="1"/>
        <c:lblAlgn val="ctr"/>
        <c:lblOffset val="100"/>
        <c:noMultiLvlLbl val="0"/>
      </c:catAx>
      <c:valAx>
        <c:axId val="111995904"/>
        <c:scaling>
          <c:logBase val="10"/>
          <c:orientation val="minMax"/>
        </c:scaling>
        <c:delete val="0"/>
        <c:axPos val="l"/>
        <c:majorGridlines>
          <c:spPr>
            <a:ln w="9525" cap="flat" cmpd="sng" algn="ctr">
              <a:solidFill>
                <a:schemeClr val="tx1">
                  <a:lumMod val="15000"/>
                  <a:lumOff val="85000"/>
                </a:schemeClr>
              </a:solidFill>
              <a:round/>
            </a:ln>
            <a:effectLst/>
          </c:spPr>
        </c:majorGridlines>
        <c:numFmt formatCode="0.0E+00" sourceLinked="0"/>
        <c:majorTickMark val="none"/>
        <c:minorTickMark val="none"/>
        <c:tickLblPos val="nextTo"/>
        <c:spPr>
          <a:noFill/>
          <a:ln>
            <a:noFill/>
          </a:ln>
          <a:effectLst/>
        </c:spPr>
        <c:txPr>
          <a:bodyPr rot="-60000000" spcFirstLastPara="1" vertOverflow="ellipsis" vert="horz" wrap="square" anchor="ctr" anchorCtr="1"/>
          <a:lstStyle/>
          <a:p>
            <a:pPr>
              <a:defRPr lang="cs-CZ" sz="900" b="0" i="0" u="none" strike="noStrike" kern="1200" baseline="0">
                <a:solidFill>
                  <a:schemeClr val="tx1">
                    <a:lumMod val="65000"/>
                    <a:lumOff val="35000"/>
                  </a:schemeClr>
                </a:solidFill>
                <a:latin typeface="+mn-lt"/>
                <a:ea typeface="+mn-ea"/>
                <a:cs typeface="+mn-cs"/>
              </a:defRPr>
            </a:pPr>
            <a:endParaRPr lang="en-US"/>
          </a:p>
        </c:txPr>
        <c:crossAx val="1119932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Shape 500"/>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1" name="Shape 50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2489216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Shape 508"/>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09" name="Shape 509"/>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extLst>
      <p:ext uri="{BB962C8B-B14F-4D97-AF65-F5344CB8AC3E}">
        <p14:creationId xmlns:p14="http://schemas.microsoft.com/office/powerpoint/2010/main" val="397367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Úvodná snímka">
    <p:spTree>
      <p:nvGrpSpPr>
        <p:cNvPr id="1" name=""/>
        <p:cNvGrpSpPr/>
        <p:nvPr/>
      </p:nvGrpSpPr>
      <p:grpSpPr>
        <a:xfrm>
          <a:off x="0" y="0"/>
          <a:ext cx="0" cy="0"/>
          <a:chOff x="0" y="0"/>
          <a:chExt cx="0" cy="0"/>
        </a:xfrm>
      </p:grpSpPr>
      <p:sp>
        <p:nvSpPr>
          <p:cNvPr id="6" name="Shape 6"/>
          <p:cNvSpPr>
            <a:spLocks noGrp="1"/>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Title Text</a:t>
            </a:r>
          </a:p>
        </p:txBody>
      </p:sp>
      <p:sp>
        <p:nvSpPr>
          <p:cNvPr id="7" name="Shape 7"/>
          <p:cNvSpPr>
            <a:spLocks noGrp="1"/>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Body Level One</a:t>
            </a:r>
          </a:p>
          <a:p>
            <a:pPr lvl="1">
              <a:defRPr sz="1800"/>
            </a:pPr>
            <a:r>
              <a:rPr sz="2400"/>
              <a:t>Body Level Two</a:t>
            </a:r>
          </a:p>
          <a:p>
            <a:pPr lvl="2">
              <a:defRPr sz="1800"/>
            </a:pPr>
            <a:r>
              <a:rPr sz="2400"/>
              <a:t>Body Level Three</a:t>
            </a:r>
          </a:p>
          <a:p>
            <a:pPr lvl="3">
              <a:defRPr sz="1800"/>
            </a:pPr>
            <a:r>
              <a:rPr sz="2400"/>
              <a:t>Body Level Four</a:t>
            </a:r>
          </a:p>
          <a:p>
            <a:pPr lvl="4">
              <a:defRPr sz="1800"/>
            </a:pPr>
            <a:r>
              <a:rPr sz="2400"/>
              <a:t>Body Level Five</a:t>
            </a:r>
          </a:p>
        </p:txBody>
      </p:sp>
      <p:sp>
        <p:nvSpPr>
          <p:cNvPr id="8" name="Shape 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Nadpis a zvislý text">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pPr>
            <a:r>
              <a:rPr sz="4400"/>
              <a:t>Title Text</a:t>
            </a:r>
          </a:p>
        </p:txBody>
      </p:sp>
      <p:sp>
        <p:nvSpPr>
          <p:cNvPr id="40" name="Shape 40"/>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Zvislý nadpis a text">
    <p:spTree>
      <p:nvGrpSpPr>
        <p:cNvPr id="1" name=""/>
        <p:cNvGrpSpPr/>
        <p:nvPr/>
      </p:nvGrpSpPr>
      <p:grpSpPr>
        <a:xfrm>
          <a:off x="0" y="0"/>
          <a:ext cx="0" cy="0"/>
          <a:chOff x="0" y="0"/>
          <a:chExt cx="0" cy="0"/>
        </a:xfrm>
      </p:grpSpPr>
      <p:sp>
        <p:nvSpPr>
          <p:cNvPr id="43" name="Shape 43"/>
          <p:cNvSpPr>
            <a:spLocks noGrp="1"/>
          </p:cNvSpPr>
          <p:nvPr>
            <p:ph type="title"/>
          </p:nvPr>
        </p:nvSpPr>
        <p:spPr>
          <a:xfrm>
            <a:off x="8724900" y="0"/>
            <a:ext cx="2628900" cy="6542088"/>
          </a:xfrm>
          <a:prstGeom prst="rect">
            <a:avLst/>
          </a:prstGeom>
        </p:spPr>
        <p:txBody>
          <a:bodyPr/>
          <a:lstStyle/>
          <a:p>
            <a:pPr lvl="0">
              <a:defRPr sz="1800"/>
            </a:pPr>
            <a:r>
              <a:rPr sz="4400"/>
              <a:t>Title Text</a:t>
            </a:r>
          </a:p>
        </p:txBody>
      </p:sp>
      <p:sp>
        <p:nvSpPr>
          <p:cNvPr id="44" name="Shape 44"/>
          <p:cNvSpPr>
            <a:spLocks noGrp="1"/>
          </p:cNvSpPr>
          <p:nvPr>
            <p:ph type="body" idx="1"/>
          </p:nvPr>
        </p:nvSpPr>
        <p:spPr>
          <a:xfrm>
            <a:off x="838200" y="365125"/>
            <a:ext cx="7734300" cy="64928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Nadpis a obsah">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Title Text</a:t>
            </a:r>
          </a:p>
        </p:txBody>
      </p:sp>
      <p:sp>
        <p:nvSpPr>
          <p:cNvPr id="11" name="Shape 11"/>
          <p:cNvSpPr>
            <a:spLocks noGrp="1"/>
          </p:cNvSpPr>
          <p:nvPr>
            <p:ph type="body" idx="1"/>
          </p:nvPr>
        </p:nvSpPr>
        <p:spPr>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Hlavička sekcie">
    <p:spTree>
      <p:nvGrpSpPr>
        <p:cNvPr id="1" name=""/>
        <p:cNvGrpSpPr/>
        <p:nvPr/>
      </p:nvGrpSpPr>
      <p:grpSpPr>
        <a:xfrm>
          <a:off x="0" y="0"/>
          <a:ext cx="0" cy="0"/>
          <a:chOff x="0" y="0"/>
          <a:chExt cx="0" cy="0"/>
        </a:xfrm>
      </p:grpSpPr>
      <p:sp>
        <p:nvSpPr>
          <p:cNvPr id="14" name="Shape 14"/>
          <p:cNvSpPr>
            <a:spLocks noGrp="1"/>
          </p:cNvSpPr>
          <p:nvPr>
            <p:ph type="title"/>
          </p:nvPr>
        </p:nvSpPr>
        <p:spPr>
          <a:xfrm>
            <a:off x="831850" y="0"/>
            <a:ext cx="10515600" cy="4562475"/>
          </a:xfrm>
          <a:prstGeom prst="rect">
            <a:avLst/>
          </a:prstGeom>
        </p:spPr>
        <p:txBody>
          <a:bodyPr anchor="b"/>
          <a:lstStyle>
            <a:lvl1pPr>
              <a:defRPr sz="6000"/>
            </a:lvl1pPr>
          </a:lstStyle>
          <a:p>
            <a:pPr lvl="0">
              <a:defRPr sz="1800"/>
            </a:pPr>
            <a:r>
              <a:rPr sz="6000"/>
              <a:t>Title Text</a:t>
            </a:r>
          </a:p>
        </p:txBody>
      </p:sp>
      <p:sp>
        <p:nvSpPr>
          <p:cNvPr id="15" name="Shape 15"/>
          <p:cNvSpPr>
            <a:spLocks noGrp="1"/>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Body Level One</a:t>
            </a:r>
          </a:p>
          <a:p>
            <a:pPr lvl="1">
              <a:defRPr sz="1800">
                <a:solidFill>
                  <a:srgbClr val="000000"/>
                </a:solidFill>
              </a:defRPr>
            </a:pPr>
            <a:r>
              <a:rPr sz="2400">
                <a:solidFill>
                  <a:srgbClr val="888888"/>
                </a:solidFill>
              </a:rPr>
              <a:t>Body Level Two</a:t>
            </a:r>
          </a:p>
          <a:p>
            <a:pPr lvl="2">
              <a:defRPr sz="1800">
                <a:solidFill>
                  <a:srgbClr val="000000"/>
                </a:solidFill>
              </a:defRPr>
            </a:pPr>
            <a:r>
              <a:rPr sz="2400">
                <a:solidFill>
                  <a:srgbClr val="888888"/>
                </a:solidFill>
              </a:rPr>
              <a:t>Body Level Three</a:t>
            </a:r>
          </a:p>
          <a:p>
            <a:pPr lvl="3">
              <a:defRPr sz="1800">
                <a:solidFill>
                  <a:srgbClr val="000000"/>
                </a:solidFill>
              </a:defRPr>
            </a:pPr>
            <a:r>
              <a:rPr sz="2400">
                <a:solidFill>
                  <a:srgbClr val="888888"/>
                </a:solidFill>
              </a:rPr>
              <a:t>Body Level Four</a:t>
            </a:r>
          </a:p>
          <a:p>
            <a:pPr lvl="4">
              <a:defRPr sz="1800">
                <a:solidFill>
                  <a:srgbClr val="000000"/>
                </a:solidFill>
              </a:defRPr>
            </a:pPr>
            <a:r>
              <a:rPr sz="2400">
                <a:solidFill>
                  <a:srgbClr val="888888"/>
                </a:solidFill>
              </a:rPr>
              <a:t>Body Level Five</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va obsahy">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4400"/>
              <a:t>Title Text</a:t>
            </a:r>
          </a:p>
        </p:txBody>
      </p:sp>
      <p:sp>
        <p:nvSpPr>
          <p:cNvPr id="19" name="Shape 19"/>
          <p:cNvSpPr>
            <a:spLocks noGrp="1"/>
          </p:cNvSpPr>
          <p:nvPr>
            <p:ph type="body" idx="1"/>
          </p:nvPr>
        </p:nvSpPr>
        <p:spPr>
          <a:xfrm>
            <a:off x="838200" y="1825625"/>
            <a:ext cx="5181600" cy="5032375"/>
          </a:xfrm>
          <a:prstGeom prst="rect">
            <a:avLst/>
          </a:prstGeom>
        </p:spPr>
        <p:txBody>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orovnanie">
    <p:spTree>
      <p:nvGrpSpPr>
        <p:cNvPr id="1" name=""/>
        <p:cNvGrpSpPr/>
        <p:nvPr/>
      </p:nvGrpSpPr>
      <p:grpSpPr>
        <a:xfrm>
          <a:off x="0" y="0"/>
          <a:ext cx="0" cy="0"/>
          <a:chOff x="0" y="0"/>
          <a:chExt cx="0" cy="0"/>
        </a:xfrm>
      </p:grpSpPr>
      <p:sp>
        <p:nvSpPr>
          <p:cNvPr id="22" name="Shape 22"/>
          <p:cNvSpPr>
            <a:spLocks noGrp="1"/>
          </p:cNvSpPr>
          <p:nvPr>
            <p:ph type="title"/>
          </p:nvPr>
        </p:nvSpPr>
        <p:spPr>
          <a:xfrm>
            <a:off x="839787" y="365125"/>
            <a:ext cx="10515601" cy="1325563"/>
          </a:xfrm>
          <a:prstGeom prst="rect">
            <a:avLst/>
          </a:prstGeom>
        </p:spPr>
        <p:txBody>
          <a:bodyPr/>
          <a:lstStyle/>
          <a:p>
            <a:pPr lvl="0">
              <a:defRPr sz="1800"/>
            </a:pPr>
            <a:r>
              <a:rPr sz="4400"/>
              <a:t>Title Text</a:t>
            </a:r>
          </a:p>
        </p:txBody>
      </p:sp>
      <p:sp>
        <p:nvSpPr>
          <p:cNvPr id="23" name="Shape 23"/>
          <p:cNvSpPr>
            <a:spLocks noGrp="1"/>
          </p:cNvSpPr>
          <p:nvPr>
            <p:ph type="body"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pPr lvl="0">
              <a:defRPr sz="1800" b="0"/>
            </a:pPr>
            <a:r>
              <a:rPr sz="2400" b="1"/>
              <a:t>Body Level One</a:t>
            </a:r>
          </a:p>
          <a:p>
            <a:pPr lvl="1">
              <a:defRPr sz="1800" b="0"/>
            </a:pPr>
            <a:r>
              <a:rPr sz="2400" b="1"/>
              <a:t>Body Level Two</a:t>
            </a:r>
          </a:p>
          <a:p>
            <a:pPr lvl="2">
              <a:defRPr sz="1800" b="0"/>
            </a:pPr>
            <a:r>
              <a:rPr sz="2400" b="1"/>
              <a:t>Body Level Three</a:t>
            </a:r>
          </a:p>
          <a:p>
            <a:pPr lvl="3">
              <a:defRPr sz="1800" b="0"/>
            </a:pPr>
            <a:r>
              <a:rPr sz="2400" b="1"/>
              <a:t>Body Level Four</a:t>
            </a:r>
          </a:p>
          <a:p>
            <a:pPr lvl="4">
              <a:defRPr sz="1800" b="0"/>
            </a:pPr>
            <a:r>
              <a:rPr sz="2400" b="1"/>
              <a:t>Body Level Five</a:t>
            </a:r>
          </a:p>
        </p:txBody>
      </p:sp>
      <p:sp>
        <p:nvSpPr>
          <p:cNvPr id="24" name="Shape 2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Len nadpis">
    <p:spTree>
      <p:nvGrpSpPr>
        <p:cNvPr id="1" name=""/>
        <p:cNvGrpSpPr/>
        <p:nvPr/>
      </p:nvGrpSpPr>
      <p:grpSpPr>
        <a:xfrm>
          <a:off x="0" y="0"/>
          <a:ext cx="0" cy="0"/>
          <a:chOff x="0" y="0"/>
          <a:chExt cx="0" cy="0"/>
        </a:xfrm>
      </p:grpSpPr>
      <p:sp>
        <p:nvSpPr>
          <p:cNvPr id="26" name="Shape 26"/>
          <p:cNvSpPr>
            <a:spLocks noGrp="1"/>
          </p:cNvSpPr>
          <p:nvPr>
            <p:ph type="title"/>
          </p:nvPr>
        </p:nvSpPr>
        <p:spPr>
          <a:xfrm>
            <a:off x="838200" y="365125"/>
            <a:ext cx="10515600" cy="1325563"/>
          </a:xfrm>
          <a:prstGeom prst="rect">
            <a:avLst/>
          </a:prstGeom>
        </p:spPr>
        <p:txBody>
          <a:bodyPr/>
          <a:lstStyle/>
          <a:p>
            <a:pPr lvl="0">
              <a:defRPr sz="1800"/>
            </a:pPr>
            <a:r>
              <a:rPr sz="4400"/>
              <a:t>Title Text</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rázdna">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Obsah s popisom">
    <p:spTree>
      <p:nvGrpSpPr>
        <p:cNvPr id="1" name=""/>
        <p:cNvGrpSpPr/>
        <p:nvPr/>
      </p:nvGrpSpPr>
      <p:grpSpPr>
        <a:xfrm>
          <a:off x="0" y="0"/>
          <a:ext cx="0" cy="0"/>
          <a:chOff x="0" y="0"/>
          <a:chExt cx="0" cy="0"/>
        </a:xfrm>
      </p:grpSpPr>
      <p:sp>
        <p:nvSpPr>
          <p:cNvPr id="31" name="Shape 31"/>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2" name="Shape 32"/>
          <p:cNvSpPr>
            <a:spLocks noGrp="1"/>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Obrázok s popisom">
    <p:spTree>
      <p:nvGrpSpPr>
        <p:cNvPr id="1" name=""/>
        <p:cNvGrpSpPr/>
        <p:nvPr/>
      </p:nvGrpSpPr>
      <p:grpSpPr>
        <a:xfrm>
          <a:off x="0" y="0"/>
          <a:ext cx="0" cy="0"/>
          <a:chOff x="0" y="0"/>
          <a:chExt cx="0" cy="0"/>
        </a:xfrm>
      </p:grpSpPr>
      <p:sp>
        <p:nvSpPr>
          <p:cNvPr id="35" name="Shape 35"/>
          <p:cNvSpPr>
            <a:spLocks noGrp="1"/>
          </p:cNvSpPr>
          <p:nvPr>
            <p:ph type="title"/>
          </p:nvPr>
        </p:nvSpPr>
        <p:spPr>
          <a:xfrm>
            <a:off x="839787" y="0"/>
            <a:ext cx="3932239" cy="2057400"/>
          </a:xfrm>
          <a:prstGeom prst="rect">
            <a:avLst/>
          </a:prstGeom>
        </p:spPr>
        <p:txBody>
          <a:bodyPr anchor="b"/>
          <a:lstStyle>
            <a:lvl1pPr>
              <a:defRPr sz="3200"/>
            </a:lvl1pPr>
          </a:lstStyle>
          <a:p>
            <a:pPr lvl="0">
              <a:defRPr sz="1800"/>
            </a:pPr>
            <a:r>
              <a:rPr sz="3200"/>
              <a:t>Title Text</a:t>
            </a:r>
          </a:p>
        </p:txBody>
      </p:sp>
      <p:sp>
        <p:nvSpPr>
          <p:cNvPr id="36" name="Shape 36"/>
          <p:cNvSpPr>
            <a:spLocks noGrp="1"/>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Body Level One</a:t>
            </a:r>
          </a:p>
          <a:p>
            <a:pPr lvl="1">
              <a:defRPr sz="1800"/>
            </a:pPr>
            <a:r>
              <a:rPr sz="1600"/>
              <a:t>Body Level Two</a:t>
            </a:r>
          </a:p>
          <a:p>
            <a:pPr lvl="2">
              <a:defRPr sz="1800"/>
            </a:pPr>
            <a:r>
              <a:rPr sz="1600"/>
              <a:t>Body Level Three</a:t>
            </a:r>
          </a:p>
          <a:p>
            <a:pPr lvl="3">
              <a:defRPr sz="1800"/>
            </a:pPr>
            <a:r>
              <a:rPr sz="1600"/>
              <a:t>Body Level Four</a:t>
            </a:r>
          </a:p>
          <a:p>
            <a:pPr lvl="4">
              <a:defRPr sz="1800"/>
            </a:pPr>
            <a:r>
              <a:rPr sz="1600"/>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pPr lvl="0">
              <a:defRPr sz="1800"/>
            </a:pPr>
            <a:r>
              <a:rPr sz="4400"/>
              <a:t>Title Text</a:t>
            </a:r>
          </a:p>
        </p:txBody>
      </p:sp>
      <p:sp>
        <p:nvSpPr>
          <p:cNvPr id="3" name="Shape 3"/>
          <p:cNvSpPr>
            <a:spLocks noGrp="1"/>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pPr>
            <a:r>
              <a:rPr sz="2800"/>
              <a:t>Body Level One</a:t>
            </a:r>
          </a:p>
          <a:p>
            <a:pPr lvl="1">
              <a:defRPr sz="1800"/>
            </a:pPr>
            <a:r>
              <a:rPr sz="2800"/>
              <a:t>Body Level Two</a:t>
            </a:r>
          </a:p>
          <a:p>
            <a:pPr lvl="2">
              <a:defRPr sz="1800"/>
            </a:pPr>
            <a:r>
              <a:rPr sz="2800"/>
              <a:t>Body Level Three</a:t>
            </a:r>
          </a:p>
          <a:p>
            <a:pPr lvl="3">
              <a:defRPr sz="1800"/>
            </a:pPr>
            <a:r>
              <a:rPr sz="2800"/>
              <a:t>Body Level Four</a:t>
            </a:r>
          </a:p>
          <a:p>
            <a:pPr lvl="4">
              <a:defRPr sz="1800"/>
            </a:pPr>
            <a:r>
              <a:rPr sz="2800"/>
              <a:t>Body Level Five</a:t>
            </a:r>
          </a:p>
        </p:txBody>
      </p:sp>
      <p:sp>
        <p:nvSpPr>
          <p:cNvPr id="4" name="Shape 4"/>
          <p:cNvSpPr>
            <a:spLocks noGrp="1"/>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nSpc>
          <a:spcPct val="90000"/>
        </a:lnSpc>
        <a:defRPr sz="4400">
          <a:latin typeface="Calibri Light"/>
          <a:ea typeface="Calibri Light"/>
          <a:cs typeface="Calibri Light"/>
          <a:sym typeface="Calibri Light"/>
        </a:defRPr>
      </a:lvl1pPr>
      <a:lvl2pPr>
        <a:lnSpc>
          <a:spcPct val="90000"/>
        </a:lnSpc>
        <a:defRPr sz="4400">
          <a:latin typeface="Calibri Light"/>
          <a:ea typeface="Calibri Light"/>
          <a:cs typeface="Calibri Light"/>
          <a:sym typeface="Calibri Light"/>
        </a:defRPr>
      </a:lvl2pPr>
      <a:lvl3pPr>
        <a:lnSpc>
          <a:spcPct val="90000"/>
        </a:lnSpc>
        <a:defRPr sz="4400">
          <a:latin typeface="Calibri Light"/>
          <a:ea typeface="Calibri Light"/>
          <a:cs typeface="Calibri Light"/>
          <a:sym typeface="Calibri Light"/>
        </a:defRPr>
      </a:lvl3pPr>
      <a:lvl4pPr>
        <a:lnSpc>
          <a:spcPct val="90000"/>
        </a:lnSpc>
        <a:defRPr sz="4400">
          <a:latin typeface="Calibri Light"/>
          <a:ea typeface="Calibri Light"/>
          <a:cs typeface="Calibri Light"/>
          <a:sym typeface="Calibri Light"/>
        </a:defRPr>
      </a:lvl4pPr>
      <a:lvl5pPr>
        <a:lnSpc>
          <a:spcPct val="90000"/>
        </a:lnSpc>
        <a:defRPr sz="4400">
          <a:latin typeface="Calibri Light"/>
          <a:ea typeface="Calibri Light"/>
          <a:cs typeface="Calibri Light"/>
          <a:sym typeface="Calibri Light"/>
        </a:defRPr>
      </a:lvl5pPr>
      <a:lvl6pPr>
        <a:lnSpc>
          <a:spcPct val="90000"/>
        </a:lnSpc>
        <a:defRPr sz="4400">
          <a:latin typeface="Calibri Light"/>
          <a:ea typeface="Calibri Light"/>
          <a:cs typeface="Calibri Light"/>
          <a:sym typeface="Calibri Light"/>
        </a:defRPr>
      </a:lvl6pPr>
      <a:lvl7pPr>
        <a:lnSpc>
          <a:spcPct val="90000"/>
        </a:lnSpc>
        <a:defRPr sz="4400">
          <a:latin typeface="Calibri Light"/>
          <a:ea typeface="Calibri Light"/>
          <a:cs typeface="Calibri Light"/>
          <a:sym typeface="Calibri Light"/>
        </a:defRPr>
      </a:lvl7pPr>
      <a:lvl8pPr>
        <a:lnSpc>
          <a:spcPct val="90000"/>
        </a:lnSpc>
        <a:defRPr sz="4400">
          <a:latin typeface="Calibri Light"/>
          <a:ea typeface="Calibri Light"/>
          <a:cs typeface="Calibri Light"/>
          <a:sym typeface="Calibri Light"/>
        </a:defRPr>
      </a:lvl8pPr>
      <a:lvl9pPr>
        <a:lnSpc>
          <a:spcPct val="90000"/>
        </a:lnSpc>
        <a:defRPr sz="4400">
          <a:latin typeface="Calibri Light"/>
          <a:ea typeface="Calibri Light"/>
          <a:cs typeface="Calibri Light"/>
          <a:sym typeface="Calibri Light"/>
        </a:defRPr>
      </a:lvl9pPr>
    </p:titleStyle>
    <p:bodyStyle>
      <a:lvl1pPr marL="228600" indent="-228600">
        <a:lnSpc>
          <a:spcPct val="90000"/>
        </a:lnSpc>
        <a:spcBef>
          <a:spcPts val="1000"/>
        </a:spcBef>
        <a:buSzPct val="100000"/>
        <a:buFont typeface="Arial"/>
        <a:buChar char="•"/>
        <a:defRPr sz="2800">
          <a:latin typeface="Calibri"/>
          <a:ea typeface="Calibri"/>
          <a:cs typeface="Calibri"/>
          <a:sym typeface="Calibri"/>
        </a:defRPr>
      </a:lvl1pPr>
      <a:lvl2pPr marL="723900" indent="-266700">
        <a:lnSpc>
          <a:spcPct val="90000"/>
        </a:lnSpc>
        <a:spcBef>
          <a:spcPts val="1000"/>
        </a:spcBef>
        <a:buSzPct val="100000"/>
        <a:buFont typeface="Arial"/>
        <a:buChar char="•"/>
        <a:defRPr sz="2800">
          <a:latin typeface="Calibri"/>
          <a:ea typeface="Calibri"/>
          <a:cs typeface="Calibri"/>
          <a:sym typeface="Calibri"/>
        </a:defRPr>
      </a:lvl2pPr>
      <a:lvl3pPr marL="1234439" indent="-320039">
        <a:lnSpc>
          <a:spcPct val="90000"/>
        </a:lnSpc>
        <a:spcBef>
          <a:spcPts val="1000"/>
        </a:spcBef>
        <a:buSzPct val="100000"/>
        <a:buFont typeface="Arial"/>
        <a:buChar char="•"/>
        <a:defRPr sz="2800">
          <a:latin typeface="Calibri"/>
          <a:ea typeface="Calibri"/>
          <a:cs typeface="Calibri"/>
          <a:sym typeface="Calibri"/>
        </a:defRPr>
      </a:lvl3pPr>
      <a:lvl4pPr marL="1727200" indent="-355600">
        <a:lnSpc>
          <a:spcPct val="90000"/>
        </a:lnSpc>
        <a:spcBef>
          <a:spcPts val="1000"/>
        </a:spcBef>
        <a:buSzPct val="100000"/>
        <a:buFont typeface="Arial"/>
        <a:buChar char="•"/>
        <a:defRPr sz="2800">
          <a:latin typeface="Calibri"/>
          <a:ea typeface="Calibri"/>
          <a:cs typeface="Calibri"/>
          <a:sym typeface="Calibri"/>
        </a:defRPr>
      </a:lvl4pPr>
      <a:lvl5pPr marL="2184400" indent="-355600">
        <a:lnSpc>
          <a:spcPct val="90000"/>
        </a:lnSpc>
        <a:spcBef>
          <a:spcPts val="1000"/>
        </a:spcBef>
        <a:buSzPct val="100000"/>
        <a:buFont typeface="Arial"/>
        <a:buChar char="•"/>
        <a:defRPr sz="2800">
          <a:latin typeface="Calibri"/>
          <a:ea typeface="Calibri"/>
          <a:cs typeface="Calibri"/>
          <a:sym typeface="Calibri"/>
        </a:defRPr>
      </a:lvl5pPr>
      <a:lvl6pPr marL="2641600" indent="-355600">
        <a:lnSpc>
          <a:spcPct val="90000"/>
        </a:lnSpc>
        <a:spcBef>
          <a:spcPts val="1000"/>
        </a:spcBef>
        <a:buSzPct val="100000"/>
        <a:buFont typeface="Arial"/>
        <a:buChar char="•"/>
        <a:defRPr sz="2800">
          <a:latin typeface="Calibri"/>
          <a:ea typeface="Calibri"/>
          <a:cs typeface="Calibri"/>
          <a:sym typeface="Calibri"/>
        </a:defRPr>
      </a:lvl6pPr>
      <a:lvl7pPr marL="3098800" indent="-355600">
        <a:lnSpc>
          <a:spcPct val="90000"/>
        </a:lnSpc>
        <a:spcBef>
          <a:spcPts val="1000"/>
        </a:spcBef>
        <a:buSzPct val="100000"/>
        <a:buFont typeface="Arial"/>
        <a:buChar char="•"/>
        <a:defRPr sz="2800">
          <a:latin typeface="Calibri"/>
          <a:ea typeface="Calibri"/>
          <a:cs typeface="Calibri"/>
          <a:sym typeface="Calibri"/>
        </a:defRPr>
      </a:lvl7pPr>
      <a:lvl8pPr marL="3556000" indent="-355600">
        <a:lnSpc>
          <a:spcPct val="90000"/>
        </a:lnSpc>
        <a:spcBef>
          <a:spcPts val="1000"/>
        </a:spcBef>
        <a:buSzPct val="100000"/>
        <a:buFont typeface="Arial"/>
        <a:buChar char="•"/>
        <a:defRPr sz="2800">
          <a:latin typeface="Calibri"/>
          <a:ea typeface="Calibri"/>
          <a:cs typeface="Calibri"/>
          <a:sym typeface="Calibri"/>
        </a:defRPr>
      </a:lvl8pPr>
      <a:lvl9pPr marL="4013200" indent="-355600">
        <a:lnSpc>
          <a:spcPct val="90000"/>
        </a:lnSpc>
        <a:spcBef>
          <a:spcPts val="1000"/>
        </a:spcBef>
        <a:buSzPct val="100000"/>
        <a:buFont typeface="Arial"/>
        <a:buChar char="•"/>
        <a:defRPr sz="28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indent="2286000" algn="r">
        <a:defRPr sz="1200">
          <a:solidFill>
            <a:schemeClr val="tx1"/>
          </a:solidFill>
          <a:latin typeface="+mn-lt"/>
          <a:ea typeface="+mn-ea"/>
          <a:cs typeface="+mn-cs"/>
          <a:sym typeface="Calibri"/>
        </a:defRPr>
      </a:lvl6pPr>
      <a:lvl7pPr indent="2743200" algn="r">
        <a:defRPr sz="1200">
          <a:solidFill>
            <a:schemeClr val="tx1"/>
          </a:solidFill>
          <a:latin typeface="+mn-lt"/>
          <a:ea typeface="+mn-ea"/>
          <a:cs typeface="+mn-cs"/>
          <a:sym typeface="Calibri"/>
        </a:defRPr>
      </a:lvl7pPr>
      <a:lvl8pPr indent="3200400" algn="r">
        <a:defRPr sz="1200">
          <a:solidFill>
            <a:schemeClr val="tx1"/>
          </a:solidFill>
          <a:latin typeface="+mn-lt"/>
          <a:ea typeface="+mn-ea"/>
          <a:cs typeface="+mn-cs"/>
          <a:sym typeface="Calibri"/>
        </a:defRPr>
      </a:lvl8pPr>
      <a:lvl9pPr indent="3657600" algn="r">
        <a:defRPr sz="12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slide" Target="slide35.xml"/><Relationship Id="rId18" Type="http://schemas.openxmlformats.org/officeDocument/2006/relationships/slide" Target="slide47.xml"/><Relationship Id="rId3" Type="http://schemas.openxmlformats.org/officeDocument/2006/relationships/image" Target="../media/image2.png"/><Relationship Id="rId7" Type="http://schemas.openxmlformats.org/officeDocument/2006/relationships/slide" Target="slide22.xml"/><Relationship Id="rId12" Type="http://schemas.openxmlformats.org/officeDocument/2006/relationships/slide" Target="slide33.xml"/><Relationship Id="rId17" Type="http://schemas.openxmlformats.org/officeDocument/2006/relationships/slide" Target="slide45.xml"/><Relationship Id="rId2" Type="http://schemas.openxmlformats.org/officeDocument/2006/relationships/image" Target="../media/image1.jpeg"/><Relationship Id="rId16" Type="http://schemas.openxmlformats.org/officeDocument/2006/relationships/slide" Target="slide43.xml"/><Relationship Id="rId1" Type="http://schemas.openxmlformats.org/officeDocument/2006/relationships/slideLayout" Target="../slideLayouts/slideLayout1.xml"/><Relationship Id="rId6" Type="http://schemas.openxmlformats.org/officeDocument/2006/relationships/slide" Target="slide20.xml"/><Relationship Id="rId11" Type="http://schemas.openxmlformats.org/officeDocument/2006/relationships/slide" Target="slide31.xml"/><Relationship Id="rId5" Type="http://schemas.openxmlformats.org/officeDocument/2006/relationships/slide" Target="slide18.xml"/><Relationship Id="rId15" Type="http://schemas.openxmlformats.org/officeDocument/2006/relationships/slide" Target="slide41.xml"/><Relationship Id="rId10" Type="http://schemas.openxmlformats.org/officeDocument/2006/relationships/slide" Target="slide28.xml"/><Relationship Id="rId4" Type="http://schemas.openxmlformats.org/officeDocument/2006/relationships/slide" Target="slide14.xml"/><Relationship Id="rId9" Type="http://schemas.openxmlformats.org/officeDocument/2006/relationships/slide" Target="slide26.xml"/><Relationship Id="rId14" Type="http://schemas.openxmlformats.org/officeDocument/2006/relationships/slide" Target="slide3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1.jpeg"/><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10.jpeg"/><Relationship Id="rId7" Type="http://schemas.openxmlformats.org/officeDocument/2006/relationships/image" Target="../media/image2.png"/><Relationship Id="rId12"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jpeg"/><Relationship Id="rId11" Type="http://schemas.openxmlformats.org/officeDocument/2006/relationships/image" Target="../media/image16.jpeg"/><Relationship Id="rId5" Type="http://schemas.openxmlformats.org/officeDocument/2006/relationships/image" Target="../media/image12.jpeg"/><Relationship Id="rId10" Type="http://schemas.openxmlformats.org/officeDocument/2006/relationships/image" Target="../media/image15.png"/><Relationship Id="rId4" Type="http://schemas.openxmlformats.org/officeDocument/2006/relationships/image" Target="../media/image11.jpeg"/><Relationship Id="rId9" Type="http://schemas.openxmlformats.org/officeDocument/2006/relationships/image" Target="../media/image14.jpe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3.png"/><Relationship Id="rId10" Type="http://schemas.openxmlformats.org/officeDocument/2006/relationships/image" Target="../media/image24.png"/><Relationship Id="rId4" Type="http://schemas.openxmlformats.org/officeDocument/2006/relationships/image" Target="../media/image2.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1.jpeg"/><Relationship Id="rId4" Type="http://schemas.openxmlformats.org/officeDocument/2006/relationships/image" Target="../media/image3.pn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9.png"/><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1.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png"/><Relationship Id="rId7" Type="http://schemas.openxmlformats.org/officeDocument/2006/relationships/image" Target="../media/image3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wmf"/><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image" Target="../media/image2.png"/><Relationship Id="rId7" Type="http://schemas.openxmlformats.org/officeDocument/2006/relationships/image" Target="../media/image39.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 Id="rId9"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1.jpg"/><Relationship Id="rId4" Type="http://schemas.openxmlformats.org/officeDocument/2006/relationships/image" Target="../media/image50.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600.png"/><Relationship Id="rId3" Type="http://schemas.openxmlformats.org/officeDocument/2006/relationships/image" Target="../media/image2.png"/><Relationship Id="rId7" Type="http://schemas.openxmlformats.org/officeDocument/2006/relationships/image" Target="../media/image59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60.png"/><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2.jpg"/>
          <p:cNvPicPr/>
          <p:nvPr/>
        </p:nvPicPr>
        <p:blipFill rotWithShape="1">
          <a:blip r:embed="rId2"/>
          <a:srcRect t="14594" b="20007"/>
          <a:stretch/>
        </p:blipFill>
        <p:spPr>
          <a:xfrm>
            <a:off x="1587482" y="5821509"/>
            <a:ext cx="9032870" cy="1036491"/>
          </a:xfrm>
          <a:prstGeom prst="rect">
            <a:avLst/>
          </a:prstGeom>
          <a:ln w="12700">
            <a:miter lim="400000"/>
          </a:ln>
        </p:spPr>
      </p:pic>
      <p:pic>
        <p:nvPicPr>
          <p:cNvPr id="60" name="image1.png"/>
          <p:cNvPicPr/>
          <p:nvPr/>
        </p:nvPicPr>
        <p:blipFill rotWithShape="1">
          <a:blip r:embed="rId3"/>
          <a:srcRect t="8893" b="13838"/>
          <a:stretch/>
        </p:blipFill>
        <p:spPr>
          <a:xfrm>
            <a:off x="1254255" y="0"/>
            <a:ext cx="9683489" cy="1101784"/>
          </a:xfrm>
          <a:prstGeom prst="rect">
            <a:avLst/>
          </a:prstGeom>
          <a:ln w="12700">
            <a:miter lim="400000"/>
          </a:ln>
        </p:spPr>
      </p:pic>
      <p:sp>
        <p:nvSpPr>
          <p:cNvPr id="57" name="Shape 57"/>
          <p:cNvSpPr/>
          <p:nvPr/>
        </p:nvSpPr>
        <p:spPr>
          <a:xfrm>
            <a:off x="-6761" y="1049639"/>
            <a:ext cx="12198761" cy="60068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p>
            <a:pPr lvl="0">
              <a:lnSpc>
                <a:spcPct val="150000"/>
              </a:lnSpc>
            </a:pPr>
            <a:r>
              <a:rPr sz="800">
                <a:latin typeface="Verdana Bold"/>
                <a:ea typeface="Verdana Bold"/>
                <a:cs typeface="Verdana Bold"/>
                <a:sym typeface="Verdana Bold"/>
              </a:rPr>
              <a:t>Проект STARS (Успешно преподаване на астрономия в училищата)</a:t>
            </a:r>
            <a:r>
              <a:rPr sz="800">
                <a:latin typeface="Verdana"/>
                <a:ea typeface="Verdana"/>
                <a:cs typeface="Verdana"/>
                <a:sym typeface="Verdana"/>
              </a:rPr>
              <a:t>		 			</a:t>
            </a:r>
          </a:p>
          <a:p>
            <a:pPr lvl="0">
              <a:lnSpc>
                <a:spcPct val="150000"/>
              </a:lnSpc>
            </a:pPr>
            <a:r>
              <a:rPr sz="800">
                <a:latin typeface="Verdana"/>
                <a:ea typeface="Verdana"/>
                <a:cs typeface="Verdana"/>
                <a:sym typeface="Verdana"/>
              </a:rPr>
              <a:t>Този проект е финансиран със съдействието на програмата Еразъм+, КД2, „Стратегически партньорства в областта на образованието, обучението и младежта“</a:t>
            </a:r>
          </a:p>
          <a:p>
            <a:pPr lvl="0">
              <a:lnSpc>
                <a:spcPct val="150000"/>
              </a:lnSpc>
            </a:pPr>
            <a:r>
              <a:rPr sz="800">
                <a:latin typeface="Verdana Bold"/>
                <a:ea typeface="Verdana Bold"/>
                <a:cs typeface="Verdana Bold"/>
                <a:sym typeface="Verdana Bold"/>
              </a:rPr>
              <a:t>Номер на проекта: 2017-1-SK01-KA201-035344</a:t>
            </a:r>
            <a:r>
              <a:rPr sz="800"/>
              <a:t> 				</a:t>
            </a:r>
          </a:p>
        </p:txBody>
      </p:sp>
      <p:sp>
        <p:nvSpPr>
          <p:cNvPr id="58" name="Shape 5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59" name="Shape 59"/>
          <p:cNvSpPr/>
          <p:nvPr/>
        </p:nvSpPr>
        <p:spPr>
          <a:xfrm>
            <a:off x="-6761" y="1668198"/>
            <a:ext cx="12198761" cy="363176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r>
              <a:rPr lang="az-Cyrl-AZ" sz="4400" b="1" dirty="0">
                <a:solidFill>
                  <a:srgbClr val="843C0B"/>
                </a:solidFill>
                <a:latin typeface="Franklin Gothic Book"/>
                <a:ea typeface="Franklin Gothic Book"/>
                <a:cs typeface="Franklin Gothic Book"/>
                <a:sym typeface="Franklin Gothic Book"/>
              </a:rPr>
              <a:t>ОБУЧИТЕЛНА ПРОГРАМА ЗА УЧИТЕЛИ</a:t>
            </a:r>
            <a:r>
              <a:rPr lang="sk-SK" sz="4400" b="1" dirty="0">
                <a:solidFill>
                  <a:srgbClr val="843C0B"/>
                </a:solidFill>
                <a:latin typeface="Franklin Gothic Book"/>
                <a:ea typeface="Franklin Gothic Book"/>
                <a:cs typeface="Franklin Gothic Book"/>
                <a:sym typeface="Franklin Gothic Book"/>
              </a:rPr>
              <a:t>(O2)</a:t>
            </a:r>
          </a:p>
          <a:p>
            <a:pPr lvl="0" algn="ctr"/>
            <a:endParaRPr lang="cs-CZ" sz="1000" dirty="0"/>
          </a:p>
          <a:p>
            <a:pPr lvl="0" algn="ctr"/>
            <a:r>
              <a:rPr lang="cs-CZ" sz="4400" b="1" dirty="0">
                <a:solidFill>
                  <a:srgbClr val="002060"/>
                </a:solidFill>
              </a:rPr>
              <a:t>Модул #5a</a:t>
            </a:r>
          </a:p>
          <a:p>
            <a:pPr lvl="0" algn="ctr"/>
            <a:r>
              <a:rPr lang="cs-CZ" sz="4400" b="1" u="sng" dirty="0">
                <a:solidFill>
                  <a:srgbClr val="002060"/>
                </a:solidFill>
              </a:rPr>
              <a:t>Слънчева система. </a:t>
            </a:r>
          </a:p>
          <a:p>
            <a:pPr lvl="0" algn="ctr"/>
            <a:r>
              <a:rPr lang="cs-CZ" sz="4400" b="1" dirty="0" err="1">
                <a:solidFill>
                  <a:srgbClr val="002060"/>
                </a:solidFill>
              </a:rPr>
              <a:t>Планети</a:t>
            </a:r>
            <a:r>
              <a:rPr lang="cs-CZ" sz="4400" b="1" dirty="0">
                <a:solidFill>
                  <a:srgbClr val="002060"/>
                </a:solidFill>
              </a:rPr>
              <a:t>, планети-джуджета, малки тела</a:t>
            </a:r>
            <a:br>
              <a:rPr lang="cs-CZ" sz="4400" b="1" dirty="0">
                <a:solidFill>
                  <a:srgbClr val="152392"/>
                </a:solidFill>
              </a:rPr>
            </a:br>
            <a:endParaRPr lang="cs-CZ" sz="4400" b="1" dirty="0">
              <a:solidFill>
                <a:srgbClr val="152392"/>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Теоретично съдържание</a:t>
            </a:r>
            <a:endParaRPr sz="4400" u="sng" dirty="0">
              <a:solidFill>
                <a:srgbClr val="002060"/>
              </a:solidFill>
            </a:endParaRPr>
          </a:p>
        </p:txBody>
      </p:sp>
      <p:sp>
        <p:nvSpPr>
          <p:cNvPr id="138" name="Shape 138"/>
          <p:cNvSpPr/>
          <p:nvPr/>
        </p:nvSpPr>
        <p:spPr>
          <a:xfrm>
            <a:off x="249958" y="2137725"/>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5a.1 Планети</a:t>
            </a:r>
            <a:endParaRPr sz="3600" dirty="0">
              <a:solidFill>
                <a:srgbClr val="002060"/>
              </a:solidFill>
            </a:endParaRPr>
          </a:p>
          <a:p>
            <a:pPr marL="661736" lvl="1" indent="-280736">
              <a:buSzPct val="100000"/>
              <a:buChar char="•"/>
            </a:pPr>
            <a:r>
              <a:rPr lang="cs-CZ" sz="2800" dirty="0">
                <a:solidFill>
                  <a:srgbClr val="002060"/>
                </a:solidFill>
              </a:rPr>
              <a:t>История на откритията на планетите</a:t>
            </a:r>
          </a:p>
          <a:p>
            <a:pPr marL="661736" lvl="1" indent="-280736">
              <a:buSzPct val="100000"/>
              <a:buChar char="•"/>
            </a:pPr>
            <a:r>
              <a:rPr lang="cs-CZ" sz="2800" dirty="0">
                <a:solidFill>
                  <a:srgbClr val="002060"/>
                </a:solidFill>
              </a:rPr>
              <a:t>скалисти планети (Меркурий, Венера, Земя, Марс)</a:t>
            </a:r>
          </a:p>
          <a:p>
            <a:pPr marL="661736" lvl="1" indent="-280736">
              <a:buSzPct val="100000"/>
              <a:buChar char="•"/>
            </a:pPr>
            <a:r>
              <a:rPr lang="cs-CZ" sz="2800" dirty="0">
                <a:solidFill>
                  <a:srgbClr val="002060"/>
                </a:solidFill>
              </a:rPr>
              <a:t>газообразни планети (Юпитер, Сатурн, Уран, Нептун)</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Теоретично съдържание</a:t>
            </a:r>
            <a:endParaRPr sz="4400" u="sng" dirty="0">
              <a:solidFill>
                <a:srgbClr val="002060"/>
              </a:solidFill>
            </a:endParaRPr>
          </a:p>
        </p:txBody>
      </p:sp>
      <p:sp>
        <p:nvSpPr>
          <p:cNvPr id="138" name="Shape 138"/>
          <p:cNvSpPr/>
          <p:nvPr/>
        </p:nvSpPr>
        <p:spPr>
          <a:xfrm>
            <a:off x="249958" y="2144518"/>
            <a:ext cx="11685322" cy="193899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5a.2 Планети-джуджета</a:t>
            </a:r>
            <a:endParaRPr sz="3600" dirty="0">
              <a:solidFill>
                <a:srgbClr val="002060"/>
              </a:solidFill>
            </a:endParaRPr>
          </a:p>
          <a:p>
            <a:pPr marL="661736" lvl="1" indent="-280736">
              <a:buSzPct val="100000"/>
              <a:buChar char="•"/>
            </a:pPr>
            <a:r>
              <a:rPr lang="cs-CZ" sz="2800" dirty="0">
                <a:solidFill>
                  <a:srgbClr val="002060"/>
                </a:solidFill>
              </a:rPr>
              <a:t>Възникване на понятието;</a:t>
            </a:r>
          </a:p>
          <a:p>
            <a:pPr marL="661736" lvl="1" indent="-280736">
              <a:buSzPct val="100000"/>
              <a:buChar char="•"/>
            </a:pPr>
            <a:r>
              <a:rPr lang="cs-CZ" sz="2800" dirty="0">
                <a:solidFill>
                  <a:srgbClr val="002060"/>
                </a:solidFill>
              </a:rPr>
              <a:t>Дефиниция на планета-джудже;</a:t>
            </a:r>
          </a:p>
          <a:p>
            <a:pPr marL="661736" lvl="1" indent="-280736">
              <a:buSzPct val="100000"/>
              <a:buChar char="•"/>
            </a:pPr>
            <a:r>
              <a:rPr lang="cs-CZ" sz="2800" dirty="0">
                <a:solidFill>
                  <a:srgbClr val="002060"/>
                </a:solidFill>
              </a:rPr>
              <a:t>Списък на планетите-джуджета.</a:t>
            </a:r>
            <a:endParaRPr lang="ru-RU" sz="2800" dirty="0">
              <a:solidFill>
                <a:srgbClr val="002060"/>
              </a:solidFill>
            </a:endParaRPr>
          </a:p>
        </p:txBody>
      </p:sp>
    </p:spTree>
    <p:extLst>
      <p:ext uri="{BB962C8B-B14F-4D97-AF65-F5344CB8AC3E}">
        <p14:creationId xmlns:p14="http://schemas.microsoft.com/office/powerpoint/2010/main" val="170146303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5425EE1-9285-4AE9-A3D0-0B1DB805585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BD85AAD-3E33-4E52-9FF5-B942E32B6916}"/>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34" name="Shape 134"/>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37" name="Shape 137"/>
          <p:cNvSpPr/>
          <p:nvPr/>
        </p:nvSpPr>
        <p:spPr>
          <a:xfrm>
            <a:off x="0" y="1042734"/>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Теоретично съдържание</a:t>
            </a:r>
            <a:endParaRPr sz="4400" u="sng" dirty="0">
              <a:solidFill>
                <a:srgbClr val="002060"/>
              </a:solidFill>
            </a:endParaRPr>
          </a:p>
        </p:txBody>
      </p:sp>
      <p:sp>
        <p:nvSpPr>
          <p:cNvPr id="138" name="Shape 138"/>
          <p:cNvSpPr/>
          <p:nvPr/>
        </p:nvSpPr>
        <p:spPr>
          <a:xfrm>
            <a:off x="249958" y="1830053"/>
            <a:ext cx="11685322" cy="28007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5a.3 Малки тела в Слънчева система</a:t>
            </a:r>
            <a:endParaRPr sz="3600" dirty="0">
              <a:solidFill>
                <a:srgbClr val="002060"/>
              </a:solidFill>
            </a:endParaRPr>
          </a:p>
          <a:p>
            <a:pPr marL="661736" lvl="1" indent="-280736">
              <a:buSzPct val="100000"/>
              <a:buChar char="•"/>
            </a:pPr>
            <a:r>
              <a:rPr lang="cs-CZ" sz="2800" dirty="0">
                <a:solidFill>
                  <a:srgbClr val="002060"/>
                </a:solidFill>
              </a:rPr>
              <a:t>Комети;</a:t>
            </a:r>
          </a:p>
          <a:p>
            <a:pPr marL="661736" lvl="1" indent="-280736">
              <a:buSzPct val="100000"/>
              <a:buChar char="•"/>
            </a:pPr>
            <a:r>
              <a:rPr lang="cs-CZ" sz="2800" dirty="0">
                <a:solidFill>
                  <a:srgbClr val="002060"/>
                </a:solidFill>
              </a:rPr>
              <a:t>Малки планети;</a:t>
            </a:r>
          </a:p>
          <a:p>
            <a:pPr marL="661736" lvl="1" indent="-280736">
              <a:buSzPct val="100000"/>
              <a:buChar char="•"/>
            </a:pPr>
            <a:r>
              <a:rPr lang="cs-CZ" sz="2800" dirty="0">
                <a:solidFill>
                  <a:srgbClr val="002060"/>
                </a:solidFill>
              </a:rPr>
              <a:t>История на откритията;</a:t>
            </a:r>
          </a:p>
          <a:p>
            <a:pPr marL="661736" lvl="1" indent="-280736">
              <a:buSzPct val="100000"/>
              <a:buChar char="•"/>
            </a:pPr>
            <a:r>
              <a:rPr lang="cs-CZ" sz="2800" dirty="0">
                <a:solidFill>
                  <a:srgbClr val="002060"/>
                </a:solidFill>
              </a:rPr>
              <a:t>Търсене на малки планети;</a:t>
            </a:r>
          </a:p>
          <a:p>
            <a:pPr marL="661736" lvl="1" indent="-280736">
              <a:buSzPct val="100000"/>
              <a:buChar char="•"/>
            </a:pPr>
            <a:r>
              <a:rPr lang="cs-CZ" sz="2800" dirty="0">
                <a:solidFill>
                  <a:srgbClr val="002060"/>
                </a:solidFill>
              </a:rPr>
              <a:t>Потенциално опасни малки планети.</a:t>
            </a:r>
            <a:endParaRPr lang="ru-RU" sz="2800" dirty="0">
              <a:solidFill>
                <a:srgbClr val="002060"/>
              </a:solidFill>
            </a:endParaRPr>
          </a:p>
        </p:txBody>
      </p:sp>
    </p:spTree>
    <p:extLst>
      <p:ext uri="{BB962C8B-B14F-4D97-AF65-F5344CB8AC3E}">
        <p14:creationId xmlns:p14="http://schemas.microsoft.com/office/powerpoint/2010/main" val="131631911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C18904F-1950-41AD-91F0-AD8C93268D2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84D019DC-F0A9-4F96-9483-B2CDA3C8181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52" name="Shape 152"/>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55" name="Shape 155"/>
          <p:cNvSpPr/>
          <p:nvPr/>
        </p:nvSpPr>
        <p:spPr>
          <a:xfrm>
            <a:off x="0" y="1054369"/>
            <a:ext cx="12192000"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a:solidFill>
                  <a:srgbClr val="002060"/>
                </a:solidFill>
              </a:rPr>
              <a:t> Списък на практическите упражнения</a:t>
            </a:r>
            <a:endParaRPr sz="4400" u="sng" dirty="0">
              <a:solidFill>
                <a:srgbClr val="002060"/>
              </a:solidFill>
            </a:endParaRPr>
          </a:p>
        </p:txBody>
      </p:sp>
      <p:sp>
        <p:nvSpPr>
          <p:cNvPr id="156" name="Shape 156"/>
          <p:cNvSpPr/>
          <p:nvPr/>
        </p:nvSpPr>
        <p:spPr>
          <a:xfrm>
            <a:off x="261256" y="1941135"/>
            <a:ext cx="11685322" cy="280076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Clr>
                <a:srgbClr val="002060"/>
              </a:buClr>
              <a:buSzPct val="100000"/>
            </a:pPr>
            <a:r>
              <a:rPr lang="cs-CZ" sz="1600" dirty="0">
                <a:solidFill>
                  <a:srgbClr val="002060"/>
                </a:solidFill>
                <a:hlinkClick r:id="rId4" action="ppaction://hlinksldjump"/>
              </a:rPr>
              <a:t>5a.1.1	</a:t>
            </a:r>
            <a:r>
              <a:rPr lang="bg-BG" sz="1600" dirty="0">
                <a:solidFill>
                  <a:srgbClr val="002060"/>
                </a:solidFill>
                <a:hlinkClick r:id="rId4" action="ppaction://hlinksldjump"/>
              </a:rPr>
              <a:t>Изработка</a:t>
            </a:r>
            <a:r>
              <a:rPr lang="cs-CZ" sz="1600" dirty="0">
                <a:solidFill>
                  <a:srgbClr val="002060"/>
                </a:solidFill>
                <a:hlinkClick r:id="rId4" action="ppaction://hlinksldjump"/>
              </a:rPr>
              <a:t> на модели на небесните обекти от Слънчевата система</a:t>
            </a:r>
            <a:endParaRPr sz="1600" dirty="0">
              <a:solidFill>
                <a:srgbClr val="002060"/>
              </a:solidFill>
            </a:endParaRPr>
          </a:p>
          <a:p>
            <a:pPr lvl="0">
              <a:buClr>
                <a:srgbClr val="002060"/>
              </a:buClr>
              <a:buSzPct val="100000"/>
            </a:pPr>
            <a:r>
              <a:rPr lang="cs-CZ" sz="1600" dirty="0">
                <a:solidFill>
                  <a:srgbClr val="002060"/>
                </a:solidFill>
                <a:hlinkClick r:id="rId5" action="ppaction://hlinksldjump"/>
              </a:rPr>
              <a:t>5a.1.2	Моделиране на движението на Земята около Слънцето</a:t>
            </a:r>
            <a:r>
              <a:rPr lang="cs-CZ" sz="1600" dirty="0">
                <a:solidFill>
                  <a:srgbClr val="002060"/>
                </a:solidFill>
              </a:rPr>
              <a:t> </a:t>
            </a:r>
            <a:endParaRPr sz="1600" dirty="0">
              <a:solidFill>
                <a:srgbClr val="002060"/>
              </a:solidFill>
            </a:endParaRPr>
          </a:p>
          <a:p>
            <a:pPr lvl="0">
              <a:buClr>
                <a:srgbClr val="002060"/>
              </a:buClr>
              <a:buSzPct val="100000"/>
            </a:pPr>
            <a:r>
              <a:rPr lang="cs-CZ" sz="1600" dirty="0">
                <a:solidFill>
                  <a:srgbClr val="002060"/>
                </a:solidFill>
                <a:hlinkClick r:id="rId6" action="ppaction://hlinksldjump"/>
              </a:rPr>
              <a:t>5a.1.3	Какви са разстоянията между планетите и Слънцето?</a:t>
            </a:r>
            <a:endParaRPr lang="cs-CZ" sz="1600" dirty="0">
              <a:solidFill>
                <a:srgbClr val="002060"/>
              </a:solidFill>
            </a:endParaRPr>
          </a:p>
          <a:p>
            <a:pPr lvl="0">
              <a:buClr>
                <a:srgbClr val="002060"/>
              </a:buClr>
              <a:buSzPct val="100000"/>
            </a:pPr>
            <a:r>
              <a:rPr lang="cs-CZ" sz="1600" dirty="0">
                <a:solidFill>
                  <a:srgbClr val="002060"/>
                </a:solidFill>
                <a:hlinkClick r:id="rId7" action="ppaction://hlinksldjump"/>
              </a:rPr>
              <a:t>5a.1.4	Задача V: Земята от Марс</a:t>
            </a:r>
            <a:endParaRPr lang="pl-PL" sz="1600" dirty="0">
              <a:solidFill>
                <a:srgbClr val="002060"/>
              </a:solidFill>
            </a:endParaRPr>
          </a:p>
          <a:p>
            <a:pPr lvl="0">
              <a:buClr>
                <a:srgbClr val="002060"/>
              </a:buClr>
              <a:buSzPct val="100000"/>
            </a:pPr>
            <a:r>
              <a:rPr lang="pl-PL" sz="1600" dirty="0">
                <a:solidFill>
                  <a:srgbClr val="002060"/>
                </a:solidFill>
                <a:hlinkClick r:id="rId8" action="ppaction://hlinksldjump"/>
              </a:rPr>
              <a:t>5a.1.5	Задача VI: Колко голяма е Луната?</a:t>
            </a:r>
            <a:endParaRPr lang="pl-PL" sz="1600" dirty="0">
              <a:solidFill>
                <a:srgbClr val="002060"/>
              </a:solidFill>
            </a:endParaRPr>
          </a:p>
          <a:p>
            <a:pPr lvl="0">
              <a:buClr>
                <a:srgbClr val="002060"/>
              </a:buClr>
              <a:buSzPct val="100000"/>
            </a:pPr>
            <a:r>
              <a:rPr lang="pl-PL" sz="1600" dirty="0">
                <a:solidFill>
                  <a:srgbClr val="002060"/>
                </a:solidFill>
                <a:hlinkClick r:id="rId9" action="ppaction://hlinksldjump"/>
              </a:rPr>
              <a:t>5a.1.6	Какви са размерите на планетите?</a:t>
            </a:r>
            <a:endParaRPr lang="pl-PL" sz="1600" dirty="0">
              <a:solidFill>
                <a:srgbClr val="002060"/>
              </a:solidFill>
            </a:endParaRPr>
          </a:p>
          <a:p>
            <a:pPr lvl="0">
              <a:buClr>
                <a:srgbClr val="002060"/>
              </a:buClr>
              <a:buSzPct val="100000"/>
            </a:pPr>
            <a:endParaRPr lang="pl-PL" sz="1600" dirty="0">
              <a:solidFill>
                <a:srgbClr val="002060"/>
              </a:solidFill>
            </a:endParaRPr>
          </a:p>
          <a:p>
            <a:pPr lvl="0">
              <a:buClr>
                <a:srgbClr val="002060"/>
              </a:buClr>
              <a:buSzPct val="100000"/>
            </a:pPr>
            <a:r>
              <a:rPr lang="pl-PL" sz="1600" dirty="0">
                <a:solidFill>
                  <a:srgbClr val="002060"/>
                </a:solidFill>
                <a:hlinkClick r:id="rId10" action="ppaction://hlinksldjump"/>
              </a:rPr>
              <a:t>5a.2.1	Траектории на планетите-джуджета</a:t>
            </a:r>
            <a:endParaRPr lang="pl-PL" sz="1600" dirty="0">
              <a:solidFill>
                <a:srgbClr val="002060"/>
              </a:solidFill>
            </a:endParaRPr>
          </a:p>
          <a:p>
            <a:pPr lvl="0">
              <a:buClr>
                <a:srgbClr val="002060"/>
              </a:buClr>
              <a:buSzPct val="100000"/>
            </a:pPr>
            <a:r>
              <a:rPr lang="pl-PL" sz="1600" dirty="0">
                <a:solidFill>
                  <a:srgbClr val="002060"/>
                </a:solidFill>
                <a:hlinkClick r:id="rId11" action="ppaction://hlinksldjump"/>
              </a:rPr>
              <a:t>5a.2.2	Залязване на планета-джудже</a:t>
            </a:r>
            <a:endParaRPr lang="pl-PL" sz="1600" dirty="0">
              <a:solidFill>
                <a:srgbClr val="002060"/>
              </a:solidFill>
            </a:endParaRPr>
          </a:p>
          <a:p>
            <a:pPr lvl="0">
              <a:buClr>
                <a:srgbClr val="002060"/>
              </a:buClr>
              <a:buSzPct val="100000"/>
            </a:pPr>
            <a:r>
              <a:rPr lang="pl-PL" sz="1600" dirty="0">
                <a:solidFill>
                  <a:srgbClr val="002060"/>
                </a:solidFill>
                <a:hlinkClick r:id="rId12" action="ppaction://hlinksldjump"/>
              </a:rPr>
              <a:t>5a.2.3	Модел на траектория</a:t>
            </a:r>
            <a:endParaRPr lang="pl-PL" sz="1600" dirty="0">
              <a:solidFill>
                <a:srgbClr val="002060"/>
              </a:solidFill>
            </a:endParaRPr>
          </a:p>
          <a:p>
            <a:pPr lvl="0">
              <a:buClr>
                <a:srgbClr val="002060"/>
              </a:buClr>
              <a:buSzPct val="100000"/>
            </a:pPr>
            <a:r>
              <a:rPr lang="pl-PL" sz="1600" dirty="0">
                <a:solidFill>
                  <a:srgbClr val="002060"/>
                </a:solidFill>
                <a:hlinkClick r:id="rId13" action="ppaction://hlinksldjump"/>
              </a:rPr>
              <a:t>5a.2.4	Скок </a:t>
            </a:r>
            <a:r>
              <a:rPr lang="bg-BG" sz="1600" dirty="0">
                <a:solidFill>
                  <a:srgbClr val="002060"/>
                </a:solidFill>
                <a:hlinkClick r:id="rId13" action="ppaction://hlinksldjump"/>
              </a:rPr>
              <a:t>от</a:t>
            </a:r>
            <a:r>
              <a:rPr lang="pl-PL" sz="1600" dirty="0">
                <a:solidFill>
                  <a:srgbClr val="002060"/>
                </a:solidFill>
                <a:hlinkClick r:id="rId13" action="ppaction://hlinksldjump"/>
              </a:rPr>
              <a:t> височина</a:t>
            </a:r>
            <a:endParaRPr sz="1600" dirty="0">
              <a:solidFill>
                <a:srgbClr val="002060"/>
              </a:solidFill>
            </a:endParaRPr>
          </a:p>
        </p:txBody>
      </p:sp>
      <p:sp>
        <p:nvSpPr>
          <p:cNvPr id="3" name="Obdélník 2">
            <a:extLst>
              <a:ext uri="{FF2B5EF4-FFF2-40B4-BE49-F238E27FC236}">
                <a16:creationId xmlns:a16="http://schemas.microsoft.com/office/drawing/2014/main" id="{4946B433-E01A-4BB1-8164-DE1D176A00DA}"/>
              </a:ext>
            </a:extLst>
          </p:cNvPr>
          <p:cNvSpPr/>
          <p:nvPr/>
        </p:nvSpPr>
        <p:spPr>
          <a:xfrm>
            <a:off x="5656752" y="3654431"/>
            <a:ext cx="4540796" cy="1323439"/>
          </a:xfrm>
          <a:prstGeom prst="rect">
            <a:avLst/>
          </a:prstGeom>
        </p:spPr>
        <p:txBody>
          <a:bodyPr wrap="square">
            <a:spAutoFit/>
          </a:bodyPr>
          <a:lstStyle/>
          <a:p>
            <a:pPr lvl="0">
              <a:buClr>
                <a:srgbClr val="002060"/>
              </a:buClr>
              <a:buSzPct val="100000"/>
            </a:pPr>
            <a:r>
              <a:rPr lang="cs-CZ" sz="1600" dirty="0">
                <a:solidFill>
                  <a:srgbClr val="002060"/>
                </a:solidFill>
                <a:hlinkClick r:id="rId14" action="ppaction://hlinksldjump"/>
              </a:rPr>
              <a:t>5a.3.1	Комета</a:t>
            </a:r>
            <a:endParaRPr lang="cs-CZ" sz="1600" dirty="0">
              <a:solidFill>
                <a:srgbClr val="002060"/>
              </a:solidFill>
            </a:endParaRPr>
          </a:p>
          <a:p>
            <a:pPr lvl="0">
              <a:buClr>
                <a:srgbClr val="002060"/>
              </a:buClr>
              <a:buSzPct val="100000"/>
            </a:pPr>
            <a:r>
              <a:rPr lang="cs-CZ" sz="1600" dirty="0">
                <a:solidFill>
                  <a:srgbClr val="002060"/>
                </a:solidFill>
                <a:hlinkClick r:id="rId15" action="ppaction://hlinksldjump"/>
              </a:rPr>
              <a:t>5a.3.2	Скорости на малките планети</a:t>
            </a:r>
            <a:endParaRPr lang="cs-CZ" sz="1600" dirty="0">
              <a:solidFill>
                <a:srgbClr val="002060"/>
              </a:solidFill>
            </a:endParaRPr>
          </a:p>
          <a:p>
            <a:pPr lvl="0">
              <a:buClr>
                <a:srgbClr val="002060"/>
              </a:buClr>
              <a:buSzPct val="100000"/>
            </a:pPr>
            <a:r>
              <a:rPr lang="cs-CZ" sz="1600" dirty="0">
                <a:solidFill>
                  <a:srgbClr val="002060"/>
                </a:solidFill>
                <a:hlinkClick r:id="rId16" action="ppaction://hlinksldjump"/>
              </a:rPr>
              <a:t>5a.3.3	Енергия</a:t>
            </a:r>
            <a:r>
              <a:rPr lang="cs-CZ" sz="1600" dirty="0">
                <a:solidFill>
                  <a:srgbClr val="002060"/>
                </a:solidFill>
              </a:rPr>
              <a:t> </a:t>
            </a:r>
          </a:p>
          <a:p>
            <a:pPr lvl="0">
              <a:buClr>
                <a:srgbClr val="002060"/>
              </a:buClr>
              <a:buSzPct val="100000"/>
            </a:pPr>
            <a:r>
              <a:rPr lang="cs-CZ" sz="1600" dirty="0">
                <a:solidFill>
                  <a:srgbClr val="002060"/>
                </a:solidFill>
                <a:hlinkClick r:id="rId17" action="ppaction://hlinksldjump"/>
              </a:rPr>
              <a:t>5a.3.4	</a:t>
            </a:r>
            <a:r>
              <a:rPr lang="bg-BG" sz="1600" dirty="0">
                <a:solidFill>
                  <a:srgbClr val="002060"/>
                </a:solidFill>
                <a:hlinkClick r:id="rId17" action="ppaction://hlinksldjump"/>
              </a:rPr>
              <a:t>Кратери, предизвикани от удари</a:t>
            </a:r>
            <a:r>
              <a:rPr lang="cs-CZ" sz="1600" dirty="0">
                <a:solidFill>
                  <a:srgbClr val="002060"/>
                </a:solidFill>
                <a:hlinkClick r:id="rId17" action="ppaction://hlinksldjump"/>
              </a:rPr>
              <a:t> </a:t>
            </a:r>
            <a:endParaRPr lang="cs-CZ" sz="1600" dirty="0">
              <a:solidFill>
                <a:srgbClr val="002060"/>
              </a:solidFill>
            </a:endParaRPr>
          </a:p>
          <a:p>
            <a:pPr lvl="0">
              <a:buClr>
                <a:srgbClr val="002060"/>
              </a:buClr>
              <a:buSzPct val="100000"/>
            </a:pPr>
            <a:r>
              <a:rPr lang="cs-CZ" sz="1600" dirty="0">
                <a:solidFill>
                  <a:srgbClr val="002060"/>
                </a:solidFill>
                <a:hlinkClick r:id="rId18" action="ppaction://hlinksldjump"/>
              </a:rPr>
              <a:t>5a.3.5	Гравитационна сила</a:t>
            </a:r>
            <a:endParaRPr lang="cs-CZ" sz="1600" dirty="0">
              <a:solidFill>
                <a:srgbClr val="002060"/>
              </a:solidFill>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175597"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138545" y="1119662"/>
            <a:ext cx="11930744" cy="135421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s-CZ" sz="4100" u="sng" dirty="0">
                <a:solidFill>
                  <a:srgbClr val="02236A"/>
                </a:solidFill>
              </a:rPr>
              <a:t>Практическо упражнение: 5a.1.1 </a:t>
            </a:r>
            <a:r>
              <a:rPr lang="bg-BG" sz="4100" u="sng" dirty="0">
                <a:solidFill>
                  <a:srgbClr val="02236A"/>
                </a:solidFill>
              </a:rPr>
              <a:t>Изработка</a:t>
            </a:r>
            <a:r>
              <a:rPr lang="cs-CZ" sz="4100" u="sng" dirty="0">
                <a:solidFill>
                  <a:srgbClr val="02236A"/>
                </a:solidFill>
              </a:rPr>
              <a:t> на модели на небесните обекти от Слънчевата система</a:t>
            </a:r>
            <a:endParaRPr lang="cs-CZ" sz="4100" dirty="0">
              <a:solidFill>
                <a:srgbClr val="002060"/>
              </a:solidFill>
            </a:endParaRPr>
          </a:p>
        </p:txBody>
      </p:sp>
      <p:sp>
        <p:nvSpPr>
          <p:cNvPr id="176" name="Shape 176"/>
          <p:cNvSpPr/>
          <p:nvPr/>
        </p:nvSpPr>
        <p:spPr>
          <a:xfrm>
            <a:off x="261256" y="2745912"/>
            <a:ext cx="11685322" cy="23083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200" dirty="0">
                <a:solidFill>
                  <a:srgbClr val="002060"/>
                </a:solidFill>
              </a:rPr>
              <a:t>Методическа част: </a:t>
            </a:r>
            <a:r>
              <a:rPr lang="bg-BG" sz="2800" dirty="0">
                <a:solidFill>
                  <a:srgbClr val="002060"/>
                </a:solidFill>
              </a:rPr>
              <a:t>Изработването</a:t>
            </a:r>
            <a:r>
              <a:rPr lang="cs-CZ" sz="2800" dirty="0">
                <a:solidFill>
                  <a:srgbClr val="002060"/>
                </a:solidFill>
              </a:rPr>
              <a:t> на модели на обектите </a:t>
            </a:r>
            <a:r>
              <a:rPr lang="bg-BG" sz="2800" dirty="0">
                <a:solidFill>
                  <a:srgbClr val="002060"/>
                </a:solidFill>
              </a:rPr>
              <a:t>от</a:t>
            </a:r>
            <a:r>
              <a:rPr lang="cs-CZ" sz="2800" dirty="0">
                <a:solidFill>
                  <a:srgbClr val="002060"/>
                </a:solidFill>
              </a:rPr>
              <a:t> Слънчевата система няма да отговаря на </a:t>
            </a:r>
            <a:r>
              <a:rPr lang="bg-BG" sz="2800" dirty="0">
                <a:solidFill>
                  <a:srgbClr val="002060"/>
                </a:solidFill>
              </a:rPr>
              <a:t>истинския</a:t>
            </a:r>
            <a:r>
              <a:rPr lang="cs-CZ" sz="2800" dirty="0">
                <a:solidFill>
                  <a:srgbClr val="002060"/>
                </a:solidFill>
              </a:rPr>
              <a:t> мащаб, но пък ще спазва наклона на оста на въртене. Моделът Слънце би трябва</a:t>
            </a:r>
            <a:r>
              <a:rPr lang="bg-BG" sz="2800" dirty="0">
                <a:solidFill>
                  <a:srgbClr val="002060"/>
                </a:solidFill>
              </a:rPr>
              <a:t>ло</a:t>
            </a:r>
            <a:r>
              <a:rPr lang="cs-CZ" sz="2800" dirty="0">
                <a:solidFill>
                  <a:srgbClr val="002060"/>
                </a:solidFill>
              </a:rPr>
              <a:t> да бъде бял (поради спектъра, който излъчва звездата), но инструкциите предлагат той да бъде в жълто или оранжево.</a:t>
            </a:r>
            <a:endParaRPr sz="2800" dirty="0">
              <a:solidFill>
                <a:srgbClr val="002060"/>
              </a:solidFill>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184665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s-CZ" sz="4100" u="sng" dirty="0">
                <a:solidFill>
                  <a:srgbClr val="02236A"/>
                </a:solidFill>
              </a:rPr>
              <a:t>Практическо упражнение: 5a.1.1 </a:t>
            </a:r>
            <a:r>
              <a:rPr lang="bg-BG" sz="4100" u="sng" dirty="0">
                <a:solidFill>
                  <a:srgbClr val="02236A"/>
                </a:solidFill>
              </a:rPr>
              <a:t>Изработка</a:t>
            </a:r>
            <a:r>
              <a:rPr lang="cs-CZ" sz="4100" u="sng" dirty="0">
                <a:solidFill>
                  <a:srgbClr val="02236A"/>
                </a:solidFill>
              </a:rPr>
              <a:t> на модели на небесните обекти от Слънчевата система</a:t>
            </a:r>
            <a:endParaRPr lang="cs-CZ" sz="4100" dirty="0">
              <a:solidFill>
                <a:srgbClr val="002060"/>
              </a:solidFill>
            </a:endParaRPr>
          </a:p>
          <a:p>
            <a:pPr lvl="0"/>
            <a:endParaRPr sz="3200" dirty="0">
              <a:solidFill>
                <a:srgbClr val="02236A"/>
              </a:solidFill>
            </a:endParaRPr>
          </a:p>
        </p:txBody>
      </p:sp>
      <p:sp>
        <p:nvSpPr>
          <p:cNvPr id="174" name="Shape 174"/>
          <p:cNvSpPr/>
          <p:nvPr/>
        </p:nvSpPr>
        <p:spPr>
          <a:xfrm>
            <a:off x="249958" y="2254321"/>
            <a:ext cx="11685322" cy="196977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r>
              <a:rPr lang="cs-CZ" sz="2600" dirty="0">
                <a:solidFill>
                  <a:srgbClr val="002060"/>
                </a:solidFill>
              </a:rPr>
              <a:t>Материали и инструменти: </a:t>
            </a:r>
            <a:r>
              <a:rPr lang="cs-CZ" sz="2400" dirty="0">
                <a:solidFill>
                  <a:srgbClr val="002060"/>
                </a:solidFill>
              </a:rPr>
              <a:t>10 топки за тенис на маса, пластмасово фолио (средна якост), маркери, бормашина за дърво с диаметър 2</a:t>
            </a:r>
            <a:r>
              <a:rPr lang="bg-BG" sz="2400" dirty="0">
                <a:solidFill>
                  <a:srgbClr val="002060"/>
                </a:solidFill>
              </a:rPr>
              <a:t>.</a:t>
            </a:r>
            <a:r>
              <a:rPr lang="cs-CZ" sz="2400" dirty="0">
                <a:solidFill>
                  <a:srgbClr val="002060"/>
                </a:solidFill>
              </a:rPr>
              <a:t>5 - 3 мм, приблизително 10 шишчета (за предпочитане с накрайник), пистолет за лепене, нож, материал за подреждане на цветя, транспортир, гъвкава тел с дължина около 20 см, таблици с характеристиките на планетите</a:t>
            </a:r>
            <a:r>
              <a:rPr lang="bg-BG" sz="2400" dirty="0">
                <a:solidFill>
                  <a:srgbClr val="002060"/>
                </a:solidFill>
              </a:rPr>
              <a:t>.</a:t>
            </a:r>
            <a:endParaRPr sz="2400" dirty="0">
              <a:solidFill>
                <a:srgbClr val="002060"/>
              </a:solidFill>
            </a:endParaRPr>
          </a:p>
        </p:txBody>
      </p:sp>
      <p:sp>
        <p:nvSpPr>
          <p:cNvPr id="175" name="Shape 175"/>
          <p:cNvSpPr/>
          <p:nvPr/>
        </p:nvSpPr>
        <p:spPr>
          <a:xfrm>
            <a:off x="261256" y="4224091"/>
            <a:ext cx="11685322" cy="123110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2600" dirty="0">
                <a:solidFill>
                  <a:srgbClr val="002060"/>
                </a:solidFill>
              </a:rPr>
              <a:t>Процедура: </a:t>
            </a:r>
            <a:r>
              <a:rPr lang="cs-CZ" sz="2400" dirty="0">
                <a:solidFill>
                  <a:srgbClr val="002060"/>
                </a:solidFill>
              </a:rPr>
              <a:t>Подготовка на моделите на основните небесни обекти в Слънчевата система за други задачи; разбиране важността на основните характеристики на планетите </a:t>
            </a:r>
            <a:r>
              <a:rPr lang="bg-BG" sz="2400" dirty="0">
                <a:solidFill>
                  <a:srgbClr val="002060"/>
                </a:solidFill>
              </a:rPr>
              <a:t>от</a:t>
            </a:r>
            <a:r>
              <a:rPr lang="cs-CZ" sz="2400" dirty="0">
                <a:solidFill>
                  <a:srgbClr val="002060"/>
                </a:solidFill>
              </a:rPr>
              <a:t> Слънчевата система; развиване на умения по труд и техника.</a:t>
            </a:r>
          </a:p>
        </p:txBody>
      </p:sp>
    </p:spTree>
    <p:extLst>
      <p:ext uri="{BB962C8B-B14F-4D97-AF65-F5344CB8AC3E}">
        <p14:creationId xmlns:p14="http://schemas.microsoft.com/office/powerpoint/2010/main" val="349822136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Obrázek 50"/>
          <p:cNvPicPr>
            <a:picLocks noChangeAspect="1"/>
          </p:cNvPicPr>
          <p:nvPr/>
        </p:nvPicPr>
        <p:blipFill>
          <a:blip r:embed="rId2"/>
          <a:stretch>
            <a:fillRect/>
          </a:stretch>
        </p:blipFill>
        <p:spPr>
          <a:xfrm>
            <a:off x="7975896" y="4628380"/>
            <a:ext cx="1393881" cy="1173420"/>
          </a:xfrm>
          <a:prstGeom prst="rect">
            <a:avLst/>
          </a:prstGeom>
        </p:spPr>
      </p:pic>
      <p:pic>
        <p:nvPicPr>
          <p:cNvPr id="6" name="Obrázek 5"/>
          <p:cNvPicPr>
            <a:picLocks noChangeAspect="1"/>
          </p:cNvPicPr>
          <p:nvPr/>
        </p:nvPicPr>
        <p:blipFill>
          <a:blip r:embed="rId2"/>
          <a:stretch>
            <a:fillRect/>
          </a:stretch>
        </p:blipFill>
        <p:spPr>
          <a:xfrm>
            <a:off x="3408529" y="4648089"/>
            <a:ext cx="1393881" cy="1173420"/>
          </a:xfrm>
          <a:prstGeom prst="rect">
            <a:avLst/>
          </a:prstGeom>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605642"/>
            <a:ext cx="11930744" cy="184665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s-CZ" sz="4000" u="sng" dirty="0">
                <a:solidFill>
                  <a:srgbClr val="02236A"/>
                </a:solidFill>
              </a:rPr>
              <a:t>Практическо упражнение: 5a.1.1 </a:t>
            </a:r>
            <a:r>
              <a:rPr lang="bg-BG" sz="4000" u="sng" dirty="0">
                <a:solidFill>
                  <a:srgbClr val="02236A"/>
                </a:solidFill>
              </a:rPr>
              <a:t>Изработка</a:t>
            </a:r>
            <a:r>
              <a:rPr lang="cs-CZ" sz="4000" u="sng" dirty="0">
                <a:solidFill>
                  <a:srgbClr val="02236A"/>
                </a:solidFill>
              </a:rPr>
              <a:t> на модели на небесните обекти от Слънчевата система</a:t>
            </a:r>
            <a:endParaRPr lang="cs-CZ" sz="4000" dirty="0">
              <a:solidFill>
                <a:srgbClr val="002060"/>
              </a:solidFill>
            </a:endParaRPr>
          </a:p>
          <a:p>
            <a:pPr lvl="0"/>
            <a:endParaRPr sz="3200" dirty="0">
              <a:solidFill>
                <a:srgbClr val="02236A"/>
              </a:solidFill>
            </a:endParaRPr>
          </a:p>
        </p:txBody>
      </p:sp>
      <p:pic>
        <p:nvPicPr>
          <p:cNvPr id="2" name="Obrázek 1"/>
          <p:cNvPicPr>
            <a:picLocks noChangeAspect="1"/>
          </p:cNvPicPr>
          <p:nvPr/>
        </p:nvPicPr>
        <p:blipFill>
          <a:blip r:embed="rId5"/>
          <a:stretch>
            <a:fillRect/>
          </a:stretch>
        </p:blipFill>
        <p:spPr>
          <a:xfrm>
            <a:off x="489880" y="2951047"/>
            <a:ext cx="1905000" cy="1714500"/>
          </a:xfrm>
          <a:prstGeom prst="rect">
            <a:avLst/>
          </a:prstGeom>
        </p:spPr>
      </p:pic>
      <p:pic>
        <p:nvPicPr>
          <p:cNvPr id="3" name="Obrázek 2"/>
          <p:cNvPicPr>
            <a:picLocks noChangeAspect="1"/>
          </p:cNvPicPr>
          <p:nvPr/>
        </p:nvPicPr>
        <p:blipFill rotWithShape="1">
          <a:blip r:embed="rId6" cstate="print"/>
          <a:srcRect l="3254" t="49333" r="87456"/>
          <a:stretch/>
        </p:blipFill>
        <p:spPr>
          <a:xfrm>
            <a:off x="1371675" y="4639693"/>
            <a:ext cx="145119" cy="904497"/>
          </a:xfrm>
          <a:prstGeom prst="rect">
            <a:avLst/>
          </a:prstGeom>
        </p:spPr>
      </p:pic>
      <p:pic>
        <p:nvPicPr>
          <p:cNvPr id="12" name="Obrázek 11"/>
          <p:cNvPicPr>
            <a:picLocks noChangeAspect="1"/>
          </p:cNvPicPr>
          <p:nvPr/>
        </p:nvPicPr>
        <p:blipFill rotWithShape="1">
          <a:blip r:embed="rId6" cstate="print"/>
          <a:srcRect l="3254" t="49333" r="87456"/>
          <a:stretch/>
        </p:blipFill>
        <p:spPr>
          <a:xfrm rot="10800000">
            <a:off x="1340176" y="2032159"/>
            <a:ext cx="83980" cy="904497"/>
          </a:xfrm>
          <a:prstGeom prst="rect">
            <a:avLst/>
          </a:prstGeom>
        </p:spPr>
      </p:pic>
      <p:pic>
        <p:nvPicPr>
          <p:cNvPr id="1030" name="Picture 6" descr="Špejle 30 cm bambus hrocené, 200ks"/>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3591850" y="1571495"/>
            <a:ext cx="1102869" cy="3304343"/>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ek 12"/>
          <p:cNvPicPr>
            <a:picLocks noChangeAspect="1"/>
          </p:cNvPicPr>
          <p:nvPr/>
        </p:nvPicPr>
        <p:blipFill>
          <a:blip r:embed="rId5">
            <a:clrChange>
              <a:clrFrom>
                <a:srgbClr val="FFFFFF"/>
              </a:clrFrom>
              <a:clrTo>
                <a:srgbClr val="FFFFFF">
                  <a:alpha val="0"/>
                </a:srgbClr>
              </a:clrTo>
            </a:clrChange>
          </a:blip>
          <a:stretch>
            <a:fillRect/>
          </a:stretch>
        </p:blipFill>
        <p:spPr>
          <a:xfrm>
            <a:off x="3169152" y="2562670"/>
            <a:ext cx="1905000" cy="1714500"/>
          </a:xfrm>
          <a:prstGeom prst="rect">
            <a:avLst/>
          </a:prstGeom>
        </p:spPr>
      </p:pic>
      <p:sp>
        <p:nvSpPr>
          <p:cNvPr id="7" name="TextovéPole 6"/>
          <p:cNvSpPr txBox="1"/>
          <p:nvPr/>
        </p:nvSpPr>
        <p:spPr>
          <a:xfrm>
            <a:off x="349121" y="2195307"/>
            <a:ext cx="75116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1" i="0" u="none" strike="noStrike" cap="none" spc="0" normalizeH="0" baseline="0" dirty="0">
                <a:ln>
                  <a:noFill/>
                </a:ln>
                <a:solidFill>
                  <a:srgbClr val="000000"/>
                </a:solidFill>
                <a:effectLst/>
                <a:uFillTx/>
                <a:latin typeface="Calibri"/>
                <a:ea typeface="Calibri"/>
                <a:cs typeface="Calibri"/>
                <a:sym typeface="Calibri"/>
              </a:rPr>
              <a:t>Модел </a:t>
            </a:r>
          </a:p>
          <a:p>
            <a:pPr marL="0" marR="0" indent="0" algn="ctr" defTabSz="914400" rtl="0" fontAlgn="auto" latinLnBrk="1" hangingPunct="0">
              <a:lnSpc>
                <a:spcPct val="100000"/>
              </a:lnSpc>
              <a:spcBef>
                <a:spcPts val="0"/>
              </a:spcBef>
              <a:spcAft>
                <a:spcPts val="0"/>
              </a:spcAft>
              <a:buClrTx/>
              <a:buSzTx/>
              <a:buFontTx/>
              <a:buNone/>
              <a:tabLst/>
            </a:pPr>
            <a:r>
              <a:rPr kumimoji="0" lang="cs-CZ" sz="1800" b="1" i="0" u="none" strike="noStrike" cap="none" spc="0" normalizeH="0" baseline="0" dirty="0">
                <a:ln>
                  <a:noFill/>
                </a:ln>
                <a:solidFill>
                  <a:srgbClr val="000000"/>
                </a:solidFill>
                <a:effectLst/>
                <a:uFillTx/>
                <a:latin typeface="Calibri"/>
                <a:ea typeface="Calibri"/>
                <a:cs typeface="Calibri"/>
                <a:sym typeface="Calibri"/>
              </a:rPr>
              <a:t>на Слънцето</a:t>
            </a:r>
          </a:p>
        </p:txBody>
      </p:sp>
      <p:sp>
        <p:nvSpPr>
          <p:cNvPr id="20" name="TextovéPole 19"/>
          <p:cNvSpPr txBox="1"/>
          <p:nvPr/>
        </p:nvSpPr>
        <p:spPr>
          <a:xfrm>
            <a:off x="628822" y="3400803"/>
            <a:ext cx="156989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cs-CZ" dirty="0">
                <a:solidFill>
                  <a:srgbClr val="000000"/>
                </a:solidFill>
              </a:rPr>
              <a:t>Топка за тенис на маса</a:t>
            </a:r>
            <a:br>
              <a:rPr kumimoji="0" lang="cs-CZ" sz="1800" b="0" i="0" u="none" strike="noStrike" cap="none" spc="0" normalizeH="0" dirty="0">
                <a:ln>
                  <a:noFill/>
                </a:ln>
                <a:solidFill>
                  <a:srgbClr val="000000"/>
                </a:solidFill>
                <a:effectLst/>
                <a:uFillTx/>
                <a:latin typeface="Calibri"/>
                <a:ea typeface="Calibri"/>
                <a:cs typeface="Calibri"/>
                <a:sym typeface="Calibri"/>
              </a:rPr>
            </a:b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 name="Obdélník 7"/>
          <p:cNvSpPr/>
          <p:nvPr/>
        </p:nvSpPr>
        <p:spPr>
          <a:xfrm>
            <a:off x="1510433" y="2080887"/>
            <a:ext cx="2039341" cy="338554"/>
          </a:xfrm>
          <a:prstGeom prst="rect">
            <a:avLst/>
          </a:prstGeom>
        </p:spPr>
        <p:txBody>
          <a:bodyPr wrap="none">
            <a:spAutoFit/>
          </a:bodyPr>
          <a:lstStyle/>
          <a:p>
            <a:r>
              <a:rPr lang="cs-CZ" sz="1600" dirty="0">
                <a:latin typeface="Times New Roman" panose="02020603050405020304" pitchFamily="18" charset="0"/>
                <a:ea typeface="Times New Roman" panose="02020603050405020304" pitchFamily="18" charset="0"/>
              </a:rPr>
              <a:t>Бормашина за дърво </a:t>
            </a:r>
            <a:endParaRPr lang="cs-CZ" sz="1600" dirty="0"/>
          </a:p>
        </p:txBody>
      </p:sp>
      <p:cxnSp>
        <p:nvCxnSpPr>
          <p:cNvPr id="14" name="Přímá spojnice 13"/>
          <p:cNvCxnSpPr/>
          <p:nvPr/>
        </p:nvCxnSpPr>
        <p:spPr>
          <a:xfrm>
            <a:off x="3966818" y="1723310"/>
            <a:ext cx="1803400" cy="0"/>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cxnSp>
        <p:nvCxnSpPr>
          <p:cNvPr id="24" name="Přímá spojnice 23"/>
          <p:cNvCxnSpPr/>
          <p:nvPr/>
        </p:nvCxnSpPr>
        <p:spPr>
          <a:xfrm>
            <a:off x="3953791" y="2195307"/>
            <a:ext cx="1803400" cy="0"/>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sp>
        <p:nvSpPr>
          <p:cNvPr id="15" name="TextovéPole 14"/>
          <p:cNvSpPr txBox="1"/>
          <p:nvPr/>
        </p:nvSpPr>
        <p:spPr>
          <a:xfrm>
            <a:off x="5829411" y="1907245"/>
            <a:ext cx="469037"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sz="1600" dirty="0">
                <a:solidFill>
                  <a:srgbClr val="000000"/>
                </a:solidFill>
              </a:rPr>
              <a:t>2 см</a:t>
            </a:r>
            <a:endParaRPr kumimoji="0" lang="cs-CZ" sz="1600" b="0" i="0" u="none" strike="noStrike" cap="none" spc="0" normalizeH="0" baseline="0" dirty="0">
              <a:ln>
                <a:noFill/>
              </a:ln>
              <a:solidFill>
                <a:srgbClr val="000000"/>
              </a:solidFill>
              <a:effectLst/>
              <a:uFillTx/>
              <a:sym typeface="Calibri"/>
            </a:endParaRPr>
          </a:p>
        </p:txBody>
      </p:sp>
      <p:cxnSp>
        <p:nvCxnSpPr>
          <p:cNvPr id="17" name="Přímá spojnice 16"/>
          <p:cNvCxnSpPr/>
          <p:nvPr/>
        </p:nvCxnSpPr>
        <p:spPr>
          <a:xfrm flipH="1" flipV="1">
            <a:off x="5744024" y="1612387"/>
            <a:ext cx="794" cy="369330"/>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cxnSp>
        <p:nvCxnSpPr>
          <p:cNvPr id="22" name="Přímá spojnice se šipkou 21"/>
          <p:cNvCxnSpPr/>
          <p:nvPr/>
        </p:nvCxnSpPr>
        <p:spPr>
          <a:xfrm>
            <a:off x="5744024" y="1590958"/>
            <a:ext cx="0" cy="83897"/>
          </a:xfrm>
          <a:prstGeom prst="straightConnector1">
            <a:avLst/>
          </a:prstGeom>
          <a:noFill/>
          <a:ln w="12700" cap="flat">
            <a:solidFill>
              <a:srgbClr val="5B9BD5"/>
            </a:solidFill>
            <a:prstDash val="solid"/>
            <a:miter lim="800000"/>
            <a:tailEnd type="triangle" w="sm" len="sm"/>
          </a:ln>
          <a:effectLst/>
        </p:spPr>
        <p:style>
          <a:lnRef idx="0">
            <a:scrgbClr r="0" g="0" b="0"/>
          </a:lnRef>
          <a:fillRef idx="0">
            <a:scrgbClr r="0" g="0" b="0"/>
          </a:fillRef>
          <a:effectRef idx="0">
            <a:scrgbClr r="0" g="0" b="0"/>
          </a:effectRef>
          <a:fontRef idx="none"/>
        </p:style>
      </p:cxnSp>
      <p:cxnSp>
        <p:nvCxnSpPr>
          <p:cNvPr id="33" name="Přímá spojnice se šipkou 32"/>
          <p:cNvCxnSpPr/>
          <p:nvPr/>
        </p:nvCxnSpPr>
        <p:spPr>
          <a:xfrm flipV="1">
            <a:off x="5744024" y="1917348"/>
            <a:ext cx="0" cy="70602"/>
          </a:xfrm>
          <a:prstGeom prst="straightConnector1">
            <a:avLst/>
          </a:prstGeom>
          <a:noFill/>
          <a:ln w="12700" cap="flat">
            <a:solidFill>
              <a:srgbClr val="5B9BD5"/>
            </a:solidFill>
            <a:prstDash val="solid"/>
            <a:miter lim="800000"/>
            <a:tailEnd type="triangle" w="sm" len="sm"/>
          </a:ln>
          <a:effectLst/>
        </p:spPr>
        <p:style>
          <a:lnRef idx="0">
            <a:scrgbClr r="0" g="0" b="0"/>
          </a:lnRef>
          <a:fillRef idx="0">
            <a:scrgbClr r="0" g="0" b="0"/>
          </a:fillRef>
          <a:effectRef idx="0">
            <a:scrgbClr r="0" g="0" b="0"/>
          </a:effectRef>
          <a:fontRef idx="none"/>
        </p:style>
      </p:cxnSp>
      <p:sp>
        <p:nvSpPr>
          <p:cNvPr id="35" name="Obdélník 34"/>
          <p:cNvSpPr/>
          <p:nvPr/>
        </p:nvSpPr>
        <p:spPr>
          <a:xfrm>
            <a:off x="4189491" y="4317526"/>
            <a:ext cx="854721" cy="338554"/>
          </a:xfrm>
          <a:prstGeom prst="rect">
            <a:avLst/>
          </a:prstGeom>
        </p:spPr>
        <p:txBody>
          <a:bodyPr wrap="none">
            <a:spAutoFit/>
          </a:bodyPr>
          <a:lstStyle/>
          <a:p>
            <a:r>
              <a:rPr lang="cs-CZ" sz="1600" dirty="0">
                <a:latin typeface="Times New Roman" panose="02020603050405020304" pitchFamily="18" charset="0"/>
              </a:rPr>
              <a:t>Шишче</a:t>
            </a:r>
            <a:endParaRPr lang="cs-CZ" sz="1600" dirty="0"/>
          </a:p>
        </p:txBody>
      </p:sp>
      <p:sp>
        <p:nvSpPr>
          <p:cNvPr id="26" name="Obdélník 25"/>
          <p:cNvSpPr/>
          <p:nvPr/>
        </p:nvSpPr>
        <p:spPr>
          <a:xfrm>
            <a:off x="4862557" y="4813823"/>
            <a:ext cx="2246128" cy="584775"/>
          </a:xfrm>
          <a:prstGeom prst="rect">
            <a:avLst/>
          </a:prstGeom>
        </p:spPr>
        <p:txBody>
          <a:bodyPr wrap="none">
            <a:spAutoFit/>
          </a:bodyPr>
          <a:lstStyle/>
          <a:p>
            <a:r>
              <a:rPr lang="cs-CZ" sz="1600" dirty="0">
                <a:latin typeface="Times New Roman" panose="02020603050405020304" pitchFamily="18" charset="0"/>
                <a:ea typeface="Times New Roman" panose="02020603050405020304" pitchFamily="18" charset="0"/>
              </a:rPr>
              <a:t>Материал </a:t>
            </a:r>
          </a:p>
          <a:p>
            <a:r>
              <a:rPr lang="cs-CZ" sz="1600" dirty="0">
                <a:latin typeface="Times New Roman" panose="02020603050405020304" pitchFamily="18" charset="0"/>
                <a:ea typeface="Times New Roman" panose="02020603050405020304" pitchFamily="18" charset="0"/>
              </a:rPr>
              <a:t>за подреждане на цветя</a:t>
            </a:r>
            <a:endParaRPr lang="cs-CZ" sz="1600" dirty="0"/>
          </a:p>
        </p:txBody>
      </p:sp>
      <p:sp>
        <p:nvSpPr>
          <p:cNvPr id="27" name="Obdélník 26"/>
          <p:cNvSpPr/>
          <p:nvPr/>
        </p:nvSpPr>
        <p:spPr>
          <a:xfrm>
            <a:off x="5174717" y="2492320"/>
            <a:ext cx="2912977" cy="584775"/>
          </a:xfrm>
          <a:prstGeom prst="rect">
            <a:avLst/>
          </a:prstGeom>
        </p:spPr>
        <p:txBody>
          <a:bodyPr wrap="none">
            <a:spAutoFit/>
          </a:bodyPr>
          <a:lstStyle/>
          <a:p>
            <a:r>
              <a:rPr lang="cs-CZ" sz="1600" dirty="0">
                <a:latin typeface="Times New Roman" panose="02020603050405020304" pitchFamily="18" charset="0"/>
                <a:ea typeface="Times New Roman" panose="02020603050405020304" pitchFamily="18" charset="0"/>
              </a:rPr>
              <a:t>Фиксираме шишчето в топката</a:t>
            </a:r>
            <a:endParaRPr lang="cs-CZ" sz="1600" dirty="0"/>
          </a:p>
          <a:p>
            <a:r>
              <a:rPr lang="cs-CZ" sz="1600" dirty="0">
                <a:latin typeface="Times New Roman" panose="02020603050405020304" pitchFamily="18" charset="0"/>
                <a:ea typeface="Times New Roman" panose="02020603050405020304" pitchFamily="18" charset="0"/>
              </a:rPr>
              <a:t>с пистолет за лепене</a:t>
            </a:r>
            <a:endParaRPr lang="cs-CZ" sz="1600" dirty="0"/>
          </a:p>
        </p:txBody>
      </p:sp>
      <p:cxnSp>
        <p:nvCxnSpPr>
          <p:cNvPr id="29" name="Přímá spojnice se šipkou 28"/>
          <p:cNvCxnSpPr>
            <a:stCxn id="27" idx="1"/>
            <a:endCxn id="13" idx="0"/>
          </p:cNvCxnSpPr>
          <p:nvPr/>
        </p:nvCxnSpPr>
        <p:spPr>
          <a:xfrm flipH="1" flipV="1">
            <a:off x="4121652" y="2562670"/>
            <a:ext cx="1053065" cy="222038"/>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cxnSp>
        <p:nvCxnSpPr>
          <p:cNvPr id="41" name="Přímá spojnice se šipkou 40"/>
          <p:cNvCxnSpPr>
            <a:stCxn id="27" idx="1"/>
            <a:endCxn id="13" idx="2"/>
          </p:cNvCxnSpPr>
          <p:nvPr/>
        </p:nvCxnSpPr>
        <p:spPr>
          <a:xfrm flipH="1">
            <a:off x="4121652" y="2784708"/>
            <a:ext cx="1053065" cy="1492462"/>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sp>
        <p:nvSpPr>
          <p:cNvPr id="36" name="Obdélník 35"/>
          <p:cNvSpPr/>
          <p:nvPr/>
        </p:nvSpPr>
        <p:spPr>
          <a:xfrm>
            <a:off x="3590710" y="4813823"/>
            <a:ext cx="1000595" cy="369332"/>
          </a:xfrm>
          <a:prstGeom prst="rect">
            <a:avLst/>
          </a:prstGeom>
        </p:spPr>
        <p:txBody>
          <a:bodyPr wrap="none">
            <a:spAutoFit/>
          </a:bodyPr>
          <a:lstStyle/>
          <a:p>
            <a:r>
              <a:rPr lang="cs-CZ" dirty="0">
                <a:solidFill>
                  <a:schemeClr val="bg1"/>
                </a:solidFill>
                <a:latin typeface="Times New Roman" panose="02020603050405020304" pitchFamily="18" charset="0"/>
                <a:ea typeface="Times New Roman" panose="02020603050405020304" pitchFamily="18" charset="0"/>
              </a:rPr>
              <a:t>5 × 5 см</a:t>
            </a:r>
            <a:endParaRPr lang="cs-CZ" dirty="0">
              <a:solidFill>
                <a:schemeClr val="bg1"/>
              </a:solidFill>
            </a:endParaRPr>
          </a:p>
        </p:txBody>
      </p:sp>
      <p:grpSp>
        <p:nvGrpSpPr>
          <p:cNvPr id="38" name="Skupina 37"/>
          <p:cNvGrpSpPr/>
          <p:nvPr/>
        </p:nvGrpSpPr>
        <p:grpSpPr>
          <a:xfrm rot="1380000">
            <a:off x="8347697" y="2571107"/>
            <a:ext cx="1470417" cy="2449055"/>
            <a:chOff x="9339769" y="1848847"/>
            <a:chExt cx="1983934" cy="3304343"/>
          </a:xfrm>
        </p:grpSpPr>
        <p:pic>
          <p:nvPicPr>
            <p:cNvPr id="46" name="Picture 6" descr="Špejle 30 cm bambus hrocené, 200ks"/>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9792373" y="1848847"/>
              <a:ext cx="1102869" cy="3304343"/>
            </a:xfrm>
            <a:prstGeom prst="rect">
              <a:avLst/>
            </a:prstGeom>
            <a:noFill/>
            <a:extLst>
              <a:ext uri="{909E8E84-426E-40DD-AFC4-6F175D3DCCD1}">
                <a14:hiddenFill xmlns:a14="http://schemas.microsoft.com/office/drawing/2010/main">
                  <a:solidFill>
                    <a:srgbClr val="FFFFFF"/>
                  </a:solidFill>
                </a14:hiddenFill>
              </a:ext>
            </a:extLst>
          </p:spPr>
        </p:pic>
        <p:pic>
          <p:nvPicPr>
            <p:cNvPr id="37" name="Obrázek 36"/>
            <p:cNvPicPr>
              <a:picLocks noChangeAspect="1"/>
            </p:cNvPicPr>
            <p:nvPr/>
          </p:nvPicPr>
          <p:blipFill>
            <a:blip r:embed="rId9" cstate="print">
              <a:clrChange>
                <a:clrFrom>
                  <a:srgbClr val="000000"/>
                </a:clrFrom>
                <a:clrTo>
                  <a:srgbClr val="000000">
                    <a:alpha val="0"/>
                  </a:srgbClr>
                </a:clrTo>
              </a:clrChange>
            </a:blip>
            <a:stretch>
              <a:fillRect/>
            </a:stretch>
          </p:blipFill>
          <p:spPr>
            <a:xfrm>
              <a:off x="9339769" y="2265777"/>
              <a:ext cx="1983934" cy="1980627"/>
            </a:xfrm>
            <a:prstGeom prst="rect">
              <a:avLst/>
            </a:prstGeom>
          </p:spPr>
        </p:pic>
      </p:grpSp>
      <p:cxnSp>
        <p:nvCxnSpPr>
          <p:cNvPr id="40" name="Přímá spojnice 39"/>
          <p:cNvCxnSpPr/>
          <p:nvPr/>
        </p:nvCxnSpPr>
        <p:spPr>
          <a:xfrm flipV="1">
            <a:off x="8676268" y="2455901"/>
            <a:ext cx="0" cy="2536135"/>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pic>
        <p:nvPicPr>
          <p:cNvPr id="44" name="Obrázek 43"/>
          <p:cNvPicPr>
            <a:picLocks noChangeAspect="1"/>
          </p:cNvPicPr>
          <p:nvPr/>
        </p:nvPicPr>
        <p:blipFill>
          <a:blip r:embed="rId10">
            <a:clrChange>
              <a:clrFrom>
                <a:srgbClr val="FFFFFF"/>
              </a:clrFrom>
              <a:clrTo>
                <a:srgbClr val="FFFFFF">
                  <a:alpha val="0"/>
                </a:srgbClr>
              </a:clrTo>
            </a:clrChange>
          </a:blip>
          <a:stretch>
            <a:fillRect/>
          </a:stretch>
        </p:blipFill>
        <p:spPr>
          <a:xfrm>
            <a:off x="8578104" y="1821779"/>
            <a:ext cx="1068692" cy="736089"/>
          </a:xfrm>
          <a:prstGeom prst="rect">
            <a:avLst/>
          </a:prstGeom>
        </p:spPr>
      </p:pic>
      <p:sp>
        <p:nvSpPr>
          <p:cNvPr id="45" name="TextovéPole 44"/>
          <p:cNvSpPr txBox="1"/>
          <p:nvPr/>
        </p:nvSpPr>
        <p:spPr>
          <a:xfrm>
            <a:off x="8888365" y="2506759"/>
            <a:ext cx="525142"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rgbClr val="000000"/>
                </a:solidFill>
                <a:effectLst/>
                <a:uFillTx/>
                <a:latin typeface="Calibri"/>
                <a:ea typeface="Calibri"/>
                <a:cs typeface="Calibri"/>
                <a:sym typeface="Calibri"/>
              </a:rPr>
              <a:t>23,5°</a:t>
            </a:r>
          </a:p>
        </p:txBody>
      </p:sp>
      <p:sp>
        <p:nvSpPr>
          <p:cNvPr id="56" name="TextovéPole 55"/>
          <p:cNvSpPr txBox="1"/>
          <p:nvPr/>
        </p:nvSpPr>
        <p:spPr>
          <a:xfrm>
            <a:off x="9678249" y="4479862"/>
            <a:ext cx="69826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1" i="0" u="none" strike="noStrike" cap="none" spc="0" normalizeH="0" baseline="0" dirty="0">
                <a:ln>
                  <a:noFill/>
                </a:ln>
                <a:solidFill>
                  <a:srgbClr val="000000"/>
                </a:solidFill>
                <a:effectLst/>
                <a:uFillTx/>
                <a:latin typeface="Calibri"/>
                <a:ea typeface="Calibri"/>
                <a:cs typeface="Calibri"/>
                <a:sym typeface="Calibri"/>
              </a:rPr>
              <a:t>Модел</a:t>
            </a:r>
          </a:p>
          <a:p>
            <a:pPr marL="0" marR="0" indent="0" algn="ctr" defTabSz="914400" rtl="0" fontAlgn="auto" latinLnBrk="1" hangingPunct="0">
              <a:lnSpc>
                <a:spcPct val="100000"/>
              </a:lnSpc>
              <a:spcBef>
                <a:spcPts val="0"/>
              </a:spcBef>
              <a:spcAft>
                <a:spcPts val="0"/>
              </a:spcAft>
              <a:buClrTx/>
              <a:buSzTx/>
              <a:buFontTx/>
              <a:buNone/>
              <a:tabLst/>
            </a:pPr>
            <a:r>
              <a:rPr kumimoji="0" lang="cs-CZ" sz="1800" b="1" i="0" u="none" strike="noStrike" cap="none" spc="0" normalizeH="0" baseline="0" dirty="0">
                <a:ln>
                  <a:noFill/>
                </a:ln>
                <a:solidFill>
                  <a:srgbClr val="000000"/>
                </a:solidFill>
                <a:effectLst/>
                <a:uFillTx/>
                <a:latin typeface="Calibri"/>
                <a:ea typeface="Calibri"/>
                <a:cs typeface="Calibri"/>
                <a:sym typeface="Calibri"/>
              </a:rPr>
              <a:t>на Земята</a:t>
            </a:r>
          </a:p>
        </p:txBody>
      </p:sp>
      <p:sp>
        <p:nvSpPr>
          <p:cNvPr id="4" name="Obdélník 3">
            <a:extLst>
              <a:ext uri="{FF2B5EF4-FFF2-40B4-BE49-F238E27FC236}">
                <a16:creationId xmlns:a16="http://schemas.microsoft.com/office/drawing/2014/main" id="{F437BB04-735A-4139-8385-54624DF797F5}"/>
              </a:ext>
            </a:extLst>
          </p:cNvPr>
          <p:cNvSpPr/>
          <p:nvPr/>
        </p:nvSpPr>
        <p:spPr>
          <a:xfrm>
            <a:off x="10116014" y="2220246"/>
            <a:ext cx="2075986" cy="1846659"/>
          </a:xfrm>
          <a:prstGeom prst="rect">
            <a:avLst/>
          </a:prstGeom>
        </p:spPr>
        <p:txBody>
          <a:bodyPr wrap="square">
            <a:spAutoFit/>
          </a:bodyPr>
          <a:lstStyle/>
          <a:p>
            <a:r>
              <a:rPr lang="cs-CZ" sz="1600" dirty="0">
                <a:latin typeface="Times New Roman" panose="02020603050405020304" pitchFamily="18" charset="0"/>
                <a:ea typeface="Times New Roman" panose="02020603050405020304" pitchFamily="18" charset="0"/>
              </a:rPr>
              <a:t>Същия начин на действие прилагаме и при моделите на Луната (наклон 2 °), Меркурий (0 °), Венера (3 °) и Марс (25 °)</a:t>
            </a:r>
            <a:r>
              <a:rPr lang="cs-CZ" dirty="0">
                <a:latin typeface="Times New Roman" panose="02020603050405020304" pitchFamily="18" charset="0"/>
                <a:ea typeface="Times New Roman" panose="02020603050405020304" pitchFamily="18" charset="0"/>
              </a:rPr>
              <a:t>.</a:t>
            </a:r>
            <a:endParaRPr lang="cs-CZ" dirty="0"/>
          </a:p>
        </p:txBody>
      </p:sp>
    </p:spTree>
    <p:extLst>
      <p:ext uri="{BB962C8B-B14F-4D97-AF65-F5344CB8AC3E}">
        <p14:creationId xmlns:p14="http://schemas.microsoft.com/office/powerpoint/2010/main" val="164742041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Obrázek 33">
            <a:extLst>
              <a:ext uri="{FF2B5EF4-FFF2-40B4-BE49-F238E27FC236}">
                <a16:creationId xmlns:a16="http://schemas.microsoft.com/office/drawing/2014/main" id="{33E2270A-A358-4324-A3A1-1407362C2221}"/>
              </a:ext>
            </a:extLst>
          </p:cNvPr>
          <p:cNvPicPr>
            <a:picLocks noChangeAspect="1"/>
          </p:cNvPicPr>
          <p:nvPr/>
        </p:nvPicPr>
        <p:blipFill>
          <a:blip r:embed="rId2"/>
          <a:stretch>
            <a:fillRect/>
          </a:stretch>
        </p:blipFill>
        <p:spPr>
          <a:xfrm>
            <a:off x="7525790" y="3860495"/>
            <a:ext cx="3890483" cy="1261884"/>
          </a:xfrm>
          <a:prstGeom prst="rect">
            <a:avLst/>
          </a:prstGeom>
        </p:spPr>
      </p:pic>
      <p:pic>
        <p:nvPicPr>
          <p:cNvPr id="37" name="Picture 6" descr="Špejle 30 cm bambus hrocené, 200ks">
            <a:extLst>
              <a:ext uri="{FF2B5EF4-FFF2-40B4-BE49-F238E27FC236}">
                <a16:creationId xmlns:a16="http://schemas.microsoft.com/office/drawing/2014/main" id="{CA962D27-9131-4F68-AB4E-C33A2391A4FD}"/>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10714636" y="2117606"/>
            <a:ext cx="693837" cy="2078828"/>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Špejle 30 cm bambus hrocené, 200ks">
            <a:extLst>
              <a:ext uri="{FF2B5EF4-FFF2-40B4-BE49-F238E27FC236}">
                <a16:creationId xmlns:a16="http://schemas.microsoft.com/office/drawing/2014/main" id="{EF70C9F7-BFDD-4166-9BF0-7DD1393C2BD9}"/>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t="79800" r="77194"/>
          <a:stretch/>
        </p:blipFill>
        <p:spPr bwMode="auto">
          <a:xfrm rot="4527288">
            <a:off x="7787871" y="2299482"/>
            <a:ext cx="254789" cy="56127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Špejle 30 cm bambus hrocené, 200ks">
            <a:extLst>
              <a:ext uri="{FF2B5EF4-FFF2-40B4-BE49-F238E27FC236}">
                <a16:creationId xmlns:a16="http://schemas.microsoft.com/office/drawing/2014/main" id="{FE08F320-B2AB-4683-A01D-656706C8DAB2}"/>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3372" t="1873" r="58864" b="81508"/>
          <a:stretch/>
        </p:blipFill>
        <p:spPr bwMode="auto">
          <a:xfrm rot="4527288">
            <a:off x="10868030" y="2469595"/>
            <a:ext cx="287622" cy="46178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6"/>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7"/>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653143"/>
            <a:ext cx="11930744" cy="184665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r>
              <a:rPr lang="cs-CZ" sz="3800" u="sng" dirty="0">
                <a:solidFill>
                  <a:srgbClr val="02236A"/>
                </a:solidFill>
              </a:rPr>
              <a:t>Практическо упражнение: 5a.1.1 </a:t>
            </a:r>
            <a:r>
              <a:rPr lang="bg-BG" sz="3800" u="sng" dirty="0">
                <a:solidFill>
                  <a:srgbClr val="02236A"/>
                </a:solidFill>
              </a:rPr>
              <a:t>Изработка</a:t>
            </a:r>
            <a:r>
              <a:rPr lang="cs-CZ" sz="3800" u="sng" dirty="0">
                <a:solidFill>
                  <a:srgbClr val="02236A"/>
                </a:solidFill>
              </a:rPr>
              <a:t> на модели на небесните обекти от Слънчевата система</a:t>
            </a:r>
            <a:endParaRPr lang="cs-CZ" sz="3800" dirty="0">
              <a:solidFill>
                <a:srgbClr val="002060"/>
              </a:solidFill>
            </a:endParaRPr>
          </a:p>
          <a:p>
            <a:pPr lvl="0"/>
            <a:endParaRPr sz="3800" dirty="0">
              <a:solidFill>
                <a:srgbClr val="02236A"/>
              </a:solidFill>
            </a:endParaRPr>
          </a:p>
        </p:txBody>
      </p:sp>
      <p:pic>
        <p:nvPicPr>
          <p:cNvPr id="5" name="Obrázek 4"/>
          <p:cNvPicPr>
            <a:picLocks noChangeAspect="1"/>
          </p:cNvPicPr>
          <p:nvPr/>
        </p:nvPicPr>
        <p:blipFill>
          <a:blip r:embed="rId8"/>
          <a:stretch>
            <a:fillRect/>
          </a:stretch>
        </p:blipFill>
        <p:spPr>
          <a:xfrm>
            <a:off x="154379" y="1816639"/>
            <a:ext cx="1431933" cy="1431933"/>
          </a:xfrm>
          <a:prstGeom prst="rect">
            <a:avLst/>
          </a:prstGeom>
        </p:spPr>
      </p:pic>
      <p:sp>
        <p:nvSpPr>
          <p:cNvPr id="39" name="TextovéPole 38"/>
          <p:cNvSpPr txBox="1"/>
          <p:nvPr/>
        </p:nvSpPr>
        <p:spPr>
          <a:xfrm>
            <a:off x="531743" y="2032239"/>
            <a:ext cx="66781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rgbClr val="000000"/>
                </a:solidFill>
                <a:effectLst/>
                <a:uFillTx/>
                <a:latin typeface="Calibri"/>
                <a:ea typeface="Calibri"/>
                <a:cs typeface="Calibri"/>
                <a:sym typeface="Calibri"/>
              </a:rPr>
              <a:t>Фолио</a:t>
            </a:r>
          </a:p>
        </p:txBody>
      </p:sp>
      <p:sp>
        <p:nvSpPr>
          <p:cNvPr id="11" name="Ovál 10"/>
          <p:cNvSpPr/>
          <p:nvPr/>
        </p:nvSpPr>
        <p:spPr>
          <a:xfrm>
            <a:off x="2895600" y="2364598"/>
            <a:ext cx="1685139" cy="1685139"/>
          </a:xfrm>
          <a:prstGeom prst="ellipse">
            <a:avLst/>
          </a:prstGeom>
          <a:solidFill>
            <a:srgbClr val="CCECFF"/>
          </a:solidFill>
          <a:ln w="12700" cap="flat">
            <a:solidFill>
              <a:srgbClr val="00B0F0"/>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2" name="TextovéPole 41"/>
          <p:cNvSpPr txBox="1"/>
          <p:nvPr/>
        </p:nvSpPr>
        <p:spPr>
          <a:xfrm>
            <a:off x="3291430" y="1963720"/>
            <a:ext cx="80727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sz="1600" dirty="0">
                <a:solidFill>
                  <a:srgbClr val="000000"/>
                </a:solidFill>
              </a:rPr>
              <a:t>Ø 4,7 см</a:t>
            </a:r>
            <a:endParaRPr kumimoji="0" lang="cs-CZ" sz="1600" b="0" i="0" u="none" strike="noStrike" cap="none" spc="0" normalizeH="0" baseline="0" dirty="0">
              <a:ln>
                <a:noFill/>
              </a:ln>
              <a:solidFill>
                <a:srgbClr val="000000"/>
              </a:solidFill>
              <a:effectLst/>
              <a:uFillTx/>
              <a:sym typeface="Calibri"/>
            </a:endParaRPr>
          </a:p>
        </p:txBody>
      </p:sp>
      <p:sp>
        <p:nvSpPr>
          <p:cNvPr id="43" name="Ovál 42"/>
          <p:cNvSpPr/>
          <p:nvPr/>
        </p:nvSpPr>
        <p:spPr>
          <a:xfrm>
            <a:off x="3381606" y="2841407"/>
            <a:ext cx="713125" cy="713125"/>
          </a:xfrm>
          <a:prstGeom prst="ellipse">
            <a:avLst/>
          </a:prstGeom>
          <a:solidFill>
            <a:schemeClr val="bg1"/>
          </a:solidFill>
          <a:ln w="12700" cap="flat">
            <a:solidFill>
              <a:srgbClr val="00B0F0"/>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7" name="TextovéPole 46"/>
          <p:cNvSpPr txBox="1"/>
          <p:nvPr/>
        </p:nvSpPr>
        <p:spPr>
          <a:xfrm>
            <a:off x="3387994" y="3018097"/>
            <a:ext cx="651779"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sz="1600" dirty="0">
                <a:solidFill>
                  <a:srgbClr val="000000"/>
                </a:solidFill>
              </a:rPr>
              <a:t>Ø 2 см</a:t>
            </a:r>
            <a:endParaRPr kumimoji="0" lang="cs-CZ" sz="1600" b="0" i="0" u="none" strike="noStrike" cap="none" spc="0" normalizeH="0" baseline="0" dirty="0">
              <a:ln>
                <a:noFill/>
              </a:ln>
              <a:solidFill>
                <a:srgbClr val="000000"/>
              </a:solidFill>
              <a:effectLst/>
              <a:uFillTx/>
              <a:sym typeface="Calibri"/>
            </a:endParaRPr>
          </a:p>
        </p:txBody>
      </p:sp>
      <p:sp>
        <p:nvSpPr>
          <p:cNvPr id="48" name="TextovéPole 47"/>
          <p:cNvSpPr txBox="1"/>
          <p:nvPr/>
        </p:nvSpPr>
        <p:spPr>
          <a:xfrm>
            <a:off x="2171388" y="2396722"/>
            <a:ext cx="1052530"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sz="1600" dirty="0">
                <a:solidFill>
                  <a:srgbClr val="000000"/>
                </a:solidFill>
              </a:rPr>
              <a:t>Пръстен(и)</a:t>
            </a:r>
            <a:endParaRPr kumimoji="0" lang="cs-CZ" sz="1600" b="0" i="0" u="none" strike="noStrike" cap="none" spc="0" normalizeH="0" baseline="0" dirty="0">
              <a:ln>
                <a:noFill/>
              </a:ln>
              <a:solidFill>
                <a:srgbClr val="000000"/>
              </a:solidFill>
              <a:effectLst/>
              <a:uFillTx/>
              <a:sym typeface="Calibri"/>
            </a:endParaRPr>
          </a:p>
        </p:txBody>
      </p:sp>
      <p:sp>
        <p:nvSpPr>
          <p:cNvPr id="16" name="Obdélník 15"/>
          <p:cNvSpPr/>
          <p:nvPr/>
        </p:nvSpPr>
        <p:spPr>
          <a:xfrm>
            <a:off x="1949188" y="4288805"/>
            <a:ext cx="3124329" cy="1246495"/>
          </a:xfrm>
          <a:prstGeom prst="rect">
            <a:avLst/>
          </a:prstGeom>
        </p:spPr>
        <p:txBody>
          <a:bodyPr wrap="square">
            <a:spAutoFit/>
          </a:bodyPr>
          <a:lstStyle/>
          <a:p>
            <a:pPr algn="l"/>
            <a:r>
              <a:rPr lang="cs-CZ" sz="1500" dirty="0">
                <a:latin typeface="Times New Roman" panose="02020603050405020304" pitchFamily="18" charset="0"/>
                <a:cs typeface="Times New Roman" panose="02020603050405020304" pitchFamily="18" charset="0"/>
              </a:rPr>
              <a:t>Нарисувайте формата на пръстените върху кръга.</a:t>
            </a:r>
            <a:r>
              <a:rPr lang="cs-CZ" sz="1500" dirty="0">
                <a:latin typeface="Times New Roman" panose="02020603050405020304" pitchFamily="18" charset="0"/>
                <a:ea typeface="Times New Roman" panose="02020603050405020304" pitchFamily="18" charset="0"/>
                <a:cs typeface="Times New Roman" panose="02020603050405020304" pitchFamily="18" charset="0"/>
              </a:rPr>
              <a:t>Не забравя</a:t>
            </a:r>
            <a:r>
              <a:rPr lang="bg-BG" sz="1500" dirty="0">
                <a:latin typeface="Times New Roman" panose="02020603050405020304" pitchFamily="18" charset="0"/>
                <a:ea typeface="Times New Roman" panose="02020603050405020304" pitchFamily="18" charset="0"/>
                <a:cs typeface="Times New Roman" panose="02020603050405020304" pitchFamily="18" charset="0"/>
              </a:rPr>
              <a:t>йте</a:t>
            </a:r>
            <a:r>
              <a:rPr lang="cs-CZ" sz="1500" dirty="0">
                <a:latin typeface="Times New Roman" panose="02020603050405020304" pitchFamily="18" charset="0"/>
                <a:ea typeface="Times New Roman" panose="02020603050405020304" pitchFamily="18" charset="0"/>
                <a:cs typeface="Times New Roman" panose="02020603050405020304" pitchFamily="18" charset="0"/>
              </a:rPr>
              <a:t>, че пръстените започват на определено разстояние от повърхността на Сатурн.</a:t>
            </a:r>
            <a:endParaRPr lang="cs-CZ" sz="1500" dirty="0">
              <a:latin typeface="Times New Roman" panose="02020603050405020304" pitchFamily="18" charset="0"/>
              <a:cs typeface="Times New Roman" panose="02020603050405020304" pitchFamily="18" charset="0"/>
            </a:endParaRPr>
          </a:p>
        </p:txBody>
      </p:sp>
      <p:sp>
        <p:nvSpPr>
          <p:cNvPr id="18" name="Obdélník 17"/>
          <p:cNvSpPr/>
          <p:nvPr/>
        </p:nvSpPr>
        <p:spPr>
          <a:xfrm>
            <a:off x="4708675" y="2087797"/>
            <a:ext cx="2324705" cy="830997"/>
          </a:xfrm>
          <a:prstGeom prst="rect">
            <a:avLst/>
          </a:prstGeom>
        </p:spPr>
        <p:txBody>
          <a:bodyPr wrap="square">
            <a:spAutoFit/>
          </a:bodyPr>
          <a:lstStyle/>
          <a:p>
            <a:r>
              <a:rPr lang="cs-CZ" sz="1600" dirty="0">
                <a:latin typeface="Times New Roman" panose="02020603050405020304" pitchFamily="18" charset="0"/>
                <a:ea typeface="Times New Roman" panose="02020603050405020304" pitchFamily="18" charset="0"/>
              </a:rPr>
              <a:t>Тяхното положение фиксираме с помощта на пистолета за лепене.</a:t>
            </a:r>
            <a:endParaRPr lang="cs-CZ" sz="1600" dirty="0"/>
          </a:p>
        </p:txBody>
      </p:sp>
      <p:sp>
        <p:nvSpPr>
          <p:cNvPr id="15" name="TextovéPole 14">
            <a:extLst>
              <a:ext uri="{FF2B5EF4-FFF2-40B4-BE49-F238E27FC236}">
                <a16:creationId xmlns:a16="http://schemas.microsoft.com/office/drawing/2014/main" id="{71A37797-4130-487D-947E-B6CBEADF1E05}"/>
              </a:ext>
            </a:extLst>
          </p:cNvPr>
          <p:cNvSpPr txBox="1"/>
          <p:nvPr/>
        </p:nvSpPr>
        <p:spPr>
          <a:xfrm>
            <a:off x="1664992" y="1767019"/>
            <a:ext cx="1070164"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b="1" i="0" u="none" strike="noStrike" cap="none" spc="0" normalizeH="0" baseline="0" dirty="0">
                <a:ln>
                  <a:noFill/>
                </a:ln>
                <a:solidFill>
                  <a:srgbClr val="000000"/>
                </a:solidFill>
                <a:effectLst/>
                <a:uFillTx/>
                <a:latin typeface="Calibri"/>
                <a:ea typeface="Calibri"/>
                <a:cs typeface="Calibri"/>
                <a:sym typeface="Calibri"/>
              </a:rPr>
              <a:t>Модел</a:t>
            </a:r>
          </a:p>
          <a:p>
            <a:pPr marL="0" marR="0" indent="0" algn="ctr" defTabSz="914400" rtl="0" fontAlgn="auto" latinLnBrk="1" hangingPunct="0">
              <a:lnSpc>
                <a:spcPct val="100000"/>
              </a:lnSpc>
              <a:spcBef>
                <a:spcPts val="0"/>
              </a:spcBef>
              <a:spcAft>
                <a:spcPts val="0"/>
              </a:spcAft>
              <a:buClrTx/>
              <a:buSzTx/>
              <a:buFontTx/>
              <a:buNone/>
              <a:tabLst/>
            </a:pPr>
            <a:r>
              <a:rPr kumimoji="0" lang="cs-CZ" b="1" i="0" u="none" strike="noStrike" cap="none" spc="0" normalizeH="0" baseline="0" dirty="0">
                <a:ln>
                  <a:noFill/>
                </a:ln>
                <a:solidFill>
                  <a:srgbClr val="000000"/>
                </a:solidFill>
                <a:effectLst/>
                <a:uFillTx/>
                <a:latin typeface="Calibri"/>
                <a:ea typeface="Calibri"/>
                <a:cs typeface="Calibri"/>
                <a:sym typeface="Calibri"/>
              </a:rPr>
              <a:t>на Сатурн</a:t>
            </a:r>
          </a:p>
        </p:txBody>
      </p:sp>
      <p:sp>
        <p:nvSpPr>
          <p:cNvPr id="17" name="Obdélník 16">
            <a:extLst>
              <a:ext uri="{FF2B5EF4-FFF2-40B4-BE49-F238E27FC236}">
                <a16:creationId xmlns:a16="http://schemas.microsoft.com/office/drawing/2014/main" id="{20701590-77E6-4A77-8253-70C99BA9D6E3}"/>
              </a:ext>
            </a:extLst>
          </p:cNvPr>
          <p:cNvSpPr/>
          <p:nvPr/>
        </p:nvSpPr>
        <p:spPr>
          <a:xfrm>
            <a:off x="4737265" y="3201711"/>
            <a:ext cx="2265593" cy="1815882"/>
          </a:xfrm>
          <a:prstGeom prst="rect">
            <a:avLst/>
          </a:prstGeom>
        </p:spPr>
        <p:txBody>
          <a:bodyPr wrap="square">
            <a:spAutoFit/>
          </a:bodyPr>
          <a:lstStyle/>
          <a:p>
            <a:r>
              <a:rPr lang="cs-CZ" sz="1600" dirty="0">
                <a:latin typeface="Times New Roman" panose="02020603050405020304" pitchFamily="18" charset="0"/>
                <a:ea typeface="Times New Roman" panose="02020603050405020304" pitchFamily="18" charset="0"/>
              </a:rPr>
              <a:t>Същия начин на действие прилагаме и при моделите на на Юпитер (наклон 3 °), Уран (вж. вдясно) и Нептун (28 °)</a:t>
            </a:r>
            <a:br>
              <a:rPr lang="cs-CZ" sz="1600" dirty="0">
                <a:latin typeface="Times New Roman" panose="02020603050405020304" pitchFamily="18" charset="0"/>
                <a:ea typeface="Times New Roman" panose="02020603050405020304" pitchFamily="18" charset="0"/>
              </a:rPr>
            </a:br>
            <a:endParaRPr lang="cs-CZ" sz="1600" dirty="0"/>
          </a:p>
        </p:txBody>
      </p:sp>
      <p:grpSp>
        <p:nvGrpSpPr>
          <p:cNvPr id="24" name="Skupina 23">
            <a:extLst>
              <a:ext uri="{FF2B5EF4-FFF2-40B4-BE49-F238E27FC236}">
                <a16:creationId xmlns:a16="http://schemas.microsoft.com/office/drawing/2014/main" id="{A4859031-50C8-4269-A2F6-B4EBF85C09F7}"/>
              </a:ext>
            </a:extLst>
          </p:cNvPr>
          <p:cNvGrpSpPr/>
          <p:nvPr/>
        </p:nvGrpSpPr>
        <p:grpSpPr>
          <a:xfrm>
            <a:off x="620670" y="3050111"/>
            <a:ext cx="1507486" cy="2469406"/>
            <a:chOff x="620670" y="3050111"/>
            <a:chExt cx="1507486" cy="2469406"/>
          </a:xfrm>
        </p:grpSpPr>
        <p:pic>
          <p:nvPicPr>
            <p:cNvPr id="21" name="Obrázek 20">
              <a:extLst>
                <a:ext uri="{FF2B5EF4-FFF2-40B4-BE49-F238E27FC236}">
                  <a16:creationId xmlns:a16="http://schemas.microsoft.com/office/drawing/2014/main" id="{6B49C5EF-47E8-490F-AF81-BA04036269BE}"/>
                </a:ext>
              </a:extLst>
            </p:cNvPr>
            <p:cNvPicPr>
              <a:picLocks noChangeAspect="1"/>
            </p:cNvPicPr>
            <p:nvPr/>
          </p:nvPicPr>
          <p:blipFill>
            <a:blip r:embed="rId2"/>
            <a:stretch>
              <a:fillRect/>
            </a:stretch>
          </p:blipFill>
          <p:spPr>
            <a:xfrm>
              <a:off x="620670" y="4777793"/>
              <a:ext cx="881078" cy="741724"/>
            </a:xfrm>
            <a:prstGeom prst="rect">
              <a:avLst/>
            </a:prstGeom>
          </p:spPr>
        </p:pic>
        <p:grpSp>
          <p:nvGrpSpPr>
            <p:cNvPr id="8" name="Skupina 7">
              <a:extLst>
                <a:ext uri="{FF2B5EF4-FFF2-40B4-BE49-F238E27FC236}">
                  <a16:creationId xmlns:a16="http://schemas.microsoft.com/office/drawing/2014/main" id="{93DE8277-74D2-43CF-B8CF-22CAAAF04E60}"/>
                </a:ext>
              </a:extLst>
            </p:cNvPr>
            <p:cNvGrpSpPr/>
            <p:nvPr/>
          </p:nvGrpSpPr>
          <p:grpSpPr>
            <a:xfrm rot="1620000">
              <a:off x="990368" y="3050111"/>
              <a:ext cx="1137788" cy="2088689"/>
              <a:chOff x="8315676" y="1356760"/>
              <a:chExt cx="1800000" cy="3304343"/>
            </a:xfrm>
          </p:grpSpPr>
          <p:pic>
            <p:nvPicPr>
              <p:cNvPr id="22" name="Picture 6" descr="Špejle 30 cm bambus hrocené, 200ks">
                <a:extLst>
                  <a:ext uri="{FF2B5EF4-FFF2-40B4-BE49-F238E27FC236}">
                    <a16:creationId xmlns:a16="http://schemas.microsoft.com/office/drawing/2014/main" id="{7103BA7F-8FC8-42CE-8B1D-EFF156FCCE90}"/>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8669578" y="1356760"/>
                <a:ext cx="1102869" cy="3304343"/>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descr="Obsah obrázku interiér, vsedě, oranžová, stůl  Popis byl vytvořen automaticky">
                <a:extLst>
                  <a:ext uri="{FF2B5EF4-FFF2-40B4-BE49-F238E27FC236}">
                    <a16:creationId xmlns:a16="http://schemas.microsoft.com/office/drawing/2014/main" id="{689C3921-DA23-4274-BEBC-16E0DB02D29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315676" y="1578262"/>
                <a:ext cx="1800000" cy="1800000"/>
              </a:xfrm>
              <a:prstGeom prst="rect">
                <a:avLst/>
              </a:prstGeom>
            </p:spPr>
          </p:pic>
        </p:grpSp>
      </p:grpSp>
      <p:sp>
        <p:nvSpPr>
          <p:cNvPr id="27" name="TextovéPole 26">
            <a:extLst>
              <a:ext uri="{FF2B5EF4-FFF2-40B4-BE49-F238E27FC236}">
                <a16:creationId xmlns:a16="http://schemas.microsoft.com/office/drawing/2014/main" id="{95477569-B312-439F-A50F-74617CD3C446}"/>
              </a:ext>
            </a:extLst>
          </p:cNvPr>
          <p:cNvSpPr txBox="1"/>
          <p:nvPr/>
        </p:nvSpPr>
        <p:spPr>
          <a:xfrm>
            <a:off x="1398638" y="2859660"/>
            <a:ext cx="369651"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rgbClr val="000000"/>
                </a:solidFill>
                <a:effectLst/>
                <a:uFillTx/>
                <a:latin typeface="Calibri"/>
                <a:ea typeface="Calibri"/>
                <a:cs typeface="Calibri"/>
                <a:sym typeface="Calibri"/>
              </a:rPr>
              <a:t>27°</a:t>
            </a:r>
          </a:p>
        </p:txBody>
      </p:sp>
      <p:cxnSp>
        <p:nvCxnSpPr>
          <p:cNvPr id="28" name="Přímá spojnice 27">
            <a:extLst>
              <a:ext uri="{FF2B5EF4-FFF2-40B4-BE49-F238E27FC236}">
                <a16:creationId xmlns:a16="http://schemas.microsoft.com/office/drawing/2014/main" id="{093AE1FA-F381-478A-BA0D-7C6A03D67932}"/>
              </a:ext>
            </a:extLst>
          </p:cNvPr>
          <p:cNvCxnSpPr>
            <a:cxnSpLocks/>
          </p:cNvCxnSpPr>
          <p:nvPr/>
        </p:nvCxnSpPr>
        <p:spPr>
          <a:xfrm flipV="1">
            <a:off x="1078846" y="3228990"/>
            <a:ext cx="0" cy="1956004"/>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cxnSp>
        <p:nvCxnSpPr>
          <p:cNvPr id="20" name="Přímá spojnice se šipkou 19">
            <a:extLst>
              <a:ext uri="{FF2B5EF4-FFF2-40B4-BE49-F238E27FC236}">
                <a16:creationId xmlns:a16="http://schemas.microsoft.com/office/drawing/2014/main" id="{0184D488-1A71-45A6-ADD0-CDD9C108161E}"/>
              </a:ext>
            </a:extLst>
          </p:cNvPr>
          <p:cNvCxnSpPr/>
          <p:nvPr/>
        </p:nvCxnSpPr>
        <p:spPr>
          <a:xfrm>
            <a:off x="1254255" y="2487791"/>
            <a:ext cx="1641345" cy="469801"/>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pic>
        <p:nvPicPr>
          <p:cNvPr id="36" name="Picture 6" descr="Špejle 30 cm bambus hrocené, 200ks">
            <a:extLst>
              <a:ext uri="{FF2B5EF4-FFF2-40B4-BE49-F238E27FC236}">
                <a16:creationId xmlns:a16="http://schemas.microsoft.com/office/drawing/2014/main" id="{CEBA72B2-280E-461D-87BC-13F58E24393D}"/>
              </a:ext>
            </a:extLst>
          </p:cNvPr>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7559671" y="2194772"/>
            <a:ext cx="688084" cy="2061591"/>
          </a:xfrm>
          <a:prstGeom prst="rect">
            <a:avLst/>
          </a:prstGeom>
          <a:noFill/>
          <a:extLst>
            <a:ext uri="{909E8E84-426E-40DD-AFC4-6F175D3DCCD1}">
              <a14:hiddenFill xmlns:a14="http://schemas.microsoft.com/office/drawing/2010/main">
                <a:solidFill>
                  <a:srgbClr val="FFFFFF"/>
                </a:solidFill>
              </a14:hiddenFill>
            </a:ext>
          </a:extLst>
        </p:spPr>
      </p:pic>
      <p:sp>
        <p:nvSpPr>
          <p:cNvPr id="33" name="TextovéPole 32">
            <a:extLst>
              <a:ext uri="{FF2B5EF4-FFF2-40B4-BE49-F238E27FC236}">
                <a16:creationId xmlns:a16="http://schemas.microsoft.com/office/drawing/2014/main" id="{2345FB7E-20A9-4EE4-B637-92EB68623D78}"/>
              </a:ext>
            </a:extLst>
          </p:cNvPr>
          <p:cNvSpPr txBox="1"/>
          <p:nvPr/>
        </p:nvSpPr>
        <p:spPr>
          <a:xfrm>
            <a:off x="7025805" y="4844660"/>
            <a:ext cx="698266"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1" i="0" u="none" strike="noStrike" cap="none" spc="0" normalizeH="0" baseline="0" dirty="0">
                <a:ln>
                  <a:noFill/>
                </a:ln>
                <a:solidFill>
                  <a:srgbClr val="000000"/>
                </a:solidFill>
                <a:effectLst/>
                <a:uFillTx/>
                <a:latin typeface="Calibri"/>
                <a:ea typeface="Calibri"/>
                <a:cs typeface="Calibri"/>
                <a:sym typeface="Calibri"/>
              </a:rPr>
              <a:t>Модел</a:t>
            </a:r>
          </a:p>
          <a:p>
            <a:pPr marL="0" marR="0" indent="0" algn="ctr" defTabSz="914400" rtl="0" fontAlgn="auto" latinLnBrk="1" hangingPunct="0">
              <a:lnSpc>
                <a:spcPct val="100000"/>
              </a:lnSpc>
              <a:spcBef>
                <a:spcPts val="0"/>
              </a:spcBef>
              <a:spcAft>
                <a:spcPts val="0"/>
              </a:spcAft>
              <a:buClrTx/>
              <a:buSzTx/>
              <a:buFontTx/>
              <a:buNone/>
              <a:tabLst/>
            </a:pPr>
            <a:r>
              <a:rPr kumimoji="0" lang="cs-CZ" sz="1800" b="1" i="0" u="none" strike="noStrike" cap="none" spc="0" normalizeH="0" baseline="0" dirty="0">
                <a:ln>
                  <a:noFill/>
                </a:ln>
                <a:solidFill>
                  <a:srgbClr val="000000"/>
                </a:solidFill>
                <a:effectLst/>
                <a:uFillTx/>
                <a:latin typeface="Calibri"/>
                <a:ea typeface="Calibri"/>
                <a:cs typeface="Calibri"/>
                <a:sym typeface="Calibri"/>
              </a:rPr>
              <a:t>на Уран</a:t>
            </a:r>
          </a:p>
        </p:txBody>
      </p:sp>
      <p:sp>
        <p:nvSpPr>
          <p:cNvPr id="38" name="Obdélník 37">
            <a:extLst>
              <a:ext uri="{FF2B5EF4-FFF2-40B4-BE49-F238E27FC236}">
                <a16:creationId xmlns:a16="http://schemas.microsoft.com/office/drawing/2014/main" id="{AC88C196-EAEA-46BC-93A1-1D9093087597}"/>
              </a:ext>
            </a:extLst>
          </p:cNvPr>
          <p:cNvSpPr/>
          <p:nvPr/>
        </p:nvSpPr>
        <p:spPr>
          <a:xfrm>
            <a:off x="7039361" y="3811349"/>
            <a:ext cx="854721" cy="338554"/>
          </a:xfrm>
          <a:prstGeom prst="rect">
            <a:avLst/>
          </a:prstGeom>
        </p:spPr>
        <p:txBody>
          <a:bodyPr wrap="none">
            <a:spAutoFit/>
          </a:bodyPr>
          <a:lstStyle/>
          <a:p>
            <a:r>
              <a:rPr lang="cs-CZ" sz="1600" dirty="0">
                <a:latin typeface="Times New Roman" panose="02020603050405020304" pitchFamily="18" charset="0"/>
              </a:rPr>
              <a:t>Шишче</a:t>
            </a:r>
            <a:endParaRPr lang="cs-CZ" sz="1600" dirty="0"/>
          </a:p>
        </p:txBody>
      </p:sp>
      <p:sp>
        <p:nvSpPr>
          <p:cNvPr id="40" name="Obdélník 39">
            <a:extLst>
              <a:ext uri="{FF2B5EF4-FFF2-40B4-BE49-F238E27FC236}">
                <a16:creationId xmlns:a16="http://schemas.microsoft.com/office/drawing/2014/main" id="{E1BCC526-F00D-45EB-8D8C-97600E6A3F40}"/>
              </a:ext>
            </a:extLst>
          </p:cNvPr>
          <p:cNvSpPr/>
          <p:nvPr/>
        </p:nvSpPr>
        <p:spPr>
          <a:xfrm>
            <a:off x="11061554" y="3562531"/>
            <a:ext cx="854721" cy="338554"/>
          </a:xfrm>
          <a:prstGeom prst="rect">
            <a:avLst/>
          </a:prstGeom>
        </p:spPr>
        <p:txBody>
          <a:bodyPr wrap="none">
            <a:spAutoFit/>
          </a:bodyPr>
          <a:lstStyle/>
          <a:p>
            <a:r>
              <a:rPr lang="cs-CZ" sz="1600" dirty="0">
                <a:latin typeface="Times New Roman" panose="02020603050405020304" pitchFamily="18" charset="0"/>
              </a:rPr>
              <a:t>Шишче</a:t>
            </a:r>
            <a:endParaRPr lang="cs-CZ" sz="1600" dirty="0"/>
          </a:p>
        </p:txBody>
      </p:sp>
      <p:sp>
        <p:nvSpPr>
          <p:cNvPr id="41" name="Obdélník 40">
            <a:extLst>
              <a:ext uri="{FF2B5EF4-FFF2-40B4-BE49-F238E27FC236}">
                <a16:creationId xmlns:a16="http://schemas.microsoft.com/office/drawing/2014/main" id="{36528977-CAD5-4A21-BA47-5AB2FA2CA987}"/>
              </a:ext>
            </a:extLst>
          </p:cNvPr>
          <p:cNvSpPr/>
          <p:nvPr/>
        </p:nvSpPr>
        <p:spPr>
          <a:xfrm>
            <a:off x="9310613" y="4987715"/>
            <a:ext cx="2492041" cy="584775"/>
          </a:xfrm>
          <a:prstGeom prst="rect">
            <a:avLst/>
          </a:prstGeom>
        </p:spPr>
        <p:txBody>
          <a:bodyPr wrap="square">
            <a:spAutoFit/>
          </a:bodyPr>
          <a:lstStyle/>
          <a:p>
            <a:r>
              <a:rPr lang="cs-CZ" sz="1600" dirty="0">
                <a:latin typeface="Times New Roman" panose="02020603050405020304" pitchFamily="18" charset="0"/>
                <a:ea typeface="Times New Roman" panose="02020603050405020304" pitchFamily="18" charset="0"/>
              </a:rPr>
              <a:t>Материал за подреждане на цветя</a:t>
            </a:r>
            <a:endParaRPr lang="cs-CZ" sz="1600" dirty="0"/>
          </a:p>
        </p:txBody>
      </p:sp>
      <p:pic>
        <p:nvPicPr>
          <p:cNvPr id="31" name="Obrázek 30" descr="Obsah obrázku vzdálené, fotka, vsedě  Popis byl vytvořen automaticky">
            <a:extLst>
              <a:ext uri="{FF2B5EF4-FFF2-40B4-BE49-F238E27FC236}">
                <a16:creationId xmlns:a16="http://schemas.microsoft.com/office/drawing/2014/main" id="{53B99AE2-B2A1-4D53-A2D4-070318C05E76}"/>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6777" b="49539"/>
          <a:stretch/>
        </p:blipFill>
        <p:spPr>
          <a:xfrm>
            <a:off x="7825321" y="2699384"/>
            <a:ext cx="182684" cy="489811"/>
          </a:xfrm>
          <a:prstGeom prst="rect">
            <a:avLst/>
          </a:prstGeom>
        </p:spPr>
      </p:pic>
      <p:pic>
        <p:nvPicPr>
          <p:cNvPr id="49" name="Obrázek 48" descr="Obsah obrázku vzdálené, fotka, vsedě  Popis byl vytvořen automaticky">
            <a:extLst>
              <a:ext uri="{FF2B5EF4-FFF2-40B4-BE49-F238E27FC236}">
                <a16:creationId xmlns:a16="http://schemas.microsoft.com/office/drawing/2014/main" id="{AF90E1C8-8D9A-4310-BC0B-0D2A631DB1A4}"/>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t="18743" b="49539"/>
          <a:stretch/>
        </p:blipFill>
        <p:spPr>
          <a:xfrm>
            <a:off x="10970212" y="2750820"/>
            <a:ext cx="182684" cy="461235"/>
          </a:xfrm>
          <a:prstGeom prst="rect">
            <a:avLst/>
          </a:prstGeom>
        </p:spPr>
      </p:pic>
      <p:sp>
        <p:nvSpPr>
          <p:cNvPr id="44" name="Obdélník 43">
            <a:extLst>
              <a:ext uri="{FF2B5EF4-FFF2-40B4-BE49-F238E27FC236}">
                <a16:creationId xmlns:a16="http://schemas.microsoft.com/office/drawing/2014/main" id="{427831C7-5698-486F-AC65-645939BE7837}"/>
              </a:ext>
            </a:extLst>
          </p:cNvPr>
          <p:cNvSpPr/>
          <p:nvPr/>
        </p:nvSpPr>
        <p:spPr>
          <a:xfrm rot="572495">
            <a:off x="10757369" y="2735900"/>
            <a:ext cx="328667" cy="28800"/>
          </a:xfrm>
          <a:prstGeom prst="rect">
            <a:avLst/>
          </a:prstGeom>
          <a:solidFill>
            <a:schemeClr val="bg1">
              <a:lumMod val="50000"/>
            </a:scheme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1" name="Obdélník 50">
            <a:extLst>
              <a:ext uri="{FF2B5EF4-FFF2-40B4-BE49-F238E27FC236}">
                <a16:creationId xmlns:a16="http://schemas.microsoft.com/office/drawing/2014/main" id="{130B2731-9675-42F6-9986-87898E16C4BF}"/>
              </a:ext>
            </a:extLst>
          </p:cNvPr>
          <p:cNvSpPr/>
          <p:nvPr/>
        </p:nvSpPr>
        <p:spPr>
          <a:xfrm rot="20639741">
            <a:off x="7843671" y="2654447"/>
            <a:ext cx="328667" cy="28800"/>
          </a:xfrm>
          <a:prstGeom prst="rect">
            <a:avLst/>
          </a:prstGeom>
          <a:solidFill>
            <a:schemeClr val="bg1">
              <a:lumMod val="50000"/>
            </a:scheme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5" name="Kruh: dutý 44">
            <a:extLst>
              <a:ext uri="{FF2B5EF4-FFF2-40B4-BE49-F238E27FC236}">
                <a16:creationId xmlns:a16="http://schemas.microsoft.com/office/drawing/2014/main" id="{3C72DA6C-051E-4584-82A9-1B8AF82457BD}"/>
              </a:ext>
            </a:extLst>
          </p:cNvPr>
          <p:cNvSpPr/>
          <p:nvPr/>
        </p:nvSpPr>
        <p:spPr>
          <a:xfrm>
            <a:off x="8134397" y="2541847"/>
            <a:ext cx="127000" cy="127000"/>
          </a:xfrm>
          <a:prstGeom prst="donut">
            <a:avLst/>
          </a:prstGeom>
          <a:solidFill>
            <a:schemeClr val="bg1">
              <a:lumMod val="50000"/>
            </a:scheme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53" name="Kruh: dutý 52">
            <a:extLst>
              <a:ext uri="{FF2B5EF4-FFF2-40B4-BE49-F238E27FC236}">
                <a16:creationId xmlns:a16="http://schemas.microsoft.com/office/drawing/2014/main" id="{DAF7A3D8-E8FA-47A4-957C-1258DE0872B8}"/>
              </a:ext>
            </a:extLst>
          </p:cNvPr>
          <p:cNvSpPr/>
          <p:nvPr/>
        </p:nvSpPr>
        <p:spPr>
          <a:xfrm>
            <a:off x="10650771" y="2651577"/>
            <a:ext cx="127000" cy="127000"/>
          </a:xfrm>
          <a:prstGeom prst="donut">
            <a:avLst/>
          </a:prstGeom>
          <a:solidFill>
            <a:schemeClr val="bg1">
              <a:lumMod val="50000"/>
            </a:schemeClr>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pic>
        <p:nvPicPr>
          <p:cNvPr id="54" name="Picture 6" descr="Špejle 30 cm bambus hrocené, 200ks">
            <a:extLst>
              <a:ext uri="{FF2B5EF4-FFF2-40B4-BE49-F238E27FC236}">
                <a16:creationId xmlns:a16="http://schemas.microsoft.com/office/drawing/2014/main" id="{1F3F0224-F158-4A3B-9C73-3682BEFAAB6C}"/>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t="6116" r="60497"/>
          <a:stretch/>
        </p:blipFill>
        <p:spPr bwMode="auto">
          <a:xfrm rot="4527288">
            <a:off x="8943554" y="1332861"/>
            <a:ext cx="873373" cy="2608613"/>
          </a:xfrm>
          <a:prstGeom prst="rect">
            <a:avLst/>
          </a:prstGeom>
          <a:noFill/>
          <a:extLst>
            <a:ext uri="{909E8E84-426E-40DD-AFC4-6F175D3DCCD1}">
              <a14:hiddenFill xmlns:a14="http://schemas.microsoft.com/office/drawing/2010/main">
                <a:solidFill>
                  <a:srgbClr val="FFFFFF"/>
                </a:solidFill>
              </a14:hiddenFill>
            </a:ext>
          </a:extLst>
        </p:spPr>
      </p:pic>
      <p:sp>
        <p:nvSpPr>
          <p:cNvPr id="55" name="Obdélník 54">
            <a:extLst>
              <a:ext uri="{FF2B5EF4-FFF2-40B4-BE49-F238E27FC236}">
                <a16:creationId xmlns:a16="http://schemas.microsoft.com/office/drawing/2014/main" id="{2FD7D635-3E06-4C3B-8F3E-1EB4A5571ED6}"/>
              </a:ext>
            </a:extLst>
          </p:cNvPr>
          <p:cNvSpPr/>
          <p:nvPr/>
        </p:nvSpPr>
        <p:spPr>
          <a:xfrm>
            <a:off x="11246092" y="2574957"/>
            <a:ext cx="681597" cy="338554"/>
          </a:xfrm>
          <a:prstGeom prst="rect">
            <a:avLst/>
          </a:prstGeom>
        </p:spPr>
        <p:txBody>
          <a:bodyPr wrap="none">
            <a:spAutoFit/>
          </a:bodyPr>
          <a:lstStyle/>
          <a:p>
            <a:r>
              <a:rPr lang="cs-CZ" sz="1600" dirty="0">
                <a:latin typeface="Times New Roman" panose="02020603050405020304" pitchFamily="18" charset="0"/>
              </a:rPr>
              <a:t>Жица</a:t>
            </a:r>
            <a:endParaRPr lang="cs-CZ" sz="1600" dirty="0"/>
          </a:p>
        </p:txBody>
      </p:sp>
      <p:sp>
        <p:nvSpPr>
          <p:cNvPr id="56" name="Obdélník 55">
            <a:extLst>
              <a:ext uri="{FF2B5EF4-FFF2-40B4-BE49-F238E27FC236}">
                <a16:creationId xmlns:a16="http://schemas.microsoft.com/office/drawing/2014/main" id="{24BDD812-90D4-42A9-9953-74F0B194A1BD}"/>
              </a:ext>
            </a:extLst>
          </p:cNvPr>
          <p:cNvSpPr/>
          <p:nvPr/>
        </p:nvSpPr>
        <p:spPr>
          <a:xfrm>
            <a:off x="7157820" y="2838935"/>
            <a:ext cx="681597" cy="338554"/>
          </a:xfrm>
          <a:prstGeom prst="rect">
            <a:avLst/>
          </a:prstGeom>
        </p:spPr>
        <p:txBody>
          <a:bodyPr wrap="none">
            <a:spAutoFit/>
          </a:bodyPr>
          <a:lstStyle/>
          <a:p>
            <a:r>
              <a:rPr lang="cs-CZ" sz="1600" dirty="0">
                <a:latin typeface="Times New Roman" panose="02020603050405020304" pitchFamily="18" charset="0"/>
              </a:rPr>
              <a:t>Жица</a:t>
            </a:r>
            <a:endParaRPr lang="cs-CZ" sz="1600" dirty="0"/>
          </a:p>
        </p:txBody>
      </p:sp>
      <p:pic>
        <p:nvPicPr>
          <p:cNvPr id="50" name="Obrázek 49">
            <a:extLst>
              <a:ext uri="{FF2B5EF4-FFF2-40B4-BE49-F238E27FC236}">
                <a16:creationId xmlns:a16="http://schemas.microsoft.com/office/drawing/2014/main" id="{19038772-792B-40C9-BF09-C124946F3610}"/>
              </a:ext>
            </a:extLst>
          </p:cNvPr>
          <p:cNvPicPr>
            <a:picLocks noChangeAspect="1"/>
          </p:cNvPicPr>
          <p:nvPr/>
        </p:nvPicPr>
        <p:blipFill>
          <a:blip r:embed="rId14" cstate="print">
            <a:clrChange>
              <a:clrFrom>
                <a:srgbClr val="000000"/>
              </a:clrFrom>
              <a:clrTo>
                <a:srgbClr val="000000">
                  <a:alpha val="0"/>
                </a:srgbClr>
              </a:clrTo>
            </a:clrChange>
          </a:blip>
          <a:stretch>
            <a:fillRect/>
          </a:stretch>
        </p:blipFill>
        <p:spPr>
          <a:xfrm rot="5400000">
            <a:off x="8527280" y="1726701"/>
            <a:ext cx="1800000" cy="1800000"/>
          </a:xfrm>
          <a:prstGeom prst="rect">
            <a:avLst/>
          </a:prstGeom>
        </p:spPr>
      </p:pic>
    </p:spTree>
    <p:extLst>
      <p:ext uri="{BB962C8B-B14F-4D97-AF65-F5344CB8AC3E}">
        <p14:creationId xmlns:p14="http://schemas.microsoft.com/office/powerpoint/2010/main" val="19421344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800" u="sng" dirty="0">
                <a:solidFill>
                  <a:srgbClr val="02236A"/>
                </a:solidFill>
              </a:rPr>
              <a:t>Практическо упражнение: 5a.1.2 Моделиране на движението на Земята около Слънцето</a:t>
            </a:r>
            <a:endParaRPr sz="3800" dirty="0">
              <a:solidFill>
                <a:srgbClr val="02236A"/>
              </a:solidFill>
            </a:endParaRPr>
          </a:p>
        </p:txBody>
      </p:sp>
      <p:sp>
        <p:nvSpPr>
          <p:cNvPr id="174" name="Shape 174"/>
          <p:cNvSpPr/>
          <p:nvPr/>
        </p:nvSpPr>
        <p:spPr>
          <a:xfrm>
            <a:off x="261256" y="3788075"/>
            <a:ext cx="11685322" cy="83099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300" dirty="0">
                <a:solidFill>
                  <a:srgbClr val="002060"/>
                </a:solidFill>
              </a:rPr>
              <a:t>Материали и инструменти: Модели на Слънцето и Земята, евентуално и модел на Луната, карфица с цветна глава, силен източник на светлина, калкулатор, таблици.</a:t>
            </a:r>
            <a:endParaRPr sz="2300" dirty="0">
              <a:solidFill>
                <a:srgbClr val="002060"/>
              </a:solidFill>
            </a:endParaRPr>
          </a:p>
        </p:txBody>
      </p:sp>
      <p:sp>
        <p:nvSpPr>
          <p:cNvPr id="175" name="Shape 175"/>
          <p:cNvSpPr/>
          <p:nvPr/>
        </p:nvSpPr>
        <p:spPr>
          <a:xfrm>
            <a:off x="261256" y="4486333"/>
            <a:ext cx="11685322" cy="11541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300" dirty="0">
                <a:solidFill>
                  <a:srgbClr val="002060"/>
                </a:solidFill>
              </a:rPr>
              <a:t>Процедура: Разбиране на същността на движението на небесните обекти на Слънчевата система; разбиране на същността на движението на небесните обекти на Слънчевата система; разбиране на редуването на деня и нощта.</a:t>
            </a:r>
          </a:p>
        </p:txBody>
      </p:sp>
      <p:sp>
        <p:nvSpPr>
          <p:cNvPr id="176" name="Shape 176"/>
          <p:cNvSpPr/>
          <p:nvPr/>
        </p:nvSpPr>
        <p:spPr>
          <a:xfrm>
            <a:off x="249958" y="1981821"/>
            <a:ext cx="11685322" cy="186204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300" dirty="0">
                <a:solidFill>
                  <a:srgbClr val="002060"/>
                </a:solidFill>
              </a:rPr>
              <a:t>Методическа част: По време на изпълнението е необходимо да се обърне внимание на правилната посока на въртене на Земята (от запад на изток), правилното положение на оста на въртене на Земята (оста не се променя по отношение на отдалечените звезди), правилното разстояние на Земята от Слънцето (най-близко е то през зимата, най-далеч през лятото; сезони в Северното полукълбо).</a:t>
            </a:r>
            <a:endParaRPr sz="2300" u="sng" dirty="0">
              <a:solidFill>
                <a:srgbClr val="002060"/>
              </a:solidFill>
            </a:endParaRPr>
          </a:p>
        </p:txBody>
      </p:sp>
    </p:spTree>
    <p:extLst>
      <p:ext uri="{BB962C8B-B14F-4D97-AF65-F5344CB8AC3E}">
        <p14:creationId xmlns:p14="http://schemas.microsoft.com/office/powerpoint/2010/main" val="264509417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stretch>
            <a:fillRect/>
          </a:stretch>
        </p:blipFill>
        <p:spPr>
          <a:xfrm flipH="1">
            <a:off x="1370596" y="3002198"/>
            <a:ext cx="1215873" cy="1469496"/>
          </a:xfrm>
          <a:prstGeom prst="rect">
            <a:avLst/>
          </a:prstGeom>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477005" y="655705"/>
            <a:ext cx="11685322" cy="126188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3800" u="sng" dirty="0">
                <a:solidFill>
                  <a:srgbClr val="02236A"/>
                </a:solidFill>
              </a:rPr>
              <a:t>Практическо упражнение: 5a.1.2 Моделиране на движението на Земята около Слънцето</a:t>
            </a:r>
            <a:endParaRPr sz="3800" dirty="0">
              <a:solidFill>
                <a:srgbClr val="02236A"/>
              </a:solidFill>
            </a:endParaRPr>
          </a:p>
        </p:txBody>
      </p:sp>
      <p:sp>
        <p:nvSpPr>
          <p:cNvPr id="2" name="Obdélník 1"/>
          <p:cNvSpPr/>
          <p:nvPr/>
        </p:nvSpPr>
        <p:spPr>
          <a:xfrm>
            <a:off x="810084" y="1880928"/>
            <a:ext cx="3272050" cy="369332"/>
          </a:xfrm>
          <a:prstGeom prst="rect">
            <a:avLst/>
          </a:prstGeom>
        </p:spPr>
        <p:txBody>
          <a:bodyPr wrap="none">
            <a:spAutoFit/>
          </a:bodyPr>
          <a:lstStyle/>
          <a:p>
            <a:r>
              <a:rPr lang="cs-CZ" dirty="0">
                <a:latin typeface="Times New Roman" panose="02020603050405020304" pitchFamily="18" charset="0"/>
                <a:ea typeface="Times New Roman" panose="02020603050405020304" pitchFamily="18" charset="0"/>
              </a:rPr>
              <a:t>Модели на Слънцето и Земята</a:t>
            </a:r>
            <a:endParaRPr lang="cs-CZ" dirty="0"/>
          </a:p>
        </p:txBody>
      </p:sp>
      <p:grpSp>
        <p:nvGrpSpPr>
          <p:cNvPr id="3" name="Skupina 2"/>
          <p:cNvGrpSpPr/>
          <p:nvPr/>
        </p:nvGrpSpPr>
        <p:grpSpPr>
          <a:xfrm>
            <a:off x="343368" y="2719093"/>
            <a:ext cx="1018722" cy="2176609"/>
            <a:chOff x="3575419" y="1560771"/>
            <a:chExt cx="1905000" cy="4070238"/>
          </a:xfrm>
        </p:grpSpPr>
        <p:pic>
          <p:nvPicPr>
            <p:cNvPr id="12" name="Obrázek 11"/>
            <p:cNvPicPr>
              <a:picLocks noChangeAspect="1"/>
            </p:cNvPicPr>
            <p:nvPr/>
          </p:nvPicPr>
          <p:blipFill>
            <a:blip r:embed="rId5"/>
            <a:stretch>
              <a:fillRect/>
            </a:stretch>
          </p:blipFill>
          <p:spPr>
            <a:xfrm>
              <a:off x="3825318" y="4457589"/>
              <a:ext cx="1393881" cy="1173420"/>
            </a:xfrm>
            <a:prstGeom prst="rect">
              <a:avLst/>
            </a:prstGeom>
          </p:spPr>
        </p:pic>
        <p:pic>
          <p:nvPicPr>
            <p:cNvPr id="13" name="Picture 6" descr="Špejle 30 cm bambus hrocené, 200ks"/>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3970825" y="1560771"/>
              <a:ext cx="1102869" cy="3304343"/>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p:cNvPicPr>
              <a:picLocks noChangeAspect="1"/>
            </p:cNvPicPr>
            <p:nvPr/>
          </p:nvPicPr>
          <p:blipFill>
            <a:blip r:embed="rId7">
              <a:clrChange>
                <a:clrFrom>
                  <a:srgbClr val="FFFFFF"/>
                </a:clrFrom>
                <a:clrTo>
                  <a:srgbClr val="FFFFFF">
                    <a:alpha val="0"/>
                  </a:srgbClr>
                </a:clrTo>
              </a:clrChange>
            </a:blip>
            <a:stretch>
              <a:fillRect/>
            </a:stretch>
          </p:blipFill>
          <p:spPr>
            <a:xfrm>
              <a:off x="3575419" y="1917348"/>
              <a:ext cx="1905000" cy="1714500"/>
            </a:xfrm>
            <a:prstGeom prst="rect">
              <a:avLst/>
            </a:prstGeom>
          </p:spPr>
        </p:pic>
      </p:grpSp>
      <p:grpSp>
        <p:nvGrpSpPr>
          <p:cNvPr id="4" name="Skupina 3"/>
          <p:cNvGrpSpPr/>
          <p:nvPr/>
        </p:nvGrpSpPr>
        <p:grpSpPr>
          <a:xfrm>
            <a:off x="2507279" y="2784316"/>
            <a:ext cx="1289014" cy="2113293"/>
            <a:chOff x="8667786" y="2397115"/>
            <a:chExt cx="1919575" cy="3147075"/>
          </a:xfrm>
        </p:grpSpPr>
        <p:pic>
          <p:nvPicPr>
            <p:cNvPr id="11" name="Obrázek 10"/>
            <p:cNvPicPr>
              <a:picLocks noChangeAspect="1"/>
            </p:cNvPicPr>
            <p:nvPr/>
          </p:nvPicPr>
          <p:blipFill>
            <a:blip r:embed="rId5"/>
            <a:stretch>
              <a:fillRect/>
            </a:stretch>
          </p:blipFill>
          <p:spPr>
            <a:xfrm>
              <a:off x="8667786" y="4370770"/>
              <a:ext cx="1393881" cy="1173420"/>
            </a:xfrm>
            <a:prstGeom prst="rect">
              <a:avLst/>
            </a:prstGeom>
          </p:spPr>
        </p:pic>
        <p:grpSp>
          <p:nvGrpSpPr>
            <p:cNvPr id="15" name="Skupina 14"/>
            <p:cNvGrpSpPr/>
            <p:nvPr/>
          </p:nvGrpSpPr>
          <p:grpSpPr>
            <a:xfrm rot="1380000">
              <a:off x="9116944" y="2397115"/>
              <a:ext cx="1470417" cy="2449055"/>
              <a:chOff x="9339769" y="1848847"/>
              <a:chExt cx="1983934" cy="3304343"/>
            </a:xfrm>
          </p:grpSpPr>
          <p:pic>
            <p:nvPicPr>
              <p:cNvPr id="16" name="Picture 6" descr="Špejle 30 cm bambus hrocené, 200ks"/>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9792373" y="1848847"/>
                <a:ext cx="1102869" cy="3304343"/>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ek 16"/>
              <p:cNvPicPr>
                <a:picLocks noChangeAspect="1"/>
              </p:cNvPicPr>
              <p:nvPr/>
            </p:nvPicPr>
            <p:blipFill>
              <a:blip r:embed="rId9" cstate="print">
                <a:clrChange>
                  <a:clrFrom>
                    <a:srgbClr val="000000"/>
                  </a:clrFrom>
                  <a:clrTo>
                    <a:srgbClr val="000000">
                      <a:alpha val="0"/>
                    </a:srgbClr>
                  </a:clrTo>
                </a:clrChange>
              </a:blip>
              <a:stretch>
                <a:fillRect/>
              </a:stretch>
            </p:blipFill>
            <p:spPr>
              <a:xfrm>
                <a:off x="9339769" y="2265777"/>
                <a:ext cx="1983934" cy="1980627"/>
              </a:xfrm>
              <a:prstGeom prst="rect">
                <a:avLst/>
              </a:prstGeom>
            </p:spPr>
          </p:pic>
        </p:grpSp>
      </p:grpSp>
      <p:sp>
        <p:nvSpPr>
          <p:cNvPr id="20" name="Obdélník 19"/>
          <p:cNvSpPr/>
          <p:nvPr/>
        </p:nvSpPr>
        <p:spPr>
          <a:xfrm>
            <a:off x="1222400" y="4709777"/>
            <a:ext cx="1646605" cy="584775"/>
          </a:xfrm>
          <a:prstGeom prst="rect">
            <a:avLst/>
          </a:prstGeom>
        </p:spPr>
        <p:txBody>
          <a:bodyPr wrap="none">
            <a:spAutoFit/>
          </a:bodyPr>
          <a:lstStyle/>
          <a:p>
            <a:r>
              <a:rPr lang="cs-CZ" sz="1600" dirty="0">
                <a:latin typeface="Times New Roman" panose="02020603050405020304" pitchFamily="18" charset="0"/>
                <a:ea typeface="Times New Roman" panose="02020603050405020304" pitchFamily="18" charset="0"/>
              </a:rPr>
              <a:t>Силен</a:t>
            </a:r>
            <a:r>
              <a:rPr lang="bg-BG" sz="1600" dirty="0">
                <a:latin typeface="Times New Roman" panose="02020603050405020304" pitchFamily="18" charset="0"/>
                <a:ea typeface="Times New Roman" panose="02020603050405020304" pitchFamily="18" charset="0"/>
              </a:rPr>
              <a:t> </a:t>
            </a:r>
            <a:r>
              <a:rPr lang="cs-CZ" sz="1600" dirty="0">
                <a:latin typeface="Times New Roman" panose="02020603050405020304" pitchFamily="18" charset="0"/>
              </a:rPr>
              <a:t>източник </a:t>
            </a:r>
            <a:endParaRPr lang="bg-BG" sz="1600" dirty="0">
              <a:latin typeface="Times New Roman" panose="02020603050405020304" pitchFamily="18" charset="0"/>
            </a:endParaRPr>
          </a:p>
          <a:p>
            <a:r>
              <a:rPr lang="cs-CZ" sz="1600" dirty="0">
                <a:latin typeface="Times New Roman" panose="02020603050405020304" pitchFamily="18" charset="0"/>
              </a:rPr>
              <a:t>на топлина</a:t>
            </a:r>
            <a:endParaRPr lang="cs-CZ" sz="1600" dirty="0"/>
          </a:p>
        </p:txBody>
      </p:sp>
      <p:pic>
        <p:nvPicPr>
          <p:cNvPr id="6" name="Obrázek 5"/>
          <p:cNvPicPr>
            <a:picLocks noChangeAspect="1"/>
          </p:cNvPicPr>
          <p:nvPr/>
        </p:nvPicPr>
        <p:blipFill rotWithShape="1">
          <a:blip r:embed="rId10" cstate="print"/>
          <a:srcRect l="63037" t="15630" r="27777" b="15926"/>
          <a:stretch/>
        </p:blipFill>
        <p:spPr>
          <a:xfrm rot="13631068">
            <a:off x="3718708" y="2706799"/>
            <a:ext cx="45719" cy="340680"/>
          </a:xfrm>
          <a:prstGeom prst="rect">
            <a:avLst/>
          </a:prstGeom>
        </p:spPr>
      </p:pic>
      <p:sp>
        <p:nvSpPr>
          <p:cNvPr id="23" name="Obdélník 22"/>
          <p:cNvSpPr/>
          <p:nvPr/>
        </p:nvSpPr>
        <p:spPr>
          <a:xfrm>
            <a:off x="3843831" y="2255983"/>
            <a:ext cx="1412566" cy="830997"/>
          </a:xfrm>
          <a:prstGeom prst="rect">
            <a:avLst/>
          </a:prstGeom>
        </p:spPr>
        <p:txBody>
          <a:bodyPr wrap="none">
            <a:spAutoFit/>
          </a:bodyPr>
          <a:lstStyle/>
          <a:p>
            <a:r>
              <a:rPr lang="cs-CZ" sz="1600" dirty="0">
                <a:latin typeface="Times New Roman" panose="02020603050405020304" pitchFamily="18" charset="0"/>
                <a:ea typeface="Times New Roman" panose="02020603050405020304" pitchFamily="18" charset="0"/>
              </a:rPr>
              <a:t>Карфица за </a:t>
            </a:r>
            <a:endParaRPr lang="bg-BG" sz="1600" dirty="0">
              <a:latin typeface="Times New Roman" panose="02020603050405020304" pitchFamily="18" charset="0"/>
              <a:ea typeface="Times New Roman" panose="02020603050405020304" pitchFamily="18" charset="0"/>
            </a:endParaRPr>
          </a:p>
          <a:p>
            <a:r>
              <a:rPr lang="cs-CZ" sz="1600" dirty="0">
                <a:latin typeface="Times New Roman" panose="02020603050405020304" pitchFamily="18" charset="0"/>
                <a:ea typeface="Times New Roman" panose="02020603050405020304" pitchFamily="18" charset="0"/>
              </a:rPr>
              <a:t>обозначаване </a:t>
            </a:r>
            <a:endParaRPr lang="bg-BG" sz="1600" dirty="0">
              <a:latin typeface="Times New Roman" panose="02020603050405020304" pitchFamily="18" charset="0"/>
              <a:ea typeface="Times New Roman" panose="02020603050405020304" pitchFamily="18" charset="0"/>
            </a:endParaRPr>
          </a:p>
          <a:p>
            <a:r>
              <a:rPr lang="cs-CZ" sz="1600" dirty="0">
                <a:latin typeface="Times New Roman" panose="02020603050405020304" pitchFamily="18" charset="0"/>
                <a:ea typeface="Times New Roman" panose="02020603050405020304" pitchFamily="18" charset="0"/>
              </a:rPr>
              <a:t>на Словакия</a:t>
            </a:r>
            <a:endParaRPr lang="cs-CZ" sz="1600" dirty="0"/>
          </a:p>
        </p:txBody>
      </p:sp>
      <p:sp>
        <p:nvSpPr>
          <p:cNvPr id="24" name="Obdélník 23"/>
          <p:cNvSpPr/>
          <p:nvPr/>
        </p:nvSpPr>
        <p:spPr>
          <a:xfrm>
            <a:off x="5497176" y="1759400"/>
            <a:ext cx="6288186" cy="3785652"/>
          </a:xfrm>
          <a:prstGeom prst="rect">
            <a:avLst/>
          </a:prstGeom>
        </p:spPr>
        <p:txBody>
          <a:bodyPr wrap="square">
            <a:spAutoFit/>
          </a:bodyPr>
          <a:lstStyle/>
          <a:p>
            <a:pPr marL="285750" indent="-285750">
              <a:buFont typeface="Arial" panose="020B0604020202020204" pitchFamily="34" charset="0"/>
              <a:buChar char="•"/>
            </a:pPr>
            <a:r>
              <a:rPr lang="cs-CZ" sz="1600" dirty="0">
                <a:latin typeface="Times New Roman" panose="02020603050405020304" pitchFamily="18" charset="0"/>
                <a:ea typeface="Times New Roman" panose="02020603050405020304" pitchFamily="18" charset="0"/>
                <a:cs typeface="Times New Roman" panose="02020603050405020304" pitchFamily="18" charset="0"/>
              </a:rPr>
              <a:t>Чрез въртенето на Земята се демонстрира редуването на деня и нощта.</a:t>
            </a:r>
          </a:p>
          <a:p>
            <a:pPr marL="622300" lvl="8" indent="-285750">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Намерете място на Земята, където денят и нощта не се променят.</a:t>
            </a:r>
          </a:p>
          <a:p>
            <a:pPr marL="622300" lvl="8" indent="-285750">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Сравнете продължителността на нощта за един наблюдател в Словакия и за наблюдател на екватора.</a:t>
            </a:r>
          </a:p>
          <a:p>
            <a:pPr marL="285750" lvl="0" indent="-285750">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Движение на Земята около Слънцето по кръгова траектория.</a:t>
            </a:r>
          </a:p>
          <a:p>
            <a:pPr marL="622300" lvl="8" indent="-285750">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Ситуации, при които на северното полукълбо е лято, зима, пролет.</a:t>
            </a:r>
          </a:p>
          <a:p>
            <a:pPr marL="285750" indent="-285750">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Движение на Земята около Слънцето по кръгова траектория.</a:t>
            </a:r>
          </a:p>
          <a:p>
            <a:pPr marL="285750" lvl="0" indent="-285750">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Движение</a:t>
            </a:r>
            <a:r>
              <a:rPr lang="bg-BG" sz="1600" dirty="0">
                <a:latin typeface="Times New Roman" panose="02020603050405020304" pitchFamily="18" charset="0"/>
                <a:cs typeface="Times New Roman" panose="02020603050405020304" pitchFamily="18" charset="0"/>
              </a:rPr>
              <a:t> заедно</a:t>
            </a:r>
            <a:r>
              <a:rPr lang="cs-CZ" sz="1600" dirty="0">
                <a:latin typeface="Times New Roman" panose="02020603050405020304" pitchFamily="18" charset="0"/>
                <a:cs typeface="Times New Roman" panose="02020603050405020304" pitchFamily="18" charset="0"/>
              </a:rPr>
              <a:t> с Луната.</a:t>
            </a:r>
          </a:p>
          <a:p>
            <a:pPr marL="622300" lvl="8" indent="-285750">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Ситуации, при които Луната е в пълнолуние, новолуние,  първа четвърт, последна четвърт.</a:t>
            </a:r>
          </a:p>
          <a:p>
            <a:pPr marL="285750" indent="-285750">
              <a:buFont typeface="Arial" panose="020B0604020202020204" pitchFamily="34" charset="0"/>
              <a:buChar char="•"/>
            </a:pPr>
            <a:r>
              <a:rPr lang="cs-CZ" sz="1600" dirty="0">
                <a:latin typeface="Times New Roman" panose="02020603050405020304" pitchFamily="18" charset="0"/>
                <a:cs typeface="Times New Roman" panose="02020603050405020304" pitchFamily="18" charset="0"/>
              </a:rPr>
              <a:t>В кои географски ширини се наблюдава, че Слънцето поне веднъж годишно е на юг (т.е. както е у нас).</a:t>
            </a:r>
          </a:p>
        </p:txBody>
      </p:sp>
    </p:spTree>
    <p:extLst>
      <p:ext uri="{BB962C8B-B14F-4D97-AF65-F5344CB8AC3E}">
        <p14:creationId xmlns:p14="http://schemas.microsoft.com/office/powerpoint/2010/main" val="249348515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2.jpg">
            <a:extLst>
              <a:ext uri="{FF2B5EF4-FFF2-40B4-BE49-F238E27FC236}">
                <a16:creationId xmlns:a16="http://schemas.microsoft.com/office/drawing/2014/main" id="{67DC00D4-5EDA-4398-9BDF-084CD55F4D6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33" name="image1.png">
            <a:extLst>
              <a:ext uri="{FF2B5EF4-FFF2-40B4-BE49-F238E27FC236}">
                <a16:creationId xmlns:a16="http://schemas.microsoft.com/office/drawing/2014/main" id="{FD4AB659-7E47-4BC4-AD2D-C505FE1C684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63" name="Shape 63"/>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grpSp>
        <p:nvGrpSpPr>
          <p:cNvPr id="70" name="Group 70"/>
          <p:cNvGrpSpPr/>
          <p:nvPr/>
        </p:nvGrpSpPr>
        <p:grpSpPr>
          <a:xfrm>
            <a:off x="1116521" y="3416575"/>
            <a:ext cx="3795125" cy="1779938"/>
            <a:chOff x="-723654" y="0"/>
            <a:chExt cx="3795123" cy="1779936"/>
          </a:xfrm>
        </p:grpSpPr>
        <p:sp>
          <p:nvSpPr>
            <p:cNvPr id="66" name="Shape 66"/>
            <p:cNvSpPr/>
            <p:nvPr/>
          </p:nvSpPr>
          <p:spPr>
            <a:xfrm>
              <a:off x="-1" y="0"/>
              <a:ext cx="2080590" cy="1768686"/>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69" name="Group 69"/>
            <p:cNvGrpSpPr/>
            <p:nvPr/>
          </p:nvGrpSpPr>
          <p:grpSpPr>
            <a:xfrm>
              <a:off x="-723654" y="683495"/>
              <a:ext cx="3795123" cy="1096441"/>
              <a:chOff x="-809993" y="347372"/>
              <a:chExt cx="3795121" cy="1096440"/>
            </a:xfrm>
          </p:grpSpPr>
          <p:sp>
            <p:nvSpPr>
              <p:cNvPr id="67" name="Shape 67"/>
              <p:cNvSpPr/>
              <p:nvPr/>
            </p:nvSpPr>
            <p:spPr>
              <a:xfrm>
                <a:off x="-809993" y="347372"/>
                <a:ext cx="3707841" cy="1096440"/>
              </a:xfrm>
              <a:prstGeom prst="rect">
                <a:avLst/>
              </a:prstGeom>
              <a:solidFill>
                <a:srgbClr val="A5A5A5"/>
              </a:solidFill>
              <a:ln w="19050" cap="flat">
                <a:solidFill>
                  <a:srgbClr val="FFFFFF"/>
                </a:solidFill>
                <a:prstDash val="solid"/>
                <a:miter lim="800000"/>
              </a:ln>
              <a:effectLst/>
            </p:spPr>
            <p:txBody>
              <a:bodyPr wrap="square" lIns="0" tIns="0" rIns="0" bIns="0" numCol="1" anchor="ctr">
                <a:noAutofit/>
              </a:bodyPr>
              <a:lstStyle/>
              <a:p>
                <a:pPr lvl="0"/>
                <a:endParaRPr/>
              </a:p>
            </p:txBody>
          </p:sp>
          <p:sp>
            <p:nvSpPr>
              <p:cNvPr id="68" name="Shape 68"/>
              <p:cNvSpPr/>
              <p:nvPr/>
            </p:nvSpPr>
            <p:spPr>
              <a:xfrm>
                <a:off x="-600507" y="547911"/>
                <a:ext cx="3585635" cy="58477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sz="1900" b="1" dirty="0">
                    <a:solidFill>
                      <a:srgbClr val="0D0D0D"/>
                    </a:solidFill>
                  </a:rPr>
                  <a:t>4. STARS Концепция за Програма за обучение по астрономия</a:t>
                </a:r>
                <a:endParaRPr sz="1900" b="1" dirty="0"/>
              </a:p>
            </p:txBody>
          </p:sp>
        </p:grpSp>
      </p:grpSp>
      <p:grpSp>
        <p:nvGrpSpPr>
          <p:cNvPr id="73" name="Group 73"/>
          <p:cNvGrpSpPr/>
          <p:nvPr/>
        </p:nvGrpSpPr>
        <p:grpSpPr>
          <a:xfrm>
            <a:off x="5338533" y="4051202"/>
            <a:ext cx="4144137" cy="1221108"/>
            <a:chOff x="0" y="0"/>
            <a:chExt cx="3830799" cy="1221105"/>
          </a:xfrm>
        </p:grpSpPr>
        <p:sp>
          <p:nvSpPr>
            <p:cNvPr id="71" name="Shape 71"/>
            <p:cNvSpPr/>
            <p:nvPr/>
          </p:nvSpPr>
          <p:spPr>
            <a:xfrm>
              <a:off x="0" y="0"/>
              <a:ext cx="1954213" cy="96520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lgn="ctr">
                <a:defRPr sz="1600" b="1"/>
              </a:pPr>
              <a:endParaRPr/>
            </a:p>
          </p:txBody>
        </p:sp>
        <p:sp>
          <p:nvSpPr>
            <p:cNvPr id="72" name="Shape 72"/>
            <p:cNvSpPr/>
            <p:nvPr/>
          </p:nvSpPr>
          <p:spPr>
            <a:xfrm>
              <a:off x="47117" y="303594"/>
              <a:ext cx="3783682" cy="917511"/>
            </a:xfrm>
            <a:prstGeom prst="rect">
              <a:avLst/>
            </a:prstGeom>
            <a:solidFill>
              <a:srgbClr val="ED7D31"/>
            </a:solidFill>
            <a:ln w="12700" cap="flat">
              <a:solidFill>
                <a:srgbClr val="AD5B24"/>
              </a:solidFill>
              <a:prstDash val="solid"/>
              <a:miter lim="800000"/>
            </a:ln>
            <a:effectLst/>
            <a:extLst>
              <a:ext uri="{C572A759-6A51-4108-AA02-DFA0A04FC94B}">
                <ma14:wrappingTextBoxFlag xmlns:ma14="http://schemas.microsoft.com/office/mac/drawingml/2011/main" xmlns="" val="1"/>
              </a:ext>
            </a:extLst>
          </p:spPr>
          <p:txBody>
            <a:bodyPr wrap="square" lIns="180000" tIns="180000" rIns="180000" bIns="180000" numCol="1" anchor="ctr">
              <a:spAutoFit/>
            </a:bodyPr>
            <a:lstStyle>
              <a:lvl1pPr>
                <a:defRPr b="1"/>
              </a:lvl1pPr>
            </a:lstStyle>
            <a:p>
              <a:pPr lvl="0" algn="ctr">
                <a:defRPr b="0"/>
              </a:pPr>
              <a:r>
                <a:rPr lang="az-Cyrl-AZ" b="1" dirty="0"/>
                <a:t>Международна онлайн конференция 2020</a:t>
              </a:r>
            </a:p>
          </p:txBody>
        </p:sp>
      </p:grpSp>
      <p:grpSp>
        <p:nvGrpSpPr>
          <p:cNvPr id="78" name="Group 78"/>
          <p:cNvGrpSpPr/>
          <p:nvPr/>
        </p:nvGrpSpPr>
        <p:grpSpPr>
          <a:xfrm>
            <a:off x="652964" y="1810399"/>
            <a:ext cx="3602726" cy="1880032"/>
            <a:chOff x="-1" y="-1"/>
            <a:chExt cx="3602724" cy="1942344"/>
          </a:xfrm>
        </p:grpSpPr>
        <p:sp>
          <p:nvSpPr>
            <p:cNvPr id="74" name="Shape 74"/>
            <p:cNvSpPr/>
            <p:nvPr/>
          </p:nvSpPr>
          <p:spPr>
            <a:xfrm>
              <a:off x="-1" y="-1"/>
              <a:ext cx="3356336" cy="14638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77" name="Group 77"/>
            <p:cNvGrpSpPr/>
            <p:nvPr/>
          </p:nvGrpSpPr>
          <p:grpSpPr>
            <a:xfrm>
              <a:off x="71458" y="65366"/>
              <a:ext cx="3531265" cy="1876977"/>
              <a:chOff x="-1" y="0"/>
              <a:chExt cx="3531263" cy="1876975"/>
            </a:xfrm>
          </p:grpSpPr>
          <p:sp>
            <p:nvSpPr>
              <p:cNvPr id="75" name="Shape 75"/>
              <p:cNvSpPr/>
              <p:nvPr/>
            </p:nvSpPr>
            <p:spPr>
              <a:xfrm>
                <a:off x="-1" y="0"/>
                <a:ext cx="3531263"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0" tIns="0" rIns="0" bIns="0" numCol="1" anchor="ctr">
                <a:noAutofit/>
              </a:bodyPr>
              <a:lstStyle/>
              <a:p>
                <a:pPr lvl="0"/>
                <a:endParaRPr/>
              </a:p>
            </p:txBody>
          </p:sp>
          <p:sp>
            <p:nvSpPr>
              <p:cNvPr id="76" name="Shape 76"/>
              <p:cNvSpPr/>
              <p:nvPr/>
            </p:nvSpPr>
            <p:spPr>
              <a:xfrm>
                <a:off x="177088" y="353713"/>
                <a:ext cx="3177984" cy="12083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cs-CZ" sz="1900" b="1" dirty="0">
                    <a:solidFill>
                      <a:srgbClr val="FFFFFF"/>
                    </a:solidFill>
                  </a:rPr>
                  <a:t>1-ви STARS Методичен наръчник за учители</a:t>
                </a:r>
                <a:endParaRPr lang="cs-CZ" sz="1900" dirty="0">
                  <a:solidFill>
                    <a:srgbClr val="FFFFFF"/>
                  </a:solidFill>
                </a:endParaRPr>
              </a:p>
              <a:p>
                <a:pPr lvl="0"/>
                <a:r>
                  <a:rPr lang="cs-CZ" sz="1900" dirty="0">
                    <a:solidFill>
                      <a:srgbClr val="FFFFFF"/>
                    </a:solidFill>
                  </a:rPr>
                  <a:t>готов за използване ресурс за учители</a:t>
                </a:r>
                <a:br>
                  <a:rPr lang="cs-CZ" sz="1900" dirty="0">
                    <a:solidFill>
                      <a:srgbClr val="FFFFFF"/>
                    </a:solidFill>
                  </a:rPr>
                </a:br>
                <a:endParaRPr lang="cs-CZ" sz="1900" dirty="0">
                  <a:solidFill>
                    <a:srgbClr val="FFFFFF"/>
                  </a:solidFill>
                </a:endParaRPr>
              </a:p>
            </p:txBody>
          </p:sp>
        </p:grpSp>
      </p:grpSp>
      <p:grpSp>
        <p:nvGrpSpPr>
          <p:cNvPr id="83" name="Group 83"/>
          <p:cNvGrpSpPr/>
          <p:nvPr/>
        </p:nvGrpSpPr>
        <p:grpSpPr>
          <a:xfrm>
            <a:off x="8186445" y="2447476"/>
            <a:ext cx="3640417" cy="1768689"/>
            <a:chOff x="-1" y="-2"/>
            <a:chExt cx="3640416" cy="1768687"/>
          </a:xfrm>
        </p:grpSpPr>
        <p:sp>
          <p:nvSpPr>
            <p:cNvPr id="79" name="Shape 79"/>
            <p:cNvSpPr/>
            <p:nvPr/>
          </p:nvSpPr>
          <p:spPr>
            <a:xfrm>
              <a:off x="-1" y="165338"/>
              <a:ext cx="3640416" cy="1438008"/>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grpSp>
          <p:nvGrpSpPr>
            <p:cNvPr id="82" name="Group 82"/>
            <p:cNvGrpSpPr/>
            <p:nvPr/>
          </p:nvGrpSpPr>
          <p:grpSpPr>
            <a:xfrm>
              <a:off x="70197" y="-2"/>
              <a:ext cx="3500021" cy="1768687"/>
              <a:chOff x="0" y="0"/>
              <a:chExt cx="3500019" cy="1768685"/>
            </a:xfrm>
          </p:grpSpPr>
          <p:sp>
            <p:nvSpPr>
              <p:cNvPr id="80" name="Shape 80"/>
              <p:cNvSpPr/>
              <p:nvPr/>
            </p:nvSpPr>
            <p:spPr>
              <a:xfrm>
                <a:off x="0" y="0"/>
                <a:ext cx="3500019" cy="1768685"/>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0" tIns="0" rIns="0" bIns="0" numCol="1" anchor="ctr">
                <a:noAutofit/>
              </a:bodyPr>
              <a:lstStyle/>
              <a:p>
                <a:pPr lvl="0"/>
                <a:endParaRPr/>
              </a:p>
            </p:txBody>
          </p:sp>
          <p:sp>
            <p:nvSpPr>
              <p:cNvPr id="81" name="Shape 81"/>
              <p:cNvSpPr/>
              <p:nvPr/>
            </p:nvSpPr>
            <p:spPr>
              <a:xfrm>
                <a:off x="99362" y="299568"/>
                <a:ext cx="3253399" cy="116954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sz="1900" b="1" dirty="0"/>
                  <a:t>3. STARS Онлайн платформа с примери за добри практики и възможности за дискусии и обмен на информация</a:t>
                </a:r>
                <a:br>
                  <a:rPr lang="cs-CZ" sz="1900" b="1" dirty="0"/>
                </a:br>
                <a:br>
                  <a:rPr lang="cs-CZ" sz="1900" dirty="0"/>
                </a:br>
                <a:br>
                  <a:rPr lang="cs-CZ" sz="1900" dirty="0"/>
                </a:br>
                <a:endParaRPr sz="1900" dirty="0"/>
              </a:p>
            </p:txBody>
          </p:sp>
        </p:grpSp>
      </p:grpSp>
      <p:grpSp>
        <p:nvGrpSpPr>
          <p:cNvPr id="88" name="Group 88"/>
          <p:cNvGrpSpPr/>
          <p:nvPr/>
        </p:nvGrpSpPr>
        <p:grpSpPr>
          <a:xfrm>
            <a:off x="4478553" y="2064685"/>
            <a:ext cx="3289671" cy="1856276"/>
            <a:chOff x="-2" y="0"/>
            <a:chExt cx="3289670" cy="1856275"/>
          </a:xfrm>
        </p:grpSpPr>
        <p:sp>
          <p:nvSpPr>
            <p:cNvPr id="84" name="Shape 84"/>
            <p:cNvSpPr/>
            <p:nvPr/>
          </p:nvSpPr>
          <p:spPr>
            <a:xfrm>
              <a:off x="41451" y="0"/>
              <a:ext cx="2576601" cy="1329692"/>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grpSp>
          <p:nvGrpSpPr>
            <p:cNvPr id="87" name="Group 87"/>
            <p:cNvGrpSpPr/>
            <p:nvPr/>
          </p:nvGrpSpPr>
          <p:grpSpPr>
            <a:xfrm>
              <a:off x="-2" y="73640"/>
              <a:ext cx="3289670" cy="1782635"/>
              <a:chOff x="-1" y="-1"/>
              <a:chExt cx="3289669" cy="1782634"/>
            </a:xfrm>
          </p:grpSpPr>
          <p:sp>
            <p:nvSpPr>
              <p:cNvPr id="85" name="Shape 85"/>
              <p:cNvSpPr/>
              <p:nvPr/>
            </p:nvSpPr>
            <p:spPr>
              <a:xfrm>
                <a:off x="-1" y="-1"/>
                <a:ext cx="3289669" cy="1782634"/>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0" tIns="0" rIns="0" bIns="0" numCol="1" anchor="ctr">
                <a:noAutofit/>
              </a:bodyPr>
              <a:lstStyle/>
              <a:p>
                <a:pPr lvl="0"/>
                <a:endParaRPr/>
              </a:p>
            </p:txBody>
          </p:sp>
          <p:sp>
            <p:nvSpPr>
              <p:cNvPr id="86" name="Shape 86"/>
              <p:cNvSpPr/>
              <p:nvPr/>
            </p:nvSpPr>
            <p:spPr>
              <a:xfrm>
                <a:off x="89364" y="452735"/>
                <a:ext cx="3106095" cy="87716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spAutoFit/>
              </a:bodyPr>
              <a:lstStyle/>
              <a:p>
                <a:pPr lvl="0"/>
                <a:r>
                  <a:rPr lang="cs-CZ" sz="1900" b="1" dirty="0">
                    <a:solidFill>
                      <a:srgbClr val="040404"/>
                    </a:solidFill>
                  </a:rPr>
                  <a:t>2. STARS Обучителна програма за учители</a:t>
                </a:r>
                <a:endParaRPr lang="cs-CZ" sz="1900" dirty="0">
                  <a:solidFill>
                    <a:srgbClr val="FFFFFF"/>
                  </a:solidFill>
                </a:endParaRPr>
              </a:p>
              <a:p>
                <a:pPr lvl="0"/>
                <a:r>
                  <a:rPr lang="cs-CZ" sz="1900" dirty="0"/>
                  <a:t>иновативен и подробен подход</a:t>
                </a:r>
              </a:p>
            </p:txBody>
          </p:sp>
        </p:grpSp>
      </p:grpSp>
      <p:sp>
        <p:nvSpPr>
          <p:cNvPr id="89" name="Shape 89"/>
          <p:cNvSpPr/>
          <p:nvPr/>
        </p:nvSpPr>
        <p:spPr>
          <a:xfrm>
            <a:off x="0" y="958288"/>
            <a:ext cx="1219200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4400" u="sng">
                <a:solidFill>
                  <a:srgbClr val="002060"/>
                </a:solidFill>
              </a:defRPr>
            </a:lvl1pPr>
          </a:lstStyle>
          <a:p>
            <a:pPr lvl="0" algn="ctr">
              <a:defRPr sz="1800" u="none">
                <a:solidFill>
                  <a:srgbClr val="000000"/>
                </a:solidFill>
              </a:defRPr>
            </a:pPr>
            <a:r>
              <a:rPr lang="cs-CZ" sz="4400" u="sng" dirty="0">
                <a:solidFill>
                  <a:srgbClr val="002060"/>
                </a:solidFill>
              </a:rPr>
              <a:t>Увод в проекта STARS</a:t>
            </a:r>
          </a:p>
        </p:txBody>
      </p:sp>
      <p:sp>
        <p:nvSpPr>
          <p:cNvPr id="90" name="Shape 90"/>
          <p:cNvSpPr/>
          <p:nvPr/>
        </p:nvSpPr>
        <p:spPr>
          <a:xfrm>
            <a:off x="8828907" y="4977484"/>
            <a:ext cx="3356333" cy="5613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hlinkClick r:id="rId4"/>
              </a:defRPr>
            </a:lvl1pPr>
          </a:lstStyle>
          <a:p>
            <a:pPr lvl="0">
              <a:defRPr sz="1800"/>
            </a:pPr>
            <a:r>
              <a:rPr sz="3200" dirty="0">
                <a:hlinkClick r:id="rId4"/>
              </a:rPr>
              <a:t>project-stars.com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772498"/>
            <a:ext cx="11930744"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4000" u="sng" dirty="0">
                <a:solidFill>
                  <a:srgbClr val="02236A"/>
                </a:solidFill>
              </a:rPr>
              <a:t>Практическо упражнение: 5a.1.3 Какви са разстоянията между планетите и Слънцето?</a:t>
            </a:r>
            <a:endParaRPr sz="4000" dirty="0">
              <a:solidFill>
                <a:srgbClr val="02236A"/>
              </a:solidFill>
            </a:endParaRPr>
          </a:p>
        </p:txBody>
      </p:sp>
      <p:sp>
        <p:nvSpPr>
          <p:cNvPr id="174" name="Shape 174"/>
          <p:cNvSpPr/>
          <p:nvPr/>
        </p:nvSpPr>
        <p:spPr>
          <a:xfrm>
            <a:off x="261256" y="3572604"/>
            <a:ext cx="11685322"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800" dirty="0">
                <a:solidFill>
                  <a:srgbClr val="002060"/>
                </a:solidFill>
              </a:rPr>
              <a:t>Материали и инструменти: Модели на Слънце</a:t>
            </a:r>
            <a:r>
              <a:rPr lang="bg-BG" sz="2800" dirty="0">
                <a:solidFill>
                  <a:srgbClr val="002060"/>
                </a:solidFill>
              </a:rPr>
              <a:t>то</a:t>
            </a:r>
            <a:r>
              <a:rPr lang="cs-CZ" sz="2800" dirty="0">
                <a:solidFill>
                  <a:srgbClr val="002060"/>
                </a:solidFill>
              </a:rPr>
              <a:t> и планетите, калкулатор, електронни таблици, тебешир.</a:t>
            </a:r>
            <a:endParaRPr sz="2800" dirty="0">
              <a:solidFill>
                <a:srgbClr val="002060"/>
              </a:solidFill>
            </a:endParaRPr>
          </a:p>
        </p:txBody>
      </p:sp>
      <p:sp>
        <p:nvSpPr>
          <p:cNvPr id="175" name="Shape 175"/>
          <p:cNvSpPr/>
          <p:nvPr/>
        </p:nvSpPr>
        <p:spPr>
          <a:xfrm>
            <a:off x="261256" y="4578210"/>
            <a:ext cx="11685322" cy="954107"/>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800" dirty="0">
                <a:solidFill>
                  <a:srgbClr val="002060"/>
                </a:solidFill>
              </a:rPr>
              <a:t>Процедура: Учениците ще се научат да определят разстоянията между отделните планети.</a:t>
            </a:r>
            <a:endParaRPr sz="2800" dirty="0">
              <a:solidFill>
                <a:srgbClr val="002060"/>
              </a:solidFill>
            </a:endParaRPr>
          </a:p>
        </p:txBody>
      </p:sp>
      <p:sp>
        <p:nvSpPr>
          <p:cNvPr id="176" name="Shape 176"/>
          <p:cNvSpPr/>
          <p:nvPr/>
        </p:nvSpPr>
        <p:spPr>
          <a:xfrm>
            <a:off x="261256" y="2147436"/>
            <a:ext cx="11685322" cy="1384995"/>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800" dirty="0">
                <a:solidFill>
                  <a:srgbClr val="002060"/>
                </a:solidFill>
              </a:rPr>
              <a:t>Методическа част: По време на изпълнението е необходимо да се обърне внимание на правилния мащаб при избора на разстояния между моделите на отделните планети.</a:t>
            </a:r>
            <a:endParaRPr sz="2800" dirty="0">
              <a:solidFill>
                <a:srgbClr val="002060"/>
              </a:solidFill>
            </a:endParaRPr>
          </a:p>
        </p:txBody>
      </p:sp>
    </p:spTree>
    <p:extLst>
      <p:ext uri="{BB962C8B-B14F-4D97-AF65-F5344CB8AC3E}">
        <p14:creationId xmlns:p14="http://schemas.microsoft.com/office/powerpoint/2010/main" val="375192630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4000" u="sng" dirty="0">
                <a:solidFill>
                  <a:srgbClr val="02236A"/>
                </a:solidFill>
              </a:rPr>
              <a:t>Практическо упражнение: 5a.1.3 Какви са разстоянията между планетите и Слънцето?</a:t>
            </a:r>
            <a:endParaRPr sz="4000" dirty="0">
              <a:solidFill>
                <a:srgbClr val="02236A"/>
              </a:solidFill>
            </a:endParaRPr>
          </a:p>
        </p:txBody>
      </p:sp>
      <p:grpSp>
        <p:nvGrpSpPr>
          <p:cNvPr id="11" name="Skupina 10"/>
          <p:cNvGrpSpPr/>
          <p:nvPr/>
        </p:nvGrpSpPr>
        <p:grpSpPr>
          <a:xfrm>
            <a:off x="728984" y="2281566"/>
            <a:ext cx="1018722" cy="2176609"/>
            <a:chOff x="3575419" y="1560771"/>
            <a:chExt cx="1905000" cy="4070238"/>
          </a:xfrm>
        </p:grpSpPr>
        <p:pic>
          <p:nvPicPr>
            <p:cNvPr id="12" name="Obrázek 11"/>
            <p:cNvPicPr>
              <a:picLocks noChangeAspect="1"/>
            </p:cNvPicPr>
            <p:nvPr/>
          </p:nvPicPr>
          <p:blipFill>
            <a:blip r:embed="rId4"/>
            <a:stretch>
              <a:fillRect/>
            </a:stretch>
          </p:blipFill>
          <p:spPr>
            <a:xfrm>
              <a:off x="3825318" y="4457589"/>
              <a:ext cx="1393881" cy="1173420"/>
            </a:xfrm>
            <a:prstGeom prst="rect">
              <a:avLst/>
            </a:prstGeom>
          </p:spPr>
        </p:pic>
        <p:pic>
          <p:nvPicPr>
            <p:cNvPr id="13" name="Picture 6" descr="Špejle 30 cm bambus hrocené, 200ks"/>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3970825" y="1560771"/>
              <a:ext cx="1102869" cy="3304343"/>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ek 13"/>
            <p:cNvPicPr>
              <a:picLocks noChangeAspect="1"/>
            </p:cNvPicPr>
            <p:nvPr/>
          </p:nvPicPr>
          <p:blipFill>
            <a:blip r:embed="rId6">
              <a:clrChange>
                <a:clrFrom>
                  <a:srgbClr val="FFFFFF"/>
                </a:clrFrom>
                <a:clrTo>
                  <a:srgbClr val="FFFFFF">
                    <a:alpha val="0"/>
                  </a:srgbClr>
                </a:clrTo>
              </a:clrChange>
            </a:blip>
            <a:stretch>
              <a:fillRect/>
            </a:stretch>
          </p:blipFill>
          <p:spPr>
            <a:xfrm>
              <a:off x="3575419" y="1917348"/>
              <a:ext cx="1905000" cy="1714500"/>
            </a:xfrm>
            <a:prstGeom prst="rect">
              <a:avLst/>
            </a:prstGeom>
          </p:spPr>
        </p:pic>
      </p:grpSp>
      <p:grpSp>
        <p:nvGrpSpPr>
          <p:cNvPr id="15" name="Skupina 14"/>
          <p:cNvGrpSpPr/>
          <p:nvPr/>
        </p:nvGrpSpPr>
        <p:grpSpPr>
          <a:xfrm>
            <a:off x="1622646" y="2524089"/>
            <a:ext cx="1116576" cy="1830588"/>
            <a:chOff x="8667786" y="2397115"/>
            <a:chExt cx="1919575" cy="3147075"/>
          </a:xfrm>
        </p:grpSpPr>
        <p:pic>
          <p:nvPicPr>
            <p:cNvPr id="16" name="Obrázek 15"/>
            <p:cNvPicPr>
              <a:picLocks noChangeAspect="1"/>
            </p:cNvPicPr>
            <p:nvPr/>
          </p:nvPicPr>
          <p:blipFill>
            <a:blip r:embed="rId4"/>
            <a:stretch>
              <a:fillRect/>
            </a:stretch>
          </p:blipFill>
          <p:spPr>
            <a:xfrm>
              <a:off x="8667786" y="4370770"/>
              <a:ext cx="1393881" cy="1173420"/>
            </a:xfrm>
            <a:prstGeom prst="rect">
              <a:avLst/>
            </a:prstGeom>
          </p:spPr>
        </p:pic>
        <p:grpSp>
          <p:nvGrpSpPr>
            <p:cNvPr id="17" name="Skupina 16"/>
            <p:cNvGrpSpPr/>
            <p:nvPr/>
          </p:nvGrpSpPr>
          <p:grpSpPr>
            <a:xfrm rot="1380000">
              <a:off x="9116944" y="2397115"/>
              <a:ext cx="1470417" cy="2449055"/>
              <a:chOff x="9339769" y="1848847"/>
              <a:chExt cx="1983934" cy="3304343"/>
            </a:xfrm>
          </p:grpSpPr>
          <p:pic>
            <p:nvPicPr>
              <p:cNvPr id="18" name="Picture 6" descr="Špejle 30 cm bambus hrocené, 200ks"/>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9792373" y="1848847"/>
                <a:ext cx="1102869" cy="3304343"/>
              </a:xfrm>
              <a:prstGeom prst="rect">
                <a:avLst/>
              </a:prstGeom>
              <a:noFill/>
              <a:extLst>
                <a:ext uri="{909E8E84-426E-40DD-AFC4-6F175D3DCCD1}">
                  <a14:hiddenFill xmlns:a14="http://schemas.microsoft.com/office/drawing/2010/main">
                    <a:solidFill>
                      <a:srgbClr val="FFFFFF"/>
                    </a:solidFill>
                  </a14:hiddenFill>
                </a:ext>
              </a:extLst>
            </p:spPr>
          </p:pic>
          <p:pic>
            <p:nvPicPr>
              <p:cNvPr id="19" name="Obrázek 18"/>
              <p:cNvPicPr>
                <a:picLocks noChangeAspect="1"/>
              </p:cNvPicPr>
              <p:nvPr/>
            </p:nvPicPr>
            <p:blipFill>
              <a:blip r:embed="rId8" cstate="print">
                <a:clrChange>
                  <a:clrFrom>
                    <a:srgbClr val="000000"/>
                  </a:clrFrom>
                  <a:clrTo>
                    <a:srgbClr val="000000">
                      <a:alpha val="0"/>
                    </a:srgbClr>
                  </a:clrTo>
                </a:clrChange>
              </a:blip>
              <a:stretch>
                <a:fillRect/>
              </a:stretch>
            </p:blipFill>
            <p:spPr>
              <a:xfrm>
                <a:off x="9339769" y="2265777"/>
                <a:ext cx="1983934" cy="1980627"/>
              </a:xfrm>
              <a:prstGeom prst="rect">
                <a:avLst/>
              </a:prstGeom>
            </p:spPr>
          </p:pic>
        </p:grpSp>
      </p:grpSp>
      <p:sp>
        <p:nvSpPr>
          <p:cNvPr id="29" name="Obdélník 28"/>
          <p:cNvSpPr/>
          <p:nvPr/>
        </p:nvSpPr>
        <p:spPr>
          <a:xfrm>
            <a:off x="589790" y="4720569"/>
            <a:ext cx="2204450" cy="646331"/>
          </a:xfrm>
          <a:prstGeom prst="rect">
            <a:avLst/>
          </a:prstGeom>
        </p:spPr>
        <p:txBody>
          <a:bodyPr wrap="none">
            <a:spAutoFit/>
          </a:bodyPr>
          <a:lstStyle/>
          <a:p>
            <a:pPr algn="ctr"/>
            <a:r>
              <a:rPr lang="cs-CZ" dirty="0">
                <a:latin typeface="Times New Roman" panose="02020603050405020304" pitchFamily="18" charset="0"/>
                <a:ea typeface="Times New Roman" panose="02020603050405020304" pitchFamily="18" charset="0"/>
              </a:rPr>
              <a:t>Моделите на Слънцето и Земята</a:t>
            </a:r>
          </a:p>
          <a:p>
            <a:pPr algn="ctr"/>
            <a:r>
              <a:rPr lang="cs-CZ" dirty="0">
                <a:latin typeface="Times New Roman" panose="02020603050405020304" pitchFamily="18" charset="0"/>
              </a:rPr>
              <a:t>се докосват.</a:t>
            </a:r>
            <a:endParaRPr lang="cs-CZ" dirty="0"/>
          </a:p>
        </p:txBody>
      </p:sp>
      <p:sp>
        <p:nvSpPr>
          <p:cNvPr id="30" name="Obdélník 29"/>
          <p:cNvSpPr/>
          <p:nvPr/>
        </p:nvSpPr>
        <p:spPr>
          <a:xfrm>
            <a:off x="3283206" y="2734564"/>
            <a:ext cx="2320590" cy="1200329"/>
          </a:xfrm>
          <a:prstGeom prst="rect">
            <a:avLst/>
          </a:prstGeom>
        </p:spPr>
        <p:txBody>
          <a:bodyPr wrap="square">
            <a:spAutoFit/>
          </a:bodyPr>
          <a:lstStyle/>
          <a:p>
            <a:pPr algn="ctr"/>
            <a:r>
              <a:rPr lang="cs-CZ" dirty="0">
                <a:latin typeface="Times New Roman" panose="02020603050405020304" pitchFamily="18" charset="0"/>
                <a:ea typeface="Times New Roman" panose="02020603050405020304" pitchFamily="18" charset="0"/>
              </a:rPr>
              <a:t>Разполагане на моделите на Марс, Юпитер и Сатурн </a:t>
            </a:r>
          </a:p>
          <a:p>
            <a:pPr algn="ctr"/>
            <a:r>
              <a:rPr lang="cs-CZ" dirty="0">
                <a:latin typeface="Times New Roman" panose="02020603050405020304" pitchFamily="18" charset="0"/>
                <a:ea typeface="Times New Roman" panose="02020603050405020304" pitchFamily="18" charset="0"/>
              </a:rPr>
              <a:t>на правилно разстояние един от друг.</a:t>
            </a:r>
            <a:endParaRPr lang="cs-CZ" dirty="0"/>
          </a:p>
        </p:txBody>
      </p:sp>
      <p:grpSp>
        <p:nvGrpSpPr>
          <p:cNvPr id="31" name="Skupina 30"/>
          <p:cNvGrpSpPr/>
          <p:nvPr/>
        </p:nvGrpSpPr>
        <p:grpSpPr>
          <a:xfrm>
            <a:off x="6560099" y="2200049"/>
            <a:ext cx="1018722" cy="2176609"/>
            <a:chOff x="3575419" y="1560771"/>
            <a:chExt cx="1905000" cy="4070238"/>
          </a:xfrm>
        </p:grpSpPr>
        <p:pic>
          <p:nvPicPr>
            <p:cNvPr id="32" name="Obrázek 31"/>
            <p:cNvPicPr>
              <a:picLocks noChangeAspect="1"/>
            </p:cNvPicPr>
            <p:nvPr/>
          </p:nvPicPr>
          <p:blipFill>
            <a:blip r:embed="rId4"/>
            <a:stretch>
              <a:fillRect/>
            </a:stretch>
          </p:blipFill>
          <p:spPr>
            <a:xfrm>
              <a:off x="3825318" y="4457589"/>
              <a:ext cx="1393881" cy="1173420"/>
            </a:xfrm>
            <a:prstGeom prst="rect">
              <a:avLst/>
            </a:prstGeom>
          </p:spPr>
        </p:pic>
        <p:pic>
          <p:nvPicPr>
            <p:cNvPr id="33" name="Picture 6" descr="Špejle 30 cm bambus hrocené, 200ks"/>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780000">
              <a:off x="3970825" y="1560771"/>
              <a:ext cx="1102869" cy="3304343"/>
            </a:xfrm>
            <a:prstGeom prst="rect">
              <a:avLst/>
            </a:prstGeom>
            <a:noFill/>
            <a:extLst>
              <a:ext uri="{909E8E84-426E-40DD-AFC4-6F175D3DCCD1}">
                <a14:hiddenFill xmlns:a14="http://schemas.microsoft.com/office/drawing/2010/main">
                  <a:solidFill>
                    <a:srgbClr val="FFFFFF"/>
                  </a:solidFill>
                </a14:hiddenFill>
              </a:ext>
            </a:extLst>
          </p:spPr>
        </p:pic>
        <p:pic>
          <p:nvPicPr>
            <p:cNvPr id="34" name="Obrázek 33"/>
            <p:cNvPicPr>
              <a:picLocks noChangeAspect="1"/>
            </p:cNvPicPr>
            <p:nvPr/>
          </p:nvPicPr>
          <p:blipFill>
            <a:blip r:embed="rId6">
              <a:clrChange>
                <a:clrFrom>
                  <a:srgbClr val="FFFFFF"/>
                </a:clrFrom>
                <a:clrTo>
                  <a:srgbClr val="FFFFFF">
                    <a:alpha val="0"/>
                  </a:srgbClr>
                </a:clrTo>
              </a:clrChange>
            </a:blip>
            <a:stretch>
              <a:fillRect/>
            </a:stretch>
          </p:blipFill>
          <p:spPr>
            <a:xfrm>
              <a:off x="3575419" y="1917348"/>
              <a:ext cx="1905000" cy="1714500"/>
            </a:xfrm>
            <a:prstGeom prst="rect">
              <a:avLst/>
            </a:prstGeom>
          </p:spPr>
        </p:pic>
      </p:grpSp>
      <p:cxnSp>
        <p:nvCxnSpPr>
          <p:cNvPr id="3" name="Přímá spojnice 2"/>
          <p:cNvCxnSpPr/>
          <p:nvPr/>
        </p:nvCxnSpPr>
        <p:spPr>
          <a:xfrm>
            <a:off x="6703679" y="4458175"/>
            <a:ext cx="5189805" cy="0"/>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sp>
        <p:nvSpPr>
          <p:cNvPr id="40" name="Obdélník 39"/>
          <p:cNvSpPr/>
          <p:nvPr/>
        </p:nvSpPr>
        <p:spPr>
          <a:xfrm>
            <a:off x="8164295" y="4588933"/>
            <a:ext cx="2268571" cy="646331"/>
          </a:xfrm>
          <a:prstGeom prst="rect">
            <a:avLst/>
          </a:prstGeom>
        </p:spPr>
        <p:txBody>
          <a:bodyPr wrap="none">
            <a:spAutoFit/>
          </a:bodyPr>
          <a:lstStyle/>
          <a:p>
            <a:pPr algn="ctr"/>
            <a:r>
              <a:rPr lang="cs-CZ" dirty="0">
                <a:latin typeface="Times New Roman" panose="02020603050405020304" pitchFamily="18" charset="0"/>
                <a:ea typeface="Times New Roman" panose="02020603050405020304" pitchFamily="18" charset="0"/>
              </a:rPr>
              <a:t>Модели на Слънцето и Марс</a:t>
            </a:r>
          </a:p>
          <a:p>
            <a:pPr algn="ctr"/>
            <a:r>
              <a:rPr lang="cs-CZ" dirty="0">
                <a:latin typeface="Times New Roman" panose="02020603050405020304" pitchFamily="18" charset="0"/>
              </a:rPr>
              <a:t>на края на масата.</a:t>
            </a:r>
            <a:endParaRPr lang="cs-CZ" dirty="0"/>
          </a:p>
        </p:txBody>
      </p:sp>
      <p:sp>
        <p:nvSpPr>
          <p:cNvPr id="41" name="Obdélník 40"/>
          <p:cNvSpPr/>
          <p:nvPr/>
        </p:nvSpPr>
        <p:spPr>
          <a:xfrm>
            <a:off x="6719025" y="4420576"/>
            <a:ext cx="518092" cy="369332"/>
          </a:xfrm>
          <a:prstGeom prst="rect">
            <a:avLst/>
          </a:prstGeom>
        </p:spPr>
        <p:txBody>
          <a:bodyPr wrap="none">
            <a:spAutoFit/>
          </a:bodyPr>
          <a:lstStyle/>
          <a:p>
            <a:pPr algn="ctr"/>
            <a:r>
              <a:rPr lang="cs-CZ" dirty="0">
                <a:latin typeface="Times New Roman" panose="02020603050405020304" pitchFamily="18" charset="0"/>
                <a:ea typeface="Times New Roman" panose="02020603050405020304" pitchFamily="18" charset="0"/>
              </a:rPr>
              <a:t>Маса</a:t>
            </a:r>
            <a:endParaRPr lang="cs-CZ" dirty="0"/>
          </a:p>
        </p:txBody>
      </p:sp>
      <p:sp>
        <p:nvSpPr>
          <p:cNvPr id="42" name="Obdélník 41"/>
          <p:cNvSpPr/>
          <p:nvPr/>
        </p:nvSpPr>
        <p:spPr>
          <a:xfrm>
            <a:off x="7847642" y="2840059"/>
            <a:ext cx="2682731" cy="1200329"/>
          </a:xfrm>
          <a:prstGeom prst="rect">
            <a:avLst/>
          </a:prstGeom>
        </p:spPr>
        <p:txBody>
          <a:bodyPr wrap="square">
            <a:spAutoFit/>
          </a:bodyPr>
          <a:lstStyle/>
          <a:p>
            <a:pPr algn="ctr"/>
            <a:r>
              <a:rPr lang="cs-CZ" dirty="0">
                <a:latin typeface="Times New Roman" panose="02020603050405020304" pitchFamily="18" charset="0"/>
                <a:ea typeface="Times New Roman" panose="02020603050405020304" pitchFamily="18" charset="0"/>
              </a:rPr>
              <a:t>Разполагане на моделите на Меркурий, Венера и Земята</a:t>
            </a:r>
            <a:r>
              <a:rPr lang="bg-BG" dirty="0">
                <a:latin typeface="Times New Roman" panose="02020603050405020304" pitchFamily="18" charset="0"/>
                <a:ea typeface="Times New Roman" panose="02020603050405020304" pitchFamily="18" charset="0"/>
              </a:rPr>
              <a:t> </a:t>
            </a:r>
            <a:r>
              <a:rPr lang="cs-CZ" dirty="0">
                <a:latin typeface="Times New Roman" panose="02020603050405020304" pitchFamily="18" charset="0"/>
                <a:ea typeface="Times New Roman" panose="02020603050405020304" pitchFamily="18" charset="0"/>
              </a:rPr>
              <a:t>на правилно разстояние един от друг.</a:t>
            </a:r>
            <a:endParaRPr lang="cs-CZ" dirty="0"/>
          </a:p>
        </p:txBody>
      </p:sp>
      <p:grpSp>
        <p:nvGrpSpPr>
          <p:cNvPr id="7" name="Skupina 6"/>
          <p:cNvGrpSpPr/>
          <p:nvPr/>
        </p:nvGrpSpPr>
        <p:grpSpPr>
          <a:xfrm>
            <a:off x="10685939" y="2622447"/>
            <a:ext cx="1207545" cy="1828555"/>
            <a:chOff x="10888887" y="2380588"/>
            <a:chExt cx="1207545" cy="1828555"/>
          </a:xfrm>
        </p:grpSpPr>
        <p:pic>
          <p:nvPicPr>
            <p:cNvPr id="36" name="Obrázek 35"/>
            <p:cNvPicPr>
              <a:picLocks noChangeAspect="1"/>
            </p:cNvPicPr>
            <p:nvPr/>
          </p:nvPicPr>
          <p:blipFill>
            <a:blip r:embed="rId4"/>
            <a:stretch>
              <a:fillRect/>
            </a:stretch>
          </p:blipFill>
          <p:spPr>
            <a:xfrm>
              <a:off x="10888887" y="3526589"/>
              <a:ext cx="810791" cy="682554"/>
            </a:xfrm>
            <a:prstGeom prst="rect">
              <a:avLst/>
            </a:prstGeom>
          </p:spPr>
        </p:pic>
        <p:pic>
          <p:nvPicPr>
            <p:cNvPr id="38" name="Picture 6" descr="Špejle 30 cm bambus hrocené, 200ks"/>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11160000">
              <a:off x="11344865" y="2380588"/>
              <a:ext cx="475467" cy="1424564"/>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p:cNvPicPr>
              <a:picLocks noChangeAspect="1"/>
            </p:cNvPicPr>
            <p:nvPr/>
          </p:nvPicPr>
          <p:blipFill>
            <a:blip r:embed="rId9" cstate="print">
              <a:clrChange>
                <a:clrFrom>
                  <a:srgbClr val="000000"/>
                </a:clrFrom>
                <a:clrTo>
                  <a:srgbClr val="000000">
                    <a:alpha val="0"/>
                  </a:srgbClr>
                </a:clrTo>
              </a:clrChange>
            </a:blip>
            <a:stretch>
              <a:fillRect/>
            </a:stretch>
          </p:blipFill>
          <p:spPr>
            <a:xfrm rot="1380000">
              <a:off x="11068765" y="2523462"/>
              <a:ext cx="1027667" cy="1025277"/>
            </a:xfrm>
            <a:prstGeom prst="rect">
              <a:avLst/>
            </a:prstGeom>
          </p:spPr>
        </p:pic>
      </p:grpSp>
    </p:spTree>
    <p:extLst>
      <p:ext uri="{BB962C8B-B14F-4D97-AF65-F5344CB8AC3E}">
        <p14:creationId xmlns:p14="http://schemas.microsoft.com/office/powerpoint/2010/main" val="328786158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4000" u="sng" dirty="0">
                <a:solidFill>
                  <a:srgbClr val="02236A"/>
                </a:solidFill>
              </a:rPr>
              <a:t>Практическо упражнение: 5a.1.4 Задача V: </a:t>
            </a:r>
            <a:endParaRPr lang="bg-BG" sz="4000" u="sng" dirty="0">
              <a:solidFill>
                <a:srgbClr val="02236A"/>
              </a:solidFill>
            </a:endParaRPr>
          </a:p>
          <a:p>
            <a:pPr lvl="0"/>
            <a:r>
              <a:rPr lang="cs-CZ" sz="4000" u="sng" dirty="0">
                <a:solidFill>
                  <a:srgbClr val="02236A"/>
                </a:solidFill>
              </a:rPr>
              <a:t>Земята от Марс</a:t>
            </a:r>
            <a:endParaRPr sz="4000" dirty="0">
              <a:solidFill>
                <a:srgbClr val="02236A"/>
              </a:solidFill>
            </a:endParaRPr>
          </a:p>
        </p:txBody>
      </p:sp>
      <p:sp>
        <p:nvSpPr>
          <p:cNvPr id="174" name="Shape 174"/>
          <p:cNvSpPr/>
          <p:nvPr/>
        </p:nvSpPr>
        <p:spPr>
          <a:xfrm>
            <a:off x="261256" y="3581441"/>
            <a:ext cx="11685322"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Калкулатор</a:t>
            </a:r>
            <a:r>
              <a:rPr lang="bg-BG" sz="2600" dirty="0">
                <a:solidFill>
                  <a:srgbClr val="002060"/>
                </a:solidFill>
              </a:rPr>
              <a:t>.</a:t>
            </a:r>
            <a:endParaRPr sz="2600" dirty="0">
              <a:solidFill>
                <a:srgbClr val="002060"/>
              </a:solidFill>
            </a:endParaRPr>
          </a:p>
        </p:txBody>
      </p:sp>
      <p:sp>
        <p:nvSpPr>
          <p:cNvPr id="175" name="Shape 175"/>
          <p:cNvSpPr/>
          <p:nvPr/>
        </p:nvSpPr>
        <p:spPr>
          <a:xfrm>
            <a:off x="261256" y="4118271"/>
            <a:ext cx="11685322"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За да изчислят ъгловото разстояние на Земята от Слънцето при наблюдаването им от Марс, учениците използват тригонометрични функции и третия закон на Кеплер.</a:t>
            </a:r>
            <a:endParaRPr sz="2600" dirty="0">
              <a:solidFill>
                <a:srgbClr val="002060"/>
              </a:solidFill>
            </a:endParaRPr>
          </a:p>
        </p:txBody>
      </p:sp>
      <p:sp>
        <p:nvSpPr>
          <p:cNvPr id="176" name="Shape 176"/>
          <p:cNvSpPr/>
          <p:nvPr/>
        </p:nvSpPr>
        <p:spPr>
          <a:xfrm>
            <a:off x="249958" y="2185807"/>
            <a:ext cx="11685322"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Задачата се фокусира върху взаимното положение на обектите в Слънчевата система и максималната елонгация. За разлика от задача II, тук наблюдението се прави от Марс.</a:t>
            </a:r>
            <a:endParaRPr sz="2600" dirty="0">
              <a:solidFill>
                <a:srgbClr val="002060"/>
              </a:solidFill>
            </a:endParaRPr>
          </a:p>
        </p:txBody>
      </p:sp>
    </p:spTree>
    <p:extLst>
      <p:ext uri="{BB962C8B-B14F-4D97-AF65-F5344CB8AC3E}">
        <p14:creationId xmlns:p14="http://schemas.microsoft.com/office/powerpoint/2010/main" val="126829383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56346"/>
            <a:ext cx="11930744"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4000" u="sng" dirty="0">
                <a:solidFill>
                  <a:srgbClr val="02236A"/>
                </a:solidFill>
              </a:rPr>
              <a:t>Практическо упражнение: 5a.1.4 Задача V: Земята от Марс</a:t>
            </a:r>
            <a:endParaRPr sz="4000" dirty="0">
              <a:solidFill>
                <a:srgbClr val="02236A"/>
              </a:solidFill>
            </a:endParaRPr>
          </a:p>
        </p:txBody>
      </p:sp>
      <p:sp>
        <p:nvSpPr>
          <p:cNvPr id="2" name="TextovéPole 1"/>
          <p:cNvSpPr txBox="1"/>
          <p:nvPr/>
        </p:nvSpPr>
        <p:spPr>
          <a:xfrm>
            <a:off x="1446004" y="1967395"/>
            <a:ext cx="1235273" cy="27699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200" b="0" i="0" u="none" strike="noStrike" cap="none" spc="0" normalizeH="0" baseline="0" dirty="0">
                <a:ln>
                  <a:noFill/>
                </a:ln>
                <a:solidFill>
                  <a:srgbClr val="000000"/>
                </a:solidFill>
                <a:effectLst/>
                <a:uFillTx/>
                <a:latin typeface="Calibri"/>
                <a:ea typeface="Calibri"/>
                <a:cs typeface="Calibri"/>
                <a:sym typeface="Calibri"/>
              </a:rPr>
              <a:t>Посоката на въртене на Земята</a:t>
            </a:r>
          </a:p>
        </p:txBody>
      </p:sp>
      <p:sp>
        <p:nvSpPr>
          <p:cNvPr id="4" name="TextovéPole 3"/>
          <p:cNvSpPr txBox="1"/>
          <p:nvPr/>
        </p:nvSpPr>
        <p:spPr>
          <a:xfrm>
            <a:off x="4237648" y="2261176"/>
            <a:ext cx="247279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1" u="none" strike="noStrike" cap="none" spc="0" normalizeH="0" baseline="0" dirty="0">
                <a:ln>
                  <a:noFill/>
                </a:ln>
                <a:solidFill>
                  <a:srgbClr val="000000"/>
                </a:solidFill>
                <a:effectLst/>
                <a:uFillTx/>
                <a:latin typeface="Calibri"/>
                <a:ea typeface="Calibri"/>
                <a:cs typeface="Calibri"/>
                <a:sym typeface="Calibri"/>
              </a:rPr>
              <a:t>TM = 687 дни ~ 1,88 години</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5" name="Obrázek 4"/>
          <p:cNvPicPr>
            <a:picLocks noChangeAspect="1"/>
          </p:cNvPicPr>
          <p:nvPr/>
        </p:nvPicPr>
        <p:blipFill rotWithShape="1">
          <a:blip r:embed="rId4"/>
          <a:srcRect l="34441" r="35063"/>
          <a:stretch/>
        </p:blipFill>
        <p:spPr>
          <a:xfrm>
            <a:off x="4250009" y="2919040"/>
            <a:ext cx="2240255" cy="522204"/>
          </a:xfrm>
          <a:prstGeom prst="rect">
            <a:avLst/>
          </a:prstGeom>
        </p:spPr>
      </p:pic>
      <mc:AlternateContent xmlns:mc="http://schemas.openxmlformats.org/markup-compatibility/2006" xmlns:a14="http://schemas.microsoft.com/office/drawing/2010/main">
        <mc:Choice Requires="a14">
          <p:sp>
            <p:nvSpPr>
              <p:cNvPr id="6" name="Obdélník 5"/>
              <p:cNvSpPr/>
              <p:nvPr/>
            </p:nvSpPr>
            <p:spPr>
              <a:xfrm>
                <a:off x="4185263" y="3840384"/>
                <a:ext cx="2448684" cy="6120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unc>
                        <m:funcPr>
                          <m:ctrlPr>
                            <a:rPr lang="cs-CZ" i="1" smtClean="0">
                              <a:latin typeface="Cambria Math" panose="02040503050406030204" pitchFamily="18" charset="0"/>
                            </a:rPr>
                          </m:ctrlPr>
                        </m:funcPr>
                        <m:fName>
                          <m:r>
                            <m:rPr>
                              <m:sty m:val="p"/>
                            </m:rPr>
                            <a:rPr lang="cs-CZ">
                              <a:latin typeface="Cambria Math" panose="02040503050406030204" pitchFamily="18" charset="0"/>
                            </a:rPr>
                            <m:t>sin</m:t>
                          </m:r>
                        </m:fName>
                        <m:e>
                          <m:r>
                            <a:rPr lang="cs-CZ" i="1">
                              <a:latin typeface="Cambria Math" panose="02040503050406030204" pitchFamily="18" charset="0"/>
                            </a:rPr>
                            <m:t>𝜃</m:t>
                          </m:r>
                        </m:e>
                      </m:func>
                      <m:r>
                        <a:rPr lang="cs-CZ" i="0">
                          <a:latin typeface="Cambria Math" panose="02040503050406030204" pitchFamily="18" charset="0"/>
                        </a:rPr>
                        <m:t>= </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𝑎</m:t>
                              </m:r>
                            </m:e>
                            <m:sub>
                              <m:r>
                                <m:rPr>
                                  <m:sty m:val="p"/>
                                </m:rPr>
                                <a:rPr lang="cs-CZ" b="0" i="0" smtClean="0">
                                  <a:latin typeface="Cambria Math" panose="02040503050406030204" pitchFamily="18" charset="0"/>
                                </a:rPr>
                                <m:t>Z</m:t>
                              </m:r>
                            </m:sub>
                          </m:sSub>
                        </m:num>
                        <m:den>
                          <m:sSub>
                            <m:sSubPr>
                              <m:ctrlPr>
                                <a:rPr lang="cs-CZ" i="1">
                                  <a:latin typeface="Cambria Math" panose="02040503050406030204" pitchFamily="18" charset="0"/>
                                </a:rPr>
                              </m:ctrlPr>
                            </m:sSubPr>
                            <m:e>
                              <m:r>
                                <a:rPr lang="cs-CZ" i="1">
                                  <a:latin typeface="Cambria Math" panose="02040503050406030204" pitchFamily="18" charset="0"/>
                                </a:rPr>
                                <m:t>𝑎</m:t>
                              </m:r>
                            </m:e>
                            <m:sub>
                              <m:r>
                                <m:rPr>
                                  <m:sty m:val="p"/>
                                </m:rPr>
                                <a:rPr lang="cs-CZ" b="0" i="0" smtClean="0">
                                  <a:latin typeface="Cambria Math" panose="02040503050406030204" pitchFamily="18" charset="0"/>
                                </a:rPr>
                                <m:t>M</m:t>
                              </m:r>
                            </m:sub>
                          </m:sSub>
                        </m:den>
                      </m:f>
                      <m:r>
                        <a:rPr lang="cs-CZ" b="0" i="0" smtClean="0">
                          <a:latin typeface="Cambria Math" panose="02040503050406030204" pitchFamily="18" charset="0"/>
                        </a:rPr>
                        <m:t>→</m:t>
                      </m:r>
                      <m:r>
                        <a:rPr lang="cs-CZ" i="1">
                          <a:latin typeface="Cambria Math" panose="02040503050406030204" pitchFamily="18" charset="0"/>
                        </a:rPr>
                        <m:t>𝜃</m:t>
                      </m:r>
                      <m:r>
                        <a:rPr lang="cs-CZ" b="0" i="0" smtClean="0">
                          <a:latin typeface="Cambria Math" panose="02040503050406030204" pitchFamily="18" charset="0"/>
                        </a:rPr>
                        <m:t>=</m:t>
                      </m:r>
                      <m:r>
                        <a:rPr lang="cs-CZ" i="0">
                          <a:latin typeface="Cambria Math" panose="02040503050406030204" pitchFamily="18" charset="0"/>
                        </a:rPr>
                        <m:t>41°</m:t>
                      </m:r>
                    </m:oMath>
                  </m:oMathPara>
                </a14:m>
                <a:endParaRPr lang="cs-CZ" dirty="0"/>
              </a:p>
            </p:txBody>
          </p:sp>
        </mc:Choice>
        <mc:Fallback xmlns="">
          <p:sp>
            <p:nvSpPr>
              <p:cNvPr id="6" name="Obdélník 5"/>
              <p:cNvSpPr>
                <a:spLocks noRot="1" noChangeAspect="1" noMove="1" noResize="1" noEditPoints="1" noAdjustHandles="1" noChangeArrowheads="1" noChangeShapeType="1" noTextEdit="1"/>
              </p:cNvSpPr>
              <p:nvPr/>
            </p:nvSpPr>
            <p:spPr>
              <a:xfrm>
                <a:off x="4185263" y="3840384"/>
                <a:ext cx="2448684" cy="612027"/>
              </a:xfrm>
              <a:prstGeom prst="rect">
                <a:avLst/>
              </a:prstGeom>
              <a:blipFill>
                <a:blip r:embed="rId5"/>
                <a:stretch>
                  <a:fillRect/>
                </a:stretch>
              </a:blipFill>
            </p:spPr>
            <p:txBody>
              <a:bodyPr/>
              <a:lstStyle/>
              <a:p>
                <a:r>
                  <a:rPr lang="en-US">
                    <a:noFill/>
                  </a:rPr>
                  <a:t> </a:t>
                </a:r>
              </a:p>
            </p:txBody>
          </p:sp>
        </mc:Fallback>
      </mc:AlternateContent>
      <p:sp>
        <p:nvSpPr>
          <p:cNvPr id="7" name="Pravoúhlý trojúhelník 6"/>
          <p:cNvSpPr/>
          <p:nvPr/>
        </p:nvSpPr>
        <p:spPr>
          <a:xfrm rot="1458445">
            <a:off x="8656744" y="2441527"/>
            <a:ext cx="941857" cy="2153404"/>
          </a:xfrm>
          <a:prstGeom prst="rtTriangle">
            <a:avLst/>
          </a:prstGeom>
          <a:solidFill>
            <a:srgbClr val="FFFFFF"/>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Slunce 12"/>
          <p:cNvSpPr/>
          <p:nvPr/>
        </p:nvSpPr>
        <p:spPr>
          <a:xfrm>
            <a:off x="8975272" y="2190727"/>
            <a:ext cx="304800" cy="304800"/>
          </a:xfrm>
          <a:prstGeom prst="sun">
            <a:avLst/>
          </a:prstGeom>
          <a:solidFill>
            <a:srgbClr val="FFFFFF"/>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4" name="Ovál 13"/>
          <p:cNvSpPr/>
          <p:nvPr/>
        </p:nvSpPr>
        <p:spPr>
          <a:xfrm>
            <a:off x="8121936" y="4146398"/>
            <a:ext cx="266700" cy="266700"/>
          </a:xfrm>
          <a:prstGeom prst="ellipse">
            <a:avLst/>
          </a:prstGeom>
          <a:solidFill>
            <a:srgbClr val="FFFFFF"/>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0" name="Ovál 19"/>
          <p:cNvSpPr/>
          <p:nvPr/>
        </p:nvSpPr>
        <p:spPr>
          <a:xfrm>
            <a:off x="8975272" y="4559981"/>
            <a:ext cx="266700" cy="266700"/>
          </a:xfrm>
          <a:prstGeom prst="ellipse">
            <a:avLst/>
          </a:prstGeom>
          <a:solidFill>
            <a:srgbClr val="FFFFFF"/>
          </a:solid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TextovéPole 14"/>
          <p:cNvSpPr txBox="1"/>
          <p:nvPr/>
        </p:nvSpPr>
        <p:spPr>
          <a:xfrm>
            <a:off x="9280072" y="3434917"/>
            <a:ext cx="78643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1,52 au</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2" name="TextovéPole 21"/>
          <p:cNvSpPr txBox="1"/>
          <p:nvPr/>
        </p:nvSpPr>
        <p:spPr>
          <a:xfrm>
            <a:off x="8078224" y="2943943"/>
            <a:ext cx="66941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1,0 au</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3" name="TextovéPole 22"/>
          <p:cNvSpPr txBox="1"/>
          <p:nvPr/>
        </p:nvSpPr>
        <p:spPr>
          <a:xfrm>
            <a:off x="7516458" y="4228433"/>
            <a:ext cx="49949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Земя</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4" name="TextovéPole 23"/>
          <p:cNvSpPr txBox="1"/>
          <p:nvPr/>
        </p:nvSpPr>
        <p:spPr>
          <a:xfrm>
            <a:off x="9241972" y="4317865"/>
            <a:ext cx="57002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Марс</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5" name="TextovéPole 24"/>
          <p:cNvSpPr txBox="1"/>
          <p:nvPr/>
        </p:nvSpPr>
        <p:spPr>
          <a:xfrm>
            <a:off x="9235137" y="1906850"/>
            <a:ext cx="59888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Слънце</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6" name="TextovéPole 25"/>
          <p:cNvSpPr txBox="1"/>
          <p:nvPr/>
        </p:nvSpPr>
        <p:spPr>
          <a:xfrm>
            <a:off x="7120376" y="3434917"/>
            <a:ext cx="1001559"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sz="1400" dirty="0">
                <a:solidFill>
                  <a:srgbClr val="000000"/>
                </a:solidFill>
              </a:rPr>
              <a:t>най-голяма</a:t>
            </a:r>
          </a:p>
          <a:p>
            <a:pPr marL="0" marR="0" indent="0" algn="l" defTabSz="914400" rtl="0" fontAlgn="auto" latinLnBrk="1" hangingPunct="0">
              <a:lnSpc>
                <a:spcPct val="100000"/>
              </a:lnSpc>
              <a:spcBef>
                <a:spcPts val="0"/>
              </a:spcBef>
              <a:spcAft>
                <a:spcPts val="0"/>
              </a:spcAft>
              <a:buClrTx/>
              <a:buSzTx/>
              <a:buFontTx/>
              <a:buNone/>
              <a:tabLst/>
            </a:pPr>
            <a:r>
              <a:rPr lang="cs-CZ" sz="1400" dirty="0">
                <a:solidFill>
                  <a:srgbClr val="000000"/>
                </a:solidFill>
              </a:rPr>
              <a:t>елонгация</a:t>
            </a:r>
            <a:endParaRPr kumimoji="0" lang="cs-CZ" sz="1400" b="0" i="0" u="none" strike="noStrike" cap="none" spc="0" normalizeH="0" baseline="0" dirty="0">
              <a:ln>
                <a:noFill/>
              </a:ln>
              <a:solidFill>
                <a:srgbClr val="000000"/>
              </a:solidFill>
              <a:effectLst/>
              <a:uFillTx/>
              <a:sym typeface="Calibri"/>
            </a:endParaRPr>
          </a:p>
        </p:txBody>
      </p:sp>
      <p:sp>
        <p:nvSpPr>
          <p:cNvPr id="27" name="TextovéPole 26"/>
          <p:cNvSpPr txBox="1"/>
          <p:nvPr/>
        </p:nvSpPr>
        <p:spPr>
          <a:xfrm>
            <a:off x="8892859" y="2821347"/>
            <a:ext cx="21576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l-GR" dirty="0">
                <a:solidFill>
                  <a:srgbClr val="000000"/>
                </a:solidFill>
              </a:rPr>
              <a:t>θ</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232" y="2214181"/>
            <a:ext cx="3470819" cy="3310030"/>
          </a:xfrm>
          <a:prstGeom prst="rect">
            <a:avLst/>
          </a:prstGeom>
        </p:spPr>
      </p:pic>
    </p:spTree>
    <p:extLst>
      <p:ext uri="{BB962C8B-B14F-4D97-AF65-F5344CB8AC3E}">
        <p14:creationId xmlns:p14="http://schemas.microsoft.com/office/powerpoint/2010/main" val="252413565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62172" y="9495"/>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4000" u="sng" dirty="0">
                <a:solidFill>
                  <a:srgbClr val="02236A"/>
                </a:solidFill>
              </a:rPr>
              <a:t>Практическо упражнение: 5a.1.5 Задача VI: Колко голяма е Луната?</a:t>
            </a:r>
            <a:endParaRPr sz="4000" b="1" dirty="0">
              <a:solidFill>
                <a:srgbClr val="02236A"/>
              </a:solidFill>
            </a:endParaRPr>
          </a:p>
        </p:txBody>
      </p:sp>
      <p:sp>
        <p:nvSpPr>
          <p:cNvPr id="174" name="Shape 174"/>
          <p:cNvSpPr/>
          <p:nvPr/>
        </p:nvSpPr>
        <p:spPr>
          <a:xfrm>
            <a:off x="261255" y="3872940"/>
            <a:ext cx="11685322"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Калкулатор</a:t>
            </a:r>
            <a:endParaRPr sz="2600" dirty="0">
              <a:solidFill>
                <a:srgbClr val="002060"/>
              </a:solidFill>
            </a:endParaRPr>
          </a:p>
        </p:txBody>
      </p:sp>
      <p:sp>
        <p:nvSpPr>
          <p:cNvPr id="175" name="Shape 175"/>
          <p:cNvSpPr/>
          <p:nvPr/>
        </p:nvSpPr>
        <p:spPr>
          <a:xfrm>
            <a:off x="249958" y="4336489"/>
            <a:ext cx="11685322" cy="129266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2600" dirty="0">
                <a:solidFill>
                  <a:srgbClr val="002060"/>
                </a:solidFill>
              </a:rPr>
              <a:t>Процедура: За да изчислят масите, ъгловите размери и действителните размери на обектите </a:t>
            </a:r>
            <a:r>
              <a:rPr lang="bg-BG" sz="2600" dirty="0">
                <a:solidFill>
                  <a:srgbClr val="002060"/>
                </a:solidFill>
              </a:rPr>
              <a:t>от</a:t>
            </a:r>
            <a:r>
              <a:rPr lang="cs-CZ" sz="2600" dirty="0">
                <a:solidFill>
                  <a:srgbClr val="002060"/>
                </a:solidFill>
              </a:rPr>
              <a:t> Слънчевата система, учениците използват тригонометрични функции и третия закон на Кеплер.</a:t>
            </a:r>
            <a:endParaRPr sz="2600" dirty="0">
              <a:solidFill>
                <a:srgbClr val="002060"/>
              </a:solidFill>
            </a:endParaRPr>
          </a:p>
        </p:txBody>
      </p:sp>
      <p:sp>
        <p:nvSpPr>
          <p:cNvPr id="176" name="Shape 176"/>
          <p:cNvSpPr/>
          <p:nvPr/>
        </p:nvSpPr>
        <p:spPr>
          <a:xfrm>
            <a:off x="261256" y="2209063"/>
            <a:ext cx="11685322" cy="169277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Задачата е фокусирана върху изчисляването на различни параметри на обектите в Слънчевата система с помощта на тригонометрични функции (обикновено те не се преподават в началното училище, така че става въпрос за допълнителен материал) и третия закон на Кеплер.</a:t>
            </a:r>
            <a:endParaRPr sz="2600" dirty="0">
              <a:solidFill>
                <a:srgbClr val="002060"/>
              </a:solidFill>
            </a:endParaRPr>
          </a:p>
        </p:txBody>
      </p:sp>
    </p:spTree>
    <p:extLst>
      <p:ext uri="{BB962C8B-B14F-4D97-AF65-F5344CB8AC3E}">
        <p14:creationId xmlns:p14="http://schemas.microsoft.com/office/powerpoint/2010/main" val="544079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0874" y="45722"/>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28611"/>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3800" u="sng" dirty="0">
                <a:solidFill>
                  <a:srgbClr val="02236A"/>
                </a:solidFill>
              </a:rPr>
              <a:t>Практическо упражнение: 5a.1.5 Задача VI: Колко голяма е Луната?</a:t>
            </a:r>
            <a:endParaRPr sz="3800" dirty="0">
              <a:solidFill>
                <a:srgbClr val="02236A"/>
              </a:solidFill>
            </a:endParaRPr>
          </a:p>
        </p:txBody>
      </p:sp>
      <p:sp>
        <p:nvSpPr>
          <p:cNvPr id="2" name="Obdélník 1"/>
          <p:cNvSpPr/>
          <p:nvPr/>
        </p:nvSpPr>
        <p:spPr>
          <a:xfrm>
            <a:off x="261256" y="1958363"/>
            <a:ext cx="11014554" cy="646331"/>
          </a:xfrm>
          <a:prstGeom prst="rect">
            <a:avLst/>
          </a:prstGeom>
        </p:spPr>
        <p:txBody>
          <a:bodyPr wrap="none">
            <a:spAutoFit/>
          </a:bodyPr>
          <a:lstStyle/>
          <a:p>
            <a:pPr marL="285750" indent="-285750">
              <a:buFont typeface="Arial" panose="020B0604020202020204" pitchFamily="34" charset="0"/>
              <a:buChar char="•"/>
            </a:pPr>
            <a:r>
              <a:rPr lang="cs-CZ" dirty="0">
                <a:latin typeface="Calibri" panose="020F0502020204030204" pitchFamily="34" charset="0"/>
                <a:ea typeface="SimSun" panose="02010600030101010101" pitchFamily="2" charset="-122"/>
                <a:cs typeface="Calibri" panose="020F0502020204030204" pitchFamily="34" charset="0"/>
              </a:rPr>
              <a:t>Ъглови размери на Слънцето за наблюдателя на Земята, който знае какво е разстоянието Земя - Слънце и </a:t>
            </a:r>
            <a:endParaRPr lang="bg-BG" dirty="0">
              <a:latin typeface="Calibri" panose="020F0502020204030204" pitchFamily="34" charset="0"/>
              <a:ea typeface="SimSun" panose="02010600030101010101" pitchFamily="2" charset="-122"/>
              <a:cs typeface="Calibri" panose="020F0502020204030204" pitchFamily="34" charset="0"/>
            </a:endParaRPr>
          </a:p>
          <a:p>
            <a:r>
              <a:rPr lang="cs-CZ" dirty="0">
                <a:latin typeface="Calibri" panose="020F0502020204030204" pitchFamily="34" charset="0"/>
                <a:ea typeface="SimSun" panose="02010600030101010101" pitchFamily="2" charset="-122"/>
                <a:cs typeface="Calibri" panose="020F0502020204030204" pitchFamily="34" charset="0"/>
              </a:rPr>
              <a:t>радиуса на Слънцето.</a:t>
            </a:r>
            <a:endParaRPr lang="cs-CZ" dirty="0">
              <a:latin typeface="Calibri" panose="020F0502020204030204" pitchFamily="34" charset="0"/>
              <a:cs typeface="Calibri" panose="020F0502020204030204" pitchFamily="34" charset="0"/>
            </a:endParaRPr>
          </a:p>
        </p:txBody>
      </p:sp>
      <p:sp>
        <p:nvSpPr>
          <p:cNvPr id="11" name="Obdélník 10"/>
          <p:cNvSpPr/>
          <p:nvPr/>
        </p:nvSpPr>
        <p:spPr>
          <a:xfrm>
            <a:off x="457247" y="2508860"/>
            <a:ext cx="10022041" cy="369332"/>
          </a:xfrm>
          <a:prstGeom prst="rect">
            <a:avLst/>
          </a:prstGeom>
        </p:spPr>
        <p:txBody>
          <a:bodyPr wrap="square">
            <a:spAutoFit/>
          </a:bodyPr>
          <a:lstStyle/>
          <a:p>
            <a:r>
              <a:rPr lang="en-GB" dirty="0">
                <a:solidFill>
                  <a:srgbClr val="C00000"/>
                </a:solidFill>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 Използване на приблизителното отношение на малките ъгли, без тригонометрични функции, резултат = 32 ъглови минути.</a:t>
            </a:r>
            <a:endParaRPr lang="cs-CZ" dirty="0">
              <a:solidFill>
                <a:srgbClr val="C00000"/>
              </a:solidFill>
              <a:latin typeface="Calibri" panose="020F0502020204030204" pitchFamily="34" charset="0"/>
              <a:cs typeface="Calibri" panose="020F0502020204030204" pitchFamily="34" charset="0"/>
            </a:endParaRPr>
          </a:p>
        </p:txBody>
      </p:sp>
      <p:sp>
        <p:nvSpPr>
          <p:cNvPr id="12" name="Obdélník 11"/>
          <p:cNvSpPr/>
          <p:nvPr/>
        </p:nvSpPr>
        <p:spPr>
          <a:xfrm>
            <a:off x="218776" y="3037628"/>
            <a:ext cx="11598047" cy="646331"/>
          </a:xfrm>
          <a:prstGeom prst="rect">
            <a:avLst/>
          </a:prstGeom>
        </p:spPr>
        <p:txBody>
          <a:bodyPr wrap="none">
            <a:spAutoFit/>
          </a:bodyPr>
          <a:lstStyle/>
          <a:p>
            <a:pPr marL="285750" indent="-285750">
              <a:buFont typeface="Arial" panose="020B0604020202020204" pitchFamily="34" charset="0"/>
              <a:buChar char="•"/>
            </a:pPr>
            <a:r>
              <a:rPr lang="cs-CZ" dirty="0">
                <a:latin typeface="Calibri" panose="020F0502020204030204" pitchFamily="34" charset="0"/>
                <a:ea typeface="SimSun" panose="02010600030101010101" pitchFamily="2" charset="-122"/>
                <a:cs typeface="Calibri" panose="020F0502020204030204" pitchFamily="34" charset="0"/>
              </a:rPr>
              <a:t>Определяне на разстоянието на Луната от Слънцето със знанията за масата на Земята и времето на орбитата на </a:t>
            </a:r>
            <a:endParaRPr lang="bg-BG" dirty="0">
              <a:latin typeface="Calibri" panose="020F0502020204030204" pitchFamily="34" charset="0"/>
              <a:ea typeface="SimSun" panose="02010600030101010101" pitchFamily="2" charset="-122"/>
              <a:cs typeface="Calibri" panose="020F0502020204030204" pitchFamily="34" charset="0"/>
            </a:endParaRPr>
          </a:p>
          <a:p>
            <a:r>
              <a:rPr lang="cs-CZ" dirty="0">
                <a:latin typeface="Calibri" panose="020F0502020204030204" pitchFamily="34" charset="0"/>
                <a:ea typeface="SimSun" panose="02010600030101010101" pitchFamily="2" charset="-122"/>
                <a:cs typeface="Calibri" panose="020F0502020204030204" pitchFamily="34" charset="0"/>
              </a:rPr>
              <a:t>Луната около Земята.</a:t>
            </a:r>
            <a:endParaRPr lang="cs-CZ" dirty="0">
              <a:latin typeface="Calibri" panose="020F0502020204030204" pitchFamily="34" charset="0"/>
              <a:cs typeface="Calibri" panose="020F0502020204030204" pitchFamily="34" charset="0"/>
            </a:endParaRPr>
          </a:p>
        </p:txBody>
      </p:sp>
      <p:sp>
        <p:nvSpPr>
          <p:cNvPr id="13" name="Obdélník 12"/>
          <p:cNvSpPr/>
          <p:nvPr/>
        </p:nvSpPr>
        <p:spPr>
          <a:xfrm>
            <a:off x="457247" y="3545395"/>
            <a:ext cx="9103774" cy="369332"/>
          </a:xfrm>
          <a:prstGeom prst="rect">
            <a:avLst/>
          </a:prstGeom>
        </p:spPr>
        <p:txBody>
          <a:bodyPr wrap="none">
            <a:spAutoFit/>
          </a:bodyPr>
          <a:lstStyle/>
          <a:p>
            <a:r>
              <a:rPr lang="en-GB" dirty="0">
                <a:solidFill>
                  <a:srgbClr val="C00000"/>
                </a:solidFill>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 Използване на третия закон на Кеплер при пренебрегване на масата на Луната, резултат = 383 хил. км.</a:t>
            </a:r>
            <a:endParaRPr lang="cs-CZ" dirty="0">
              <a:solidFill>
                <a:srgbClr val="C00000"/>
              </a:solidFill>
              <a:latin typeface="Calibri" panose="020F0502020204030204" pitchFamily="34" charset="0"/>
              <a:cs typeface="Calibri" panose="020F0502020204030204" pitchFamily="34" charset="0"/>
            </a:endParaRPr>
          </a:p>
        </p:txBody>
      </p:sp>
      <p:sp>
        <p:nvSpPr>
          <p:cNvPr id="16" name="Obdélník 15"/>
          <p:cNvSpPr/>
          <p:nvPr/>
        </p:nvSpPr>
        <p:spPr>
          <a:xfrm>
            <a:off x="261256" y="3815393"/>
            <a:ext cx="11399274" cy="646331"/>
          </a:xfrm>
          <a:prstGeom prst="rect">
            <a:avLst/>
          </a:prstGeom>
        </p:spPr>
        <p:txBody>
          <a:bodyPr wrap="none">
            <a:spAutoFit/>
          </a:bodyPr>
          <a:lstStyle/>
          <a:p>
            <a:pPr marL="285750" indent="-285750">
              <a:buFont typeface="Arial" panose="020B0604020202020204" pitchFamily="34" charset="0"/>
              <a:buChar char="•"/>
            </a:pPr>
            <a:r>
              <a:rPr lang="cs-CZ" dirty="0">
                <a:latin typeface="Calibri" panose="020F0502020204030204" pitchFamily="34" charset="0"/>
                <a:ea typeface="SimSun" panose="02010600030101010101" pitchFamily="2" charset="-122"/>
                <a:cs typeface="Calibri" panose="020F0502020204030204" pitchFamily="34" charset="0"/>
              </a:rPr>
              <a:t>Имайки предвид пълното слънчево затъмнение (= Луната има същия ъглов размер като Слънцето), оценка на </a:t>
            </a:r>
            <a:endParaRPr lang="bg-BG" dirty="0">
              <a:latin typeface="Calibri" panose="020F0502020204030204" pitchFamily="34" charset="0"/>
              <a:ea typeface="SimSun" panose="02010600030101010101" pitchFamily="2" charset="-122"/>
              <a:cs typeface="Calibri" panose="020F0502020204030204" pitchFamily="34" charset="0"/>
            </a:endParaRPr>
          </a:p>
          <a:p>
            <a:r>
              <a:rPr lang="cs-CZ" dirty="0">
                <a:latin typeface="Calibri" panose="020F0502020204030204" pitchFamily="34" charset="0"/>
                <a:ea typeface="SimSun" panose="02010600030101010101" pitchFamily="2" charset="-122"/>
                <a:cs typeface="Calibri" panose="020F0502020204030204" pitchFamily="34" charset="0"/>
              </a:rPr>
              <a:t>действителните размери на Луната.</a:t>
            </a:r>
            <a:endParaRPr lang="cs-CZ" dirty="0">
              <a:latin typeface="Calibri" panose="020F0502020204030204" pitchFamily="34" charset="0"/>
              <a:cs typeface="Calibri" panose="020F0502020204030204" pitchFamily="34" charset="0"/>
            </a:endParaRPr>
          </a:p>
        </p:txBody>
      </p:sp>
      <p:sp>
        <p:nvSpPr>
          <p:cNvPr id="17" name="Obdélník 16"/>
          <p:cNvSpPr/>
          <p:nvPr/>
        </p:nvSpPr>
        <p:spPr>
          <a:xfrm>
            <a:off x="457247" y="4372450"/>
            <a:ext cx="8733481" cy="369332"/>
          </a:xfrm>
          <a:prstGeom prst="rect">
            <a:avLst/>
          </a:prstGeom>
        </p:spPr>
        <p:txBody>
          <a:bodyPr wrap="none">
            <a:spAutoFit/>
          </a:bodyPr>
          <a:lstStyle/>
          <a:p>
            <a:r>
              <a:rPr lang="en-GB" dirty="0">
                <a:solidFill>
                  <a:srgbClr val="C00000"/>
                </a:solidFill>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 Използване на приблизителното отношение на малките ъгли, без тригонометрични функции, резултат = 1780 км.</a:t>
            </a:r>
            <a:endParaRPr lang="cs-CZ" dirty="0">
              <a:solidFill>
                <a:srgbClr val="C00000"/>
              </a:solidFill>
              <a:latin typeface="Calibri" panose="020F0502020204030204" pitchFamily="34" charset="0"/>
              <a:cs typeface="Calibri" panose="020F0502020204030204" pitchFamily="34" charset="0"/>
            </a:endParaRPr>
          </a:p>
        </p:txBody>
      </p:sp>
      <p:sp>
        <p:nvSpPr>
          <p:cNvPr id="20" name="Obdélník 19"/>
          <p:cNvSpPr/>
          <p:nvPr/>
        </p:nvSpPr>
        <p:spPr>
          <a:xfrm>
            <a:off x="261256" y="4659832"/>
            <a:ext cx="8202887" cy="369332"/>
          </a:xfrm>
          <a:prstGeom prst="rect">
            <a:avLst/>
          </a:prstGeom>
        </p:spPr>
        <p:txBody>
          <a:bodyPr wrap="none">
            <a:spAutoFit/>
          </a:bodyPr>
          <a:lstStyle/>
          <a:p>
            <a:pPr marL="285750" indent="-285750">
              <a:buFont typeface="Arial" panose="020B0604020202020204" pitchFamily="34" charset="0"/>
              <a:buChar char="•"/>
            </a:pPr>
            <a:r>
              <a:rPr lang="cs-CZ" dirty="0">
                <a:latin typeface="Calibri" panose="020F0502020204030204" pitchFamily="34" charset="0"/>
                <a:ea typeface="SimSun" panose="02010600030101010101" pitchFamily="2" charset="-122"/>
                <a:cs typeface="Calibri" panose="020F0502020204030204" pitchFamily="34" charset="0"/>
              </a:rPr>
              <a:t>Ъглов размер на Земята за наблюдател от Луната; площ на Земята, видима от Луната.</a:t>
            </a:r>
            <a:endParaRPr lang="cs-CZ" dirty="0">
              <a:latin typeface="Calibri" panose="020F0502020204030204" pitchFamily="34" charset="0"/>
              <a:cs typeface="Calibri" panose="020F0502020204030204" pitchFamily="34" charset="0"/>
            </a:endParaRPr>
          </a:p>
        </p:txBody>
      </p:sp>
      <p:sp>
        <p:nvSpPr>
          <p:cNvPr id="21" name="Obdélník 20"/>
          <p:cNvSpPr/>
          <p:nvPr/>
        </p:nvSpPr>
        <p:spPr>
          <a:xfrm>
            <a:off x="457247" y="4946057"/>
            <a:ext cx="11402056" cy="646331"/>
          </a:xfrm>
          <a:prstGeom prst="rect">
            <a:avLst/>
          </a:prstGeom>
        </p:spPr>
        <p:txBody>
          <a:bodyPr wrap="square">
            <a:spAutoFit/>
          </a:bodyPr>
          <a:lstStyle/>
          <a:p>
            <a:r>
              <a:rPr lang="en-GB" dirty="0">
                <a:solidFill>
                  <a:srgbClr val="C00000"/>
                </a:solidFill>
                <a:latin typeface="Calibri" panose="020F0502020204030204" pitchFamily="34" charset="0"/>
                <a:ea typeface="SimSun" panose="02010600030101010101" pitchFamily="2" charset="-122"/>
                <a:cs typeface="Calibri" panose="020F0502020204030204" pitchFamily="34" charset="0"/>
                <a:sym typeface="Wingdings" panose="05000000000000000000" pitchFamily="2" charset="2"/>
              </a:rPr>
              <a:t> Използване на приблизителното отношение на малките ъгли, без тригонометрични функции, резултат = 1°55‘; площ на сферичния връх и сравняване с площта на сферата, резултат = 49 %.</a:t>
            </a:r>
            <a:br>
              <a:rPr lang="cs-CZ" dirty="0">
                <a:solidFill>
                  <a:srgbClr val="C00000"/>
                </a:solidFill>
                <a:latin typeface="Calibri" panose="020F0502020204030204" pitchFamily="34" charset="0"/>
                <a:ea typeface="SimSun" panose="02010600030101010101" pitchFamily="2" charset="-122"/>
                <a:cs typeface="Calibri" panose="020F0502020204030204" pitchFamily="34" charset="0"/>
              </a:rPr>
            </a:br>
            <a:endParaRPr lang="cs-CZ"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96447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heckerboard(across)">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heckerboard(across)">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heckerboard(across)">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6" grpId="0"/>
      <p:bldP spid="17" grpId="0"/>
      <p:bldP spid="20"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1323439"/>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buClr>
                <a:srgbClr val="002060"/>
              </a:buClr>
              <a:buSzPct val="100000"/>
            </a:pPr>
            <a:r>
              <a:rPr lang="cs-CZ" sz="4000" u="sng" dirty="0">
                <a:solidFill>
                  <a:srgbClr val="02236A"/>
                </a:solidFill>
              </a:rPr>
              <a:t>Практическо упражнение: 5a.1.6 Какви са размерите на планетите?</a:t>
            </a:r>
          </a:p>
        </p:txBody>
      </p:sp>
      <p:sp>
        <p:nvSpPr>
          <p:cNvPr id="174" name="Shape 174"/>
          <p:cNvSpPr/>
          <p:nvPr/>
        </p:nvSpPr>
        <p:spPr>
          <a:xfrm>
            <a:off x="261256" y="3317882"/>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Модели на Слънце и планетите, калкулатор, електронни таблици, тебешир.</a:t>
            </a:r>
            <a:endParaRPr sz="2600" dirty="0">
              <a:solidFill>
                <a:srgbClr val="002060"/>
              </a:solidFill>
            </a:endParaRPr>
          </a:p>
        </p:txBody>
      </p:sp>
      <p:sp>
        <p:nvSpPr>
          <p:cNvPr id="175" name="Shape 175"/>
          <p:cNvSpPr/>
          <p:nvPr/>
        </p:nvSpPr>
        <p:spPr>
          <a:xfrm>
            <a:off x="249958" y="4212401"/>
            <a:ext cx="11685322"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Разбиране на разнообразните размери на планетите </a:t>
            </a:r>
            <a:r>
              <a:rPr lang="bg-BG" sz="2600" dirty="0">
                <a:solidFill>
                  <a:srgbClr val="002060"/>
                </a:solidFill>
              </a:rPr>
              <a:t>от</a:t>
            </a:r>
            <a:r>
              <a:rPr lang="cs-CZ" sz="2600" dirty="0">
                <a:solidFill>
                  <a:srgbClr val="002060"/>
                </a:solidFill>
              </a:rPr>
              <a:t> Слънчевата система; придобиване на компетентност за възприемане на размерите и разстоянията в Слънчевата система;</a:t>
            </a:r>
          </a:p>
        </p:txBody>
      </p:sp>
      <p:sp>
        <p:nvSpPr>
          <p:cNvPr id="176" name="Shape 176"/>
          <p:cNvSpPr/>
          <p:nvPr/>
        </p:nvSpPr>
        <p:spPr>
          <a:xfrm>
            <a:off x="249958" y="2086722"/>
            <a:ext cx="11685322"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Задачата е фокусирана върху изчисляване размера на моделите на планетите, който следва да съответства на реалните размери на планетите </a:t>
            </a:r>
            <a:r>
              <a:rPr lang="bg-BG" sz="2600" dirty="0">
                <a:solidFill>
                  <a:srgbClr val="002060"/>
                </a:solidFill>
              </a:rPr>
              <a:t>от</a:t>
            </a:r>
            <a:r>
              <a:rPr lang="cs-CZ" sz="2600" dirty="0">
                <a:solidFill>
                  <a:srgbClr val="002060"/>
                </a:solidFill>
              </a:rPr>
              <a:t> Слънчевата система.</a:t>
            </a:r>
            <a:endParaRPr sz="2600" dirty="0">
              <a:solidFill>
                <a:srgbClr val="002060"/>
              </a:solidFill>
            </a:endParaRPr>
          </a:p>
        </p:txBody>
      </p:sp>
    </p:spTree>
    <p:extLst>
      <p:ext uri="{BB962C8B-B14F-4D97-AF65-F5344CB8AC3E}">
        <p14:creationId xmlns:p14="http://schemas.microsoft.com/office/powerpoint/2010/main" val="7612392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30765"/>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buClr>
                <a:srgbClr val="002060"/>
              </a:buClr>
              <a:buSzPct val="100000"/>
            </a:pPr>
            <a:r>
              <a:rPr lang="cs-CZ" sz="3800" u="sng" dirty="0">
                <a:solidFill>
                  <a:srgbClr val="02236A"/>
                </a:solidFill>
              </a:rPr>
              <a:t>Практическо упражнение: 5a.1.6 Какви са размерите на планетите?</a:t>
            </a:r>
          </a:p>
        </p:txBody>
      </p:sp>
      <p:sp>
        <p:nvSpPr>
          <p:cNvPr id="2" name="Obdélník 1"/>
          <p:cNvSpPr/>
          <p:nvPr/>
        </p:nvSpPr>
        <p:spPr>
          <a:xfrm>
            <a:off x="261256" y="2279243"/>
            <a:ext cx="1598515" cy="646331"/>
          </a:xfrm>
          <a:prstGeom prst="rect">
            <a:avLst/>
          </a:prstGeom>
        </p:spPr>
        <p:txBody>
          <a:bodyPr wrap="none">
            <a:spAutoFit/>
          </a:bodyPr>
          <a:lstStyle/>
          <a:p>
            <a:pPr algn="ctr"/>
            <a:r>
              <a:rPr lang="cs-CZ" dirty="0">
                <a:latin typeface="Calibri" panose="020F0502020204030204" pitchFamily="34" charset="0"/>
                <a:ea typeface="Times New Roman" panose="02020603050405020304" pitchFamily="18" charset="0"/>
                <a:cs typeface="Calibri" panose="020F0502020204030204" pitchFamily="34" charset="0"/>
              </a:rPr>
              <a:t>Модел на Юпитер</a:t>
            </a:r>
          </a:p>
          <a:p>
            <a:pPr algn="ctr"/>
            <a:r>
              <a:rPr lang="cs-CZ" dirty="0">
                <a:latin typeface="Calibri" panose="020F0502020204030204" pitchFamily="34" charset="0"/>
                <a:ea typeface="Times New Roman" panose="02020603050405020304" pitchFamily="18" charset="0"/>
                <a:cs typeface="Calibri" panose="020F0502020204030204" pitchFamily="34" charset="0"/>
              </a:rPr>
              <a:t>- като основа</a:t>
            </a:r>
            <a:endParaRPr lang="cs-CZ" dirty="0">
              <a:latin typeface="Calibri" panose="020F0502020204030204" pitchFamily="34" charset="0"/>
              <a:cs typeface="Calibri" panose="020F0502020204030204" pitchFamily="34" charset="0"/>
            </a:endParaRPr>
          </a:p>
        </p:txBody>
      </p:sp>
      <p:grpSp>
        <p:nvGrpSpPr>
          <p:cNvPr id="6" name="Skupina 5"/>
          <p:cNvGrpSpPr/>
          <p:nvPr/>
        </p:nvGrpSpPr>
        <p:grpSpPr>
          <a:xfrm>
            <a:off x="481677" y="3165529"/>
            <a:ext cx="936000" cy="2176609"/>
            <a:chOff x="6608375" y="2041966"/>
            <a:chExt cx="936000" cy="2176609"/>
          </a:xfrm>
        </p:grpSpPr>
        <p:pic>
          <p:nvPicPr>
            <p:cNvPr id="12" name="Obrázek 11"/>
            <p:cNvPicPr>
              <a:picLocks noChangeAspect="1"/>
            </p:cNvPicPr>
            <p:nvPr/>
          </p:nvPicPr>
          <p:blipFill>
            <a:blip r:embed="rId4"/>
            <a:stretch>
              <a:fillRect/>
            </a:stretch>
          </p:blipFill>
          <p:spPr>
            <a:xfrm>
              <a:off x="6703679" y="3591074"/>
              <a:ext cx="745395" cy="627501"/>
            </a:xfrm>
            <a:prstGeom prst="rect">
              <a:avLst/>
            </a:prstGeom>
          </p:spPr>
        </p:pic>
        <p:pic>
          <p:nvPicPr>
            <p:cNvPr id="13" name="Picture 6" descr="Špejle 30 cm bambus hrocené, 200ks"/>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5929" r="59039"/>
            <a:stretch/>
          </p:blipFill>
          <p:spPr bwMode="auto">
            <a:xfrm rot="9960000">
              <a:off x="6781490" y="2041966"/>
              <a:ext cx="589773" cy="1767037"/>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p:cNvPicPr>
              <a:picLocks noChangeAspect="1"/>
            </p:cNvPicPr>
            <p:nvPr/>
          </p:nvPicPr>
          <p:blipFill>
            <a:blip r:embed="rId6" cstate="print">
              <a:clrChange>
                <a:clrFrom>
                  <a:srgbClr val="000000"/>
                </a:clrFrom>
                <a:clrTo>
                  <a:srgbClr val="000000">
                    <a:alpha val="0"/>
                  </a:srgbClr>
                </a:clrTo>
              </a:clrChange>
            </a:blip>
            <a:stretch>
              <a:fillRect/>
            </a:stretch>
          </p:blipFill>
          <p:spPr>
            <a:xfrm rot="180000">
              <a:off x="6608375" y="2267754"/>
              <a:ext cx="936000" cy="928251"/>
            </a:xfrm>
            <a:prstGeom prst="rect">
              <a:avLst/>
            </a:prstGeom>
          </p:spPr>
        </p:pic>
      </p:grpSp>
      <p:sp>
        <p:nvSpPr>
          <p:cNvPr id="7" name="Obdélník 6"/>
          <p:cNvSpPr/>
          <p:nvPr/>
        </p:nvSpPr>
        <p:spPr>
          <a:xfrm>
            <a:off x="1587482" y="1925861"/>
            <a:ext cx="7244291" cy="369332"/>
          </a:xfrm>
          <a:prstGeom prst="rect">
            <a:avLst/>
          </a:prstGeom>
        </p:spPr>
        <p:txBody>
          <a:bodyPr wrap="none">
            <a:spAutoFit/>
          </a:bodyPr>
          <a:lstStyle/>
          <a:p>
            <a:pPr marL="285750" indent="-285750">
              <a:buFont typeface="Arial" panose="020B0604020202020204" pitchFamily="34" charset="0"/>
              <a:buChar char="•"/>
            </a:pPr>
            <a:r>
              <a:rPr lang="cs-CZ" dirty="0">
                <a:latin typeface="Calibri" panose="020F0502020204030204" pitchFamily="34" charset="0"/>
                <a:ea typeface="Times New Roman" panose="02020603050405020304" pitchFamily="18" charset="0"/>
                <a:cs typeface="Calibri" panose="020F0502020204030204" pitchFamily="34" charset="0"/>
              </a:rPr>
              <a:t>Изчислете колко големи ще бъдат моделите на другите планети и Слънцето. </a:t>
            </a:r>
            <a:endParaRPr lang="cs-CZ" dirty="0">
              <a:latin typeface="Calibri" panose="020F0502020204030204" pitchFamily="34" charset="0"/>
              <a:cs typeface="Calibri" panose="020F0502020204030204" pitchFamily="34" charset="0"/>
            </a:endParaRPr>
          </a:p>
        </p:txBody>
      </p:sp>
      <p:graphicFrame>
        <p:nvGraphicFramePr>
          <p:cNvPr id="16" name="Tabulka 15"/>
          <p:cNvGraphicFramePr>
            <a:graphicFrameLocks noGrp="1"/>
          </p:cNvGraphicFramePr>
          <p:nvPr>
            <p:extLst>
              <p:ext uri="{D42A27DB-BD31-4B8C-83A1-F6EECF244321}">
                <p14:modId xmlns:p14="http://schemas.microsoft.com/office/powerpoint/2010/main" val="2307444274"/>
              </p:ext>
            </p:extLst>
          </p:nvPr>
        </p:nvGraphicFramePr>
        <p:xfrm>
          <a:off x="2106355" y="2390063"/>
          <a:ext cx="5706537" cy="3131660"/>
        </p:xfrm>
        <a:graphic>
          <a:graphicData uri="http://schemas.openxmlformats.org/drawingml/2006/table">
            <a:tbl>
              <a:tblPr firstRow="1" bandRow="1">
                <a:tableStyleId>{08FB837D-C827-4EFA-A057-4D05807E0F7C}</a:tableStyleId>
              </a:tblPr>
              <a:tblGrid>
                <a:gridCol w="1557870">
                  <a:extLst>
                    <a:ext uri="{9D8B030D-6E8A-4147-A177-3AD203B41FA5}">
                      <a16:colId xmlns:a16="http://schemas.microsoft.com/office/drawing/2014/main" val="3870190147"/>
                    </a:ext>
                  </a:extLst>
                </a:gridCol>
                <a:gridCol w="1828800">
                  <a:extLst>
                    <a:ext uri="{9D8B030D-6E8A-4147-A177-3AD203B41FA5}">
                      <a16:colId xmlns:a16="http://schemas.microsoft.com/office/drawing/2014/main" val="1695953086"/>
                    </a:ext>
                  </a:extLst>
                </a:gridCol>
                <a:gridCol w="2319867">
                  <a:extLst>
                    <a:ext uri="{9D8B030D-6E8A-4147-A177-3AD203B41FA5}">
                      <a16:colId xmlns:a16="http://schemas.microsoft.com/office/drawing/2014/main" val="1976651806"/>
                    </a:ext>
                  </a:extLst>
                </a:gridCol>
              </a:tblGrid>
              <a:tr h="313166">
                <a:tc>
                  <a:txBody>
                    <a:bodyPr/>
                    <a:lstStyle/>
                    <a:p>
                      <a:pPr algn="ctr"/>
                      <a:r>
                        <a:rPr lang="cs-CZ" dirty="0"/>
                        <a:t>Име на обекта</a:t>
                      </a:r>
                    </a:p>
                  </a:txBody>
                  <a:tcPr/>
                </a:tc>
                <a:tc>
                  <a:txBody>
                    <a:bodyPr/>
                    <a:lstStyle/>
                    <a:p>
                      <a:pPr algn="ctr"/>
                      <a:r>
                        <a:rPr lang="cs-CZ" dirty="0"/>
                        <a:t>Размер (Земя = 1)</a:t>
                      </a:r>
                    </a:p>
                  </a:txBody>
                  <a:tcPr/>
                </a:tc>
                <a:tc>
                  <a:txBody>
                    <a:bodyPr/>
                    <a:lstStyle/>
                    <a:p>
                      <a:pPr algn="ctr"/>
                      <a:r>
                        <a:rPr lang="cs-CZ" dirty="0"/>
                        <a:t>Разстояние от Слънцето</a:t>
                      </a:r>
                    </a:p>
                  </a:txBody>
                  <a:tcPr/>
                </a:tc>
                <a:extLst>
                  <a:ext uri="{0D108BD9-81ED-4DB2-BD59-A6C34878D82A}">
                    <a16:rowId xmlns:a16="http://schemas.microsoft.com/office/drawing/2014/main" val="2789035813"/>
                  </a:ext>
                </a:extLst>
              </a:tr>
              <a:tr h="313166">
                <a:tc>
                  <a:txBody>
                    <a:bodyPr/>
                    <a:lstStyle/>
                    <a:p>
                      <a:pPr algn="ctr"/>
                      <a:r>
                        <a:rPr lang="cs-CZ" dirty="0"/>
                        <a:t>Слънце</a:t>
                      </a:r>
                    </a:p>
                  </a:txBody>
                  <a:tcPr/>
                </a:tc>
                <a:tc>
                  <a:txBody>
                    <a:bodyPr/>
                    <a:lstStyle/>
                    <a:p>
                      <a:pPr algn="ctr"/>
                      <a:r>
                        <a:rPr lang="cs-CZ" dirty="0"/>
                        <a:t>109×  20 см</a:t>
                      </a:r>
                    </a:p>
                  </a:txBody>
                  <a:tcPr/>
                </a:tc>
                <a:tc>
                  <a:txBody>
                    <a:bodyPr/>
                    <a:lstStyle/>
                    <a:p>
                      <a:pPr algn="ctr"/>
                      <a:r>
                        <a:rPr lang="cs-CZ" dirty="0"/>
                        <a:t>-</a:t>
                      </a:r>
                    </a:p>
                  </a:txBody>
                  <a:tcPr/>
                </a:tc>
                <a:extLst>
                  <a:ext uri="{0D108BD9-81ED-4DB2-BD59-A6C34878D82A}">
                    <a16:rowId xmlns:a16="http://schemas.microsoft.com/office/drawing/2014/main" val="219518336"/>
                  </a:ext>
                </a:extLst>
              </a:tr>
              <a:tr h="313166">
                <a:tc>
                  <a:txBody>
                    <a:bodyPr/>
                    <a:lstStyle/>
                    <a:p>
                      <a:pPr algn="ctr"/>
                      <a:r>
                        <a:rPr lang="cs-CZ" dirty="0"/>
                        <a:t>Меркурий</a:t>
                      </a:r>
                    </a:p>
                  </a:txBody>
                  <a:tcPr/>
                </a:tc>
                <a:tc>
                  <a:txBody>
                    <a:bodyPr/>
                    <a:lstStyle/>
                    <a:p>
                      <a:pPr algn="ctr"/>
                      <a:r>
                        <a:rPr lang="cs-CZ" dirty="0"/>
                        <a:t>0,38×  0,7 мм</a:t>
                      </a:r>
                    </a:p>
                  </a:txBody>
                  <a:tcPr/>
                </a:tc>
                <a:tc>
                  <a:txBody>
                    <a:bodyPr/>
                    <a:lstStyle/>
                    <a:p>
                      <a:pPr algn="ctr"/>
                      <a:r>
                        <a:rPr lang="cs-CZ" dirty="0"/>
                        <a:t>0,4 au  8 м</a:t>
                      </a:r>
                    </a:p>
                  </a:txBody>
                  <a:tcPr/>
                </a:tc>
                <a:extLst>
                  <a:ext uri="{0D108BD9-81ED-4DB2-BD59-A6C34878D82A}">
                    <a16:rowId xmlns:a16="http://schemas.microsoft.com/office/drawing/2014/main" val="3675666282"/>
                  </a:ext>
                </a:extLst>
              </a:tr>
              <a:tr h="313166">
                <a:tc>
                  <a:txBody>
                    <a:bodyPr/>
                    <a:lstStyle/>
                    <a:p>
                      <a:pPr algn="ctr"/>
                      <a:r>
                        <a:rPr lang="cs-CZ" dirty="0"/>
                        <a:t>Венера</a:t>
                      </a:r>
                    </a:p>
                  </a:txBody>
                  <a:tcPr/>
                </a:tc>
                <a:tc>
                  <a:txBody>
                    <a:bodyPr/>
                    <a:lstStyle/>
                    <a:p>
                      <a:pPr algn="ctr"/>
                      <a:r>
                        <a:rPr lang="cs-CZ" dirty="0"/>
                        <a:t>0,95×  1,7 мм</a:t>
                      </a:r>
                    </a:p>
                  </a:txBody>
                  <a:tcPr/>
                </a:tc>
                <a:tc>
                  <a:txBody>
                    <a:bodyPr/>
                    <a:lstStyle/>
                    <a:p>
                      <a:pPr algn="ctr"/>
                      <a:r>
                        <a:rPr lang="cs-CZ" dirty="0"/>
                        <a:t>0,7 au  15 м</a:t>
                      </a:r>
                    </a:p>
                  </a:txBody>
                  <a:tcPr/>
                </a:tc>
                <a:extLst>
                  <a:ext uri="{0D108BD9-81ED-4DB2-BD59-A6C34878D82A}">
                    <a16:rowId xmlns:a16="http://schemas.microsoft.com/office/drawing/2014/main" val="2698532853"/>
                  </a:ext>
                </a:extLst>
              </a:tr>
              <a:tr h="313166">
                <a:tc>
                  <a:txBody>
                    <a:bodyPr/>
                    <a:lstStyle/>
                    <a:p>
                      <a:pPr algn="ctr"/>
                      <a:r>
                        <a:rPr lang="cs-CZ" dirty="0"/>
                        <a:t>Земя</a:t>
                      </a:r>
                    </a:p>
                  </a:txBody>
                  <a:tcPr/>
                </a:tc>
                <a:tc>
                  <a:txBody>
                    <a:bodyPr/>
                    <a:lstStyle/>
                    <a:p>
                      <a:pPr algn="ctr"/>
                      <a:r>
                        <a:rPr lang="cs-CZ" dirty="0"/>
                        <a:t>1,0×  1,8 мм</a:t>
                      </a:r>
                    </a:p>
                  </a:txBody>
                  <a:tcPr/>
                </a:tc>
                <a:tc>
                  <a:txBody>
                    <a:bodyPr/>
                    <a:lstStyle/>
                    <a:p>
                      <a:pPr algn="ctr"/>
                      <a:r>
                        <a:rPr lang="cs-CZ" dirty="0"/>
                        <a:t>1,0 au  21 м</a:t>
                      </a:r>
                    </a:p>
                  </a:txBody>
                  <a:tcPr/>
                </a:tc>
                <a:extLst>
                  <a:ext uri="{0D108BD9-81ED-4DB2-BD59-A6C34878D82A}">
                    <a16:rowId xmlns:a16="http://schemas.microsoft.com/office/drawing/2014/main" val="4145898453"/>
                  </a:ext>
                </a:extLst>
              </a:tr>
              <a:tr h="313166">
                <a:tc>
                  <a:txBody>
                    <a:bodyPr/>
                    <a:lstStyle/>
                    <a:p>
                      <a:pPr algn="ctr"/>
                      <a:r>
                        <a:rPr lang="cs-CZ" dirty="0"/>
                        <a:t>Марс</a:t>
                      </a:r>
                    </a:p>
                  </a:txBody>
                  <a:tcPr/>
                </a:tc>
                <a:tc>
                  <a:txBody>
                    <a:bodyPr/>
                    <a:lstStyle/>
                    <a:p>
                      <a:pPr algn="ctr"/>
                      <a:r>
                        <a:rPr lang="cs-CZ" dirty="0"/>
                        <a:t>0,53×  1 мм</a:t>
                      </a:r>
                    </a:p>
                  </a:txBody>
                  <a:tcPr/>
                </a:tc>
                <a:tc>
                  <a:txBody>
                    <a:bodyPr/>
                    <a:lstStyle/>
                    <a:p>
                      <a:pPr algn="ctr"/>
                      <a:r>
                        <a:rPr lang="cs-CZ" dirty="0"/>
                        <a:t>1,5 au  31 м</a:t>
                      </a:r>
                    </a:p>
                  </a:txBody>
                  <a:tcPr/>
                </a:tc>
                <a:extLst>
                  <a:ext uri="{0D108BD9-81ED-4DB2-BD59-A6C34878D82A}">
                    <a16:rowId xmlns:a16="http://schemas.microsoft.com/office/drawing/2014/main" val="3888199027"/>
                  </a:ext>
                </a:extLst>
              </a:tr>
              <a:tr h="313166">
                <a:tc>
                  <a:txBody>
                    <a:bodyPr/>
                    <a:lstStyle/>
                    <a:p>
                      <a:pPr algn="ctr"/>
                      <a:r>
                        <a:rPr lang="cs-CZ" dirty="0"/>
                        <a:t>Юпитер</a:t>
                      </a:r>
                    </a:p>
                  </a:txBody>
                  <a:tcPr/>
                </a:tc>
                <a:tc>
                  <a:txBody>
                    <a:bodyPr/>
                    <a:lstStyle/>
                    <a:p>
                      <a:pPr algn="ctr"/>
                      <a:r>
                        <a:rPr lang="cs-CZ" dirty="0"/>
                        <a:t>11×  20 мм</a:t>
                      </a:r>
                    </a:p>
                  </a:txBody>
                  <a:tcPr/>
                </a:tc>
                <a:tc>
                  <a:txBody>
                    <a:bodyPr/>
                    <a:lstStyle/>
                    <a:p>
                      <a:pPr algn="ctr"/>
                      <a:r>
                        <a:rPr lang="cs-CZ" dirty="0"/>
                        <a:t>5,2 au  109 м</a:t>
                      </a:r>
                    </a:p>
                  </a:txBody>
                  <a:tcPr/>
                </a:tc>
                <a:extLst>
                  <a:ext uri="{0D108BD9-81ED-4DB2-BD59-A6C34878D82A}">
                    <a16:rowId xmlns:a16="http://schemas.microsoft.com/office/drawing/2014/main" val="3980710672"/>
                  </a:ext>
                </a:extLst>
              </a:tr>
              <a:tr h="313166">
                <a:tc>
                  <a:txBody>
                    <a:bodyPr/>
                    <a:lstStyle/>
                    <a:p>
                      <a:pPr algn="ctr"/>
                      <a:r>
                        <a:rPr lang="cs-CZ" dirty="0"/>
                        <a:t>Сатурн</a:t>
                      </a:r>
                    </a:p>
                  </a:txBody>
                  <a:tcPr/>
                </a:tc>
                <a:tc>
                  <a:txBody>
                    <a:bodyPr/>
                    <a:lstStyle/>
                    <a:p>
                      <a:pPr algn="ctr"/>
                      <a:r>
                        <a:rPr lang="cs-CZ" dirty="0"/>
                        <a:t>9,3×  17 мм</a:t>
                      </a:r>
                    </a:p>
                  </a:txBody>
                  <a:tcPr/>
                </a:tc>
                <a:tc>
                  <a:txBody>
                    <a:bodyPr/>
                    <a:lstStyle/>
                    <a:p>
                      <a:pPr algn="ctr"/>
                      <a:r>
                        <a:rPr lang="cs-CZ" dirty="0"/>
                        <a:t>9,5 au  199 м</a:t>
                      </a:r>
                    </a:p>
                  </a:txBody>
                  <a:tcPr/>
                </a:tc>
                <a:extLst>
                  <a:ext uri="{0D108BD9-81ED-4DB2-BD59-A6C34878D82A}">
                    <a16:rowId xmlns:a16="http://schemas.microsoft.com/office/drawing/2014/main" val="3533419095"/>
                  </a:ext>
                </a:extLst>
              </a:tr>
              <a:tr h="313166">
                <a:tc>
                  <a:txBody>
                    <a:bodyPr/>
                    <a:lstStyle/>
                    <a:p>
                      <a:pPr algn="ctr"/>
                      <a:r>
                        <a:rPr lang="cs-CZ" dirty="0"/>
                        <a:t>Уран</a:t>
                      </a:r>
                    </a:p>
                  </a:txBody>
                  <a:tcPr/>
                </a:tc>
                <a:tc>
                  <a:txBody>
                    <a:bodyPr/>
                    <a:lstStyle/>
                    <a:p>
                      <a:pPr algn="ctr"/>
                      <a:r>
                        <a:rPr lang="cs-CZ" dirty="0"/>
                        <a:t>4,0×  7,3 мм</a:t>
                      </a:r>
                    </a:p>
                  </a:txBody>
                  <a:tcPr/>
                </a:tc>
                <a:tc>
                  <a:txBody>
                    <a:bodyPr/>
                    <a:lstStyle/>
                    <a:p>
                      <a:pPr algn="ctr"/>
                      <a:r>
                        <a:rPr lang="cs-CZ" dirty="0"/>
                        <a:t>20 au  420 м</a:t>
                      </a:r>
                    </a:p>
                  </a:txBody>
                  <a:tcPr/>
                </a:tc>
                <a:extLst>
                  <a:ext uri="{0D108BD9-81ED-4DB2-BD59-A6C34878D82A}">
                    <a16:rowId xmlns:a16="http://schemas.microsoft.com/office/drawing/2014/main" val="126304557"/>
                  </a:ext>
                </a:extLst>
              </a:tr>
              <a:tr h="313166">
                <a:tc>
                  <a:txBody>
                    <a:bodyPr/>
                    <a:lstStyle/>
                    <a:p>
                      <a:pPr algn="ctr"/>
                      <a:r>
                        <a:rPr lang="cs-CZ" dirty="0"/>
                        <a:t>Нептун</a:t>
                      </a:r>
                    </a:p>
                  </a:txBody>
                  <a:tcPr/>
                </a:tc>
                <a:tc>
                  <a:txBody>
                    <a:bodyPr/>
                    <a:lstStyle/>
                    <a:p>
                      <a:pPr algn="ctr"/>
                      <a:r>
                        <a:rPr lang="cs-CZ" dirty="0"/>
                        <a:t>3,9×  7,1 мм</a:t>
                      </a:r>
                    </a:p>
                  </a:txBody>
                  <a:tcPr/>
                </a:tc>
                <a:tc>
                  <a:txBody>
                    <a:bodyPr/>
                    <a:lstStyle/>
                    <a:p>
                      <a:pPr algn="ctr"/>
                      <a:r>
                        <a:rPr lang="cs-CZ" dirty="0"/>
                        <a:t>30 au  629 м</a:t>
                      </a:r>
                    </a:p>
                  </a:txBody>
                  <a:tcPr/>
                </a:tc>
                <a:extLst>
                  <a:ext uri="{0D108BD9-81ED-4DB2-BD59-A6C34878D82A}">
                    <a16:rowId xmlns:a16="http://schemas.microsoft.com/office/drawing/2014/main" val="2587303524"/>
                  </a:ext>
                </a:extLst>
              </a:tr>
            </a:tbl>
          </a:graphicData>
        </a:graphic>
      </p:graphicFrame>
      <p:sp>
        <p:nvSpPr>
          <p:cNvPr id="17" name="TextovéPole 16"/>
          <p:cNvSpPr txBox="1"/>
          <p:nvPr/>
        </p:nvSpPr>
        <p:spPr>
          <a:xfrm>
            <a:off x="7967114" y="2597421"/>
            <a:ext cx="4085412" cy="230832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размер на модела на Юпитер (20 мм)</a:t>
            </a:r>
          </a:p>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реални размери на Юпитер (143 хил. км)</a:t>
            </a:r>
          </a:p>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мащаб на разстоянието 1 см = 71 500 км</a:t>
            </a:r>
          </a:p>
          <a:p>
            <a:pPr marL="0" marR="0" indent="0" algn="l" defTabSz="914400" rtl="0" fontAlgn="auto" latinLnBrk="1" hangingPunct="0">
              <a:lnSpc>
                <a:spcPct val="100000"/>
              </a:lnSpc>
              <a:spcBef>
                <a:spcPts val="0"/>
              </a:spcBef>
              <a:spcAft>
                <a:spcPts val="0"/>
              </a:spcAft>
              <a:buClrTx/>
              <a:buSzTx/>
              <a:buFontTx/>
              <a:buNone/>
              <a:tabLst/>
            </a:pP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lang="en-GB" dirty="0">
                <a:solidFill>
                  <a:srgbClr val="000000"/>
                </a:solidFill>
              </a:rPr>
              <a:t>пример за Земята:</a:t>
            </a:r>
            <a:r>
              <a:rPr lang="cs-CZ" dirty="0">
                <a:solidFill>
                  <a:srgbClr val="000000"/>
                </a:solidFill>
              </a:rPr>
              <a:t> </a:t>
            </a:r>
          </a:p>
          <a:p>
            <a:pPr marL="0" marR="0" indent="0" algn="l" defTabSz="914400" rtl="0" fontAlgn="auto" latinLnBrk="1" hangingPunct="0">
              <a:lnSpc>
                <a:spcPct val="100000"/>
              </a:lnSpc>
              <a:spcBef>
                <a:spcPts val="0"/>
              </a:spcBef>
              <a:spcAft>
                <a:spcPts val="0"/>
              </a:spcAft>
              <a:buClrTx/>
              <a:buSzTx/>
              <a:buFontTx/>
              <a:buNone/>
              <a:tabLst/>
            </a:pPr>
            <a:r>
              <a:rPr lang="cs-CZ" dirty="0">
                <a:solidFill>
                  <a:srgbClr val="000000"/>
                </a:solidFill>
              </a:rPr>
              <a:t>	1 au = 150 мил. км</a:t>
            </a:r>
          </a:p>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	</a:t>
            </a:r>
            <a:r>
              <a:rPr lang="cs-CZ" dirty="0">
                <a:solidFill>
                  <a:srgbClr val="000000"/>
                </a:solidFill>
              </a:rPr>
              <a:t>150 000 000 / 71 500 ~ 2 100 см</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Tree>
    <p:extLst>
      <p:ext uri="{BB962C8B-B14F-4D97-AF65-F5344CB8AC3E}">
        <p14:creationId xmlns:p14="http://schemas.microsoft.com/office/powerpoint/2010/main" val="63422846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715597"/>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buClr>
                <a:srgbClr val="002060"/>
              </a:buClr>
              <a:buSzPct val="100000"/>
            </a:pPr>
            <a:r>
              <a:rPr lang="cs-CZ" sz="3800" u="sng" dirty="0">
                <a:solidFill>
                  <a:srgbClr val="02236A"/>
                </a:solidFill>
              </a:rPr>
              <a:t>Практическо упражнение: 5a.2.1 Траектории на планетите-джуджета</a:t>
            </a:r>
            <a:endParaRPr lang="pl-PL" sz="3800" dirty="0">
              <a:solidFill>
                <a:srgbClr val="002060"/>
              </a:solidFill>
            </a:endParaRPr>
          </a:p>
        </p:txBody>
      </p:sp>
      <p:sp>
        <p:nvSpPr>
          <p:cNvPr id="174" name="Shape 174"/>
          <p:cNvSpPr/>
          <p:nvPr/>
        </p:nvSpPr>
        <p:spPr>
          <a:xfrm>
            <a:off x="261256" y="3535048"/>
            <a:ext cx="11930744" cy="47705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2500" dirty="0">
                <a:solidFill>
                  <a:srgbClr val="002060"/>
                </a:solidFill>
              </a:rPr>
              <a:t>Материали и инструменти: Калкулатор, табличен процесор, енциклопедия (интернет).</a:t>
            </a:r>
            <a:endParaRPr sz="2500" dirty="0">
              <a:solidFill>
                <a:srgbClr val="002060"/>
              </a:solidFill>
            </a:endParaRPr>
          </a:p>
        </p:txBody>
      </p:sp>
      <p:sp>
        <p:nvSpPr>
          <p:cNvPr id="175" name="Shape 175"/>
          <p:cNvSpPr/>
          <p:nvPr/>
        </p:nvSpPr>
        <p:spPr>
          <a:xfrm>
            <a:off x="261256" y="3995289"/>
            <a:ext cx="11685322" cy="169277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2500" dirty="0">
                <a:solidFill>
                  <a:srgbClr val="002060"/>
                </a:solidFill>
              </a:rPr>
              <a:t>Процедура: Учениците ще се запознаят с изчисляване разстоянията в перихелий и афелий и следва да заключат, че сборът от разстоянията в перихелий и в афелий е равен на два пъти размера на основната полуос. Влиянието на наклона на орбитата е включен в следващия раздел.</a:t>
            </a:r>
          </a:p>
        </p:txBody>
      </p:sp>
      <p:sp>
        <p:nvSpPr>
          <p:cNvPr id="176" name="Shape 176"/>
          <p:cNvSpPr/>
          <p:nvPr/>
        </p:nvSpPr>
        <p:spPr>
          <a:xfrm>
            <a:off x="249958" y="1900062"/>
            <a:ext cx="11685322" cy="169277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2500" dirty="0">
                <a:solidFill>
                  <a:srgbClr val="002060"/>
                </a:solidFill>
              </a:rPr>
              <a:t>Методическа част: Задачата е фокусирана върху изчисляването на параметрите на орбитите на планетите-джуджета, разстоянията в перихелий и афелий, и последващото подреждане на небесните обекти според разстоянието им от Слънцето. Във втората част на задачата се използват тригонометрични функции.</a:t>
            </a:r>
            <a:endParaRPr sz="2500" dirty="0">
              <a:solidFill>
                <a:srgbClr val="002060"/>
              </a:solidFill>
            </a:endParaRPr>
          </a:p>
        </p:txBody>
      </p:sp>
    </p:spTree>
    <p:extLst>
      <p:ext uri="{BB962C8B-B14F-4D97-AF65-F5344CB8AC3E}">
        <p14:creationId xmlns:p14="http://schemas.microsoft.com/office/powerpoint/2010/main" val="358684618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12938"/>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buClr>
                <a:srgbClr val="002060"/>
              </a:buClr>
              <a:buSzPct val="100000"/>
            </a:pPr>
            <a:r>
              <a:rPr lang="cs-CZ" sz="3800" u="sng" dirty="0">
                <a:solidFill>
                  <a:srgbClr val="02236A"/>
                </a:solidFill>
              </a:rPr>
              <a:t>Практическо упражнение: 5a.2.1 Траектории на планетите-джуджета</a:t>
            </a:r>
            <a:endParaRPr lang="pl-PL" sz="3800" dirty="0">
              <a:solidFill>
                <a:srgbClr val="002060"/>
              </a:solidFill>
            </a:endParaRPr>
          </a:p>
        </p:txBody>
      </p:sp>
      <p:sp>
        <p:nvSpPr>
          <p:cNvPr id="11" name="Obdélník 10">
            <a:extLst>
              <a:ext uri="{FF2B5EF4-FFF2-40B4-BE49-F238E27FC236}">
                <a16:creationId xmlns:a16="http://schemas.microsoft.com/office/drawing/2014/main" id="{FEB8B87E-9F15-406C-A914-62BC615C5E0E}"/>
              </a:ext>
            </a:extLst>
          </p:cNvPr>
          <p:cNvSpPr/>
          <p:nvPr/>
        </p:nvSpPr>
        <p:spPr>
          <a:xfrm>
            <a:off x="261256" y="3944875"/>
            <a:ext cx="7808304" cy="1600438"/>
          </a:xfrm>
          <a:prstGeom prst="rect">
            <a:avLst/>
          </a:prstGeom>
        </p:spPr>
        <p:txBody>
          <a:bodyPr wrap="square">
            <a:spAutoFit/>
          </a:bodyPr>
          <a:lstStyle/>
          <a:p>
            <a:pPr algn="just">
              <a:spcBef>
                <a:spcPts val="600"/>
              </a:spcBef>
              <a:spcAft>
                <a:spcPts val="600"/>
              </a:spcAft>
            </a:pPr>
            <a:r>
              <a:rPr lang="cs-CZ" sz="1700" dirty="0">
                <a:solidFill>
                  <a:schemeClr val="tx1"/>
                </a:solidFill>
                <a:latin typeface="Calibri" panose="020F0502020204030204" pitchFamily="34" charset="0"/>
                <a:ea typeface="Times New Roman" panose="02020603050405020304" pitchFamily="18" charset="0"/>
                <a:cs typeface="Calibri" panose="020F0502020204030204" pitchFamily="34" charset="0"/>
              </a:rPr>
              <a:t>Разстояние в перихелий (за Церера) rP = a (1 – e) = 2,77 (1 – 0,0758) au = 2,56 au</a:t>
            </a:r>
          </a:p>
          <a:p>
            <a:pPr algn="just">
              <a:spcBef>
                <a:spcPts val="600"/>
              </a:spcBef>
              <a:spcAft>
                <a:spcPts val="600"/>
              </a:spcAft>
            </a:pPr>
            <a:r>
              <a:rPr lang="cs-CZ" sz="1700" dirty="0">
                <a:solidFill>
                  <a:schemeClr val="tx1"/>
                </a:solidFill>
                <a:latin typeface="Calibri" panose="020F0502020204030204" pitchFamily="34" charset="0"/>
                <a:ea typeface="Times New Roman" panose="02020603050405020304" pitchFamily="18" charset="0"/>
                <a:cs typeface="Calibri" panose="020F0502020204030204" pitchFamily="34" charset="0"/>
              </a:rPr>
              <a:t>Разстояние в афелий (за Церера) rA = a (1 + e) = 2,77 (1 + 0,0758) au = 2,98 au</a:t>
            </a:r>
          </a:p>
          <a:p>
            <a:pPr algn="just">
              <a:spcBef>
                <a:spcPts val="600"/>
              </a:spcBef>
              <a:spcAft>
                <a:spcPts val="600"/>
              </a:spcAft>
            </a:pPr>
            <a:r>
              <a:rPr lang="cs-CZ" sz="1700" dirty="0">
                <a:solidFill>
                  <a:schemeClr val="tx1"/>
                </a:solidFill>
                <a:latin typeface="Calibri" panose="020F0502020204030204" pitchFamily="34" charset="0"/>
                <a:ea typeface="Times New Roman" panose="02020603050405020304" pitchFamily="18" charset="0"/>
                <a:cs typeface="Calibri" panose="020F0502020204030204" pitchFamily="34" charset="0"/>
              </a:rPr>
              <a:t>Подреждане в перихелий: Церера, Плутон, Хаумея, Ерида, Макемаке.</a:t>
            </a:r>
          </a:p>
          <a:p>
            <a:pPr algn="just">
              <a:spcBef>
                <a:spcPts val="600"/>
              </a:spcBef>
              <a:spcAft>
                <a:spcPts val="600"/>
              </a:spcAft>
            </a:pPr>
            <a:r>
              <a:rPr lang="cs-CZ" sz="1700" dirty="0">
                <a:solidFill>
                  <a:schemeClr val="tx1"/>
                </a:solidFill>
                <a:latin typeface="Calibri" panose="020F0502020204030204" pitchFamily="34" charset="0"/>
                <a:ea typeface="Times New Roman" panose="02020603050405020304" pitchFamily="18" charset="0"/>
                <a:cs typeface="Calibri" panose="020F0502020204030204" pitchFamily="34" charset="0"/>
              </a:rPr>
              <a:t>Подреждане в афелий: Церера, Плутон, Хаумея, Ерида, Макемаке.</a:t>
            </a:r>
          </a:p>
        </p:txBody>
      </p:sp>
      <p:sp>
        <p:nvSpPr>
          <p:cNvPr id="12" name="Obdélník 11">
            <a:extLst>
              <a:ext uri="{FF2B5EF4-FFF2-40B4-BE49-F238E27FC236}">
                <a16:creationId xmlns:a16="http://schemas.microsoft.com/office/drawing/2014/main" id="{12B94E2F-2E7D-431E-9637-C13C172D1AA6}"/>
              </a:ext>
            </a:extLst>
          </p:cNvPr>
          <p:cNvSpPr/>
          <p:nvPr/>
        </p:nvSpPr>
        <p:spPr>
          <a:xfrm>
            <a:off x="8059081" y="4375051"/>
            <a:ext cx="4286956" cy="954107"/>
          </a:xfrm>
          <a:prstGeom prst="rect">
            <a:avLst/>
          </a:prstGeom>
        </p:spPr>
        <p:txBody>
          <a:bodyPr wrap="square">
            <a:spAutoFit/>
          </a:bodyPr>
          <a:lstStyle/>
          <a:p>
            <a:r>
              <a:rPr lang="cs-CZ" sz="1400" dirty="0">
                <a:solidFill>
                  <a:schemeClr val="tx1"/>
                </a:solidFill>
                <a:latin typeface="Arial" panose="020B0604020202020204" pitchFamily="34" charset="0"/>
                <a:ea typeface="Times New Roman" panose="02020603050405020304" pitchFamily="18" charset="0"/>
              </a:rPr>
              <a:t>От това подреждане е ясно, че планетата-джудже Ерида е по-близо до Слънцето, отколкото планетата-джудже Макемаке, а разликата от 0,7 au приблизително съответства на разстоянието между Венера и Слънцето.</a:t>
            </a:r>
            <a:endParaRPr lang="cs-CZ" sz="1400" dirty="0">
              <a:solidFill>
                <a:schemeClr val="tx1"/>
              </a:solidFill>
            </a:endParaRPr>
          </a:p>
        </p:txBody>
      </p:sp>
      <p:pic>
        <p:nvPicPr>
          <p:cNvPr id="14" name="Obrázek 13">
            <a:extLst>
              <a:ext uri="{FF2B5EF4-FFF2-40B4-BE49-F238E27FC236}">
                <a16:creationId xmlns:a16="http://schemas.microsoft.com/office/drawing/2014/main" id="{6F8CBCF3-9E6D-4682-A84E-C2996F95AAD0}"/>
              </a:ext>
            </a:extLst>
          </p:cNvPr>
          <p:cNvPicPr>
            <a:picLocks noChangeAspect="1"/>
          </p:cNvPicPr>
          <p:nvPr/>
        </p:nvPicPr>
        <p:blipFill>
          <a:blip r:embed="rId4"/>
          <a:stretch>
            <a:fillRect/>
          </a:stretch>
        </p:blipFill>
        <p:spPr>
          <a:xfrm>
            <a:off x="8739545" y="1708272"/>
            <a:ext cx="2695073" cy="2537345"/>
          </a:xfrm>
          <a:prstGeom prst="rect">
            <a:avLst/>
          </a:prstGeom>
        </p:spPr>
      </p:pic>
      <p:pic>
        <p:nvPicPr>
          <p:cNvPr id="16" name="Obrázek 15">
            <a:extLst>
              <a:ext uri="{FF2B5EF4-FFF2-40B4-BE49-F238E27FC236}">
                <a16:creationId xmlns:a16="http://schemas.microsoft.com/office/drawing/2014/main" id="{9B03A7EC-BC8F-4685-A29A-860EAEE2EE0B}"/>
              </a:ext>
            </a:extLst>
          </p:cNvPr>
          <p:cNvPicPr>
            <a:picLocks noChangeAspect="1"/>
          </p:cNvPicPr>
          <p:nvPr/>
        </p:nvPicPr>
        <p:blipFill rotWithShape="1">
          <a:blip r:embed="rId5"/>
          <a:srcRect l="73860" t="1213" r="2564" b="13443"/>
          <a:stretch/>
        </p:blipFill>
        <p:spPr>
          <a:xfrm>
            <a:off x="6107988" y="2147660"/>
            <a:ext cx="1943100" cy="1699294"/>
          </a:xfrm>
          <a:prstGeom prst="rect">
            <a:avLst/>
          </a:prstGeom>
          <a:ln>
            <a:solidFill>
              <a:schemeClr val="tx1"/>
            </a:solidFill>
          </a:ln>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7290" y="2147264"/>
            <a:ext cx="3444240" cy="1725168"/>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2294" y="2143959"/>
            <a:ext cx="1249680" cy="1725168"/>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12738" y="2140654"/>
            <a:ext cx="1213104" cy="1725168"/>
          </a:xfrm>
          <a:prstGeom prst="rect">
            <a:avLst/>
          </a:prstGeom>
        </p:spPr>
      </p:pic>
    </p:spTree>
    <p:extLst>
      <p:ext uri="{BB962C8B-B14F-4D97-AF65-F5344CB8AC3E}">
        <p14:creationId xmlns:p14="http://schemas.microsoft.com/office/powerpoint/2010/main" val="288785802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across)">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36223A4D-3023-401C-B87B-D47558DCCF2C}"/>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4EDCB3E2-1EBA-4425-9C15-3D3A560D8617}"/>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2" name="Shape 9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95" name="Shape 95"/>
          <p:cNvSpPr>
            <a:spLocks noGrp="1"/>
          </p:cNvSpPr>
          <p:nvPr>
            <p:ph type="title"/>
          </p:nvPr>
        </p:nvSpPr>
        <p:spPr>
          <a:xfrm>
            <a:off x="-6761" y="981862"/>
            <a:ext cx="12198760" cy="688766"/>
          </a:xfrm>
          <a:prstGeom prst="rect">
            <a:avLst/>
          </a:prstGeom>
        </p:spPr>
        <p:txBody>
          <a:bodyPr>
            <a:normAutofit fontScale="90000"/>
          </a:bodyPr>
          <a:lstStyle>
            <a:lvl1pPr defTabSz="859536">
              <a:defRPr sz="5600">
                <a:solidFill>
                  <a:srgbClr val="142A9D"/>
                </a:solidFill>
                <a:latin typeface="Calibri"/>
                <a:ea typeface="Calibri"/>
                <a:cs typeface="Calibri"/>
                <a:sym typeface="Calibri"/>
              </a:defRPr>
            </a:lvl1pPr>
          </a:lstStyle>
          <a:p>
            <a:pPr lvl="0" defTabSz="713230">
              <a:defRPr sz="1800" u="none">
                <a:solidFill>
                  <a:srgbClr val="000000"/>
                </a:solidFill>
              </a:defRPr>
            </a:pPr>
            <a:r>
              <a:rPr lang="cs-CZ" sz="4400" u="sng" dirty="0">
                <a:solidFill>
                  <a:srgbClr val="002060"/>
                </a:solidFill>
                <a:sym typeface="Calibri Light"/>
              </a:rPr>
              <a:t>Модули на проекта STARS</a:t>
            </a:r>
          </a:p>
        </p:txBody>
      </p:sp>
      <p:sp>
        <p:nvSpPr>
          <p:cNvPr id="9" name="Shape 96"/>
          <p:cNvSpPr>
            <a:spLocks noGrp="1"/>
          </p:cNvSpPr>
          <p:nvPr>
            <p:ph type="body" idx="1"/>
          </p:nvPr>
        </p:nvSpPr>
        <p:spPr>
          <a:xfrm>
            <a:off x="781665" y="2016189"/>
            <a:ext cx="10826932" cy="3331840"/>
          </a:xfrm>
          <a:prstGeom prst="rect">
            <a:avLst/>
          </a:prstGeom>
        </p:spPr>
        <p:txBody>
          <a:bodyPr>
            <a:normAutofit/>
          </a:bodyPr>
          <a:lstStyle/>
          <a:p>
            <a:pPr algn="just" defTabSz="868680">
              <a:spcBef>
                <a:spcPts val="900"/>
              </a:spcBef>
              <a:defRPr sz="1800"/>
            </a:pPr>
            <a:r>
              <a:rPr lang="sk-SK" sz="2600" dirty="0">
                <a:solidFill>
                  <a:srgbClr val="002060"/>
                </a:solidFill>
              </a:rPr>
              <a:t>#1 	Съзвездия.				</a:t>
            </a:r>
            <a:r>
              <a:rPr lang="bg-BG" sz="2600" dirty="0">
                <a:solidFill>
                  <a:srgbClr val="002060"/>
                </a:solidFill>
              </a:rPr>
              <a:t>	</a:t>
            </a:r>
            <a:r>
              <a:rPr lang="sk-SK" sz="2600" dirty="0">
                <a:solidFill>
                  <a:srgbClr val="002060"/>
                </a:solidFill>
              </a:rPr>
              <a:t>#6 	Галактическа среда.</a:t>
            </a:r>
          </a:p>
          <a:p>
            <a:pPr algn="just" defTabSz="868680">
              <a:spcBef>
                <a:spcPts val="900"/>
              </a:spcBef>
              <a:defRPr sz="1800"/>
            </a:pPr>
            <a:r>
              <a:rPr lang="sk-SK" sz="2600" dirty="0">
                <a:solidFill>
                  <a:srgbClr val="002060"/>
                </a:solidFill>
              </a:rPr>
              <a:t>#2 	Движение на небесните тела.		#7 	Слънцето и звездите.</a:t>
            </a:r>
          </a:p>
          <a:p>
            <a:pPr lvl="0" algn="just" defTabSz="868680">
              <a:spcBef>
                <a:spcPts val="900"/>
              </a:spcBef>
              <a:defRPr sz="1800"/>
            </a:pPr>
            <a:r>
              <a:rPr lang="sk-SK" sz="2600" dirty="0">
                <a:solidFill>
                  <a:srgbClr val="002060"/>
                </a:solidFill>
              </a:rPr>
              <a:t>#3 	Закон за гравитацията на Нютон.	#8 	Галактика</a:t>
            </a:r>
            <a:r>
              <a:rPr lang="bg-BG" sz="2600" dirty="0">
                <a:solidFill>
                  <a:srgbClr val="002060"/>
                </a:solidFill>
              </a:rPr>
              <a:t>та Млечен път</a:t>
            </a:r>
            <a:r>
              <a:rPr lang="sk-SK" sz="2600" dirty="0">
                <a:solidFill>
                  <a:srgbClr val="002060"/>
                </a:solidFill>
              </a:rPr>
              <a:t> и </a:t>
            </a:r>
            <a:r>
              <a:rPr lang="bg-BG" sz="2600" dirty="0">
                <a:solidFill>
                  <a:srgbClr val="002060"/>
                </a:solidFill>
              </a:rPr>
              <a:t>								</a:t>
            </a:r>
            <a:r>
              <a:rPr lang="sk-SK" sz="2600" dirty="0">
                <a:solidFill>
                  <a:srgbClr val="002060"/>
                </a:solidFill>
              </a:rPr>
              <a:t>други галактики.</a:t>
            </a:r>
          </a:p>
          <a:p>
            <a:pPr lvl="0" algn="just" defTabSz="868680">
              <a:spcBef>
                <a:spcPts val="900"/>
              </a:spcBef>
              <a:defRPr sz="1800"/>
            </a:pPr>
            <a:r>
              <a:rPr lang="sk-SK" sz="2600" dirty="0">
                <a:solidFill>
                  <a:srgbClr val="002060"/>
                </a:solidFill>
              </a:rPr>
              <a:t>#4 	</a:t>
            </a:r>
            <a:r>
              <a:rPr lang="en-US" sz="2600" dirty="0">
                <a:solidFill>
                  <a:srgbClr val="002060"/>
                </a:solidFill>
                <a:effectLst/>
                <a:latin typeface="Calibri" panose="020F0502020204030204" pitchFamily="34" charset="0"/>
                <a:ea typeface="Calibri" panose="020F0502020204030204" pitchFamily="34" charset="0"/>
                <a:cs typeface="Arial" panose="020B0604020202020204" pitchFamily="34" charset="0"/>
              </a:rPr>
              <a:t> </a:t>
            </a:r>
            <a:r>
              <a:rPr lang="en-US" sz="2600" dirty="0" err="1">
                <a:solidFill>
                  <a:srgbClr val="002060"/>
                </a:solidFill>
                <a:effectLst/>
                <a:latin typeface="Calibri" panose="020F0502020204030204" pitchFamily="34" charset="0"/>
                <a:ea typeface="Calibri" panose="020F0502020204030204" pitchFamily="34" charset="0"/>
                <a:cs typeface="Arial" panose="020B0604020202020204" pitchFamily="34" charset="0"/>
              </a:rPr>
              <a:t>Изследване</a:t>
            </a:r>
            <a:r>
              <a:rPr lang="sk-SK" sz="2600" dirty="0">
                <a:solidFill>
                  <a:srgbClr val="002060"/>
                </a:solidFill>
              </a:rPr>
              <a:t> на Вселената. 		#9 	Вселената.</a:t>
            </a:r>
          </a:p>
          <a:p>
            <a:pPr algn="just" defTabSz="868680">
              <a:spcBef>
                <a:spcPts val="900"/>
              </a:spcBef>
              <a:defRPr sz="1800"/>
            </a:pPr>
            <a:r>
              <a:rPr lang="sk-SK" sz="2600" dirty="0">
                <a:solidFill>
                  <a:srgbClr val="002060"/>
                </a:solidFill>
              </a:rPr>
              <a:t>#5 	Слънчевата система.			#10	Обсерватории.</a:t>
            </a:r>
          </a:p>
        </p:txBody>
      </p:sp>
    </p:spTree>
    <p:extLst>
      <p:ext uri="{BB962C8B-B14F-4D97-AF65-F5344CB8AC3E}">
        <p14:creationId xmlns:p14="http://schemas.microsoft.com/office/powerpoint/2010/main" val="279229676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49805"/>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buClr>
                <a:srgbClr val="002060"/>
              </a:buClr>
              <a:buSzPct val="100000"/>
            </a:pPr>
            <a:r>
              <a:rPr lang="cs-CZ" sz="3800" u="sng" dirty="0">
                <a:solidFill>
                  <a:srgbClr val="02236A"/>
                </a:solidFill>
              </a:rPr>
              <a:t>Практическо упражнение: 5a.2.1 Траектории на планетите-джуджета</a:t>
            </a:r>
            <a:endParaRPr lang="pl-PL" sz="3800" dirty="0">
              <a:solidFill>
                <a:srgbClr val="002060"/>
              </a:solidFill>
            </a:endParaRPr>
          </a:p>
        </p:txBody>
      </p:sp>
      <p:sp>
        <p:nvSpPr>
          <p:cNvPr id="29" name="Obdélník 28">
            <a:extLst>
              <a:ext uri="{FF2B5EF4-FFF2-40B4-BE49-F238E27FC236}">
                <a16:creationId xmlns:a16="http://schemas.microsoft.com/office/drawing/2014/main" id="{77939E11-EE92-440D-9CD4-5264898C8B79}"/>
              </a:ext>
            </a:extLst>
          </p:cNvPr>
          <p:cNvSpPr/>
          <p:nvPr/>
        </p:nvSpPr>
        <p:spPr>
          <a:xfrm>
            <a:off x="8641079" y="1717046"/>
            <a:ext cx="3283822" cy="3554819"/>
          </a:xfrm>
          <a:prstGeom prst="rect">
            <a:avLst/>
          </a:prstGeom>
        </p:spPr>
        <p:txBody>
          <a:bodyPr wrap="square">
            <a:spAutoFit/>
          </a:bodyPr>
          <a:lstStyle/>
          <a:p>
            <a:pPr algn="just">
              <a:spcBef>
                <a:spcPts val="600"/>
              </a:spcBef>
              <a:spcAft>
                <a:spcPts val="600"/>
              </a:spcAft>
            </a:pPr>
            <a:r>
              <a:rPr lang="cs-CZ" sz="1500" dirty="0">
                <a:solidFill>
                  <a:schemeClr val="tx1"/>
                </a:solidFill>
                <a:latin typeface="Calibri" panose="020F0502020204030204" pitchFamily="34" charset="0"/>
                <a:ea typeface="Times New Roman" panose="02020603050405020304" pitchFamily="18" charset="0"/>
                <a:cs typeface="Calibri" panose="020F0502020204030204" pitchFamily="34" charset="0"/>
              </a:rPr>
              <a:t>Разстояние в перихелий в еклиптичната равнина (за Церера): a (1 – e) cos i = 2,77 (1 – 0,0758) cos 11° au = 2,51 au</a:t>
            </a:r>
          </a:p>
          <a:p>
            <a:pPr algn="just">
              <a:spcBef>
                <a:spcPts val="600"/>
              </a:spcBef>
              <a:spcAft>
                <a:spcPts val="600"/>
              </a:spcAft>
            </a:pPr>
            <a:r>
              <a:rPr lang="cs-CZ" sz="1500" dirty="0">
                <a:solidFill>
                  <a:schemeClr val="tx1"/>
                </a:solidFill>
                <a:latin typeface="Calibri" panose="020F0502020204030204" pitchFamily="34" charset="0"/>
                <a:ea typeface="Times New Roman" panose="02020603050405020304" pitchFamily="18" charset="0"/>
                <a:cs typeface="Calibri" panose="020F0502020204030204" pitchFamily="34" charset="0"/>
              </a:rPr>
              <a:t>Разстояние в афелий в еклиптичната равнина (за Церера): a (1 + e) cos i = 2,77 (1 + 0,0758) cos 11° au = 2,93 au</a:t>
            </a:r>
          </a:p>
          <a:p>
            <a:pPr algn="just">
              <a:spcBef>
                <a:spcPts val="600"/>
              </a:spcBef>
              <a:spcAft>
                <a:spcPts val="600"/>
              </a:spcAft>
            </a:pPr>
            <a:r>
              <a:rPr lang="cs-CZ" sz="1500" dirty="0">
                <a:solidFill>
                  <a:schemeClr val="tx1"/>
                </a:solidFill>
                <a:latin typeface="Calibri" panose="020F0502020204030204" pitchFamily="34" charset="0"/>
                <a:ea typeface="Times New Roman" panose="02020603050405020304" pitchFamily="18" charset="0"/>
                <a:cs typeface="Calibri" panose="020F0502020204030204" pitchFamily="34" charset="0"/>
              </a:rPr>
              <a:t>Разстояние от еклиптиката в перихелий (за Церера): a (1 – e) sin i = 2,77 (1 – 0,0758) sin 11° au = 0,49 au</a:t>
            </a:r>
          </a:p>
          <a:p>
            <a:pPr algn="just">
              <a:spcBef>
                <a:spcPts val="600"/>
              </a:spcBef>
              <a:spcAft>
                <a:spcPts val="600"/>
              </a:spcAft>
            </a:pPr>
            <a:r>
              <a:rPr lang="cs-CZ" sz="1500" dirty="0">
                <a:solidFill>
                  <a:schemeClr val="tx1"/>
                </a:solidFill>
                <a:latin typeface="Calibri" panose="020F0502020204030204" pitchFamily="34" charset="0"/>
                <a:ea typeface="Times New Roman" panose="02020603050405020304" pitchFamily="18" charset="0"/>
                <a:cs typeface="Calibri" panose="020F0502020204030204" pitchFamily="34" charset="0"/>
              </a:rPr>
              <a:t>Разстояние от еклиптиката в афелий (за Церера): a (1 + e) sin i = 2,77 (1 + 0,0758) sin 11° au = 0,57 au</a:t>
            </a:r>
            <a:endParaRPr lang="cs-CZ" sz="15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8874" y="2111689"/>
            <a:ext cx="5200071" cy="103682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230" y="3306760"/>
            <a:ext cx="4157472" cy="2017776"/>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9882" y="3306578"/>
            <a:ext cx="1054608" cy="2017776"/>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0885" y="3306578"/>
            <a:ext cx="1048512" cy="2017776"/>
          </a:xfrm>
          <a:prstGeom prst="rect">
            <a:avLst/>
          </a:prstGeom>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8004" y="3306578"/>
            <a:ext cx="1066800" cy="2017776"/>
          </a:xfrm>
          <a:prstGeom prst="rect">
            <a:avLst/>
          </a:prstGeom>
        </p:spPr>
      </p:pic>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540400" y="3306578"/>
            <a:ext cx="1042416" cy="2017776"/>
          </a:xfrm>
          <a:prstGeom prst="rect">
            <a:avLst/>
          </a:prstGeom>
        </p:spPr>
      </p:pic>
    </p:spTree>
    <p:extLst>
      <p:ext uri="{BB962C8B-B14F-4D97-AF65-F5344CB8AC3E}">
        <p14:creationId xmlns:p14="http://schemas.microsoft.com/office/powerpoint/2010/main" val="2407254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checkerboard(across)">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checkerboard(across)">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checkerboard(across)">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checkerboard(across)">
                                      <p:cBhvr>
                                        <p:cTn id="22"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5a.2.2 Залязване на планета-джудже</a:t>
            </a:r>
            <a:endParaRPr lang="pl-PL" sz="3800" dirty="0">
              <a:solidFill>
                <a:srgbClr val="002060"/>
              </a:solidFill>
            </a:endParaRPr>
          </a:p>
        </p:txBody>
      </p:sp>
      <p:sp>
        <p:nvSpPr>
          <p:cNvPr id="174" name="Shape 174"/>
          <p:cNvSpPr/>
          <p:nvPr/>
        </p:nvSpPr>
        <p:spPr>
          <a:xfrm>
            <a:off x="261256" y="3227465"/>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Калкулатор, милиметрова хартия (за графиката) или върху електронна таблица</a:t>
            </a:r>
            <a:endParaRPr sz="2600" dirty="0">
              <a:solidFill>
                <a:srgbClr val="002060"/>
              </a:solidFill>
            </a:endParaRPr>
          </a:p>
        </p:txBody>
      </p:sp>
      <p:sp>
        <p:nvSpPr>
          <p:cNvPr id="175" name="Shape 175"/>
          <p:cNvSpPr/>
          <p:nvPr/>
        </p:nvSpPr>
        <p:spPr>
          <a:xfrm>
            <a:off x="249958" y="4210571"/>
            <a:ext cx="11685322"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Учениците ще се запознаят с изчисляването на залезите на планетата-джудже. Височината на обекта над хоризонта в продължение на няколко дни подред служи като източник на данни за изчисленията.</a:t>
            </a:r>
          </a:p>
        </p:txBody>
      </p:sp>
      <p:sp>
        <p:nvSpPr>
          <p:cNvPr id="176" name="Shape 176"/>
          <p:cNvSpPr/>
          <p:nvPr/>
        </p:nvSpPr>
        <p:spPr>
          <a:xfrm>
            <a:off x="249958" y="2244360"/>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Задачата е фокусирана върху работата с графика, извеждането на уравнението за графиката и намирането на пресечната точка s с оста x.</a:t>
            </a:r>
            <a:endParaRPr sz="2600" dirty="0">
              <a:solidFill>
                <a:srgbClr val="002060"/>
              </a:solidFill>
            </a:endParaRPr>
          </a:p>
        </p:txBody>
      </p:sp>
    </p:spTree>
    <p:extLst>
      <p:ext uri="{BB962C8B-B14F-4D97-AF65-F5344CB8AC3E}">
        <p14:creationId xmlns:p14="http://schemas.microsoft.com/office/powerpoint/2010/main" val="1422974122"/>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791218"/>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700" u="sng" dirty="0">
                <a:solidFill>
                  <a:srgbClr val="02236A"/>
                </a:solidFill>
              </a:rPr>
              <a:t>Практическо упражнение: 5a.2.2 Залязване на планета-джудже</a:t>
            </a:r>
            <a:endParaRPr lang="pl-PL" sz="3700" dirty="0">
              <a:solidFill>
                <a:srgbClr val="002060"/>
              </a:solidFill>
            </a:endParaRPr>
          </a:p>
        </p:txBody>
      </p:sp>
      <p:pic>
        <p:nvPicPr>
          <p:cNvPr id="3" name="Obrázek 2" descr="Obsah obrázku interiér, objekt, židle, vsedě  Popis byl vytvořen automaticky">
            <a:extLst>
              <a:ext uri="{FF2B5EF4-FFF2-40B4-BE49-F238E27FC236}">
                <a16:creationId xmlns:a16="http://schemas.microsoft.com/office/drawing/2014/main" id="{49F666EB-48D6-4ED9-A14E-7F7B080E2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852" y="3323291"/>
            <a:ext cx="1192999" cy="1823533"/>
          </a:xfrm>
          <a:prstGeom prst="rect">
            <a:avLst/>
          </a:prstGeom>
        </p:spPr>
      </p:pic>
      <p:pic>
        <p:nvPicPr>
          <p:cNvPr id="8" name="Obrázek 7" descr="Obsah obrázku kráter, černá, bílá, vsedě  Popis byl vytvořen automaticky">
            <a:extLst>
              <a:ext uri="{FF2B5EF4-FFF2-40B4-BE49-F238E27FC236}">
                <a16:creationId xmlns:a16="http://schemas.microsoft.com/office/drawing/2014/main" id="{38399F8F-9E4D-4C3F-8F1C-2939659D0A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503" y="2068729"/>
            <a:ext cx="1671548" cy="1253662"/>
          </a:xfrm>
          <a:prstGeom prst="rect">
            <a:avLst/>
          </a:prstGeom>
        </p:spPr>
      </p:pic>
      <p:sp>
        <p:nvSpPr>
          <p:cNvPr id="11" name="TextovéPole 10">
            <a:extLst>
              <a:ext uri="{FF2B5EF4-FFF2-40B4-BE49-F238E27FC236}">
                <a16:creationId xmlns:a16="http://schemas.microsoft.com/office/drawing/2014/main" id="{29874890-32A5-439E-953E-1680A8C9F630}"/>
              </a:ext>
            </a:extLst>
          </p:cNvPr>
          <p:cNvSpPr txBox="1"/>
          <p:nvPr/>
        </p:nvSpPr>
        <p:spPr>
          <a:xfrm>
            <a:off x="0" y="1903262"/>
            <a:ext cx="741548" cy="33855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rgbClr val="000000"/>
                </a:solidFill>
                <a:effectLst/>
                <a:uFillTx/>
                <a:latin typeface="Calibri"/>
                <a:ea typeface="Calibri"/>
                <a:cs typeface="Calibri"/>
                <a:sym typeface="Calibri"/>
              </a:rPr>
              <a:t>Церера</a:t>
            </a:r>
          </a:p>
        </p:txBody>
      </p:sp>
      <p:sp>
        <p:nvSpPr>
          <p:cNvPr id="17" name="TextovéPole 16">
            <a:extLst>
              <a:ext uri="{FF2B5EF4-FFF2-40B4-BE49-F238E27FC236}">
                <a16:creationId xmlns:a16="http://schemas.microsoft.com/office/drawing/2014/main" id="{746AEA14-0D8A-40CF-B7A2-EEF67A6A49F2}"/>
              </a:ext>
            </a:extLst>
          </p:cNvPr>
          <p:cNvSpPr txBox="1"/>
          <p:nvPr/>
        </p:nvSpPr>
        <p:spPr>
          <a:xfrm>
            <a:off x="99911" y="5164739"/>
            <a:ext cx="2391037"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cs-CZ" dirty="0" err="1">
                <a:solidFill>
                  <a:srgbClr val="000000"/>
                </a:solidFill>
              </a:rPr>
              <a:t>Телескоп Фолкс-север (Faulkes Telescope North)</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graphicFrame>
        <p:nvGraphicFramePr>
          <p:cNvPr id="12" name="Tabulka 11">
            <a:extLst>
              <a:ext uri="{FF2B5EF4-FFF2-40B4-BE49-F238E27FC236}">
                <a16:creationId xmlns:a16="http://schemas.microsoft.com/office/drawing/2014/main" id="{4C2170CA-661C-4078-9851-89CFF452C432}"/>
              </a:ext>
            </a:extLst>
          </p:cNvPr>
          <p:cNvGraphicFramePr>
            <a:graphicFrameLocks noGrp="1"/>
          </p:cNvGraphicFramePr>
          <p:nvPr>
            <p:extLst>
              <p:ext uri="{D42A27DB-BD31-4B8C-83A1-F6EECF244321}">
                <p14:modId xmlns:p14="http://schemas.microsoft.com/office/powerpoint/2010/main" val="2531851975"/>
              </p:ext>
            </p:extLst>
          </p:nvPr>
        </p:nvGraphicFramePr>
        <p:xfrm>
          <a:off x="2084496" y="2021553"/>
          <a:ext cx="3772295" cy="2377440"/>
        </p:xfrm>
        <a:graphic>
          <a:graphicData uri="http://schemas.openxmlformats.org/drawingml/2006/table">
            <a:tbl>
              <a:tblPr firstRow="1" firstCol="1" bandRow="1">
                <a:tableStyleId>{08FB837D-C827-4EFA-A057-4D05807E0F7C}</a:tableStyleId>
              </a:tblPr>
              <a:tblGrid>
                <a:gridCol w="588198">
                  <a:extLst>
                    <a:ext uri="{9D8B030D-6E8A-4147-A177-3AD203B41FA5}">
                      <a16:colId xmlns:a16="http://schemas.microsoft.com/office/drawing/2014/main" val="679102823"/>
                    </a:ext>
                  </a:extLst>
                </a:gridCol>
                <a:gridCol w="1297533">
                  <a:extLst>
                    <a:ext uri="{9D8B030D-6E8A-4147-A177-3AD203B41FA5}">
                      <a16:colId xmlns:a16="http://schemas.microsoft.com/office/drawing/2014/main" val="2003070535"/>
                    </a:ext>
                  </a:extLst>
                </a:gridCol>
                <a:gridCol w="531585">
                  <a:extLst>
                    <a:ext uri="{9D8B030D-6E8A-4147-A177-3AD203B41FA5}">
                      <a16:colId xmlns:a16="http://schemas.microsoft.com/office/drawing/2014/main" val="1359236804"/>
                    </a:ext>
                  </a:extLst>
                </a:gridCol>
                <a:gridCol w="1354979">
                  <a:extLst>
                    <a:ext uri="{9D8B030D-6E8A-4147-A177-3AD203B41FA5}">
                      <a16:colId xmlns:a16="http://schemas.microsoft.com/office/drawing/2014/main" val="1860725397"/>
                    </a:ext>
                  </a:extLst>
                </a:gridCol>
              </a:tblGrid>
              <a:tr h="175093">
                <a:tc>
                  <a:txBody>
                    <a:bodyPr/>
                    <a:lstStyle/>
                    <a:p>
                      <a:pPr algn="ctr">
                        <a:spcAft>
                          <a:spcPts val="0"/>
                        </a:spcAft>
                      </a:pPr>
                      <a:r>
                        <a:rPr lang="cs-CZ" sz="1200" dirty="0">
                          <a:effectLst/>
                          <a:latin typeface="Calibri" panose="020F0502020204030204" pitchFamily="34" charset="0"/>
                          <a:ea typeface="Times New Roman" panose="02020603050405020304" pitchFamily="18" charset="0"/>
                          <a:cs typeface="Calibri" panose="020F0502020204030204" pitchFamily="34" charset="0"/>
                        </a:rPr>
                        <a:t>Ден</a:t>
                      </a: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Височина над хоризонта (°)</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ea typeface="Times New Roman" panose="02020603050405020304" pitchFamily="18" charset="0"/>
                          <a:cs typeface="Calibri" panose="020F0502020204030204" pitchFamily="34" charset="0"/>
                        </a:rPr>
                        <a:t>Ден</a:t>
                      </a: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Височина над хоризонта (°)</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079587429"/>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1</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19</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12</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14</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4170957629"/>
                  </a:ext>
                </a:extLst>
              </a:tr>
              <a:tr h="175093">
                <a:tc>
                  <a:txBody>
                    <a:bodyPr/>
                    <a:lstStyle/>
                    <a:p>
                      <a:pPr algn="ctr">
                        <a:spcAft>
                          <a:spcPts val="0"/>
                        </a:spcAft>
                      </a:pPr>
                      <a:r>
                        <a:rPr lang="cs-CZ" sz="1200" b="0">
                          <a:effectLst/>
                          <a:latin typeface="Calibri" panose="020F0502020204030204" pitchFamily="34" charset="0"/>
                          <a:cs typeface="Calibri" panose="020F0502020204030204" pitchFamily="34" charset="0"/>
                        </a:rPr>
                        <a:t>2</a:t>
                      </a:r>
                      <a:endParaRPr lang="cs-CZ" sz="1200" b="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19</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13</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14</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26428330"/>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3</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18</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14</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13</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74705862"/>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4</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18</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15</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13</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467331591"/>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5</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17</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16</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12</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86331522"/>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6</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17</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17</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12</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2065392"/>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7</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16</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18</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11</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834321637"/>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8</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16</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19</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11</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029472744"/>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9</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16</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20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10</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748978314"/>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10</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15</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21</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10</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29312222"/>
                  </a:ext>
                </a:extLst>
              </a:tr>
              <a:tr h="175093">
                <a:tc>
                  <a:txBody>
                    <a:bodyPr/>
                    <a:lstStyle/>
                    <a:p>
                      <a:pPr algn="ctr">
                        <a:spcAft>
                          <a:spcPts val="0"/>
                        </a:spcAft>
                      </a:pPr>
                      <a:r>
                        <a:rPr lang="cs-CZ" sz="1200" b="0" dirty="0">
                          <a:effectLst/>
                          <a:latin typeface="Calibri" panose="020F0502020204030204" pitchFamily="34" charset="0"/>
                          <a:cs typeface="Calibri" panose="020F0502020204030204" pitchFamily="34" charset="0"/>
                        </a:rPr>
                        <a:t>11</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15</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a:effectLst/>
                          <a:latin typeface="Calibri" panose="020F0502020204030204" pitchFamily="34" charset="0"/>
                          <a:cs typeface="Calibri" panose="020F0502020204030204" pitchFamily="34" charset="0"/>
                        </a:rPr>
                        <a:t> </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ctr">
                        <a:spcAft>
                          <a:spcPts val="0"/>
                        </a:spcAft>
                      </a:pPr>
                      <a:r>
                        <a:rPr lang="cs-CZ" sz="1200" dirty="0">
                          <a:effectLst/>
                          <a:latin typeface="Calibri" panose="020F0502020204030204" pitchFamily="34" charset="0"/>
                          <a:cs typeface="Calibri" panose="020F0502020204030204" pitchFamily="34" charset="0"/>
                        </a:rPr>
                        <a:t> </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1692423555"/>
                  </a:ext>
                </a:extLst>
              </a:tr>
            </a:tbl>
          </a:graphicData>
        </a:graphic>
      </p:graphicFrame>
      <p:pic>
        <p:nvPicPr>
          <p:cNvPr id="13" name="Obrázek 12">
            <a:extLst>
              <a:ext uri="{FF2B5EF4-FFF2-40B4-BE49-F238E27FC236}">
                <a16:creationId xmlns:a16="http://schemas.microsoft.com/office/drawing/2014/main" id="{131FAA43-C95A-4205-AFF3-C308A13E9376}"/>
              </a:ext>
            </a:extLst>
          </p:cNvPr>
          <p:cNvPicPr>
            <a:picLocks noChangeAspect="1"/>
          </p:cNvPicPr>
          <p:nvPr/>
        </p:nvPicPr>
        <p:blipFill>
          <a:blip r:embed="rId6"/>
          <a:stretch>
            <a:fillRect/>
          </a:stretch>
        </p:blipFill>
        <p:spPr>
          <a:xfrm>
            <a:off x="6095484" y="1695814"/>
            <a:ext cx="5773412" cy="3468925"/>
          </a:xfrm>
          <a:prstGeom prst="rect">
            <a:avLst/>
          </a:prstGeom>
        </p:spPr>
      </p:pic>
      <p:sp>
        <p:nvSpPr>
          <p:cNvPr id="14" name="Obdélník 13">
            <a:extLst>
              <a:ext uri="{FF2B5EF4-FFF2-40B4-BE49-F238E27FC236}">
                <a16:creationId xmlns:a16="http://schemas.microsoft.com/office/drawing/2014/main" id="{CA3174E3-354A-4A2C-9CD4-452D3740E37E}"/>
              </a:ext>
            </a:extLst>
          </p:cNvPr>
          <p:cNvSpPr/>
          <p:nvPr/>
        </p:nvSpPr>
        <p:spPr>
          <a:xfrm>
            <a:off x="8774975" y="2489927"/>
            <a:ext cx="1845377" cy="369332"/>
          </a:xfrm>
          <a:prstGeom prst="rect">
            <a:avLst/>
          </a:prstGeom>
        </p:spPr>
        <p:txBody>
          <a:bodyPr wrap="none">
            <a:spAutoFit/>
          </a:bodyPr>
          <a:lstStyle/>
          <a:p>
            <a:r>
              <a:rPr lang="cs-CZ" i="1" dirty="0">
                <a:solidFill>
                  <a:srgbClr val="C00000"/>
                </a:solidFill>
                <a:latin typeface="Arial" panose="020B0604020202020204" pitchFamily="34" charset="0"/>
                <a:ea typeface="Times New Roman" panose="02020603050405020304" pitchFamily="18" charset="0"/>
              </a:rPr>
              <a:t>y</a:t>
            </a:r>
            <a:r>
              <a:rPr lang="cs-CZ" dirty="0">
                <a:solidFill>
                  <a:srgbClr val="C00000"/>
                </a:solidFill>
                <a:latin typeface="Arial" panose="020B0604020202020204" pitchFamily="34" charset="0"/>
                <a:ea typeface="Times New Roman" panose="02020603050405020304" pitchFamily="18" charset="0"/>
              </a:rPr>
              <a:t> = −0,45 </a:t>
            </a:r>
            <a:r>
              <a:rPr lang="cs-CZ" i="1" dirty="0">
                <a:solidFill>
                  <a:srgbClr val="C00000"/>
                </a:solidFill>
                <a:latin typeface="Arial" panose="020B0604020202020204" pitchFamily="34" charset="0"/>
                <a:ea typeface="Times New Roman" panose="02020603050405020304" pitchFamily="18" charset="0"/>
              </a:rPr>
              <a:t>x</a:t>
            </a:r>
            <a:r>
              <a:rPr lang="cs-CZ" dirty="0">
                <a:solidFill>
                  <a:srgbClr val="C00000"/>
                </a:solidFill>
                <a:latin typeface="Arial" panose="020B0604020202020204" pitchFamily="34" charset="0"/>
                <a:ea typeface="Times New Roman" panose="02020603050405020304" pitchFamily="18" charset="0"/>
              </a:rPr>
              <a:t> + 19</a:t>
            </a:r>
            <a:endParaRPr lang="cs-CZ" dirty="0"/>
          </a:p>
        </p:txBody>
      </p:sp>
      <p:sp>
        <p:nvSpPr>
          <p:cNvPr id="15" name="Obdélník 14">
            <a:extLst>
              <a:ext uri="{FF2B5EF4-FFF2-40B4-BE49-F238E27FC236}">
                <a16:creationId xmlns:a16="http://schemas.microsoft.com/office/drawing/2014/main" id="{4AE6B75D-436D-4683-8424-8DDCF09FD67F}"/>
              </a:ext>
            </a:extLst>
          </p:cNvPr>
          <p:cNvSpPr/>
          <p:nvPr/>
        </p:nvSpPr>
        <p:spPr>
          <a:xfrm>
            <a:off x="6629693" y="3841114"/>
            <a:ext cx="4902304" cy="369332"/>
          </a:xfrm>
          <a:prstGeom prst="rect">
            <a:avLst/>
          </a:prstGeom>
        </p:spPr>
        <p:txBody>
          <a:bodyPr wrap="none">
            <a:spAutoFit/>
          </a:bodyPr>
          <a:lstStyle/>
          <a:p>
            <a:r>
              <a:rPr lang="cs-CZ" dirty="0">
                <a:solidFill>
                  <a:schemeClr val="tx1"/>
                </a:solidFill>
                <a:latin typeface="Arial" panose="020B0604020202020204" pitchFamily="34" charset="0"/>
                <a:ea typeface="Times New Roman" panose="02020603050405020304" pitchFamily="18" charset="0"/>
              </a:rPr>
              <a:t>1-ви и 21-ви ден (20 дни) = –9°  9° / 20 = −0,45°</a:t>
            </a:r>
            <a:endParaRPr lang="cs-CZ" dirty="0">
              <a:solidFill>
                <a:schemeClr val="tx1"/>
              </a:solidFill>
            </a:endParaRPr>
          </a:p>
        </p:txBody>
      </p:sp>
      <p:sp>
        <p:nvSpPr>
          <p:cNvPr id="23" name="Obdélník 22">
            <a:extLst>
              <a:ext uri="{FF2B5EF4-FFF2-40B4-BE49-F238E27FC236}">
                <a16:creationId xmlns:a16="http://schemas.microsoft.com/office/drawing/2014/main" id="{DE831082-0601-48D2-8038-809BAA84D9AA}"/>
              </a:ext>
            </a:extLst>
          </p:cNvPr>
          <p:cNvSpPr/>
          <p:nvPr/>
        </p:nvSpPr>
        <p:spPr>
          <a:xfrm>
            <a:off x="6629693" y="4236225"/>
            <a:ext cx="2678938" cy="369332"/>
          </a:xfrm>
          <a:prstGeom prst="rect">
            <a:avLst/>
          </a:prstGeom>
        </p:spPr>
        <p:txBody>
          <a:bodyPr wrap="none">
            <a:spAutoFit/>
          </a:bodyPr>
          <a:lstStyle/>
          <a:p>
            <a:r>
              <a:rPr lang="cs-CZ" dirty="0">
                <a:solidFill>
                  <a:schemeClr val="tx1"/>
                </a:solidFill>
                <a:latin typeface="Arial" panose="020B0604020202020204" pitchFamily="34" charset="0"/>
                <a:ea typeface="Times New Roman" panose="02020603050405020304" pitchFamily="18" charset="0"/>
              </a:rPr>
              <a:t>пресечна точка s с оста y = 19</a:t>
            </a:r>
            <a:endParaRPr lang="cs-CZ" dirty="0">
              <a:solidFill>
                <a:schemeClr val="tx1"/>
              </a:solidFill>
            </a:endParaRPr>
          </a:p>
        </p:txBody>
      </p:sp>
      <p:sp>
        <p:nvSpPr>
          <p:cNvPr id="16" name="Obdélník 15">
            <a:extLst>
              <a:ext uri="{FF2B5EF4-FFF2-40B4-BE49-F238E27FC236}">
                <a16:creationId xmlns:a16="http://schemas.microsoft.com/office/drawing/2014/main" id="{18B4CC01-2421-45C6-B91E-0C3A85A609E3}"/>
              </a:ext>
            </a:extLst>
          </p:cNvPr>
          <p:cNvSpPr/>
          <p:nvPr/>
        </p:nvSpPr>
        <p:spPr>
          <a:xfrm>
            <a:off x="2084496" y="4383695"/>
            <a:ext cx="3704750" cy="923330"/>
          </a:xfrm>
          <a:prstGeom prst="rect">
            <a:avLst/>
          </a:prstGeom>
        </p:spPr>
        <p:txBody>
          <a:bodyPr wrap="square">
            <a:spAutoFit/>
          </a:bodyPr>
          <a:lstStyle/>
          <a:p>
            <a:pPr algn="ctr"/>
            <a:r>
              <a:rPr lang="cs-CZ" dirty="0">
                <a:solidFill>
                  <a:schemeClr val="tx1"/>
                </a:solidFill>
                <a:latin typeface="Calibri" panose="020F0502020204030204" pitchFamily="34" charset="0"/>
                <a:ea typeface="Times New Roman" panose="02020603050405020304" pitchFamily="18" charset="0"/>
                <a:cs typeface="Calibri" panose="020F0502020204030204" pitchFamily="34" charset="0"/>
              </a:rPr>
              <a:t>залез на Церера  h = 0°  y = 0</a:t>
            </a:r>
          </a:p>
          <a:p>
            <a:pPr algn="ctr"/>
            <a:r>
              <a:rPr lang="cs-CZ" dirty="0">
                <a:solidFill>
                  <a:schemeClr val="tx1"/>
                </a:solidFill>
                <a:latin typeface="Calibri" panose="020F0502020204030204" pitchFamily="34" charset="0"/>
                <a:cs typeface="Calibri" panose="020F0502020204030204" pitchFamily="34" charset="0"/>
              </a:rPr>
              <a:t>0,45 x = 19</a:t>
            </a:r>
          </a:p>
          <a:p>
            <a:pPr algn="ctr"/>
            <a:r>
              <a:rPr lang="cs-CZ" dirty="0">
                <a:solidFill>
                  <a:schemeClr val="tx1"/>
                </a:solidFill>
                <a:latin typeface="Calibri" panose="020F0502020204030204" pitchFamily="34" charset="0"/>
                <a:cs typeface="Calibri" panose="020F0502020204030204" pitchFamily="34" charset="0"/>
              </a:rPr>
              <a:t>x = </a:t>
            </a:r>
            <a:r>
              <a:rPr lang="cs-CZ" b="1" dirty="0">
                <a:solidFill>
                  <a:schemeClr val="tx1"/>
                </a:solidFill>
                <a:latin typeface="Calibri" panose="020F0502020204030204" pitchFamily="34" charset="0"/>
                <a:cs typeface="Calibri" panose="020F0502020204030204" pitchFamily="34" charset="0"/>
              </a:rPr>
              <a:t>42</a:t>
            </a:r>
          </a:p>
        </p:txBody>
      </p:sp>
    </p:spTree>
    <p:extLst>
      <p:ext uri="{BB962C8B-B14F-4D97-AF65-F5344CB8AC3E}">
        <p14:creationId xmlns:p14="http://schemas.microsoft.com/office/powerpoint/2010/main" val="792747589"/>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5a.2.3 Модел на траектория</a:t>
            </a:r>
            <a:endParaRPr lang="pl-PL" sz="3800" dirty="0">
              <a:solidFill>
                <a:srgbClr val="002060"/>
              </a:solidFill>
            </a:endParaRPr>
          </a:p>
        </p:txBody>
      </p:sp>
      <p:sp>
        <p:nvSpPr>
          <p:cNvPr id="174" name="Shape 174"/>
          <p:cNvSpPr/>
          <p:nvPr/>
        </p:nvSpPr>
        <p:spPr>
          <a:xfrm>
            <a:off x="249958" y="3779830"/>
            <a:ext cx="11685322"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Ножица, лист хартия, пергел, транспортир, молив.</a:t>
            </a:r>
            <a:endParaRPr sz="2600" dirty="0">
              <a:solidFill>
                <a:srgbClr val="002060"/>
              </a:solidFill>
            </a:endParaRPr>
          </a:p>
        </p:txBody>
      </p:sp>
      <p:sp>
        <p:nvSpPr>
          <p:cNvPr id="175" name="Shape 175"/>
          <p:cNvSpPr/>
          <p:nvPr/>
        </p:nvSpPr>
        <p:spPr>
          <a:xfrm>
            <a:off x="249958" y="4473742"/>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Имайки предвид модела на траекториите на Нептун и Плутон, учениците ще се убедят, че Нептун и Плутон не могат да се сблъскат.</a:t>
            </a:r>
          </a:p>
        </p:txBody>
      </p:sp>
      <p:sp>
        <p:nvSpPr>
          <p:cNvPr id="176" name="Shape 176"/>
          <p:cNvSpPr/>
          <p:nvPr/>
        </p:nvSpPr>
        <p:spPr>
          <a:xfrm>
            <a:off x="249958" y="1983961"/>
            <a:ext cx="11685322" cy="169277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Планетата-джудже Плутон се доближава до Слънцето в по-малък участък от своята траектория, отколкото планетата Нептун (това става ясно, след като проектираме орбиталната му траектория в равнината на еклиптиката).</a:t>
            </a:r>
            <a:endParaRPr sz="2600" dirty="0">
              <a:solidFill>
                <a:srgbClr val="002060"/>
              </a:solidFill>
            </a:endParaRPr>
          </a:p>
        </p:txBody>
      </p:sp>
    </p:spTree>
    <p:extLst>
      <p:ext uri="{BB962C8B-B14F-4D97-AF65-F5344CB8AC3E}">
        <p14:creationId xmlns:p14="http://schemas.microsoft.com/office/powerpoint/2010/main" val="902327471"/>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33175" y="811373"/>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5a.2.3 Модел на траектория</a:t>
            </a:r>
            <a:endParaRPr lang="pl-PL" sz="3800" dirty="0">
              <a:solidFill>
                <a:srgbClr val="002060"/>
              </a:solidFill>
            </a:endParaRPr>
          </a:p>
        </p:txBody>
      </p:sp>
      <p:sp>
        <p:nvSpPr>
          <p:cNvPr id="13" name="Obdélník 12"/>
          <p:cNvSpPr/>
          <p:nvPr/>
        </p:nvSpPr>
        <p:spPr>
          <a:xfrm>
            <a:off x="3368442" y="1846246"/>
            <a:ext cx="3456615" cy="356523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4" name="Přímá spojnice 13"/>
          <p:cNvCxnSpPr/>
          <p:nvPr/>
        </p:nvCxnSpPr>
        <p:spPr>
          <a:xfrm>
            <a:off x="5094134" y="1797244"/>
            <a:ext cx="0" cy="366839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5" name="Přímá spojnice 14"/>
          <p:cNvCxnSpPr/>
          <p:nvPr/>
        </p:nvCxnSpPr>
        <p:spPr>
          <a:xfrm>
            <a:off x="3324891" y="3626677"/>
            <a:ext cx="3535462" cy="0"/>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6" name="Ovál 15"/>
          <p:cNvSpPr/>
          <p:nvPr/>
        </p:nvSpPr>
        <p:spPr>
          <a:xfrm>
            <a:off x="3373885" y="1851691"/>
            <a:ext cx="3456615" cy="3565234"/>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7" name="Oblouk 16"/>
          <p:cNvSpPr/>
          <p:nvPr/>
        </p:nvSpPr>
        <p:spPr>
          <a:xfrm>
            <a:off x="1582867" y="1846246"/>
            <a:ext cx="3564571" cy="3565172"/>
          </a:xfrm>
          <a:prstGeom prst="arc">
            <a:avLst>
              <a:gd name="adj1" fmla="val 16200000"/>
              <a:gd name="adj2" fmla="val 5382314"/>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8" name="Přímá spojnice 17"/>
          <p:cNvCxnSpPr/>
          <p:nvPr/>
        </p:nvCxnSpPr>
        <p:spPr>
          <a:xfrm>
            <a:off x="5094134" y="3196543"/>
            <a:ext cx="1680667" cy="0"/>
          </a:xfrm>
          <a:prstGeom prst="line">
            <a:avLst/>
          </a:prstGeom>
          <a:ln w="1905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19" name="Slunce 18"/>
          <p:cNvSpPr/>
          <p:nvPr/>
        </p:nvSpPr>
        <p:spPr>
          <a:xfrm>
            <a:off x="5032891" y="3135289"/>
            <a:ext cx="126569" cy="126590"/>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2" name="Ovál 11"/>
          <p:cNvSpPr/>
          <p:nvPr/>
        </p:nvSpPr>
        <p:spPr>
          <a:xfrm>
            <a:off x="233175" y="2153479"/>
            <a:ext cx="2699385" cy="269938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 name="TextovéPole 1"/>
          <p:cNvSpPr txBox="1"/>
          <p:nvPr/>
        </p:nvSpPr>
        <p:spPr>
          <a:xfrm>
            <a:off x="416013" y="1828368"/>
            <a:ext cx="86818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Ø 15 см</a:t>
            </a:r>
          </a:p>
        </p:txBody>
      </p:sp>
      <p:sp>
        <p:nvSpPr>
          <p:cNvPr id="3" name="Obdélník 2"/>
          <p:cNvSpPr/>
          <p:nvPr/>
        </p:nvSpPr>
        <p:spPr>
          <a:xfrm>
            <a:off x="178248" y="4898832"/>
            <a:ext cx="2661306" cy="646331"/>
          </a:xfrm>
          <a:prstGeom prst="rect">
            <a:avLst/>
          </a:prstGeom>
        </p:spPr>
        <p:txBody>
          <a:bodyPr wrap="none">
            <a:spAutoFit/>
          </a:bodyPr>
          <a:lstStyle/>
          <a:p>
            <a:pPr algn="ctr"/>
            <a:r>
              <a:rPr lang="cs-CZ" dirty="0">
                <a:latin typeface="Arial" panose="020B0604020202020204" pitchFamily="34" charset="0"/>
                <a:ea typeface="Times New Roman" panose="02020603050405020304" pitchFamily="18" charset="0"/>
              </a:rPr>
              <a:t>орбитална траектория </a:t>
            </a:r>
            <a:endParaRPr lang="bg-BG" dirty="0">
              <a:latin typeface="Arial" panose="020B0604020202020204" pitchFamily="34" charset="0"/>
              <a:ea typeface="Times New Roman" panose="02020603050405020304" pitchFamily="18" charset="0"/>
            </a:endParaRPr>
          </a:p>
          <a:p>
            <a:pPr algn="ctr"/>
            <a:r>
              <a:rPr lang="cs-CZ" dirty="0">
                <a:latin typeface="Arial" panose="020B0604020202020204" pitchFamily="34" charset="0"/>
                <a:ea typeface="Times New Roman" panose="02020603050405020304" pitchFamily="18" charset="0"/>
              </a:rPr>
              <a:t>на Нептун</a:t>
            </a:r>
            <a:endParaRPr lang="cs-CZ" dirty="0"/>
          </a:p>
        </p:txBody>
      </p:sp>
      <p:cxnSp>
        <p:nvCxnSpPr>
          <p:cNvPr id="5" name="Přímá spojnice 4"/>
          <p:cNvCxnSpPr>
            <a:stCxn id="12" idx="6"/>
          </p:cNvCxnSpPr>
          <p:nvPr/>
        </p:nvCxnSpPr>
        <p:spPr>
          <a:xfrm flipH="1">
            <a:off x="1587482" y="3503172"/>
            <a:ext cx="1345078" cy="0"/>
          </a:xfrm>
          <a:prstGeom prst="line">
            <a:avLst/>
          </a:prstGeom>
          <a:noFill/>
          <a:ln w="19050" cap="flat">
            <a:solidFill>
              <a:srgbClr val="00B050"/>
            </a:solidFill>
            <a:prstDash val="dash"/>
            <a:miter lim="800000"/>
          </a:ln>
          <a:effectLst/>
        </p:spPr>
        <p:style>
          <a:lnRef idx="0">
            <a:scrgbClr r="0" g="0" b="0"/>
          </a:lnRef>
          <a:fillRef idx="0">
            <a:scrgbClr r="0" g="0" b="0"/>
          </a:fillRef>
          <a:effectRef idx="0">
            <a:scrgbClr r="0" g="0" b="0"/>
          </a:effectRef>
          <a:fontRef idx="none"/>
        </p:style>
      </p:cxnSp>
      <p:sp>
        <p:nvSpPr>
          <p:cNvPr id="27" name="Obdélník 26"/>
          <p:cNvSpPr/>
          <p:nvPr/>
        </p:nvSpPr>
        <p:spPr>
          <a:xfrm>
            <a:off x="1582867" y="3133872"/>
            <a:ext cx="1297150" cy="369332"/>
          </a:xfrm>
          <a:prstGeom prst="rect">
            <a:avLst/>
          </a:prstGeom>
        </p:spPr>
        <p:txBody>
          <a:bodyPr wrap="none">
            <a:spAutoFit/>
          </a:bodyPr>
          <a:lstStyle/>
          <a:p>
            <a:r>
              <a:rPr lang="cs-CZ" dirty="0">
                <a:latin typeface="Arial" panose="020B0604020202020204" pitchFamily="34" charset="0"/>
                <a:ea typeface="Times New Roman" panose="02020603050405020304" pitchFamily="18" charset="0"/>
              </a:rPr>
              <a:t>разрежи</a:t>
            </a:r>
            <a:endParaRPr lang="cs-CZ" dirty="0"/>
          </a:p>
        </p:txBody>
      </p:sp>
      <p:sp>
        <p:nvSpPr>
          <p:cNvPr id="22" name="Obdélník 21"/>
          <p:cNvSpPr/>
          <p:nvPr/>
        </p:nvSpPr>
        <p:spPr>
          <a:xfrm>
            <a:off x="6964033" y="2672947"/>
            <a:ext cx="981359" cy="369332"/>
          </a:xfrm>
          <a:prstGeom prst="rect">
            <a:avLst/>
          </a:prstGeom>
        </p:spPr>
        <p:txBody>
          <a:bodyPr wrap="non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19,8 см </a:t>
            </a:r>
            <a:endParaRPr lang="cs-CZ" dirty="0">
              <a:latin typeface="Calibri" panose="020F0502020204030204" pitchFamily="34" charset="0"/>
              <a:cs typeface="Calibri" panose="020F0502020204030204" pitchFamily="34" charset="0"/>
            </a:endParaRPr>
          </a:p>
        </p:txBody>
      </p:sp>
      <p:sp>
        <p:nvSpPr>
          <p:cNvPr id="29" name="Obdélník 28"/>
          <p:cNvSpPr/>
          <p:nvPr/>
        </p:nvSpPr>
        <p:spPr>
          <a:xfrm>
            <a:off x="5456886" y="1472608"/>
            <a:ext cx="981359" cy="369332"/>
          </a:xfrm>
          <a:prstGeom prst="rect">
            <a:avLst/>
          </a:prstGeom>
        </p:spPr>
        <p:txBody>
          <a:bodyPr wrap="non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19,2 см </a:t>
            </a:r>
            <a:endParaRPr lang="cs-CZ" dirty="0">
              <a:latin typeface="Calibri" panose="020F0502020204030204" pitchFamily="34" charset="0"/>
              <a:cs typeface="Calibri" panose="020F0502020204030204" pitchFamily="34" charset="0"/>
            </a:endParaRPr>
          </a:p>
        </p:txBody>
      </p:sp>
      <p:sp>
        <p:nvSpPr>
          <p:cNvPr id="30" name="Obdélník 29"/>
          <p:cNvSpPr/>
          <p:nvPr/>
        </p:nvSpPr>
        <p:spPr>
          <a:xfrm>
            <a:off x="3526010" y="2673500"/>
            <a:ext cx="787395" cy="369332"/>
          </a:xfrm>
          <a:prstGeom prst="rect">
            <a:avLst/>
          </a:prstGeom>
        </p:spPr>
        <p:txBody>
          <a:bodyPr wrap="none">
            <a:spAutoFit/>
          </a:bodyPr>
          <a:lstStyle/>
          <a:p>
            <a:r>
              <a:rPr lang="cs-CZ" dirty="0">
                <a:solidFill>
                  <a:srgbClr val="FF0000"/>
                </a:solidFill>
                <a:latin typeface="Arial" panose="020B0604020202020204" pitchFamily="34" charset="0"/>
                <a:ea typeface="Times New Roman" panose="02020603050405020304" pitchFamily="18" charset="0"/>
              </a:rPr>
              <a:t>елипса</a:t>
            </a:r>
            <a:endParaRPr lang="cs-CZ" dirty="0">
              <a:solidFill>
                <a:srgbClr val="FF0000"/>
              </a:solidFill>
            </a:endParaRPr>
          </a:p>
        </p:txBody>
      </p:sp>
      <p:sp>
        <p:nvSpPr>
          <p:cNvPr id="23" name="Obdélník 22"/>
          <p:cNvSpPr/>
          <p:nvPr/>
        </p:nvSpPr>
        <p:spPr>
          <a:xfrm>
            <a:off x="4991390" y="4512543"/>
            <a:ext cx="1133644" cy="369332"/>
          </a:xfrm>
          <a:prstGeom prst="rect">
            <a:avLst/>
          </a:prstGeom>
        </p:spPr>
        <p:txBody>
          <a:bodyPr wrap="none">
            <a:spAutoFit/>
          </a:bodyPr>
          <a:lstStyle/>
          <a:p>
            <a:r>
              <a:rPr lang="cs-CZ" dirty="0">
                <a:latin typeface="Arial" panose="020B0604020202020204" pitchFamily="34" charset="0"/>
                <a:ea typeface="Times New Roman" panose="02020603050405020304" pitchFamily="18" charset="0"/>
              </a:rPr>
              <a:t>ос на елипсата</a:t>
            </a:r>
            <a:endParaRPr lang="cs-CZ" dirty="0"/>
          </a:p>
        </p:txBody>
      </p:sp>
      <p:sp>
        <p:nvSpPr>
          <p:cNvPr id="24" name="Obdélník 23"/>
          <p:cNvSpPr/>
          <p:nvPr/>
        </p:nvSpPr>
        <p:spPr>
          <a:xfrm>
            <a:off x="3810957" y="4482766"/>
            <a:ext cx="1069524" cy="369332"/>
          </a:xfrm>
          <a:prstGeom prst="rect">
            <a:avLst/>
          </a:prstGeom>
        </p:spPr>
        <p:txBody>
          <a:bodyPr wrap="none">
            <a:spAutoFit/>
          </a:bodyPr>
          <a:lstStyle/>
          <a:p>
            <a:r>
              <a:rPr lang="cs-CZ" dirty="0">
                <a:latin typeface="Arial" panose="020B0604020202020204" pitchFamily="34" charset="0"/>
                <a:ea typeface="Times New Roman" panose="02020603050405020304" pitchFamily="18" charset="0"/>
              </a:rPr>
              <a:t>19,8 см </a:t>
            </a:r>
            <a:endParaRPr lang="cs-CZ" dirty="0"/>
          </a:p>
        </p:txBody>
      </p:sp>
      <p:sp>
        <p:nvSpPr>
          <p:cNvPr id="33" name="Obdélník 32"/>
          <p:cNvSpPr/>
          <p:nvPr/>
        </p:nvSpPr>
        <p:spPr>
          <a:xfrm>
            <a:off x="4192125" y="2999077"/>
            <a:ext cx="761747" cy="369332"/>
          </a:xfrm>
          <a:prstGeom prst="rect">
            <a:avLst/>
          </a:prstGeom>
        </p:spPr>
        <p:txBody>
          <a:bodyPr wrap="none">
            <a:spAutoFit/>
          </a:bodyPr>
          <a:lstStyle/>
          <a:p>
            <a:r>
              <a:rPr lang="cs-CZ" dirty="0">
                <a:latin typeface="Arial" panose="020B0604020202020204" pitchFamily="34" charset="0"/>
                <a:ea typeface="Times New Roman" panose="02020603050405020304" pitchFamily="18" charset="0"/>
              </a:rPr>
              <a:t>Слънце</a:t>
            </a:r>
            <a:endParaRPr lang="cs-CZ" dirty="0"/>
          </a:p>
        </p:txBody>
      </p:sp>
      <p:sp>
        <p:nvSpPr>
          <p:cNvPr id="34" name="Obdélník 33"/>
          <p:cNvSpPr/>
          <p:nvPr/>
        </p:nvSpPr>
        <p:spPr>
          <a:xfrm>
            <a:off x="5221404" y="2857613"/>
            <a:ext cx="1297150" cy="369332"/>
          </a:xfrm>
          <a:prstGeom prst="rect">
            <a:avLst/>
          </a:prstGeom>
        </p:spPr>
        <p:txBody>
          <a:bodyPr wrap="none">
            <a:spAutoFit/>
          </a:bodyPr>
          <a:lstStyle/>
          <a:p>
            <a:r>
              <a:rPr lang="cs-CZ" dirty="0">
                <a:latin typeface="Arial" panose="020B0604020202020204" pitchFamily="34" charset="0"/>
                <a:ea typeface="Times New Roman" panose="02020603050405020304" pitchFamily="18" charset="0"/>
              </a:rPr>
              <a:t>разрежи</a:t>
            </a:r>
            <a:endParaRPr lang="cs-CZ" dirty="0"/>
          </a:p>
        </p:txBody>
      </p:sp>
      <p:sp>
        <p:nvSpPr>
          <p:cNvPr id="35" name="Obdélník 34"/>
          <p:cNvSpPr/>
          <p:nvPr/>
        </p:nvSpPr>
        <p:spPr>
          <a:xfrm>
            <a:off x="5195096" y="2124258"/>
            <a:ext cx="1194558" cy="646331"/>
          </a:xfrm>
          <a:prstGeom prst="rect">
            <a:avLst/>
          </a:prstGeom>
        </p:spPr>
        <p:txBody>
          <a:bodyPr wrap="none">
            <a:spAutoFit/>
          </a:bodyPr>
          <a:lstStyle/>
          <a:p>
            <a:r>
              <a:rPr lang="cs-CZ" dirty="0">
                <a:latin typeface="Arial" panose="020B0604020202020204" pitchFamily="34" charset="0"/>
                <a:ea typeface="Times New Roman" panose="02020603050405020304" pitchFamily="18" charset="0"/>
              </a:rPr>
              <a:t>елипса</a:t>
            </a:r>
          </a:p>
          <a:p>
            <a:r>
              <a:rPr lang="cs-CZ" dirty="0">
                <a:latin typeface="Arial" panose="020B0604020202020204" pitchFamily="34" charset="0"/>
              </a:rPr>
              <a:t>изрежи</a:t>
            </a:r>
            <a:endParaRPr lang="cs-CZ" dirty="0"/>
          </a:p>
        </p:txBody>
      </p:sp>
      <p:sp>
        <p:nvSpPr>
          <p:cNvPr id="36" name="Obdélník 35"/>
          <p:cNvSpPr/>
          <p:nvPr/>
        </p:nvSpPr>
        <p:spPr>
          <a:xfrm>
            <a:off x="6744344" y="4490873"/>
            <a:ext cx="1258679" cy="830997"/>
          </a:xfrm>
          <a:prstGeom prst="rect">
            <a:avLst/>
          </a:prstGeom>
        </p:spPr>
        <p:txBody>
          <a:bodyPr wrap="none">
            <a:spAutoFit/>
          </a:bodyPr>
          <a:lstStyle/>
          <a:p>
            <a:pPr algn="ctr"/>
            <a:r>
              <a:rPr lang="cs-CZ" sz="1600" dirty="0">
                <a:latin typeface="Arial" panose="020B0604020202020204" pitchFamily="34" charset="0"/>
                <a:ea typeface="Times New Roman" panose="02020603050405020304" pitchFamily="18" charset="0"/>
              </a:rPr>
              <a:t>орбитална</a:t>
            </a:r>
          </a:p>
          <a:p>
            <a:pPr algn="ctr"/>
            <a:r>
              <a:rPr lang="cs-CZ" sz="1600" dirty="0">
                <a:latin typeface="Arial" panose="020B0604020202020204" pitchFamily="34" charset="0"/>
                <a:ea typeface="Times New Roman" panose="02020603050405020304" pitchFamily="18" charset="0"/>
              </a:rPr>
              <a:t>траектория</a:t>
            </a:r>
          </a:p>
          <a:p>
            <a:pPr algn="ctr"/>
            <a:r>
              <a:rPr lang="cs-CZ" sz="1600" dirty="0">
                <a:latin typeface="Arial" panose="020B0604020202020204" pitchFamily="34" charset="0"/>
                <a:ea typeface="Times New Roman" panose="02020603050405020304" pitchFamily="18" charset="0"/>
              </a:rPr>
              <a:t>на Плутон</a:t>
            </a:r>
            <a:endParaRPr lang="cs-CZ" sz="1600" dirty="0"/>
          </a:p>
        </p:txBody>
      </p:sp>
      <p:sp>
        <p:nvSpPr>
          <p:cNvPr id="37" name="Obdélník 36"/>
          <p:cNvSpPr/>
          <p:nvPr/>
        </p:nvSpPr>
        <p:spPr>
          <a:xfrm>
            <a:off x="8316961" y="1742235"/>
            <a:ext cx="3760966" cy="830997"/>
          </a:xfrm>
          <a:prstGeom prst="rect">
            <a:avLst/>
          </a:prstGeom>
        </p:spPr>
        <p:txBody>
          <a:bodyPr wrap="none">
            <a:spAutoFit/>
          </a:bodyPr>
          <a:lstStyle/>
          <a:p>
            <a:pPr algn="l"/>
            <a:r>
              <a:rPr lang="cs-CZ" sz="1600" dirty="0">
                <a:latin typeface="Arial" panose="020B0604020202020204" pitchFamily="34" charset="0"/>
                <a:ea typeface="Times New Roman" panose="02020603050405020304" pitchFamily="18" charset="0"/>
              </a:rPr>
              <a:t>сложете двете траектории</a:t>
            </a:r>
            <a:r>
              <a:rPr lang="bg-BG" sz="1600" dirty="0">
                <a:latin typeface="Arial" panose="020B0604020202020204" pitchFamily="34" charset="0"/>
                <a:ea typeface="Times New Roman" panose="02020603050405020304" pitchFamily="18" charset="0"/>
              </a:rPr>
              <a:t> </a:t>
            </a:r>
            <a:r>
              <a:rPr lang="cs-CZ" sz="1600" dirty="0">
                <a:latin typeface="Arial" panose="020B0604020202020204" pitchFamily="34" charset="0"/>
              </a:rPr>
              <a:t>една в </a:t>
            </a:r>
            <a:endParaRPr lang="bg-BG" sz="1600" dirty="0">
              <a:latin typeface="Arial" panose="020B0604020202020204" pitchFamily="34" charset="0"/>
            </a:endParaRPr>
          </a:p>
          <a:p>
            <a:pPr algn="l"/>
            <a:r>
              <a:rPr lang="cs-CZ" sz="1600" dirty="0">
                <a:latin typeface="Arial" panose="020B0604020202020204" pitchFamily="34" charset="0"/>
              </a:rPr>
              <a:t>друга (място обозначено със зелено)</a:t>
            </a:r>
          </a:p>
          <a:p>
            <a:pPr algn="l"/>
            <a:r>
              <a:rPr lang="cs-CZ" sz="1600" dirty="0">
                <a:latin typeface="Arial" panose="020B0604020202020204" pitchFamily="34" charset="0"/>
              </a:rPr>
              <a:t>под ъгъл 17°</a:t>
            </a:r>
            <a:endParaRPr lang="cs-CZ" sz="1600" dirty="0"/>
          </a:p>
        </p:txBody>
      </p:sp>
      <p:pic>
        <p:nvPicPr>
          <p:cNvPr id="38" name="Obrázek 37"/>
          <p:cNvPicPr>
            <a:picLocks noChangeAspect="1"/>
          </p:cNvPicPr>
          <p:nvPr/>
        </p:nvPicPr>
        <p:blipFill>
          <a:blip r:embed="rId4">
            <a:clrChange>
              <a:clrFrom>
                <a:srgbClr val="FFFFFF"/>
              </a:clrFrom>
              <a:clrTo>
                <a:srgbClr val="FFFFFF">
                  <a:alpha val="0"/>
                </a:srgbClr>
              </a:clrTo>
            </a:clrChange>
          </a:blip>
          <a:stretch>
            <a:fillRect/>
          </a:stretch>
        </p:blipFill>
        <p:spPr>
          <a:xfrm>
            <a:off x="7056010" y="1718978"/>
            <a:ext cx="1099551" cy="757344"/>
          </a:xfrm>
          <a:prstGeom prst="rect">
            <a:avLst/>
          </a:prstGeom>
        </p:spPr>
      </p:pic>
      <p:sp>
        <p:nvSpPr>
          <p:cNvPr id="39" name="Obdélník 38"/>
          <p:cNvSpPr/>
          <p:nvPr/>
        </p:nvSpPr>
        <p:spPr>
          <a:xfrm>
            <a:off x="8316961" y="2826165"/>
            <a:ext cx="3025187" cy="584775"/>
          </a:xfrm>
          <a:prstGeom prst="rect">
            <a:avLst/>
          </a:prstGeom>
        </p:spPr>
        <p:txBody>
          <a:bodyPr wrap="none">
            <a:spAutoFit/>
          </a:bodyPr>
          <a:lstStyle/>
          <a:p>
            <a:pPr algn="ctr"/>
            <a:r>
              <a:rPr lang="cs-CZ" sz="1600" dirty="0">
                <a:latin typeface="Arial" panose="020B0604020202020204" pitchFamily="34" charset="0"/>
                <a:ea typeface="Times New Roman" panose="02020603050405020304" pitchFamily="18" charset="0"/>
              </a:rPr>
              <a:t>Плутон е по-близо от Нептун.</a:t>
            </a:r>
          </a:p>
          <a:p>
            <a:pPr algn="ctr"/>
            <a:r>
              <a:rPr lang="cs-CZ" sz="1600" dirty="0">
                <a:latin typeface="Arial" panose="020B0604020202020204" pitchFamily="34" charset="0"/>
                <a:ea typeface="Times New Roman" panose="02020603050405020304" pitchFamily="18" charset="0"/>
              </a:rPr>
              <a:t>7. 2. 1979 г. до 11. 2. 1999 г.</a:t>
            </a:r>
            <a:endParaRPr lang="cs-CZ" sz="1600" dirty="0"/>
          </a:p>
        </p:txBody>
      </p:sp>
      <p:sp>
        <p:nvSpPr>
          <p:cNvPr id="40" name="Obdélník 39"/>
          <p:cNvSpPr/>
          <p:nvPr/>
        </p:nvSpPr>
        <p:spPr>
          <a:xfrm>
            <a:off x="7670949" y="3459555"/>
            <a:ext cx="4317209" cy="338554"/>
          </a:xfrm>
          <a:prstGeom prst="rect">
            <a:avLst/>
          </a:prstGeom>
        </p:spPr>
        <p:txBody>
          <a:bodyPr wrap="none">
            <a:spAutoFit/>
          </a:bodyPr>
          <a:lstStyle/>
          <a:p>
            <a:pPr algn="ctr"/>
            <a:r>
              <a:rPr lang="cs-CZ" sz="1600" dirty="0">
                <a:latin typeface="Arial" panose="020B0604020202020204" pitchFamily="34" charset="0"/>
                <a:ea typeface="Times New Roman" panose="02020603050405020304" pitchFamily="18" charset="0"/>
              </a:rPr>
              <a:t>Орбитален период на Плутон = 248 години</a:t>
            </a:r>
            <a:endParaRPr lang="cs-CZ" sz="1600" dirty="0"/>
          </a:p>
        </p:txBody>
      </p:sp>
      <p:sp>
        <p:nvSpPr>
          <p:cNvPr id="41" name="Obdélník 40"/>
          <p:cNvSpPr/>
          <p:nvPr/>
        </p:nvSpPr>
        <p:spPr>
          <a:xfrm>
            <a:off x="9071172" y="3815987"/>
            <a:ext cx="1516761" cy="338554"/>
          </a:xfrm>
          <a:prstGeom prst="rect">
            <a:avLst/>
          </a:prstGeom>
        </p:spPr>
        <p:txBody>
          <a:bodyPr wrap="none">
            <a:spAutoFit/>
          </a:bodyPr>
          <a:lstStyle/>
          <a:p>
            <a:pPr algn="ctr"/>
            <a:r>
              <a:rPr lang="cs-CZ" sz="1600" dirty="0">
                <a:latin typeface="Arial" panose="020B0604020202020204" pitchFamily="34" charset="0"/>
                <a:ea typeface="Times New Roman" panose="02020603050405020304" pitchFamily="18" charset="0"/>
              </a:rPr>
              <a:t>20 / 248 = 8 %</a:t>
            </a:r>
            <a:endParaRPr lang="cs-CZ" sz="1600" dirty="0"/>
          </a:p>
        </p:txBody>
      </p:sp>
      <p:sp>
        <p:nvSpPr>
          <p:cNvPr id="42" name="Obdélník 41"/>
          <p:cNvSpPr/>
          <p:nvPr/>
        </p:nvSpPr>
        <p:spPr>
          <a:xfrm>
            <a:off x="8108000" y="4182574"/>
            <a:ext cx="4055919" cy="1323439"/>
          </a:xfrm>
          <a:prstGeom prst="rect">
            <a:avLst/>
          </a:prstGeom>
        </p:spPr>
        <p:txBody>
          <a:bodyPr wrap="none">
            <a:spAutoFit/>
          </a:bodyPr>
          <a:lstStyle/>
          <a:p>
            <a:pPr algn="l"/>
            <a:r>
              <a:rPr lang="cs-CZ" sz="1600" dirty="0">
                <a:latin typeface="Arial" panose="020B0604020202020204" pitchFamily="34" charset="0"/>
              </a:rPr>
              <a:t>7 309 дни = 20 ∙ 365 + 5 (високосни </a:t>
            </a:r>
            <a:endParaRPr lang="bg-BG" sz="1600" dirty="0">
              <a:latin typeface="Arial" panose="020B0604020202020204" pitchFamily="34" charset="0"/>
            </a:endParaRPr>
          </a:p>
          <a:p>
            <a:pPr algn="l"/>
            <a:r>
              <a:rPr lang="cs-CZ" sz="1600" dirty="0">
                <a:latin typeface="Arial" panose="020B0604020202020204" pitchFamily="34" charset="0"/>
              </a:rPr>
              <a:t>години – </a:t>
            </a:r>
            <a:r>
              <a:rPr lang="pt-BR" sz="1600" dirty="0">
                <a:latin typeface="Arial" panose="020B0604020202020204" pitchFamily="34" charset="0"/>
              </a:rPr>
              <a:t>1980 г., 1984 г., 1988 г., 1992 г. </a:t>
            </a:r>
            <a:endParaRPr lang="bg-BG" sz="1600" dirty="0">
              <a:latin typeface="Arial" panose="020B0604020202020204" pitchFamily="34" charset="0"/>
            </a:endParaRPr>
          </a:p>
          <a:p>
            <a:pPr algn="l"/>
            <a:r>
              <a:rPr lang="pt-BR" sz="1600" dirty="0">
                <a:latin typeface="Arial" panose="020B0604020202020204" pitchFamily="34" charset="0"/>
              </a:rPr>
              <a:t>и 1996 г.) + 4 (от 7-ия до 11-ия ден в </a:t>
            </a:r>
            <a:endParaRPr lang="bg-BG" sz="1600" dirty="0">
              <a:latin typeface="Arial" panose="020B0604020202020204" pitchFamily="34" charset="0"/>
            </a:endParaRPr>
          </a:p>
          <a:p>
            <a:pPr algn="l"/>
            <a:r>
              <a:rPr lang="pt-BR" sz="1600" dirty="0">
                <a:latin typeface="Arial" panose="020B0604020202020204" pitchFamily="34" charset="0"/>
              </a:rPr>
              <a:t>месеца)</a:t>
            </a:r>
            <a:br>
              <a:rPr lang="cs-CZ" sz="1600" dirty="0">
                <a:latin typeface="Arial" panose="020B0604020202020204" pitchFamily="34" charset="0"/>
              </a:rPr>
            </a:br>
            <a:endParaRPr lang="cs-CZ" sz="1600" dirty="0"/>
          </a:p>
        </p:txBody>
      </p:sp>
    </p:spTree>
    <p:extLst>
      <p:ext uri="{BB962C8B-B14F-4D97-AF65-F5344CB8AC3E}">
        <p14:creationId xmlns:p14="http://schemas.microsoft.com/office/powerpoint/2010/main" val="2470116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par>
                          <p:cTn id="13" fill="hold">
                            <p:stCondLst>
                              <p:cond delay="500"/>
                            </p:stCondLst>
                            <p:childTnLst>
                              <p:par>
                                <p:cTn id="14" presetID="5" presetClass="entr" presetSubtype="1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heckerboard(across)">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checkerboard(across)">
                                      <p:cBhvr>
                                        <p:cTn id="29" dur="500"/>
                                        <p:tgtEl>
                                          <p:spTgt spid="3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heckerboard(across)">
                                      <p:cBhvr>
                                        <p:cTn id="34" dur="500"/>
                                        <p:tgtEl>
                                          <p:spTgt spid="13"/>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checkerboard(across)">
                                      <p:cBhvr>
                                        <p:cTn id="37" dur="500"/>
                                        <p:tgtEl>
                                          <p:spTgt spid="29"/>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checkerboard(across)">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checkerboard(across)">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checkerboard(across)">
                                      <p:cBhvr>
                                        <p:cTn id="56" dur="500"/>
                                        <p:tgtEl>
                                          <p:spTgt spid="23"/>
                                        </p:tgtEl>
                                      </p:cBhvr>
                                    </p:animEffect>
                                  </p:childTnLst>
                                </p:cTn>
                              </p:par>
                              <p:par>
                                <p:cTn id="57" presetID="5" presetClass="entr" presetSubtype="1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checkerboard(across)">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checkerboard(across)">
                                      <p:cBhvr>
                                        <p:cTn id="64" dur="500"/>
                                        <p:tgtEl>
                                          <p:spTgt spid="17"/>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checkerboard(across)">
                                      <p:cBhvr>
                                        <p:cTn id="67" dur="5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checkerboard(across)">
                                      <p:cBhvr>
                                        <p:cTn id="75" dur="500"/>
                                        <p:tgtEl>
                                          <p:spTgt spid="33"/>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nodeType="click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checkerboard(across)">
                                      <p:cBhvr>
                                        <p:cTn id="80" dur="500"/>
                                        <p:tgtEl>
                                          <p:spTgt spid="18"/>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checkerboard(across)">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5" presetClass="entr" presetSubtype="1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checkerboard(across)">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5" presetClass="entr" presetSubtype="10" fill="hold" grpId="0"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checkerboard(across)">
                                      <p:cBhvr>
                                        <p:cTn id="93" dur="500"/>
                                        <p:tgtEl>
                                          <p:spTgt spid="37"/>
                                        </p:tgtEl>
                                      </p:cBhvr>
                                    </p:animEffect>
                                  </p:childTnLst>
                                </p:cTn>
                              </p:par>
                            </p:childTnLst>
                          </p:cTn>
                        </p:par>
                        <p:par>
                          <p:cTn id="94" fill="hold">
                            <p:stCondLst>
                              <p:cond delay="500"/>
                            </p:stCondLst>
                            <p:childTnLst>
                              <p:par>
                                <p:cTn id="95" presetID="5" presetClass="entr" presetSubtype="1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checkerboard(across)">
                                      <p:cBhvr>
                                        <p:cTn id="97" dur="500"/>
                                        <p:tgtEl>
                                          <p:spTgt spid="38"/>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checkerboard(across)">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checkerboard(across)">
                                      <p:cBhvr>
                                        <p:cTn id="107" dur="500"/>
                                        <p:tgtEl>
                                          <p:spTgt spid="40"/>
                                        </p:tgtEl>
                                      </p:cBhvr>
                                    </p:animEffect>
                                  </p:childTnLst>
                                </p:cTn>
                              </p:par>
                            </p:childTnLst>
                          </p:cTn>
                        </p:par>
                      </p:childTnLst>
                    </p:cTn>
                  </p:par>
                  <p:par>
                    <p:cTn id="108" fill="hold">
                      <p:stCondLst>
                        <p:cond delay="indefinite"/>
                      </p:stCondLst>
                      <p:childTnLst>
                        <p:par>
                          <p:cTn id="109" fill="hold">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checkerboard(across)">
                                      <p:cBhvr>
                                        <p:cTn id="112" dur="500"/>
                                        <p:tgtEl>
                                          <p:spTgt spid="41"/>
                                        </p:tgtEl>
                                      </p:cBhvr>
                                    </p:animEffect>
                                  </p:childTnLst>
                                </p:cTn>
                              </p:par>
                            </p:childTnLst>
                          </p:cTn>
                        </p:par>
                      </p:childTnLst>
                    </p:cTn>
                  </p:par>
                  <p:par>
                    <p:cTn id="113" fill="hold">
                      <p:stCondLst>
                        <p:cond delay="indefinite"/>
                      </p:stCondLst>
                      <p:childTnLst>
                        <p:par>
                          <p:cTn id="114" fill="hold">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checkerboard(across)">
                                      <p:cBhvr>
                                        <p:cTn id="1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P spid="19" grpId="0" animBg="1"/>
      <p:bldP spid="12" grpId="0" animBg="1"/>
      <p:bldP spid="2" grpId="0"/>
      <p:bldP spid="3" grpId="0"/>
      <p:bldP spid="27" grpId="0"/>
      <p:bldP spid="22" grpId="0"/>
      <p:bldP spid="29" grpId="0"/>
      <p:bldP spid="30" grpId="0"/>
      <p:bldP spid="23" grpId="0"/>
      <p:bldP spid="24" grpId="0"/>
      <p:bldP spid="33" grpId="0"/>
      <p:bldP spid="34" grpId="0"/>
      <p:bldP spid="35" grpId="0"/>
      <p:bldP spid="36" grpId="0"/>
      <p:bldP spid="37" grpId="0"/>
      <p:bldP spid="39" grpId="0"/>
      <p:bldP spid="40"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1027259"/>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5a.2.4 Скок </a:t>
            </a:r>
            <a:r>
              <a:rPr lang="bg-BG" sz="3800" u="sng" dirty="0">
                <a:solidFill>
                  <a:srgbClr val="02236A"/>
                </a:solidFill>
              </a:rPr>
              <a:t>от</a:t>
            </a:r>
            <a:r>
              <a:rPr lang="cs-CZ" sz="3800" u="sng" dirty="0">
                <a:solidFill>
                  <a:srgbClr val="02236A"/>
                </a:solidFill>
              </a:rPr>
              <a:t> височина</a:t>
            </a:r>
          </a:p>
        </p:txBody>
      </p:sp>
      <p:sp>
        <p:nvSpPr>
          <p:cNvPr id="174" name="Shape 174"/>
          <p:cNvSpPr/>
          <p:nvPr/>
        </p:nvSpPr>
        <p:spPr>
          <a:xfrm>
            <a:off x="249958" y="3911580"/>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Метър, калкулатор, табличен процесор, милиметрова хартия.</a:t>
            </a:r>
            <a:endParaRPr sz="2600" dirty="0">
              <a:solidFill>
                <a:srgbClr val="002060"/>
              </a:solidFill>
            </a:endParaRPr>
          </a:p>
        </p:txBody>
      </p:sp>
      <p:sp>
        <p:nvSpPr>
          <p:cNvPr id="175" name="Shape 175"/>
          <p:cNvSpPr/>
          <p:nvPr/>
        </p:nvSpPr>
        <p:spPr>
          <a:xfrm>
            <a:off x="249958" y="4734982"/>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Учениците ще разгледат как теглото на планетата влияе на скока </a:t>
            </a:r>
            <a:r>
              <a:rPr lang="bg-BG" sz="2600" dirty="0">
                <a:solidFill>
                  <a:srgbClr val="002060"/>
                </a:solidFill>
              </a:rPr>
              <a:t>от</a:t>
            </a:r>
            <a:r>
              <a:rPr lang="cs-CZ" sz="2600" dirty="0">
                <a:solidFill>
                  <a:srgbClr val="002060"/>
                </a:solidFill>
              </a:rPr>
              <a:t> височина.</a:t>
            </a:r>
          </a:p>
        </p:txBody>
      </p:sp>
      <p:sp>
        <p:nvSpPr>
          <p:cNvPr id="176" name="Shape 176"/>
          <p:cNvSpPr/>
          <p:nvPr/>
        </p:nvSpPr>
        <p:spPr>
          <a:xfrm>
            <a:off x="249958" y="1774238"/>
            <a:ext cx="11685322" cy="209288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r>
              <a:rPr lang="cs-CZ" sz="2600" dirty="0">
                <a:solidFill>
                  <a:srgbClr val="002060"/>
                </a:solidFill>
              </a:rPr>
              <a:t>Методическа част: Колко тежите зависи от гравитационната сила на вашето местоположение. Трябва да се отбележи, че масата на обектите не се променя на различни места, а остава същата. Само тежестта, която зависи от гравитацията, се променя. На газообразните планети и Слънцето всъщност не може да се кацне, защото те нямат твърда повърхност.</a:t>
            </a:r>
            <a:endParaRPr sz="2600" dirty="0">
              <a:solidFill>
                <a:srgbClr val="002060"/>
              </a:solidFill>
            </a:endParaRPr>
          </a:p>
        </p:txBody>
      </p:sp>
    </p:spTree>
    <p:extLst>
      <p:ext uri="{BB962C8B-B14F-4D97-AF65-F5344CB8AC3E}">
        <p14:creationId xmlns:p14="http://schemas.microsoft.com/office/powerpoint/2010/main" val="92850944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rotWithShape="1">
          <a:blip r:embed="rId2">
            <a:clrChange>
              <a:clrFrom>
                <a:srgbClr val="FFFFFF"/>
              </a:clrFrom>
              <a:clrTo>
                <a:srgbClr val="FFFFFF">
                  <a:alpha val="0"/>
                </a:srgbClr>
              </a:clrTo>
            </a:clrChange>
          </a:blip>
          <a:srcRect r="49289"/>
          <a:stretch/>
        </p:blipFill>
        <p:spPr>
          <a:xfrm flipH="1">
            <a:off x="2939694" y="2077604"/>
            <a:ext cx="1197125" cy="2143125"/>
          </a:xfrm>
          <a:prstGeom prst="rect">
            <a:avLst/>
          </a:prstGeom>
        </p:spPr>
      </p:pic>
      <p:pic>
        <p:nvPicPr>
          <p:cNvPr id="9" name="image2.jpg">
            <a:extLst>
              <a:ext uri="{FF2B5EF4-FFF2-40B4-BE49-F238E27FC236}">
                <a16:creationId xmlns:a16="http://schemas.microsoft.com/office/drawing/2014/main" id="{E7D86E1B-B265-46BD-8359-07F1416579F2}"/>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46747" y="855297"/>
            <a:ext cx="1193074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600" u="sng" dirty="0">
                <a:solidFill>
                  <a:srgbClr val="02236A"/>
                </a:solidFill>
              </a:rPr>
              <a:t>Практическо упражнение: 5a.2.4 Скок </a:t>
            </a:r>
            <a:r>
              <a:rPr lang="bg-BG" sz="3600" u="sng" dirty="0">
                <a:solidFill>
                  <a:srgbClr val="02236A"/>
                </a:solidFill>
              </a:rPr>
              <a:t>от</a:t>
            </a:r>
            <a:r>
              <a:rPr lang="cs-CZ" sz="3600" u="sng" dirty="0">
                <a:solidFill>
                  <a:srgbClr val="02236A"/>
                </a:solidFill>
              </a:rPr>
              <a:t> височина</a:t>
            </a:r>
          </a:p>
        </p:txBody>
      </p:sp>
      <p:sp>
        <p:nvSpPr>
          <p:cNvPr id="2" name="Obdélník 1"/>
          <p:cNvSpPr/>
          <p:nvPr/>
        </p:nvSpPr>
        <p:spPr>
          <a:xfrm>
            <a:off x="-520204" y="1708272"/>
            <a:ext cx="3433953" cy="369332"/>
          </a:xfrm>
          <a:prstGeom prst="rect">
            <a:avLst/>
          </a:prstGeom>
        </p:spPr>
        <p:txBody>
          <a:bodyPr wrap="none">
            <a:spAutoFit/>
          </a:bodyPr>
          <a:lstStyle/>
          <a:p>
            <a:pPr algn="ctr"/>
            <a:r>
              <a:rPr lang="bg-BG" dirty="0">
                <a:latin typeface="Calibri" panose="020F0502020204030204" pitchFamily="34" charset="0"/>
                <a:ea typeface="Times New Roman" panose="02020603050405020304" pitchFamily="18" charset="0"/>
                <a:cs typeface="Calibri" panose="020F0502020204030204" pitchFamily="34" charset="0"/>
              </a:rPr>
              <a:t>            </a:t>
            </a:r>
            <a:r>
              <a:rPr lang="cs-CZ" dirty="0">
                <a:latin typeface="Calibri" panose="020F0502020204030204" pitchFamily="34" charset="0"/>
                <a:ea typeface="Times New Roman" panose="02020603050405020304" pitchFamily="18" charset="0"/>
                <a:cs typeface="Calibri" panose="020F0502020204030204" pitchFamily="34" charset="0"/>
              </a:rPr>
              <a:t>групи от по трима ученика</a:t>
            </a:r>
            <a:endParaRPr lang="cs-CZ" dirty="0">
              <a:latin typeface="Calibri" panose="020F0502020204030204" pitchFamily="34" charset="0"/>
              <a:cs typeface="Calibri" panose="020F0502020204030204" pitchFamily="34" charset="0"/>
            </a:endParaRPr>
          </a:p>
        </p:txBody>
      </p:sp>
      <p:cxnSp>
        <p:nvCxnSpPr>
          <p:cNvPr id="4" name="Přímá spojnice 3"/>
          <p:cNvCxnSpPr/>
          <p:nvPr/>
        </p:nvCxnSpPr>
        <p:spPr>
          <a:xfrm>
            <a:off x="2616200" y="4076700"/>
            <a:ext cx="2736365" cy="0"/>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pic>
        <p:nvPicPr>
          <p:cNvPr id="6" name="Obrázek 5"/>
          <p:cNvPicPr>
            <a:picLocks noChangeAspect="1"/>
          </p:cNvPicPr>
          <p:nvPr/>
        </p:nvPicPr>
        <p:blipFill rotWithShape="1">
          <a:blip r:embed="rId5">
            <a:clrChange>
              <a:clrFrom>
                <a:srgbClr val="FFFFFF"/>
              </a:clrFrom>
              <a:clrTo>
                <a:srgbClr val="FFFFFF">
                  <a:alpha val="0"/>
                </a:srgbClr>
              </a:clrTo>
            </a:clrChange>
          </a:blip>
          <a:srcRect b="7365"/>
          <a:stretch/>
        </p:blipFill>
        <p:spPr>
          <a:xfrm>
            <a:off x="3992562" y="2431565"/>
            <a:ext cx="1360003" cy="1666875"/>
          </a:xfrm>
          <a:prstGeom prst="rect">
            <a:avLst/>
          </a:prstGeom>
        </p:spPr>
      </p:pic>
      <p:pic>
        <p:nvPicPr>
          <p:cNvPr id="1030" name="Picture 6" descr="https://cdn11.bigcommerce.com/s-9nntib/images/stencil/1280x1280/products/22839/155338/0366090__37712__87986__35869.1560956187.jpg?c=2&amp;imbypass=on"/>
          <p:cNvPicPr>
            <a:picLocks noChangeAspect="1" noChangeArrowheads="1"/>
          </p:cNvPicPr>
          <p:nvPr/>
        </p:nvPicPr>
        <p:blipFill rotWithShape="1">
          <a:blip r:embed="rId6" cstate="print">
            <a:clrChange>
              <a:clrFrom>
                <a:srgbClr val="FEFCFD"/>
              </a:clrFrom>
              <a:clrTo>
                <a:srgbClr val="FEFCFD">
                  <a:alpha val="0"/>
                </a:srgbClr>
              </a:clrTo>
            </a:clrChange>
            <a:extLst>
              <a:ext uri="{28A0092B-C50C-407E-A947-70E740481C1C}">
                <a14:useLocalDpi xmlns:a14="http://schemas.microsoft.com/office/drawing/2010/main" val="0"/>
              </a:ext>
            </a:extLst>
          </a:blip>
          <a:srcRect t="46276" b="47005"/>
          <a:stretch/>
        </p:blipFill>
        <p:spPr bwMode="auto">
          <a:xfrm rot="16200000">
            <a:off x="3307110" y="3462003"/>
            <a:ext cx="1152000" cy="77392"/>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p:cNvPicPr>
            <a:picLocks noChangeAspect="1"/>
          </p:cNvPicPr>
          <p:nvPr/>
        </p:nvPicPr>
        <p:blipFill>
          <a:blip r:embed="rId7">
            <a:clrChange>
              <a:clrFrom>
                <a:srgbClr val="FFFFFF"/>
              </a:clrFrom>
              <a:clrTo>
                <a:srgbClr val="FFFFFF">
                  <a:alpha val="0"/>
                </a:srgbClr>
              </a:clrTo>
            </a:clrChange>
          </a:blip>
          <a:stretch>
            <a:fillRect/>
          </a:stretch>
        </p:blipFill>
        <p:spPr>
          <a:xfrm>
            <a:off x="5352565" y="3149166"/>
            <a:ext cx="970772" cy="1296031"/>
          </a:xfrm>
          <a:prstGeom prst="rect">
            <a:avLst/>
          </a:prstGeom>
        </p:spPr>
      </p:pic>
      <p:cxnSp>
        <p:nvCxnSpPr>
          <p:cNvPr id="13" name="Přímá spojnice se šipkou 12"/>
          <p:cNvCxnSpPr/>
          <p:nvPr/>
        </p:nvCxnSpPr>
        <p:spPr>
          <a:xfrm flipH="1">
            <a:off x="3921806" y="3444784"/>
            <a:ext cx="1793194" cy="0"/>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sp>
        <p:nvSpPr>
          <p:cNvPr id="22" name="Obdélník 21"/>
          <p:cNvSpPr/>
          <p:nvPr/>
        </p:nvSpPr>
        <p:spPr>
          <a:xfrm>
            <a:off x="3503038" y="4102541"/>
            <a:ext cx="760143" cy="338554"/>
          </a:xfrm>
          <a:prstGeom prst="rect">
            <a:avLst/>
          </a:prstGeom>
        </p:spPr>
        <p:txBody>
          <a:bodyPr wrap="none">
            <a:spAutoFit/>
          </a:bodyPr>
          <a:lstStyle/>
          <a:p>
            <a:pPr algn="ctr"/>
            <a:r>
              <a:rPr lang="cs-CZ" sz="1600" dirty="0">
                <a:latin typeface="Arial" panose="020B0604020202020204" pitchFamily="34" charset="0"/>
                <a:ea typeface="Times New Roman" panose="02020603050405020304" pitchFamily="18" charset="0"/>
              </a:rPr>
              <a:t>линия</a:t>
            </a:r>
            <a:endParaRPr lang="cs-CZ" sz="1600" dirty="0"/>
          </a:p>
        </p:txBody>
      </p:sp>
      <p:sp>
        <p:nvSpPr>
          <p:cNvPr id="23" name="Obdélník 22"/>
          <p:cNvSpPr/>
          <p:nvPr/>
        </p:nvSpPr>
        <p:spPr>
          <a:xfrm>
            <a:off x="3844414" y="1632895"/>
            <a:ext cx="2212465" cy="369332"/>
          </a:xfrm>
          <a:prstGeom prst="rect">
            <a:avLst/>
          </a:prstGeom>
        </p:spPr>
        <p:txBody>
          <a:bodyPr wrap="none">
            <a:spAutoFit/>
          </a:bodyPr>
          <a:lstStyle/>
          <a:p>
            <a:pPr algn="ctr"/>
            <a:r>
              <a:rPr lang="cs-CZ" dirty="0">
                <a:latin typeface="Calibri" panose="020F0502020204030204" pitchFamily="34" charset="0"/>
                <a:ea typeface="Times New Roman" panose="02020603050405020304" pitchFamily="18" charset="0"/>
                <a:cs typeface="Calibri" panose="020F0502020204030204" pitchFamily="34" charset="0"/>
              </a:rPr>
              <a:t>3 × скок </a:t>
            </a:r>
            <a:r>
              <a:rPr lang="bg-BG" dirty="0">
                <a:latin typeface="Calibri" panose="020F0502020204030204" pitchFamily="34" charset="0"/>
                <a:ea typeface="Times New Roman" panose="02020603050405020304" pitchFamily="18" charset="0"/>
                <a:cs typeface="Calibri" panose="020F0502020204030204" pitchFamily="34" charset="0"/>
              </a:rPr>
              <a:t>от</a:t>
            </a:r>
            <a:r>
              <a:rPr lang="cs-CZ" dirty="0">
                <a:latin typeface="Calibri" panose="020F0502020204030204" pitchFamily="34" charset="0"/>
                <a:ea typeface="Times New Roman" panose="02020603050405020304" pitchFamily="18" charset="0"/>
                <a:cs typeface="Calibri" panose="020F0502020204030204" pitchFamily="34" charset="0"/>
              </a:rPr>
              <a:t> височина</a:t>
            </a:r>
            <a:endParaRPr lang="cs-CZ" dirty="0">
              <a:latin typeface="Calibri" panose="020F0502020204030204" pitchFamily="34" charset="0"/>
              <a:cs typeface="Calibri" panose="020F0502020204030204" pitchFamily="34" charset="0"/>
            </a:endParaRPr>
          </a:p>
        </p:txBody>
      </p:sp>
      <p:graphicFrame>
        <p:nvGraphicFramePr>
          <p:cNvPr id="15" name="Tabulka 14"/>
          <p:cNvGraphicFramePr>
            <a:graphicFrameLocks noGrp="1"/>
          </p:cNvGraphicFramePr>
          <p:nvPr>
            <p:extLst>
              <p:ext uri="{D42A27DB-BD31-4B8C-83A1-F6EECF244321}">
                <p14:modId xmlns:p14="http://schemas.microsoft.com/office/powerpoint/2010/main" val="2786327453"/>
              </p:ext>
            </p:extLst>
          </p:nvPr>
        </p:nvGraphicFramePr>
        <p:xfrm>
          <a:off x="225821" y="4792293"/>
          <a:ext cx="5612130" cy="797560"/>
        </p:xfrm>
        <a:graphic>
          <a:graphicData uri="http://schemas.openxmlformats.org/drawingml/2006/table">
            <a:tbl>
              <a:tblPr firstRow="1" firstCol="1" lastRow="1" lastCol="1" bandRow="1" bandCol="1">
                <a:tableStyleId>{08FB837D-C827-4EFA-A057-4D05807E0F7C}</a:tableStyleId>
              </a:tblPr>
              <a:tblGrid>
                <a:gridCol w="1076960">
                  <a:extLst>
                    <a:ext uri="{9D8B030D-6E8A-4147-A177-3AD203B41FA5}">
                      <a16:colId xmlns:a16="http://schemas.microsoft.com/office/drawing/2014/main" val="3321291592"/>
                    </a:ext>
                  </a:extLst>
                </a:gridCol>
                <a:gridCol w="1076325">
                  <a:extLst>
                    <a:ext uri="{9D8B030D-6E8A-4147-A177-3AD203B41FA5}">
                      <a16:colId xmlns:a16="http://schemas.microsoft.com/office/drawing/2014/main" val="2327922864"/>
                    </a:ext>
                  </a:extLst>
                </a:gridCol>
                <a:gridCol w="1076325">
                  <a:extLst>
                    <a:ext uri="{9D8B030D-6E8A-4147-A177-3AD203B41FA5}">
                      <a16:colId xmlns:a16="http://schemas.microsoft.com/office/drawing/2014/main" val="744701639"/>
                    </a:ext>
                  </a:extLst>
                </a:gridCol>
                <a:gridCol w="1076325">
                  <a:extLst>
                    <a:ext uri="{9D8B030D-6E8A-4147-A177-3AD203B41FA5}">
                      <a16:colId xmlns:a16="http://schemas.microsoft.com/office/drawing/2014/main" val="2357593912"/>
                    </a:ext>
                  </a:extLst>
                </a:gridCol>
                <a:gridCol w="1306195">
                  <a:extLst>
                    <a:ext uri="{9D8B030D-6E8A-4147-A177-3AD203B41FA5}">
                      <a16:colId xmlns:a16="http://schemas.microsoft.com/office/drawing/2014/main" val="804673269"/>
                    </a:ext>
                  </a:extLst>
                </a:gridCol>
              </a:tblGrid>
              <a:tr h="431800">
                <a:tc>
                  <a:txBody>
                    <a:bodyPr/>
                    <a:lstStyle/>
                    <a:p>
                      <a:pPr algn="l">
                        <a:spcAft>
                          <a:spcPts val="0"/>
                        </a:spcAft>
                      </a:pPr>
                      <a:r>
                        <a:rPr lang="cs-CZ" sz="1200" dirty="0">
                          <a:effectLst/>
                        </a:rPr>
                        <a:t>Скок</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a:effectLst/>
                        </a:rPr>
                        <a:t>Опит № 1</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a:effectLst/>
                        </a:rPr>
                        <a:t>Опит № 2</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a:effectLst/>
                        </a:rPr>
                        <a:t>Опит № 3</a:t>
                      </a:r>
                      <a:endParaRPr lang="cs-CZ"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Среден скок</a:t>
                      </a:r>
                      <a:endParaRPr lang="cs-CZ" sz="12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63814309"/>
                  </a:ext>
                </a:extLst>
              </a:tr>
              <a:tr h="252095">
                <a:tc>
                  <a:txBody>
                    <a:bodyPr/>
                    <a:lstStyle/>
                    <a:p>
                      <a:pPr algn="just">
                        <a:spcAft>
                          <a:spcPts val="0"/>
                        </a:spcAft>
                      </a:pPr>
                      <a:r>
                        <a:rPr lang="cs-CZ" sz="1200" b="0">
                          <a:effectLst/>
                        </a:rPr>
                        <a:t>Височина (см)</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cs-CZ" sz="1200" b="0">
                          <a:effectLst/>
                        </a:rPr>
                        <a:t>53</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cs-CZ" sz="1200" b="0">
                          <a:effectLst/>
                        </a:rPr>
                        <a:t>50</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cs-CZ" sz="1200" b="0">
                          <a:effectLst/>
                        </a:rPr>
                        <a:t>47</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just">
                        <a:spcAft>
                          <a:spcPts val="0"/>
                        </a:spcAft>
                      </a:pPr>
                      <a:r>
                        <a:rPr lang="cs-CZ" sz="1200" b="0" dirty="0">
                          <a:effectLst/>
                        </a:rPr>
                        <a:t>50</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03830360"/>
                  </a:ext>
                </a:extLst>
              </a:tr>
            </a:tbl>
          </a:graphicData>
        </a:graphic>
      </p:graphicFrame>
      <p:graphicFrame>
        <p:nvGraphicFramePr>
          <p:cNvPr id="16" name="Tabulka 15"/>
          <p:cNvGraphicFramePr>
            <a:graphicFrameLocks noGrp="1"/>
          </p:cNvGraphicFramePr>
          <p:nvPr>
            <p:extLst>
              <p:ext uri="{D42A27DB-BD31-4B8C-83A1-F6EECF244321}">
                <p14:modId xmlns:p14="http://schemas.microsoft.com/office/powerpoint/2010/main" val="2244020384"/>
              </p:ext>
            </p:extLst>
          </p:nvPr>
        </p:nvGraphicFramePr>
        <p:xfrm>
          <a:off x="6542266" y="2116517"/>
          <a:ext cx="5243335" cy="3540420"/>
        </p:xfrm>
        <a:graphic>
          <a:graphicData uri="http://schemas.openxmlformats.org/drawingml/2006/table">
            <a:tbl>
              <a:tblPr firstRow="1" lastCol="1" bandRow="1">
                <a:tableStyleId>{08FB837D-C827-4EFA-A057-4D05807E0F7C}</a:tableStyleId>
              </a:tblPr>
              <a:tblGrid>
                <a:gridCol w="916518">
                  <a:extLst>
                    <a:ext uri="{9D8B030D-6E8A-4147-A177-3AD203B41FA5}">
                      <a16:colId xmlns:a16="http://schemas.microsoft.com/office/drawing/2014/main" val="3364695452"/>
                    </a:ext>
                  </a:extLst>
                </a:gridCol>
                <a:gridCol w="1180580">
                  <a:extLst>
                    <a:ext uri="{9D8B030D-6E8A-4147-A177-3AD203B41FA5}">
                      <a16:colId xmlns:a16="http://schemas.microsoft.com/office/drawing/2014/main" val="507907184"/>
                    </a:ext>
                  </a:extLst>
                </a:gridCol>
                <a:gridCol w="1048548">
                  <a:extLst>
                    <a:ext uri="{9D8B030D-6E8A-4147-A177-3AD203B41FA5}">
                      <a16:colId xmlns:a16="http://schemas.microsoft.com/office/drawing/2014/main" val="972910857"/>
                    </a:ext>
                  </a:extLst>
                </a:gridCol>
                <a:gridCol w="1048548">
                  <a:extLst>
                    <a:ext uri="{9D8B030D-6E8A-4147-A177-3AD203B41FA5}">
                      <a16:colId xmlns:a16="http://schemas.microsoft.com/office/drawing/2014/main" val="599705782"/>
                    </a:ext>
                  </a:extLst>
                </a:gridCol>
                <a:gridCol w="1049141">
                  <a:extLst>
                    <a:ext uri="{9D8B030D-6E8A-4147-A177-3AD203B41FA5}">
                      <a16:colId xmlns:a16="http://schemas.microsoft.com/office/drawing/2014/main" val="83771281"/>
                    </a:ext>
                  </a:extLst>
                </a:gridCol>
              </a:tblGrid>
              <a:tr h="801845">
                <a:tc>
                  <a:txBody>
                    <a:bodyPr/>
                    <a:lstStyle/>
                    <a:p>
                      <a:pPr algn="just">
                        <a:spcAft>
                          <a:spcPts val="0"/>
                        </a:spcAft>
                      </a:pPr>
                      <a:r>
                        <a:rPr lang="cs-CZ" sz="1100" dirty="0">
                          <a:effectLst/>
                          <a:latin typeface="Calibri" panose="020F0502020204030204" pitchFamily="34" charset="0"/>
                          <a:cs typeface="Calibri" panose="020F0502020204030204" pitchFamily="34" charset="0"/>
                        </a:rPr>
                        <a:t>Космически обект</a:t>
                      </a:r>
                      <a:endParaRPr lang="cs-CZ"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Aft>
                          <a:spcPts val="0"/>
                        </a:spcAft>
                      </a:pPr>
                      <a:r>
                        <a:rPr lang="cs-CZ" sz="1200" dirty="0">
                          <a:effectLst/>
                          <a:latin typeface="Calibri" panose="020F0502020204030204" pitchFamily="34" charset="0"/>
                          <a:cs typeface="Calibri" panose="020F0502020204030204" pitchFamily="34" charset="0"/>
                        </a:rPr>
                        <a:t>Тегло на космическия обект от Слънчевата система (×1023 кг)</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Aft>
                          <a:spcPts val="0"/>
                        </a:spcAft>
                      </a:pPr>
                      <a:r>
                        <a:rPr lang="cs-CZ" sz="1200" dirty="0">
                          <a:effectLst/>
                          <a:latin typeface="Calibri" panose="020F0502020204030204" pitchFamily="34" charset="0"/>
                          <a:cs typeface="Calibri" panose="020F0502020204030204" pitchFamily="34" charset="0"/>
                        </a:rPr>
                        <a:t>Средна височина на скока на Земята (см)</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Aft>
                          <a:spcPts val="0"/>
                        </a:spcAft>
                      </a:pPr>
                      <a:r>
                        <a:rPr lang="cs-CZ" sz="1200" dirty="0">
                          <a:effectLst/>
                          <a:latin typeface="Calibri" panose="020F0502020204030204" pitchFamily="34" charset="0"/>
                          <a:cs typeface="Calibri" panose="020F0502020204030204" pitchFamily="34" charset="0"/>
                        </a:rPr>
                        <a:t>Коефициент на преобразуване на височината на скока</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algn="l">
                        <a:spcAft>
                          <a:spcPts val="0"/>
                        </a:spcAft>
                      </a:pPr>
                      <a:r>
                        <a:rPr lang="cs-CZ" sz="1200" dirty="0">
                          <a:effectLst/>
                          <a:latin typeface="Calibri" panose="020F0502020204030204" pitchFamily="34" charset="0"/>
                          <a:cs typeface="Calibri" panose="020F0502020204030204" pitchFamily="34" charset="0"/>
                        </a:rPr>
                        <a:t>Височина на скока (см)</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3746721452"/>
                  </a:ext>
                </a:extLst>
              </a:tr>
              <a:tr h="203595">
                <a:tc>
                  <a:txBody>
                    <a:bodyPr/>
                    <a:lstStyle/>
                    <a:p>
                      <a:pPr algn="l">
                        <a:spcAft>
                          <a:spcPts val="0"/>
                        </a:spcAft>
                      </a:pPr>
                      <a:r>
                        <a:rPr lang="cs-CZ" sz="1200" dirty="0">
                          <a:effectLst/>
                          <a:latin typeface="Calibri" panose="020F0502020204030204" pitchFamily="34" charset="0"/>
                          <a:cs typeface="Calibri" panose="020F0502020204030204" pitchFamily="34" charset="0"/>
                        </a:rPr>
                        <a:t>Слънце</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19 900 000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50</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×0,036</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1,8</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530418512"/>
                  </a:ext>
                </a:extLst>
              </a:tr>
              <a:tr h="203595">
                <a:tc>
                  <a:txBody>
                    <a:bodyPr/>
                    <a:lstStyle/>
                    <a:p>
                      <a:pPr algn="l">
                        <a:spcAft>
                          <a:spcPts val="0"/>
                        </a:spcAft>
                      </a:pPr>
                      <a:r>
                        <a:rPr lang="cs-CZ" sz="1200" dirty="0">
                          <a:effectLst/>
                          <a:latin typeface="Calibri" panose="020F0502020204030204" pitchFamily="34" charset="0"/>
                          <a:cs typeface="Calibri" panose="020F0502020204030204" pitchFamily="34" charset="0"/>
                        </a:rPr>
                        <a:t>Меркурий</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3,3</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50</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×2,63</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132</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1597538217"/>
                  </a:ext>
                </a:extLst>
              </a:tr>
              <a:tr h="203595">
                <a:tc>
                  <a:txBody>
                    <a:bodyPr/>
                    <a:lstStyle/>
                    <a:p>
                      <a:pPr algn="l">
                        <a:spcAft>
                          <a:spcPts val="0"/>
                        </a:spcAft>
                      </a:pPr>
                      <a:r>
                        <a:rPr lang="cs-CZ" sz="1200" dirty="0">
                          <a:effectLst/>
                          <a:latin typeface="Calibri" panose="020F0502020204030204" pitchFamily="34" charset="0"/>
                          <a:cs typeface="Calibri" panose="020F0502020204030204" pitchFamily="34" charset="0"/>
                        </a:rPr>
                        <a:t>Венера</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48,7</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×1,11</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55,5</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284916871"/>
                  </a:ext>
                </a:extLst>
              </a:tr>
              <a:tr h="203595">
                <a:tc>
                  <a:txBody>
                    <a:bodyPr/>
                    <a:lstStyle/>
                    <a:p>
                      <a:pPr algn="l">
                        <a:spcAft>
                          <a:spcPts val="0"/>
                        </a:spcAft>
                      </a:pPr>
                      <a:r>
                        <a:rPr lang="cs-CZ" sz="1200" dirty="0">
                          <a:effectLst/>
                          <a:latin typeface="Calibri" panose="020F0502020204030204" pitchFamily="34" charset="0"/>
                          <a:cs typeface="Calibri" panose="020F0502020204030204" pitchFamily="34" charset="0"/>
                        </a:rPr>
                        <a:t>Земя</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59,7</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50</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×1</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50</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690809327"/>
                  </a:ext>
                </a:extLst>
              </a:tr>
              <a:tr h="203595">
                <a:tc>
                  <a:txBody>
                    <a:bodyPr/>
                    <a:lstStyle/>
                    <a:p>
                      <a:pPr algn="l">
                        <a:spcAft>
                          <a:spcPts val="0"/>
                        </a:spcAft>
                      </a:pPr>
                      <a:r>
                        <a:rPr lang="cs-CZ" sz="1200" dirty="0">
                          <a:effectLst/>
                          <a:latin typeface="Calibri" panose="020F0502020204030204" pitchFamily="34" charset="0"/>
                          <a:cs typeface="Calibri" panose="020F0502020204030204" pitchFamily="34" charset="0"/>
                        </a:rPr>
                        <a:t>Луната</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0,73</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50</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×5,88</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294</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926630781"/>
                  </a:ext>
                </a:extLst>
              </a:tr>
              <a:tr h="203595">
                <a:tc>
                  <a:txBody>
                    <a:bodyPr/>
                    <a:lstStyle/>
                    <a:p>
                      <a:pPr algn="l">
                        <a:spcAft>
                          <a:spcPts val="0"/>
                        </a:spcAft>
                      </a:pPr>
                      <a:r>
                        <a:rPr lang="cs-CZ" sz="1200">
                          <a:effectLst/>
                          <a:latin typeface="Calibri" panose="020F0502020204030204" pitchFamily="34" charset="0"/>
                          <a:cs typeface="Calibri" panose="020F0502020204030204" pitchFamily="34" charset="0"/>
                        </a:rPr>
                        <a:t>Марс</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6,42</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×2,63</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132</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989314190"/>
                  </a:ext>
                </a:extLst>
              </a:tr>
              <a:tr h="203595">
                <a:tc>
                  <a:txBody>
                    <a:bodyPr/>
                    <a:lstStyle/>
                    <a:p>
                      <a:pPr algn="l">
                        <a:spcAft>
                          <a:spcPts val="0"/>
                        </a:spcAft>
                      </a:pPr>
                      <a:r>
                        <a:rPr lang="cs-CZ" sz="1200">
                          <a:effectLst/>
                          <a:latin typeface="Calibri" panose="020F0502020204030204" pitchFamily="34" charset="0"/>
                          <a:cs typeface="Calibri" panose="020F0502020204030204" pitchFamily="34" charset="0"/>
                        </a:rPr>
                        <a:t>Церера</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0,0094</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×34,5</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1730</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065855509"/>
                  </a:ext>
                </a:extLst>
              </a:tr>
              <a:tr h="203595">
                <a:tc>
                  <a:txBody>
                    <a:bodyPr/>
                    <a:lstStyle/>
                    <a:p>
                      <a:pPr algn="l">
                        <a:spcAft>
                          <a:spcPts val="0"/>
                        </a:spcAft>
                      </a:pPr>
                      <a:r>
                        <a:rPr lang="cs-CZ" sz="1200">
                          <a:effectLst/>
                          <a:latin typeface="Calibri" panose="020F0502020204030204" pitchFamily="34" charset="0"/>
                          <a:cs typeface="Calibri" panose="020F0502020204030204" pitchFamily="34" charset="0"/>
                        </a:rPr>
                        <a:t>Юпитер</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19 000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×0,40</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20</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3353030993"/>
                  </a:ext>
                </a:extLst>
              </a:tr>
              <a:tr h="203595">
                <a:tc>
                  <a:txBody>
                    <a:bodyPr/>
                    <a:lstStyle/>
                    <a:p>
                      <a:pPr algn="l">
                        <a:spcAft>
                          <a:spcPts val="0"/>
                        </a:spcAft>
                      </a:pPr>
                      <a:r>
                        <a:rPr lang="cs-CZ" sz="1200">
                          <a:effectLst/>
                          <a:latin typeface="Calibri" panose="020F0502020204030204" pitchFamily="34" charset="0"/>
                          <a:cs typeface="Calibri" panose="020F0502020204030204" pitchFamily="34" charset="0"/>
                        </a:rPr>
                        <a:t>Сатурн</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5 680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×0,91</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46</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51825171"/>
                  </a:ext>
                </a:extLst>
              </a:tr>
              <a:tr h="203595">
                <a:tc>
                  <a:txBody>
                    <a:bodyPr/>
                    <a:lstStyle/>
                    <a:p>
                      <a:pPr algn="l">
                        <a:spcAft>
                          <a:spcPts val="0"/>
                        </a:spcAft>
                      </a:pPr>
                      <a:r>
                        <a:rPr lang="cs-CZ" sz="1200" dirty="0">
                          <a:effectLst/>
                          <a:latin typeface="Calibri" panose="020F0502020204030204" pitchFamily="34" charset="0"/>
                          <a:cs typeface="Calibri" panose="020F0502020204030204" pitchFamily="34" charset="0"/>
                        </a:rPr>
                        <a:t>Уран</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868</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dirty="0">
                          <a:effectLst/>
                          <a:latin typeface="Calibri" panose="020F0502020204030204" pitchFamily="34" charset="0"/>
                          <a:cs typeface="Calibri" panose="020F0502020204030204" pitchFamily="34" charset="0"/>
                        </a:rPr>
                        <a:t>×1,11</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55,5</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4124945596"/>
                  </a:ext>
                </a:extLst>
              </a:tr>
              <a:tr h="203595">
                <a:tc>
                  <a:txBody>
                    <a:bodyPr/>
                    <a:lstStyle/>
                    <a:p>
                      <a:pPr algn="l">
                        <a:spcAft>
                          <a:spcPts val="0"/>
                        </a:spcAft>
                      </a:pPr>
                      <a:r>
                        <a:rPr lang="cs-CZ" sz="1200" dirty="0">
                          <a:effectLst/>
                          <a:latin typeface="Calibri" panose="020F0502020204030204" pitchFamily="34" charset="0"/>
                          <a:cs typeface="Calibri" panose="020F0502020204030204" pitchFamily="34" charset="0"/>
                        </a:rPr>
                        <a:t>Нептун</a:t>
                      </a:r>
                      <a:endParaRPr lang="cs-CZ"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1 020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×0,88</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44</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2818899818"/>
                  </a:ext>
                </a:extLst>
              </a:tr>
              <a:tr h="203595">
                <a:tc>
                  <a:txBody>
                    <a:bodyPr/>
                    <a:lstStyle/>
                    <a:p>
                      <a:pPr algn="l">
                        <a:spcAft>
                          <a:spcPts val="0"/>
                        </a:spcAft>
                      </a:pPr>
                      <a:r>
                        <a:rPr lang="cs-CZ" sz="1200">
                          <a:effectLst/>
                          <a:latin typeface="Calibri" panose="020F0502020204030204" pitchFamily="34" charset="0"/>
                          <a:cs typeface="Calibri" panose="020F0502020204030204" pitchFamily="34" charset="0"/>
                        </a:rPr>
                        <a:t>Плутон</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0,13</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50</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a:effectLst/>
                          <a:latin typeface="Calibri" panose="020F0502020204030204" pitchFamily="34" charset="0"/>
                          <a:cs typeface="Calibri" panose="020F0502020204030204" pitchFamily="34" charset="0"/>
                        </a:rPr>
                        <a:t>×16,7</a:t>
                      </a:r>
                      <a:endParaRPr lang="cs-CZ" sz="12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tc>
                  <a:txBody>
                    <a:bodyPr/>
                    <a:lstStyle/>
                    <a:p>
                      <a:pPr algn="l">
                        <a:spcAft>
                          <a:spcPts val="0"/>
                        </a:spcAft>
                      </a:pPr>
                      <a:r>
                        <a:rPr lang="cs-CZ" sz="1200" b="0" dirty="0">
                          <a:effectLst/>
                          <a:latin typeface="Calibri" panose="020F0502020204030204" pitchFamily="34" charset="0"/>
                          <a:cs typeface="Calibri" panose="020F0502020204030204" pitchFamily="34" charset="0"/>
                        </a:rPr>
                        <a:t>835</a:t>
                      </a:r>
                      <a:endParaRPr lang="cs-CZ" sz="1200" b="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nchor="ctr"/>
                </a:tc>
                <a:extLst>
                  <a:ext uri="{0D108BD9-81ED-4DB2-BD59-A6C34878D82A}">
                    <a16:rowId xmlns:a16="http://schemas.microsoft.com/office/drawing/2014/main" val="539015791"/>
                  </a:ext>
                </a:extLst>
              </a:tr>
            </a:tbl>
          </a:graphicData>
        </a:graphic>
      </p:graphicFrame>
      <p:sp>
        <p:nvSpPr>
          <p:cNvPr id="17" name="Obdélník 16"/>
          <p:cNvSpPr/>
          <p:nvPr/>
        </p:nvSpPr>
        <p:spPr>
          <a:xfrm>
            <a:off x="208187" y="4452401"/>
            <a:ext cx="4209807" cy="369332"/>
          </a:xfrm>
          <a:prstGeom prst="rect">
            <a:avLst/>
          </a:prstGeom>
        </p:spPr>
        <p:txBody>
          <a:bodyPr wrap="non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Изчисляване на средната височина на скока на Земята</a:t>
            </a:r>
            <a:endParaRPr lang="cs-CZ" dirty="0">
              <a:latin typeface="Calibri" panose="020F0502020204030204" pitchFamily="34" charset="0"/>
              <a:cs typeface="Calibri" panose="020F0502020204030204" pitchFamily="34" charset="0"/>
            </a:endParaRPr>
          </a:p>
        </p:txBody>
      </p:sp>
      <p:sp>
        <p:nvSpPr>
          <p:cNvPr id="18" name="Obdélník 17"/>
          <p:cNvSpPr/>
          <p:nvPr/>
        </p:nvSpPr>
        <p:spPr>
          <a:xfrm>
            <a:off x="6415777" y="1423300"/>
            <a:ext cx="5101968" cy="654304"/>
          </a:xfrm>
          <a:prstGeom prst="rect">
            <a:avLst/>
          </a:prstGeom>
        </p:spPr>
        <p:txBody>
          <a:bodyPr wrap="squar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Как височината на скачане е повлияна от масата на космическия обект на Слънчевата система</a:t>
            </a:r>
            <a:endParaRPr lang="cs-CZ" dirty="0">
              <a:latin typeface="Calibri" panose="020F0502020204030204" pitchFamily="34" charset="0"/>
              <a:cs typeface="Calibri" panose="020F0502020204030204" pitchFamily="34" charset="0"/>
            </a:endParaRPr>
          </a:p>
        </p:txBody>
      </p:sp>
      <p:pic>
        <p:nvPicPr>
          <p:cNvPr id="19" name="Obrázek 18"/>
          <p:cNvPicPr>
            <a:picLocks noChangeAspect="1"/>
          </p:cNvPicPr>
          <p:nvPr/>
        </p:nvPicPr>
        <p:blipFill>
          <a:blip r:embed="rId8"/>
          <a:stretch>
            <a:fillRect/>
          </a:stretch>
        </p:blipFill>
        <p:spPr>
          <a:xfrm>
            <a:off x="387528" y="2178346"/>
            <a:ext cx="2066925" cy="2209800"/>
          </a:xfrm>
          <a:prstGeom prst="rect">
            <a:avLst/>
          </a:prstGeom>
        </p:spPr>
      </p:pic>
    </p:spTree>
    <p:extLst>
      <p:ext uri="{BB962C8B-B14F-4D97-AF65-F5344CB8AC3E}">
        <p14:creationId xmlns:p14="http://schemas.microsoft.com/office/powerpoint/2010/main" val="40134166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heckerboard(across)">
                                      <p:cBhvr>
                                        <p:cTn id="15" dur="500"/>
                                        <p:tgtEl>
                                          <p:spTgt spid="4"/>
                                        </p:tgtEl>
                                      </p:cBhvr>
                                    </p:animEffect>
                                  </p:childTnLst>
                                </p:cTn>
                              </p:par>
                              <p:par>
                                <p:cTn id="16" presetID="5" presetClass="entr" presetSubtype="1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checkerboard(across)">
                                      <p:cBhvr>
                                        <p:cTn id="18" dur="500"/>
                                        <p:tgtEl>
                                          <p:spTgt spid="1030"/>
                                        </p:tgtEl>
                                      </p:cBhvr>
                                    </p:animEffect>
                                  </p:childTnLst>
                                </p:cTn>
                              </p:par>
                              <p:par>
                                <p:cTn id="19" presetID="5" presetClass="entr" presetSubtype="1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heckerboard(across)">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heckerboard(across)">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fill="hold" nodeType="clickEffect">
                                  <p:stCondLst>
                                    <p:cond delay="0"/>
                                  </p:stCondLst>
                                  <p:childTnLst>
                                    <p:animMotion origin="layout" path="M -3.125E-6 2.59259E-6 L -3.125E-6 -0.08889 " pathEditMode="relative" rAng="0" ptsTypes="AA">
                                      <p:cBhvr>
                                        <p:cTn id="38" dur="2000" fill="hold"/>
                                        <p:tgtEl>
                                          <p:spTgt spid="6"/>
                                        </p:tgtEl>
                                        <p:attrNameLst>
                                          <p:attrName>ppt_x</p:attrName>
                                          <p:attrName>ppt_y</p:attrName>
                                        </p:attrNameLst>
                                      </p:cBhvr>
                                      <p:rCtr x="0" y="-4444"/>
                                    </p:animMotion>
                                  </p:childTnLst>
                                </p:cTn>
                              </p:par>
                            </p:childTnLst>
                          </p:cTn>
                        </p:par>
                        <p:par>
                          <p:cTn id="39" fill="hold">
                            <p:stCondLst>
                              <p:cond delay="2000"/>
                            </p:stCondLst>
                            <p:childTnLst>
                              <p:par>
                                <p:cTn id="40" presetID="22" presetClass="entr" presetSubtype="2"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righ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checkerboard(across)">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heckerboard(across)">
                                      <p:cBhvr>
                                        <p:cTn id="52" dur="500"/>
                                        <p:tgtEl>
                                          <p:spTgt spid="17"/>
                                        </p:tgtEl>
                                      </p:cBhvr>
                                    </p:animEffect>
                                  </p:childTnLst>
                                </p:cTn>
                              </p:par>
                              <p:par>
                                <p:cTn id="53" presetID="5" presetClass="entr" presetSubtype="1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checkerboard(across)">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checkerboard(across)">
                                      <p:cBhvr>
                                        <p:cTn id="60" dur="500"/>
                                        <p:tgtEl>
                                          <p:spTgt spid="18"/>
                                        </p:tgtEl>
                                      </p:cBhvr>
                                    </p:animEffect>
                                  </p:childTnLst>
                                </p:cTn>
                              </p:par>
                              <p:par>
                                <p:cTn id="61" presetID="5" presetClass="entr" presetSubtype="1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checkerboard(across)">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62172" y="13576"/>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38064"/>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5a.2.4 Скок на височина</a:t>
            </a:r>
          </a:p>
        </p:txBody>
      </p:sp>
      <p:graphicFrame>
        <p:nvGraphicFramePr>
          <p:cNvPr id="3" name="Tabulka 2"/>
          <p:cNvGraphicFramePr>
            <a:graphicFrameLocks noGrp="1"/>
          </p:cNvGraphicFramePr>
          <p:nvPr>
            <p:extLst>
              <p:ext uri="{D42A27DB-BD31-4B8C-83A1-F6EECF244321}">
                <p14:modId xmlns:p14="http://schemas.microsoft.com/office/powerpoint/2010/main" val="2210321006"/>
              </p:ext>
            </p:extLst>
          </p:nvPr>
        </p:nvGraphicFramePr>
        <p:xfrm>
          <a:off x="261256" y="2045208"/>
          <a:ext cx="5623560" cy="3390900"/>
        </p:xfrm>
        <a:graphic>
          <a:graphicData uri="http://schemas.openxmlformats.org/drawingml/2006/table">
            <a:tbl>
              <a:tblPr firstRow="1" bandRow="1">
                <a:tableStyleId>{08FB837D-C827-4EFA-A057-4D05807E0F7C}</a:tableStyleId>
              </a:tblPr>
              <a:tblGrid>
                <a:gridCol w="2811780">
                  <a:extLst>
                    <a:ext uri="{9D8B030D-6E8A-4147-A177-3AD203B41FA5}">
                      <a16:colId xmlns:a16="http://schemas.microsoft.com/office/drawing/2014/main" val="4100523780"/>
                    </a:ext>
                  </a:extLst>
                </a:gridCol>
                <a:gridCol w="2811780">
                  <a:extLst>
                    <a:ext uri="{9D8B030D-6E8A-4147-A177-3AD203B41FA5}">
                      <a16:colId xmlns:a16="http://schemas.microsoft.com/office/drawing/2014/main" val="1697712331"/>
                    </a:ext>
                  </a:extLst>
                </a:gridCol>
              </a:tblGrid>
              <a:tr h="0">
                <a:tc>
                  <a:txBody>
                    <a:bodyPr/>
                    <a:lstStyle/>
                    <a:p>
                      <a:pPr algn="just">
                        <a:spcAft>
                          <a:spcPts val="0"/>
                        </a:spcAft>
                      </a:pPr>
                      <a:r>
                        <a:rPr lang="cs-CZ" sz="1200" dirty="0">
                          <a:effectLst/>
                        </a:rPr>
                        <a:t>Обект </a:t>
                      </a:r>
                      <a:r>
                        <a:rPr lang="bg-BG" sz="1200" dirty="0">
                          <a:effectLst/>
                        </a:rPr>
                        <a:t>от</a:t>
                      </a:r>
                      <a:r>
                        <a:rPr lang="cs-CZ" sz="1200" dirty="0">
                          <a:effectLst/>
                        </a:rPr>
                        <a:t> Слънчевата система</a:t>
                      </a:r>
                      <a:endParaRPr lang="cs-CZ"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spcAft>
                          <a:spcPts val="0"/>
                        </a:spcAft>
                      </a:pPr>
                      <a:r>
                        <a:rPr lang="cs-CZ" sz="1200" dirty="0">
                          <a:effectLst/>
                        </a:rPr>
                        <a:t>Височина на скока върху даден обект</a:t>
                      </a:r>
                      <a:endParaRPr lang="cs-CZ"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47269650"/>
                  </a:ext>
                </a:extLst>
              </a:tr>
              <a:tr h="252095">
                <a:tc>
                  <a:txBody>
                    <a:bodyPr/>
                    <a:lstStyle/>
                    <a:p>
                      <a:pPr algn="l">
                        <a:spcAft>
                          <a:spcPts val="0"/>
                        </a:spcAft>
                      </a:pPr>
                      <a:r>
                        <a:rPr lang="cs-CZ" sz="1200" dirty="0">
                          <a:effectLst/>
                        </a:rPr>
                        <a:t>Церера</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a:effectLst/>
                        </a:rPr>
                        <a:t>1730</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1273451"/>
                  </a:ext>
                </a:extLst>
              </a:tr>
              <a:tr h="252095">
                <a:tc>
                  <a:txBody>
                    <a:bodyPr/>
                    <a:lstStyle/>
                    <a:p>
                      <a:pPr algn="l">
                        <a:spcAft>
                          <a:spcPts val="0"/>
                        </a:spcAft>
                      </a:pPr>
                      <a:r>
                        <a:rPr lang="cs-CZ" sz="1200" dirty="0">
                          <a:effectLst/>
                        </a:rPr>
                        <a:t>Плутон</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a:effectLst/>
                        </a:rPr>
                        <a:t>835</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01891239"/>
                  </a:ext>
                </a:extLst>
              </a:tr>
              <a:tr h="252095">
                <a:tc>
                  <a:txBody>
                    <a:bodyPr/>
                    <a:lstStyle/>
                    <a:p>
                      <a:pPr algn="l">
                        <a:spcAft>
                          <a:spcPts val="0"/>
                        </a:spcAft>
                      </a:pPr>
                      <a:r>
                        <a:rPr lang="cs-CZ" sz="1200" dirty="0">
                          <a:effectLst/>
                        </a:rPr>
                        <a:t>Луната</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a:effectLst/>
                        </a:rPr>
                        <a:t>294</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991070392"/>
                  </a:ext>
                </a:extLst>
              </a:tr>
              <a:tr h="252095">
                <a:tc>
                  <a:txBody>
                    <a:bodyPr/>
                    <a:lstStyle/>
                    <a:p>
                      <a:pPr algn="l">
                        <a:spcAft>
                          <a:spcPts val="0"/>
                        </a:spcAft>
                      </a:pPr>
                      <a:r>
                        <a:rPr lang="cs-CZ" sz="1200" dirty="0">
                          <a:effectLst/>
                        </a:rPr>
                        <a:t>Меркурий</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132</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1600082"/>
                  </a:ext>
                </a:extLst>
              </a:tr>
              <a:tr h="252095">
                <a:tc>
                  <a:txBody>
                    <a:bodyPr/>
                    <a:lstStyle/>
                    <a:p>
                      <a:pPr algn="l">
                        <a:spcAft>
                          <a:spcPts val="0"/>
                        </a:spcAft>
                      </a:pPr>
                      <a:r>
                        <a:rPr lang="cs-CZ" sz="1200" dirty="0">
                          <a:effectLst/>
                        </a:rPr>
                        <a:t>Марс</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132</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474895894"/>
                  </a:ext>
                </a:extLst>
              </a:tr>
              <a:tr h="252095">
                <a:tc>
                  <a:txBody>
                    <a:bodyPr/>
                    <a:lstStyle/>
                    <a:p>
                      <a:pPr algn="l">
                        <a:spcAft>
                          <a:spcPts val="0"/>
                        </a:spcAft>
                      </a:pPr>
                      <a:r>
                        <a:rPr lang="cs-CZ" sz="1200">
                          <a:effectLst/>
                        </a:rPr>
                        <a:t>Венера</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55,5</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99442035"/>
                  </a:ext>
                </a:extLst>
              </a:tr>
              <a:tr h="252095">
                <a:tc>
                  <a:txBody>
                    <a:bodyPr/>
                    <a:lstStyle/>
                    <a:p>
                      <a:pPr algn="l">
                        <a:spcAft>
                          <a:spcPts val="0"/>
                        </a:spcAft>
                      </a:pPr>
                      <a:r>
                        <a:rPr lang="cs-CZ" sz="1200">
                          <a:effectLst/>
                        </a:rPr>
                        <a:t>Земя</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50</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193866919"/>
                  </a:ext>
                </a:extLst>
              </a:tr>
              <a:tr h="252095">
                <a:tc>
                  <a:txBody>
                    <a:bodyPr/>
                    <a:lstStyle/>
                    <a:p>
                      <a:pPr algn="l">
                        <a:spcAft>
                          <a:spcPts val="0"/>
                        </a:spcAft>
                      </a:pPr>
                      <a:r>
                        <a:rPr lang="cs-CZ" sz="1200">
                          <a:effectLst/>
                        </a:rPr>
                        <a:t>Уран</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55,5</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41883450"/>
                  </a:ext>
                </a:extLst>
              </a:tr>
              <a:tr h="252095">
                <a:tc>
                  <a:txBody>
                    <a:bodyPr/>
                    <a:lstStyle/>
                    <a:p>
                      <a:pPr algn="l">
                        <a:spcAft>
                          <a:spcPts val="0"/>
                        </a:spcAft>
                      </a:pPr>
                      <a:r>
                        <a:rPr lang="cs-CZ" sz="1200">
                          <a:effectLst/>
                        </a:rPr>
                        <a:t>Нептун</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44</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23877667"/>
                  </a:ext>
                </a:extLst>
              </a:tr>
              <a:tr h="252095">
                <a:tc>
                  <a:txBody>
                    <a:bodyPr/>
                    <a:lstStyle/>
                    <a:p>
                      <a:pPr algn="l">
                        <a:spcAft>
                          <a:spcPts val="0"/>
                        </a:spcAft>
                      </a:pPr>
                      <a:r>
                        <a:rPr lang="cs-CZ" sz="1200">
                          <a:effectLst/>
                        </a:rPr>
                        <a:t>Сатурн</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46</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43737726"/>
                  </a:ext>
                </a:extLst>
              </a:tr>
              <a:tr h="252095">
                <a:tc>
                  <a:txBody>
                    <a:bodyPr/>
                    <a:lstStyle/>
                    <a:p>
                      <a:pPr algn="l">
                        <a:spcAft>
                          <a:spcPts val="0"/>
                        </a:spcAft>
                      </a:pPr>
                      <a:r>
                        <a:rPr lang="cs-CZ" sz="1200">
                          <a:effectLst/>
                        </a:rPr>
                        <a:t>Юпитер</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20</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71218648"/>
                  </a:ext>
                </a:extLst>
              </a:tr>
              <a:tr h="252095">
                <a:tc>
                  <a:txBody>
                    <a:bodyPr/>
                    <a:lstStyle/>
                    <a:p>
                      <a:pPr algn="l">
                        <a:spcAft>
                          <a:spcPts val="0"/>
                        </a:spcAft>
                      </a:pPr>
                      <a:r>
                        <a:rPr lang="cs-CZ" sz="1200">
                          <a:effectLst/>
                        </a:rPr>
                        <a:t>Слънце</a:t>
                      </a:r>
                      <a:endParaRPr lang="cs-CZ" sz="1200" b="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cs-CZ" sz="1200" dirty="0">
                          <a:effectLst/>
                        </a:rPr>
                        <a:t>1,8</a:t>
                      </a:r>
                      <a:endParaRPr lang="cs-CZ" sz="1200" b="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41762613"/>
                  </a:ext>
                </a:extLst>
              </a:tr>
            </a:tbl>
          </a:graphicData>
        </a:graphic>
      </p:graphicFrame>
      <p:sp>
        <p:nvSpPr>
          <p:cNvPr id="5" name="Obdélník 4"/>
          <p:cNvSpPr/>
          <p:nvPr/>
        </p:nvSpPr>
        <p:spPr>
          <a:xfrm>
            <a:off x="186046" y="1574372"/>
            <a:ext cx="4964821" cy="369332"/>
          </a:xfrm>
          <a:prstGeom prst="rect">
            <a:avLst/>
          </a:prstGeom>
        </p:spPr>
        <p:txBody>
          <a:bodyPr wrap="non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Ред на обектите на Слънчевата система (според масата им)</a:t>
            </a:r>
            <a:endParaRPr lang="cs-CZ" dirty="0">
              <a:latin typeface="Calibri" panose="020F0502020204030204" pitchFamily="34" charset="0"/>
              <a:cs typeface="Calibri" panose="020F0502020204030204" pitchFamily="34" charset="0"/>
            </a:endParaRPr>
          </a:p>
        </p:txBody>
      </p:sp>
      <p:graphicFrame>
        <p:nvGraphicFramePr>
          <p:cNvPr id="24" name="Graf 23">
            <a:extLst>
              <a:ext uri="{FF2B5EF4-FFF2-40B4-BE49-F238E27FC236}">
                <a16:creationId xmlns:a16="http://schemas.microsoft.com/office/drawing/2014/main" id="{C56D291F-C48D-4BA8-8795-34C35B2F5101}"/>
              </a:ext>
            </a:extLst>
          </p:cNvPr>
          <p:cNvGraphicFramePr/>
          <p:nvPr>
            <p:extLst>
              <p:ext uri="{D42A27DB-BD31-4B8C-83A1-F6EECF244321}">
                <p14:modId xmlns:p14="http://schemas.microsoft.com/office/powerpoint/2010/main" val="907290450"/>
              </p:ext>
            </p:extLst>
          </p:nvPr>
        </p:nvGraphicFramePr>
        <p:xfrm>
          <a:off x="5913844" y="2045208"/>
          <a:ext cx="5511800" cy="3307080"/>
        </p:xfrm>
        <a:graphic>
          <a:graphicData uri="http://schemas.openxmlformats.org/drawingml/2006/chart">
            <c:chart xmlns:c="http://schemas.openxmlformats.org/drawingml/2006/chart" xmlns:r="http://schemas.openxmlformats.org/officeDocument/2006/relationships" r:id="rId4"/>
          </a:graphicData>
        </a:graphic>
      </p:graphicFrame>
      <p:sp>
        <p:nvSpPr>
          <p:cNvPr id="8" name="Obdélník 7"/>
          <p:cNvSpPr/>
          <p:nvPr/>
        </p:nvSpPr>
        <p:spPr>
          <a:xfrm>
            <a:off x="6464788" y="2140375"/>
            <a:ext cx="3526928" cy="369332"/>
          </a:xfrm>
          <a:prstGeom prst="rect">
            <a:avLst/>
          </a:prstGeom>
        </p:spPr>
        <p:txBody>
          <a:bodyPr wrap="non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логаритмично представяне по вертикалната ос</a:t>
            </a:r>
            <a:endParaRPr lang="cs-CZ" dirty="0">
              <a:latin typeface="Calibri" panose="020F0502020204030204" pitchFamily="34" charset="0"/>
              <a:cs typeface="Calibri" panose="020F0502020204030204" pitchFamily="34" charset="0"/>
            </a:endParaRPr>
          </a:p>
        </p:txBody>
      </p:sp>
      <p:sp>
        <p:nvSpPr>
          <p:cNvPr id="2" name="Obdélník 1">
            <a:extLst>
              <a:ext uri="{FF2B5EF4-FFF2-40B4-BE49-F238E27FC236}">
                <a16:creationId xmlns:a16="http://schemas.microsoft.com/office/drawing/2014/main" id="{CCD98485-4F0F-4100-A439-7CD1733588DE}"/>
              </a:ext>
            </a:extLst>
          </p:cNvPr>
          <p:cNvSpPr/>
          <p:nvPr/>
        </p:nvSpPr>
        <p:spPr>
          <a:xfrm>
            <a:off x="7056582" y="1559727"/>
            <a:ext cx="4369062" cy="584773"/>
          </a:xfrm>
          <a:prstGeom prst="rect">
            <a:avLst/>
          </a:prstGeom>
          <a:solidFill>
            <a:schemeClr val="bg1"/>
          </a:solidFill>
          <a:ln w="1270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rgbClr val="000000"/>
                </a:solidFill>
                <a:effectLst/>
                <a:uFillTx/>
                <a:latin typeface="Calibri"/>
                <a:ea typeface="Calibri"/>
                <a:cs typeface="Calibri"/>
                <a:sym typeface="Calibri"/>
              </a:rPr>
              <a:t>син цвят – маса на обекта ×1023 кг</a:t>
            </a:r>
          </a:p>
          <a:p>
            <a:pPr marL="0" marR="0" indent="0" algn="l" defTabSz="914400" rtl="0" fontAlgn="auto" latinLnBrk="1" hangingPunct="0">
              <a:lnSpc>
                <a:spcPct val="100000"/>
              </a:lnSpc>
              <a:spcBef>
                <a:spcPts val="0"/>
              </a:spcBef>
              <a:spcAft>
                <a:spcPts val="0"/>
              </a:spcAft>
              <a:buClrTx/>
              <a:buSzTx/>
              <a:buFontTx/>
              <a:buNone/>
              <a:tabLst/>
            </a:pPr>
            <a:r>
              <a:rPr kumimoji="0" lang="cs-CZ" sz="1600" b="0" i="0" u="none" strike="noStrike" cap="none" spc="0" normalizeH="0" baseline="0" dirty="0">
                <a:ln>
                  <a:noFill/>
                </a:ln>
                <a:solidFill>
                  <a:srgbClr val="000000"/>
                </a:solidFill>
                <a:effectLst/>
                <a:uFillTx/>
                <a:latin typeface="Calibri"/>
                <a:ea typeface="Calibri"/>
                <a:cs typeface="Calibri"/>
                <a:sym typeface="Calibri"/>
              </a:rPr>
              <a:t>жълто-оранжев цвят – височина на скока в см</a:t>
            </a:r>
          </a:p>
        </p:txBody>
      </p:sp>
    </p:spTree>
    <p:extLst>
      <p:ext uri="{BB962C8B-B14F-4D97-AF65-F5344CB8AC3E}">
        <p14:creationId xmlns:p14="http://schemas.microsoft.com/office/powerpoint/2010/main" val="41807176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4" grpId="0">
        <p:bldAsOne/>
      </p:bldGraphic>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4000" u="sng" dirty="0">
                <a:solidFill>
                  <a:srgbClr val="02236A"/>
                </a:solidFill>
              </a:rPr>
              <a:t>Практическо упражнение: 5a.3.1 Комета</a:t>
            </a:r>
            <a:endParaRPr lang="cs-CZ" sz="4000" dirty="0">
              <a:solidFill>
                <a:srgbClr val="002060"/>
              </a:solidFill>
            </a:endParaRPr>
          </a:p>
        </p:txBody>
      </p:sp>
      <p:sp>
        <p:nvSpPr>
          <p:cNvPr id="174" name="Shape 174"/>
          <p:cNvSpPr/>
          <p:nvPr/>
        </p:nvSpPr>
        <p:spPr>
          <a:xfrm>
            <a:off x="261256" y="3440737"/>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Енциклопедия, атлас или интернет, калкулатор, табличен процесор.</a:t>
            </a:r>
            <a:endParaRPr sz="2600" dirty="0">
              <a:solidFill>
                <a:srgbClr val="002060"/>
              </a:solidFill>
            </a:endParaRPr>
          </a:p>
        </p:txBody>
      </p:sp>
      <p:sp>
        <p:nvSpPr>
          <p:cNvPr id="175" name="Shape 175"/>
          <p:cNvSpPr/>
          <p:nvPr/>
        </p:nvSpPr>
        <p:spPr>
          <a:xfrm>
            <a:off x="261256" y="4493696"/>
            <a:ext cx="11685322"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Учениците рисуват отделни части на кометата.</a:t>
            </a:r>
          </a:p>
        </p:txBody>
      </p:sp>
      <p:sp>
        <p:nvSpPr>
          <p:cNvPr id="176" name="Shape 176"/>
          <p:cNvSpPr/>
          <p:nvPr/>
        </p:nvSpPr>
        <p:spPr>
          <a:xfrm>
            <a:off x="261256" y="1920382"/>
            <a:ext cx="11685322"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Кометите обикновено са обекти с подчертана елипсовидна орбита, образувани са от лед и прах и имат опашка при приближаване</a:t>
            </a:r>
            <a:r>
              <a:rPr lang="bg-BG" sz="2600" dirty="0">
                <a:solidFill>
                  <a:srgbClr val="002060"/>
                </a:solidFill>
              </a:rPr>
              <a:t>то</a:t>
            </a:r>
            <a:r>
              <a:rPr lang="cs-CZ" sz="2600" dirty="0">
                <a:solidFill>
                  <a:srgbClr val="002060"/>
                </a:solidFill>
              </a:rPr>
              <a:t> им към Слънцето.</a:t>
            </a:r>
            <a:endParaRPr sz="2600" dirty="0">
              <a:solidFill>
                <a:srgbClr val="002060"/>
              </a:solidFill>
            </a:endParaRPr>
          </a:p>
        </p:txBody>
      </p:sp>
    </p:spTree>
    <p:extLst>
      <p:ext uri="{BB962C8B-B14F-4D97-AF65-F5344CB8AC3E}">
        <p14:creationId xmlns:p14="http://schemas.microsoft.com/office/powerpoint/2010/main" val="159355110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707886"/>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4000" u="sng" dirty="0">
                <a:solidFill>
                  <a:srgbClr val="02236A"/>
                </a:solidFill>
              </a:rPr>
              <a:t>Практическо упражнение: 5a.3.1 Комета</a:t>
            </a:r>
            <a:endParaRPr lang="cs-CZ" sz="4000" dirty="0">
              <a:solidFill>
                <a:srgbClr val="002060"/>
              </a:solidFill>
            </a:endParaRPr>
          </a:p>
        </p:txBody>
      </p:sp>
      <p:sp>
        <p:nvSpPr>
          <p:cNvPr id="22" name="Obdélník 21"/>
          <p:cNvSpPr/>
          <p:nvPr/>
        </p:nvSpPr>
        <p:spPr>
          <a:xfrm>
            <a:off x="7627535" y="1727692"/>
            <a:ext cx="4415519" cy="1477328"/>
          </a:xfrm>
          <a:prstGeom prst="rect">
            <a:avLst/>
          </a:prstGeom>
        </p:spPr>
        <p:txBody>
          <a:bodyPr wrap="square">
            <a:spAutoFit/>
          </a:bodyPr>
          <a:lstStyle/>
          <a:p>
            <a:r>
              <a:rPr lang="cs-CZ" sz="1500" dirty="0">
                <a:solidFill>
                  <a:schemeClr val="tx1"/>
                </a:solidFill>
                <a:latin typeface="Calibri" panose="020F0502020204030204" pitchFamily="34" charset="0"/>
                <a:ea typeface="Times New Roman" panose="02020603050405020304" pitchFamily="18" charset="0"/>
                <a:cs typeface="Calibri" panose="020F0502020204030204" pitchFamily="34" charset="0"/>
              </a:rPr>
              <a:t>Опашката на кометата никога не може да бъде насочена към Слънцето, защото възниква под въздействието на слънчевия вятър и слънчевата радиация. Следователно, ако кометата се отдалечава от Слънцето, то опашката ѝ сочи пред кометата, а не  зад нея.</a:t>
            </a:r>
            <a:endParaRPr lang="cs-CZ" sz="1500"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073" y="1535191"/>
            <a:ext cx="6576767" cy="3554773"/>
          </a:xfrm>
          <a:prstGeom prst="rect">
            <a:avLst/>
          </a:prstGeom>
        </p:spPr>
      </p:pic>
      <p:sp>
        <p:nvSpPr>
          <p:cNvPr id="3" name="Rectangle 2"/>
          <p:cNvSpPr/>
          <p:nvPr/>
        </p:nvSpPr>
        <p:spPr>
          <a:xfrm>
            <a:off x="91191" y="3985800"/>
            <a:ext cx="2578118" cy="1477328"/>
          </a:xfrm>
          <a:prstGeom prst="rect">
            <a:avLst/>
          </a:prstGeom>
        </p:spPr>
        <p:txBody>
          <a:bodyPr wrap="square">
            <a:spAutoFit/>
          </a:bodyPr>
          <a:lstStyle/>
          <a:p>
            <a:r>
              <a:rPr lang="bg-BG" sz="1500" dirty="0"/>
              <a:t>Опашката на кометата се образува чак в момента, в който тя започне да се приближава към Слънцето </a:t>
            </a:r>
          </a:p>
          <a:p>
            <a:r>
              <a:rPr lang="bg-BG" sz="1500" dirty="0"/>
              <a:t>и газовете и прахът вече се изпаряват от повърхността ѝ.</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6809" y="3299958"/>
            <a:ext cx="4756245" cy="2163170"/>
          </a:xfrm>
          <a:prstGeom prst="rect">
            <a:avLst/>
          </a:prstGeom>
        </p:spPr>
      </p:pic>
    </p:spTree>
    <p:extLst>
      <p:ext uri="{BB962C8B-B14F-4D97-AF65-F5344CB8AC3E}">
        <p14:creationId xmlns:p14="http://schemas.microsoft.com/office/powerpoint/2010/main" val="82059860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1F4DABE8-AE72-4301-BEC5-EAEBFCB9396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709AA62F-BCAB-4629-B7C4-096F41662BB1}"/>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98" name="Shape 98"/>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01" name="Shape 101"/>
          <p:cNvSpPr>
            <a:spLocks noGrp="1"/>
          </p:cNvSpPr>
          <p:nvPr>
            <p:ph type="title"/>
          </p:nvPr>
        </p:nvSpPr>
        <p:spPr>
          <a:xfrm>
            <a:off x="7917" y="1072925"/>
            <a:ext cx="12192000" cy="657240"/>
          </a:xfrm>
          <a:prstGeom prst="rect">
            <a:avLst/>
          </a:prstGeom>
        </p:spPr>
        <p:txBody>
          <a:bodyPr lIns="0" tIns="0" rIns="0" bIns="0">
            <a:normAutofit/>
          </a:bodyPr>
          <a:lstStyle>
            <a:lvl1pPr defTabSz="713230">
              <a:defRPr sz="4600">
                <a:solidFill>
                  <a:srgbClr val="142A9D"/>
                </a:solidFill>
              </a:defRPr>
            </a:lvl1pPr>
          </a:lstStyle>
          <a:p>
            <a:pPr>
              <a:defRPr sz="1800" u="none">
                <a:solidFill>
                  <a:srgbClr val="000000"/>
                </a:solidFill>
              </a:defRPr>
            </a:pPr>
            <a:r>
              <a:rPr lang="cs-CZ" sz="4400" u="sng" dirty="0">
                <a:solidFill>
                  <a:srgbClr val="002060"/>
                </a:solidFill>
                <a:latin typeface="Calibri"/>
                <a:cs typeface="Calibri"/>
                <a:sym typeface="Calibri"/>
              </a:rPr>
              <a:t>Как са структурирани модулите</a:t>
            </a:r>
            <a:endParaRPr sz="4400" u="sng" dirty="0">
              <a:solidFill>
                <a:srgbClr val="002060"/>
              </a:solidFill>
              <a:latin typeface="Calibri"/>
              <a:cs typeface="Calibri"/>
              <a:sym typeface="Calibri"/>
            </a:endParaRPr>
          </a:p>
        </p:txBody>
      </p:sp>
      <p:sp>
        <p:nvSpPr>
          <p:cNvPr id="102" name="Shape 102"/>
          <p:cNvSpPr>
            <a:spLocks noGrp="1"/>
          </p:cNvSpPr>
          <p:nvPr>
            <p:ph type="body" idx="1"/>
          </p:nvPr>
        </p:nvSpPr>
        <p:spPr>
          <a:xfrm>
            <a:off x="92783" y="2036010"/>
            <a:ext cx="11608597" cy="3230635"/>
          </a:xfrm>
          <a:prstGeom prst="rect">
            <a:avLst/>
          </a:prstGeom>
        </p:spPr>
        <p:txBody>
          <a:bodyPr lIns="0" tIns="0" rIns="0" bIns="0">
            <a:noAutofit/>
          </a:bodyPr>
          <a:lstStyle/>
          <a:p>
            <a:pPr lvl="0" algn="just">
              <a:defRPr sz="1800"/>
            </a:pPr>
            <a:r>
              <a:rPr sz="2000" dirty="0"/>
              <a:t>	</a:t>
            </a:r>
            <a:r>
              <a:rPr lang="cs-CZ" sz="2600" dirty="0">
                <a:solidFill>
                  <a:srgbClr val="002060"/>
                </a:solidFill>
              </a:rPr>
              <a:t>Всеки модул е ​​разделен на няколко теми.</a:t>
            </a:r>
            <a:endParaRPr sz="2600" dirty="0">
              <a:solidFill>
                <a:srgbClr val="002060"/>
              </a:solidFill>
            </a:endParaRPr>
          </a:p>
          <a:p>
            <a:pPr lvl="0" algn="just">
              <a:defRPr sz="1800"/>
            </a:pPr>
            <a:r>
              <a:rPr sz="2600" dirty="0">
                <a:solidFill>
                  <a:srgbClr val="002060"/>
                </a:solidFill>
              </a:rPr>
              <a:t>	</a:t>
            </a:r>
            <a:r>
              <a:rPr lang="cs-CZ" sz="2600" dirty="0">
                <a:solidFill>
                  <a:srgbClr val="002060"/>
                </a:solidFill>
              </a:rPr>
              <a:t>Всяка тема съдържа:</a:t>
            </a:r>
          </a:p>
          <a:p>
            <a:pPr marL="1435100" lvl="0" indent="-304800" algn="just">
              <a:buClr>
                <a:srgbClr val="131D84"/>
              </a:buClr>
              <a:buSzPct val="100000"/>
              <a:buFont typeface="Arial"/>
              <a:buChar char="•"/>
              <a:defRPr sz="1800"/>
            </a:pPr>
            <a:r>
              <a:rPr lang="cs-CZ" sz="2000" dirty="0">
                <a:solidFill>
                  <a:srgbClr val="002060"/>
                </a:solidFill>
              </a:rPr>
              <a:t>Кратко въведение и ключови думи.</a:t>
            </a:r>
            <a:endParaRPr sz="2000" dirty="0">
              <a:solidFill>
                <a:srgbClr val="002060"/>
              </a:solidFill>
            </a:endParaRPr>
          </a:p>
          <a:p>
            <a:pPr marL="1435100" lvl="0" indent="-304800" algn="l">
              <a:buClr>
                <a:srgbClr val="131D84"/>
              </a:buClr>
              <a:buSzPct val="100000"/>
              <a:buFont typeface="Arial"/>
              <a:buChar char="•"/>
              <a:defRPr sz="1800"/>
            </a:pPr>
            <a:r>
              <a:rPr lang="cs-CZ" sz="2000" dirty="0">
                <a:solidFill>
                  <a:srgbClr val="002060"/>
                </a:solidFill>
              </a:rPr>
              <a:t>Теоретична част за учителя - дава базисната информация, необходима за подготвяне на урок по тази тема (в някои случаи и линкове към допълнителни материали в интернет).</a:t>
            </a:r>
          </a:p>
          <a:p>
            <a:pPr marL="1435100" lvl="0" indent="-304800" algn="l">
              <a:buClr>
                <a:srgbClr val="131D84"/>
              </a:buClr>
              <a:buSzPct val="100000"/>
              <a:buFont typeface="Arial"/>
              <a:buChar char="•"/>
              <a:defRPr sz="1800"/>
            </a:pPr>
            <a:r>
              <a:rPr lang="cs-CZ" sz="2000" dirty="0">
                <a:solidFill>
                  <a:srgbClr val="002060"/>
                </a:solidFill>
              </a:rPr>
              <a:t>Практически упражнения и тестове за ученика - (в повечето случаи) готови за ползване в класната стая, придружени с отговори.</a:t>
            </a:r>
            <a:endParaRPr sz="2000" dirty="0">
              <a:solidFill>
                <a:srgbClr val="002060"/>
              </a:solidFill>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5a.3.1 Комета</a:t>
            </a:r>
            <a:endParaRPr lang="cs-CZ" sz="3800" dirty="0">
              <a:solidFill>
                <a:srgbClr val="002060"/>
              </a:solidFill>
            </a:endParaRPr>
          </a:p>
        </p:txBody>
      </p:sp>
      <p:graphicFrame>
        <p:nvGraphicFramePr>
          <p:cNvPr id="2" name="Tabulka 1"/>
          <p:cNvGraphicFramePr>
            <a:graphicFrameLocks noGrp="1"/>
          </p:cNvGraphicFramePr>
          <p:nvPr>
            <p:extLst>
              <p:ext uri="{D42A27DB-BD31-4B8C-83A1-F6EECF244321}">
                <p14:modId xmlns:p14="http://schemas.microsoft.com/office/powerpoint/2010/main" val="898231125"/>
              </p:ext>
            </p:extLst>
          </p:nvPr>
        </p:nvGraphicFramePr>
        <p:xfrm>
          <a:off x="379843" y="1788035"/>
          <a:ext cx="11111516" cy="3594480"/>
        </p:xfrm>
        <a:graphic>
          <a:graphicData uri="http://schemas.openxmlformats.org/drawingml/2006/table">
            <a:tbl>
              <a:tblPr firstRow="1" firstCol="1" bandRow="1">
                <a:tableStyleId>{08FB837D-C827-4EFA-A057-4D05807E0F7C}</a:tableStyleId>
              </a:tblPr>
              <a:tblGrid>
                <a:gridCol w="5555758">
                  <a:extLst>
                    <a:ext uri="{9D8B030D-6E8A-4147-A177-3AD203B41FA5}">
                      <a16:colId xmlns:a16="http://schemas.microsoft.com/office/drawing/2014/main" val="731388597"/>
                    </a:ext>
                  </a:extLst>
                </a:gridCol>
                <a:gridCol w="5555758">
                  <a:extLst>
                    <a:ext uri="{9D8B030D-6E8A-4147-A177-3AD203B41FA5}">
                      <a16:colId xmlns:a16="http://schemas.microsoft.com/office/drawing/2014/main" val="3927780102"/>
                    </a:ext>
                  </a:extLst>
                </a:gridCol>
              </a:tblGrid>
              <a:tr h="353136">
                <a:tc>
                  <a:txBody>
                    <a:bodyPr/>
                    <a:lstStyle/>
                    <a:p>
                      <a:pPr algn="ctr">
                        <a:spcAft>
                          <a:spcPts val="0"/>
                        </a:spcAft>
                      </a:pPr>
                      <a:r>
                        <a:rPr lang="cs-CZ" sz="2000" dirty="0">
                          <a:effectLst/>
                          <a:latin typeface="Calibri" panose="020F0502020204030204" pitchFamily="34" charset="0"/>
                          <a:cs typeface="Calibri" panose="020F0502020204030204" pitchFamily="34" charset="0"/>
                        </a:rPr>
                        <a:t>Комети</a:t>
                      </a:r>
                      <a:endParaRPr lang="cs-CZ"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tc>
                  <a:txBody>
                    <a:bodyPr/>
                    <a:lstStyle/>
                    <a:p>
                      <a:pPr algn="ctr">
                        <a:spcAft>
                          <a:spcPts val="0"/>
                        </a:spcAft>
                      </a:pPr>
                      <a:r>
                        <a:rPr lang="cs-CZ" sz="2000" dirty="0">
                          <a:effectLst/>
                          <a:latin typeface="Calibri" panose="020F0502020204030204" pitchFamily="34" charset="0"/>
                          <a:cs typeface="Calibri" panose="020F0502020204030204" pitchFamily="34" charset="0"/>
                        </a:rPr>
                        <a:t>Малки планети</a:t>
                      </a:r>
                      <a:endParaRPr lang="cs-CZ"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extLst>
                  <a:ext uri="{0D108BD9-81ED-4DB2-BD59-A6C34878D82A}">
                    <a16:rowId xmlns:a16="http://schemas.microsoft.com/office/drawing/2014/main" val="2268771737"/>
                  </a:ext>
                </a:extLst>
              </a:tr>
              <a:tr h="353136">
                <a:tc>
                  <a:txBody>
                    <a:bodyPr/>
                    <a:lstStyle/>
                    <a:p>
                      <a:pPr algn="ctr">
                        <a:spcAft>
                          <a:spcPts val="0"/>
                        </a:spcAft>
                      </a:pPr>
                      <a:r>
                        <a:rPr lang="cs-CZ" sz="2000" b="0" dirty="0">
                          <a:effectLst/>
                          <a:latin typeface="Calibri" panose="020F0502020204030204" pitchFamily="34" charset="0"/>
                          <a:cs typeface="Calibri" panose="020F0502020204030204" pitchFamily="34" charset="0"/>
                        </a:rPr>
                        <a:t>Намерени са отвъд орбитата на Плутон</a:t>
                      </a:r>
                      <a:endParaRPr lang="cs-CZ"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tc>
                  <a:txBody>
                    <a:bodyPr/>
                    <a:lstStyle/>
                    <a:p>
                      <a:pPr algn="ctr">
                        <a:spcAft>
                          <a:spcPts val="0"/>
                        </a:spcAft>
                      </a:pPr>
                      <a:r>
                        <a:rPr lang="cs-CZ" sz="2000" dirty="0">
                          <a:effectLst/>
                          <a:latin typeface="Calibri" panose="020F0502020204030204" pitchFamily="34" charset="0"/>
                          <a:cs typeface="Calibri" panose="020F0502020204030204" pitchFamily="34" charset="0"/>
                        </a:rPr>
                        <a:t>Намерени са между Марс и Юпитер</a:t>
                      </a:r>
                      <a:endParaRPr lang="cs-CZ"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extLst>
                  <a:ext uri="{0D108BD9-81ED-4DB2-BD59-A6C34878D82A}">
                    <a16:rowId xmlns:a16="http://schemas.microsoft.com/office/drawing/2014/main" val="3829101920"/>
                  </a:ext>
                </a:extLst>
              </a:tr>
              <a:tr h="706272">
                <a:tc>
                  <a:txBody>
                    <a:bodyPr/>
                    <a:lstStyle/>
                    <a:p>
                      <a:pPr algn="ctr">
                        <a:spcAft>
                          <a:spcPts val="0"/>
                        </a:spcAft>
                      </a:pPr>
                      <a:r>
                        <a:rPr lang="cs-CZ" sz="2000" b="0" dirty="0">
                          <a:effectLst/>
                          <a:latin typeface="Calibri" panose="020F0502020204030204" pitchFamily="34" charset="0"/>
                          <a:cs typeface="Calibri" panose="020F0502020204030204" pitchFamily="34" charset="0"/>
                        </a:rPr>
                        <a:t>Направени са от лед и прах - те са „мръсни“ снежни топки</a:t>
                      </a:r>
                      <a:endParaRPr lang="cs-CZ"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tc>
                  <a:txBody>
                    <a:bodyPr/>
                    <a:lstStyle/>
                    <a:p>
                      <a:pPr algn="ctr">
                        <a:spcAft>
                          <a:spcPts val="0"/>
                        </a:spcAft>
                      </a:pPr>
                      <a:r>
                        <a:rPr lang="cs-CZ" sz="2000" dirty="0">
                          <a:effectLst/>
                          <a:latin typeface="Calibri" panose="020F0502020204030204" pitchFamily="34" charset="0"/>
                          <a:cs typeface="Calibri" panose="020F0502020204030204" pitchFamily="34" charset="0"/>
                        </a:rPr>
                        <a:t>Направени са от скали</a:t>
                      </a:r>
                      <a:endParaRPr lang="cs-CZ"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extLst>
                  <a:ext uri="{0D108BD9-81ED-4DB2-BD59-A6C34878D82A}">
                    <a16:rowId xmlns:a16="http://schemas.microsoft.com/office/drawing/2014/main" val="657761428"/>
                  </a:ext>
                </a:extLst>
              </a:tr>
              <a:tr h="353136">
                <a:tc>
                  <a:txBody>
                    <a:bodyPr/>
                    <a:lstStyle/>
                    <a:p>
                      <a:pPr algn="ctr">
                        <a:spcAft>
                          <a:spcPts val="0"/>
                        </a:spcAft>
                      </a:pPr>
                      <a:r>
                        <a:rPr lang="cs-CZ" sz="2000" b="0" dirty="0">
                          <a:effectLst/>
                          <a:latin typeface="Calibri" panose="020F0502020204030204" pitchFamily="34" charset="0"/>
                          <a:cs typeface="Calibri" panose="020F0502020204030204" pitchFamily="34" charset="0"/>
                        </a:rPr>
                        <a:t>Имат опашка</a:t>
                      </a:r>
                      <a:endParaRPr lang="cs-CZ"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tc>
                  <a:txBody>
                    <a:bodyPr/>
                    <a:lstStyle/>
                    <a:p>
                      <a:pPr algn="ctr">
                        <a:spcAft>
                          <a:spcPts val="0"/>
                        </a:spcAft>
                      </a:pPr>
                      <a:r>
                        <a:rPr lang="cs-CZ" sz="2000" dirty="0">
                          <a:effectLst/>
                          <a:latin typeface="Calibri" panose="020F0502020204030204" pitchFamily="34" charset="0"/>
                          <a:cs typeface="Calibri" panose="020F0502020204030204" pitchFamily="34" charset="0"/>
                        </a:rPr>
                        <a:t>Нямат опашка</a:t>
                      </a:r>
                      <a:endParaRPr lang="cs-CZ"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extLst>
                  <a:ext uri="{0D108BD9-81ED-4DB2-BD59-A6C34878D82A}">
                    <a16:rowId xmlns:a16="http://schemas.microsoft.com/office/drawing/2014/main" val="3077971267"/>
                  </a:ext>
                </a:extLst>
              </a:tr>
              <a:tr h="1765679">
                <a:tc>
                  <a:txBody>
                    <a:bodyPr/>
                    <a:lstStyle/>
                    <a:p>
                      <a:pPr algn="ctr">
                        <a:spcAft>
                          <a:spcPts val="0"/>
                        </a:spcAft>
                      </a:pPr>
                      <a:r>
                        <a:rPr lang="cs-CZ" sz="2000" b="0" dirty="0">
                          <a:effectLst/>
                          <a:latin typeface="Calibri" panose="020F0502020204030204" pitchFamily="34" charset="0"/>
                          <a:cs typeface="Calibri" panose="020F0502020204030204" pitchFamily="34" charset="0"/>
                        </a:rPr>
                        <a:t>Обикновено имат елиптична орбита (дългопериодичните комети имат период от над 200 години и ексцентри</a:t>
                      </a:r>
                      <a:r>
                        <a:rPr lang="bg-BG" sz="2000" b="0" dirty="0">
                          <a:effectLst/>
                          <a:latin typeface="Calibri" panose="020F0502020204030204" pitchFamily="34" charset="0"/>
                          <a:cs typeface="Calibri" panose="020F0502020204030204" pitchFamily="34" charset="0"/>
                        </a:rPr>
                        <a:t>ц</a:t>
                      </a:r>
                      <a:r>
                        <a:rPr lang="cs-CZ" sz="2000" b="0" dirty="0">
                          <a:effectLst/>
                          <a:latin typeface="Calibri" panose="020F0502020204030204" pitchFamily="34" charset="0"/>
                          <a:cs typeface="Calibri" panose="020F0502020204030204" pitchFamily="34" charset="0"/>
                        </a:rPr>
                        <a:t>итет на орбитата, който е по-голям от 0,85; краткопериодичните комети имат среден ексцентри</a:t>
                      </a:r>
                      <a:r>
                        <a:rPr lang="bg-BG" sz="2000" b="0" dirty="0">
                          <a:effectLst/>
                          <a:latin typeface="Calibri" panose="020F0502020204030204" pitchFamily="34" charset="0"/>
                          <a:cs typeface="Calibri" panose="020F0502020204030204" pitchFamily="34" charset="0"/>
                        </a:rPr>
                        <a:t>ц</a:t>
                      </a:r>
                      <a:r>
                        <a:rPr lang="cs-CZ" sz="2000" b="0" dirty="0">
                          <a:effectLst/>
                          <a:latin typeface="Calibri" panose="020F0502020204030204" pitchFamily="34" charset="0"/>
                          <a:cs typeface="Calibri" panose="020F0502020204030204" pitchFamily="34" charset="0"/>
                        </a:rPr>
                        <a:t>итет на орбита от 0,5).</a:t>
                      </a:r>
                      <a:endParaRPr lang="cs-CZ" sz="2000" b="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tc>
                  <a:txBody>
                    <a:bodyPr/>
                    <a:lstStyle/>
                    <a:p>
                      <a:pPr algn="ctr">
                        <a:spcAft>
                          <a:spcPts val="0"/>
                        </a:spcAft>
                      </a:pPr>
                      <a:r>
                        <a:rPr lang="cs-CZ" sz="2000" dirty="0">
                          <a:effectLst/>
                          <a:latin typeface="Calibri" panose="020F0502020204030204" pitchFamily="34" charset="0"/>
                          <a:cs typeface="Calibri" panose="020F0502020204030204" pitchFamily="34" charset="0"/>
                        </a:rPr>
                        <a:t>Те имат по-малко ексцентрична орбита (98% от номерираните малки планети имат ексцентри</a:t>
                      </a:r>
                      <a:r>
                        <a:rPr lang="bg-BG" sz="2000" dirty="0">
                          <a:effectLst/>
                          <a:latin typeface="Calibri" panose="020F0502020204030204" pitchFamily="34" charset="0"/>
                          <a:cs typeface="Calibri" panose="020F0502020204030204" pitchFamily="34" charset="0"/>
                        </a:rPr>
                        <a:t>ц</a:t>
                      </a:r>
                      <a:r>
                        <a:rPr lang="cs-CZ" sz="2000" dirty="0">
                          <a:effectLst/>
                          <a:latin typeface="Calibri" panose="020F0502020204030204" pitchFamily="34" charset="0"/>
                          <a:cs typeface="Calibri" panose="020F0502020204030204" pitchFamily="34" charset="0"/>
                        </a:rPr>
                        <a:t>итет на орбита под 0,3; 80% от тях - по-малък от 0,2, а 30% от тях - по-малък от 0,1).</a:t>
                      </a:r>
                      <a:br>
                        <a:rPr lang="cs-CZ" sz="2000" dirty="0">
                          <a:effectLst/>
                          <a:latin typeface="Calibri" panose="020F0502020204030204" pitchFamily="34" charset="0"/>
                          <a:cs typeface="Calibri" panose="020F0502020204030204" pitchFamily="34" charset="0"/>
                        </a:rPr>
                      </a:br>
                      <a:br>
                        <a:rPr lang="cs-CZ" sz="2000" dirty="0">
                          <a:effectLst/>
                          <a:latin typeface="Calibri" panose="020F0502020204030204" pitchFamily="34" charset="0"/>
                          <a:cs typeface="Calibri" panose="020F0502020204030204" pitchFamily="34" charset="0"/>
                        </a:rPr>
                      </a:br>
                      <a:endParaRPr lang="cs-CZ"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32426" marR="132426" marT="0" marB="0"/>
                </a:tc>
                <a:extLst>
                  <a:ext uri="{0D108BD9-81ED-4DB2-BD59-A6C34878D82A}">
                    <a16:rowId xmlns:a16="http://schemas.microsoft.com/office/drawing/2014/main" val="1622018500"/>
                  </a:ext>
                </a:extLst>
              </a:tr>
            </a:tbl>
          </a:graphicData>
        </a:graphic>
      </p:graphicFrame>
    </p:spTree>
    <p:extLst>
      <p:ext uri="{BB962C8B-B14F-4D97-AF65-F5344CB8AC3E}">
        <p14:creationId xmlns:p14="http://schemas.microsoft.com/office/powerpoint/2010/main" val="210086797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16761"/>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5a.3.2 Скорости на малките планети</a:t>
            </a:r>
            <a:endParaRPr lang="cs-CZ" sz="3800" dirty="0">
              <a:solidFill>
                <a:srgbClr val="002060"/>
              </a:solidFill>
            </a:endParaRPr>
          </a:p>
        </p:txBody>
      </p:sp>
      <p:sp>
        <p:nvSpPr>
          <p:cNvPr id="174" name="Shape 174"/>
          <p:cNvSpPr/>
          <p:nvPr/>
        </p:nvSpPr>
        <p:spPr>
          <a:xfrm>
            <a:off x="249958" y="3883919"/>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500" dirty="0">
                <a:solidFill>
                  <a:srgbClr val="002060"/>
                </a:solidFill>
              </a:rPr>
              <a:t>Материали и инструменти: Енциклопедия, атлас или интернет, калкулатор, табличен процесор.</a:t>
            </a:r>
          </a:p>
        </p:txBody>
      </p:sp>
      <p:sp>
        <p:nvSpPr>
          <p:cNvPr id="175" name="Shape 175"/>
          <p:cNvSpPr/>
          <p:nvPr/>
        </p:nvSpPr>
        <p:spPr>
          <a:xfrm>
            <a:off x="261256" y="4712450"/>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500" dirty="0">
                <a:solidFill>
                  <a:srgbClr val="002060"/>
                </a:solidFill>
              </a:rPr>
              <a:t>Процедура: Учениците ще си повторят превръщането на едни единици в други, както и третия закон на Кеплер.</a:t>
            </a:r>
          </a:p>
        </p:txBody>
      </p:sp>
      <p:sp>
        <p:nvSpPr>
          <p:cNvPr id="176" name="Shape 176"/>
          <p:cNvSpPr/>
          <p:nvPr/>
        </p:nvSpPr>
        <p:spPr>
          <a:xfrm>
            <a:off x="249958" y="1964516"/>
            <a:ext cx="11685322" cy="2015936"/>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500" dirty="0">
                <a:solidFill>
                  <a:srgbClr val="002060"/>
                </a:solidFill>
              </a:rPr>
              <a:t>Методическа част: Малките планети са разположени в различни части на Слънчевата система, като най-известните ни малки планети се намират между орбитите на Марс и Юпитер. Малките планети могат да имат различни означения и дори да носят имена на хора. Задачата е по-трудна за изчисляване - съдържа големи числа, степенуване и квадратни корени, обиколка на окръжност, средна скорост.</a:t>
            </a:r>
            <a:endParaRPr sz="2500" dirty="0">
              <a:solidFill>
                <a:srgbClr val="002060"/>
              </a:solidFill>
            </a:endParaRPr>
          </a:p>
        </p:txBody>
      </p:sp>
    </p:spTree>
    <p:extLst>
      <p:ext uri="{BB962C8B-B14F-4D97-AF65-F5344CB8AC3E}">
        <p14:creationId xmlns:p14="http://schemas.microsoft.com/office/powerpoint/2010/main" val="2873472697"/>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11679"/>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5a.3.2 Скорости на малките планети</a:t>
            </a:r>
            <a:endParaRPr lang="cs-CZ" sz="3800" dirty="0">
              <a:solidFill>
                <a:srgbClr val="002060"/>
              </a:solidFill>
            </a:endParaRPr>
          </a:p>
        </p:txBody>
      </p:sp>
      <p:sp>
        <p:nvSpPr>
          <p:cNvPr id="2" name="Obdélník 1"/>
          <p:cNvSpPr/>
          <p:nvPr/>
        </p:nvSpPr>
        <p:spPr>
          <a:xfrm>
            <a:off x="173412" y="2055330"/>
            <a:ext cx="11580224" cy="646331"/>
          </a:xfrm>
          <a:prstGeom prst="rect">
            <a:avLst/>
          </a:prstGeom>
        </p:spPr>
        <p:txBody>
          <a:bodyPr wrap="squar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Малката планета с обозначение (5000) IAU се намира на разстояние 2,54 au от Слънцето. </a:t>
            </a:r>
          </a:p>
          <a:p>
            <a:r>
              <a:rPr lang="cs-CZ" dirty="0">
                <a:latin typeface="Calibri" panose="020F0502020204030204" pitchFamily="34" charset="0"/>
                <a:ea typeface="Times New Roman" panose="02020603050405020304" pitchFamily="18" charset="0"/>
                <a:cs typeface="Calibri" panose="020F0502020204030204" pitchFamily="34" charset="0"/>
              </a:rPr>
              <a:t>Да приемем, че има кръгова орбитална траектория. Какво е орбиталното ѝ време в секунди?</a:t>
            </a:r>
            <a:endParaRPr lang="cs-CZ" dirty="0">
              <a:latin typeface="Calibri" panose="020F0502020204030204" pitchFamily="34" charset="0"/>
              <a:cs typeface="Calibri" panose="020F0502020204030204" pitchFamily="34" charset="0"/>
            </a:endParaRPr>
          </a:p>
        </p:txBody>
      </p:sp>
      <p:sp>
        <p:nvSpPr>
          <p:cNvPr id="3" name="Obdélník 2"/>
          <p:cNvSpPr/>
          <p:nvPr/>
        </p:nvSpPr>
        <p:spPr>
          <a:xfrm>
            <a:off x="173412" y="3314725"/>
            <a:ext cx="11168744" cy="646331"/>
          </a:xfrm>
          <a:prstGeom prst="rect">
            <a:avLst/>
          </a:prstGeom>
        </p:spPr>
        <p:txBody>
          <a:bodyPr wrap="squar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Определете скоростта на орбиталната траектория на малката планета около Слънцето, като приемете, че орбиталната ѝ траектория около Слънцето е кръгова.</a:t>
            </a:r>
            <a:endParaRPr lang="cs-CZ" dirty="0">
              <a:latin typeface="Calibri" panose="020F0502020204030204" pitchFamily="34" charset="0"/>
              <a:cs typeface="Calibri" panose="020F0502020204030204" pitchFamily="34" charset="0"/>
            </a:endParaRPr>
          </a:p>
        </p:txBody>
      </p:sp>
      <p:sp>
        <p:nvSpPr>
          <p:cNvPr id="4" name="Obdélník 3"/>
          <p:cNvSpPr/>
          <p:nvPr/>
        </p:nvSpPr>
        <p:spPr>
          <a:xfrm>
            <a:off x="173412" y="3961028"/>
            <a:ext cx="11168744" cy="646331"/>
          </a:xfrm>
          <a:prstGeom prst="rect">
            <a:avLst/>
          </a:prstGeom>
        </p:spPr>
        <p:txBody>
          <a:bodyPr wrap="squar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Средна скорост v = s/T,</a:t>
            </a:r>
            <a:r>
              <a:rPr lang="bg-BG"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орбитата е равна на обиколката на окръжността o = 2πr.</a:t>
            </a:r>
            <a:r>
              <a:rPr lang="bg-BG"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Средната скорост v = 18,7 km∙s–1. </a:t>
            </a:r>
            <a:endParaRPr lang="cs-CZ" dirty="0">
              <a:latin typeface="Calibri" panose="020F0502020204030204" pitchFamily="34" charset="0"/>
              <a:cs typeface="Calibri" panose="020F0502020204030204" pitchFamily="34" charset="0"/>
            </a:endParaRPr>
          </a:p>
        </p:txBody>
      </p:sp>
      <p:sp>
        <p:nvSpPr>
          <p:cNvPr id="5" name="Obdélník 4"/>
          <p:cNvSpPr/>
          <p:nvPr/>
        </p:nvSpPr>
        <p:spPr>
          <a:xfrm>
            <a:off x="173412" y="4503779"/>
            <a:ext cx="10833464" cy="369332"/>
          </a:xfrm>
          <a:prstGeom prst="rect">
            <a:avLst/>
          </a:prstGeom>
        </p:spPr>
        <p:txBody>
          <a:bodyPr wrap="square">
            <a:spAutoFit/>
          </a:bodyPr>
          <a:lstStyle/>
          <a:p>
            <a:r>
              <a:rPr lang="cs-CZ" dirty="0">
                <a:latin typeface="Calibri" panose="020F0502020204030204" pitchFamily="34" charset="0"/>
                <a:ea typeface="Times New Roman" panose="02020603050405020304" pitchFamily="18" charset="0"/>
                <a:cs typeface="Calibri" panose="020F0502020204030204" pitchFamily="34" charset="0"/>
              </a:rPr>
              <a:t>Как би се променила орбиталната скорост на малката планета, ако тя се намира на такова разстояние, на каквото се намира Юпитер от Слънцето?</a:t>
            </a:r>
            <a:endParaRPr lang="cs-CZ" dirty="0">
              <a:latin typeface="Calibri" panose="020F0502020204030204" pitchFamily="34" charset="0"/>
              <a:cs typeface="Calibri" panose="020F0502020204030204" pitchFamily="34" charset="0"/>
            </a:endParaRPr>
          </a:p>
        </p:txBody>
      </p:sp>
      <p:sp>
        <p:nvSpPr>
          <p:cNvPr id="14" name="Obdélník 13"/>
          <p:cNvSpPr/>
          <p:nvPr/>
        </p:nvSpPr>
        <p:spPr>
          <a:xfrm>
            <a:off x="173412" y="5119963"/>
            <a:ext cx="9668031" cy="369332"/>
          </a:xfrm>
          <a:prstGeom prst="rect">
            <a:avLst/>
          </a:prstGeom>
        </p:spPr>
        <p:txBody>
          <a:bodyPr wrap="non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Орбиталното време се изчислява с помощта на третия закон на Кеплер, при което средната скорост би била 13,1 km∙s–1.</a:t>
            </a:r>
            <a:endParaRPr lang="cs-CZ" dirty="0">
              <a:latin typeface="Calibri" panose="020F0502020204030204" pitchFamily="34" charset="0"/>
              <a:cs typeface="Calibri" panose="020F050202020403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408" y="2769052"/>
            <a:ext cx="9269410" cy="475332"/>
          </a:xfrm>
          <a:prstGeom prst="rect">
            <a:avLst/>
          </a:prstGeom>
        </p:spPr>
      </p:pic>
    </p:spTree>
    <p:extLst>
      <p:ext uri="{BB962C8B-B14F-4D97-AF65-F5344CB8AC3E}">
        <p14:creationId xmlns:p14="http://schemas.microsoft.com/office/powerpoint/2010/main" val="184412791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5a.3.3 Енергия</a:t>
            </a:r>
            <a:endParaRPr lang="cs-CZ" sz="3800" dirty="0">
              <a:solidFill>
                <a:srgbClr val="002060"/>
              </a:solidFill>
            </a:endParaRPr>
          </a:p>
        </p:txBody>
      </p:sp>
      <p:sp>
        <p:nvSpPr>
          <p:cNvPr id="174" name="Shape 174"/>
          <p:cNvSpPr/>
          <p:nvPr/>
        </p:nvSpPr>
        <p:spPr>
          <a:xfrm>
            <a:off x="249958" y="3953191"/>
            <a:ext cx="11685322"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Хартия, компютър, калкулатор.</a:t>
            </a:r>
          </a:p>
        </p:txBody>
      </p:sp>
      <p:sp>
        <p:nvSpPr>
          <p:cNvPr id="175" name="Shape 175"/>
          <p:cNvSpPr/>
          <p:nvPr/>
        </p:nvSpPr>
        <p:spPr>
          <a:xfrm>
            <a:off x="249958" y="4562786"/>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Учениците ще си повторят законите за запазване на механичната, кинетичната и позиционната енергия.</a:t>
            </a:r>
          </a:p>
        </p:txBody>
      </p:sp>
      <p:sp>
        <p:nvSpPr>
          <p:cNvPr id="176" name="Shape 176"/>
          <p:cNvSpPr/>
          <p:nvPr/>
        </p:nvSpPr>
        <p:spPr>
          <a:xfrm>
            <a:off x="261256" y="1754143"/>
            <a:ext cx="11685322" cy="209288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Прилага се законът за запазване на енергията, така че в момента, в който не вземаме предвид загубите, цялата позиционна енергия се превръща в кинетична енергия. Падането на 1-килограмов обект върху Земята със скорост 20 km∙s–1 освобождава енергия, достатъчна за нагряване на 500 литра вода от 0°C до 95°C.</a:t>
            </a:r>
            <a:endParaRPr sz="2600" dirty="0">
              <a:solidFill>
                <a:srgbClr val="002060"/>
              </a:solidFill>
            </a:endParaRPr>
          </a:p>
        </p:txBody>
      </p:sp>
    </p:spTree>
    <p:extLst>
      <p:ext uri="{BB962C8B-B14F-4D97-AF65-F5344CB8AC3E}">
        <p14:creationId xmlns:p14="http://schemas.microsoft.com/office/powerpoint/2010/main" val="1436576577"/>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5a.3.3 Енергия</a:t>
            </a:r>
            <a:endParaRPr lang="cs-CZ" sz="3800" dirty="0">
              <a:solidFill>
                <a:srgbClr val="002060"/>
              </a:solidFill>
            </a:endParaRPr>
          </a:p>
        </p:txBody>
      </p:sp>
      <p:cxnSp>
        <p:nvCxnSpPr>
          <p:cNvPr id="3" name="Přímá spojnice 2"/>
          <p:cNvCxnSpPr/>
          <p:nvPr/>
        </p:nvCxnSpPr>
        <p:spPr>
          <a:xfrm>
            <a:off x="426720" y="5120640"/>
            <a:ext cx="2148840" cy="0"/>
          </a:xfrm>
          <a:prstGeom prst="line">
            <a:avLst/>
          </a:prstGeom>
          <a:noFill/>
          <a:ln w="38100" cap="flat">
            <a:solidFill>
              <a:srgbClr val="5B9BD5"/>
            </a:solidFill>
            <a:prstDash val="solid"/>
            <a:miter lim="800000"/>
          </a:ln>
          <a:effectLst/>
        </p:spPr>
        <p:style>
          <a:lnRef idx="0">
            <a:scrgbClr r="0" g="0" b="0"/>
          </a:lnRef>
          <a:fillRef idx="0">
            <a:scrgbClr r="0" g="0" b="0"/>
          </a:fillRef>
          <a:effectRef idx="0">
            <a:scrgbClr r="0" g="0" b="0"/>
          </a:effectRef>
          <a:fontRef idx="none"/>
        </p:style>
      </p:cxnSp>
      <p:cxnSp>
        <p:nvCxnSpPr>
          <p:cNvPr id="5" name="Přímá spojnice se šipkou 4"/>
          <p:cNvCxnSpPr/>
          <p:nvPr/>
        </p:nvCxnSpPr>
        <p:spPr>
          <a:xfrm flipV="1">
            <a:off x="777240" y="2477062"/>
            <a:ext cx="0" cy="2506418"/>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grpSp>
        <p:nvGrpSpPr>
          <p:cNvPr id="11" name="Skupina 10"/>
          <p:cNvGrpSpPr/>
          <p:nvPr/>
        </p:nvGrpSpPr>
        <p:grpSpPr>
          <a:xfrm>
            <a:off x="1145694" y="1683431"/>
            <a:ext cx="883575" cy="1133475"/>
            <a:chOff x="2772119" y="2310765"/>
            <a:chExt cx="883575" cy="1133475"/>
          </a:xfrm>
        </p:grpSpPr>
        <p:pic>
          <p:nvPicPr>
            <p:cNvPr id="7" name="Obrázek 6"/>
            <p:cNvPicPr>
              <a:picLocks noChangeAspect="1"/>
            </p:cNvPicPr>
            <p:nvPr/>
          </p:nvPicPr>
          <p:blipFill>
            <a:blip r:embed="rId4"/>
            <a:stretch>
              <a:fillRect/>
            </a:stretch>
          </p:blipFill>
          <p:spPr>
            <a:xfrm>
              <a:off x="2772119" y="2310765"/>
              <a:ext cx="883575" cy="1133475"/>
            </a:xfrm>
            <a:prstGeom prst="rect">
              <a:avLst/>
            </a:prstGeom>
          </p:spPr>
        </p:pic>
        <p:sp>
          <p:nvSpPr>
            <p:cNvPr id="8" name="TextovéPole 7"/>
            <p:cNvSpPr txBox="1"/>
            <p:nvPr/>
          </p:nvSpPr>
          <p:spPr>
            <a:xfrm>
              <a:off x="2917672" y="2919731"/>
              <a:ext cx="592468" cy="369330"/>
            </a:xfrm>
            <a:prstGeom prst="rect">
              <a:avLst/>
            </a:prstGeom>
            <a:solidFill>
              <a:schemeClr val="bg1"/>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10 kg</a:t>
              </a:r>
            </a:p>
          </p:txBody>
        </p:sp>
      </p:grpSp>
      <p:cxnSp>
        <p:nvCxnSpPr>
          <p:cNvPr id="18" name="Přímá spojnice se šipkou 17"/>
          <p:cNvCxnSpPr/>
          <p:nvPr/>
        </p:nvCxnSpPr>
        <p:spPr>
          <a:xfrm flipV="1">
            <a:off x="2179320" y="3730271"/>
            <a:ext cx="0" cy="1253209"/>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5" name="TextovéPole 14"/>
          <p:cNvSpPr txBox="1"/>
          <p:nvPr/>
        </p:nvSpPr>
        <p:spPr>
          <a:xfrm>
            <a:off x="833330" y="4544776"/>
            <a:ext cx="6678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10 km</a:t>
            </a:r>
          </a:p>
        </p:txBody>
      </p:sp>
      <p:sp>
        <p:nvSpPr>
          <p:cNvPr id="22" name="TextovéPole 21"/>
          <p:cNvSpPr txBox="1"/>
          <p:nvPr/>
        </p:nvSpPr>
        <p:spPr>
          <a:xfrm>
            <a:off x="2357330" y="4544776"/>
            <a:ext cx="55079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5 km</a:t>
            </a:r>
          </a:p>
        </p:txBody>
      </p:sp>
      <p:sp>
        <p:nvSpPr>
          <p:cNvPr id="16" name="Obdélník 15"/>
          <p:cNvSpPr/>
          <p:nvPr/>
        </p:nvSpPr>
        <p:spPr>
          <a:xfrm>
            <a:off x="3227136" y="1838071"/>
            <a:ext cx="1016625" cy="369332"/>
          </a:xfrm>
          <a:prstGeom prst="rect">
            <a:avLst/>
          </a:prstGeom>
        </p:spPr>
        <p:txBody>
          <a:bodyPr wrap="none">
            <a:spAutoFit/>
          </a:bodyPr>
          <a:lstStyle/>
          <a:p>
            <a:r>
              <a:rPr lang="cs-CZ" i="1" dirty="0" err="1">
                <a:latin typeface="Calibri" panose="020F0502020204030204" pitchFamily="34" charset="0"/>
                <a:ea typeface="Times New Roman" panose="02020603050405020304" pitchFamily="18" charset="0"/>
                <a:cs typeface="Calibri" panose="020F0502020204030204" pitchFamily="34" charset="0"/>
              </a:rPr>
              <a:t>E</a:t>
            </a:r>
            <a:r>
              <a:rPr lang="cs-CZ" i="1" baseline="-25000" dirty="0" err="1">
                <a:latin typeface="Calibri" panose="020F0502020204030204" pitchFamily="34" charset="0"/>
                <a:ea typeface="Times New Roman" panose="02020603050405020304" pitchFamily="18" charset="0"/>
                <a:cs typeface="Calibri" panose="020F0502020204030204" pitchFamily="34" charset="0"/>
              </a:rPr>
              <a:t>p</a:t>
            </a:r>
            <a:r>
              <a:rPr lang="cs-CZ" dirty="0">
                <a:latin typeface="Calibri" panose="020F0502020204030204" pitchFamily="34" charset="0"/>
                <a:ea typeface="Times New Roman" panose="02020603050405020304" pitchFamily="18" charset="0"/>
                <a:cs typeface="Calibri" panose="020F0502020204030204" pitchFamily="34" charset="0"/>
              </a:rPr>
              <a:t> = </a:t>
            </a:r>
            <a:r>
              <a:rPr lang="cs-CZ" i="1" dirty="0" err="1">
                <a:latin typeface="Calibri" panose="020F0502020204030204" pitchFamily="34" charset="0"/>
                <a:ea typeface="Times New Roman" panose="02020603050405020304" pitchFamily="18" charset="0"/>
                <a:cs typeface="Calibri" panose="020F0502020204030204" pitchFamily="34" charset="0"/>
              </a:rPr>
              <a:t>mhg</a:t>
            </a:r>
            <a:endParaRPr lang="cs-CZ" dirty="0">
              <a:latin typeface="Calibri" panose="020F0502020204030204" pitchFamily="34" charset="0"/>
              <a:cs typeface="Calibri" panose="020F0502020204030204" pitchFamily="34" charset="0"/>
            </a:endParaRPr>
          </a:p>
        </p:txBody>
      </p:sp>
      <p:sp>
        <p:nvSpPr>
          <p:cNvPr id="17" name="Obdélník 16"/>
          <p:cNvSpPr/>
          <p:nvPr/>
        </p:nvSpPr>
        <p:spPr>
          <a:xfrm>
            <a:off x="3227136" y="2325830"/>
            <a:ext cx="1160895" cy="369332"/>
          </a:xfrm>
          <a:prstGeom prst="rect">
            <a:avLst/>
          </a:prstGeom>
        </p:spPr>
        <p:txBody>
          <a:bodyPr wrap="none">
            <a:spAutoFit/>
          </a:bodyPr>
          <a:lstStyle/>
          <a:p>
            <a:r>
              <a:rPr lang="cs-CZ"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a:t>
            </a:r>
            <a:r>
              <a:rPr lang="cs-CZ" i="1" baseline="-25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a:t>
            </a:r>
            <a:r>
              <a:rPr lang="cs-CZ" dirty="0">
                <a:solidFill>
                  <a:schemeClr val="tx1"/>
                </a:solidFill>
                <a:latin typeface="Calibri" panose="020F0502020204030204" pitchFamily="34" charset="0"/>
                <a:ea typeface="Times New Roman" panose="02020603050405020304" pitchFamily="18" charset="0"/>
                <a:cs typeface="Calibri" panose="020F0502020204030204" pitchFamily="34" charset="0"/>
              </a:rPr>
              <a:t> = ½ </a:t>
            </a:r>
            <a:r>
              <a:rPr lang="cs-CZ" i="1" dirty="0">
                <a:solidFill>
                  <a:schemeClr val="tx1"/>
                </a:solidFill>
                <a:latin typeface="Calibri" panose="020F0502020204030204" pitchFamily="34" charset="0"/>
                <a:ea typeface="Times New Roman" panose="02020603050405020304" pitchFamily="18" charset="0"/>
                <a:cs typeface="Calibri" panose="020F0502020204030204" pitchFamily="34" charset="0"/>
              </a:rPr>
              <a:t>mv</a:t>
            </a:r>
            <a:r>
              <a:rPr lang="cs-CZ" baseline="30000" dirty="0">
                <a:solidFill>
                  <a:schemeClr val="tx1"/>
                </a:solidFill>
                <a:latin typeface="Calibri" panose="020F0502020204030204" pitchFamily="34" charset="0"/>
                <a:ea typeface="Times New Roman" panose="02020603050405020304" pitchFamily="18" charset="0"/>
                <a:cs typeface="Calibri" panose="020F0502020204030204" pitchFamily="34" charset="0"/>
              </a:rPr>
              <a:t>2</a:t>
            </a:r>
            <a:endParaRPr lang="cs-CZ" dirty="0">
              <a:solidFill>
                <a:schemeClr val="tx1"/>
              </a:solidFill>
              <a:latin typeface="Calibri" panose="020F0502020204030204" pitchFamily="34" charset="0"/>
              <a:cs typeface="Calibri" panose="020F0502020204030204" pitchFamily="34" charset="0"/>
            </a:endParaRPr>
          </a:p>
        </p:txBody>
      </p:sp>
      <p:sp>
        <p:nvSpPr>
          <p:cNvPr id="25" name="Obdélník 24"/>
          <p:cNvSpPr/>
          <p:nvPr/>
        </p:nvSpPr>
        <p:spPr>
          <a:xfrm>
            <a:off x="2382940" y="3262110"/>
            <a:ext cx="615874" cy="369332"/>
          </a:xfrm>
          <a:prstGeom prst="rect">
            <a:avLst/>
          </a:prstGeom>
        </p:spPr>
        <p:txBody>
          <a:bodyPr wrap="none">
            <a:spAutoFit/>
          </a:bodyPr>
          <a:lstStyle/>
          <a:p>
            <a:r>
              <a:rPr lang="cs-CZ" i="1" dirty="0">
                <a:latin typeface="Calibri" panose="020F0502020204030204" pitchFamily="34" charset="0"/>
                <a:ea typeface="Times New Roman" panose="02020603050405020304" pitchFamily="18" charset="0"/>
                <a:cs typeface="Calibri" panose="020F0502020204030204" pitchFamily="34" charset="0"/>
              </a:rPr>
              <a:t>v</a:t>
            </a:r>
            <a:r>
              <a:rPr lang="cs-CZ" dirty="0">
                <a:latin typeface="Calibri" panose="020F0502020204030204" pitchFamily="34" charset="0"/>
                <a:ea typeface="Times New Roman" panose="02020603050405020304" pitchFamily="18" charset="0"/>
                <a:cs typeface="Calibri" panose="020F0502020204030204" pitchFamily="34" charset="0"/>
              </a:rPr>
              <a:t> = ?</a:t>
            </a:r>
            <a:endParaRPr lang="cs-CZ" dirty="0">
              <a:latin typeface="Calibri" panose="020F0502020204030204" pitchFamily="34" charset="0"/>
              <a:cs typeface="Calibri" panose="020F0502020204030204" pitchFamily="34" charset="0"/>
            </a:endParaRPr>
          </a:p>
        </p:txBody>
      </p:sp>
      <p:sp>
        <p:nvSpPr>
          <p:cNvPr id="20" name="Obdélník 19"/>
          <p:cNvSpPr/>
          <p:nvPr/>
        </p:nvSpPr>
        <p:spPr>
          <a:xfrm>
            <a:off x="2384581" y="3703858"/>
            <a:ext cx="1715534" cy="369332"/>
          </a:xfrm>
          <a:prstGeom prst="rect">
            <a:avLst/>
          </a:prstGeom>
        </p:spPr>
        <p:txBody>
          <a:bodyPr wrap="none">
            <a:spAutoFit/>
          </a:bodyPr>
          <a:lstStyle/>
          <a:p>
            <a:r>
              <a:rPr lang="cs-CZ" i="1" dirty="0"/>
              <a:t>v</a:t>
            </a:r>
            <a:r>
              <a:rPr lang="cs-CZ" dirty="0"/>
              <a:t> = 1 140 km⋅h</a:t>
            </a:r>
            <a:r>
              <a:rPr lang="cs-CZ" baseline="30000" dirty="0"/>
              <a:t>−1</a:t>
            </a:r>
          </a:p>
        </p:txBody>
      </p:sp>
      <p:pic>
        <p:nvPicPr>
          <p:cNvPr id="23" name="Obrázek 22"/>
          <p:cNvPicPr>
            <a:picLocks noChangeAspect="1"/>
          </p:cNvPicPr>
          <p:nvPr/>
        </p:nvPicPr>
        <p:blipFill>
          <a:blip r:embed="rId5"/>
          <a:stretch>
            <a:fillRect/>
          </a:stretch>
        </p:blipFill>
        <p:spPr>
          <a:xfrm>
            <a:off x="4494376" y="2325830"/>
            <a:ext cx="2603828" cy="2662473"/>
          </a:xfrm>
          <a:prstGeom prst="rect">
            <a:avLst/>
          </a:prstGeom>
        </p:spPr>
      </p:pic>
      <p:sp>
        <p:nvSpPr>
          <p:cNvPr id="30" name="Obdélník 29"/>
          <p:cNvSpPr/>
          <p:nvPr/>
        </p:nvSpPr>
        <p:spPr>
          <a:xfrm>
            <a:off x="6238464" y="1903066"/>
            <a:ext cx="1394934" cy="369332"/>
          </a:xfrm>
          <a:prstGeom prst="rect">
            <a:avLst/>
          </a:prstGeom>
        </p:spPr>
        <p:txBody>
          <a:bodyPr wrap="none">
            <a:spAutoFit/>
          </a:bodyPr>
          <a:lstStyle/>
          <a:p>
            <a:r>
              <a:rPr lang="cs-CZ" i="1" dirty="0"/>
              <a:t>v</a:t>
            </a:r>
            <a:r>
              <a:rPr lang="cs-CZ" dirty="0"/>
              <a:t> = 20 km⋅s</a:t>
            </a:r>
            <a:r>
              <a:rPr lang="cs-CZ" baseline="30000" dirty="0"/>
              <a:t>−1</a:t>
            </a:r>
          </a:p>
        </p:txBody>
      </p:sp>
      <p:sp>
        <p:nvSpPr>
          <p:cNvPr id="31" name="Obdélník 30"/>
          <p:cNvSpPr/>
          <p:nvPr/>
        </p:nvSpPr>
        <p:spPr>
          <a:xfrm>
            <a:off x="7064929" y="2659330"/>
            <a:ext cx="971741" cy="369332"/>
          </a:xfrm>
          <a:prstGeom prst="rect">
            <a:avLst/>
          </a:prstGeom>
        </p:spPr>
        <p:txBody>
          <a:bodyPr wrap="none">
            <a:spAutoFit/>
          </a:bodyPr>
          <a:lstStyle/>
          <a:p>
            <a:r>
              <a:rPr lang="cs-CZ" i="1" dirty="0"/>
              <a:t>m</a:t>
            </a:r>
            <a:r>
              <a:rPr lang="cs-CZ" dirty="0"/>
              <a:t> = 1 kg</a:t>
            </a:r>
            <a:endParaRPr lang="cs-CZ" baseline="30000" dirty="0"/>
          </a:p>
        </p:txBody>
      </p:sp>
      <p:sp>
        <p:nvSpPr>
          <p:cNvPr id="32" name="Obdélník 31"/>
          <p:cNvSpPr/>
          <p:nvPr/>
        </p:nvSpPr>
        <p:spPr>
          <a:xfrm>
            <a:off x="7245712" y="3226498"/>
            <a:ext cx="696024" cy="369332"/>
          </a:xfrm>
          <a:prstGeom prst="rect">
            <a:avLst/>
          </a:prstGeom>
        </p:spPr>
        <p:txBody>
          <a:bodyPr wrap="none">
            <a:spAutoFit/>
          </a:bodyPr>
          <a:lstStyle/>
          <a:p>
            <a:r>
              <a:rPr lang="cs-CZ"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a:t>
            </a:r>
            <a:r>
              <a:rPr lang="cs-CZ" i="1" baseline="-25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a:t>
            </a:r>
            <a:r>
              <a:rPr lang="cs-CZ" dirty="0">
                <a:solidFill>
                  <a:schemeClr val="tx1"/>
                </a:solidFill>
                <a:latin typeface="Calibri" panose="020F0502020204030204" pitchFamily="34" charset="0"/>
                <a:ea typeface="Times New Roman" panose="02020603050405020304" pitchFamily="18" charset="0"/>
                <a:cs typeface="Calibri" panose="020F0502020204030204" pitchFamily="34" charset="0"/>
              </a:rPr>
              <a:t> = ?</a:t>
            </a:r>
            <a:endParaRPr lang="cs-CZ" dirty="0">
              <a:solidFill>
                <a:schemeClr val="tx1"/>
              </a:solidFill>
              <a:latin typeface="Calibri" panose="020F0502020204030204" pitchFamily="34" charset="0"/>
              <a:cs typeface="Calibri" panose="020F0502020204030204" pitchFamily="34" charset="0"/>
            </a:endParaRPr>
          </a:p>
        </p:txBody>
      </p:sp>
      <p:sp>
        <p:nvSpPr>
          <p:cNvPr id="24" name="Obdélník 23"/>
          <p:cNvSpPr/>
          <p:nvPr/>
        </p:nvSpPr>
        <p:spPr>
          <a:xfrm>
            <a:off x="8029869" y="3226498"/>
            <a:ext cx="904415" cy="369332"/>
          </a:xfrm>
          <a:prstGeom prst="rect">
            <a:avLst/>
          </a:prstGeom>
        </p:spPr>
        <p:txBody>
          <a:bodyPr wrap="non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2 ∙ 10</a:t>
            </a:r>
            <a:r>
              <a:rPr lang="cs-CZ" baseline="30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8</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J</a:t>
            </a:r>
            <a:endParaRPr lang="cs-CZ" dirty="0">
              <a:latin typeface="Calibri" panose="020F0502020204030204" pitchFamily="34" charset="0"/>
              <a:cs typeface="Calibri" panose="020F0502020204030204" pitchFamily="34" charset="0"/>
            </a:endParaRPr>
          </a:p>
        </p:txBody>
      </p:sp>
      <p:pic>
        <p:nvPicPr>
          <p:cNvPr id="26" name="Obrázek 25"/>
          <p:cNvPicPr>
            <a:picLocks noChangeAspect="1"/>
          </p:cNvPicPr>
          <p:nvPr/>
        </p:nvPicPr>
        <p:blipFill>
          <a:blip r:embed="rId6"/>
          <a:stretch>
            <a:fillRect/>
          </a:stretch>
        </p:blipFill>
        <p:spPr>
          <a:xfrm>
            <a:off x="9094850" y="1553633"/>
            <a:ext cx="1905000" cy="1905000"/>
          </a:xfrm>
          <a:prstGeom prst="rect">
            <a:avLst/>
          </a:prstGeom>
        </p:spPr>
      </p:pic>
      <p:sp>
        <p:nvSpPr>
          <p:cNvPr id="35" name="Obdélník 34"/>
          <p:cNvSpPr/>
          <p:nvPr/>
        </p:nvSpPr>
        <p:spPr>
          <a:xfrm>
            <a:off x="9760360" y="2382076"/>
            <a:ext cx="641522" cy="369332"/>
          </a:xfrm>
          <a:prstGeom prst="rect">
            <a:avLst/>
          </a:prstGeom>
        </p:spPr>
        <p:txBody>
          <a:bodyPr wrap="none">
            <a:spAutoFit/>
          </a:bodyPr>
          <a:lstStyle/>
          <a:p>
            <a:r>
              <a:rPr lang="cs-CZ" dirty="0"/>
              <a:t>500 l</a:t>
            </a:r>
            <a:endParaRPr lang="cs-CZ" baseline="30000" dirty="0"/>
          </a:p>
        </p:txBody>
      </p:sp>
      <p:pic>
        <p:nvPicPr>
          <p:cNvPr id="29" name="Obrázek 28"/>
          <p:cNvPicPr>
            <a:picLocks noChangeAspect="1"/>
          </p:cNvPicPr>
          <p:nvPr/>
        </p:nvPicPr>
        <p:blipFill>
          <a:blip r:embed="rId7"/>
          <a:stretch>
            <a:fillRect/>
          </a:stretch>
        </p:blipFill>
        <p:spPr>
          <a:xfrm>
            <a:off x="10843272" y="1465160"/>
            <a:ext cx="419100" cy="2038350"/>
          </a:xfrm>
          <a:prstGeom prst="rect">
            <a:avLst/>
          </a:prstGeom>
        </p:spPr>
      </p:pic>
      <p:sp>
        <p:nvSpPr>
          <p:cNvPr id="39" name="Obdélník 38"/>
          <p:cNvSpPr/>
          <p:nvPr/>
        </p:nvSpPr>
        <p:spPr>
          <a:xfrm>
            <a:off x="11262372" y="2721043"/>
            <a:ext cx="553357" cy="369332"/>
          </a:xfrm>
          <a:prstGeom prst="rect">
            <a:avLst/>
          </a:prstGeom>
        </p:spPr>
        <p:txBody>
          <a:bodyPr wrap="none">
            <a:spAutoFit/>
          </a:bodyPr>
          <a:lstStyle/>
          <a:p>
            <a:r>
              <a:rPr lang="cs-CZ" dirty="0"/>
              <a:t>0 °C</a:t>
            </a:r>
            <a:endParaRPr lang="cs-CZ" baseline="30000" dirty="0"/>
          </a:p>
        </p:txBody>
      </p:sp>
      <p:sp>
        <p:nvSpPr>
          <p:cNvPr id="40" name="Obdélník 39"/>
          <p:cNvSpPr/>
          <p:nvPr/>
        </p:nvSpPr>
        <p:spPr>
          <a:xfrm>
            <a:off x="11262372" y="1561820"/>
            <a:ext cx="673582" cy="369332"/>
          </a:xfrm>
          <a:prstGeom prst="rect">
            <a:avLst/>
          </a:prstGeom>
        </p:spPr>
        <p:txBody>
          <a:bodyPr wrap="none">
            <a:spAutoFit/>
          </a:bodyPr>
          <a:lstStyle/>
          <a:p>
            <a:r>
              <a:rPr lang="cs-CZ" dirty="0"/>
              <a:t>95 °C</a:t>
            </a:r>
            <a:endParaRPr lang="cs-CZ" baseline="30000" dirty="0"/>
          </a:p>
        </p:txBody>
      </p:sp>
      <p:sp>
        <p:nvSpPr>
          <p:cNvPr id="41" name="Obdélník 40"/>
          <p:cNvSpPr/>
          <p:nvPr/>
        </p:nvSpPr>
        <p:spPr>
          <a:xfrm>
            <a:off x="7643762" y="4453804"/>
            <a:ext cx="1763624" cy="369332"/>
          </a:xfrm>
          <a:prstGeom prst="rect">
            <a:avLst/>
          </a:prstGeom>
        </p:spPr>
        <p:txBody>
          <a:bodyPr wrap="none">
            <a:spAutoFit/>
          </a:bodyPr>
          <a:lstStyle/>
          <a:p>
            <a:r>
              <a:rPr lang="cs-CZ" dirty="0"/>
              <a:t>за v = 70 km⋅s−1</a:t>
            </a:r>
          </a:p>
        </p:txBody>
      </p:sp>
      <p:sp>
        <p:nvSpPr>
          <p:cNvPr id="42" name="Obdélník 41"/>
          <p:cNvSpPr/>
          <p:nvPr/>
        </p:nvSpPr>
        <p:spPr>
          <a:xfrm>
            <a:off x="9563311" y="4470783"/>
            <a:ext cx="1762021" cy="369332"/>
          </a:xfrm>
          <a:prstGeom prst="rect">
            <a:avLst/>
          </a:prstGeom>
        </p:spPr>
        <p:txBody>
          <a:bodyPr wrap="none">
            <a:spAutoFit/>
          </a:bodyPr>
          <a:lstStyle/>
          <a:p>
            <a:r>
              <a:rPr lang="cs-CZ" dirty="0">
                <a:solidFill>
                  <a:schemeClr val="tx1"/>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cs-CZ"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a:t>
            </a:r>
            <a:r>
              <a:rPr lang="cs-CZ" i="1" baseline="-25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a:t>
            </a:r>
            <a:r>
              <a:rPr lang="cs-CZ" dirty="0">
                <a:solidFill>
                  <a:schemeClr val="tx1"/>
                </a:solidFill>
                <a:latin typeface="Calibri" panose="020F0502020204030204" pitchFamily="34" charset="0"/>
                <a:ea typeface="Times New Roman" panose="02020603050405020304" pitchFamily="18" charset="0"/>
                <a:cs typeface="Calibri" panose="020F0502020204030204" pitchFamily="34" charset="0"/>
              </a:rPr>
              <a:t> =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2,5∙ 10</a:t>
            </a:r>
            <a:r>
              <a:rPr lang="cs-CZ" baseline="30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9</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J</a:t>
            </a:r>
            <a:endParaRPr lang="cs-CZ" dirty="0">
              <a:latin typeface="Calibri" panose="020F0502020204030204" pitchFamily="34" charset="0"/>
              <a:cs typeface="Calibri" panose="020F0502020204030204" pitchFamily="34" charset="0"/>
            </a:endParaRPr>
          </a:p>
        </p:txBody>
      </p:sp>
      <p:sp>
        <p:nvSpPr>
          <p:cNvPr id="33" name="Obdélník 32"/>
          <p:cNvSpPr/>
          <p:nvPr/>
        </p:nvSpPr>
        <p:spPr>
          <a:xfrm>
            <a:off x="8040369" y="4086079"/>
            <a:ext cx="1407758" cy="369332"/>
          </a:xfrm>
          <a:prstGeom prst="rect">
            <a:avLst/>
          </a:prstGeom>
        </p:spPr>
        <p:txBody>
          <a:bodyPr wrap="non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скорост 3,5×</a:t>
            </a:r>
            <a:endParaRPr lang="cs-CZ" dirty="0">
              <a:latin typeface="Calibri" panose="020F0502020204030204" pitchFamily="34" charset="0"/>
              <a:cs typeface="Calibri" panose="020F0502020204030204" pitchFamily="34" charset="0"/>
            </a:endParaRPr>
          </a:p>
        </p:txBody>
      </p:sp>
      <p:sp>
        <p:nvSpPr>
          <p:cNvPr id="44" name="Obdélník 43"/>
          <p:cNvSpPr/>
          <p:nvPr/>
        </p:nvSpPr>
        <p:spPr>
          <a:xfrm>
            <a:off x="9839028" y="4086079"/>
            <a:ext cx="1481496" cy="369332"/>
          </a:xfrm>
          <a:prstGeom prst="rect">
            <a:avLst/>
          </a:prstGeom>
        </p:spPr>
        <p:txBody>
          <a:bodyPr wrap="non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енергия 12,5×</a:t>
            </a:r>
            <a:endParaRPr lang="cs-CZ" dirty="0">
              <a:latin typeface="Calibri" panose="020F0502020204030204" pitchFamily="34" charset="0"/>
              <a:cs typeface="Calibri" panose="020F0502020204030204" pitchFamily="34" charset="0"/>
            </a:endParaRPr>
          </a:p>
        </p:txBody>
      </p:sp>
      <p:sp>
        <p:nvSpPr>
          <p:cNvPr id="45" name="Obdélník 44"/>
          <p:cNvSpPr/>
          <p:nvPr/>
        </p:nvSpPr>
        <p:spPr>
          <a:xfrm>
            <a:off x="7643762" y="5124455"/>
            <a:ext cx="1348446" cy="369332"/>
          </a:xfrm>
          <a:prstGeom prst="rect">
            <a:avLst/>
          </a:prstGeom>
        </p:spPr>
        <p:txBody>
          <a:bodyPr wrap="none">
            <a:spAutoFit/>
          </a:bodyPr>
          <a:lstStyle/>
          <a:p>
            <a:r>
              <a:rPr lang="cs-CZ" dirty="0"/>
              <a:t>за m = 2 kg</a:t>
            </a:r>
            <a:endParaRPr lang="cs-CZ" baseline="30000" dirty="0"/>
          </a:p>
        </p:txBody>
      </p:sp>
      <p:sp>
        <p:nvSpPr>
          <p:cNvPr id="46" name="Obdélník 45"/>
          <p:cNvSpPr/>
          <p:nvPr/>
        </p:nvSpPr>
        <p:spPr>
          <a:xfrm>
            <a:off x="9563311" y="5142519"/>
            <a:ext cx="1587294" cy="369332"/>
          </a:xfrm>
          <a:prstGeom prst="rect">
            <a:avLst/>
          </a:prstGeom>
        </p:spPr>
        <p:txBody>
          <a:bodyPr wrap="none">
            <a:spAutoFit/>
          </a:bodyPr>
          <a:lstStyle/>
          <a:p>
            <a:r>
              <a:rPr lang="cs-CZ" dirty="0">
                <a:solidFill>
                  <a:schemeClr val="tx1"/>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 </a:t>
            </a:r>
            <a:r>
              <a:rPr lang="cs-CZ"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a:t>
            </a:r>
            <a:r>
              <a:rPr lang="cs-CZ" i="1" baseline="-25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a:t>
            </a:r>
            <a:r>
              <a:rPr lang="cs-CZ" dirty="0">
                <a:solidFill>
                  <a:schemeClr val="tx1"/>
                </a:solidFill>
                <a:latin typeface="Calibri" panose="020F0502020204030204" pitchFamily="34" charset="0"/>
                <a:ea typeface="Times New Roman" panose="02020603050405020304" pitchFamily="18" charset="0"/>
                <a:cs typeface="Calibri" panose="020F0502020204030204" pitchFamily="34" charset="0"/>
              </a:rPr>
              <a:t> = </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4 ∙ 10</a:t>
            </a:r>
            <a:r>
              <a:rPr lang="cs-CZ" baseline="30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8</a:t>
            </a:r>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 J</a:t>
            </a:r>
            <a:endParaRPr lang="cs-CZ" dirty="0">
              <a:latin typeface="Calibri" panose="020F0502020204030204" pitchFamily="34" charset="0"/>
              <a:cs typeface="Calibri" panose="020F0502020204030204" pitchFamily="34" charset="0"/>
            </a:endParaRPr>
          </a:p>
        </p:txBody>
      </p:sp>
      <p:sp>
        <p:nvSpPr>
          <p:cNvPr id="47" name="Obdélník 46"/>
          <p:cNvSpPr/>
          <p:nvPr/>
        </p:nvSpPr>
        <p:spPr>
          <a:xfrm>
            <a:off x="8040369" y="4818454"/>
            <a:ext cx="1402948" cy="369332"/>
          </a:xfrm>
          <a:prstGeom prst="rect">
            <a:avLst/>
          </a:prstGeom>
        </p:spPr>
        <p:txBody>
          <a:bodyPr wrap="non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маса 2×</a:t>
            </a:r>
            <a:endParaRPr lang="cs-CZ" dirty="0">
              <a:latin typeface="Calibri" panose="020F0502020204030204" pitchFamily="34" charset="0"/>
              <a:cs typeface="Calibri" panose="020F0502020204030204" pitchFamily="34" charset="0"/>
            </a:endParaRPr>
          </a:p>
        </p:txBody>
      </p:sp>
      <p:sp>
        <p:nvSpPr>
          <p:cNvPr id="48" name="Obdélník 47"/>
          <p:cNvSpPr/>
          <p:nvPr/>
        </p:nvSpPr>
        <p:spPr>
          <a:xfrm>
            <a:off x="9930167" y="4818454"/>
            <a:ext cx="1189749" cy="369332"/>
          </a:xfrm>
          <a:prstGeom prst="rect">
            <a:avLst/>
          </a:prstGeom>
        </p:spPr>
        <p:txBody>
          <a:bodyPr wrap="none">
            <a:spAutoFit/>
          </a:bodyPr>
          <a:lstStyle/>
          <a:p>
            <a:r>
              <a:rPr lang="cs-CZ" dirty="0">
                <a:solidFill>
                  <a:srgbClr val="C00000"/>
                </a:solidFill>
                <a:latin typeface="Calibri" panose="020F0502020204030204" pitchFamily="34" charset="0"/>
                <a:ea typeface="Times New Roman" panose="02020603050405020304" pitchFamily="18" charset="0"/>
                <a:cs typeface="Calibri" panose="020F0502020204030204" pitchFamily="34" charset="0"/>
              </a:rPr>
              <a:t>енергия 2×</a:t>
            </a:r>
            <a:endParaRPr lang="cs-CZ" dirty="0">
              <a:latin typeface="Calibri" panose="020F0502020204030204" pitchFamily="34" charset="0"/>
              <a:cs typeface="Calibri" panose="020F0502020204030204" pitchFamily="34" charset="0"/>
            </a:endParaRPr>
          </a:p>
        </p:txBody>
      </p:sp>
      <p:sp>
        <p:nvSpPr>
          <p:cNvPr id="49" name="Obdélník 48"/>
          <p:cNvSpPr/>
          <p:nvPr/>
        </p:nvSpPr>
        <p:spPr>
          <a:xfrm>
            <a:off x="3227136" y="2812920"/>
            <a:ext cx="779381" cy="369332"/>
          </a:xfrm>
          <a:prstGeom prst="rect">
            <a:avLst/>
          </a:prstGeom>
        </p:spPr>
        <p:txBody>
          <a:bodyPr wrap="none">
            <a:spAutoFit/>
          </a:bodyPr>
          <a:lstStyle/>
          <a:p>
            <a:r>
              <a:rPr lang="cs-CZ"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a:t>
            </a:r>
            <a:r>
              <a:rPr lang="cs-CZ" i="1" baseline="-25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a:t>
            </a:r>
            <a:r>
              <a:rPr lang="cs-CZ" dirty="0">
                <a:solidFill>
                  <a:schemeClr val="tx1"/>
                </a:solidFill>
                <a:latin typeface="Calibri" panose="020F0502020204030204" pitchFamily="34" charset="0"/>
                <a:ea typeface="Times New Roman" panose="02020603050405020304" pitchFamily="18" charset="0"/>
                <a:cs typeface="Calibri" panose="020F0502020204030204" pitchFamily="34" charset="0"/>
              </a:rPr>
              <a:t> = </a:t>
            </a:r>
            <a:r>
              <a:rPr lang="cs-CZ" i="1"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E</a:t>
            </a:r>
            <a:r>
              <a:rPr lang="cs-CZ" i="1" baseline="-250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a:t>
            </a:r>
            <a:endParaRPr lang="cs-CZ" dirty="0">
              <a:solidFill>
                <a:schemeClr val="tx1"/>
              </a:solidFill>
              <a:latin typeface="Calibri" panose="020F0502020204030204" pitchFamily="34" charset="0"/>
              <a:cs typeface="Calibri" panose="020F0502020204030204" pitchFamily="34" charset="0"/>
            </a:endParaRPr>
          </a:p>
        </p:txBody>
      </p:sp>
      <p:cxnSp>
        <p:nvCxnSpPr>
          <p:cNvPr id="38" name="Přímá spojnice se šipkou 37"/>
          <p:cNvCxnSpPr/>
          <p:nvPr/>
        </p:nvCxnSpPr>
        <p:spPr>
          <a:xfrm flipH="1" flipV="1">
            <a:off x="11539050" y="1943244"/>
            <a:ext cx="1" cy="698306"/>
          </a:xfrm>
          <a:prstGeom prst="straightConnector1">
            <a:avLst/>
          </a:prstGeom>
          <a:noFill/>
          <a:ln w="12700" cap="flat">
            <a:solidFill>
              <a:srgbClr val="5B9BD5"/>
            </a:solidFill>
            <a:prstDash val="solid"/>
            <a:miter lim="800000"/>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445739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5"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par>
                                <p:cTn id="14" presetID="5"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heckerboard(across)">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1.66667E-6 7.40741E-7 L 1.66667E-6 0.17639 " pathEditMode="relative" rAng="0" ptsTypes="AA">
                                      <p:cBhvr>
                                        <p:cTn id="20" dur="2000" fill="hold"/>
                                        <p:tgtEl>
                                          <p:spTgt spid="11"/>
                                        </p:tgtEl>
                                        <p:attrNameLst>
                                          <p:attrName>ppt_x</p:attrName>
                                          <p:attrName>ppt_y</p:attrName>
                                        </p:attrNameLst>
                                      </p:cBhvr>
                                      <p:rCtr x="0" y="8819"/>
                                    </p:animMotion>
                                  </p:childTnLst>
                                </p:cTn>
                              </p:par>
                            </p:childTnLst>
                          </p:cTn>
                        </p:par>
                        <p:par>
                          <p:cTn id="21" fill="hold">
                            <p:stCondLst>
                              <p:cond delay="2000"/>
                            </p:stCondLst>
                            <p:childTnLst>
                              <p:par>
                                <p:cTn id="22" presetID="5" presetClass="entr" presetSubtype="10"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heckerboard(across)">
                                      <p:cBhvr>
                                        <p:cTn id="24" dur="500"/>
                                        <p:tgtEl>
                                          <p:spTgt spid="18"/>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heckerboard(across)">
                                      <p:cBhvr>
                                        <p:cTn id="37" dur="500"/>
                                        <p:tgtEl>
                                          <p:spTgt spid="16"/>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checkerboard(across)">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checkerboard(across)">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checkerboard(across)">
                                      <p:cBhvr>
                                        <p:cTn id="55" dur="500"/>
                                        <p:tgtEl>
                                          <p:spTgt spid="23"/>
                                        </p:tgtEl>
                                      </p:cBhvr>
                                    </p:animEffect>
                                  </p:childTnLst>
                                </p:cTn>
                              </p:par>
                            </p:childTnLst>
                          </p:cTn>
                        </p:par>
                        <p:par>
                          <p:cTn id="56" fill="hold">
                            <p:stCondLst>
                              <p:cond delay="500"/>
                            </p:stCondLst>
                            <p:childTnLst>
                              <p:par>
                                <p:cTn id="57" presetID="5" presetClass="entr" presetSubtype="10" fill="hold" grpId="0"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checkerboard(across)">
                                      <p:cBhvr>
                                        <p:cTn id="59" dur="500"/>
                                        <p:tgtEl>
                                          <p:spTgt spid="30"/>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checkerboard(across)">
                                      <p:cBhvr>
                                        <p:cTn id="62" dur="5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checkerboard(across)">
                                      <p:cBhvr>
                                        <p:cTn id="67" dur="5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checkerboard(across)">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checkerboard(across)">
                                      <p:cBhvr>
                                        <p:cTn id="77" dur="500"/>
                                        <p:tgtEl>
                                          <p:spTgt spid="26"/>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checkerboard(across)">
                                      <p:cBhvr>
                                        <p:cTn id="80" dur="500"/>
                                        <p:tgtEl>
                                          <p:spTgt spid="35"/>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checkerboard(across)">
                                      <p:cBhvr>
                                        <p:cTn id="85" dur="500"/>
                                        <p:tgtEl>
                                          <p:spTgt spid="29"/>
                                        </p:tgtEl>
                                      </p:cBhvr>
                                    </p:animEffect>
                                  </p:childTnLst>
                                </p:cTn>
                              </p:par>
                              <p:par>
                                <p:cTn id="86" presetID="5" presetClass="entr" presetSubtype="10"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Effect transition="in" filter="checkerboard(across)">
                                      <p:cBhvr>
                                        <p:cTn id="88" dur="500"/>
                                        <p:tgtEl>
                                          <p:spTgt spid="3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wipe(down)">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5" presetClass="entr" presetSubtype="10" fill="hold" grpId="0"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checkerboard(across)">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grpId="0" nodeType="click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checkerboard(across)">
                                      <p:cBhvr>
                                        <p:cTn id="103" dur="500"/>
                                        <p:tgtEl>
                                          <p:spTgt spid="41"/>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checkerboard(across)">
                                      <p:cBhvr>
                                        <p:cTn id="106" dur="500"/>
                                        <p:tgtEl>
                                          <p:spTgt spid="42"/>
                                        </p:tgtEl>
                                      </p:cBhvr>
                                    </p:animEffect>
                                  </p:childTnLst>
                                </p:cTn>
                              </p:par>
                            </p:childTnLst>
                          </p:cTn>
                        </p:par>
                      </p:childTnLst>
                    </p:cTn>
                  </p:par>
                  <p:par>
                    <p:cTn id="107" fill="hold">
                      <p:stCondLst>
                        <p:cond delay="indefinite"/>
                      </p:stCondLst>
                      <p:childTnLst>
                        <p:par>
                          <p:cTn id="108" fill="hold">
                            <p:stCondLst>
                              <p:cond delay="0"/>
                            </p:stCondLst>
                            <p:childTnLst>
                              <p:par>
                                <p:cTn id="109" presetID="5" presetClass="entr" presetSubtype="10" fill="hold" grpId="0"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checkerboard(across)">
                                      <p:cBhvr>
                                        <p:cTn id="111" dur="500"/>
                                        <p:tgtEl>
                                          <p:spTgt spid="33"/>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checkerboard(across)">
                                      <p:cBhvr>
                                        <p:cTn id="114" dur="500"/>
                                        <p:tgtEl>
                                          <p:spTgt spid="44"/>
                                        </p:tgtEl>
                                      </p:cBhvr>
                                    </p:animEffect>
                                  </p:childTnLst>
                                </p:cTn>
                              </p:par>
                            </p:childTnLst>
                          </p:cTn>
                        </p:par>
                      </p:childTnLst>
                    </p:cTn>
                  </p:par>
                  <p:par>
                    <p:cTn id="115" fill="hold">
                      <p:stCondLst>
                        <p:cond delay="indefinite"/>
                      </p:stCondLst>
                      <p:childTnLst>
                        <p:par>
                          <p:cTn id="116" fill="hold">
                            <p:stCondLst>
                              <p:cond delay="0"/>
                            </p:stCondLst>
                            <p:childTnLst>
                              <p:par>
                                <p:cTn id="117" presetID="5" presetClass="entr" presetSubtype="10" fill="hold" grpId="0" nodeType="click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checkerboard(across)">
                                      <p:cBhvr>
                                        <p:cTn id="119" dur="500"/>
                                        <p:tgtEl>
                                          <p:spTgt spid="45"/>
                                        </p:tgtEl>
                                      </p:cBhvr>
                                    </p:animEffect>
                                  </p:childTnLst>
                                </p:cTn>
                              </p:par>
                              <p:par>
                                <p:cTn id="120" presetID="5" presetClass="entr" presetSubtype="10"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checkerboard(across)">
                                      <p:cBhvr>
                                        <p:cTn id="122" dur="500"/>
                                        <p:tgtEl>
                                          <p:spTgt spid="46"/>
                                        </p:tgtEl>
                                      </p:cBhvr>
                                    </p:animEffect>
                                  </p:childTnLst>
                                </p:cTn>
                              </p:par>
                            </p:childTnLst>
                          </p:cTn>
                        </p:par>
                      </p:childTnLst>
                    </p:cTn>
                  </p:par>
                  <p:par>
                    <p:cTn id="123" fill="hold">
                      <p:stCondLst>
                        <p:cond delay="indefinite"/>
                      </p:stCondLst>
                      <p:childTnLst>
                        <p:par>
                          <p:cTn id="124" fill="hold">
                            <p:stCondLst>
                              <p:cond delay="0"/>
                            </p:stCondLst>
                            <p:childTnLst>
                              <p:par>
                                <p:cTn id="125" presetID="5" presetClass="entr" presetSubtype="10"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checkerboard(across)">
                                      <p:cBhvr>
                                        <p:cTn id="127" dur="500"/>
                                        <p:tgtEl>
                                          <p:spTgt spid="47"/>
                                        </p:tgtEl>
                                      </p:cBhvr>
                                    </p:animEffect>
                                  </p:childTnLst>
                                </p:cTn>
                              </p:par>
                              <p:par>
                                <p:cTn id="128" presetID="5" presetClass="entr" presetSubtype="10" fill="hold" grpId="0"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checkerboard(across)">
                                      <p:cBhvr>
                                        <p:cTn id="13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16" grpId="0"/>
      <p:bldP spid="17" grpId="0"/>
      <p:bldP spid="25" grpId="0"/>
      <p:bldP spid="20" grpId="0"/>
      <p:bldP spid="30" grpId="0"/>
      <p:bldP spid="31" grpId="0"/>
      <p:bldP spid="32" grpId="0"/>
      <p:bldP spid="24" grpId="0"/>
      <p:bldP spid="35" grpId="0"/>
      <p:bldP spid="39" grpId="0"/>
      <p:bldP spid="40" grpId="0"/>
      <p:bldP spid="41" grpId="0"/>
      <p:bldP spid="42" grpId="0"/>
      <p:bldP spid="33" grpId="0"/>
      <p:bldP spid="44" grpId="0"/>
      <p:bldP spid="45" grpId="0"/>
      <p:bldP spid="46" grpId="0"/>
      <p:bldP spid="47" grpId="0"/>
      <p:bldP spid="48" grpId="0"/>
      <p:bldP spid="4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1261884"/>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5a.3.4 </a:t>
            </a:r>
            <a:r>
              <a:rPr lang="bg-BG" sz="3800" u="sng" dirty="0">
                <a:solidFill>
                  <a:srgbClr val="02236A"/>
                </a:solidFill>
              </a:rPr>
              <a:t>Предизвикани от удари </a:t>
            </a:r>
            <a:r>
              <a:rPr lang="cs-CZ" sz="3800" u="sng" dirty="0">
                <a:solidFill>
                  <a:srgbClr val="02236A"/>
                </a:solidFill>
              </a:rPr>
              <a:t>кратери</a:t>
            </a:r>
          </a:p>
        </p:txBody>
      </p:sp>
      <p:sp>
        <p:nvSpPr>
          <p:cNvPr id="174" name="Shape 174"/>
          <p:cNvSpPr/>
          <p:nvPr/>
        </p:nvSpPr>
        <p:spPr>
          <a:xfrm>
            <a:off x="261256" y="3529997"/>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Метър, калкулатор, табличен процесор, милиметрова хартия.</a:t>
            </a:r>
          </a:p>
        </p:txBody>
      </p:sp>
      <p:sp>
        <p:nvSpPr>
          <p:cNvPr id="175" name="Shape 175"/>
          <p:cNvSpPr/>
          <p:nvPr/>
        </p:nvSpPr>
        <p:spPr>
          <a:xfrm>
            <a:off x="261256" y="4491437"/>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Учениците работят с карта, практикуват изчисления на кинетичната енергия, обема, теглото и плътността.</a:t>
            </a:r>
          </a:p>
        </p:txBody>
      </p:sp>
      <p:sp>
        <p:nvSpPr>
          <p:cNvPr id="176" name="Shape 176"/>
          <p:cNvSpPr/>
          <p:nvPr/>
        </p:nvSpPr>
        <p:spPr>
          <a:xfrm>
            <a:off x="249958" y="2136659"/>
            <a:ext cx="11685322"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Тази дейност е фокусирана върху измерването на размерите на реални ударни</a:t>
            </a:r>
            <a:r>
              <a:rPr lang="bg-BG" sz="2600" dirty="0">
                <a:solidFill>
                  <a:srgbClr val="002060"/>
                </a:solidFill>
              </a:rPr>
              <a:t> </a:t>
            </a:r>
            <a:r>
              <a:rPr lang="cs-CZ" sz="2600" dirty="0">
                <a:solidFill>
                  <a:srgbClr val="002060"/>
                </a:solidFill>
              </a:rPr>
              <a:t>кратери на земната повърхност с помощта на Mapy.sk или Google Maps.</a:t>
            </a:r>
            <a:endParaRPr sz="2600" dirty="0">
              <a:solidFill>
                <a:srgbClr val="002060"/>
              </a:solidFill>
            </a:endParaRPr>
          </a:p>
        </p:txBody>
      </p:sp>
    </p:spTree>
    <p:extLst>
      <p:ext uri="{BB962C8B-B14F-4D97-AF65-F5344CB8AC3E}">
        <p14:creationId xmlns:p14="http://schemas.microsoft.com/office/powerpoint/2010/main" val="4007124591"/>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920953"/>
            <a:ext cx="11930744" cy="61555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400" u="sng" dirty="0">
                <a:solidFill>
                  <a:srgbClr val="02236A"/>
                </a:solidFill>
              </a:rPr>
              <a:t>Практическо упражнение: 5a.3.4 </a:t>
            </a:r>
            <a:r>
              <a:rPr lang="bg-BG" sz="3400" u="sng" dirty="0">
                <a:solidFill>
                  <a:srgbClr val="02236A"/>
                </a:solidFill>
              </a:rPr>
              <a:t>У</a:t>
            </a:r>
            <a:r>
              <a:rPr lang="cs-CZ" sz="3400" u="sng" dirty="0">
                <a:solidFill>
                  <a:srgbClr val="02236A"/>
                </a:solidFill>
              </a:rPr>
              <a:t>дарни кратери</a:t>
            </a:r>
          </a:p>
        </p:txBody>
      </p:sp>
      <p:pic>
        <p:nvPicPr>
          <p:cNvPr id="2" name="Obrázek 1"/>
          <p:cNvPicPr>
            <a:picLocks noChangeAspect="1"/>
          </p:cNvPicPr>
          <p:nvPr/>
        </p:nvPicPr>
        <p:blipFill>
          <a:blip r:embed="rId4"/>
          <a:stretch>
            <a:fillRect/>
          </a:stretch>
        </p:blipFill>
        <p:spPr>
          <a:xfrm>
            <a:off x="6226627" y="2384828"/>
            <a:ext cx="5602515" cy="3137408"/>
          </a:xfrm>
          <a:prstGeom prst="rect">
            <a:avLst/>
          </a:prstGeom>
        </p:spPr>
      </p:pic>
      <p:graphicFrame>
        <p:nvGraphicFramePr>
          <p:cNvPr id="3" name="Tabulka 2"/>
          <p:cNvGraphicFramePr>
            <a:graphicFrameLocks noGrp="1"/>
          </p:cNvGraphicFramePr>
          <p:nvPr>
            <p:extLst>
              <p:ext uri="{D42A27DB-BD31-4B8C-83A1-F6EECF244321}">
                <p14:modId xmlns:p14="http://schemas.microsoft.com/office/powerpoint/2010/main" val="1610802358"/>
              </p:ext>
            </p:extLst>
          </p:nvPr>
        </p:nvGraphicFramePr>
        <p:xfrm>
          <a:off x="261256" y="1615354"/>
          <a:ext cx="5686962" cy="4724400"/>
        </p:xfrm>
        <a:graphic>
          <a:graphicData uri="http://schemas.openxmlformats.org/drawingml/2006/table">
            <a:tbl>
              <a:tblPr firstRow="1" firstCol="1" bandRow="1">
                <a:tableStyleId>{08FB837D-C827-4EFA-A057-4D05807E0F7C}</a:tableStyleId>
              </a:tblPr>
              <a:tblGrid>
                <a:gridCol w="1765029">
                  <a:extLst>
                    <a:ext uri="{9D8B030D-6E8A-4147-A177-3AD203B41FA5}">
                      <a16:colId xmlns:a16="http://schemas.microsoft.com/office/drawing/2014/main" val="4264873963"/>
                    </a:ext>
                  </a:extLst>
                </a:gridCol>
                <a:gridCol w="779138">
                  <a:extLst>
                    <a:ext uri="{9D8B030D-6E8A-4147-A177-3AD203B41FA5}">
                      <a16:colId xmlns:a16="http://schemas.microsoft.com/office/drawing/2014/main" val="2423379117"/>
                    </a:ext>
                  </a:extLst>
                </a:gridCol>
                <a:gridCol w="841820">
                  <a:extLst>
                    <a:ext uri="{9D8B030D-6E8A-4147-A177-3AD203B41FA5}">
                      <a16:colId xmlns:a16="http://schemas.microsoft.com/office/drawing/2014/main" val="1901330537"/>
                    </a:ext>
                  </a:extLst>
                </a:gridCol>
                <a:gridCol w="789019">
                  <a:extLst>
                    <a:ext uri="{9D8B030D-6E8A-4147-A177-3AD203B41FA5}">
                      <a16:colId xmlns:a16="http://schemas.microsoft.com/office/drawing/2014/main" val="1273090238"/>
                    </a:ext>
                  </a:extLst>
                </a:gridCol>
                <a:gridCol w="614014">
                  <a:extLst>
                    <a:ext uri="{9D8B030D-6E8A-4147-A177-3AD203B41FA5}">
                      <a16:colId xmlns:a16="http://schemas.microsoft.com/office/drawing/2014/main" val="2592658638"/>
                    </a:ext>
                  </a:extLst>
                </a:gridCol>
                <a:gridCol w="897942">
                  <a:extLst>
                    <a:ext uri="{9D8B030D-6E8A-4147-A177-3AD203B41FA5}">
                      <a16:colId xmlns:a16="http://schemas.microsoft.com/office/drawing/2014/main" val="1491484112"/>
                    </a:ext>
                  </a:extLst>
                </a:gridCol>
              </a:tblGrid>
              <a:tr h="178709">
                <a:tc>
                  <a:txBody>
                    <a:bodyPr/>
                    <a:lstStyle/>
                    <a:p>
                      <a:pPr algn="just">
                        <a:spcAft>
                          <a:spcPts val="0"/>
                        </a:spcAft>
                      </a:pPr>
                      <a:r>
                        <a:rPr lang="cs-CZ" sz="700" dirty="0">
                          <a:effectLst/>
                        </a:rPr>
                        <a:t>Име на кратера</a:t>
                      </a:r>
                      <a:endParaRPr lang="cs-CZ" sz="70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dirty="0">
                          <a:effectLst/>
                        </a:rPr>
                        <a:t>Географска ширина</a:t>
                      </a:r>
                      <a:endParaRPr lang="cs-CZ" sz="70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dirty="0">
                          <a:effectLst/>
                        </a:rPr>
                        <a:t>Географска дължина</a:t>
                      </a:r>
                      <a:endParaRPr lang="cs-CZ" sz="70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dirty="0">
                          <a:effectLst/>
                        </a:rPr>
                        <a:t>Размер (km)</a:t>
                      </a:r>
                      <a:endParaRPr lang="cs-CZ" sz="70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dirty="0">
                          <a:effectLst/>
                        </a:rPr>
                        <a:t>Площ (km2)</a:t>
                      </a:r>
                      <a:endParaRPr lang="cs-CZ" sz="70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dirty="0">
                          <a:effectLst/>
                        </a:rPr>
                        <a:t>Държава</a:t>
                      </a:r>
                      <a:endParaRPr lang="cs-CZ" sz="700" dirty="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3591310949"/>
                  </a:ext>
                </a:extLst>
              </a:tr>
              <a:tr h="331889">
                <a:tc>
                  <a:txBody>
                    <a:bodyPr/>
                    <a:lstStyle/>
                    <a:p>
                      <a:pPr algn="l">
                        <a:spcAft>
                          <a:spcPts val="0"/>
                        </a:spcAft>
                      </a:pPr>
                      <a:r>
                        <a:rPr lang="cs-CZ" sz="700" b="0" dirty="0">
                          <a:effectLst/>
                        </a:rPr>
                        <a:t>Метеоритен кратер на Барингер (анг. Barringer Crater)</a:t>
                      </a:r>
                    </a:p>
                    <a:p>
                      <a:pPr algn="l">
                        <a:spcAft>
                          <a:spcPts val="0"/>
                        </a:spcAft>
                      </a:pPr>
                      <a:r>
                        <a:rPr lang="cs-CZ" sz="600" b="0" dirty="0">
                          <a:effectLst/>
                        </a:rPr>
                        <a:t>Този кратер е създаден преди 50 хиляди години от падането на железен метеорит.</a:t>
                      </a: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35°02' S</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111°01' Z</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l">
                        <a:spcAft>
                          <a:spcPts val="0"/>
                        </a:spcAft>
                      </a:pPr>
                      <a:r>
                        <a:rPr lang="cs-CZ" sz="700" b="0" dirty="0">
                          <a:effectLst/>
                        </a:rPr>
                        <a:t>1,2</a:t>
                      </a: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1</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Аризона, САЩ</a:t>
                      </a:r>
                      <a:endParaRPr lang="cs-CZ" sz="700" b="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4090936488"/>
                  </a:ext>
                </a:extLst>
              </a:tr>
              <a:tr h="408479">
                <a:tc>
                  <a:txBody>
                    <a:bodyPr/>
                    <a:lstStyle/>
                    <a:p>
                      <a:pPr algn="l">
                        <a:spcAft>
                          <a:spcPts val="0"/>
                        </a:spcAft>
                      </a:pPr>
                      <a:r>
                        <a:rPr lang="cs-CZ" sz="700" b="0" dirty="0" err="1">
                          <a:effectLst/>
                        </a:rPr>
                        <a:t>Маникуаган (анг. Manicouagan Reservoir)</a:t>
                      </a:r>
                      <a:endParaRPr lang="cs-CZ" sz="700" b="0" dirty="0">
                        <a:effectLst/>
                      </a:endParaRPr>
                    </a:p>
                    <a:p>
                      <a:pPr algn="l">
                        <a:spcAft>
                          <a:spcPts val="0"/>
                        </a:spcAft>
                      </a:pPr>
                      <a:r>
                        <a:rPr lang="cs-CZ" sz="600" b="0" dirty="0">
                          <a:effectLst/>
                        </a:rPr>
                        <a:t>Един от най-големите видими импактни кратери в света, който е създаден преди повече от 200 милиона години.</a:t>
                      </a: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51°23' S</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68°42' Z</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l">
                        <a:spcAft>
                          <a:spcPts val="0"/>
                        </a:spcAft>
                      </a:pPr>
                      <a:r>
                        <a:rPr lang="cs-CZ" sz="700" b="0">
                          <a:effectLst/>
                        </a:rPr>
                        <a:t>69,3</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3 200</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Канада</a:t>
                      </a:r>
                      <a:endParaRPr lang="cs-CZ" sz="700" b="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4164742735"/>
                  </a:ext>
                </a:extLst>
              </a:tr>
              <a:tr h="319124">
                <a:tc>
                  <a:txBody>
                    <a:bodyPr/>
                    <a:lstStyle/>
                    <a:p>
                      <a:pPr algn="l">
                        <a:spcAft>
                          <a:spcPts val="0"/>
                        </a:spcAft>
                      </a:pPr>
                      <a:r>
                        <a:rPr lang="cs-CZ" sz="700" b="0" dirty="0">
                          <a:effectLst/>
                        </a:rPr>
                        <a:t>Клируотър (анг. Clearwater Lakes)</a:t>
                      </a:r>
                    </a:p>
                    <a:p>
                      <a:pPr algn="l">
                        <a:spcAft>
                          <a:spcPts val="0"/>
                        </a:spcAft>
                      </a:pPr>
                      <a:r>
                        <a:rPr lang="cs-CZ" sz="600" b="0" dirty="0">
                          <a:effectLst/>
                        </a:rPr>
                        <a:t>Тези два импактни кратера са създадени от падането на двойка малки планети върху земната повърхност. </a:t>
                      </a: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56°13' S</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74°30' Z</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l">
                        <a:spcAft>
                          <a:spcPts val="0"/>
                        </a:spcAft>
                      </a:pPr>
                      <a:r>
                        <a:rPr lang="cs-CZ" sz="700" b="0">
                          <a:effectLst/>
                        </a:rPr>
                        <a:t>32,4 и 22,1</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730 и 360</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Канада</a:t>
                      </a:r>
                      <a:endParaRPr lang="cs-CZ" sz="700" b="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3134182662"/>
                  </a:ext>
                </a:extLst>
              </a:tr>
              <a:tr h="714837">
                <a:tc>
                  <a:txBody>
                    <a:bodyPr/>
                    <a:lstStyle/>
                    <a:p>
                      <a:pPr algn="l">
                        <a:spcAft>
                          <a:spcPts val="0"/>
                        </a:spcAft>
                      </a:pPr>
                      <a:r>
                        <a:rPr lang="cs-CZ" sz="700" b="0" dirty="0" err="1">
                          <a:effectLst/>
                        </a:rPr>
                        <a:t>Чиксулу̀б (анг. Chicxulub crater)</a:t>
                      </a:r>
                    </a:p>
                    <a:p>
                      <a:pPr algn="l">
                        <a:spcAft>
                          <a:spcPts val="0"/>
                        </a:spcAft>
                      </a:pPr>
                      <a:r>
                        <a:rPr lang="cs-CZ" sz="600" b="0" dirty="0">
                          <a:effectLst/>
                        </a:rPr>
                        <a:t>Този кратер е труден за намиране. Той е създаден преди 66 милиона години от падането на метеорит с големина от 10 км. В резултат на това се е отделило голямо количество енергия, настъпили са климатични промени и са изчезнали много животински видове.</a:t>
                      </a:r>
                      <a:br>
                        <a:rPr lang="cs-CZ" sz="600" b="0" dirty="0">
                          <a:effectLst/>
                        </a:rPr>
                      </a:b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21°24' S</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89°31' Z</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l">
                        <a:spcAft>
                          <a:spcPts val="0"/>
                        </a:spcAft>
                      </a:pPr>
                      <a:r>
                        <a:rPr lang="cs-CZ" sz="700" b="0" dirty="0">
                          <a:effectLst/>
                        </a:rPr>
                        <a:t>повече от 100 km</a:t>
                      </a: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Мексико</a:t>
                      </a:r>
                      <a:endParaRPr lang="cs-CZ" sz="700" b="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1353210016"/>
                  </a:ext>
                </a:extLst>
              </a:tr>
              <a:tr h="561658">
                <a:tc>
                  <a:txBody>
                    <a:bodyPr/>
                    <a:lstStyle/>
                    <a:p>
                      <a:pPr algn="l">
                        <a:spcAft>
                          <a:spcPts val="0"/>
                        </a:spcAft>
                      </a:pPr>
                      <a:r>
                        <a:rPr lang="cs-CZ" sz="700" b="0" dirty="0" err="1">
                          <a:effectLst/>
                        </a:rPr>
                        <a:t>Ъпхивъл доум (анг. Upheaval Dome)</a:t>
                      </a:r>
                    </a:p>
                    <a:p>
                      <a:pPr algn="l">
                        <a:spcAft>
                          <a:spcPts val="0"/>
                        </a:spcAft>
                      </a:pPr>
                      <a:r>
                        <a:rPr lang="cs-CZ" sz="600" b="0" dirty="0">
                          <a:effectLst/>
                        </a:rPr>
                        <a:t>Този кратер има всички характеристики на типичен импактен (ударен) кратер - централно възвишение, вътрешен кратер и външни концентрични ударни пръстени.</a:t>
                      </a:r>
                      <a:br>
                        <a:rPr lang="cs-CZ" sz="600" b="0" dirty="0">
                          <a:effectLst/>
                        </a:rPr>
                      </a:br>
                      <a:br>
                        <a:rPr lang="cs-CZ" sz="600" b="0" dirty="0">
                          <a:effectLst/>
                        </a:rPr>
                      </a:b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38°26' S</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dirty="0">
                          <a:effectLst/>
                        </a:rPr>
                        <a:t>109°54' Z</a:t>
                      </a: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l">
                        <a:spcAft>
                          <a:spcPts val="0"/>
                        </a:spcAft>
                      </a:pPr>
                      <a:r>
                        <a:rPr lang="cs-CZ" sz="700" b="0">
                          <a:effectLst/>
                        </a:rPr>
                        <a:t>3,5</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8</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dirty="0">
                          <a:effectLst/>
                        </a:rPr>
                        <a:t>Юта, САЩ</a:t>
                      </a:r>
                      <a:endParaRPr lang="cs-CZ" sz="700" b="0" dirty="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2376737044"/>
                  </a:ext>
                </a:extLst>
              </a:tr>
              <a:tr h="561658">
                <a:tc>
                  <a:txBody>
                    <a:bodyPr/>
                    <a:lstStyle/>
                    <a:p>
                      <a:pPr algn="l">
                        <a:spcAft>
                          <a:spcPts val="0"/>
                        </a:spcAft>
                      </a:pPr>
                      <a:r>
                        <a:rPr lang="cs-CZ" sz="700" b="0" dirty="0" err="1">
                          <a:effectLst/>
                        </a:rPr>
                        <a:t>Гос Блаф (анг. Gosses Bluff crater)</a:t>
                      </a:r>
                      <a:endParaRPr lang="cs-CZ" sz="700" b="0" dirty="0">
                        <a:effectLst/>
                      </a:endParaRPr>
                    </a:p>
                    <a:p>
                      <a:pPr algn="l">
                        <a:spcAft>
                          <a:spcPts val="0"/>
                        </a:spcAft>
                      </a:pPr>
                      <a:r>
                        <a:rPr lang="cs-CZ" sz="600" b="0" dirty="0">
                          <a:effectLst/>
                        </a:rPr>
                        <a:t>Този импактен (ударен) кратер е образуван преди повече от 140 милиона години след падането на малка планета с диаметър от 1 км. Централният кръг не е ръбът на кратера, той лежи много по-нататък.</a:t>
                      </a:r>
                      <a:br>
                        <a:rPr lang="cs-CZ" sz="600" b="0" dirty="0">
                          <a:effectLst/>
                        </a:rPr>
                      </a:b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23°50' J</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132°19' V</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l">
                        <a:spcAft>
                          <a:spcPts val="0"/>
                        </a:spcAft>
                      </a:pPr>
                      <a:r>
                        <a:rPr lang="cs-CZ" sz="700" b="0">
                          <a:effectLst/>
                        </a:rPr>
                        <a:t>5,4</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20</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dirty="0">
                          <a:effectLst/>
                        </a:rPr>
                        <a:t>Австралия</a:t>
                      </a:r>
                      <a:endParaRPr lang="cs-CZ" sz="700" b="0" dirty="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2993616569"/>
                  </a:ext>
                </a:extLst>
              </a:tr>
              <a:tr h="561658">
                <a:tc>
                  <a:txBody>
                    <a:bodyPr/>
                    <a:lstStyle/>
                    <a:p>
                      <a:pPr algn="l">
                        <a:spcAft>
                          <a:spcPts val="0"/>
                        </a:spcAft>
                      </a:pPr>
                      <a:r>
                        <a:rPr lang="cs-CZ" sz="700" b="0" dirty="0" err="1">
                          <a:effectLst/>
                        </a:rPr>
                        <a:t>Теноумър (анг. Tenoumer crater)</a:t>
                      </a:r>
                      <a:endParaRPr lang="cs-CZ" sz="700" b="0" dirty="0">
                        <a:effectLst/>
                      </a:endParaRPr>
                    </a:p>
                    <a:p>
                      <a:pPr algn="l">
                        <a:spcAft>
                          <a:spcPts val="0"/>
                        </a:spcAft>
                      </a:pPr>
                      <a:r>
                        <a:rPr lang="cs-CZ" sz="600" b="0" dirty="0">
                          <a:effectLst/>
                        </a:rPr>
                        <a:t>Около кратера има още два лесни за намиране кратера - първият е на 166 км по азимут 27°, а вторият е на 376 км по азимут 219°. Кратерът е създаден преди 20 000 години.</a:t>
                      </a:r>
                      <a:br>
                        <a:rPr lang="cs-CZ" sz="600" b="0" dirty="0">
                          <a:effectLst/>
                        </a:rPr>
                      </a:b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22°55' S</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10°24' Z</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l">
                        <a:spcAft>
                          <a:spcPts val="0"/>
                        </a:spcAft>
                      </a:pPr>
                      <a:r>
                        <a:rPr lang="cs-CZ" sz="700" b="0">
                          <a:effectLst/>
                        </a:rPr>
                        <a:t>1,9</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3</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dirty="0">
                          <a:effectLst/>
                        </a:rPr>
                        <a:t>Мавретания (анг. Mauretania)</a:t>
                      </a:r>
                      <a:endParaRPr lang="cs-CZ" sz="700" b="0" dirty="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568763594"/>
                  </a:ext>
                </a:extLst>
              </a:tr>
              <a:tr h="319124">
                <a:tc>
                  <a:txBody>
                    <a:bodyPr/>
                    <a:lstStyle/>
                    <a:p>
                      <a:pPr algn="l">
                        <a:spcAft>
                          <a:spcPts val="0"/>
                        </a:spcAft>
                      </a:pPr>
                      <a:r>
                        <a:rPr lang="cs-CZ" sz="700" b="0" dirty="0" err="1">
                          <a:effectLst/>
                        </a:rPr>
                        <a:t>Фридефорт (анг. Vredefort)</a:t>
                      </a:r>
                      <a:endParaRPr lang="cs-CZ" sz="700" b="0" dirty="0">
                        <a:effectLst/>
                      </a:endParaRPr>
                    </a:p>
                    <a:p>
                      <a:pPr algn="l">
                        <a:spcAft>
                          <a:spcPts val="0"/>
                        </a:spcAft>
                      </a:pPr>
                      <a:r>
                        <a:rPr lang="cs-CZ" sz="600" b="0" dirty="0">
                          <a:effectLst/>
                        </a:rPr>
                        <a:t>Кратерът се състои от няколко пръстена. Възраст му е 2 милиарда години. Метеоритът е с размер 10 км.</a:t>
                      </a: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27°00' J</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27°30' V</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l">
                        <a:spcAft>
                          <a:spcPts val="0"/>
                        </a:spcAft>
                      </a:pPr>
                      <a:r>
                        <a:rPr lang="cs-CZ" sz="700" b="0" dirty="0">
                          <a:effectLst/>
                        </a:rPr>
                        <a:t>60 (вътрешен пръстен)</a:t>
                      </a:r>
                      <a:br>
                        <a:rPr lang="cs-CZ" sz="700" b="0" dirty="0">
                          <a:effectLst/>
                        </a:rPr>
                      </a:br>
                      <a:endParaRPr lang="cs-CZ" sz="700" b="0" dirty="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a:effectLst/>
                        </a:rPr>
                        <a:t>2 000</a:t>
                      </a:r>
                      <a:endParaRPr lang="cs-CZ" sz="700" b="0">
                        <a:effectLst/>
                        <a:latin typeface="Times New Roman" panose="02020603050405020304" pitchFamily="18" charset="0"/>
                        <a:ea typeface="Times New Roman" panose="02020603050405020304" pitchFamily="18" charset="0"/>
                      </a:endParaRPr>
                    </a:p>
                  </a:txBody>
                  <a:tcPr marL="38124" marR="38124" marT="0" marB="0"/>
                </a:tc>
                <a:tc>
                  <a:txBody>
                    <a:bodyPr/>
                    <a:lstStyle/>
                    <a:p>
                      <a:pPr algn="just">
                        <a:spcAft>
                          <a:spcPts val="0"/>
                        </a:spcAft>
                      </a:pPr>
                      <a:r>
                        <a:rPr lang="cs-CZ" sz="700" b="0" dirty="0">
                          <a:effectLst/>
                        </a:rPr>
                        <a:t>Южна Африка</a:t>
                      </a:r>
                      <a:endParaRPr lang="cs-CZ" sz="700" b="0" dirty="0">
                        <a:effectLst/>
                        <a:latin typeface="Times New Roman" panose="02020603050405020304" pitchFamily="18" charset="0"/>
                        <a:ea typeface="Times New Roman" panose="02020603050405020304" pitchFamily="18" charset="0"/>
                      </a:endParaRPr>
                    </a:p>
                  </a:txBody>
                  <a:tcPr marL="38124" marR="38124" marT="0" marB="0"/>
                </a:tc>
                <a:extLst>
                  <a:ext uri="{0D108BD9-81ED-4DB2-BD59-A6C34878D82A}">
                    <a16:rowId xmlns:a16="http://schemas.microsoft.com/office/drawing/2014/main" val="3857532519"/>
                  </a:ext>
                </a:extLst>
              </a:tr>
            </a:tbl>
          </a:graphicData>
        </a:graphic>
      </p:graphicFrame>
      <p:sp>
        <p:nvSpPr>
          <p:cNvPr id="4" name="Obdélník 3"/>
          <p:cNvSpPr/>
          <p:nvPr/>
        </p:nvSpPr>
        <p:spPr>
          <a:xfrm>
            <a:off x="6226627" y="2028396"/>
            <a:ext cx="5840060" cy="338554"/>
          </a:xfrm>
          <a:prstGeom prst="rect">
            <a:avLst/>
          </a:prstGeom>
        </p:spPr>
        <p:txBody>
          <a:bodyPr wrap="none">
            <a:spAutoFit/>
          </a:bodyPr>
          <a:lstStyle/>
          <a:p>
            <a:r>
              <a:rPr lang="cs-CZ" sz="1600" dirty="0">
                <a:latin typeface="Calibri" panose="020F0502020204030204" pitchFamily="34" charset="0"/>
                <a:ea typeface="Times New Roman" panose="02020603050405020304" pitchFamily="18" charset="0"/>
                <a:cs typeface="Calibri" panose="020F0502020204030204" pitchFamily="34" charset="0"/>
              </a:rPr>
              <a:t>Метеоритен кратер на Барингер в Аризона (анг. Barringer Crater)</a:t>
            </a:r>
            <a:endParaRPr lang="cs-CZ"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02912508"/>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1103287"/>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5a.3.5 Гравитационна сила</a:t>
            </a:r>
            <a:endParaRPr lang="cs-CZ" sz="3800" dirty="0">
              <a:solidFill>
                <a:srgbClr val="002060"/>
              </a:solidFill>
            </a:endParaRPr>
          </a:p>
        </p:txBody>
      </p:sp>
      <p:sp>
        <p:nvSpPr>
          <p:cNvPr id="174" name="Shape 174"/>
          <p:cNvSpPr/>
          <p:nvPr/>
        </p:nvSpPr>
        <p:spPr>
          <a:xfrm>
            <a:off x="261256" y="3646350"/>
            <a:ext cx="11685322" cy="492443"/>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Материали и инструменти: Калкулатор, табличен процесор.</a:t>
            </a:r>
          </a:p>
        </p:txBody>
      </p:sp>
      <p:sp>
        <p:nvSpPr>
          <p:cNvPr id="175" name="Shape 175"/>
          <p:cNvSpPr/>
          <p:nvPr/>
        </p:nvSpPr>
        <p:spPr>
          <a:xfrm>
            <a:off x="261256" y="4319175"/>
            <a:ext cx="11685322" cy="89255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Процедура: Учениците ще упражнят знанията си, свързани с изчисляването на гравитационната сила, обема на сферата и преобразуването на единици.</a:t>
            </a:r>
          </a:p>
        </p:txBody>
      </p:sp>
      <p:sp>
        <p:nvSpPr>
          <p:cNvPr id="176" name="Shape 176"/>
          <p:cNvSpPr/>
          <p:nvPr/>
        </p:nvSpPr>
        <p:spPr>
          <a:xfrm>
            <a:off x="261256" y="2173306"/>
            <a:ext cx="11685322" cy="129266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lvl="0"/>
            <a:r>
              <a:rPr lang="cs-CZ" sz="2600" dirty="0">
                <a:solidFill>
                  <a:srgbClr val="002060"/>
                </a:solidFill>
              </a:rPr>
              <a:t>Методическа част: Дейността е фокусирана върху (приблизителното) изчисляване на големината на гравитационната сила, действаща между две тела с различни маси и намиращи се на различни разстояния едно от друго.</a:t>
            </a:r>
            <a:endParaRPr sz="2600" dirty="0">
              <a:solidFill>
                <a:srgbClr val="002060"/>
              </a:solidFill>
            </a:endParaRPr>
          </a:p>
        </p:txBody>
      </p:sp>
    </p:spTree>
    <p:extLst>
      <p:ext uri="{BB962C8B-B14F-4D97-AF65-F5344CB8AC3E}">
        <p14:creationId xmlns:p14="http://schemas.microsoft.com/office/powerpoint/2010/main" val="1766642128"/>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2.jpg">
            <a:extLst>
              <a:ext uri="{FF2B5EF4-FFF2-40B4-BE49-F238E27FC236}">
                <a16:creationId xmlns:a16="http://schemas.microsoft.com/office/drawing/2014/main" id="{E7D86E1B-B265-46BD-8359-07F1416579F2}"/>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10" name="image1.png">
            <a:extLst>
              <a:ext uri="{FF2B5EF4-FFF2-40B4-BE49-F238E27FC236}">
                <a16:creationId xmlns:a16="http://schemas.microsoft.com/office/drawing/2014/main" id="{EBE6FDF3-417E-4E68-AFF9-71A856D62A4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70" name="Shape 170"/>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73" name="Shape 173"/>
          <p:cNvSpPr/>
          <p:nvPr/>
        </p:nvSpPr>
        <p:spPr>
          <a:xfrm>
            <a:off x="261256" y="877133"/>
            <a:ext cx="11930744" cy="6771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buClr>
                <a:srgbClr val="002060"/>
              </a:buClr>
              <a:buSzPct val="100000"/>
            </a:pPr>
            <a:r>
              <a:rPr lang="cs-CZ" sz="3800" u="sng" dirty="0">
                <a:solidFill>
                  <a:srgbClr val="02236A"/>
                </a:solidFill>
              </a:rPr>
              <a:t>Практическо упражнение: 5a.3.5 Гравитационна сила</a:t>
            </a:r>
            <a:endParaRPr lang="cs-CZ" sz="3800" dirty="0">
              <a:solidFill>
                <a:srgbClr val="002060"/>
              </a:solidFill>
            </a:endParaRPr>
          </a:p>
        </p:txBody>
      </p:sp>
      <p:sp>
        <p:nvSpPr>
          <p:cNvPr id="3" name="TextovéPole 2"/>
          <p:cNvSpPr txBox="1"/>
          <p:nvPr/>
        </p:nvSpPr>
        <p:spPr>
          <a:xfrm>
            <a:off x="270984" y="1622046"/>
            <a:ext cx="8281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Ø</a:t>
            </a:r>
            <a:r>
              <a:rPr kumimoji="0" lang="cs-CZ" sz="1800" b="0" i="0" u="none" strike="noStrike" cap="none" spc="0" normalizeH="0" dirty="0">
                <a:ln>
                  <a:noFill/>
                </a:ln>
                <a:solidFill>
                  <a:srgbClr val="000000"/>
                </a:solidFill>
                <a:effectLst/>
                <a:uFillTx/>
                <a:latin typeface="Calibri"/>
                <a:ea typeface="Calibri"/>
                <a:cs typeface="Calibri"/>
                <a:sym typeface="Calibri"/>
              </a:rPr>
              <a:t> 0,2 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2" name="TextovéPole 11"/>
          <p:cNvSpPr txBox="1"/>
          <p:nvPr/>
        </p:nvSpPr>
        <p:spPr>
          <a:xfrm>
            <a:off x="2756940" y="1622046"/>
            <a:ext cx="8281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Ø</a:t>
            </a:r>
            <a:r>
              <a:rPr kumimoji="0" lang="cs-CZ" sz="1800" b="0" i="0" u="none" strike="noStrike" cap="none" spc="0" normalizeH="0" dirty="0">
                <a:ln>
                  <a:noFill/>
                </a:ln>
                <a:solidFill>
                  <a:srgbClr val="000000"/>
                </a:solidFill>
                <a:effectLst/>
                <a:uFillTx/>
                <a:latin typeface="Calibri"/>
                <a:ea typeface="Calibri"/>
                <a:cs typeface="Calibri"/>
                <a:sym typeface="Calibri"/>
              </a:rPr>
              <a:t> 0,2 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5" name="Přímá spojnice 4"/>
          <p:cNvCxnSpPr/>
          <p:nvPr/>
        </p:nvCxnSpPr>
        <p:spPr>
          <a:xfrm>
            <a:off x="682876" y="2276272"/>
            <a:ext cx="0" cy="739302"/>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cxnSp>
        <p:nvCxnSpPr>
          <p:cNvPr id="15" name="Přímá spojnice 14"/>
          <p:cNvCxnSpPr/>
          <p:nvPr/>
        </p:nvCxnSpPr>
        <p:spPr>
          <a:xfrm>
            <a:off x="3163429" y="2276272"/>
            <a:ext cx="0" cy="739302"/>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pic>
        <p:nvPicPr>
          <p:cNvPr id="2" name="Obrázek 1"/>
          <p:cNvPicPr>
            <a:picLocks noChangeAspect="1"/>
          </p:cNvPicPr>
          <p:nvPr/>
        </p:nvPicPr>
        <p:blipFill>
          <a:blip r:embed="rId4" cstate="print">
            <a:clrChange>
              <a:clrFrom>
                <a:srgbClr val="F7F7F7"/>
              </a:clrFrom>
              <a:clrTo>
                <a:srgbClr val="F7F7F7">
                  <a:alpha val="0"/>
                </a:srgbClr>
              </a:clrTo>
            </a:clrChange>
          </a:blip>
          <a:stretch>
            <a:fillRect/>
          </a:stretch>
        </p:blipFill>
        <p:spPr>
          <a:xfrm>
            <a:off x="261256" y="1923027"/>
            <a:ext cx="843241" cy="886340"/>
          </a:xfrm>
          <a:prstGeom prst="rect">
            <a:avLst/>
          </a:prstGeom>
        </p:spPr>
      </p:pic>
      <p:pic>
        <p:nvPicPr>
          <p:cNvPr id="11" name="Obrázek 10"/>
          <p:cNvPicPr>
            <a:picLocks noChangeAspect="1"/>
          </p:cNvPicPr>
          <p:nvPr/>
        </p:nvPicPr>
        <p:blipFill>
          <a:blip r:embed="rId4" cstate="print">
            <a:clrChange>
              <a:clrFrom>
                <a:srgbClr val="F7F7F7"/>
              </a:clrFrom>
              <a:clrTo>
                <a:srgbClr val="F7F7F7">
                  <a:alpha val="0"/>
                </a:srgbClr>
              </a:clrTo>
            </a:clrChange>
          </a:blip>
          <a:stretch>
            <a:fillRect/>
          </a:stretch>
        </p:blipFill>
        <p:spPr>
          <a:xfrm>
            <a:off x="2741809" y="1923027"/>
            <a:ext cx="843241" cy="886340"/>
          </a:xfrm>
          <a:prstGeom prst="rect">
            <a:avLst/>
          </a:prstGeom>
        </p:spPr>
      </p:pic>
      <p:cxnSp>
        <p:nvCxnSpPr>
          <p:cNvPr id="7" name="Přímá spojnice se šipkou 6"/>
          <p:cNvCxnSpPr/>
          <p:nvPr/>
        </p:nvCxnSpPr>
        <p:spPr>
          <a:xfrm>
            <a:off x="682876" y="3015574"/>
            <a:ext cx="2480553"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18" name="TextovéPole 17"/>
          <p:cNvSpPr txBox="1"/>
          <p:nvPr/>
        </p:nvSpPr>
        <p:spPr>
          <a:xfrm>
            <a:off x="1716875" y="2611922"/>
            <a:ext cx="446594"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dirty="0">
                <a:ln>
                  <a:noFill/>
                </a:ln>
                <a:solidFill>
                  <a:srgbClr val="000000"/>
                </a:solidFill>
                <a:effectLst/>
                <a:uFillTx/>
                <a:latin typeface="Calibri"/>
                <a:ea typeface="Calibri"/>
                <a:cs typeface="Calibri"/>
                <a:sym typeface="Calibri"/>
              </a:rPr>
              <a:t>1 м</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8" name="TextovéPole 7"/>
          <p:cNvSpPr txBox="1"/>
          <p:nvPr/>
        </p:nvSpPr>
        <p:spPr>
          <a:xfrm>
            <a:off x="1146874" y="1896601"/>
            <a:ext cx="15622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l-GR" sz="1800" b="0" i="0" u="none" strike="noStrike" cap="none" spc="0" normalizeH="0" baseline="0" dirty="0">
                <a:ln>
                  <a:noFill/>
                </a:ln>
                <a:solidFill>
                  <a:srgbClr val="000000"/>
                </a:solidFill>
                <a:effectLst/>
                <a:uFillTx/>
                <a:latin typeface="Calibri"/>
                <a:ea typeface="Calibri"/>
                <a:cs typeface="Calibri"/>
                <a:sym typeface="Calibri"/>
              </a:rPr>
              <a:t>ρ</a:t>
            </a:r>
            <a:r>
              <a:rPr kumimoji="0" lang="cs-CZ" sz="1800" b="0" i="0" u="none" strike="noStrike" cap="none" spc="0" normalizeH="0" baseline="0" dirty="0">
                <a:ln>
                  <a:noFill/>
                </a:ln>
                <a:solidFill>
                  <a:srgbClr val="000000"/>
                </a:solidFill>
                <a:effectLst/>
                <a:uFillTx/>
                <a:latin typeface="Calibri"/>
                <a:ea typeface="Calibri"/>
                <a:cs typeface="Calibri"/>
                <a:sym typeface="Calibri"/>
              </a:rPr>
              <a:t> =</a:t>
            </a:r>
            <a:r>
              <a:rPr kumimoji="0" lang="cs-CZ" sz="1800" b="0" i="0" u="none" strike="noStrike" cap="none" spc="0" normalizeH="0" dirty="0">
                <a:ln>
                  <a:noFill/>
                </a:ln>
                <a:solidFill>
                  <a:srgbClr val="000000"/>
                </a:solidFill>
                <a:effectLst/>
                <a:uFillTx/>
                <a:latin typeface="Calibri"/>
                <a:ea typeface="Calibri"/>
                <a:cs typeface="Calibri"/>
                <a:sym typeface="Calibri"/>
              </a:rPr>
              <a:t> 1300 </a:t>
            </a:r>
            <a:r>
              <a:rPr kumimoji="0" lang="cs-CZ" sz="1800" b="0" i="0" u="none" strike="noStrike" cap="none" spc="0" normalizeH="0" dirty="0" err="1">
                <a:ln>
                  <a:noFill/>
                </a:ln>
                <a:solidFill>
                  <a:srgbClr val="000000"/>
                </a:solidFill>
                <a:effectLst/>
                <a:uFillTx/>
                <a:latin typeface="Calibri"/>
                <a:ea typeface="Calibri"/>
                <a:cs typeface="Calibri"/>
                <a:sym typeface="Calibri"/>
              </a:rPr>
              <a:t>kg∙m</a:t>
            </a:r>
            <a:r>
              <a:rPr kumimoji="0" lang="cs-CZ" sz="1800" b="0" i="0" u="none" strike="noStrike" cap="none" spc="0" normalizeH="0" baseline="30000" dirty="0">
                <a:ln>
                  <a:noFill/>
                </a:ln>
                <a:solidFill>
                  <a:srgbClr val="000000"/>
                </a:solidFill>
                <a:effectLst/>
                <a:uFillTx/>
                <a:latin typeface="Calibri"/>
                <a:ea typeface="Calibri"/>
                <a:cs typeface="Calibri"/>
                <a:sym typeface="Calibri"/>
              </a:rPr>
              <a:t>–3</a:t>
            </a:r>
          </a:p>
        </p:txBody>
      </p:sp>
      <mc:AlternateContent xmlns:mc="http://schemas.openxmlformats.org/markup-compatibility/2006" xmlns:a14="http://schemas.microsoft.com/office/drawing/2010/main">
        <mc:Choice Requires="a14">
          <p:sp>
            <p:nvSpPr>
              <p:cNvPr id="13" name="Obdélník 12"/>
              <p:cNvSpPr/>
              <p:nvPr/>
            </p:nvSpPr>
            <p:spPr>
              <a:xfrm>
                <a:off x="1153230" y="3232862"/>
                <a:ext cx="1539844"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𝐹</m:t>
                          </m:r>
                        </m:e>
                        <m:sub>
                          <m:r>
                            <a:rPr lang="cs-CZ" i="1">
                              <a:latin typeface="Cambria Math" panose="02040503050406030204" pitchFamily="18" charset="0"/>
                            </a:rPr>
                            <m:t>𝑔</m:t>
                          </m:r>
                        </m:sub>
                      </m:sSub>
                      <m:r>
                        <a:rPr lang="cs-CZ" i="0">
                          <a:latin typeface="Cambria Math" panose="02040503050406030204" pitchFamily="18" charset="0"/>
                        </a:rPr>
                        <m:t>=</m:t>
                      </m:r>
                      <m:r>
                        <a:rPr lang="cs-CZ" i="1">
                          <a:latin typeface="Cambria Math" panose="02040503050406030204" pitchFamily="18" charset="0"/>
                        </a:rPr>
                        <m:t>𝐺</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0">
                                  <a:latin typeface="Cambria Math" panose="02040503050406030204" pitchFamily="18" charset="0"/>
                                </a:rPr>
                                <m:t>1</m:t>
                              </m:r>
                            </m:sub>
                          </m:sSub>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0">
                                  <a:latin typeface="Cambria Math" panose="02040503050406030204" pitchFamily="18" charset="0"/>
                                </a:rPr>
                                <m:t>2</m:t>
                              </m:r>
                            </m:sub>
                          </m:sSub>
                        </m:num>
                        <m:den>
                          <m:sSup>
                            <m:sSupPr>
                              <m:ctrlPr>
                                <a:rPr lang="cs-CZ" i="1">
                                  <a:latin typeface="Cambria Math" panose="02040503050406030204" pitchFamily="18" charset="0"/>
                                </a:rPr>
                              </m:ctrlPr>
                            </m:sSupPr>
                            <m:e>
                              <m:r>
                                <a:rPr lang="cs-CZ" i="1">
                                  <a:latin typeface="Cambria Math" panose="02040503050406030204" pitchFamily="18" charset="0"/>
                                </a:rPr>
                                <m:t>𝑟</m:t>
                              </m:r>
                            </m:e>
                            <m:sup>
                              <m:r>
                                <a:rPr lang="cs-CZ" i="0">
                                  <a:latin typeface="Cambria Math" panose="02040503050406030204" pitchFamily="18" charset="0"/>
                                </a:rPr>
                                <m:t>2</m:t>
                              </m:r>
                            </m:sup>
                          </m:sSup>
                        </m:den>
                      </m:f>
                    </m:oMath>
                  </m:oMathPara>
                </a14:m>
                <a:endParaRPr lang="cs-CZ" dirty="0"/>
              </a:p>
            </p:txBody>
          </p:sp>
        </mc:Choice>
        <mc:Fallback xmlns="">
          <p:sp>
            <p:nvSpPr>
              <p:cNvPr id="13" name="Obdélník 12"/>
              <p:cNvSpPr>
                <a:spLocks noRot="1" noChangeAspect="1" noMove="1" noResize="1" noEditPoints="1" noAdjustHandles="1" noChangeArrowheads="1" noChangeShapeType="1" noTextEdit="1"/>
              </p:cNvSpPr>
              <p:nvPr/>
            </p:nvSpPr>
            <p:spPr>
              <a:xfrm>
                <a:off x="1153230" y="3232862"/>
                <a:ext cx="1539844" cy="564898"/>
              </a:xfrm>
              <a:prstGeom prst="rect">
                <a:avLst/>
              </a:prstGeom>
              <a:blipFill>
                <a:blip r:embed="rId5"/>
                <a:stretch>
                  <a:fillRect/>
                </a:stretch>
              </a:blipFill>
            </p:spPr>
            <p:txBody>
              <a:bodyPr/>
              <a:lstStyle/>
              <a:p>
                <a:r>
                  <a:rPr lang="cs-CZ">
                    <a:noFill/>
                  </a:rPr>
                  <a:t> </a:t>
                </a:r>
              </a:p>
            </p:txBody>
          </p:sp>
        </mc:Fallback>
      </mc:AlternateContent>
      <p:sp>
        <p:nvSpPr>
          <p:cNvPr id="14" name="TextovéPole 13"/>
          <p:cNvSpPr txBox="1"/>
          <p:nvPr/>
        </p:nvSpPr>
        <p:spPr>
          <a:xfrm>
            <a:off x="193964" y="3826497"/>
            <a:ext cx="2863272" cy="116954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000000"/>
                </a:solidFill>
                <a:effectLst/>
                <a:uFillTx/>
                <a:latin typeface="Calibri"/>
                <a:ea typeface="Calibri"/>
                <a:cs typeface="Calibri"/>
                <a:sym typeface="Calibri"/>
              </a:rPr>
              <a:t>Изчисляване на обема на зрънцата, като се използва формулата за </a:t>
            </a:r>
            <a:endParaRPr kumimoji="0" lang="bg-BG" sz="14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000000"/>
                </a:solidFill>
                <a:effectLst/>
                <a:uFillTx/>
                <a:latin typeface="Calibri"/>
                <a:ea typeface="Calibri"/>
                <a:cs typeface="Calibri"/>
                <a:sym typeface="Calibri"/>
              </a:rPr>
              <a:t>обем на сфера.</a:t>
            </a:r>
            <a:r>
              <a:rPr kumimoji="0" lang="cs-CZ" sz="1400" b="0" i="0" u="none" strike="noStrike" cap="none" spc="0" normalizeH="0" dirty="0">
                <a:ln>
                  <a:noFill/>
                </a:ln>
                <a:solidFill>
                  <a:srgbClr val="000000"/>
                </a:solidFill>
                <a:effectLst/>
                <a:uFillTx/>
                <a:latin typeface="Calibri"/>
                <a:ea typeface="Calibri"/>
                <a:cs typeface="Calibri"/>
                <a:sym typeface="Calibri"/>
              </a:rPr>
              <a:t> Масата се изчислява със знанията за обема и плътността на сфера.</a:t>
            </a:r>
            <a:endParaRPr kumimoji="0" lang="cs-CZ" sz="1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2" name="TextovéPole 21"/>
          <p:cNvSpPr txBox="1"/>
          <p:nvPr/>
        </p:nvSpPr>
        <p:spPr>
          <a:xfrm>
            <a:off x="1146874" y="5076213"/>
            <a:ext cx="1544653"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cs-CZ" i="1" dirty="0" err="1">
                <a:solidFill>
                  <a:srgbClr val="C00000"/>
                </a:solidFill>
              </a:rPr>
              <a:t>F</a:t>
            </a:r>
            <a:r>
              <a:rPr lang="cs-CZ" i="1" baseline="-25000" dirty="0" err="1">
                <a:solidFill>
                  <a:srgbClr val="C00000"/>
                </a:solidFill>
              </a:rPr>
              <a:t>g</a:t>
            </a:r>
            <a:r>
              <a:rPr lang="cs-CZ" dirty="0">
                <a:solidFill>
                  <a:srgbClr val="C00000"/>
                </a:solidFill>
              </a:rPr>
              <a:t> = 2,0 ∙ 10</a:t>
            </a:r>
            <a:r>
              <a:rPr lang="cs-CZ" baseline="30000" dirty="0">
                <a:solidFill>
                  <a:srgbClr val="C00000"/>
                </a:solidFill>
              </a:rPr>
              <a:t>−9</a:t>
            </a:r>
            <a:r>
              <a:rPr lang="cs-CZ" dirty="0">
                <a:solidFill>
                  <a:srgbClr val="C00000"/>
                </a:solidFill>
              </a:rPr>
              <a:t> N</a:t>
            </a:r>
            <a:endParaRPr kumimoji="0" lang="cs-CZ" sz="1800" b="0" i="0" u="none" strike="noStrike" cap="none" spc="0" normalizeH="0" baseline="0" dirty="0">
              <a:ln>
                <a:noFill/>
              </a:ln>
              <a:solidFill>
                <a:srgbClr val="C00000"/>
              </a:solidFill>
              <a:effectLst/>
              <a:uFillTx/>
              <a:sym typeface="Calibri"/>
            </a:endParaRPr>
          </a:p>
        </p:txBody>
      </p:sp>
      <p:sp>
        <p:nvSpPr>
          <p:cNvPr id="23" name="TextovéPole 22"/>
          <p:cNvSpPr txBox="1"/>
          <p:nvPr/>
        </p:nvSpPr>
        <p:spPr>
          <a:xfrm>
            <a:off x="4806672" y="1622046"/>
            <a:ext cx="77040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Ø</a:t>
            </a:r>
            <a:r>
              <a:rPr kumimoji="0" lang="cs-CZ" sz="1800" b="0" i="0" u="none" strike="noStrike" cap="none" spc="0" normalizeH="0" dirty="0">
                <a:ln>
                  <a:noFill/>
                </a:ln>
                <a:solidFill>
                  <a:srgbClr val="000000"/>
                </a:solidFill>
                <a:effectLst/>
                <a:uFillTx/>
                <a:latin typeface="Calibri"/>
                <a:ea typeface="Calibri"/>
                <a:cs typeface="Calibri"/>
                <a:sym typeface="Calibri"/>
              </a:rPr>
              <a:t> 20 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4" name="TextovéPole 23"/>
          <p:cNvSpPr txBox="1"/>
          <p:nvPr/>
        </p:nvSpPr>
        <p:spPr>
          <a:xfrm>
            <a:off x="7292628" y="1622046"/>
            <a:ext cx="77040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Ø</a:t>
            </a:r>
            <a:r>
              <a:rPr kumimoji="0" lang="cs-CZ" sz="1800" b="0" i="0" u="none" strike="noStrike" cap="none" spc="0" normalizeH="0" dirty="0">
                <a:ln>
                  <a:noFill/>
                </a:ln>
                <a:solidFill>
                  <a:srgbClr val="000000"/>
                </a:solidFill>
                <a:effectLst/>
                <a:uFillTx/>
                <a:latin typeface="Calibri"/>
                <a:ea typeface="Calibri"/>
                <a:cs typeface="Calibri"/>
                <a:sym typeface="Calibri"/>
              </a:rPr>
              <a:t> 20 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25" name="Přímá spojnice 24"/>
          <p:cNvCxnSpPr/>
          <p:nvPr/>
        </p:nvCxnSpPr>
        <p:spPr>
          <a:xfrm>
            <a:off x="5189710" y="2276272"/>
            <a:ext cx="0" cy="739302"/>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cxnSp>
        <p:nvCxnSpPr>
          <p:cNvPr id="26" name="Přímá spojnice 25"/>
          <p:cNvCxnSpPr/>
          <p:nvPr/>
        </p:nvCxnSpPr>
        <p:spPr>
          <a:xfrm>
            <a:off x="7670263" y="2276272"/>
            <a:ext cx="0" cy="739302"/>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pic>
        <p:nvPicPr>
          <p:cNvPr id="27" name="Obrázek 26"/>
          <p:cNvPicPr>
            <a:picLocks noChangeAspect="1"/>
          </p:cNvPicPr>
          <p:nvPr/>
        </p:nvPicPr>
        <p:blipFill>
          <a:blip r:embed="rId6" cstate="print">
            <a:clrChange>
              <a:clrFrom>
                <a:srgbClr val="F7F7F7"/>
              </a:clrFrom>
              <a:clrTo>
                <a:srgbClr val="F7F7F7">
                  <a:alpha val="0"/>
                </a:srgbClr>
              </a:clrTo>
            </a:clrChange>
          </a:blip>
          <a:stretch>
            <a:fillRect/>
          </a:stretch>
        </p:blipFill>
        <p:spPr>
          <a:xfrm>
            <a:off x="4768090" y="1923027"/>
            <a:ext cx="843241" cy="886340"/>
          </a:xfrm>
          <a:prstGeom prst="rect">
            <a:avLst/>
          </a:prstGeom>
        </p:spPr>
      </p:pic>
      <p:pic>
        <p:nvPicPr>
          <p:cNvPr id="28" name="Obrázek 27"/>
          <p:cNvPicPr>
            <a:picLocks noChangeAspect="1"/>
          </p:cNvPicPr>
          <p:nvPr/>
        </p:nvPicPr>
        <p:blipFill>
          <a:blip r:embed="rId6" cstate="print">
            <a:clrChange>
              <a:clrFrom>
                <a:srgbClr val="F7F7F7"/>
              </a:clrFrom>
              <a:clrTo>
                <a:srgbClr val="F7F7F7">
                  <a:alpha val="0"/>
                </a:srgbClr>
              </a:clrTo>
            </a:clrChange>
          </a:blip>
          <a:stretch>
            <a:fillRect/>
          </a:stretch>
        </p:blipFill>
        <p:spPr>
          <a:xfrm>
            <a:off x="7248643" y="1923027"/>
            <a:ext cx="843241" cy="886340"/>
          </a:xfrm>
          <a:prstGeom prst="rect">
            <a:avLst/>
          </a:prstGeom>
        </p:spPr>
      </p:pic>
      <p:cxnSp>
        <p:nvCxnSpPr>
          <p:cNvPr id="29" name="Přímá spojnice se šipkou 28"/>
          <p:cNvCxnSpPr/>
          <p:nvPr/>
        </p:nvCxnSpPr>
        <p:spPr>
          <a:xfrm>
            <a:off x="5189710" y="3015574"/>
            <a:ext cx="2480553"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30" name="TextovéPole 29"/>
          <p:cNvSpPr txBox="1"/>
          <p:nvPr/>
        </p:nvSpPr>
        <p:spPr>
          <a:xfrm>
            <a:off x="6171611" y="2611922"/>
            <a:ext cx="550791"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dirty="0">
                <a:ln>
                  <a:noFill/>
                </a:ln>
                <a:solidFill>
                  <a:srgbClr val="000000"/>
                </a:solidFill>
                <a:effectLst/>
                <a:uFillTx/>
                <a:latin typeface="Calibri"/>
                <a:ea typeface="Calibri"/>
                <a:cs typeface="Calibri"/>
                <a:sym typeface="Calibri"/>
              </a:rPr>
              <a:t>1 km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1" name="TextovéPole 30"/>
          <p:cNvSpPr txBox="1"/>
          <p:nvPr/>
        </p:nvSpPr>
        <p:spPr>
          <a:xfrm>
            <a:off x="5653708" y="1896601"/>
            <a:ext cx="15622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l-GR" sz="1800" b="0" i="0" u="none" strike="noStrike" cap="none" spc="0" normalizeH="0" baseline="0" dirty="0">
                <a:ln>
                  <a:noFill/>
                </a:ln>
                <a:solidFill>
                  <a:srgbClr val="000000"/>
                </a:solidFill>
                <a:effectLst/>
                <a:uFillTx/>
                <a:latin typeface="Calibri"/>
                <a:ea typeface="Calibri"/>
                <a:cs typeface="Calibri"/>
                <a:sym typeface="Calibri"/>
              </a:rPr>
              <a:t>ρ</a:t>
            </a:r>
            <a:r>
              <a:rPr kumimoji="0" lang="cs-CZ" sz="1800" b="0" i="0" u="none" strike="noStrike" cap="none" spc="0" normalizeH="0" baseline="0" dirty="0">
                <a:ln>
                  <a:noFill/>
                </a:ln>
                <a:solidFill>
                  <a:srgbClr val="000000"/>
                </a:solidFill>
                <a:effectLst/>
                <a:uFillTx/>
                <a:latin typeface="Calibri"/>
                <a:ea typeface="Calibri"/>
                <a:cs typeface="Calibri"/>
                <a:sym typeface="Calibri"/>
              </a:rPr>
              <a:t> =</a:t>
            </a:r>
            <a:r>
              <a:rPr kumimoji="0" lang="cs-CZ" sz="1800" b="0" i="0" u="none" strike="noStrike" cap="none" spc="0" normalizeH="0" dirty="0">
                <a:ln>
                  <a:noFill/>
                </a:ln>
                <a:solidFill>
                  <a:srgbClr val="000000"/>
                </a:solidFill>
                <a:effectLst/>
                <a:uFillTx/>
                <a:latin typeface="Calibri"/>
                <a:ea typeface="Calibri"/>
                <a:cs typeface="Calibri"/>
                <a:sym typeface="Calibri"/>
              </a:rPr>
              <a:t> 1300 </a:t>
            </a:r>
            <a:r>
              <a:rPr kumimoji="0" lang="cs-CZ" sz="1800" b="0" i="0" u="none" strike="noStrike" cap="none" spc="0" normalizeH="0" dirty="0" err="1">
                <a:ln>
                  <a:noFill/>
                </a:ln>
                <a:solidFill>
                  <a:srgbClr val="000000"/>
                </a:solidFill>
                <a:effectLst/>
                <a:uFillTx/>
                <a:latin typeface="Calibri"/>
                <a:ea typeface="Calibri"/>
                <a:cs typeface="Calibri"/>
                <a:sym typeface="Calibri"/>
              </a:rPr>
              <a:t>kg∙m</a:t>
            </a:r>
            <a:r>
              <a:rPr kumimoji="0" lang="cs-CZ" sz="1800" b="0" i="0" u="none" strike="noStrike" cap="none" spc="0" normalizeH="0" baseline="30000" dirty="0">
                <a:ln>
                  <a:noFill/>
                </a:ln>
                <a:solidFill>
                  <a:srgbClr val="000000"/>
                </a:solidFill>
                <a:effectLst/>
                <a:uFillTx/>
                <a:latin typeface="Calibri"/>
                <a:ea typeface="Calibri"/>
                <a:cs typeface="Calibri"/>
                <a:sym typeface="Calibri"/>
              </a:rPr>
              <a:t>–3</a:t>
            </a:r>
          </a:p>
        </p:txBody>
      </p:sp>
      <mc:AlternateContent xmlns:mc="http://schemas.openxmlformats.org/markup-compatibility/2006" xmlns:a14="http://schemas.microsoft.com/office/drawing/2010/main">
        <mc:Choice Requires="a14">
          <p:sp>
            <p:nvSpPr>
              <p:cNvPr id="32" name="Obdélník 31"/>
              <p:cNvSpPr/>
              <p:nvPr/>
            </p:nvSpPr>
            <p:spPr>
              <a:xfrm>
                <a:off x="5660064" y="3232862"/>
                <a:ext cx="1539844"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𝐹</m:t>
                          </m:r>
                        </m:e>
                        <m:sub>
                          <m:r>
                            <a:rPr lang="cs-CZ" i="1">
                              <a:latin typeface="Cambria Math" panose="02040503050406030204" pitchFamily="18" charset="0"/>
                            </a:rPr>
                            <m:t>𝑔</m:t>
                          </m:r>
                        </m:sub>
                      </m:sSub>
                      <m:r>
                        <a:rPr lang="cs-CZ" i="0">
                          <a:latin typeface="Cambria Math" panose="02040503050406030204" pitchFamily="18" charset="0"/>
                        </a:rPr>
                        <m:t>=</m:t>
                      </m:r>
                      <m:r>
                        <a:rPr lang="cs-CZ" i="1">
                          <a:latin typeface="Cambria Math" panose="02040503050406030204" pitchFamily="18" charset="0"/>
                        </a:rPr>
                        <m:t>𝐺</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0">
                                  <a:latin typeface="Cambria Math" panose="02040503050406030204" pitchFamily="18" charset="0"/>
                                </a:rPr>
                                <m:t>1</m:t>
                              </m:r>
                            </m:sub>
                          </m:sSub>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0">
                                  <a:latin typeface="Cambria Math" panose="02040503050406030204" pitchFamily="18" charset="0"/>
                                </a:rPr>
                                <m:t>2</m:t>
                              </m:r>
                            </m:sub>
                          </m:sSub>
                        </m:num>
                        <m:den>
                          <m:sSup>
                            <m:sSupPr>
                              <m:ctrlPr>
                                <a:rPr lang="cs-CZ" i="1">
                                  <a:latin typeface="Cambria Math" panose="02040503050406030204" pitchFamily="18" charset="0"/>
                                </a:rPr>
                              </m:ctrlPr>
                            </m:sSupPr>
                            <m:e>
                              <m:r>
                                <a:rPr lang="cs-CZ" i="1">
                                  <a:latin typeface="Cambria Math" panose="02040503050406030204" pitchFamily="18" charset="0"/>
                                </a:rPr>
                                <m:t>𝑟</m:t>
                              </m:r>
                            </m:e>
                            <m:sup>
                              <m:r>
                                <a:rPr lang="cs-CZ" i="0">
                                  <a:latin typeface="Cambria Math" panose="02040503050406030204" pitchFamily="18" charset="0"/>
                                </a:rPr>
                                <m:t>2</m:t>
                              </m:r>
                            </m:sup>
                          </m:sSup>
                        </m:den>
                      </m:f>
                    </m:oMath>
                  </m:oMathPara>
                </a14:m>
                <a:endParaRPr lang="cs-CZ" dirty="0"/>
              </a:p>
            </p:txBody>
          </p:sp>
        </mc:Choice>
        <mc:Fallback xmlns="">
          <p:sp>
            <p:nvSpPr>
              <p:cNvPr id="32" name="Obdélník 31"/>
              <p:cNvSpPr>
                <a:spLocks noRot="1" noChangeAspect="1" noMove="1" noResize="1" noEditPoints="1" noAdjustHandles="1" noChangeArrowheads="1" noChangeShapeType="1" noTextEdit="1"/>
              </p:cNvSpPr>
              <p:nvPr/>
            </p:nvSpPr>
            <p:spPr>
              <a:xfrm>
                <a:off x="5660064" y="3232862"/>
                <a:ext cx="1539844" cy="564898"/>
              </a:xfrm>
              <a:prstGeom prst="rect">
                <a:avLst/>
              </a:prstGeom>
              <a:blipFill>
                <a:blip r:embed="rId7"/>
                <a:stretch>
                  <a:fillRect/>
                </a:stretch>
              </a:blipFill>
            </p:spPr>
            <p:txBody>
              <a:bodyPr/>
              <a:lstStyle/>
              <a:p>
                <a:r>
                  <a:rPr lang="cs-CZ">
                    <a:noFill/>
                  </a:rPr>
                  <a:t> </a:t>
                </a:r>
              </a:p>
            </p:txBody>
          </p:sp>
        </mc:Fallback>
      </mc:AlternateContent>
      <p:sp>
        <p:nvSpPr>
          <p:cNvPr id="33" name="TextovéPole 32"/>
          <p:cNvSpPr txBox="1"/>
          <p:nvPr/>
        </p:nvSpPr>
        <p:spPr>
          <a:xfrm>
            <a:off x="3532267" y="3877661"/>
            <a:ext cx="3302642" cy="954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000000"/>
                </a:solidFill>
                <a:effectLst/>
                <a:uFillTx/>
                <a:latin typeface="Calibri"/>
                <a:ea typeface="Calibri"/>
                <a:cs typeface="Calibri"/>
                <a:sym typeface="Calibri"/>
              </a:rPr>
              <a:t>Обемът на зрънцата се изчислява със </a:t>
            </a:r>
            <a:endParaRPr kumimoji="0" lang="bg-BG" sz="1400" b="0" i="0" u="none" strike="noStrike" cap="none" spc="0" normalizeH="0" baseline="0" dirty="0">
              <a:ln>
                <a:noFill/>
              </a:ln>
              <a:solidFill>
                <a:srgbClr val="000000"/>
              </a:solidFill>
              <a:effectLst/>
              <a:uFillTx/>
              <a:latin typeface="Calibri"/>
              <a:ea typeface="Calibri"/>
              <a:cs typeface="Calibri"/>
              <a:sym typeface="Calibri"/>
            </a:endParaRPr>
          </a:p>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000000"/>
                </a:solidFill>
                <a:effectLst/>
                <a:uFillTx/>
                <a:latin typeface="Calibri"/>
                <a:ea typeface="Calibri"/>
                <a:cs typeface="Calibri"/>
                <a:sym typeface="Calibri"/>
              </a:rPr>
              <a:t>знанията за обема и плътността на сфера.</a:t>
            </a:r>
            <a:r>
              <a:rPr kumimoji="0" lang="cs-CZ" sz="1400" b="0" i="0" u="none" strike="noStrike" cap="none" spc="0" normalizeH="0" dirty="0">
                <a:ln>
                  <a:noFill/>
                </a:ln>
                <a:solidFill>
                  <a:srgbClr val="000000"/>
                </a:solidFill>
                <a:effectLst/>
                <a:uFillTx/>
                <a:latin typeface="Calibri"/>
                <a:ea typeface="Calibri"/>
                <a:cs typeface="Calibri"/>
                <a:sym typeface="Calibri"/>
              </a:rPr>
              <a:t> </a:t>
            </a:r>
          </a:p>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dirty="0">
                <a:ln>
                  <a:noFill/>
                </a:ln>
                <a:solidFill>
                  <a:srgbClr val="000000"/>
                </a:solidFill>
                <a:effectLst/>
                <a:uFillTx/>
                <a:latin typeface="Calibri"/>
                <a:ea typeface="Calibri"/>
                <a:cs typeface="Calibri"/>
                <a:sym typeface="Calibri"/>
              </a:rPr>
              <a:t>Масата се изчислява със знанията за обе</a:t>
            </a:r>
            <a:r>
              <a:rPr kumimoji="0" lang="bg-BG" sz="1400" b="0" i="0" u="none" strike="noStrike" cap="none" spc="0" normalizeH="0" dirty="0">
                <a:ln>
                  <a:noFill/>
                </a:ln>
                <a:solidFill>
                  <a:srgbClr val="000000"/>
                </a:solidFill>
                <a:effectLst/>
                <a:uFillTx/>
                <a:latin typeface="Calibri"/>
                <a:ea typeface="Calibri"/>
                <a:cs typeface="Calibri"/>
                <a:sym typeface="Calibri"/>
              </a:rPr>
              <a:t>-</a:t>
            </a:r>
            <a:r>
              <a:rPr kumimoji="0" lang="cs-CZ" sz="1400" b="0" i="0" u="none" strike="noStrike" cap="none" spc="0" normalizeH="0" dirty="0">
                <a:ln>
                  <a:noFill/>
                </a:ln>
                <a:solidFill>
                  <a:srgbClr val="000000"/>
                </a:solidFill>
                <a:effectLst/>
                <a:uFillTx/>
                <a:latin typeface="Calibri"/>
                <a:ea typeface="Calibri"/>
                <a:cs typeface="Calibri"/>
                <a:sym typeface="Calibri"/>
              </a:rPr>
              <a:t>ма и плътността на сфера.</a:t>
            </a:r>
            <a:endParaRPr kumimoji="0" lang="cs-CZ" sz="1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4" name="TextovéPole 33"/>
          <p:cNvSpPr txBox="1"/>
          <p:nvPr/>
        </p:nvSpPr>
        <p:spPr>
          <a:xfrm>
            <a:off x="5674680" y="5029734"/>
            <a:ext cx="154465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cs-CZ" i="1" dirty="0" err="1">
                <a:solidFill>
                  <a:srgbClr val="C00000"/>
                </a:solidFill>
              </a:rPr>
              <a:t>F</a:t>
            </a:r>
            <a:r>
              <a:rPr lang="cs-CZ" i="1" baseline="-25000" dirty="0" err="1">
                <a:solidFill>
                  <a:srgbClr val="C00000"/>
                </a:solidFill>
              </a:rPr>
              <a:t>g</a:t>
            </a:r>
            <a:r>
              <a:rPr lang="cs-CZ" dirty="0">
                <a:solidFill>
                  <a:srgbClr val="C00000"/>
                </a:solidFill>
              </a:rPr>
              <a:t> = 2,0 ∙ 10</a:t>
            </a:r>
            <a:r>
              <a:rPr lang="cs-CZ" baseline="30000" dirty="0">
                <a:solidFill>
                  <a:srgbClr val="C00000"/>
                </a:solidFill>
              </a:rPr>
              <a:t>−3</a:t>
            </a:r>
            <a:r>
              <a:rPr lang="cs-CZ" dirty="0">
                <a:solidFill>
                  <a:srgbClr val="C00000"/>
                </a:solidFill>
              </a:rPr>
              <a:t> N</a:t>
            </a:r>
            <a:endParaRPr kumimoji="0" lang="cs-CZ" sz="1800" b="0" i="0" u="none" strike="noStrike" cap="none" spc="0" normalizeH="0" baseline="0" dirty="0">
              <a:ln>
                <a:noFill/>
              </a:ln>
              <a:solidFill>
                <a:srgbClr val="C00000"/>
              </a:solidFill>
              <a:effectLst/>
              <a:uFillTx/>
              <a:sym typeface="Calibri"/>
            </a:endParaRPr>
          </a:p>
        </p:txBody>
      </p:sp>
      <p:sp>
        <p:nvSpPr>
          <p:cNvPr id="35" name="TextovéPole 34"/>
          <p:cNvSpPr txBox="1"/>
          <p:nvPr/>
        </p:nvSpPr>
        <p:spPr>
          <a:xfrm>
            <a:off x="8523232" y="1622046"/>
            <a:ext cx="8281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Ø</a:t>
            </a:r>
            <a:r>
              <a:rPr kumimoji="0" lang="cs-CZ" sz="1800" b="0" i="0" u="none" strike="noStrike" cap="none" spc="0" normalizeH="0" dirty="0">
                <a:ln>
                  <a:noFill/>
                </a:ln>
                <a:solidFill>
                  <a:srgbClr val="000000"/>
                </a:solidFill>
                <a:effectLst/>
                <a:uFillTx/>
                <a:latin typeface="Calibri"/>
                <a:ea typeface="Calibri"/>
                <a:cs typeface="Calibri"/>
                <a:sym typeface="Calibri"/>
              </a:rPr>
              <a:t> 0,1 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6" name="TextovéPole 35"/>
          <p:cNvSpPr txBox="1"/>
          <p:nvPr/>
        </p:nvSpPr>
        <p:spPr>
          <a:xfrm>
            <a:off x="10985945" y="1622046"/>
            <a:ext cx="87459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baseline="0" dirty="0">
                <a:ln>
                  <a:noFill/>
                </a:ln>
                <a:solidFill>
                  <a:srgbClr val="000000"/>
                </a:solidFill>
                <a:effectLst/>
                <a:uFillTx/>
                <a:latin typeface="Calibri"/>
                <a:ea typeface="Calibri"/>
                <a:cs typeface="Calibri"/>
                <a:sym typeface="Calibri"/>
              </a:rPr>
              <a:t>Ø</a:t>
            </a:r>
            <a:r>
              <a:rPr kumimoji="0" lang="cs-CZ" sz="1800" b="0" i="0" u="none" strike="noStrike" cap="none" spc="0" normalizeH="0" dirty="0">
                <a:ln>
                  <a:noFill/>
                </a:ln>
                <a:solidFill>
                  <a:srgbClr val="000000"/>
                </a:solidFill>
                <a:effectLst/>
                <a:uFillTx/>
                <a:latin typeface="Calibri"/>
                <a:ea typeface="Calibri"/>
                <a:cs typeface="Calibri"/>
                <a:sym typeface="Calibri"/>
              </a:rPr>
              <a:t> 10 km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37" name="Přímá spojnice 36"/>
          <p:cNvCxnSpPr/>
          <p:nvPr/>
        </p:nvCxnSpPr>
        <p:spPr>
          <a:xfrm>
            <a:off x="8935124" y="2276272"/>
            <a:ext cx="0" cy="739302"/>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cxnSp>
        <p:nvCxnSpPr>
          <p:cNvPr id="38" name="Přímá spojnice 37"/>
          <p:cNvCxnSpPr/>
          <p:nvPr/>
        </p:nvCxnSpPr>
        <p:spPr>
          <a:xfrm>
            <a:off x="11415677" y="2276272"/>
            <a:ext cx="0" cy="739302"/>
          </a:xfrm>
          <a:prstGeom prst="line">
            <a:avLst/>
          </a:prstGeom>
          <a:noFill/>
          <a:ln w="12700" cap="flat">
            <a:solidFill>
              <a:srgbClr val="5B9BD5"/>
            </a:solidFill>
            <a:prstDash val="solid"/>
            <a:miter lim="800000"/>
          </a:ln>
          <a:effectLst/>
        </p:spPr>
        <p:style>
          <a:lnRef idx="0">
            <a:scrgbClr r="0" g="0" b="0"/>
          </a:lnRef>
          <a:fillRef idx="0">
            <a:scrgbClr r="0" g="0" b="0"/>
          </a:fillRef>
          <a:effectRef idx="0">
            <a:scrgbClr r="0" g="0" b="0"/>
          </a:effectRef>
          <a:fontRef idx="none"/>
        </p:style>
      </p:cxnSp>
      <p:pic>
        <p:nvPicPr>
          <p:cNvPr id="39" name="Obrázek 38"/>
          <p:cNvPicPr>
            <a:picLocks noChangeAspect="1"/>
          </p:cNvPicPr>
          <p:nvPr/>
        </p:nvPicPr>
        <p:blipFill>
          <a:blip r:embed="rId6" cstate="print">
            <a:clrChange>
              <a:clrFrom>
                <a:srgbClr val="F7F7F7"/>
              </a:clrFrom>
              <a:clrTo>
                <a:srgbClr val="F7F7F7">
                  <a:alpha val="0"/>
                </a:srgbClr>
              </a:clrTo>
            </a:clrChange>
          </a:blip>
          <a:stretch>
            <a:fillRect/>
          </a:stretch>
        </p:blipFill>
        <p:spPr>
          <a:xfrm>
            <a:off x="8513504" y="1923027"/>
            <a:ext cx="843241" cy="886340"/>
          </a:xfrm>
          <a:prstGeom prst="rect">
            <a:avLst/>
          </a:prstGeom>
        </p:spPr>
      </p:pic>
      <p:pic>
        <p:nvPicPr>
          <p:cNvPr id="40" name="Obrázek 39"/>
          <p:cNvPicPr>
            <a:picLocks noChangeAspect="1"/>
          </p:cNvPicPr>
          <p:nvPr/>
        </p:nvPicPr>
        <p:blipFill>
          <a:blip r:embed="rId6" cstate="print">
            <a:clrChange>
              <a:clrFrom>
                <a:srgbClr val="F7F7F7"/>
              </a:clrFrom>
              <a:clrTo>
                <a:srgbClr val="F7F7F7">
                  <a:alpha val="0"/>
                </a:srgbClr>
              </a:clrTo>
            </a:clrChange>
          </a:blip>
          <a:stretch>
            <a:fillRect/>
          </a:stretch>
        </p:blipFill>
        <p:spPr>
          <a:xfrm>
            <a:off x="10994057" y="1923027"/>
            <a:ext cx="843241" cy="886340"/>
          </a:xfrm>
          <a:prstGeom prst="rect">
            <a:avLst/>
          </a:prstGeom>
        </p:spPr>
      </p:pic>
      <p:cxnSp>
        <p:nvCxnSpPr>
          <p:cNvPr id="41" name="Přímá spojnice se šipkou 40"/>
          <p:cNvCxnSpPr/>
          <p:nvPr/>
        </p:nvCxnSpPr>
        <p:spPr>
          <a:xfrm>
            <a:off x="8935124" y="3015574"/>
            <a:ext cx="2480553" cy="0"/>
          </a:xfrm>
          <a:prstGeom prst="straightConnector1">
            <a:avLst/>
          </a:prstGeom>
          <a:noFill/>
          <a:ln w="12700" cap="flat">
            <a:solidFill>
              <a:srgbClr val="5B9BD5"/>
            </a:solidFill>
            <a:prstDash val="solid"/>
            <a:miter lim="800000"/>
            <a:headEnd type="triangle" w="med" len="med"/>
            <a:tailEnd type="triangle" w="med" len="med"/>
          </a:ln>
          <a:effectLst/>
        </p:spPr>
        <p:style>
          <a:lnRef idx="0">
            <a:scrgbClr r="0" g="0" b="0"/>
          </a:lnRef>
          <a:fillRef idx="0">
            <a:scrgbClr r="0" g="0" b="0"/>
          </a:fillRef>
          <a:effectRef idx="0">
            <a:scrgbClr r="0" g="0" b="0"/>
          </a:effectRef>
          <a:fontRef idx="none"/>
        </p:style>
      </p:cxnSp>
      <p:sp>
        <p:nvSpPr>
          <p:cNvPr id="42" name="TextovéPole 41"/>
          <p:cNvSpPr txBox="1"/>
          <p:nvPr/>
        </p:nvSpPr>
        <p:spPr>
          <a:xfrm>
            <a:off x="9858516" y="2611922"/>
            <a:ext cx="66781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cs-CZ" sz="1800" b="0" i="0" u="none" strike="noStrike" cap="none" spc="0" normalizeH="0" dirty="0">
                <a:ln>
                  <a:noFill/>
                </a:ln>
                <a:solidFill>
                  <a:srgbClr val="000000"/>
                </a:solidFill>
                <a:effectLst/>
                <a:uFillTx/>
                <a:latin typeface="Calibri"/>
                <a:ea typeface="Calibri"/>
                <a:cs typeface="Calibri"/>
                <a:sym typeface="Calibri"/>
              </a:rPr>
              <a:t>15 km</a:t>
            </a:r>
            <a:endParaRPr kumimoji="0" lang="cs-CZ"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3" name="TextovéPole 42"/>
          <p:cNvSpPr txBox="1"/>
          <p:nvPr/>
        </p:nvSpPr>
        <p:spPr>
          <a:xfrm>
            <a:off x="9399122" y="1896601"/>
            <a:ext cx="1562285"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l-GR" sz="1800" b="0" i="0" u="none" strike="noStrike" cap="none" spc="0" normalizeH="0" baseline="0" dirty="0">
                <a:ln>
                  <a:noFill/>
                </a:ln>
                <a:solidFill>
                  <a:srgbClr val="000000"/>
                </a:solidFill>
                <a:effectLst/>
                <a:uFillTx/>
                <a:latin typeface="Calibri"/>
                <a:ea typeface="Calibri"/>
                <a:cs typeface="Calibri"/>
                <a:sym typeface="Calibri"/>
              </a:rPr>
              <a:t>ρ</a:t>
            </a:r>
            <a:r>
              <a:rPr kumimoji="0" lang="cs-CZ" sz="1800" b="0" i="0" u="none" strike="noStrike" cap="none" spc="0" normalizeH="0" baseline="0" dirty="0">
                <a:ln>
                  <a:noFill/>
                </a:ln>
                <a:solidFill>
                  <a:srgbClr val="000000"/>
                </a:solidFill>
                <a:effectLst/>
                <a:uFillTx/>
                <a:latin typeface="Calibri"/>
                <a:ea typeface="Calibri"/>
                <a:cs typeface="Calibri"/>
                <a:sym typeface="Calibri"/>
              </a:rPr>
              <a:t> =</a:t>
            </a:r>
            <a:r>
              <a:rPr kumimoji="0" lang="cs-CZ" sz="1800" b="0" i="0" u="none" strike="noStrike" cap="none" spc="0" normalizeH="0" dirty="0">
                <a:ln>
                  <a:noFill/>
                </a:ln>
                <a:solidFill>
                  <a:srgbClr val="000000"/>
                </a:solidFill>
                <a:effectLst/>
                <a:uFillTx/>
                <a:latin typeface="Calibri"/>
                <a:ea typeface="Calibri"/>
                <a:cs typeface="Calibri"/>
                <a:sym typeface="Calibri"/>
              </a:rPr>
              <a:t> 1300 </a:t>
            </a:r>
            <a:r>
              <a:rPr kumimoji="0" lang="cs-CZ" sz="1800" b="0" i="0" u="none" strike="noStrike" cap="none" spc="0" normalizeH="0" dirty="0" err="1">
                <a:ln>
                  <a:noFill/>
                </a:ln>
                <a:solidFill>
                  <a:srgbClr val="000000"/>
                </a:solidFill>
                <a:effectLst/>
                <a:uFillTx/>
                <a:latin typeface="Calibri"/>
                <a:ea typeface="Calibri"/>
                <a:cs typeface="Calibri"/>
                <a:sym typeface="Calibri"/>
              </a:rPr>
              <a:t>kg∙m</a:t>
            </a:r>
            <a:r>
              <a:rPr kumimoji="0" lang="cs-CZ" sz="1800" b="0" i="0" u="none" strike="noStrike" cap="none" spc="0" normalizeH="0" baseline="30000" dirty="0">
                <a:ln>
                  <a:noFill/>
                </a:ln>
                <a:solidFill>
                  <a:srgbClr val="000000"/>
                </a:solidFill>
                <a:effectLst/>
                <a:uFillTx/>
                <a:latin typeface="Calibri"/>
                <a:ea typeface="Calibri"/>
                <a:cs typeface="Calibri"/>
                <a:sym typeface="Calibri"/>
              </a:rPr>
              <a:t>–3</a:t>
            </a:r>
          </a:p>
        </p:txBody>
      </p:sp>
      <mc:AlternateContent xmlns:mc="http://schemas.openxmlformats.org/markup-compatibility/2006" xmlns:a14="http://schemas.microsoft.com/office/drawing/2010/main">
        <mc:Choice Requires="a14">
          <p:sp>
            <p:nvSpPr>
              <p:cNvPr id="44" name="Obdélník 43"/>
              <p:cNvSpPr/>
              <p:nvPr/>
            </p:nvSpPr>
            <p:spPr>
              <a:xfrm>
                <a:off x="9405478" y="3232862"/>
                <a:ext cx="1539844" cy="5648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𝐹</m:t>
                          </m:r>
                        </m:e>
                        <m:sub>
                          <m:r>
                            <a:rPr lang="cs-CZ" i="1">
                              <a:latin typeface="Cambria Math" panose="02040503050406030204" pitchFamily="18" charset="0"/>
                            </a:rPr>
                            <m:t>𝑔</m:t>
                          </m:r>
                        </m:sub>
                      </m:sSub>
                      <m:r>
                        <a:rPr lang="cs-CZ" i="0">
                          <a:latin typeface="Cambria Math" panose="02040503050406030204" pitchFamily="18" charset="0"/>
                        </a:rPr>
                        <m:t>=</m:t>
                      </m:r>
                      <m:r>
                        <a:rPr lang="cs-CZ" i="1">
                          <a:latin typeface="Cambria Math" panose="02040503050406030204" pitchFamily="18" charset="0"/>
                        </a:rPr>
                        <m:t>𝐺</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0">
                                  <a:latin typeface="Cambria Math" panose="02040503050406030204" pitchFamily="18" charset="0"/>
                                </a:rPr>
                                <m:t>1</m:t>
                              </m:r>
                            </m:sub>
                          </m:sSub>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0">
                                  <a:latin typeface="Cambria Math" panose="02040503050406030204" pitchFamily="18" charset="0"/>
                                </a:rPr>
                                <m:t>2</m:t>
                              </m:r>
                            </m:sub>
                          </m:sSub>
                        </m:num>
                        <m:den>
                          <m:sSup>
                            <m:sSupPr>
                              <m:ctrlPr>
                                <a:rPr lang="cs-CZ" i="1">
                                  <a:latin typeface="Cambria Math" panose="02040503050406030204" pitchFamily="18" charset="0"/>
                                </a:rPr>
                              </m:ctrlPr>
                            </m:sSupPr>
                            <m:e>
                              <m:r>
                                <a:rPr lang="cs-CZ" i="1">
                                  <a:latin typeface="Cambria Math" panose="02040503050406030204" pitchFamily="18" charset="0"/>
                                </a:rPr>
                                <m:t>𝑟</m:t>
                              </m:r>
                            </m:e>
                            <m:sup>
                              <m:r>
                                <a:rPr lang="cs-CZ" i="0">
                                  <a:latin typeface="Cambria Math" panose="02040503050406030204" pitchFamily="18" charset="0"/>
                                </a:rPr>
                                <m:t>2</m:t>
                              </m:r>
                            </m:sup>
                          </m:sSup>
                        </m:den>
                      </m:f>
                    </m:oMath>
                  </m:oMathPara>
                </a14:m>
                <a:endParaRPr lang="cs-CZ" dirty="0"/>
              </a:p>
            </p:txBody>
          </p:sp>
        </mc:Choice>
        <mc:Fallback xmlns="">
          <p:sp>
            <p:nvSpPr>
              <p:cNvPr id="44" name="Obdélník 43"/>
              <p:cNvSpPr>
                <a:spLocks noRot="1" noChangeAspect="1" noMove="1" noResize="1" noEditPoints="1" noAdjustHandles="1" noChangeArrowheads="1" noChangeShapeType="1" noTextEdit="1"/>
              </p:cNvSpPr>
              <p:nvPr/>
            </p:nvSpPr>
            <p:spPr>
              <a:xfrm>
                <a:off x="9405478" y="3232862"/>
                <a:ext cx="1539844" cy="564898"/>
              </a:xfrm>
              <a:prstGeom prst="rect">
                <a:avLst/>
              </a:prstGeom>
              <a:blipFill>
                <a:blip r:embed="rId8"/>
                <a:stretch>
                  <a:fillRect/>
                </a:stretch>
              </a:blipFill>
            </p:spPr>
            <p:txBody>
              <a:bodyPr/>
              <a:lstStyle/>
              <a:p>
                <a:r>
                  <a:rPr lang="cs-CZ">
                    <a:noFill/>
                  </a:rPr>
                  <a:t> </a:t>
                </a:r>
              </a:p>
            </p:txBody>
          </p:sp>
        </mc:Fallback>
      </mc:AlternateContent>
      <p:sp>
        <p:nvSpPr>
          <p:cNvPr id="45" name="TextovéPole 44"/>
          <p:cNvSpPr txBox="1"/>
          <p:nvPr/>
        </p:nvSpPr>
        <p:spPr>
          <a:xfrm>
            <a:off x="7670262" y="3971186"/>
            <a:ext cx="4263120" cy="7386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cs-CZ" sz="1400" b="0" i="0" u="none" strike="noStrike" cap="none" spc="0" normalizeH="0" baseline="0" dirty="0">
                <a:ln>
                  <a:noFill/>
                </a:ln>
                <a:solidFill>
                  <a:srgbClr val="000000"/>
                </a:solidFill>
                <a:effectLst/>
                <a:uFillTx/>
                <a:latin typeface="Calibri"/>
                <a:ea typeface="Calibri"/>
                <a:cs typeface="Calibri"/>
                <a:sym typeface="Calibri"/>
              </a:rPr>
              <a:t>Изчисляване на обема на зрънцата, като се използва формулата за обем на сфера.</a:t>
            </a:r>
            <a:r>
              <a:rPr kumimoji="0" lang="cs-CZ" sz="1400" b="0" i="0" u="none" strike="noStrike" cap="none" spc="0" normalizeH="0" dirty="0">
                <a:ln>
                  <a:noFill/>
                </a:ln>
                <a:solidFill>
                  <a:srgbClr val="000000"/>
                </a:solidFill>
                <a:effectLst/>
                <a:uFillTx/>
                <a:latin typeface="Calibri"/>
                <a:ea typeface="Calibri"/>
                <a:cs typeface="Calibri"/>
                <a:sym typeface="Calibri"/>
              </a:rPr>
              <a:t> Масата се изчислява със знанията за обема и плътността на сфера.</a:t>
            </a:r>
            <a:endParaRPr kumimoji="0" lang="cs-CZ" sz="14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6" name="TextovéPole 45"/>
          <p:cNvSpPr txBox="1"/>
          <p:nvPr/>
        </p:nvSpPr>
        <p:spPr>
          <a:xfrm>
            <a:off x="9449405" y="5076213"/>
            <a:ext cx="1544652"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lang="cs-CZ" i="1" dirty="0" err="1">
                <a:solidFill>
                  <a:srgbClr val="C00000"/>
                </a:solidFill>
              </a:rPr>
              <a:t>F</a:t>
            </a:r>
            <a:r>
              <a:rPr lang="cs-CZ" i="1" baseline="-25000" dirty="0" err="1">
                <a:solidFill>
                  <a:srgbClr val="C00000"/>
                </a:solidFill>
              </a:rPr>
              <a:t>g</a:t>
            </a:r>
            <a:r>
              <a:rPr lang="cs-CZ" dirty="0">
                <a:solidFill>
                  <a:srgbClr val="C00000"/>
                </a:solidFill>
              </a:rPr>
              <a:t> = 1,4 ∙ 10</a:t>
            </a:r>
            <a:r>
              <a:rPr lang="cs-CZ" baseline="30000" dirty="0">
                <a:solidFill>
                  <a:srgbClr val="C00000"/>
                </a:solidFill>
              </a:rPr>
              <a:t>−4</a:t>
            </a:r>
            <a:r>
              <a:rPr lang="cs-CZ" dirty="0">
                <a:solidFill>
                  <a:srgbClr val="C00000"/>
                </a:solidFill>
              </a:rPr>
              <a:t> N</a:t>
            </a:r>
            <a:endParaRPr kumimoji="0" lang="cs-CZ" sz="1800" b="0" i="0" u="none" strike="noStrike" cap="none" spc="0" normalizeH="0" baseline="0" dirty="0">
              <a:ln>
                <a:noFill/>
              </a:ln>
              <a:solidFill>
                <a:srgbClr val="C00000"/>
              </a:solidFill>
              <a:effectLst/>
              <a:uFillTx/>
              <a:sym typeface="Calibri"/>
            </a:endParaRPr>
          </a:p>
        </p:txBody>
      </p:sp>
    </p:spTree>
    <p:extLst>
      <p:ext uri="{BB962C8B-B14F-4D97-AF65-F5344CB8AC3E}">
        <p14:creationId xmlns:p14="http://schemas.microsoft.com/office/powerpoint/2010/main" val="1340662311"/>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8934854-248E-461B-8764-B1D131EA1BE8}"/>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5D5B77DD-D63F-412B-8DAD-A01FFFFFA716}"/>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495" name="Shape 495"/>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498" name="Shape 498"/>
          <p:cNvSpPr/>
          <p:nvPr/>
        </p:nvSpPr>
        <p:spPr>
          <a:xfrm>
            <a:off x="0" y="1044405"/>
            <a:ext cx="12192000" cy="584775"/>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sz="3800" u="sng" dirty="0">
                <a:solidFill>
                  <a:srgbClr val="002060"/>
                </a:solidFill>
              </a:rPr>
              <a:t>Заключения, проверка на резултатите</a:t>
            </a:r>
            <a:endParaRPr sz="3800" u="sng" dirty="0">
              <a:solidFill>
                <a:srgbClr val="002060"/>
              </a:solidFill>
            </a:endParaRPr>
          </a:p>
        </p:txBody>
      </p:sp>
      <p:sp>
        <p:nvSpPr>
          <p:cNvPr id="499" name="Shape 499"/>
          <p:cNvSpPr/>
          <p:nvPr/>
        </p:nvSpPr>
        <p:spPr>
          <a:xfrm>
            <a:off x="211900" y="1876449"/>
            <a:ext cx="12054917" cy="3447098"/>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lvl="0"/>
            <a:r>
              <a:rPr lang="cs-CZ" sz="2800" dirty="0">
                <a:solidFill>
                  <a:srgbClr val="002060"/>
                </a:solidFill>
              </a:rPr>
              <a:t>Какво ще последва (Feed Forward): Планирайте следващия час, имайки предвид напредъка на ученика:</a:t>
            </a:r>
            <a:endParaRPr sz="2800" dirty="0">
              <a:solidFill>
                <a:srgbClr val="002060"/>
              </a:solidFill>
            </a:endParaRPr>
          </a:p>
          <a:p>
            <a:pPr marL="342900" indent="-342900">
              <a:buSzPct val="100000"/>
              <a:buFont typeface="Arial" panose="020B0604020202020204" pitchFamily="34" charset="0"/>
              <a:buChar char="•"/>
            </a:pPr>
            <a:r>
              <a:rPr lang="cs-CZ" sz="2800" dirty="0">
                <a:solidFill>
                  <a:srgbClr val="002060"/>
                </a:solidFill>
              </a:rPr>
              <a:t>Сложност на дейностите в училище: В зависимост от това колко добре учениците са разбрали материала и изпълнили задачите от предишния час.</a:t>
            </a:r>
            <a:endParaRPr sz="2800" dirty="0">
              <a:solidFill>
                <a:srgbClr val="002060"/>
              </a:solidFill>
            </a:endParaRPr>
          </a:p>
          <a:p>
            <a:pPr marL="342900" indent="-342900">
              <a:buSzPct val="100000"/>
              <a:buFont typeface="Arial" panose="020B0604020202020204" pitchFamily="34" charset="0"/>
              <a:buChar char="•"/>
            </a:pPr>
            <a:r>
              <a:rPr lang="cs-CZ" sz="2800" dirty="0">
                <a:solidFill>
                  <a:srgbClr val="002060"/>
                </a:solidFill>
              </a:rPr>
              <a:t>Подход към материала: Какъв в правилният подход, който ще ви помогне да разберете материала и да изпълните поставените ви задачи?</a:t>
            </a:r>
            <a:endParaRPr sz="2800" dirty="0">
              <a:solidFill>
                <a:srgbClr val="002060"/>
              </a:solidFill>
            </a:endParaRPr>
          </a:p>
          <a:p>
            <a:pPr marL="342900" indent="-342900">
              <a:buSzPct val="100000"/>
              <a:buFont typeface="Arial" panose="020B0604020202020204" pitchFamily="34" charset="0"/>
              <a:buChar char="•"/>
            </a:pPr>
            <a:r>
              <a:rPr lang="cs-CZ" sz="2800" dirty="0">
                <a:solidFill>
                  <a:srgbClr val="002060"/>
                </a:solidFill>
              </a:rPr>
              <a:t>Самооценка: дисциплина, управление и контрол върху дейностите.</a:t>
            </a:r>
          </a:p>
          <a:p>
            <a:pPr marL="342900" indent="-342900">
              <a:buSzPct val="100000"/>
              <a:buFont typeface="Arial" panose="020B0604020202020204" pitchFamily="34" charset="0"/>
              <a:buChar char="•"/>
            </a:pPr>
            <a:r>
              <a:rPr lang="cs-CZ" sz="2800" dirty="0">
                <a:solidFill>
                  <a:srgbClr val="002060"/>
                </a:solidFill>
              </a:rPr>
              <a:t>Индивидуален подход: Индивидуална оценка и управление.</a:t>
            </a:r>
            <a:endParaRPr sz="2800" dirty="0">
              <a:solidFill>
                <a:srgbClr val="002060"/>
              </a:solidFill>
            </a:endParaRPr>
          </a:p>
        </p:txBody>
      </p:sp>
    </p:spTree>
    <p:extLst>
      <p:ext uri="{BB962C8B-B14F-4D97-AF65-F5344CB8AC3E}">
        <p14:creationId xmlns:p14="http://schemas.microsoft.com/office/powerpoint/2010/main" val="422836626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FAFEDBA9-8232-46EB-B435-372FD91950AE}"/>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661739D2-11F9-42BA-A045-07F1C81794BD}"/>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04" name="Shape 104"/>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08" name="Shape 108"/>
          <p:cNvSpPr/>
          <p:nvPr/>
        </p:nvSpPr>
        <p:spPr>
          <a:xfrm>
            <a:off x="748072" y="2191194"/>
            <a:ext cx="11198505" cy="200054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502057" lvl="0" indent="-502057">
              <a:buClr>
                <a:srgbClr val="002060"/>
              </a:buClr>
              <a:buSzPct val="100000"/>
              <a:buAutoNum type="arabicPeriod"/>
            </a:pPr>
            <a:r>
              <a:rPr lang="cs-CZ" sz="2600" dirty="0">
                <a:solidFill>
                  <a:srgbClr val="002060"/>
                </a:solidFill>
              </a:rPr>
              <a:t>Прочетете внимателно теоретичната част за учителя.</a:t>
            </a:r>
            <a:endParaRPr sz="2600" dirty="0">
              <a:solidFill>
                <a:srgbClr val="002060"/>
              </a:solidFill>
            </a:endParaRPr>
          </a:p>
          <a:p>
            <a:pPr lvl="0"/>
            <a:endParaRPr sz="2600" dirty="0">
              <a:solidFill>
                <a:srgbClr val="002060"/>
              </a:solidFill>
            </a:endParaRPr>
          </a:p>
          <a:p>
            <a:pPr marL="502057" lvl="0" indent="-502057">
              <a:buClr>
                <a:srgbClr val="002060"/>
              </a:buClr>
              <a:buSzPct val="100000"/>
              <a:buAutoNum type="arabicPeriod" startAt="2"/>
            </a:pPr>
            <a:r>
              <a:rPr lang="cs-CZ" sz="2600" dirty="0">
                <a:solidFill>
                  <a:srgbClr val="002060"/>
                </a:solidFill>
              </a:rPr>
              <a:t>Ако имате въпроси, потърсете повече материали в уебсайта на проекта (project-stars.com) или на други интернет страници.</a:t>
            </a:r>
            <a:br>
              <a:rPr lang="cs-CZ" sz="2600" dirty="0">
                <a:solidFill>
                  <a:srgbClr val="002060"/>
                </a:solidFill>
              </a:rPr>
            </a:br>
            <a:r>
              <a:rPr sz="2600" dirty="0">
                <a:solidFill>
                  <a:srgbClr val="002060"/>
                </a:solidFill>
              </a:rPr>
              <a:t> </a:t>
            </a:r>
          </a:p>
          <a:p>
            <a:pPr lvl="0"/>
            <a:r>
              <a:rPr sz="2600" dirty="0">
                <a:solidFill>
                  <a:srgbClr val="002060"/>
                </a:solidFill>
              </a:rPr>
              <a:t>	</a:t>
            </a:r>
            <a:r>
              <a:rPr lang="cs-CZ" sz="2600" dirty="0">
                <a:solidFill>
                  <a:srgbClr val="F22D25"/>
                </a:solidFill>
              </a:rPr>
              <a:t>Внимание! Убедете се, че източниците са достоверни!</a:t>
            </a:r>
            <a:endParaRPr sz="2600" dirty="0">
              <a:solidFill>
                <a:srgbClr val="F22D25"/>
              </a:solidFill>
            </a:endParaRPr>
          </a:p>
        </p:txBody>
      </p:sp>
      <p:sp>
        <p:nvSpPr>
          <p:cNvPr id="9" name="Shape 114">
            <a:extLst>
              <a:ext uri="{FF2B5EF4-FFF2-40B4-BE49-F238E27FC236}">
                <a16:creationId xmlns:a16="http://schemas.microsoft.com/office/drawing/2014/main" id="{C62839CD-CF2A-4145-ADA6-6B29B2B191F0}"/>
              </a:ext>
            </a:extLst>
          </p:cNvPr>
          <p:cNvSpPr/>
          <p:nvPr/>
        </p:nvSpPr>
        <p:spPr>
          <a:xfrm>
            <a:off x="-6762"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dirty="0"/>
              <a:t>  </a:t>
            </a:r>
            <a:r>
              <a:rPr sz="4400" u="sng">
                <a:solidFill>
                  <a:srgbClr val="002060"/>
                </a:solidFill>
              </a:rPr>
              <a:t> </a:t>
            </a:r>
            <a:r>
              <a:rPr lang="sk-SK" sz="4400" u="sng" dirty="0">
                <a:solidFill>
                  <a:srgbClr val="002060"/>
                </a:solidFill>
              </a:rPr>
              <a:t>Как да подходим към материала 1</a:t>
            </a:r>
            <a:endParaRPr sz="4400" u="sng" dirty="0">
              <a:solidFill>
                <a:srgbClr val="002060"/>
              </a:solidFill>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850D3BD7-257A-462D-8479-26DD74A2234C}"/>
              </a:ext>
            </a:extLst>
          </p:cNvPr>
          <p:cNvPicPr/>
          <p:nvPr/>
        </p:nvPicPr>
        <p:blipFill rotWithShape="1">
          <a:blip r:embed="rId3"/>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1A32783-570E-4B76-A4B2-FB883A2295C5}"/>
              </a:ext>
            </a:extLst>
          </p:cNvPr>
          <p:cNvPicPr/>
          <p:nvPr/>
        </p:nvPicPr>
        <p:blipFill rotWithShape="1">
          <a:blip r:embed="rId4"/>
          <a:srcRect t="8893" b="13838"/>
          <a:stretch/>
        </p:blipFill>
        <p:spPr>
          <a:xfrm>
            <a:off x="1254255" y="0"/>
            <a:ext cx="9683489" cy="1101784"/>
          </a:xfrm>
          <a:prstGeom prst="rect">
            <a:avLst/>
          </a:prstGeom>
          <a:ln w="12700">
            <a:miter lim="400000"/>
          </a:ln>
        </p:spPr>
      </p:pic>
      <p:sp>
        <p:nvSpPr>
          <p:cNvPr id="503" name="Shape 503"/>
          <p:cNvSpPr/>
          <p:nvPr/>
        </p:nvSpPr>
        <p:spPr>
          <a:xfrm>
            <a:off x="-6761" y="5572490"/>
            <a:ext cx="12198761" cy="231141"/>
          </a:xfrm>
          <a:prstGeom prst="rect">
            <a:avLst/>
          </a:prstGeom>
          <a:solidFill>
            <a:srgbClr val="ED7D31"/>
          </a:solidFill>
          <a:ln w="127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506" name="Shape 506"/>
          <p:cNvSpPr/>
          <p:nvPr/>
        </p:nvSpPr>
        <p:spPr>
          <a:xfrm>
            <a:off x="249958" y="935384"/>
            <a:ext cx="11685322" cy="5847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ctr">
              <a:defRPr sz="4400" u="sng">
                <a:solidFill>
                  <a:srgbClr val="002060"/>
                </a:solidFill>
              </a:defRPr>
            </a:lvl1pPr>
          </a:lstStyle>
          <a:p>
            <a:pPr lvl="0">
              <a:defRPr sz="1800" u="none">
                <a:solidFill>
                  <a:srgbClr val="000000"/>
                </a:solidFill>
              </a:defRPr>
            </a:pPr>
            <a:r>
              <a:rPr lang="cs-CZ" sz="3800" u="sng" dirty="0">
                <a:solidFill>
                  <a:srgbClr val="002060"/>
                </a:solidFill>
              </a:rPr>
              <a:t>Заключения, проверка на резултатите 2</a:t>
            </a:r>
          </a:p>
        </p:txBody>
      </p:sp>
      <p:sp>
        <p:nvSpPr>
          <p:cNvPr id="507" name="Shape 507"/>
          <p:cNvSpPr/>
          <p:nvPr/>
        </p:nvSpPr>
        <p:spPr>
          <a:xfrm>
            <a:off x="249958" y="1639144"/>
            <a:ext cx="11685322" cy="4001095"/>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marL="457200" lvl="0" indent="-457200">
              <a:buFont typeface="Arial" panose="020B0604020202020204" pitchFamily="34" charset="0"/>
              <a:buChar char="•"/>
            </a:pPr>
            <a:r>
              <a:rPr lang="cs-CZ" sz="2600" dirty="0">
                <a:solidFill>
                  <a:srgbClr val="002060"/>
                </a:solidFill>
              </a:rPr>
              <a:t>Подготовка: Ясни и добре дефинирани уроци и упражнения. Ако разбират добре крайната цел, учениците могат да използват по-леки и ефективни подходи за изпълнение на определена</a:t>
            </a:r>
            <a:r>
              <a:rPr lang="bg-BG" sz="2600" dirty="0">
                <a:solidFill>
                  <a:srgbClr val="002060"/>
                </a:solidFill>
              </a:rPr>
              <a:t>та</a:t>
            </a:r>
            <a:r>
              <a:rPr lang="cs-CZ" sz="2600" dirty="0">
                <a:solidFill>
                  <a:srgbClr val="002060"/>
                </a:solidFill>
              </a:rPr>
              <a:t> им задача / подготвяне на необходимия за това материал.</a:t>
            </a:r>
            <a:r>
              <a:rPr sz="2600" dirty="0">
                <a:solidFill>
                  <a:srgbClr val="002060"/>
                </a:solidFill>
              </a:rPr>
              <a:t>  </a:t>
            </a:r>
          </a:p>
          <a:p>
            <a:pPr marL="457200" lvl="0" indent="-457200">
              <a:buFont typeface="Arial" panose="020B0604020202020204" pitchFamily="34" charset="0"/>
              <a:buChar char="•"/>
            </a:pPr>
            <a:r>
              <a:rPr lang="cs-CZ" sz="2600" dirty="0">
                <a:solidFill>
                  <a:srgbClr val="002060"/>
                </a:solidFill>
              </a:rPr>
              <a:t>Проверка: Как направих това? Индивидуална оценка и обратна връзка от учителя към ученика относно работата на ученика, която е конкретно свързана с постигането на определената </a:t>
            </a:r>
            <a:r>
              <a:rPr lang="bg-BG" sz="2600" dirty="0">
                <a:solidFill>
                  <a:srgbClr val="002060"/>
                </a:solidFill>
              </a:rPr>
              <a:t>цел </a:t>
            </a:r>
            <a:r>
              <a:rPr lang="cs-CZ" sz="2600" dirty="0">
                <a:solidFill>
                  <a:srgbClr val="002060"/>
                </a:solidFill>
              </a:rPr>
              <a:t>на ученика. Предоставете информация за напредъка на ученика (или липсата на такъв) и предоставете инструкции на ученика, които да му помогнат </a:t>
            </a:r>
            <a:r>
              <a:rPr lang="bg-BG" sz="2600" dirty="0">
                <a:solidFill>
                  <a:srgbClr val="002060"/>
                </a:solidFill>
              </a:rPr>
              <a:t>за </a:t>
            </a:r>
            <a:r>
              <a:rPr lang="cs-CZ" sz="2600">
                <a:solidFill>
                  <a:srgbClr val="002060"/>
                </a:solidFill>
              </a:rPr>
              <a:t>постигането </a:t>
            </a:r>
            <a:r>
              <a:rPr lang="cs-CZ" sz="2600" dirty="0">
                <a:solidFill>
                  <a:srgbClr val="002060"/>
                </a:solidFill>
              </a:rPr>
              <a:t>на </a:t>
            </a:r>
            <a:r>
              <a:rPr lang="cs-CZ" sz="2600">
                <a:solidFill>
                  <a:srgbClr val="002060"/>
                </a:solidFill>
              </a:rPr>
              <a:t>желаните цели </a:t>
            </a:r>
            <a:r>
              <a:rPr lang="cs-CZ" sz="2600" dirty="0">
                <a:solidFill>
                  <a:srgbClr val="002060"/>
                </a:solidFill>
              </a:rPr>
              <a:t>и очакваното ниво</a:t>
            </a:r>
            <a:r>
              <a:rPr lang="cs-CZ" sz="2600" b="1" dirty="0">
                <a:solidFill>
                  <a:srgbClr val="002060"/>
                </a:solidFill>
              </a:rPr>
              <a:t>.</a:t>
            </a:r>
            <a:endParaRPr sz="2600" dirty="0">
              <a:solidFill>
                <a:srgbClr val="002060"/>
              </a:solidFill>
            </a:endParaRPr>
          </a:p>
        </p:txBody>
      </p:sp>
    </p:spTree>
    <p:extLst>
      <p:ext uri="{BB962C8B-B14F-4D97-AF65-F5344CB8AC3E}">
        <p14:creationId xmlns:p14="http://schemas.microsoft.com/office/powerpoint/2010/main" val="14745430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57766CD6-1A30-4EC7-9007-558110A5F9D7}"/>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D2AFB0D9-C260-4509-8235-3A828CA36B4C}"/>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0" name="Shape 110"/>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13" name="Shape 113"/>
          <p:cNvSpPr/>
          <p:nvPr/>
        </p:nvSpPr>
        <p:spPr>
          <a:xfrm>
            <a:off x="668185" y="2181619"/>
            <a:ext cx="11198506" cy="31085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buClr>
                <a:srgbClr val="002163"/>
              </a:buClr>
            </a:pPr>
            <a:r>
              <a:rPr lang="cs-CZ" sz="2600" dirty="0">
                <a:solidFill>
                  <a:srgbClr val="002163"/>
                </a:solidFill>
              </a:rPr>
              <a:t>При подготовка на теоретичната част:</a:t>
            </a:r>
          </a:p>
          <a:p>
            <a:pPr lvl="0"/>
            <a:r>
              <a:rPr lang="cs-CZ" sz="2200" dirty="0">
                <a:solidFill>
                  <a:srgbClr val="002060"/>
                </a:solidFill>
              </a:rPr>
              <a:t>Материалът, посветен на обектите </a:t>
            </a:r>
            <a:r>
              <a:rPr lang="bg-BG" sz="2200" dirty="0">
                <a:solidFill>
                  <a:srgbClr val="002060"/>
                </a:solidFill>
              </a:rPr>
              <a:t>от</a:t>
            </a:r>
            <a:r>
              <a:rPr lang="cs-CZ" sz="2200" dirty="0">
                <a:solidFill>
                  <a:srgbClr val="002060"/>
                </a:solidFill>
              </a:rPr>
              <a:t> Слънчевата система е обширен (поради големия брой обекти, намиращи се в Слънчевата система) и само от учителя зависи коя част от него ще избере.  Той се фокусира само върху основните обекти - планети, планети-джуджета и малки тела в Слънчевата система. Теоретичната част съдържа описание на обектите и техните характерни свойства. Дейностите са различни - практически дейности на учениците при създаване на различни модели (планети, траектории), моделиране на движението на телата и/или отклонение от тях, както и дейности, насочени към изчисляване на различни параметри (енергия, ъглов размер, разстояние, скорост, сила).</a:t>
            </a:r>
          </a:p>
        </p:txBody>
      </p:sp>
      <p:sp>
        <p:nvSpPr>
          <p:cNvPr id="114" name="Shape 114"/>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dirty="0"/>
              <a:t>  </a:t>
            </a:r>
            <a:r>
              <a:rPr sz="4400" u="sng">
                <a:solidFill>
                  <a:srgbClr val="002060"/>
                </a:solidFill>
              </a:rPr>
              <a:t> </a:t>
            </a:r>
            <a:r>
              <a:rPr lang="sk-SK" sz="4400" u="sng" dirty="0">
                <a:solidFill>
                  <a:srgbClr val="002060"/>
                </a:solidFill>
              </a:rPr>
              <a:t>Как да подходим към материала 2</a:t>
            </a:r>
            <a:endParaRPr sz="4400" u="sng" dirty="0">
              <a:solidFill>
                <a:srgbClr val="002060"/>
              </a:solidFill>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4CEB8788-6861-4F51-902A-57CA98832C78}"/>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0C739F15-AB8A-472A-9547-7741D95343DA}"/>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16" name="Shape 116"/>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20" name="Shape 120"/>
          <p:cNvSpPr/>
          <p:nvPr/>
        </p:nvSpPr>
        <p:spPr>
          <a:xfrm>
            <a:off x="496747" y="1970566"/>
            <a:ext cx="11198506" cy="3447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3"/>
            </a:pPr>
            <a:r>
              <a:rPr lang="cs-CZ" sz="2200" dirty="0">
                <a:solidFill>
                  <a:srgbClr val="002060"/>
                </a:solidFill>
              </a:rPr>
              <a:t>Прочетете внимателно практическите упражнения и  отговорите към тях.</a:t>
            </a:r>
            <a:endParaRPr sz="2200" dirty="0">
              <a:solidFill>
                <a:srgbClr val="002060"/>
              </a:solidFill>
            </a:endParaRPr>
          </a:p>
          <a:p>
            <a:pPr lvl="0"/>
            <a:endParaRPr sz="2400" dirty="0">
              <a:solidFill>
                <a:srgbClr val="002060"/>
              </a:solidFill>
            </a:endParaRPr>
          </a:p>
          <a:p>
            <a:pPr marL="457200" lvl="0" indent="-457200">
              <a:buClr>
                <a:srgbClr val="002060"/>
              </a:buClr>
              <a:buSzPct val="100000"/>
              <a:buFont typeface="+mj-lt"/>
              <a:buAutoNum type="arabicPeriod" startAt="4"/>
            </a:pPr>
            <a:r>
              <a:rPr lang="cs-CZ" sz="2200" dirty="0">
                <a:solidFill>
                  <a:srgbClr val="002060"/>
                </a:solidFill>
              </a:rPr>
              <a:t>Ако имате въпроси, потърсете отговор в допълнителните материали и/или в страницата на проекта (project-stars.com) или на други интернет страници. Внимание! Убедете се, че източниците са достоверни!</a:t>
            </a:r>
            <a:br>
              <a:rPr lang="cs-CZ" sz="2200" dirty="0">
                <a:solidFill>
                  <a:srgbClr val="002060"/>
                </a:solidFill>
              </a:rPr>
            </a:br>
            <a:endParaRPr sz="2400" dirty="0">
              <a:solidFill>
                <a:srgbClr val="002163"/>
              </a:solidFill>
            </a:endParaRPr>
          </a:p>
          <a:p>
            <a:pPr marL="457200" lvl="0" indent="-457200">
              <a:buClr>
                <a:srgbClr val="002163"/>
              </a:buClr>
              <a:buSzPct val="100000"/>
              <a:buFont typeface="+mj-lt"/>
              <a:buAutoNum type="arabicPeriod" startAt="5"/>
            </a:pPr>
            <a:r>
              <a:rPr lang="cs-CZ" sz="2200" dirty="0">
                <a:solidFill>
                  <a:srgbClr val="002163"/>
                </a:solidFill>
              </a:rPr>
              <a:t>В зависимост от теоретичната част, подберете практически упражнения за илюстриране на материала. Може да потърсите други упражнения в допълнителните материали и/или в страницата на проекта (project-stars.com) или на други интернет страници. Внимание! Убедете се, че източниците са достоверни!</a:t>
            </a:r>
            <a:endParaRPr lang="cs-CZ" sz="2200" dirty="0">
              <a:solidFill>
                <a:srgbClr val="F22D25"/>
              </a:solidFill>
            </a:endParaRPr>
          </a:p>
        </p:txBody>
      </p:sp>
      <p:sp>
        <p:nvSpPr>
          <p:cNvPr id="9" name="Shape 114">
            <a:extLst>
              <a:ext uri="{FF2B5EF4-FFF2-40B4-BE49-F238E27FC236}">
                <a16:creationId xmlns:a16="http://schemas.microsoft.com/office/drawing/2014/main" id="{17C274E4-3DE8-4357-B821-416555839368}"/>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lang="cs-CZ" dirty="0"/>
              <a:t> </a:t>
            </a:r>
            <a:r>
              <a:rPr sz="4400" u="sng">
                <a:solidFill>
                  <a:srgbClr val="002060"/>
                </a:solidFill>
              </a:rPr>
              <a:t> </a:t>
            </a:r>
            <a:r>
              <a:rPr lang="sk-SK" sz="4400" u="sng" dirty="0">
                <a:solidFill>
                  <a:srgbClr val="002060"/>
                </a:solidFill>
              </a:rPr>
              <a:t>Как да подходим към материала 3</a:t>
            </a:r>
            <a:endParaRPr sz="4400" u="sng" dirty="0">
              <a:solidFill>
                <a:srgbClr val="002060"/>
              </a:solidFill>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p:nvPr/>
        </p:nvSpPr>
        <p:spPr>
          <a:xfrm>
            <a:off x="-6761" y="5572490"/>
            <a:ext cx="12198761" cy="13970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26" name="Shape 126"/>
          <p:cNvSpPr/>
          <p:nvPr/>
        </p:nvSpPr>
        <p:spPr>
          <a:xfrm>
            <a:off x="496747" y="1895860"/>
            <a:ext cx="11198506" cy="338554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457200" lvl="0" indent="-457200">
              <a:buClr>
                <a:srgbClr val="002060"/>
              </a:buClr>
              <a:buSzPct val="100000"/>
              <a:buFont typeface="+mj-lt"/>
              <a:buAutoNum type="arabicPeriod" startAt="6"/>
            </a:pPr>
            <a:r>
              <a:rPr lang="cs-CZ" sz="2200" dirty="0">
                <a:solidFill>
                  <a:srgbClr val="002060"/>
                </a:solidFill>
              </a:rPr>
              <a:t>Имайте предвид, че за някои от упражненията се изискват допълнителни материали, които едва ли са </a:t>
            </a:r>
            <a:r>
              <a:rPr lang="bg-BG" sz="2200" dirty="0">
                <a:solidFill>
                  <a:srgbClr val="002060"/>
                </a:solidFill>
              </a:rPr>
              <a:t>налични</a:t>
            </a:r>
            <a:r>
              <a:rPr lang="cs-CZ" sz="2200" dirty="0">
                <a:solidFill>
                  <a:srgbClr val="002060"/>
                </a:solidFill>
              </a:rPr>
              <a:t> в класната стая. За тях е необходимо да се подготвите предварително - или вие да ги предоставите на учениците, или да предупредите учениците да си ги набавят!</a:t>
            </a:r>
            <a:endParaRPr sz="2200" dirty="0">
              <a:solidFill>
                <a:srgbClr val="002060"/>
              </a:solidFill>
            </a:endParaRPr>
          </a:p>
          <a:p>
            <a:pPr marL="457200" lvl="0" indent="-457200">
              <a:buClr>
                <a:srgbClr val="002060"/>
              </a:buClr>
              <a:buSzPct val="100000"/>
              <a:buFont typeface="+mj-lt"/>
              <a:buAutoNum type="arabicPeriod" startAt="7"/>
            </a:pPr>
            <a:r>
              <a:rPr lang="cs-CZ" sz="2200" dirty="0">
                <a:solidFill>
                  <a:srgbClr val="002060"/>
                </a:solidFill>
              </a:rPr>
              <a:t>Препоръчваме да изпробвате избраните упражнения и да направите собствена преценка за сложността и необходимото за изпълнение време.  Ако прецените, можете да правите промени, съкращения, улеснения и т.н. в упражненията, стига това да не нарушава физическия смисъл на заданията.</a:t>
            </a:r>
            <a:endParaRPr sz="2400" dirty="0">
              <a:solidFill>
                <a:srgbClr val="002163"/>
              </a:solidFill>
            </a:endParaRPr>
          </a:p>
          <a:p>
            <a:pPr marL="457200" lvl="0" indent="-457200">
              <a:buClr>
                <a:srgbClr val="002163"/>
              </a:buClr>
              <a:buSzPct val="100000"/>
              <a:buFont typeface="+mj-lt"/>
              <a:buAutoNum type="arabicPeriod" startAt="8"/>
            </a:pPr>
            <a:r>
              <a:rPr lang="cs-CZ" sz="2200" dirty="0">
                <a:solidFill>
                  <a:srgbClr val="002163"/>
                </a:solidFill>
              </a:rPr>
              <a:t>По ваша преценка, можете да дадете някои от упражненията (или част от тях) за домашно - да се направи предварителна подготовка, или да се довърши вкъщи. </a:t>
            </a:r>
            <a:endParaRPr sz="2200" dirty="0">
              <a:solidFill>
                <a:srgbClr val="002163"/>
              </a:solidFill>
            </a:endParaRPr>
          </a:p>
        </p:txBody>
      </p:sp>
      <p:sp>
        <p:nvSpPr>
          <p:cNvPr id="7" name="Shape 114">
            <a:extLst>
              <a:ext uri="{FF2B5EF4-FFF2-40B4-BE49-F238E27FC236}">
                <a16:creationId xmlns:a16="http://schemas.microsoft.com/office/drawing/2014/main" id="{4FF6AEB2-B1EB-48CA-89F9-0BEA488A7F26}"/>
              </a:ext>
            </a:extLst>
          </p:cNvPr>
          <p:cNvSpPr/>
          <p:nvPr/>
        </p:nvSpPr>
        <p:spPr>
          <a:xfrm>
            <a:off x="-6761" y="1101784"/>
            <a:ext cx="12198761" cy="67710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spAutoFit/>
          </a:bodyPr>
          <a:lstStyle>
            <a:lvl1pPr algn="ctr">
              <a:defRPr sz="4400" u="sng">
                <a:solidFill>
                  <a:srgbClr val="002060"/>
                </a:solidFill>
              </a:defRPr>
            </a:lvl1pPr>
          </a:lstStyle>
          <a:p>
            <a:pPr lvl="0">
              <a:defRPr sz="1800" u="none">
                <a:solidFill>
                  <a:srgbClr val="000000"/>
                </a:solidFill>
              </a:defRPr>
            </a:pPr>
            <a:r>
              <a:rPr sz="4400" u="sng">
                <a:solidFill>
                  <a:srgbClr val="002060"/>
                </a:solidFill>
              </a:rPr>
              <a:t> </a:t>
            </a:r>
            <a:r>
              <a:rPr lang="sk-SK" sz="4400" u="sng" dirty="0">
                <a:solidFill>
                  <a:srgbClr val="002060"/>
                </a:solidFill>
              </a:rPr>
              <a:t>Как да подходим към материала 4</a:t>
            </a:r>
            <a:endParaRPr sz="4400" u="sng" dirty="0">
              <a:solidFill>
                <a:srgbClr val="002060"/>
              </a:solidFill>
            </a:endParaRPr>
          </a:p>
        </p:txBody>
      </p:sp>
      <p:pic>
        <p:nvPicPr>
          <p:cNvPr id="8" name="image2.jpg">
            <a:extLst>
              <a:ext uri="{FF2B5EF4-FFF2-40B4-BE49-F238E27FC236}">
                <a16:creationId xmlns:a16="http://schemas.microsoft.com/office/drawing/2014/main" id="{D6DA53BC-1A43-4671-9D80-69E6DB3E3E86}"/>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9" name="image1.png">
            <a:extLst>
              <a:ext uri="{FF2B5EF4-FFF2-40B4-BE49-F238E27FC236}">
                <a16:creationId xmlns:a16="http://schemas.microsoft.com/office/drawing/2014/main" id="{D8D5E18E-20A1-4D31-BBD7-E0497C007662}"/>
              </a:ext>
            </a:extLst>
          </p:cNvPr>
          <p:cNvPicPr/>
          <p:nvPr/>
        </p:nvPicPr>
        <p:blipFill rotWithShape="1">
          <a:blip r:embed="rId3"/>
          <a:srcRect t="8893" b="13838"/>
          <a:stretch/>
        </p:blipFill>
        <p:spPr>
          <a:xfrm>
            <a:off x="1254255" y="0"/>
            <a:ext cx="9683489" cy="1101784"/>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2.jpg">
            <a:extLst>
              <a:ext uri="{FF2B5EF4-FFF2-40B4-BE49-F238E27FC236}">
                <a16:creationId xmlns:a16="http://schemas.microsoft.com/office/drawing/2014/main" id="{D8A46CFB-C2C3-482B-8175-3780BFCF28FA}"/>
              </a:ext>
            </a:extLst>
          </p:cNvPr>
          <p:cNvPicPr/>
          <p:nvPr/>
        </p:nvPicPr>
        <p:blipFill rotWithShape="1">
          <a:blip r:embed="rId2"/>
          <a:srcRect t="14594" b="20007"/>
          <a:stretch/>
        </p:blipFill>
        <p:spPr>
          <a:xfrm>
            <a:off x="1587482" y="5821509"/>
            <a:ext cx="9032870" cy="1036491"/>
          </a:xfrm>
          <a:prstGeom prst="rect">
            <a:avLst/>
          </a:prstGeom>
          <a:ln w="12700">
            <a:miter lim="400000"/>
          </a:ln>
        </p:spPr>
      </p:pic>
      <p:pic>
        <p:nvPicPr>
          <p:cNvPr id="8" name="image1.png">
            <a:extLst>
              <a:ext uri="{FF2B5EF4-FFF2-40B4-BE49-F238E27FC236}">
                <a16:creationId xmlns:a16="http://schemas.microsoft.com/office/drawing/2014/main" id="{9B96CC1A-5494-47C6-BD7F-49BB45CFCFC2}"/>
              </a:ext>
            </a:extLst>
          </p:cNvPr>
          <p:cNvPicPr/>
          <p:nvPr/>
        </p:nvPicPr>
        <p:blipFill rotWithShape="1">
          <a:blip r:embed="rId3"/>
          <a:srcRect t="8893" b="13838"/>
          <a:stretch/>
        </p:blipFill>
        <p:spPr>
          <a:xfrm>
            <a:off x="1254255" y="0"/>
            <a:ext cx="9683489" cy="1101784"/>
          </a:xfrm>
          <a:prstGeom prst="rect">
            <a:avLst/>
          </a:prstGeom>
          <a:ln w="12700">
            <a:miter lim="400000"/>
          </a:ln>
        </p:spPr>
      </p:pic>
      <p:sp>
        <p:nvSpPr>
          <p:cNvPr id="128" name="Shape 128"/>
          <p:cNvSpPr/>
          <p:nvPr/>
        </p:nvSpPr>
        <p:spPr>
          <a:xfrm>
            <a:off x="-6761" y="5572490"/>
            <a:ext cx="12198761" cy="231141"/>
          </a:xfrm>
          <a:prstGeom prst="rect">
            <a:avLst/>
          </a:prstGeom>
          <a:solidFill>
            <a:srgbClr val="ED7D31"/>
          </a:solidFill>
          <a:ln w="12700">
            <a:miter lim="400000"/>
          </a:ln>
          <a:extLst>
            <a:ext uri="{C572A759-6A51-4108-AA02-DFA0A04FC94B}">
              <ma14:wrappingTextBoxFlag xmlns:ma14="http://schemas.microsoft.com/office/mac/drawingml/2011/main" xmlns="" val="1"/>
            </a:ext>
          </a:extLst>
        </p:spPr>
        <p:txBody>
          <a:bodyPr lIns="0" tIns="0" rIns="0" bIns="0">
            <a:spAutoFit/>
          </a:bodyPr>
          <a:lstStyle>
            <a:lvl1pPr>
              <a:lnSpc>
                <a:spcPct val="107000"/>
              </a:lnSpc>
              <a:spcBef>
                <a:spcPts val="800"/>
              </a:spcBef>
              <a:defRPr sz="900">
                <a:latin typeface="Verdana"/>
                <a:ea typeface="Verdana"/>
                <a:cs typeface="Verdana"/>
                <a:sym typeface="Verdana"/>
              </a:defRPr>
            </a:lvl1pPr>
          </a:lstStyle>
          <a:p>
            <a:pPr lvl="0">
              <a:defRPr sz="1800"/>
            </a:pPr>
            <a:r>
              <a:rPr sz="900"/>
              <a:t>Настоящата публикация отразява единствено представите на авторите и нито Словашката Национална агенция, нито Европейската комисия носят отговорност за използването по какъвто и да е начин на съдържащата се в нея информация.</a:t>
            </a:r>
          </a:p>
        </p:txBody>
      </p:sp>
      <p:sp>
        <p:nvSpPr>
          <p:cNvPr id="131" name="Shape 131"/>
          <p:cNvSpPr/>
          <p:nvPr/>
        </p:nvSpPr>
        <p:spPr>
          <a:xfrm>
            <a:off x="-6763" y="1054369"/>
            <a:ext cx="12198761"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ctr">
              <a:defRPr sz="4400" u="sng">
                <a:solidFill>
                  <a:srgbClr val="002060"/>
                </a:solidFill>
              </a:defRPr>
            </a:lvl1pPr>
          </a:lstStyle>
          <a:p>
            <a:pPr lvl="0">
              <a:defRPr sz="1800" u="none">
                <a:solidFill>
                  <a:srgbClr val="000000"/>
                </a:solidFill>
              </a:defRPr>
            </a:pPr>
            <a:r>
              <a:rPr lang="cs-CZ" sz="4400" u="sng" dirty="0" err="1">
                <a:solidFill>
                  <a:srgbClr val="002060"/>
                </a:solidFill>
              </a:rPr>
              <a:t>Модул 5a – съдържание:</a:t>
            </a:r>
          </a:p>
        </p:txBody>
      </p:sp>
      <p:sp>
        <p:nvSpPr>
          <p:cNvPr id="132" name="Shape 132"/>
          <p:cNvSpPr/>
          <p:nvPr/>
        </p:nvSpPr>
        <p:spPr>
          <a:xfrm>
            <a:off x="249956" y="1823810"/>
            <a:ext cx="11685322" cy="34163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r>
              <a:rPr lang="cs-CZ" sz="3600" dirty="0">
                <a:solidFill>
                  <a:srgbClr val="002060"/>
                </a:solidFill>
              </a:rPr>
              <a:t>5a.1 Планети</a:t>
            </a:r>
            <a:endParaRPr sz="3600" dirty="0">
              <a:solidFill>
                <a:srgbClr val="002060"/>
              </a:solidFill>
            </a:endParaRPr>
          </a:p>
          <a:p>
            <a:pPr lvl="1"/>
            <a:r>
              <a:rPr sz="2800" dirty="0">
                <a:solidFill>
                  <a:srgbClr val="002060"/>
                </a:solidFill>
              </a:rPr>
              <a:t>	</a:t>
            </a:r>
            <a:r>
              <a:rPr lang="cs-CZ" sz="2800" dirty="0">
                <a:solidFill>
                  <a:srgbClr val="002060"/>
                </a:solidFill>
              </a:rPr>
              <a:t>Модели на планетите, орбита на Земята около Слънцето, разстояния и размери на планетите.</a:t>
            </a:r>
            <a:endParaRPr sz="2200" dirty="0">
              <a:solidFill>
                <a:srgbClr val="002060"/>
              </a:solidFill>
            </a:endParaRPr>
          </a:p>
          <a:p>
            <a:pPr lvl="0"/>
            <a:r>
              <a:rPr lang="cs-CZ" sz="3600" dirty="0">
                <a:solidFill>
                  <a:srgbClr val="002060"/>
                </a:solidFill>
              </a:rPr>
              <a:t>5a.2 Планети-джуджета</a:t>
            </a:r>
            <a:endParaRPr sz="3600" dirty="0">
              <a:solidFill>
                <a:srgbClr val="002060"/>
              </a:solidFill>
            </a:endParaRPr>
          </a:p>
          <a:p>
            <a:pPr lvl="1"/>
            <a:r>
              <a:rPr sz="2800" dirty="0">
                <a:solidFill>
                  <a:srgbClr val="002060"/>
                </a:solidFill>
              </a:rPr>
              <a:t>	</a:t>
            </a:r>
            <a:r>
              <a:rPr lang="cs-CZ" sz="2800" dirty="0">
                <a:solidFill>
                  <a:srgbClr val="002060"/>
                </a:solidFill>
              </a:rPr>
              <a:t>Планети-джуджета, Церера, Плутон</a:t>
            </a:r>
          </a:p>
          <a:p>
            <a:pPr lvl="0"/>
            <a:r>
              <a:rPr lang="cs-CZ" sz="3600" dirty="0">
                <a:solidFill>
                  <a:srgbClr val="002060"/>
                </a:solidFill>
              </a:rPr>
              <a:t>5a.3 Малки тела в Слънчева система</a:t>
            </a:r>
          </a:p>
          <a:p>
            <a:pPr lvl="1"/>
            <a:r>
              <a:rPr lang="cs-CZ" sz="2800" dirty="0">
                <a:solidFill>
                  <a:srgbClr val="002060"/>
                </a:solidFill>
              </a:rPr>
              <a:t>	Комета, малка планета, метеорит, метеороидно тяло, метеор</a:t>
            </a:r>
          </a:p>
          <a:p>
            <a:pPr lvl="1"/>
            <a:endParaRPr sz="2400" dirty="0">
              <a:solidFill>
                <a:srgbClr val="002060"/>
              </a:solidFill>
            </a:endParaRPr>
          </a:p>
        </p:txBody>
      </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5B9BD5"/>
          </a:solidFill>
          <a:prstDash val="solid"/>
          <a:miter lim="800000"/>
        </a:ln>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5B9BD5"/>
          </a:solidFill>
          <a:prstDash val="solid"/>
          <a:miter lim="8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4714</TotalTime>
  <Words>6928</Words>
  <Application>Microsoft Office PowerPoint</Application>
  <PresentationFormat>Širokouhlá</PresentationFormat>
  <Paragraphs>678</Paragraphs>
  <Slides>50</Slides>
  <Notes>2</Notes>
  <HiddenSlides>0</HiddenSlides>
  <MMClips>0</MMClips>
  <ScaleCrop>false</ScaleCrop>
  <HeadingPairs>
    <vt:vector size="6" baseType="variant">
      <vt:variant>
        <vt:lpstr>Použité písma</vt:lpstr>
      </vt:variant>
      <vt:variant>
        <vt:i4>9</vt:i4>
      </vt:variant>
      <vt:variant>
        <vt:lpstr>Motív</vt:lpstr>
      </vt:variant>
      <vt:variant>
        <vt:i4>1</vt:i4>
      </vt:variant>
      <vt:variant>
        <vt:lpstr>Nadpisy snímok</vt:lpstr>
      </vt:variant>
      <vt:variant>
        <vt:i4>50</vt:i4>
      </vt:variant>
    </vt:vector>
  </HeadingPairs>
  <TitlesOfParts>
    <vt:vector size="60" baseType="lpstr">
      <vt:lpstr>Arial</vt:lpstr>
      <vt:lpstr>Avenir Roman</vt:lpstr>
      <vt:lpstr>Calibri</vt:lpstr>
      <vt:lpstr>Calibri Light</vt:lpstr>
      <vt:lpstr>Cambria Math</vt:lpstr>
      <vt:lpstr>Franklin Gothic Book</vt:lpstr>
      <vt:lpstr>Times New Roman</vt:lpstr>
      <vt:lpstr>Verdana</vt:lpstr>
      <vt:lpstr>Verdana Bold</vt:lpstr>
      <vt:lpstr>Default</vt:lpstr>
      <vt:lpstr>Prezentácia programu PowerPoint</vt:lpstr>
      <vt:lpstr>Prezentácia programu PowerPoint</vt:lpstr>
      <vt:lpstr>Модули на проекта STARS</vt:lpstr>
      <vt:lpstr>Как са структурирани модулите</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Lubka</dc:creator>
  <cp:lastModifiedBy>Andrea</cp:lastModifiedBy>
  <cp:revision>236</cp:revision>
  <dcterms:modified xsi:type="dcterms:W3CDTF">2020-10-13T20:16:12Z</dcterms:modified>
</cp:coreProperties>
</file>