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36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8" r:id="rId12"/>
    <p:sldId id="330" r:id="rId13"/>
    <p:sldId id="268" r:id="rId14"/>
    <p:sldId id="271" r:id="rId15"/>
    <p:sldId id="332" r:id="rId16"/>
    <p:sldId id="331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16" r:id="rId51"/>
    <p:sldId id="317" r:id="rId52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00000"/>
    <a:srgbClr val="CCE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52" autoAdjust="0"/>
    <p:restoredTop sz="93829" autoAdjust="0"/>
  </p:normalViewPr>
  <p:slideViewPr>
    <p:cSldViewPr snapToGrid="0">
      <p:cViewPr varScale="1">
        <p:scale>
          <a:sx n="81" d="100"/>
          <a:sy n="81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List1!$J$3:$J$14</c:f>
              <c:strCache>
                <c:ptCount val="12"/>
                <c:pt idx="0">
                  <c:v>Ceres</c:v>
                </c:pt>
                <c:pt idx="1">
                  <c:v>Pluto</c:v>
                </c:pt>
                <c:pt idx="2">
                  <c:v>Měsíc</c:v>
                </c:pt>
                <c:pt idx="3">
                  <c:v>Merkur</c:v>
                </c:pt>
                <c:pt idx="4">
                  <c:v>Mars</c:v>
                </c:pt>
                <c:pt idx="5">
                  <c:v>Venuše</c:v>
                </c:pt>
                <c:pt idx="6">
                  <c:v>Země</c:v>
                </c:pt>
                <c:pt idx="7">
                  <c:v>Uran</c:v>
                </c:pt>
                <c:pt idx="8">
                  <c:v>Neptun</c:v>
                </c:pt>
                <c:pt idx="9">
                  <c:v>Saturn</c:v>
                </c:pt>
                <c:pt idx="10">
                  <c:v>Jupiter</c:v>
                </c:pt>
                <c:pt idx="11">
                  <c:v>Slunce</c:v>
                </c:pt>
              </c:strCache>
            </c:strRef>
          </c:cat>
          <c:val>
            <c:numRef>
              <c:f>List1!$K$3:$K$14</c:f>
              <c:numCache>
                <c:formatCode>General</c:formatCode>
                <c:ptCount val="12"/>
                <c:pt idx="0">
                  <c:v>9.4000000000000004E-3</c:v>
                </c:pt>
                <c:pt idx="1">
                  <c:v>0.13</c:v>
                </c:pt>
                <c:pt idx="2">
                  <c:v>0.73</c:v>
                </c:pt>
                <c:pt idx="3">
                  <c:v>3.3</c:v>
                </c:pt>
                <c:pt idx="4">
                  <c:v>6.42</c:v>
                </c:pt>
                <c:pt idx="5">
                  <c:v>48.7</c:v>
                </c:pt>
                <c:pt idx="6">
                  <c:v>59.7</c:v>
                </c:pt>
                <c:pt idx="7">
                  <c:v>868</c:v>
                </c:pt>
                <c:pt idx="8">
                  <c:v>1020</c:v>
                </c:pt>
                <c:pt idx="9">
                  <c:v>5680</c:v>
                </c:pt>
                <c:pt idx="10">
                  <c:v>19000</c:v>
                </c:pt>
                <c:pt idx="11">
                  <c:v>19900000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5A-4821-A747-EE0C658EADA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List1!$J$3:$J$14</c:f>
              <c:strCache>
                <c:ptCount val="12"/>
                <c:pt idx="0">
                  <c:v>Ceres</c:v>
                </c:pt>
                <c:pt idx="1">
                  <c:v>Pluto</c:v>
                </c:pt>
                <c:pt idx="2">
                  <c:v>Měsíc</c:v>
                </c:pt>
                <c:pt idx="3">
                  <c:v>Merkur</c:v>
                </c:pt>
                <c:pt idx="4">
                  <c:v>Mars</c:v>
                </c:pt>
                <c:pt idx="5">
                  <c:v>Venuše</c:v>
                </c:pt>
                <c:pt idx="6">
                  <c:v>Země</c:v>
                </c:pt>
                <c:pt idx="7">
                  <c:v>Uran</c:v>
                </c:pt>
                <c:pt idx="8">
                  <c:v>Neptun</c:v>
                </c:pt>
                <c:pt idx="9">
                  <c:v>Saturn</c:v>
                </c:pt>
                <c:pt idx="10">
                  <c:v>Jupiter</c:v>
                </c:pt>
                <c:pt idx="11">
                  <c:v>Slunce</c:v>
                </c:pt>
              </c:strCache>
            </c:strRef>
          </c:cat>
          <c:val>
            <c:numRef>
              <c:f>List1!$L$3:$L$14</c:f>
              <c:numCache>
                <c:formatCode>General</c:formatCode>
                <c:ptCount val="12"/>
                <c:pt idx="0">
                  <c:v>1730</c:v>
                </c:pt>
                <c:pt idx="1">
                  <c:v>835</c:v>
                </c:pt>
                <c:pt idx="2">
                  <c:v>294</c:v>
                </c:pt>
                <c:pt idx="3">
                  <c:v>132</c:v>
                </c:pt>
                <c:pt idx="4">
                  <c:v>132</c:v>
                </c:pt>
                <c:pt idx="5">
                  <c:v>55.5</c:v>
                </c:pt>
                <c:pt idx="6">
                  <c:v>50</c:v>
                </c:pt>
                <c:pt idx="7">
                  <c:v>55.5</c:v>
                </c:pt>
                <c:pt idx="8">
                  <c:v>44</c:v>
                </c:pt>
                <c:pt idx="9">
                  <c:v>46</c:v>
                </c:pt>
                <c:pt idx="10">
                  <c:v>20</c:v>
                </c:pt>
                <c:pt idx="11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5A-4821-A747-EE0C658EA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2774160"/>
        <c:axId val="472765632"/>
      </c:barChart>
      <c:catAx>
        <c:axId val="47277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765632"/>
        <c:crossesAt val="1.0000000000000002E-3"/>
        <c:auto val="1"/>
        <c:lblAlgn val="ctr"/>
        <c:lblOffset val="100"/>
        <c:noMultiLvlLbl val="0"/>
      </c:catAx>
      <c:valAx>
        <c:axId val="47276563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77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i="1">
                <a:latin typeface="Calibri"/>
                <a:ea typeface="Calibri"/>
                <a:cs typeface="Calibri"/>
                <a:sym typeface="Calibri"/>
              </a:rPr>
              <a:t>DOI: 10.3102/003465430298487,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The Power of Feedback, John Hattie and Helen Timperley,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University of Auckland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9" name="Shape 5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i="1">
                <a:latin typeface="Calibri"/>
                <a:ea typeface="Calibri"/>
                <a:cs typeface="Calibri"/>
                <a:sym typeface="Calibri"/>
              </a:rPr>
              <a:t>DOI: 10.3102/003465430298487,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The Power of Feedback, John Hattie and Helen Timperley,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University of Auckland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spd="med"/>
  <p:txStyles>
    <p:titleStyle>
      <a:lvl1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5.xml"/><Relationship Id="rId18" Type="http://schemas.openxmlformats.org/officeDocument/2006/relationships/slide" Target="slide48.xml"/><Relationship Id="rId3" Type="http://schemas.openxmlformats.org/officeDocument/2006/relationships/image" Target="../media/image2.png"/><Relationship Id="rId7" Type="http://schemas.openxmlformats.org/officeDocument/2006/relationships/slide" Target="slide22.xml"/><Relationship Id="rId12" Type="http://schemas.openxmlformats.org/officeDocument/2006/relationships/slide" Target="slide33.xml"/><Relationship Id="rId17" Type="http://schemas.openxmlformats.org/officeDocument/2006/relationships/slide" Target="slide45.xml"/><Relationship Id="rId2" Type="http://schemas.openxmlformats.org/officeDocument/2006/relationships/image" Target="../media/image1.jpeg"/><Relationship Id="rId16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31.xml"/><Relationship Id="rId5" Type="http://schemas.openxmlformats.org/officeDocument/2006/relationships/slide" Target="slide18.xml"/><Relationship Id="rId15" Type="http://schemas.openxmlformats.org/officeDocument/2006/relationships/slide" Target="slide41.xml"/><Relationship Id="rId10" Type="http://schemas.openxmlformats.org/officeDocument/2006/relationships/slide" Target="slide28.xml"/><Relationship Id="rId4" Type="http://schemas.openxmlformats.org/officeDocument/2006/relationships/slide" Target="slide14.xml"/><Relationship Id="rId9" Type="http://schemas.openxmlformats.org/officeDocument/2006/relationships/slide" Target="slide26.xml"/><Relationship Id="rId14" Type="http://schemas.openxmlformats.org/officeDocument/2006/relationships/slide" Target="slide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roject-stars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2.jpg"/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1.png"/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-6761" y="1049639"/>
            <a:ext cx="12198761" cy="60068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50000"/>
              </a:lnSpc>
            </a:pPr>
            <a:r>
              <a:rPr sz="800">
                <a:latin typeface="Verdana Bold"/>
                <a:ea typeface="Verdana Bold"/>
                <a:cs typeface="Verdana Bold"/>
                <a:sym typeface="Verdana Bold"/>
              </a:rPr>
              <a:t>Project:</a:t>
            </a:r>
            <a:r>
              <a:rPr sz="800">
                <a:latin typeface="Verdana"/>
                <a:ea typeface="Verdana"/>
                <a:cs typeface="Verdana"/>
                <a:sym typeface="Verdana"/>
              </a:rPr>
              <a:t> STARS (Successfully Teaching AstRonomy in Schools)		 			</a:t>
            </a:r>
          </a:p>
          <a:p>
            <a:pPr lvl="0">
              <a:lnSpc>
                <a:spcPct val="150000"/>
              </a:lnSpc>
            </a:pPr>
            <a:r>
              <a:rPr sz="800">
                <a:latin typeface="Verdana"/>
                <a:ea typeface="Verdana"/>
                <a:cs typeface="Verdana"/>
                <a:sym typeface="Verdana"/>
              </a:rPr>
              <a:t>This project has been funded with the support of the Erasmus+ Programme, K2 Action, Strategic Partnerships in School Education.</a:t>
            </a:r>
          </a:p>
          <a:p>
            <a:pPr lvl="0">
              <a:lnSpc>
                <a:spcPct val="150000"/>
              </a:lnSpc>
            </a:pPr>
            <a:r>
              <a:rPr sz="800">
                <a:latin typeface="Verdana Bold"/>
                <a:ea typeface="Verdana Bold"/>
                <a:cs typeface="Verdana Bold"/>
                <a:sym typeface="Verdana Bold"/>
              </a:rPr>
              <a:t>Project Agreement Number:</a:t>
            </a:r>
            <a:r>
              <a:rPr sz="8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800"/>
              <a:t>2017-1-SK01-KA201-035344 				</a:t>
            </a:r>
          </a:p>
        </p:txBody>
      </p:sp>
      <p:sp>
        <p:nvSpPr>
          <p:cNvPr id="58" name="Shape 58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59" name="Shape 59"/>
          <p:cNvSpPr/>
          <p:nvPr/>
        </p:nvSpPr>
        <p:spPr>
          <a:xfrm>
            <a:off x="-6761" y="1847151"/>
            <a:ext cx="12198761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cs-CZ" sz="5400" b="1" dirty="0">
                <a:solidFill>
                  <a:srgbClr val="843C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Tréninkový program pro učitele (O2)</a:t>
            </a:r>
          </a:p>
          <a:p>
            <a:pPr lvl="0" algn="ctr"/>
            <a:endParaRPr lang="cs-CZ" sz="1000" dirty="0"/>
          </a:p>
          <a:p>
            <a:pPr lvl="0" algn="ctr"/>
            <a:r>
              <a:rPr lang="cs-CZ" sz="4400" b="1" dirty="0">
                <a:solidFill>
                  <a:srgbClr val="002060"/>
                </a:solidFill>
              </a:rPr>
              <a:t>Modul #5a</a:t>
            </a:r>
          </a:p>
          <a:p>
            <a:pPr lvl="0" algn="ctr"/>
            <a:r>
              <a:rPr lang="cs-CZ" sz="4400" b="1" u="sng" dirty="0">
                <a:solidFill>
                  <a:srgbClr val="002060"/>
                </a:solidFill>
              </a:rPr>
              <a:t>Sluneční soustava</a:t>
            </a:r>
            <a:br>
              <a:rPr lang="cs-CZ" sz="4400" b="1" dirty="0">
                <a:solidFill>
                  <a:srgbClr val="002060"/>
                </a:solidFill>
              </a:rPr>
            </a:br>
            <a:r>
              <a:rPr lang="cs-CZ" sz="4400" b="1" dirty="0">
                <a:solidFill>
                  <a:srgbClr val="002060"/>
                </a:solidFill>
              </a:rPr>
              <a:t>Planety, trpasličí planety, malá tělesa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F5425EE1-9285-4AE9-A3D0-0B1DB805585C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8BD85AAD-3E33-4E52-9FF5-B942E32B6916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37" name="Shape 137"/>
          <p:cNvSpPr/>
          <p:nvPr/>
        </p:nvSpPr>
        <p:spPr>
          <a:xfrm>
            <a:off x="0" y="1042734"/>
            <a:ext cx="121920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Teoretický obsah</a:t>
            </a:r>
            <a:endParaRPr sz="4400" u="sng" dirty="0">
              <a:solidFill>
                <a:srgbClr val="002060"/>
              </a:solidFill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49958" y="1830053"/>
            <a:ext cx="11685322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5a</a:t>
            </a:r>
            <a:r>
              <a:rPr sz="3600" dirty="0">
                <a:solidFill>
                  <a:srgbClr val="002060"/>
                </a:solidFill>
              </a:rPr>
              <a:t>.</a:t>
            </a:r>
            <a:r>
              <a:rPr lang="cs-CZ" sz="3600" dirty="0">
                <a:solidFill>
                  <a:srgbClr val="002060"/>
                </a:solidFill>
              </a:rPr>
              <a:t>1</a:t>
            </a:r>
            <a:r>
              <a:rPr sz="3600" dirty="0">
                <a:solidFill>
                  <a:srgbClr val="002060"/>
                </a:solidFill>
              </a:rPr>
              <a:t> </a:t>
            </a:r>
            <a:r>
              <a:rPr lang="cs-CZ" sz="3600" dirty="0">
                <a:solidFill>
                  <a:srgbClr val="002060"/>
                </a:solidFill>
              </a:rPr>
              <a:t>Planety</a:t>
            </a:r>
            <a:endParaRPr sz="3600" dirty="0">
              <a:solidFill>
                <a:srgbClr val="002060"/>
              </a:solidFill>
            </a:endParaRP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Historie objevů planet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kamenné planety (Merkur, Venuše, Země, Mars);</a:t>
            </a: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plynné planety (Jupiter, Saturn, Uran, Neptun).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F5425EE1-9285-4AE9-A3D0-0B1DB805585C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8BD85AAD-3E33-4E52-9FF5-B942E32B6916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37" name="Shape 137"/>
          <p:cNvSpPr/>
          <p:nvPr/>
        </p:nvSpPr>
        <p:spPr>
          <a:xfrm>
            <a:off x="0" y="1042734"/>
            <a:ext cx="121920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Teoretický obsah</a:t>
            </a:r>
            <a:endParaRPr sz="4400" u="sng" dirty="0">
              <a:solidFill>
                <a:srgbClr val="002060"/>
              </a:solidFill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49958" y="1830053"/>
            <a:ext cx="11685322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5a</a:t>
            </a:r>
            <a:r>
              <a:rPr sz="3600" dirty="0">
                <a:solidFill>
                  <a:srgbClr val="002060"/>
                </a:solidFill>
              </a:rPr>
              <a:t>.</a:t>
            </a:r>
            <a:r>
              <a:rPr lang="cs-CZ" sz="3600" dirty="0">
                <a:solidFill>
                  <a:srgbClr val="002060"/>
                </a:solidFill>
              </a:rPr>
              <a:t>2</a:t>
            </a:r>
            <a:r>
              <a:rPr sz="3600" dirty="0">
                <a:solidFill>
                  <a:srgbClr val="002060"/>
                </a:solidFill>
              </a:rPr>
              <a:t> </a:t>
            </a:r>
            <a:r>
              <a:rPr lang="cs-CZ" sz="3600" dirty="0">
                <a:solidFill>
                  <a:srgbClr val="002060"/>
                </a:solidFill>
              </a:rPr>
              <a:t>Trpasličí planety</a:t>
            </a:r>
            <a:endParaRPr sz="3600" dirty="0">
              <a:solidFill>
                <a:srgbClr val="002060"/>
              </a:solidFill>
            </a:endParaRP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Vznik pojmu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definice typu trpasličí planety;</a:t>
            </a: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seznam trpasličích planet.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630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F5425EE1-9285-4AE9-A3D0-0B1DB805585C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8BD85AAD-3E33-4E52-9FF5-B942E32B6916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37" name="Shape 137"/>
          <p:cNvSpPr/>
          <p:nvPr/>
        </p:nvSpPr>
        <p:spPr>
          <a:xfrm>
            <a:off x="0" y="1042734"/>
            <a:ext cx="121920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Teoretický obsah</a:t>
            </a:r>
            <a:endParaRPr sz="4400" u="sng" dirty="0">
              <a:solidFill>
                <a:srgbClr val="002060"/>
              </a:solidFill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49958" y="1830053"/>
            <a:ext cx="11685322" cy="28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5a</a:t>
            </a:r>
            <a:r>
              <a:rPr sz="3600" dirty="0">
                <a:solidFill>
                  <a:srgbClr val="002060"/>
                </a:solidFill>
              </a:rPr>
              <a:t>.</a:t>
            </a:r>
            <a:r>
              <a:rPr lang="cs-CZ" sz="3600" dirty="0">
                <a:solidFill>
                  <a:srgbClr val="002060"/>
                </a:solidFill>
              </a:rPr>
              <a:t>3</a:t>
            </a:r>
            <a:r>
              <a:rPr sz="3600" dirty="0">
                <a:solidFill>
                  <a:srgbClr val="002060"/>
                </a:solidFill>
              </a:rPr>
              <a:t> </a:t>
            </a:r>
            <a:r>
              <a:rPr lang="cs-CZ" sz="3600" dirty="0">
                <a:solidFill>
                  <a:srgbClr val="002060"/>
                </a:solidFill>
              </a:rPr>
              <a:t>Malá tělesa (Sluneční soustavy)</a:t>
            </a:r>
            <a:endParaRPr sz="3600" dirty="0">
              <a:solidFill>
                <a:srgbClr val="002060"/>
              </a:solidFill>
            </a:endParaRP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Komety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planetky;</a:t>
            </a: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historie objevu;</a:t>
            </a: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hledání planetek;</a:t>
            </a:r>
          </a:p>
          <a:p>
            <a:pPr marL="661736" lvl="1" indent="-280736">
              <a:buSzPct val="100000"/>
              <a:buChar char="•"/>
            </a:pPr>
            <a:r>
              <a:rPr lang="cs-CZ" sz="2800" dirty="0">
                <a:solidFill>
                  <a:srgbClr val="002060"/>
                </a:solidFill>
              </a:rPr>
              <a:t>potenciálně nebezpečné planetky.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191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1C18904F-1950-41AD-91F0-AD8C93268D26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84D019DC-F0A9-4F96-9483-B2CDA3C8181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55" name="Shape 155"/>
          <p:cNvSpPr/>
          <p:nvPr/>
        </p:nvSpPr>
        <p:spPr>
          <a:xfrm>
            <a:off x="0" y="1054369"/>
            <a:ext cx="121920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Seznam praktických cvičení</a:t>
            </a:r>
            <a:endParaRPr sz="4400" u="sng" dirty="0">
              <a:solidFill>
                <a:srgbClr val="002060"/>
              </a:solidFill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261256" y="1941135"/>
            <a:ext cx="11685322" cy="28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4" action="ppaction://hlinksldjump"/>
              </a:rPr>
              <a:t>5a.1.1	Výroba modelů těles Sluneční soustavy</a:t>
            </a:r>
            <a:endParaRPr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5" action="ppaction://hlinksldjump"/>
              </a:rPr>
              <a:t>5a.1.2	Modeluj pohyb Země kolem Slunce</a:t>
            </a:r>
            <a:endParaRPr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6" action="ppaction://hlinksldjump"/>
              </a:rPr>
              <a:t>5a.1.3	Jaké jsou vzdálenosti planet od Slunce?</a:t>
            </a:r>
            <a:endParaRPr lang="cs-CZ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7" action="ppaction://hlinksldjump"/>
              </a:rPr>
              <a:t>5a.1.4	</a:t>
            </a:r>
            <a:r>
              <a:rPr lang="pl-PL" sz="1600" dirty="0">
                <a:solidFill>
                  <a:srgbClr val="002060"/>
                </a:solidFill>
                <a:hlinkClick r:id="rId7" action="ppaction://hlinksldjump"/>
              </a:rPr>
              <a:t>Úloha V: Země z Marsu</a:t>
            </a:r>
            <a:endParaRPr lang="pl-PL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pl-PL" sz="1600" dirty="0">
                <a:solidFill>
                  <a:srgbClr val="002060"/>
                </a:solidFill>
                <a:hlinkClick r:id="rId8" action="ppaction://hlinksldjump"/>
              </a:rPr>
              <a:t>5a.1.5	Úloha VI: Jak velký je Měsíc?</a:t>
            </a:r>
            <a:endParaRPr lang="pl-PL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pl-PL" sz="1600" dirty="0">
                <a:solidFill>
                  <a:srgbClr val="002060"/>
                </a:solidFill>
                <a:hlinkClick r:id="rId9" action="ppaction://hlinksldjump"/>
              </a:rPr>
              <a:t>5a.1.6	Jaké jsou velikosti planet?</a:t>
            </a:r>
            <a:endParaRPr lang="pl-PL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endParaRPr lang="pl-PL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pl-PL" sz="1600" dirty="0">
                <a:solidFill>
                  <a:srgbClr val="002060"/>
                </a:solidFill>
                <a:hlinkClick r:id="rId10" action="ppaction://hlinksldjump"/>
              </a:rPr>
              <a:t>5a.2.1	Trajektorie trpasličích planet</a:t>
            </a:r>
            <a:endParaRPr lang="pl-PL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pl-PL" sz="1600" dirty="0">
                <a:solidFill>
                  <a:srgbClr val="002060"/>
                </a:solidFill>
                <a:hlinkClick r:id="rId11" action="ppaction://hlinksldjump"/>
              </a:rPr>
              <a:t>5a.2.2	Západ trpasličí planety</a:t>
            </a:r>
            <a:endParaRPr lang="pl-PL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pl-PL" sz="1600" dirty="0">
                <a:solidFill>
                  <a:srgbClr val="002060"/>
                </a:solidFill>
                <a:hlinkClick r:id="rId12" action="ppaction://hlinksldjump"/>
              </a:rPr>
              <a:t>5a.2.3	Model trajektorie</a:t>
            </a:r>
            <a:endParaRPr lang="pl-PL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pl-PL" sz="1600" dirty="0">
                <a:solidFill>
                  <a:srgbClr val="002060"/>
                </a:solidFill>
                <a:hlinkClick r:id="rId13" action="ppaction://hlinksldjump"/>
              </a:rPr>
              <a:t>5a.2.4	Skok do výšky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946B433-E01A-4BB1-8164-DE1D176A00DA}"/>
              </a:ext>
            </a:extLst>
          </p:cNvPr>
          <p:cNvSpPr/>
          <p:nvPr/>
        </p:nvSpPr>
        <p:spPr>
          <a:xfrm>
            <a:off x="5656752" y="3654431"/>
            <a:ext cx="45407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14" action="ppaction://hlinksldjump"/>
              </a:rPr>
              <a:t>5a.3.1	Kometa</a:t>
            </a:r>
            <a:endParaRPr lang="cs-CZ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15" action="ppaction://hlinksldjump"/>
              </a:rPr>
              <a:t>5a.3.2	Rychlosti planetek</a:t>
            </a:r>
            <a:endParaRPr lang="cs-CZ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16" action="ppaction://hlinksldjump"/>
              </a:rPr>
              <a:t>5a.3.3	Energie</a:t>
            </a:r>
            <a:endParaRPr lang="cs-CZ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17" action="ppaction://hlinksldjump"/>
              </a:rPr>
              <a:t>5a.3.4	</a:t>
            </a:r>
            <a:r>
              <a:rPr lang="cs-CZ" sz="1600" dirty="0" err="1">
                <a:solidFill>
                  <a:srgbClr val="002060"/>
                </a:solidFill>
                <a:hlinkClick r:id="rId17" action="ppaction://hlinksldjump"/>
              </a:rPr>
              <a:t>Impaktové</a:t>
            </a:r>
            <a:r>
              <a:rPr lang="cs-CZ" sz="1600" dirty="0">
                <a:solidFill>
                  <a:srgbClr val="002060"/>
                </a:solidFill>
                <a:hlinkClick r:id="rId17" action="ppaction://hlinksldjump"/>
              </a:rPr>
              <a:t> krátery</a:t>
            </a:r>
            <a:endParaRPr lang="cs-CZ" sz="1600" dirty="0">
              <a:solidFill>
                <a:srgbClr val="002060"/>
              </a:solidFill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lang="cs-CZ" sz="1600" dirty="0">
                <a:solidFill>
                  <a:srgbClr val="002060"/>
                </a:solidFill>
                <a:hlinkClick r:id="rId18" action="ppaction://hlinksldjump"/>
              </a:rPr>
              <a:t>5a.3.5	Gravitační síla</a:t>
            </a:r>
            <a:endParaRPr lang="cs-CZ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5a.1.1 Výroba modelů těles Sluneční soustavy</a:t>
            </a:r>
          </a:p>
          <a:p>
            <a:pPr lvl="0"/>
            <a:endParaRPr sz="3200" dirty="0">
              <a:solidFill>
                <a:srgbClr val="02236A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61256" y="2184892"/>
            <a:ext cx="11685322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Výroba modelů objektů sluneční soustavy nebude odpovídat správnému měřítku u velikostí, ale zase bude dodržen sklon rotační osy. Model Slunce by měl být správně bílý (podle spektra, které hvězda vyzařuje), nicméně v návodu je navrhnuta žlutá nebo oranžová barva.</a:t>
            </a:r>
            <a:endParaRPr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5a.1.1 Výroba modelů těles Sluneční soustavy</a:t>
            </a:r>
          </a:p>
          <a:p>
            <a:pPr lvl="0"/>
            <a:endParaRPr sz="3200" dirty="0">
              <a:solidFill>
                <a:srgbClr val="02236A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61256" y="1827114"/>
            <a:ext cx="11685322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10 míčků na stolní tenis, plastová fólie (středně tuhá), fixy, </a:t>
            </a:r>
            <a:r>
              <a:rPr lang="cs-CZ" sz="2800" u="sng" dirty="0">
                <a:solidFill>
                  <a:srgbClr val="002060"/>
                </a:solidFill>
              </a:rPr>
              <a:t>vrtačka</a:t>
            </a:r>
            <a:r>
              <a:rPr lang="cs-CZ" sz="2800" dirty="0">
                <a:solidFill>
                  <a:srgbClr val="002060"/>
                </a:solidFill>
              </a:rPr>
              <a:t> s vrtákem do dřeva o průměru (2,5–3) mm, 10 špejlí (nejlépe 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2800" dirty="0">
                <a:solidFill>
                  <a:srgbClr val="002060"/>
                </a:solidFill>
              </a:rPr>
              <a:t>s hrotem), </a:t>
            </a:r>
            <a:r>
              <a:rPr lang="cs-CZ" sz="2800" u="sng" dirty="0">
                <a:solidFill>
                  <a:srgbClr val="002060"/>
                </a:solidFill>
              </a:rPr>
              <a:t>tavná pistole</a:t>
            </a:r>
            <a:r>
              <a:rPr lang="cs-CZ" sz="2800" dirty="0">
                <a:solidFill>
                  <a:srgbClr val="002060"/>
                </a:solidFill>
              </a:rPr>
              <a:t>, </a:t>
            </a:r>
            <a:r>
              <a:rPr lang="cs-CZ" sz="2800" u="sng" dirty="0">
                <a:solidFill>
                  <a:srgbClr val="002060"/>
                </a:solidFill>
              </a:rPr>
              <a:t>nůž</a:t>
            </a:r>
            <a:r>
              <a:rPr lang="cs-CZ" sz="2800" dirty="0">
                <a:solidFill>
                  <a:srgbClr val="002060"/>
                </a:solidFill>
              </a:rPr>
              <a:t>, hmota na aranžování květin, úhloměr, ohebný tvarovatelný drátek dlouhý cca 20 cm, tabulky charakteristik planet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3908199"/>
            <a:ext cx="11685322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Příprava modelů významných těles Sluneční soustavy pro další úkoly; </a:t>
            </a:r>
          </a:p>
          <a:p>
            <a:pPr lvl="0"/>
            <a:r>
              <a:rPr lang="cs-CZ" sz="2800" dirty="0">
                <a:solidFill>
                  <a:srgbClr val="002060"/>
                </a:solidFill>
              </a:rPr>
              <a:t>pochopení významu základních charakteristik planet Sluneční soustavy; </a:t>
            </a:r>
          </a:p>
          <a:p>
            <a:pPr lvl="0"/>
            <a:r>
              <a:rPr lang="cs-CZ" sz="2800" dirty="0">
                <a:solidFill>
                  <a:srgbClr val="002060"/>
                </a:solidFill>
              </a:rPr>
              <a:t>rozvíjení manuální zručnosti.</a:t>
            </a:r>
          </a:p>
        </p:txBody>
      </p:sp>
    </p:spTree>
    <p:extLst>
      <p:ext uri="{BB962C8B-B14F-4D97-AF65-F5344CB8AC3E}">
        <p14:creationId xmlns:p14="http://schemas.microsoft.com/office/powerpoint/2010/main" val="34982213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rázek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078" y="4370770"/>
            <a:ext cx="1393881" cy="11734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529" y="4457589"/>
            <a:ext cx="1393881" cy="1173420"/>
          </a:xfrm>
          <a:prstGeom prst="rect">
            <a:avLst/>
          </a:prstGeom>
        </p:spPr>
      </p:pic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3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4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5a.1.1 Výroba modelů těles Sluneční soustavy</a:t>
            </a:r>
          </a:p>
          <a:p>
            <a:pPr lvl="0"/>
            <a:endParaRPr sz="3200" dirty="0">
              <a:solidFill>
                <a:srgbClr val="02236A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5" y="2738982"/>
            <a:ext cx="1905000" cy="1714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3254" t="49333" r="87456"/>
          <a:stretch/>
        </p:blipFill>
        <p:spPr>
          <a:xfrm>
            <a:off x="1371675" y="4471360"/>
            <a:ext cx="145119" cy="90449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/>
          <a:srcRect l="3254" t="49333" r="87456"/>
          <a:stretch/>
        </p:blipFill>
        <p:spPr>
          <a:xfrm rot="10800000">
            <a:off x="1341208" y="1834485"/>
            <a:ext cx="145119" cy="904497"/>
          </a:xfrm>
          <a:prstGeom prst="rect">
            <a:avLst/>
          </a:prstGeom>
        </p:spPr>
      </p:pic>
      <p:pic>
        <p:nvPicPr>
          <p:cNvPr id="1030" name="Picture 6" descr="Špejle 30 cm bambus hrocené, 200ks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59039"/>
          <a:stretch/>
        </p:blipFill>
        <p:spPr bwMode="auto">
          <a:xfrm rot="9780000">
            <a:off x="3554036" y="1560771"/>
            <a:ext cx="1102869" cy="33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8630" y="1917348"/>
            <a:ext cx="1905000" cy="1714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49011" y="1737865"/>
            <a:ext cx="7511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model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Slunce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628822" y="3192695"/>
            <a:ext cx="156989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míček </a:t>
            </a:r>
            <a:b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na stolní tenis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450588" y="1797052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vrták do dřeva </a:t>
            </a:r>
            <a:endParaRPr lang="cs-CZ" dirty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3966818" y="1676400"/>
            <a:ext cx="1803400" cy="0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Přímá spojnice 23"/>
          <p:cNvCxnSpPr/>
          <p:nvPr/>
        </p:nvCxnSpPr>
        <p:spPr>
          <a:xfrm>
            <a:off x="3966818" y="1917348"/>
            <a:ext cx="1803400" cy="0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ovéPole 14"/>
          <p:cNvSpPr txBox="1"/>
          <p:nvPr/>
        </p:nvSpPr>
        <p:spPr>
          <a:xfrm>
            <a:off x="5824760" y="1583319"/>
            <a:ext cx="5443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2 cm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Přímá spojnice 16"/>
          <p:cNvCxnSpPr/>
          <p:nvPr/>
        </p:nvCxnSpPr>
        <p:spPr>
          <a:xfrm flipH="1" flipV="1">
            <a:off x="5744024" y="1612387"/>
            <a:ext cx="794" cy="369330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Přímá spojnice se šipkou 21"/>
          <p:cNvCxnSpPr/>
          <p:nvPr/>
        </p:nvCxnSpPr>
        <p:spPr>
          <a:xfrm>
            <a:off x="5744024" y="1590958"/>
            <a:ext cx="0" cy="83897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tailEnd type="triangle" w="sm" len="sm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5744024" y="1917348"/>
            <a:ext cx="0" cy="70602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tailEnd type="triangle" w="sm" len="sm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Obdélník 34"/>
          <p:cNvSpPr/>
          <p:nvPr/>
        </p:nvSpPr>
        <p:spPr>
          <a:xfrm>
            <a:off x="4167952" y="382614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špejle</a:t>
            </a:r>
            <a:endParaRPr lang="cs-CZ" dirty="0"/>
          </a:p>
        </p:txBody>
      </p:sp>
      <p:sp>
        <p:nvSpPr>
          <p:cNvPr id="26" name="Obdélník 25"/>
          <p:cNvSpPr/>
          <p:nvPr/>
        </p:nvSpPr>
        <p:spPr>
          <a:xfrm>
            <a:off x="4853941" y="4359306"/>
            <a:ext cx="1832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hmota na </a:t>
            </a:r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aranžování květin</a:t>
            </a:r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5174717" y="2492320"/>
            <a:ext cx="2576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zafixujeme špejli v míčku</a:t>
            </a:r>
            <a:endParaRPr lang="cs-CZ" dirty="0"/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tavnou pistolí</a:t>
            </a:r>
            <a:endParaRPr lang="cs-CZ" dirty="0"/>
          </a:p>
        </p:txBody>
      </p:sp>
      <p:cxnSp>
        <p:nvCxnSpPr>
          <p:cNvPr id="29" name="Přímá spojnice se šipkou 28"/>
          <p:cNvCxnSpPr>
            <a:stCxn id="27" idx="1"/>
            <a:endCxn id="13" idx="0"/>
          </p:cNvCxnSpPr>
          <p:nvPr/>
        </p:nvCxnSpPr>
        <p:spPr>
          <a:xfrm flipH="1" flipV="1">
            <a:off x="4111130" y="1917348"/>
            <a:ext cx="1063587" cy="898138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Přímá spojnice se šipkou 40"/>
          <p:cNvCxnSpPr>
            <a:stCxn id="27" idx="1"/>
            <a:endCxn id="13" idx="2"/>
          </p:cNvCxnSpPr>
          <p:nvPr/>
        </p:nvCxnSpPr>
        <p:spPr>
          <a:xfrm flipH="1">
            <a:off x="4111130" y="2815486"/>
            <a:ext cx="1063587" cy="816362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Obdélník 35"/>
          <p:cNvSpPr/>
          <p:nvPr/>
        </p:nvSpPr>
        <p:spPr>
          <a:xfrm>
            <a:off x="3590710" y="4813823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(5 × 5) cm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38" name="Skupina 37"/>
          <p:cNvGrpSpPr/>
          <p:nvPr/>
        </p:nvGrpSpPr>
        <p:grpSpPr>
          <a:xfrm rot="1380000">
            <a:off x="8398236" y="2397115"/>
            <a:ext cx="1470417" cy="2449055"/>
            <a:chOff x="9339769" y="1848847"/>
            <a:chExt cx="1983934" cy="3304343"/>
          </a:xfrm>
        </p:grpSpPr>
        <p:pic>
          <p:nvPicPr>
            <p:cNvPr id="46" name="Picture 6" descr="Špejle 30 cm bambus hrocené, 200ks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9" r="59039"/>
            <a:stretch/>
          </p:blipFill>
          <p:spPr bwMode="auto">
            <a:xfrm rot="9780000">
              <a:off x="9792373" y="1848847"/>
              <a:ext cx="1102869" cy="330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Obrázek 3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9769" y="2265777"/>
              <a:ext cx="1983934" cy="1980627"/>
            </a:xfrm>
            <a:prstGeom prst="rect">
              <a:avLst/>
            </a:prstGeom>
          </p:spPr>
        </p:pic>
      </p:grpSp>
      <p:cxnSp>
        <p:nvCxnSpPr>
          <p:cNvPr id="40" name="Přímá spojnice 39"/>
          <p:cNvCxnSpPr/>
          <p:nvPr/>
        </p:nvCxnSpPr>
        <p:spPr>
          <a:xfrm flipV="1">
            <a:off x="8676268" y="2455901"/>
            <a:ext cx="0" cy="2536135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Obrázek 4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7724" y="1507027"/>
            <a:ext cx="1307912" cy="900858"/>
          </a:xfrm>
          <a:prstGeom prst="rect">
            <a:avLst/>
          </a:prstGeom>
        </p:spPr>
      </p:pic>
      <p:sp>
        <p:nvSpPr>
          <p:cNvPr id="45" name="TextovéPole 44"/>
          <p:cNvSpPr txBox="1"/>
          <p:nvPr/>
        </p:nvSpPr>
        <p:spPr>
          <a:xfrm>
            <a:off x="8886384" y="2305867"/>
            <a:ext cx="5796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23,5°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9300521" y="4122581"/>
            <a:ext cx="6982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model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Země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37BB04-735A-4139-8385-54624DF797F5}"/>
              </a:ext>
            </a:extLst>
          </p:cNvPr>
          <p:cNvSpPr/>
          <p:nvPr/>
        </p:nvSpPr>
        <p:spPr>
          <a:xfrm>
            <a:off x="10128487" y="1999874"/>
            <a:ext cx="1911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stejně modely Měsíce (sklon 2°), Merkuru (0°), Venuše (3°) </a:t>
            </a:r>
            <a:b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Marsu (25°)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4204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>
            <a:extLst>
              <a:ext uri="{FF2B5EF4-FFF2-40B4-BE49-F238E27FC236}">
                <a16:creationId xmlns:a16="http://schemas.microsoft.com/office/drawing/2014/main" id="{33E2270A-A358-4324-A3A1-1407362C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790" y="3860495"/>
            <a:ext cx="3890483" cy="1261884"/>
          </a:xfrm>
          <a:prstGeom prst="rect">
            <a:avLst/>
          </a:prstGeom>
        </p:spPr>
      </p:pic>
      <p:pic>
        <p:nvPicPr>
          <p:cNvPr id="37" name="Picture 6" descr="Špejle 30 cm bambus hrocené, 200ks">
            <a:extLst>
              <a:ext uri="{FF2B5EF4-FFF2-40B4-BE49-F238E27FC236}">
                <a16:creationId xmlns:a16="http://schemas.microsoft.com/office/drawing/2014/main" id="{CA962D27-9131-4F68-AB4E-C33A2391A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59039"/>
          <a:stretch/>
        </p:blipFill>
        <p:spPr bwMode="auto">
          <a:xfrm rot="9780000">
            <a:off x="10714636" y="2117606"/>
            <a:ext cx="693837" cy="207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Špejle 30 cm bambus hrocené, 200ks">
            <a:extLst>
              <a:ext uri="{FF2B5EF4-FFF2-40B4-BE49-F238E27FC236}">
                <a16:creationId xmlns:a16="http://schemas.microsoft.com/office/drawing/2014/main" id="{EF70C9F7-BFDD-4166-9BF0-7DD1393C2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79800" r="77194"/>
          <a:stretch/>
        </p:blipFill>
        <p:spPr bwMode="auto">
          <a:xfrm rot="4527288">
            <a:off x="7787871" y="2299482"/>
            <a:ext cx="254789" cy="5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Špejle 30 cm bambus hrocené, 200ks">
            <a:extLst>
              <a:ext uri="{FF2B5EF4-FFF2-40B4-BE49-F238E27FC236}">
                <a16:creationId xmlns:a16="http://schemas.microsoft.com/office/drawing/2014/main" id="{FE08F320-B2AB-4683-A01D-656706C8D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1873" r="58864" b="81508"/>
          <a:stretch/>
        </p:blipFill>
        <p:spPr bwMode="auto">
          <a:xfrm rot="4527288">
            <a:off x="10868030" y="2469595"/>
            <a:ext cx="287622" cy="4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6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7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5a.1.1 Výroba modelů těles Sluneční soustavy</a:t>
            </a:r>
          </a:p>
          <a:p>
            <a:pPr lvl="0"/>
            <a:endParaRPr sz="3200" dirty="0">
              <a:solidFill>
                <a:srgbClr val="02236A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43" y="1757263"/>
            <a:ext cx="1431933" cy="1431933"/>
          </a:xfrm>
          <a:prstGeom prst="rect">
            <a:avLst/>
          </a:prstGeom>
        </p:spPr>
      </p:pic>
      <p:sp>
        <p:nvSpPr>
          <p:cNvPr id="39" name="TextovéPole 38"/>
          <p:cNvSpPr txBox="1"/>
          <p:nvPr/>
        </p:nvSpPr>
        <p:spPr>
          <a:xfrm>
            <a:off x="531743" y="2032239"/>
            <a:ext cx="5059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fólie</a:t>
            </a:r>
          </a:p>
        </p:txBody>
      </p:sp>
      <p:sp>
        <p:nvSpPr>
          <p:cNvPr id="11" name="Ovál 10"/>
          <p:cNvSpPr/>
          <p:nvPr/>
        </p:nvSpPr>
        <p:spPr>
          <a:xfrm>
            <a:off x="2895600" y="2364598"/>
            <a:ext cx="1685139" cy="1685139"/>
          </a:xfrm>
          <a:prstGeom prst="ellipse">
            <a:avLst/>
          </a:prstGeom>
          <a:solidFill>
            <a:srgbClr val="CCECFF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275223" y="1881641"/>
            <a:ext cx="9258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Ø 4,7 cm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Ovál 42"/>
          <p:cNvSpPr/>
          <p:nvPr/>
        </p:nvSpPr>
        <p:spPr>
          <a:xfrm>
            <a:off x="3381606" y="2841407"/>
            <a:ext cx="713125" cy="713125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3389210" y="3008932"/>
            <a:ext cx="7511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Ø 2 cm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2171388" y="2396722"/>
            <a:ext cx="9114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prstenec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034542" y="4257115"/>
            <a:ext cx="3299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na vystřižený kruh nakreslíme podobu prstenců,</a:t>
            </a:r>
          </a:p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prstence začínají až v určité vzdálenosti od povrchu Saturnu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4701100" y="1735150"/>
            <a:ext cx="2324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polohu prstence zafixujeme k modelu planety pomocí tavné pistole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1A37797-4130-487D-947E-B6CBEADF1E05}"/>
              </a:ext>
            </a:extLst>
          </p:cNvPr>
          <p:cNvSpPr txBox="1"/>
          <p:nvPr/>
        </p:nvSpPr>
        <p:spPr>
          <a:xfrm>
            <a:off x="1927892" y="1683828"/>
            <a:ext cx="8473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model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Saturnu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0701590-77E6-4A77-8253-70C99BA9D6E3}"/>
              </a:ext>
            </a:extLst>
          </p:cNvPr>
          <p:cNvSpPr/>
          <p:nvPr/>
        </p:nvSpPr>
        <p:spPr>
          <a:xfrm>
            <a:off x="4701100" y="3034673"/>
            <a:ext cx="2265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stejně modely Jupiteru (sklon 3°), Uranu (upevnění viz vpravo)</a:t>
            </a:r>
            <a:b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Neptunu (28°)</a:t>
            </a:r>
            <a:endParaRPr lang="cs-CZ" dirty="0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4859031-50C8-4269-A2F6-B4EBF85C09F7}"/>
              </a:ext>
            </a:extLst>
          </p:cNvPr>
          <p:cNvGrpSpPr/>
          <p:nvPr/>
        </p:nvGrpSpPr>
        <p:grpSpPr>
          <a:xfrm>
            <a:off x="620670" y="3050111"/>
            <a:ext cx="1507486" cy="2469406"/>
            <a:chOff x="620670" y="3050111"/>
            <a:chExt cx="1507486" cy="2469406"/>
          </a:xfrm>
        </p:grpSpPr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6B49C5EF-47E8-490F-AF81-BA0403626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670" y="4777793"/>
              <a:ext cx="881078" cy="741724"/>
            </a:xfrm>
            <a:prstGeom prst="rect">
              <a:avLst/>
            </a:prstGeom>
          </p:spPr>
        </p:pic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93DE8277-74D2-43CF-B8CF-22CAAAF04E60}"/>
                </a:ext>
              </a:extLst>
            </p:cNvPr>
            <p:cNvGrpSpPr/>
            <p:nvPr/>
          </p:nvGrpSpPr>
          <p:grpSpPr>
            <a:xfrm rot="1620000">
              <a:off x="990368" y="3050111"/>
              <a:ext cx="1137788" cy="2088689"/>
              <a:chOff x="8315676" y="1356760"/>
              <a:chExt cx="1800000" cy="3304343"/>
            </a:xfrm>
          </p:grpSpPr>
          <p:pic>
            <p:nvPicPr>
              <p:cNvPr id="22" name="Picture 6" descr="Špejle 30 cm bambus hrocené, 200ks">
                <a:extLst>
                  <a:ext uri="{FF2B5EF4-FFF2-40B4-BE49-F238E27FC236}">
                    <a16:creationId xmlns:a16="http://schemas.microsoft.com/office/drawing/2014/main" id="{7103BA7F-8FC8-42CE-8B1D-EFF156FCCE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29" r="59039"/>
              <a:stretch/>
            </p:blipFill>
            <p:spPr bwMode="auto">
              <a:xfrm rot="9780000">
                <a:off x="8669578" y="1356760"/>
                <a:ext cx="1102869" cy="3304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Obrázek 5" descr="Obsah obrázku interiér, vsedě, oranžová, stůl&#10;&#10;Popis byl vytvořen automaticky">
                <a:extLst>
                  <a:ext uri="{FF2B5EF4-FFF2-40B4-BE49-F238E27FC236}">
                    <a16:creationId xmlns:a16="http://schemas.microsoft.com/office/drawing/2014/main" id="{689C3921-DA23-4274-BEBC-16E0DB02D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5676" y="1578262"/>
                <a:ext cx="1800000" cy="1800000"/>
              </a:xfrm>
              <a:prstGeom prst="rect">
                <a:avLst/>
              </a:prstGeom>
            </p:spPr>
          </p:pic>
        </p:grpSp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5477569-B312-439F-A50F-74617CD3C446}"/>
              </a:ext>
            </a:extLst>
          </p:cNvPr>
          <p:cNvSpPr txBox="1"/>
          <p:nvPr/>
        </p:nvSpPr>
        <p:spPr>
          <a:xfrm>
            <a:off x="1398638" y="2859660"/>
            <a:ext cx="4049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27°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093AE1FA-F381-478A-BA0D-7C6A03D67932}"/>
              </a:ext>
            </a:extLst>
          </p:cNvPr>
          <p:cNvCxnSpPr>
            <a:cxnSpLocks/>
          </p:cNvCxnSpPr>
          <p:nvPr/>
        </p:nvCxnSpPr>
        <p:spPr>
          <a:xfrm flipV="1">
            <a:off x="1078846" y="3228990"/>
            <a:ext cx="0" cy="1956004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0184D488-1A71-45A6-ADD0-CDD9C108161E}"/>
              </a:ext>
            </a:extLst>
          </p:cNvPr>
          <p:cNvCxnSpPr/>
          <p:nvPr/>
        </p:nvCxnSpPr>
        <p:spPr>
          <a:xfrm>
            <a:off x="1254255" y="2487791"/>
            <a:ext cx="1641345" cy="469801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6" name="Picture 6" descr="Špejle 30 cm bambus hrocené, 200ks">
            <a:extLst>
              <a:ext uri="{FF2B5EF4-FFF2-40B4-BE49-F238E27FC236}">
                <a16:creationId xmlns:a16="http://schemas.microsoft.com/office/drawing/2014/main" id="{CEBA72B2-280E-461D-87BC-13F58E24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59039"/>
          <a:stretch/>
        </p:blipFill>
        <p:spPr bwMode="auto">
          <a:xfrm rot="9780000">
            <a:off x="7559671" y="2194772"/>
            <a:ext cx="688084" cy="206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2345FB7E-20A9-4EE4-B637-92EB68623D78}"/>
              </a:ext>
            </a:extLst>
          </p:cNvPr>
          <p:cNvSpPr txBox="1"/>
          <p:nvPr/>
        </p:nvSpPr>
        <p:spPr>
          <a:xfrm>
            <a:off x="7025805" y="4844660"/>
            <a:ext cx="6982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model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Uranu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AC88C196-EAEA-46BC-93A1-1D9093087597}"/>
              </a:ext>
            </a:extLst>
          </p:cNvPr>
          <p:cNvSpPr/>
          <p:nvPr/>
        </p:nvSpPr>
        <p:spPr>
          <a:xfrm>
            <a:off x="7189318" y="380658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špejle</a:t>
            </a:r>
            <a:endParaRPr lang="cs-CZ" dirty="0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E1BCC526-F00D-45EB-8D8C-97600E6A3F40}"/>
              </a:ext>
            </a:extLst>
          </p:cNvPr>
          <p:cNvSpPr/>
          <p:nvPr/>
        </p:nvSpPr>
        <p:spPr>
          <a:xfrm>
            <a:off x="11061554" y="3562531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špejle</a:t>
            </a:r>
            <a:endParaRPr lang="cs-CZ" dirty="0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36528977-CAD5-4A21-BA47-5AB2FA2CA987}"/>
              </a:ext>
            </a:extLst>
          </p:cNvPr>
          <p:cNvSpPr/>
          <p:nvPr/>
        </p:nvSpPr>
        <p:spPr>
          <a:xfrm>
            <a:off x="9298636" y="4817091"/>
            <a:ext cx="1832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hmota na </a:t>
            </a:r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aranžování květin</a:t>
            </a:r>
            <a:endParaRPr lang="cs-CZ" dirty="0"/>
          </a:p>
        </p:txBody>
      </p:sp>
      <p:pic>
        <p:nvPicPr>
          <p:cNvPr id="31" name="Obrázek 30" descr="Obsah obrázku vzdálené, fotka, vsedě&#10;&#10;Popis byl vytvořen automaticky">
            <a:extLst>
              <a:ext uri="{FF2B5EF4-FFF2-40B4-BE49-F238E27FC236}">
                <a16:creationId xmlns:a16="http://schemas.microsoft.com/office/drawing/2014/main" id="{53B99AE2-B2A1-4D53-A2D4-070318C05E7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7" b="49539"/>
          <a:stretch/>
        </p:blipFill>
        <p:spPr>
          <a:xfrm>
            <a:off x="7825321" y="2699384"/>
            <a:ext cx="182684" cy="489811"/>
          </a:xfrm>
          <a:prstGeom prst="rect">
            <a:avLst/>
          </a:prstGeom>
        </p:spPr>
      </p:pic>
      <p:pic>
        <p:nvPicPr>
          <p:cNvPr id="49" name="Obrázek 48" descr="Obsah obrázku vzdálené, fotka, vsedě&#10;&#10;Popis byl vytvořen automaticky">
            <a:extLst>
              <a:ext uri="{FF2B5EF4-FFF2-40B4-BE49-F238E27FC236}">
                <a16:creationId xmlns:a16="http://schemas.microsoft.com/office/drawing/2014/main" id="{AF90E1C8-8D9A-4310-BC0B-0D2A631DB1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 b="49539"/>
          <a:stretch/>
        </p:blipFill>
        <p:spPr>
          <a:xfrm>
            <a:off x="10970212" y="2750820"/>
            <a:ext cx="182684" cy="461235"/>
          </a:xfrm>
          <a:prstGeom prst="rect">
            <a:avLst/>
          </a:prstGeom>
        </p:spPr>
      </p:pic>
      <p:sp>
        <p:nvSpPr>
          <p:cNvPr id="44" name="Obdélník 43">
            <a:extLst>
              <a:ext uri="{FF2B5EF4-FFF2-40B4-BE49-F238E27FC236}">
                <a16:creationId xmlns:a16="http://schemas.microsoft.com/office/drawing/2014/main" id="{427831C7-5698-486F-AC65-645939BE7837}"/>
              </a:ext>
            </a:extLst>
          </p:cNvPr>
          <p:cNvSpPr/>
          <p:nvPr/>
        </p:nvSpPr>
        <p:spPr>
          <a:xfrm rot="572495">
            <a:off x="10757369" y="2735900"/>
            <a:ext cx="328667" cy="288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130B2731-9675-42F6-9986-87898E16C4BF}"/>
              </a:ext>
            </a:extLst>
          </p:cNvPr>
          <p:cNvSpPr/>
          <p:nvPr/>
        </p:nvSpPr>
        <p:spPr>
          <a:xfrm rot="20639741">
            <a:off x="7843671" y="2654447"/>
            <a:ext cx="328667" cy="288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Kruh: dutý 44">
            <a:extLst>
              <a:ext uri="{FF2B5EF4-FFF2-40B4-BE49-F238E27FC236}">
                <a16:creationId xmlns:a16="http://schemas.microsoft.com/office/drawing/2014/main" id="{3C72DA6C-051E-4584-82A9-1B8AF82457BD}"/>
              </a:ext>
            </a:extLst>
          </p:cNvPr>
          <p:cNvSpPr/>
          <p:nvPr/>
        </p:nvSpPr>
        <p:spPr>
          <a:xfrm>
            <a:off x="8134397" y="2541847"/>
            <a:ext cx="127000" cy="127000"/>
          </a:xfrm>
          <a:prstGeom prst="donut">
            <a:avLst/>
          </a:prstGeom>
          <a:solidFill>
            <a:schemeClr val="bg1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Kruh: dutý 52">
            <a:extLst>
              <a:ext uri="{FF2B5EF4-FFF2-40B4-BE49-F238E27FC236}">
                <a16:creationId xmlns:a16="http://schemas.microsoft.com/office/drawing/2014/main" id="{DAF7A3D8-E8FA-47A4-957C-1258DE0872B8}"/>
              </a:ext>
            </a:extLst>
          </p:cNvPr>
          <p:cNvSpPr/>
          <p:nvPr/>
        </p:nvSpPr>
        <p:spPr>
          <a:xfrm>
            <a:off x="10650771" y="2651577"/>
            <a:ext cx="127000" cy="127000"/>
          </a:xfrm>
          <a:prstGeom prst="donut">
            <a:avLst/>
          </a:prstGeom>
          <a:solidFill>
            <a:schemeClr val="bg1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Picture 6" descr="Špejle 30 cm bambus hrocené, 200ks">
            <a:extLst>
              <a:ext uri="{FF2B5EF4-FFF2-40B4-BE49-F238E27FC236}">
                <a16:creationId xmlns:a16="http://schemas.microsoft.com/office/drawing/2014/main" id="{1F3F0224-F158-4A3B-9C73-3682BEFAA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16" r="60497"/>
          <a:stretch/>
        </p:blipFill>
        <p:spPr bwMode="auto">
          <a:xfrm rot="4527288">
            <a:off x="8943554" y="1332861"/>
            <a:ext cx="873373" cy="260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bdélník 54">
            <a:extLst>
              <a:ext uri="{FF2B5EF4-FFF2-40B4-BE49-F238E27FC236}">
                <a16:creationId xmlns:a16="http://schemas.microsoft.com/office/drawing/2014/main" id="{2FD7D635-3E06-4C3B-8F3E-1EB4A5571ED6}"/>
              </a:ext>
            </a:extLst>
          </p:cNvPr>
          <p:cNvSpPr/>
          <p:nvPr/>
        </p:nvSpPr>
        <p:spPr>
          <a:xfrm>
            <a:off x="11246092" y="2574957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drát</a:t>
            </a:r>
            <a:endParaRPr lang="cs-CZ" dirty="0"/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24BDD812-90D4-42A9-9953-74F0B194A1BD}"/>
              </a:ext>
            </a:extLst>
          </p:cNvPr>
          <p:cNvSpPr/>
          <p:nvPr/>
        </p:nvSpPr>
        <p:spPr>
          <a:xfrm>
            <a:off x="7157820" y="2838935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drát</a:t>
            </a:r>
            <a:endParaRPr lang="cs-CZ" dirty="0"/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19038772-792B-40C9-BF09-C124946F361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8527280" y="1726701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4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68532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2236A"/>
                </a:solidFill>
              </a:rPr>
              <a:t>5a.1.2 Modeluj pohyb Země kolem Slunce</a:t>
            </a:r>
            <a:endParaRPr sz="3200" dirty="0">
              <a:solidFill>
                <a:srgbClr val="02236A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61256" y="3462557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Modely Slunce a Měsíce, případně i model Měsíce, špendlík s barevnou kulatou hlavičkou, silný zdroj světla, kalkulačka, tabulky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4486333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Pochopení podstaty střídání ročních období; pochopení podstaty pohybu těles Sluneční soustavy; pochopení střídání dne a noci.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581979"/>
            <a:ext cx="11685322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Při realizaci je nutné dbát na správný směr otáčení Země (od západu k východu), správná poloha rotační osy Země (osa se s ohledem ke vzdáleným hvězdám nemění), správná vzdálenost Země od Slunce (nejblíže 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2800" dirty="0">
                <a:solidFill>
                  <a:srgbClr val="002060"/>
                </a:solidFill>
              </a:rPr>
              <a:t>v zimě, nedále v létě, roční období na severní polokouli).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941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1855" y="2611347"/>
            <a:ext cx="1215873" cy="1469496"/>
          </a:xfrm>
          <a:prstGeom prst="rect">
            <a:avLst/>
          </a:prstGeom>
        </p:spPr>
      </p:pic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3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4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68532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2236A"/>
                </a:solidFill>
              </a:rPr>
              <a:t>5a.1.2 Modeluj pohyb Země kolem Slunce</a:t>
            </a:r>
            <a:endParaRPr sz="3200" dirty="0">
              <a:solidFill>
                <a:srgbClr val="02236A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50579" y="1864174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modely Slunce a Země</a:t>
            </a:r>
            <a:endParaRPr lang="cs-CZ" dirty="0"/>
          </a:p>
        </p:txBody>
      </p:sp>
      <p:grpSp>
        <p:nvGrpSpPr>
          <p:cNvPr id="3" name="Skupina 2"/>
          <p:cNvGrpSpPr/>
          <p:nvPr/>
        </p:nvGrpSpPr>
        <p:grpSpPr>
          <a:xfrm>
            <a:off x="416360" y="2420663"/>
            <a:ext cx="1018722" cy="2176609"/>
            <a:chOff x="3575419" y="1560771"/>
            <a:chExt cx="1905000" cy="4070238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5318" y="4457589"/>
              <a:ext cx="1393881" cy="1173420"/>
            </a:xfrm>
            <a:prstGeom prst="rect">
              <a:avLst/>
            </a:prstGeom>
          </p:spPr>
        </p:pic>
        <p:pic>
          <p:nvPicPr>
            <p:cNvPr id="13" name="Picture 6" descr="Špejle 30 cm bambus hrocené, 200ks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9" r="59039"/>
            <a:stretch/>
          </p:blipFill>
          <p:spPr bwMode="auto">
            <a:xfrm rot="9780000">
              <a:off x="3970825" y="1560771"/>
              <a:ext cx="1102869" cy="330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5419" y="1917348"/>
              <a:ext cx="1905000" cy="1714500"/>
            </a:xfrm>
            <a:prstGeom prst="rect">
              <a:avLst/>
            </a:prstGeom>
          </p:spPr>
        </p:pic>
      </p:grpSp>
      <p:grpSp>
        <p:nvGrpSpPr>
          <p:cNvPr id="4" name="Skupina 3"/>
          <p:cNvGrpSpPr/>
          <p:nvPr/>
        </p:nvGrpSpPr>
        <p:grpSpPr>
          <a:xfrm>
            <a:off x="2588603" y="2483979"/>
            <a:ext cx="1289014" cy="2113293"/>
            <a:chOff x="8667786" y="2397115"/>
            <a:chExt cx="1919575" cy="3147075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7786" y="4370770"/>
              <a:ext cx="1393881" cy="1173420"/>
            </a:xfrm>
            <a:prstGeom prst="rect">
              <a:avLst/>
            </a:prstGeom>
          </p:spPr>
        </p:pic>
        <p:grpSp>
          <p:nvGrpSpPr>
            <p:cNvPr id="15" name="Skupina 14"/>
            <p:cNvGrpSpPr/>
            <p:nvPr/>
          </p:nvGrpSpPr>
          <p:grpSpPr>
            <a:xfrm rot="1380000">
              <a:off x="9116944" y="2397115"/>
              <a:ext cx="1470417" cy="2449055"/>
              <a:chOff x="9339769" y="1848847"/>
              <a:chExt cx="1983934" cy="3304343"/>
            </a:xfrm>
          </p:grpSpPr>
          <p:pic>
            <p:nvPicPr>
              <p:cNvPr id="16" name="Picture 6" descr="Špejle 30 cm bambus hrocené, 200ks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29" r="59039"/>
              <a:stretch/>
            </p:blipFill>
            <p:spPr bwMode="auto">
              <a:xfrm rot="9780000">
                <a:off x="9792373" y="1848847"/>
                <a:ext cx="1102869" cy="3304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Obrázek 16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339769" y="2265777"/>
                <a:ext cx="1983934" cy="1980627"/>
              </a:xfrm>
              <a:prstGeom prst="rect">
                <a:avLst/>
              </a:prstGeom>
            </p:spPr>
          </p:pic>
        </p:grpSp>
      </p:grpSp>
      <p:sp>
        <p:nvSpPr>
          <p:cNvPr id="20" name="Obdélník 19"/>
          <p:cNvSpPr/>
          <p:nvPr/>
        </p:nvSpPr>
        <p:spPr>
          <a:xfrm>
            <a:off x="1262634" y="3901622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silný</a:t>
            </a:r>
          </a:p>
          <a:p>
            <a:r>
              <a:rPr lang="cs-CZ" dirty="0">
                <a:latin typeface="Times New Roman" panose="02020603050405020304" pitchFamily="18" charset="0"/>
              </a:rPr>
              <a:t>zdroj světla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10"/>
          <a:srcRect l="63037" t="15630" r="27777" b="15926"/>
          <a:stretch/>
        </p:blipFill>
        <p:spPr>
          <a:xfrm rot="13631068">
            <a:off x="3939865" y="2607415"/>
            <a:ext cx="45719" cy="340680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3756615" y="1978169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špendlík </a:t>
            </a:r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označení ČR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5497176" y="1759400"/>
            <a:ext cx="628818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Otáčením Země demonstrace střídání dne a noci</a:t>
            </a:r>
          </a:p>
          <a:p>
            <a:pPr marL="622300" lvl="8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Najít na Zemi místo, kde se nemění den a noc.</a:t>
            </a:r>
          </a:p>
          <a:p>
            <a:pPr marL="622300" lvl="8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Porovnat délku noci v místě pozorovatele a na rovníku.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 Země po kruhové trajektorii</a:t>
            </a:r>
          </a:p>
          <a:p>
            <a:pPr marL="622300" lvl="8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Situace, aby na severní polokouli bylo léto, zima, jaro.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 Země po eliptické trajektorii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 i s Měsícem</a:t>
            </a:r>
          </a:p>
          <a:p>
            <a:pPr marL="622300" lvl="8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Situace, aby byl Měsíc v úplňku, novu, první čtvrti, poslední čtvrti.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 kterých zeměpisných šířkách je slunce pozorováno alespoň jednou v roce směrem na jih (tedy jako u nás)</a:t>
            </a:r>
          </a:p>
        </p:txBody>
      </p:sp>
    </p:spTree>
    <p:extLst>
      <p:ext uri="{BB962C8B-B14F-4D97-AF65-F5344CB8AC3E}">
        <p14:creationId xmlns:p14="http://schemas.microsoft.com/office/powerpoint/2010/main" val="249348515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2.jpg">
            <a:extLst>
              <a:ext uri="{FF2B5EF4-FFF2-40B4-BE49-F238E27FC236}">
                <a16:creationId xmlns:a16="http://schemas.microsoft.com/office/drawing/2014/main" id="{67DC00D4-5EDA-4398-9BDF-084CD55F4D6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1.png">
            <a:extLst>
              <a:ext uri="{FF2B5EF4-FFF2-40B4-BE49-F238E27FC236}">
                <a16:creationId xmlns:a16="http://schemas.microsoft.com/office/drawing/2014/main" id="{FD4AB659-7E47-4BC4-AD2D-C505FE1C6841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grpSp>
        <p:nvGrpSpPr>
          <p:cNvPr id="70" name="Group 70"/>
          <p:cNvGrpSpPr/>
          <p:nvPr/>
        </p:nvGrpSpPr>
        <p:grpSpPr>
          <a:xfrm>
            <a:off x="1116521" y="3416575"/>
            <a:ext cx="3795125" cy="1779938"/>
            <a:chOff x="-723654" y="0"/>
            <a:chExt cx="3795123" cy="1779936"/>
          </a:xfrm>
        </p:grpSpPr>
        <p:sp>
          <p:nvSpPr>
            <p:cNvPr id="66" name="Shape 66"/>
            <p:cNvSpPr/>
            <p:nvPr/>
          </p:nvSpPr>
          <p:spPr>
            <a:xfrm>
              <a:off x="-1" y="0"/>
              <a:ext cx="2080590" cy="17686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9" name="Group 69"/>
            <p:cNvGrpSpPr/>
            <p:nvPr/>
          </p:nvGrpSpPr>
          <p:grpSpPr>
            <a:xfrm>
              <a:off x="-723654" y="683495"/>
              <a:ext cx="3795123" cy="1096441"/>
              <a:chOff x="-809993" y="347372"/>
              <a:chExt cx="3795121" cy="1096440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-809993" y="347372"/>
                <a:ext cx="3707841" cy="1096440"/>
              </a:xfrm>
              <a:prstGeom prst="rect">
                <a:avLst/>
              </a:prstGeom>
              <a:solidFill>
                <a:srgbClr val="A5A5A5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-600507" y="547911"/>
                <a:ext cx="3585635" cy="584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/>
                <a:r>
                  <a:rPr sz="1900" b="1" dirty="0">
                    <a:solidFill>
                      <a:srgbClr val="0D0D0D"/>
                    </a:solidFill>
                  </a:rPr>
                  <a:t>4.</a:t>
                </a:r>
                <a:r>
                  <a:rPr sz="1900" b="1" dirty="0">
                    <a:solidFill>
                      <a:srgbClr val="FFFFFF"/>
                    </a:solidFill>
                  </a:rPr>
                  <a:t> </a:t>
                </a:r>
                <a:r>
                  <a:rPr sz="1900" b="1" dirty="0"/>
                  <a:t>STARS </a:t>
                </a:r>
                <a:r>
                  <a:rPr lang="cs-CZ" sz="1900" b="1" dirty="0"/>
                  <a:t>Koncept edukačního programu na výuku astronomie</a:t>
                </a:r>
                <a:endParaRPr sz="1900" b="1" dirty="0"/>
              </a:p>
            </p:txBody>
          </p:sp>
        </p:grpSp>
      </p:grpSp>
      <p:grpSp>
        <p:nvGrpSpPr>
          <p:cNvPr id="73" name="Group 73"/>
          <p:cNvGrpSpPr/>
          <p:nvPr/>
        </p:nvGrpSpPr>
        <p:grpSpPr>
          <a:xfrm>
            <a:off x="5338533" y="4051202"/>
            <a:ext cx="4144137" cy="965203"/>
            <a:chOff x="0" y="0"/>
            <a:chExt cx="3830799" cy="965201"/>
          </a:xfrm>
        </p:grpSpPr>
        <p:sp>
          <p:nvSpPr>
            <p:cNvPr id="71" name="Shape 71"/>
            <p:cNvSpPr/>
            <p:nvPr/>
          </p:nvSpPr>
          <p:spPr>
            <a:xfrm>
              <a:off x="0" y="0"/>
              <a:ext cx="1954213" cy="9652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 b="1"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47117" y="303594"/>
              <a:ext cx="3783682" cy="640514"/>
            </a:xfrm>
            <a:prstGeom prst="rect">
              <a:avLst/>
            </a:prstGeom>
            <a:solidFill>
              <a:srgbClr val="ED7D31"/>
            </a:solidFill>
            <a:ln w="12700" cap="flat">
              <a:solidFill>
                <a:srgbClr val="AD5B24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80000" tIns="180000" rIns="180000" bIns="180000" numCol="1" anchor="ctr">
              <a:spAutoFit/>
            </a:bodyPr>
            <a:lstStyle>
              <a:lvl1pPr>
                <a:defRPr b="1"/>
              </a:lvl1pPr>
            </a:lstStyle>
            <a:p>
              <a:pPr lvl="0" algn="ctr">
                <a:defRPr b="0"/>
              </a:pPr>
              <a:r>
                <a:rPr lang="cs-CZ" dirty="0"/>
                <a:t>Mezinárodní online konference 2020</a:t>
              </a:r>
              <a:endParaRPr dirty="0"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652964" y="1810399"/>
            <a:ext cx="3602726" cy="1880032"/>
            <a:chOff x="-1" y="-1"/>
            <a:chExt cx="3602724" cy="1942344"/>
          </a:xfrm>
        </p:grpSpPr>
        <p:sp>
          <p:nvSpPr>
            <p:cNvPr id="74" name="Shape 74"/>
            <p:cNvSpPr/>
            <p:nvPr/>
          </p:nvSpPr>
          <p:spPr>
            <a:xfrm>
              <a:off x="-1" y="-1"/>
              <a:ext cx="3356336" cy="146389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600"/>
              </a:pPr>
              <a:endParaRPr/>
            </a:p>
          </p:txBody>
        </p:sp>
        <p:grpSp>
          <p:nvGrpSpPr>
            <p:cNvPr id="77" name="Group 77"/>
            <p:cNvGrpSpPr/>
            <p:nvPr/>
          </p:nvGrpSpPr>
          <p:grpSpPr>
            <a:xfrm>
              <a:off x="71458" y="65366"/>
              <a:ext cx="3531265" cy="1876977"/>
              <a:chOff x="-1" y="0"/>
              <a:chExt cx="3531263" cy="1876975"/>
            </a:xfrm>
          </p:grpSpPr>
          <p:sp>
            <p:nvSpPr>
              <p:cNvPr id="75" name="Shape 75"/>
              <p:cNvSpPr/>
              <p:nvPr/>
            </p:nvSpPr>
            <p:spPr>
              <a:xfrm>
                <a:off x="-1" y="0"/>
                <a:ext cx="3531263" cy="1876975"/>
              </a:xfrm>
              <a:prstGeom prst="rect">
                <a:avLst/>
              </a:prstGeom>
              <a:gradFill flip="none" rotWithShape="1">
                <a:gsLst>
                  <a:gs pos="0">
                    <a:srgbClr val="5F82CB"/>
                  </a:gs>
                  <a:gs pos="50000">
                    <a:srgbClr val="3E70CA"/>
                  </a:gs>
                  <a:gs pos="100000">
                    <a:srgbClr val="2F61BA"/>
                  </a:gs>
                </a:gsLst>
                <a:lin ang="5400000" scaled="0"/>
              </a:gradFill>
              <a:ln w="6350" cap="flat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177088" y="353713"/>
                <a:ext cx="3177984" cy="11695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/>
                <a:r>
                  <a:rPr lang="cs-CZ" sz="1900" b="1" dirty="0">
                    <a:solidFill>
                      <a:srgbClr val="FFFFFF"/>
                    </a:solidFill>
                  </a:rPr>
                  <a:t>1.</a:t>
                </a:r>
                <a:r>
                  <a:rPr lang="cs-CZ" sz="1900" dirty="0">
                    <a:solidFill>
                      <a:srgbClr val="FFFFFF"/>
                    </a:solidFill>
                  </a:rPr>
                  <a:t> </a:t>
                </a:r>
                <a:r>
                  <a:rPr lang="cs-CZ" sz="1900" b="1" dirty="0">
                    <a:solidFill>
                      <a:srgbClr val="FFFFFF"/>
                    </a:solidFill>
                  </a:rPr>
                  <a:t>STARS Metodická příručka pro učitele</a:t>
                </a:r>
                <a:endParaRPr lang="cs-CZ" sz="1900" dirty="0">
                  <a:solidFill>
                    <a:srgbClr val="FFFFFF"/>
                  </a:solidFill>
                </a:endParaRPr>
              </a:p>
              <a:p>
                <a:pPr lvl="0"/>
                <a:r>
                  <a:rPr lang="cs-CZ" sz="1900" dirty="0">
                    <a:solidFill>
                      <a:srgbClr val="FFFFFF"/>
                    </a:solidFill>
                  </a:rPr>
                  <a:t>materiál pro učitele připravený </a:t>
                </a:r>
                <a:br>
                  <a:rPr lang="cs-CZ" sz="1900" dirty="0">
                    <a:solidFill>
                      <a:srgbClr val="FFFFFF"/>
                    </a:solidFill>
                  </a:rPr>
                </a:br>
                <a:r>
                  <a:rPr lang="cs-CZ" sz="1900" dirty="0">
                    <a:solidFill>
                      <a:srgbClr val="FFFFFF"/>
                    </a:solidFill>
                  </a:rPr>
                  <a:t>k okamžitému použití</a:t>
                </a:r>
              </a:p>
            </p:txBody>
          </p:sp>
        </p:grpSp>
      </p:grpSp>
      <p:grpSp>
        <p:nvGrpSpPr>
          <p:cNvPr id="83" name="Group 83"/>
          <p:cNvGrpSpPr/>
          <p:nvPr/>
        </p:nvGrpSpPr>
        <p:grpSpPr>
          <a:xfrm>
            <a:off x="8186445" y="2447476"/>
            <a:ext cx="3640417" cy="1768689"/>
            <a:chOff x="-1" y="-2"/>
            <a:chExt cx="3640416" cy="1768687"/>
          </a:xfrm>
        </p:grpSpPr>
        <p:sp>
          <p:nvSpPr>
            <p:cNvPr id="79" name="Shape 79"/>
            <p:cNvSpPr/>
            <p:nvPr/>
          </p:nvSpPr>
          <p:spPr>
            <a:xfrm>
              <a:off x="-1" y="165338"/>
              <a:ext cx="3640416" cy="143800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2" name="Group 82"/>
            <p:cNvGrpSpPr/>
            <p:nvPr/>
          </p:nvGrpSpPr>
          <p:grpSpPr>
            <a:xfrm>
              <a:off x="70197" y="-2"/>
              <a:ext cx="3500021" cy="1768687"/>
              <a:chOff x="0" y="0"/>
              <a:chExt cx="3500019" cy="1768685"/>
            </a:xfrm>
          </p:grpSpPr>
          <p:sp>
            <p:nvSpPr>
              <p:cNvPr id="80" name="Shape 80"/>
              <p:cNvSpPr/>
              <p:nvPr/>
            </p:nvSpPr>
            <p:spPr>
              <a:xfrm>
                <a:off x="0" y="0"/>
                <a:ext cx="3500019" cy="1768685"/>
              </a:xfrm>
              <a:prstGeom prst="rect">
                <a:avLst/>
              </a:prstGeom>
              <a:gradFill flip="none" rotWithShape="1">
                <a:gsLst>
                  <a:gs pos="0">
                    <a:srgbClr val="FFDB9B"/>
                  </a:gs>
                  <a:gs pos="50000">
                    <a:srgbClr val="FFD58D"/>
                  </a:gs>
                  <a:gs pos="100000">
                    <a:srgbClr val="FFD078"/>
                  </a:gs>
                </a:gsLst>
                <a:lin ang="5400000" scaled="0"/>
              </a:gradFill>
              <a:ln w="6350" cap="flat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99362" y="299568"/>
                <a:ext cx="3253399" cy="1169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/>
                <a:r>
                  <a:rPr sz="1900" b="1" dirty="0"/>
                  <a:t>3.</a:t>
                </a:r>
                <a:r>
                  <a:rPr sz="1900" dirty="0"/>
                  <a:t> </a:t>
                </a:r>
                <a:r>
                  <a:rPr sz="1900" b="1" dirty="0"/>
                  <a:t>STARS Online Platform</a:t>
                </a:r>
                <a:r>
                  <a:rPr lang="cs-CZ" sz="1900" b="1" dirty="0"/>
                  <a:t>a</a:t>
                </a:r>
                <a:r>
                  <a:rPr sz="1900" b="1" dirty="0"/>
                  <a:t> </a:t>
                </a:r>
                <a:br>
                  <a:rPr lang="cs-CZ" sz="1900" b="1" dirty="0"/>
                </a:br>
                <a:r>
                  <a:rPr lang="cs-CZ" sz="1900" dirty="0"/>
                  <a:t>s příklady dobré praxe </a:t>
                </a:r>
                <a:br>
                  <a:rPr lang="cs-CZ" sz="1900" dirty="0"/>
                </a:br>
                <a:r>
                  <a:rPr lang="cs-CZ" sz="1900" dirty="0"/>
                  <a:t>a příležitostí k diskusím </a:t>
                </a:r>
                <a:br>
                  <a:rPr lang="cs-CZ" sz="1900" dirty="0"/>
                </a:br>
                <a:r>
                  <a:rPr lang="cs-CZ" sz="1900" dirty="0"/>
                  <a:t>a výměně informací</a:t>
                </a:r>
                <a:endParaRPr sz="1900" dirty="0"/>
              </a:p>
            </p:txBody>
          </p:sp>
        </p:grpSp>
      </p:grpSp>
      <p:grpSp>
        <p:nvGrpSpPr>
          <p:cNvPr id="88" name="Group 88"/>
          <p:cNvGrpSpPr/>
          <p:nvPr/>
        </p:nvGrpSpPr>
        <p:grpSpPr>
          <a:xfrm>
            <a:off x="4478553" y="2064685"/>
            <a:ext cx="3289671" cy="1856276"/>
            <a:chOff x="-2" y="0"/>
            <a:chExt cx="3289670" cy="1856275"/>
          </a:xfrm>
        </p:grpSpPr>
        <p:sp>
          <p:nvSpPr>
            <p:cNvPr id="84" name="Shape 84"/>
            <p:cNvSpPr/>
            <p:nvPr/>
          </p:nvSpPr>
          <p:spPr>
            <a:xfrm>
              <a:off x="41451" y="0"/>
              <a:ext cx="2576601" cy="132969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600"/>
              </a:pPr>
              <a:endParaRPr/>
            </a:p>
          </p:txBody>
        </p:sp>
        <p:grpSp>
          <p:nvGrpSpPr>
            <p:cNvPr id="87" name="Group 87"/>
            <p:cNvGrpSpPr/>
            <p:nvPr/>
          </p:nvGrpSpPr>
          <p:grpSpPr>
            <a:xfrm>
              <a:off x="-2" y="73640"/>
              <a:ext cx="3289670" cy="1782635"/>
              <a:chOff x="-1" y="-1"/>
              <a:chExt cx="3289669" cy="1782634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1" y="-1"/>
                <a:ext cx="3289669" cy="1782634"/>
              </a:xfrm>
              <a:prstGeom prst="rect">
                <a:avLst/>
              </a:prstGeom>
              <a:gradFill flip="none" rotWithShape="1">
                <a:gsLst>
                  <a:gs pos="0">
                    <a:srgbClr val="80B860"/>
                  </a:gs>
                  <a:gs pos="50000">
                    <a:srgbClr val="6FB242"/>
                  </a:gs>
                  <a:gs pos="100000">
                    <a:srgbClr val="61A236"/>
                  </a:gs>
                </a:gsLst>
                <a:lin ang="5400000" scaled="0"/>
              </a:gradFill>
              <a:ln w="6350" cap="flat">
                <a:solidFill>
                  <a:srgbClr val="5B9BD5"/>
                </a:solidFill>
                <a:prstDash val="solid"/>
                <a:miter lim="8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89364" y="452735"/>
                <a:ext cx="3106095" cy="8771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/>
                <a:r>
                  <a:rPr lang="cs-CZ" sz="1900" b="1" dirty="0">
                    <a:solidFill>
                      <a:srgbClr val="040404"/>
                    </a:solidFill>
                  </a:rPr>
                  <a:t>2.</a:t>
                </a:r>
                <a:r>
                  <a:rPr lang="cs-CZ" sz="1900" dirty="0">
                    <a:solidFill>
                      <a:srgbClr val="040404"/>
                    </a:solidFill>
                  </a:rPr>
                  <a:t> </a:t>
                </a:r>
                <a:r>
                  <a:rPr lang="cs-CZ" sz="1900" b="1" dirty="0"/>
                  <a:t>STARS Tréninkový program pro učitele</a:t>
                </a:r>
                <a:endParaRPr lang="cs-CZ" sz="1900" dirty="0">
                  <a:solidFill>
                    <a:srgbClr val="FFFFFF"/>
                  </a:solidFill>
                </a:endParaRPr>
              </a:p>
              <a:p>
                <a:pPr lvl="0"/>
                <a:r>
                  <a:rPr lang="cs-CZ" sz="1900" dirty="0"/>
                  <a:t>inovativní a komplexní přístup</a:t>
                </a:r>
              </a:p>
            </p:txBody>
          </p:sp>
        </p:grpSp>
      </p:grpSp>
      <p:sp>
        <p:nvSpPr>
          <p:cNvPr id="89" name="Shape 89"/>
          <p:cNvSpPr/>
          <p:nvPr/>
        </p:nvSpPr>
        <p:spPr>
          <a:xfrm>
            <a:off x="0" y="958288"/>
            <a:ext cx="1219200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u="sng">
                <a:solidFill>
                  <a:srgbClr val="002060"/>
                </a:solidFill>
              </a:defRPr>
            </a:lvl1pPr>
          </a:lstStyle>
          <a:p>
            <a:pPr lvl="0" algn="ctr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Úvod do projektu </a:t>
            </a:r>
            <a:r>
              <a:rPr sz="4400" u="sng" dirty="0">
                <a:solidFill>
                  <a:srgbClr val="002060"/>
                </a:solidFill>
              </a:rPr>
              <a:t>STARS</a:t>
            </a:r>
          </a:p>
        </p:txBody>
      </p:sp>
      <p:sp>
        <p:nvSpPr>
          <p:cNvPr id="90" name="Shape 90"/>
          <p:cNvSpPr/>
          <p:nvPr/>
        </p:nvSpPr>
        <p:spPr>
          <a:xfrm>
            <a:off x="8828907" y="4977484"/>
            <a:ext cx="335633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hlinkClick r:id="rId4"/>
              </a:defRPr>
            </a:lvl1pPr>
          </a:lstStyle>
          <a:p>
            <a:pPr lvl="0">
              <a:defRPr sz="1800"/>
            </a:pPr>
            <a:r>
              <a:rPr sz="3200" dirty="0">
                <a:hlinkClick r:id="rId4"/>
              </a:rPr>
              <a:t>project-stars.com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5a.1.3 Jaké jsou vzdálenosti planet od Slunce?</a:t>
            </a:r>
            <a:endParaRPr sz="3200" dirty="0">
              <a:solidFill>
                <a:srgbClr val="02236A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61256" y="3549139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Modely Slunce a planet, kalkulačka, tabulky, křída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4760107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Žák se naučí odhadovat vzdálenosti mezi jednotlivými planetami.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61256" y="1907284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Při realizaci je nutné dbát na správné měřítko při volbě vzdáleností modelů jednotlivých planet.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2630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5a.1.3 Jaké jsou vzdálenosti planet od Slunce?</a:t>
            </a:r>
            <a:endParaRPr sz="3200" dirty="0">
              <a:solidFill>
                <a:srgbClr val="02236A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744894" y="2022737"/>
            <a:ext cx="1018722" cy="2176609"/>
            <a:chOff x="3575419" y="1560771"/>
            <a:chExt cx="1905000" cy="4070238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318" y="4457589"/>
              <a:ext cx="1393881" cy="1173420"/>
            </a:xfrm>
            <a:prstGeom prst="rect">
              <a:avLst/>
            </a:prstGeom>
          </p:spPr>
        </p:pic>
        <p:pic>
          <p:nvPicPr>
            <p:cNvPr id="13" name="Picture 6" descr="Špejle 30 cm bambus hrocené, 200ks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9" r="59039"/>
            <a:stretch/>
          </p:blipFill>
          <p:spPr bwMode="auto">
            <a:xfrm rot="9780000">
              <a:off x="3970825" y="1560771"/>
              <a:ext cx="1102869" cy="330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5419" y="1917348"/>
              <a:ext cx="1905000" cy="1714500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1623926" y="2318222"/>
            <a:ext cx="1116576" cy="1830588"/>
            <a:chOff x="8667786" y="2397115"/>
            <a:chExt cx="1919575" cy="3147075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7786" y="4370770"/>
              <a:ext cx="1393881" cy="1173420"/>
            </a:xfrm>
            <a:prstGeom prst="rect">
              <a:avLst/>
            </a:prstGeom>
          </p:spPr>
        </p:pic>
        <p:grpSp>
          <p:nvGrpSpPr>
            <p:cNvPr id="17" name="Skupina 16"/>
            <p:cNvGrpSpPr/>
            <p:nvPr/>
          </p:nvGrpSpPr>
          <p:grpSpPr>
            <a:xfrm rot="1380000">
              <a:off x="9116944" y="2397115"/>
              <a:ext cx="1470417" cy="2449055"/>
              <a:chOff x="9339769" y="1848847"/>
              <a:chExt cx="1983934" cy="3304343"/>
            </a:xfrm>
          </p:grpSpPr>
          <p:pic>
            <p:nvPicPr>
              <p:cNvPr id="18" name="Picture 6" descr="Špejle 30 cm bambus hrocené, 200ks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29" r="59039"/>
              <a:stretch/>
            </p:blipFill>
            <p:spPr bwMode="auto">
              <a:xfrm rot="9780000">
                <a:off x="9792373" y="1848847"/>
                <a:ext cx="1102869" cy="3304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Obrázek 18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339769" y="2265777"/>
                <a:ext cx="1983934" cy="1980627"/>
              </a:xfrm>
              <a:prstGeom prst="rect">
                <a:avLst/>
              </a:prstGeom>
            </p:spPr>
          </p:pic>
        </p:grpSp>
      </p:grpSp>
      <p:sp>
        <p:nvSpPr>
          <p:cNvPr id="29" name="Obdélník 28"/>
          <p:cNvSpPr/>
          <p:nvPr/>
        </p:nvSpPr>
        <p:spPr>
          <a:xfrm>
            <a:off x="589790" y="4285499"/>
            <a:ext cx="2307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modely Slunce a Země</a:t>
            </a:r>
          </a:p>
          <a:p>
            <a:pPr algn="ctr"/>
            <a:r>
              <a:rPr lang="cs-CZ" dirty="0">
                <a:latin typeface="Times New Roman" panose="02020603050405020304" pitchFamily="18" charset="0"/>
              </a:rPr>
              <a:t>se dotýkají</a:t>
            </a:r>
            <a:endParaRPr lang="cs-CZ" dirty="0"/>
          </a:p>
        </p:txBody>
      </p:sp>
      <p:sp>
        <p:nvSpPr>
          <p:cNvPr id="30" name="Obdélník 29"/>
          <p:cNvSpPr/>
          <p:nvPr/>
        </p:nvSpPr>
        <p:spPr>
          <a:xfrm>
            <a:off x="2999117" y="2498835"/>
            <a:ext cx="2320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umístění modelů Marsu, Jupiteru, Saturnu </a:t>
            </a:r>
          </a:p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správného měřítka</a:t>
            </a:r>
            <a:endParaRPr lang="cs-CZ" dirty="0"/>
          </a:p>
        </p:txBody>
      </p:sp>
      <p:grpSp>
        <p:nvGrpSpPr>
          <p:cNvPr id="31" name="Skupina 30"/>
          <p:cNvGrpSpPr/>
          <p:nvPr/>
        </p:nvGrpSpPr>
        <p:grpSpPr>
          <a:xfrm>
            <a:off x="6570042" y="2041966"/>
            <a:ext cx="1018722" cy="2176609"/>
            <a:chOff x="3575419" y="1560771"/>
            <a:chExt cx="1905000" cy="4070238"/>
          </a:xfrm>
        </p:grpSpPr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318" y="4457589"/>
              <a:ext cx="1393881" cy="1173420"/>
            </a:xfrm>
            <a:prstGeom prst="rect">
              <a:avLst/>
            </a:prstGeom>
          </p:spPr>
        </p:pic>
        <p:pic>
          <p:nvPicPr>
            <p:cNvPr id="33" name="Picture 6" descr="Špejle 30 cm bambus hrocené, 200ks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9" r="59039"/>
            <a:stretch/>
          </p:blipFill>
          <p:spPr bwMode="auto">
            <a:xfrm rot="9780000">
              <a:off x="3970825" y="1560771"/>
              <a:ext cx="1102869" cy="330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Obrázek 3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5419" y="1917348"/>
              <a:ext cx="1905000" cy="1714500"/>
            </a:xfrm>
            <a:prstGeom prst="rect">
              <a:avLst/>
            </a:prstGeom>
          </p:spPr>
        </p:pic>
      </p:grpSp>
      <p:cxnSp>
        <p:nvCxnSpPr>
          <p:cNvPr id="3" name="Přímá spojnice 2"/>
          <p:cNvCxnSpPr/>
          <p:nvPr/>
        </p:nvCxnSpPr>
        <p:spPr>
          <a:xfrm>
            <a:off x="6703679" y="4218575"/>
            <a:ext cx="5189805" cy="0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Obdélník 39"/>
          <p:cNvSpPr/>
          <p:nvPr/>
        </p:nvSpPr>
        <p:spPr>
          <a:xfrm>
            <a:off x="8113000" y="4401371"/>
            <a:ext cx="2371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modely Slunce a Marsu</a:t>
            </a:r>
          </a:p>
          <a:p>
            <a:pPr algn="ctr"/>
            <a:r>
              <a:rPr lang="cs-CZ" dirty="0">
                <a:latin typeface="Times New Roman" panose="02020603050405020304" pitchFamily="18" charset="0"/>
              </a:rPr>
              <a:t>na okraje stolu</a:t>
            </a:r>
            <a:endParaRPr lang="cs-CZ" dirty="0"/>
          </a:p>
        </p:txBody>
      </p:sp>
      <p:sp>
        <p:nvSpPr>
          <p:cNvPr id="41" name="Obdélník 40"/>
          <p:cNvSpPr/>
          <p:nvPr/>
        </p:nvSpPr>
        <p:spPr>
          <a:xfrm>
            <a:off x="7190028" y="4193783"/>
            <a:ext cx="51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stůl</a:t>
            </a:r>
            <a:endParaRPr lang="cs-CZ" dirty="0"/>
          </a:p>
        </p:txBody>
      </p:sp>
      <p:sp>
        <p:nvSpPr>
          <p:cNvPr id="42" name="Obdélník 41"/>
          <p:cNvSpPr/>
          <p:nvPr/>
        </p:nvSpPr>
        <p:spPr>
          <a:xfrm>
            <a:off x="7889712" y="2722981"/>
            <a:ext cx="2682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umístění modelů Merkuru, Venuše a Země</a:t>
            </a:r>
          </a:p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správného měřítka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10888887" y="2380588"/>
            <a:ext cx="1207545" cy="1828555"/>
            <a:chOff x="10888887" y="2380588"/>
            <a:chExt cx="1207545" cy="1828555"/>
          </a:xfrm>
        </p:grpSpPr>
        <p:pic>
          <p:nvPicPr>
            <p:cNvPr id="36" name="Obrázek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8887" y="3526589"/>
              <a:ext cx="810791" cy="682554"/>
            </a:xfrm>
            <a:prstGeom prst="rect">
              <a:avLst/>
            </a:prstGeom>
          </p:spPr>
        </p:pic>
        <p:pic>
          <p:nvPicPr>
            <p:cNvPr id="38" name="Picture 6" descr="Špejle 30 cm bambus hrocené, 200ks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9" r="59039"/>
            <a:stretch/>
          </p:blipFill>
          <p:spPr bwMode="auto">
            <a:xfrm rot="11160000">
              <a:off x="11344865" y="2380588"/>
              <a:ext cx="475467" cy="142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380000">
              <a:off x="11068765" y="2523462"/>
              <a:ext cx="1027667" cy="1025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8615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5a.1.4 Úloha V: Země z Marsu</a:t>
            </a:r>
            <a:endParaRPr sz="3200" dirty="0">
              <a:solidFill>
                <a:srgbClr val="02236A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61256" y="3581441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Kalkulačka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4361522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Žák při výpočtu úhlové vzdálenosti Země od Slunce při pozorování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2800" dirty="0">
                <a:solidFill>
                  <a:srgbClr val="002060"/>
                </a:solidFill>
              </a:rPr>
              <a:t>z Marsu použije goniometrické funkce a třetí Keplerův zákon.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61256" y="1852190"/>
            <a:ext cx="11685322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Úloha je zaměřena na vzájemné postavení objektů ve Sluneční soustavě, maximální elongace. Změna je oproti úloze II v tom, že pozorujeme z Marsu.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9383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5a.1.4 Úloha V: Země z Marsu</a:t>
            </a:r>
            <a:endParaRPr sz="3200" dirty="0">
              <a:solidFill>
                <a:srgbClr val="02236A"/>
              </a:solidFill>
            </a:endParaRPr>
          </a:p>
        </p:txBody>
      </p:sp>
      <p:pic>
        <p:nvPicPr>
          <p:cNvPr id="11" name="obrázek 3" descr="C:\Users\Libor\Downloads\aspekty – kopie.png"/>
          <p:cNvPicPr/>
          <p:nvPr/>
        </p:nvPicPr>
        <p:blipFill rotWithShape="1">
          <a:blip r:embed="rId4" cstate="print"/>
          <a:srcRect t="3164"/>
          <a:stretch/>
        </p:blipFill>
        <p:spPr bwMode="auto">
          <a:xfrm>
            <a:off x="485140" y="1843314"/>
            <a:ext cx="3820160" cy="363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734457" y="1613009"/>
            <a:ext cx="123527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Směr oběhu Země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140200" y="1825436"/>
            <a:ext cx="24343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kumimoji="0" lang="cs-CZ" sz="1800" b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 687 dní ~ 1,88 roků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34441" r="35063"/>
          <a:stretch/>
        </p:blipFill>
        <p:spPr>
          <a:xfrm>
            <a:off x="4225719" y="2347686"/>
            <a:ext cx="2240255" cy="522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4585537" y="3844617"/>
                <a:ext cx="2448684" cy="612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cs-CZ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den>
                      </m:f>
                      <m:r>
                        <a:rPr lang="cs-CZ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cs-CZ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i="0">
                          <a:latin typeface="Cambria Math" panose="02040503050406030204" pitchFamily="18" charset="0"/>
                        </a:rPr>
                        <m:t>41°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537" y="3844617"/>
                <a:ext cx="2448684" cy="6120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ravoúhlý trojúhelník 6"/>
          <p:cNvSpPr/>
          <p:nvPr/>
        </p:nvSpPr>
        <p:spPr>
          <a:xfrm rot="1458445">
            <a:off x="8656744" y="2441527"/>
            <a:ext cx="941857" cy="2153404"/>
          </a:xfrm>
          <a:prstGeom prst="rtTriangle">
            <a:avLst/>
          </a:prstGeom>
          <a:solidFill>
            <a:srgbClr val="FFFFFF"/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lunce 12"/>
          <p:cNvSpPr/>
          <p:nvPr/>
        </p:nvSpPr>
        <p:spPr>
          <a:xfrm>
            <a:off x="8975272" y="2190727"/>
            <a:ext cx="304800" cy="304800"/>
          </a:xfrm>
          <a:prstGeom prst="sun">
            <a:avLst/>
          </a:prstGeom>
          <a:solidFill>
            <a:srgbClr val="FFFFFF"/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Ovál 13"/>
          <p:cNvSpPr/>
          <p:nvPr/>
        </p:nvSpPr>
        <p:spPr>
          <a:xfrm>
            <a:off x="8121936" y="4146398"/>
            <a:ext cx="266700" cy="2667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Ovál 19"/>
          <p:cNvSpPr/>
          <p:nvPr/>
        </p:nvSpPr>
        <p:spPr>
          <a:xfrm>
            <a:off x="8975272" y="4559981"/>
            <a:ext cx="266700" cy="2667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9280072" y="3434917"/>
            <a:ext cx="7864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1,52 au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8078224" y="2943943"/>
            <a:ext cx="6694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1,0 au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516458" y="4228433"/>
            <a:ext cx="6149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Země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9241972" y="4317865"/>
            <a:ext cx="5700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Mars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9235137" y="1906850"/>
            <a:ext cx="7078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Slunce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371632" y="3465673"/>
            <a:ext cx="9371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největší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elongace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8892859" y="2821347"/>
            <a:ext cx="215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dirty="0">
                <a:solidFill>
                  <a:srgbClr val="000000"/>
                </a:solidFill>
              </a:rPr>
              <a:t>θ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13565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5a.1.5 Úloha VI: Jak velký je Měsíc?</a:t>
            </a:r>
            <a:endParaRPr sz="3200" dirty="0">
              <a:solidFill>
                <a:srgbClr val="02236A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61256" y="3537743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Kalkulačka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4361522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Žák při výpočtech hmotnosti, úhlových velikostí, skutečných rozměrů objektů Sluneční soustavy použije goniometrické funkce a třetí Keplerův zákon.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61256" y="1852190"/>
            <a:ext cx="11685322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Úloha je zaměřena na výpočet různých parametrů objektů ve Sluneční soustavě použitím goniometrických funkcí (zpravidla se na základní škole neprobírají, takže se jedná o rozšiřující učivo) a třetího Keplerova zákona.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790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5a.1.5 Úloha VI: Jak velký je Měsíc?</a:t>
            </a:r>
            <a:endParaRPr sz="3200" dirty="0">
              <a:solidFill>
                <a:srgbClr val="02236A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61256" y="1838071"/>
            <a:ext cx="10416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úhlová velikost Slunce pro pozorovatele na Zemi při znalosti vzdálenosti Země–Slunce a poloměru Slunce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98310" y="2232238"/>
            <a:ext cx="10022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využití přibližného vztahu pro malé úhly, bez goniometrické funkce, výsledek 32 úhlových minut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61256" y="2690779"/>
            <a:ext cx="905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vzdálenost Měsíce od Slunce při znalosti hmotnosti Země a doby oběhu Měsíce okolo Země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98311" y="3072313"/>
            <a:ext cx="837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užití třetího Keplerova zákona při zanedbání hmotnosti Měsíce, výsledek 383 tisíc km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61256" y="3542562"/>
            <a:ext cx="11957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 ohledem na úplné zatmění Slunce (= Měsíc má stejnou úhlovou velikost jako Slunce) odhad skutečných rozměrů Měsíce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598311" y="3902611"/>
            <a:ext cx="849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využití přibližného vztahu pro malé úhly, bez goniometrické funkce, výsledek 1780 km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261256" y="4323669"/>
            <a:ext cx="8028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úhlová velikost Země pro pozorovatele z Měsíce; plocha Země viditelná z Měsíce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98311" y="4727613"/>
            <a:ext cx="11402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využití přibližného vztahu pro malé úhly, bez goniometrické funkce, výsledek 1°55‘; plocha kulového vrchlíku </a:t>
            </a:r>
            <a:b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</a:b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 porovnání s plochou koule, výsledek 49 %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44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6" grpId="0"/>
      <p:bldP spid="17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5a.1.6 Jaké jsou velikosti planet?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098535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Modely Slunce a planet, kalkulačka, tabulky, křída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3913993"/>
            <a:ext cx="11685322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Porozumění rozměrové pestrosti planet Sluneční soustavy; </a:t>
            </a:r>
          </a:p>
          <a:p>
            <a:pPr lvl="0"/>
            <a:r>
              <a:rPr lang="cs-CZ" sz="2800" dirty="0">
                <a:solidFill>
                  <a:srgbClr val="002060"/>
                </a:solidFill>
              </a:rPr>
              <a:t>získání kompetence vnímání velikostních a vzdálenostních poměrů ve Sluneční soustavě.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852190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Úloha je zaměřena na výpočet velikosti modelů planet, aby odpovídaly správným rozměrům planet Sluneční soustavy.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3922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5a.1.6 Jaké jsou velikosti planet?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1256" y="1880439"/>
            <a:ext cx="1598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model Jupiteru</a:t>
            </a:r>
          </a:p>
          <a:p>
            <a:pPr algn="ctr"/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jako základ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92513" y="2611347"/>
            <a:ext cx="936000" cy="2176609"/>
            <a:chOff x="6608375" y="2041966"/>
            <a:chExt cx="936000" cy="2176609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3679" y="3591074"/>
              <a:ext cx="745395" cy="627501"/>
            </a:xfrm>
            <a:prstGeom prst="rect">
              <a:avLst/>
            </a:prstGeom>
          </p:spPr>
        </p:pic>
        <p:pic>
          <p:nvPicPr>
            <p:cNvPr id="13" name="Picture 6" descr="Špejle 30 cm bambus hrocené, 200ks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9" r="59039"/>
            <a:stretch/>
          </p:blipFill>
          <p:spPr bwMode="auto">
            <a:xfrm rot="9960000">
              <a:off x="6781490" y="2041966"/>
              <a:ext cx="589773" cy="1767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0000">
              <a:off x="6608375" y="2267754"/>
              <a:ext cx="936000" cy="928251"/>
            </a:xfrm>
            <a:prstGeom prst="rect">
              <a:avLst/>
            </a:prstGeom>
          </p:spPr>
        </p:pic>
      </p:grpSp>
      <p:sp>
        <p:nvSpPr>
          <p:cNvPr id="7" name="Obdélník 6"/>
          <p:cNvSpPr/>
          <p:nvPr/>
        </p:nvSpPr>
        <p:spPr>
          <a:xfrm>
            <a:off x="2176796" y="1689999"/>
            <a:ext cx="7207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 velké by byly modely ostatních planet a Slunce, jak daleko od Slunce.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700390"/>
              </p:ext>
            </p:extLst>
          </p:nvPr>
        </p:nvGraphicFramePr>
        <p:xfrm>
          <a:off x="2176796" y="2194003"/>
          <a:ext cx="5706537" cy="313166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557870">
                  <a:extLst>
                    <a:ext uri="{9D8B030D-6E8A-4147-A177-3AD203B41FA5}">
                      <a16:colId xmlns:a16="http://schemas.microsoft.com/office/drawing/2014/main" val="387019014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95953086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1976651806"/>
                    </a:ext>
                  </a:extLst>
                </a:gridCol>
              </a:tblGrid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Název objektu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Velikost</a:t>
                      </a:r>
                      <a:r>
                        <a:rPr lang="cs-CZ" baseline="0" dirty="0"/>
                        <a:t> (Země = 1)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Vzdálenost od Slunce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035813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109×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20 cm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18336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Merkur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0,38×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0,7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0,4 au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cs-CZ" dirty="0"/>
                        <a:t> 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666282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Venuše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0,95×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1,7</a:t>
                      </a:r>
                      <a:r>
                        <a:rPr lang="cs-CZ" baseline="0" dirty="0">
                          <a:sym typeface="Wingdings" panose="05000000000000000000" pitchFamily="2" charset="2"/>
                        </a:rPr>
                        <a:t>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 au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15 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532853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Země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1,0×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1,8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1,0 au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21 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898453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0,53×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1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1,5 au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31 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99027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20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5,2</a:t>
                      </a:r>
                      <a:r>
                        <a:rPr lang="cs-CZ" baseline="0" dirty="0"/>
                        <a:t> au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109 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710672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Saturn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9,3×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17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9,5 au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199 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419095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Uran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4,0×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7,3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</a:t>
                      </a:r>
                      <a:r>
                        <a:rPr lang="cs-CZ" baseline="0" dirty="0"/>
                        <a:t> au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420 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04557"/>
                  </a:ext>
                </a:extLst>
              </a:tr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Neptun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3,9×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7,1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30 au </a:t>
                      </a:r>
                      <a:r>
                        <a:rPr lang="cs-CZ" dirty="0">
                          <a:sym typeface="Wingdings" panose="05000000000000000000" pitchFamily="2" charset="2"/>
                        </a:rPr>
                        <a:t> 629 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303524"/>
                  </a:ext>
                </a:extLst>
              </a:tr>
            </a:tbl>
          </a:graphicData>
        </a:graphic>
      </p:graphicFrame>
      <p:sp>
        <p:nvSpPr>
          <p:cNvPr id="17" name="TextovéPole 16"/>
          <p:cNvSpPr txBox="1"/>
          <p:nvPr/>
        </p:nvSpPr>
        <p:spPr>
          <a:xfrm>
            <a:off x="8059477" y="2193075"/>
            <a:ext cx="4085412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velikost modelu Jupiteru (20 mm)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skutečn</a:t>
            </a:r>
            <a:r>
              <a:rPr lang="cs-CZ" dirty="0">
                <a:solidFill>
                  <a:srgbClr val="000000"/>
                </a:solidFill>
              </a:rPr>
              <a:t>é rozměry Jupiteru (143 tisíc km)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měřítko pro vzdálenost 1 cm = 71 500 km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</a:rPr>
              <a:t>p</a:t>
            </a:r>
            <a:r>
              <a:rPr lang="cs-CZ" dirty="0">
                <a:solidFill>
                  <a:srgbClr val="000000"/>
                </a:solidFill>
              </a:rPr>
              <a:t>ř. pro Zemi: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000000"/>
                </a:solidFill>
              </a:rPr>
              <a:t>	1 au = 150 mil. km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s-CZ" dirty="0">
                <a:solidFill>
                  <a:srgbClr val="000000"/>
                </a:solidFill>
              </a:rPr>
              <a:t>150 000 000 / 71 500 </a:t>
            </a:r>
            <a:r>
              <a:rPr lang="en-GB" dirty="0">
                <a:solidFill>
                  <a:srgbClr val="000000"/>
                </a:solidFill>
              </a:rPr>
              <a:t>~</a:t>
            </a:r>
            <a:r>
              <a:rPr lang="cs-CZ" dirty="0">
                <a:solidFill>
                  <a:srgbClr val="000000"/>
                </a:solidFill>
              </a:rPr>
              <a:t> 2 100 cm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22846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5a.2.1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pl-PL" sz="3200" dirty="0">
                <a:solidFill>
                  <a:srgbClr val="002060"/>
                </a:solidFill>
              </a:rPr>
              <a:t>Trajektorie trpasličích planet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280399"/>
            <a:ext cx="1193074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Kalkulačka, tabulkový procesor, encyklopedie (internet)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3913993"/>
            <a:ext cx="11685322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se seznámí s výpočtem vzdálenosti v přísluní a odsluní a měli by dospět k závěru, že součet vzdáleností v přísluní a odsluní je roven dvojnásobku velikosti hlavní poloosy. V další části je i zahrnut vliv sklonu oběžné dráhy.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731344"/>
            <a:ext cx="11685322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Úloha je zaměřena na výpočet parametrů drah 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2800" dirty="0">
                <a:solidFill>
                  <a:srgbClr val="002060"/>
                </a:solidFill>
              </a:rPr>
              <a:t>u trpasličích planet, vzdálenost v přísluní a odsluní a následné seřazení objektů podle vzdálenosti od Slunce. Druhá část úlohy využívá goniometrické funkce.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4618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5a.2.1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pl-PL" sz="3200" dirty="0">
                <a:solidFill>
                  <a:srgbClr val="002060"/>
                </a:solidFill>
              </a:rPr>
              <a:t>Trajektorie trpasličích planet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03A7EC-BC8F-4685-A29A-860EAEE2E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" t="1213" r="58024" b="13443"/>
          <a:stretch/>
        </p:blipFill>
        <p:spPr>
          <a:xfrm>
            <a:off x="261256" y="1747500"/>
            <a:ext cx="3421744" cy="1699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EB8B87E-9F15-406C-A914-62BC615C5E0E}"/>
              </a:ext>
            </a:extLst>
          </p:cNvPr>
          <p:cNvSpPr/>
          <p:nvPr/>
        </p:nvSpPr>
        <p:spPr>
          <a:xfrm>
            <a:off x="261256" y="3678645"/>
            <a:ext cx="77199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Vzdálenost v přísluní (pro Ceres)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cs-CZ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 – 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= 2,77 (1 – 0,0758) au = 2,56 au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Vzdálenost v odsluní (pro Ceres)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cs-CZ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 + 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= 2,77 (1 + 0,0758) au = 2,98 au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Pořadí v přísluní: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Ceres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Pluto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Haumea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Eris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Makemake</a:t>
            </a:r>
            <a:endParaRPr lang="cs-CZ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Pořadí v odsluní: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Ceres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Pluto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Haumea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Makemake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Eris</a:t>
            </a:r>
            <a:endParaRPr lang="cs-CZ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2B94E2F-2E7D-431E-9637-C13C172D1AA6}"/>
              </a:ext>
            </a:extLst>
          </p:cNvPr>
          <p:cNvSpPr/>
          <p:nvPr/>
        </p:nvSpPr>
        <p:spPr>
          <a:xfrm>
            <a:off x="7781200" y="4585022"/>
            <a:ext cx="42869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 tohoto pořadí je zřejmé, že se trpasličí planeta </a:t>
            </a:r>
            <a:r>
              <a:rPr lang="cs-CZ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Eris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přibližuje ke Slunci blíže než trpasličí planeta </a:t>
            </a:r>
            <a:r>
              <a:rPr lang="cs-CZ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Makemake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rozdíl 0,7 au zhruba odpovídá vzdálenosti Venuše od Slunce.</a:t>
            </a:r>
            <a:endParaRPr lang="cs-CZ" sz="1400" dirty="0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F8CBCF3-9E6D-4682-A84E-C2996F95A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545" y="1708272"/>
            <a:ext cx="2994920" cy="281964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B03A7EC-BC8F-4685-A29A-860EAEE2E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55" t="1213" r="42643" b="13443"/>
          <a:stretch/>
        </p:blipFill>
        <p:spPr>
          <a:xfrm>
            <a:off x="3721169" y="1747124"/>
            <a:ext cx="1228202" cy="1699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03A7EC-BC8F-4685-A29A-860EAEE2E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62" t="1213" r="26949" b="13443"/>
          <a:stretch/>
        </p:blipFill>
        <p:spPr>
          <a:xfrm>
            <a:off x="4987540" y="1747124"/>
            <a:ext cx="1194185" cy="1699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B03A7EC-BC8F-4685-A29A-860EAEE2E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60" t="1213" r="2564" b="13443"/>
          <a:stretch/>
        </p:blipFill>
        <p:spPr>
          <a:xfrm>
            <a:off x="6226628" y="1747124"/>
            <a:ext cx="1943100" cy="16992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7858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36223A4D-3023-401C-B87B-D47558DCCF2C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4EDCB3E2-1EBA-4425-9C15-3D3A560D8617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-6761" y="981862"/>
            <a:ext cx="12198760" cy="6887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5600">
                <a:solidFill>
                  <a:srgbClr val="142A9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 defTabSz="71323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  <a:sym typeface="Calibri Light"/>
              </a:rPr>
              <a:t>Moduly projektu </a:t>
            </a:r>
            <a:r>
              <a:rPr sz="4400" u="sng" dirty="0">
                <a:solidFill>
                  <a:srgbClr val="002060"/>
                </a:solidFill>
                <a:sym typeface="Calibri Light"/>
              </a:rPr>
              <a:t>STARS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781665" y="2016189"/>
            <a:ext cx="10826932" cy="33318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defTabSz="868680">
              <a:spcBef>
                <a:spcPts val="900"/>
              </a:spcBef>
              <a:defRPr sz="1800"/>
            </a:pPr>
            <a:r>
              <a:rPr sz="2600" dirty="0">
                <a:solidFill>
                  <a:srgbClr val="002060"/>
                </a:solidFill>
              </a:rPr>
              <a:t>#1 </a:t>
            </a:r>
            <a:r>
              <a:rPr lang="cs-CZ" sz="2600" dirty="0">
                <a:solidFill>
                  <a:srgbClr val="002060"/>
                </a:solidFill>
              </a:rPr>
              <a:t>	Souhvězdí.				#6 	Galaktické prostředí.</a:t>
            </a:r>
          </a:p>
          <a:p>
            <a:pPr algn="just" defTabSz="868680">
              <a:spcBef>
                <a:spcPts val="900"/>
              </a:spcBef>
              <a:defRPr sz="1800"/>
            </a:pPr>
            <a:r>
              <a:rPr lang="cs-CZ" sz="2600" dirty="0">
                <a:solidFill>
                  <a:srgbClr val="002060"/>
                </a:solidFill>
              </a:rPr>
              <a:t>#2 	Pohyb nebeských těles.		#7 	Slunce a hvězdy.</a:t>
            </a:r>
          </a:p>
          <a:p>
            <a:pPr lvl="0" algn="just" defTabSz="868680">
              <a:spcBef>
                <a:spcPts val="900"/>
              </a:spcBef>
              <a:defRPr sz="1800"/>
            </a:pPr>
            <a:r>
              <a:rPr sz="2600" dirty="0">
                <a:solidFill>
                  <a:srgbClr val="002060"/>
                </a:solidFill>
              </a:rPr>
              <a:t>#</a:t>
            </a:r>
            <a:r>
              <a:rPr lang="cs-CZ" sz="2600" dirty="0">
                <a:solidFill>
                  <a:srgbClr val="002060"/>
                </a:solidFill>
              </a:rPr>
              <a:t>3</a:t>
            </a:r>
            <a:r>
              <a:rPr sz="2600" dirty="0">
                <a:solidFill>
                  <a:srgbClr val="002060"/>
                </a:solidFill>
              </a:rPr>
              <a:t> </a:t>
            </a:r>
            <a:r>
              <a:rPr lang="cs-CZ" sz="2600" dirty="0">
                <a:solidFill>
                  <a:srgbClr val="002060"/>
                </a:solidFill>
              </a:rPr>
              <a:t>	Newtonův gravitační zákon.	#8 	Naše Galaxie a jiné galaxie.</a:t>
            </a:r>
          </a:p>
          <a:p>
            <a:pPr lvl="0" algn="just" defTabSz="868680">
              <a:spcBef>
                <a:spcPts val="900"/>
              </a:spcBef>
              <a:defRPr sz="1800"/>
            </a:pPr>
            <a:r>
              <a:rPr sz="2600" dirty="0">
                <a:solidFill>
                  <a:srgbClr val="002060"/>
                </a:solidFill>
              </a:rPr>
              <a:t>#</a:t>
            </a:r>
            <a:r>
              <a:rPr lang="cs-CZ" sz="2600" dirty="0">
                <a:solidFill>
                  <a:srgbClr val="002060"/>
                </a:solidFill>
              </a:rPr>
              <a:t>4</a:t>
            </a:r>
            <a:r>
              <a:rPr sz="2600" dirty="0">
                <a:solidFill>
                  <a:srgbClr val="002060"/>
                </a:solidFill>
              </a:rPr>
              <a:t> </a:t>
            </a:r>
            <a:r>
              <a:rPr lang="cs-CZ" sz="2600" dirty="0">
                <a:solidFill>
                  <a:srgbClr val="002060"/>
                </a:solidFill>
              </a:rPr>
              <a:t>	Objevování vesmíru</a:t>
            </a:r>
            <a:r>
              <a:rPr sz="2600" dirty="0">
                <a:solidFill>
                  <a:srgbClr val="002060"/>
                </a:solidFill>
              </a:rPr>
              <a:t>. </a:t>
            </a:r>
            <a:r>
              <a:rPr lang="cs-CZ" sz="2600" dirty="0">
                <a:solidFill>
                  <a:srgbClr val="002060"/>
                </a:solidFill>
              </a:rPr>
              <a:t>		#9 	Vesmír.</a:t>
            </a:r>
          </a:p>
          <a:p>
            <a:pPr algn="just" defTabSz="868680">
              <a:spcBef>
                <a:spcPts val="900"/>
              </a:spcBef>
              <a:defRPr sz="1800"/>
            </a:pPr>
            <a:r>
              <a:rPr lang="cs-CZ" sz="2600" dirty="0">
                <a:solidFill>
                  <a:srgbClr val="002060"/>
                </a:solidFill>
              </a:rPr>
              <a:t>#5 	Sluneční soustava.			#10	Hvězdárny / observatoře.</a:t>
            </a:r>
          </a:p>
        </p:txBody>
      </p:sp>
    </p:spTree>
    <p:extLst>
      <p:ext uri="{BB962C8B-B14F-4D97-AF65-F5344CB8AC3E}">
        <p14:creationId xmlns:p14="http://schemas.microsoft.com/office/powerpoint/2010/main" val="25168476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5a.2.1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pl-PL" sz="3200" dirty="0">
                <a:solidFill>
                  <a:srgbClr val="002060"/>
                </a:solidFill>
              </a:rPr>
              <a:t>Trajektorie trpasličích planet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AB1673-B04C-401A-A887-5AC95808A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6" y="1690394"/>
            <a:ext cx="7457938" cy="149158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88A26BB7-B22D-4456-8D0C-5939BFBF8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4153" b="13622"/>
          <a:stretch/>
        </p:blipFill>
        <p:spPr>
          <a:xfrm>
            <a:off x="261256" y="3306943"/>
            <a:ext cx="4155470" cy="2017411"/>
          </a:xfrm>
          <a:prstGeom prst="rect">
            <a:avLst/>
          </a:prstGeom>
        </p:spPr>
      </p:pic>
      <p:sp>
        <p:nvSpPr>
          <p:cNvPr id="29" name="Obdélník 28">
            <a:extLst>
              <a:ext uri="{FF2B5EF4-FFF2-40B4-BE49-F238E27FC236}">
                <a16:creationId xmlns:a16="http://schemas.microsoft.com/office/drawing/2014/main" id="{77939E11-EE92-440D-9CD4-5264898C8B79}"/>
              </a:ext>
            </a:extLst>
          </p:cNvPr>
          <p:cNvSpPr/>
          <p:nvPr/>
        </p:nvSpPr>
        <p:spPr>
          <a:xfrm>
            <a:off x="8646922" y="1825029"/>
            <a:ext cx="328382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Vzdálenost v přísluní v rovině ekliptiky (pro Ceres):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 –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cos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2,77 (1 – 0,0758) cos 11° au = 2,51 au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Vzdálenost v odsluní v rovině ekliptiky (pro Ceres):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 +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cos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2,77 (1 + 0,0758) cos 11° au = 2,93 au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Vzdálenost od ekliptiky v přísluní (pro Ceres):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 –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sin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2,77 (1 – 0,0758) sin 11° au = 0,49 au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Vzdálenost od ekliptiky v odsluní (pro Ceres):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 +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sin </a:t>
            </a:r>
            <a:r>
              <a:rPr lang="cs-CZ" sz="1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cs-CZ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2,77 (1 + 0,0758) sin 11° au = 0,57 au</a:t>
            </a:r>
            <a:endParaRPr lang="cs-CZ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A26BB7-B22D-4456-8D0C-5939BFBF8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49" r="55354" b="13622"/>
          <a:stretch/>
        </p:blipFill>
        <p:spPr>
          <a:xfrm>
            <a:off x="4416726" y="3306943"/>
            <a:ext cx="1054434" cy="201741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A26BB7-B22D-4456-8D0C-5939BFBF8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57" r="46172" b="13622"/>
          <a:stretch/>
        </p:blipFill>
        <p:spPr>
          <a:xfrm>
            <a:off x="5471160" y="3306943"/>
            <a:ext cx="1051560" cy="201741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8A26BB7-B22D-4456-8D0C-5939BFBF8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99" r="36999" b="13622"/>
          <a:stretch/>
        </p:blipFill>
        <p:spPr>
          <a:xfrm>
            <a:off x="6522720" y="3306943"/>
            <a:ext cx="1066799" cy="20174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8A26BB7-B22D-4456-8D0C-5939BFBF8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73" r="27822" b="13622"/>
          <a:stretch/>
        </p:blipFill>
        <p:spPr>
          <a:xfrm>
            <a:off x="7589519" y="3306943"/>
            <a:ext cx="1043940" cy="20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4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5a.2.2 Západ trpasličí planety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2890391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Kalkulačka, milimetrový papír (pro graf) nebo tabulkový kalkulátor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4023435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se seznámí s výpočtem západu trpasličí planety. Jako zdroj dat slouží výška objektu nad obzorem po několik dnů za sebou.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731344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Úloha je zaměřena na práci s grafem, odvození rovnice grafu a zjištění průsečíku s osou x.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7412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5a.2.2 Západ trpasličí planety</a:t>
            </a:r>
          </a:p>
        </p:txBody>
      </p:sp>
      <p:pic>
        <p:nvPicPr>
          <p:cNvPr id="3" name="Obrázek 2" descr="Obsah obrázku interiér, objekt, židle, vsedě&#10;&#10;Popis byl vytvořen automaticky">
            <a:extLst>
              <a:ext uri="{FF2B5EF4-FFF2-40B4-BE49-F238E27FC236}">
                <a16:creationId xmlns:a16="http://schemas.microsoft.com/office/drawing/2014/main" id="{49F666EB-48D6-4ED9-A14E-7F7B080E2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6" y="3222061"/>
            <a:ext cx="1259226" cy="1924763"/>
          </a:xfrm>
          <a:prstGeom prst="rect">
            <a:avLst/>
          </a:prstGeom>
        </p:spPr>
      </p:pic>
      <p:pic>
        <p:nvPicPr>
          <p:cNvPr id="8" name="Obrázek 7" descr="Obsah obrázku kráter, černá, bílá, vsedě&#10;&#10;Popis byl vytvořen automaticky">
            <a:extLst>
              <a:ext uri="{FF2B5EF4-FFF2-40B4-BE49-F238E27FC236}">
                <a16:creationId xmlns:a16="http://schemas.microsoft.com/office/drawing/2014/main" id="{38399F8F-9E4D-4C3F-8F1C-2939659D0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" y="1618887"/>
            <a:ext cx="2121847" cy="159138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874890-32A5-439E-953E-1680A8C9F630}"/>
              </a:ext>
            </a:extLst>
          </p:cNvPr>
          <p:cNvSpPr txBox="1"/>
          <p:nvPr/>
        </p:nvSpPr>
        <p:spPr>
          <a:xfrm>
            <a:off x="92597" y="1557011"/>
            <a:ext cx="6165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Ceres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46AEA14-0D8A-40CF-B7A2-EEF67A6A49F2}"/>
              </a:ext>
            </a:extLst>
          </p:cNvPr>
          <p:cNvSpPr txBox="1"/>
          <p:nvPr/>
        </p:nvSpPr>
        <p:spPr>
          <a:xfrm>
            <a:off x="99911" y="5164739"/>
            <a:ext cx="23910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 err="1">
                <a:solidFill>
                  <a:srgbClr val="002060"/>
                </a:solidFill>
              </a:rPr>
              <a:t>Faulkes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Telescope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North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Calibri"/>
            </a:endParaRPr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4C2170CA-661C-4078-9851-89CFF452C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229694"/>
              </p:ext>
            </p:extLst>
          </p:nvPr>
        </p:nvGraphicFramePr>
        <p:xfrm>
          <a:off x="2084496" y="1708272"/>
          <a:ext cx="3772295" cy="237744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88198">
                  <a:extLst>
                    <a:ext uri="{9D8B030D-6E8A-4147-A177-3AD203B41FA5}">
                      <a16:colId xmlns:a16="http://schemas.microsoft.com/office/drawing/2014/main" val="679102823"/>
                    </a:ext>
                  </a:extLst>
                </a:gridCol>
                <a:gridCol w="1297533">
                  <a:extLst>
                    <a:ext uri="{9D8B030D-6E8A-4147-A177-3AD203B41FA5}">
                      <a16:colId xmlns:a16="http://schemas.microsoft.com/office/drawing/2014/main" val="2003070535"/>
                    </a:ext>
                  </a:extLst>
                </a:gridCol>
                <a:gridCol w="531585">
                  <a:extLst>
                    <a:ext uri="{9D8B030D-6E8A-4147-A177-3AD203B41FA5}">
                      <a16:colId xmlns:a16="http://schemas.microsoft.com/office/drawing/2014/main" val="1359236804"/>
                    </a:ext>
                  </a:extLst>
                </a:gridCol>
                <a:gridCol w="1354979">
                  <a:extLst>
                    <a:ext uri="{9D8B030D-6E8A-4147-A177-3AD203B41FA5}">
                      <a16:colId xmlns:a16="http://schemas.microsoft.com/office/drawing/2014/main" val="1860725397"/>
                    </a:ext>
                  </a:extLst>
                </a:gridCol>
              </a:tblGrid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Výška nad obzorem (°)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Výška nad obzorem (°)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587429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0957629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cs-CZ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6428330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05862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7331591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6331522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065392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4321637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9472744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8978314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12222"/>
                  </a:ext>
                </a:extLst>
              </a:tr>
              <a:tr h="175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423555"/>
                  </a:ext>
                </a:extLst>
              </a:tr>
            </a:tbl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131FAA43-C95A-4205-AFF3-C308A13E9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917" y="1694537"/>
            <a:ext cx="5773412" cy="3468925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A3174E3-354A-4A2C-9CD4-452D3740E37E}"/>
              </a:ext>
            </a:extLst>
          </p:cNvPr>
          <p:cNvSpPr/>
          <p:nvPr/>
        </p:nvSpPr>
        <p:spPr>
          <a:xfrm>
            <a:off x="8774975" y="2414580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−0,45 </a:t>
            </a:r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+ 19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AE6B75D-436D-4683-8424-8DDCF09FD67F}"/>
              </a:ext>
            </a:extLst>
          </p:cNvPr>
          <p:cNvSpPr/>
          <p:nvPr/>
        </p:nvSpPr>
        <p:spPr>
          <a:xfrm>
            <a:off x="6749766" y="3629505"/>
            <a:ext cx="4902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a 21. den (20 dnů) = –9°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 9° / 20 = −0,45°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DE831082-0601-48D2-8038-809BAA84D9AA}"/>
              </a:ext>
            </a:extLst>
          </p:cNvPr>
          <p:cNvSpPr/>
          <p:nvPr/>
        </p:nvSpPr>
        <p:spPr>
          <a:xfrm>
            <a:off x="6749766" y="4052611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průsečík s osou y = 19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8B4CC01-2421-45C6-B91E-0C3A85A609E3}"/>
              </a:ext>
            </a:extLst>
          </p:cNvPr>
          <p:cNvSpPr/>
          <p:nvPr/>
        </p:nvSpPr>
        <p:spPr>
          <a:xfrm>
            <a:off x="2118268" y="4224002"/>
            <a:ext cx="3704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západ Ceres </a:t>
            </a:r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h</a:t>
            </a:r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= 0°  </a:t>
            </a:r>
            <a:r>
              <a:rPr lang="cs-CZ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</a:t>
            </a:r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0,45 x = 19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= </a:t>
            </a:r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79274758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5a.2.3 Model trajektorie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317839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az-Cyrl-A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Nůžky, list papíru, kružítko, úhloměr, tužka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4196743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se na modelu trajektorií Neptunu a Pluta přesvědčí, že se Neptun a Pluto nemohou srazit.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731344"/>
            <a:ext cx="11685322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Trpasličí planeta Pluto se dostává v malém úseku své trajektorie ke Slunci blíže než Neptun, pokud si jeho oběžnou trajektorii promítneme do roviny ekliptiky.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2747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5a.2.3 Model trajektorie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368442" y="1846246"/>
            <a:ext cx="3456615" cy="3565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14" name="Přímá spojnice 13"/>
          <p:cNvCxnSpPr/>
          <p:nvPr/>
        </p:nvCxnSpPr>
        <p:spPr>
          <a:xfrm>
            <a:off x="5094134" y="1797244"/>
            <a:ext cx="0" cy="3668395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324891" y="3626677"/>
            <a:ext cx="3535462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/>
          <p:cNvSpPr/>
          <p:nvPr/>
        </p:nvSpPr>
        <p:spPr>
          <a:xfrm>
            <a:off x="3373885" y="1851691"/>
            <a:ext cx="3456615" cy="35652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7" name="Oblouk 16"/>
          <p:cNvSpPr/>
          <p:nvPr/>
        </p:nvSpPr>
        <p:spPr>
          <a:xfrm>
            <a:off x="1582867" y="1846246"/>
            <a:ext cx="3564571" cy="3565172"/>
          </a:xfrm>
          <a:prstGeom prst="arc">
            <a:avLst>
              <a:gd name="adj1" fmla="val 16200000"/>
              <a:gd name="adj2" fmla="val 5382314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18" name="Přímá spojnice 17"/>
          <p:cNvCxnSpPr/>
          <p:nvPr/>
        </p:nvCxnSpPr>
        <p:spPr>
          <a:xfrm>
            <a:off x="5094134" y="3196543"/>
            <a:ext cx="1680667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unce 18"/>
          <p:cNvSpPr/>
          <p:nvPr/>
        </p:nvSpPr>
        <p:spPr>
          <a:xfrm>
            <a:off x="5032891" y="3135289"/>
            <a:ext cx="126569" cy="12659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33175" y="2153479"/>
            <a:ext cx="2699385" cy="26993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416013" y="1828368"/>
            <a:ext cx="8681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Ø 15 cm</a:t>
            </a:r>
          </a:p>
        </p:txBody>
      </p:sp>
      <p:sp>
        <p:nvSpPr>
          <p:cNvPr id="3" name="Obdélník 2"/>
          <p:cNvSpPr/>
          <p:nvPr/>
        </p:nvSpPr>
        <p:spPr>
          <a:xfrm>
            <a:off x="154749" y="493073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oběžná trajektorie Neptunu</a:t>
            </a:r>
            <a:endParaRPr lang="cs-CZ" dirty="0">
              <a:solidFill>
                <a:srgbClr val="002060"/>
              </a:solidFill>
            </a:endParaRPr>
          </a:p>
        </p:txBody>
      </p:sp>
      <p:cxnSp>
        <p:nvCxnSpPr>
          <p:cNvPr id="5" name="Přímá spojnice 4"/>
          <p:cNvCxnSpPr>
            <a:stCxn id="12" idx="6"/>
          </p:cNvCxnSpPr>
          <p:nvPr/>
        </p:nvCxnSpPr>
        <p:spPr>
          <a:xfrm flipH="1">
            <a:off x="1587482" y="3503172"/>
            <a:ext cx="1345078" cy="0"/>
          </a:xfrm>
          <a:prstGeom prst="line">
            <a:avLst/>
          </a:prstGeom>
          <a:noFill/>
          <a:ln w="19050" cap="flat">
            <a:solidFill>
              <a:srgbClr val="00B050"/>
            </a:solidFill>
            <a:prstDash val="dash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Obdélník 26"/>
          <p:cNvSpPr/>
          <p:nvPr/>
        </p:nvSpPr>
        <p:spPr>
          <a:xfrm>
            <a:off x="1582867" y="3133872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prostřihnout</a:t>
            </a:r>
            <a:endParaRPr lang="cs-CZ" dirty="0"/>
          </a:p>
        </p:txBody>
      </p:sp>
      <p:sp>
        <p:nvSpPr>
          <p:cNvPr id="22" name="Obdélník 21"/>
          <p:cNvSpPr/>
          <p:nvPr/>
        </p:nvSpPr>
        <p:spPr>
          <a:xfrm>
            <a:off x="6807797" y="2530925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19,8 cm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5456886" y="1472608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19,2 cm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3526010" y="2673500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elipsa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5091683" y="4514173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osy elipsy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3810957" y="4482766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19,8 cm </a:t>
            </a:r>
            <a:endParaRPr lang="cs-CZ" dirty="0"/>
          </a:p>
        </p:txBody>
      </p:sp>
      <p:sp>
        <p:nvSpPr>
          <p:cNvPr id="33" name="Obdélník 32"/>
          <p:cNvSpPr/>
          <p:nvPr/>
        </p:nvSpPr>
        <p:spPr>
          <a:xfrm>
            <a:off x="4192125" y="2999077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Slunce</a:t>
            </a:r>
            <a:endParaRPr lang="cs-CZ" dirty="0"/>
          </a:p>
        </p:txBody>
      </p:sp>
      <p:sp>
        <p:nvSpPr>
          <p:cNvPr id="34" name="Obdélník 33"/>
          <p:cNvSpPr/>
          <p:nvPr/>
        </p:nvSpPr>
        <p:spPr>
          <a:xfrm>
            <a:off x="5221404" y="2857613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prostřihnout</a:t>
            </a:r>
            <a:endParaRPr lang="cs-CZ" dirty="0"/>
          </a:p>
        </p:txBody>
      </p:sp>
      <p:sp>
        <p:nvSpPr>
          <p:cNvPr id="35" name="Obdélník 34"/>
          <p:cNvSpPr/>
          <p:nvPr/>
        </p:nvSpPr>
        <p:spPr>
          <a:xfrm>
            <a:off x="5195096" y="2124258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elipsu</a:t>
            </a:r>
          </a:p>
          <a:p>
            <a:r>
              <a:rPr lang="cs-CZ" dirty="0">
                <a:latin typeface="Arial" panose="020B0604020202020204" pitchFamily="34" charset="0"/>
              </a:rPr>
              <a:t>vystřihnout</a:t>
            </a:r>
            <a:endParaRPr lang="cs-CZ" dirty="0"/>
          </a:p>
        </p:txBody>
      </p:sp>
      <p:sp>
        <p:nvSpPr>
          <p:cNvPr id="36" name="Obdélník 35"/>
          <p:cNvSpPr/>
          <p:nvPr/>
        </p:nvSpPr>
        <p:spPr>
          <a:xfrm>
            <a:off x="6774801" y="4490873"/>
            <a:ext cx="11977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oběžná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trajektorie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Pluta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37" name="Obdélník 36"/>
          <p:cNvSpPr/>
          <p:nvPr/>
        </p:nvSpPr>
        <p:spPr>
          <a:xfrm>
            <a:off x="9011862" y="1742235"/>
            <a:ext cx="29290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obě trajektorie zasunout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do sebe zelenými prostřihy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pod úhlem 17°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0150" y="1747269"/>
            <a:ext cx="1307912" cy="900858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>
            <a:off x="8541019" y="2999077"/>
            <a:ext cx="2736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Pluto blíže než Neptun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7. 2. 1979 až 11. 2. 1999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8377518" y="3609137"/>
            <a:ext cx="3063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oběžná doba Pluta = 248 let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9070019" y="3927815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 / 248 = 8 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%</a:t>
            </a:r>
            <a:endParaRPr lang="cs-CZ" dirty="0"/>
          </a:p>
        </p:txBody>
      </p:sp>
      <p:sp>
        <p:nvSpPr>
          <p:cNvPr id="42" name="Obdélník 41"/>
          <p:cNvSpPr/>
          <p:nvPr/>
        </p:nvSpPr>
        <p:spPr>
          <a:xfrm>
            <a:off x="8143493" y="4329353"/>
            <a:ext cx="35317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7 309 dní 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= 20 ∙ 365 + 5 (přestupné roky – </a:t>
            </a:r>
          </a:p>
          <a:p>
            <a:pPr algn="ctr"/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</a:rPr>
              <a:t>1980, 1984, 1988, 1992 a 1996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) </a:t>
            </a:r>
            <a:b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+ 4 (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</a:rPr>
              <a:t>od 7. do 11. dne v měsíci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16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9" grpId="0" animBg="1"/>
      <p:bldP spid="12" grpId="0" animBg="1"/>
      <p:bldP spid="2" grpId="0"/>
      <p:bldP spid="3" grpId="0"/>
      <p:bldP spid="27" grpId="0"/>
      <p:bldP spid="22" grpId="0"/>
      <p:bldP spid="29" grpId="0"/>
      <p:bldP spid="30" grpId="0"/>
      <p:bldP spid="23" grpId="0"/>
      <p:bldP spid="24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5a.2.4 Skok do výšky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711286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Metrové pravítko, kalkulačka, tabulkový procesor, milimetrový papír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4660714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si vyzkoušejí, jak hmotnost planety ovlivňuje skok do výšky.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731344"/>
            <a:ext cx="11685322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Kolik vážíš, závisí na gravitační síle v místě, kde se nacházíš. Je nutné si uvědomit, že hmotnost se na různých místech nemění, zůstává pořád stejná. Pouze se mění tíha, která souvisí s gravitační silou. Na plynných planetách a Slunci nelze ve skutečnosti přistát, protože nemají pevný povrch.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944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289"/>
          <a:stretch/>
        </p:blipFill>
        <p:spPr>
          <a:xfrm flipH="1">
            <a:off x="2939694" y="2077604"/>
            <a:ext cx="1197125" cy="2143125"/>
          </a:xfrm>
          <a:prstGeom prst="rect">
            <a:avLst/>
          </a:prstGeom>
        </p:spPr>
      </p:pic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3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4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5a.2.4 Skok do výšky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2170" y="1708272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skupiny po třech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2616200" y="4076700"/>
            <a:ext cx="2736365" cy="0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365"/>
          <a:stretch/>
        </p:blipFill>
        <p:spPr>
          <a:xfrm>
            <a:off x="3992562" y="2431565"/>
            <a:ext cx="1360003" cy="1666875"/>
          </a:xfrm>
          <a:prstGeom prst="rect">
            <a:avLst/>
          </a:prstGeom>
        </p:spPr>
      </p:pic>
      <p:pic>
        <p:nvPicPr>
          <p:cNvPr id="1030" name="Picture 6" descr="https://cdn11.bigcommerce.com/s-9nntib/images/stencil/1280x1280/products/22839/155338/0366090__37712__87986__35869.1560956187.jpg?c=2&amp;imbypass=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6" b="47005"/>
          <a:stretch/>
        </p:blipFill>
        <p:spPr bwMode="auto">
          <a:xfrm rot="16200000">
            <a:off x="3307110" y="3462003"/>
            <a:ext cx="1152000" cy="7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2565" y="3149166"/>
            <a:ext cx="970772" cy="1296031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 flipH="1">
            <a:off x="3921806" y="3444784"/>
            <a:ext cx="1793194" cy="0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Obdélník 21"/>
          <p:cNvSpPr/>
          <p:nvPr/>
        </p:nvSpPr>
        <p:spPr>
          <a:xfrm>
            <a:off x="3380408" y="4047259"/>
            <a:ext cx="1005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pravítko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4977380" y="1633881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3× výskok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327453"/>
              </p:ext>
            </p:extLst>
          </p:nvPr>
        </p:nvGraphicFramePr>
        <p:xfrm>
          <a:off x="225821" y="4792293"/>
          <a:ext cx="5612130" cy="6838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{08FB837D-C827-4EFA-A057-4D05807E0F7C}</a:tableStyleId>
              </a:tblPr>
              <a:tblGrid>
                <a:gridCol w="1076960">
                  <a:extLst>
                    <a:ext uri="{9D8B030D-6E8A-4147-A177-3AD203B41FA5}">
                      <a16:colId xmlns:a16="http://schemas.microsoft.com/office/drawing/2014/main" val="332129159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327922864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744701639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357593912"/>
                    </a:ext>
                  </a:extLst>
                </a:gridCol>
                <a:gridCol w="1306195">
                  <a:extLst>
                    <a:ext uri="{9D8B030D-6E8A-4147-A177-3AD203B41FA5}">
                      <a16:colId xmlns:a16="http://schemas.microsoft.com/office/drawing/2014/main" val="804673269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Výskok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Pokus #1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Pokus #2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Pokus #3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Průměrný výskok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381430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b="0">
                          <a:effectLst/>
                        </a:rPr>
                        <a:t>Výška (cm)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b="0">
                          <a:effectLst/>
                        </a:rPr>
                        <a:t>53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b="0">
                          <a:effectLst/>
                        </a:rPr>
                        <a:t>50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b="0">
                          <a:effectLst/>
                        </a:rPr>
                        <a:t>47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</a:rPr>
                        <a:t>50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3830360"/>
                  </a:ext>
                </a:extLst>
              </a:tr>
            </a:tbl>
          </a:graphicData>
        </a:graphic>
      </p:graphicFrame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608955"/>
              </p:ext>
            </p:extLst>
          </p:nvPr>
        </p:nvGraphicFramePr>
        <p:xfrm>
          <a:off x="6542266" y="2116517"/>
          <a:ext cx="5243335" cy="3357540"/>
        </p:xfrm>
        <a:graphic>
          <a:graphicData uri="http://schemas.openxmlformats.org/drawingml/2006/table">
            <a:tbl>
              <a:tblPr firstRow="1" lastCol="1" bandRow="1">
                <a:tableStyleId>{08FB837D-C827-4EFA-A057-4D05807E0F7C}</a:tableStyleId>
              </a:tblPr>
              <a:tblGrid>
                <a:gridCol w="916518">
                  <a:extLst>
                    <a:ext uri="{9D8B030D-6E8A-4147-A177-3AD203B41FA5}">
                      <a16:colId xmlns:a16="http://schemas.microsoft.com/office/drawing/2014/main" val="3364695452"/>
                    </a:ext>
                  </a:extLst>
                </a:gridCol>
                <a:gridCol w="1180580">
                  <a:extLst>
                    <a:ext uri="{9D8B030D-6E8A-4147-A177-3AD203B41FA5}">
                      <a16:colId xmlns:a16="http://schemas.microsoft.com/office/drawing/2014/main" val="507907184"/>
                    </a:ext>
                  </a:extLst>
                </a:gridCol>
                <a:gridCol w="1048548">
                  <a:extLst>
                    <a:ext uri="{9D8B030D-6E8A-4147-A177-3AD203B41FA5}">
                      <a16:colId xmlns:a16="http://schemas.microsoft.com/office/drawing/2014/main" val="972910857"/>
                    </a:ext>
                  </a:extLst>
                </a:gridCol>
                <a:gridCol w="1048548">
                  <a:extLst>
                    <a:ext uri="{9D8B030D-6E8A-4147-A177-3AD203B41FA5}">
                      <a16:colId xmlns:a16="http://schemas.microsoft.com/office/drawing/2014/main" val="599705782"/>
                    </a:ext>
                  </a:extLst>
                </a:gridCol>
                <a:gridCol w="1049141">
                  <a:extLst>
                    <a:ext uri="{9D8B030D-6E8A-4147-A177-3AD203B41FA5}">
                      <a16:colId xmlns:a16="http://schemas.microsoft.com/office/drawing/2014/main" val="83771281"/>
                    </a:ext>
                  </a:extLst>
                </a:gridCol>
              </a:tblGrid>
              <a:tr h="8018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Objekt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Hmotnost objektu Sluneční soustavy (×10</a:t>
                      </a:r>
                      <a:r>
                        <a:rPr lang="cs-CZ" sz="120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kg)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Průměrná výška výskoku na Zemi (cm)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Převodní koeficient pro výšku výskoku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Výška výskoku na objektu (cm)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6721452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Slunce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19 900 000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×0,036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0418512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Merkur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×2,63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7538217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Venuše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48,7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×1,11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55,5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4916871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Země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0809327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Měsíc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×5,88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294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6630781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6,42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×2,63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9314190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Ceres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0,0094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×34,5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1730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5855509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Jupiter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19 000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×0,40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3030993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Saturn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5 680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×0,91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1825171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Uran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×1,11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55,5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945596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Neptun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1 020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×0,88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8899818"/>
                  </a:ext>
                </a:extLst>
              </a:tr>
              <a:tr h="203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Pluto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×16,7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835</a:t>
                      </a:r>
                      <a:endParaRPr lang="cs-CZ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9015791"/>
                  </a:ext>
                </a:extLst>
              </a:tr>
            </a:tbl>
          </a:graphicData>
        </a:graphic>
      </p:graphicFrame>
      <p:sp>
        <p:nvSpPr>
          <p:cNvPr id="17" name="Obdélník 16"/>
          <p:cNvSpPr/>
          <p:nvPr/>
        </p:nvSpPr>
        <p:spPr>
          <a:xfrm>
            <a:off x="78392" y="4394355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Výpočet průměrné výšky výskoku na Zemi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519599" y="1525389"/>
            <a:ext cx="4521967" cy="654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 výšku výskoku ovlivňuje hmotnost objektu Sluneční soustavy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528" y="2178346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16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3.125E-6 -0.0888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pl-PL" sz="3200" dirty="0">
                <a:solidFill>
                  <a:srgbClr val="002060"/>
                </a:solidFill>
              </a:rPr>
              <a:t>5a.2.4 Skok do výšky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087650"/>
              </p:ext>
            </p:extLst>
          </p:nvPr>
        </p:nvGraphicFramePr>
        <p:xfrm>
          <a:off x="261256" y="2045208"/>
          <a:ext cx="5623560" cy="32080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811780">
                  <a:extLst>
                    <a:ext uri="{9D8B030D-6E8A-4147-A177-3AD203B41FA5}">
                      <a16:colId xmlns:a16="http://schemas.microsoft.com/office/drawing/2014/main" val="4100523780"/>
                    </a:ext>
                  </a:extLst>
                </a:gridCol>
                <a:gridCol w="2811780">
                  <a:extLst>
                    <a:ext uri="{9D8B030D-6E8A-4147-A177-3AD203B41FA5}">
                      <a16:colId xmlns:a16="http://schemas.microsoft.com/office/drawing/2014/main" val="16977123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Objekt Sluneční soustavy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Výška výskoku na daném objektu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26965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Ceres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1730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27345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Pluto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835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189123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Měsíc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294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107039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Merkur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132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160008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Mars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132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4895894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Venuše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55,5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442035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Země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50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386691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Uran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55,5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88345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Neptun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44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387766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Saturn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46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373772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Jupiter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20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1218648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Slunce</a:t>
                      </a:r>
                      <a:endParaRPr lang="cs-CZ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1,8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1762613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32228" y="1679244"/>
            <a:ext cx="4964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Pořadí objektů Sluneční soustavy podle hmotnosti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" name="Graf 23">
            <a:extLst>
              <a:ext uri="{FF2B5EF4-FFF2-40B4-BE49-F238E27FC236}">
                <a16:creationId xmlns:a16="http://schemas.microsoft.com/office/drawing/2014/main" id="{C56D291F-C48D-4BA8-8795-34C35B2F51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673984"/>
              </p:ext>
            </p:extLst>
          </p:nvPr>
        </p:nvGraphicFramePr>
        <p:xfrm>
          <a:off x="5913844" y="2058762"/>
          <a:ext cx="5511800" cy="330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bdélník 7"/>
          <p:cNvSpPr/>
          <p:nvPr/>
        </p:nvSpPr>
        <p:spPr>
          <a:xfrm>
            <a:off x="6723406" y="2384922"/>
            <a:ext cx="3526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logaritmické zobrazení na svislé ose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D98485-4F0F-4100-A439-7CD1733588DE}"/>
              </a:ext>
            </a:extLst>
          </p:cNvPr>
          <p:cNvSpPr/>
          <p:nvPr/>
        </p:nvSpPr>
        <p:spPr>
          <a:xfrm>
            <a:off x="8245122" y="1690394"/>
            <a:ext cx="3180522" cy="584773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modrá – </a:t>
            </a:r>
            <a:r>
              <a:rPr lang="cs-CZ" sz="1600" dirty="0">
                <a:solidFill>
                  <a:srgbClr val="002060"/>
                </a:solidFill>
              </a:rPr>
              <a:t>hmotnost objektu ×10</a:t>
            </a:r>
            <a:r>
              <a:rPr lang="cs-CZ" sz="1600" baseline="30000" dirty="0">
                <a:solidFill>
                  <a:srgbClr val="002060"/>
                </a:solidFill>
              </a:rPr>
              <a:t>23</a:t>
            </a:r>
            <a:r>
              <a:rPr lang="cs-CZ" sz="1600" dirty="0">
                <a:solidFill>
                  <a:srgbClr val="002060"/>
                </a:solidFill>
              </a:rPr>
              <a:t> kg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oran</a:t>
            </a:r>
            <a:r>
              <a:rPr lang="cs-CZ" sz="1600" dirty="0">
                <a:solidFill>
                  <a:srgbClr val="002060"/>
                </a:solidFill>
              </a:rPr>
              <a:t>žová – výška výskoku v cm</a:t>
            </a:r>
            <a:endParaRPr kumimoji="0" lang="cs-CZ" sz="16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717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24" grpId="0">
        <p:bldAsOne/>
      </p:bldGraphic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5a.3.1 Kometa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259924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Encyklopedie, atlas nebo internet, kalkulačka, tabulkový procesor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61256" y="4788504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si nakreslí jednotlivé části komety.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731344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Komety jsou objekty zpravidla s výraznou eliptickou drahou, tvořeny z ledu a prachu a při přiblížení ke Slunci mají ohon.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5110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031" y="3312578"/>
            <a:ext cx="4758419" cy="2161059"/>
          </a:xfrm>
          <a:prstGeom prst="rect">
            <a:avLst/>
          </a:prstGeom>
        </p:spPr>
      </p:pic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3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4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5a.3.1 Kometa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6" y="1645551"/>
            <a:ext cx="7172325" cy="3876675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80280" y="3793032"/>
            <a:ext cx="2402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Ohon komety se vytvoří až v okamžiku, kdy se kometa přiblíží ke Slunci a z jeho povrchu se vypařují plyny </a:t>
            </a:r>
            <a:b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prach.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7433581" y="1558252"/>
            <a:ext cx="44155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Ohon komety nemůže nikdy směřovat ke Slunci, protože je způsoben slunečním větrem a tlakem slunečního záření. Pokud se kometa pohybuje od Slunce, ohon bude směřovat před kometu, nikoli vlát za kometou.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986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1F4DABE8-AE72-4301-BEC5-EAEBFCB93966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709AA62F-BCAB-4629-B7C4-096F41662BB1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7917" y="1072925"/>
            <a:ext cx="12192000" cy="657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713230">
              <a:defRPr sz="4600">
                <a:solidFill>
                  <a:srgbClr val="142A9D"/>
                </a:solidFill>
              </a:defRPr>
            </a:lvl1pPr>
          </a:lstStyle>
          <a:p>
            <a:pPr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Jak jsou moduly strukturovány</a:t>
            </a:r>
            <a:endParaRPr sz="4400" u="sng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92783" y="2036010"/>
            <a:ext cx="11608597" cy="32306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 algn="just">
              <a:defRPr sz="1800"/>
            </a:pPr>
            <a:r>
              <a:rPr sz="2000" dirty="0"/>
              <a:t>	</a:t>
            </a:r>
            <a:r>
              <a:rPr lang="cs-CZ" sz="2600" dirty="0">
                <a:solidFill>
                  <a:srgbClr val="002060"/>
                </a:solidFill>
              </a:rPr>
              <a:t>Každý modul je rozdělen do několika témat.</a:t>
            </a:r>
            <a:endParaRPr sz="2600" dirty="0">
              <a:solidFill>
                <a:srgbClr val="002060"/>
              </a:solidFill>
            </a:endParaRPr>
          </a:p>
          <a:p>
            <a:pPr lvl="0" algn="just">
              <a:defRPr sz="1800"/>
            </a:pPr>
            <a:r>
              <a:rPr sz="2600" dirty="0">
                <a:solidFill>
                  <a:srgbClr val="002060"/>
                </a:solidFill>
              </a:rPr>
              <a:t>	</a:t>
            </a:r>
            <a:r>
              <a:rPr lang="cs-CZ" sz="2600" dirty="0">
                <a:solidFill>
                  <a:srgbClr val="002060"/>
                </a:solidFill>
              </a:rPr>
              <a:t>Každé téma obsahuje</a:t>
            </a:r>
            <a:r>
              <a:rPr sz="2600" dirty="0">
                <a:solidFill>
                  <a:srgbClr val="002060"/>
                </a:solidFill>
              </a:rPr>
              <a:t>:</a:t>
            </a:r>
          </a:p>
          <a:p>
            <a:pPr marL="1435100" lvl="0" indent="-304800" algn="just">
              <a:buClr>
                <a:srgbClr val="131D84"/>
              </a:buClr>
              <a:buSzPct val="100000"/>
              <a:buFont typeface="Arial"/>
              <a:buChar char="•"/>
              <a:defRPr sz="1800"/>
            </a:pPr>
            <a:r>
              <a:rPr lang="cs-CZ" sz="2000" dirty="0">
                <a:solidFill>
                  <a:srgbClr val="002060"/>
                </a:solidFill>
              </a:rPr>
              <a:t>Stručný úvod a klíčová slova</a:t>
            </a:r>
            <a:r>
              <a:rPr sz="2000" dirty="0">
                <a:solidFill>
                  <a:srgbClr val="002060"/>
                </a:solidFill>
              </a:rPr>
              <a:t>;</a:t>
            </a:r>
          </a:p>
          <a:p>
            <a:pPr marL="1435100" lvl="0" indent="-304800" algn="l">
              <a:buClr>
                <a:srgbClr val="131D84"/>
              </a:buClr>
              <a:buSzPct val="100000"/>
              <a:buFont typeface="Arial"/>
              <a:buChar char="•"/>
              <a:defRPr sz="1800"/>
            </a:pPr>
            <a:r>
              <a:rPr lang="cs-CZ" sz="2000" dirty="0">
                <a:solidFill>
                  <a:srgbClr val="002060"/>
                </a:solidFill>
              </a:rPr>
              <a:t>Teoretická část pro učitele - Poskytuje základní informace potřebné k přípravě lekce na toto téma (v některých případech odkazy na další materiály na internetu).</a:t>
            </a:r>
          </a:p>
          <a:p>
            <a:pPr marL="1435100" lvl="0" indent="-304800" algn="l">
              <a:buClr>
                <a:srgbClr val="131D84"/>
              </a:buClr>
              <a:buSzPct val="100000"/>
              <a:buFont typeface="Arial"/>
              <a:buChar char="•"/>
              <a:defRPr sz="1800"/>
            </a:pPr>
            <a:r>
              <a:rPr lang="cs-CZ" sz="2000" dirty="0">
                <a:solidFill>
                  <a:srgbClr val="002060"/>
                </a:solidFill>
              </a:rPr>
              <a:t>Praktická cvičení pro žáky – (ve většině případů) připravené k použití ve třídě, doplněné odpověďmi.</a:t>
            </a:r>
            <a:endParaRPr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5a.3.1 Kometa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977646"/>
              </p:ext>
            </p:extLst>
          </p:nvPr>
        </p:nvGraphicFramePr>
        <p:xfrm>
          <a:off x="536861" y="1865762"/>
          <a:ext cx="11111516" cy="3531359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555758">
                  <a:extLst>
                    <a:ext uri="{9D8B030D-6E8A-4147-A177-3AD203B41FA5}">
                      <a16:colId xmlns:a16="http://schemas.microsoft.com/office/drawing/2014/main" val="731388597"/>
                    </a:ext>
                  </a:extLst>
                </a:gridCol>
                <a:gridCol w="5555758">
                  <a:extLst>
                    <a:ext uri="{9D8B030D-6E8A-4147-A177-3AD203B41FA5}">
                      <a16:colId xmlns:a16="http://schemas.microsoft.com/office/drawing/2014/main" val="3927780102"/>
                    </a:ext>
                  </a:extLst>
                </a:gridCol>
              </a:tblGrid>
              <a:tr h="353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Komety</a:t>
                      </a:r>
                      <a:endParaRPr lang="cs-CZ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Planetky</a:t>
                      </a:r>
                      <a:endParaRPr lang="cs-CZ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extLst>
                  <a:ext uri="{0D108BD9-81ED-4DB2-BD59-A6C34878D82A}">
                    <a16:rowId xmlns:a16="http://schemas.microsoft.com/office/drawing/2014/main" val="2268771737"/>
                  </a:ext>
                </a:extLst>
              </a:tr>
              <a:tr h="353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Nalezeny za oběžnou drahou Pluta</a:t>
                      </a:r>
                      <a:endParaRPr lang="cs-CZ" sz="23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Nalezeny mezi Marsem a Jupiterem</a:t>
                      </a:r>
                      <a:endParaRPr lang="cs-CZ" sz="23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extLst>
                  <a:ext uri="{0D108BD9-81ED-4DB2-BD59-A6C34878D82A}">
                    <a16:rowId xmlns:a16="http://schemas.microsoft.com/office/drawing/2014/main" val="3829101920"/>
                  </a:ext>
                </a:extLst>
              </a:tr>
              <a:tr h="706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Tvořeny z ledu a prachu – „špinavé“ sněhové koule</a:t>
                      </a:r>
                      <a:endParaRPr lang="cs-CZ" sz="23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Tvořeny horninami</a:t>
                      </a:r>
                      <a:endParaRPr lang="cs-CZ" sz="23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extLst>
                  <a:ext uri="{0D108BD9-81ED-4DB2-BD59-A6C34878D82A}">
                    <a16:rowId xmlns:a16="http://schemas.microsoft.com/office/drawing/2014/main" val="657761428"/>
                  </a:ext>
                </a:extLst>
              </a:tr>
              <a:tr h="353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Mají ohon</a:t>
                      </a:r>
                      <a:endParaRPr lang="cs-CZ" sz="23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Nemají ohon</a:t>
                      </a:r>
                      <a:endParaRPr lang="cs-CZ" sz="23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extLst>
                  <a:ext uri="{0D108BD9-81ED-4DB2-BD59-A6C34878D82A}">
                    <a16:rowId xmlns:a16="http://schemas.microsoft.com/office/drawing/2014/main" val="3077971267"/>
                  </a:ext>
                </a:extLst>
              </a:tr>
              <a:tr h="1765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Mají zpravidla eliptickou oběžnou dráhu (dlouhoperiodické – perioda oběhu nad </a:t>
                      </a:r>
                      <a:br>
                        <a:rPr lang="cs-CZ" sz="23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3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let – mají výstřednost dráhy vyšší než 0,85; krátkoperiodické mají průměrnou výstřednost dráhy 0,5)</a:t>
                      </a:r>
                      <a:endParaRPr lang="cs-CZ" sz="23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3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Mají méně výstřednou oběžnou dráhu </a:t>
                      </a:r>
                      <a:br>
                        <a:rPr lang="cs-CZ" sz="23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3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(98 % očíslovaných planetek má výstřednost dráhy menší než 0,3; 80 % menší než 0,2 </a:t>
                      </a:r>
                      <a:br>
                        <a:rPr lang="cs-CZ" sz="23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3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30 % méně než 0,1)</a:t>
                      </a:r>
                      <a:endParaRPr lang="cs-CZ" sz="23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2426" marR="132426" marT="0" marB="0"/>
                </a:tc>
                <a:extLst>
                  <a:ext uri="{0D108BD9-81ED-4DB2-BD59-A6C34878D82A}">
                    <a16:rowId xmlns:a16="http://schemas.microsoft.com/office/drawing/2014/main" val="1622018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86797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5a.3.2 Rychlosti planetek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642459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Encyklopedie, atlas nebo internet, kalkulačka, tabulkový procesor</a:t>
            </a:r>
          </a:p>
        </p:txBody>
      </p:sp>
      <p:sp>
        <p:nvSpPr>
          <p:cNvPr id="175" name="Shape 175"/>
          <p:cNvSpPr/>
          <p:nvPr/>
        </p:nvSpPr>
        <p:spPr>
          <a:xfrm>
            <a:off x="261256" y="4788504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si procvičí převody jednotek a třetí Keplerův zákon.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731344"/>
            <a:ext cx="11685322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Planetky se nacházejí v různých částech Sluneční soustavy, nejvíce známých planetek je mezi drahami Marsu a Jupiteru. Planetky mohou mít různá označení, i po českých osobnostech. Úloha je náročnější na výpočty, velká čísla, mocnina, odmocnina, obvod kruhu, průměrná rychlost.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7269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5a.3.2 Rychlosti planetek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1256" y="1690394"/>
            <a:ext cx="11580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Planetka s označením (5000) IAU se nachází ve vzdálenosti 2,54 au od Slunce. </a:t>
            </a:r>
          </a:p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Předpokládej kruhovou oběžnou trajektorii. Jaká je její oběžná doba v sekundách?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/>
              <p:cNvSpPr/>
              <p:nvPr/>
            </p:nvSpPr>
            <p:spPr>
              <a:xfrm>
                <a:off x="261256" y="2360450"/>
                <a:ext cx="9492344" cy="392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Pomocí třetího Keplerova zákona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𝑎𝑢</m:t>
                        </m:r>
                      </m:sub>
                      <m:sup>
                        <m:r>
                          <a:rPr lang="cs-CZ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cs-CZ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cs-CZ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cs-CZ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𝑟𝑜𝑘</m:t>
                        </m:r>
                      </m:sub>
                      <m:sup>
                        <m:r>
                          <a:rPr lang="cs-CZ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zjistíme </a:t>
                </a:r>
                <a:r>
                  <a:rPr lang="cs-CZ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cs-CZ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4,05 roku = 1,28 ∙ 10</a:t>
                </a:r>
                <a:r>
                  <a:rPr lang="cs-CZ" baseline="30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  <a:r>
                  <a:rPr lang="cs-CZ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s.</a:t>
                </a:r>
              </a:p>
            </p:txBody>
          </p:sp>
        </mc:Choice>
        <mc:Fallback xmlns="">
          <p:sp>
            <p:nvSpPr>
              <p:cNvPr id="11" name="Obdélní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6" y="2360450"/>
                <a:ext cx="9492344" cy="392608"/>
              </a:xfrm>
              <a:prstGeom prst="rect">
                <a:avLst/>
              </a:prstGeom>
              <a:blipFill>
                <a:blip r:embed="rId4"/>
                <a:stretch>
                  <a:fillRect l="-578" t="-1538" b="-2307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bdélník 2"/>
          <p:cNvSpPr/>
          <p:nvPr/>
        </p:nvSpPr>
        <p:spPr>
          <a:xfrm>
            <a:off x="261256" y="2911054"/>
            <a:ext cx="11168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Odhadni rychlost planetky na oběžné trajektorii okolo Slunce za předpokladu, že trajektorie planetky okolo Slunce je kruhová.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1256" y="3640580"/>
            <a:ext cx="11168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Průměrná rychlost </a:t>
            </a:r>
            <a:r>
              <a:rPr lang="cs-CZ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</a:t>
            </a:r>
            <a:r>
              <a:rPr lang="cs-CZ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/ </a:t>
            </a:r>
            <a:r>
              <a:rPr lang="cs-CZ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dráha je obvod kruhu </a:t>
            </a:r>
            <a:r>
              <a:rPr lang="cs-CZ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2</a:t>
            </a:r>
            <a:r>
              <a:rPr lang="el-GR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</a:t>
            </a:r>
            <a:r>
              <a:rPr lang="cs-CZ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Průměrná rychlost vyjde </a:t>
            </a:r>
            <a:r>
              <a:rPr lang="cs-CZ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18,7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km∙s</a:t>
            </a:r>
            <a:r>
              <a:rPr lang="cs-CZ" baseline="30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–1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61256" y="4166894"/>
            <a:ext cx="1083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 by se změnila oběžná rychlost planetky, pokud by se nacházela ve vzdálenosti planety Jupiter?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61256" y="4619421"/>
            <a:ext cx="8664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Přes třetí Keplerův zákon se vypočítá doba oběhu, průměrná rychlost by byla 13,1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km∙s</a:t>
            </a:r>
            <a:r>
              <a:rPr lang="cs-CZ" baseline="30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–1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2791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5a.3.3 Energie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649195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2800" dirty="0">
                <a:solidFill>
                  <a:srgbClr val="002060"/>
                </a:solidFill>
              </a:rPr>
              <a:t> Papír, počítač, kalkulačka</a:t>
            </a:r>
          </a:p>
        </p:txBody>
      </p:sp>
      <p:sp>
        <p:nvSpPr>
          <p:cNvPr id="175" name="Shape 175"/>
          <p:cNvSpPr/>
          <p:nvPr/>
        </p:nvSpPr>
        <p:spPr>
          <a:xfrm>
            <a:off x="261256" y="4313404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si procvičí zákon zachování mechanické energie, pohybovou 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2800" dirty="0">
                <a:solidFill>
                  <a:srgbClr val="002060"/>
                </a:solidFill>
              </a:rPr>
              <a:t>a polohovou energii.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686450"/>
            <a:ext cx="11685322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Platí zákon zachování energie, proto v okamžiku, kdy neuvažujeme ztráty, přemění se veškerá polohová energie na pohybovou energii. Dopad kilogramového objektu na Zem rychlostí 20 </a:t>
            </a:r>
            <a:r>
              <a:rPr lang="cs-CZ" sz="2800" dirty="0" err="1">
                <a:solidFill>
                  <a:srgbClr val="002060"/>
                </a:solidFill>
              </a:rPr>
              <a:t>km∙s</a:t>
            </a:r>
            <a:r>
              <a:rPr lang="cs-CZ" sz="2800" baseline="30000" dirty="0">
                <a:solidFill>
                  <a:srgbClr val="002060"/>
                </a:solidFill>
              </a:rPr>
              <a:t>–1</a:t>
            </a:r>
            <a:r>
              <a:rPr lang="cs-CZ" sz="2800" dirty="0">
                <a:solidFill>
                  <a:srgbClr val="002060"/>
                </a:solidFill>
              </a:rPr>
              <a:t> uvolní energii, která by stačila na ohřev 500 l vody z 0 °C na 95 °C.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7657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5a.3.3 Energie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426720" y="5120640"/>
            <a:ext cx="2148840" cy="0"/>
          </a:xfrm>
          <a:prstGeom prst="line">
            <a:avLst/>
          </a:prstGeom>
          <a:noFill/>
          <a:ln w="381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Přímá spojnice se šipkou 4"/>
          <p:cNvCxnSpPr/>
          <p:nvPr/>
        </p:nvCxnSpPr>
        <p:spPr>
          <a:xfrm flipV="1">
            <a:off x="777240" y="2477062"/>
            <a:ext cx="0" cy="2506418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1" name="Skupina 10"/>
          <p:cNvGrpSpPr/>
          <p:nvPr/>
        </p:nvGrpSpPr>
        <p:grpSpPr>
          <a:xfrm>
            <a:off x="1145694" y="1683431"/>
            <a:ext cx="883575" cy="1133475"/>
            <a:chOff x="2772119" y="2310765"/>
            <a:chExt cx="883575" cy="1133475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2119" y="2310765"/>
              <a:ext cx="883575" cy="1133475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2917672" y="2919731"/>
              <a:ext cx="592468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10 kg</a:t>
              </a:r>
            </a:p>
          </p:txBody>
        </p:sp>
      </p:grpSp>
      <p:cxnSp>
        <p:nvCxnSpPr>
          <p:cNvPr id="18" name="Přímá spojnice se šipkou 17"/>
          <p:cNvCxnSpPr/>
          <p:nvPr/>
        </p:nvCxnSpPr>
        <p:spPr>
          <a:xfrm flipV="1">
            <a:off x="2179320" y="3730271"/>
            <a:ext cx="0" cy="1253209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ovéPole 14"/>
          <p:cNvSpPr txBox="1"/>
          <p:nvPr/>
        </p:nvSpPr>
        <p:spPr>
          <a:xfrm>
            <a:off x="833330" y="4544776"/>
            <a:ext cx="6678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 km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357330" y="4544776"/>
            <a:ext cx="5507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5 km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227136" y="1838071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i="1" baseline="-25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</a:t>
            </a:r>
            <a:r>
              <a:rPr lang="cs-CZ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mhg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227136" y="2325830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i="1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½ 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mv</a:t>
            </a:r>
            <a:r>
              <a:rPr lang="cs-CZ" baseline="30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382940" y="3262110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?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2384581" y="3703858"/>
            <a:ext cx="171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v</a:t>
            </a:r>
            <a:r>
              <a:rPr lang="cs-CZ" dirty="0"/>
              <a:t> = 1 140 km⋅h</a:t>
            </a:r>
            <a:r>
              <a:rPr lang="cs-CZ" baseline="30000" dirty="0"/>
              <a:t>−1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376" y="2325830"/>
            <a:ext cx="2603828" cy="2662473"/>
          </a:xfrm>
          <a:prstGeom prst="rect">
            <a:avLst/>
          </a:prstGeom>
        </p:spPr>
      </p:pic>
      <p:sp>
        <p:nvSpPr>
          <p:cNvPr id="30" name="Obdélník 29"/>
          <p:cNvSpPr/>
          <p:nvPr/>
        </p:nvSpPr>
        <p:spPr>
          <a:xfrm>
            <a:off x="6238464" y="1903066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v</a:t>
            </a:r>
            <a:r>
              <a:rPr lang="cs-CZ" dirty="0"/>
              <a:t> = 20 km⋅s</a:t>
            </a:r>
            <a:r>
              <a:rPr lang="cs-CZ" baseline="30000" dirty="0"/>
              <a:t>−1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7064929" y="2659330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m</a:t>
            </a:r>
            <a:r>
              <a:rPr lang="cs-CZ" dirty="0"/>
              <a:t> = 1 kg</a:t>
            </a:r>
            <a:endParaRPr lang="cs-CZ" baseline="30000" dirty="0"/>
          </a:p>
        </p:txBody>
      </p:sp>
      <p:sp>
        <p:nvSpPr>
          <p:cNvPr id="32" name="Obdélník 31"/>
          <p:cNvSpPr/>
          <p:nvPr/>
        </p:nvSpPr>
        <p:spPr>
          <a:xfrm>
            <a:off x="7245712" y="3226498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i="1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?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8029869" y="3226498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∙ 10</a:t>
            </a:r>
            <a:r>
              <a:rPr lang="cs-CZ" baseline="30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850" y="1553633"/>
            <a:ext cx="1905000" cy="1905000"/>
          </a:xfrm>
          <a:prstGeom prst="rect">
            <a:avLst/>
          </a:prstGeom>
        </p:spPr>
      </p:pic>
      <p:sp>
        <p:nvSpPr>
          <p:cNvPr id="35" name="Obdélník 34"/>
          <p:cNvSpPr/>
          <p:nvPr/>
        </p:nvSpPr>
        <p:spPr>
          <a:xfrm>
            <a:off x="9760360" y="2382076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500 l</a:t>
            </a:r>
            <a:endParaRPr lang="cs-CZ" baseline="30000" dirty="0"/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3272" y="1465160"/>
            <a:ext cx="419100" cy="2038350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>
            <a:off x="11262372" y="2721043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0 °C</a:t>
            </a:r>
            <a:endParaRPr lang="cs-CZ" baseline="30000" dirty="0"/>
          </a:p>
        </p:txBody>
      </p:sp>
      <p:sp>
        <p:nvSpPr>
          <p:cNvPr id="40" name="Obdélník 39"/>
          <p:cNvSpPr/>
          <p:nvPr/>
        </p:nvSpPr>
        <p:spPr>
          <a:xfrm>
            <a:off x="11262372" y="1561820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95 °C</a:t>
            </a:r>
            <a:endParaRPr lang="cs-CZ" baseline="30000" dirty="0"/>
          </a:p>
        </p:txBody>
      </p:sp>
      <p:sp>
        <p:nvSpPr>
          <p:cNvPr id="41" name="Obdélník 40"/>
          <p:cNvSpPr/>
          <p:nvPr/>
        </p:nvSpPr>
        <p:spPr>
          <a:xfrm>
            <a:off x="7643762" y="4453804"/>
            <a:ext cx="176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</a:t>
            </a:r>
            <a:r>
              <a:rPr lang="cs-CZ" i="1" dirty="0"/>
              <a:t>v</a:t>
            </a:r>
            <a:r>
              <a:rPr lang="cs-CZ" dirty="0"/>
              <a:t> = 70 km⋅s</a:t>
            </a:r>
            <a:r>
              <a:rPr lang="cs-CZ" baseline="30000" dirty="0"/>
              <a:t>−1</a:t>
            </a:r>
          </a:p>
        </p:txBody>
      </p:sp>
      <p:sp>
        <p:nvSpPr>
          <p:cNvPr id="42" name="Obdélník 41"/>
          <p:cNvSpPr/>
          <p:nvPr/>
        </p:nvSpPr>
        <p:spPr>
          <a:xfrm>
            <a:off x="9563311" y="447078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i="1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2,5∙ 10</a:t>
            </a:r>
            <a:r>
              <a:rPr lang="cs-CZ" baseline="30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8040369" y="4086079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rychlost 3,5×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9839028" y="4086079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energie 12,5×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bdélník 44"/>
          <p:cNvSpPr/>
          <p:nvPr/>
        </p:nvSpPr>
        <p:spPr>
          <a:xfrm>
            <a:off x="7643762" y="5124455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</a:t>
            </a:r>
            <a:r>
              <a:rPr lang="cs-CZ" i="1" dirty="0"/>
              <a:t>m</a:t>
            </a:r>
            <a:r>
              <a:rPr lang="cs-CZ" dirty="0"/>
              <a:t> = 2 kg</a:t>
            </a:r>
            <a:endParaRPr lang="cs-CZ" baseline="30000" dirty="0"/>
          </a:p>
        </p:txBody>
      </p:sp>
      <p:sp>
        <p:nvSpPr>
          <p:cNvPr id="46" name="Obdélník 45"/>
          <p:cNvSpPr/>
          <p:nvPr/>
        </p:nvSpPr>
        <p:spPr>
          <a:xfrm>
            <a:off x="9563311" y="5142519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i="1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∙ 10</a:t>
            </a:r>
            <a:r>
              <a:rPr lang="cs-CZ" baseline="30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bdélník 46"/>
          <p:cNvSpPr/>
          <p:nvPr/>
        </p:nvSpPr>
        <p:spPr>
          <a:xfrm>
            <a:off x="8040369" y="4818454"/>
            <a:ext cx="13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hmotnost 2×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bdélník 47"/>
          <p:cNvSpPr/>
          <p:nvPr/>
        </p:nvSpPr>
        <p:spPr>
          <a:xfrm>
            <a:off x="9930167" y="4818454"/>
            <a:ext cx="1194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energie 2×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bdélník 48"/>
          <p:cNvSpPr/>
          <p:nvPr/>
        </p:nvSpPr>
        <p:spPr>
          <a:xfrm>
            <a:off x="3227136" y="2812920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i="1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cs-CZ" i="1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Přímá spojnice se šipkou 37"/>
          <p:cNvCxnSpPr/>
          <p:nvPr/>
        </p:nvCxnSpPr>
        <p:spPr>
          <a:xfrm flipH="1" flipV="1">
            <a:off x="11539050" y="1943244"/>
            <a:ext cx="1" cy="698306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44573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1.66667E-6 0.176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16" grpId="0"/>
      <p:bldP spid="17" grpId="0"/>
      <p:bldP spid="25" grpId="0"/>
      <p:bldP spid="20" grpId="0"/>
      <p:bldP spid="30" grpId="0"/>
      <p:bldP spid="31" grpId="0"/>
      <p:bldP spid="32" grpId="0"/>
      <p:bldP spid="24" grpId="0"/>
      <p:bldP spid="35" grpId="0"/>
      <p:bldP spid="39" grpId="0"/>
      <p:bldP spid="40" grpId="0"/>
      <p:bldP spid="41" grpId="0"/>
      <p:bldP spid="42" grpId="0"/>
      <p:bldP spid="3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5a.3.4 </a:t>
            </a:r>
            <a:r>
              <a:rPr lang="cs-CZ" sz="3200" dirty="0" err="1">
                <a:solidFill>
                  <a:srgbClr val="002060"/>
                </a:solidFill>
              </a:rPr>
              <a:t>Impaktové</a:t>
            </a:r>
            <a:r>
              <a:rPr lang="cs-CZ" sz="3200" dirty="0">
                <a:solidFill>
                  <a:srgbClr val="002060"/>
                </a:solidFill>
              </a:rPr>
              <a:t> krátery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065860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2800" dirty="0">
                <a:solidFill>
                  <a:srgbClr val="002060"/>
                </a:solidFill>
              </a:rPr>
              <a:t> Metrové pravítko, kalkulačka, tabulkový procesor, milimetrový papír</a:t>
            </a:r>
          </a:p>
        </p:txBody>
      </p:sp>
      <p:sp>
        <p:nvSpPr>
          <p:cNvPr id="175" name="Shape 175"/>
          <p:cNvSpPr/>
          <p:nvPr/>
        </p:nvSpPr>
        <p:spPr>
          <a:xfrm>
            <a:off x="261256" y="4319175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pracují s mapou, procvičí si výpočty pohybové energie, objemu, hmotnosti a hustoty.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686450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Aktivita je zaměřena na měření rozměrů skutečných impaktních kráterů na povrchu Země pomocí Mapy.cz nebo Google </a:t>
            </a:r>
            <a:r>
              <a:rPr lang="cs-CZ" sz="2800" dirty="0" err="1">
                <a:solidFill>
                  <a:srgbClr val="002060"/>
                </a:solidFill>
              </a:rPr>
              <a:t>Maps</a:t>
            </a:r>
            <a:r>
              <a:rPr lang="cs-CZ" sz="2800" dirty="0">
                <a:solidFill>
                  <a:srgbClr val="002060"/>
                </a:solidFill>
              </a:rPr>
              <a:t>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2459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5a.3.4 </a:t>
            </a:r>
            <a:r>
              <a:rPr lang="cs-CZ" sz="3200" dirty="0" err="1">
                <a:solidFill>
                  <a:srgbClr val="002060"/>
                </a:solidFill>
              </a:rPr>
              <a:t>Impaktové</a:t>
            </a:r>
            <a:r>
              <a:rPr lang="cs-CZ" sz="3200" dirty="0">
                <a:solidFill>
                  <a:srgbClr val="002060"/>
                </a:solidFill>
              </a:rPr>
              <a:t> krátery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27" y="1690392"/>
            <a:ext cx="5602515" cy="3137408"/>
          </a:xfrm>
          <a:prstGeom prst="rect">
            <a:avLst/>
          </a:prstGeom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263630"/>
              </p:ext>
            </p:extLst>
          </p:nvPr>
        </p:nvGraphicFramePr>
        <p:xfrm>
          <a:off x="301419" y="1690392"/>
          <a:ext cx="5804106" cy="378648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801387">
                  <a:extLst>
                    <a:ext uri="{9D8B030D-6E8A-4147-A177-3AD203B41FA5}">
                      <a16:colId xmlns:a16="http://schemas.microsoft.com/office/drawing/2014/main" val="4264873963"/>
                    </a:ext>
                  </a:extLst>
                </a:gridCol>
                <a:gridCol w="795187">
                  <a:extLst>
                    <a:ext uri="{9D8B030D-6E8A-4147-A177-3AD203B41FA5}">
                      <a16:colId xmlns:a16="http://schemas.microsoft.com/office/drawing/2014/main" val="2423379117"/>
                    </a:ext>
                  </a:extLst>
                </a:gridCol>
                <a:gridCol w="859160">
                  <a:extLst>
                    <a:ext uri="{9D8B030D-6E8A-4147-A177-3AD203B41FA5}">
                      <a16:colId xmlns:a16="http://schemas.microsoft.com/office/drawing/2014/main" val="1901330537"/>
                    </a:ext>
                  </a:extLst>
                </a:gridCol>
                <a:gridCol w="805272">
                  <a:extLst>
                    <a:ext uri="{9D8B030D-6E8A-4147-A177-3AD203B41FA5}">
                      <a16:colId xmlns:a16="http://schemas.microsoft.com/office/drawing/2014/main" val="1273090238"/>
                    </a:ext>
                  </a:extLst>
                </a:gridCol>
                <a:gridCol w="626662">
                  <a:extLst>
                    <a:ext uri="{9D8B030D-6E8A-4147-A177-3AD203B41FA5}">
                      <a16:colId xmlns:a16="http://schemas.microsoft.com/office/drawing/2014/main" val="2592658638"/>
                    </a:ext>
                  </a:extLst>
                </a:gridCol>
                <a:gridCol w="916438">
                  <a:extLst>
                    <a:ext uri="{9D8B030D-6E8A-4147-A177-3AD203B41FA5}">
                      <a16:colId xmlns:a16="http://schemas.microsoft.com/office/drawing/2014/main" val="1491484112"/>
                    </a:ext>
                  </a:extLst>
                </a:gridCol>
              </a:tblGrid>
              <a:tr h="1428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Název impaktního kráteru</a:t>
                      </a:r>
                      <a:endParaRPr lang="cs-CZ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Zeměpisná šířka</a:t>
                      </a:r>
                      <a:endParaRPr lang="cs-CZ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Zeměpisná délka</a:t>
                      </a:r>
                      <a:endParaRPr lang="cs-CZ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Velikost (km)</a:t>
                      </a:r>
                      <a:endParaRPr lang="cs-CZ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Plocha (km</a:t>
                      </a:r>
                      <a:r>
                        <a:rPr lang="cs-CZ" sz="700" baseline="30000" dirty="0">
                          <a:effectLst/>
                        </a:rPr>
                        <a:t>2</a:t>
                      </a:r>
                      <a:r>
                        <a:rPr lang="cs-CZ" sz="700" dirty="0">
                          <a:effectLst/>
                        </a:rPr>
                        <a:t>)</a:t>
                      </a:r>
                      <a:endParaRPr lang="cs-CZ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Stát</a:t>
                      </a:r>
                      <a:endParaRPr lang="cs-CZ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3591310949"/>
                  </a:ext>
                </a:extLst>
              </a:tr>
              <a:tr h="3156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 dirty="0" err="1">
                          <a:effectLst/>
                        </a:rPr>
                        <a:t>Barringerův</a:t>
                      </a:r>
                      <a:r>
                        <a:rPr lang="cs-CZ" sz="700" b="0" dirty="0">
                          <a:effectLst/>
                        </a:rPr>
                        <a:t> kráter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600" b="0" dirty="0">
                          <a:effectLst/>
                        </a:rPr>
                        <a:t>Tento kráter vznikl před 50 tisíci léty dopadem železného meteoritu.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35°02' S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111°01' Z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1,2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1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Arizona, USA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4090936488"/>
                  </a:ext>
                </a:extLst>
              </a:tr>
              <a:tr h="3521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 dirty="0" err="1">
                          <a:effectLst/>
                        </a:rPr>
                        <a:t>Manicouagan</a:t>
                      </a:r>
                      <a:endParaRPr lang="cs-CZ" sz="7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600" b="0" dirty="0">
                          <a:effectLst/>
                        </a:rPr>
                        <a:t>Jeden z největších dochovaných impaktních kráterů, vznikl přes 200 miliony let.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51°23' S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68°42' Z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69,3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3 200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Kanada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4164742735"/>
                  </a:ext>
                </a:extLst>
              </a:tr>
              <a:tr h="3521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Clearwater Lakes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600" b="0">
                          <a:effectLst/>
                        </a:rPr>
                        <a:t>Tyto dva impaktní krátery byly vytvořeny dopadem dvojice planetek na povrch Země. 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56°13' S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74°30' Z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32,4 a 22,1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730 a 360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Kanada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3134182662"/>
                  </a:ext>
                </a:extLst>
              </a:tr>
              <a:tr h="6422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 dirty="0" err="1">
                          <a:effectLst/>
                        </a:rPr>
                        <a:t>Chicxulubský</a:t>
                      </a:r>
                      <a:r>
                        <a:rPr lang="cs-CZ" sz="700" b="0" dirty="0">
                          <a:effectLst/>
                        </a:rPr>
                        <a:t> kráter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600" b="0" dirty="0">
                          <a:effectLst/>
                        </a:rPr>
                        <a:t>Tento impaktní kráter je složité najít. Vznikl před 66 miliony let dopadem meteoritu o velikosti </a:t>
                      </a:r>
                      <a:br>
                        <a:rPr lang="cs-CZ" sz="600" b="0" dirty="0">
                          <a:effectLst/>
                        </a:rPr>
                      </a:br>
                      <a:r>
                        <a:rPr lang="cs-CZ" sz="600" b="0" dirty="0">
                          <a:effectLst/>
                        </a:rPr>
                        <a:t>10 km. Dopadem se uvolnilo velké množství energie, došlo ke klimatickým změnám a vyhynutí mnoha živočišných druhů.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21°24' S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89°31' Z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více než 100 km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-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Mexiko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1353210016"/>
                  </a:ext>
                </a:extLst>
              </a:tr>
              <a:tr h="5552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 dirty="0" err="1">
                          <a:effectLst/>
                        </a:rPr>
                        <a:t>Upheaval</a:t>
                      </a:r>
                      <a:r>
                        <a:rPr lang="cs-CZ" sz="700" b="0" dirty="0">
                          <a:effectLst/>
                        </a:rPr>
                        <a:t> Dome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600" b="0" dirty="0">
                          <a:effectLst/>
                        </a:rPr>
                        <a:t>Tento kráter má všechny</a:t>
                      </a:r>
                      <a:br>
                        <a:rPr lang="cs-CZ" sz="600" b="0" dirty="0">
                          <a:effectLst/>
                        </a:rPr>
                      </a:br>
                      <a:r>
                        <a:rPr lang="cs-CZ" sz="600" b="0" dirty="0">
                          <a:effectLst/>
                        </a:rPr>
                        <a:t>rysy typického impaktního kráteru – centrální vrcholek, vnitřní kráter a vnější</a:t>
                      </a:r>
                      <a:br>
                        <a:rPr lang="cs-CZ" sz="600" b="0" dirty="0">
                          <a:effectLst/>
                        </a:rPr>
                      </a:br>
                      <a:r>
                        <a:rPr lang="cs-CZ" sz="600" b="0" dirty="0">
                          <a:effectLst/>
                        </a:rPr>
                        <a:t>soustředné rázové kroužky.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38°26' S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109°54' Z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3,5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8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 dirty="0">
                          <a:effectLst/>
                        </a:rPr>
                        <a:t>Utah, USA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2376737044"/>
                  </a:ext>
                </a:extLst>
              </a:tr>
              <a:tr h="5552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 dirty="0" err="1">
                          <a:effectLst/>
                        </a:rPr>
                        <a:t>Gosses</a:t>
                      </a:r>
                      <a:r>
                        <a:rPr lang="cs-CZ" sz="700" b="0" dirty="0">
                          <a:effectLst/>
                        </a:rPr>
                        <a:t> </a:t>
                      </a:r>
                      <a:r>
                        <a:rPr lang="cs-CZ" sz="700" b="0" dirty="0" err="1">
                          <a:effectLst/>
                        </a:rPr>
                        <a:t>Bluff</a:t>
                      </a:r>
                      <a:endParaRPr lang="cs-CZ" sz="7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600" b="0" dirty="0">
                          <a:effectLst/>
                        </a:rPr>
                        <a:t>Tento impaktní kráter vznikl před více než </a:t>
                      </a:r>
                      <a:br>
                        <a:rPr lang="cs-CZ" sz="600" b="0" dirty="0">
                          <a:effectLst/>
                        </a:rPr>
                      </a:br>
                      <a:r>
                        <a:rPr lang="cs-CZ" sz="600" b="0" dirty="0">
                          <a:effectLst/>
                        </a:rPr>
                        <a:t>140 miliony let dopadem planetky o velikosti 1 km. Centrální kruh není okraj kráteru, ten leží mnohem dále.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23°50' J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132°19' V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5,4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20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Austrálie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2993616569"/>
                  </a:ext>
                </a:extLst>
              </a:tr>
              <a:tr h="5552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 dirty="0" err="1">
                          <a:effectLst/>
                        </a:rPr>
                        <a:t>Tenoumer</a:t>
                      </a:r>
                      <a:endParaRPr lang="cs-CZ" sz="7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600" b="0" dirty="0">
                          <a:effectLst/>
                        </a:rPr>
                        <a:t>V okolí kráteru se nacházejí další dva, které je snadné najít, první je 166 km v azimutu 27°, druhý 376 km v azimutu 219°. Kráter vznikl před </a:t>
                      </a:r>
                      <a:br>
                        <a:rPr lang="cs-CZ" sz="600" b="0" dirty="0">
                          <a:effectLst/>
                        </a:rPr>
                      </a:br>
                      <a:r>
                        <a:rPr lang="cs-CZ" sz="600" b="0" dirty="0">
                          <a:effectLst/>
                        </a:rPr>
                        <a:t>20 tisíci let.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22°55' S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10°24' Z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1,9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3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Mauretánie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568763594"/>
                  </a:ext>
                </a:extLst>
              </a:tr>
              <a:tr h="3156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 dirty="0" err="1">
                          <a:effectLst/>
                        </a:rPr>
                        <a:t>Vredefort</a:t>
                      </a:r>
                      <a:endParaRPr lang="cs-CZ" sz="7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600" b="0" dirty="0">
                          <a:effectLst/>
                        </a:rPr>
                        <a:t>Kráter složený z několika prstenců. Stáří 2 </a:t>
                      </a:r>
                      <a:r>
                        <a:rPr lang="cs-CZ" sz="600" b="0" dirty="0" err="1">
                          <a:effectLst/>
                        </a:rPr>
                        <a:t>mld</a:t>
                      </a:r>
                      <a:r>
                        <a:rPr lang="cs-CZ" sz="600" b="0" dirty="0">
                          <a:effectLst/>
                        </a:rPr>
                        <a:t> let. Meteorit o velikost 10 km.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27°00' J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27°30' V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700" b="0" dirty="0">
                          <a:effectLst/>
                        </a:rPr>
                        <a:t>60</a:t>
                      </a:r>
                      <a:br>
                        <a:rPr lang="cs-CZ" sz="700" b="0" dirty="0">
                          <a:effectLst/>
                        </a:rPr>
                      </a:br>
                      <a:r>
                        <a:rPr lang="cs-CZ" sz="700" b="0" dirty="0">
                          <a:effectLst/>
                        </a:rPr>
                        <a:t>(vnitřní prstenec)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>
                          <a:effectLst/>
                        </a:rPr>
                        <a:t>2 000</a:t>
                      </a:r>
                      <a:endParaRPr lang="cs-CZ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700" b="0" dirty="0">
                          <a:effectLst/>
                        </a:rPr>
                        <a:t>Jihoafrická republika</a:t>
                      </a:r>
                      <a:endParaRPr lang="cs-CZ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124" marR="38124" marT="0" marB="0"/>
                </a:tc>
                <a:extLst>
                  <a:ext uri="{0D108BD9-81ED-4DB2-BD59-A6C34878D82A}">
                    <a16:rowId xmlns:a16="http://schemas.microsoft.com/office/drawing/2014/main" val="3857532519"/>
                  </a:ext>
                </a:extLst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6226627" y="1713523"/>
            <a:ext cx="288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Barringerův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kráter v Arizoně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1250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5a.3.4 </a:t>
            </a:r>
            <a:r>
              <a:rPr lang="cs-CZ" sz="3200" dirty="0" err="1">
                <a:solidFill>
                  <a:srgbClr val="002060"/>
                </a:solidFill>
              </a:rPr>
              <a:t>Impaktové</a:t>
            </a:r>
            <a:r>
              <a:rPr lang="cs-CZ" sz="3200" dirty="0">
                <a:solidFill>
                  <a:srgbClr val="002060"/>
                </a:solidFill>
              </a:rPr>
              <a:t> krátery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1256" y="1708272"/>
            <a:ext cx="298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Chicxulubský</a:t>
            </a:r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kráter v Mexiku</a:t>
            </a:r>
            <a:endParaRPr lang="cs-CZ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1256" y="2073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vytvořen dopadem skalnatého tělesa (hustota = 2 700 </a:t>
            </a:r>
            <a:r>
              <a:rPr lang="cs-CZ" dirty="0" err="1">
                <a:solidFill>
                  <a:srgbClr val="002060"/>
                </a:solidFill>
              </a:rPr>
              <a:t>kg·m</a:t>
            </a:r>
            <a:r>
              <a:rPr lang="cs-CZ" baseline="30000" dirty="0">
                <a:solidFill>
                  <a:srgbClr val="002060"/>
                </a:solidFill>
              </a:rPr>
              <a:t>–3</a:t>
            </a:r>
            <a:r>
              <a:rPr lang="cs-CZ" dirty="0">
                <a:solidFill>
                  <a:srgbClr val="002060"/>
                </a:solidFill>
              </a:rPr>
              <a:t>) </a:t>
            </a:r>
            <a:br>
              <a:rPr lang="cs-CZ" dirty="0">
                <a:solidFill>
                  <a:srgbClr val="002060"/>
                </a:solidFill>
              </a:rPr>
            </a:br>
            <a:r>
              <a:rPr lang="cs-CZ" dirty="0">
                <a:solidFill>
                  <a:srgbClr val="002060"/>
                </a:solidFill>
              </a:rPr>
              <a:t>o průměru 17,5 km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61256" y="282276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objem tělesa (kulového), přes vzorec pro objem koule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87002" y="372507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hmotnost tělesa, přes vzorec při znalosti objemu a hustoty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61256" y="46145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pohybová energie při dopadu při rychlosti 20 </a:t>
            </a:r>
            <a:r>
              <a:rPr lang="cs-CZ" dirty="0" err="1">
                <a:solidFill>
                  <a:srgbClr val="002060"/>
                </a:solidFill>
              </a:rPr>
              <a:t>km·s</a:t>
            </a:r>
            <a:r>
              <a:rPr lang="cs-CZ" baseline="30000" dirty="0">
                <a:solidFill>
                  <a:srgbClr val="002060"/>
                </a:solidFill>
              </a:rPr>
              <a:t>–1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858535" y="3102607"/>
                <a:ext cx="4641014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8750</m:t>
                              </m:r>
                            </m:e>
                          </m:d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=2,8⋅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cs-CZ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5" y="3102607"/>
                <a:ext cx="4641014" cy="6117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811406" y="4144539"/>
                <a:ext cx="4735271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=2700⋅2,8⋅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m:rPr>
                          <m:nor/>
                        </m:rP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=7,6⋅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m:rPr>
                          <m:nor/>
                        </m:rP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cs-CZ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06" y="4144539"/>
                <a:ext cx="4735271" cy="372410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/>
              <p:cNvSpPr/>
              <p:nvPr/>
            </p:nvSpPr>
            <p:spPr>
              <a:xfrm>
                <a:off x="858535" y="4912550"/>
                <a:ext cx="5436873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⋅7,6⋅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m:rPr>
                          <m:nor/>
                        </m:rP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 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20000</m:t>
                              </m:r>
                            </m:e>
                          </m:d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cs-CZ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1,5</m:t>
                      </m:r>
                      <m: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cs-CZ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  <m:r>
                        <m:rPr>
                          <m:nor/>
                        </m:rP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cs-CZ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cs-CZ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Obdélní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5" y="4912550"/>
                <a:ext cx="5436873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bdélník 16"/>
          <p:cNvSpPr/>
          <p:nvPr/>
        </p:nvSpPr>
        <p:spPr>
          <a:xfrm>
            <a:off x="6383002" y="3492943"/>
            <a:ext cx="2487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tepelná energie Jaderné elektrárny Temelín v ČR za rok (2 · 10</a:t>
            </a:r>
            <a:r>
              <a:rPr lang="cs-CZ" baseline="30000" dirty="0">
                <a:solidFill>
                  <a:srgbClr val="002060"/>
                </a:solidFill>
              </a:rPr>
              <a:t>17</a:t>
            </a:r>
            <a:r>
              <a:rPr lang="cs-CZ" dirty="0">
                <a:solidFill>
                  <a:srgbClr val="002060"/>
                </a:solidFill>
              </a:rPr>
              <a:t> J)</a:t>
            </a:r>
            <a:endParaRPr lang="cs-CZ" baseline="30000" dirty="0">
              <a:solidFill>
                <a:srgbClr val="002060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8188" y="1629292"/>
            <a:ext cx="3124784" cy="174987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0974" y="3482182"/>
            <a:ext cx="3110443" cy="1883486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9765907" y="1619761"/>
            <a:ext cx="1903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stejná energie vyzářená Sluncem celým povrchem </a:t>
            </a:r>
            <a:br>
              <a:rPr lang="cs-CZ" dirty="0">
                <a:solidFill>
                  <a:srgbClr val="002060"/>
                </a:solidFill>
              </a:rPr>
            </a:br>
            <a:r>
              <a:rPr lang="cs-CZ" dirty="0">
                <a:solidFill>
                  <a:srgbClr val="002060"/>
                </a:solidFill>
              </a:rPr>
              <a:t>(za 0,004 s) </a:t>
            </a:r>
          </a:p>
        </p:txBody>
      </p:sp>
    </p:spTree>
    <p:extLst>
      <p:ext uri="{BB962C8B-B14F-4D97-AF65-F5344CB8AC3E}">
        <p14:creationId xmlns:p14="http://schemas.microsoft.com/office/powerpoint/2010/main" val="1870616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7" grpId="0"/>
      <p:bldP spid="8" grpId="0"/>
      <p:bldP spid="14" grpId="0"/>
      <p:bldP spid="17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5a.3.5 Gravitační síla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256" y="3433699"/>
            <a:ext cx="11685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Materiály a nářadí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2800" dirty="0">
                <a:solidFill>
                  <a:srgbClr val="002060"/>
                </a:solidFill>
              </a:rPr>
              <a:t> Kalkulačka, tabulkový procesor</a:t>
            </a:r>
          </a:p>
        </p:txBody>
      </p:sp>
      <p:sp>
        <p:nvSpPr>
          <p:cNvPr id="175" name="Shape 175"/>
          <p:cNvSpPr/>
          <p:nvPr/>
        </p:nvSpPr>
        <p:spPr>
          <a:xfrm>
            <a:off x="261256" y="4319175"/>
            <a:ext cx="1168532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Postup</a:t>
            </a:r>
            <a:r>
              <a:rPr sz="36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Žáci si procvičí výpočty gravitační síly, objemu koule a převody jednotek.</a:t>
            </a:r>
          </a:p>
        </p:txBody>
      </p:sp>
      <p:sp>
        <p:nvSpPr>
          <p:cNvPr id="176" name="Shape 176"/>
          <p:cNvSpPr/>
          <p:nvPr/>
        </p:nvSpPr>
        <p:spPr>
          <a:xfrm>
            <a:off x="261256" y="1686450"/>
            <a:ext cx="11685322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Metodická část</a:t>
            </a:r>
            <a:r>
              <a:rPr sz="3600" dirty="0">
                <a:solidFill>
                  <a:srgbClr val="002060"/>
                </a:solidFill>
              </a:rPr>
              <a:t>:</a:t>
            </a:r>
            <a:r>
              <a:rPr lang="cs-CZ" sz="36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Aktivita je zaměřena na výpočet (odhad) velikosti gravitační síly, která působí mezi dvěma tělesy o různé hmotnosti a různé vzdálenosti.</a:t>
            </a:r>
            <a:endParaRPr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421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g">
            <a:extLst>
              <a:ext uri="{FF2B5EF4-FFF2-40B4-BE49-F238E27FC236}">
                <a16:creationId xmlns:a16="http://schemas.microsoft.com/office/drawing/2014/main" id="{E7D86E1B-B265-46BD-8359-07F1416579F2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EBE6FDF3-417E-4E68-AFF9-71A856D62A4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73" name="Shape 173"/>
          <p:cNvSpPr/>
          <p:nvPr/>
        </p:nvSpPr>
        <p:spPr>
          <a:xfrm>
            <a:off x="261256" y="920953"/>
            <a:ext cx="1193074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cs-CZ" sz="4400" u="sng" dirty="0">
                <a:solidFill>
                  <a:srgbClr val="02236A"/>
                </a:solidFill>
              </a:rPr>
              <a:t>Praktické cvičení</a:t>
            </a:r>
            <a:r>
              <a:rPr sz="4400" dirty="0">
                <a:solidFill>
                  <a:srgbClr val="02236A"/>
                </a:solidFill>
              </a:rPr>
              <a:t>: </a:t>
            </a:r>
            <a:r>
              <a:rPr lang="cs-CZ" sz="3200" dirty="0">
                <a:solidFill>
                  <a:srgbClr val="002060"/>
                </a:solidFill>
              </a:rPr>
              <a:t>5a.3.5 Gravitační síla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0984" y="1622046"/>
            <a:ext cx="8281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Ø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0,2 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56940" y="1622046"/>
            <a:ext cx="8281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Ø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0,2 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682876" y="2276272"/>
            <a:ext cx="0" cy="739302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Přímá spojnice 14"/>
          <p:cNvCxnSpPr/>
          <p:nvPr/>
        </p:nvCxnSpPr>
        <p:spPr>
          <a:xfrm>
            <a:off x="3163429" y="2276272"/>
            <a:ext cx="0" cy="739302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256" y="1923027"/>
            <a:ext cx="843241" cy="88634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1809" y="1923027"/>
            <a:ext cx="843241" cy="886340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>
            <a:off x="682876" y="3015574"/>
            <a:ext cx="2480553" cy="0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ovéPole 17"/>
          <p:cNvSpPr txBox="1"/>
          <p:nvPr/>
        </p:nvSpPr>
        <p:spPr>
          <a:xfrm>
            <a:off x="1716875" y="2611922"/>
            <a:ext cx="446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 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146874" y="1896601"/>
            <a:ext cx="15622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ρ</a:t>
            </a: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1300 </a:t>
            </a:r>
            <a:r>
              <a:rPr kumimoji="0" lang="cs-CZ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kg∙m</a:t>
            </a:r>
            <a:r>
              <a:rPr kumimoji="0" lang="cs-CZ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–3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délník 12"/>
              <p:cNvSpPr/>
              <p:nvPr/>
            </p:nvSpPr>
            <p:spPr>
              <a:xfrm>
                <a:off x="1153230" y="3232862"/>
                <a:ext cx="1539844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3" name="Obdélní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230" y="3232862"/>
                <a:ext cx="1539844" cy="564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ovéPole 13"/>
          <p:cNvSpPr txBox="1"/>
          <p:nvPr/>
        </p:nvSpPr>
        <p:spPr>
          <a:xfrm>
            <a:off x="416839" y="3877661"/>
            <a:ext cx="30466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objem zrnek přes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objem koule,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hmotnost ze znalosti hustoty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167847" y="4625179"/>
            <a:ext cx="15446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i="1" dirty="0" err="1">
                <a:solidFill>
                  <a:srgbClr val="C00000"/>
                </a:solidFill>
              </a:rPr>
              <a:t>F</a:t>
            </a:r>
            <a:r>
              <a:rPr lang="cs-CZ" i="1" baseline="-25000" dirty="0" err="1">
                <a:solidFill>
                  <a:srgbClr val="C00000"/>
                </a:solidFill>
              </a:rPr>
              <a:t>g</a:t>
            </a:r>
            <a:r>
              <a:rPr lang="cs-CZ" dirty="0">
                <a:solidFill>
                  <a:srgbClr val="C00000"/>
                </a:solidFill>
              </a:rPr>
              <a:t> = 2,0 ∙ 10</a:t>
            </a:r>
            <a:r>
              <a:rPr lang="cs-CZ" baseline="30000" dirty="0">
                <a:solidFill>
                  <a:srgbClr val="C00000"/>
                </a:solidFill>
              </a:rPr>
              <a:t>−9</a:t>
            </a:r>
            <a:r>
              <a:rPr lang="cs-CZ" dirty="0">
                <a:solidFill>
                  <a:srgbClr val="C00000"/>
                </a:solidFill>
              </a:rPr>
              <a:t> N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Calibri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806672" y="1622046"/>
            <a:ext cx="7704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Ø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20 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292628" y="1622046"/>
            <a:ext cx="7704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Ø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20 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Přímá spojnice 24"/>
          <p:cNvCxnSpPr/>
          <p:nvPr/>
        </p:nvCxnSpPr>
        <p:spPr>
          <a:xfrm>
            <a:off x="5189710" y="2276272"/>
            <a:ext cx="0" cy="739302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Přímá spojnice 25"/>
          <p:cNvCxnSpPr/>
          <p:nvPr/>
        </p:nvCxnSpPr>
        <p:spPr>
          <a:xfrm>
            <a:off x="7670263" y="2276272"/>
            <a:ext cx="0" cy="739302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Obrázek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8090" y="1923027"/>
            <a:ext cx="843241" cy="88634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643" y="1923027"/>
            <a:ext cx="843241" cy="886340"/>
          </a:xfrm>
          <a:prstGeom prst="rect">
            <a:avLst/>
          </a:prstGeom>
        </p:spPr>
      </p:pic>
      <p:cxnSp>
        <p:nvCxnSpPr>
          <p:cNvPr id="29" name="Přímá spojnice se šipkou 28"/>
          <p:cNvCxnSpPr/>
          <p:nvPr/>
        </p:nvCxnSpPr>
        <p:spPr>
          <a:xfrm>
            <a:off x="5189710" y="3015574"/>
            <a:ext cx="2480553" cy="0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ovéPole 29"/>
          <p:cNvSpPr txBox="1"/>
          <p:nvPr/>
        </p:nvSpPr>
        <p:spPr>
          <a:xfrm>
            <a:off x="6171611" y="2611922"/>
            <a:ext cx="550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 km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5653708" y="1896601"/>
            <a:ext cx="15622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ρ</a:t>
            </a: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1300 </a:t>
            </a:r>
            <a:r>
              <a:rPr kumimoji="0" lang="cs-CZ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kg∙m</a:t>
            </a:r>
            <a:r>
              <a:rPr kumimoji="0" lang="cs-CZ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–3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5660064" y="3232862"/>
                <a:ext cx="1539844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64" y="3232862"/>
                <a:ext cx="1539844" cy="5648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ovéPole 32"/>
          <p:cNvSpPr txBox="1"/>
          <p:nvPr/>
        </p:nvSpPr>
        <p:spPr>
          <a:xfrm>
            <a:off x="5016363" y="3763586"/>
            <a:ext cx="30466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objem zrnek přes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objem koule,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hmotnost ze znalosti hustoty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5674681" y="4625179"/>
            <a:ext cx="15446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i="1" dirty="0" err="1">
                <a:solidFill>
                  <a:srgbClr val="C00000"/>
                </a:solidFill>
              </a:rPr>
              <a:t>F</a:t>
            </a:r>
            <a:r>
              <a:rPr lang="cs-CZ" i="1" baseline="-25000" dirty="0" err="1">
                <a:solidFill>
                  <a:srgbClr val="C00000"/>
                </a:solidFill>
              </a:rPr>
              <a:t>g</a:t>
            </a:r>
            <a:r>
              <a:rPr lang="cs-CZ" dirty="0">
                <a:solidFill>
                  <a:srgbClr val="C00000"/>
                </a:solidFill>
              </a:rPr>
              <a:t> = 2,0 ∙ 10</a:t>
            </a:r>
            <a:r>
              <a:rPr lang="cs-CZ" baseline="30000" dirty="0">
                <a:solidFill>
                  <a:srgbClr val="C00000"/>
                </a:solidFill>
              </a:rPr>
              <a:t>−3</a:t>
            </a:r>
            <a:r>
              <a:rPr lang="cs-CZ" dirty="0">
                <a:solidFill>
                  <a:srgbClr val="C00000"/>
                </a:solidFill>
              </a:rPr>
              <a:t> N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Calibri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8523232" y="1622046"/>
            <a:ext cx="8281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Ø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0,1 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10985945" y="1622046"/>
            <a:ext cx="8745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Ø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10 km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Přímá spojnice 36"/>
          <p:cNvCxnSpPr/>
          <p:nvPr/>
        </p:nvCxnSpPr>
        <p:spPr>
          <a:xfrm>
            <a:off x="8935124" y="2276272"/>
            <a:ext cx="0" cy="739302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Přímá spojnice 37"/>
          <p:cNvCxnSpPr/>
          <p:nvPr/>
        </p:nvCxnSpPr>
        <p:spPr>
          <a:xfrm>
            <a:off x="11415677" y="2276272"/>
            <a:ext cx="0" cy="739302"/>
          </a:xfrm>
          <a:prstGeom prst="line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9" name="Obrázek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3504" y="1923027"/>
            <a:ext cx="843241" cy="886340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4057" y="1923027"/>
            <a:ext cx="843241" cy="886340"/>
          </a:xfrm>
          <a:prstGeom prst="rect">
            <a:avLst/>
          </a:prstGeom>
        </p:spPr>
      </p:pic>
      <p:cxnSp>
        <p:nvCxnSpPr>
          <p:cNvPr id="41" name="Přímá spojnice se šipkou 40"/>
          <p:cNvCxnSpPr/>
          <p:nvPr/>
        </p:nvCxnSpPr>
        <p:spPr>
          <a:xfrm>
            <a:off x="8935124" y="3015574"/>
            <a:ext cx="2480553" cy="0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ovéPole 41"/>
          <p:cNvSpPr txBox="1"/>
          <p:nvPr/>
        </p:nvSpPr>
        <p:spPr>
          <a:xfrm>
            <a:off x="9858516" y="2611922"/>
            <a:ext cx="6678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15 km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9399122" y="1896601"/>
            <a:ext cx="15622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ρ</a:t>
            </a: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1300 </a:t>
            </a:r>
            <a:r>
              <a:rPr kumimoji="0" lang="cs-CZ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kg∙m</a:t>
            </a:r>
            <a:r>
              <a:rPr kumimoji="0" lang="cs-CZ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–3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bdélník 43"/>
              <p:cNvSpPr/>
              <p:nvPr/>
            </p:nvSpPr>
            <p:spPr>
              <a:xfrm>
                <a:off x="9405478" y="3232862"/>
                <a:ext cx="1539844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4" name="Obdélník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478" y="3232862"/>
                <a:ext cx="1539844" cy="564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ovéPole 44"/>
          <p:cNvSpPr txBox="1"/>
          <p:nvPr/>
        </p:nvSpPr>
        <p:spPr>
          <a:xfrm>
            <a:off x="8669087" y="3877661"/>
            <a:ext cx="30466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objem zrnek přes</a:t>
            </a: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objem koule,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hmotnost ze znalosti hustoty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9420095" y="4625179"/>
            <a:ext cx="15446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i="1" dirty="0" err="1">
                <a:solidFill>
                  <a:srgbClr val="C00000"/>
                </a:solidFill>
              </a:rPr>
              <a:t>F</a:t>
            </a:r>
            <a:r>
              <a:rPr lang="cs-CZ" i="1" baseline="-25000" dirty="0" err="1">
                <a:solidFill>
                  <a:srgbClr val="C00000"/>
                </a:solidFill>
              </a:rPr>
              <a:t>g</a:t>
            </a:r>
            <a:r>
              <a:rPr lang="cs-CZ" dirty="0">
                <a:solidFill>
                  <a:srgbClr val="C00000"/>
                </a:solidFill>
              </a:rPr>
              <a:t> = 1,4 ∙ 10</a:t>
            </a:r>
            <a:r>
              <a:rPr lang="cs-CZ" baseline="30000" dirty="0">
                <a:solidFill>
                  <a:srgbClr val="C00000"/>
                </a:solidFill>
              </a:rPr>
              <a:t>−4</a:t>
            </a:r>
            <a:r>
              <a:rPr lang="cs-CZ" dirty="0">
                <a:solidFill>
                  <a:srgbClr val="C00000"/>
                </a:solidFill>
              </a:rPr>
              <a:t> N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6623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FAFEDBA9-8232-46EB-B435-372FD91950AE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661739D2-11F9-42BA-A045-07F1C81794BD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08" name="Shape 108"/>
          <p:cNvSpPr/>
          <p:nvPr/>
        </p:nvSpPr>
        <p:spPr>
          <a:xfrm>
            <a:off x="748072" y="2191194"/>
            <a:ext cx="11198505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502057" lvl="0" indent="-502057">
              <a:buClr>
                <a:srgbClr val="002060"/>
              </a:buClr>
              <a:buSzPct val="100000"/>
              <a:buAutoNum type="arabicPeriod"/>
            </a:pPr>
            <a:r>
              <a:rPr lang="cs-CZ" sz="2600" dirty="0">
                <a:solidFill>
                  <a:srgbClr val="002060"/>
                </a:solidFill>
              </a:rPr>
              <a:t>Pozorně si přečtěte teoretickou část pro učitele.</a:t>
            </a:r>
            <a:endParaRPr sz="2600" dirty="0">
              <a:solidFill>
                <a:srgbClr val="002060"/>
              </a:solidFill>
            </a:endParaRPr>
          </a:p>
          <a:p>
            <a:pPr lvl="0"/>
            <a:endParaRPr sz="2600" dirty="0">
              <a:solidFill>
                <a:srgbClr val="002060"/>
              </a:solidFill>
            </a:endParaRPr>
          </a:p>
          <a:p>
            <a:pPr marL="502057" lvl="0" indent="-502057">
              <a:buClr>
                <a:srgbClr val="002060"/>
              </a:buClr>
              <a:buSzPct val="100000"/>
              <a:buAutoNum type="arabicPeriod" startAt="2"/>
            </a:pPr>
            <a:r>
              <a:rPr lang="cs-CZ" sz="2600" dirty="0">
                <a:solidFill>
                  <a:srgbClr val="002060"/>
                </a:solidFill>
              </a:rPr>
              <a:t>Máte-li jakékoli dotazy, vyhledejte další materiál na stránce projektu </a:t>
            </a:r>
            <a:br>
              <a:rPr lang="cs-CZ" sz="2600" dirty="0">
                <a:solidFill>
                  <a:srgbClr val="002060"/>
                </a:solidFill>
              </a:rPr>
            </a:br>
            <a:r>
              <a:rPr lang="cs-CZ" sz="2600" dirty="0">
                <a:solidFill>
                  <a:srgbClr val="002060"/>
                </a:solidFill>
              </a:rPr>
              <a:t>(project-stars.com) nebo na jiných webových stránkách.</a:t>
            </a:r>
            <a:r>
              <a:rPr sz="2600" dirty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sz="2600" dirty="0">
                <a:solidFill>
                  <a:srgbClr val="002060"/>
                </a:solidFill>
              </a:rPr>
              <a:t>	</a:t>
            </a:r>
            <a:r>
              <a:rPr lang="cs-CZ" sz="2600" dirty="0">
                <a:solidFill>
                  <a:srgbClr val="F22D25"/>
                </a:solidFill>
              </a:rPr>
              <a:t>Pozor! Ujistěte se, že zdroje jsou spolehlivé!</a:t>
            </a:r>
            <a:endParaRPr sz="2600" dirty="0">
              <a:solidFill>
                <a:srgbClr val="F22D25"/>
              </a:solidFill>
            </a:endParaRP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C62839CD-CF2A-4145-ADA6-6B29B2B191F0}"/>
              </a:ext>
            </a:extLst>
          </p:cNvPr>
          <p:cNvSpPr/>
          <p:nvPr/>
        </p:nvSpPr>
        <p:spPr>
          <a:xfrm>
            <a:off x="-6762" y="1101784"/>
            <a:ext cx="1219876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Jak</a:t>
            </a:r>
            <a:r>
              <a:rPr sz="4400" u="sng" dirty="0">
                <a:solidFill>
                  <a:srgbClr val="002060"/>
                </a:solidFill>
              </a:rPr>
              <a:t> </a:t>
            </a:r>
            <a:r>
              <a:rPr lang="cs-CZ" sz="4400" u="sng" dirty="0">
                <a:solidFill>
                  <a:srgbClr val="002060"/>
                </a:solidFill>
              </a:rPr>
              <a:t>přistupovat k materiálu 1</a:t>
            </a:r>
            <a:endParaRPr sz="4400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48934854-248E-461B-8764-B1D131EA1BE8}"/>
              </a:ext>
            </a:extLst>
          </p:cNvPr>
          <p:cNvPicPr/>
          <p:nvPr/>
        </p:nvPicPr>
        <p:blipFill rotWithShape="1">
          <a:blip r:embed="rId3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5D5B77DD-D63F-412B-8DAD-A01FFFFFA716}"/>
              </a:ext>
            </a:extLst>
          </p:cNvPr>
          <p:cNvPicPr/>
          <p:nvPr/>
        </p:nvPicPr>
        <p:blipFill rotWithShape="1">
          <a:blip r:embed="rId4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498" name="Shape 498"/>
          <p:cNvSpPr/>
          <p:nvPr/>
        </p:nvSpPr>
        <p:spPr>
          <a:xfrm>
            <a:off x="0" y="1044405"/>
            <a:ext cx="1219200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Závěry, ověření výsledků</a:t>
            </a:r>
            <a:endParaRPr sz="4400" u="sng" dirty="0">
              <a:solidFill>
                <a:srgbClr val="002060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412530" y="1923452"/>
            <a:ext cx="11685322" cy="344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cs-CZ" sz="2800" dirty="0">
                <a:solidFill>
                  <a:srgbClr val="002060"/>
                </a:solidFill>
              </a:rPr>
              <a:t>Co bude dál</a:t>
            </a:r>
            <a:r>
              <a:rPr sz="2800" dirty="0">
                <a:solidFill>
                  <a:srgbClr val="002060"/>
                </a:solidFill>
              </a:rPr>
              <a:t> (Feed Forward): </a:t>
            </a:r>
            <a:r>
              <a:rPr lang="cs-CZ" sz="2800" dirty="0">
                <a:solidFill>
                  <a:srgbClr val="002060"/>
                </a:solidFill>
              </a:rPr>
              <a:t>Plánujte další hodinu na základě výkonu žáka</a:t>
            </a:r>
            <a:r>
              <a:rPr sz="2800" dirty="0">
                <a:solidFill>
                  <a:srgbClr val="002060"/>
                </a:solidFill>
              </a:rPr>
              <a:t>:</a:t>
            </a:r>
          </a:p>
          <a:p>
            <a:pPr lvl="0"/>
            <a:endParaRPr sz="2800" dirty="0">
              <a:solidFill>
                <a:srgbClr val="002060"/>
              </a:solidFill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Obtížnost ve třídě</a:t>
            </a:r>
            <a:r>
              <a:rPr sz="2800" b="1" dirty="0">
                <a:solidFill>
                  <a:srgbClr val="002060"/>
                </a:solidFill>
              </a:rPr>
              <a:t>:</a:t>
            </a:r>
            <a:r>
              <a:rPr sz="28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V závislosti na tom, jak dobře žáci porozuměli materiálu 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2800" dirty="0">
                <a:solidFill>
                  <a:srgbClr val="002060"/>
                </a:solidFill>
              </a:rPr>
              <a:t>a zvládli úkoly.</a:t>
            </a:r>
            <a:endParaRPr sz="2800" dirty="0">
              <a:solidFill>
                <a:srgbClr val="002060"/>
              </a:solidFill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Přístup k materiálu</a:t>
            </a:r>
            <a:r>
              <a:rPr sz="28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Jaký je správný postup, který vám pomůže porozumět materiálu a splnit stanovené úkoly</a:t>
            </a:r>
            <a:r>
              <a:rPr sz="28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Sebehodnocení</a:t>
            </a:r>
            <a:r>
              <a:rPr sz="2800" dirty="0">
                <a:solidFill>
                  <a:srgbClr val="002060"/>
                </a:solidFill>
              </a:rPr>
              <a:t>: </a:t>
            </a:r>
            <a:r>
              <a:rPr lang="cs-CZ" sz="2800" dirty="0">
                <a:solidFill>
                  <a:srgbClr val="002060"/>
                </a:solidFill>
              </a:rPr>
              <a:t>sebekázeň,</a:t>
            </a:r>
            <a:r>
              <a:rPr sz="2800" dirty="0">
                <a:solidFill>
                  <a:srgbClr val="002060"/>
                </a:solidFill>
              </a:rPr>
              <a:t> </a:t>
            </a:r>
            <a:r>
              <a:rPr lang="cs-CZ" sz="2800" dirty="0">
                <a:solidFill>
                  <a:srgbClr val="002060"/>
                </a:solidFill>
              </a:rPr>
              <a:t>vedení a kontrola činností</a:t>
            </a:r>
            <a:r>
              <a:rPr sz="28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Individuální přístup</a:t>
            </a:r>
            <a:r>
              <a:rPr lang="cs-CZ" sz="2800" dirty="0">
                <a:solidFill>
                  <a:srgbClr val="002060"/>
                </a:solidFill>
              </a:rPr>
              <a:t>: Individuální hodnocení a vedení</a:t>
            </a:r>
            <a:r>
              <a:rPr sz="28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850D3BD7-257A-462D-8479-26DD74A2234C}"/>
              </a:ext>
            </a:extLst>
          </p:cNvPr>
          <p:cNvPicPr/>
          <p:nvPr/>
        </p:nvPicPr>
        <p:blipFill rotWithShape="1">
          <a:blip r:embed="rId3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D1A32783-570E-4B76-A4B2-FB883A2295C5}"/>
              </a:ext>
            </a:extLst>
          </p:cNvPr>
          <p:cNvPicPr/>
          <p:nvPr/>
        </p:nvPicPr>
        <p:blipFill rotWithShape="1">
          <a:blip r:embed="rId4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506" name="Shape 506"/>
          <p:cNvSpPr/>
          <p:nvPr/>
        </p:nvSpPr>
        <p:spPr>
          <a:xfrm>
            <a:off x="261256" y="1054369"/>
            <a:ext cx="11685322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Závěry, ověření výsledků </a:t>
            </a:r>
            <a:r>
              <a:rPr sz="4400" u="sng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07" name="Shape 507"/>
          <p:cNvSpPr/>
          <p:nvPr/>
        </p:nvSpPr>
        <p:spPr>
          <a:xfrm>
            <a:off x="261256" y="1915859"/>
            <a:ext cx="11685322" cy="278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Příprava</a:t>
            </a:r>
            <a:r>
              <a:rPr sz="2800" dirty="0">
                <a:solidFill>
                  <a:srgbClr val="002060"/>
                </a:solidFill>
              </a:rPr>
              <a:t>: </a:t>
            </a:r>
            <a:r>
              <a:rPr lang="cs-CZ" sz="2400" dirty="0">
                <a:solidFill>
                  <a:srgbClr val="002060"/>
                </a:solidFill>
              </a:rPr>
              <a:t>Jasné a dobře definované cíle lekce a cvičení. Když budou dobře rozumět konečnému cíli, mohou se žáci snadněji a efektivněji zaměřit na konkrétní úkol / materiál</a:t>
            </a:r>
            <a:r>
              <a:rPr sz="2400" dirty="0">
                <a:solidFill>
                  <a:srgbClr val="002060"/>
                </a:solidFill>
              </a:rPr>
              <a:t>.</a:t>
            </a:r>
            <a:r>
              <a:rPr sz="2800" dirty="0">
                <a:solidFill>
                  <a:srgbClr val="002060"/>
                </a:solidFill>
              </a:rPr>
              <a:t> 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sz="2800" dirty="0">
              <a:solidFill>
                <a:srgbClr val="00206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Ověřování</a:t>
            </a:r>
            <a:r>
              <a:rPr sz="2800" dirty="0">
                <a:solidFill>
                  <a:srgbClr val="002060"/>
                </a:solidFill>
              </a:rPr>
              <a:t>: </a:t>
            </a:r>
            <a:r>
              <a:rPr lang="cs-CZ" sz="2300" dirty="0">
                <a:solidFill>
                  <a:srgbClr val="002060"/>
                </a:solidFill>
              </a:rPr>
              <a:t>Jak jsem to udělal? Individuální hodnocení a zpětná vazba od učitele o práci žáka, která se konkrétně týká dosažení cíle. Poskytněte informace o pokroku žáka (nebo jeho nedostatku) a poskytněte pokyny, které pomohou dosáhnout cíle a dosáhnout očekávané úrovně.</a:t>
            </a:r>
            <a:endParaRPr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57766CD6-1A30-4EC7-9007-558110A5F9D7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D2AFB0D9-C260-4509-8235-3A828CA36B4C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13" name="Shape 113"/>
          <p:cNvSpPr/>
          <p:nvPr/>
        </p:nvSpPr>
        <p:spPr>
          <a:xfrm>
            <a:off x="668185" y="2181619"/>
            <a:ext cx="11198506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2163"/>
              </a:buClr>
            </a:pPr>
            <a:r>
              <a:rPr lang="cs-CZ" sz="2600" dirty="0">
                <a:solidFill>
                  <a:srgbClr val="002163"/>
                </a:solidFill>
              </a:rPr>
              <a:t>Při přípravě teoretické části:</a:t>
            </a:r>
          </a:p>
          <a:p>
            <a:pPr lvl="0"/>
            <a:r>
              <a:rPr lang="cs-CZ" dirty="0">
                <a:solidFill>
                  <a:srgbClr val="002060"/>
                </a:solidFill>
              </a:rPr>
              <a:t>Materiál věnovaný objektům Sluneční soustavy je obsáhlý (z důvodu velkého množství objektů nacházející ve Sluneční soustavě), je na učiteli, kterou část vybere.  Je zaměřený na základní objekty – planety, trpasličí planety a malá tělesa Sluneční soustavy. Teoretická část obsahuje popis objektů a jejich charakteristické vlastnosti. Aktivity jsou dvojího druhu – praktické činnosti žáků při tvorbě různých modelů (planet, trajektorie), modelování pohybu nebo měření výšky výskoku a aktivity zaměřené na počítání různých parametrů (energie, úhlová velikost, vzdálenost, rychlost, síla).</a:t>
            </a:r>
          </a:p>
        </p:txBody>
      </p:sp>
      <p:sp>
        <p:nvSpPr>
          <p:cNvPr id="114" name="Shape 114"/>
          <p:cNvSpPr/>
          <p:nvPr/>
        </p:nvSpPr>
        <p:spPr>
          <a:xfrm>
            <a:off x="-6761" y="1101784"/>
            <a:ext cx="1219876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Jak</a:t>
            </a:r>
            <a:r>
              <a:rPr sz="4400" u="sng" dirty="0">
                <a:solidFill>
                  <a:srgbClr val="002060"/>
                </a:solidFill>
              </a:rPr>
              <a:t> </a:t>
            </a:r>
            <a:r>
              <a:rPr lang="cs-CZ" sz="4400" u="sng" dirty="0">
                <a:solidFill>
                  <a:srgbClr val="002060"/>
                </a:solidFill>
              </a:rPr>
              <a:t>přistupovat k materiálu 2</a:t>
            </a:r>
            <a:endParaRPr sz="4400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4CEB8788-6861-4F51-902A-57CA98832C78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0C739F15-AB8A-472A-9547-7741D95343DA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20" name="Shape 120"/>
          <p:cNvSpPr/>
          <p:nvPr/>
        </p:nvSpPr>
        <p:spPr>
          <a:xfrm>
            <a:off x="496747" y="1970566"/>
            <a:ext cx="11198506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57200" lvl="0" indent="-457200">
              <a:buClr>
                <a:srgbClr val="002060"/>
              </a:buClr>
              <a:buSzPct val="100000"/>
              <a:buFont typeface="+mj-lt"/>
              <a:buAutoNum type="arabicPeriod" startAt="3"/>
            </a:pPr>
            <a:r>
              <a:rPr lang="cs-CZ" sz="2200" dirty="0">
                <a:solidFill>
                  <a:srgbClr val="002060"/>
                </a:solidFill>
              </a:rPr>
              <a:t>Přečtěte si pozorně praktická cvičení a jejich odpovědi.</a:t>
            </a:r>
            <a:endParaRPr sz="2200" dirty="0">
              <a:solidFill>
                <a:srgbClr val="002060"/>
              </a:solidFill>
            </a:endParaRPr>
          </a:p>
          <a:p>
            <a:pPr lvl="0"/>
            <a:endParaRPr sz="2400" dirty="0">
              <a:solidFill>
                <a:srgbClr val="002060"/>
              </a:solidFill>
            </a:endParaRPr>
          </a:p>
          <a:p>
            <a:pPr marL="457200" lvl="0" indent="-457200">
              <a:buClr>
                <a:srgbClr val="002060"/>
              </a:buClr>
              <a:buSzPct val="100000"/>
              <a:buFont typeface="+mj-lt"/>
              <a:buAutoNum type="arabicPeriod" startAt="4"/>
            </a:pPr>
            <a:r>
              <a:rPr lang="cs-CZ" sz="2200" dirty="0">
                <a:solidFill>
                  <a:srgbClr val="002060"/>
                </a:solidFill>
              </a:rPr>
              <a:t>Pokud máte nějaké dotazy, podívejte se na další materiály a / nebo stránky projektu </a:t>
            </a:r>
            <a:br>
              <a:rPr lang="cs-CZ" sz="2200" dirty="0">
                <a:solidFill>
                  <a:srgbClr val="002060"/>
                </a:solidFill>
              </a:rPr>
            </a:br>
            <a:r>
              <a:rPr lang="cs-CZ" sz="2200" dirty="0">
                <a:solidFill>
                  <a:srgbClr val="002060"/>
                </a:solidFill>
              </a:rPr>
              <a:t>(project-stars.com) nebo na jiné webové stránky. </a:t>
            </a:r>
            <a:r>
              <a:rPr lang="cs-CZ" sz="2200" dirty="0">
                <a:solidFill>
                  <a:srgbClr val="F22D25"/>
                </a:solidFill>
              </a:rPr>
              <a:t>Pozor! Ujistěte se, že zdroje jsou spolehlivé!</a:t>
            </a:r>
            <a:endParaRPr sz="2200" dirty="0">
              <a:solidFill>
                <a:srgbClr val="F22D25"/>
              </a:solidFill>
            </a:endParaRPr>
          </a:p>
          <a:p>
            <a:pPr lvl="0"/>
            <a:endParaRPr sz="2400" dirty="0">
              <a:solidFill>
                <a:srgbClr val="002163"/>
              </a:solidFill>
            </a:endParaRPr>
          </a:p>
          <a:p>
            <a:pPr marL="457200" lvl="0" indent="-457200">
              <a:buClr>
                <a:srgbClr val="002163"/>
              </a:buClr>
              <a:buSzPct val="100000"/>
              <a:buFont typeface="+mj-lt"/>
              <a:buAutoNum type="arabicPeriod" startAt="5"/>
            </a:pPr>
            <a:r>
              <a:rPr lang="cs-CZ" sz="2200" dirty="0">
                <a:solidFill>
                  <a:srgbClr val="002163"/>
                </a:solidFill>
              </a:rPr>
              <a:t>Na základě teoretické části vyberte pro ilustraci praktická cvičení. Další cvičení můžete hledat </a:t>
            </a:r>
            <a:br>
              <a:rPr lang="cs-CZ" sz="2200" dirty="0">
                <a:solidFill>
                  <a:srgbClr val="002163"/>
                </a:solidFill>
              </a:rPr>
            </a:br>
            <a:r>
              <a:rPr lang="cs-CZ" sz="2200" dirty="0">
                <a:solidFill>
                  <a:srgbClr val="002163"/>
                </a:solidFill>
              </a:rPr>
              <a:t>v doplňkových materiálech a / nebo na stránce projektu (project-stars.com) nebo na jiných webových stránkách.</a:t>
            </a:r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>
                <a:solidFill>
                  <a:srgbClr val="F22D25"/>
                </a:solidFill>
              </a:rPr>
              <a:t>Pozor! Ujistěte se, že zdroje jsou spolehlivé!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17C274E4-3DE8-4357-B821-416555839368}"/>
              </a:ext>
            </a:extLst>
          </p:cNvPr>
          <p:cNvSpPr/>
          <p:nvPr/>
        </p:nvSpPr>
        <p:spPr>
          <a:xfrm>
            <a:off x="-6761" y="1101784"/>
            <a:ext cx="1219876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Jak</a:t>
            </a:r>
            <a:r>
              <a:rPr sz="4400" u="sng" dirty="0">
                <a:solidFill>
                  <a:srgbClr val="002060"/>
                </a:solidFill>
              </a:rPr>
              <a:t> </a:t>
            </a:r>
            <a:r>
              <a:rPr lang="cs-CZ" sz="4400" u="sng" dirty="0">
                <a:solidFill>
                  <a:srgbClr val="002060"/>
                </a:solidFill>
              </a:rPr>
              <a:t>přistupovat k materiálu 3</a:t>
            </a:r>
            <a:endParaRPr sz="4400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26" name="Shape 126"/>
          <p:cNvSpPr/>
          <p:nvPr/>
        </p:nvSpPr>
        <p:spPr>
          <a:xfrm>
            <a:off x="496747" y="1895860"/>
            <a:ext cx="11198506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57200" lvl="0" indent="-457200">
              <a:buClr>
                <a:srgbClr val="002060"/>
              </a:buClr>
              <a:buSzPct val="100000"/>
              <a:buFont typeface="+mj-lt"/>
              <a:buAutoNum type="arabicPeriod" startAt="6"/>
            </a:pPr>
            <a:r>
              <a:rPr lang="cs-CZ" sz="2200" dirty="0">
                <a:solidFill>
                  <a:srgbClr val="002060"/>
                </a:solidFill>
              </a:rPr>
              <a:t>Uvědomte si, že některá cvičení vyžadují další materiály, které jsou ve třídě stěží dostupné. Pro ně je třeba se připravit předem - buď je dodat, nebo upozornit žáky, aby si je připravili předem!</a:t>
            </a:r>
            <a:endParaRPr sz="2200" dirty="0">
              <a:solidFill>
                <a:srgbClr val="002060"/>
              </a:solidFill>
            </a:endParaRPr>
          </a:p>
          <a:p>
            <a:pPr lvl="0"/>
            <a:endParaRPr sz="2200" dirty="0">
              <a:solidFill>
                <a:srgbClr val="002060"/>
              </a:solidFill>
            </a:endParaRPr>
          </a:p>
          <a:p>
            <a:pPr marL="457200" lvl="0" indent="-457200">
              <a:buClr>
                <a:srgbClr val="002060"/>
              </a:buClr>
              <a:buSzPct val="100000"/>
              <a:buFont typeface="+mj-lt"/>
              <a:buAutoNum type="arabicPeriod" startAt="7"/>
            </a:pPr>
            <a:r>
              <a:rPr lang="cs-CZ" sz="2200" dirty="0">
                <a:solidFill>
                  <a:srgbClr val="002060"/>
                </a:solidFill>
              </a:rPr>
              <a:t>Doporučujeme vyzkoušet vybraná cvičení a udělat si vlastní úsudek ohledně složitosti a času potřebného k dokončení cvičení. Pokud se rozhodnete, můžete provádět změny, vynechat některé části, usnadnit si části cvičení, pokud to nenarušuje fyzikální význam úkolů.</a:t>
            </a:r>
            <a:endParaRPr sz="2200" dirty="0">
              <a:solidFill>
                <a:srgbClr val="002060"/>
              </a:solidFill>
            </a:endParaRPr>
          </a:p>
          <a:p>
            <a:pPr lvl="0"/>
            <a:endParaRPr sz="2400" dirty="0">
              <a:solidFill>
                <a:srgbClr val="002163"/>
              </a:solidFill>
            </a:endParaRPr>
          </a:p>
          <a:p>
            <a:pPr marL="457200" lvl="0" indent="-457200">
              <a:buClr>
                <a:srgbClr val="002163"/>
              </a:buClr>
              <a:buSzPct val="100000"/>
              <a:buFont typeface="+mj-lt"/>
              <a:buAutoNum type="arabicPeriod" startAt="8"/>
            </a:pPr>
            <a:r>
              <a:rPr lang="cs-CZ" sz="2200" dirty="0">
                <a:solidFill>
                  <a:srgbClr val="002163"/>
                </a:solidFill>
              </a:rPr>
              <a:t>Podle svého uvážení můžete dát některá cvičení (nebo některá z nich) za domácí úkoly, provést předběžnou přípravu doma nebo naopak nechat dokončit doma.</a:t>
            </a:r>
            <a:endParaRPr sz="2200" dirty="0">
              <a:solidFill>
                <a:srgbClr val="002163"/>
              </a:solidFill>
            </a:endParaRP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4FF6AEB2-B1EB-48CA-89F9-0BEA488A7F26}"/>
              </a:ext>
            </a:extLst>
          </p:cNvPr>
          <p:cNvSpPr/>
          <p:nvPr/>
        </p:nvSpPr>
        <p:spPr>
          <a:xfrm>
            <a:off x="-6761" y="1101784"/>
            <a:ext cx="1219876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Jak</a:t>
            </a:r>
            <a:r>
              <a:rPr sz="4400" u="sng" dirty="0">
                <a:solidFill>
                  <a:srgbClr val="002060"/>
                </a:solidFill>
              </a:rPr>
              <a:t> </a:t>
            </a:r>
            <a:r>
              <a:rPr lang="cs-CZ" sz="4400" u="sng" dirty="0">
                <a:solidFill>
                  <a:srgbClr val="002060"/>
                </a:solidFill>
              </a:rPr>
              <a:t>přistupovat k materiálu 4</a:t>
            </a:r>
            <a:endParaRPr sz="4400" u="sng" dirty="0">
              <a:solidFill>
                <a:srgbClr val="002060"/>
              </a:solidFill>
            </a:endParaRPr>
          </a:p>
        </p:txBody>
      </p:sp>
      <p:pic>
        <p:nvPicPr>
          <p:cNvPr id="8" name="image2.jpg">
            <a:extLst>
              <a:ext uri="{FF2B5EF4-FFF2-40B4-BE49-F238E27FC236}">
                <a16:creationId xmlns:a16="http://schemas.microsoft.com/office/drawing/2014/main" id="{D6DA53BC-1A43-4671-9D80-69E6DB3E3E86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.png">
            <a:extLst>
              <a:ext uri="{FF2B5EF4-FFF2-40B4-BE49-F238E27FC236}">
                <a16:creationId xmlns:a16="http://schemas.microsoft.com/office/drawing/2014/main" id="{D8D5E18E-20A1-4D31-BBD7-E0497C007662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D8A46CFB-C2C3-482B-8175-3780BFCF28FA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9B96CC1A-5494-47C6-BD7F-49BB45CFCFC2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131" name="Shape 131"/>
          <p:cNvSpPr/>
          <p:nvPr/>
        </p:nvSpPr>
        <p:spPr>
          <a:xfrm>
            <a:off x="-6763" y="1054369"/>
            <a:ext cx="1219876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 err="1">
                <a:solidFill>
                  <a:srgbClr val="002060"/>
                </a:solidFill>
              </a:rPr>
              <a:t>Моdul</a:t>
            </a:r>
            <a:r>
              <a:rPr lang="cs-CZ" sz="4400" u="sng" dirty="0">
                <a:solidFill>
                  <a:srgbClr val="002060"/>
                </a:solidFill>
              </a:rPr>
              <a:t> 5a – obsah</a:t>
            </a:r>
          </a:p>
        </p:txBody>
      </p:sp>
      <p:sp>
        <p:nvSpPr>
          <p:cNvPr id="132" name="Shape 132"/>
          <p:cNvSpPr/>
          <p:nvPr/>
        </p:nvSpPr>
        <p:spPr>
          <a:xfrm>
            <a:off x="249956" y="1823810"/>
            <a:ext cx="11685322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lang="cs-CZ" sz="3600" dirty="0">
                <a:solidFill>
                  <a:srgbClr val="002060"/>
                </a:solidFill>
              </a:rPr>
              <a:t>5a</a:t>
            </a:r>
            <a:r>
              <a:rPr sz="3600" dirty="0">
                <a:solidFill>
                  <a:srgbClr val="002060"/>
                </a:solidFill>
              </a:rPr>
              <a:t>.1 </a:t>
            </a:r>
            <a:r>
              <a:rPr lang="cs-CZ" sz="3600" dirty="0">
                <a:solidFill>
                  <a:srgbClr val="002060"/>
                </a:solidFill>
              </a:rPr>
              <a:t>Planety</a:t>
            </a:r>
            <a:endParaRPr sz="3600" dirty="0">
              <a:solidFill>
                <a:srgbClr val="002060"/>
              </a:solidFill>
            </a:endParaRPr>
          </a:p>
          <a:p>
            <a:pPr lvl="1"/>
            <a:r>
              <a:rPr sz="2800" dirty="0">
                <a:solidFill>
                  <a:srgbClr val="002060"/>
                </a:solidFill>
              </a:rPr>
              <a:t>	</a:t>
            </a:r>
            <a:r>
              <a:rPr lang="cs-CZ" sz="2800" dirty="0">
                <a:solidFill>
                  <a:srgbClr val="002060"/>
                </a:solidFill>
              </a:rPr>
              <a:t>Modely planet, oběh Země okolo Slunce, vzdálenosti a rozměry planet.</a:t>
            </a:r>
            <a:endParaRPr sz="2200" dirty="0">
              <a:solidFill>
                <a:srgbClr val="002060"/>
              </a:solidFill>
            </a:endParaRPr>
          </a:p>
          <a:p>
            <a:pPr lvl="0"/>
            <a:r>
              <a:rPr lang="cs-CZ" sz="3600" dirty="0">
                <a:solidFill>
                  <a:srgbClr val="002060"/>
                </a:solidFill>
              </a:rPr>
              <a:t>5a</a:t>
            </a:r>
            <a:r>
              <a:rPr sz="3600" dirty="0">
                <a:solidFill>
                  <a:srgbClr val="002060"/>
                </a:solidFill>
              </a:rPr>
              <a:t>.</a:t>
            </a:r>
            <a:r>
              <a:rPr lang="cs-CZ" sz="3600" dirty="0">
                <a:solidFill>
                  <a:srgbClr val="002060"/>
                </a:solidFill>
              </a:rPr>
              <a:t>2</a:t>
            </a:r>
            <a:r>
              <a:rPr sz="3600" dirty="0">
                <a:solidFill>
                  <a:srgbClr val="002060"/>
                </a:solidFill>
              </a:rPr>
              <a:t> </a:t>
            </a:r>
            <a:r>
              <a:rPr lang="cs-CZ" sz="3600" dirty="0">
                <a:solidFill>
                  <a:srgbClr val="002060"/>
                </a:solidFill>
              </a:rPr>
              <a:t>Trpasličí planety</a:t>
            </a:r>
            <a:endParaRPr sz="3600" dirty="0">
              <a:solidFill>
                <a:srgbClr val="002060"/>
              </a:solidFill>
            </a:endParaRPr>
          </a:p>
          <a:p>
            <a:pPr lvl="1"/>
            <a:r>
              <a:rPr sz="2800" dirty="0">
                <a:solidFill>
                  <a:srgbClr val="002060"/>
                </a:solidFill>
              </a:rPr>
              <a:t>	</a:t>
            </a:r>
            <a:r>
              <a:rPr lang="cs-CZ" sz="2800" dirty="0">
                <a:solidFill>
                  <a:srgbClr val="002060"/>
                </a:solidFill>
              </a:rPr>
              <a:t>Trpasličí planety, Ceres, Pluto.</a:t>
            </a:r>
          </a:p>
          <a:p>
            <a:pPr lvl="0"/>
            <a:r>
              <a:rPr lang="cs-CZ" sz="3600" dirty="0">
                <a:solidFill>
                  <a:srgbClr val="002060"/>
                </a:solidFill>
              </a:rPr>
              <a:t>5a.3 Malá tělesa Sluneční soustavy</a:t>
            </a:r>
          </a:p>
          <a:p>
            <a:pPr lvl="1"/>
            <a:r>
              <a:rPr lang="cs-CZ" sz="2800" dirty="0">
                <a:solidFill>
                  <a:srgbClr val="002060"/>
                </a:solidFill>
              </a:rPr>
              <a:t>	Kometa, planetka, meteorit, meteoroid, meteor.</a:t>
            </a:r>
          </a:p>
          <a:p>
            <a:pPr lvl="1"/>
            <a:endParaRPr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6506</Words>
  <Application>Microsoft Office PowerPoint</Application>
  <PresentationFormat>Širokouhlá</PresentationFormat>
  <Paragraphs>693</Paragraphs>
  <Slides>51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51</vt:i4>
      </vt:variant>
    </vt:vector>
  </HeadingPairs>
  <TitlesOfParts>
    <vt:vector size="62" baseType="lpstr">
      <vt:lpstr>Arial</vt:lpstr>
      <vt:lpstr>Avenir Roman</vt:lpstr>
      <vt:lpstr>Calibri</vt:lpstr>
      <vt:lpstr>Calibri Light</vt:lpstr>
      <vt:lpstr>Cambria Math</vt:lpstr>
      <vt:lpstr>Franklin Gothic Book</vt:lpstr>
      <vt:lpstr>Times New Roman</vt:lpstr>
      <vt:lpstr>Verdana</vt:lpstr>
      <vt:lpstr>Verdana Bold</vt:lpstr>
      <vt:lpstr>Wingdings</vt:lpstr>
      <vt:lpstr>Default</vt:lpstr>
      <vt:lpstr>Prezentácia programu PowerPoint</vt:lpstr>
      <vt:lpstr>Prezentácia programu PowerPoint</vt:lpstr>
      <vt:lpstr>Moduly projektu STARS</vt:lpstr>
      <vt:lpstr>Jak jsou moduly strukturovány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Andrea Vadasova</cp:lastModifiedBy>
  <cp:revision>151</cp:revision>
  <dcterms:modified xsi:type="dcterms:W3CDTF">2020-09-21T08:53:05Z</dcterms:modified>
</cp:coreProperties>
</file>