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367" r:id="rId3"/>
    <p:sldId id="368" r:id="rId4"/>
    <p:sldId id="369" r:id="rId5"/>
    <p:sldId id="370" r:id="rId6"/>
    <p:sldId id="371" r:id="rId7"/>
    <p:sldId id="372" r:id="rId8"/>
    <p:sldId id="264" r:id="rId9"/>
    <p:sldId id="265" r:id="rId10"/>
    <p:sldId id="318" r:id="rId11"/>
    <p:sldId id="330" r:id="rId12"/>
    <p:sldId id="268" r:id="rId13"/>
    <p:sldId id="271" r:id="rId14"/>
    <p:sldId id="332" r:id="rId15"/>
    <p:sldId id="331"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 id="364" r:id="rId48"/>
    <p:sldId id="365" r:id="rId49"/>
    <p:sldId id="373" r:id="rId50"/>
    <p:sldId id="374" r:id="rId51"/>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C00000"/>
    <a:srgbClr val="CCE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52" autoAdjust="0"/>
    <p:restoredTop sz="93829" autoAdjust="0"/>
  </p:normalViewPr>
  <p:slideViewPr>
    <p:cSldViewPr snapToGrid="0">
      <p:cViewPr>
        <p:scale>
          <a:sx n="66" d="100"/>
          <a:sy n="66" d="100"/>
        </p:scale>
        <p:origin x="43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List1!$J$3:$J$14</c:f>
              <c:strCache>
                <c:ptCount val="12"/>
                <c:pt idx="0">
                  <c:v>Ceres</c:v>
                </c:pt>
                <c:pt idx="1">
                  <c:v>Pluto</c:v>
                </c:pt>
                <c:pt idx="2">
                  <c:v>Měsíc</c:v>
                </c:pt>
                <c:pt idx="3">
                  <c:v>Merkur</c:v>
                </c:pt>
                <c:pt idx="4">
                  <c:v>Mars</c:v>
                </c:pt>
                <c:pt idx="5">
                  <c:v>Venuše</c:v>
                </c:pt>
                <c:pt idx="6">
                  <c:v>Země</c:v>
                </c:pt>
                <c:pt idx="7">
                  <c:v>Uran</c:v>
                </c:pt>
                <c:pt idx="8">
                  <c:v>Neptun</c:v>
                </c:pt>
                <c:pt idx="9">
                  <c:v>Saturn</c:v>
                </c:pt>
                <c:pt idx="10">
                  <c:v>Jupiter</c:v>
                </c:pt>
                <c:pt idx="11">
                  <c:v>Slunce</c:v>
                </c:pt>
              </c:strCache>
            </c:strRef>
          </c:cat>
          <c:val>
            <c:numRef>
              <c:f>List1!$K$3:$K$14</c:f>
              <c:numCache>
                <c:formatCode>General</c:formatCode>
                <c:ptCount val="12"/>
                <c:pt idx="0">
                  <c:v>9.4000000000000004E-3</c:v>
                </c:pt>
                <c:pt idx="1">
                  <c:v>0.13</c:v>
                </c:pt>
                <c:pt idx="2">
                  <c:v>0.73</c:v>
                </c:pt>
                <c:pt idx="3">
                  <c:v>3.3</c:v>
                </c:pt>
                <c:pt idx="4">
                  <c:v>6.42</c:v>
                </c:pt>
                <c:pt idx="5">
                  <c:v>48.7</c:v>
                </c:pt>
                <c:pt idx="6">
                  <c:v>59.7</c:v>
                </c:pt>
                <c:pt idx="7">
                  <c:v>868</c:v>
                </c:pt>
                <c:pt idx="8">
                  <c:v>1020</c:v>
                </c:pt>
                <c:pt idx="9">
                  <c:v>5680</c:v>
                </c:pt>
                <c:pt idx="10">
                  <c:v>19000</c:v>
                </c:pt>
                <c:pt idx="11">
                  <c:v>19900000</c:v>
                </c:pt>
              </c:numCache>
            </c:numRef>
          </c:val>
          <c:extLst>
            <c:ext xmlns:c16="http://schemas.microsoft.com/office/drawing/2014/chart" uri="{C3380CC4-5D6E-409C-BE32-E72D297353CC}">
              <c16:uniqueId val="{00000000-225A-4821-A747-EE0C658EADA4}"/>
            </c:ext>
          </c:extLst>
        </c:ser>
        <c:ser>
          <c:idx val="1"/>
          <c:order val="1"/>
          <c:spPr>
            <a:solidFill>
              <a:schemeClr val="accent2"/>
            </a:solidFill>
            <a:ln>
              <a:noFill/>
            </a:ln>
            <a:effectLst/>
          </c:spPr>
          <c:invertIfNegative val="0"/>
          <c:cat>
            <c:strRef>
              <c:f>List1!$J$3:$J$14</c:f>
              <c:strCache>
                <c:ptCount val="12"/>
                <c:pt idx="0">
                  <c:v>Ceres</c:v>
                </c:pt>
                <c:pt idx="1">
                  <c:v>Pluto</c:v>
                </c:pt>
                <c:pt idx="2">
                  <c:v>Měsíc</c:v>
                </c:pt>
                <c:pt idx="3">
                  <c:v>Merkur</c:v>
                </c:pt>
                <c:pt idx="4">
                  <c:v>Mars</c:v>
                </c:pt>
                <c:pt idx="5">
                  <c:v>Venuše</c:v>
                </c:pt>
                <c:pt idx="6">
                  <c:v>Země</c:v>
                </c:pt>
                <c:pt idx="7">
                  <c:v>Uran</c:v>
                </c:pt>
                <c:pt idx="8">
                  <c:v>Neptun</c:v>
                </c:pt>
                <c:pt idx="9">
                  <c:v>Saturn</c:v>
                </c:pt>
                <c:pt idx="10">
                  <c:v>Jupiter</c:v>
                </c:pt>
                <c:pt idx="11">
                  <c:v>Slunce</c:v>
                </c:pt>
              </c:strCache>
            </c:strRef>
          </c:cat>
          <c:val>
            <c:numRef>
              <c:f>List1!$L$3:$L$14</c:f>
              <c:numCache>
                <c:formatCode>General</c:formatCode>
                <c:ptCount val="12"/>
                <c:pt idx="0">
                  <c:v>1730</c:v>
                </c:pt>
                <c:pt idx="1">
                  <c:v>835</c:v>
                </c:pt>
                <c:pt idx="2">
                  <c:v>294</c:v>
                </c:pt>
                <c:pt idx="3">
                  <c:v>132</c:v>
                </c:pt>
                <c:pt idx="4">
                  <c:v>132</c:v>
                </c:pt>
                <c:pt idx="5">
                  <c:v>55.5</c:v>
                </c:pt>
                <c:pt idx="6">
                  <c:v>50</c:v>
                </c:pt>
                <c:pt idx="7">
                  <c:v>55.5</c:v>
                </c:pt>
                <c:pt idx="8">
                  <c:v>44</c:v>
                </c:pt>
                <c:pt idx="9">
                  <c:v>46</c:v>
                </c:pt>
                <c:pt idx="10">
                  <c:v>20</c:v>
                </c:pt>
                <c:pt idx="11">
                  <c:v>1.8</c:v>
                </c:pt>
              </c:numCache>
            </c:numRef>
          </c:val>
          <c:extLst>
            <c:ext xmlns:c16="http://schemas.microsoft.com/office/drawing/2014/chart" uri="{C3380CC4-5D6E-409C-BE32-E72D297353CC}">
              <c16:uniqueId val="{00000001-225A-4821-A747-EE0C658EADA4}"/>
            </c:ext>
          </c:extLst>
        </c:ser>
        <c:dLbls>
          <c:showLegendKey val="0"/>
          <c:showVal val="0"/>
          <c:showCatName val="0"/>
          <c:showSerName val="0"/>
          <c:showPercent val="0"/>
          <c:showBubbleSize val="0"/>
        </c:dLbls>
        <c:gapWidth val="219"/>
        <c:overlap val="-27"/>
        <c:axId val="472774160"/>
        <c:axId val="472765632"/>
      </c:barChart>
      <c:catAx>
        <c:axId val="47277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72765632"/>
        <c:crossesAt val="1.0000000000000002E-3"/>
        <c:auto val="1"/>
        <c:lblAlgn val="ctr"/>
        <c:lblOffset val="100"/>
        <c:noMultiLvlLbl val="0"/>
      </c:catAx>
      <c:valAx>
        <c:axId val="4727656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72774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01" name="Shape 501"/>
          <p:cNvSpPr>
            <a:spLocks noGrp="1"/>
          </p:cNvSpPr>
          <p:nvPr>
            <p:ph type="body" sz="quarter" idx="1"/>
          </p:nvPr>
        </p:nvSpPr>
        <p:spPr>
          <a:prstGeom prst="rect">
            <a:avLst/>
          </a:prstGeom>
        </p:spPr>
        <p:txBody>
          <a:bodyPr/>
          <a:lstStyle/>
          <a:p>
            <a:pPr lvl="0" defTabSz="914400">
              <a:lnSpc>
                <a:spcPct val="100000"/>
              </a:lnSpc>
              <a:defRPr sz="1800"/>
            </a:pPr>
            <a:r>
              <a:rPr sz="1200" i="1">
                <a:latin typeface="Calibri"/>
                <a:ea typeface="Calibri"/>
                <a:cs typeface="Calibri"/>
                <a:sym typeface="Calibri"/>
              </a:rPr>
              <a:t>DOI: 10.3102/003465430298487, </a:t>
            </a:r>
            <a:r>
              <a:rPr sz="1200">
                <a:latin typeface="Calibri"/>
                <a:ea typeface="Calibri"/>
                <a:cs typeface="Calibri"/>
                <a:sym typeface="Calibri"/>
              </a:rPr>
              <a:t>The Power of Feedback, John Hattie and Helen Timperley, </a:t>
            </a:r>
            <a:r>
              <a:rPr sz="1200" i="1">
                <a:latin typeface="Calibri"/>
                <a:ea typeface="Calibri"/>
                <a:cs typeface="Calibri"/>
                <a:sym typeface="Calibri"/>
              </a:rPr>
              <a:t>University of Auckland</a:t>
            </a:r>
          </a:p>
        </p:txBody>
      </p:sp>
    </p:spTree>
    <p:extLst>
      <p:ext uri="{BB962C8B-B14F-4D97-AF65-F5344CB8AC3E}">
        <p14:creationId xmlns:p14="http://schemas.microsoft.com/office/powerpoint/2010/main" val="4078053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09" name="Shape 509"/>
          <p:cNvSpPr>
            <a:spLocks noGrp="1"/>
          </p:cNvSpPr>
          <p:nvPr>
            <p:ph type="body" sz="quarter" idx="1"/>
          </p:nvPr>
        </p:nvSpPr>
        <p:spPr>
          <a:prstGeom prst="rect">
            <a:avLst/>
          </a:prstGeom>
        </p:spPr>
        <p:txBody>
          <a:bodyPr/>
          <a:lstStyle/>
          <a:p>
            <a:pPr lvl="0" defTabSz="914400">
              <a:lnSpc>
                <a:spcPct val="100000"/>
              </a:lnSpc>
              <a:defRPr sz="1800"/>
            </a:pPr>
            <a:r>
              <a:rPr sz="1200" i="1">
                <a:latin typeface="Calibri"/>
                <a:ea typeface="Calibri"/>
                <a:cs typeface="Calibri"/>
                <a:sym typeface="Calibri"/>
              </a:rPr>
              <a:t>DOI: 10.3102/003465430298487, </a:t>
            </a:r>
            <a:r>
              <a:rPr sz="1200">
                <a:latin typeface="Calibri"/>
                <a:ea typeface="Calibri"/>
                <a:cs typeface="Calibri"/>
                <a:sym typeface="Calibri"/>
              </a:rPr>
              <a:t>The Power of Feedback, John Hattie and Helen Timperley, </a:t>
            </a:r>
            <a:r>
              <a:rPr sz="1200" i="1">
                <a:latin typeface="Calibri"/>
                <a:ea typeface="Calibri"/>
                <a:cs typeface="Calibri"/>
                <a:sym typeface="Calibri"/>
              </a:rPr>
              <a:t>University of Auckland</a:t>
            </a:r>
          </a:p>
        </p:txBody>
      </p:sp>
    </p:spTree>
    <p:extLst>
      <p:ext uri="{BB962C8B-B14F-4D97-AF65-F5344CB8AC3E}">
        <p14:creationId xmlns:p14="http://schemas.microsoft.com/office/powerpoint/2010/main" val="358574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Úvodná snímka">
    <p:spTree>
      <p:nvGrpSpPr>
        <p:cNvPr id="1" name=""/>
        <p:cNvGrpSpPr/>
        <p:nvPr/>
      </p:nvGrpSpPr>
      <p:grpSpPr>
        <a:xfrm>
          <a:off x="0" y="0"/>
          <a:ext cx="0" cy="0"/>
          <a:chOff x="0" y="0"/>
          <a:chExt cx="0" cy="0"/>
        </a:xfrm>
      </p:grpSpPr>
      <p:sp>
        <p:nvSpPr>
          <p:cNvPr id="6" name="Shape 6"/>
          <p:cNvSpPr>
            <a:spLocks noGrp="1"/>
          </p:cNvSpPr>
          <p:nvPr>
            <p:ph type="title"/>
          </p:nvPr>
        </p:nvSpPr>
        <p:spPr>
          <a:xfrm>
            <a:off x="1524000" y="0"/>
            <a:ext cx="9144000" cy="3509963"/>
          </a:xfrm>
          <a:prstGeom prst="rect">
            <a:avLst/>
          </a:prstGeom>
        </p:spPr>
        <p:txBody>
          <a:bodyPr anchor="b"/>
          <a:lstStyle>
            <a:lvl1pPr algn="ctr">
              <a:defRPr sz="6000"/>
            </a:lvl1pPr>
          </a:lstStyle>
          <a:p>
            <a:pPr lvl="0">
              <a:defRPr sz="1800"/>
            </a:pPr>
            <a:r>
              <a:rPr sz="6000"/>
              <a:t>Title Text</a:t>
            </a:r>
          </a:p>
        </p:txBody>
      </p:sp>
      <p:sp>
        <p:nvSpPr>
          <p:cNvPr id="7" name="Shape 7"/>
          <p:cNvSpPr>
            <a:spLocks noGrp="1"/>
          </p:cNvSpPr>
          <p:nvPr>
            <p:ph type="body" idx="1"/>
          </p:nvPr>
        </p:nvSpPr>
        <p:spPr>
          <a:xfrm>
            <a:off x="1524000" y="3602037"/>
            <a:ext cx="9144000" cy="32559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adpis a zvislý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vislý nadpis a text">
    <p:spTree>
      <p:nvGrpSpPr>
        <p:cNvPr id="1" name=""/>
        <p:cNvGrpSpPr/>
        <p:nvPr/>
      </p:nvGrpSpPr>
      <p:grpSpPr>
        <a:xfrm>
          <a:off x="0" y="0"/>
          <a:ext cx="0" cy="0"/>
          <a:chOff x="0" y="0"/>
          <a:chExt cx="0" cy="0"/>
        </a:xfrm>
      </p:grpSpPr>
      <p:sp>
        <p:nvSpPr>
          <p:cNvPr id="43" name="Shape 43"/>
          <p:cNvSpPr>
            <a:spLocks noGrp="1"/>
          </p:cNvSpPr>
          <p:nvPr>
            <p:ph type="title"/>
          </p:nvPr>
        </p:nvSpPr>
        <p:spPr>
          <a:xfrm>
            <a:off x="8724900" y="0"/>
            <a:ext cx="2628900" cy="6542088"/>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838200" y="365125"/>
            <a:ext cx="7734300" cy="64928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lavička sekcie">
    <p:spTree>
      <p:nvGrpSpPr>
        <p:cNvPr id="1" name=""/>
        <p:cNvGrpSpPr/>
        <p:nvPr/>
      </p:nvGrpSpPr>
      <p:grpSpPr>
        <a:xfrm>
          <a:off x="0" y="0"/>
          <a:ext cx="0" cy="0"/>
          <a:chOff x="0" y="0"/>
          <a:chExt cx="0" cy="0"/>
        </a:xfrm>
      </p:grpSpPr>
      <p:sp>
        <p:nvSpPr>
          <p:cNvPr id="14" name="Shape 14"/>
          <p:cNvSpPr>
            <a:spLocks noGrp="1"/>
          </p:cNvSpPr>
          <p:nvPr>
            <p:ph type="title"/>
          </p:nvPr>
        </p:nvSpPr>
        <p:spPr>
          <a:xfrm>
            <a:off x="831850" y="0"/>
            <a:ext cx="10515600" cy="4562475"/>
          </a:xfrm>
          <a:prstGeom prst="rect">
            <a:avLst/>
          </a:prstGeom>
        </p:spPr>
        <p:txBody>
          <a:bodyPr anchor="b"/>
          <a:lstStyle>
            <a:lvl1pPr>
              <a:defRPr sz="6000"/>
            </a:lvl1pPr>
          </a:lstStyle>
          <a:p>
            <a:pPr lvl="0">
              <a:defRPr sz="1800"/>
            </a:pPr>
            <a:r>
              <a:rPr sz="6000"/>
              <a:t>Title Text</a:t>
            </a:r>
          </a:p>
        </p:txBody>
      </p:sp>
      <p:sp>
        <p:nvSpPr>
          <p:cNvPr id="15" name="Shape 15"/>
          <p:cNvSpPr>
            <a:spLocks noGrp="1"/>
          </p:cNvSpPr>
          <p:nvPr>
            <p:ph type="body" idx="1"/>
          </p:nvPr>
        </p:nvSpPr>
        <p:spPr>
          <a:xfrm>
            <a:off x="831850" y="4589462"/>
            <a:ext cx="10515600" cy="226853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838200" y="1825625"/>
            <a:ext cx="5181600" cy="50323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anie">
    <p:spTree>
      <p:nvGrpSpPr>
        <p:cNvPr id="1" name=""/>
        <p:cNvGrpSpPr/>
        <p:nvPr/>
      </p:nvGrpSpPr>
      <p:grpSpPr>
        <a:xfrm>
          <a:off x="0" y="0"/>
          <a:ext cx="0" cy="0"/>
          <a:chOff x="0" y="0"/>
          <a:chExt cx="0" cy="0"/>
        </a:xfrm>
      </p:grpSpPr>
      <p:sp>
        <p:nvSpPr>
          <p:cNvPr id="22" name="Shape 22"/>
          <p:cNvSpPr>
            <a:spLocks noGrp="1"/>
          </p:cNvSpPr>
          <p:nvPr>
            <p:ph type="title"/>
          </p:nvPr>
        </p:nvSpPr>
        <p:spPr>
          <a:xfrm>
            <a:off x="839787" y="365125"/>
            <a:ext cx="10515601" cy="1325563"/>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en nadpis">
    <p:spTree>
      <p:nvGrpSpPr>
        <p:cNvPr id="1" name=""/>
        <p:cNvGrpSpPr/>
        <p:nvPr/>
      </p:nvGrpSpPr>
      <p:grpSpPr>
        <a:xfrm>
          <a:off x="0" y="0"/>
          <a:ext cx="0" cy="0"/>
          <a:chOff x="0" y="0"/>
          <a:chExt cx="0" cy="0"/>
        </a:xfrm>
      </p:grpSpPr>
      <p:sp>
        <p:nvSpPr>
          <p:cNvPr id="26" name="Shape 26"/>
          <p:cNvSpPr>
            <a:spLocks noGrp="1"/>
          </p:cNvSpPr>
          <p:nvPr>
            <p:ph type="title"/>
          </p:nvPr>
        </p:nvSpPr>
        <p:spPr>
          <a:xfrm>
            <a:off x="838200" y="365125"/>
            <a:ext cx="10515600" cy="1325563"/>
          </a:xfrm>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a">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popisom">
    <p:spTree>
      <p:nvGrpSpPr>
        <p:cNvPr id="1" name=""/>
        <p:cNvGrpSpPr/>
        <p:nvPr/>
      </p:nvGrpSpPr>
      <p:grpSpPr>
        <a:xfrm>
          <a:off x="0" y="0"/>
          <a:ext cx="0" cy="0"/>
          <a:chOff x="0" y="0"/>
          <a:chExt cx="0" cy="0"/>
        </a:xfrm>
      </p:grpSpPr>
      <p:sp>
        <p:nvSpPr>
          <p:cNvPr id="31" name="Shape 31"/>
          <p:cNvSpPr>
            <a:spLocks noGrp="1"/>
          </p:cNvSpPr>
          <p:nvPr>
            <p:ph type="title"/>
          </p:nvPr>
        </p:nvSpPr>
        <p:spPr>
          <a:xfrm>
            <a:off x="839787" y="0"/>
            <a:ext cx="3932239" cy="2057400"/>
          </a:xfrm>
          <a:prstGeom prst="rect">
            <a:avLst/>
          </a:prstGeom>
        </p:spPr>
        <p:txBody>
          <a:bodyPr anchor="b"/>
          <a:lstStyle>
            <a:lvl1pPr>
              <a:defRPr sz="3200"/>
            </a:lvl1pPr>
          </a:lstStyle>
          <a:p>
            <a:pPr lvl="0">
              <a:defRPr sz="1800"/>
            </a:pPr>
            <a:r>
              <a:rPr sz="3200"/>
              <a:t>Title Text</a:t>
            </a:r>
          </a:p>
        </p:txBody>
      </p:sp>
      <p:sp>
        <p:nvSpPr>
          <p:cNvPr id="32" name="Shape 32"/>
          <p:cNvSpPr>
            <a:spLocks noGrp="1"/>
          </p:cNvSpPr>
          <p:nvPr>
            <p:ph type="body" idx="1"/>
          </p:nvPr>
        </p:nvSpPr>
        <p:spPr>
          <a:xfrm>
            <a:off x="5183187" y="987425"/>
            <a:ext cx="6172201"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ok s popisom">
    <p:spTree>
      <p:nvGrpSpPr>
        <p:cNvPr id="1" name=""/>
        <p:cNvGrpSpPr/>
        <p:nvPr/>
      </p:nvGrpSpPr>
      <p:grpSpPr>
        <a:xfrm>
          <a:off x="0" y="0"/>
          <a:ext cx="0" cy="0"/>
          <a:chOff x="0" y="0"/>
          <a:chExt cx="0" cy="0"/>
        </a:xfrm>
      </p:grpSpPr>
      <p:sp>
        <p:nvSpPr>
          <p:cNvPr id="35" name="Shape 35"/>
          <p:cNvSpPr>
            <a:spLocks noGrp="1"/>
          </p:cNvSpPr>
          <p:nvPr>
            <p:ph type="title"/>
          </p:nvPr>
        </p:nvSpPr>
        <p:spPr>
          <a:xfrm>
            <a:off x="839787" y="0"/>
            <a:ext cx="3932239" cy="2057400"/>
          </a:xfrm>
          <a:prstGeom prst="rect">
            <a:avLst/>
          </a:prstGeom>
        </p:spPr>
        <p:txBody>
          <a:bodyPr anchor="b"/>
          <a:lstStyle>
            <a:lvl1pPr>
              <a:defRPr sz="3200"/>
            </a:lvl1pPr>
          </a:lstStyle>
          <a:p>
            <a:pPr lvl="0">
              <a:defRPr sz="1800"/>
            </a:pPr>
            <a:r>
              <a:rPr sz="3200"/>
              <a:t>Title Text</a:t>
            </a:r>
          </a:p>
        </p:txBody>
      </p:sp>
      <p:sp>
        <p:nvSpPr>
          <p:cNvPr id="36" name="Shape 36"/>
          <p:cNvSpPr>
            <a:spLocks noGrp="1"/>
          </p:cNvSpPr>
          <p:nvPr>
            <p:ph type="body" idx="1"/>
          </p:nvPr>
        </p:nvSpPr>
        <p:spPr>
          <a:xfrm>
            <a:off x="839787" y="2057400"/>
            <a:ext cx="3932239" cy="480060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pPr>
            <a:r>
              <a:rPr sz="1600"/>
              <a:t>Body Level One</a:t>
            </a:r>
          </a:p>
          <a:p>
            <a:pPr lvl="1">
              <a:defRPr sz="1800"/>
            </a:pPr>
            <a:r>
              <a:rPr sz="1600"/>
              <a:t>Body Level Two</a:t>
            </a:r>
          </a:p>
          <a:p>
            <a:pPr lvl="2">
              <a:defRPr sz="1800"/>
            </a:pPr>
            <a:r>
              <a:rPr sz="1600"/>
              <a:t>Body Level Three</a:t>
            </a:r>
          </a:p>
          <a:p>
            <a:pPr lvl="3">
              <a:defRPr sz="1800"/>
            </a:pPr>
            <a:r>
              <a:rPr sz="1600"/>
              <a:t>Body Level Four</a:t>
            </a:r>
          </a:p>
          <a:p>
            <a:pPr lvl="4">
              <a:defRPr sz="1800"/>
            </a:pPr>
            <a:r>
              <a:rPr sz="16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230187"/>
            <a:ext cx="10515600" cy="159543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 name="Shape 4"/>
          <p:cNvSpPr>
            <a:spLocks noGrp="1"/>
          </p:cNvSpPr>
          <p:nvPr>
            <p:ph type="sldNum" sz="quarter" idx="2"/>
          </p:nvPr>
        </p:nvSpPr>
        <p:spPr>
          <a:xfrm>
            <a:off x="8610600" y="6404292"/>
            <a:ext cx="27432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nSpc>
          <a:spcPct val="90000"/>
        </a:lnSpc>
        <a:defRPr sz="4400">
          <a:latin typeface="Calibri Light"/>
          <a:ea typeface="Calibri Light"/>
          <a:cs typeface="Calibri Light"/>
          <a:sym typeface="Calibri Light"/>
        </a:defRPr>
      </a:lvl1pPr>
      <a:lvl2pPr>
        <a:lnSpc>
          <a:spcPct val="90000"/>
        </a:lnSpc>
        <a:defRPr sz="4400">
          <a:latin typeface="Calibri Light"/>
          <a:ea typeface="Calibri Light"/>
          <a:cs typeface="Calibri Light"/>
          <a:sym typeface="Calibri Light"/>
        </a:defRPr>
      </a:lvl2pPr>
      <a:lvl3pPr>
        <a:lnSpc>
          <a:spcPct val="90000"/>
        </a:lnSpc>
        <a:defRPr sz="4400">
          <a:latin typeface="Calibri Light"/>
          <a:ea typeface="Calibri Light"/>
          <a:cs typeface="Calibri Light"/>
          <a:sym typeface="Calibri Light"/>
        </a:defRPr>
      </a:lvl3pPr>
      <a:lvl4pPr>
        <a:lnSpc>
          <a:spcPct val="90000"/>
        </a:lnSpc>
        <a:defRPr sz="4400">
          <a:latin typeface="Calibri Light"/>
          <a:ea typeface="Calibri Light"/>
          <a:cs typeface="Calibri Light"/>
          <a:sym typeface="Calibri Light"/>
        </a:defRPr>
      </a:lvl4pPr>
      <a:lvl5pPr>
        <a:lnSpc>
          <a:spcPct val="90000"/>
        </a:lnSpc>
        <a:defRPr sz="4400">
          <a:latin typeface="Calibri Light"/>
          <a:ea typeface="Calibri Light"/>
          <a:cs typeface="Calibri Light"/>
          <a:sym typeface="Calibri Light"/>
        </a:defRPr>
      </a:lvl5pPr>
      <a:lvl6pPr>
        <a:lnSpc>
          <a:spcPct val="90000"/>
        </a:lnSpc>
        <a:defRPr sz="4400">
          <a:latin typeface="Calibri Light"/>
          <a:ea typeface="Calibri Light"/>
          <a:cs typeface="Calibri Light"/>
          <a:sym typeface="Calibri Light"/>
        </a:defRPr>
      </a:lvl6pPr>
      <a:lvl7pPr>
        <a:lnSpc>
          <a:spcPct val="90000"/>
        </a:lnSpc>
        <a:defRPr sz="4400">
          <a:latin typeface="Calibri Light"/>
          <a:ea typeface="Calibri Light"/>
          <a:cs typeface="Calibri Light"/>
          <a:sym typeface="Calibri Light"/>
        </a:defRPr>
      </a:lvl7pPr>
      <a:lvl8pPr>
        <a:lnSpc>
          <a:spcPct val="90000"/>
        </a:lnSpc>
        <a:defRPr sz="4400">
          <a:latin typeface="Calibri Light"/>
          <a:ea typeface="Calibri Light"/>
          <a:cs typeface="Calibri Light"/>
          <a:sym typeface="Calibri Light"/>
        </a:defRPr>
      </a:lvl8pPr>
      <a:lvl9pPr>
        <a:lnSpc>
          <a:spcPct val="90000"/>
        </a:lnSpc>
        <a:defRPr sz="4400">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9" indent="-320039">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4.xml"/><Relationship Id="rId18" Type="http://schemas.openxmlformats.org/officeDocument/2006/relationships/slide" Target="slide47.xml"/><Relationship Id="rId3" Type="http://schemas.openxmlformats.org/officeDocument/2006/relationships/image" Target="../media/image2.png"/><Relationship Id="rId7" Type="http://schemas.openxmlformats.org/officeDocument/2006/relationships/slide" Target="slide21.xml"/><Relationship Id="rId12" Type="http://schemas.openxmlformats.org/officeDocument/2006/relationships/slide" Target="slide32.xml"/><Relationship Id="rId17" Type="http://schemas.openxmlformats.org/officeDocument/2006/relationships/slide" Target="slide44.xml"/><Relationship Id="rId2" Type="http://schemas.openxmlformats.org/officeDocument/2006/relationships/image" Target="../media/image1.jpeg"/><Relationship Id="rId16"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30.xml"/><Relationship Id="rId5" Type="http://schemas.openxmlformats.org/officeDocument/2006/relationships/slide" Target="slide17.xml"/><Relationship Id="rId15" Type="http://schemas.openxmlformats.org/officeDocument/2006/relationships/slide" Target="slide40.xml"/><Relationship Id="rId10" Type="http://schemas.openxmlformats.org/officeDocument/2006/relationships/slide" Target="slide27.xml"/><Relationship Id="rId4" Type="http://schemas.openxmlformats.org/officeDocument/2006/relationships/slide" Target="slide13.xml"/><Relationship Id="rId9" Type="http://schemas.openxmlformats.org/officeDocument/2006/relationships/slide" Target="slide25.xml"/><Relationship Id="rId14" Type="http://schemas.openxmlformats.org/officeDocument/2006/relationships/slide" Target="slide3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image" Target="../media/image2.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16.jpe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jpe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project-stars.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27.emf"/><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1.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w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2.jpg"/>
          <p:cNvPicPr/>
          <p:nvPr/>
        </p:nvPicPr>
        <p:blipFill rotWithShape="1">
          <a:blip r:embed="rId2"/>
          <a:srcRect t="14594" b="20007"/>
          <a:stretch/>
        </p:blipFill>
        <p:spPr>
          <a:xfrm>
            <a:off x="1587482" y="5821509"/>
            <a:ext cx="9032870" cy="1036491"/>
          </a:xfrm>
          <a:prstGeom prst="rect">
            <a:avLst/>
          </a:prstGeom>
          <a:ln w="12700">
            <a:miter lim="400000"/>
          </a:ln>
        </p:spPr>
      </p:pic>
      <p:pic>
        <p:nvPicPr>
          <p:cNvPr id="60" name="image1.png"/>
          <p:cNvPicPr/>
          <p:nvPr/>
        </p:nvPicPr>
        <p:blipFill rotWithShape="1">
          <a:blip r:embed="rId3"/>
          <a:srcRect t="8893" b="13838"/>
          <a:stretch/>
        </p:blipFill>
        <p:spPr>
          <a:xfrm>
            <a:off x="1254255" y="0"/>
            <a:ext cx="9683489" cy="1101784"/>
          </a:xfrm>
          <a:prstGeom prst="rect">
            <a:avLst/>
          </a:prstGeom>
          <a:ln w="12700">
            <a:miter lim="400000"/>
          </a:ln>
        </p:spPr>
      </p:pic>
      <p:sp>
        <p:nvSpPr>
          <p:cNvPr id="57" name="Shape 57"/>
          <p:cNvSpPr/>
          <p:nvPr/>
        </p:nvSpPr>
        <p:spPr>
          <a:xfrm>
            <a:off x="-6761" y="1049639"/>
            <a:ext cx="12198761" cy="60068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150000"/>
              </a:lnSpc>
            </a:pPr>
            <a:r>
              <a:rPr sz="800">
                <a:latin typeface="Verdana Bold"/>
                <a:ea typeface="Verdana Bold"/>
                <a:cs typeface="Verdana Bold"/>
                <a:sym typeface="Verdana Bold"/>
              </a:rPr>
              <a:t>Project:</a:t>
            </a:r>
            <a:r>
              <a:rPr sz="800">
                <a:latin typeface="Verdana"/>
                <a:ea typeface="Verdana"/>
                <a:cs typeface="Verdana"/>
                <a:sym typeface="Verdana"/>
              </a:rPr>
              <a:t> STARS (Successfully Teaching AstRonomy in Schools)		 			</a:t>
            </a:r>
          </a:p>
          <a:p>
            <a:pPr lvl="0">
              <a:lnSpc>
                <a:spcPct val="150000"/>
              </a:lnSpc>
            </a:pPr>
            <a:r>
              <a:rPr sz="800">
                <a:latin typeface="Verdana"/>
                <a:ea typeface="Verdana"/>
                <a:cs typeface="Verdana"/>
                <a:sym typeface="Verdana"/>
              </a:rPr>
              <a:t>This project has been funded with the support of the Erasmus+ Programme, K2 Action, Strategic Partnerships in School Education.</a:t>
            </a:r>
          </a:p>
          <a:p>
            <a:pPr lvl="0">
              <a:lnSpc>
                <a:spcPct val="150000"/>
              </a:lnSpc>
            </a:pPr>
            <a:r>
              <a:rPr sz="800">
                <a:latin typeface="Verdana Bold"/>
                <a:ea typeface="Verdana Bold"/>
                <a:cs typeface="Verdana Bold"/>
                <a:sym typeface="Verdana Bold"/>
              </a:rPr>
              <a:t>Project Agreement Number:</a:t>
            </a:r>
            <a:r>
              <a:rPr sz="800">
                <a:latin typeface="Verdana"/>
                <a:ea typeface="Verdana"/>
                <a:cs typeface="Verdana"/>
                <a:sym typeface="Verdana"/>
              </a:rPr>
              <a:t> </a:t>
            </a:r>
            <a:r>
              <a:rPr sz="800"/>
              <a:t>2017-1-SK01-KA201-035344 				</a:t>
            </a:r>
          </a:p>
        </p:txBody>
      </p:sp>
      <p:sp>
        <p:nvSpPr>
          <p:cNvPr id="58" name="Shape 58"/>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59" name="Shape 59"/>
          <p:cNvSpPr/>
          <p:nvPr/>
        </p:nvSpPr>
        <p:spPr>
          <a:xfrm>
            <a:off x="-6761" y="1847151"/>
            <a:ext cx="12198761" cy="31085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ctr"/>
            <a:r>
              <a:rPr lang="en-GB" sz="5400" b="1" dirty="0" smtClean="0">
                <a:solidFill>
                  <a:schemeClr val="accent2">
                    <a:lumMod val="50000"/>
                  </a:schemeClr>
                </a:solidFill>
                <a:latin typeface="Franklin Gothic Book" panose="020B0503020102020204" pitchFamily="34" charset="0"/>
              </a:rPr>
              <a:t>Training programme for teachers </a:t>
            </a:r>
            <a:r>
              <a:rPr lang="en-GB" sz="5400" b="1" dirty="0" smtClean="0">
                <a:solidFill>
                  <a:srgbClr val="843C0B"/>
                </a:solidFill>
                <a:latin typeface="Franklin Gothic Book"/>
                <a:ea typeface="Franklin Gothic Book"/>
                <a:cs typeface="Franklin Gothic Book"/>
                <a:sym typeface="Franklin Gothic Book"/>
              </a:rPr>
              <a:t>(O2)</a:t>
            </a:r>
          </a:p>
          <a:p>
            <a:pPr lvl="0" algn="ctr"/>
            <a:endParaRPr lang="en-GB" sz="1000" dirty="0" smtClean="0"/>
          </a:p>
          <a:p>
            <a:pPr lvl="0" algn="ctr"/>
            <a:r>
              <a:rPr lang="en-GB" sz="4400" b="1" dirty="0" smtClean="0">
                <a:solidFill>
                  <a:srgbClr val="152392"/>
                </a:solidFill>
              </a:rPr>
              <a:t>Module #5a</a:t>
            </a:r>
          </a:p>
          <a:p>
            <a:pPr lvl="0" algn="ctr"/>
            <a:r>
              <a:rPr lang="en-GB" sz="4400" b="1" u="sng" dirty="0" smtClean="0">
                <a:solidFill>
                  <a:srgbClr val="152392"/>
                </a:solidFill>
              </a:rPr>
              <a:t>Solar system</a:t>
            </a:r>
            <a:r>
              <a:rPr lang="en-GB" sz="4400" b="1" dirty="0" smtClean="0">
                <a:solidFill>
                  <a:srgbClr val="152392"/>
                </a:solidFill>
              </a:rPr>
              <a:t/>
            </a:r>
            <a:br>
              <a:rPr lang="en-GB" sz="4400" b="1" dirty="0" smtClean="0">
                <a:solidFill>
                  <a:srgbClr val="152392"/>
                </a:solidFill>
              </a:rPr>
            </a:br>
            <a:r>
              <a:rPr lang="en-GB" sz="4400" b="1" dirty="0" smtClean="0">
                <a:solidFill>
                  <a:srgbClr val="152392"/>
                </a:solidFill>
              </a:rPr>
              <a:t>Planets, dwarf planets, small bodies</a:t>
            </a:r>
            <a:endParaRPr lang="en-GB" sz="4400" b="1" dirty="0">
              <a:solidFill>
                <a:srgbClr val="152392"/>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F5425EE1-9285-4AE9-A3D0-0B1DB805585C}"/>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8BD85AAD-3E33-4E52-9FF5-B942E32B6916}"/>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34" name="Shape 134"/>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38" name="Shape 138"/>
          <p:cNvSpPr/>
          <p:nvPr/>
        </p:nvSpPr>
        <p:spPr>
          <a:xfrm>
            <a:off x="249958" y="1830053"/>
            <a:ext cx="11685322"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5a.2 Dwarf planets</a:t>
            </a:r>
          </a:p>
          <a:p>
            <a:pPr marL="661736" lvl="1" indent="-280736">
              <a:buSzPct val="100000"/>
              <a:buChar char="•"/>
            </a:pPr>
            <a:r>
              <a:rPr lang="en-GB" sz="2800" dirty="0" smtClean="0">
                <a:solidFill>
                  <a:srgbClr val="002060"/>
                </a:solidFill>
              </a:rPr>
              <a:t>Term origin;</a:t>
            </a:r>
          </a:p>
          <a:p>
            <a:pPr marL="661736" lvl="1" indent="-280736">
              <a:buSzPct val="100000"/>
              <a:buChar char="•"/>
            </a:pPr>
            <a:r>
              <a:rPr lang="en-GB" sz="2800" dirty="0" smtClean="0">
                <a:solidFill>
                  <a:srgbClr val="002060"/>
                </a:solidFill>
              </a:rPr>
              <a:t>definition of dwarf planet type;</a:t>
            </a:r>
          </a:p>
          <a:p>
            <a:pPr marL="661736" lvl="1" indent="-280736">
              <a:buSzPct val="100000"/>
              <a:buChar char="•"/>
            </a:pPr>
            <a:r>
              <a:rPr lang="en-GB" sz="2800" dirty="0" smtClean="0">
                <a:solidFill>
                  <a:srgbClr val="002060"/>
                </a:solidFill>
              </a:rPr>
              <a:t>list of dwarf planets.</a:t>
            </a:r>
            <a:endParaRPr lang="en-GB" sz="2800" dirty="0">
              <a:solidFill>
                <a:srgbClr val="002060"/>
              </a:solidFill>
            </a:endParaRPr>
          </a:p>
        </p:txBody>
      </p:sp>
      <p:sp>
        <p:nvSpPr>
          <p:cNvPr id="9" name="Shape 137"/>
          <p:cNvSpPr/>
          <p:nvPr/>
        </p:nvSpPr>
        <p:spPr>
          <a:xfrm>
            <a:off x="0" y="1042734"/>
            <a:ext cx="12192000"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Theoretical contents</a:t>
            </a:r>
            <a:endParaRPr lang="en-GB" sz="4400" u="sng" dirty="0">
              <a:solidFill>
                <a:srgbClr val="002060"/>
              </a:solidFill>
            </a:endParaRPr>
          </a:p>
        </p:txBody>
      </p:sp>
    </p:spTree>
    <p:extLst>
      <p:ext uri="{BB962C8B-B14F-4D97-AF65-F5344CB8AC3E}">
        <p14:creationId xmlns:p14="http://schemas.microsoft.com/office/powerpoint/2010/main" val="170146303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F5425EE1-9285-4AE9-A3D0-0B1DB805585C}"/>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8BD85AAD-3E33-4E52-9FF5-B942E32B6916}"/>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34" name="Shape 134"/>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38" name="Shape 138"/>
          <p:cNvSpPr/>
          <p:nvPr/>
        </p:nvSpPr>
        <p:spPr>
          <a:xfrm>
            <a:off x="249958" y="1830053"/>
            <a:ext cx="11685322" cy="28007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5a.3 Small Solar system bodies</a:t>
            </a:r>
          </a:p>
          <a:p>
            <a:pPr marL="661736" lvl="1" indent="-280736">
              <a:buSzPct val="100000"/>
              <a:buChar char="•"/>
            </a:pPr>
            <a:r>
              <a:rPr lang="en-GB" sz="2800" dirty="0" smtClean="0">
                <a:solidFill>
                  <a:srgbClr val="002060"/>
                </a:solidFill>
              </a:rPr>
              <a:t>Comets;</a:t>
            </a:r>
          </a:p>
          <a:p>
            <a:pPr marL="661736" lvl="1" indent="-280736">
              <a:buSzPct val="100000"/>
              <a:buChar char="•"/>
            </a:pPr>
            <a:r>
              <a:rPr lang="en-GB" sz="2800" dirty="0" smtClean="0">
                <a:solidFill>
                  <a:srgbClr val="002060"/>
                </a:solidFill>
              </a:rPr>
              <a:t>minor planets;</a:t>
            </a:r>
          </a:p>
          <a:p>
            <a:pPr marL="661736" lvl="1" indent="-280736">
              <a:buSzPct val="100000"/>
              <a:buChar char="•"/>
            </a:pPr>
            <a:r>
              <a:rPr lang="en-GB" sz="2800" dirty="0" smtClean="0">
                <a:solidFill>
                  <a:srgbClr val="002060"/>
                </a:solidFill>
              </a:rPr>
              <a:t>history of discovery;</a:t>
            </a:r>
          </a:p>
          <a:p>
            <a:pPr marL="661736" lvl="1" indent="-280736">
              <a:buSzPct val="100000"/>
              <a:buChar char="•"/>
            </a:pPr>
            <a:r>
              <a:rPr lang="en-GB" sz="2800" dirty="0" smtClean="0">
                <a:solidFill>
                  <a:srgbClr val="002060"/>
                </a:solidFill>
              </a:rPr>
              <a:t>searching for minor planets;</a:t>
            </a:r>
          </a:p>
          <a:p>
            <a:pPr marL="661736" lvl="1" indent="-280736">
              <a:buSzPct val="100000"/>
              <a:buChar char="•"/>
            </a:pPr>
            <a:r>
              <a:rPr lang="en-GB" sz="2800" dirty="0" smtClean="0">
                <a:solidFill>
                  <a:srgbClr val="002060"/>
                </a:solidFill>
              </a:rPr>
              <a:t>potentially dangerous minor planets.</a:t>
            </a:r>
            <a:endParaRPr lang="en-GB" sz="2800" dirty="0">
              <a:solidFill>
                <a:srgbClr val="002060"/>
              </a:solidFill>
            </a:endParaRPr>
          </a:p>
        </p:txBody>
      </p:sp>
      <p:sp>
        <p:nvSpPr>
          <p:cNvPr id="9" name="Shape 137"/>
          <p:cNvSpPr/>
          <p:nvPr/>
        </p:nvSpPr>
        <p:spPr>
          <a:xfrm>
            <a:off x="0" y="1042734"/>
            <a:ext cx="12192000"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Theoretical contents</a:t>
            </a:r>
            <a:endParaRPr lang="en-GB" sz="4400" u="sng" dirty="0">
              <a:solidFill>
                <a:srgbClr val="002060"/>
              </a:solidFill>
            </a:endParaRPr>
          </a:p>
        </p:txBody>
      </p:sp>
    </p:spTree>
    <p:extLst>
      <p:ext uri="{BB962C8B-B14F-4D97-AF65-F5344CB8AC3E}">
        <p14:creationId xmlns:p14="http://schemas.microsoft.com/office/powerpoint/2010/main" val="131631911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1C18904F-1950-41AD-91F0-AD8C93268D26}"/>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84D019DC-F0A9-4F96-9483-B2CDA3C8181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52" name="Shape 152"/>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55" name="Shape 155"/>
          <p:cNvSpPr/>
          <p:nvPr/>
        </p:nvSpPr>
        <p:spPr>
          <a:xfrm>
            <a:off x="0" y="1054369"/>
            <a:ext cx="12192000"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List of Practical activities</a:t>
            </a:r>
            <a:endParaRPr lang="en-GB" sz="4400" u="sng" dirty="0">
              <a:solidFill>
                <a:srgbClr val="002060"/>
              </a:solidFill>
            </a:endParaRPr>
          </a:p>
        </p:txBody>
      </p:sp>
      <p:sp>
        <p:nvSpPr>
          <p:cNvPr id="156" name="Shape 156"/>
          <p:cNvSpPr/>
          <p:nvPr/>
        </p:nvSpPr>
        <p:spPr>
          <a:xfrm>
            <a:off x="261256" y="1941135"/>
            <a:ext cx="11685322" cy="28007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buClr>
                <a:srgbClr val="002060"/>
              </a:buClr>
              <a:buSzPct val="100000"/>
            </a:pPr>
            <a:r>
              <a:rPr lang="en-GB" sz="1600" dirty="0" smtClean="0">
                <a:solidFill>
                  <a:srgbClr val="002060"/>
                </a:solidFill>
                <a:hlinkClick r:id="rId4" action="ppaction://hlinksldjump"/>
              </a:rPr>
              <a:t>5a.1.1	Making models of objects of the Solar system</a:t>
            </a:r>
            <a:endParaRPr lang="en-GB" sz="1600" dirty="0" smtClean="0">
              <a:solidFill>
                <a:srgbClr val="002060"/>
              </a:solidFill>
            </a:endParaRPr>
          </a:p>
          <a:p>
            <a:pPr lvl="0">
              <a:buClr>
                <a:srgbClr val="002060"/>
              </a:buClr>
              <a:buSzPct val="100000"/>
            </a:pPr>
            <a:r>
              <a:rPr lang="en-GB" sz="1600" dirty="0" smtClean="0">
                <a:solidFill>
                  <a:srgbClr val="002060"/>
                </a:solidFill>
                <a:hlinkClick r:id="rId5" action="ppaction://hlinksldjump"/>
              </a:rPr>
              <a:t>5a.1.2	Model of the motion of Earth around the Sun</a:t>
            </a:r>
            <a:endParaRPr lang="en-GB" sz="1600" dirty="0" smtClean="0">
              <a:solidFill>
                <a:srgbClr val="002060"/>
              </a:solidFill>
            </a:endParaRPr>
          </a:p>
          <a:p>
            <a:pPr lvl="0">
              <a:buClr>
                <a:srgbClr val="002060"/>
              </a:buClr>
              <a:buSzPct val="100000"/>
            </a:pPr>
            <a:r>
              <a:rPr lang="en-GB" sz="1600" dirty="0" smtClean="0">
                <a:solidFill>
                  <a:srgbClr val="002060"/>
                </a:solidFill>
                <a:hlinkClick r:id="rId6" action="ppaction://hlinksldjump"/>
              </a:rPr>
              <a:t>5a.1.3	What are the distances of planets from the Sun?</a:t>
            </a:r>
            <a:endParaRPr lang="en-GB" sz="1600" dirty="0" smtClean="0">
              <a:solidFill>
                <a:srgbClr val="002060"/>
              </a:solidFill>
            </a:endParaRPr>
          </a:p>
          <a:p>
            <a:pPr lvl="0">
              <a:buClr>
                <a:srgbClr val="002060"/>
              </a:buClr>
              <a:buSzPct val="100000"/>
            </a:pPr>
            <a:r>
              <a:rPr lang="en-GB" sz="1600" dirty="0" smtClean="0">
                <a:solidFill>
                  <a:srgbClr val="002060"/>
                </a:solidFill>
                <a:hlinkClick r:id="rId7" action="ppaction://hlinksldjump"/>
              </a:rPr>
              <a:t>5a.1.4	Task V: Earth from Mars</a:t>
            </a:r>
            <a:endParaRPr lang="en-GB" sz="1600" dirty="0" smtClean="0">
              <a:solidFill>
                <a:srgbClr val="002060"/>
              </a:solidFill>
            </a:endParaRPr>
          </a:p>
          <a:p>
            <a:pPr lvl="0">
              <a:buClr>
                <a:srgbClr val="002060"/>
              </a:buClr>
              <a:buSzPct val="100000"/>
            </a:pPr>
            <a:r>
              <a:rPr lang="en-GB" sz="1600" dirty="0" smtClean="0">
                <a:solidFill>
                  <a:srgbClr val="002060"/>
                </a:solidFill>
                <a:hlinkClick r:id="rId8" action="ppaction://hlinksldjump"/>
              </a:rPr>
              <a:t>5a.1.5	Task VI: How large is the Moon?</a:t>
            </a:r>
            <a:endParaRPr lang="en-GB" sz="1600" dirty="0" smtClean="0">
              <a:solidFill>
                <a:srgbClr val="002060"/>
              </a:solidFill>
            </a:endParaRPr>
          </a:p>
          <a:p>
            <a:pPr lvl="0">
              <a:buClr>
                <a:srgbClr val="002060"/>
              </a:buClr>
              <a:buSzPct val="100000"/>
            </a:pPr>
            <a:r>
              <a:rPr lang="en-GB" sz="1600" dirty="0" smtClean="0">
                <a:solidFill>
                  <a:srgbClr val="002060"/>
                </a:solidFill>
                <a:hlinkClick r:id="rId9" action="ppaction://hlinksldjump"/>
              </a:rPr>
              <a:t>5a.1.6	What are the dimensions of the planets?</a:t>
            </a:r>
            <a:endParaRPr lang="en-GB" sz="1600" dirty="0" smtClean="0">
              <a:solidFill>
                <a:srgbClr val="002060"/>
              </a:solidFill>
            </a:endParaRPr>
          </a:p>
          <a:p>
            <a:pPr lvl="0">
              <a:buClr>
                <a:srgbClr val="002060"/>
              </a:buClr>
              <a:buSzPct val="100000"/>
            </a:pPr>
            <a:endParaRPr lang="en-GB" sz="1600" dirty="0" smtClean="0">
              <a:solidFill>
                <a:srgbClr val="002060"/>
              </a:solidFill>
            </a:endParaRPr>
          </a:p>
          <a:p>
            <a:pPr lvl="0">
              <a:buClr>
                <a:srgbClr val="002060"/>
              </a:buClr>
              <a:buSzPct val="100000"/>
            </a:pPr>
            <a:r>
              <a:rPr lang="en-GB" sz="1600" dirty="0" smtClean="0">
                <a:solidFill>
                  <a:srgbClr val="002060"/>
                </a:solidFill>
                <a:hlinkClick r:id="rId10" action="ppaction://hlinksldjump"/>
              </a:rPr>
              <a:t>5a.2.1	Trajectory of dwarf planet</a:t>
            </a:r>
            <a:endParaRPr lang="en-GB" sz="1600" dirty="0" smtClean="0">
              <a:solidFill>
                <a:srgbClr val="002060"/>
              </a:solidFill>
            </a:endParaRPr>
          </a:p>
          <a:p>
            <a:pPr lvl="0">
              <a:buClr>
                <a:srgbClr val="002060"/>
              </a:buClr>
              <a:buSzPct val="100000"/>
            </a:pPr>
            <a:r>
              <a:rPr lang="en-GB" sz="1600" dirty="0" smtClean="0">
                <a:solidFill>
                  <a:srgbClr val="002060"/>
                </a:solidFill>
                <a:hlinkClick r:id="rId11" action="ppaction://hlinksldjump"/>
              </a:rPr>
              <a:t>5a.2.2	Dwarf planet‘s set</a:t>
            </a:r>
            <a:endParaRPr lang="en-GB" sz="1600" dirty="0" smtClean="0">
              <a:solidFill>
                <a:srgbClr val="002060"/>
              </a:solidFill>
            </a:endParaRPr>
          </a:p>
          <a:p>
            <a:pPr lvl="0">
              <a:buClr>
                <a:srgbClr val="002060"/>
              </a:buClr>
              <a:buSzPct val="100000"/>
            </a:pPr>
            <a:r>
              <a:rPr lang="en-GB" sz="1600" dirty="0" smtClean="0">
                <a:solidFill>
                  <a:srgbClr val="002060"/>
                </a:solidFill>
                <a:hlinkClick r:id="rId12" action="ppaction://hlinksldjump"/>
              </a:rPr>
              <a:t>5a.2.3	Model of trajectory</a:t>
            </a:r>
            <a:endParaRPr lang="en-GB" sz="1600" dirty="0" smtClean="0">
              <a:solidFill>
                <a:srgbClr val="002060"/>
              </a:solidFill>
            </a:endParaRPr>
          </a:p>
          <a:p>
            <a:pPr lvl="0">
              <a:buClr>
                <a:srgbClr val="002060"/>
              </a:buClr>
              <a:buSzPct val="100000"/>
            </a:pPr>
            <a:r>
              <a:rPr lang="en-GB" sz="1600" dirty="0" smtClean="0">
                <a:solidFill>
                  <a:srgbClr val="002060"/>
                </a:solidFill>
                <a:hlinkClick r:id="rId13" action="ppaction://hlinksldjump"/>
              </a:rPr>
              <a:t>5a.2.4	What is your weight</a:t>
            </a:r>
            <a:endParaRPr lang="en-GB" sz="1600" dirty="0">
              <a:solidFill>
                <a:srgbClr val="002060"/>
              </a:solidFill>
            </a:endParaRPr>
          </a:p>
        </p:txBody>
      </p:sp>
      <p:sp>
        <p:nvSpPr>
          <p:cNvPr id="3" name="Obdélník 2">
            <a:extLst>
              <a:ext uri="{FF2B5EF4-FFF2-40B4-BE49-F238E27FC236}">
                <a16:creationId xmlns:a16="http://schemas.microsoft.com/office/drawing/2014/main" id="{4946B433-E01A-4BB1-8164-DE1D176A00DA}"/>
              </a:ext>
            </a:extLst>
          </p:cNvPr>
          <p:cNvSpPr/>
          <p:nvPr/>
        </p:nvSpPr>
        <p:spPr>
          <a:xfrm>
            <a:off x="5656752" y="3654431"/>
            <a:ext cx="4540796" cy="1354217"/>
          </a:xfrm>
          <a:prstGeom prst="rect">
            <a:avLst/>
          </a:prstGeom>
        </p:spPr>
        <p:txBody>
          <a:bodyPr wrap="square">
            <a:spAutoFit/>
          </a:bodyPr>
          <a:lstStyle/>
          <a:p>
            <a:pPr lvl="0">
              <a:buClr>
                <a:srgbClr val="002060"/>
              </a:buClr>
              <a:buSzPct val="100000"/>
            </a:pPr>
            <a:r>
              <a:rPr lang="en-GB" sz="1600" dirty="0" smtClean="0">
                <a:solidFill>
                  <a:srgbClr val="002060"/>
                </a:solidFill>
                <a:hlinkClick r:id="rId14" action="ppaction://hlinksldjump"/>
              </a:rPr>
              <a:t>5a.3.1	Comet</a:t>
            </a:r>
            <a:endParaRPr lang="en-GB" sz="1600" dirty="0" smtClean="0">
              <a:solidFill>
                <a:srgbClr val="002060"/>
              </a:solidFill>
            </a:endParaRPr>
          </a:p>
          <a:p>
            <a:pPr lvl="0">
              <a:buClr>
                <a:srgbClr val="002060"/>
              </a:buClr>
              <a:buSzPct val="100000"/>
            </a:pPr>
            <a:r>
              <a:rPr lang="en-GB" sz="1600" dirty="0" smtClean="0">
                <a:solidFill>
                  <a:srgbClr val="002060"/>
                </a:solidFill>
                <a:hlinkClick r:id="rId15" action="ppaction://hlinksldjump"/>
              </a:rPr>
              <a:t>5a.3.2	Minor planets speed</a:t>
            </a:r>
            <a:endParaRPr lang="en-GB" sz="1600" dirty="0" smtClean="0">
              <a:solidFill>
                <a:srgbClr val="002060"/>
              </a:solidFill>
            </a:endParaRPr>
          </a:p>
          <a:p>
            <a:pPr lvl="0">
              <a:buClr>
                <a:srgbClr val="002060"/>
              </a:buClr>
              <a:buSzPct val="100000"/>
            </a:pPr>
            <a:r>
              <a:rPr lang="en-GB" sz="1600" dirty="0" smtClean="0">
                <a:solidFill>
                  <a:srgbClr val="002060"/>
                </a:solidFill>
                <a:hlinkClick r:id="rId16" action="ppaction://hlinksldjump"/>
              </a:rPr>
              <a:t>5a.3.3	Energy</a:t>
            </a:r>
            <a:endParaRPr lang="en-GB" sz="1600" dirty="0" smtClean="0">
              <a:solidFill>
                <a:srgbClr val="002060"/>
              </a:solidFill>
            </a:endParaRPr>
          </a:p>
          <a:p>
            <a:pPr lvl="0">
              <a:buClr>
                <a:srgbClr val="002060"/>
              </a:buClr>
              <a:buSzPct val="100000"/>
            </a:pPr>
            <a:r>
              <a:rPr lang="en-GB" sz="1600" dirty="0" smtClean="0">
                <a:solidFill>
                  <a:srgbClr val="002060"/>
                </a:solidFill>
                <a:hlinkClick r:id="rId17" action="ppaction://hlinksldjump"/>
              </a:rPr>
              <a:t>5a.3.4	Impact craters</a:t>
            </a:r>
            <a:endParaRPr lang="en-GB" sz="1600" dirty="0" smtClean="0">
              <a:solidFill>
                <a:srgbClr val="002060"/>
              </a:solidFill>
            </a:endParaRPr>
          </a:p>
          <a:p>
            <a:pPr lvl="0">
              <a:buClr>
                <a:srgbClr val="002060"/>
              </a:buClr>
              <a:buSzPct val="100000"/>
            </a:pPr>
            <a:r>
              <a:rPr lang="en-GB" sz="1600" dirty="0" smtClean="0">
                <a:solidFill>
                  <a:srgbClr val="002060"/>
                </a:solidFill>
                <a:hlinkClick r:id="rId18" action="ppaction://hlinksldjump"/>
              </a:rPr>
              <a:t>5a.3.5	Gravitational force</a:t>
            </a:r>
            <a:endParaRPr lang="en-GB" sz="1600" dirty="0">
              <a:solidFill>
                <a:srgbClr val="002060"/>
              </a:solidFill>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5a.1.1 Making models of object of Solar system</a:t>
            </a:r>
            <a:endParaRPr lang="en-GB" sz="3200" dirty="0">
              <a:solidFill>
                <a:srgbClr val="002060"/>
              </a:solidFill>
            </a:endParaRPr>
          </a:p>
        </p:txBody>
      </p:sp>
      <p:sp>
        <p:nvSpPr>
          <p:cNvPr id="176" name="Shape 176"/>
          <p:cNvSpPr/>
          <p:nvPr/>
        </p:nvSpPr>
        <p:spPr>
          <a:xfrm>
            <a:off x="261256" y="2184892"/>
            <a:ext cx="11685322" cy="236988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production of models of Solar system objects will not correspond to the correct scale for sizes, but the inclination of the rotation axis will be observed. The Sun model should be correctly white (depending on the spectrum that the star emits), however, the instructions suggest yellow or orange.</a:t>
            </a:r>
            <a:endParaRPr lang="en-GB" sz="2800" dirty="0">
              <a:solidFill>
                <a:srgbClr val="002060"/>
              </a:solidFill>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4" name="Shape 174"/>
          <p:cNvSpPr/>
          <p:nvPr/>
        </p:nvSpPr>
        <p:spPr>
          <a:xfrm>
            <a:off x="261256" y="1827114"/>
            <a:ext cx="11685322"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10 table tennis balls, plastic foil (medium strong), markers, </a:t>
            </a:r>
            <a:r>
              <a:rPr lang="en-GB" sz="2800" u="sng" dirty="0" smtClean="0">
                <a:solidFill>
                  <a:srgbClr val="002060"/>
                </a:solidFill>
              </a:rPr>
              <a:t>drill</a:t>
            </a:r>
            <a:r>
              <a:rPr lang="en-GB" sz="2800" dirty="0" smtClean="0">
                <a:solidFill>
                  <a:srgbClr val="002060"/>
                </a:solidFill>
              </a:rPr>
              <a:t> with borer to wood with a diameter (2,5–3) mm, 10 skewers (ideally with a spike), </a:t>
            </a:r>
            <a:r>
              <a:rPr lang="en-GB" sz="2800" u="sng" dirty="0" smtClean="0">
                <a:solidFill>
                  <a:srgbClr val="002060"/>
                </a:solidFill>
              </a:rPr>
              <a:t>melting gun</a:t>
            </a:r>
            <a:r>
              <a:rPr lang="en-GB" sz="2800" dirty="0" smtClean="0">
                <a:solidFill>
                  <a:srgbClr val="002060"/>
                </a:solidFill>
              </a:rPr>
              <a:t>, </a:t>
            </a:r>
            <a:r>
              <a:rPr lang="en-GB" sz="2800" u="sng" dirty="0" smtClean="0">
                <a:solidFill>
                  <a:srgbClr val="002060"/>
                </a:solidFill>
              </a:rPr>
              <a:t>knife</a:t>
            </a:r>
            <a:r>
              <a:rPr lang="en-GB" sz="2800" dirty="0" smtClean="0">
                <a:solidFill>
                  <a:srgbClr val="002060"/>
                </a:solidFill>
              </a:rPr>
              <a:t>, flower arranging material, protractor, flexible formable wire approx. 20 cm long, chart with planet parameters</a:t>
            </a:r>
            <a:endParaRPr lang="en-GB" sz="3600" dirty="0">
              <a:solidFill>
                <a:srgbClr val="002060"/>
              </a:solidFill>
            </a:endParaRPr>
          </a:p>
        </p:txBody>
      </p:sp>
      <p:sp>
        <p:nvSpPr>
          <p:cNvPr id="175" name="Shape 175"/>
          <p:cNvSpPr/>
          <p:nvPr/>
        </p:nvSpPr>
        <p:spPr>
          <a:xfrm>
            <a:off x="261256" y="3908199"/>
            <a:ext cx="11685322" cy="15081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Preparation of models of important bodies of the Solar system for other tasks; understanding the significance of the basic characteristics of the planets of the Solar system; developing manual skills.</a:t>
            </a:r>
            <a:endParaRPr lang="en-GB" sz="2800" dirty="0">
              <a:solidFill>
                <a:srgbClr val="002060"/>
              </a:solidFill>
            </a:endParaRPr>
          </a:p>
        </p:txBody>
      </p:sp>
      <p:sp>
        <p:nvSpPr>
          <p:cNvPr id="8" name="Shape 173"/>
          <p:cNvSpPr/>
          <p:nvPr/>
        </p:nvSpPr>
        <p:spPr>
          <a:xfrm>
            <a:off x="261256" y="920953"/>
            <a:ext cx="11930744"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5a.1.1 Making models of object of Solar system</a:t>
            </a:r>
            <a:endParaRPr lang="en-GB" sz="3200" dirty="0">
              <a:solidFill>
                <a:srgbClr val="002060"/>
              </a:solidFill>
            </a:endParaRPr>
          </a:p>
        </p:txBody>
      </p:sp>
    </p:spTree>
    <p:extLst>
      <p:ext uri="{BB962C8B-B14F-4D97-AF65-F5344CB8AC3E}">
        <p14:creationId xmlns:p14="http://schemas.microsoft.com/office/powerpoint/2010/main" val="349822136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Obrázek 50"/>
          <p:cNvPicPr>
            <a:picLocks noChangeAspect="1"/>
          </p:cNvPicPr>
          <p:nvPr/>
        </p:nvPicPr>
        <p:blipFill>
          <a:blip r:embed="rId2"/>
          <a:stretch>
            <a:fillRect/>
          </a:stretch>
        </p:blipFill>
        <p:spPr>
          <a:xfrm>
            <a:off x="7949078" y="4370770"/>
            <a:ext cx="1393881" cy="1173420"/>
          </a:xfrm>
          <a:prstGeom prst="rect">
            <a:avLst/>
          </a:prstGeom>
        </p:spPr>
      </p:pic>
      <p:pic>
        <p:nvPicPr>
          <p:cNvPr id="6" name="Obrázek 5"/>
          <p:cNvPicPr>
            <a:picLocks noChangeAspect="1"/>
          </p:cNvPicPr>
          <p:nvPr/>
        </p:nvPicPr>
        <p:blipFill>
          <a:blip r:embed="rId2"/>
          <a:stretch>
            <a:fillRect/>
          </a:stretch>
        </p:blipFill>
        <p:spPr>
          <a:xfrm>
            <a:off x="3408529" y="4457589"/>
            <a:ext cx="1393881" cy="1173420"/>
          </a:xfrm>
          <a:prstGeom prst="rect">
            <a:avLst/>
          </a:prstGeom>
        </p:spPr>
      </p:pic>
      <p:pic>
        <p:nvPicPr>
          <p:cNvPr id="9" name="image2.jpg">
            <a:extLst>
              <a:ext uri="{FF2B5EF4-FFF2-40B4-BE49-F238E27FC236}">
                <a16:creationId xmlns:a16="http://schemas.microsoft.com/office/drawing/2014/main" id="{E7D86E1B-B265-46BD-8359-07F1416579F2}"/>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148182"/>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lang="en-GB" sz="900" dirty="0" smtClean="0"/>
              <a:t>The current publication reflects only the author´s view and neither the Slovak National Agency, nor the European Commission are responsible for any use that may be made of the information it contains.</a:t>
            </a:r>
            <a:endParaRPr lang="en-GB" sz="900" dirty="0"/>
          </a:p>
        </p:txBody>
      </p:sp>
      <p:pic>
        <p:nvPicPr>
          <p:cNvPr id="2" name="Obrázek 1"/>
          <p:cNvPicPr>
            <a:picLocks noChangeAspect="1"/>
          </p:cNvPicPr>
          <p:nvPr/>
        </p:nvPicPr>
        <p:blipFill>
          <a:blip r:embed="rId5"/>
          <a:stretch>
            <a:fillRect/>
          </a:stretch>
        </p:blipFill>
        <p:spPr>
          <a:xfrm>
            <a:off x="491735" y="2738982"/>
            <a:ext cx="1905000" cy="1714500"/>
          </a:xfrm>
          <a:prstGeom prst="rect">
            <a:avLst/>
          </a:prstGeom>
        </p:spPr>
      </p:pic>
      <p:pic>
        <p:nvPicPr>
          <p:cNvPr id="3" name="Obrázek 2"/>
          <p:cNvPicPr>
            <a:picLocks noChangeAspect="1"/>
          </p:cNvPicPr>
          <p:nvPr/>
        </p:nvPicPr>
        <p:blipFill rotWithShape="1">
          <a:blip r:embed="rId6"/>
          <a:srcRect l="3254" t="49333" r="87456"/>
          <a:stretch/>
        </p:blipFill>
        <p:spPr>
          <a:xfrm>
            <a:off x="1371675" y="4471360"/>
            <a:ext cx="145119" cy="904497"/>
          </a:xfrm>
          <a:prstGeom prst="rect">
            <a:avLst/>
          </a:prstGeom>
        </p:spPr>
      </p:pic>
      <p:pic>
        <p:nvPicPr>
          <p:cNvPr id="12" name="Obrázek 11"/>
          <p:cNvPicPr>
            <a:picLocks noChangeAspect="1"/>
          </p:cNvPicPr>
          <p:nvPr/>
        </p:nvPicPr>
        <p:blipFill rotWithShape="1">
          <a:blip r:embed="rId6"/>
          <a:srcRect l="3254" t="49333" r="87456"/>
          <a:stretch/>
        </p:blipFill>
        <p:spPr>
          <a:xfrm rot="10800000">
            <a:off x="1341208" y="1834485"/>
            <a:ext cx="145119" cy="904497"/>
          </a:xfrm>
          <a:prstGeom prst="rect">
            <a:avLst/>
          </a:prstGeom>
        </p:spPr>
      </p:pic>
      <p:pic>
        <p:nvPicPr>
          <p:cNvPr id="1030" name="Picture 6" descr="Špejle 30 cm bambus hrocené, 200ks"/>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3554036" y="1560771"/>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a:blip r:embed="rId5">
            <a:clrChange>
              <a:clrFrom>
                <a:srgbClr val="FFFFFF"/>
              </a:clrFrom>
              <a:clrTo>
                <a:srgbClr val="FFFFFF">
                  <a:alpha val="0"/>
                </a:srgbClr>
              </a:clrTo>
            </a:clrChange>
          </a:blip>
          <a:stretch>
            <a:fillRect/>
          </a:stretch>
        </p:blipFill>
        <p:spPr>
          <a:xfrm>
            <a:off x="3158630" y="1917348"/>
            <a:ext cx="1905000" cy="1714500"/>
          </a:xfrm>
          <a:prstGeom prst="rect">
            <a:avLst/>
          </a:prstGeom>
        </p:spPr>
      </p:pic>
      <p:sp>
        <p:nvSpPr>
          <p:cNvPr id="7" name="TextovéPole 6"/>
          <p:cNvSpPr txBox="1"/>
          <p:nvPr/>
        </p:nvSpPr>
        <p:spPr>
          <a:xfrm>
            <a:off x="349012" y="1737865"/>
            <a:ext cx="75116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model </a:t>
            </a:r>
          </a:p>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of Sun</a:t>
            </a:r>
            <a:endParaRPr kumimoji="0" lang="en-GB" sz="1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TextovéPole 19"/>
          <p:cNvSpPr txBox="1"/>
          <p:nvPr/>
        </p:nvSpPr>
        <p:spPr>
          <a:xfrm>
            <a:off x="628822" y="3192695"/>
            <a:ext cx="156989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dirty="0" smtClean="0">
                <a:ln>
                  <a:noFill/>
                </a:ln>
                <a:solidFill>
                  <a:srgbClr val="000000"/>
                </a:solidFill>
                <a:effectLst/>
                <a:uFillTx/>
                <a:latin typeface="Calibri"/>
                <a:ea typeface="Calibri"/>
                <a:cs typeface="Calibri"/>
                <a:sym typeface="Calibri"/>
              </a:rPr>
              <a:t>ball </a:t>
            </a:r>
            <a:br>
              <a:rPr kumimoji="0" lang="en-GB" sz="1800" b="0" i="0" u="none" strike="noStrike" cap="none" spc="0" normalizeH="0" dirty="0" smtClean="0">
                <a:ln>
                  <a:noFill/>
                </a:ln>
                <a:solidFill>
                  <a:srgbClr val="000000"/>
                </a:solidFill>
                <a:effectLst/>
                <a:uFillTx/>
                <a:latin typeface="Calibri"/>
                <a:ea typeface="Calibri"/>
                <a:cs typeface="Calibri"/>
                <a:sym typeface="Calibri"/>
              </a:rPr>
            </a:br>
            <a:r>
              <a:rPr kumimoji="0" lang="en-GB" sz="1800" b="0" i="0" u="none" strike="noStrike" cap="none" spc="0" normalizeH="0" dirty="0" smtClean="0">
                <a:ln>
                  <a:noFill/>
                </a:ln>
                <a:solidFill>
                  <a:srgbClr val="000000"/>
                </a:solidFill>
                <a:effectLst/>
                <a:uFillTx/>
                <a:latin typeface="Calibri"/>
                <a:ea typeface="Calibri"/>
                <a:cs typeface="Calibri"/>
                <a:sym typeface="Calibri"/>
              </a:rPr>
              <a:t>for table tennis</a:t>
            </a: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Obdélník 7"/>
          <p:cNvSpPr/>
          <p:nvPr/>
        </p:nvSpPr>
        <p:spPr>
          <a:xfrm>
            <a:off x="1450588" y="1797052"/>
            <a:ext cx="1537600"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borer to wood</a:t>
            </a:r>
            <a:endParaRPr lang="en-GB" dirty="0"/>
          </a:p>
        </p:txBody>
      </p:sp>
      <p:cxnSp>
        <p:nvCxnSpPr>
          <p:cNvPr id="14" name="Přímá spojnice 13"/>
          <p:cNvCxnSpPr/>
          <p:nvPr/>
        </p:nvCxnSpPr>
        <p:spPr>
          <a:xfrm>
            <a:off x="3966818" y="1676400"/>
            <a:ext cx="1803400" cy="0"/>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24" name="Přímá spojnice 23"/>
          <p:cNvCxnSpPr/>
          <p:nvPr/>
        </p:nvCxnSpPr>
        <p:spPr>
          <a:xfrm>
            <a:off x="3966818" y="1917348"/>
            <a:ext cx="1803400" cy="0"/>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sp>
        <p:nvSpPr>
          <p:cNvPr id="15" name="TextovéPole 14"/>
          <p:cNvSpPr txBox="1"/>
          <p:nvPr/>
        </p:nvSpPr>
        <p:spPr>
          <a:xfrm>
            <a:off x="5824760" y="1583319"/>
            <a:ext cx="54437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2 cm</a:t>
            </a:r>
            <a:endParaRPr kumimoji="0" lang="en-GB" sz="1800" b="0" i="0" u="none" strike="noStrike" cap="none" spc="0" normalizeH="0" baseline="0" dirty="0">
              <a:ln>
                <a:noFill/>
              </a:ln>
              <a:solidFill>
                <a:srgbClr val="000000"/>
              </a:solidFill>
              <a:effectLst/>
              <a:uFillTx/>
              <a:sym typeface="Calibri"/>
            </a:endParaRPr>
          </a:p>
        </p:txBody>
      </p:sp>
      <p:cxnSp>
        <p:nvCxnSpPr>
          <p:cNvPr id="17" name="Přímá spojnice 16"/>
          <p:cNvCxnSpPr/>
          <p:nvPr/>
        </p:nvCxnSpPr>
        <p:spPr>
          <a:xfrm flipH="1" flipV="1">
            <a:off x="5744024" y="1612387"/>
            <a:ext cx="794" cy="369330"/>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22" name="Přímá spojnice se šipkou 21"/>
          <p:cNvCxnSpPr/>
          <p:nvPr/>
        </p:nvCxnSpPr>
        <p:spPr>
          <a:xfrm>
            <a:off x="5744024" y="1590958"/>
            <a:ext cx="0" cy="83897"/>
          </a:xfrm>
          <a:prstGeom prst="straightConnector1">
            <a:avLst/>
          </a:prstGeom>
          <a:noFill/>
          <a:ln w="12700" cap="flat">
            <a:solidFill>
              <a:srgbClr val="5B9BD5"/>
            </a:solidFill>
            <a:prstDash val="solid"/>
            <a:miter lim="800000"/>
            <a:tailEnd type="triangle" w="sm" len="sm"/>
          </a:ln>
          <a:effectLst/>
        </p:spPr>
        <p:style>
          <a:lnRef idx="0">
            <a:scrgbClr r="0" g="0" b="0"/>
          </a:lnRef>
          <a:fillRef idx="0">
            <a:scrgbClr r="0" g="0" b="0"/>
          </a:fillRef>
          <a:effectRef idx="0">
            <a:scrgbClr r="0" g="0" b="0"/>
          </a:effectRef>
          <a:fontRef idx="none"/>
        </p:style>
      </p:cxnSp>
      <p:cxnSp>
        <p:nvCxnSpPr>
          <p:cNvPr id="33" name="Přímá spojnice se šipkou 32"/>
          <p:cNvCxnSpPr/>
          <p:nvPr/>
        </p:nvCxnSpPr>
        <p:spPr>
          <a:xfrm flipV="1">
            <a:off x="5744024" y="1917348"/>
            <a:ext cx="0" cy="70602"/>
          </a:xfrm>
          <a:prstGeom prst="straightConnector1">
            <a:avLst/>
          </a:prstGeom>
          <a:noFill/>
          <a:ln w="12700" cap="flat">
            <a:solidFill>
              <a:srgbClr val="5B9BD5"/>
            </a:solidFill>
            <a:prstDash val="solid"/>
            <a:miter lim="800000"/>
            <a:tailEnd type="triangle" w="sm" len="sm"/>
          </a:ln>
          <a:effectLst/>
        </p:spPr>
        <p:style>
          <a:lnRef idx="0">
            <a:scrgbClr r="0" g="0" b="0"/>
          </a:lnRef>
          <a:fillRef idx="0">
            <a:scrgbClr r="0" g="0" b="0"/>
          </a:fillRef>
          <a:effectRef idx="0">
            <a:scrgbClr r="0" g="0" b="0"/>
          </a:effectRef>
          <a:fontRef idx="none"/>
        </p:style>
      </p:cxnSp>
      <p:sp>
        <p:nvSpPr>
          <p:cNvPr id="35" name="Obdélník 34"/>
          <p:cNvSpPr/>
          <p:nvPr/>
        </p:nvSpPr>
        <p:spPr>
          <a:xfrm>
            <a:off x="4167952" y="3826147"/>
            <a:ext cx="838691" cy="369332"/>
          </a:xfrm>
          <a:prstGeom prst="rect">
            <a:avLst/>
          </a:prstGeom>
        </p:spPr>
        <p:txBody>
          <a:bodyPr wrap="none">
            <a:spAutoFit/>
          </a:bodyPr>
          <a:lstStyle/>
          <a:p>
            <a:r>
              <a:rPr lang="en-GB" dirty="0" smtClean="0">
                <a:latin typeface="Times New Roman" panose="02020603050405020304" pitchFamily="18" charset="0"/>
              </a:rPr>
              <a:t>skewer</a:t>
            </a:r>
            <a:endParaRPr lang="en-GB" dirty="0"/>
          </a:p>
        </p:txBody>
      </p:sp>
      <p:sp>
        <p:nvSpPr>
          <p:cNvPr id="26" name="Obdélník 25"/>
          <p:cNvSpPr/>
          <p:nvPr/>
        </p:nvSpPr>
        <p:spPr>
          <a:xfrm>
            <a:off x="4853941" y="4359306"/>
            <a:ext cx="2544286"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flower arranging material</a:t>
            </a:r>
            <a:endParaRPr lang="en-GB" dirty="0"/>
          </a:p>
        </p:txBody>
      </p:sp>
      <p:sp>
        <p:nvSpPr>
          <p:cNvPr id="27" name="Obdélník 26"/>
          <p:cNvSpPr/>
          <p:nvPr/>
        </p:nvSpPr>
        <p:spPr>
          <a:xfrm>
            <a:off x="5174717" y="2492320"/>
            <a:ext cx="2217274" cy="646331"/>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fix skewer in the ball</a:t>
            </a:r>
          </a:p>
          <a:p>
            <a:r>
              <a:rPr lang="en-GB" dirty="0" smtClean="0">
                <a:latin typeface="Times New Roman" panose="02020603050405020304" pitchFamily="18" charset="0"/>
                <a:ea typeface="Times New Roman" panose="02020603050405020304" pitchFamily="18" charset="0"/>
              </a:rPr>
              <a:t>by melting gun</a:t>
            </a:r>
            <a:endParaRPr lang="en-GB" dirty="0"/>
          </a:p>
        </p:txBody>
      </p:sp>
      <p:cxnSp>
        <p:nvCxnSpPr>
          <p:cNvPr id="29" name="Přímá spojnice se šipkou 28"/>
          <p:cNvCxnSpPr>
            <a:stCxn id="27" idx="1"/>
            <a:endCxn id="13" idx="0"/>
          </p:cNvCxnSpPr>
          <p:nvPr/>
        </p:nvCxnSpPr>
        <p:spPr>
          <a:xfrm flipH="1" flipV="1">
            <a:off x="4111130" y="1917348"/>
            <a:ext cx="1063587" cy="898138"/>
          </a:xfrm>
          <a:prstGeom prst="straightConnector1">
            <a:avLst/>
          </a:prstGeom>
          <a:noFill/>
          <a:ln w="12700" cap="flat">
            <a:solidFill>
              <a:srgbClr val="5B9BD5"/>
            </a:solidFill>
            <a:prstDash val="solid"/>
            <a:miter lim="800000"/>
            <a:tailEnd type="triangle"/>
          </a:ln>
          <a:effectLst/>
        </p:spPr>
        <p:style>
          <a:lnRef idx="0">
            <a:scrgbClr r="0" g="0" b="0"/>
          </a:lnRef>
          <a:fillRef idx="0">
            <a:scrgbClr r="0" g="0" b="0"/>
          </a:fillRef>
          <a:effectRef idx="0">
            <a:scrgbClr r="0" g="0" b="0"/>
          </a:effectRef>
          <a:fontRef idx="none"/>
        </p:style>
      </p:cxnSp>
      <p:cxnSp>
        <p:nvCxnSpPr>
          <p:cNvPr id="41" name="Přímá spojnice se šipkou 40"/>
          <p:cNvCxnSpPr>
            <a:stCxn id="27" idx="1"/>
            <a:endCxn id="13" idx="2"/>
          </p:cNvCxnSpPr>
          <p:nvPr/>
        </p:nvCxnSpPr>
        <p:spPr>
          <a:xfrm flipH="1">
            <a:off x="4111130" y="2815486"/>
            <a:ext cx="1063587" cy="816362"/>
          </a:xfrm>
          <a:prstGeom prst="straightConnector1">
            <a:avLst/>
          </a:prstGeom>
          <a:noFill/>
          <a:ln w="12700" cap="flat">
            <a:solidFill>
              <a:srgbClr val="5B9BD5"/>
            </a:solidFill>
            <a:prstDash val="solid"/>
            <a:miter lim="800000"/>
            <a:tailEnd type="triangle"/>
          </a:ln>
          <a:effectLst/>
        </p:spPr>
        <p:style>
          <a:lnRef idx="0">
            <a:scrgbClr r="0" g="0" b="0"/>
          </a:lnRef>
          <a:fillRef idx="0">
            <a:scrgbClr r="0" g="0" b="0"/>
          </a:fillRef>
          <a:effectRef idx="0">
            <a:scrgbClr r="0" g="0" b="0"/>
          </a:effectRef>
          <a:fontRef idx="none"/>
        </p:style>
      </p:cxnSp>
      <p:sp>
        <p:nvSpPr>
          <p:cNvPr id="36" name="Obdélník 35"/>
          <p:cNvSpPr/>
          <p:nvPr/>
        </p:nvSpPr>
        <p:spPr>
          <a:xfrm>
            <a:off x="3590710" y="4813823"/>
            <a:ext cx="1154483" cy="369332"/>
          </a:xfrm>
          <a:prstGeom prst="rect">
            <a:avLst/>
          </a:prstGeom>
        </p:spPr>
        <p:txBody>
          <a:bodyPr wrap="none">
            <a:spAutoFit/>
          </a:bodyPr>
          <a:lstStyle/>
          <a:p>
            <a:r>
              <a:rPr lang="en-GB" dirty="0" smtClean="0">
                <a:solidFill>
                  <a:schemeClr val="bg1"/>
                </a:solidFill>
                <a:latin typeface="Times New Roman" panose="02020603050405020304" pitchFamily="18" charset="0"/>
                <a:ea typeface="Times New Roman" panose="02020603050405020304" pitchFamily="18" charset="0"/>
              </a:rPr>
              <a:t>(5 × 5) cm</a:t>
            </a:r>
            <a:endParaRPr lang="en-GB" dirty="0">
              <a:solidFill>
                <a:schemeClr val="bg1"/>
              </a:solidFill>
            </a:endParaRPr>
          </a:p>
        </p:txBody>
      </p:sp>
      <p:grpSp>
        <p:nvGrpSpPr>
          <p:cNvPr id="38" name="Skupina 37"/>
          <p:cNvGrpSpPr/>
          <p:nvPr/>
        </p:nvGrpSpPr>
        <p:grpSpPr>
          <a:xfrm rot="1380000">
            <a:off x="8398236" y="2397115"/>
            <a:ext cx="1470417" cy="2449055"/>
            <a:chOff x="9339769" y="1848847"/>
            <a:chExt cx="1983934" cy="3304343"/>
          </a:xfrm>
        </p:grpSpPr>
        <p:pic>
          <p:nvPicPr>
            <p:cNvPr id="46" name="Picture 6" descr="Špejle 30 cm bambus hrocené, 200ks"/>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9792373" y="1848847"/>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37" name="Obrázek 36"/>
            <p:cNvPicPr>
              <a:picLocks noChangeAspect="1"/>
            </p:cNvPicPr>
            <p:nvPr/>
          </p:nvPicPr>
          <p:blipFill>
            <a:blip r:embed="rId9">
              <a:clrChange>
                <a:clrFrom>
                  <a:srgbClr val="000000"/>
                </a:clrFrom>
                <a:clrTo>
                  <a:srgbClr val="000000">
                    <a:alpha val="0"/>
                  </a:srgbClr>
                </a:clrTo>
              </a:clrChange>
            </a:blip>
            <a:stretch>
              <a:fillRect/>
            </a:stretch>
          </p:blipFill>
          <p:spPr>
            <a:xfrm>
              <a:off x="9339769" y="2265777"/>
              <a:ext cx="1983934" cy="1980627"/>
            </a:xfrm>
            <a:prstGeom prst="rect">
              <a:avLst/>
            </a:prstGeom>
          </p:spPr>
        </p:pic>
      </p:grpSp>
      <p:cxnSp>
        <p:nvCxnSpPr>
          <p:cNvPr id="40" name="Přímá spojnice 39"/>
          <p:cNvCxnSpPr/>
          <p:nvPr/>
        </p:nvCxnSpPr>
        <p:spPr>
          <a:xfrm flipV="1">
            <a:off x="8676268" y="2455901"/>
            <a:ext cx="0" cy="2536135"/>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pic>
        <p:nvPicPr>
          <p:cNvPr id="44" name="Obrázek 43"/>
          <p:cNvPicPr>
            <a:picLocks noChangeAspect="1"/>
          </p:cNvPicPr>
          <p:nvPr/>
        </p:nvPicPr>
        <p:blipFill>
          <a:blip r:embed="rId10">
            <a:clrChange>
              <a:clrFrom>
                <a:srgbClr val="FFFFFF"/>
              </a:clrFrom>
              <a:clrTo>
                <a:srgbClr val="FFFFFF">
                  <a:alpha val="0"/>
                </a:srgbClr>
              </a:clrTo>
            </a:clrChange>
          </a:blip>
          <a:stretch>
            <a:fillRect/>
          </a:stretch>
        </p:blipFill>
        <p:spPr>
          <a:xfrm>
            <a:off x="8487724" y="1507027"/>
            <a:ext cx="1307912" cy="900858"/>
          </a:xfrm>
          <a:prstGeom prst="rect">
            <a:avLst/>
          </a:prstGeom>
        </p:spPr>
      </p:pic>
      <p:sp>
        <p:nvSpPr>
          <p:cNvPr id="45" name="TextovéPole 44"/>
          <p:cNvSpPr txBox="1"/>
          <p:nvPr/>
        </p:nvSpPr>
        <p:spPr>
          <a:xfrm>
            <a:off x="8886384" y="2305867"/>
            <a:ext cx="57964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Calibri"/>
                <a:ea typeface="Calibri"/>
                <a:cs typeface="Calibri"/>
                <a:sym typeface="Calibri"/>
              </a:rPr>
              <a:t>23</a:t>
            </a:r>
            <a:r>
              <a:rPr kumimoji="0" lang="cs-CZ" sz="1800" b="0" i="0" u="none" strike="noStrike" cap="none" spc="0" normalizeH="0" baseline="0" dirty="0" smtClean="0">
                <a:ln>
                  <a:noFill/>
                </a:ln>
                <a:solidFill>
                  <a:srgbClr val="000000"/>
                </a:solidFill>
                <a:effectLst/>
                <a:uFillTx/>
                <a:latin typeface="Calibri"/>
                <a:ea typeface="Calibri"/>
                <a:cs typeface="Calibri"/>
                <a:sym typeface="Calibri"/>
              </a:rPr>
              <a:t>.</a:t>
            </a:r>
            <a:r>
              <a:rPr kumimoji="0" lang="en-GB" sz="1800" b="0" i="0" u="none" strike="noStrike" cap="none" spc="0" normalizeH="0" baseline="0" dirty="0" smtClean="0">
                <a:ln>
                  <a:noFill/>
                </a:ln>
                <a:solidFill>
                  <a:srgbClr val="000000"/>
                </a:solidFill>
                <a:effectLst/>
                <a:uFillTx/>
                <a:latin typeface="Calibri"/>
                <a:ea typeface="Calibri"/>
                <a:cs typeface="Calibri"/>
                <a:sym typeface="Calibri"/>
              </a:rPr>
              <a:t>5°</a:t>
            </a: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6" name="TextovéPole 55"/>
          <p:cNvSpPr txBox="1"/>
          <p:nvPr/>
        </p:nvSpPr>
        <p:spPr>
          <a:xfrm>
            <a:off x="9412009" y="4122581"/>
            <a:ext cx="85375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model</a:t>
            </a:r>
          </a:p>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of Earth</a:t>
            </a:r>
            <a:endParaRPr kumimoji="0" lang="en-GB" sz="1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4" name="Obdélník 3">
            <a:extLst>
              <a:ext uri="{FF2B5EF4-FFF2-40B4-BE49-F238E27FC236}">
                <a16:creationId xmlns:a16="http://schemas.microsoft.com/office/drawing/2014/main" id="{F437BB04-735A-4139-8385-54624DF797F5}"/>
              </a:ext>
            </a:extLst>
          </p:cNvPr>
          <p:cNvSpPr/>
          <p:nvPr/>
        </p:nvSpPr>
        <p:spPr>
          <a:xfrm>
            <a:off x="10128487" y="1999874"/>
            <a:ext cx="1911927" cy="1754326"/>
          </a:xfrm>
          <a:prstGeom prst="rect">
            <a:avLst/>
          </a:prstGeom>
        </p:spPr>
        <p:txBody>
          <a:bodyPr wrap="square">
            <a:spAutoFit/>
          </a:bodyPr>
          <a:lstStyle/>
          <a:p>
            <a:r>
              <a:rPr lang="en-GB" dirty="0" smtClean="0">
                <a:latin typeface="Times New Roman" panose="02020603050405020304" pitchFamily="18" charset="0"/>
                <a:ea typeface="Times New Roman" panose="02020603050405020304" pitchFamily="18" charset="0"/>
              </a:rPr>
              <a:t>same for models of Moon (inclination 2°), Mercury (0°), Venus (3°) </a:t>
            </a:r>
            <a:br>
              <a:rPr lang="en-GB" dirty="0" smtClean="0">
                <a:latin typeface="Times New Roman" panose="02020603050405020304" pitchFamily="18" charset="0"/>
                <a:ea typeface="Times New Roman" panose="02020603050405020304" pitchFamily="18" charset="0"/>
              </a:rPr>
            </a:br>
            <a:r>
              <a:rPr lang="en-GB" dirty="0" smtClean="0">
                <a:latin typeface="Times New Roman" panose="02020603050405020304" pitchFamily="18" charset="0"/>
                <a:ea typeface="Times New Roman" panose="02020603050405020304" pitchFamily="18" charset="0"/>
              </a:rPr>
              <a:t>and Mars (25°)</a:t>
            </a:r>
            <a:endParaRPr lang="en-GB" dirty="0"/>
          </a:p>
        </p:txBody>
      </p:sp>
      <p:sp>
        <p:nvSpPr>
          <p:cNvPr id="39" name="Shape 173"/>
          <p:cNvSpPr/>
          <p:nvPr/>
        </p:nvSpPr>
        <p:spPr>
          <a:xfrm>
            <a:off x="261256" y="920953"/>
            <a:ext cx="11930744"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5a.1.1 Making models of object of Solar system</a:t>
            </a:r>
            <a:endParaRPr lang="en-GB" sz="3200" dirty="0">
              <a:solidFill>
                <a:srgbClr val="002060"/>
              </a:solidFill>
            </a:endParaRPr>
          </a:p>
        </p:txBody>
      </p:sp>
    </p:spTree>
    <p:extLst>
      <p:ext uri="{BB962C8B-B14F-4D97-AF65-F5344CB8AC3E}">
        <p14:creationId xmlns:p14="http://schemas.microsoft.com/office/powerpoint/2010/main" val="164742041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Obrázek 33">
            <a:extLst>
              <a:ext uri="{FF2B5EF4-FFF2-40B4-BE49-F238E27FC236}">
                <a16:creationId xmlns:a16="http://schemas.microsoft.com/office/drawing/2014/main" id="{33E2270A-A358-4324-A3A1-1407362C2221}"/>
              </a:ext>
            </a:extLst>
          </p:cNvPr>
          <p:cNvPicPr>
            <a:picLocks noChangeAspect="1"/>
          </p:cNvPicPr>
          <p:nvPr/>
        </p:nvPicPr>
        <p:blipFill>
          <a:blip r:embed="rId2"/>
          <a:stretch>
            <a:fillRect/>
          </a:stretch>
        </p:blipFill>
        <p:spPr>
          <a:xfrm>
            <a:off x="7525790" y="3860495"/>
            <a:ext cx="3890483" cy="1261884"/>
          </a:xfrm>
          <a:prstGeom prst="rect">
            <a:avLst/>
          </a:prstGeom>
        </p:spPr>
      </p:pic>
      <p:pic>
        <p:nvPicPr>
          <p:cNvPr id="37" name="Picture 6" descr="Špejle 30 cm bambus hrocené, 200ks">
            <a:extLst>
              <a:ext uri="{FF2B5EF4-FFF2-40B4-BE49-F238E27FC236}">
                <a16:creationId xmlns:a16="http://schemas.microsoft.com/office/drawing/2014/main" id="{CA962D27-9131-4F68-AB4E-C33A2391A4F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10714636" y="2117606"/>
            <a:ext cx="693837" cy="20788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Špejle 30 cm bambus hrocené, 200ks">
            <a:extLst>
              <a:ext uri="{FF2B5EF4-FFF2-40B4-BE49-F238E27FC236}">
                <a16:creationId xmlns:a16="http://schemas.microsoft.com/office/drawing/2014/main" id="{EF70C9F7-BFDD-4166-9BF0-7DD1393C2BD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t="79800" r="77194"/>
          <a:stretch/>
        </p:blipFill>
        <p:spPr bwMode="auto">
          <a:xfrm rot="4527288">
            <a:off x="7787871" y="2299482"/>
            <a:ext cx="254789" cy="5612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Špejle 30 cm bambus hrocené, 200ks">
            <a:extLst>
              <a:ext uri="{FF2B5EF4-FFF2-40B4-BE49-F238E27FC236}">
                <a16:creationId xmlns:a16="http://schemas.microsoft.com/office/drawing/2014/main" id="{FE08F320-B2AB-4683-A01D-656706C8DA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72" t="1873" r="58864" b="81508"/>
          <a:stretch/>
        </p:blipFill>
        <p:spPr bwMode="auto">
          <a:xfrm rot="4527288">
            <a:off x="10868030" y="2469595"/>
            <a:ext cx="287622" cy="46178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2.jpg">
            <a:extLst>
              <a:ext uri="{FF2B5EF4-FFF2-40B4-BE49-F238E27FC236}">
                <a16:creationId xmlns:a16="http://schemas.microsoft.com/office/drawing/2014/main" id="{E7D86E1B-B265-46BD-8359-07F1416579F2}"/>
              </a:ext>
            </a:extLst>
          </p:cNvPr>
          <p:cNvPicPr/>
          <p:nvPr/>
        </p:nvPicPr>
        <p:blipFill rotWithShape="1">
          <a:blip r:embed="rId6"/>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7"/>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148182"/>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lang="en-GB" sz="900" dirty="0" smtClean="0"/>
              <a:t>The current publication reflects only the author´s view and neither the Slovak National Agency, nor the European Commission are responsible for any use that may be made of the information it contains.</a:t>
            </a:r>
            <a:endParaRPr lang="en-GB" sz="900" dirty="0"/>
          </a:p>
        </p:txBody>
      </p:sp>
      <p:pic>
        <p:nvPicPr>
          <p:cNvPr id="5" name="Obrázek 4"/>
          <p:cNvPicPr>
            <a:picLocks noChangeAspect="1"/>
          </p:cNvPicPr>
          <p:nvPr/>
        </p:nvPicPr>
        <p:blipFill>
          <a:blip r:embed="rId8"/>
          <a:stretch>
            <a:fillRect/>
          </a:stretch>
        </p:blipFill>
        <p:spPr>
          <a:xfrm>
            <a:off x="103143" y="1757263"/>
            <a:ext cx="1431933" cy="1431933"/>
          </a:xfrm>
          <a:prstGeom prst="rect">
            <a:avLst/>
          </a:prstGeom>
        </p:spPr>
      </p:pic>
      <p:sp>
        <p:nvSpPr>
          <p:cNvPr id="39" name="TextovéPole 38"/>
          <p:cNvSpPr txBox="1"/>
          <p:nvPr/>
        </p:nvSpPr>
        <p:spPr>
          <a:xfrm>
            <a:off x="531743" y="2032239"/>
            <a:ext cx="39048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Calibri"/>
                <a:ea typeface="Calibri"/>
                <a:cs typeface="Calibri"/>
                <a:sym typeface="Calibri"/>
              </a:rPr>
              <a:t>foil</a:t>
            </a: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1" name="Ovál 10"/>
          <p:cNvSpPr/>
          <p:nvPr/>
        </p:nvSpPr>
        <p:spPr>
          <a:xfrm>
            <a:off x="2895600" y="2947493"/>
            <a:ext cx="1685139" cy="519348"/>
          </a:xfrm>
          <a:prstGeom prst="ellipse">
            <a:avLst/>
          </a:prstGeom>
          <a:solidFill>
            <a:srgbClr val="CCECFF"/>
          </a:solidFill>
          <a:ln w="12700" cap="flat">
            <a:solidFill>
              <a:srgbClr val="00B0F0"/>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2" name="TextovéPole 41"/>
          <p:cNvSpPr txBox="1"/>
          <p:nvPr/>
        </p:nvSpPr>
        <p:spPr>
          <a:xfrm>
            <a:off x="3275223" y="1881641"/>
            <a:ext cx="92589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Ø 4.7 cm</a:t>
            </a:r>
            <a:endParaRPr kumimoji="0" lang="en-GB" sz="1800" b="0" i="0" u="none" strike="noStrike" cap="none" spc="0" normalizeH="0" baseline="0" dirty="0">
              <a:ln>
                <a:noFill/>
              </a:ln>
              <a:solidFill>
                <a:srgbClr val="000000"/>
              </a:solidFill>
              <a:effectLst/>
              <a:uFillTx/>
              <a:sym typeface="Calibri"/>
            </a:endParaRPr>
          </a:p>
        </p:txBody>
      </p:sp>
      <p:sp>
        <p:nvSpPr>
          <p:cNvPr id="43" name="Ovál 42"/>
          <p:cNvSpPr/>
          <p:nvPr/>
        </p:nvSpPr>
        <p:spPr>
          <a:xfrm>
            <a:off x="3381606" y="2938295"/>
            <a:ext cx="713125" cy="519348"/>
          </a:xfrm>
          <a:prstGeom prst="ellipse">
            <a:avLst/>
          </a:prstGeom>
          <a:solidFill>
            <a:schemeClr val="bg1"/>
          </a:solidFill>
          <a:ln w="12700" cap="flat">
            <a:solidFill>
              <a:srgbClr val="00B0F0"/>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7" name="TextovéPole 46"/>
          <p:cNvSpPr txBox="1"/>
          <p:nvPr/>
        </p:nvSpPr>
        <p:spPr>
          <a:xfrm>
            <a:off x="3389210" y="3008932"/>
            <a:ext cx="75116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Ø 2 cm</a:t>
            </a:r>
            <a:endParaRPr kumimoji="0" lang="en-GB" sz="1800" b="0" i="0" u="none" strike="noStrike" cap="none" spc="0" normalizeH="0" baseline="0" dirty="0">
              <a:ln>
                <a:noFill/>
              </a:ln>
              <a:solidFill>
                <a:srgbClr val="000000"/>
              </a:solidFill>
              <a:effectLst/>
              <a:uFillTx/>
              <a:sym typeface="Calibri"/>
            </a:endParaRPr>
          </a:p>
        </p:txBody>
      </p:sp>
      <p:sp>
        <p:nvSpPr>
          <p:cNvPr id="48" name="TextovéPole 47"/>
          <p:cNvSpPr txBox="1"/>
          <p:nvPr/>
        </p:nvSpPr>
        <p:spPr>
          <a:xfrm>
            <a:off x="2524378" y="2396722"/>
            <a:ext cx="45621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ring</a:t>
            </a:r>
            <a:endParaRPr kumimoji="0" lang="en-GB" sz="1800" b="0" i="0" u="none" strike="noStrike" cap="none" spc="0" normalizeH="0" baseline="0" dirty="0">
              <a:ln>
                <a:noFill/>
              </a:ln>
              <a:solidFill>
                <a:srgbClr val="000000"/>
              </a:solidFill>
              <a:effectLst/>
              <a:uFillTx/>
              <a:sym typeface="Calibri"/>
            </a:endParaRPr>
          </a:p>
        </p:txBody>
      </p:sp>
      <p:sp>
        <p:nvSpPr>
          <p:cNvPr id="16" name="Obdélník 15"/>
          <p:cNvSpPr/>
          <p:nvPr/>
        </p:nvSpPr>
        <p:spPr>
          <a:xfrm>
            <a:off x="2034542" y="4257115"/>
            <a:ext cx="3299458" cy="1200329"/>
          </a:xfrm>
          <a:prstGeom prst="rect">
            <a:avLst/>
          </a:prstGeom>
        </p:spPr>
        <p:txBody>
          <a:bodyPr wrap="square">
            <a:spAutoFit/>
          </a:bodyPr>
          <a:lstStyle/>
          <a:p>
            <a:pPr algn="ctr"/>
            <a:r>
              <a:rPr lang="en-GB" dirty="0" smtClean="0"/>
              <a:t>draw the shape of the rings on the cut out circle,</a:t>
            </a:r>
          </a:p>
          <a:p>
            <a:pPr algn="ctr"/>
            <a:r>
              <a:rPr lang="en-GB" dirty="0" smtClean="0"/>
              <a:t>the rings begin at some distance from the surface of Saturn</a:t>
            </a:r>
            <a:endParaRPr lang="en-GB" dirty="0"/>
          </a:p>
        </p:txBody>
      </p:sp>
      <p:sp>
        <p:nvSpPr>
          <p:cNvPr id="18" name="Obdélník 17"/>
          <p:cNvSpPr/>
          <p:nvPr/>
        </p:nvSpPr>
        <p:spPr>
          <a:xfrm>
            <a:off x="4701100" y="1913789"/>
            <a:ext cx="2324705" cy="646331"/>
          </a:xfrm>
          <a:prstGeom prst="rect">
            <a:avLst/>
          </a:prstGeom>
        </p:spPr>
        <p:txBody>
          <a:bodyPr wrap="square">
            <a:spAutoFit/>
          </a:bodyPr>
          <a:lstStyle/>
          <a:p>
            <a:r>
              <a:rPr lang="en-GB" dirty="0" smtClean="0">
                <a:latin typeface="Times New Roman" panose="02020603050405020304" pitchFamily="18" charset="0"/>
                <a:ea typeface="Times New Roman" panose="02020603050405020304" pitchFamily="18" charset="0"/>
              </a:rPr>
              <a:t>fix ring to planet model by melting gun</a:t>
            </a:r>
            <a:endParaRPr lang="en-GB" dirty="0"/>
          </a:p>
        </p:txBody>
      </p:sp>
      <p:sp>
        <p:nvSpPr>
          <p:cNvPr id="15" name="TextovéPole 14">
            <a:extLst>
              <a:ext uri="{FF2B5EF4-FFF2-40B4-BE49-F238E27FC236}">
                <a16:creationId xmlns:a16="http://schemas.microsoft.com/office/drawing/2014/main" id="{71A37797-4130-487D-947E-B6CBEADF1E05}"/>
              </a:ext>
            </a:extLst>
          </p:cNvPr>
          <p:cNvSpPr txBox="1"/>
          <p:nvPr/>
        </p:nvSpPr>
        <p:spPr>
          <a:xfrm>
            <a:off x="1864574" y="1683828"/>
            <a:ext cx="97398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model</a:t>
            </a:r>
          </a:p>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of Saturn</a:t>
            </a:r>
            <a:endParaRPr kumimoji="0" lang="en-GB" sz="1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17" name="Obdélník 16">
            <a:extLst>
              <a:ext uri="{FF2B5EF4-FFF2-40B4-BE49-F238E27FC236}">
                <a16:creationId xmlns:a16="http://schemas.microsoft.com/office/drawing/2014/main" id="{20701590-77E6-4A77-8253-70C99BA9D6E3}"/>
              </a:ext>
            </a:extLst>
          </p:cNvPr>
          <p:cNvSpPr/>
          <p:nvPr/>
        </p:nvSpPr>
        <p:spPr>
          <a:xfrm>
            <a:off x="4701100" y="2708858"/>
            <a:ext cx="2265593" cy="1477328"/>
          </a:xfrm>
          <a:prstGeom prst="rect">
            <a:avLst/>
          </a:prstGeom>
        </p:spPr>
        <p:txBody>
          <a:bodyPr wrap="square">
            <a:spAutoFit/>
          </a:bodyPr>
          <a:lstStyle/>
          <a:p>
            <a:r>
              <a:rPr lang="en-GB" dirty="0" smtClean="0">
                <a:latin typeface="Times New Roman" panose="02020603050405020304" pitchFamily="18" charset="0"/>
                <a:ea typeface="Times New Roman" panose="02020603050405020304" pitchFamily="18" charset="0"/>
              </a:rPr>
              <a:t>same for models of Jupiter (inclination 3°), Uranus (fixation on the right)</a:t>
            </a:r>
            <a:br>
              <a:rPr lang="en-GB" dirty="0" smtClean="0">
                <a:latin typeface="Times New Roman" panose="02020603050405020304" pitchFamily="18" charset="0"/>
                <a:ea typeface="Times New Roman" panose="02020603050405020304" pitchFamily="18" charset="0"/>
              </a:rPr>
            </a:br>
            <a:r>
              <a:rPr lang="en-GB" dirty="0" smtClean="0">
                <a:latin typeface="Times New Roman" panose="02020603050405020304" pitchFamily="18" charset="0"/>
                <a:ea typeface="Times New Roman" panose="02020603050405020304" pitchFamily="18" charset="0"/>
              </a:rPr>
              <a:t>and Neptune (28°)</a:t>
            </a:r>
            <a:endParaRPr lang="en-GB" dirty="0"/>
          </a:p>
        </p:txBody>
      </p:sp>
      <p:grpSp>
        <p:nvGrpSpPr>
          <p:cNvPr id="24" name="Skupina 23">
            <a:extLst>
              <a:ext uri="{FF2B5EF4-FFF2-40B4-BE49-F238E27FC236}">
                <a16:creationId xmlns:a16="http://schemas.microsoft.com/office/drawing/2014/main" id="{A4859031-50C8-4269-A2F6-B4EBF85C09F7}"/>
              </a:ext>
            </a:extLst>
          </p:cNvPr>
          <p:cNvGrpSpPr/>
          <p:nvPr/>
        </p:nvGrpSpPr>
        <p:grpSpPr>
          <a:xfrm>
            <a:off x="620670" y="3050111"/>
            <a:ext cx="1507486" cy="2469406"/>
            <a:chOff x="620670" y="3050111"/>
            <a:chExt cx="1507486" cy="2469406"/>
          </a:xfrm>
        </p:grpSpPr>
        <p:pic>
          <p:nvPicPr>
            <p:cNvPr id="21" name="Obrázek 20">
              <a:extLst>
                <a:ext uri="{FF2B5EF4-FFF2-40B4-BE49-F238E27FC236}">
                  <a16:creationId xmlns:a16="http://schemas.microsoft.com/office/drawing/2014/main" id="{6B49C5EF-47E8-490F-AF81-BA04036269BE}"/>
                </a:ext>
              </a:extLst>
            </p:cNvPr>
            <p:cNvPicPr>
              <a:picLocks noChangeAspect="1"/>
            </p:cNvPicPr>
            <p:nvPr/>
          </p:nvPicPr>
          <p:blipFill>
            <a:blip r:embed="rId2"/>
            <a:stretch>
              <a:fillRect/>
            </a:stretch>
          </p:blipFill>
          <p:spPr>
            <a:xfrm>
              <a:off x="620670" y="4777793"/>
              <a:ext cx="881078" cy="741724"/>
            </a:xfrm>
            <a:prstGeom prst="rect">
              <a:avLst/>
            </a:prstGeom>
          </p:spPr>
        </p:pic>
        <p:grpSp>
          <p:nvGrpSpPr>
            <p:cNvPr id="8" name="Skupina 7">
              <a:extLst>
                <a:ext uri="{FF2B5EF4-FFF2-40B4-BE49-F238E27FC236}">
                  <a16:creationId xmlns:a16="http://schemas.microsoft.com/office/drawing/2014/main" id="{93DE8277-74D2-43CF-B8CF-22CAAAF04E60}"/>
                </a:ext>
              </a:extLst>
            </p:cNvPr>
            <p:cNvGrpSpPr/>
            <p:nvPr/>
          </p:nvGrpSpPr>
          <p:grpSpPr>
            <a:xfrm rot="1620000">
              <a:off x="990368" y="3050111"/>
              <a:ext cx="1137788" cy="2088689"/>
              <a:chOff x="8315676" y="1356760"/>
              <a:chExt cx="1800000" cy="3304343"/>
            </a:xfrm>
          </p:grpSpPr>
          <p:pic>
            <p:nvPicPr>
              <p:cNvPr id="22" name="Picture 6" descr="Špejle 30 cm bambus hrocené, 200ks">
                <a:extLst>
                  <a:ext uri="{FF2B5EF4-FFF2-40B4-BE49-F238E27FC236}">
                    <a16:creationId xmlns:a16="http://schemas.microsoft.com/office/drawing/2014/main" id="{7103BA7F-8FC8-42CE-8B1D-EFF156FCCE90}"/>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8669578" y="1356760"/>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interiér, vsedě, oranžová, stůl&#10;&#10;Popis byl vytvořen automaticky">
                <a:extLst>
                  <a:ext uri="{FF2B5EF4-FFF2-40B4-BE49-F238E27FC236}">
                    <a16:creationId xmlns:a16="http://schemas.microsoft.com/office/drawing/2014/main" id="{689C3921-DA23-4274-BEBC-16E0DB02D2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5676" y="1578262"/>
                <a:ext cx="1800000" cy="1800000"/>
              </a:xfrm>
              <a:prstGeom prst="rect">
                <a:avLst/>
              </a:prstGeom>
            </p:spPr>
          </p:pic>
        </p:grpSp>
      </p:grpSp>
      <p:sp>
        <p:nvSpPr>
          <p:cNvPr id="27" name="TextovéPole 26">
            <a:extLst>
              <a:ext uri="{FF2B5EF4-FFF2-40B4-BE49-F238E27FC236}">
                <a16:creationId xmlns:a16="http://schemas.microsoft.com/office/drawing/2014/main" id="{95477569-B312-439F-A50F-74617CD3C446}"/>
              </a:ext>
            </a:extLst>
          </p:cNvPr>
          <p:cNvSpPr txBox="1"/>
          <p:nvPr/>
        </p:nvSpPr>
        <p:spPr>
          <a:xfrm>
            <a:off x="1398638" y="2859660"/>
            <a:ext cx="40491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latin typeface="Calibri"/>
                <a:ea typeface="Calibri"/>
                <a:cs typeface="Calibri"/>
                <a:sym typeface="Calibri"/>
              </a:rPr>
              <a:t>27°</a:t>
            </a: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28" name="Přímá spojnice 27">
            <a:extLst>
              <a:ext uri="{FF2B5EF4-FFF2-40B4-BE49-F238E27FC236}">
                <a16:creationId xmlns:a16="http://schemas.microsoft.com/office/drawing/2014/main" id="{093AE1FA-F381-478A-BA0D-7C6A03D67932}"/>
              </a:ext>
            </a:extLst>
          </p:cNvPr>
          <p:cNvCxnSpPr>
            <a:cxnSpLocks/>
          </p:cNvCxnSpPr>
          <p:nvPr/>
        </p:nvCxnSpPr>
        <p:spPr>
          <a:xfrm flipV="1">
            <a:off x="1078846" y="3228990"/>
            <a:ext cx="0" cy="1956004"/>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20" name="Přímá spojnice se šipkou 19">
            <a:extLst>
              <a:ext uri="{FF2B5EF4-FFF2-40B4-BE49-F238E27FC236}">
                <a16:creationId xmlns:a16="http://schemas.microsoft.com/office/drawing/2014/main" id="{0184D488-1A71-45A6-ADD0-CDD9C108161E}"/>
              </a:ext>
            </a:extLst>
          </p:cNvPr>
          <p:cNvCxnSpPr/>
          <p:nvPr/>
        </p:nvCxnSpPr>
        <p:spPr>
          <a:xfrm>
            <a:off x="1254255" y="2487791"/>
            <a:ext cx="1641345" cy="469801"/>
          </a:xfrm>
          <a:prstGeom prst="straightConnector1">
            <a:avLst/>
          </a:prstGeom>
          <a:noFill/>
          <a:ln w="12700" cap="flat">
            <a:solidFill>
              <a:srgbClr val="5B9BD5"/>
            </a:solidFill>
            <a:prstDash val="solid"/>
            <a:miter lim="800000"/>
            <a:tailEnd type="triangle"/>
          </a:ln>
          <a:effectLst/>
        </p:spPr>
        <p:style>
          <a:lnRef idx="0">
            <a:scrgbClr r="0" g="0" b="0"/>
          </a:lnRef>
          <a:fillRef idx="0">
            <a:scrgbClr r="0" g="0" b="0"/>
          </a:fillRef>
          <a:effectRef idx="0">
            <a:scrgbClr r="0" g="0" b="0"/>
          </a:effectRef>
          <a:fontRef idx="none"/>
        </p:style>
      </p:cxnSp>
      <p:pic>
        <p:nvPicPr>
          <p:cNvPr id="36" name="Picture 6" descr="Špejle 30 cm bambus hrocené, 200ks">
            <a:extLst>
              <a:ext uri="{FF2B5EF4-FFF2-40B4-BE49-F238E27FC236}">
                <a16:creationId xmlns:a16="http://schemas.microsoft.com/office/drawing/2014/main" id="{CEBA72B2-280E-461D-87BC-13F58E24393D}"/>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7559671" y="2194772"/>
            <a:ext cx="688084" cy="2061591"/>
          </a:xfrm>
          <a:prstGeom prst="rect">
            <a:avLst/>
          </a:prstGeom>
          <a:noFill/>
          <a:extLst>
            <a:ext uri="{909E8E84-426E-40DD-AFC4-6F175D3DCCD1}">
              <a14:hiddenFill xmlns:a14="http://schemas.microsoft.com/office/drawing/2010/main">
                <a:solidFill>
                  <a:srgbClr val="FFFFFF"/>
                </a:solidFill>
              </a14:hiddenFill>
            </a:ext>
          </a:extLst>
        </p:spPr>
      </p:pic>
      <p:sp>
        <p:nvSpPr>
          <p:cNvPr id="33" name="TextovéPole 32">
            <a:extLst>
              <a:ext uri="{FF2B5EF4-FFF2-40B4-BE49-F238E27FC236}">
                <a16:creationId xmlns:a16="http://schemas.microsoft.com/office/drawing/2014/main" id="{2345FB7E-20A9-4EE4-B637-92EB68623D78}"/>
              </a:ext>
            </a:extLst>
          </p:cNvPr>
          <p:cNvSpPr txBox="1"/>
          <p:nvPr/>
        </p:nvSpPr>
        <p:spPr>
          <a:xfrm>
            <a:off x="6861497" y="4844660"/>
            <a:ext cx="102688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model</a:t>
            </a:r>
          </a:p>
          <a:p>
            <a:pPr marL="0" marR="0" indent="0" algn="ctr" defTabSz="9144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0000"/>
                </a:solidFill>
                <a:effectLst/>
                <a:uFillTx/>
                <a:latin typeface="Calibri"/>
                <a:ea typeface="Calibri"/>
                <a:cs typeface="Calibri"/>
                <a:sym typeface="Calibri"/>
              </a:rPr>
              <a:t>of Uranus</a:t>
            </a:r>
            <a:endParaRPr kumimoji="0" lang="en-GB" sz="18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38" name="Obdélník 37">
            <a:extLst>
              <a:ext uri="{FF2B5EF4-FFF2-40B4-BE49-F238E27FC236}">
                <a16:creationId xmlns:a16="http://schemas.microsoft.com/office/drawing/2014/main" id="{AC88C196-EAEA-46BC-93A1-1D9093087597}"/>
              </a:ext>
            </a:extLst>
          </p:cNvPr>
          <p:cNvSpPr/>
          <p:nvPr/>
        </p:nvSpPr>
        <p:spPr>
          <a:xfrm>
            <a:off x="7007379" y="3806584"/>
            <a:ext cx="838691" cy="369332"/>
          </a:xfrm>
          <a:prstGeom prst="rect">
            <a:avLst/>
          </a:prstGeom>
        </p:spPr>
        <p:txBody>
          <a:bodyPr wrap="none">
            <a:spAutoFit/>
          </a:bodyPr>
          <a:lstStyle/>
          <a:p>
            <a:r>
              <a:rPr lang="en-GB" dirty="0" smtClean="0">
                <a:latin typeface="Times New Roman" panose="02020603050405020304" pitchFamily="18" charset="0"/>
              </a:rPr>
              <a:t>skewer</a:t>
            </a:r>
            <a:endParaRPr lang="en-GB" dirty="0"/>
          </a:p>
        </p:txBody>
      </p:sp>
      <p:sp>
        <p:nvSpPr>
          <p:cNvPr id="40" name="Obdélník 39">
            <a:extLst>
              <a:ext uri="{FF2B5EF4-FFF2-40B4-BE49-F238E27FC236}">
                <a16:creationId xmlns:a16="http://schemas.microsoft.com/office/drawing/2014/main" id="{E1BCC526-F00D-45EB-8D8C-97600E6A3F40}"/>
              </a:ext>
            </a:extLst>
          </p:cNvPr>
          <p:cNvSpPr/>
          <p:nvPr/>
        </p:nvSpPr>
        <p:spPr>
          <a:xfrm>
            <a:off x="11061554" y="3562531"/>
            <a:ext cx="838691" cy="369332"/>
          </a:xfrm>
          <a:prstGeom prst="rect">
            <a:avLst/>
          </a:prstGeom>
        </p:spPr>
        <p:txBody>
          <a:bodyPr wrap="none">
            <a:spAutoFit/>
          </a:bodyPr>
          <a:lstStyle/>
          <a:p>
            <a:r>
              <a:rPr lang="en-GB" dirty="0" smtClean="0">
                <a:latin typeface="Times New Roman" panose="02020603050405020304" pitchFamily="18" charset="0"/>
              </a:rPr>
              <a:t>skewer</a:t>
            </a:r>
            <a:endParaRPr lang="en-GB" dirty="0"/>
          </a:p>
        </p:txBody>
      </p:sp>
      <p:sp>
        <p:nvSpPr>
          <p:cNvPr id="41" name="Obdélník 40">
            <a:extLst>
              <a:ext uri="{FF2B5EF4-FFF2-40B4-BE49-F238E27FC236}">
                <a16:creationId xmlns:a16="http://schemas.microsoft.com/office/drawing/2014/main" id="{36528977-CAD5-4A21-BA47-5AB2FA2CA987}"/>
              </a:ext>
            </a:extLst>
          </p:cNvPr>
          <p:cNvSpPr/>
          <p:nvPr/>
        </p:nvSpPr>
        <p:spPr>
          <a:xfrm>
            <a:off x="9298636" y="4817091"/>
            <a:ext cx="2544286"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flower arranging material</a:t>
            </a:r>
            <a:endParaRPr lang="en-GB" dirty="0"/>
          </a:p>
        </p:txBody>
      </p:sp>
      <p:pic>
        <p:nvPicPr>
          <p:cNvPr id="31" name="Obrázek 30" descr="Obsah obrázku vzdálené, fotka, vsedě&#10;&#10;Popis byl vytvořen automaticky">
            <a:extLst>
              <a:ext uri="{FF2B5EF4-FFF2-40B4-BE49-F238E27FC236}">
                <a16:creationId xmlns:a16="http://schemas.microsoft.com/office/drawing/2014/main" id="{53B99AE2-B2A1-4D53-A2D4-070318C05E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6777" b="49539"/>
          <a:stretch/>
        </p:blipFill>
        <p:spPr>
          <a:xfrm>
            <a:off x="7825321" y="2699384"/>
            <a:ext cx="182684" cy="489811"/>
          </a:xfrm>
          <a:prstGeom prst="rect">
            <a:avLst/>
          </a:prstGeom>
        </p:spPr>
      </p:pic>
      <p:pic>
        <p:nvPicPr>
          <p:cNvPr id="49" name="Obrázek 48" descr="Obsah obrázku vzdálené, fotka, vsedě&#10;&#10;Popis byl vytvořen automaticky">
            <a:extLst>
              <a:ext uri="{FF2B5EF4-FFF2-40B4-BE49-F238E27FC236}">
                <a16:creationId xmlns:a16="http://schemas.microsoft.com/office/drawing/2014/main" id="{AF90E1C8-8D9A-4310-BC0B-0D2A631DB1A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8743" b="49539"/>
          <a:stretch/>
        </p:blipFill>
        <p:spPr>
          <a:xfrm>
            <a:off x="10970212" y="2750820"/>
            <a:ext cx="182684" cy="461235"/>
          </a:xfrm>
          <a:prstGeom prst="rect">
            <a:avLst/>
          </a:prstGeom>
        </p:spPr>
      </p:pic>
      <p:sp>
        <p:nvSpPr>
          <p:cNvPr id="44" name="Obdélník 43">
            <a:extLst>
              <a:ext uri="{FF2B5EF4-FFF2-40B4-BE49-F238E27FC236}">
                <a16:creationId xmlns:a16="http://schemas.microsoft.com/office/drawing/2014/main" id="{427831C7-5698-486F-AC65-645939BE7837}"/>
              </a:ext>
            </a:extLst>
          </p:cNvPr>
          <p:cNvSpPr/>
          <p:nvPr/>
        </p:nvSpPr>
        <p:spPr>
          <a:xfrm rot="572495">
            <a:off x="10757369" y="2565635"/>
            <a:ext cx="328667" cy="369330"/>
          </a:xfrm>
          <a:prstGeom prst="rect">
            <a:avLst/>
          </a:prstGeom>
          <a:solidFill>
            <a:schemeClr val="bg1">
              <a:lumMod val="50000"/>
            </a:schemeClr>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1" name="Obdélník 50">
            <a:extLst>
              <a:ext uri="{FF2B5EF4-FFF2-40B4-BE49-F238E27FC236}">
                <a16:creationId xmlns:a16="http://schemas.microsoft.com/office/drawing/2014/main" id="{130B2731-9675-42F6-9986-87898E16C4BF}"/>
              </a:ext>
            </a:extLst>
          </p:cNvPr>
          <p:cNvSpPr/>
          <p:nvPr/>
        </p:nvSpPr>
        <p:spPr>
          <a:xfrm rot="20639741">
            <a:off x="7843671" y="2484182"/>
            <a:ext cx="328667" cy="369330"/>
          </a:xfrm>
          <a:prstGeom prst="rect">
            <a:avLst/>
          </a:prstGeom>
          <a:solidFill>
            <a:schemeClr val="bg1">
              <a:lumMod val="50000"/>
            </a:schemeClr>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5" name="Kruh: dutý 44">
            <a:extLst>
              <a:ext uri="{FF2B5EF4-FFF2-40B4-BE49-F238E27FC236}">
                <a16:creationId xmlns:a16="http://schemas.microsoft.com/office/drawing/2014/main" id="{3C72DA6C-051E-4584-82A9-1B8AF82457BD}"/>
              </a:ext>
            </a:extLst>
          </p:cNvPr>
          <p:cNvSpPr/>
          <p:nvPr/>
        </p:nvSpPr>
        <p:spPr>
          <a:xfrm>
            <a:off x="8134397" y="2345673"/>
            <a:ext cx="127000" cy="519348"/>
          </a:xfrm>
          <a:prstGeom prst="donut">
            <a:avLst/>
          </a:prstGeom>
          <a:solidFill>
            <a:schemeClr val="bg1">
              <a:lumMod val="50000"/>
            </a:schemeClr>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3" name="Kruh: dutý 52">
            <a:extLst>
              <a:ext uri="{FF2B5EF4-FFF2-40B4-BE49-F238E27FC236}">
                <a16:creationId xmlns:a16="http://schemas.microsoft.com/office/drawing/2014/main" id="{DAF7A3D8-E8FA-47A4-957C-1258DE0872B8}"/>
              </a:ext>
            </a:extLst>
          </p:cNvPr>
          <p:cNvSpPr/>
          <p:nvPr/>
        </p:nvSpPr>
        <p:spPr>
          <a:xfrm>
            <a:off x="10650771" y="2455403"/>
            <a:ext cx="127000" cy="519348"/>
          </a:xfrm>
          <a:prstGeom prst="donut">
            <a:avLst/>
          </a:prstGeom>
          <a:solidFill>
            <a:schemeClr val="bg1">
              <a:lumMod val="50000"/>
            </a:schemeClr>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54" name="Picture 6" descr="Špejle 30 cm bambus hrocené, 200ks">
            <a:extLst>
              <a:ext uri="{FF2B5EF4-FFF2-40B4-BE49-F238E27FC236}">
                <a16:creationId xmlns:a16="http://schemas.microsoft.com/office/drawing/2014/main" id="{1F3F0224-F158-4A3B-9C73-3682BEFAAB6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t="6116" r="60497"/>
          <a:stretch/>
        </p:blipFill>
        <p:spPr bwMode="auto">
          <a:xfrm rot="4527288">
            <a:off x="8943554" y="1332861"/>
            <a:ext cx="873373" cy="2608613"/>
          </a:xfrm>
          <a:prstGeom prst="rect">
            <a:avLst/>
          </a:prstGeom>
          <a:noFill/>
          <a:extLst>
            <a:ext uri="{909E8E84-426E-40DD-AFC4-6F175D3DCCD1}">
              <a14:hiddenFill xmlns:a14="http://schemas.microsoft.com/office/drawing/2010/main">
                <a:solidFill>
                  <a:srgbClr val="FFFFFF"/>
                </a:solidFill>
              </a14:hiddenFill>
            </a:ext>
          </a:extLst>
        </p:spPr>
      </p:pic>
      <p:sp>
        <p:nvSpPr>
          <p:cNvPr id="55" name="Obdélník 54">
            <a:extLst>
              <a:ext uri="{FF2B5EF4-FFF2-40B4-BE49-F238E27FC236}">
                <a16:creationId xmlns:a16="http://schemas.microsoft.com/office/drawing/2014/main" id="{2FD7D635-3E06-4C3B-8F3E-1EB4A5571ED6}"/>
              </a:ext>
            </a:extLst>
          </p:cNvPr>
          <p:cNvSpPr/>
          <p:nvPr/>
        </p:nvSpPr>
        <p:spPr>
          <a:xfrm>
            <a:off x="11246092" y="2574957"/>
            <a:ext cx="595035" cy="369332"/>
          </a:xfrm>
          <a:prstGeom prst="rect">
            <a:avLst/>
          </a:prstGeom>
        </p:spPr>
        <p:txBody>
          <a:bodyPr wrap="none">
            <a:spAutoFit/>
          </a:bodyPr>
          <a:lstStyle/>
          <a:p>
            <a:r>
              <a:rPr lang="en-GB" dirty="0" smtClean="0">
                <a:latin typeface="Times New Roman" panose="02020603050405020304" pitchFamily="18" charset="0"/>
              </a:rPr>
              <a:t>wire</a:t>
            </a:r>
            <a:endParaRPr lang="en-GB" dirty="0"/>
          </a:p>
        </p:txBody>
      </p:sp>
      <p:sp>
        <p:nvSpPr>
          <p:cNvPr id="56" name="Obdélník 55">
            <a:extLst>
              <a:ext uri="{FF2B5EF4-FFF2-40B4-BE49-F238E27FC236}">
                <a16:creationId xmlns:a16="http://schemas.microsoft.com/office/drawing/2014/main" id="{24BDD812-90D4-42A9-9953-74F0B194A1BD}"/>
              </a:ext>
            </a:extLst>
          </p:cNvPr>
          <p:cNvSpPr/>
          <p:nvPr/>
        </p:nvSpPr>
        <p:spPr>
          <a:xfrm>
            <a:off x="7157820" y="2838935"/>
            <a:ext cx="595035" cy="369332"/>
          </a:xfrm>
          <a:prstGeom prst="rect">
            <a:avLst/>
          </a:prstGeom>
        </p:spPr>
        <p:txBody>
          <a:bodyPr wrap="none">
            <a:spAutoFit/>
          </a:bodyPr>
          <a:lstStyle/>
          <a:p>
            <a:r>
              <a:rPr lang="en-GB" dirty="0" smtClean="0">
                <a:latin typeface="Times New Roman" panose="02020603050405020304" pitchFamily="18" charset="0"/>
              </a:rPr>
              <a:t>wire</a:t>
            </a:r>
            <a:endParaRPr lang="en-GB" dirty="0"/>
          </a:p>
        </p:txBody>
      </p:sp>
      <p:pic>
        <p:nvPicPr>
          <p:cNvPr id="50" name="Obrázek 49">
            <a:extLst>
              <a:ext uri="{FF2B5EF4-FFF2-40B4-BE49-F238E27FC236}">
                <a16:creationId xmlns:a16="http://schemas.microsoft.com/office/drawing/2014/main" id="{19038772-792B-40C9-BF09-C124946F3610}"/>
              </a:ext>
            </a:extLst>
          </p:cNvPr>
          <p:cNvPicPr>
            <a:picLocks noChangeAspect="1"/>
          </p:cNvPicPr>
          <p:nvPr/>
        </p:nvPicPr>
        <p:blipFill>
          <a:blip r:embed="rId14">
            <a:clrChange>
              <a:clrFrom>
                <a:srgbClr val="000000"/>
              </a:clrFrom>
              <a:clrTo>
                <a:srgbClr val="000000">
                  <a:alpha val="0"/>
                </a:srgbClr>
              </a:clrTo>
            </a:clrChange>
          </a:blip>
          <a:stretch>
            <a:fillRect/>
          </a:stretch>
        </p:blipFill>
        <p:spPr>
          <a:xfrm rot="5400000">
            <a:off x="8527280" y="1726701"/>
            <a:ext cx="1800000" cy="1800000"/>
          </a:xfrm>
          <a:prstGeom prst="rect">
            <a:avLst/>
          </a:prstGeom>
        </p:spPr>
      </p:pic>
      <p:sp>
        <p:nvSpPr>
          <p:cNvPr id="46" name="Shape 173"/>
          <p:cNvSpPr/>
          <p:nvPr/>
        </p:nvSpPr>
        <p:spPr>
          <a:xfrm>
            <a:off x="261256" y="920953"/>
            <a:ext cx="11930744"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5a.1.1 Making models of object of Solar system</a:t>
            </a:r>
            <a:endParaRPr lang="en-GB" sz="3200" dirty="0">
              <a:solidFill>
                <a:srgbClr val="002060"/>
              </a:solidFill>
            </a:endParaRPr>
          </a:p>
        </p:txBody>
      </p:sp>
    </p:spTree>
    <p:extLst>
      <p:ext uri="{BB962C8B-B14F-4D97-AF65-F5344CB8AC3E}">
        <p14:creationId xmlns:p14="http://schemas.microsoft.com/office/powerpoint/2010/main" val="19421344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685322"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2236A"/>
                </a:solidFill>
              </a:rPr>
              <a:t>5a.1.2 Model the motion of Earth around Sun</a:t>
            </a:r>
            <a:endParaRPr lang="en-GB" sz="3200" dirty="0">
              <a:solidFill>
                <a:srgbClr val="02236A"/>
              </a:solidFill>
            </a:endParaRPr>
          </a:p>
        </p:txBody>
      </p:sp>
      <p:sp>
        <p:nvSpPr>
          <p:cNvPr id="174" name="Shape 174"/>
          <p:cNvSpPr/>
          <p:nvPr/>
        </p:nvSpPr>
        <p:spPr>
          <a:xfrm>
            <a:off x="261256" y="3574889"/>
            <a:ext cx="11685322"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400" dirty="0" smtClean="0">
                <a:solidFill>
                  <a:srgbClr val="002060"/>
                </a:solidFill>
              </a:rPr>
              <a:t>Models of the Sun and the Earth, or even the model of the Moon, a pin with a coloured round head, a strong light source, a calculator, </a:t>
            </a:r>
            <a:r>
              <a:rPr lang="cs-CZ" sz="2400" dirty="0" err="1" smtClean="0">
                <a:solidFill>
                  <a:srgbClr val="002060"/>
                </a:solidFill>
              </a:rPr>
              <a:t>charts</a:t>
            </a:r>
            <a:endParaRPr lang="en-GB" sz="3200" dirty="0">
              <a:solidFill>
                <a:srgbClr val="002060"/>
              </a:solidFill>
            </a:endParaRPr>
          </a:p>
        </p:txBody>
      </p:sp>
      <p:sp>
        <p:nvSpPr>
          <p:cNvPr id="175" name="Shape 175"/>
          <p:cNvSpPr/>
          <p:nvPr/>
        </p:nvSpPr>
        <p:spPr>
          <a:xfrm>
            <a:off x="261256" y="4486333"/>
            <a:ext cx="11685322"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400" dirty="0" smtClean="0">
                <a:solidFill>
                  <a:srgbClr val="002060"/>
                </a:solidFill>
              </a:rPr>
              <a:t>Understanding the nature of alternating seasons; understanding the nature of the motion of bodies in the solar system; understanding the alternation of day and night.</a:t>
            </a:r>
            <a:endParaRPr lang="en-GB" sz="2400" dirty="0">
              <a:solidFill>
                <a:srgbClr val="002060"/>
              </a:solidFill>
            </a:endParaRPr>
          </a:p>
        </p:txBody>
      </p:sp>
      <p:sp>
        <p:nvSpPr>
          <p:cNvPr id="176" name="Shape 176"/>
          <p:cNvSpPr/>
          <p:nvPr/>
        </p:nvSpPr>
        <p:spPr>
          <a:xfrm>
            <a:off x="261256" y="1581979"/>
            <a:ext cx="11685322"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400" dirty="0" smtClean="0">
                <a:solidFill>
                  <a:srgbClr val="002060"/>
                </a:solidFill>
              </a:rPr>
              <a:t>During the implementation it is necessary to pay attention to the correct direction of the Earth's rotation (from west to east), the correct position of the Earth's rotational axis (the axis does not change with respect to distant stars), the correct distance of the Earth from the Sun (closest in winter, farthest in summer, valid for northern hemisphere).</a:t>
            </a:r>
            <a:endParaRPr lang="en-GB" sz="2800" dirty="0">
              <a:solidFill>
                <a:srgbClr val="002060"/>
              </a:solidFill>
            </a:endParaRPr>
          </a:p>
        </p:txBody>
      </p:sp>
    </p:spTree>
    <p:extLst>
      <p:ext uri="{BB962C8B-B14F-4D97-AF65-F5344CB8AC3E}">
        <p14:creationId xmlns:p14="http://schemas.microsoft.com/office/powerpoint/2010/main" val="264509417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flipH="1">
            <a:off x="1101855" y="2611347"/>
            <a:ext cx="1215873" cy="1469496"/>
          </a:xfrm>
          <a:prstGeom prst="rect">
            <a:avLst/>
          </a:prstGeom>
        </p:spPr>
      </p:pic>
      <p:pic>
        <p:nvPicPr>
          <p:cNvPr id="9" name="image2.jpg">
            <a:extLst>
              <a:ext uri="{FF2B5EF4-FFF2-40B4-BE49-F238E27FC236}">
                <a16:creationId xmlns:a16="http://schemas.microsoft.com/office/drawing/2014/main" id="{E7D86E1B-B265-46BD-8359-07F1416579F2}"/>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2" name="Obdélník 1"/>
          <p:cNvSpPr/>
          <p:nvPr/>
        </p:nvSpPr>
        <p:spPr>
          <a:xfrm>
            <a:off x="1050579" y="1864174"/>
            <a:ext cx="2467342"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models of Sun and Earth</a:t>
            </a:r>
            <a:endParaRPr lang="en-GB" dirty="0"/>
          </a:p>
        </p:txBody>
      </p:sp>
      <p:grpSp>
        <p:nvGrpSpPr>
          <p:cNvPr id="3" name="Skupina 2"/>
          <p:cNvGrpSpPr/>
          <p:nvPr/>
        </p:nvGrpSpPr>
        <p:grpSpPr>
          <a:xfrm>
            <a:off x="416360" y="2420663"/>
            <a:ext cx="1018722" cy="2176609"/>
            <a:chOff x="3575419" y="1560771"/>
            <a:chExt cx="1905000" cy="4070238"/>
          </a:xfrm>
        </p:grpSpPr>
        <p:pic>
          <p:nvPicPr>
            <p:cNvPr id="12" name="Obrázek 11"/>
            <p:cNvPicPr>
              <a:picLocks noChangeAspect="1"/>
            </p:cNvPicPr>
            <p:nvPr/>
          </p:nvPicPr>
          <p:blipFill>
            <a:blip r:embed="rId5"/>
            <a:stretch>
              <a:fillRect/>
            </a:stretch>
          </p:blipFill>
          <p:spPr>
            <a:xfrm>
              <a:off x="3825318" y="4457589"/>
              <a:ext cx="1393881" cy="1173420"/>
            </a:xfrm>
            <a:prstGeom prst="rect">
              <a:avLst/>
            </a:prstGeom>
          </p:spPr>
        </p:pic>
        <p:pic>
          <p:nvPicPr>
            <p:cNvPr id="13" name="Picture 6" descr="Špejle 30 cm bambus hrocené, 200ks"/>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3970825" y="1560771"/>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7">
              <a:clrChange>
                <a:clrFrom>
                  <a:srgbClr val="FFFFFF"/>
                </a:clrFrom>
                <a:clrTo>
                  <a:srgbClr val="FFFFFF">
                    <a:alpha val="0"/>
                  </a:srgbClr>
                </a:clrTo>
              </a:clrChange>
            </a:blip>
            <a:stretch>
              <a:fillRect/>
            </a:stretch>
          </p:blipFill>
          <p:spPr>
            <a:xfrm>
              <a:off x="3575419" y="1917348"/>
              <a:ext cx="1905000" cy="1714500"/>
            </a:xfrm>
            <a:prstGeom prst="rect">
              <a:avLst/>
            </a:prstGeom>
          </p:spPr>
        </p:pic>
      </p:grpSp>
      <p:grpSp>
        <p:nvGrpSpPr>
          <p:cNvPr id="4" name="Skupina 3"/>
          <p:cNvGrpSpPr/>
          <p:nvPr/>
        </p:nvGrpSpPr>
        <p:grpSpPr>
          <a:xfrm>
            <a:off x="2588603" y="2483979"/>
            <a:ext cx="1289014" cy="2113293"/>
            <a:chOff x="8667786" y="2397115"/>
            <a:chExt cx="1919575" cy="3147075"/>
          </a:xfrm>
        </p:grpSpPr>
        <p:pic>
          <p:nvPicPr>
            <p:cNvPr id="11" name="Obrázek 10"/>
            <p:cNvPicPr>
              <a:picLocks noChangeAspect="1"/>
            </p:cNvPicPr>
            <p:nvPr/>
          </p:nvPicPr>
          <p:blipFill>
            <a:blip r:embed="rId5"/>
            <a:stretch>
              <a:fillRect/>
            </a:stretch>
          </p:blipFill>
          <p:spPr>
            <a:xfrm>
              <a:off x="8667786" y="4370770"/>
              <a:ext cx="1393881" cy="1173420"/>
            </a:xfrm>
            <a:prstGeom prst="rect">
              <a:avLst/>
            </a:prstGeom>
          </p:spPr>
        </p:pic>
        <p:grpSp>
          <p:nvGrpSpPr>
            <p:cNvPr id="15" name="Skupina 14"/>
            <p:cNvGrpSpPr/>
            <p:nvPr/>
          </p:nvGrpSpPr>
          <p:grpSpPr>
            <a:xfrm rot="1380000">
              <a:off x="9116944" y="2397115"/>
              <a:ext cx="1470417" cy="2449055"/>
              <a:chOff x="9339769" y="1848847"/>
              <a:chExt cx="1983934" cy="3304343"/>
            </a:xfrm>
          </p:grpSpPr>
          <p:pic>
            <p:nvPicPr>
              <p:cNvPr id="16" name="Picture 6" descr="Špejle 30 cm bambus hrocené, 200ks"/>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9792373" y="1848847"/>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p:cNvPicPr>
                <a:picLocks noChangeAspect="1"/>
              </p:cNvPicPr>
              <p:nvPr/>
            </p:nvPicPr>
            <p:blipFill>
              <a:blip r:embed="rId9">
                <a:clrChange>
                  <a:clrFrom>
                    <a:srgbClr val="000000"/>
                  </a:clrFrom>
                  <a:clrTo>
                    <a:srgbClr val="000000">
                      <a:alpha val="0"/>
                    </a:srgbClr>
                  </a:clrTo>
                </a:clrChange>
              </a:blip>
              <a:stretch>
                <a:fillRect/>
              </a:stretch>
            </p:blipFill>
            <p:spPr>
              <a:xfrm>
                <a:off x="9339769" y="2265777"/>
                <a:ext cx="1983934" cy="1980627"/>
              </a:xfrm>
              <a:prstGeom prst="rect">
                <a:avLst/>
              </a:prstGeom>
            </p:spPr>
          </p:pic>
        </p:grpSp>
      </p:grpSp>
      <p:sp>
        <p:nvSpPr>
          <p:cNvPr id="20" name="Obdélník 19"/>
          <p:cNvSpPr/>
          <p:nvPr/>
        </p:nvSpPr>
        <p:spPr>
          <a:xfrm>
            <a:off x="1262634" y="3901622"/>
            <a:ext cx="1268296" cy="646331"/>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strong</a:t>
            </a:r>
          </a:p>
          <a:p>
            <a:r>
              <a:rPr lang="en-GB" dirty="0" smtClean="0">
                <a:latin typeface="Times New Roman" panose="02020603050405020304" pitchFamily="18" charset="0"/>
              </a:rPr>
              <a:t>light source</a:t>
            </a:r>
            <a:endParaRPr lang="en-GB" dirty="0"/>
          </a:p>
        </p:txBody>
      </p:sp>
      <p:pic>
        <p:nvPicPr>
          <p:cNvPr id="6" name="Obrázek 5"/>
          <p:cNvPicPr>
            <a:picLocks noChangeAspect="1"/>
          </p:cNvPicPr>
          <p:nvPr/>
        </p:nvPicPr>
        <p:blipFill rotWithShape="1">
          <a:blip r:embed="rId10"/>
          <a:srcRect l="63037" t="15630" r="27777" b="15926"/>
          <a:stretch/>
        </p:blipFill>
        <p:spPr>
          <a:xfrm rot="13631068">
            <a:off x="3939865" y="2607415"/>
            <a:ext cx="45719" cy="340680"/>
          </a:xfrm>
          <a:prstGeom prst="rect">
            <a:avLst/>
          </a:prstGeom>
        </p:spPr>
      </p:pic>
      <p:sp>
        <p:nvSpPr>
          <p:cNvPr id="23" name="Obdélník 22"/>
          <p:cNvSpPr/>
          <p:nvPr/>
        </p:nvSpPr>
        <p:spPr>
          <a:xfrm>
            <a:off x="3756615" y="1978169"/>
            <a:ext cx="1653017" cy="646331"/>
          </a:xfrm>
          <a:prstGeom prst="rect">
            <a:avLst/>
          </a:prstGeom>
        </p:spPr>
        <p:txBody>
          <a:bodyPr wrap="none">
            <a:spAutoFit/>
          </a:bodyPr>
          <a:lstStyle/>
          <a:p>
            <a:r>
              <a:rPr lang="cs-CZ" dirty="0" smtClean="0">
                <a:latin typeface="Times New Roman" panose="02020603050405020304" pitchFamily="18" charset="0"/>
                <a:ea typeface="Times New Roman" panose="02020603050405020304" pitchFamily="18" charset="0"/>
              </a:rPr>
              <a:t>pin to spot</a:t>
            </a:r>
          </a:p>
          <a:p>
            <a:r>
              <a:rPr lang="cs-CZ" dirty="0" smtClean="0">
                <a:latin typeface="Times New Roman" panose="02020603050405020304" pitchFamily="18" charset="0"/>
                <a:ea typeface="Times New Roman" panose="02020603050405020304" pitchFamily="18" charset="0"/>
              </a:rPr>
              <a:t>Czech Republic</a:t>
            </a:r>
            <a:endParaRPr lang="cs-CZ" dirty="0"/>
          </a:p>
        </p:txBody>
      </p:sp>
      <p:sp>
        <p:nvSpPr>
          <p:cNvPr id="24" name="Obdélník 23"/>
          <p:cNvSpPr/>
          <p:nvPr/>
        </p:nvSpPr>
        <p:spPr>
          <a:xfrm>
            <a:off x="5497176" y="1689341"/>
            <a:ext cx="6288186" cy="3754874"/>
          </a:xfrm>
          <a:prstGeom prst="rect">
            <a:avLst/>
          </a:prstGeom>
        </p:spPr>
        <p:txBody>
          <a:bodyPr wrap="square">
            <a:spAutoFit/>
          </a:bodyPr>
          <a:lstStyle/>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By rotating Earth demonstrate the alternation of day and night</a:t>
            </a:r>
          </a:p>
          <a:p>
            <a:pPr marL="622300" lvl="8"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Find a place on Earth where day and night do not change.</a:t>
            </a:r>
          </a:p>
          <a:p>
            <a:pPr marL="622300" lvl="8"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Compare the length of the night at the observer's location and at the equator.</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Earth's motion along a circular trajectory</a:t>
            </a:r>
          </a:p>
          <a:p>
            <a:pPr marL="622300" lvl="8"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The situation for the northern hemisphere to be summer, winter, spring.</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Earth's motion along an elliptical trajectory</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Movement even with the Moon</a:t>
            </a:r>
          </a:p>
          <a:p>
            <a:pPr marL="622300" lvl="8"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Situation to make the full moon, new moon, first quarter, last quarter.</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At which latitudes is the sun observed at least once a year to the south (i.e. as in our country)</a:t>
            </a:r>
            <a:endParaRPr lang="en-GB" dirty="0">
              <a:latin typeface="Calibri" panose="020F0502020204030204" pitchFamily="34" charset="0"/>
              <a:cs typeface="Calibri" panose="020F0502020204030204" pitchFamily="34" charset="0"/>
            </a:endParaRPr>
          </a:p>
        </p:txBody>
      </p:sp>
      <p:sp>
        <p:nvSpPr>
          <p:cNvPr id="21" name="Shape 173"/>
          <p:cNvSpPr/>
          <p:nvPr/>
        </p:nvSpPr>
        <p:spPr>
          <a:xfrm>
            <a:off x="261256" y="920953"/>
            <a:ext cx="11685322"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2236A"/>
                </a:solidFill>
              </a:rPr>
              <a:t>5a.1.2 Model the motion of Earth around Sun</a:t>
            </a:r>
            <a:endParaRPr lang="en-GB" sz="3200" dirty="0">
              <a:solidFill>
                <a:srgbClr val="02236A"/>
              </a:solidFill>
            </a:endParaRPr>
          </a:p>
        </p:txBody>
      </p:sp>
    </p:spTree>
    <p:extLst>
      <p:ext uri="{BB962C8B-B14F-4D97-AF65-F5344CB8AC3E}">
        <p14:creationId xmlns:p14="http://schemas.microsoft.com/office/powerpoint/2010/main" val="249348515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5a.1.3 What are </a:t>
            </a:r>
            <a:r>
              <a:rPr lang="en-GB" sz="3200" dirty="0" smtClean="0">
                <a:solidFill>
                  <a:srgbClr val="002060"/>
                </a:solidFill>
              </a:rPr>
              <a:t>distances of planet from Sun</a:t>
            </a:r>
            <a:r>
              <a:rPr lang="en-GB" sz="3200" dirty="0" smtClean="0">
                <a:solidFill>
                  <a:srgbClr val="002060"/>
                </a:solidFill>
              </a:rPr>
              <a:t>?</a:t>
            </a:r>
            <a:endParaRPr lang="en-GB" sz="3200" dirty="0">
              <a:solidFill>
                <a:srgbClr val="02236A"/>
              </a:solidFill>
            </a:endParaRPr>
          </a:p>
        </p:txBody>
      </p:sp>
      <p:sp>
        <p:nvSpPr>
          <p:cNvPr id="174" name="Shape 174"/>
          <p:cNvSpPr/>
          <p:nvPr/>
        </p:nvSpPr>
        <p:spPr>
          <a:xfrm>
            <a:off x="261256" y="3549139"/>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Model of Sun and planets, calculator, chart, chalk</a:t>
            </a:r>
            <a:endParaRPr lang="en-GB" sz="3600" dirty="0">
              <a:solidFill>
                <a:srgbClr val="002060"/>
              </a:solidFill>
            </a:endParaRPr>
          </a:p>
        </p:txBody>
      </p:sp>
      <p:sp>
        <p:nvSpPr>
          <p:cNvPr id="175" name="Shape 175"/>
          <p:cNvSpPr/>
          <p:nvPr/>
        </p:nvSpPr>
        <p:spPr>
          <a:xfrm>
            <a:off x="261256" y="4329220"/>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The pupil will learn to estimate the distances between planets.</a:t>
            </a:r>
            <a:endParaRPr lang="en-GB" sz="2800" dirty="0">
              <a:solidFill>
                <a:srgbClr val="002060"/>
              </a:solidFill>
            </a:endParaRPr>
          </a:p>
        </p:txBody>
      </p:sp>
      <p:sp>
        <p:nvSpPr>
          <p:cNvPr id="176" name="Shape 176"/>
          <p:cNvSpPr/>
          <p:nvPr/>
        </p:nvSpPr>
        <p:spPr>
          <a:xfrm>
            <a:off x="261256" y="1907284"/>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During the implementation, it is necessary to pay attention to the correct scale when choosing the distances of the models of individual planets.</a:t>
            </a:r>
            <a:endParaRPr lang="en-GB" sz="2800" dirty="0">
              <a:solidFill>
                <a:srgbClr val="002060"/>
              </a:solidFill>
            </a:endParaRPr>
          </a:p>
        </p:txBody>
      </p:sp>
    </p:spTree>
    <p:extLst>
      <p:ext uri="{BB962C8B-B14F-4D97-AF65-F5344CB8AC3E}">
        <p14:creationId xmlns:p14="http://schemas.microsoft.com/office/powerpoint/2010/main" val="375192630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2.jpg">
            <a:extLst>
              <a:ext uri="{FF2B5EF4-FFF2-40B4-BE49-F238E27FC236}">
                <a16:creationId xmlns:a16="http://schemas.microsoft.com/office/drawing/2014/main" id="{67DC00D4-5EDA-4398-9BDF-084CD55F4D6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33" name="image1.png">
            <a:extLst>
              <a:ext uri="{FF2B5EF4-FFF2-40B4-BE49-F238E27FC236}">
                <a16:creationId xmlns:a16="http://schemas.microsoft.com/office/drawing/2014/main" id="{FD4AB659-7E47-4BC4-AD2D-C505FE1C6841}"/>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63" name="Shape 63"/>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grpSp>
        <p:nvGrpSpPr>
          <p:cNvPr id="70" name="Group 70"/>
          <p:cNvGrpSpPr/>
          <p:nvPr/>
        </p:nvGrpSpPr>
        <p:grpSpPr>
          <a:xfrm>
            <a:off x="1116521" y="3416575"/>
            <a:ext cx="3795125" cy="1779938"/>
            <a:chOff x="-723654" y="0"/>
            <a:chExt cx="3795123" cy="1779936"/>
          </a:xfrm>
        </p:grpSpPr>
        <p:sp>
          <p:nvSpPr>
            <p:cNvPr id="66" name="Shape 66"/>
            <p:cNvSpPr/>
            <p:nvPr/>
          </p:nvSpPr>
          <p:spPr>
            <a:xfrm>
              <a:off x="-1" y="0"/>
              <a:ext cx="2080590" cy="1768686"/>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a:p>
          </p:txBody>
        </p:sp>
        <p:grpSp>
          <p:nvGrpSpPr>
            <p:cNvPr id="69" name="Group 69"/>
            <p:cNvGrpSpPr/>
            <p:nvPr/>
          </p:nvGrpSpPr>
          <p:grpSpPr>
            <a:xfrm>
              <a:off x="-723654" y="683495"/>
              <a:ext cx="3795123" cy="1096441"/>
              <a:chOff x="-809993" y="347372"/>
              <a:chExt cx="3795121" cy="1096440"/>
            </a:xfrm>
          </p:grpSpPr>
          <p:sp>
            <p:nvSpPr>
              <p:cNvPr id="67" name="Shape 67"/>
              <p:cNvSpPr/>
              <p:nvPr/>
            </p:nvSpPr>
            <p:spPr>
              <a:xfrm>
                <a:off x="-809993" y="347372"/>
                <a:ext cx="3707841" cy="1096440"/>
              </a:xfrm>
              <a:prstGeom prst="rect">
                <a:avLst/>
              </a:prstGeom>
              <a:solidFill>
                <a:srgbClr val="A5A5A5"/>
              </a:solidFill>
              <a:ln w="19050" cap="flat">
                <a:solidFill>
                  <a:srgbClr val="FFFFFF"/>
                </a:solidFill>
                <a:prstDash val="solid"/>
                <a:miter lim="800000"/>
              </a:ln>
              <a:effectLst/>
            </p:spPr>
            <p:txBody>
              <a:bodyPr wrap="square" lIns="0" tIns="0" rIns="0" bIns="0" numCol="1" anchor="ctr">
                <a:noAutofit/>
              </a:bodyPr>
              <a:lstStyle/>
              <a:p>
                <a:pPr lvl="0"/>
                <a:endParaRPr/>
              </a:p>
            </p:txBody>
          </p:sp>
          <p:sp>
            <p:nvSpPr>
              <p:cNvPr id="68" name="Shape 68"/>
              <p:cNvSpPr/>
              <p:nvPr/>
            </p:nvSpPr>
            <p:spPr>
              <a:xfrm>
                <a:off x="-600507" y="547911"/>
                <a:ext cx="3585635" cy="584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US" sz="1900" b="1" dirty="0">
                    <a:solidFill>
                      <a:srgbClr val="0D0D0D"/>
                    </a:solidFill>
                  </a:rPr>
                  <a:t>4. STARS Concept for Astronomy Education Program</a:t>
                </a:r>
              </a:p>
            </p:txBody>
          </p:sp>
        </p:grpSp>
      </p:grpSp>
      <p:grpSp>
        <p:nvGrpSpPr>
          <p:cNvPr id="73" name="Group 73"/>
          <p:cNvGrpSpPr/>
          <p:nvPr/>
        </p:nvGrpSpPr>
        <p:grpSpPr>
          <a:xfrm>
            <a:off x="5338533" y="4051202"/>
            <a:ext cx="4144137" cy="965203"/>
            <a:chOff x="0" y="0"/>
            <a:chExt cx="3830799" cy="965201"/>
          </a:xfrm>
        </p:grpSpPr>
        <p:sp>
          <p:nvSpPr>
            <p:cNvPr id="71" name="Shape 71"/>
            <p:cNvSpPr/>
            <p:nvPr/>
          </p:nvSpPr>
          <p:spPr>
            <a:xfrm>
              <a:off x="0" y="0"/>
              <a:ext cx="1954213" cy="965201"/>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lgn="ctr">
                <a:defRPr sz="1600" b="1"/>
              </a:pPr>
              <a:endParaRPr/>
            </a:p>
          </p:txBody>
        </p:sp>
        <p:sp>
          <p:nvSpPr>
            <p:cNvPr id="72" name="Shape 72"/>
            <p:cNvSpPr/>
            <p:nvPr/>
          </p:nvSpPr>
          <p:spPr>
            <a:xfrm>
              <a:off x="47117" y="303594"/>
              <a:ext cx="3783682" cy="640514"/>
            </a:xfrm>
            <a:prstGeom prst="rect">
              <a:avLst/>
            </a:prstGeom>
            <a:solidFill>
              <a:srgbClr val="ED7D31"/>
            </a:solidFill>
            <a:ln w="12700" cap="flat">
              <a:solidFill>
                <a:srgbClr val="AD5B24"/>
              </a:solidFill>
              <a:prstDash val="solid"/>
              <a:miter lim="800000"/>
            </a:ln>
            <a:effectLst/>
            <a:extLst>
              <a:ext uri="{C572A759-6A51-4108-AA02-DFA0A04FC94B}">
                <ma14:wrappingTextBoxFlag xmlns="" xmlns:ma14="http://schemas.microsoft.com/office/mac/drawingml/2011/main" val="1"/>
              </a:ext>
            </a:extLst>
          </p:spPr>
          <p:txBody>
            <a:bodyPr wrap="square" lIns="180000" tIns="180000" rIns="180000" bIns="180000" numCol="1" anchor="ctr">
              <a:spAutoFit/>
            </a:bodyPr>
            <a:lstStyle>
              <a:lvl1pPr>
                <a:defRPr b="1"/>
              </a:lvl1pPr>
            </a:lstStyle>
            <a:p>
              <a:pPr lvl="0" algn="ctr">
                <a:defRPr b="0"/>
              </a:pPr>
              <a:r>
                <a:rPr lang="en-GB" b="1" dirty="0" smtClean="0"/>
                <a:t>International Online Conference 2020</a:t>
              </a:r>
              <a:endParaRPr lang="en-GB" b="1" dirty="0"/>
            </a:p>
          </p:txBody>
        </p:sp>
      </p:grpSp>
      <p:grpSp>
        <p:nvGrpSpPr>
          <p:cNvPr id="78" name="Group 78"/>
          <p:cNvGrpSpPr/>
          <p:nvPr/>
        </p:nvGrpSpPr>
        <p:grpSpPr>
          <a:xfrm>
            <a:off x="652964" y="1810399"/>
            <a:ext cx="3602726" cy="1880032"/>
            <a:chOff x="-1" y="-1"/>
            <a:chExt cx="3602724" cy="1942344"/>
          </a:xfrm>
        </p:grpSpPr>
        <p:sp>
          <p:nvSpPr>
            <p:cNvPr id="74" name="Shape 74"/>
            <p:cNvSpPr/>
            <p:nvPr/>
          </p:nvSpPr>
          <p:spPr>
            <a:xfrm>
              <a:off x="-1" y="-1"/>
              <a:ext cx="3356336" cy="1463891"/>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sz="1600"/>
              </a:pPr>
              <a:endParaRPr lang="en-GB" dirty="0"/>
            </a:p>
          </p:txBody>
        </p:sp>
        <p:grpSp>
          <p:nvGrpSpPr>
            <p:cNvPr id="77" name="Group 77"/>
            <p:cNvGrpSpPr/>
            <p:nvPr/>
          </p:nvGrpSpPr>
          <p:grpSpPr>
            <a:xfrm>
              <a:off x="71458" y="65366"/>
              <a:ext cx="3531265" cy="1876977"/>
              <a:chOff x="-1" y="0"/>
              <a:chExt cx="3531263" cy="1876975"/>
            </a:xfrm>
          </p:grpSpPr>
          <p:sp>
            <p:nvSpPr>
              <p:cNvPr id="75" name="Shape 75"/>
              <p:cNvSpPr/>
              <p:nvPr/>
            </p:nvSpPr>
            <p:spPr>
              <a:xfrm>
                <a:off x="-1" y="0"/>
                <a:ext cx="3531263" cy="1876975"/>
              </a:xfrm>
              <a:prstGeom prst="rect">
                <a:avLst/>
              </a:prstGeom>
              <a:gradFill flip="none" rotWithShape="1">
                <a:gsLst>
                  <a:gs pos="0">
                    <a:srgbClr val="5F82CB"/>
                  </a:gs>
                  <a:gs pos="50000">
                    <a:srgbClr val="3E70CA"/>
                  </a:gs>
                  <a:gs pos="100000">
                    <a:srgbClr val="2F61BA"/>
                  </a:gs>
                </a:gsLst>
                <a:lin ang="5400000" scaled="0"/>
              </a:gradFill>
              <a:ln w="6350" cap="flat">
                <a:solidFill>
                  <a:srgbClr val="4472C4"/>
                </a:solidFill>
                <a:prstDash val="solid"/>
                <a:miter lim="800000"/>
              </a:ln>
              <a:effectLst/>
            </p:spPr>
            <p:txBody>
              <a:bodyPr wrap="square" lIns="0" tIns="0" rIns="0" bIns="0" numCol="1" anchor="ctr">
                <a:noAutofit/>
              </a:bodyPr>
              <a:lstStyle/>
              <a:p>
                <a:pPr lvl="0"/>
                <a:endParaRPr lang="en-GB" dirty="0"/>
              </a:p>
            </p:txBody>
          </p:sp>
          <p:sp>
            <p:nvSpPr>
              <p:cNvPr id="76" name="Shape 76"/>
              <p:cNvSpPr/>
              <p:nvPr/>
            </p:nvSpPr>
            <p:spPr>
              <a:xfrm>
                <a:off x="177088" y="334331"/>
                <a:ext cx="3177984" cy="12083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GB" sz="1900" b="1" dirty="0" smtClean="0">
                    <a:solidFill>
                      <a:srgbClr val="FFFFFF"/>
                    </a:solidFill>
                  </a:rPr>
                  <a:t>1.</a:t>
                </a:r>
                <a:r>
                  <a:rPr lang="en-GB" sz="1900" dirty="0" smtClean="0">
                    <a:solidFill>
                      <a:srgbClr val="FFFFFF"/>
                    </a:solidFill>
                  </a:rPr>
                  <a:t> </a:t>
                </a:r>
                <a:r>
                  <a:rPr lang="en-GB" sz="1900" b="1" dirty="0" smtClean="0">
                    <a:solidFill>
                      <a:srgbClr val="FFFFFF"/>
                    </a:solidFill>
                  </a:rPr>
                  <a:t>STARS Methodological Handbook for Teachers</a:t>
                </a:r>
                <a:endParaRPr lang="en-GB" sz="1900" dirty="0" smtClean="0">
                  <a:solidFill>
                    <a:srgbClr val="FFFFFF"/>
                  </a:solidFill>
                </a:endParaRPr>
              </a:p>
              <a:p>
                <a:pPr lvl="0"/>
                <a:r>
                  <a:rPr lang="en-GB" sz="1900" dirty="0" smtClean="0">
                    <a:solidFill>
                      <a:srgbClr val="FFFFFF"/>
                    </a:solidFill>
                  </a:rPr>
                  <a:t>ready-to-use resource for teachers</a:t>
                </a:r>
                <a:endParaRPr lang="en-GB" sz="1900" dirty="0">
                  <a:solidFill>
                    <a:srgbClr val="FFFFFF"/>
                  </a:solidFill>
                </a:endParaRPr>
              </a:p>
            </p:txBody>
          </p:sp>
        </p:grpSp>
      </p:grpSp>
      <p:grpSp>
        <p:nvGrpSpPr>
          <p:cNvPr id="83" name="Group 83"/>
          <p:cNvGrpSpPr/>
          <p:nvPr/>
        </p:nvGrpSpPr>
        <p:grpSpPr>
          <a:xfrm>
            <a:off x="8186445" y="2447476"/>
            <a:ext cx="3640417" cy="1768689"/>
            <a:chOff x="-1" y="-2"/>
            <a:chExt cx="3640416" cy="1768687"/>
          </a:xfrm>
        </p:grpSpPr>
        <p:sp>
          <p:nvSpPr>
            <p:cNvPr id="79" name="Shape 79"/>
            <p:cNvSpPr/>
            <p:nvPr/>
          </p:nvSpPr>
          <p:spPr>
            <a:xfrm>
              <a:off x="-1" y="165338"/>
              <a:ext cx="3640416" cy="1438008"/>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a:solidFill>
                    <a:srgbClr val="FFFFFF"/>
                  </a:solidFill>
                </a:defRPr>
              </a:pPr>
              <a:endParaRPr lang="en-GB" dirty="0"/>
            </a:p>
          </p:txBody>
        </p:sp>
        <p:grpSp>
          <p:nvGrpSpPr>
            <p:cNvPr id="82" name="Group 82"/>
            <p:cNvGrpSpPr/>
            <p:nvPr/>
          </p:nvGrpSpPr>
          <p:grpSpPr>
            <a:xfrm>
              <a:off x="70197" y="-2"/>
              <a:ext cx="3500021" cy="1768687"/>
              <a:chOff x="0" y="0"/>
              <a:chExt cx="3500019" cy="1768685"/>
            </a:xfrm>
          </p:grpSpPr>
          <p:sp>
            <p:nvSpPr>
              <p:cNvPr id="80" name="Shape 80"/>
              <p:cNvSpPr/>
              <p:nvPr/>
            </p:nvSpPr>
            <p:spPr>
              <a:xfrm>
                <a:off x="0" y="0"/>
                <a:ext cx="3500019" cy="1768685"/>
              </a:xfrm>
              <a:prstGeom prst="rect">
                <a:avLst/>
              </a:prstGeom>
              <a:gradFill flip="none" rotWithShape="1">
                <a:gsLst>
                  <a:gs pos="0">
                    <a:srgbClr val="FFDB9B"/>
                  </a:gs>
                  <a:gs pos="50000">
                    <a:srgbClr val="FFD58D"/>
                  </a:gs>
                  <a:gs pos="100000">
                    <a:srgbClr val="FFD078"/>
                  </a:gs>
                </a:gsLst>
                <a:lin ang="5400000" scaled="0"/>
              </a:gradFill>
              <a:ln w="6350" cap="flat">
                <a:solidFill>
                  <a:srgbClr val="FFC000"/>
                </a:solidFill>
                <a:prstDash val="solid"/>
                <a:miter lim="800000"/>
              </a:ln>
              <a:effectLst/>
            </p:spPr>
            <p:txBody>
              <a:bodyPr wrap="square" lIns="0" tIns="0" rIns="0" bIns="0" numCol="1" anchor="ctr">
                <a:noAutofit/>
              </a:bodyPr>
              <a:lstStyle/>
              <a:p>
                <a:pPr lvl="0"/>
                <a:endParaRPr lang="en-GB" dirty="0"/>
              </a:p>
            </p:txBody>
          </p:sp>
          <p:sp>
            <p:nvSpPr>
              <p:cNvPr id="81" name="Shape 81"/>
              <p:cNvSpPr/>
              <p:nvPr/>
            </p:nvSpPr>
            <p:spPr>
              <a:xfrm>
                <a:off x="99362" y="299568"/>
                <a:ext cx="3253399" cy="11695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GB" sz="1900" b="1" dirty="0" smtClean="0"/>
                  <a:t>3. STARS Online Platform  </a:t>
                </a:r>
                <a:br>
                  <a:rPr lang="en-GB" sz="1900" b="1" dirty="0" smtClean="0"/>
                </a:br>
                <a:r>
                  <a:rPr lang="en-GB" sz="1900" dirty="0" smtClean="0"/>
                  <a:t>with examples of good practice and opportunities for discussions and exchange</a:t>
                </a:r>
                <a:endParaRPr lang="en-GB" sz="1900" dirty="0"/>
              </a:p>
            </p:txBody>
          </p:sp>
        </p:grpSp>
      </p:grpSp>
      <p:grpSp>
        <p:nvGrpSpPr>
          <p:cNvPr id="88" name="Group 88"/>
          <p:cNvGrpSpPr/>
          <p:nvPr/>
        </p:nvGrpSpPr>
        <p:grpSpPr>
          <a:xfrm>
            <a:off x="4478553" y="2064685"/>
            <a:ext cx="3289671" cy="1856276"/>
            <a:chOff x="-2" y="0"/>
            <a:chExt cx="3289670" cy="1856275"/>
          </a:xfrm>
        </p:grpSpPr>
        <p:sp>
          <p:nvSpPr>
            <p:cNvPr id="84" name="Shape 84"/>
            <p:cNvSpPr/>
            <p:nvPr/>
          </p:nvSpPr>
          <p:spPr>
            <a:xfrm>
              <a:off x="41451" y="0"/>
              <a:ext cx="2576601" cy="1329692"/>
            </a:xfrm>
            <a:prstGeom prst="roundRect">
              <a:avLst>
                <a:gd name="adj" fmla="val 16667"/>
              </a:avLst>
            </a:prstGeom>
            <a:solidFill>
              <a:srgbClr val="FFFFFF"/>
            </a:solidFill>
            <a:ln w="6350" cap="flat">
              <a:solidFill>
                <a:srgbClr val="FFFFFF"/>
              </a:solidFill>
              <a:prstDash val="solid"/>
              <a:miter lim="800000"/>
            </a:ln>
            <a:effectLst/>
          </p:spPr>
          <p:txBody>
            <a:bodyPr wrap="square" lIns="0" tIns="0" rIns="0" bIns="0" numCol="1" anchor="ctr">
              <a:noAutofit/>
            </a:bodyPr>
            <a:lstStyle/>
            <a:p>
              <a:pPr lvl="0">
                <a:defRPr sz="1600"/>
              </a:pPr>
              <a:endParaRPr lang="en-GB" dirty="0"/>
            </a:p>
          </p:txBody>
        </p:sp>
        <p:grpSp>
          <p:nvGrpSpPr>
            <p:cNvPr id="87" name="Group 87"/>
            <p:cNvGrpSpPr/>
            <p:nvPr/>
          </p:nvGrpSpPr>
          <p:grpSpPr>
            <a:xfrm>
              <a:off x="-2" y="73640"/>
              <a:ext cx="3289670" cy="1782635"/>
              <a:chOff x="-1" y="-1"/>
              <a:chExt cx="3289669" cy="1782634"/>
            </a:xfrm>
          </p:grpSpPr>
          <p:sp>
            <p:nvSpPr>
              <p:cNvPr id="85" name="Shape 85"/>
              <p:cNvSpPr/>
              <p:nvPr/>
            </p:nvSpPr>
            <p:spPr>
              <a:xfrm>
                <a:off x="-1" y="-1"/>
                <a:ext cx="3289669" cy="1782634"/>
              </a:xfrm>
              <a:prstGeom prst="rect">
                <a:avLst/>
              </a:prstGeom>
              <a:gradFill flip="none" rotWithShape="1">
                <a:gsLst>
                  <a:gs pos="0">
                    <a:srgbClr val="80B860"/>
                  </a:gs>
                  <a:gs pos="50000">
                    <a:srgbClr val="6FB242"/>
                  </a:gs>
                  <a:gs pos="100000">
                    <a:srgbClr val="61A236"/>
                  </a:gs>
                </a:gsLst>
                <a:lin ang="5400000" scaled="0"/>
              </a:gradFill>
              <a:ln w="6350" cap="flat">
                <a:solidFill>
                  <a:srgbClr val="5B9BD5"/>
                </a:solidFill>
                <a:prstDash val="solid"/>
                <a:miter lim="800000"/>
              </a:ln>
              <a:effectLst>
                <a:outerShdw blurRad="63500" dist="19050" dir="5400000" rotWithShape="0">
                  <a:srgbClr val="000000">
                    <a:alpha val="63000"/>
                  </a:srgbClr>
                </a:outerShdw>
              </a:effectLst>
            </p:spPr>
            <p:txBody>
              <a:bodyPr wrap="square" lIns="0" tIns="0" rIns="0" bIns="0" numCol="1" anchor="ctr">
                <a:noAutofit/>
              </a:bodyPr>
              <a:lstStyle/>
              <a:p>
                <a:pPr lvl="0"/>
                <a:endParaRPr lang="en-GB" dirty="0"/>
              </a:p>
            </p:txBody>
          </p:sp>
          <p:sp>
            <p:nvSpPr>
              <p:cNvPr id="86" name="Shape 86"/>
              <p:cNvSpPr/>
              <p:nvPr/>
            </p:nvSpPr>
            <p:spPr>
              <a:xfrm>
                <a:off x="89364" y="306542"/>
                <a:ext cx="3106095" cy="1169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lang="en-GB" sz="1900" b="1" dirty="0" smtClean="0">
                    <a:solidFill>
                      <a:srgbClr val="040404"/>
                    </a:solidFill>
                  </a:rPr>
                  <a:t>2.</a:t>
                </a:r>
                <a:r>
                  <a:rPr lang="en-GB" sz="1900" dirty="0" smtClean="0">
                    <a:solidFill>
                      <a:srgbClr val="040404"/>
                    </a:solidFill>
                  </a:rPr>
                  <a:t> </a:t>
                </a:r>
                <a:r>
                  <a:rPr lang="en-GB" sz="1900" b="1" dirty="0" smtClean="0"/>
                  <a:t>STARS Training Program </a:t>
                </a:r>
                <a:r>
                  <a:rPr lang="cs-CZ" sz="1900" b="1" dirty="0" smtClean="0"/>
                  <a:t/>
                </a:r>
                <a:br>
                  <a:rPr lang="cs-CZ" sz="1900" b="1" dirty="0" smtClean="0"/>
                </a:br>
                <a:r>
                  <a:rPr lang="en-GB" sz="1900" b="1" dirty="0" smtClean="0"/>
                  <a:t>for Teachers</a:t>
                </a:r>
                <a:endParaRPr lang="en-GB" sz="1900" dirty="0" smtClean="0">
                  <a:solidFill>
                    <a:srgbClr val="FFFFFF"/>
                  </a:solidFill>
                </a:endParaRPr>
              </a:p>
              <a:p>
                <a:pPr lvl="0"/>
                <a:r>
                  <a:rPr lang="en-GB" sz="1900" dirty="0" smtClean="0"/>
                  <a:t>innovative and comprehensive approach</a:t>
                </a:r>
                <a:endParaRPr lang="en-GB" sz="1900" dirty="0"/>
              </a:p>
            </p:txBody>
          </p:sp>
        </p:grpSp>
      </p:grpSp>
      <p:sp>
        <p:nvSpPr>
          <p:cNvPr id="89" name="Shape 89"/>
          <p:cNvSpPr/>
          <p:nvPr/>
        </p:nvSpPr>
        <p:spPr>
          <a:xfrm>
            <a:off x="0" y="958288"/>
            <a:ext cx="12192001"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4400" u="sng">
                <a:solidFill>
                  <a:srgbClr val="002060"/>
                </a:solidFill>
              </a:defRPr>
            </a:lvl1pPr>
          </a:lstStyle>
          <a:p>
            <a:pPr lvl="0" algn="ctr">
              <a:defRPr sz="1800" u="none">
                <a:solidFill>
                  <a:srgbClr val="000000"/>
                </a:solidFill>
              </a:defRPr>
            </a:pPr>
            <a:r>
              <a:rPr lang="en-GB" sz="4400" u="sng" dirty="0" smtClean="0">
                <a:solidFill>
                  <a:srgbClr val="002060"/>
                </a:solidFill>
              </a:rPr>
              <a:t>Project STARS introduction</a:t>
            </a:r>
            <a:endParaRPr lang="en-GB" sz="4400" u="sng" dirty="0">
              <a:solidFill>
                <a:srgbClr val="002060"/>
              </a:solidFill>
            </a:endParaRPr>
          </a:p>
        </p:txBody>
      </p:sp>
      <p:sp>
        <p:nvSpPr>
          <p:cNvPr id="90" name="Shape 90"/>
          <p:cNvSpPr/>
          <p:nvPr/>
        </p:nvSpPr>
        <p:spPr>
          <a:xfrm>
            <a:off x="8828907" y="4977484"/>
            <a:ext cx="3356333" cy="5613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200">
                <a:hlinkClick r:id="rId4"/>
              </a:defRPr>
            </a:lvl1pPr>
          </a:lstStyle>
          <a:p>
            <a:pPr lvl="0">
              <a:defRPr sz="1800"/>
            </a:pPr>
            <a:r>
              <a:rPr sz="3200" dirty="0">
                <a:hlinkClick r:id="rId4"/>
              </a:rPr>
              <a:t>project-stars.com</a:t>
            </a:r>
          </a:p>
        </p:txBody>
      </p:sp>
    </p:spTree>
    <p:extLst>
      <p:ext uri="{BB962C8B-B14F-4D97-AF65-F5344CB8AC3E}">
        <p14:creationId xmlns:p14="http://schemas.microsoft.com/office/powerpoint/2010/main" val="390390364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grpSp>
        <p:nvGrpSpPr>
          <p:cNvPr id="11" name="Skupina 10"/>
          <p:cNvGrpSpPr/>
          <p:nvPr/>
        </p:nvGrpSpPr>
        <p:grpSpPr>
          <a:xfrm>
            <a:off x="744894" y="2022737"/>
            <a:ext cx="1018722" cy="2176609"/>
            <a:chOff x="3575419" y="1560771"/>
            <a:chExt cx="1905000" cy="4070238"/>
          </a:xfrm>
        </p:grpSpPr>
        <p:pic>
          <p:nvPicPr>
            <p:cNvPr id="12" name="Obrázek 11"/>
            <p:cNvPicPr>
              <a:picLocks noChangeAspect="1"/>
            </p:cNvPicPr>
            <p:nvPr/>
          </p:nvPicPr>
          <p:blipFill>
            <a:blip r:embed="rId4"/>
            <a:stretch>
              <a:fillRect/>
            </a:stretch>
          </p:blipFill>
          <p:spPr>
            <a:xfrm>
              <a:off x="3825318" y="4457589"/>
              <a:ext cx="1393881" cy="1173420"/>
            </a:xfrm>
            <a:prstGeom prst="rect">
              <a:avLst/>
            </a:prstGeom>
          </p:spPr>
        </p:pic>
        <p:pic>
          <p:nvPicPr>
            <p:cNvPr id="13" name="Picture 6" descr="Špejle 30 cm bambus hrocené, 200ks"/>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3970825" y="1560771"/>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6">
              <a:clrChange>
                <a:clrFrom>
                  <a:srgbClr val="FFFFFF"/>
                </a:clrFrom>
                <a:clrTo>
                  <a:srgbClr val="FFFFFF">
                    <a:alpha val="0"/>
                  </a:srgbClr>
                </a:clrTo>
              </a:clrChange>
            </a:blip>
            <a:stretch>
              <a:fillRect/>
            </a:stretch>
          </p:blipFill>
          <p:spPr>
            <a:xfrm>
              <a:off x="3575419" y="1917348"/>
              <a:ext cx="1905000" cy="1714500"/>
            </a:xfrm>
            <a:prstGeom prst="rect">
              <a:avLst/>
            </a:prstGeom>
          </p:spPr>
        </p:pic>
      </p:grpSp>
      <p:grpSp>
        <p:nvGrpSpPr>
          <p:cNvPr id="15" name="Skupina 14"/>
          <p:cNvGrpSpPr/>
          <p:nvPr/>
        </p:nvGrpSpPr>
        <p:grpSpPr>
          <a:xfrm>
            <a:off x="1623926" y="2318222"/>
            <a:ext cx="1116576" cy="1830588"/>
            <a:chOff x="8667786" y="2397115"/>
            <a:chExt cx="1919575" cy="3147075"/>
          </a:xfrm>
        </p:grpSpPr>
        <p:pic>
          <p:nvPicPr>
            <p:cNvPr id="16" name="Obrázek 15"/>
            <p:cNvPicPr>
              <a:picLocks noChangeAspect="1"/>
            </p:cNvPicPr>
            <p:nvPr/>
          </p:nvPicPr>
          <p:blipFill>
            <a:blip r:embed="rId4"/>
            <a:stretch>
              <a:fillRect/>
            </a:stretch>
          </p:blipFill>
          <p:spPr>
            <a:xfrm>
              <a:off x="8667786" y="4370770"/>
              <a:ext cx="1393881" cy="1173420"/>
            </a:xfrm>
            <a:prstGeom prst="rect">
              <a:avLst/>
            </a:prstGeom>
          </p:spPr>
        </p:pic>
        <p:grpSp>
          <p:nvGrpSpPr>
            <p:cNvPr id="17" name="Skupina 16"/>
            <p:cNvGrpSpPr/>
            <p:nvPr/>
          </p:nvGrpSpPr>
          <p:grpSpPr>
            <a:xfrm rot="1380000">
              <a:off x="9116944" y="2397115"/>
              <a:ext cx="1470417" cy="2449055"/>
              <a:chOff x="9339769" y="1848847"/>
              <a:chExt cx="1983934" cy="3304343"/>
            </a:xfrm>
          </p:grpSpPr>
          <p:pic>
            <p:nvPicPr>
              <p:cNvPr id="18" name="Picture 6" descr="Špejle 30 cm bambus hrocené, 200ks"/>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9792373" y="1848847"/>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p:cNvPicPr>
                <a:picLocks noChangeAspect="1"/>
              </p:cNvPicPr>
              <p:nvPr/>
            </p:nvPicPr>
            <p:blipFill>
              <a:blip r:embed="rId8">
                <a:clrChange>
                  <a:clrFrom>
                    <a:srgbClr val="000000"/>
                  </a:clrFrom>
                  <a:clrTo>
                    <a:srgbClr val="000000">
                      <a:alpha val="0"/>
                    </a:srgbClr>
                  </a:clrTo>
                </a:clrChange>
              </a:blip>
              <a:stretch>
                <a:fillRect/>
              </a:stretch>
            </p:blipFill>
            <p:spPr>
              <a:xfrm>
                <a:off x="9339769" y="2265777"/>
                <a:ext cx="1983934" cy="1980627"/>
              </a:xfrm>
              <a:prstGeom prst="rect">
                <a:avLst/>
              </a:prstGeom>
            </p:spPr>
          </p:pic>
        </p:grpSp>
      </p:grpSp>
      <p:sp>
        <p:nvSpPr>
          <p:cNvPr id="29" name="Obdélník 28"/>
          <p:cNvSpPr/>
          <p:nvPr/>
        </p:nvSpPr>
        <p:spPr>
          <a:xfrm>
            <a:off x="480791" y="4285499"/>
            <a:ext cx="2525050" cy="646331"/>
          </a:xfrm>
          <a:prstGeom prst="rect">
            <a:avLst/>
          </a:prstGeom>
        </p:spPr>
        <p:txBody>
          <a:bodyPr wrap="none">
            <a:spAutoFit/>
          </a:bodyPr>
          <a:lstStyle/>
          <a:p>
            <a:pPr algn="ctr"/>
            <a:r>
              <a:rPr lang="en-GB" dirty="0" smtClean="0">
                <a:latin typeface="Times New Roman" panose="02020603050405020304" pitchFamily="18" charset="0"/>
                <a:ea typeface="Times New Roman" panose="02020603050405020304" pitchFamily="18" charset="0"/>
              </a:rPr>
              <a:t>models of Sun and Earth </a:t>
            </a:r>
          </a:p>
          <a:p>
            <a:pPr algn="ctr"/>
            <a:r>
              <a:rPr lang="en-GB" dirty="0" smtClean="0">
                <a:latin typeface="Times New Roman" panose="02020603050405020304" pitchFamily="18" charset="0"/>
                <a:ea typeface="Times New Roman" panose="02020603050405020304" pitchFamily="18" charset="0"/>
              </a:rPr>
              <a:t>are touching</a:t>
            </a:r>
            <a:endParaRPr lang="en-GB" dirty="0"/>
          </a:p>
        </p:txBody>
      </p:sp>
      <p:sp>
        <p:nvSpPr>
          <p:cNvPr id="30" name="Obdélník 29"/>
          <p:cNvSpPr/>
          <p:nvPr/>
        </p:nvSpPr>
        <p:spPr>
          <a:xfrm>
            <a:off x="2999117" y="2498835"/>
            <a:ext cx="2320590" cy="923330"/>
          </a:xfrm>
          <a:prstGeom prst="rect">
            <a:avLst/>
          </a:prstGeom>
        </p:spPr>
        <p:txBody>
          <a:bodyPr wrap="square">
            <a:spAutoFit/>
          </a:bodyPr>
          <a:lstStyle/>
          <a:p>
            <a:pPr algn="ctr"/>
            <a:r>
              <a:rPr lang="en-GB" dirty="0" smtClean="0">
                <a:latin typeface="Times New Roman" panose="02020603050405020304" pitchFamily="18" charset="0"/>
                <a:ea typeface="Times New Roman" panose="02020603050405020304" pitchFamily="18" charset="0"/>
              </a:rPr>
              <a:t>place models of Mars, Jupiter, Saturn to the correct scale</a:t>
            </a:r>
            <a:endParaRPr lang="en-GB" dirty="0"/>
          </a:p>
        </p:txBody>
      </p:sp>
      <p:grpSp>
        <p:nvGrpSpPr>
          <p:cNvPr id="31" name="Skupina 30"/>
          <p:cNvGrpSpPr/>
          <p:nvPr/>
        </p:nvGrpSpPr>
        <p:grpSpPr>
          <a:xfrm>
            <a:off x="6570042" y="2041966"/>
            <a:ext cx="1018722" cy="2176609"/>
            <a:chOff x="3575419" y="1560771"/>
            <a:chExt cx="1905000" cy="4070238"/>
          </a:xfrm>
        </p:grpSpPr>
        <p:pic>
          <p:nvPicPr>
            <p:cNvPr id="32" name="Obrázek 31"/>
            <p:cNvPicPr>
              <a:picLocks noChangeAspect="1"/>
            </p:cNvPicPr>
            <p:nvPr/>
          </p:nvPicPr>
          <p:blipFill>
            <a:blip r:embed="rId4"/>
            <a:stretch>
              <a:fillRect/>
            </a:stretch>
          </p:blipFill>
          <p:spPr>
            <a:xfrm>
              <a:off x="3825318" y="4457589"/>
              <a:ext cx="1393881" cy="1173420"/>
            </a:xfrm>
            <a:prstGeom prst="rect">
              <a:avLst/>
            </a:prstGeom>
          </p:spPr>
        </p:pic>
        <p:pic>
          <p:nvPicPr>
            <p:cNvPr id="33" name="Picture 6" descr="Špejle 30 cm bambus hrocené, 200ks"/>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780000">
              <a:off x="3970825" y="1560771"/>
              <a:ext cx="1102869" cy="3304343"/>
            </a:xfrm>
            <a:prstGeom prst="rect">
              <a:avLst/>
            </a:prstGeom>
            <a:noFill/>
            <a:extLst>
              <a:ext uri="{909E8E84-426E-40DD-AFC4-6F175D3DCCD1}">
                <a14:hiddenFill xmlns:a14="http://schemas.microsoft.com/office/drawing/2010/main">
                  <a:solidFill>
                    <a:srgbClr val="FFFFFF"/>
                  </a:solidFill>
                </a14:hiddenFill>
              </a:ext>
            </a:extLst>
          </p:spPr>
        </p:pic>
        <p:pic>
          <p:nvPicPr>
            <p:cNvPr id="34" name="Obrázek 33"/>
            <p:cNvPicPr>
              <a:picLocks noChangeAspect="1"/>
            </p:cNvPicPr>
            <p:nvPr/>
          </p:nvPicPr>
          <p:blipFill>
            <a:blip r:embed="rId6">
              <a:clrChange>
                <a:clrFrom>
                  <a:srgbClr val="FFFFFF"/>
                </a:clrFrom>
                <a:clrTo>
                  <a:srgbClr val="FFFFFF">
                    <a:alpha val="0"/>
                  </a:srgbClr>
                </a:clrTo>
              </a:clrChange>
            </a:blip>
            <a:stretch>
              <a:fillRect/>
            </a:stretch>
          </p:blipFill>
          <p:spPr>
            <a:xfrm>
              <a:off x="3575419" y="1917348"/>
              <a:ext cx="1905000" cy="1714500"/>
            </a:xfrm>
            <a:prstGeom prst="rect">
              <a:avLst/>
            </a:prstGeom>
          </p:spPr>
        </p:pic>
      </p:grpSp>
      <p:cxnSp>
        <p:nvCxnSpPr>
          <p:cNvPr id="3" name="Přímá spojnice 2"/>
          <p:cNvCxnSpPr/>
          <p:nvPr/>
        </p:nvCxnSpPr>
        <p:spPr>
          <a:xfrm>
            <a:off x="6703679" y="4218575"/>
            <a:ext cx="5189805" cy="0"/>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sp>
        <p:nvSpPr>
          <p:cNvPr id="40" name="Obdélník 39"/>
          <p:cNvSpPr/>
          <p:nvPr/>
        </p:nvSpPr>
        <p:spPr>
          <a:xfrm>
            <a:off x="7058228" y="4596741"/>
            <a:ext cx="4480715" cy="369332"/>
          </a:xfrm>
          <a:prstGeom prst="rect">
            <a:avLst/>
          </a:prstGeom>
        </p:spPr>
        <p:txBody>
          <a:bodyPr wrap="none">
            <a:spAutoFit/>
          </a:bodyPr>
          <a:lstStyle/>
          <a:p>
            <a:pPr algn="ctr"/>
            <a:r>
              <a:rPr lang="en-GB" dirty="0" smtClean="0">
                <a:latin typeface="Times New Roman" panose="02020603050405020304" pitchFamily="18" charset="0"/>
                <a:ea typeface="Times New Roman" panose="02020603050405020304" pitchFamily="18" charset="0"/>
              </a:rPr>
              <a:t>model</a:t>
            </a:r>
            <a:r>
              <a:rPr lang="cs-CZ" dirty="0" smtClean="0">
                <a:latin typeface="Times New Roman" panose="02020603050405020304" pitchFamily="18" charset="0"/>
                <a:ea typeface="Times New Roman" panose="02020603050405020304" pitchFamily="18" charset="0"/>
              </a:rPr>
              <a:t>s</a:t>
            </a:r>
            <a:r>
              <a:rPr lang="en-GB" dirty="0" smtClean="0">
                <a:latin typeface="Times New Roman" panose="02020603050405020304" pitchFamily="18" charset="0"/>
                <a:ea typeface="Times New Roman" panose="02020603050405020304" pitchFamily="18" charset="0"/>
              </a:rPr>
              <a:t> of Sun and Mars on the edge of a table</a:t>
            </a:r>
            <a:endParaRPr lang="en-GB" dirty="0">
              <a:latin typeface="Times New Roman" panose="02020603050405020304" pitchFamily="18" charset="0"/>
              <a:ea typeface="Times New Roman" panose="02020603050405020304" pitchFamily="18" charset="0"/>
            </a:endParaRPr>
          </a:p>
        </p:txBody>
      </p:sp>
      <p:sp>
        <p:nvSpPr>
          <p:cNvPr id="41" name="Obdélník 40"/>
          <p:cNvSpPr/>
          <p:nvPr/>
        </p:nvSpPr>
        <p:spPr>
          <a:xfrm>
            <a:off x="7132322" y="4193783"/>
            <a:ext cx="633507" cy="369332"/>
          </a:xfrm>
          <a:prstGeom prst="rect">
            <a:avLst/>
          </a:prstGeom>
        </p:spPr>
        <p:txBody>
          <a:bodyPr wrap="none">
            <a:spAutoFit/>
          </a:bodyPr>
          <a:lstStyle/>
          <a:p>
            <a:pPr algn="ctr"/>
            <a:r>
              <a:rPr lang="cs-CZ" dirty="0" smtClean="0">
                <a:latin typeface="Times New Roman" panose="02020603050405020304" pitchFamily="18" charset="0"/>
                <a:ea typeface="Times New Roman" panose="02020603050405020304" pitchFamily="18" charset="0"/>
              </a:rPr>
              <a:t>table</a:t>
            </a:r>
            <a:endParaRPr lang="cs-CZ" dirty="0"/>
          </a:p>
        </p:txBody>
      </p:sp>
      <p:sp>
        <p:nvSpPr>
          <p:cNvPr id="42" name="Obdélník 41"/>
          <p:cNvSpPr/>
          <p:nvPr/>
        </p:nvSpPr>
        <p:spPr>
          <a:xfrm>
            <a:off x="7889712" y="2722981"/>
            <a:ext cx="2682731" cy="923330"/>
          </a:xfrm>
          <a:prstGeom prst="rect">
            <a:avLst/>
          </a:prstGeom>
        </p:spPr>
        <p:txBody>
          <a:bodyPr wrap="square">
            <a:spAutoFit/>
          </a:bodyPr>
          <a:lstStyle/>
          <a:p>
            <a:pPr algn="ctr"/>
            <a:r>
              <a:rPr lang="en-GB" dirty="0" smtClean="0">
                <a:latin typeface="Times New Roman" panose="02020603050405020304" pitchFamily="18" charset="0"/>
                <a:ea typeface="Times New Roman" panose="02020603050405020304" pitchFamily="18" charset="0"/>
              </a:rPr>
              <a:t>place models of Mercury, Venus and Eart</a:t>
            </a:r>
            <a:r>
              <a:rPr lang="en-GB" dirty="0" smtClean="0">
                <a:latin typeface="Times New Roman" panose="02020603050405020304" pitchFamily="18" charset="0"/>
                <a:ea typeface="Times New Roman" panose="02020603050405020304" pitchFamily="18" charset="0"/>
              </a:rPr>
              <a:t>h to correct scale</a:t>
            </a:r>
            <a:endParaRPr lang="en-GB" dirty="0"/>
          </a:p>
        </p:txBody>
      </p:sp>
      <p:grpSp>
        <p:nvGrpSpPr>
          <p:cNvPr id="7" name="Skupina 6"/>
          <p:cNvGrpSpPr/>
          <p:nvPr/>
        </p:nvGrpSpPr>
        <p:grpSpPr>
          <a:xfrm>
            <a:off x="10888887" y="2380588"/>
            <a:ext cx="1207545" cy="1828555"/>
            <a:chOff x="10888887" y="2380588"/>
            <a:chExt cx="1207545" cy="1828555"/>
          </a:xfrm>
        </p:grpSpPr>
        <p:pic>
          <p:nvPicPr>
            <p:cNvPr id="36" name="Obrázek 35"/>
            <p:cNvPicPr>
              <a:picLocks noChangeAspect="1"/>
            </p:cNvPicPr>
            <p:nvPr/>
          </p:nvPicPr>
          <p:blipFill>
            <a:blip r:embed="rId4"/>
            <a:stretch>
              <a:fillRect/>
            </a:stretch>
          </p:blipFill>
          <p:spPr>
            <a:xfrm>
              <a:off x="10888887" y="3526589"/>
              <a:ext cx="810791" cy="682554"/>
            </a:xfrm>
            <a:prstGeom prst="rect">
              <a:avLst/>
            </a:prstGeom>
          </p:spPr>
        </p:pic>
        <p:pic>
          <p:nvPicPr>
            <p:cNvPr id="38" name="Picture 6" descr="Špejle 30 cm bambus hrocené, 200ks"/>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11160000">
              <a:off x="11344865" y="2380588"/>
              <a:ext cx="475467" cy="14245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9">
              <a:clrChange>
                <a:clrFrom>
                  <a:srgbClr val="000000"/>
                </a:clrFrom>
                <a:clrTo>
                  <a:srgbClr val="000000">
                    <a:alpha val="0"/>
                  </a:srgbClr>
                </a:clrTo>
              </a:clrChange>
            </a:blip>
            <a:stretch>
              <a:fillRect/>
            </a:stretch>
          </p:blipFill>
          <p:spPr>
            <a:xfrm rot="1380000">
              <a:off x="11068765" y="2523462"/>
              <a:ext cx="1027667" cy="1025277"/>
            </a:xfrm>
            <a:prstGeom prst="rect">
              <a:avLst/>
            </a:prstGeom>
          </p:spPr>
        </p:pic>
      </p:grpSp>
      <p:sp>
        <p:nvSpPr>
          <p:cNvPr id="35"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5a.1.3 What are </a:t>
            </a:r>
            <a:r>
              <a:rPr lang="en-GB" sz="3200" dirty="0" smtClean="0">
                <a:solidFill>
                  <a:srgbClr val="002060"/>
                </a:solidFill>
              </a:rPr>
              <a:t>distances of planet from Sun</a:t>
            </a:r>
            <a:r>
              <a:rPr lang="en-GB" sz="3200" dirty="0" smtClean="0">
                <a:solidFill>
                  <a:srgbClr val="002060"/>
                </a:solidFill>
              </a:rPr>
              <a:t>?</a:t>
            </a:r>
            <a:endParaRPr lang="en-GB" sz="3200" dirty="0">
              <a:solidFill>
                <a:srgbClr val="02236A"/>
              </a:solidFill>
            </a:endParaRPr>
          </a:p>
        </p:txBody>
      </p:sp>
    </p:spTree>
    <p:extLst>
      <p:ext uri="{BB962C8B-B14F-4D97-AF65-F5344CB8AC3E}">
        <p14:creationId xmlns:p14="http://schemas.microsoft.com/office/powerpoint/2010/main" val="328786158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5a.1.4 Task V: Earth from Mars</a:t>
            </a:r>
            <a:endParaRPr lang="en-GB" sz="3200" dirty="0">
              <a:solidFill>
                <a:srgbClr val="02236A"/>
              </a:solidFill>
            </a:endParaRPr>
          </a:p>
        </p:txBody>
      </p:sp>
      <p:sp>
        <p:nvSpPr>
          <p:cNvPr id="174" name="Shape 174"/>
          <p:cNvSpPr/>
          <p:nvPr/>
        </p:nvSpPr>
        <p:spPr>
          <a:xfrm>
            <a:off x="261256" y="3383087"/>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Ca</a:t>
            </a:r>
            <a:r>
              <a:rPr lang="en-GB" sz="2800" dirty="0" smtClean="0">
                <a:solidFill>
                  <a:srgbClr val="002060"/>
                </a:solidFill>
              </a:rPr>
              <a:t>lculator</a:t>
            </a:r>
            <a:endParaRPr lang="en-GB" sz="3600" dirty="0">
              <a:solidFill>
                <a:srgbClr val="002060"/>
              </a:solidFill>
            </a:endParaRPr>
          </a:p>
        </p:txBody>
      </p:sp>
      <p:sp>
        <p:nvSpPr>
          <p:cNvPr id="175" name="Shape 175"/>
          <p:cNvSpPr/>
          <p:nvPr/>
        </p:nvSpPr>
        <p:spPr>
          <a:xfrm>
            <a:off x="261256" y="4029418"/>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 will use trigonometric functions and 3rd Kepler's law to calculate the angular distance of the Earth from the Sun when observing from Mars.</a:t>
            </a:r>
            <a:endParaRPr lang="en-GB" sz="2800" dirty="0">
              <a:solidFill>
                <a:srgbClr val="002060"/>
              </a:solidFill>
            </a:endParaRPr>
          </a:p>
        </p:txBody>
      </p:sp>
      <p:sp>
        <p:nvSpPr>
          <p:cNvPr id="176" name="Shape 176"/>
          <p:cNvSpPr/>
          <p:nvPr/>
        </p:nvSpPr>
        <p:spPr>
          <a:xfrm>
            <a:off x="261256" y="1852190"/>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problem is focused on the mutual position of objects in the solar system, maximum elongation. The change from task II is that we are observing from Mars.</a:t>
            </a:r>
            <a:endParaRPr lang="en-GB" sz="2800" dirty="0">
              <a:solidFill>
                <a:srgbClr val="002060"/>
              </a:solidFill>
            </a:endParaRPr>
          </a:p>
        </p:txBody>
      </p:sp>
    </p:spTree>
    <p:extLst>
      <p:ext uri="{BB962C8B-B14F-4D97-AF65-F5344CB8AC3E}">
        <p14:creationId xmlns:p14="http://schemas.microsoft.com/office/powerpoint/2010/main" val="126829383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1" name="obrázek 3" descr="C:\Users\Libor\Downloads\aspekty – kopie.png"/>
          <p:cNvPicPr/>
          <p:nvPr/>
        </p:nvPicPr>
        <p:blipFill rotWithShape="1">
          <a:blip r:embed="rId4" cstate="print"/>
          <a:srcRect t="3164"/>
          <a:stretch/>
        </p:blipFill>
        <p:spPr bwMode="auto">
          <a:xfrm>
            <a:off x="485140" y="1843314"/>
            <a:ext cx="3820160" cy="3637370"/>
          </a:xfrm>
          <a:prstGeom prst="rect">
            <a:avLst/>
          </a:prstGeom>
          <a:noFill/>
          <a:ln w="9525">
            <a:noFill/>
            <a:miter lim="800000"/>
            <a:headEnd/>
            <a:tailEnd/>
          </a:ln>
        </p:spPr>
      </p:pic>
      <p:sp>
        <p:nvSpPr>
          <p:cNvPr id="2" name="TextovéPole 1"/>
          <p:cNvSpPr txBox="1"/>
          <p:nvPr/>
        </p:nvSpPr>
        <p:spPr>
          <a:xfrm>
            <a:off x="1526068" y="1613009"/>
            <a:ext cx="163442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200" b="0" i="0" u="none" strike="noStrike" cap="none" spc="0" normalizeH="0" baseline="0" dirty="0" smtClean="0">
                <a:ln>
                  <a:noFill/>
                </a:ln>
                <a:solidFill>
                  <a:srgbClr val="000000"/>
                </a:solidFill>
                <a:effectLst/>
                <a:uFillTx/>
                <a:sym typeface="Calibri"/>
              </a:rPr>
              <a:t>Direction of Earth</a:t>
            </a:r>
            <a:r>
              <a:rPr lang="en-GB" sz="1200" dirty="0" smtClean="0">
                <a:solidFill>
                  <a:srgbClr val="000000"/>
                </a:solidFill>
              </a:rPr>
              <a:t>‘s orbit</a:t>
            </a:r>
            <a:endParaRPr kumimoji="0" lang="en-GB" sz="1200" b="0" i="0" u="none" strike="noStrike" cap="none" spc="0" normalizeH="0" baseline="0" dirty="0">
              <a:ln>
                <a:noFill/>
              </a:ln>
              <a:solidFill>
                <a:srgbClr val="000000"/>
              </a:solidFill>
              <a:effectLst/>
              <a:uFillTx/>
              <a:sym typeface="Calibri"/>
            </a:endParaRPr>
          </a:p>
        </p:txBody>
      </p:sp>
      <p:sp>
        <p:nvSpPr>
          <p:cNvPr id="4" name="TextovéPole 3"/>
          <p:cNvSpPr txBox="1"/>
          <p:nvPr/>
        </p:nvSpPr>
        <p:spPr>
          <a:xfrm>
            <a:off x="4140200" y="1825436"/>
            <a:ext cx="248080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800" b="0" i="1" u="none" strike="noStrike" cap="none" spc="0" normalizeH="0" baseline="0" dirty="0" smtClean="0">
                <a:ln>
                  <a:noFill/>
                </a:ln>
                <a:solidFill>
                  <a:srgbClr val="000000"/>
                </a:solidFill>
                <a:effectLst/>
                <a:uFillTx/>
                <a:sym typeface="Calibri"/>
              </a:rPr>
              <a:t>T</a:t>
            </a:r>
            <a:r>
              <a:rPr kumimoji="0" lang="en-GB" sz="1800" b="0" u="none" strike="noStrike" cap="none" spc="0" normalizeH="0" baseline="-25000" dirty="0" smtClean="0">
                <a:ln>
                  <a:noFill/>
                </a:ln>
                <a:solidFill>
                  <a:srgbClr val="000000"/>
                </a:solidFill>
                <a:effectLst/>
                <a:uFillTx/>
                <a:sym typeface="Calibri"/>
              </a:rPr>
              <a:t>M</a:t>
            </a:r>
            <a:r>
              <a:rPr kumimoji="0" lang="en-GB" sz="1800" b="0" i="0" u="none" strike="noStrike" cap="none" spc="0" normalizeH="0" dirty="0" smtClean="0">
                <a:ln>
                  <a:noFill/>
                </a:ln>
                <a:solidFill>
                  <a:srgbClr val="000000"/>
                </a:solidFill>
                <a:effectLst/>
                <a:uFillTx/>
                <a:sym typeface="Calibri"/>
              </a:rPr>
              <a:t> = 687 days ~ 1.88 </a:t>
            </a:r>
            <a:r>
              <a:rPr lang="en-GB" dirty="0" smtClean="0">
                <a:solidFill>
                  <a:srgbClr val="000000"/>
                </a:solidFill>
              </a:rPr>
              <a:t>year</a:t>
            </a:r>
            <a:endParaRPr kumimoji="0" lang="en-GB" sz="1800" b="0" i="0" u="none" strike="noStrike" cap="none" spc="0" normalizeH="0" baseline="0" dirty="0">
              <a:ln>
                <a:noFill/>
              </a:ln>
              <a:solidFill>
                <a:srgbClr val="000000"/>
              </a:solidFill>
              <a:effectLst/>
              <a:uFillTx/>
              <a:sym typeface="Calibri"/>
            </a:endParaRPr>
          </a:p>
        </p:txBody>
      </p:sp>
      <p:pic>
        <p:nvPicPr>
          <p:cNvPr id="5" name="Obrázek 4"/>
          <p:cNvPicPr>
            <a:picLocks noChangeAspect="1"/>
          </p:cNvPicPr>
          <p:nvPr/>
        </p:nvPicPr>
        <p:blipFill rotWithShape="1">
          <a:blip r:embed="rId5"/>
          <a:srcRect l="34441" r="35063"/>
          <a:stretch/>
        </p:blipFill>
        <p:spPr>
          <a:xfrm>
            <a:off x="4225719" y="2347686"/>
            <a:ext cx="2240255" cy="522204"/>
          </a:xfrm>
          <a:prstGeom prst="rect">
            <a:avLst/>
          </a:prstGeom>
        </p:spPr>
      </p:pic>
      <mc:AlternateContent xmlns:mc="http://schemas.openxmlformats.org/markup-compatibility/2006" xmlns:a14="http://schemas.microsoft.com/office/drawing/2010/main">
        <mc:Choice Requires="a14">
          <p:sp>
            <p:nvSpPr>
              <p:cNvPr id="6" name="Obdélník 5"/>
              <p:cNvSpPr/>
              <p:nvPr/>
            </p:nvSpPr>
            <p:spPr>
              <a:xfrm>
                <a:off x="4585537" y="3844617"/>
                <a:ext cx="2448684" cy="6120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s-CZ" i="1" smtClean="0">
                              <a:latin typeface="Cambria Math" panose="02040503050406030204" pitchFamily="18" charset="0"/>
                            </a:rPr>
                          </m:ctrlPr>
                        </m:funcPr>
                        <m:fName>
                          <m:r>
                            <m:rPr>
                              <m:sty m:val="p"/>
                            </m:rPr>
                            <a:rPr lang="cs-CZ">
                              <a:latin typeface="Cambria Math" panose="02040503050406030204" pitchFamily="18" charset="0"/>
                            </a:rPr>
                            <m:t>sin</m:t>
                          </m:r>
                        </m:fName>
                        <m:e>
                          <m:r>
                            <a:rPr lang="cs-CZ" i="1">
                              <a:latin typeface="Cambria Math" panose="02040503050406030204" pitchFamily="18" charset="0"/>
                            </a:rPr>
                            <m:t>𝜃</m:t>
                          </m:r>
                        </m:e>
                      </m:func>
                      <m:r>
                        <a:rPr lang="cs-CZ" i="0">
                          <a:latin typeface="Cambria Math" panose="02040503050406030204" pitchFamily="18" charset="0"/>
                        </a:rPr>
                        <m:t>= </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𝑎</m:t>
                              </m:r>
                            </m:e>
                            <m:sub>
                              <m:r>
                                <m:rPr>
                                  <m:sty m:val="p"/>
                                </m:rPr>
                                <a:rPr lang="cs-CZ" b="0" i="0" smtClean="0">
                                  <a:latin typeface="Cambria Math" panose="02040503050406030204" pitchFamily="18" charset="0"/>
                                </a:rPr>
                                <m:t>Z</m:t>
                              </m:r>
                            </m:sub>
                          </m:sSub>
                        </m:num>
                        <m:den>
                          <m:sSub>
                            <m:sSubPr>
                              <m:ctrlPr>
                                <a:rPr lang="cs-CZ" i="1">
                                  <a:latin typeface="Cambria Math" panose="02040503050406030204" pitchFamily="18" charset="0"/>
                                </a:rPr>
                              </m:ctrlPr>
                            </m:sSubPr>
                            <m:e>
                              <m:r>
                                <a:rPr lang="cs-CZ" i="1">
                                  <a:latin typeface="Cambria Math" panose="02040503050406030204" pitchFamily="18" charset="0"/>
                                </a:rPr>
                                <m:t>𝑎</m:t>
                              </m:r>
                            </m:e>
                            <m:sub>
                              <m:r>
                                <m:rPr>
                                  <m:sty m:val="p"/>
                                </m:rPr>
                                <a:rPr lang="cs-CZ" b="0" i="0" smtClean="0">
                                  <a:latin typeface="Cambria Math" panose="02040503050406030204" pitchFamily="18" charset="0"/>
                                </a:rPr>
                                <m:t>M</m:t>
                              </m:r>
                            </m:sub>
                          </m:sSub>
                        </m:den>
                      </m:f>
                      <m:r>
                        <a:rPr lang="cs-CZ" b="0" i="0" smtClean="0">
                          <a:latin typeface="Cambria Math" panose="02040503050406030204" pitchFamily="18" charset="0"/>
                        </a:rPr>
                        <m:t>→</m:t>
                      </m:r>
                      <m:r>
                        <a:rPr lang="cs-CZ" i="1">
                          <a:latin typeface="Cambria Math" panose="02040503050406030204" pitchFamily="18" charset="0"/>
                        </a:rPr>
                        <m:t>𝜃</m:t>
                      </m:r>
                      <m:r>
                        <a:rPr lang="cs-CZ" b="0" i="0" smtClean="0">
                          <a:latin typeface="Cambria Math" panose="02040503050406030204" pitchFamily="18" charset="0"/>
                        </a:rPr>
                        <m:t>=</m:t>
                      </m:r>
                      <m:r>
                        <a:rPr lang="cs-CZ" i="0">
                          <a:latin typeface="Cambria Math" panose="02040503050406030204" pitchFamily="18" charset="0"/>
                        </a:rPr>
                        <m:t>41°</m:t>
                      </m:r>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4585537" y="3844617"/>
                <a:ext cx="2448684" cy="612027"/>
              </a:xfrm>
              <a:prstGeom prst="rect">
                <a:avLst/>
              </a:prstGeom>
              <a:blipFill>
                <a:blip r:embed="rId6"/>
                <a:stretch>
                  <a:fillRect/>
                </a:stretch>
              </a:blipFill>
            </p:spPr>
            <p:txBody>
              <a:bodyPr/>
              <a:lstStyle/>
              <a:p>
                <a:r>
                  <a:rPr lang="cs-CZ">
                    <a:noFill/>
                  </a:rPr>
                  <a:t> </a:t>
                </a:r>
              </a:p>
            </p:txBody>
          </p:sp>
        </mc:Fallback>
      </mc:AlternateContent>
      <p:sp>
        <p:nvSpPr>
          <p:cNvPr id="7" name="Pravoúhlý trojúhelník 6"/>
          <p:cNvSpPr/>
          <p:nvPr/>
        </p:nvSpPr>
        <p:spPr>
          <a:xfrm rot="1458445">
            <a:off x="8656744" y="2441527"/>
            <a:ext cx="941857" cy="2153404"/>
          </a:xfrm>
          <a:prstGeom prst="rtTriangle">
            <a:avLst/>
          </a:prstGeom>
          <a:solidFill>
            <a:srgbClr val="FFFFFF"/>
          </a:solid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lunce 12"/>
          <p:cNvSpPr/>
          <p:nvPr/>
        </p:nvSpPr>
        <p:spPr>
          <a:xfrm>
            <a:off x="8975272" y="2190727"/>
            <a:ext cx="304800" cy="304800"/>
          </a:xfrm>
          <a:prstGeom prst="sun">
            <a:avLst/>
          </a:prstGeom>
          <a:solidFill>
            <a:srgbClr val="FFFFFF"/>
          </a:solid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Ovál 13"/>
          <p:cNvSpPr/>
          <p:nvPr/>
        </p:nvSpPr>
        <p:spPr>
          <a:xfrm>
            <a:off x="8121936" y="4146398"/>
            <a:ext cx="266700" cy="266700"/>
          </a:xfrm>
          <a:prstGeom prst="ellipse">
            <a:avLst/>
          </a:prstGeom>
          <a:solidFill>
            <a:srgbClr val="FFFFFF"/>
          </a:solid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Ovál 19"/>
          <p:cNvSpPr/>
          <p:nvPr/>
        </p:nvSpPr>
        <p:spPr>
          <a:xfrm>
            <a:off x="8975272" y="4559981"/>
            <a:ext cx="266700" cy="266700"/>
          </a:xfrm>
          <a:prstGeom prst="ellipse">
            <a:avLst/>
          </a:prstGeom>
          <a:solidFill>
            <a:srgbClr val="FFFFFF"/>
          </a:solid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TextovéPole 14"/>
          <p:cNvSpPr txBox="1"/>
          <p:nvPr/>
        </p:nvSpPr>
        <p:spPr>
          <a:xfrm>
            <a:off x="9280072" y="3434917"/>
            <a:ext cx="78643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cs-CZ" dirty="0" smtClean="0">
                <a:solidFill>
                  <a:srgbClr val="000000"/>
                </a:solidFill>
              </a:rPr>
              <a:t>1.52 </a:t>
            </a:r>
            <a:r>
              <a:rPr lang="cs-CZ" dirty="0">
                <a:solidFill>
                  <a:srgbClr val="000000"/>
                </a:solidFill>
              </a:rPr>
              <a:t>au</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2" name="TextovéPole 21"/>
          <p:cNvSpPr txBox="1"/>
          <p:nvPr/>
        </p:nvSpPr>
        <p:spPr>
          <a:xfrm>
            <a:off x="8078224" y="2943943"/>
            <a:ext cx="6694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cs-CZ" dirty="0" smtClean="0">
                <a:solidFill>
                  <a:srgbClr val="000000"/>
                </a:solidFill>
              </a:rPr>
              <a:t>1.0 </a:t>
            </a:r>
            <a:r>
              <a:rPr lang="cs-CZ" dirty="0">
                <a:solidFill>
                  <a:srgbClr val="000000"/>
                </a:solidFill>
              </a:rPr>
              <a:t>au</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3" name="TextovéPole 22"/>
          <p:cNvSpPr txBox="1"/>
          <p:nvPr/>
        </p:nvSpPr>
        <p:spPr>
          <a:xfrm>
            <a:off x="7516458" y="4228433"/>
            <a:ext cx="5940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Earth</a:t>
            </a:r>
            <a:endParaRPr kumimoji="0" lang="en-GB" sz="1800" b="0" i="0" u="none" strike="noStrike" cap="none" spc="0" normalizeH="0" baseline="0" dirty="0">
              <a:ln>
                <a:noFill/>
              </a:ln>
              <a:solidFill>
                <a:srgbClr val="000000"/>
              </a:solidFill>
              <a:effectLst/>
              <a:uFillTx/>
              <a:sym typeface="Calibri"/>
            </a:endParaRPr>
          </a:p>
        </p:txBody>
      </p:sp>
      <p:sp>
        <p:nvSpPr>
          <p:cNvPr id="24" name="TextovéPole 23"/>
          <p:cNvSpPr txBox="1"/>
          <p:nvPr/>
        </p:nvSpPr>
        <p:spPr>
          <a:xfrm>
            <a:off x="9241972" y="4317865"/>
            <a:ext cx="57002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cs-CZ" dirty="0">
                <a:solidFill>
                  <a:srgbClr val="000000"/>
                </a:solidFill>
              </a:rPr>
              <a:t>Mars</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5" name="TextovéPole 24"/>
          <p:cNvSpPr txBox="1"/>
          <p:nvPr/>
        </p:nvSpPr>
        <p:spPr>
          <a:xfrm>
            <a:off x="9235137" y="1906850"/>
            <a:ext cx="44178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cs-CZ" dirty="0" smtClean="0">
                <a:solidFill>
                  <a:srgbClr val="000000"/>
                </a:solidFill>
              </a:rPr>
              <a:t>Sun</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6" name="TextovéPole 25"/>
          <p:cNvSpPr txBox="1"/>
          <p:nvPr/>
        </p:nvSpPr>
        <p:spPr>
          <a:xfrm>
            <a:off x="7211283" y="3465673"/>
            <a:ext cx="109741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maximum</a:t>
            </a:r>
          </a:p>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elongation</a:t>
            </a:r>
            <a:endParaRPr kumimoji="0" lang="en-GB" sz="1800" b="0" i="0" u="none" strike="noStrike" cap="none" spc="0" normalizeH="0" baseline="0" dirty="0">
              <a:ln>
                <a:noFill/>
              </a:ln>
              <a:solidFill>
                <a:srgbClr val="000000"/>
              </a:solidFill>
              <a:effectLst/>
              <a:uFillTx/>
              <a:sym typeface="Calibri"/>
            </a:endParaRPr>
          </a:p>
        </p:txBody>
      </p:sp>
      <p:sp>
        <p:nvSpPr>
          <p:cNvPr id="27" name="TextovéPole 26"/>
          <p:cNvSpPr txBox="1"/>
          <p:nvPr/>
        </p:nvSpPr>
        <p:spPr>
          <a:xfrm>
            <a:off x="8892859" y="2821347"/>
            <a:ext cx="21576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l-GR" dirty="0">
                <a:solidFill>
                  <a:srgbClr val="000000"/>
                </a:solidFill>
              </a:rPr>
              <a:t>θ</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8"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5a.1.4 Task V: Earth from Mars</a:t>
            </a:r>
            <a:endParaRPr lang="en-GB" sz="3200" dirty="0">
              <a:solidFill>
                <a:srgbClr val="02236A"/>
              </a:solidFill>
            </a:endParaRPr>
          </a:p>
        </p:txBody>
      </p:sp>
    </p:spTree>
    <p:extLst>
      <p:ext uri="{BB962C8B-B14F-4D97-AF65-F5344CB8AC3E}">
        <p14:creationId xmlns:p14="http://schemas.microsoft.com/office/powerpoint/2010/main" val="252413565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5a.1.5 Task VI: How large is the Moon?</a:t>
            </a:r>
            <a:endParaRPr lang="en-GB" sz="3200" dirty="0">
              <a:solidFill>
                <a:srgbClr val="02236A"/>
              </a:solidFill>
            </a:endParaRPr>
          </a:p>
        </p:txBody>
      </p:sp>
      <p:sp>
        <p:nvSpPr>
          <p:cNvPr id="174" name="Shape 174"/>
          <p:cNvSpPr/>
          <p:nvPr/>
        </p:nvSpPr>
        <p:spPr>
          <a:xfrm>
            <a:off x="261256" y="3580843"/>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C</a:t>
            </a:r>
            <a:r>
              <a:rPr lang="en-GB" sz="2800" dirty="0" smtClean="0">
                <a:solidFill>
                  <a:srgbClr val="002060"/>
                </a:solidFill>
              </a:rPr>
              <a:t>alculator</a:t>
            </a:r>
            <a:endParaRPr lang="en-GB" sz="3600" dirty="0">
              <a:solidFill>
                <a:srgbClr val="002060"/>
              </a:solidFill>
            </a:endParaRPr>
          </a:p>
        </p:txBody>
      </p:sp>
      <p:sp>
        <p:nvSpPr>
          <p:cNvPr id="175" name="Shape 175"/>
          <p:cNvSpPr/>
          <p:nvPr/>
        </p:nvSpPr>
        <p:spPr>
          <a:xfrm>
            <a:off x="261256" y="4245052"/>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 will use trigonometric functions and 3rd Kepler's law to calculate the mass, angular size, actual size of objects in the Solar system.</a:t>
            </a:r>
            <a:endParaRPr lang="en-GB" sz="2800" dirty="0">
              <a:solidFill>
                <a:srgbClr val="002060"/>
              </a:solidFill>
            </a:endParaRPr>
          </a:p>
        </p:txBody>
      </p:sp>
      <p:sp>
        <p:nvSpPr>
          <p:cNvPr id="176" name="Shape 176"/>
          <p:cNvSpPr/>
          <p:nvPr/>
        </p:nvSpPr>
        <p:spPr>
          <a:xfrm>
            <a:off x="261256" y="1641851"/>
            <a:ext cx="11685322"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task is focused on the calculation of various parameters of objects in the Solar system using trigonometric functions (usually they are not discussed in primary school, so it is an extension curriculum) and the 3rd Kepler's law.</a:t>
            </a:r>
            <a:endParaRPr lang="en-GB" sz="2800" dirty="0">
              <a:solidFill>
                <a:srgbClr val="002060"/>
              </a:solidFill>
            </a:endParaRPr>
          </a:p>
        </p:txBody>
      </p:sp>
    </p:spTree>
    <p:extLst>
      <p:ext uri="{BB962C8B-B14F-4D97-AF65-F5344CB8AC3E}">
        <p14:creationId xmlns:p14="http://schemas.microsoft.com/office/powerpoint/2010/main" val="5440790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2" name="Obdélník 1"/>
          <p:cNvSpPr/>
          <p:nvPr/>
        </p:nvSpPr>
        <p:spPr>
          <a:xfrm>
            <a:off x="261256" y="1838071"/>
            <a:ext cx="10669909" cy="369332"/>
          </a:xfrm>
          <a:prstGeom prst="rect">
            <a:avLst/>
          </a:prstGeom>
        </p:spPr>
        <p:txBody>
          <a:bodyPr wrap="none">
            <a:spAutoFit/>
          </a:bodyPr>
          <a:lstStyle/>
          <a:p>
            <a:pPr marL="285750" indent="-285750">
              <a:buFont typeface="Arial" panose="020B0604020202020204" pitchFamily="34" charset="0"/>
              <a:buChar char="•"/>
            </a:pPr>
            <a:r>
              <a:rPr lang="en-GB" dirty="0" smtClean="0">
                <a:latin typeface="Calibri" panose="020F0502020204030204" pitchFamily="34" charset="0"/>
                <a:ea typeface="SimSun" panose="02010600030101010101" pitchFamily="2" charset="-122"/>
                <a:cs typeface="Calibri" panose="020F0502020204030204" pitchFamily="34" charset="0"/>
              </a:rPr>
              <a:t>angular size of the Sun for observers on Earth with knowledge of the Earth-Sun distance and the Sun's radius</a:t>
            </a:r>
            <a:endParaRPr lang="en-GB" dirty="0">
              <a:latin typeface="Calibri" panose="020F0502020204030204" pitchFamily="34" charset="0"/>
              <a:cs typeface="Calibri" panose="020F0502020204030204" pitchFamily="34" charset="0"/>
            </a:endParaRPr>
          </a:p>
        </p:txBody>
      </p:sp>
      <p:sp>
        <p:nvSpPr>
          <p:cNvPr id="11" name="Obdélník 10"/>
          <p:cNvSpPr/>
          <p:nvPr/>
        </p:nvSpPr>
        <p:spPr>
          <a:xfrm>
            <a:off x="598310" y="2232238"/>
            <a:ext cx="11097161" cy="369332"/>
          </a:xfrm>
          <a:prstGeom prst="rect">
            <a:avLst/>
          </a:prstGeom>
        </p:spPr>
        <p:txBody>
          <a:bodyPr wrap="square">
            <a:spAutoFit/>
          </a:bodyPr>
          <a:lstStyle/>
          <a:p>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rPr>
              <a:t>use of an approximate relation for small angles, without trigonometric function, result is 32 arc minutes</a:t>
            </a:r>
            <a:endParaRPr lang="en-GB" dirty="0">
              <a:solidFill>
                <a:srgbClr val="C00000"/>
              </a:solidFill>
              <a:latin typeface="Calibri" panose="020F0502020204030204" pitchFamily="34" charset="0"/>
              <a:cs typeface="Calibri" panose="020F0502020204030204" pitchFamily="34" charset="0"/>
            </a:endParaRPr>
          </a:p>
        </p:txBody>
      </p:sp>
      <p:sp>
        <p:nvSpPr>
          <p:cNvPr id="12" name="Obdélník 11"/>
          <p:cNvSpPr/>
          <p:nvPr/>
        </p:nvSpPr>
        <p:spPr>
          <a:xfrm>
            <a:off x="261256" y="2690779"/>
            <a:ext cx="11437747" cy="369332"/>
          </a:xfrm>
          <a:prstGeom prst="rect">
            <a:avLst/>
          </a:prstGeom>
        </p:spPr>
        <p:txBody>
          <a:bodyPr wrap="none">
            <a:spAutoFit/>
          </a:bodyPr>
          <a:lstStyle/>
          <a:p>
            <a:pPr marL="285750" indent="-285750">
              <a:buFont typeface="Arial" panose="020B0604020202020204" pitchFamily="34" charset="0"/>
              <a:buChar char="•"/>
            </a:pPr>
            <a:r>
              <a:rPr lang="en-GB" dirty="0" smtClean="0">
                <a:latin typeface="Calibri" panose="020F0502020204030204" pitchFamily="34" charset="0"/>
                <a:ea typeface="SimSun" panose="02010600030101010101" pitchFamily="2" charset="-122"/>
                <a:cs typeface="Calibri" panose="020F0502020204030204" pitchFamily="34" charset="0"/>
              </a:rPr>
              <a:t>the distance of Moon from Sun with knowledge of the mass of Earth and the orbital period the Moon around Earth</a:t>
            </a:r>
            <a:endParaRPr lang="en-GB" dirty="0">
              <a:latin typeface="Calibri" panose="020F0502020204030204" pitchFamily="34" charset="0"/>
              <a:cs typeface="Calibri" panose="020F0502020204030204" pitchFamily="34" charset="0"/>
            </a:endParaRPr>
          </a:p>
        </p:txBody>
      </p:sp>
      <p:sp>
        <p:nvSpPr>
          <p:cNvPr id="13" name="Obdélník 12"/>
          <p:cNvSpPr/>
          <p:nvPr/>
        </p:nvSpPr>
        <p:spPr>
          <a:xfrm>
            <a:off x="598311" y="3072313"/>
            <a:ext cx="8860118" cy="369332"/>
          </a:xfrm>
          <a:prstGeom prst="rect">
            <a:avLst/>
          </a:prstGeom>
        </p:spPr>
        <p:txBody>
          <a:bodyPr wrap="none">
            <a:spAutoFit/>
          </a:bodyPr>
          <a:lstStyle/>
          <a:p>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rPr>
              <a:t>use of the 3rd Kepler's law in neglecting the mass of the Moon, result is 383 thousand km</a:t>
            </a:r>
            <a:endParaRPr lang="en-GB" dirty="0">
              <a:solidFill>
                <a:srgbClr val="C00000"/>
              </a:solidFill>
              <a:latin typeface="Calibri" panose="020F0502020204030204" pitchFamily="34" charset="0"/>
              <a:cs typeface="Calibri" panose="020F0502020204030204" pitchFamily="34" charset="0"/>
            </a:endParaRPr>
          </a:p>
        </p:txBody>
      </p:sp>
      <p:sp>
        <p:nvSpPr>
          <p:cNvPr id="16" name="Obdélník 15"/>
          <p:cNvSpPr/>
          <p:nvPr/>
        </p:nvSpPr>
        <p:spPr>
          <a:xfrm>
            <a:off x="261256" y="3542562"/>
            <a:ext cx="11554766" cy="369332"/>
          </a:xfrm>
          <a:prstGeom prst="rect">
            <a:avLst/>
          </a:prstGeom>
        </p:spPr>
        <p:txBody>
          <a:bodyPr wrap="none">
            <a:spAutoFit/>
          </a:bodyPr>
          <a:lstStyle/>
          <a:p>
            <a:pPr marL="285750" indent="-285750">
              <a:buFont typeface="Arial" panose="020B0604020202020204" pitchFamily="34" charset="0"/>
              <a:buChar char="•"/>
            </a:pPr>
            <a:r>
              <a:rPr lang="en-GB" dirty="0" smtClean="0">
                <a:latin typeface="Calibri" panose="020F0502020204030204" pitchFamily="34" charset="0"/>
                <a:ea typeface="SimSun" panose="02010600030101010101" pitchFamily="2" charset="-122"/>
                <a:cs typeface="Calibri" panose="020F0502020204030204" pitchFamily="34" charset="0"/>
              </a:rPr>
              <a:t>estimate actual size of Moon with respect to a total solar eclipse (= the Moon has the same angular size as the Sun)</a:t>
            </a:r>
            <a:endParaRPr lang="en-GB" dirty="0">
              <a:latin typeface="Calibri" panose="020F0502020204030204" pitchFamily="34" charset="0"/>
              <a:cs typeface="Calibri" panose="020F0502020204030204" pitchFamily="34" charset="0"/>
            </a:endParaRPr>
          </a:p>
        </p:txBody>
      </p:sp>
      <p:sp>
        <p:nvSpPr>
          <p:cNvPr id="17" name="Obdélník 16"/>
          <p:cNvSpPr/>
          <p:nvPr/>
        </p:nvSpPr>
        <p:spPr>
          <a:xfrm>
            <a:off x="598311" y="3902611"/>
            <a:ext cx="9275296" cy="369332"/>
          </a:xfrm>
          <a:prstGeom prst="rect">
            <a:avLst/>
          </a:prstGeom>
        </p:spPr>
        <p:txBody>
          <a:bodyPr wrap="none">
            <a:spAutoFit/>
          </a:bodyPr>
          <a:lstStyle/>
          <a:p>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lang="en-GB" dirty="0" smtClean="0">
                <a:solidFill>
                  <a:srgbClr val="C00000"/>
                </a:solidFill>
                <a:latin typeface="Calibri" panose="020F0502020204030204" pitchFamily="34" charset="0"/>
                <a:ea typeface="SimSun" panose="02010600030101010101" pitchFamily="2" charset="-122"/>
                <a:cs typeface="Calibri" panose="020F0502020204030204" pitchFamily="34" charset="0"/>
              </a:rPr>
              <a:t>use of approximate relation for small angles, without trigonometric function, result is 1780 km</a:t>
            </a:r>
            <a:endParaRPr lang="en-GB" dirty="0">
              <a:solidFill>
                <a:srgbClr val="C00000"/>
              </a:solidFill>
              <a:latin typeface="Calibri" panose="020F0502020204030204" pitchFamily="34" charset="0"/>
              <a:cs typeface="Calibri" panose="020F0502020204030204" pitchFamily="34" charset="0"/>
            </a:endParaRPr>
          </a:p>
        </p:txBody>
      </p:sp>
      <p:sp>
        <p:nvSpPr>
          <p:cNvPr id="20" name="Obdélník 19"/>
          <p:cNvSpPr/>
          <p:nvPr/>
        </p:nvSpPr>
        <p:spPr>
          <a:xfrm>
            <a:off x="261256" y="4323669"/>
            <a:ext cx="10107254" cy="369332"/>
          </a:xfrm>
          <a:prstGeom prst="rect">
            <a:avLst/>
          </a:prstGeom>
        </p:spPr>
        <p:txBody>
          <a:bodyPr wrap="none">
            <a:spAutoFit/>
          </a:bodyPr>
          <a:lstStyle/>
          <a:p>
            <a:pPr marL="285750" indent="-285750">
              <a:buFont typeface="Arial" panose="020B0604020202020204" pitchFamily="34" charset="0"/>
              <a:buChar char="•"/>
            </a:pPr>
            <a:r>
              <a:rPr lang="en-US" dirty="0">
                <a:latin typeface="Calibri" panose="020F0502020204030204" pitchFamily="34" charset="0"/>
                <a:ea typeface="SimSun" panose="02010600030101010101" pitchFamily="2" charset="-122"/>
                <a:cs typeface="Calibri" panose="020F0502020204030204" pitchFamily="34" charset="0"/>
              </a:rPr>
              <a:t>the angular size of the Earth for observers from the Moon; the area of the Earth visible from the Moon</a:t>
            </a:r>
            <a:endParaRPr lang="cs-CZ" dirty="0">
              <a:latin typeface="Calibri" panose="020F0502020204030204" pitchFamily="34" charset="0"/>
              <a:cs typeface="Calibri" panose="020F0502020204030204" pitchFamily="34" charset="0"/>
            </a:endParaRPr>
          </a:p>
        </p:txBody>
      </p:sp>
      <p:sp>
        <p:nvSpPr>
          <p:cNvPr id="21" name="Obdélník 20"/>
          <p:cNvSpPr/>
          <p:nvPr/>
        </p:nvSpPr>
        <p:spPr>
          <a:xfrm>
            <a:off x="598311" y="4727613"/>
            <a:ext cx="11402056" cy="646331"/>
          </a:xfrm>
          <a:prstGeom prst="rect">
            <a:avLst/>
          </a:prstGeom>
        </p:spPr>
        <p:txBody>
          <a:bodyPr wrap="square">
            <a:spAutoFit/>
          </a:bodyPr>
          <a:lstStyle/>
          <a:p>
            <a:r>
              <a:rPr lang="en-GB" dirty="0">
                <a:solidFill>
                  <a:srgbClr val="C00000"/>
                </a:solidFill>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lang="en-US" dirty="0">
                <a:solidFill>
                  <a:srgbClr val="C00000"/>
                </a:solidFill>
                <a:latin typeface="Calibri" panose="020F0502020204030204" pitchFamily="34" charset="0"/>
                <a:ea typeface="SimSun" panose="02010600030101010101" pitchFamily="2" charset="-122"/>
                <a:cs typeface="Calibri" panose="020F0502020204030204" pitchFamily="34" charset="0"/>
              </a:rPr>
              <a:t>use of approximate relation for small angles, without trigonometric function, result </a:t>
            </a:r>
            <a:r>
              <a:rPr lang="en-US" dirty="0" smtClean="0">
                <a:solidFill>
                  <a:srgbClr val="C00000"/>
                </a:solidFill>
                <a:latin typeface="Calibri" panose="020F0502020204030204" pitchFamily="34" charset="0"/>
                <a:ea typeface="SimSun" panose="02010600030101010101" pitchFamily="2" charset="-122"/>
                <a:cs typeface="Calibri" panose="020F0502020204030204" pitchFamily="34" charset="0"/>
              </a:rPr>
              <a:t>1°55‘; </a:t>
            </a:r>
            <a:r>
              <a:rPr lang="en-US" dirty="0">
                <a:solidFill>
                  <a:srgbClr val="C00000"/>
                </a:solidFill>
                <a:latin typeface="Calibri" panose="020F0502020204030204" pitchFamily="34" charset="0"/>
                <a:ea typeface="SimSun" panose="02010600030101010101" pitchFamily="2" charset="-122"/>
                <a:cs typeface="Calibri" panose="020F0502020204030204" pitchFamily="34" charset="0"/>
              </a:rPr>
              <a:t>spherical canopy area and comparison with sphere area, result 49%</a:t>
            </a:r>
            <a:endParaRPr lang="cs-CZ" dirty="0">
              <a:solidFill>
                <a:srgbClr val="C00000"/>
              </a:solidFill>
              <a:latin typeface="Calibri" panose="020F0502020204030204" pitchFamily="34" charset="0"/>
              <a:cs typeface="Calibri" panose="020F0502020204030204" pitchFamily="34" charset="0"/>
            </a:endParaRPr>
          </a:p>
        </p:txBody>
      </p:sp>
      <p:sp>
        <p:nvSpPr>
          <p:cNvPr id="14"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5a.1.5 Task VI: How large is the Moon?</a:t>
            </a:r>
            <a:endParaRPr lang="en-GB" sz="3200" dirty="0">
              <a:solidFill>
                <a:srgbClr val="02236A"/>
              </a:solidFill>
            </a:endParaRPr>
          </a:p>
        </p:txBody>
      </p:sp>
    </p:spTree>
    <p:extLst>
      <p:ext uri="{BB962C8B-B14F-4D97-AF65-F5344CB8AC3E}">
        <p14:creationId xmlns:p14="http://schemas.microsoft.com/office/powerpoint/2010/main" val="3029644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heckerboard(across)">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6" grpId="0"/>
      <p:bldP spid="17"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5a.1.6 What are the planets‘ size?</a:t>
            </a:r>
            <a:endParaRPr lang="en-GB" sz="3200" dirty="0">
              <a:solidFill>
                <a:srgbClr val="002060"/>
              </a:solidFill>
            </a:endParaRPr>
          </a:p>
        </p:txBody>
      </p:sp>
      <p:sp>
        <p:nvSpPr>
          <p:cNvPr id="174" name="Shape 174"/>
          <p:cNvSpPr/>
          <p:nvPr/>
        </p:nvSpPr>
        <p:spPr>
          <a:xfrm>
            <a:off x="261256" y="3098535"/>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Model of Sun and planets, calculator, charts, chalk</a:t>
            </a:r>
            <a:endParaRPr lang="en-GB" sz="3600" dirty="0">
              <a:solidFill>
                <a:srgbClr val="002060"/>
              </a:solidFill>
            </a:endParaRPr>
          </a:p>
        </p:txBody>
      </p:sp>
      <p:sp>
        <p:nvSpPr>
          <p:cNvPr id="175" name="Shape 175"/>
          <p:cNvSpPr/>
          <p:nvPr/>
        </p:nvSpPr>
        <p:spPr>
          <a:xfrm>
            <a:off x="261256" y="3913993"/>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Understanding the dimensional diversity of the planets of the Solar system; gaining the competence to perceive size and distance conditions in the Solar system.</a:t>
            </a:r>
            <a:endParaRPr lang="en-GB" sz="2800" dirty="0">
              <a:solidFill>
                <a:srgbClr val="002060"/>
              </a:solidFill>
            </a:endParaRPr>
          </a:p>
        </p:txBody>
      </p:sp>
      <p:sp>
        <p:nvSpPr>
          <p:cNvPr id="176" name="Shape 176"/>
          <p:cNvSpPr/>
          <p:nvPr/>
        </p:nvSpPr>
        <p:spPr>
          <a:xfrm>
            <a:off x="261256" y="1852190"/>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task is to calculate the size of planet models to match the correct dimensions of the planets in the Solar system.</a:t>
            </a:r>
            <a:endParaRPr lang="en-GB" sz="2800" dirty="0">
              <a:solidFill>
                <a:srgbClr val="002060"/>
              </a:solidFill>
            </a:endParaRPr>
          </a:p>
        </p:txBody>
      </p:sp>
    </p:spTree>
    <p:extLst>
      <p:ext uri="{BB962C8B-B14F-4D97-AF65-F5344CB8AC3E}">
        <p14:creationId xmlns:p14="http://schemas.microsoft.com/office/powerpoint/2010/main" val="76123922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2" name="Obdélník 1"/>
          <p:cNvSpPr/>
          <p:nvPr/>
        </p:nvSpPr>
        <p:spPr>
          <a:xfrm>
            <a:off x="199540" y="1880439"/>
            <a:ext cx="1721945" cy="646331"/>
          </a:xfrm>
          <a:prstGeom prst="rect">
            <a:avLst/>
          </a:prstGeom>
        </p:spPr>
        <p:txBody>
          <a:bodyPr wrap="none">
            <a:spAutoFit/>
          </a:bodyPr>
          <a:lstStyle/>
          <a:p>
            <a:pPr algn="ctr"/>
            <a:r>
              <a:rPr lang="en-GB" dirty="0" smtClean="0">
                <a:latin typeface="Calibri" panose="020F0502020204030204" pitchFamily="34" charset="0"/>
                <a:ea typeface="Times New Roman" panose="02020603050405020304" pitchFamily="18" charset="0"/>
                <a:cs typeface="Calibri" panose="020F0502020204030204" pitchFamily="34" charset="0"/>
              </a:rPr>
              <a:t>model of Jupiter</a:t>
            </a:r>
          </a:p>
          <a:p>
            <a:pPr algn="ctr"/>
            <a:r>
              <a:rPr lang="en-GB" dirty="0" smtClean="0">
                <a:latin typeface="Calibri" panose="020F0502020204030204" pitchFamily="34" charset="0"/>
                <a:ea typeface="Times New Roman" panose="02020603050405020304" pitchFamily="18" charset="0"/>
                <a:cs typeface="Calibri" panose="020F0502020204030204" pitchFamily="34" charset="0"/>
              </a:rPr>
              <a:t>as a base</a:t>
            </a:r>
            <a:endParaRPr lang="en-GB" dirty="0">
              <a:latin typeface="Calibri" panose="020F0502020204030204" pitchFamily="34" charset="0"/>
              <a:cs typeface="Calibri" panose="020F0502020204030204" pitchFamily="34" charset="0"/>
            </a:endParaRPr>
          </a:p>
        </p:txBody>
      </p:sp>
      <p:grpSp>
        <p:nvGrpSpPr>
          <p:cNvPr id="6" name="Skupina 5"/>
          <p:cNvGrpSpPr/>
          <p:nvPr/>
        </p:nvGrpSpPr>
        <p:grpSpPr>
          <a:xfrm>
            <a:off x="592513" y="2611347"/>
            <a:ext cx="936000" cy="2176609"/>
            <a:chOff x="6608375" y="2041966"/>
            <a:chExt cx="936000" cy="2176609"/>
          </a:xfrm>
        </p:grpSpPr>
        <p:pic>
          <p:nvPicPr>
            <p:cNvPr id="12" name="Obrázek 11"/>
            <p:cNvPicPr>
              <a:picLocks noChangeAspect="1"/>
            </p:cNvPicPr>
            <p:nvPr/>
          </p:nvPicPr>
          <p:blipFill>
            <a:blip r:embed="rId4"/>
            <a:stretch>
              <a:fillRect/>
            </a:stretch>
          </p:blipFill>
          <p:spPr>
            <a:xfrm>
              <a:off x="6703679" y="3591074"/>
              <a:ext cx="745395" cy="627501"/>
            </a:xfrm>
            <a:prstGeom prst="rect">
              <a:avLst/>
            </a:prstGeom>
          </p:spPr>
        </p:pic>
        <p:pic>
          <p:nvPicPr>
            <p:cNvPr id="13" name="Picture 6" descr="Špejle 30 cm bambus hrocené, 200ks"/>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29" r="59039"/>
            <a:stretch/>
          </p:blipFill>
          <p:spPr bwMode="auto">
            <a:xfrm rot="9960000">
              <a:off x="6781490" y="2041966"/>
              <a:ext cx="589773" cy="176703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6">
              <a:clrChange>
                <a:clrFrom>
                  <a:srgbClr val="000000"/>
                </a:clrFrom>
                <a:clrTo>
                  <a:srgbClr val="000000">
                    <a:alpha val="0"/>
                  </a:srgbClr>
                </a:clrTo>
              </a:clrChange>
            </a:blip>
            <a:stretch>
              <a:fillRect/>
            </a:stretch>
          </p:blipFill>
          <p:spPr>
            <a:xfrm rot="180000">
              <a:off x="6608375" y="2267754"/>
              <a:ext cx="936000" cy="928251"/>
            </a:xfrm>
            <a:prstGeom prst="rect">
              <a:avLst/>
            </a:prstGeom>
          </p:spPr>
        </p:pic>
      </p:grpSp>
      <p:sp>
        <p:nvSpPr>
          <p:cNvPr id="7" name="Obdélník 6"/>
          <p:cNvSpPr/>
          <p:nvPr/>
        </p:nvSpPr>
        <p:spPr>
          <a:xfrm>
            <a:off x="2176796" y="1689999"/>
            <a:ext cx="8361584" cy="369332"/>
          </a:xfrm>
          <a:prstGeom prst="rect">
            <a:avLst/>
          </a:prstGeom>
        </p:spPr>
        <p:txBody>
          <a:bodyPr wrap="none">
            <a:spAutoFit/>
          </a:bodyPr>
          <a:lstStyle/>
          <a:p>
            <a:pPr marL="285750" indent="-285750">
              <a:buFont typeface="Arial" panose="020B0604020202020204" pitchFamily="34" charset="0"/>
              <a:buChar char="•"/>
            </a:pPr>
            <a:r>
              <a:rPr lang="en-GB" dirty="0" smtClean="0">
                <a:latin typeface="Calibri" panose="020F0502020204030204" pitchFamily="34" charset="0"/>
                <a:ea typeface="Times New Roman" panose="02020603050405020304" pitchFamily="18" charset="0"/>
                <a:cs typeface="Calibri" panose="020F0502020204030204" pitchFamily="34" charset="0"/>
              </a:rPr>
              <a:t>How large would be the models of other planets and the Sun, how far from the Sun.</a:t>
            </a:r>
            <a:endParaRPr lang="en-GB" dirty="0">
              <a:latin typeface="Calibri" panose="020F0502020204030204" pitchFamily="34" charset="0"/>
              <a:cs typeface="Calibri" panose="020F0502020204030204" pitchFamily="34" charset="0"/>
            </a:endParaRPr>
          </a:p>
        </p:txBody>
      </p:sp>
      <p:graphicFrame>
        <p:nvGraphicFramePr>
          <p:cNvPr id="16" name="Tabulka 15"/>
          <p:cNvGraphicFramePr>
            <a:graphicFrameLocks noGrp="1"/>
          </p:cNvGraphicFramePr>
          <p:nvPr>
            <p:extLst>
              <p:ext uri="{D42A27DB-BD31-4B8C-83A1-F6EECF244321}">
                <p14:modId xmlns:p14="http://schemas.microsoft.com/office/powerpoint/2010/main" val="2267878429"/>
              </p:ext>
            </p:extLst>
          </p:nvPr>
        </p:nvGraphicFramePr>
        <p:xfrm>
          <a:off x="2176796" y="2194003"/>
          <a:ext cx="5706537" cy="3131660"/>
        </p:xfrm>
        <a:graphic>
          <a:graphicData uri="http://schemas.openxmlformats.org/drawingml/2006/table">
            <a:tbl>
              <a:tblPr firstRow="1" bandRow="1">
                <a:tableStyleId>{08FB837D-C827-4EFA-A057-4D05807E0F7C}</a:tableStyleId>
              </a:tblPr>
              <a:tblGrid>
                <a:gridCol w="1557870">
                  <a:extLst>
                    <a:ext uri="{9D8B030D-6E8A-4147-A177-3AD203B41FA5}">
                      <a16:colId xmlns:a16="http://schemas.microsoft.com/office/drawing/2014/main" val="3870190147"/>
                    </a:ext>
                  </a:extLst>
                </a:gridCol>
                <a:gridCol w="1828800">
                  <a:extLst>
                    <a:ext uri="{9D8B030D-6E8A-4147-A177-3AD203B41FA5}">
                      <a16:colId xmlns:a16="http://schemas.microsoft.com/office/drawing/2014/main" val="1695953086"/>
                    </a:ext>
                  </a:extLst>
                </a:gridCol>
                <a:gridCol w="2319867">
                  <a:extLst>
                    <a:ext uri="{9D8B030D-6E8A-4147-A177-3AD203B41FA5}">
                      <a16:colId xmlns:a16="http://schemas.microsoft.com/office/drawing/2014/main" val="1976651806"/>
                    </a:ext>
                  </a:extLst>
                </a:gridCol>
              </a:tblGrid>
              <a:tr h="313166">
                <a:tc>
                  <a:txBody>
                    <a:bodyPr/>
                    <a:lstStyle/>
                    <a:p>
                      <a:pPr algn="ctr"/>
                      <a:r>
                        <a:rPr lang="en-GB" noProof="0" dirty="0" smtClean="0"/>
                        <a:t>Object name</a:t>
                      </a:r>
                      <a:endParaRPr lang="en-GB" noProof="0" dirty="0"/>
                    </a:p>
                  </a:txBody>
                  <a:tcPr/>
                </a:tc>
                <a:tc>
                  <a:txBody>
                    <a:bodyPr/>
                    <a:lstStyle/>
                    <a:p>
                      <a:pPr algn="ctr"/>
                      <a:r>
                        <a:rPr lang="en-GB" noProof="0" dirty="0" smtClean="0"/>
                        <a:t>Size</a:t>
                      </a:r>
                      <a:r>
                        <a:rPr lang="en-GB" baseline="0" noProof="0" dirty="0" smtClean="0"/>
                        <a:t> (Earth = 1)</a:t>
                      </a:r>
                      <a:endParaRPr lang="en-GB" noProof="0" dirty="0"/>
                    </a:p>
                  </a:txBody>
                  <a:tcPr/>
                </a:tc>
                <a:tc>
                  <a:txBody>
                    <a:bodyPr/>
                    <a:lstStyle/>
                    <a:p>
                      <a:pPr algn="ctr"/>
                      <a:r>
                        <a:rPr lang="en-GB" noProof="0" dirty="0" smtClean="0"/>
                        <a:t>Distance</a:t>
                      </a:r>
                      <a:r>
                        <a:rPr lang="en-GB" baseline="0" noProof="0" dirty="0" smtClean="0"/>
                        <a:t> from Sun</a:t>
                      </a:r>
                      <a:endParaRPr lang="en-GB" noProof="0" dirty="0"/>
                    </a:p>
                  </a:txBody>
                  <a:tcPr/>
                </a:tc>
                <a:extLst>
                  <a:ext uri="{0D108BD9-81ED-4DB2-BD59-A6C34878D82A}">
                    <a16:rowId xmlns:a16="http://schemas.microsoft.com/office/drawing/2014/main" val="2789035813"/>
                  </a:ext>
                </a:extLst>
              </a:tr>
              <a:tr h="313166">
                <a:tc>
                  <a:txBody>
                    <a:bodyPr/>
                    <a:lstStyle/>
                    <a:p>
                      <a:pPr algn="ctr"/>
                      <a:r>
                        <a:rPr lang="en-GB" noProof="0" dirty="0" smtClean="0"/>
                        <a:t>Sun</a:t>
                      </a:r>
                      <a:endParaRPr lang="en-GB" noProof="0" dirty="0"/>
                    </a:p>
                  </a:txBody>
                  <a:tcPr/>
                </a:tc>
                <a:tc>
                  <a:txBody>
                    <a:bodyPr/>
                    <a:lstStyle/>
                    <a:p>
                      <a:pPr algn="ctr"/>
                      <a:r>
                        <a:rPr lang="en-GB" noProof="0" dirty="0" smtClean="0"/>
                        <a:t>109× </a:t>
                      </a:r>
                      <a:r>
                        <a:rPr lang="en-GB" noProof="0" dirty="0" smtClean="0">
                          <a:sym typeface="Wingdings" panose="05000000000000000000" pitchFamily="2" charset="2"/>
                        </a:rPr>
                        <a:t> 20 cm</a:t>
                      </a:r>
                      <a:endParaRPr lang="en-GB" noProof="0" dirty="0"/>
                    </a:p>
                  </a:txBody>
                  <a:tcPr/>
                </a:tc>
                <a:tc>
                  <a:txBody>
                    <a:bodyPr/>
                    <a:lstStyle/>
                    <a:p>
                      <a:pPr algn="ctr"/>
                      <a:r>
                        <a:rPr lang="en-GB" noProof="0" dirty="0" smtClean="0"/>
                        <a:t>-</a:t>
                      </a:r>
                      <a:endParaRPr lang="en-GB" noProof="0" dirty="0"/>
                    </a:p>
                  </a:txBody>
                  <a:tcPr/>
                </a:tc>
                <a:extLst>
                  <a:ext uri="{0D108BD9-81ED-4DB2-BD59-A6C34878D82A}">
                    <a16:rowId xmlns:a16="http://schemas.microsoft.com/office/drawing/2014/main" val="219518336"/>
                  </a:ext>
                </a:extLst>
              </a:tr>
              <a:tr h="313166">
                <a:tc>
                  <a:txBody>
                    <a:bodyPr/>
                    <a:lstStyle/>
                    <a:p>
                      <a:pPr algn="ctr"/>
                      <a:r>
                        <a:rPr lang="en-GB" noProof="0" dirty="0" smtClean="0"/>
                        <a:t>Mercury</a:t>
                      </a:r>
                      <a:endParaRPr lang="en-GB" noProof="0" dirty="0"/>
                    </a:p>
                  </a:txBody>
                  <a:tcPr/>
                </a:tc>
                <a:tc>
                  <a:txBody>
                    <a:bodyPr/>
                    <a:lstStyle/>
                    <a:p>
                      <a:pPr algn="ctr"/>
                      <a:r>
                        <a:rPr lang="en-GB" noProof="0" dirty="0" smtClean="0"/>
                        <a:t>0.38× </a:t>
                      </a:r>
                      <a:r>
                        <a:rPr lang="en-GB" noProof="0" dirty="0" smtClean="0">
                          <a:sym typeface="Wingdings" panose="05000000000000000000" pitchFamily="2" charset="2"/>
                        </a:rPr>
                        <a:t> 0.7 mm</a:t>
                      </a:r>
                      <a:endParaRPr lang="en-GB" noProof="0" dirty="0"/>
                    </a:p>
                  </a:txBody>
                  <a:tcPr/>
                </a:tc>
                <a:tc>
                  <a:txBody>
                    <a:bodyPr/>
                    <a:lstStyle/>
                    <a:p>
                      <a:pPr algn="ctr"/>
                      <a:r>
                        <a:rPr lang="en-GB" noProof="0" dirty="0" smtClean="0"/>
                        <a:t>0.4 au </a:t>
                      </a:r>
                      <a:r>
                        <a:rPr lang="en-GB" noProof="0" dirty="0" smtClean="0">
                          <a:sym typeface="Wingdings" panose="05000000000000000000" pitchFamily="2" charset="2"/>
                        </a:rPr>
                        <a:t></a:t>
                      </a:r>
                      <a:r>
                        <a:rPr lang="en-GB" noProof="0" dirty="0" smtClean="0"/>
                        <a:t> 8 m</a:t>
                      </a:r>
                      <a:endParaRPr lang="en-GB" noProof="0" dirty="0"/>
                    </a:p>
                  </a:txBody>
                  <a:tcPr/>
                </a:tc>
                <a:extLst>
                  <a:ext uri="{0D108BD9-81ED-4DB2-BD59-A6C34878D82A}">
                    <a16:rowId xmlns:a16="http://schemas.microsoft.com/office/drawing/2014/main" val="3675666282"/>
                  </a:ext>
                </a:extLst>
              </a:tr>
              <a:tr h="313166">
                <a:tc>
                  <a:txBody>
                    <a:bodyPr/>
                    <a:lstStyle/>
                    <a:p>
                      <a:pPr algn="ctr"/>
                      <a:r>
                        <a:rPr lang="en-GB" noProof="0" dirty="0" smtClean="0"/>
                        <a:t>Venus</a:t>
                      </a:r>
                      <a:endParaRPr lang="en-GB" noProof="0" dirty="0"/>
                    </a:p>
                  </a:txBody>
                  <a:tcPr/>
                </a:tc>
                <a:tc>
                  <a:txBody>
                    <a:bodyPr/>
                    <a:lstStyle/>
                    <a:p>
                      <a:pPr algn="ctr"/>
                      <a:r>
                        <a:rPr lang="en-GB" noProof="0" dirty="0" smtClean="0"/>
                        <a:t>0.95× </a:t>
                      </a:r>
                      <a:r>
                        <a:rPr lang="en-GB" noProof="0" dirty="0" smtClean="0">
                          <a:sym typeface="Wingdings" panose="05000000000000000000" pitchFamily="2" charset="2"/>
                        </a:rPr>
                        <a:t> 1.7</a:t>
                      </a:r>
                      <a:r>
                        <a:rPr lang="en-GB" baseline="0" noProof="0" dirty="0" smtClean="0">
                          <a:sym typeface="Wingdings" panose="05000000000000000000" pitchFamily="2" charset="2"/>
                        </a:rPr>
                        <a:t> mm</a:t>
                      </a:r>
                      <a:endParaRPr lang="en-GB" noProof="0" dirty="0"/>
                    </a:p>
                  </a:txBody>
                  <a:tcPr/>
                </a:tc>
                <a:tc>
                  <a:txBody>
                    <a:bodyPr/>
                    <a:lstStyle/>
                    <a:p>
                      <a:pPr algn="ctr"/>
                      <a:r>
                        <a:rPr lang="en-GB" noProof="0" dirty="0" smtClean="0"/>
                        <a:t>0.7 au </a:t>
                      </a:r>
                      <a:r>
                        <a:rPr lang="en-GB" noProof="0" dirty="0" smtClean="0">
                          <a:sym typeface="Wingdings" panose="05000000000000000000" pitchFamily="2" charset="2"/>
                        </a:rPr>
                        <a:t> 15 m</a:t>
                      </a:r>
                      <a:endParaRPr lang="en-GB" noProof="0" dirty="0"/>
                    </a:p>
                  </a:txBody>
                  <a:tcPr/>
                </a:tc>
                <a:extLst>
                  <a:ext uri="{0D108BD9-81ED-4DB2-BD59-A6C34878D82A}">
                    <a16:rowId xmlns:a16="http://schemas.microsoft.com/office/drawing/2014/main" val="2698532853"/>
                  </a:ext>
                </a:extLst>
              </a:tr>
              <a:tr h="313166">
                <a:tc>
                  <a:txBody>
                    <a:bodyPr/>
                    <a:lstStyle/>
                    <a:p>
                      <a:pPr algn="ctr"/>
                      <a:r>
                        <a:rPr lang="en-GB" noProof="0" dirty="0" smtClean="0"/>
                        <a:t>Earth</a:t>
                      </a:r>
                      <a:endParaRPr lang="en-GB" noProof="0" dirty="0"/>
                    </a:p>
                  </a:txBody>
                  <a:tcPr/>
                </a:tc>
                <a:tc>
                  <a:txBody>
                    <a:bodyPr/>
                    <a:lstStyle/>
                    <a:p>
                      <a:pPr algn="ctr"/>
                      <a:r>
                        <a:rPr lang="en-GB" noProof="0" dirty="0" smtClean="0"/>
                        <a:t>1.0× </a:t>
                      </a:r>
                      <a:r>
                        <a:rPr lang="en-GB" noProof="0" dirty="0" smtClean="0">
                          <a:sym typeface="Wingdings" panose="05000000000000000000" pitchFamily="2" charset="2"/>
                        </a:rPr>
                        <a:t> 1.8 mm</a:t>
                      </a:r>
                      <a:endParaRPr lang="en-GB" noProof="0" dirty="0"/>
                    </a:p>
                  </a:txBody>
                  <a:tcPr/>
                </a:tc>
                <a:tc>
                  <a:txBody>
                    <a:bodyPr/>
                    <a:lstStyle/>
                    <a:p>
                      <a:pPr algn="ctr"/>
                      <a:r>
                        <a:rPr lang="en-GB" noProof="0" dirty="0" smtClean="0"/>
                        <a:t>1.0 au </a:t>
                      </a:r>
                      <a:r>
                        <a:rPr lang="en-GB" noProof="0" dirty="0" smtClean="0">
                          <a:sym typeface="Wingdings" panose="05000000000000000000" pitchFamily="2" charset="2"/>
                        </a:rPr>
                        <a:t> 21 m</a:t>
                      </a:r>
                      <a:endParaRPr lang="en-GB" noProof="0" dirty="0"/>
                    </a:p>
                  </a:txBody>
                  <a:tcPr/>
                </a:tc>
                <a:extLst>
                  <a:ext uri="{0D108BD9-81ED-4DB2-BD59-A6C34878D82A}">
                    <a16:rowId xmlns:a16="http://schemas.microsoft.com/office/drawing/2014/main" val="4145898453"/>
                  </a:ext>
                </a:extLst>
              </a:tr>
              <a:tr h="313166">
                <a:tc>
                  <a:txBody>
                    <a:bodyPr/>
                    <a:lstStyle/>
                    <a:p>
                      <a:pPr algn="ctr"/>
                      <a:r>
                        <a:rPr lang="en-GB" noProof="0" dirty="0" smtClean="0"/>
                        <a:t>Mars</a:t>
                      </a:r>
                      <a:endParaRPr lang="en-GB" noProof="0" dirty="0"/>
                    </a:p>
                  </a:txBody>
                  <a:tcPr/>
                </a:tc>
                <a:tc>
                  <a:txBody>
                    <a:bodyPr/>
                    <a:lstStyle/>
                    <a:p>
                      <a:pPr algn="ctr"/>
                      <a:r>
                        <a:rPr lang="en-GB" noProof="0" dirty="0" smtClean="0"/>
                        <a:t>0.53× </a:t>
                      </a:r>
                      <a:r>
                        <a:rPr lang="en-GB" noProof="0" dirty="0" smtClean="0">
                          <a:sym typeface="Wingdings" panose="05000000000000000000" pitchFamily="2" charset="2"/>
                        </a:rPr>
                        <a:t> 1 mm</a:t>
                      </a:r>
                      <a:endParaRPr lang="en-GB" noProof="0" dirty="0"/>
                    </a:p>
                  </a:txBody>
                  <a:tcPr/>
                </a:tc>
                <a:tc>
                  <a:txBody>
                    <a:bodyPr/>
                    <a:lstStyle/>
                    <a:p>
                      <a:pPr algn="ctr"/>
                      <a:r>
                        <a:rPr lang="en-GB" noProof="0" dirty="0" smtClean="0"/>
                        <a:t>1.5 au </a:t>
                      </a:r>
                      <a:r>
                        <a:rPr lang="en-GB" noProof="0" dirty="0" smtClean="0">
                          <a:sym typeface="Wingdings" panose="05000000000000000000" pitchFamily="2" charset="2"/>
                        </a:rPr>
                        <a:t> 31 m</a:t>
                      </a:r>
                      <a:endParaRPr lang="en-GB" noProof="0" dirty="0"/>
                    </a:p>
                  </a:txBody>
                  <a:tcPr/>
                </a:tc>
                <a:extLst>
                  <a:ext uri="{0D108BD9-81ED-4DB2-BD59-A6C34878D82A}">
                    <a16:rowId xmlns:a16="http://schemas.microsoft.com/office/drawing/2014/main" val="3888199027"/>
                  </a:ext>
                </a:extLst>
              </a:tr>
              <a:tr h="313166">
                <a:tc>
                  <a:txBody>
                    <a:bodyPr/>
                    <a:lstStyle/>
                    <a:p>
                      <a:pPr algn="ctr"/>
                      <a:r>
                        <a:rPr lang="en-GB" noProof="0" dirty="0" smtClean="0"/>
                        <a:t>Jupiter</a:t>
                      </a:r>
                      <a:endParaRPr lang="en-GB" noProof="0" dirty="0"/>
                    </a:p>
                  </a:txBody>
                  <a:tcPr/>
                </a:tc>
                <a:tc>
                  <a:txBody>
                    <a:bodyPr/>
                    <a:lstStyle/>
                    <a:p>
                      <a:pPr algn="ctr"/>
                      <a:r>
                        <a:rPr lang="en-GB" noProof="0" dirty="0" smtClean="0"/>
                        <a:t>11× </a:t>
                      </a:r>
                      <a:r>
                        <a:rPr lang="en-GB" noProof="0" dirty="0" smtClean="0">
                          <a:sym typeface="Wingdings" panose="05000000000000000000" pitchFamily="2" charset="2"/>
                        </a:rPr>
                        <a:t> 20 mm</a:t>
                      </a:r>
                      <a:endParaRPr lang="en-GB" noProof="0" dirty="0"/>
                    </a:p>
                  </a:txBody>
                  <a:tcPr/>
                </a:tc>
                <a:tc>
                  <a:txBody>
                    <a:bodyPr/>
                    <a:lstStyle/>
                    <a:p>
                      <a:pPr algn="ctr"/>
                      <a:r>
                        <a:rPr lang="en-GB" noProof="0" dirty="0" smtClean="0"/>
                        <a:t>5.2</a:t>
                      </a:r>
                      <a:r>
                        <a:rPr lang="en-GB" baseline="0" noProof="0" dirty="0" smtClean="0"/>
                        <a:t> au</a:t>
                      </a:r>
                      <a:r>
                        <a:rPr lang="en-GB" noProof="0" dirty="0" smtClean="0"/>
                        <a:t> </a:t>
                      </a:r>
                      <a:r>
                        <a:rPr lang="en-GB" noProof="0" dirty="0" smtClean="0">
                          <a:sym typeface="Wingdings" panose="05000000000000000000" pitchFamily="2" charset="2"/>
                        </a:rPr>
                        <a:t> 109 m</a:t>
                      </a:r>
                      <a:endParaRPr lang="en-GB" noProof="0" dirty="0"/>
                    </a:p>
                  </a:txBody>
                  <a:tcPr/>
                </a:tc>
                <a:extLst>
                  <a:ext uri="{0D108BD9-81ED-4DB2-BD59-A6C34878D82A}">
                    <a16:rowId xmlns:a16="http://schemas.microsoft.com/office/drawing/2014/main" val="3980710672"/>
                  </a:ext>
                </a:extLst>
              </a:tr>
              <a:tr h="313166">
                <a:tc>
                  <a:txBody>
                    <a:bodyPr/>
                    <a:lstStyle/>
                    <a:p>
                      <a:pPr algn="ctr"/>
                      <a:r>
                        <a:rPr lang="en-GB" noProof="0" dirty="0" smtClean="0"/>
                        <a:t>Saturn</a:t>
                      </a:r>
                      <a:endParaRPr lang="en-GB" noProof="0" dirty="0"/>
                    </a:p>
                  </a:txBody>
                  <a:tcPr/>
                </a:tc>
                <a:tc>
                  <a:txBody>
                    <a:bodyPr/>
                    <a:lstStyle/>
                    <a:p>
                      <a:pPr algn="ctr"/>
                      <a:r>
                        <a:rPr lang="en-GB" noProof="0" dirty="0" smtClean="0"/>
                        <a:t>9.3× </a:t>
                      </a:r>
                      <a:r>
                        <a:rPr lang="en-GB" noProof="0" dirty="0" smtClean="0">
                          <a:sym typeface="Wingdings" panose="05000000000000000000" pitchFamily="2" charset="2"/>
                        </a:rPr>
                        <a:t> 17 mm</a:t>
                      </a:r>
                      <a:endParaRPr lang="en-GB" noProof="0" dirty="0"/>
                    </a:p>
                  </a:txBody>
                  <a:tcPr/>
                </a:tc>
                <a:tc>
                  <a:txBody>
                    <a:bodyPr/>
                    <a:lstStyle/>
                    <a:p>
                      <a:pPr algn="ctr"/>
                      <a:r>
                        <a:rPr lang="en-GB" noProof="0" dirty="0" smtClean="0"/>
                        <a:t>9.5 au </a:t>
                      </a:r>
                      <a:r>
                        <a:rPr lang="en-GB" noProof="0" dirty="0" smtClean="0">
                          <a:sym typeface="Wingdings" panose="05000000000000000000" pitchFamily="2" charset="2"/>
                        </a:rPr>
                        <a:t> 199 m</a:t>
                      </a:r>
                      <a:endParaRPr lang="en-GB" noProof="0" dirty="0"/>
                    </a:p>
                  </a:txBody>
                  <a:tcPr/>
                </a:tc>
                <a:extLst>
                  <a:ext uri="{0D108BD9-81ED-4DB2-BD59-A6C34878D82A}">
                    <a16:rowId xmlns:a16="http://schemas.microsoft.com/office/drawing/2014/main" val="3533419095"/>
                  </a:ext>
                </a:extLst>
              </a:tr>
              <a:tr h="313166">
                <a:tc>
                  <a:txBody>
                    <a:bodyPr/>
                    <a:lstStyle/>
                    <a:p>
                      <a:pPr algn="ctr"/>
                      <a:r>
                        <a:rPr lang="en-GB" noProof="0" dirty="0" smtClean="0"/>
                        <a:t>Uranus</a:t>
                      </a:r>
                      <a:endParaRPr lang="en-GB" noProof="0" dirty="0"/>
                    </a:p>
                  </a:txBody>
                  <a:tcPr/>
                </a:tc>
                <a:tc>
                  <a:txBody>
                    <a:bodyPr/>
                    <a:lstStyle/>
                    <a:p>
                      <a:pPr algn="ctr"/>
                      <a:r>
                        <a:rPr lang="en-GB" noProof="0" dirty="0" smtClean="0"/>
                        <a:t>4.0× </a:t>
                      </a:r>
                      <a:r>
                        <a:rPr lang="en-GB" noProof="0" dirty="0" smtClean="0">
                          <a:sym typeface="Wingdings" panose="05000000000000000000" pitchFamily="2" charset="2"/>
                        </a:rPr>
                        <a:t> 7.3 mm</a:t>
                      </a:r>
                      <a:endParaRPr lang="en-GB" noProof="0" dirty="0"/>
                    </a:p>
                  </a:txBody>
                  <a:tcPr/>
                </a:tc>
                <a:tc>
                  <a:txBody>
                    <a:bodyPr/>
                    <a:lstStyle/>
                    <a:p>
                      <a:pPr algn="ctr"/>
                      <a:r>
                        <a:rPr lang="en-GB" noProof="0" dirty="0" smtClean="0"/>
                        <a:t>20</a:t>
                      </a:r>
                      <a:r>
                        <a:rPr lang="en-GB" baseline="0" noProof="0" dirty="0" smtClean="0"/>
                        <a:t> au</a:t>
                      </a:r>
                      <a:r>
                        <a:rPr lang="en-GB" noProof="0" dirty="0" smtClean="0"/>
                        <a:t> </a:t>
                      </a:r>
                      <a:r>
                        <a:rPr lang="en-GB" noProof="0" dirty="0" smtClean="0">
                          <a:sym typeface="Wingdings" panose="05000000000000000000" pitchFamily="2" charset="2"/>
                        </a:rPr>
                        <a:t> 420 m</a:t>
                      </a:r>
                      <a:endParaRPr lang="en-GB" noProof="0" dirty="0"/>
                    </a:p>
                  </a:txBody>
                  <a:tcPr/>
                </a:tc>
                <a:extLst>
                  <a:ext uri="{0D108BD9-81ED-4DB2-BD59-A6C34878D82A}">
                    <a16:rowId xmlns:a16="http://schemas.microsoft.com/office/drawing/2014/main" val="126304557"/>
                  </a:ext>
                </a:extLst>
              </a:tr>
              <a:tr h="313166">
                <a:tc>
                  <a:txBody>
                    <a:bodyPr/>
                    <a:lstStyle/>
                    <a:p>
                      <a:pPr algn="ctr"/>
                      <a:r>
                        <a:rPr lang="en-GB" noProof="0" dirty="0" smtClean="0"/>
                        <a:t>Neptune</a:t>
                      </a:r>
                      <a:endParaRPr lang="en-GB" noProof="0" dirty="0"/>
                    </a:p>
                  </a:txBody>
                  <a:tcPr/>
                </a:tc>
                <a:tc>
                  <a:txBody>
                    <a:bodyPr/>
                    <a:lstStyle/>
                    <a:p>
                      <a:pPr algn="ctr"/>
                      <a:r>
                        <a:rPr lang="en-GB" noProof="0" dirty="0" smtClean="0"/>
                        <a:t>3.9× </a:t>
                      </a:r>
                      <a:r>
                        <a:rPr lang="en-GB" noProof="0" dirty="0" smtClean="0">
                          <a:sym typeface="Wingdings" panose="05000000000000000000" pitchFamily="2" charset="2"/>
                        </a:rPr>
                        <a:t> 7.1 mm</a:t>
                      </a:r>
                      <a:endParaRPr lang="en-GB" noProof="0" dirty="0"/>
                    </a:p>
                  </a:txBody>
                  <a:tcPr/>
                </a:tc>
                <a:tc>
                  <a:txBody>
                    <a:bodyPr/>
                    <a:lstStyle/>
                    <a:p>
                      <a:pPr algn="ctr"/>
                      <a:r>
                        <a:rPr lang="en-GB" noProof="0" dirty="0" smtClean="0"/>
                        <a:t>30 au </a:t>
                      </a:r>
                      <a:r>
                        <a:rPr lang="en-GB" noProof="0" dirty="0" smtClean="0">
                          <a:sym typeface="Wingdings" panose="05000000000000000000" pitchFamily="2" charset="2"/>
                        </a:rPr>
                        <a:t> 629 m</a:t>
                      </a:r>
                      <a:endParaRPr lang="en-GB" noProof="0" dirty="0"/>
                    </a:p>
                  </a:txBody>
                  <a:tcPr/>
                </a:tc>
                <a:extLst>
                  <a:ext uri="{0D108BD9-81ED-4DB2-BD59-A6C34878D82A}">
                    <a16:rowId xmlns:a16="http://schemas.microsoft.com/office/drawing/2014/main" val="2587303524"/>
                  </a:ext>
                </a:extLst>
              </a:tr>
            </a:tbl>
          </a:graphicData>
        </a:graphic>
      </p:graphicFrame>
      <p:sp>
        <p:nvSpPr>
          <p:cNvPr id="17" name="TextovéPole 16"/>
          <p:cNvSpPr txBox="1"/>
          <p:nvPr/>
        </p:nvSpPr>
        <p:spPr>
          <a:xfrm>
            <a:off x="8059477" y="2193075"/>
            <a:ext cx="4119074" cy="23083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size of model of Jupiter (20 mm)</a:t>
            </a:r>
          </a:p>
          <a:p>
            <a:pPr marL="0" marR="0" indent="0" algn="l"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sym typeface="Calibri"/>
              </a:rPr>
              <a:t>real size of </a:t>
            </a:r>
            <a:r>
              <a:rPr lang="en-GB" dirty="0" smtClean="0">
                <a:solidFill>
                  <a:srgbClr val="000000"/>
                </a:solidFill>
              </a:rPr>
              <a:t>Jupiter (143 thousand km)</a:t>
            </a:r>
          </a:p>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smtClean="0">
              <a:ln>
                <a:noFill/>
              </a:ln>
              <a:solidFill>
                <a:srgbClr val="000000"/>
              </a:solidFill>
              <a:effectLst/>
              <a:uFillTx/>
              <a:sym typeface="Calibri"/>
            </a:endParaRPr>
          </a:p>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scale for distance 1 cm = 71 500 km</a:t>
            </a:r>
          </a:p>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smtClean="0">
              <a:ln>
                <a:noFill/>
              </a:ln>
              <a:solidFill>
                <a:srgbClr val="000000"/>
              </a:solidFill>
              <a:effectLst/>
              <a:uFillTx/>
              <a:sym typeface="Calibri"/>
            </a:endParaRPr>
          </a:p>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e.g. for Earth: </a:t>
            </a:r>
          </a:p>
          <a:p>
            <a:pPr marL="0" marR="0" indent="0" algn="l"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	1 au = 150 mil. km</a:t>
            </a:r>
          </a:p>
          <a:p>
            <a:pPr marL="0" marR="0" indent="0" algn="l" defTabSz="9144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sym typeface="Calibri"/>
              </a:rPr>
              <a:t>	</a:t>
            </a:r>
            <a:r>
              <a:rPr lang="en-GB" dirty="0" smtClean="0">
                <a:solidFill>
                  <a:srgbClr val="000000"/>
                </a:solidFill>
              </a:rPr>
              <a:t>150 000 000 / 71 500 ~ 2 100 cm</a:t>
            </a:r>
            <a:endParaRPr kumimoji="0" lang="en-GB" sz="1800" b="0" i="0" u="none" strike="noStrike" cap="none" spc="0" normalizeH="0" baseline="0" dirty="0">
              <a:ln>
                <a:noFill/>
              </a:ln>
              <a:solidFill>
                <a:srgbClr val="000000"/>
              </a:solidFill>
              <a:effectLst/>
              <a:uFillTx/>
              <a:sym typeface="Calibri"/>
            </a:endParaRPr>
          </a:p>
        </p:txBody>
      </p:sp>
      <p:sp>
        <p:nvSpPr>
          <p:cNvPr id="14"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5a.1.6 What are the planets‘ size?</a:t>
            </a:r>
            <a:endParaRPr lang="en-GB" sz="3200" dirty="0">
              <a:solidFill>
                <a:srgbClr val="002060"/>
              </a:solidFill>
            </a:endParaRPr>
          </a:p>
        </p:txBody>
      </p:sp>
    </p:spTree>
    <p:extLst>
      <p:ext uri="{BB962C8B-B14F-4D97-AF65-F5344CB8AC3E}">
        <p14:creationId xmlns:p14="http://schemas.microsoft.com/office/powerpoint/2010/main" val="63422846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5a.2.1 </a:t>
            </a:r>
            <a:r>
              <a:rPr lang="en-GB" sz="3200" dirty="0" smtClean="0">
                <a:solidFill>
                  <a:srgbClr val="002060"/>
                </a:solidFill>
              </a:rPr>
              <a:t>Dwarf planet trajectory</a:t>
            </a:r>
            <a:endParaRPr lang="en-GB" sz="3200" dirty="0">
              <a:solidFill>
                <a:srgbClr val="002060"/>
              </a:solidFill>
            </a:endParaRPr>
          </a:p>
        </p:txBody>
      </p:sp>
      <p:sp>
        <p:nvSpPr>
          <p:cNvPr id="174" name="Shape 174"/>
          <p:cNvSpPr/>
          <p:nvPr/>
        </p:nvSpPr>
        <p:spPr>
          <a:xfrm>
            <a:off x="261256" y="3065259"/>
            <a:ext cx="11930744"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GB" sz="3600" dirty="0" smtClean="0">
                <a:solidFill>
                  <a:srgbClr val="002060"/>
                </a:solidFill>
              </a:rPr>
              <a:t>Material and tool: </a:t>
            </a:r>
            <a:r>
              <a:rPr lang="en-GB" sz="2400" dirty="0" smtClean="0">
                <a:solidFill>
                  <a:srgbClr val="002060"/>
                </a:solidFill>
              </a:rPr>
              <a:t>C</a:t>
            </a:r>
            <a:r>
              <a:rPr lang="en-GB" sz="2400" dirty="0" smtClean="0">
                <a:solidFill>
                  <a:srgbClr val="002060"/>
                </a:solidFill>
              </a:rPr>
              <a:t>alculator, spreadsheet, encyclopaedia (internet)</a:t>
            </a:r>
            <a:endParaRPr lang="en-GB" sz="3200" dirty="0">
              <a:solidFill>
                <a:srgbClr val="002060"/>
              </a:solidFill>
            </a:endParaRPr>
          </a:p>
        </p:txBody>
      </p:sp>
      <p:sp>
        <p:nvSpPr>
          <p:cNvPr id="175" name="Shape 175"/>
          <p:cNvSpPr/>
          <p:nvPr/>
        </p:nvSpPr>
        <p:spPr>
          <a:xfrm>
            <a:off x="261256" y="3747115"/>
            <a:ext cx="11685322" cy="17543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400" dirty="0" smtClean="0">
                <a:solidFill>
                  <a:srgbClr val="002060"/>
                </a:solidFill>
              </a:rPr>
              <a:t>Pupils will be able to the calculate the distances in aphelion and perihelion and should conclude that the sum of the distances in aphelion and perihelion is equal to twice the size of the semi-major axis. The next part also includes the effect of inclination of the orbit.</a:t>
            </a:r>
            <a:endParaRPr lang="en-GB" sz="2400" dirty="0">
              <a:solidFill>
                <a:srgbClr val="002060"/>
              </a:solidFill>
            </a:endParaRPr>
          </a:p>
        </p:txBody>
      </p:sp>
      <p:sp>
        <p:nvSpPr>
          <p:cNvPr id="176" name="Shape 176"/>
          <p:cNvSpPr/>
          <p:nvPr/>
        </p:nvSpPr>
        <p:spPr>
          <a:xfrm>
            <a:off x="261256" y="1715672"/>
            <a:ext cx="11685322" cy="13849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a:t>
            </a:r>
            <a:r>
              <a:rPr lang="en-GB" sz="3600" dirty="0" smtClean="0">
                <a:solidFill>
                  <a:srgbClr val="002060"/>
                </a:solidFill>
              </a:rPr>
              <a:t>part</a:t>
            </a:r>
            <a:r>
              <a:rPr lang="en-GB" sz="3600" dirty="0" smtClean="0">
                <a:solidFill>
                  <a:srgbClr val="002060"/>
                </a:solidFill>
              </a:rPr>
              <a:t>: </a:t>
            </a:r>
            <a:r>
              <a:rPr lang="en-GB" sz="2400" dirty="0" smtClean="0">
                <a:solidFill>
                  <a:srgbClr val="002060"/>
                </a:solidFill>
              </a:rPr>
              <a:t>The task is focused on the calculation of orbit of dwarf planets, the distance in aphelion and perihelion and the subsequent ordering of objects according to the distance from the Sun. The second part of the problem uses trigonometric functions.</a:t>
            </a:r>
            <a:endParaRPr lang="en-GB" sz="2400" dirty="0">
              <a:solidFill>
                <a:srgbClr val="002060"/>
              </a:solidFill>
            </a:endParaRPr>
          </a:p>
        </p:txBody>
      </p:sp>
    </p:spTree>
    <p:extLst>
      <p:ext uri="{BB962C8B-B14F-4D97-AF65-F5344CB8AC3E}">
        <p14:creationId xmlns:p14="http://schemas.microsoft.com/office/powerpoint/2010/main" val="358684618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8" name="Obrázek 7">
            <a:extLst>
              <a:ext uri="{FF2B5EF4-FFF2-40B4-BE49-F238E27FC236}">
                <a16:creationId xmlns:a16="http://schemas.microsoft.com/office/drawing/2014/main" id="{9B03A7EC-BC8F-4685-A29A-860EAEE2EE0B}"/>
              </a:ext>
            </a:extLst>
          </p:cNvPr>
          <p:cNvPicPr>
            <a:picLocks noChangeAspect="1"/>
          </p:cNvPicPr>
          <p:nvPr/>
        </p:nvPicPr>
        <p:blipFill rotWithShape="1">
          <a:blip r:embed="rId4"/>
          <a:srcRect l="460" t="1213" r="58024" b="13443"/>
          <a:stretch/>
        </p:blipFill>
        <p:spPr>
          <a:xfrm>
            <a:off x="261256" y="1747500"/>
            <a:ext cx="3421744" cy="1699294"/>
          </a:xfrm>
          <a:prstGeom prst="rect">
            <a:avLst/>
          </a:prstGeom>
          <a:ln>
            <a:solidFill>
              <a:schemeClr val="tx1"/>
            </a:solidFill>
          </a:ln>
        </p:spPr>
      </p:pic>
      <p:sp>
        <p:nvSpPr>
          <p:cNvPr id="11" name="Obdélník 10">
            <a:extLst>
              <a:ext uri="{FF2B5EF4-FFF2-40B4-BE49-F238E27FC236}">
                <a16:creationId xmlns:a16="http://schemas.microsoft.com/office/drawing/2014/main" id="{FEB8B87E-9F15-406C-A914-62BC615C5E0E}"/>
              </a:ext>
            </a:extLst>
          </p:cNvPr>
          <p:cNvSpPr/>
          <p:nvPr/>
        </p:nvSpPr>
        <p:spPr>
          <a:xfrm>
            <a:off x="261256" y="3678645"/>
            <a:ext cx="7719988" cy="1661993"/>
          </a:xfrm>
          <a:prstGeom prst="rect">
            <a:avLst/>
          </a:prstGeom>
        </p:spPr>
        <p:txBody>
          <a:bodyPr wrap="square">
            <a:spAutoFit/>
          </a:bodyPr>
          <a:lstStyle/>
          <a:p>
            <a:pPr algn="just">
              <a:spcBef>
                <a:spcPts val="600"/>
              </a:spcBef>
              <a:spcAft>
                <a:spcPts val="600"/>
              </a:spcAft>
            </a:pP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in perihelion (for Ceres) </a:t>
            </a:r>
            <a:r>
              <a:rPr lang="en-GB"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r</a:t>
            </a:r>
            <a:r>
              <a:rPr lang="en-GB" baseline="-25000"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P</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a:t>
            </a:r>
            <a:r>
              <a:rPr lang="en-GB"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au = 2.56 au</a:t>
            </a:r>
          </a:p>
          <a:p>
            <a:pPr algn="just">
              <a:spcBef>
                <a:spcPts val="600"/>
              </a:spcBef>
              <a:spcAft>
                <a:spcPts val="600"/>
              </a:spcAft>
            </a:pP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in aphelion (for Ceres) </a:t>
            </a:r>
            <a:r>
              <a:rPr lang="en-GB"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r</a:t>
            </a:r>
            <a:r>
              <a:rPr lang="en-GB" baseline="-25000"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a:t>
            </a:r>
            <a:r>
              <a:rPr lang="en-GB"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au = 2.98 au</a:t>
            </a:r>
          </a:p>
          <a:p>
            <a:pPr algn="just">
              <a:spcBef>
                <a:spcPts val="600"/>
              </a:spcBef>
              <a:spcAft>
                <a:spcPts val="600"/>
              </a:spcAft>
            </a:pP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Order in perihelion: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Ceres</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Pluto</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Haumea</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Eris</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Makemake</a:t>
            </a:r>
            <a:endPar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spcBef>
                <a:spcPts val="600"/>
              </a:spcBef>
              <a:spcAft>
                <a:spcPts val="600"/>
              </a:spcAft>
            </a:pP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Order in aphelion: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Ceres</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Pluto</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Haumea</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Makemake</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GB"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Eris</a:t>
            </a:r>
            <a:endParaRPr lang="en-GB"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Obdélník 11">
            <a:extLst>
              <a:ext uri="{FF2B5EF4-FFF2-40B4-BE49-F238E27FC236}">
                <a16:creationId xmlns:a16="http://schemas.microsoft.com/office/drawing/2014/main" id="{12B94E2F-2E7D-431E-9637-C13C172D1AA6}"/>
              </a:ext>
            </a:extLst>
          </p:cNvPr>
          <p:cNvSpPr/>
          <p:nvPr/>
        </p:nvSpPr>
        <p:spPr>
          <a:xfrm>
            <a:off x="7781200" y="4585022"/>
            <a:ext cx="4286956" cy="954107"/>
          </a:xfrm>
          <a:prstGeom prst="rect">
            <a:avLst/>
          </a:prstGeom>
        </p:spPr>
        <p:txBody>
          <a:bodyPr wrap="square">
            <a:spAutoFit/>
          </a:bodyPr>
          <a:lstStyle/>
          <a:p>
            <a:r>
              <a:rPr lang="en-US" sz="1400" dirty="0">
                <a:solidFill>
                  <a:schemeClr val="tx1"/>
                </a:solidFill>
                <a:latin typeface="Arial" panose="020B0604020202020204" pitchFamily="34" charset="0"/>
                <a:ea typeface="Times New Roman" panose="02020603050405020304" pitchFamily="18" charset="0"/>
              </a:rPr>
              <a:t>From this order, it is obvious that dwarf planet Eris gets closer to the Sun than dwarf planet </a:t>
            </a:r>
            <a:r>
              <a:rPr lang="en-US" sz="1400" dirty="0" err="1">
                <a:solidFill>
                  <a:schemeClr val="tx1"/>
                </a:solidFill>
                <a:latin typeface="Arial" panose="020B0604020202020204" pitchFamily="34" charset="0"/>
                <a:ea typeface="Times New Roman" panose="02020603050405020304" pitchFamily="18" charset="0"/>
              </a:rPr>
              <a:t>Makemake</a:t>
            </a:r>
            <a:r>
              <a:rPr lang="en-US" sz="1400" dirty="0">
                <a:solidFill>
                  <a:schemeClr val="tx1"/>
                </a:solidFill>
                <a:latin typeface="Arial" panose="020B0604020202020204" pitchFamily="34" charset="0"/>
                <a:ea typeface="Times New Roman" panose="02020603050405020304" pitchFamily="18" charset="0"/>
              </a:rPr>
              <a:t>, the difference 0.7 au roughly matches the distance of Venus from the Sun.</a:t>
            </a:r>
            <a:endParaRPr lang="cs-CZ" sz="1400" dirty="0">
              <a:solidFill>
                <a:schemeClr val="tx1"/>
              </a:solidFill>
            </a:endParaRPr>
          </a:p>
        </p:txBody>
      </p:sp>
      <p:pic>
        <p:nvPicPr>
          <p:cNvPr id="14" name="Obrázek 13">
            <a:extLst>
              <a:ext uri="{FF2B5EF4-FFF2-40B4-BE49-F238E27FC236}">
                <a16:creationId xmlns:a16="http://schemas.microsoft.com/office/drawing/2014/main" id="{6F8CBCF3-9E6D-4682-A84E-C2996F95AAD0}"/>
              </a:ext>
            </a:extLst>
          </p:cNvPr>
          <p:cNvPicPr>
            <a:picLocks noChangeAspect="1"/>
          </p:cNvPicPr>
          <p:nvPr/>
        </p:nvPicPr>
        <p:blipFill>
          <a:blip r:embed="rId5"/>
          <a:stretch>
            <a:fillRect/>
          </a:stretch>
        </p:blipFill>
        <p:spPr>
          <a:xfrm>
            <a:off x="8739545" y="1708272"/>
            <a:ext cx="2994920" cy="2819644"/>
          </a:xfrm>
          <a:prstGeom prst="rect">
            <a:avLst/>
          </a:prstGeom>
        </p:spPr>
      </p:pic>
      <p:pic>
        <p:nvPicPr>
          <p:cNvPr id="13" name="Obrázek 12">
            <a:extLst>
              <a:ext uri="{FF2B5EF4-FFF2-40B4-BE49-F238E27FC236}">
                <a16:creationId xmlns:a16="http://schemas.microsoft.com/office/drawing/2014/main" id="{9B03A7EC-BC8F-4685-A29A-860EAEE2EE0B}"/>
              </a:ext>
            </a:extLst>
          </p:cNvPr>
          <p:cNvPicPr>
            <a:picLocks noChangeAspect="1"/>
          </p:cNvPicPr>
          <p:nvPr/>
        </p:nvPicPr>
        <p:blipFill rotWithShape="1">
          <a:blip r:embed="rId4"/>
          <a:srcRect l="42455" t="1213" r="42643" b="13443"/>
          <a:stretch/>
        </p:blipFill>
        <p:spPr>
          <a:xfrm>
            <a:off x="3721169" y="1747124"/>
            <a:ext cx="1228202" cy="1699294"/>
          </a:xfrm>
          <a:prstGeom prst="rect">
            <a:avLst/>
          </a:prstGeom>
          <a:ln>
            <a:solidFill>
              <a:schemeClr val="tx1"/>
            </a:solidFill>
          </a:ln>
        </p:spPr>
      </p:pic>
      <p:pic>
        <p:nvPicPr>
          <p:cNvPr id="15" name="Obrázek 14">
            <a:extLst>
              <a:ext uri="{FF2B5EF4-FFF2-40B4-BE49-F238E27FC236}">
                <a16:creationId xmlns:a16="http://schemas.microsoft.com/office/drawing/2014/main" id="{9B03A7EC-BC8F-4685-A29A-860EAEE2EE0B}"/>
              </a:ext>
            </a:extLst>
          </p:cNvPr>
          <p:cNvPicPr>
            <a:picLocks noChangeAspect="1"/>
          </p:cNvPicPr>
          <p:nvPr/>
        </p:nvPicPr>
        <p:blipFill rotWithShape="1">
          <a:blip r:embed="rId4"/>
          <a:srcRect l="58562" t="1213" r="26949" b="13443"/>
          <a:stretch/>
        </p:blipFill>
        <p:spPr>
          <a:xfrm>
            <a:off x="4987540" y="1747124"/>
            <a:ext cx="1194185" cy="1699294"/>
          </a:xfrm>
          <a:prstGeom prst="rect">
            <a:avLst/>
          </a:prstGeom>
          <a:ln>
            <a:solidFill>
              <a:schemeClr val="tx1"/>
            </a:solidFill>
          </a:ln>
        </p:spPr>
      </p:pic>
      <p:pic>
        <p:nvPicPr>
          <p:cNvPr id="16" name="Obrázek 15">
            <a:extLst>
              <a:ext uri="{FF2B5EF4-FFF2-40B4-BE49-F238E27FC236}">
                <a16:creationId xmlns:a16="http://schemas.microsoft.com/office/drawing/2014/main" id="{9B03A7EC-BC8F-4685-A29A-860EAEE2EE0B}"/>
              </a:ext>
            </a:extLst>
          </p:cNvPr>
          <p:cNvPicPr>
            <a:picLocks noChangeAspect="1"/>
          </p:cNvPicPr>
          <p:nvPr/>
        </p:nvPicPr>
        <p:blipFill rotWithShape="1">
          <a:blip r:embed="rId4"/>
          <a:srcRect l="73860" t="1213" r="2564" b="13443"/>
          <a:stretch/>
        </p:blipFill>
        <p:spPr>
          <a:xfrm>
            <a:off x="6226628" y="1747124"/>
            <a:ext cx="1943100" cy="1699294"/>
          </a:xfrm>
          <a:prstGeom prst="rect">
            <a:avLst/>
          </a:prstGeom>
          <a:ln>
            <a:solidFill>
              <a:schemeClr val="tx1"/>
            </a:solidFill>
          </a:ln>
        </p:spPr>
      </p:pic>
      <p:sp>
        <p:nvSpPr>
          <p:cNvPr id="17"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5a.2.1 </a:t>
            </a:r>
            <a:r>
              <a:rPr lang="en-GB" sz="3200" dirty="0" smtClean="0">
                <a:solidFill>
                  <a:srgbClr val="002060"/>
                </a:solidFill>
              </a:rPr>
              <a:t>Dwarf planet trajectory</a:t>
            </a:r>
            <a:endParaRPr lang="en-GB" sz="3200" dirty="0">
              <a:solidFill>
                <a:srgbClr val="002060"/>
              </a:solidFill>
            </a:endParaRPr>
          </a:p>
        </p:txBody>
      </p:sp>
    </p:spTree>
    <p:extLst>
      <p:ext uri="{BB962C8B-B14F-4D97-AF65-F5344CB8AC3E}">
        <p14:creationId xmlns:p14="http://schemas.microsoft.com/office/powerpoint/2010/main" val="28878580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checkerboard(across)">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3" name="Obrázek 2">
            <a:extLst>
              <a:ext uri="{FF2B5EF4-FFF2-40B4-BE49-F238E27FC236}">
                <a16:creationId xmlns:a16="http://schemas.microsoft.com/office/drawing/2014/main" id="{2AAB1673-B04C-401A-A887-5AC95808A9D3}"/>
              </a:ext>
            </a:extLst>
          </p:cNvPr>
          <p:cNvPicPr>
            <a:picLocks noChangeAspect="1"/>
          </p:cNvPicPr>
          <p:nvPr/>
        </p:nvPicPr>
        <p:blipFill>
          <a:blip r:embed="rId4"/>
          <a:stretch>
            <a:fillRect/>
          </a:stretch>
        </p:blipFill>
        <p:spPr>
          <a:xfrm>
            <a:off x="261256" y="1690394"/>
            <a:ext cx="7457938" cy="1491588"/>
          </a:xfrm>
          <a:prstGeom prst="rect">
            <a:avLst/>
          </a:prstGeom>
        </p:spPr>
      </p:pic>
      <p:pic>
        <p:nvPicPr>
          <p:cNvPr id="28" name="Obrázek 27">
            <a:extLst>
              <a:ext uri="{FF2B5EF4-FFF2-40B4-BE49-F238E27FC236}">
                <a16:creationId xmlns:a16="http://schemas.microsoft.com/office/drawing/2014/main" id="{88A26BB7-B22D-4456-8D0C-5939BFBF8D7E}"/>
              </a:ext>
            </a:extLst>
          </p:cNvPr>
          <p:cNvPicPr>
            <a:picLocks noChangeAspect="1"/>
          </p:cNvPicPr>
          <p:nvPr/>
        </p:nvPicPr>
        <p:blipFill rotWithShape="1">
          <a:blip r:embed="rId5"/>
          <a:srcRect r="64153" b="13622"/>
          <a:stretch/>
        </p:blipFill>
        <p:spPr>
          <a:xfrm>
            <a:off x="261256" y="3306943"/>
            <a:ext cx="4155470" cy="2017411"/>
          </a:xfrm>
          <a:prstGeom prst="rect">
            <a:avLst/>
          </a:prstGeom>
        </p:spPr>
      </p:pic>
      <p:sp>
        <p:nvSpPr>
          <p:cNvPr id="29" name="Obdélník 28">
            <a:extLst>
              <a:ext uri="{FF2B5EF4-FFF2-40B4-BE49-F238E27FC236}">
                <a16:creationId xmlns:a16="http://schemas.microsoft.com/office/drawing/2014/main" id="{77939E11-EE92-440D-9CD4-5264898C8B79}"/>
              </a:ext>
            </a:extLst>
          </p:cNvPr>
          <p:cNvSpPr/>
          <p:nvPr/>
        </p:nvSpPr>
        <p:spPr>
          <a:xfrm>
            <a:off x="8646922" y="1825029"/>
            <a:ext cx="3283822" cy="3508653"/>
          </a:xfrm>
          <a:prstGeom prst="rect">
            <a:avLst/>
          </a:prstGeom>
        </p:spPr>
        <p:txBody>
          <a:bodyPr wrap="square">
            <a:spAutoFit/>
          </a:bodyPr>
          <a:lstStyle/>
          <a:p>
            <a:pPr algn="just">
              <a:spcBef>
                <a:spcPts val="600"/>
              </a:spcBef>
              <a:spcAft>
                <a:spcPts val="600"/>
              </a:spcAft>
            </a:pP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in </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perihelion in ecliptic plane</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(for Ceres):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cos </a:t>
            </a:r>
            <a:r>
              <a:rPr lang="en-GB" sz="1600"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i</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cos 11° au = 2.51 au</a:t>
            </a:r>
          </a:p>
          <a:p>
            <a:pPr algn="just">
              <a:spcBef>
                <a:spcPts val="600"/>
              </a:spcBef>
              <a:spcAft>
                <a:spcPts val="600"/>
              </a:spcAft>
            </a:pP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in aphelion in ecliptic plane (for Ceres):</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cos </a:t>
            </a:r>
            <a:r>
              <a:rPr lang="en-GB" sz="1600"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i</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cos 11° au = 2.93 au</a:t>
            </a:r>
          </a:p>
          <a:p>
            <a:pPr algn="just">
              <a:spcBef>
                <a:spcPts val="600"/>
              </a:spcBef>
              <a:spcAft>
                <a:spcPts val="600"/>
              </a:spcAft>
            </a:pP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from ecliptic in perihelion (for Ceres):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sin </a:t>
            </a:r>
            <a:r>
              <a:rPr lang="en-GB" sz="1600"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i</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sin 11° au = 0.49 au</a:t>
            </a:r>
          </a:p>
          <a:p>
            <a:pPr algn="just">
              <a:spcBef>
                <a:spcPts val="600"/>
              </a:spcBef>
              <a:spcAft>
                <a:spcPts val="600"/>
              </a:spcAft>
            </a:pP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Distance from ecliptic in aphelion (for Ceres):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a</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(1 + </a:t>
            </a:r>
            <a:r>
              <a:rPr lang="en-GB" sz="1600" i="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sin </a:t>
            </a:r>
            <a:r>
              <a:rPr lang="en-GB" sz="1600"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i</a:t>
            </a:r>
            <a:r>
              <a:rPr lang="en-GB" sz="16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2.77 (1 + 0.0758) sin 11° au = 0.57 au</a:t>
            </a:r>
            <a:endParaRPr lang="en-GB"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 name="Obrázek 10">
            <a:extLst>
              <a:ext uri="{FF2B5EF4-FFF2-40B4-BE49-F238E27FC236}">
                <a16:creationId xmlns:a16="http://schemas.microsoft.com/office/drawing/2014/main" id="{88A26BB7-B22D-4456-8D0C-5939BFBF8D7E}"/>
              </a:ext>
            </a:extLst>
          </p:cNvPr>
          <p:cNvPicPr>
            <a:picLocks noChangeAspect="1"/>
          </p:cNvPicPr>
          <p:nvPr/>
        </p:nvPicPr>
        <p:blipFill rotWithShape="1">
          <a:blip r:embed="rId5"/>
          <a:srcRect l="35549" r="55354" b="13622"/>
          <a:stretch/>
        </p:blipFill>
        <p:spPr>
          <a:xfrm>
            <a:off x="4416726" y="3306943"/>
            <a:ext cx="1054434" cy="2017411"/>
          </a:xfrm>
          <a:prstGeom prst="rect">
            <a:avLst/>
          </a:prstGeom>
        </p:spPr>
      </p:pic>
      <p:pic>
        <p:nvPicPr>
          <p:cNvPr id="12" name="Obrázek 11">
            <a:extLst>
              <a:ext uri="{FF2B5EF4-FFF2-40B4-BE49-F238E27FC236}">
                <a16:creationId xmlns:a16="http://schemas.microsoft.com/office/drawing/2014/main" id="{88A26BB7-B22D-4456-8D0C-5939BFBF8D7E}"/>
              </a:ext>
            </a:extLst>
          </p:cNvPr>
          <p:cNvPicPr>
            <a:picLocks noChangeAspect="1"/>
          </p:cNvPicPr>
          <p:nvPr/>
        </p:nvPicPr>
        <p:blipFill rotWithShape="1">
          <a:blip r:embed="rId5"/>
          <a:srcRect l="44757" r="46172" b="13622"/>
          <a:stretch/>
        </p:blipFill>
        <p:spPr>
          <a:xfrm>
            <a:off x="5471160" y="3306943"/>
            <a:ext cx="1051560" cy="2017411"/>
          </a:xfrm>
          <a:prstGeom prst="rect">
            <a:avLst/>
          </a:prstGeom>
        </p:spPr>
      </p:pic>
      <p:pic>
        <p:nvPicPr>
          <p:cNvPr id="13" name="Obrázek 12">
            <a:extLst>
              <a:ext uri="{FF2B5EF4-FFF2-40B4-BE49-F238E27FC236}">
                <a16:creationId xmlns:a16="http://schemas.microsoft.com/office/drawing/2014/main" id="{88A26BB7-B22D-4456-8D0C-5939BFBF8D7E}"/>
              </a:ext>
            </a:extLst>
          </p:cNvPr>
          <p:cNvPicPr>
            <a:picLocks noChangeAspect="1"/>
          </p:cNvPicPr>
          <p:nvPr/>
        </p:nvPicPr>
        <p:blipFill rotWithShape="1">
          <a:blip r:embed="rId5"/>
          <a:srcRect l="53799" r="36999" b="13622"/>
          <a:stretch/>
        </p:blipFill>
        <p:spPr>
          <a:xfrm>
            <a:off x="6522720" y="3306943"/>
            <a:ext cx="1066799" cy="2017411"/>
          </a:xfrm>
          <a:prstGeom prst="rect">
            <a:avLst/>
          </a:prstGeom>
        </p:spPr>
      </p:pic>
      <p:pic>
        <p:nvPicPr>
          <p:cNvPr id="14" name="Obrázek 13">
            <a:extLst>
              <a:ext uri="{FF2B5EF4-FFF2-40B4-BE49-F238E27FC236}">
                <a16:creationId xmlns:a16="http://schemas.microsoft.com/office/drawing/2014/main" id="{88A26BB7-B22D-4456-8D0C-5939BFBF8D7E}"/>
              </a:ext>
            </a:extLst>
          </p:cNvPr>
          <p:cNvPicPr>
            <a:picLocks noChangeAspect="1"/>
          </p:cNvPicPr>
          <p:nvPr/>
        </p:nvPicPr>
        <p:blipFill rotWithShape="1">
          <a:blip r:embed="rId5"/>
          <a:srcRect l="63173" r="27822" b="13622"/>
          <a:stretch/>
        </p:blipFill>
        <p:spPr>
          <a:xfrm>
            <a:off x="7589519" y="3306943"/>
            <a:ext cx="1043940" cy="2017411"/>
          </a:xfrm>
          <a:prstGeom prst="rect">
            <a:avLst/>
          </a:prstGeom>
        </p:spPr>
      </p:pic>
      <p:sp>
        <p:nvSpPr>
          <p:cNvPr id="15"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5a.2.1 </a:t>
            </a:r>
            <a:r>
              <a:rPr lang="en-GB" sz="3200" dirty="0" smtClean="0">
                <a:solidFill>
                  <a:srgbClr val="002060"/>
                </a:solidFill>
              </a:rPr>
              <a:t>Dwarf planet trajectory</a:t>
            </a:r>
            <a:endParaRPr lang="en-GB" sz="3200" dirty="0">
              <a:solidFill>
                <a:srgbClr val="002060"/>
              </a:solidFill>
            </a:endParaRPr>
          </a:p>
        </p:txBody>
      </p:sp>
    </p:spTree>
    <p:extLst>
      <p:ext uri="{BB962C8B-B14F-4D97-AF65-F5344CB8AC3E}">
        <p14:creationId xmlns:p14="http://schemas.microsoft.com/office/powerpoint/2010/main" val="2407254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checkerboard(across)">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checkerboard(across)">
                                      <p:cBhvr>
                                        <p:cTn id="22" dur="500"/>
                                        <p:tgtEl>
                                          <p:spTgt spid="2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checkerboard(across)">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checkerboard(across)">
                                      <p:cBhvr>
                                        <p:cTn id="42" dur="500"/>
                                        <p:tgtEl>
                                          <p:spTgt spid="2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36223A4D-3023-401C-B87B-D47558DCCF2C}"/>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4EDCB3E2-1EBA-4425-9C15-3D3A560D8617}"/>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92" name="Shape 92"/>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95" name="Shape 95"/>
          <p:cNvSpPr>
            <a:spLocks noGrp="1"/>
          </p:cNvSpPr>
          <p:nvPr>
            <p:ph type="title"/>
          </p:nvPr>
        </p:nvSpPr>
        <p:spPr>
          <a:xfrm>
            <a:off x="-6761" y="981862"/>
            <a:ext cx="12198760" cy="688766"/>
          </a:xfrm>
          <a:prstGeom prst="rect">
            <a:avLst/>
          </a:prstGeom>
        </p:spPr>
        <p:txBody>
          <a:bodyPr>
            <a:normAutofit fontScale="90000"/>
          </a:bodyPr>
          <a:lstStyle>
            <a:lvl1pPr defTabSz="859536">
              <a:defRPr sz="5600">
                <a:solidFill>
                  <a:srgbClr val="142A9D"/>
                </a:solidFill>
                <a:latin typeface="Calibri"/>
                <a:ea typeface="Calibri"/>
                <a:cs typeface="Calibri"/>
                <a:sym typeface="Calibri"/>
              </a:defRPr>
            </a:lvl1pPr>
          </a:lstStyle>
          <a:p>
            <a:pPr lvl="0" defTabSz="713230">
              <a:defRPr sz="1800" u="none">
                <a:solidFill>
                  <a:srgbClr val="000000"/>
                </a:solidFill>
              </a:defRPr>
            </a:pPr>
            <a:r>
              <a:rPr lang="en-GB" sz="4400" u="sng" dirty="0" smtClean="0">
                <a:solidFill>
                  <a:srgbClr val="002060"/>
                </a:solidFill>
                <a:sym typeface="Calibri Light"/>
              </a:rPr>
              <a:t>Project STARS modules</a:t>
            </a:r>
            <a:endParaRPr lang="en-GB" sz="4400" u="sng" dirty="0">
              <a:solidFill>
                <a:srgbClr val="002060"/>
              </a:solidFill>
              <a:sym typeface="Calibri Light"/>
            </a:endParaRPr>
          </a:p>
        </p:txBody>
      </p:sp>
      <p:sp>
        <p:nvSpPr>
          <p:cNvPr id="96" name="Shape 96"/>
          <p:cNvSpPr>
            <a:spLocks noGrp="1"/>
          </p:cNvSpPr>
          <p:nvPr>
            <p:ph type="body" idx="1"/>
          </p:nvPr>
        </p:nvSpPr>
        <p:spPr>
          <a:xfrm>
            <a:off x="781665" y="2016189"/>
            <a:ext cx="10826932" cy="3331840"/>
          </a:xfrm>
          <a:prstGeom prst="rect">
            <a:avLst/>
          </a:prstGeom>
        </p:spPr>
        <p:txBody>
          <a:bodyPr>
            <a:normAutofit/>
          </a:bodyPr>
          <a:lstStyle/>
          <a:p>
            <a:pPr algn="just" defTabSz="868680">
              <a:spcBef>
                <a:spcPts val="900"/>
              </a:spcBef>
              <a:defRPr sz="1800"/>
            </a:pPr>
            <a:r>
              <a:rPr lang="en-GB" sz="2600" dirty="0" smtClean="0">
                <a:solidFill>
                  <a:srgbClr val="002060"/>
                </a:solidFill>
              </a:rPr>
              <a:t>#1 	Constellations.			#6 	Galactic Neighbourhood.</a:t>
            </a:r>
          </a:p>
          <a:p>
            <a:pPr algn="just" defTabSz="868680">
              <a:spcBef>
                <a:spcPts val="900"/>
              </a:spcBef>
              <a:defRPr sz="1800"/>
            </a:pPr>
            <a:r>
              <a:rPr lang="en-GB" sz="2600" dirty="0" smtClean="0">
                <a:solidFill>
                  <a:srgbClr val="002060"/>
                </a:solidFill>
              </a:rPr>
              <a:t>#2 	Motion of Celestial Bodies.	#7 	Sun and Stars.</a:t>
            </a:r>
          </a:p>
          <a:p>
            <a:pPr lvl="0" algn="just" defTabSz="868680">
              <a:spcBef>
                <a:spcPts val="900"/>
              </a:spcBef>
              <a:defRPr sz="1800"/>
            </a:pPr>
            <a:r>
              <a:rPr lang="en-GB" sz="2600" dirty="0" smtClean="0">
                <a:solidFill>
                  <a:srgbClr val="002060"/>
                </a:solidFill>
              </a:rPr>
              <a:t>#3 	Newton's law of Gravitation.	#8 	Our Galaxy and other galaxies.</a:t>
            </a:r>
          </a:p>
          <a:p>
            <a:pPr lvl="0" algn="just" defTabSz="868680">
              <a:spcBef>
                <a:spcPts val="900"/>
              </a:spcBef>
              <a:defRPr sz="1800"/>
            </a:pPr>
            <a:r>
              <a:rPr lang="en-GB" sz="2600" dirty="0" smtClean="0">
                <a:solidFill>
                  <a:srgbClr val="002060"/>
                </a:solidFill>
              </a:rPr>
              <a:t>#4 	Discovery of the Universe. 	#9 	The Universe.</a:t>
            </a:r>
          </a:p>
          <a:p>
            <a:pPr algn="just" defTabSz="868680">
              <a:spcBef>
                <a:spcPts val="900"/>
              </a:spcBef>
              <a:defRPr sz="1800"/>
            </a:pPr>
            <a:r>
              <a:rPr lang="en-GB" sz="2600" dirty="0" smtClean="0">
                <a:solidFill>
                  <a:srgbClr val="002060"/>
                </a:solidFill>
              </a:rPr>
              <a:t>#5 	Solar System.			#10	Observatories.</a:t>
            </a:r>
            <a:endParaRPr lang="en-GB" sz="2600" dirty="0">
              <a:solidFill>
                <a:srgbClr val="002060"/>
              </a:solidFill>
            </a:endParaRPr>
          </a:p>
        </p:txBody>
      </p:sp>
    </p:spTree>
    <p:extLst>
      <p:ext uri="{BB962C8B-B14F-4D97-AF65-F5344CB8AC3E}">
        <p14:creationId xmlns:p14="http://schemas.microsoft.com/office/powerpoint/2010/main" val="17131553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5a.2.2 </a:t>
            </a:r>
            <a:r>
              <a:rPr lang="en-GB" sz="3200" dirty="0" smtClean="0">
                <a:solidFill>
                  <a:srgbClr val="002060"/>
                </a:solidFill>
              </a:rPr>
              <a:t>Dwarf planet</a:t>
            </a:r>
            <a:r>
              <a:rPr lang="cs-CZ" sz="3200" dirty="0" smtClean="0">
                <a:solidFill>
                  <a:srgbClr val="002060"/>
                </a:solidFill>
              </a:rPr>
              <a:t>‘s</a:t>
            </a:r>
            <a:r>
              <a:rPr lang="en-GB" sz="3200" dirty="0" smtClean="0">
                <a:solidFill>
                  <a:srgbClr val="002060"/>
                </a:solidFill>
              </a:rPr>
              <a:t> set</a:t>
            </a:r>
            <a:endParaRPr lang="en-GB" sz="3200" dirty="0">
              <a:solidFill>
                <a:srgbClr val="002060"/>
              </a:solidFill>
            </a:endParaRPr>
          </a:p>
        </p:txBody>
      </p:sp>
      <p:sp>
        <p:nvSpPr>
          <p:cNvPr id="174" name="Shape 174"/>
          <p:cNvSpPr/>
          <p:nvPr/>
        </p:nvSpPr>
        <p:spPr>
          <a:xfrm>
            <a:off x="261256" y="3191628"/>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C</a:t>
            </a:r>
            <a:r>
              <a:rPr lang="en-GB" sz="2800" dirty="0" smtClean="0">
                <a:solidFill>
                  <a:srgbClr val="002060"/>
                </a:solidFill>
              </a:rPr>
              <a:t>alculator, graph paper or spreadsheet</a:t>
            </a:r>
            <a:endParaRPr lang="en-GB" sz="3600" dirty="0">
              <a:solidFill>
                <a:srgbClr val="002060"/>
              </a:solidFill>
            </a:endParaRPr>
          </a:p>
        </p:txBody>
      </p:sp>
      <p:sp>
        <p:nvSpPr>
          <p:cNvPr id="175" name="Shape 175"/>
          <p:cNvSpPr/>
          <p:nvPr/>
        </p:nvSpPr>
        <p:spPr>
          <a:xfrm>
            <a:off x="261256" y="3896401"/>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will get acquainted with the calculation of the dwarf planet‘s set. The height of the object above the horizon for several days in a row serves as a source of data.</a:t>
            </a:r>
            <a:endParaRPr lang="en-GB" sz="2800" dirty="0">
              <a:solidFill>
                <a:srgbClr val="002060"/>
              </a:solidFill>
            </a:endParaRPr>
          </a:p>
        </p:txBody>
      </p:sp>
      <p:sp>
        <p:nvSpPr>
          <p:cNvPr id="176" name="Shape 176"/>
          <p:cNvSpPr/>
          <p:nvPr/>
        </p:nvSpPr>
        <p:spPr>
          <a:xfrm>
            <a:off x="261256" y="1873480"/>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problem is focused on working with a graph, deriving the equation of a graph and finding the intersection with the x-axis.</a:t>
            </a:r>
            <a:endParaRPr lang="en-GB" sz="2800" dirty="0">
              <a:solidFill>
                <a:srgbClr val="002060"/>
              </a:solidFill>
            </a:endParaRPr>
          </a:p>
        </p:txBody>
      </p:sp>
    </p:spTree>
    <p:extLst>
      <p:ext uri="{BB962C8B-B14F-4D97-AF65-F5344CB8AC3E}">
        <p14:creationId xmlns:p14="http://schemas.microsoft.com/office/powerpoint/2010/main" val="142297412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3" name="Obrázek 2" descr="Obsah obrázku interiér, objekt, židle, vsedě&#10;&#10;Popis byl vytvořen automaticky">
            <a:extLst>
              <a:ext uri="{FF2B5EF4-FFF2-40B4-BE49-F238E27FC236}">
                <a16:creationId xmlns:a16="http://schemas.microsoft.com/office/drawing/2014/main" id="{49F666EB-48D6-4ED9-A14E-7F7B080E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26" y="3222061"/>
            <a:ext cx="1259226" cy="1924763"/>
          </a:xfrm>
          <a:prstGeom prst="rect">
            <a:avLst/>
          </a:prstGeom>
        </p:spPr>
      </p:pic>
      <p:pic>
        <p:nvPicPr>
          <p:cNvPr id="8" name="Obrázek 7" descr="Obsah obrázku kráter, černá, bílá, vsedě&#10;&#10;Popis byl vytvořen automaticky">
            <a:extLst>
              <a:ext uri="{FF2B5EF4-FFF2-40B4-BE49-F238E27FC236}">
                <a16:creationId xmlns:a16="http://schemas.microsoft.com/office/drawing/2014/main" id="{38399F8F-9E4D-4C3F-8F1C-2939659D0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7" y="1618887"/>
            <a:ext cx="2121847" cy="1591386"/>
          </a:xfrm>
          <a:prstGeom prst="rect">
            <a:avLst/>
          </a:prstGeom>
        </p:spPr>
      </p:pic>
      <p:sp>
        <p:nvSpPr>
          <p:cNvPr id="11" name="TextovéPole 10">
            <a:extLst>
              <a:ext uri="{FF2B5EF4-FFF2-40B4-BE49-F238E27FC236}">
                <a16:creationId xmlns:a16="http://schemas.microsoft.com/office/drawing/2014/main" id="{29874890-32A5-439E-953E-1680A8C9F630}"/>
              </a:ext>
            </a:extLst>
          </p:cNvPr>
          <p:cNvSpPr txBox="1"/>
          <p:nvPr/>
        </p:nvSpPr>
        <p:spPr>
          <a:xfrm>
            <a:off x="92597" y="1557011"/>
            <a:ext cx="61651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Ceres</a:t>
            </a:r>
          </a:p>
        </p:txBody>
      </p:sp>
      <p:sp>
        <p:nvSpPr>
          <p:cNvPr id="17" name="TextovéPole 16">
            <a:extLst>
              <a:ext uri="{FF2B5EF4-FFF2-40B4-BE49-F238E27FC236}">
                <a16:creationId xmlns:a16="http://schemas.microsoft.com/office/drawing/2014/main" id="{746AEA14-0D8A-40CF-B7A2-EEF67A6A49F2}"/>
              </a:ext>
            </a:extLst>
          </p:cNvPr>
          <p:cNvSpPr txBox="1"/>
          <p:nvPr/>
        </p:nvSpPr>
        <p:spPr>
          <a:xfrm>
            <a:off x="99911" y="5164739"/>
            <a:ext cx="239103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dirty="0" err="1" smtClean="0">
                <a:solidFill>
                  <a:srgbClr val="000000"/>
                </a:solidFill>
              </a:rPr>
              <a:t>Faulkes</a:t>
            </a:r>
            <a:r>
              <a:rPr lang="en-GB" dirty="0" smtClean="0">
                <a:solidFill>
                  <a:srgbClr val="000000"/>
                </a:solidFill>
              </a:rPr>
              <a:t> Telescope North</a:t>
            </a:r>
            <a:endParaRPr kumimoji="0" lang="en-GB" sz="1800" b="0" i="0" u="none" strike="noStrike" cap="none" spc="0" normalizeH="0" baseline="0" dirty="0">
              <a:ln>
                <a:noFill/>
              </a:ln>
              <a:solidFill>
                <a:srgbClr val="000000"/>
              </a:solidFill>
              <a:effectLst/>
              <a:uFillTx/>
              <a:sym typeface="Calibri"/>
            </a:endParaRPr>
          </a:p>
        </p:txBody>
      </p:sp>
      <p:graphicFrame>
        <p:nvGraphicFramePr>
          <p:cNvPr id="12" name="Tabulka 11">
            <a:extLst>
              <a:ext uri="{FF2B5EF4-FFF2-40B4-BE49-F238E27FC236}">
                <a16:creationId xmlns:a16="http://schemas.microsoft.com/office/drawing/2014/main" id="{4C2170CA-661C-4078-9851-89CFF452C432}"/>
              </a:ext>
            </a:extLst>
          </p:cNvPr>
          <p:cNvGraphicFramePr>
            <a:graphicFrameLocks noGrp="1"/>
          </p:cNvGraphicFramePr>
          <p:nvPr>
            <p:extLst>
              <p:ext uri="{D42A27DB-BD31-4B8C-83A1-F6EECF244321}">
                <p14:modId xmlns:p14="http://schemas.microsoft.com/office/powerpoint/2010/main" val="1025811668"/>
              </p:ext>
            </p:extLst>
          </p:nvPr>
        </p:nvGraphicFramePr>
        <p:xfrm>
          <a:off x="2084496" y="1708272"/>
          <a:ext cx="3772295" cy="2377440"/>
        </p:xfrm>
        <a:graphic>
          <a:graphicData uri="http://schemas.openxmlformats.org/drawingml/2006/table">
            <a:tbl>
              <a:tblPr firstRow="1" firstCol="1" bandRow="1">
                <a:tableStyleId>{08FB837D-C827-4EFA-A057-4D05807E0F7C}</a:tableStyleId>
              </a:tblPr>
              <a:tblGrid>
                <a:gridCol w="588198">
                  <a:extLst>
                    <a:ext uri="{9D8B030D-6E8A-4147-A177-3AD203B41FA5}">
                      <a16:colId xmlns:a16="http://schemas.microsoft.com/office/drawing/2014/main" val="679102823"/>
                    </a:ext>
                  </a:extLst>
                </a:gridCol>
                <a:gridCol w="1297533">
                  <a:extLst>
                    <a:ext uri="{9D8B030D-6E8A-4147-A177-3AD203B41FA5}">
                      <a16:colId xmlns:a16="http://schemas.microsoft.com/office/drawing/2014/main" val="2003070535"/>
                    </a:ext>
                  </a:extLst>
                </a:gridCol>
                <a:gridCol w="531585">
                  <a:extLst>
                    <a:ext uri="{9D8B030D-6E8A-4147-A177-3AD203B41FA5}">
                      <a16:colId xmlns:a16="http://schemas.microsoft.com/office/drawing/2014/main" val="1359236804"/>
                    </a:ext>
                  </a:extLst>
                </a:gridCol>
                <a:gridCol w="1354979">
                  <a:extLst>
                    <a:ext uri="{9D8B030D-6E8A-4147-A177-3AD203B41FA5}">
                      <a16:colId xmlns:a16="http://schemas.microsoft.com/office/drawing/2014/main" val="1860725397"/>
                    </a:ext>
                  </a:extLst>
                </a:gridCol>
              </a:tblGrid>
              <a:tr h="175093">
                <a:tc>
                  <a:txBody>
                    <a:bodyPr/>
                    <a:lstStyle/>
                    <a:p>
                      <a:pPr algn="ctr">
                        <a:spcAft>
                          <a:spcPts val="0"/>
                        </a:spcAft>
                      </a:pPr>
                      <a:r>
                        <a:rPr lang="en-GB" sz="1200" noProof="0" dirty="0" smtClean="0">
                          <a:effectLst/>
                          <a:latin typeface="Calibri" panose="020F0502020204030204" pitchFamily="34" charset="0"/>
                          <a:cs typeface="Calibri" panose="020F0502020204030204" pitchFamily="34" charset="0"/>
                        </a:rPr>
                        <a:t>Day</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en-GB" sz="1200" noProof="0" dirty="0" smtClean="0">
                          <a:effectLst/>
                          <a:latin typeface="Calibri" panose="020F0502020204030204" pitchFamily="34" charset="0"/>
                          <a:cs typeface="Calibri" panose="020F0502020204030204" pitchFamily="34" charset="0"/>
                        </a:rPr>
                        <a:t>Height above horizon (°)</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en-GB" sz="1200" noProof="0" dirty="0" smtClean="0">
                          <a:effectLst/>
                          <a:latin typeface="Calibri" panose="020F0502020204030204" pitchFamily="34" charset="0"/>
                          <a:cs typeface="Calibri" panose="020F0502020204030204" pitchFamily="34" charset="0"/>
                        </a:rPr>
                        <a:t>Day</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en-GB" sz="1200" noProof="0" dirty="0" smtClean="0">
                          <a:effectLst/>
                          <a:latin typeface="Calibri" panose="020F0502020204030204" pitchFamily="34" charset="0"/>
                          <a:cs typeface="Calibri" panose="020F0502020204030204" pitchFamily="34" charset="0"/>
                        </a:rPr>
                        <a:t>Height above horizon (°)</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079587429"/>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1</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19</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12</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14</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170957629"/>
                  </a:ext>
                </a:extLst>
              </a:tr>
              <a:tr h="175093">
                <a:tc>
                  <a:txBody>
                    <a:bodyPr/>
                    <a:lstStyle/>
                    <a:p>
                      <a:pPr algn="ctr">
                        <a:spcAft>
                          <a:spcPts val="0"/>
                        </a:spcAft>
                      </a:pPr>
                      <a:r>
                        <a:rPr lang="cs-CZ" sz="1200" b="0">
                          <a:effectLst/>
                          <a:latin typeface="Calibri" panose="020F0502020204030204" pitchFamily="34" charset="0"/>
                          <a:cs typeface="Calibri" panose="020F0502020204030204" pitchFamily="34" charset="0"/>
                        </a:rPr>
                        <a:t>2</a:t>
                      </a:r>
                      <a:endParaRPr lang="cs-CZ" sz="12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19</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13</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14</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26428330"/>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3</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18</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14</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13</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4705862"/>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4</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18</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15</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13</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67331591"/>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5</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17</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16</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12</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786331522"/>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6</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17</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17</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12</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22065392"/>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7</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16</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18</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11</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834321637"/>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8</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16</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19</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11</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29472744"/>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9</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16</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20</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10</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748978314"/>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10</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15</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21</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10</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29312222"/>
                  </a:ext>
                </a:extLst>
              </a:tr>
              <a:tr h="175093">
                <a:tc>
                  <a:txBody>
                    <a:bodyPr/>
                    <a:lstStyle/>
                    <a:p>
                      <a:pPr algn="ctr">
                        <a:spcAft>
                          <a:spcPts val="0"/>
                        </a:spcAft>
                      </a:pPr>
                      <a:r>
                        <a:rPr lang="cs-CZ" sz="1200" b="0" dirty="0">
                          <a:effectLst/>
                          <a:latin typeface="Calibri" panose="020F0502020204030204" pitchFamily="34" charset="0"/>
                          <a:cs typeface="Calibri" panose="020F0502020204030204" pitchFamily="34" charset="0"/>
                        </a:rPr>
                        <a:t>11</a:t>
                      </a:r>
                      <a:endParaRPr lang="cs-CZ"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15</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a:effectLst/>
                          <a:latin typeface="Calibri" panose="020F0502020204030204" pitchFamily="34" charset="0"/>
                          <a:cs typeface="Calibri" panose="020F0502020204030204" pitchFamily="34" charset="0"/>
                        </a:rPr>
                        <a:t> </a:t>
                      </a:r>
                      <a:endParaRPr lang="cs-CZ" sz="12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cs-CZ" sz="1200" dirty="0">
                          <a:effectLst/>
                          <a:latin typeface="Calibri" panose="020F0502020204030204" pitchFamily="34" charset="0"/>
                          <a:cs typeface="Calibri" panose="020F0502020204030204" pitchFamily="34" charset="0"/>
                        </a:rPr>
                        <a:t> </a:t>
                      </a:r>
                      <a:endParaRPr lang="cs-CZ"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692423555"/>
                  </a:ext>
                </a:extLst>
              </a:tr>
            </a:tbl>
          </a:graphicData>
        </a:graphic>
      </p:graphicFrame>
      <p:pic>
        <p:nvPicPr>
          <p:cNvPr id="13" name="Obrázek 12">
            <a:extLst>
              <a:ext uri="{FF2B5EF4-FFF2-40B4-BE49-F238E27FC236}">
                <a16:creationId xmlns:a16="http://schemas.microsoft.com/office/drawing/2014/main" id="{131FAA43-C95A-4205-AFF3-C308A13E9376}"/>
              </a:ext>
            </a:extLst>
          </p:cNvPr>
          <p:cNvPicPr>
            <a:picLocks noChangeAspect="1"/>
          </p:cNvPicPr>
          <p:nvPr/>
        </p:nvPicPr>
        <p:blipFill>
          <a:blip r:embed="rId6"/>
          <a:stretch>
            <a:fillRect/>
          </a:stretch>
        </p:blipFill>
        <p:spPr>
          <a:xfrm>
            <a:off x="6103917" y="1694537"/>
            <a:ext cx="5773412" cy="3468925"/>
          </a:xfrm>
          <a:prstGeom prst="rect">
            <a:avLst/>
          </a:prstGeom>
        </p:spPr>
      </p:pic>
      <p:sp>
        <p:nvSpPr>
          <p:cNvPr id="14" name="Obdélník 13">
            <a:extLst>
              <a:ext uri="{FF2B5EF4-FFF2-40B4-BE49-F238E27FC236}">
                <a16:creationId xmlns:a16="http://schemas.microsoft.com/office/drawing/2014/main" id="{CA3174E3-354A-4A2C-9CD4-452D3740E37E}"/>
              </a:ext>
            </a:extLst>
          </p:cNvPr>
          <p:cNvSpPr/>
          <p:nvPr/>
        </p:nvSpPr>
        <p:spPr>
          <a:xfrm>
            <a:off x="8774975" y="2414580"/>
            <a:ext cx="1845377" cy="369332"/>
          </a:xfrm>
          <a:prstGeom prst="rect">
            <a:avLst/>
          </a:prstGeom>
        </p:spPr>
        <p:txBody>
          <a:bodyPr wrap="none">
            <a:spAutoFit/>
          </a:bodyPr>
          <a:lstStyle/>
          <a:p>
            <a:r>
              <a:rPr lang="cs-CZ" i="1" dirty="0">
                <a:solidFill>
                  <a:srgbClr val="C00000"/>
                </a:solidFill>
                <a:latin typeface="Arial" panose="020B0604020202020204" pitchFamily="34" charset="0"/>
                <a:ea typeface="Times New Roman" panose="02020603050405020304" pitchFamily="18" charset="0"/>
              </a:rPr>
              <a:t>y</a:t>
            </a:r>
            <a:r>
              <a:rPr lang="cs-CZ" dirty="0">
                <a:solidFill>
                  <a:srgbClr val="C00000"/>
                </a:solidFill>
                <a:latin typeface="Arial" panose="020B0604020202020204" pitchFamily="34" charset="0"/>
                <a:ea typeface="Times New Roman" panose="02020603050405020304" pitchFamily="18" charset="0"/>
              </a:rPr>
              <a:t> = −</a:t>
            </a:r>
            <a:r>
              <a:rPr lang="cs-CZ" dirty="0" smtClean="0">
                <a:solidFill>
                  <a:srgbClr val="C00000"/>
                </a:solidFill>
                <a:latin typeface="Arial" panose="020B0604020202020204" pitchFamily="34" charset="0"/>
                <a:ea typeface="Times New Roman" panose="02020603050405020304" pitchFamily="18" charset="0"/>
              </a:rPr>
              <a:t>0.45 </a:t>
            </a:r>
            <a:r>
              <a:rPr lang="cs-CZ" i="1" dirty="0">
                <a:solidFill>
                  <a:srgbClr val="C00000"/>
                </a:solidFill>
                <a:latin typeface="Arial" panose="020B0604020202020204" pitchFamily="34" charset="0"/>
                <a:ea typeface="Times New Roman" panose="02020603050405020304" pitchFamily="18" charset="0"/>
              </a:rPr>
              <a:t>x</a:t>
            </a:r>
            <a:r>
              <a:rPr lang="cs-CZ" dirty="0">
                <a:solidFill>
                  <a:srgbClr val="C00000"/>
                </a:solidFill>
                <a:latin typeface="Arial" panose="020B0604020202020204" pitchFamily="34" charset="0"/>
                <a:ea typeface="Times New Roman" panose="02020603050405020304" pitchFamily="18" charset="0"/>
              </a:rPr>
              <a:t> + 19</a:t>
            </a:r>
            <a:endParaRPr lang="cs-CZ" dirty="0"/>
          </a:p>
        </p:txBody>
      </p:sp>
      <p:sp>
        <p:nvSpPr>
          <p:cNvPr id="15" name="Obdélník 14">
            <a:extLst>
              <a:ext uri="{FF2B5EF4-FFF2-40B4-BE49-F238E27FC236}">
                <a16:creationId xmlns:a16="http://schemas.microsoft.com/office/drawing/2014/main" id="{4AE6B75D-436D-4683-8424-8DDCF09FD67F}"/>
              </a:ext>
            </a:extLst>
          </p:cNvPr>
          <p:cNvSpPr/>
          <p:nvPr/>
        </p:nvSpPr>
        <p:spPr>
          <a:xfrm>
            <a:off x="6749766" y="3629505"/>
            <a:ext cx="5607625" cy="369332"/>
          </a:xfrm>
          <a:prstGeom prst="rect">
            <a:avLst/>
          </a:prstGeom>
        </p:spPr>
        <p:txBody>
          <a:bodyPr wrap="none">
            <a:spAutoFit/>
          </a:bodyPr>
          <a:lstStyle/>
          <a:p>
            <a:r>
              <a:rPr lang="en-GB" dirty="0" smtClean="0">
                <a:solidFill>
                  <a:schemeClr val="tx1"/>
                </a:solidFill>
                <a:latin typeface="Arial" panose="020B0604020202020204" pitchFamily="34" charset="0"/>
                <a:ea typeface="Times New Roman" panose="02020603050405020304" pitchFamily="18" charset="0"/>
              </a:rPr>
              <a:t>1st and 21st day (20 days) = –9° </a:t>
            </a:r>
            <a:r>
              <a:rPr lang="en-GB" dirty="0" smtClean="0">
                <a:solidFill>
                  <a:schemeClr val="tx1"/>
                </a:solidFill>
                <a:latin typeface="Arial" panose="020B0604020202020204" pitchFamily="34" charset="0"/>
                <a:ea typeface="Times New Roman" panose="02020603050405020304" pitchFamily="18" charset="0"/>
                <a:sym typeface="Wingdings" panose="05000000000000000000" pitchFamily="2" charset="2"/>
              </a:rPr>
              <a:t> 9° / 20 = −0</a:t>
            </a:r>
            <a:r>
              <a:rPr lang="cs-CZ" dirty="0" smtClean="0">
                <a:solidFill>
                  <a:schemeClr val="tx1"/>
                </a:solidFill>
                <a:latin typeface="Arial" panose="020B0604020202020204" pitchFamily="34" charset="0"/>
                <a:ea typeface="Times New Roman" panose="02020603050405020304" pitchFamily="18" charset="0"/>
                <a:sym typeface="Wingdings" panose="05000000000000000000" pitchFamily="2" charset="2"/>
              </a:rPr>
              <a:t>.</a:t>
            </a:r>
            <a:r>
              <a:rPr lang="en-GB" dirty="0" smtClean="0">
                <a:solidFill>
                  <a:schemeClr val="tx1"/>
                </a:solidFill>
                <a:latin typeface="Arial" panose="020B0604020202020204" pitchFamily="34" charset="0"/>
                <a:ea typeface="Times New Roman" panose="02020603050405020304" pitchFamily="18" charset="0"/>
                <a:sym typeface="Wingdings" panose="05000000000000000000" pitchFamily="2" charset="2"/>
              </a:rPr>
              <a:t>45°</a:t>
            </a:r>
            <a:endParaRPr lang="en-GB" dirty="0">
              <a:solidFill>
                <a:schemeClr val="tx1"/>
              </a:solidFill>
            </a:endParaRPr>
          </a:p>
        </p:txBody>
      </p:sp>
      <p:sp>
        <p:nvSpPr>
          <p:cNvPr id="23" name="Obdélník 22">
            <a:extLst>
              <a:ext uri="{FF2B5EF4-FFF2-40B4-BE49-F238E27FC236}">
                <a16:creationId xmlns:a16="http://schemas.microsoft.com/office/drawing/2014/main" id="{DE831082-0601-48D2-8038-809BAA84D9AA}"/>
              </a:ext>
            </a:extLst>
          </p:cNvPr>
          <p:cNvSpPr/>
          <p:nvPr/>
        </p:nvSpPr>
        <p:spPr>
          <a:xfrm>
            <a:off x="6749766" y="4052611"/>
            <a:ext cx="3025187" cy="369332"/>
          </a:xfrm>
          <a:prstGeom prst="rect">
            <a:avLst/>
          </a:prstGeom>
        </p:spPr>
        <p:txBody>
          <a:bodyPr wrap="none">
            <a:spAutoFit/>
          </a:bodyPr>
          <a:lstStyle/>
          <a:p>
            <a:r>
              <a:rPr lang="en-GB" dirty="0" smtClean="0">
                <a:solidFill>
                  <a:schemeClr val="tx1"/>
                </a:solidFill>
                <a:latin typeface="Arial" panose="020B0604020202020204" pitchFamily="34" charset="0"/>
                <a:ea typeface="Times New Roman" panose="02020603050405020304" pitchFamily="18" charset="0"/>
              </a:rPr>
              <a:t>intersection with y-axis = 19</a:t>
            </a:r>
            <a:endParaRPr lang="en-GB" dirty="0">
              <a:solidFill>
                <a:schemeClr val="tx1"/>
              </a:solidFill>
            </a:endParaRPr>
          </a:p>
        </p:txBody>
      </p:sp>
      <p:sp>
        <p:nvSpPr>
          <p:cNvPr id="16" name="Obdélník 15">
            <a:extLst>
              <a:ext uri="{FF2B5EF4-FFF2-40B4-BE49-F238E27FC236}">
                <a16:creationId xmlns:a16="http://schemas.microsoft.com/office/drawing/2014/main" id="{18B4CC01-2421-45C6-B91E-0C3A85A609E3}"/>
              </a:ext>
            </a:extLst>
          </p:cNvPr>
          <p:cNvSpPr/>
          <p:nvPr/>
        </p:nvSpPr>
        <p:spPr>
          <a:xfrm>
            <a:off x="2118268" y="4224002"/>
            <a:ext cx="3704750" cy="923330"/>
          </a:xfrm>
          <a:prstGeom prst="rect">
            <a:avLst/>
          </a:prstGeom>
        </p:spPr>
        <p:txBody>
          <a:bodyPr wrap="square">
            <a:spAutoFit/>
          </a:bodyPr>
          <a:lstStyle/>
          <a:p>
            <a:pPr algn="ctr"/>
            <a:r>
              <a:rPr lang="cs-CZ"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Ceres set </a:t>
            </a:r>
            <a:r>
              <a:rPr lang="cs-CZ"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cs-CZ" i="1"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a:t>
            </a:r>
            <a:r>
              <a:rPr lang="cs-CZ"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0°  </a:t>
            </a:r>
            <a:r>
              <a:rPr lang="cs-CZ" i="1" dirty="0">
                <a:solidFill>
                  <a:schemeClr val="tx1"/>
                </a:solidFill>
                <a:latin typeface="Calibri" panose="020F0502020204030204" pitchFamily="34" charset="0"/>
                <a:ea typeface="Times New Roman" panose="02020603050405020304" pitchFamily="18" charset="0"/>
                <a:cs typeface="Calibri" panose="020F0502020204030204" pitchFamily="34" charset="0"/>
              </a:rPr>
              <a:t>y</a:t>
            </a:r>
            <a:r>
              <a:rPr lang="cs-CZ" dirty="0">
                <a:solidFill>
                  <a:schemeClr val="tx1"/>
                </a:solidFill>
                <a:latin typeface="Calibri" panose="020F0502020204030204" pitchFamily="34" charset="0"/>
                <a:ea typeface="Times New Roman" panose="02020603050405020304" pitchFamily="18" charset="0"/>
                <a:cs typeface="Calibri" panose="020F0502020204030204" pitchFamily="34" charset="0"/>
              </a:rPr>
              <a:t> = 0</a:t>
            </a:r>
          </a:p>
          <a:p>
            <a:pPr algn="ctr"/>
            <a:r>
              <a:rPr lang="cs-CZ" dirty="0">
                <a:solidFill>
                  <a:schemeClr val="tx1"/>
                </a:solidFill>
                <a:latin typeface="Calibri" panose="020F0502020204030204" pitchFamily="34" charset="0"/>
                <a:cs typeface="Calibri" panose="020F0502020204030204" pitchFamily="34" charset="0"/>
              </a:rPr>
              <a:t>0,45 x = 19</a:t>
            </a:r>
          </a:p>
          <a:p>
            <a:pPr algn="ctr"/>
            <a:r>
              <a:rPr lang="cs-CZ" dirty="0">
                <a:solidFill>
                  <a:schemeClr val="tx1"/>
                </a:solidFill>
                <a:latin typeface="Calibri" panose="020F0502020204030204" pitchFamily="34" charset="0"/>
                <a:cs typeface="Calibri" panose="020F0502020204030204" pitchFamily="34" charset="0"/>
              </a:rPr>
              <a:t>x = </a:t>
            </a:r>
            <a:r>
              <a:rPr lang="cs-CZ" b="1" dirty="0">
                <a:solidFill>
                  <a:schemeClr val="tx1"/>
                </a:solidFill>
                <a:latin typeface="Calibri" panose="020F0502020204030204" pitchFamily="34" charset="0"/>
                <a:cs typeface="Calibri" panose="020F0502020204030204" pitchFamily="34" charset="0"/>
              </a:rPr>
              <a:t>42</a:t>
            </a:r>
          </a:p>
        </p:txBody>
      </p:sp>
      <p:sp>
        <p:nvSpPr>
          <p:cNvPr id="18"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5a.2.2 </a:t>
            </a:r>
            <a:r>
              <a:rPr lang="en-GB" sz="3200" dirty="0" smtClean="0">
                <a:solidFill>
                  <a:srgbClr val="002060"/>
                </a:solidFill>
              </a:rPr>
              <a:t>Dwarf planet</a:t>
            </a:r>
            <a:r>
              <a:rPr lang="cs-CZ" sz="3200" dirty="0" smtClean="0">
                <a:solidFill>
                  <a:srgbClr val="002060"/>
                </a:solidFill>
              </a:rPr>
              <a:t>‘s</a:t>
            </a:r>
            <a:r>
              <a:rPr lang="en-GB" sz="3200" dirty="0" smtClean="0">
                <a:solidFill>
                  <a:srgbClr val="002060"/>
                </a:solidFill>
              </a:rPr>
              <a:t> set</a:t>
            </a:r>
            <a:endParaRPr lang="en-GB" sz="3200" dirty="0">
              <a:solidFill>
                <a:srgbClr val="002060"/>
              </a:solidFill>
            </a:endParaRPr>
          </a:p>
        </p:txBody>
      </p:sp>
    </p:spTree>
    <p:extLst>
      <p:ext uri="{BB962C8B-B14F-4D97-AF65-F5344CB8AC3E}">
        <p14:creationId xmlns:p14="http://schemas.microsoft.com/office/powerpoint/2010/main" val="79274758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5a.2.3 Model of trajectory</a:t>
            </a:r>
            <a:endParaRPr lang="en-GB" sz="3200" dirty="0">
              <a:solidFill>
                <a:srgbClr val="002060"/>
              </a:solidFill>
            </a:endParaRPr>
          </a:p>
        </p:txBody>
      </p:sp>
      <p:sp>
        <p:nvSpPr>
          <p:cNvPr id="174" name="Shape 174"/>
          <p:cNvSpPr/>
          <p:nvPr/>
        </p:nvSpPr>
        <p:spPr>
          <a:xfrm>
            <a:off x="261256" y="3317839"/>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Scissors, sheet of paper, compass, protractor, pencil</a:t>
            </a:r>
            <a:endParaRPr lang="en-GB" sz="3600" dirty="0">
              <a:solidFill>
                <a:srgbClr val="002060"/>
              </a:solidFill>
            </a:endParaRPr>
          </a:p>
        </p:txBody>
      </p:sp>
      <p:sp>
        <p:nvSpPr>
          <p:cNvPr id="175" name="Shape 175"/>
          <p:cNvSpPr/>
          <p:nvPr/>
        </p:nvSpPr>
        <p:spPr>
          <a:xfrm>
            <a:off x="261256" y="4196743"/>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will be convinced on the model of the trajectories of Neptune and Pluto that Neptune and Pluto cannot collide.</a:t>
            </a:r>
            <a:endParaRPr lang="en-GB" sz="2800" dirty="0">
              <a:solidFill>
                <a:srgbClr val="002060"/>
              </a:solidFill>
            </a:endParaRPr>
          </a:p>
        </p:txBody>
      </p:sp>
      <p:sp>
        <p:nvSpPr>
          <p:cNvPr id="176" name="Shape 176"/>
          <p:cNvSpPr/>
          <p:nvPr/>
        </p:nvSpPr>
        <p:spPr>
          <a:xfrm>
            <a:off x="261256" y="1731344"/>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dwarf planet Pluto is closer to the Sun in a small section of its trajectory than Neptune if we project its orbital trajectory into the plane of the ecliptic.</a:t>
            </a:r>
            <a:endParaRPr lang="en-GB" sz="2800" dirty="0">
              <a:solidFill>
                <a:srgbClr val="002060"/>
              </a:solidFill>
            </a:endParaRPr>
          </a:p>
        </p:txBody>
      </p:sp>
    </p:spTree>
    <p:extLst>
      <p:ext uri="{BB962C8B-B14F-4D97-AF65-F5344CB8AC3E}">
        <p14:creationId xmlns:p14="http://schemas.microsoft.com/office/powerpoint/2010/main" val="90232747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3" name="Obdélník 12"/>
          <p:cNvSpPr/>
          <p:nvPr/>
        </p:nvSpPr>
        <p:spPr>
          <a:xfrm>
            <a:off x="3368442" y="1846246"/>
            <a:ext cx="3456615" cy="3565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cxnSp>
        <p:nvCxnSpPr>
          <p:cNvPr id="14" name="Přímá spojnice 13"/>
          <p:cNvCxnSpPr/>
          <p:nvPr/>
        </p:nvCxnSpPr>
        <p:spPr>
          <a:xfrm>
            <a:off x="5094134" y="1797244"/>
            <a:ext cx="0" cy="366839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3324891" y="3626677"/>
            <a:ext cx="353546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6" name="Ovál 15"/>
          <p:cNvSpPr/>
          <p:nvPr/>
        </p:nvSpPr>
        <p:spPr>
          <a:xfrm>
            <a:off x="3373885" y="1851691"/>
            <a:ext cx="3456615" cy="35652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7" name="Oblouk 16"/>
          <p:cNvSpPr/>
          <p:nvPr/>
        </p:nvSpPr>
        <p:spPr>
          <a:xfrm>
            <a:off x="1582867" y="1846246"/>
            <a:ext cx="3564571" cy="3565172"/>
          </a:xfrm>
          <a:prstGeom prst="arc">
            <a:avLst>
              <a:gd name="adj1" fmla="val 16200000"/>
              <a:gd name="adj2" fmla="val 5382314"/>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cxnSp>
        <p:nvCxnSpPr>
          <p:cNvPr id="18" name="Přímá spojnice 17"/>
          <p:cNvCxnSpPr/>
          <p:nvPr/>
        </p:nvCxnSpPr>
        <p:spPr>
          <a:xfrm>
            <a:off x="5094134" y="3196543"/>
            <a:ext cx="1680667"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9" name="Slunce 18"/>
          <p:cNvSpPr/>
          <p:nvPr/>
        </p:nvSpPr>
        <p:spPr>
          <a:xfrm>
            <a:off x="5032891" y="3135289"/>
            <a:ext cx="126569" cy="12659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2" name="Ovál 11"/>
          <p:cNvSpPr/>
          <p:nvPr/>
        </p:nvSpPr>
        <p:spPr>
          <a:xfrm>
            <a:off x="233175" y="2153479"/>
            <a:ext cx="2699385" cy="26993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2" name="TextovéPole 1"/>
          <p:cNvSpPr txBox="1"/>
          <p:nvPr/>
        </p:nvSpPr>
        <p:spPr>
          <a:xfrm>
            <a:off x="416013" y="1828368"/>
            <a:ext cx="86818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 15 cm</a:t>
            </a:r>
          </a:p>
        </p:txBody>
      </p:sp>
      <p:sp>
        <p:nvSpPr>
          <p:cNvPr id="3" name="Obdélník 2"/>
          <p:cNvSpPr/>
          <p:nvPr/>
        </p:nvSpPr>
        <p:spPr>
          <a:xfrm>
            <a:off x="744852" y="4930736"/>
            <a:ext cx="1826141" cy="369332"/>
          </a:xfrm>
          <a:prstGeom prst="rect">
            <a:avLst/>
          </a:prstGeom>
        </p:spPr>
        <p:txBody>
          <a:bodyPr wrap="none">
            <a:spAutoFit/>
          </a:bodyPr>
          <a:lstStyle/>
          <a:p>
            <a:r>
              <a:rPr lang="en-GB" dirty="0" smtClean="0">
                <a:latin typeface="Arial" panose="020B0604020202020204" pitchFamily="34" charset="0"/>
                <a:ea typeface="Times New Roman" panose="02020603050405020304" pitchFamily="18" charset="0"/>
              </a:rPr>
              <a:t>orbit of Neptune</a:t>
            </a:r>
            <a:endParaRPr lang="en-GB" dirty="0"/>
          </a:p>
        </p:txBody>
      </p:sp>
      <p:cxnSp>
        <p:nvCxnSpPr>
          <p:cNvPr id="5" name="Přímá spojnice 4"/>
          <p:cNvCxnSpPr>
            <a:stCxn id="12" idx="6"/>
          </p:cNvCxnSpPr>
          <p:nvPr/>
        </p:nvCxnSpPr>
        <p:spPr>
          <a:xfrm flipH="1">
            <a:off x="1587482" y="3503172"/>
            <a:ext cx="1345078" cy="0"/>
          </a:xfrm>
          <a:prstGeom prst="line">
            <a:avLst/>
          </a:prstGeom>
          <a:noFill/>
          <a:ln w="19050" cap="flat">
            <a:solidFill>
              <a:srgbClr val="00B050"/>
            </a:solidFill>
            <a:prstDash val="dash"/>
            <a:miter lim="800000"/>
          </a:ln>
          <a:effectLst/>
        </p:spPr>
        <p:style>
          <a:lnRef idx="0">
            <a:scrgbClr r="0" g="0" b="0"/>
          </a:lnRef>
          <a:fillRef idx="0">
            <a:scrgbClr r="0" g="0" b="0"/>
          </a:fillRef>
          <a:effectRef idx="0">
            <a:scrgbClr r="0" g="0" b="0"/>
          </a:effectRef>
          <a:fontRef idx="none"/>
        </p:style>
      </p:cxnSp>
      <p:sp>
        <p:nvSpPr>
          <p:cNvPr id="27" name="Obdélník 26"/>
          <p:cNvSpPr/>
          <p:nvPr/>
        </p:nvSpPr>
        <p:spPr>
          <a:xfrm>
            <a:off x="1582867" y="3133872"/>
            <a:ext cx="492443" cy="369332"/>
          </a:xfrm>
          <a:prstGeom prst="rect">
            <a:avLst/>
          </a:prstGeom>
        </p:spPr>
        <p:txBody>
          <a:bodyPr wrap="none">
            <a:spAutoFit/>
          </a:bodyPr>
          <a:lstStyle/>
          <a:p>
            <a:r>
              <a:rPr lang="en-GB" dirty="0" smtClean="0">
                <a:latin typeface="Arial" panose="020B0604020202020204" pitchFamily="34" charset="0"/>
                <a:ea typeface="Times New Roman" panose="02020603050405020304" pitchFamily="18" charset="0"/>
              </a:rPr>
              <a:t>cut</a:t>
            </a:r>
            <a:endParaRPr lang="en-GB" dirty="0"/>
          </a:p>
        </p:txBody>
      </p:sp>
      <p:sp>
        <p:nvSpPr>
          <p:cNvPr id="22" name="Obdélník 21"/>
          <p:cNvSpPr/>
          <p:nvPr/>
        </p:nvSpPr>
        <p:spPr>
          <a:xfrm>
            <a:off x="6807797" y="2530925"/>
            <a:ext cx="981359" cy="369332"/>
          </a:xfrm>
          <a:prstGeom prst="rect">
            <a:avLst/>
          </a:prstGeom>
        </p:spPr>
        <p:txBody>
          <a:bodyPr wrap="none">
            <a:spAutoFit/>
          </a:bodyPr>
          <a:lstStyle/>
          <a:p>
            <a:r>
              <a:rPr lang="cs-CZ" dirty="0" smtClean="0">
                <a:latin typeface="Calibri" panose="020F0502020204030204" pitchFamily="34" charset="0"/>
                <a:ea typeface="Times New Roman" panose="02020603050405020304" pitchFamily="18" charset="0"/>
                <a:cs typeface="Calibri" panose="020F0502020204030204" pitchFamily="34" charset="0"/>
              </a:rPr>
              <a:t>19.8 </a:t>
            </a:r>
            <a:r>
              <a:rPr lang="cs-CZ" dirty="0">
                <a:latin typeface="Calibri" panose="020F0502020204030204" pitchFamily="34" charset="0"/>
                <a:ea typeface="Times New Roman" panose="02020603050405020304" pitchFamily="18" charset="0"/>
                <a:cs typeface="Calibri" panose="020F0502020204030204" pitchFamily="34" charset="0"/>
              </a:rPr>
              <a:t>cm </a:t>
            </a:r>
            <a:endParaRPr lang="cs-CZ" dirty="0">
              <a:latin typeface="Calibri" panose="020F0502020204030204" pitchFamily="34" charset="0"/>
              <a:cs typeface="Calibri" panose="020F0502020204030204" pitchFamily="34" charset="0"/>
            </a:endParaRPr>
          </a:p>
        </p:txBody>
      </p:sp>
      <p:sp>
        <p:nvSpPr>
          <p:cNvPr id="29" name="Obdélník 28"/>
          <p:cNvSpPr/>
          <p:nvPr/>
        </p:nvSpPr>
        <p:spPr>
          <a:xfrm>
            <a:off x="5456886" y="1472608"/>
            <a:ext cx="981359" cy="369332"/>
          </a:xfrm>
          <a:prstGeom prst="rect">
            <a:avLst/>
          </a:prstGeom>
        </p:spPr>
        <p:txBody>
          <a:bodyPr wrap="none">
            <a:spAutoFit/>
          </a:bodyPr>
          <a:lstStyle/>
          <a:p>
            <a:r>
              <a:rPr lang="cs-CZ" dirty="0" smtClean="0">
                <a:latin typeface="Calibri" panose="020F0502020204030204" pitchFamily="34" charset="0"/>
                <a:ea typeface="Times New Roman" panose="02020603050405020304" pitchFamily="18" charset="0"/>
                <a:cs typeface="Calibri" panose="020F0502020204030204" pitchFamily="34" charset="0"/>
              </a:rPr>
              <a:t>19.2 </a:t>
            </a:r>
            <a:r>
              <a:rPr lang="cs-CZ" dirty="0">
                <a:latin typeface="Calibri" panose="020F0502020204030204" pitchFamily="34" charset="0"/>
                <a:ea typeface="Times New Roman" panose="02020603050405020304" pitchFamily="18" charset="0"/>
                <a:cs typeface="Calibri" panose="020F0502020204030204" pitchFamily="34" charset="0"/>
              </a:rPr>
              <a:t>cm </a:t>
            </a:r>
            <a:endParaRPr lang="cs-CZ" dirty="0">
              <a:latin typeface="Calibri" panose="020F0502020204030204" pitchFamily="34" charset="0"/>
              <a:cs typeface="Calibri" panose="020F0502020204030204" pitchFamily="34" charset="0"/>
            </a:endParaRPr>
          </a:p>
        </p:txBody>
      </p:sp>
      <p:sp>
        <p:nvSpPr>
          <p:cNvPr id="30" name="Obdélník 29"/>
          <p:cNvSpPr/>
          <p:nvPr/>
        </p:nvSpPr>
        <p:spPr>
          <a:xfrm>
            <a:off x="3526010" y="2673500"/>
            <a:ext cx="838691" cy="369332"/>
          </a:xfrm>
          <a:prstGeom prst="rect">
            <a:avLst/>
          </a:prstGeom>
        </p:spPr>
        <p:txBody>
          <a:bodyPr wrap="none">
            <a:spAutoFit/>
          </a:bodyPr>
          <a:lstStyle/>
          <a:p>
            <a:r>
              <a:rPr lang="en-GB" dirty="0" smtClean="0">
                <a:solidFill>
                  <a:srgbClr val="FF0000"/>
                </a:solidFill>
                <a:latin typeface="Arial" panose="020B0604020202020204" pitchFamily="34" charset="0"/>
                <a:ea typeface="Times New Roman" panose="02020603050405020304" pitchFamily="18" charset="0"/>
              </a:rPr>
              <a:t>ellipse</a:t>
            </a:r>
            <a:endParaRPr lang="en-GB" dirty="0">
              <a:solidFill>
                <a:srgbClr val="FF0000"/>
              </a:solidFill>
            </a:endParaRPr>
          </a:p>
        </p:txBody>
      </p:sp>
      <p:sp>
        <p:nvSpPr>
          <p:cNvPr id="23" name="Obdélník 22"/>
          <p:cNvSpPr/>
          <p:nvPr/>
        </p:nvSpPr>
        <p:spPr>
          <a:xfrm>
            <a:off x="5091683" y="4514173"/>
            <a:ext cx="1313180" cy="369332"/>
          </a:xfrm>
          <a:prstGeom prst="rect">
            <a:avLst/>
          </a:prstGeom>
        </p:spPr>
        <p:txBody>
          <a:bodyPr wrap="none">
            <a:spAutoFit/>
          </a:bodyPr>
          <a:lstStyle/>
          <a:p>
            <a:r>
              <a:rPr lang="en-GB" dirty="0" smtClean="0">
                <a:latin typeface="Arial" panose="020B0604020202020204" pitchFamily="34" charset="0"/>
                <a:ea typeface="Times New Roman" panose="02020603050405020304" pitchFamily="18" charset="0"/>
              </a:rPr>
              <a:t>ellipse axis</a:t>
            </a:r>
            <a:endParaRPr lang="en-GB" dirty="0"/>
          </a:p>
        </p:txBody>
      </p:sp>
      <p:sp>
        <p:nvSpPr>
          <p:cNvPr id="24" name="Obdélník 23"/>
          <p:cNvSpPr/>
          <p:nvPr/>
        </p:nvSpPr>
        <p:spPr>
          <a:xfrm>
            <a:off x="3810957" y="4482766"/>
            <a:ext cx="1069524" cy="369332"/>
          </a:xfrm>
          <a:prstGeom prst="rect">
            <a:avLst/>
          </a:prstGeom>
        </p:spPr>
        <p:txBody>
          <a:bodyPr wrap="none">
            <a:spAutoFit/>
          </a:bodyPr>
          <a:lstStyle/>
          <a:p>
            <a:r>
              <a:rPr lang="cs-CZ" dirty="0" smtClean="0">
                <a:latin typeface="Arial" panose="020B0604020202020204" pitchFamily="34" charset="0"/>
                <a:ea typeface="Times New Roman" panose="02020603050405020304" pitchFamily="18" charset="0"/>
              </a:rPr>
              <a:t>19.8 </a:t>
            </a:r>
            <a:r>
              <a:rPr lang="cs-CZ" dirty="0">
                <a:latin typeface="Arial" panose="020B0604020202020204" pitchFamily="34" charset="0"/>
                <a:ea typeface="Times New Roman" panose="02020603050405020304" pitchFamily="18" charset="0"/>
              </a:rPr>
              <a:t>cm </a:t>
            </a:r>
            <a:endParaRPr lang="cs-CZ" dirty="0"/>
          </a:p>
        </p:txBody>
      </p:sp>
      <p:sp>
        <p:nvSpPr>
          <p:cNvPr id="33" name="Obdélník 32"/>
          <p:cNvSpPr/>
          <p:nvPr/>
        </p:nvSpPr>
        <p:spPr>
          <a:xfrm>
            <a:off x="4192125" y="2999077"/>
            <a:ext cx="595035" cy="369332"/>
          </a:xfrm>
          <a:prstGeom prst="rect">
            <a:avLst/>
          </a:prstGeom>
        </p:spPr>
        <p:txBody>
          <a:bodyPr wrap="none">
            <a:spAutoFit/>
          </a:bodyPr>
          <a:lstStyle/>
          <a:p>
            <a:r>
              <a:rPr lang="cs-CZ" dirty="0" smtClean="0">
                <a:latin typeface="Arial" panose="020B0604020202020204" pitchFamily="34" charset="0"/>
                <a:ea typeface="Times New Roman" panose="02020603050405020304" pitchFamily="18" charset="0"/>
              </a:rPr>
              <a:t>Sun</a:t>
            </a:r>
            <a:endParaRPr lang="cs-CZ" dirty="0"/>
          </a:p>
        </p:txBody>
      </p:sp>
      <p:sp>
        <p:nvSpPr>
          <p:cNvPr id="34" name="Obdélník 33"/>
          <p:cNvSpPr/>
          <p:nvPr/>
        </p:nvSpPr>
        <p:spPr>
          <a:xfrm>
            <a:off x="5221404" y="2857613"/>
            <a:ext cx="492443" cy="369332"/>
          </a:xfrm>
          <a:prstGeom prst="rect">
            <a:avLst/>
          </a:prstGeom>
        </p:spPr>
        <p:txBody>
          <a:bodyPr wrap="none">
            <a:spAutoFit/>
          </a:bodyPr>
          <a:lstStyle/>
          <a:p>
            <a:r>
              <a:rPr lang="en-GB" dirty="0" smtClean="0">
                <a:latin typeface="Arial" panose="020B0604020202020204" pitchFamily="34" charset="0"/>
                <a:ea typeface="Times New Roman" panose="02020603050405020304" pitchFamily="18" charset="0"/>
              </a:rPr>
              <a:t>cut</a:t>
            </a:r>
            <a:endParaRPr lang="en-GB" dirty="0"/>
          </a:p>
        </p:txBody>
      </p:sp>
      <p:sp>
        <p:nvSpPr>
          <p:cNvPr id="35" name="Obdélník 34"/>
          <p:cNvSpPr/>
          <p:nvPr/>
        </p:nvSpPr>
        <p:spPr>
          <a:xfrm>
            <a:off x="5195096" y="2124258"/>
            <a:ext cx="838691" cy="646331"/>
          </a:xfrm>
          <a:prstGeom prst="rect">
            <a:avLst/>
          </a:prstGeom>
        </p:spPr>
        <p:txBody>
          <a:bodyPr wrap="none">
            <a:spAutoFit/>
          </a:bodyPr>
          <a:lstStyle/>
          <a:p>
            <a:r>
              <a:rPr lang="en-GB" dirty="0" smtClean="0">
                <a:latin typeface="Arial" panose="020B0604020202020204" pitchFamily="34" charset="0"/>
                <a:ea typeface="Times New Roman" panose="02020603050405020304" pitchFamily="18" charset="0"/>
              </a:rPr>
              <a:t>cut</a:t>
            </a:r>
            <a:endParaRPr lang="en-GB" dirty="0" smtClean="0">
              <a:latin typeface="Arial" panose="020B0604020202020204" pitchFamily="34" charset="0"/>
              <a:ea typeface="Times New Roman" panose="02020603050405020304" pitchFamily="18" charset="0"/>
            </a:endParaRPr>
          </a:p>
          <a:p>
            <a:r>
              <a:rPr lang="en-GB" dirty="0" smtClean="0">
                <a:latin typeface="Arial" panose="020B0604020202020204" pitchFamily="34" charset="0"/>
                <a:ea typeface="Times New Roman" panose="02020603050405020304" pitchFamily="18" charset="0"/>
              </a:rPr>
              <a:t>ellipse</a:t>
            </a:r>
            <a:endParaRPr lang="en-GB" dirty="0"/>
          </a:p>
        </p:txBody>
      </p:sp>
      <p:sp>
        <p:nvSpPr>
          <p:cNvPr id="36" name="Obdélník 35"/>
          <p:cNvSpPr/>
          <p:nvPr/>
        </p:nvSpPr>
        <p:spPr>
          <a:xfrm>
            <a:off x="6890217" y="4490873"/>
            <a:ext cx="966932" cy="646331"/>
          </a:xfrm>
          <a:prstGeom prst="rect">
            <a:avLst/>
          </a:prstGeom>
        </p:spPr>
        <p:txBody>
          <a:bodyPr wrap="none">
            <a:spAutoFit/>
          </a:bodyPr>
          <a:lstStyle/>
          <a:p>
            <a:pPr algn="ctr"/>
            <a:r>
              <a:rPr lang="en-GB" dirty="0" smtClean="0">
                <a:latin typeface="Arial" panose="020B0604020202020204" pitchFamily="34" charset="0"/>
                <a:ea typeface="Times New Roman" panose="02020603050405020304" pitchFamily="18" charset="0"/>
              </a:rPr>
              <a:t>orbit</a:t>
            </a:r>
          </a:p>
          <a:p>
            <a:pPr algn="ctr"/>
            <a:r>
              <a:rPr lang="en-GB" dirty="0" smtClean="0">
                <a:latin typeface="Arial" panose="020B0604020202020204" pitchFamily="34" charset="0"/>
                <a:ea typeface="Times New Roman" panose="02020603050405020304" pitchFamily="18" charset="0"/>
              </a:rPr>
              <a:t>of </a:t>
            </a:r>
            <a:r>
              <a:rPr lang="en-GB" dirty="0" smtClean="0">
                <a:latin typeface="Arial" panose="020B0604020202020204" pitchFamily="34" charset="0"/>
                <a:ea typeface="Times New Roman" panose="02020603050405020304" pitchFamily="18" charset="0"/>
              </a:rPr>
              <a:t>Pluto</a:t>
            </a:r>
            <a:endParaRPr lang="en-GB" dirty="0"/>
          </a:p>
        </p:txBody>
      </p:sp>
      <p:sp>
        <p:nvSpPr>
          <p:cNvPr id="37" name="Obdélník 36"/>
          <p:cNvSpPr/>
          <p:nvPr/>
        </p:nvSpPr>
        <p:spPr>
          <a:xfrm>
            <a:off x="9024686" y="1742235"/>
            <a:ext cx="2903359" cy="923330"/>
          </a:xfrm>
          <a:prstGeom prst="rect">
            <a:avLst/>
          </a:prstGeom>
        </p:spPr>
        <p:txBody>
          <a:bodyPr wrap="none">
            <a:spAutoFit/>
          </a:bodyPr>
          <a:lstStyle/>
          <a:p>
            <a:pPr algn="ctr"/>
            <a:r>
              <a:rPr lang="en-US" dirty="0">
                <a:latin typeface="Arial" panose="020B0604020202020204" pitchFamily="34" charset="0"/>
                <a:ea typeface="Times New Roman" panose="02020603050405020304" pitchFamily="18" charset="0"/>
              </a:rPr>
              <a:t>insert both trajectories</a:t>
            </a:r>
          </a:p>
          <a:p>
            <a:pPr algn="ctr"/>
            <a:r>
              <a:rPr lang="en-US" dirty="0">
                <a:latin typeface="Arial" panose="020B0604020202020204" pitchFamily="34" charset="0"/>
                <a:ea typeface="Times New Roman" panose="02020603050405020304" pitchFamily="18" charset="0"/>
              </a:rPr>
              <a:t>into each other with green </a:t>
            </a:r>
            <a:endParaRPr lang="cs-CZ" dirty="0" smtClean="0">
              <a:latin typeface="Arial" panose="020B0604020202020204" pitchFamily="34" charset="0"/>
              <a:ea typeface="Times New Roman" panose="02020603050405020304" pitchFamily="18" charset="0"/>
            </a:endParaRPr>
          </a:p>
          <a:p>
            <a:pPr algn="ctr"/>
            <a:r>
              <a:rPr lang="en-US" dirty="0" smtClean="0">
                <a:latin typeface="Arial" panose="020B0604020202020204" pitchFamily="34" charset="0"/>
                <a:ea typeface="Times New Roman" panose="02020603050405020304" pitchFamily="18" charset="0"/>
              </a:rPr>
              <a:t>gaps</a:t>
            </a:r>
            <a:r>
              <a:rPr lang="cs-CZ" dirty="0" smtClean="0">
                <a:latin typeface="Arial" panose="020B0604020202020204" pitchFamily="34" charset="0"/>
                <a:ea typeface="Times New Roman" panose="02020603050405020304" pitchFamily="18" charset="0"/>
              </a:rPr>
              <a:t> </a:t>
            </a:r>
            <a:r>
              <a:rPr lang="en-US" dirty="0" smtClean="0">
                <a:latin typeface="Arial" panose="020B0604020202020204" pitchFamily="34" charset="0"/>
                <a:ea typeface="Times New Roman" panose="02020603050405020304" pitchFamily="18" charset="0"/>
              </a:rPr>
              <a:t>at </a:t>
            </a:r>
            <a:r>
              <a:rPr lang="en-US" dirty="0">
                <a:latin typeface="Arial" panose="020B0604020202020204" pitchFamily="34" charset="0"/>
                <a:ea typeface="Times New Roman" panose="02020603050405020304" pitchFamily="18" charset="0"/>
              </a:rPr>
              <a:t>an angle of 17 °</a:t>
            </a:r>
            <a:endParaRPr lang="cs-CZ" dirty="0"/>
          </a:p>
        </p:txBody>
      </p:sp>
      <p:pic>
        <p:nvPicPr>
          <p:cNvPr id="38" name="Obrázek 37"/>
          <p:cNvPicPr>
            <a:picLocks noChangeAspect="1"/>
          </p:cNvPicPr>
          <p:nvPr/>
        </p:nvPicPr>
        <p:blipFill>
          <a:blip r:embed="rId4">
            <a:clrChange>
              <a:clrFrom>
                <a:srgbClr val="FFFFFF"/>
              </a:clrFrom>
              <a:clrTo>
                <a:srgbClr val="FFFFFF">
                  <a:alpha val="0"/>
                </a:srgbClr>
              </a:clrTo>
            </a:clrChange>
          </a:blip>
          <a:stretch>
            <a:fillRect/>
          </a:stretch>
        </p:blipFill>
        <p:spPr>
          <a:xfrm>
            <a:off x="7780150" y="1747269"/>
            <a:ext cx="1307912" cy="900858"/>
          </a:xfrm>
          <a:prstGeom prst="rect">
            <a:avLst/>
          </a:prstGeom>
        </p:spPr>
      </p:pic>
      <p:sp>
        <p:nvSpPr>
          <p:cNvPr id="39" name="Obdélník 38"/>
          <p:cNvSpPr/>
          <p:nvPr/>
        </p:nvSpPr>
        <p:spPr>
          <a:xfrm>
            <a:off x="7835698" y="2999077"/>
            <a:ext cx="4147289" cy="646331"/>
          </a:xfrm>
          <a:prstGeom prst="rect">
            <a:avLst/>
          </a:prstGeom>
        </p:spPr>
        <p:txBody>
          <a:bodyPr wrap="none">
            <a:spAutoFit/>
          </a:bodyPr>
          <a:lstStyle/>
          <a:p>
            <a:pPr algn="ctr"/>
            <a:r>
              <a:rPr lang="en-US" dirty="0">
                <a:latin typeface="Arial" panose="020B0604020202020204" pitchFamily="34" charset="0"/>
                <a:ea typeface="Times New Roman" panose="02020603050405020304" pitchFamily="18" charset="0"/>
              </a:rPr>
              <a:t>Pluto closer than Neptune</a:t>
            </a:r>
          </a:p>
          <a:p>
            <a:pPr algn="ctr"/>
            <a:r>
              <a:rPr lang="en-US" dirty="0">
                <a:latin typeface="Arial" panose="020B0604020202020204" pitchFamily="34" charset="0"/>
                <a:ea typeface="Times New Roman" panose="02020603050405020304" pitchFamily="18" charset="0"/>
              </a:rPr>
              <a:t>February 7, 1979 to February 11, 1999</a:t>
            </a:r>
            <a:endParaRPr lang="cs-CZ" dirty="0"/>
          </a:p>
        </p:txBody>
      </p:sp>
      <p:sp>
        <p:nvSpPr>
          <p:cNvPr id="40" name="Obdélník 39"/>
          <p:cNvSpPr/>
          <p:nvPr/>
        </p:nvSpPr>
        <p:spPr>
          <a:xfrm>
            <a:off x="8088979" y="3609137"/>
            <a:ext cx="3640741" cy="369332"/>
          </a:xfrm>
          <a:prstGeom prst="rect">
            <a:avLst/>
          </a:prstGeom>
        </p:spPr>
        <p:txBody>
          <a:bodyPr wrap="none">
            <a:spAutoFit/>
          </a:bodyPr>
          <a:lstStyle/>
          <a:p>
            <a:pPr algn="ctr"/>
            <a:r>
              <a:rPr lang="en-GB" dirty="0" smtClean="0">
                <a:latin typeface="Arial" panose="020B0604020202020204" pitchFamily="34" charset="0"/>
                <a:ea typeface="Times New Roman" panose="02020603050405020304" pitchFamily="18" charset="0"/>
              </a:rPr>
              <a:t>orbital period of Pluto = 248 </a:t>
            </a:r>
            <a:r>
              <a:rPr lang="en-GB" dirty="0" smtClean="0">
                <a:latin typeface="Arial" panose="020B0604020202020204" pitchFamily="34" charset="0"/>
                <a:ea typeface="Times New Roman" panose="02020603050405020304" pitchFamily="18" charset="0"/>
              </a:rPr>
              <a:t>years</a:t>
            </a:r>
            <a:endParaRPr lang="en-GB" dirty="0"/>
          </a:p>
        </p:txBody>
      </p:sp>
      <p:sp>
        <p:nvSpPr>
          <p:cNvPr id="41" name="Obdélník 40"/>
          <p:cNvSpPr/>
          <p:nvPr/>
        </p:nvSpPr>
        <p:spPr>
          <a:xfrm>
            <a:off x="9070019" y="3927815"/>
            <a:ext cx="1678665" cy="369332"/>
          </a:xfrm>
          <a:prstGeom prst="rect">
            <a:avLst/>
          </a:prstGeom>
        </p:spPr>
        <p:txBody>
          <a:bodyPr wrap="none">
            <a:spAutoFit/>
          </a:bodyPr>
          <a:lstStyle/>
          <a:p>
            <a:pPr algn="ctr"/>
            <a:r>
              <a:rPr lang="cs-CZ" dirty="0">
                <a:latin typeface="Arial" panose="020B0604020202020204" pitchFamily="34" charset="0"/>
                <a:ea typeface="Times New Roman" panose="02020603050405020304" pitchFamily="18" charset="0"/>
              </a:rPr>
              <a:t>20 / 248 = 8 %</a:t>
            </a:r>
            <a:endParaRPr lang="cs-CZ" dirty="0"/>
          </a:p>
        </p:txBody>
      </p:sp>
      <p:sp>
        <p:nvSpPr>
          <p:cNvPr id="42" name="Obdélník 41"/>
          <p:cNvSpPr/>
          <p:nvPr/>
        </p:nvSpPr>
        <p:spPr>
          <a:xfrm>
            <a:off x="8012050" y="4329353"/>
            <a:ext cx="3794629" cy="1200329"/>
          </a:xfrm>
          <a:prstGeom prst="rect">
            <a:avLst/>
          </a:prstGeom>
        </p:spPr>
        <p:txBody>
          <a:bodyPr wrap="none">
            <a:spAutoFit/>
          </a:bodyPr>
          <a:lstStyle/>
          <a:p>
            <a:pPr algn="ctr"/>
            <a:r>
              <a:rPr lang="en-GB" dirty="0" smtClean="0">
                <a:latin typeface="Arial" panose="020B0604020202020204" pitchFamily="34" charset="0"/>
              </a:rPr>
              <a:t>7 309 days</a:t>
            </a:r>
          </a:p>
          <a:p>
            <a:pPr algn="ctr"/>
            <a:r>
              <a:rPr lang="en-GB" dirty="0" smtClean="0">
                <a:latin typeface="Arial" panose="020B0604020202020204" pitchFamily="34" charset="0"/>
              </a:rPr>
              <a:t>= 20 ∙ 365 + 5 (leap years – </a:t>
            </a:r>
          </a:p>
          <a:p>
            <a:pPr algn="ctr"/>
            <a:r>
              <a:rPr lang="en-GB" dirty="0" smtClean="0">
                <a:latin typeface="Arial" panose="020B0604020202020204" pitchFamily="34" charset="0"/>
              </a:rPr>
              <a:t>1980, 1984, 1988, 1992 a 1996) </a:t>
            </a:r>
            <a:br>
              <a:rPr lang="en-GB" dirty="0" smtClean="0">
                <a:latin typeface="Arial" panose="020B0604020202020204" pitchFamily="34" charset="0"/>
              </a:rPr>
            </a:br>
            <a:r>
              <a:rPr lang="en-GB" dirty="0" smtClean="0">
                <a:latin typeface="Arial" panose="020B0604020202020204" pitchFamily="34" charset="0"/>
              </a:rPr>
              <a:t>+ 4 (</a:t>
            </a:r>
            <a:r>
              <a:rPr lang="en-GB" dirty="0" smtClean="0">
                <a:latin typeface="Arial" panose="020B0604020202020204" pitchFamily="34" charset="0"/>
              </a:rPr>
              <a:t>from</a:t>
            </a:r>
            <a:r>
              <a:rPr lang="en-GB" dirty="0" smtClean="0">
                <a:latin typeface="Arial" panose="020B0604020202020204" pitchFamily="34" charset="0"/>
              </a:rPr>
              <a:t> 7th to 11th day of month)</a:t>
            </a:r>
            <a:endParaRPr lang="en-GB" dirty="0"/>
          </a:p>
        </p:txBody>
      </p:sp>
      <p:sp>
        <p:nvSpPr>
          <p:cNvPr id="4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5a.2.3 Model of trajectory</a:t>
            </a:r>
            <a:endParaRPr lang="en-GB" sz="3200" dirty="0">
              <a:solidFill>
                <a:srgbClr val="002060"/>
              </a:solidFill>
            </a:endParaRPr>
          </a:p>
        </p:txBody>
      </p:sp>
    </p:spTree>
    <p:extLst>
      <p:ext uri="{BB962C8B-B14F-4D97-AF65-F5344CB8AC3E}">
        <p14:creationId xmlns:p14="http://schemas.microsoft.com/office/powerpoint/2010/main" val="2470116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heckerboard(across)">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500"/>
                                        <p:tgtEl>
                                          <p:spTgt spid="2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heckerboard(across)">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checkerboard(across)">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heckerboard(across)">
                                      <p:cBhvr>
                                        <p:cTn id="53" dur="500"/>
                                        <p:tgtEl>
                                          <p:spTgt spid="15"/>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heckerboard(across)">
                                      <p:cBhvr>
                                        <p:cTn id="56" dur="500"/>
                                        <p:tgtEl>
                                          <p:spTgt spid="23"/>
                                        </p:tgtEl>
                                      </p:cBhvr>
                                    </p:animEffect>
                                  </p:childTnLst>
                                </p:cTn>
                              </p:par>
                              <p:par>
                                <p:cTn id="57" presetID="5" presetClass="entr" presetSubtype="1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checkerboard(across)">
                                      <p:cBhvr>
                                        <p:cTn id="64" dur="500"/>
                                        <p:tgtEl>
                                          <p:spTgt spid="17"/>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heckerboard(across)">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heckerboard(across)">
                                      <p:cBhvr>
                                        <p:cTn id="72" dur="500"/>
                                        <p:tgtEl>
                                          <p:spTgt spid="19"/>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checkerboard(across)">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checkerboard(across)">
                                      <p:cBhvr>
                                        <p:cTn id="80" dur="500"/>
                                        <p:tgtEl>
                                          <p:spTgt spid="18"/>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checkerboard(across)">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heckerboard(across)">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checkerboard(across)">
                                      <p:cBhvr>
                                        <p:cTn id="93" dur="500"/>
                                        <p:tgtEl>
                                          <p:spTgt spid="37"/>
                                        </p:tgtEl>
                                      </p:cBhvr>
                                    </p:animEffect>
                                  </p:childTnLst>
                                </p:cTn>
                              </p:par>
                            </p:childTnLst>
                          </p:cTn>
                        </p:par>
                        <p:par>
                          <p:cTn id="94" fill="hold">
                            <p:stCondLst>
                              <p:cond delay="500"/>
                            </p:stCondLst>
                            <p:childTnLst>
                              <p:par>
                                <p:cTn id="95" presetID="5" presetClass="entr" presetSubtype="10" fill="hold" nodeType="after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checkerboard(across)">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checkerboard(across)">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checkerboard(across)">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checkerboard(across)">
                                      <p:cBhvr>
                                        <p:cTn id="112" dur="5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checkerboard(across)">
                                      <p:cBhvr>
                                        <p:cTn id="1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9" grpId="0" animBg="1"/>
      <p:bldP spid="12" grpId="0" animBg="1"/>
      <p:bldP spid="2" grpId="0"/>
      <p:bldP spid="3" grpId="0"/>
      <p:bldP spid="27" grpId="0"/>
      <p:bldP spid="22" grpId="0"/>
      <p:bldP spid="29" grpId="0"/>
      <p:bldP spid="30" grpId="0"/>
      <p:bldP spid="23" grpId="0"/>
      <p:bldP spid="24" grpId="0"/>
      <p:bldP spid="33" grpId="0"/>
      <p:bldP spid="34" grpId="0"/>
      <p:bldP spid="35" grpId="0"/>
      <p:bldP spid="36" grpId="0"/>
      <p:bldP spid="37" grpId="0"/>
      <p:bldP spid="39" grpId="0"/>
      <p:bldP spid="40"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5a.2.4 What is your weight</a:t>
            </a:r>
            <a:endParaRPr lang="en-GB" sz="3200" dirty="0">
              <a:solidFill>
                <a:srgbClr val="002060"/>
              </a:solidFill>
            </a:endParaRPr>
          </a:p>
        </p:txBody>
      </p:sp>
      <p:sp>
        <p:nvSpPr>
          <p:cNvPr id="174" name="Shape 174"/>
          <p:cNvSpPr/>
          <p:nvPr/>
        </p:nvSpPr>
        <p:spPr>
          <a:xfrm>
            <a:off x="261256" y="3934692"/>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400" dirty="0" smtClean="0">
                <a:solidFill>
                  <a:srgbClr val="002060"/>
                </a:solidFill>
              </a:rPr>
              <a:t>Meter ruler, calculator, spreadsheet, graph paper</a:t>
            </a:r>
            <a:endParaRPr lang="en-GB" sz="3200" dirty="0">
              <a:solidFill>
                <a:srgbClr val="002060"/>
              </a:solidFill>
            </a:endParaRPr>
          </a:p>
        </p:txBody>
      </p:sp>
      <p:sp>
        <p:nvSpPr>
          <p:cNvPr id="175" name="Shape 175"/>
          <p:cNvSpPr/>
          <p:nvPr/>
        </p:nvSpPr>
        <p:spPr>
          <a:xfrm>
            <a:off x="261256" y="4660714"/>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400" dirty="0" smtClean="0">
                <a:solidFill>
                  <a:srgbClr val="002060"/>
                </a:solidFill>
              </a:rPr>
              <a:t>Pupil will experience how the mass of the planet affects the high jump.</a:t>
            </a:r>
            <a:endParaRPr lang="en-GB" sz="2800" dirty="0">
              <a:solidFill>
                <a:srgbClr val="002060"/>
              </a:solidFill>
            </a:endParaRPr>
          </a:p>
        </p:txBody>
      </p:sp>
      <p:sp>
        <p:nvSpPr>
          <p:cNvPr id="176" name="Shape 176"/>
          <p:cNvSpPr/>
          <p:nvPr/>
        </p:nvSpPr>
        <p:spPr>
          <a:xfrm>
            <a:off x="261256" y="1731344"/>
            <a:ext cx="11685322"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400" dirty="0" smtClean="0">
                <a:solidFill>
                  <a:srgbClr val="002060"/>
                </a:solidFill>
              </a:rPr>
              <a:t>How much you weigh depends on the gravitational force where you are. It is necessary to realize that the mass does not change in different places, it always remains the same. Only the weight associated with the gravitational force changes. They cannot actually land on gaseous planets and the Sun because they do not have a solid surface.</a:t>
            </a:r>
            <a:endParaRPr lang="en-GB" sz="2400" dirty="0">
              <a:solidFill>
                <a:srgbClr val="002060"/>
              </a:solidFill>
            </a:endParaRPr>
          </a:p>
        </p:txBody>
      </p:sp>
    </p:spTree>
    <p:extLst>
      <p:ext uri="{BB962C8B-B14F-4D97-AF65-F5344CB8AC3E}">
        <p14:creationId xmlns:p14="http://schemas.microsoft.com/office/powerpoint/2010/main" val="92850944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r="49289"/>
          <a:stretch/>
        </p:blipFill>
        <p:spPr>
          <a:xfrm flipH="1">
            <a:off x="2939694" y="2077604"/>
            <a:ext cx="1197125" cy="2143125"/>
          </a:xfrm>
          <a:prstGeom prst="rect">
            <a:avLst/>
          </a:prstGeom>
        </p:spPr>
      </p:pic>
      <p:pic>
        <p:nvPicPr>
          <p:cNvPr id="9" name="image2.jpg">
            <a:extLst>
              <a:ext uri="{FF2B5EF4-FFF2-40B4-BE49-F238E27FC236}">
                <a16:creationId xmlns:a16="http://schemas.microsoft.com/office/drawing/2014/main" id="{E7D86E1B-B265-46BD-8359-07F1416579F2}"/>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2" name="Obdélník 1"/>
          <p:cNvSpPr/>
          <p:nvPr/>
        </p:nvSpPr>
        <p:spPr>
          <a:xfrm>
            <a:off x="419954" y="1708272"/>
            <a:ext cx="1547218" cy="369332"/>
          </a:xfrm>
          <a:prstGeom prst="rect">
            <a:avLst/>
          </a:prstGeom>
        </p:spPr>
        <p:txBody>
          <a:bodyPr wrap="none">
            <a:spAutoFit/>
          </a:bodyPr>
          <a:lstStyle/>
          <a:p>
            <a:pPr algn="ctr"/>
            <a:r>
              <a:rPr lang="en-GB" dirty="0" smtClean="0">
                <a:latin typeface="Calibri" panose="020F0502020204030204" pitchFamily="34" charset="0"/>
                <a:ea typeface="Times New Roman" panose="02020603050405020304" pitchFamily="18" charset="0"/>
                <a:cs typeface="Calibri" panose="020F0502020204030204" pitchFamily="34" charset="0"/>
              </a:rPr>
              <a:t>group of three</a:t>
            </a:r>
            <a:endParaRPr lang="en-GB" dirty="0">
              <a:latin typeface="Calibri" panose="020F0502020204030204" pitchFamily="34" charset="0"/>
              <a:cs typeface="Calibri" panose="020F0502020204030204" pitchFamily="34" charset="0"/>
            </a:endParaRPr>
          </a:p>
        </p:txBody>
      </p:sp>
      <p:cxnSp>
        <p:nvCxnSpPr>
          <p:cNvPr id="4" name="Přímá spojnice 3"/>
          <p:cNvCxnSpPr/>
          <p:nvPr/>
        </p:nvCxnSpPr>
        <p:spPr>
          <a:xfrm>
            <a:off x="2616200" y="4076700"/>
            <a:ext cx="2736365" cy="0"/>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pic>
        <p:nvPicPr>
          <p:cNvPr id="6" name="Obrázek 5"/>
          <p:cNvPicPr>
            <a:picLocks noChangeAspect="1"/>
          </p:cNvPicPr>
          <p:nvPr/>
        </p:nvPicPr>
        <p:blipFill rotWithShape="1">
          <a:blip r:embed="rId5">
            <a:clrChange>
              <a:clrFrom>
                <a:srgbClr val="FFFFFF"/>
              </a:clrFrom>
              <a:clrTo>
                <a:srgbClr val="FFFFFF">
                  <a:alpha val="0"/>
                </a:srgbClr>
              </a:clrTo>
            </a:clrChange>
          </a:blip>
          <a:srcRect b="7365"/>
          <a:stretch/>
        </p:blipFill>
        <p:spPr>
          <a:xfrm>
            <a:off x="3992562" y="2431565"/>
            <a:ext cx="1360003" cy="1666875"/>
          </a:xfrm>
          <a:prstGeom prst="rect">
            <a:avLst/>
          </a:prstGeom>
        </p:spPr>
      </p:pic>
      <p:pic>
        <p:nvPicPr>
          <p:cNvPr id="1030" name="Picture 6" descr="https://cdn11.bigcommerce.com/s-9nntib/images/stencil/1280x1280/products/22839/155338/0366090__37712__87986__35869.1560956187.jpg?c=2&amp;imbypass=on"/>
          <p:cNvPicPr>
            <a:picLocks noChangeAspect="1" noChangeArrowheads="1"/>
          </p:cNvPicPr>
          <p:nvPr/>
        </p:nvPicPr>
        <p:blipFill rotWithShape="1">
          <a:blip r:embed="rId6" cstate="print">
            <a:clrChange>
              <a:clrFrom>
                <a:srgbClr val="FEFCFD"/>
              </a:clrFrom>
              <a:clrTo>
                <a:srgbClr val="FEFCFD">
                  <a:alpha val="0"/>
                </a:srgbClr>
              </a:clrTo>
            </a:clrChange>
            <a:extLst>
              <a:ext uri="{28A0092B-C50C-407E-A947-70E740481C1C}">
                <a14:useLocalDpi xmlns:a14="http://schemas.microsoft.com/office/drawing/2010/main" val="0"/>
              </a:ext>
            </a:extLst>
          </a:blip>
          <a:srcRect t="46276" b="47005"/>
          <a:stretch/>
        </p:blipFill>
        <p:spPr bwMode="auto">
          <a:xfrm rot="16200000">
            <a:off x="3307110" y="3462003"/>
            <a:ext cx="1152000" cy="7739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a:blip r:embed="rId7">
            <a:clrChange>
              <a:clrFrom>
                <a:srgbClr val="FFFFFF"/>
              </a:clrFrom>
              <a:clrTo>
                <a:srgbClr val="FFFFFF">
                  <a:alpha val="0"/>
                </a:srgbClr>
              </a:clrTo>
            </a:clrChange>
          </a:blip>
          <a:stretch>
            <a:fillRect/>
          </a:stretch>
        </p:blipFill>
        <p:spPr>
          <a:xfrm>
            <a:off x="5352565" y="3149166"/>
            <a:ext cx="970772" cy="1296031"/>
          </a:xfrm>
          <a:prstGeom prst="rect">
            <a:avLst/>
          </a:prstGeom>
        </p:spPr>
      </p:pic>
      <p:cxnSp>
        <p:nvCxnSpPr>
          <p:cNvPr id="13" name="Přímá spojnice se šipkou 12"/>
          <p:cNvCxnSpPr/>
          <p:nvPr/>
        </p:nvCxnSpPr>
        <p:spPr>
          <a:xfrm flipH="1">
            <a:off x="3921806" y="3444784"/>
            <a:ext cx="1793194" cy="0"/>
          </a:xfrm>
          <a:prstGeom prst="straightConnector1">
            <a:avLst/>
          </a:prstGeom>
          <a:noFill/>
          <a:ln w="12700" cap="flat">
            <a:solidFill>
              <a:srgbClr val="5B9BD5"/>
            </a:solidFill>
            <a:prstDash val="solid"/>
            <a:miter lim="800000"/>
            <a:tailEnd type="triangle"/>
          </a:ln>
          <a:effectLst/>
        </p:spPr>
        <p:style>
          <a:lnRef idx="0">
            <a:scrgbClr r="0" g="0" b="0"/>
          </a:lnRef>
          <a:fillRef idx="0">
            <a:scrgbClr r="0" g="0" b="0"/>
          </a:fillRef>
          <a:effectRef idx="0">
            <a:scrgbClr r="0" g="0" b="0"/>
          </a:effectRef>
          <a:fontRef idx="none"/>
        </p:style>
      </p:cxnSp>
      <p:sp>
        <p:nvSpPr>
          <p:cNvPr id="22" name="Obdélník 21"/>
          <p:cNvSpPr/>
          <p:nvPr/>
        </p:nvSpPr>
        <p:spPr>
          <a:xfrm>
            <a:off x="3598417" y="4047259"/>
            <a:ext cx="569388" cy="369332"/>
          </a:xfrm>
          <a:prstGeom prst="rect">
            <a:avLst/>
          </a:prstGeom>
        </p:spPr>
        <p:txBody>
          <a:bodyPr wrap="none">
            <a:spAutoFit/>
          </a:bodyPr>
          <a:lstStyle/>
          <a:p>
            <a:pPr algn="ctr"/>
            <a:r>
              <a:rPr lang="cs-CZ" dirty="0" smtClean="0">
                <a:latin typeface="Arial" panose="020B0604020202020204" pitchFamily="34" charset="0"/>
                <a:ea typeface="Times New Roman" panose="02020603050405020304" pitchFamily="18" charset="0"/>
              </a:rPr>
              <a:t>rule</a:t>
            </a:r>
            <a:endParaRPr lang="cs-CZ" dirty="0"/>
          </a:p>
        </p:txBody>
      </p:sp>
      <p:sp>
        <p:nvSpPr>
          <p:cNvPr id="23" name="Obdélník 22"/>
          <p:cNvSpPr/>
          <p:nvPr/>
        </p:nvSpPr>
        <p:spPr>
          <a:xfrm>
            <a:off x="5050316" y="1633881"/>
            <a:ext cx="966932" cy="369332"/>
          </a:xfrm>
          <a:prstGeom prst="rect">
            <a:avLst/>
          </a:prstGeom>
        </p:spPr>
        <p:txBody>
          <a:bodyPr wrap="none">
            <a:spAutoFit/>
          </a:bodyPr>
          <a:lstStyle/>
          <a:p>
            <a:pPr algn="ctr"/>
            <a:r>
              <a:rPr lang="en-GB" dirty="0" smtClean="0">
                <a:latin typeface="Calibri" panose="020F0502020204030204" pitchFamily="34" charset="0"/>
                <a:ea typeface="Times New Roman" panose="02020603050405020304" pitchFamily="18" charset="0"/>
                <a:cs typeface="Calibri" panose="020F0502020204030204" pitchFamily="34" charset="0"/>
              </a:rPr>
              <a:t>3× jump</a:t>
            </a:r>
            <a:endParaRPr lang="en-GB" dirty="0">
              <a:latin typeface="Calibri" panose="020F0502020204030204" pitchFamily="34" charset="0"/>
              <a:cs typeface="Calibri" panose="020F0502020204030204" pitchFamily="34" charset="0"/>
            </a:endParaRPr>
          </a:p>
        </p:txBody>
      </p:sp>
      <p:graphicFrame>
        <p:nvGraphicFramePr>
          <p:cNvPr id="15" name="Tabulka 14"/>
          <p:cNvGraphicFramePr>
            <a:graphicFrameLocks noGrp="1"/>
          </p:cNvGraphicFramePr>
          <p:nvPr>
            <p:extLst>
              <p:ext uri="{D42A27DB-BD31-4B8C-83A1-F6EECF244321}">
                <p14:modId xmlns:p14="http://schemas.microsoft.com/office/powerpoint/2010/main" val="241326025"/>
              </p:ext>
            </p:extLst>
          </p:nvPr>
        </p:nvGraphicFramePr>
        <p:xfrm>
          <a:off x="225821" y="4792293"/>
          <a:ext cx="5612130" cy="683895"/>
        </p:xfrm>
        <a:graphic>
          <a:graphicData uri="http://schemas.openxmlformats.org/drawingml/2006/table">
            <a:tbl>
              <a:tblPr firstRow="1" firstCol="1" lastRow="1" lastCol="1" bandRow="1" bandCol="1">
                <a:tableStyleId>{08FB837D-C827-4EFA-A057-4D05807E0F7C}</a:tableStyleId>
              </a:tblPr>
              <a:tblGrid>
                <a:gridCol w="1076960">
                  <a:extLst>
                    <a:ext uri="{9D8B030D-6E8A-4147-A177-3AD203B41FA5}">
                      <a16:colId xmlns:a16="http://schemas.microsoft.com/office/drawing/2014/main" val="3321291592"/>
                    </a:ext>
                  </a:extLst>
                </a:gridCol>
                <a:gridCol w="1076325">
                  <a:extLst>
                    <a:ext uri="{9D8B030D-6E8A-4147-A177-3AD203B41FA5}">
                      <a16:colId xmlns:a16="http://schemas.microsoft.com/office/drawing/2014/main" val="2327922864"/>
                    </a:ext>
                  </a:extLst>
                </a:gridCol>
                <a:gridCol w="1076325">
                  <a:extLst>
                    <a:ext uri="{9D8B030D-6E8A-4147-A177-3AD203B41FA5}">
                      <a16:colId xmlns:a16="http://schemas.microsoft.com/office/drawing/2014/main" val="744701639"/>
                    </a:ext>
                  </a:extLst>
                </a:gridCol>
                <a:gridCol w="1076325">
                  <a:extLst>
                    <a:ext uri="{9D8B030D-6E8A-4147-A177-3AD203B41FA5}">
                      <a16:colId xmlns:a16="http://schemas.microsoft.com/office/drawing/2014/main" val="2357593912"/>
                    </a:ext>
                  </a:extLst>
                </a:gridCol>
                <a:gridCol w="1306195">
                  <a:extLst>
                    <a:ext uri="{9D8B030D-6E8A-4147-A177-3AD203B41FA5}">
                      <a16:colId xmlns:a16="http://schemas.microsoft.com/office/drawing/2014/main" val="804673269"/>
                    </a:ext>
                  </a:extLst>
                </a:gridCol>
              </a:tblGrid>
              <a:tr h="431800">
                <a:tc>
                  <a:txBody>
                    <a:bodyPr/>
                    <a:lstStyle/>
                    <a:p>
                      <a:pPr algn="l">
                        <a:spcAft>
                          <a:spcPts val="0"/>
                        </a:spcAft>
                      </a:pPr>
                      <a:r>
                        <a:rPr lang="en-GB" sz="1200" noProof="0" dirty="0" smtClean="0">
                          <a:effectLst/>
                        </a:rPr>
                        <a:t>Jump</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Try #1</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Try #2</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Try #3</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Average jump</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63814309"/>
                  </a:ext>
                </a:extLst>
              </a:tr>
              <a:tr h="252095">
                <a:tc>
                  <a:txBody>
                    <a:bodyPr/>
                    <a:lstStyle/>
                    <a:p>
                      <a:pPr algn="just">
                        <a:spcAft>
                          <a:spcPts val="0"/>
                        </a:spcAft>
                      </a:pPr>
                      <a:r>
                        <a:rPr lang="en-GB" sz="1200" b="0" noProof="0" dirty="0" smtClean="0">
                          <a:effectLst/>
                        </a:rPr>
                        <a:t>Height (cm)</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spcAft>
                          <a:spcPts val="0"/>
                        </a:spcAft>
                      </a:pPr>
                      <a:r>
                        <a:rPr lang="en-GB" sz="1200" b="0" noProof="0" dirty="0" smtClean="0">
                          <a:effectLst/>
                        </a:rPr>
                        <a:t>53</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spcAft>
                          <a:spcPts val="0"/>
                        </a:spcAft>
                      </a:pPr>
                      <a:r>
                        <a:rPr lang="en-GB" sz="1200" b="0" noProof="0" dirty="0" smtClean="0">
                          <a:effectLst/>
                        </a:rPr>
                        <a:t>50</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spcAft>
                          <a:spcPts val="0"/>
                        </a:spcAft>
                      </a:pPr>
                      <a:r>
                        <a:rPr lang="en-GB" sz="1200" b="0" noProof="0" dirty="0" smtClean="0">
                          <a:effectLst/>
                        </a:rPr>
                        <a:t>47</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spcAft>
                          <a:spcPts val="0"/>
                        </a:spcAft>
                      </a:pPr>
                      <a:r>
                        <a:rPr lang="en-GB" sz="1200" b="0" noProof="0" dirty="0" smtClean="0">
                          <a:effectLst/>
                        </a:rPr>
                        <a:t>50</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03830360"/>
                  </a:ext>
                </a:extLst>
              </a:tr>
            </a:tbl>
          </a:graphicData>
        </a:graphic>
      </p:graphicFrame>
      <p:graphicFrame>
        <p:nvGraphicFramePr>
          <p:cNvPr id="16" name="Tabulka 15"/>
          <p:cNvGraphicFramePr>
            <a:graphicFrameLocks noGrp="1"/>
          </p:cNvGraphicFramePr>
          <p:nvPr>
            <p:extLst>
              <p:ext uri="{D42A27DB-BD31-4B8C-83A1-F6EECF244321}">
                <p14:modId xmlns:p14="http://schemas.microsoft.com/office/powerpoint/2010/main" val="4123670433"/>
              </p:ext>
            </p:extLst>
          </p:nvPr>
        </p:nvGraphicFramePr>
        <p:xfrm>
          <a:off x="6542266" y="2116517"/>
          <a:ext cx="5243335" cy="3244985"/>
        </p:xfrm>
        <a:graphic>
          <a:graphicData uri="http://schemas.openxmlformats.org/drawingml/2006/table">
            <a:tbl>
              <a:tblPr firstRow="1" lastCol="1" bandRow="1">
                <a:tableStyleId>{08FB837D-C827-4EFA-A057-4D05807E0F7C}</a:tableStyleId>
              </a:tblPr>
              <a:tblGrid>
                <a:gridCol w="916518">
                  <a:extLst>
                    <a:ext uri="{9D8B030D-6E8A-4147-A177-3AD203B41FA5}">
                      <a16:colId xmlns:a16="http://schemas.microsoft.com/office/drawing/2014/main" val="3364695452"/>
                    </a:ext>
                  </a:extLst>
                </a:gridCol>
                <a:gridCol w="1180580">
                  <a:extLst>
                    <a:ext uri="{9D8B030D-6E8A-4147-A177-3AD203B41FA5}">
                      <a16:colId xmlns:a16="http://schemas.microsoft.com/office/drawing/2014/main" val="507907184"/>
                    </a:ext>
                  </a:extLst>
                </a:gridCol>
                <a:gridCol w="1048548">
                  <a:extLst>
                    <a:ext uri="{9D8B030D-6E8A-4147-A177-3AD203B41FA5}">
                      <a16:colId xmlns:a16="http://schemas.microsoft.com/office/drawing/2014/main" val="972910857"/>
                    </a:ext>
                  </a:extLst>
                </a:gridCol>
                <a:gridCol w="1048548">
                  <a:extLst>
                    <a:ext uri="{9D8B030D-6E8A-4147-A177-3AD203B41FA5}">
                      <a16:colId xmlns:a16="http://schemas.microsoft.com/office/drawing/2014/main" val="599705782"/>
                    </a:ext>
                  </a:extLst>
                </a:gridCol>
                <a:gridCol w="1049141">
                  <a:extLst>
                    <a:ext uri="{9D8B030D-6E8A-4147-A177-3AD203B41FA5}">
                      <a16:colId xmlns:a16="http://schemas.microsoft.com/office/drawing/2014/main" val="83771281"/>
                    </a:ext>
                  </a:extLst>
                </a:gridCol>
              </a:tblGrid>
              <a:tr h="801845">
                <a:tc>
                  <a:txBody>
                    <a:bodyPr/>
                    <a:lstStyle/>
                    <a:p>
                      <a:pPr algn="just">
                        <a:spcAft>
                          <a:spcPts val="0"/>
                        </a:spcAft>
                      </a:pPr>
                      <a:r>
                        <a:rPr lang="en-GB" sz="1200" noProof="0" dirty="0" smtClean="0">
                          <a:effectLst/>
                          <a:latin typeface="Calibri" panose="020F0502020204030204" pitchFamily="34" charset="0"/>
                          <a:cs typeface="Calibri" panose="020F0502020204030204" pitchFamily="34" charset="0"/>
                        </a:rPr>
                        <a:t>Object</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Mass of Solar system object (×10</a:t>
                      </a:r>
                      <a:r>
                        <a:rPr lang="en-GB" sz="1200" baseline="30000" noProof="0" dirty="0" smtClean="0">
                          <a:effectLst/>
                          <a:latin typeface="Calibri" panose="020F0502020204030204" pitchFamily="34" charset="0"/>
                          <a:cs typeface="Calibri" panose="020F0502020204030204" pitchFamily="34" charset="0"/>
                        </a:rPr>
                        <a:t>23</a:t>
                      </a:r>
                      <a:r>
                        <a:rPr lang="en-GB" sz="1200" noProof="0" dirty="0" smtClean="0">
                          <a:effectLst/>
                          <a:latin typeface="Calibri" panose="020F0502020204030204" pitchFamily="34" charset="0"/>
                          <a:cs typeface="Calibri" panose="020F0502020204030204" pitchFamily="34" charset="0"/>
                        </a:rPr>
                        <a:t> kg)</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Average jump height on Earth (cm)</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Conversion factor for jump height</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Jump</a:t>
                      </a:r>
                      <a:r>
                        <a:rPr lang="en-GB" sz="1200" baseline="0" noProof="0" dirty="0" smtClean="0">
                          <a:effectLst/>
                          <a:latin typeface="Calibri" panose="020F0502020204030204" pitchFamily="34" charset="0"/>
                          <a:cs typeface="Calibri" panose="020F0502020204030204" pitchFamily="34" charset="0"/>
                        </a:rPr>
                        <a:t> height on object</a:t>
                      </a:r>
                      <a:r>
                        <a:rPr lang="en-GB" sz="1200" noProof="0" dirty="0" smtClean="0">
                          <a:effectLst/>
                          <a:latin typeface="Calibri" panose="020F0502020204030204" pitchFamily="34" charset="0"/>
                          <a:cs typeface="Calibri" panose="020F0502020204030204" pitchFamily="34" charset="0"/>
                        </a:rPr>
                        <a:t> (cm)</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3746721452"/>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Sun</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19 900 000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×0.036</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1.8</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530418512"/>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Mercury</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3</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3</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×2.63</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132</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1597538217"/>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Venus</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48</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7</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×1.11</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55.5</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4284916871"/>
                  </a:ext>
                </a:extLst>
              </a:tr>
              <a:tr h="203595">
                <a:tc>
                  <a:txBody>
                    <a:bodyPr/>
                    <a:lstStyle/>
                    <a:p>
                      <a:pPr algn="l">
                        <a:spcAft>
                          <a:spcPts val="0"/>
                        </a:spcAft>
                      </a:pPr>
                      <a:r>
                        <a:rPr lang="en-GB" sz="1200" noProof="0" dirty="0" smtClean="0">
                          <a:effectLst/>
                          <a:latin typeface="Calibri" panose="020F0502020204030204" pitchFamily="34" charset="0"/>
                          <a:ea typeface="+mn-ea"/>
                          <a:cs typeface="Calibri" panose="020F0502020204030204" pitchFamily="34" charset="0"/>
                        </a:rPr>
                        <a:t>Earth</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59</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7</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50</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690809327"/>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Moon</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73</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×5.88</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294</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3926630781"/>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Mars</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6</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42</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×2.63</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132</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989314190"/>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Ceres</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0094</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×34.5</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1730</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065855509"/>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Jupiter</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19 000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×0.40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20</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3353030993"/>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Saturn</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5 680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×0.91</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46</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451825171"/>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Uranus</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868</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×1.11</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55.5</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4124945596"/>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Neptune</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1 020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×0.88</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44</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818899818"/>
                  </a:ext>
                </a:extLst>
              </a:tr>
              <a:tr h="203595">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Pluto</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0</a:t>
                      </a:r>
                      <a:r>
                        <a:rPr lang="cs-CZ" sz="1200" noProof="0" dirty="0" smtClean="0">
                          <a:effectLst/>
                          <a:latin typeface="Calibri" panose="020F0502020204030204" pitchFamily="34" charset="0"/>
                          <a:cs typeface="Calibri" panose="020F0502020204030204" pitchFamily="34" charset="0"/>
                        </a:rPr>
                        <a:t>.</a:t>
                      </a:r>
                      <a:r>
                        <a:rPr lang="en-GB" sz="1200" noProof="0" dirty="0" smtClean="0">
                          <a:effectLst/>
                          <a:latin typeface="Calibri" panose="020F0502020204030204" pitchFamily="34" charset="0"/>
                          <a:cs typeface="Calibri" panose="020F0502020204030204" pitchFamily="34" charset="0"/>
                        </a:rPr>
                        <a:t>13</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50</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noProof="0" dirty="0" smtClean="0">
                          <a:effectLst/>
                          <a:latin typeface="Calibri" panose="020F0502020204030204" pitchFamily="34" charset="0"/>
                          <a:cs typeface="Calibri" panose="020F0502020204030204" pitchFamily="34" charset="0"/>
                        </a:rPr>
                        <a:t>×16.7</a:t>
                      </a:r>
                      <a:endParaRPr lang="en-GB" sz="12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l">
                        <a:spcAft>
                          <a:spcPts val="0"/>
                        </a:spcAft>
                      </a:pPr>
                      <a:r>
                        <a:rPr lang="en-GB" sz="1200" b="0" noProof="0" dirty="0" smtClean="0">
                          <a:effectLst/>
                          <a:latin typeface="Calibri" panose="020F0502020204030204" pitchFamily="34" charset="0"/>
                          <a:cs typeface="Calibri" panose="020F0502020204030204" pitchFamily="34" charset="0"/>
                        </a:rPr>
                        <a:t>835</a:t>
                      </a:r>
                      <a:endParaRPr lang="en-GB" sz="12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539015791"/>
                  </a:ext>
                </a:extLst>
              </a:tr>
            </a:tbl>
          </a:graphicData>
        </a:graphic>
      </p:graphicFrame>
      <p:sp>
        <p:nvSpPr>
          <p:cNvPr id="17" name="Obdélník 16"/>
          <p:cNvSpPr/>
          <p:nvPr/>
        </p:nvSpPr>
        <p:spPr>
          <a:xfrm>
            <a:off x="208187" y="4452401"/>
            <a:ext cx="5288627"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cs typeface="Calibri" panose="020F0502020204030204" pitchFamily="34" charset="0"/>
              </a:rPr>
              <a:t>Calculation of the average height of the jump on Earth</a:t>
            </a:r>
            <a:endParaRPr lang="cs-CZ" dirty="0">
              <a:latin typeface="Calibri" panose="020F0502020204030204" pitchFamily="34" charset="0"/>
              <a:cs typeface="Calibri" panose="020F0502020204030204" pitchFamily="34" charset="0"/>
            </a:endParaRPr>
          </a:p>
        </p:txBody>
      </p:sp>
      <p:sp>
        <p:nvSpPr>
          <p:cNvPr id="18" name="Obdélník 17"/>
          <p:cNvSpPr/>
          <p:nvPr/>
        </p:nvSpPr>
        <p:spPr>
          <a:xfrm>
            <a:off x="6519599" y="1525389"/>
            <a:ext cx="4521967" cy="654304"/>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cs typeface="Calibri" panose="020F0502020204030204" pitchFamily="34" charset="0"/>
              </a:rPr>
              <a:t>How the height of the jump is affected by the mass of the Solar System object</a:t>
            </a:r>
            <a:endParaRPr lang="cs-CZ" dirty="0">
              <a:latin typeface="Calibri" panose="020F0502020204030204" pitchFamily="34" charset="0"/>
              <a:cs typeface="Calibri" panose="020F0502020204030204" pitchFamily="34" charset="0"/>
            </a:endParaRPr>
          </a:p>
        </p:txBody>
      </p:sp>
      <p:pic>
        <p:nvPicPr>
          <p:cNvPr id="19" name="Obrázek 18"/>
          <p:cNvPicPr>
            <a:picLocks noChangeAspect="1"/>
          </p:cNvPicPr>
          <p:nvPr/>
        </p:nvPicPr>
        <p:blipFill>
          <a:blip r:embed="rId8"/>
          <a:stretch>
            <a:fillRect/>
          </a:stretch>
        </p:blipFill>
        <p:spPr>
          <a:xfrm>
            <a:off x="387528" y="2178346"/>
            <a:ext cx="2066925" cy="2209800"/>
          </a:xfrm>
          <a:prstGeom prst="rect">
            <a:avLst/>
          </a:prstGeom>
        </p:spPr>
      </p:pic>
      <p:sp>
        <p:nvSpPr>
          <p:cNvPr id="20"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5a.2.4 What is your weight</a:t>
            </a:r>
            <a:endParaRPr lang="en-GB" sz="3200" dirty="0">
              <a:solidFill>
                <a:srgbClr val="002060"/>
              </a:solidFill>
            </a:endParaRPr>
          </a:p>
        </p:txBody>
      </p:sp>
    </p:spTree>
    <p:extLst>
      <p:ext uri="{BB962C8B-B14F-4D97-AF65-F5344CB8AC3E}">
        <p14:creationId xmlns:p14="http://schemas.microsoft.com/office/powerpoint/2010/main" val="4013416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checkerboard(across)">
                                      <p:cBhvr>
                                        <p:cTn id="18" dur="500"/>
                                        <p:tgtEl>
                                          <p:spTgt spid="1030"/>
                                        </p:tgtEl>
                                      </p:cBhvr>
                                    </p:animEffect>
                                  </p:childTnLst>
                                </p:cTn>
                              </p:par>
                              <p:par>
                                <p:cTn id="19" presetID="5"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heckerboard(across)">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3.125E-6 2.59259E-6 L -3.125E-6 -0.08889 " pathEditMode="relative" rAng="0" ptsTypes="AA">
                                      <p:cBhvr>
                                        <p:cTn id="38" dur="2000" fill="hold"/>
                                        <p:tgtEl>
                                          <p:spTgt spid="6"/>
                                        </p:tgtEl>
                                        <p:attrNameLst>
                                          <p:attrName>ppt_x</p:attrName>
                                          <p:attrName>ppt_y</p:attrName>
                                        </p:attrNameLst>
                                      </p:cBhvr>
                                      <p:rCtr x="0" y="-4444"/>
                                    </p:animMotion>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par>
                                <p:cTn id="53" presetID="5" presetClass="entr" presetSubtype="1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heckerboard(across)">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heckerboard(across)">
                                      <p:cBhvr>
                                        <p:cTn id="60" dur="500"/>
                                        <p:tgtEl>
                                          <p:spTgt spid="18"/>
                                        </p:tgtEl>
                                      </p:cBhvr>
                                    </p:animEffect>
                                  </p:childTnLst>
                                </p:cTn>
                              </p:par>
                              <p:par>
                                <p:cTn id="61" presetID="5" presetClass="entr" presetSubtype="1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graphicFrame>
        <p:nvGraphicFramePr>
          <p:cNvPr id="3" name="Tabulka 2"/>
          <p:cNvGraphicFramePr>
            <a:graphicFrameLocks noGrp="1"/>
          </p:cNvGraphicFramePr>
          <p:nvPr>
            <p:extLst>
              <p:ext uri="{D42A27DB-BD31-4B8C-83A1-F6EECF244321}">
                <p14:modId xmlns:p14="http://schemas.microsoft.com/office/powerpoint/2010/main" val="3986465136"/>
              </p:ext>
            </p:extLst>
          </p:nvPr>
        </p:nvGraphicFramePr>
        <p:xfrm>
          <a:off x="261256" y="2045208"/>
          <a:ext cx="5623560" cy="3208020"/>
        </p:xfrm>
        <a:graphic>
          <a:graphicData uri="http://schemas.openxmlformats.org/drawingml/2006/table">
            <a:tbl>
              <a:tblPr firstRow="1" bandRow="1">
                <a:tableStyleId>{08FB837D-C827-4EFA-A057-4D05807E0F7C}</a:tableStyleId>
              </a:tblPr>
              <a:tblGrid>
                <a:gridCol w="2811780">
                  <a:extLst>
                    <a:ext uri="{9D8B030D-6E8A-4147-A177-3AD203B41FA5}">
                      <a16:colId xmlns:a16="http://schemas.microsoft.com/office/drawing/2014/main" val="4100523780"/>
                    </a:ext>
                  </a:extLst>
                </a:gridCol>
                <a:gridCol w="2811780">
                  <a:extLst>
                    <a:ext uri="{9D8B030D-6E8A-4147-A177-3AD203B41FA5}">
                      <a16:colId xmlns:a16="http://schemas.microsoft.com/office/drawing/2014/main" val="1697712331"/>
                    </a:ext>
                  </a:extLst>
                </a:gridCol>
              </a:tblGrid>
              <a:tr h="0">
                <a:tc>
                  <a:txBody>
                    <a:bodyPr/>
                    <a:lstStyle/>
                    <a:p>
                      <a:pPr algn="just">
                        <a:spcAft>
                          <a:spcPts val="0"/>
                        </a:spcAft>
                      </a:pPr>
                      <a:r>
                        <a:rPr lang="en-GB" sz="1200" noProof="0" dirty="0" smtClean="0">
                          <a:effectLst/>
                        </a:rPr>
                        <a:t>Solar system object</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1200" noProof="0" dirty="0" smtClean="0">
                          <a:effectLst/>
                        </a:rPr>
                        <a:t>Jump height on object</a:t>
                      </a:r>
                      <a:endParaRPr lang="en-GB" sz="12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47269650"/>
                  </a:ext>
                </a:extLst>
              </a:tr>
              <a:tr h="252095">
                <a:tc>
                  <a:txBody>
                    <a:bodyPr/>
                    <a:lstStyle/>
                    <a:p>
                      <a:pPr algn="l">
                        <a:spcAft>
                          <a:spcPts val="0"/>
                        </a:spcAft>
                      </a:pPr>
                      <a:r>
                        <a:rPr lang="en-GB" sz="1200" noProof="0" dirty="0" smtClean="0">
                          <a:effectLst/>
                        </a:rPr>
                        <a:t>Ceres</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1730</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1273451"/>
                  </a:ext>
                </a:extLst>
              </a:tr>
              <a:tr h="252095">
                <a:tc>
                  <a:txBody>
                    <a:bodyPr/>
                    <a:lstStyle/>
                    <a:p>
                      <a:pPr algn="l">
                        <a:spcAft>
                          <a:spcPts val="0"/>
                        </a:spcAft>
                      </a:pPr>
                      <a:r>
                        <a:rPr lang="en-GB" sz="1200" noProof="0" dirty="0" smtClean="0">
                          <a:effectLst/>
                        </a:rPr>
                        <a:t>Pluto</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835</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01891239"/>
                  </a:ext>
                </a:extLst>
              </a:tr>
              <a:tr h="252095">
                <a:tc>
                  <a:txBody>
                    <a:bodyPr/>
                    <a:lstStyle/>
                    <a:p>
                      <a:pPr algn="l">
                        <a:spcAft>
                          <a:spcPts val="0"/>
                        </a:spcAft>
                      </a:pPr>
                      <a:r>
                        <a:rPr lang="en-GB" sz="1200" noProof="0" dirty="0" smtClean="0">
                          <a:effectLst/>
                        </a:rPr>
                        <a:t>Moon</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294</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91070392"/>
                  </a:ext>
                </a:extLst>
              </a:tr>
              <a:tr h="252095">
                <a:tc>
                  <a:txBody>
                    <a:bodyPr/>
                    <a:lstStyle/>
                    <a:p>
                      <a:pPr algn="l">
                        <a:spcAft>
                          <a:spcPts val="0"/>
                        </a:spcAft>
                      </a:pPr>
                      <a:r>
                        <a:rPr lang="en-GB" sz="1200" noProof="0" dirty="0" smtClean="0">
                          <a:effectLst/>
                        </a:rPr>
                        <a:t>Mercury</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132</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21600082"/>
                  </a:ext>
                </a:extLst>
              </a:tr>
              <a:tr h="252095">
                <a:tc>
                  <a:txBody>
                    <a:bodyPr/>
                    <a:lstStyle/>
                    <a:p>
                      <a:pPr algn="l">
                        <a:spcAft>
                          <a:spcPts val="0"/>
                        </a:spcAft>
                      </a:pPr>
                      <a:r>
                        <a:rPr lang="en-GB" sz="1200" noProof="0" dirty="0" smtClean="0">
                          <a:effectLst/>
                        </a:rPr>
                        <a:t>Mars</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132</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74895894"/>
                  </a:ext>
                </a:extLst>
              </a:tr>
              <a:tr h="252095">
                <a:tc>
                  <a:txBody>
                    <a:bodyPr/>
                    <a:lstStyle/>
                    <a:p>
                      <a:pPr algn="l">
                        <a:spcAft>
                          <a:spcPts val="0"/>
                        </a:spcAft>
                      </a:pPr>
                      <a:r>
                        <a:rPr lang="en-GB" sz="1200" noProof="0" dirty="0" smtClean="0">
                          <a:effectLst/>
                        </a:rPr>
                        <a:t>Venus</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55.5</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9442035"/>
                  </a:ext>
                </a:extLst>
              </a:tr>
              <a:tr h="252095">
                <a:tc>
                  <a:txBody>
                    <a:bodyPr/>
                    <a:lstStyle/>
                    <a:p>
                      <a:pPr algn="l">
                        <a:spcAft>
                          <a:spcPts val="0"/>
                        </a:spcAft>
                      </a:pPr>
                      <a:r>
                        <a:rPr lang="en-GB" sz="1200" b="0" noProof="0" dirty="0" smtClean="0">
                          <a:effectLst/>
                          <a:latin typeface="+mn-lt"/>
                          <a:ea typeface="+mn-ea"/>
                        </a:rPr>
                        <a:t>Earth</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50</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3866919"/>
                  </a:ext>
                </a:extLst>
              </a:tr>
              <a:tr h="252095">
                <a:tc>
                  <a:txBody>
                    <a:bodyPr/>
                    <a:lstStyle/>
                    <a:p>
                      <a:pPr algn="l">
                        <a:spcAft>
                          <a:spcPts val="0"/>
                        </a:spcAft>
                      </a:pPr>
                      <a:r>
                        <a:rPr lang="en-GB" sz="1200" noProof="0" dirty="0" err="1" smtClean="0">
                          <a:effectLst/>
                        </a:rPr>
                        <a:t>Uran</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55.5</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1883450"/>
                  </a:ext>
                </a:extLst>
              </a:tr>
              <a:tr h="252095">
                <a:tc>
                  <a:txBody>
                    <a:bodyPr/>
                    <a:lstStyle/>
                    <a:p>
                      <a:pPr algn="l">
                        <a:spcAft>
                          <a:spcPts val="0"/>
                        </a:spcAft>
                      </a:pPr>
                      <a:r>
                        <a:rPr lang="en-GB" sz="1200" noProof="0" dirty="0" smtClean="0">
                          <a:effectLst/>
                        </a:rPr>
                        <a:t>Neptune</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44</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23877667"/>
                  </a:ext>
                </a:extLst>
              </a:tr>
              <a:tr h="252095">
                <a:tc>
                  <a:txBody>
                    <a:bodyPr/>
                    <a:lstStyle/>
                    <a:p>
                      <a:pPr algn="l">
                        <a:spcAft>
                          <a:spcPts val="0"/>
                        </a:spcAft>
                      </a:pPr>
                      <a:r>
                        <a:rPr lang="en-GB" sz="1200" noProof="0" dirty="0" smtClean="0">
                          <a:effectLst/>
                        </a:rPr>
                        <a:t>Saturn</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46</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43737726"/>
                  </a:ext>
                </a:extLst>
              </a:tr>
              <a:tr h="252095">
                <a:tc>
                  <a:txBody>
                    <a:bodyPr/>
                    <a:lstStyle/>
                    <a:p>
                      <a:pPr algn="l">
                        <a:spcAft>
                          <a:spcPts val="0"/>
                        </a:spcAft>
                      </a:pPr>
                      <a:r>
                        <a:rPr lang="en-GB" sz="1200" noProof="0" dirty="0" smtClean="0">
                          <a:effectLst/>
                        </a:rPr>
                        <a:t>Jupiter</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20</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71218648"/>
                  </a:ext>
                </a:extLst>
              </a:tr>
              <a:tr h="252095">
                <a:tc>
                  <a:txBody>
                    <a:bodyPr/>
                    <a:lstStyle/>
                    <a:p>
                      <a:pPr algn="l">
                        <a:spcAft>
                          <a:spcPts val="0"/>
                        </a:spcAft>
                      </a:pPr>
                      <a:r>
                        <a:rPr lang="en-GB" sz="1200" noProof="0" dirty="0" smtClean="0">
                          <a:effectLst/>
                        </a:rPr>
                        <a:t>Sun</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l">
                        <a:spcAft>
                          <a:spcPts val="0"/>
                        </a:spcAft>
                      </a:pPr>
                      <a:r>
                        <a:rPr lang="en-GB" sz="1200" noProof="0" dirty="0" smtClean="0">
                          <a:effectLst/>
                        </a:rPr>
                        <a:t>1</a:t>
                      </a:r>
                      <a:r>
                        <a:rPr lang="cs-CZ" sz="1200" noProof="0" dirty="0" smtClean="0">
                          <a:effectLst/>
                        </a:rPr>
                        <a:t>.</a:t>
                      </a:r>
                      <a:r>
                        <a:rPr lang="en-GB" sz="1200" noProof="0" dirty="0" smtClean="0">
                          <a:effectLst/>
                        </a:rPr>
                        <a:t>8</a:t>
                      </a:r>
                      <a:endParaRPr lang="en-GB" sz="1200" b="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41762613"/>
                  </a:ext>
                </a:extLst>
              </a:tr>
            </a:tbl>
          </a:graphicData>
        </a:graphic>
      </p:graphicFrame>
      <p:sp>
        <p:nvSpPr>
          <p:cNvPr id="5" name="Obdélník 4"/>
          <p:cNvSpPr/>
          <p:nvPr/>
        </p:nvSpPr>
        <p:spPr>
          <a:xfrm>
            <a:off x="232228" y="1679244"/>
            <a:ext cx="4823756" cy="369332"/>
          </a:xfrm>
          <a:prstGeom prst="rect">
            <a:avLst/>
          </a:prstGeom>
        </p:spPr>
        <p:txBody>
          <a:bodyPr wrap="none">
            <a:spAutoFit/>
          </a:bodyPr>
          <a:lstStyle/>
          <a:p>
            <a:r>
              <a:rPr lang="en-GB" dirty="0" smtClean="0">
                <a:latin typeface="Calibri" panose="020F0502020204030204" pitchFamily="34" charset="0"/>
                <a:ea typeface="Times New Roman" panose="02020603050405020304" pitchFamily="18" charset="0"/>
                <a:cs typeface="Calibri" panose="020F0502020204030204" pitchFamily="34" charset="0"/>
              </a:rPr>
              <a:t>Order of Solar system object</a:t>
            </a:r>
            <a:r>
              <a:rPr lang="en-GB" dirty="0" smtClean="0">
                <a:latin typeface="Calibri" panose="020F0502020204030204" pitchFamily="34" charset="0"/>
                <a:ea typeface="Times New Roman" panose="02020603050405020304" pitchFamily="18" charset="0"/>
                <a:cs typeface="Calibri" panose="020F0502020204030204" pitchFamily="34" charset="0"/>
              </a:rPr>
              <a:t>s according to mass</a:t>
            </a:r>
            <a:endParaRPr lang="en-GB" dirty="0">
              <a:latin typeface="Calibri" panose="020F0502020204030204" pitchFamily="34" charset="0"/>
              <a:cs typeface="Calibri" panose="020F0502020204030204" pitchFamily="34" charset="0"/>
            </a:endParaRPr>
          </a:p>
        </p:txBody>
      </p:sp>
      <p:graphicFrame>
        <p:nvGraphicFramePr>
          <p:cNvPr id="24" name="Graf 23">
            <a:extLst>
              <a:ext uri="{FF2B5EF4-FFF2-40B4-BE49-F238E27FC236}">
                <a16:creationId xmlns:a16="http://schemas.microsoft.com/office/drawing/2014/main" id="{C56D291F-C48D-4BA8-8795-34C35B2F5101}"/>
              </a:ext>
            </a:extLst>
          </p:cNvPr>
          <p:cNvGraphicFramePr/>
          <p:nvPr>
            <p:extLst>
              <p:ext uri="{D42A27DB-BD31-4B8C-83A1-F6EECF244321}">
                <p14:modId xmlns:p14="http://schemas.microsoft.com/office/powerpoint/2010/main" val="4169673984"/>
              </p:ext>
            </p:extLst>
          </p:nvPr>
        </p:nvGraphicFramePr>
        <p:xfrm>
          <a:off x="5913844" y="2058762"/>
          <a:ext cx="5511800" cy="3307080"/>
        </p:xfrm>
        <a:graphic>
          <a:graphicData uri="http://schemas.openxmlformats.org/drawingml/2006/chart">
            <c:chart xmlns:c="http://schemas.openxmlformats.org/drawingml/2006/chart" xmlns:r="http://schemas.openxmlformats.org/officeDocument/2006/relationships" r:id="rId4"/>
          </a:graphicData>
        </a:graphic>
      </p:graphicFrame>
      <p:sp>
        <p:nvSpPr>
          <p:cNvPr id="8" name="Obdélník 7"/>
          <p:cNvSpPr/>
          <p:nvPr/>
        </p:nvSpPr>
        <p:spPr>
          <a:xfrm>
            <a:off x="6723406" y="2384922"/>
            <a:ext cx="2433680"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log scale on vertical axis</a:t>
            </a:r>
            <a:endParaRPr lang="en-GB" dirty="0">
              <a:latin typeface="Calibri" panose="020F0502020204030204" pitchFamily="34" charset="0"/>
              <a:cs typeface="Calibri" panose="020F0502020204030204" pitchFamily="34" charset="0"/>
            </a:endParaRPr>
          </a:p>
        </p:txBody>
      </p:sp>
      <p:sp>
        <p:nvSpPr>
          <p:cNvPr id="2" name="Obdélník 1">
            <a:extLst>
              <a:ext uri="{FF2B5EF4-FFF2-40B4-BE49-F238E27FC236}">
                <a16:creationId xmlns:a16="http://schemas.microsoft.com/office/drawing/2014/main" id="{CCD98485-4F0F-4100-A439-7CD1733588DE}"/>
              </a:ext>
            </a:extLst>
          </p:cNvPr>
          <p:cNvSpPr/>
          <p:nvPr/>
        </p:nvSpPr>
        <p:spPr>
          <a:xfrm>
            <a:off x="8245122" y="1690394"/>
            <a:ext cx="3180522" cy="584773"/>
          </a:xfrm>
          <a:prstGeom prst="rect">
            <a:avLst/>
          </a:prstGeom>
          <a:solidFill>
            <a:schemeClr val="bg1"/>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sym typeface="Calibri"/>
              </a:rPr>
              <a:t>blue – mass of object</a:t>
            </a:r>
            <a:r>
              <a:rPr lang="en-GB" sz="1600" dirty="0" smtClean="0">
                <a:solidFill>
                  <a:srgbClr val="000000"/>
                </a:solidFill>
              </a:rPr>
              <a:t> ×10</a:t>
            </a:r>
            <a:r>
              <a:rPr lang="en-GB" sz="1600" baseline="30000" dirty="0" smtClean="0">
                <a:solidFill>
                  <a:srgbClr val="000000"/>
                </a:solidFill>
              </a:rPr>
              <a:t>23</a:t>
            </a:r>
            <a:r>
              <a:rPr lang="en-GB" sz="1600" dirty="0" smtClean="0">
                <a:solidFill>
                  <a:srgbClr val="000000"/>
                </a:solidFill>
              </a:rPr>
              <a:t> kg</a:t>
            </a:r>
          </a:p>
          <a:p>
            <a:pPr marL="0" marR="0" indent="0" algn="l" defTabSz="914400" rtl="0" fontAlgn="auto" latinLnBrk="1" hangingPunct="0">
              <a:lnSpc>
                <a:spcPct val="100000"/>
              </a:lnSpc>
              <a:spcBef>
                <a:spcPts val="0"/>
              </a:spcBef>
              <a:spcAft>
                <a:spcPts val="0"/>
              </a:spcAft>
              <a:buClrTx/>
              <a:buSzTx/>
              <a:buFontTx/>
              <a:buNone/>
              <a:tabLst/>
            </a:pPr>
            <a:r>
              <a:rPr kumimoji="0" lang="en-GB" sz="1600" b="0" i="0" u="none" strike="noStrike" cap="none" spc="0" normalizeH="0" baseline="0" dirty="0" smtClean="0">
                <a:ln>
                  <a:noFill/>
                </a:ln>
                <a:solidFill>
                  <a:srgbClr val="000000"/>
                </a:solidFill>
                <a:effectLst/>
                <a:uFillTx/>
                <a:sym typeface="Calibri"/>
              </a:rPr>
              <a:t>orange</a:t>
            </a:r>
            <a:r>
              <a:rPr lang="en-GB" sz="1600" dirty="0" smtClean="0">
                <a:solidFill>
                  <a:srgbClr val="000000"/>
                </a:solidFill>
              </a:rPr>
              <a:t> – jump height in cm</a:t>
            </a:r>
            <a:endParaRPr kumimoji="0" lang="en-GB" sz="1600" b="0" i="0" u="none" strike="noStrike" cap="none" spc="0" normalizeH="0" baseline="0" dirty="0">
              <a:ln>
                <a:noFill/>
              </a:ln>
              <a:solidFill>
                <a:srgbClr val="000000"/>
              </a:solidFill>
              <a:effectLst/>
              <a:uFillTx/>
              <a:sym typeface="Calibri"/>
            </a:endParaRPr>
          </a:p>
        </p:txBody>
      </p:sp>
      <p:sp>
        <p:nvSpPr>
          <p:cNvPr id="11"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5a.2.4 What is your weight</a:t>
            </a:r>
            <a:endParaRPr lang="en-GB" sz="3200" dirty="0">
              <a:solidFill>
                <a:srgbClr val="002060"/>
              </a:solidFill>
            </a:endParaRPr>
          </a:p>
        </p:txBody>
      </p:sp>
    </p:spTree>
    <p:extLst>
      <p:ext uri="{BB962C8B-B14F-4D97-AF65-F5344CB8AC3E}">
        <p14:creationId xmlns:p14="http://schemas.microsoft.com/office/powerpoint/2010/main" val="4180717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24" grpId="0">
        <p:bldAsOne/>
      </p:bldGraphic>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5a.3.1 </a:t>
            </a:r>
            <a:r>
              <a:rPr lang="en-GB" sz="3200" dirty="0" smtClean="0">
                <a:solidFill>
                  <a:srgbClr val="002060"/>
                </a:solidFill>
              </a:rPr>
              <a:t>C</a:t>
            </a:r>
            <a:r>
              <a:rPr lang="en-GB" sz="3200" dirty="0" smtClean="0">
                <a:solidFill>
                  <a:srgbClr val="002060"/>
                </a:solidFill>
              </a:rPr>
              <a:t>omet</a:t>
            </a:r>
            <a:endParaRPr lang="en-GB" sz="3200" dirty="0">
              <a:solidFill>
                <a:srgbClr val="002060"/>
              </a:solidFill>
            </a:endParaRPr>
          </a:p>
        </p:txBody>
      </p:sp>
      <p:sp>
        <p:nvSpPr>
          <p:cNvPr id="174" name="Shape 174"/>
          <p:cNvSpPr/>
          <p:nvPr/>
        </p:nvSpPr>
        <p:spPr>
          <a:xfrm>
            <a:off x="261256" y="3259924"/>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Encyclopaedia, atlas or internet, </a:t>
            </a:r>
            <a:r>
              <a:rPr lang="en-GB" sz="2800" dirty="0" smtClean="0">
                <a:solidFill>
                  <a:srgbClr val="002060"/>
                </a:solidFill>
              </a:rPr>
              <a:t>c</a:t>
            </a:r>
            <a:r>
              <a:rPr lang="en-GB" sz="2800" dirty="0" smtClean="0">
                <a:solidFill>
                  <a:srgbClr val="002060"/>
                </a:solidFill>
              </a:rPr>
              <a:t>alculator, spreadsheet</a:t>
            </a:r>
            <a:endParaRPr lang="en-GB" sz="3600" dirty="0">
              <a:solidFill>
                <a:srgbClr val="002060"/>
              </a:solidFill>
            </a:endParaRPr>
          </a:p>
        </p:txBody>
      </p:sp>
      <p:sp>
        <p:nvSpPr>
          <p:cNvPr id="175" name="Shape 175"/>
          <p:cNvSpPr/>
          <p:nvPr/>
        </p:nvSpPr>
        <p:spPr>
          <a:xfrm>
            <a:off x="261256" y="4043910"/>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draw individual parts of the comet.</a:t>
            </a:r>
            <a:endParaRPr lang="en-GB" sz="2800" dirty="0">
              <a:solidFill>
                <a:srgbClr val="002060"/>
              </a:solidFill>
            </a:endParaRPr>
          </a:p>
        </p:txBody>
      </p:sp>
      <p:sp>
        <p:nvSpPr>
          <p:cNvPr id="176" name="Shape 176"/>
          <p:cNvSpPr/>
          <p:nvPr/>
        </p:nvSpPr>
        <p:spPr>
          <a:xfrm>
            <a:off x="261256" y="2045051"/>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Comets are usually objects with a elongated elliptical orbit, formed of ice and dust, and have a tail when approached the Sun.</a:t>
            </a:r>
            <a:endParaRPr lang="en-GB" sz="2800" dirty="0">
              <a:solidFill>
                <a:srgbClr val="002060"/>
              </a:solidFill>
            </a:endParaRPr>
          </a:p>
        </p:txBody>
      </p:sp>
    </p:spTree>
    <p:extLst>
      <p:ext uri="{BB962C8B-B14F-4D97-AF65-F5344CB8AC3E}">
        <p14:creationId xmlns:p14="http://schemas.microsoft.com/office/powerpoint/2010/main" val="159355110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7224031" y="3312578"/>
            <a:ext cx="4758419" cy="2161059"/>
          </a:xfrm>
          <a:prstGeom prst="rect">
            <a:avLst/>
          </a:prstGeom>
        </p:spPr>
      </p:pic>
      <p:pic>
        <p:nvPicPr>
          <p:cNvPr id="9" name="image2.jpg">
            <a:extLst>
              <a:ext uri="{FF2B5EF4-FFF2-40B4-BE49-F238E27FC236}">
                <a16:creationId xmlns:a16="http://schemas.microsoft.com/office/drawing/2014/main" id="{E7D86E1B-B265-46BD-8359-07F1416579F2}"/>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14" name="Obrázek 13"/>
          <p:cNvPicPr>
            <a:picLocks noChangeAspect="1"/>
          </p:cNvPicPr>
          <p:nvPr/>
        </p:nvPicPr>
        <p:blipFill>
          <a:blip r:embed="rId5"/>
          <a:stretch>
            <a:fillRect/>
          </a:stretch>
        </p:blipFill>
        <p:spPr>
          <a:xfrm>
            <a:off x="261256" y="1645551"/>
            <a:ext cx="7172325" cy="3876675"/>
          </a:xfrm>
          <a:prstGeom prst="rect">
            <a:avLst/>
          </a:prstGeom>
        </p:spPr>
      </p:pic>
      <p:sp>
        <p:nvSpPr>
          <p:cNvPr id="15" name="Obdélník 14"/>
          <p:cNvSpPr/>
          <p:nvPr/>
        </p:nvSpPr>
        <p:spPr>
          <a:xfrm>
            <a:off x="80280" y="3793032"/>
            <a:ext cx="2402700" cy="1754326"/>
          </a:xfrm>
          <a:prstGeom prst="rect">
            <a:avLst/>
          </a:prstGeom>
        </p:spPr>
        <p:txBody>
          <a:bodyPr wrap="square">
            <a:spAutoFit/>
          </a:bodyPr>
          <a:lstStyle/>
          <a:p>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comet's tail does not form until the comet approaches the Sun and gases and dust evaporate from its surface.</a:t>
            </a:r>
            <a:endParaRPr lang="cs-CZ" dirty="0">
              <a:solidFill>
                <a:schemeClr val="tx1"/>
              </a:solidFill>
              <a:latin typeface="Calibri" panose="020F0502020204030204" pitchFamily="34" charset="0"/>
              <a:cs typeface="Calibri" panose="020F0502020204030204" pitchFamily="34" charset="0"/>
            </a:endParaRPr>
          </a:p>
        </p:txBody>
      </p:sp>
      <p:sp>
        <p:nvSpPr>
          <p:cNvPr id="22" name="Obdélník 21"/>
          <p:cNvSpPr/>
          <p:nvPr/>
        </p:nvSpPr>
        <p:spPr>
          <a:xfrm>
            <a:off x="7433581" y="1558252"/>
            <a:ext cx="4415519" cy="1754326"/>
          </a:xfrm>
          <a:prstGeom prst="rect">
            <a:avLst/>
          </a:prstGeom>
        </p:spPr>
        <p:txBody>
          <a:bodyPr wrap="square">
            <a:spAutoFit/>
          </a:bodyPr>
          <a:lstStyle/>
          <a:p>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comet's tail can never point towards the Sun because it is caused by the solar wind and the pressure of the sun's rays. If the comet moves away from the Sun, the tail will point in front of the comet, not fly behind the comet.</a:t>
            </a:r>
            <a:endParaRPr lang="cs-CZ" dirty="0">
              <a:solidFill>
                <a:schemeClr val="tx1"/>
              </a:solidFill>
              <a:latin typeface="Calibri" panose="020F0502020204030204" pitchFamily="34" charset="0"/>
              <a:cs typeface="Calibri" panose="020F0502020204030204" pitchFamily="34" charset="0"/>
            </a:endParaRPr>
          </a:p>
        </p:txBody>
      </p:sp>
      <p:sp>
        <p:nvSpPr>
          <p:cNvPr id="11"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5a.3.1 </a:t>
            </a:r>
            <a:r>
              <a:rPr lang="en-GB" sz="3200" dirty="0" smtClean="0">
                <a:solidFill>
                  <a:srgbClr val="002060"/>
                </a:solidFill>
              </a:rPr>
              <a:t>C</a:t>
            </a:r>
            <a:r>
              <a:rPr lang="en-GB" sz="3200" dirty="0" smtClean="0">
                <a:solidFill>
                  <a:srgbClr val="002060"/>
                </a:solidFill>
              </a:rPr>
              <a:t>omet</a:t>
            </a:r>
            <a:endParaRPr lang="en-GB" sz="3200" dirty="0">
              <a:solidFill>
                <a:srgbClr val="002060"/>
              </a:solidFill>
            </a:endParaRPr>
          </a:p>
        </p:txBody>
      </p:sp>
    </p:spTree>
    <p:extLst>
      <p:ext uri="{BB962C8B-B14F-4D97-AF65-F5344CB8AC3E}">
        <p14:creationId xmlns:p14="http://schemas.microsoft.com/office/powerpoint/2010/main" val="820598600"/>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5a.3.1 </a:t>
            </a:r>
            <a:r>
              <a:rPr lang="en-GB" sz="3200" dirty="0" smtClean="0">
                <a:solidFill>
                  <a:srgbClr val="002060"/>
                </a:solidFill>
              </a:rPr>
              <a:t>C</a:t>
            </a:r>
            <a:r>
              <a:rPr lang="en-GB" sz="3200" dirty="0" smtClean="0">
                <a:solidFill>
                  <a:srgbClr val="002060"/>
                </a:solidFill>
              </a:rPr>
              <a:t>omet</a:t>
            </a:r>
            <a:endParaRPr lang="en-GB" sz="3200" dirty="0">
              <a:solidFill>
                <a:srgbClr val="002060"/>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4021769836"/>
              </p:ext>
            </p:extLst>
          </p:nvPr>
        </p:nvGraphicFramePr>
        <p:xfrm>
          <a:off x="536861" y="1865762"/>
          <a:ext cx="11111516" cy="3232227"/>
        </p:xfrm>
        <a:graphic>
          <a:graphicData uri="http://schemas.openxmlformats.org/drawingml/2006/table">
            <a:tbl>
              <a:tblPr firstRow="1" firstCol="1" bandRow="1">
                <a:tableStyleId>{08FB837D-C827-4EFA-A057-4D05807E0F7C}</a:tableStyleId>
              </a:tblPr>
              <a:tblGrid>
                <a:gridCol w="5555758">
                  <a:extLst>
                    <a:ext uri="{9D8B030D-6E8A-4147-A177-3AD203B41FA5}">
                      <a16:colId xmlns:a16="http://schemas.microsoft.com/office/drawing/2014/main" val="731388597"/>
                    </a:ext>
                  </a:extLst>
                </a:gridCol>
                <a:gridCol w="5555758">
                  <a:extLst>
                    <a:ext uri="{9D8B030D-6E8A-4147-A177-3AD203B41FA5}">
                      <a16:colId xmlns:a16="http://schemas.microsoft.com/office/drawing/2014/main" val="3927780102"/>
                    </a:ext>
                  </a:extLst>
                </a:gridCol>
              </a:tblGrid>
              <a:tr h="353136">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Comet</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Minor planet</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extLst>
                  <a:ext uri="{0D108BD9-81ED-4DB2-BD59-A6C34878D82A}">
                    <a16:rowId xmlns:a16="http://schemas.microsoft.com/office/drawing/2014/main" val="2268771737"/>
                  </a:ext>
                </a:extLst>
              </a:tr>
              <a:tr h="353136">
                <a:tc>
                  <a:txBody>
                    <a:bodyPr/>
                    <a:lstStyle/>
                    <a:p>
                      <a:pPr algn="ctr">
                        <a:spcAft>
                          <a:spcPts val="0"/>
                        </a:spcAft>
                      </a:pPr>
                      <a:r>
                        <a:rPr lang="en-GB" sz="2300" b="0" noProof="0" dirty="0" smtClean="0">
                          <a:effectLst/>
                          <a:latin typeface="Calibri" panose="020F0502020204030204" pitchFamily="34" charset="0"/>
                          <a:cs typeface="Calibri" panose="020F0502020204030204" pitchFamily="34" charset="0"/>
                        </a:rPr>
                        <a:t>Found behind Pluto's orbit</a:t>
                      </a:r>
                      <a:endParaRPr lang="en-GB" sz="23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Found between Mars and Jupiter</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extLst>
                  <a:ext uri="{0D108BD9-81ED-4DB2-BD59-A6C34878D82A}">
                    <a16:rowId xmlns:a16="http://schemas.microsoft.com/office/drawing/2014/main" val="3829101920"/>
                  </a:ext>
                </a:extLst>
              </a:tr>
              <a:tr h="407140">
                <a:tc>
                  <a:txBody>
                    <a:bodyPr/>
                    <a:lstStyle/>
                    <a:p>
                      <a:pPr algn="ctr">
                        <a:spcAft>
                          <a:spcPts val="0"/>
                        </a:spcAft>
                      </a:pPr>
                      <a:r>
                        <a:rPr lang="en-GB" sz="2300" b="0" noProof="0" dirty="0" smtClean="0">
                          <a:effectLst/>
                          <a:latin typeface="Calibri" panose="020F0502020204030204" pitchFamily="34" charset="0"/>
                          <a:cs typeface="Calibri" panose="020F0502020204030204" pitchFamily="34" charset="0"/>
                        </a:rPr>
                        <a:t>Made of ice and dust - "dirty" snowballs</a:t>
                      </a:r>
                      <a:endParaRPr lang="en-GB" sz="23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Formed by rocks</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extLst>
                  <a:ext uri="{0D108BD9-81ED-4DB2-BD59-A6C34878D82A}">
                    <a16:rowId xmlns:a16="http://schemas.microsoft.com/office/drawing/2014/main" val="657761428"/>
                  </a:ext>
                </a:extLst>
              </a:tr>
              <a:tr h="353136">
                <a:tc>
                  <a:txBody>
                    <a:bodyPr/>
                    <a:lstStyle/>
                    <a:p>
                      <a:pPr algn="ctr">
                        <a:spcAft>
                          <a:spcPts val="0"/>
                        </a:spcAft>
                      </a:pPr>
                      <a:r>
                        <a:rPr lang="en-GB" sz="2300" b="0" noProof="0" dirty="0" smtClean="0">
                          <a:effectLst/>
                          <a:latin typeface="Calibri" panose="020F0502020204030204" pitchFamily="34" charset="0"/>
                          <a:cs typeface="Calibri" panose="020F0502020204030204" pitchFamily="34" charset="0"/>
                        </a:rPr>
                        <a:t>Have a tail</a:t>
                      </a:r>
                      <a:endParaRPr lang="en-GB" sz="23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Do not have</a:t>
                      </a:r>
                      <a:r>
                        <a:rPr lang="en-GB" sz="2300" baseline="0" noProof="0" dirty="0" smtClean="0">
                          <a:effectLst/>
                          <a:latin typeface="Calibri" panose="020F0502020204030204" pitchFamily="34" charset="0"/>
                          <a:cs typeface="Calibri" panose="020F0502020204030204" pitchFamily="34" charset="0"/>
                        </a:rPr>
                        <a:t> a tail</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extLst>
                  <a:ext uri="{0D108BD9-81ED-4DB2-BD59-A6C34878D82A}">
                    <a16:rowId xmlns:a16="http://schemas.microsoft.com/office/drawing/2014/main" val="3077971267"/>
                  </a:ext>
                </a:extLst>
              </a:tr>
              <a:tr h="1765679">
                <a:tc>
                  <a:txBody>
                    <a:bodyPr/>
                    <a:lstStyle/>
                    <a:p>
                      <a:pPr algn="ctr">
                        <a:spcAft>
                          <a:spcPts val="0"/>
                        </a:spcAft>
                      </a:pPr>
                      <a:r>
                        <a:rPr lang="en-GB" sz="2300" b="0" noProof="0" dirty="0" smtClean="0">
                          <a:effectLst/>
                          <a:latin typeface="Calibri" panose="020F0502020204030204" pitchFamily="34" charset="0"/>
                          <a:cs typeface="Calibri" panose="020F0502020204030204" pitchFamily="34" charset="0"/>
                        </a:rPr>
                        <a:t>Usually have an elliptical orbit (long-period – orbital period over 200 years - have an eccentricity higher than 0.85; short-period have an average eccentricity of 0.5)</a:t>
                      </a:r>
                      <a:endParaRPr lang="en-GB" sz="2300" b="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tc>
                  <a:txBody>
                    <a:bodyPr/>
                    <a:lstStyle/>
                    <a:p>
                      <a:pPr algn="ctr">
                        <a:spcAft>
                          <a:spcPts val="0"/>
                        </a:spcAft>
                      </a:pPr>
                      <a:r>
                        <a:rPr lang="en-GB" sz="2300" noProof="0" dirty="0" smtClean="0">
                          <a:effectLst/>
                          <a:latin typeface="Calibri" panose="020F0502020204030204" pitchFamily="34" charset="0"/>
                          <a:cs typeface="Calibri" panose="020F0502020204030204" pitchFamily="34" charset="0"/>
                        </a:rPr>
                        <a:t>Have a less eccentricity (98% of the numbered minor planets have an eccentricity of less than 0.3; 80% less than 0.2 and 30% less than 0.1)</a:t>
                      </a:r>
                      <a:endParaRPr lang="en-GB" sz="2300" noProof="0" dirty="0">
                        <a:effectLst/>
                        <a:latin typeface="Calibri" panose="020F0502020204030204" pitchFamily="34" charset="0"/>
                        <a:ea typeface="Times New Roman" panose="02020603050405020304" pitchFamily="18" charset="0"/>
                        <a:cs typeface="Calibri" panose="020F0502020204030204" pitchFamily="34" charset="0"/>
                      </a:endParaRPr>
                    </a:p>
                  </a:txBody>
                  <a:tcPr marL="132426" marR="132426" marT="0" marB="0"/>
                </a:tc>
                <a:extLst>
                  <a:ext uri="{0D108BD9-81ED-4DB2-BD59-A6C34878D82A}">
                    <a16:rowId xmlns:a16="http://schemas.microsoft.com/office/drawing/2014/main" val="1622018500"/>
                  </a:ext>
                </a:extLst>
              </a:tr>
            </a:tbl>
          </a:graphicData>
        </a:graphic>
      </p:graphicFrame>
    </p:spTree>
    <p:extLst>
      <p:ext uri="{BB962C8B-B14F-4D97-AF65-F5344CB8AC3E}">
        <p14:creationId xmlns:p14="http://schemas.microsoft.com/office/powerpoint/2010/main" val="210086797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1F4DABE8-AE72-4301-BEC5-EAEBFCB93966}"/>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709AA62F-BCAB-4629-B7C4-096F41662BB1}"/>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98" name="Shape 98"/>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01" name="Shape 101"/>
          <p:cNvSpPr>
            <a:spLocks noGrp="1"/>
          </p:cNvSpPr>
          <p:nvPr>
            <p:ph type="title"/>
          </p:nvPr>
        </p:nvSpPr>
        <p:spPr>
          <a:xfrm>
            <a:off x="7917" y="1072925"/>
            <a:ext cx="12192000" cy="657240"/>
          </a:xfrm>
          <a:prstGeom prst="rect">
            <a:avLst/>
          </a:prstGeom>
        </p:spPr>
        <p:txBody>
          <a:bodyPr lIns="0" tIns="0" rIns="0" bIns="0">
            <a:normAutofit/>
          </a:bodyPr>
          <a:lstStyle>
            <a:lvl1pPr defTabSz="713230">
              <a:defRPr sz="4600">
                <a:solidFill>
                  <a:srgbClr val="142A9D"/>
                </a:solidFill>
              </a:defRPr>
            </a:lvl1pPr>
          </a:lstStyle>
          <a:p>
            <a:pPr>
              <a:defRPr sz="1800" u="none">
                <a:solidFill>
                  <a:srgbClr val="000000"/>
                </a:solidFill>
              </a:defRPr>
            </a:pPr>
            <a:r>
              <a:rPr lang="en-GB" sz="4400" u="sng" dirty="0" smtClean="0">
                <a:solidFill>
                  <a:srgbClr val="002060"/>
                </a:solidFill>
                <a:latin typeface="Calibri"/>
                <a:cs typeface="Calibri"/>
                <a:sym typeface="Calibri"/>
              </a:rPr>
              <a:t>Structure of the modules</a:t>
            </a:r>
            <a:endParaRPr lang="en-GB" sz="4400" u="sng" dirty="0">
              <a:solidFill>
                <a:srgbClr val="002060"/>
              </a:solidFill>
              <a:latin typeface="Calibri"/>
              <a:cs typeface="Calibri"/>
              <a:sym typeface="Calibri"/>
            </a:endParaRPr>
          </a:p>
        </p:txBody>
      </p:sp>
      <p:sp>
        <p:nvSpPr>
          <p:cNvPr id="102" name="Shape 102"/>
          <p:cNvSpPr>
            <a:spLocks noGrp="1"/>
          </p:cNvSpPr>
          <p:nvPr>
            <p:ph type="body" idx="1"/>
          </p:nvPr>
        </p:nvSpPr>
        <p:spPr>
          <a:xfrm>
            <a:off x="92783" y="2036010"/>
            <a:ext cx="11608597" cy="3230635"/>
          </a:xfrm>
          <a:prstGeom prst="rect">
            <a:avLst/>
          </a:prstGeom>
        </p:spPr>
        <p:txBody>
          <a:bodyPr lIns="0" tIns="0" rIns="0" bIns="0">
            <a:noAutofit/>
          </a:bodyPr>
          <a:lstStyle/>
          <a:p>
            <a:pPr lvl="0" algn="just">
              <a:defRPr sz="1800"/>
            </a:pPr>
            <a:r>
              <a:rPr lang="en-GB" sz="2000" dirty="0" smtClean="0"/>
              <a:t>	</a:t>
            </a:r>
            <a:r>
              <a:rPr lang="en-GB" sz="2600" dirty="0" smtClean="0">
                <a:solidFill>
                  <a:srgbClr val="002060"/>
                </a:solidFill>
              </a:rPr>
              <a:t>There are several topics in each module.</a:t>
            </a:r>
          </a:p>
          <a:p>
            <a:pPr lvl="0" algn="just">
              <a:defRPr sz="1800"/>
            </a:pPr>
            <a:r>
              <a:rPr lang="en-GB" sz="2600" dirty="0" smtClean="0">
                <a:solidFill>
                  <a:srgbClr val="002060"/>
                </a:solidFill>
              </a:rPr>
              <a:t>	Each topic contains:</a:t>
            </a:r>
          </a:p>
          <a:p>
            <a:pPr marL="1435100" lvl="0" indent="-304800" algn="just">
              <a:buClr>
                <a:srgbClr val="131D84"/>
              </a:buClr>
              <a:buSzPct val="100000"/>
              <a:buFont typeface="Arial"/>
              <a:buChar char="•"/>
              <a:defRPr sz="1800"/>
            </a:pPr>
            <a:r>
              <a:rPr lang="en-GB" sz="2000" dirty="0" smtClean="0">
                <a:solidFill>
                  <a:srgbClr val="002060"/>
                </a:solidFill>
              </a:rPr>
              <a:t>A brief introduction and key words;</a:t>
            </a:r>
          </a:p>
          <a:p>
            <a:pPr marL="1435100" lvl="0" indent="-304800" algn="l">
              <a:buClr>
                <a:srgbClr val="131D84"/>
              </a:buClr>
              <a:buSzPct val="100000"/>
              <a:buFont typeface="Arial"/>
              <a:buChar char="•"/>
              <a:defRPr sz="1800"/>
            </a:pPr>
            <a:r>
              <a:rPr lang="en-GB" sz="2000" dirty="0" smtClean="0">
                <a:solidFill>
                  <a:srgbClr val="002060"/>
                </a:solidFill>
              </a:rPr>
              <a:t>Theoretical part for the teacher - provides the basic information, necessary for the planning</a:t>
            </a:r>
            <a:r>
              <a:rPr lang="cs-CZ" sz="2000" dirty="0" smtClean="0">
                <a:solidFill>
                  <a:srgbClr val="002060"/>
                </a:solidFill>
              </a:rPr>
              <a:t/>
            </a:r>
            <a:br>
              <a:rPr lang="cs-CZ" sz="2000" dirty="0" smtClean="0">
                <a:solidFill>
                  <a:srgbClr val="002060"/>
                </a:solidFill>
              </a:rPr>
            </a:br>
            <a:r>
              <a:rPr lang="en-GB" sz="2000" dirty="0" smtClean="0">
                <a:solidFill>
                  <a:srgbClr val="002060"/>
                </a:solidFill>
              </a:rPr>
              <a:t>a lesson on that topic (and links to additional information in some cases).</a:t>
            </a:r>
          </a:p>
          <a:p>
            <a:pPr marL="1435100" lvl="0" indent="-304800" algn="l">
              <a:buClr>
                <a:srgbClr val="131D84"/>
              </a:buClr>
              <a:buSzPct val="100000"/>
              <a:buFont typeface="Arial"/>
              <a:buChar char="•"/>
              <a:defRPr sz="1800"/>
            </a:pPr>
            <a:r>
              <a:rPr lang="en-GB" sz="2000" dirty="0" smtClean="0">
                <a:solidFill>
                  <a:srgbClr val="002060"/>
                </a:solidFill>
              </a:rPr>
              <a:t>Practical exercises and activities for the students - ready for use in the classroom (in most cases) and with answers provided where applicable.</a:t>
            </a:r>
            <a:endParaRPr lang="en-GB" sz="2000" dirty="0">
              <a:solidFill>
                <a:srgbClr val="002060"/>
              </a:solidFill>
            </a:endParaRPr>
          </a:p>
        </p:txBody>
      </p:sp>
    </p:spTree>
    <p:extLst>
      <p:ext uri="{BB962C8B-B14F-4D97-AF65-F5344CB8AC3E}">
        <p14:creationId xmlns:p14="http://schemas.microsoft.com/office/powerpoint/2010/main" val="286995885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5a.3.2 Speed of minor planet</a:t>
            </a:r>
            <a:endParaRPr lang="en-GB" sz="3200" dirty="0">
              <a:solidFill>
                <a:srgbClr val="002060"/>
              </a:solidFill>
            </a:endParaRPr>
          </a:p>
        </p:txBody>
      </p:sp>
      <p:sp>
        <p:nvSpPr>
          <p:cNvPr id="174" name="Shape 174"/>
          <p:cNvSpPr/>
          <p:nvPr/>
        </p:nvSpPr>
        <p:spPr>
          <a:xfrm>
            <a:off x="261256" y="4142174"/>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 </a:t>
            </a:r>
            <a:r>
              <a:rPr lang="en-GB" sz="2800" dirty="0" smtClean="0">
                <a:solidFill>
                  <a:srgbClr val="002060"/>
                </a:solidFill>
              </a:rPr>
              <a:t>Encyclopaedia, atlas or internet, calculator, spreadsheet</a:t>
            </a:r>
            <a:endParaRPr lang="en-GB" sz="2800" dirty="0">
              <a:solidFill>
                <a:srgbClr val="002060"/>
              </a:solidFill>
            </a:endParaRPr>
          </a:p>
        </p:txBody>
      </p:sp>
      <p:sp>
        <p:nvSpPr>
          <p:cNvPr id="175" name="Shape 175"/>
          <p:cNvSpPr/>
          <p:nvPr/>
        </p:nvSpPr>
        <p:spPr>
          <a:xfrm>
            <a:off x="261256" y="4788504"/>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practice unit transfers and 3rd Kepler's law.</a:t>
            </a:r>
            <a:endParaRPr lang="en-GB" sz="2800" dirty="0">
              <a:solidFill>
                <a:srgbClr val="002060"/>
              </a:solidFill>
            </a:endParaRPr>
          </a:p>
        </p:txBody>
      </p:sp>
      <p:sp>
        <p:nvSpPr>
          <p:cNvPr id="176" name="Shape 176"/>
          <p:cNvSpPr/>
          <p:nvPr/>
        </p:nvSpPr>
        <p:spPr>
          <a:xfrm>
            <a:off x="261256" y="1731344"/>
            <a:ext cx="11685322" cy="23698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a:t>
            </a:r>
            <a:r>
              <a:rPr lang="en-GB" sz="3600" dirty="0" smtClean="0">
                <a:solidFill>
                  <a:srgbClr val="002060"/>
                </a:solidFill>
              </a:rPr>
              <a:t>part</a:t>
            </a:r>
            <a:r>
              <a:rPr lang="en-GB" sz="3600" dirty="0" smtClean="0">
                <a:solidFill>
                  <a:srgbClr val="002060"/>
                </a:solidFill>
              </a:rPr>
              <a:t>: </a:t>
            </a:r>
            <a:r>
              <a:rPr lang="en-GB" sz="2800" dirty="0" smtClean="0">
                <a:solidFill>
                  <a:srgbClr val="002060"/>
                </a:solidFill>
              </a:rPr>
              <a:t>Minor planets are found in various areas of the Solar system, the most famous minor planets is between the orbits of Mars and Jupiter. Minor planets can have different designations, even after Czech personalities. The problem is more demanding on calculations, large numbers, power, square root, circle circumference, average speed.</a:t>
            </a:r>
            <a:endParaRPr lang="en-GB" sz="2800" dirty="0">
              <a:solidFill>
                <a:srgbClr val="002060"/>
              </a:solidFill>
            </a:endParaRPr>
          </a:p>
        </p:txBody>
      </p:sp>
    </p:spTree>
    <p:extLst>
      <p:ext uri="{BB962C8B-B14F-4D97-AF65-F5344CB8AC3E}">
        <p14:creationId xmlns:p14="http://schemas.microsoft.com/office/powerpoint/2010/main" val="287347269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2" name="Obdélník 1"/>
          <p:cNvSpPr/>
          <p:nvPr/>
        </p:nvSpPr>
        <p:spPr>
          <a:xfrm>
            <a:off x="261256" y="1690394"/>
            <a:ext cx="11580224" cy="646331"/>
          </a:xfrm>
          <a:prstGeom prst="rect">
            <a:avLst/>
          </a:prstGeom>
        </p:spPr>
        <p:txBody>
          <a:bodyPr wrap="square">
            <a:spAutoFit/>
          </a:bodyPr>
          <a:lstStyle/>
          <a:p>
            <a:r>
              <a:rPr lang="en-GB" dirty="0" smtClean="0">
                <a:latin typeface="Calibri" panose="020F0502020204030204" pitchFamily="34" charset="0"/>
                <a:ea typeface="Times New Roman" panose="02020603050405020304" pitchFamily="18" charset="0"/>
                <a:cs typeface="Calibri" panose="020F0502020204030204" pitchFamily="34" charset="0"/>
              </a:rPr>
              <a:t>Minor planet with </a:t>
            </a:r>
            <a:r>
              <a:rPr lang="en-GB" dirty="0" smtClean="0">
                <a:latin typeface="Calibri" panose="020F0502020204030204" pitchFamily="34" charset="0"/>
                <a:ea typeface="Times New Roman" panose="02020603050405020304" pitchFamily="18" charset="0"/>
                <a:cs typeface="Calibri" panose="020F0502020204030204" pitchFamily="34" charset="0"/>
              </a:rPr>
              <a:t>designation </a:t>
            </a:r>
            <a:r>
              <a:rPr lang="en-GB" dirty="0" smtClean="0">
                <a:latin typeface="Calibri" panose="020F0502020204030204" pitchFamily="34" charset="0"/>
                <a:ea typeface="Times New Roman" panose="02020603050405020304" pitchFamily="18" charset="0"/>
                <a:cs typeface="Calibri" panose="020F0502020204030204" pitchFamily="34" charset="0"/>
              </a:rPr>
              <a:t>(5000) IAU is at distance 2.54 au from Sun. </a:t>
            </a:r>
          </a:p>
          <a:p>
            <a:r>
              <a:rPr lang="en-GB" dirty="0" smtClean="0">
                <a:latin typeface="Calibri" panose="020F0502020204030204" pitchFamily="34" charset="0"/>
                <a:ea typeface="Times New Roman" panose="02020603050405020304" pitchFamily="18" charset="0"/>
                <a:cs typeface="Calibri" panose="020F0502020204030204" pitchFamily="34" charset="0"/>
              </a:rPr>
              <a:t>Assume a circular orbit. What is its orbital period in seconds?</a:t>
            </a:r>
            <a:endParaRPr lang="en-GB"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1" name="Obdélník 10"/>
              <p:cNvSpPr/>
              <p:nvPr/>
            </p:nvSpPr>
            <p:spPr>
              <a:xfrm>
                <a:off x="261256" y="2360450"/>
                <a:ext cx="9492344" cy="392608"/>
              </a:xfrm>
              <a:prstGeom prst="rect">
                <a:avLst/>
              </a:prstGeom>
            </p:spPr>
            <p:txBody>
              <a:bodyPr wrap="squar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Using 3rd Kepler‘s law </a:t>
                </a:r>
                <a14:m>
                  <m:oMath xmlns:m="http://schemas.openxmlformats.org/officeDocument/2006/math">
                    <m:sSubSup>
                      <m:sSubSupPr>
                        <m:ctrlPr>
                          <a:rPr lang="en-GB" i="1">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𝑎</m:t>
                        </m:r>
                      </m:e>
                      <m:sub>
                        <m:r>
                          <a:rPr lang="en-GB" i="1">
                            <a:solidFill>
                              <a:srgbClr val="C00000"/>
                            </a:solidFill>
                            <a:latin typeface="Cambria Math" panose="02040503050406030204" pitchFamily="18" charset="0"/>
                          </a:rPr>
                          <m:t>𝑎𝑢</m:t>
                        </m:r>
                      </m:sub>
                      <m:sup>
                        <m:r>
                          <a:rPr lang="en-GB" i="1">
                            <a:solidFill>
                              <a:srgbClr val="C00000"/>
                            </a:solidFill>
                            <a:latin typeface="Cambria Math" panose="02040503050406030204" pitchFamily="18" charset="0"/>
                          </a:rPr>
                          <m:t>3</m:t>
                        </m:r>
                      </m:sup>
                    </m:sSubSup>
                    <m:r>
                      <a:rPr lang="en-GB" i="1">
                        <a:solidFill>
                          <a:srgbClr val="C00000"/>
                        </a:solidFill>
                        <a:latin typeface="Cambria Math" panose="02040503050406030204" pitchFamily="18" charset="0"/>
                      </a:rPr>
                      <m:t>=</m:t>
                    </m:r>
                    <m:sSubSup>
                      <m:sSubSupPr>
                        <m:ctrlPr>
                          <a:rPr lang="en-GB" i="1">
                            <a:solidFill>
                              <a:srgbClr val="C00000"/>
                            </a:solidFill>
                            <a:latin typeface="Cambria Math" panose="02040503050406030204" pitchFamily="18" charset="0"/>
                          </a:rPr>
                        </m:ctrlPr>
                      </m:sSubSupPr>
                      <m:e>
                        <m:r>
                          <a:rPr lang="en-GB" i="1">
                            <a:solidFill>
                              <a:srgbClr val="C00000"/>
                            </a:solidFill>
                            <a:latin typeface="Cambria Math" panose="02040503050406030204" pitchFamily="18" charset="0"/>
                          </a:rPr>
                          <m:t>𝑇</m:t>
                        </m:r>
                      </m:e>
                      <m:sub>
                        <m:r>
                          <a:rPr lang="en-GB" i="1">
                            <a:solidFill>
                              <a:srgbClr val="C00000"/>
                            </a:solidFill>
                            <a:latin typeface="Cambria Math" panose="02040503050406030204" pitchFamily="18" charset="0"/>
                          </a:rPr>
                          <m:t>𝑟𝑜𝑘</m:t>
                        </m:r>
                      </m:sub>
                      <m:sup>
                        <m:r>
                          <a:rPr lang="en-GB" i="1">
                            <a:solidFill>
                              <a:srgbClr val="C00000"/>
                            </a:solidFill>
                            <a:latin typeface="Cambria Math" panose="02040503050406030204" pitchFamily="18" charset="0"/>
                          </a:rPr>
                          <m:t>2</m:t>
                        </m:r>
                      </m:sup>
                    </m:sSubSup>
                  </m:oMath>
                </a14:m>
                <a:r>
                  <a:rPr lang="en-GB" dirty="0">
                    <a:solidFill>
                      <a:srgbClr val="C00000"/>
                    </a:solidFill>
                    <a:latin typeface="Calibri" panose="020F0502020204030204" pitchFamily="34" charset="0"/>
                    <a:cs typeface="Calibri" panose="020F0502020204030204" pitchFamily="34" charset="0"/>
                  </a:rPr>
                  <a:t> </a:t>
                </a:r>
                <a:r>
                  <a:rPr lang="en-GB" dirty="0" smtClean="0">
                    <a:solidFill>
                      <a:srgbClr val="C00000"/>
                    </a:solidFill>
                    <a:latin typeface="Calibri" panose="020F0502020204030204" pitchFamily="34" charset="0"/>
                    <a:cs typeface="Calibri" panose="020F0502020204030204" pitchFamily="34" charset="0"/>
                  </a:rPr>
                  <a:t>we </a:t>
                </a:r>
                <a:r>
                  <a:rPr lang="en-GB" dirty="0" smtClean="0">
                    <a:solidFill>
                      <a:srgbClr val="C00000"/>
                    </a:solidFill>
                    <a:latin typeface="Calibri" panose="020F0502020204030204" pitchFamily="34" charset="0"/>
                    <a:cs typeface="Calibri" panose="020F0502020204030204" pitchFamily="34" charset="0"/>
                  </a:rPr>
                  <a:t>found</a:t>
                </a:r>
                <a:r>
                  <a:rPr lang="en-GB" dirty="0" smtClean="0">
                    <a:solidFill>
                      <a:srgbClr val="C00000"/>
                    </a:solidFill>
                    <a:latin typeface="Calibri" panose="020F0502020204030204" pitchFamily="34" charset="0"/>
                    <a:cs typeface="Calibri" panose="020F0502020204030204" pitchFamily="34" charset="0"/>
                  </a:rPr>
                  <a:t> </a:t>
                </a:r>
                <a:r>
                  <a:rPr lang="en-GB" i="1" dirty="0">
                    <a:solidFill>
                      <a:srgbClr val="C00000"/>
                    </a:solidFill>
                    <a:latin typeface="Calibri" panose="020F0502020204030204" pitchFamily="34" charset="0"/>
                    <a:cs typeface="Calibri" panose="020F0502020204030204" pitchFamily="34" charset="0"/>
                  </a:rPr>
                  <a:t>T</a:t>
                </a:r>
                <a:r>
                  <a:rPr lang="en-GB" dirty="0">
                    <a:solidFill>
                      <a:srgbClr val="C00000"/>
                    </a:solidFill>
                    <a:latin typeface="Calibri" panose="020F0502020204030204" pitchFamily="34" charset="0"/>
                    <a:cs typeface="Calibri" panose="020F0502020204030204" pitchFamily="34" charset="0"/>
                  </a:rPr>
                  <a:t> = </a:t>
                </a:r>
                <a:r>
                  <a:rPr lang="en-GB" dirty="0" smtClean="0">
                    <a:solidFill>
                      <a:srgbClr val="C00000"/>
                    </a:solidFill>
                    <a:latin typeface="Calibri" panose="020F0502020204030204" pitchFamily="34" charset="0"/>
                    <a:cs typeface="Calibri" panose="020F0502020204030204" pitchFamily="34" charset="0"/>
                  </a:rPr>
                  <a:t>4.05 </a:t>
                </a:r>
                <a:r>
                  <a:rPr lang="en-GB" dirty="0" smtClean="0">
                    <a:solidFill>
                      <a:srgbClr val="C00000"/>
                    </a:solidFill>
                    <a:latin typeface="Calibri" panose="020F0502020204030204" pitchFamily="34" charset="0"/>
                    <a:cs typeface="Calibri" panose="020F0502020204030204" pitchFamily="34" charset="0"/>
                  </a:rPr>
                  <a:t>years</a:t>
                </a:r>
                <a:r>
                  <a:rPr lang="en-GB" dirty="0" smtClean="0">
                    <a:solidFill>
                      <a:srgbClr val="C00000"/>
                    </a:solidFill>
                    <a:latin typeface="Calibri" panose="020F0502020204030204" pitchFamily="34" charset="0"/>
                    <a:cs typeface="Calibri" panose="020F0502020204030204" pitchFamily="34" charset="0"/>
                  </a:rPr>
                  <a:t> </a:t>
                </a:r>
                <a:r>
                  <a:rPr lang="en-GB" dirty="0">
                    <a:solidFill>
                      <a:srgbClr val="C00000"/>
                    </a:solidFill>
                    <a:latin typeface="Calibri" panose="020F0502020204030204" pitchFamily="34" charset="0"/>
                    <a:cs typeface="Calibri" panose="020F0502020204030204" pitchFamily="34" charset="0"/>
                  </a:rPr>
                  <a:t>= </a:t>
                </a:r>
                <a:r>
                  <a:rPr lang="en-GB" dirty="0" smtClean="0">
                    <a:solidFill>
                      <a:srgbClr val="C00000"/>
                    </a:solidFill>
                    <a:latin typeface="Calibri" panose="020F0502020204030204" pitchFamily="34" charset="0"/>
                    <a:cs typeface="Calibri" panose="020F0502020204030204" pitchFamily="34" charset="0"/>
                  </a:rPr>
                  <a:t>1.28 </a:t>
                </a:r>
                <a:r>
                  <a:rPr lang="en-GB" dirty="0">
                    <a:solidFill>
                      <a:srgbClr val="C00000"/>
                    </a:solidFill>
                    <a:latin typeface="Calibri" panose="020F0502020204030204" pitchFamily="34" charset="0"/>
                    <a:cs typeface="Calibri" panose="020F0502020204030204" pitchFamily="34" charset="0"/>
                  </a:rPr>
                  <a:t>∙ 10</a:t>
                </a:r>
                <a:r>
                  <a:rPr lang="en-GB" baseline="30000" dirty="0">
                    <a:solidFill>
                      <a:srgbClr val="C00000"/>
                    </a:solidFill>
                    <a:latin typeface="Calibri" panose="020F0502020204030204" pitchFamily="34" charset="0"/>
                    <a:cs typeface="Calibri" panose="020F0502020204030204" pitchFamily="34" charset="0"/>
                  </a:rPr>
                  <a:t>8</a:t>
                </a:r>
                <a:r>
                  <a:rPr lang="en-GB" dirty="0">
                    <a:solidFill>
                      <a:srgbClr val="C00000"/>
                    </a:solidFill>
                    <a:latin typeface="Calibri" panose="020F0502020204030204" pitchFamily="34" charset="0"/>
                    <a:cs typeface="Calibri" panose="020F0502020204030204" pitchFamily="34" charset="0"/>
                  </a:rPr>
                  <a:t> s.</a:t>
                </a:r>
              </a:p>
            </p:txBody>
          </p:sp>
        </mc:Choice>
        <mc:Fallback>
          <p:sp>
            <p:nvSpPr>
              <p:cNvPr id="11" name="Obdélník 10"/>
              <p:cNvSpPr>
                <a:spLocks noRot="1" noChangeAspect="1" noMove="1" noResize="1" noEditPoints="1" noAdjustHandles="1" noChangeArrowheads="1" noChangeShapeType="1" noTextEdit="1"/>
              </p:cNvSpPr>
              <p:nvPr/>
            </p:nvSpPr>
            <p:spPr>
              <a:xfrm>
                <a:off x="261256" y="2360450"/>
                <a:ext cx="9492344" cy="392608"/>
              </a:xfrm>
              <a:prstGeom prst="rect">
                <a:avLst/>
              </a:prstGeom>
              <a:blipFill>
                <a:blip r:embed="rId4"/>
                <a:stretch>
                  <a:fillRect l="-578" t="-4615" b="-20000"/>
                </a:stretch>
              </a:blipFill>
            </p:spPr>
            <p:txBody>
              <a:bodyPr/>
              <a:lstStyle/>
              <a:p>
                <a:r>
                  <a:rPr lang="cs-CZ">
                    <a:noFill/>
                  </a:rPr>
                  <a:t> </a:t>
                </a:r>
              </a:p>
            </p:txBody>
          </p:sp>
        </mc:Fallback>
      </mc:AlternateContent>
      <p:sp>
        <p:nvSpPr>
          <p:cNvPr id="3" name="Obdélník 2"/>
          <p:cNvSpPr/>
          <p:nvPr/>
        </p:nvSpPr>
        <p:spPr>
          <a:xfrm>
            <a:off x="261256" y="2911054"/>
            <a:ext cx="11168744" cy="369332"/>
          </a:xfrm>
          <a:prstGeom prst="rect">
            <a:avLst/>
          </a:prstGeom>
        </p:spPr>
        <p:txBody>
          <a:bodyPr wrap="square">
            <a:spAutoFit/>
          </a:bodyPr>
          <a:lstStyle/>
          <a:p>
            <a:r>
              <a:rPr lang="en-GB" dirty="0" smtClean="0">
                <a:latin typeface="Calibri" panose="020F0502020204030204" pitchFamily="34" charset="0"/>
                <a:ea typeface="Times New Roman" panose="02020603050405020304" pitchFamily="18" charset="0"/>
                <a:cs typeface="Calibri" panose="020F0502020204030204" pitchFamily="34" charset="0"/>
              </a:rPr>
              <a:t>Estimate the speed of minor planet on circular orbit around the Sun.</a:t>
            </a:r>
            <a:endParaRPr lang="en-GB" dirty="0">
              <a:latin typeface="Calibri" panose="020F0502020204030204" pitchFamily="34" charset="0"/>
              <a:cs typeface="Calibri" panose="020F0502020204030204" pitchFamily="34" charset="0"/>
            </a:endParaRPr>
          </a:p>
        </p:txBody>
      </p:sp>
      <p:sp>
        <p:nvSpPr>
          <p:cNvPr id="4" name="Obdélník 3"/>
          <p:cNvSpPr/>
          <p:nvPr/>
        </p:nvSpPr>
        <p:spPr>
          <a:xfrm>
            <a:off x="261256" y="3253716"/>
            <a:ext cx="11168744" cy="369332"/>
          </a:xfrm>
          <a:prstGeom prst="rect">
            <a:avLst/>
          </a:prstGeom>
        </p:spPr>
        <p:txBody>
          <a:bodyPr wrap="squar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Average speed </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v</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 </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 </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trajectory is circumference of circle </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o</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 2</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πr</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Average speed is </a:t>
            </a:r>
            <a:r>
              <a:rPr lang="en-GB"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v</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 18.7 </a:t>
            </a:r>
            <a:r>
              <a:rPr lang="en-GB"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km∙s</a:t>
            </a:r>
            <a:r>
              <a:rPr lang="en-GB" baseline="30000"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–1</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p:txBody>
      </p:sp>
      <p:sp>
        <p:nvSpPr>
          <p:cNvPr id="5" name="Obdélník 4"/>
          <p:cNvSpPr/>
          <p:nvPr/>
        </p:nvSpPr>
        <p:spPr>
          <a:xfrm>
            <a:off x="261256" y="3817507"/>
            <a:ext cx="10833464" cy="369332"/>
          </a:xfrm>
          <a:prstGeom prst="rect">
            <a:avLst/>
          </a:prstGeom>
        </p:spPr>
        <p:txBody>
          <a:bodyPr wrap="square">
            <a:spAutoFit/>
          </a:bodyPr>
          <a:lstStyle/>
          <a:p>
            <a:r>
              <a:rPr lang="en-GB" dirty="0" smtClean="0">
                <a:latin typeface="Calibri" panose="020F0502020204030204" pitchFamily="34" charset="0"/>
                <a:ea typeface="Times New Roman" panose="02020603050405020304" pitchFamily="18" charset="0"/>
                <a:cs typeface="Calibri" panose="020F0502020204030204" pitchFamily="34" charset="0"/>
              </a:rPr>
              <a:t>How would the orbital speed of minor planet change if it were at a distance of Jupiter?</a:t>
            </a:r>
            <a:endParaRPr lang="en-GB" dirty="0">
              <a:latin typeface="Calibri" panose="020F0502020204030204" pitchFamily="34" charset="0"/>
              <a:cs typeface="Calibri" panose="020F0502020204030204" pitchFamily="34" charset="0"/>
            </a:endParaRPr>
          </a:p>
        </p:txBody>
      </p:sp>
      <p:sp>
        <p:nvSpPr>
          <p:cNvPr id="14" name="Obdélník 13"/>
          <p:cNvSpPr/>
          <p:nvPr/>
        </p:nvSpPr>
        <p:spPr>
          <a:xfrm>
            <a:off x="261256" y="4270034"/>
            <a:ext cx="8515473"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Using 3rd Kepler‘s law orbital period is calculated, average speed would be 13.1 </a:t>
            </a:r>
            <a:r>
              <a:rPr lang="en-GB"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km∙s</a:t>
            </a:r>
            <a:r>
              <a:rPr lang="en-GB" baseline="30000"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–1</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
        <p:nvSpPr>
          <p:cNvPr id="12"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5a.3.2 Speed of minor planet</a:t>
            </a:r>
            <a:endParaRPr lang="en-GB" sz="3200" dirty="0">
              <a:solidFill>
                <a:srgbClr val="002060"/>
              </a:solidFill>
            </a:endParaRPr>
          </a:p>
        </p:txBody>
      </p:sp>
    </p:spTree>
    <p:extLst>
      <p:ext uri="{BB962C8B-B14F-4D97-AF65-F5344CB8AC3E}">
        <p14:creationId xmlns:p14="http://schemas.microsoft.com/office/powerpoint/2010/main" val="1844127916"/>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5a.3.3 Energy</a:t>
            </a:r>
            <a:endParaRPr lang="en-GB" sz="3200" dirty="0">
              <a:solidFill>
                <a:srgbClr val="002060"/>
              </a:solidFill>
            </a:endParaRPr>
          </a:p>
        </p:txBody>
      </p:sp>
      <p:sp>
        <p:nvSpPr>
          <p:cNvPr id="174" name="Shape 174"/>
          <p:cNvSpPr/>
          <p:nvPr/>
        </p:nvSpPr>
        <p:spPr>
          <a:xfrm>
            <a:off x="261256" y="3649195"/>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a:t>
            </a:r>
            <a:r>
              <a:rPr lang="en-GB" sz="2800" dirty="0" smtClean="0">
                <a:solidFill>
                  <a:srgbClr val="002060"/>
                </a:solidFill>
              </a:rPr>
              <a:t> Paper, computer, calculator</a:t>
            </a:r>
            <a:endParaRPr lang="en-GB" sz="2800" dirty="0">
              <a:solidFill>
                <a:srgbClr val="002060"/>
              </a:solidFill>
            </a:endParaRPr>
          </a:p>
        </p:txBody>
      </p:sp>
      <p:sp>
        <p:nvSpPr>
          <p:cNvPr id="175" name="Shape 175"/>
          <p:cNvSpPr/>
          <p:nvPr/>
        </p:nvSpPr>
        <p:spPr>
          <a:xfrm>
            <a:off x="261256" y="4313404"/>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will practice the law of conservation of energy, kinetic and potential energy.</a:t>
            </a:r>
            <a:endParaRPr lang="en-GB" sz="2800" dirty="0">
              <a:solidFill>
                <a:srgbClr val="002060"/>
              </a:solidFill>
            </a:endParaRPr>
          </a:p>
        </p:txBody>
      </p:sp>
      <p:sp>
        <p:nvSpPr>
          <p:cNvPr id="176" name="Shape 176"/>
          <p:cNvSpPr/>
          <p:nvPr/>
        </p:nvSpPr>
        <p:spPr>
          <a:xfrm>
            <a:off x="261256" y="1686450"/>
            <a:ext cx="11685322"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a:t>
            </a:r>
            <a:r>
              <a:rPr lang="en-GB" sz="3600" dirty="0" smtClean="0">
                <a:solidFill>
                  <a:srgbClr val="002060"/>
                </a:solidFill>
              </a:rPr>
              <a:t>part</a:t>
            </a:r>
            <a:r>
              <a:rPr lang="en-GB" sz="3600" dirty="0" smtClean="0">
                <a:solidFill>
                  <a:srgbClr val="002060"/>
                </a:solidFill>
              </a:rPr>
              <a:t>: </a:t>
            </a:r>
            <a:r>
              <a:rPr lang="en-GB" sz="2800" dirty="0" smtClean="0">
                <a:solidFill>
                  <a:srgbClr val="002060"/>
                </a:solidFill>
              </a:rPr>
              <a:t>The law of conservation of energy is valid, so when we do not consider losses, all potential energy is converted into kinetic energy. The impact of a 1 kilogram object on the Earth at a speed of 20 </a:t>
            </a:r>
            <a:r>
              <a:rPr lang="en-GB" sz="2800" dirty="0" err="1" smtClean="0">
                <a:solidFill>
                  <a:srgbClr val="002060"/>
                </a:solidFill>
              </a:rPr>
              <a:t>km∙s</a:t>
            </a:r>
            <a:r>
              <a:rPr lang="en-GB" sz="2800" baseline="30000" dirty="0" smtClean="0">
                <a:solidFill>
                  <a:srgbClr val="002060"/>
                </a:solidFill>
              </a:rPr>
              <a:t>–1</a:t>
            </a:r>
            <a:r>
              <a:rPr lang="en-GB" sz="2800" dirty="0" smtClean="0">
                <a:solidFill>
                  <a:srgbClr val="002060"/>
                </a:solidFill>
              </a:rPr>
              <a:t> will release energy that would be equal to heat 500 l of water from 0 °C to 95 °C.</a:t>
            </a:r>
            <a:endParaRPr lang="en-GB" sz="2800" dirty="0">
              <a:solidFill>
                <a:srgbClr val="002060"/>
              </a:solidFill>
            </a:endParaRPr>
          </a:p>
        </p:txBody>
      </p:sp>
    </p:spTree>
    <p:extLst>
      <p:ext uri="{BB962C8B-B14F-4D97-AF65-F5344CB8AC3E}">
        <p14:creationId xmlns:p14="http://schemas.microsoft.com/office/powerpoint/2010/main" val="143657657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cxnSp>
        <p:nvCxnSpPr>
          <p:cNvPr id="3" name="Přímá spojnice 2"/>
          <p:cNvCxnSpPr/>
          <p:nvPr/>
        </p:nvCxnSpPr>
        <p:spPr>
          <a:xfrm>
            <a:off x="426720" y="5120640"/>
            <a:ext cx="2148840" cy="0"/>
          </a:xfrm>
          <a:prstGeom prst="line">
            <a:avLst/>
          </a:prstGeom>
          <a:noFill/>
          <a:ln w="381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5" name="Přímá spojnice se šipkou 4"/>
          <p:cNvCxnSpPr/>
          <p:nvPr/>
        </p:nvCxnSpPr>
        <p:spPr>
          <a:xfrm flipV="1">
            <a:off x="777240" y="2477062"/>
            <a:ext cx="0" cy="2506418"/>
          </a:xfrm>
          <a:prstGeom prst="straightConnector1">
            <a:avLst/>
          </a:prstGeom>
          <a:noFill/>
          <a:ln w="12700" cap="flat">
            <a:solidFill>
              <a:srgbClr val="5B9BD5"/>
            </a:solidFill>
            <a:prstDash val="solid"/>
            <a:miter lim="800000"/>
            <a:headEnd type="triangle" w="med" len="med"/>
            <a:tailEnd type="triangle" w="med" len="med"/>
          </a:ln>
          <a:effectLst/>
        </p:spPr>
        <p:style>
          <a:lnRef idx="0">
            <a:scrgbClr r="0" g="0" b="0"/>
          </a:lnRef>
          <a:fillRef idx="0">
            <a:scrgbClr r="0" g="0" b="0"/>
          </a:fillRef>
          <a:effectRef idx="0">
            <a:scrgbClr r="0" g="0" b="0"/>
          </a:effectRef>
          <a:fontRef idx="none"/>
        </p:style>
      </p:cxnSp>
      <p:grpSp>
        <p:nvGrpSpPr>
          <p:cNvPr id="11" name="Skupina 10"/>
          <p:cNvGrpSpPr/>
          <p:nvPr/>
        </p:nvGrpSpPr>
        <p:grpSpPr>
          <a:xfrm>
            <a:off x="1145694" y="1683431"/>
            <a:ext cx="883575" cy="1133475"/>
            <a:chOff x="2772119" y="2310765"/>
            <a:chExt cx="883575" cy="1133475"/>
          </a:xfrm>
        </p:grpSpPr>
        <p:pic>
          <p:nvPicPr>
            <p:cNvPr id="7" name="Obrázek 6"/>
            <p:cNvPicPr>
              <a:picLocks noChangeAspect="1"/>
            </p:cNvPicPr>
            <p:nvPr/>
          </p:nvPicPr>
          <p:blipFill>
            <a:blip r:embed="rId4"/>
            <a:stretch>
              <a:fillRect/>
            </a:stretch>
          </p:blipFill>
          <p:spPr>
            <a:xfrm>
              <a:off x="2772119" y="2310765"/>
              <a:ext cx="883575" cy="1133475"/>
            </a:xfrm>
            <a:prstGeom prst="rect">
              <a:avLst/>
            </a:prstGeom>
          </p:spPr>
        </p:pic>
        <p:sp>
          <p:nvSpPr>
            <p:cNvPr id="8" name="TextovéPole 7"/>
            <p:cNvSpPr txBox="1"/>
            <p:nvPr/>
          </p:nvSpPr>
          <p:spPr>
            <a:xfrm>
              <a:off x="2917672" y="2919731"/>
              <a:ext cx="592468" cy="36933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10 kg</a:t>
              </a:r>
            </a:p>
          </p:txBody>
        </p:sp>
      </p:grpSp>
      <p:cxnSp>
        <p:nvCxnSpPr>
          <p:cNvPr id="18" name="Přímá spojnice se šipkou 17"/>
          <p:cNvCxnSpPr/>
          <p:nvPr/>
        </p:nvCxnSpPr>
        <p:spPr>
          <a:xfrm flipV="1">
            <a:off x="2179320" y="3730271"/>
            <a:ext cx="0" cy="1253209"/>
          </a:xfrm>
          <a:prstGeom prst="straightConnector1">
            <a:avLst/>
          </a:prstGeom>
          <a:noFill/>
          <a:ln w="12700" cap="flat">
            <a:solidFill>
              <a:srgbClr val="5B9BD5"/>
            </a:solidFill>
            <a:prstDash val="solid"/>
            <a:miter lim="800000"/>
            <a:headEnd type="triangle" w="med" len="med"/>
            <a:tailEnd type="triangle" w="med" len="med"/>
          </a:ln>
          <a:effectLst/>
        </p:spPr>
        <p:style>
          <a:lnRef idx="0">
            <a:scrgbClr r="0" g="0" b="0"/>
          </a:lnRef>
          <a:fillRef idx="0">
            <a:scrgbClr r="0" g="0" b="0"/>
          </a:fillRef>
          <a:effectRef idx="0">
            <a:scrgbClr r="0" g="0" b="0"/>
          </a:effectRef>
          <a:fontRef idx="none"/>
        </p:style>
      </p:cxnSp>
      <p:sp>
        <p:nvSpPr>
          <p:cNvPr id="15" name="TextovéPole 14"/>
          <p:cNvSpPr txBox="1"/>
          <p:nvPr/>
        </p:nvSpPr>
        <p:spPr>
          <a:xfrm>
            <a:off x="833330" y="4544776"/>
            <a:ext cx="6678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10 km</a:t>
            </a:r>
          </a:p>
        </p:txBody>
      </p:sp>
      <p:sp>
        <p:nvSpPr>
          <p:cNvPr id="22" name="TextovéPole 21"/>
          <p:cNvSpPr txBox="1"/>
          <p:nvPr/>
        </p:nvSpPr>
        <p:spPr>
          <a:xfrm>
            <a:off x="2357330" y="4544776"/>
            <a:ext cx="55079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5 km</a:t>
            </a:r>
          </a:p>
        </p:txBody>
      </p:sp>
      <p:sp>
        <p:nvSpPr>
          <p:cNvPr id="16" name="Obdélník 15"/>
          <p:cNvSpPr/>
          <p:nvPr/>
        </p:nvSpPr>
        <p:spPr>
          <a:xfrm>
            <a:off x="3227136" y="1838071"/>
            <a:ext cx="1016625" cy="369332"/>
          </a:xfrm>
          <a:prstGeom prst="rect">
            <a:avLst/>
          </a:prstGeom>
        </p:spPr>
        <p:txBody>
          <a:bodyPr wrap="none">
            <a:spAutoFit/>
          </a:bodyPr>
          <a:lstStyle/>
          <a:p>
            <a:r>
              <a:rPr lang="cs-CZ" i="1" dirty="0" err="1">
                <a:latin typeface="Calibri" panose="020F0502020204030204" pitchFamily="34" charset="0"/>
                <a:ea typeface="Times New Roman" panose="02020603050405020304" pitchFamily="18" charset="0"/>
                <a:cs typeface="Calibri" panose="020F0502020204030204" pitchFamily="34" charset="0"/>
              </a:rPr>
              <a:t>E</a:t>
            </a:r>
            <a:r>
              <a:rPr lang="cs-CZ" i="1" baseline="-25000" dirty="0" err="1">
                <a:latin typeface="Calibri" panose="020F0502020204030204" pitchFamily="34" charset="0"/>
                <a:ea typeface="Times New Roman" panose="02020603050405020304" pitchFamily="18" charset="0"/>
                <a:cs typeface="Calibri" panose="020F0502020204030204" pitchFamily="34" charset="0"/>
              </a:rPr>
              <a:t>p</a:t>
            </a:r>
            <a:r>
              <a:rPr lang="cs-CZ" dirty="0">
                <a:latin typeface="Calibri" panose="020F0502020204030204" pitchFamily="34" charset="0"/>
                <a:ea typeface="Times New Roman" panose="02020603050405020304" pitchFamily="18" charset="0"/>
                <a:cs typeface="Calibri" panose="020F0502020204030204" pitchFamily="34" charset="0"/>
              </a:rPr>
              <a:t> = </a:t>
            </a:r>
            <a:r>
              <a:rPr lang="cs-CZ" i="1" dirty="0" err="1">
                <a:latin typeface="Calibri" panose="020F0502020204030204" pitchFamily="34" charset="0"/>
                <a:ea typeface="Times New Roman" panose="02020603050405020304" pitchFamily="18" charset="0"/>
                <a:cs typeface="Calibri" panose="020F0502020204030204" pitchFamily="34" charset="0"/>
              </a:rPr>
              <a:t>mhg</a:t>
            </a:r>
            <a:endParaRPr lang="cs-CZ" dirty="0">
              <a:latin typeface="Calibri" panose="020F0502020204030204" pitchFamily="34" charset="0"/>
              <a:cs typeface="Calibri" panose="020F0502020204030204" pitchFamily="34" charset="0"/>
            </a:endParaRPr>
          </a:p>
        </p:txBody>
      </p:sp>
      <p:sp>
        <p:nvSpPr>
          <p:cNvPr id="17" name="Obdélník 16"/>
          <p:cNvSpPr/>
          <p:nvPr/>
        </p:nvSpPr>
        <p:spPr>
          <a:xfrm>
            <a:off x="3227136" y="2325830"/>
            <a:ext cx="1160895" cy="369332"/>
          </a:xfrm>
          <a:prstGeom prst="rect">
            <a:avLst/>
          </a:prstGeom>
        </p:spPr>
        <p:txBody>
          <a:bodyPr wrap="none">
            <a:spAutoFit/>
          </a:bodyPr>
          <a:lstStyle/>
          <a:p>
            <a:r>
              <a:rPr lang="cs-CZ" i="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cs-CZ" i="1" baseline="-250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lang="cs-CZ" dirty="0">
                <a:solidFill>
                  <a:schemeClr val="tx1"/>
                </a:solidFill>
                <a:latin typeface="Calibri" panose="020F0502020204030204" pitchFamily="34" charset="0"/>
                <a:ea typeface="Times New Roman" panose="02020603050405020304" pitchFamily="18" charset="0"/>
                <a:cs typeface="Calibri" panose="020F0502020204030204" pitchFamily="34" charset="0"/>
              </a:rPr>
              <a:t> = ½ </a:t>
            </a:r>
            <a:r>
              <a:rPr lang="cs-CZ" i="1" dirty="0">
                <a:solidFill>
                  <a:schemeClr val="tx1"/>
                </a:solidFill>
                <a:latin typeface="Calibri" panose="020F0502020204030204" pitchFamily="34" charset="0"/>
                <a:ea typeface="Times New Roman" panose="02020603050405020304" pitchFamily="18" charset="0"/>
                <a:cs typeface="Calibri" panose="020F0502020204030204" pitchFamily="34" charset="0"/>
              </a:rPr>
              <a:t>mv</a:t>
            </a:r>
            <a:r>
              <a:rPr lang="cs-CZ" baseline="30000" dirty="0">
                <a:solidFill>
                  <a:schemeClr val="tx1"/>
                </a:solidFill>
                <a:latin typeface="Calibri" panose="020F0502020204030204" pitchFamily="34" charset="0"/>
                <a:ea typeface="Times New Roman" panose="02020603050405020304" pitchFamily="18" charset="0"/>
                <a:cs typeface="Calibri" panose="020F0502020204030204" pitchFamily="34" charset="0"/>
              </a:rPr>
              <a:t>2</a:t>
            </a:r>
            <a:endParaRPr lang="cs-CZ" dirty="0">
              <a:solidFill>
                <a:schemeClr val="tx1"/>
              </a:solidFill>
              <a:latin typeface="Calibri" panose="020F0502020204030204" pitchFamily="34" charset="0"/>
              <a:cs typeface="Calibri" panose="020F0502020204030204" pitchFamily="34" charset="0"/>
            </a:endParaRPr>
          </a:p>
        </p:txBody>
      </p:sp>
      <p:sp>
        <p:nvSpPr>
          <p:cNvPr id="25" name="Obdélník 24"/>
          <p:cNvSpPr/>
          <p:nvPr/>
        </p:nvSpPr>
        <p:spPr>
          <a:xfrm>
            <a:off x="2382940" y="3262110"/>
            <a:ext cx="615874" cy="369332"/>
          </a:xfrm>
          <a:prstGeom prst="rect">
            <a:avLst/>
          </a:prstGeom>
        </p:spPr>
        <p:txBody>
          <a:bodyPr wrap="none">
            <a:spAutoFit/>
          </a:bodyPr>
          <a:lstStyle/>
          <a:p>
            <a:r>
              <a:rPr lang="cs-CZ" i="1" dirty="0">
                <a:latin typeface="Calibri" panose="020F0502020204030204" pitchFamily="34" charset="0"/>
                <a:ea typeface="Times New Roman" panose="02020603050405020304" pitchFamily="18" charset="0"/>
                <a:cs typeface="Calibri" panose="020F0502020204030204" pitchFamily="34" charset="0"/>
              </a:rPr>
              <a:t>v</a:t>
            </a:r>
            <a:r>
              <a:rPr lang="cs-CZ" dirty="0">
                <a:latin typeface="Calibri" panose="020F0502020204030204" pitchFamily="34" charset="0"/>
                <a:ea typeface="Times New Roman" panose="02020603050405020304" pitchFamily="18" charset="0"/>
                <a:cs typeface="Calibri" panose="020F0502020204030204" pitchFamily="34" charset="0"/>
              </a:rPr>
              <a:t> = ?</a:t>
            </a:r>
            <a:endParaRPr lang="cs-CZ" dirty="0">
              <a:latin typeface="Calibri" panose="020F0502020204030204" pitchFamily="34" charset="0"/>
              <a:cs typeface="Calibri" panose="020F0502020204030204" pitchFamily="34" charset="0"/>
            </a:endParaRPr>
          </a:p>
        </p:txBody>
      </p:sp>
      <p:sp>
        <p:nvSpPr>
          <p:cNvPr id="20" name="Obdélník 19"/>
          <p:cNvSpPr/>
          <p:nvPr/>
        </p:nvSpPr>
        <p:spPr>
          <a:xfrm>
            <a:off x="2384581" y="3703858"/>
            <a:ext cx="1715534" cy="369332"/>
          </a:xfrm>
          <a:prstGeom prst="rect">
            <a:avLst/>
          </a:prstGeom>
        </p:spPr>
        <p:txBody>
          <a:bodyPr wrap="none">
            <a:spAutoFit/>
          </a:bodyPr>
          <a:lstStyle/>
          <a:p>
            <a:r>
              <a:rPr lang="cs-CZ" i="1" dirty="0"/>
              <a:t>v</a:t>
            </a:r>
            <a:r>
              <a:rPr lang="cs-CZ" dirty="0"/>
              <a:t> = 1 140 km⋅h</a:t>
            </a:r>
            <a:r>
              <a:rPr lang="cs-CZ" baseline="30000" dirty="0"/>
              <a:t>−1</a:t>
            </a:r>
          </a:p>
        </p:txBody>
      </p:sp>
      <p:pic>
        <p:nvPicPr>
          <p:cNvPr id="23" name="Obrázek 22"/>
          <p:cNvPicPr>
            <a:picLocks noChangeAspect="1"/>
          </p:cNvPicPr>
          <p:nvPr/>
        </p:nvPicPr>
        <p:blipFill>
          <a:blip r:embed="rId5"/>
          <a:stretch>
            <a:fillRect/>
          </a:stretch>
        </p:blipFill>
        <p:spPr>
          <a:xfrm>
            <a:off x="4494376" y="2325830"/>
            <a:ext cx="2603828" cy="2662473"/>
          </a:xfrm>
          <a:prstGeom prst="rect">
            <a:avLst/>
          </a:prstGeom>
        </p:spPr>
      </p:pic>
      <p:sp>
        <p:nvSpPr>
          <p:cNvPr id="30" name="Obdélník 29"/>
          <p:cNvSpPr/>
          <p:nvPr/>
        </p:nvSpPr>
        <p:spPr>
          <a:xfrm>
            <a:off x="6238464" y="1903066"/>
            <a:ext cx="1394934" cy="369332"/>
          </a:xfrm>
          <a:prstGeom prst="rect">
            <a:avLst/>
          </a:prstGeom>
        </p:spPr>
        <p:txBody>
          <a:bodyPr wrap="none">
            <a:spAutoFit/>
          </a:bodyPr>
          <a:lstStyle/>
          <a:p>
            <a:r>
              <a:rPr lang="cs-CZ" i="1" dirty="0"/>
              <a:t>v</a:t>
            </a:r>
            <a:r>
              <a:rPr lang="cs-CZ" dirty="0"/>
              <a:t> = 20 km⋅s</a:t>
            </a:r>
            <a:r>
              <a:rPr lang="cs-CZ" baseline="30000" dirty="0"/>
              <a:t>−1</a:t>
            </a:r>
          </a:p>
        </p:txBody>
      </p:sp>
      <p:sp>
        <p:nvSpPr>
          <p:cNvPr id="31" name="Obdélník 30"/>
          <p:cNvSpPr/>
          <p:nvPr/>
        </p:nvSpPr>
        <p:spPr>
          <a:xfrm>
            <a:off x="7064929" y="2659330"/>
            <a:ext cx="971741" cy="369332"/>
          </a:xfrm>
          <a:prstGeom prst="rect">
            <a:avLst/>
          </a:prstGeom>
        </p:spPr>
        <p:txBody>
          <a:bodyPr wrap="none">
            <a:spAutoFit/>
          </a:bodyPr>
          <a:lstStyle/>
          <a:p>
            <a:r>
              <a:rPr lang="cs-CZ" i="1" dirty="0"/>
              <a:t>m</a:t>
            </a:r>
            <a:r>
              <a:rPr lang="cs-CZ" dirty="0"/>
              <a:t> = 1 kg</a:t>
            </a:r>
            <a:endParaRPr lang="cs-CZ" baseline="30000" dirty="0"/>
          </a:p>
        </p:txBody>
      </p:sp>
      <p:sp>
        <p:nvSpPr>
          <p:cNvPr id="32" name="Obdélník 31"/>
          <p:cNvSpPr/>
          <p:nvPr/>
        </p:nvSpPr>
        <p:spPr>
          <a:xfrm>
            <a:off x="7245712" y="3226498"/>
            <a:ext cx="696024" cy="369332"/>
          </a:xfrm>
          <a:prstGeom prst="rect">
            <a:avLst/>
          </a:prstGeom>
        </p:spPr>
        <p:txBody>
          <a:bodyPr wrap="none">
            <a:spAutoFit/>
          </a:bodyPr>
          <a:lstStyle/>
          <a:p>
            <a:r>
              <a:rPr lang="cs-CZ" i="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cs-CZ" i="1" baseline="-250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lang="cs-CZ" dirty="0">
                <a:solidFill>
                  <a:schemeClr val="tx1"/>
                </a:solidFill>
                <a:latin typeface="Calibri" panose="020F0502020204030204" pitchFamily="34" charset="0"/>
                <a:ea typeface="Times New Roman" panose="02020603050405020304" pitchFamily="18" charset="0"/>
                <a:cs typeface="Calibri" panose="020F0502020204030204" pitchFamily="34" charset="0"/>
              </a:rPr>
              <a:t> = ?</a:t>
            </a:r>
            <a:endParaRPr lang="cs-CZ" dirty="0">
              <a:solidFill>
                <a:schemeClr val="tx1"/>
              </a:solidFill>
              <a:latin typeface="Calibri" panose="020F0502020204030204" pitchFamily="34" charset="0"/>
              <a:cs typeface="Calibri" panose="020F0502020204030204" pitchFamily="34" charset="0"/>
            </a:endParaRPr>
          </a:p>
        </p:txBody>
      </p:sp>
      <p:sp>
        <p:nvSpPr>
          <p:cNvPr id="24" name="Obdélník 23"/>
          <p:cNvSpPr/>
          <p:nvPr/>
        </p:nvSpPr>
        <p:spPr>
          <a:xfrm>
            <a:off x="8029869" y="3226498"/>
            <a:ext cx="904415" cy="369332"/>
          </a:xfrm>
          <a:prstGeom prst="rect">
            <a:avLst/>
          </a:prstGeom>
        </p:spPr>
        <p:txBody>
          <a:bodyPr wrap="none">
            <a:spAutoFit/>
          </a:bodyPr>
          <a:lstStyle/>
          <a:p>
            <a:r>
              <a:rPr lang="cs-CZ" dirty="0">
                <a:solidFill>
                  <a:srgbClr val="C00000"/>
                </a:solidFill>
                <a:latin typeface="Calibri" panose="020F0502020204030204" pitchFamily="34" charset="0"/>
                <a:ea typeface="Times New Roman" panose="02020603050405020304" pitchFamily="18" charset="0"/>
                <a:cs typeface="Calibri" panose="020F0502020204030204" pitchFamily="34" charset="0"/>
              </a:rPr>
              <a:t>2 ∙ 10</a:t>
            </a:r>
            <a:r>
              <a:rPr lang="cs-CZ" baseline="30000" dirty="0">
                <a:solidFill>
                  <a:srgbClr val="C00000"/>
                </a:solidFill>
                <a:latin typeface="Calibri" panose="020F0502020204030204" pitchFamily="34" charset="0"/>
                <a:ea typeface="Times New Roman" panose="02020603050405020304" pitchFamily="18" charset="0"/>
                <a:cs typeface="Calibri" panose="020F0502020204030204" pitchFamily="34" charset="0"/>
              </a:rPr>
              <a:t>8</a:t>
            </a:r>
            <a:r>
              <a:rPr lang="cs-CZ" dirty="0">
                <a:solidFill>
                  <a:srgbClr val="C00000"/>
                </a:solidFill>
                <a:latin typeface="Calibri" panose="020F0502020204030204" pitchFamily="34" charset="0"/>
                <a:ea typeface="Times New Roman" panose="02020603050405020304" pitchFamily="18" charset="0"/>
                <a:cs typeface="Calibri" panose="020F0502020204030204" pitchFamily="34" charset="0"/>
              </a:rPr>
              <a:t> J</a:t>
            </a:r>
            <a:endParaRPr lang="cs-CZ" dirty="0">
              <a:latin typeface="Calibri" panose="020F0502020204030204" pitchFamily="34" charset="0"/>
              <a:cs typeface="Calibri" panose="020F0502020204030204" pitchFamily="34" charset="0"/>
            </a:endParaRPr>
          </a:p>
        </p:txBody>
      </p:sp>
      <p:pic>
        <p:nvPicPr>
          <p:cNvPr id="26" name="Obrázek 25"/>
          <p:cNvPicPr>
            <a:picLocks noChangeAspect="1"/>
          </p:cNvPicPr>
          <p:nvPr/>
        </p:nvPicPr>
        <p:blipFill>
          <a:blip r:embed="rId6"/>
          <a:stretch>
            <a:fillRect/>
          </a:stretch>
        </p:blipFill>
        <p:spPr>
          <a:xfrm>
            <a:off x="9094850" y="1553633"/>
            <a:ext cx="1905000" cy="1905000"/>
          </a:xfrm>
          <a:prstGeom prst="rect">
            <a:avLst/>
          </a:prstGeom>
        </p:spPr>
      </p:pic>
      <p:sp>
        <p:nvSpPr>
          <p:cNvPr id="35" name="Obdélník 34"/>
          <p:cNvSpPr/>
          <p:nvPr/>
        </p:nvSpPr>
        <p:spPr>
          <a:xfrm>
            <a:off x="9760360" y="2382076"/>
            <a:ext cx="641522" cy="369332"/>
          </a:xfrm>
          <a:prstGeom prst="rect">
            <a:avLst/>
          </a:prstGeom>
        </p:spPr>
        <p:txBody>
          <a:bodyPr wrap="none">
            <a:spAutoFit/>
          </a:bodyPr>
          <a:lstStyle/>
          <a:p>
            <a:r>
              <a:rPr lang="cs-CZ" dirty="0"/>
              <a:t>500 l</a:t>
            </a:r>
            <a:endParaRPr lang="cs-CZ" baseline="30000" dirty="0"/>
          </a:p>
        </p:txBody>
      </p:sp>
      <p:pic>
        <p:nvPicPr>
          <p:cNvPr id="29" name="Obrázek 28"/>
          <p:cNvPicPr>
            <a:picLocks noChangeAspect="1"/>
          </p:cNvPicPr>
          <p:nvPr/>
        </p:nvPicPr>
        <p:blipFill>
          <a:blip r:embed="rId7"/>
          <a:stretch>
            <a:fillRect/>
          </a:stretch>
        </p:blipFill>
        <p:spPr>
          <a:xfrm>
            <a:off x="10843272" y="1465160"/>
            <a:ext cx="419100" cy="2038350"/>
          </a:xfrm>
          <a:prstGeom prst="rect">
            <a:avLst/>
          </a:prstGeom>
        </p:spPr>
      </p:pic>
      <p:sp>
        <p:nvSpPr>
          <p:cNvPr id="39" name="Obdélník 38"/>
          <p:cNvSpPr/>
          <p:nvPr/>
        </p:nvSpPr>
        <p:spPr>
          <a:xfrm>
            <a:off x="11262372" y="2721043"/>
            <a:ext cx="553357" cy="369332"/>
          </a:xfrm>
          <a:prstGeom prst="rect">
            <a:avLst/>
          </a:prstGeom>
        </p:spPr>
        <p:txBody>
          <a:bodyPr wrap="none">
            <a:spAutoFit/>
          </a:bodyPr>
          <a:lstStyle/>
          <a:p>
            <a:r>
              <a:rPr lang="cs-CZ" dirty="0"/>
              <a:t>0 °C</a:t>
            </a:r>
            <a:endParaRPr lang="cs-CZ" baseline="30000" dirty="0"/>
          </a:p>
        </p:txBody>
      </p:sp>
      <p:sp>
        <p:nvSpPr>
          <p:cNvPr id="40" name="Obdélník 39"/>
          <p:cNvSpPr/>
          <p:nvPr/>
        </p:nvSpPr>
        <p:spPr>
          <a:xfrm>
            <a:off x="11262372" y="1561820"/>
            <a:ext cx="673582" cy="369332"/>
          </a:xfrm>
          <a:prstGeom prst="rect">
            <a:avLst/>
          </a:prstGeom>
        </p:spPr>
        <p:txBody>
          <a:bodyPr wrap="none">
            <a:spAutoFit/>
          </a:bodyPr>
          <a:lstStyle/>
          <a:p>
            <a:r>
              <a:rPr lang="cs-CZ" dirty="0"/>
              <a:t>95 °C</a:t>
            </a:r>
            <a:endParaRPr lang="cs-CZ" baseline="30000" dirty="0"/>
          </a:p>
        </p:txBody>
      </p:sp>
      <p:sp>
        <p:nvSpPr>
          <p:cNvPr id="41" name="Obdélník 40"/>
          <p:cNvSpPr/>
          <p:nvPr/>
        </p:nvSpPr>
        <p:spPr>
          <a:xfrm>
            <a:off x="7643762" y="4453804"/>
            <a:ext cx="1720343" cy="369332"/>
          </a:xfrm>
          <a:prstGeom prst="rect">
            <a:avLst/>
          </a:prstGeom>
        </p:spPr>
        <p:txBody>
          <a:bodyPr wrap="none">
            <a:spAutoFit/>
          </a:bodyPr>
          <a:lstStyle/>
          <a:p>
            <a:r>
              <a:rPr lang="en-GB" dirty="0" smtClean="0"/>
              <a:t>for </a:t>
            </a:r>
            <a:r>
              <a:rPr lang="en-GB" i="1" dirty="0" smtClean="0"/>
              <a:t>v</a:t>
            </a:r>
            <a:r>
              <a:rPr lang="en-GB" dirty="0" smtClean="0"/>
              <a:t> = 70 km⋅s</a:t>
            </a:r>
            <a:r>
              <a:rPr lang="en-GB" baseline="30000" dirty="0" smtClean="0"/>
              <a:t>−1</a:t>
            </a:r>
            <a:endParaRPr lang="en-GB" baseline="30000" dirty="0"/>
          </a:p>
        </p:txBody>
      </p:sp>
      <p:sp>
        <p:nvSpPr>
          <p:cNvPr id="42" name="Obdélník 41"/>
          <p:cNvSpPr/>
          <p:nvPr/>
        </p:nvSpPr>
        <p:spPr>
          <a:xfrm>
            <a:off x="9563311" y="4470783"/>
            <a:ext cx="1762021" cy="369332"/>
          </a:xfrm>
          <a:prstGeom prst="rect">
            <a:avLst/>
          </a:prstGeom>
        </p:spPr>
        <p:txBody>
          <a:bodyPr wrap="none">
            <a:spAutoFit/>
          </a:bodyPr>
          <a:lstStyle/>
          <a:p>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GB"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i="1" baseline="-25000"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2.5∙ 10</a:t>
            </a:r>
            <a:r>
              <a:rPr lang="en-GB" baseline="30000"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9</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J</a:t>
            </a:r>
            <a:endParaRPr lang="en-GB" dirty="0">
              <a:latin typeface="Calibri" panose="020F0502020204030204" pitchFamily="34" charset="0"/>
              <a:cs typeface="Calibri" panose="020F0502020204030204" pitchFamily="34" charset="0"/>
            </a:endParaRPr>
          </a:p>
        </p:txBody>
      </p:sp>
      <p:sp>
        <p:nvSpPr>
          <p:cNvPr id="33" name="Obdélník 32"/>
          <p:cNvSpPr/>
          <p:nvPr/>
        </p:nvSpPr>
        <p:spPr>
          <a:xfrm>
            <a:off x="8040369" y="4086079"/>
            <a:ext cx="1107996"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sped 3,5×</a:t>
            </a:r>
            <a:endParaRPr lang="en-GB" dirty="0">
              <a:latin typeface="Calibri" panose="020F0502020204030204" pitchFamily="34" charset="0"/>
              <a:cs typeface="Calibri" panose="020F0502020204030204" pitchFamily="34" charset="0"/>
            </a:endParaRPr>
          </a:p>
        </p:txBody>
      </p:sp>
      <p:sp>
        <p:nvSpPr>
          <p:cNvPr id="44" name="Obdélník 43"/>
          <p:cNvSpPr/>
          <p:nvPr/>
        </p:nvSpPr>
        <p:spPr>
          <a:xfrm>
            <a:off x="9839028" y="4086079"/>
            <a:ext cx="1422184"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energy 12.5×</a:t>
            </a:r>
            <a:endParaRPr lang="en-GB" dirty="0">
              <a:latin typeface="Calibri" panose="020F0502020204030204" pitchFamily="34" charset="0"/>
              <a:cs typeface="Calibri" panose="020F0502020204030204" pitchFamily="34" charset="0"/>
            </a:endParaRPr>
          </a:p>
        </p:txBody>
      </p:sp>
      <p:sp>
        <p:nvSpPr>
          <p:cNvPr id="45" name="Obdélník 44"/>
          <p:cNvSpPr/>
          <p:nvPr/>
        </p:nvSpPr>
        <p:spPr>
          <a:xfrm>
            <a:off x="7643762" y="5124455"/>
            <a:ext cx="1297150" cy="369332"/>
          </a:xfrm>
          <a:prstGeom prst="rect">
            <a:avLst/>
          </a:prstGeom>
        </p:spPr>
        <p:txBody>
          <a:bodyPr wrap="none">
            <a:spAutoFit/>
          </a:bodyPr>
          <a:lstStyle/>
          <a:p>
            <a:r>
              <a:rPr lang="en-GB" dirty="0" smtClean="0"/>
              <a:t>for </a:t>
            </a:r>
            <a:r>
              <a:rPr lang="en-GB" i="1" dirty="0" smtClean="0"/>
              <a:t>m</a:t>
            </a:r>
            <a:r>
              <a:rPr lang="en-GB" dirty="0" smtClean="0"/>
              <a:t> = 2 kg</a:t>
            </a:r>
            <a:endParaRPr lang="en-GB" baseline="30000" dirty="0"/>
          </a:p>
        </p:txBody>
      </p:sp>
      <p:sp>
        <p:nvSpPr>
          <p:cNvPr id="46" name="Obdélník 45"/>
          <p:cNvSpPr/>
          <p:nvPr/>
        </p:nvSpPr>
        <p:spPr>
          <a:xfrm>
            <a:off x="9563311" y="5142519"/>
            <a:ext cx="1587294" cy="369332"/>
          </a:xfrm>
          <a:prstGeom prst="rect">
            <a:avLst/>
          </a:prstGeom>
        </p:spPr>
        <p:txBody>
          <a:bodyPr wrap="none">
            <a:spAutoFit/>
          </a:bodyPr>
          <a:lstStyle/>
          <a:p>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GB" i="1"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en-GB" i="1" baseline="-25000" dirty="0" err="1" smtClean="0">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lang="en-GB"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 </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4 ∙ 10</a:t>
            </a:r>
            <a:r>
              <a:rPr lang="en-GB" baseline="30000"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8</a:t>
            </a:r>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J</a:t>
            </a:r>
            <a:endParaRPr lang="en-GB" dirty="0">
              <a:latin typeface="Calibri" panose="020F0502020204030204" pitchFamily="34" charset="0"/>
              <a:cs typeface="Calibri" panose="020F0502020204030204" pitchFamily="34" charset="0"/>
            </a:endParaRPr>
          </a:p>
        </p:txBody>
      </p:sp>
      <p:sp>
        <p:nvSpPr>
          <p:cNvPr id="47" name="Obdélník 46"/>
          <p:cNvSpPr/>
          <p:nvPr/>
        </p:nvSpPr>
        <p:spPr>
          <a:xfrm>
            <a:off x="8040369" y="4818454"/>
            <a:ext cx="958917"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mass 2×</a:t>
            </a:r>
            <a:endParaRPr lang="en-GB" dirty="0">
              <a:latin typeface="Calibri" panose="020F0502020204030204" pitchFamily="34" charset="0"/>
              <a:cs typeface="Calibri" panose="020F0502020204030204" pitchFamily="34" charset="0"/>
            </a:endParaRPr>
          </a:p>
        </p:txBody>
      </p:sp>
      <p:sp>
        <p:nvSpPr>
          <p:cNvPr id="48" name="Obdélník 47"/>
          <p:cNvSpPr/>
          <p:nvPr/>
        </p:nvSpPr>
        <p:spPr>
          <a:xfrm>
            <a:off x="9930167" y="4818454"/>
            <a:ext cx="1130438" cy="369332"/>
          </a:xfrm>
          <a:prstGeom prst="rect">
            <a:avLst/>
          </a:prstGeom>
        </p:spPr>
        <p:txBody>
          <a:bodyPr wrap="none">
            <a:spAutoFit/>
          </a:bodyPr>
          <a:lstStyle/>
          <a:p>
            <a:r>
              <a:rPr lang="en-GB"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energy 2×</a:t>
            </a:r>
            <a:endParaRPr lang="en-GB" dirty="0">
              <a:latin typeface="Calibri" panose="020F0502020204030204" pitchFamily="34" charset="0"/>
              <a:cs typeface="Calibri" panose="020F0502020204030204" pitchFamily="34" charset="0"/>
            </a:endParaRPr>
          </a:p>
        </p:txBody>
      </p:sp>
      <p:sp>
        <p:nvSpPr>
          <p:cNvPr id="49" name="Obdélník 48"/>
          <p:cNvSpPr/>
          <p:nvPr/>
        </p:nvSpPr>
        <p:spPr>
          <a:xfrm>
            <a:off x="3227136" y="2812920"/>
            <a:ext cx="779381" cy="369332"/>
          </a:xfrm>
          <a:prstGeom prst="rect">
            <a:avLst/>
          </a:prstGeom>
        </p:spPr>
        <p:txBody>
          <a:bodyPr wrap="none">
            <a:spAutoFit/>
          </a:bodyPr>
          <a:lstStyle/>
          <a:p>
            <a:r>
              <a:rPr lang="cs-CZ" i="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cs-CZ" i="1" baseline="-250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p</a:t>
            </a:r>
            <a:r>
              <a:rPr lang="cs-CZ" dirty="0">
                <a:solidFill>
                  <a:schemeClr val="tx1"/>
                </a:solidFill>
                <a:latin typeface="Calibri" panose="020F0502020204030204" pitchFamily="34" charset="0"/>
                <a:ea typeface="Times New Roman" panose="02020603050405020304" pitchFamily="18" charset="0"/>
                <a:cs typeface="Calibri" panose="020F0502020204030204" pitchFamily="34" charset="0"/>
              </a:rPr>
              <a:t> = </a:t>
            </a:r>
            <a:r>
              <a:rPr lang="cs-CZ" i="1"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E</a:t>
            </a:r>
            <a:r>
              <a:rPr lang="cs-CZ" i="1" baseline="-250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k</a:t>
            </a:r>
            <a:endParaRPr lang="cs-CZ" dirty="0">
              <a:solidFill>
                <a:schemeClr val="tx1"/>
              </a:solidFill>
              <a:latin typeface="Calibri" panose="020F0502020204030204" pitchFamily="34" charset="0"/>
              <a:cs typeface="Calibri" panose="020F0502020204030204" pitchFamily="34" charset="0"/>
            </a:endParaRPr>
          </a:p>
        </p:txBody>
      </p:sp>
      <p:cxnSp>
        <p:nvCxnSpPr>
          <p:cNvPr id="38" name="Přímá spojnice se šipkou 37"/>
          <p:cNvCxnSpPr/>
          <p:nvPr/>
        </p:nvCxnSpPr>
        <p:spPr>
          <a:xfrm flipH="1" flipV="1">
            <a:off x="11539050" y="1943244"/>
            <a:ext cx="1" cy="698306"/>
          </a:xfrm>
          <a:prstGeom prst="straightConnector1">
            <a:avLst/>
          </a:prstGeom>
          <a:noFill/>
          <a:ln w="12700" cap="flat">
            <a:solidFill>
              <a:srgbClr val="5B9BD5"/>
            </a:solidFill>
            <a:prstDash val="solid"/>
            <a:miter lim="800000"/>
            <a:tailEnd type="triangle"/>
          </a:ln>
          <a:effectLst/>
        </p:spPr>
        <p:style>
          <a:lnRef idx="0">
            <a:scrgbClr r="0" g="0" b="0"/>
          </a:lnRef>
          <a:fillRef idx="0">
            <a:scrgbClr r="0" g="0" b="0"/>
          </a:fillRef>
          <a:effectRef idx="0">
            <a:scrgbClr r="0" g="0" b="0"/>
          </a:effectRef>
          <a:fontRef idx="none"/>
        </p:style>
      </p:cxnSp>
      <p:sp>
        <p:nvSpPr>
          <p:cNvPr id="4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5a.3.3 Energy</a:t>
            </a:r>
            <a:endParaRPr lang="en-GB" sz="3200" dirty="0">
              <a:solidFill>
                <a:srgbClr val="002060"/>
              </a:solidFill>
            </a:endParaRPr>
          </a:p>
        </p:txBody>
      </p:sp>
    </p:spTree>
    <p:extLst>
      <p:ext uri="{BB962C8B-B14F-4D97-AF65-F5344CB8AC3E}">
        <p14:creationId xmlns:p14="http://schemas.microsoft.com/office/powerpoint/2010/main" val="444573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66667E-6 7.40741E-7 L 1.66667E-6 0.17639 " pathEditMode="relative" rAng="0" ptsTypes="AA">
                                      <p:cBhvr>
                                        <p:cTn id="20" dur="2000" fill="hold"/>
                                        <p:tgtEl>
                                          <p:spTgt spid="11"/>
                                        </p:tgtEl>
                                        <p:attrNameLst>
                                          <p:attrName>ppt_x</p:attrName>
                                          <p:attrName>ppt_y</p:attrName>
                                        </p:attrNameLst>
                                      </p:cBhvr>
                                      <p:rCtr x="0" y="8819"/>
                                    </p:animMotion>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heckerboard(across)">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heckerboard(across)">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checkerboard(across)">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heckerboard(across)">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heckerboard(across)">
                                      <p:cBhvr>
                                        <p:cTn id="55" dur="500"/>
                                        <p:tgtEl>
                                          <p:spTgt spid="23"/>
                                        </p:tgtEl>
                                      </p:cBhvr>
                                    </p:animEffect>
                                  </p:childTnLst>
                                </p:cTn>
                              </p:par>
                            </p:childTnLst>
                          </p:cTn>
                        </p:par>
                        <p:par>
                          <p:cTn id="56" fill="hold">
                            <p:stCondLst>
                              <p:cond delay="500"/>
                            </p:stCondLst>
                            <p:childTnLst>
                              <p:par>
                                <p:cTn id="57" presetID="5" presetClass="entr" presetSubtype="1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heckerboard(across)">
                                      <p:cBhvr>
                                        <p:cTn id="59" dur="500"/>
                                        <p:tgtEl>
                                          <p:spTgt spid="30"/>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heckerboard(across)">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heckerboard(across)">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checkerboard(across)">
                                      <p:cBhvr>
                                        <p:cTn id="77" dur="500"/>
                                        <p:tgtEl>
                                          <p:spTgt spid="26"/>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checkerboard(across)">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checkerboard(across)">
                                      <p:cBhvr>
                                        <p:cTn id="85" dur="500"/>
                                        <p:tgtEl>
                                          <p:spTgt spid="29"/>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checkerboard(across)">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checkerboard(across)">
                                      <p:cBhvr>
                                        <p:cTn id="103" dur="500"/>
                                        <p:tgtEl>
                                          <p:spTgt spid="41"/>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checkerboard(across)">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checkerboard(across)">
                                      <p:cBhvr>
                                        <p:cTn id="111" dur="500"/>
                                        <p:tgtEl>
                                          <p:spTgt spid="33"/>
                                        </p:tgtEl>
                                      </p:cBhvr>
                                    </p:animEffect>
                                  </p:childTnLst>
                                </p:cTn>
                              </p:par>
                              <p:par>
                                <p:cTn id="112" presetID="5" presetClass="entr" presetSubtype="10" fill="hold" grpId="0" nodeType="with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checkerboard(across)">
                                      <p:cBhvr>
                                        <p:cTn id="114" dur="500"/>
                                        <p:tgtEl>
                                          <p:spTgt spid="44"/>
                                        </p:tgtEl>
                                      </p:cBhvr>
                                    </p:animEffect>
                                  </p:childTnLst>
                                </p:cTn>
                              </p:par>
                            </p:childTnLst>
                          </p:cTn>
                        </p:par>
                      </p:childTnLst>
                    </p:cTn>
                  </p:par>
                  <p:par>
                    <p:cTn id="115" fill="hold">
                      <p:stCondLst>
                        <p:cond delay="indefinite"/>
                      </p:stCondLst>
                      <p:childTnLst>
                        <p:par>
                          <p:cTn id="116" fill="hold">
                            <p:stCondLst>
                              <p:cond delay="0"/>
                            </p:stCondLst>
                            <p:childTnLst>
                              <p:par>
                                <p:cTn id="117" presetID="5" presetClass="entr" presetSubtype="1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checkerboard(across)">
                                      <p:cBhvr>
                                        <p:cTn id="119" dur="500"/>
                                        <p:tgtEl>
                                          <p:spTgt spid="45"/>
                                        </p:tgtEl>
                                      </p:cBhvr>
                                    </p:animEffect>
                                  </p:childTnLst>
                                </p:cTn>
                              </p:par>
                              <p:par>
                                <p:cTn id="120" presetID="5" presetClass="entr" presetSubtype="10"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checkerboard(across)">
                                      <p:cBhvr>
                                        <p:cTn id="122" dur="500"/>
                                        <p:tgtEl>
                                          <p:spTgt spid="46"/>
                                        </p:tgtEl>
                                      </p:cBhvr>
                                    </p:animEffect>
                                  </p:childTnLst>
                                </p:cTn>
                              </p:par>
                            </p:childTnLst>
                          </p:cTn>
                        </p:par>
                      </p:childTnLst>
                    </p:cTn>
                  </p:par>
                  <p:par>
                    <p:cTn id="123" fill="hold">
                      <p:stCondLst>
                        <p:cond delay="indefinite"/>
                      </p:stCondLst>
                      <p:childTnLst>
                        <p:par>
                          <p:cTn id="124" fill="hold">
                            <p:stCondLst>
                              <p:cond delay="0"/>
                            </p:stCondLst>
                            <p:childTnLst>
                              <p:par>
                                <p:cTn id="125" presetID="5" presetClass="entr" presetSubtype="1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checkerboard(across)">
                                      <p:cBhvr>
                                        <p:cTn id="127" dur="500"/>
                                        <p:tgtEl>
                                          <p:spTgt spid="47"/>
                                        </p:tgtEl>
                                      </p:cBhvr>
                                    </p:animEffect>
                                  </p:childTnLst>
                                </p:cTn>
                              </p:par>
                              <p:par>
                                <p:cTn id="128" presetID="5" presetClass="entr" presetSubtype="1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checkerboard(across)">
                                      <p:cBhvr>
                                        <p:cTn id="1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16" grpId="0"/>
      <p:bldP spid="17" grpId="0"/>
      <p:bldP spid="25" grpId="0"/>
      <p:bldP spid="20" grpId="0"/>
      <p:bldP spid="30" grpId="0"/>
      <p:bldP spid="31" grpId="0"/>
      <p:bldP spid="32" grpId="0"/>
      <p:bldP spid="24" grpId="0"/>
      <p:bldP spid="35" grpId="0"/>
      <p:bldP spid="39" grpId="0"/>
      <p:bldP spid="40" grpId="0"/>
      <p:bldP spid="41" grpId="0"/>
      <p:bldP spid="42" grpId="0"/>
      <p:bldP spid="33" grpId="0"/>
      <p:bldP spid="44" grpId="0"/>
      <p:bldP spid="45" grpId="0"/>
      <p:bldP spid="46" grpId="0"/>
      <p:bldP spid="47" grpId="0"/>
      <p:bldP spid="48"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5a.3.4 Impact crater</a:t>
            </a:r>
            <a:endParaRPr lang="en-GB" sz="3200" dirty="0">
              <a:solidFill>
                <a:srgbClr val="002060"/>
              </a:solidFill>
            </a:endParaRPr>
          </a:p>
        </p:txBody>
      </p:sp>
      <p:sp>
        <p:nvSpPr>
          <p:cNvPr id="174" name="Shape 174"/>
          <p:cNvSpPr/>
          <p:nvPr/>
        </p:nvSpPr>
        <p:spPr>
          <a:xfrm>
            <a:off x="261256" y="3261630"/>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tool:</a:t>
            </a:r>
            <a:r>
              <a:rPr lang="en-GB" sz="2800" dirty="0" smtClean="0">
                <a:solidFill>
                  <a:srgbClr val="002060"/>
                </a:solidFill>
              </a:rPr>
              <a:t> Meter ruler, calculator, spreadsheet, graph paper</a:t>
            </a:r>
            <a:endParaRPr lang="en-GB" sz="2800" dirty="0">
              <a:solidFill>
                <a:srgbClr val="002060"/>
              </a:solidFill>
            </a:endParaRPr>
          </a:p>
        </p:txBody>
      </p:sp>
      <p:sp>
        <p:nvSpPr>
          <p:cNvPr id="175" name="Shape 175"/>
          <p:cNvSpPr/>
          <p:nvPr/>
        </p:nvSpPr>
        <p:spPr>
          <a:xfrm>
            <a:off x="261256" y="4103732"/>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 work with a map, practice calculations of kinetic energy, volume, weight and density.</a:t>
            </a:r>
            <a:endParaRPr lang="en-GB" sz="2800" dirty="0">
              <a:solidFill>
                <a:srgbClr val="002060"/>
              </a:solidFill>
            </a:endParaRPr>
          </a:p>
        </p:txBody>
      </p:sp>
      <p:sp>
        <p:nvSpPr>
          <p:cNvPr id="176" name="Shape 176"/>
          <p:cNvSpPr/>
          <p:nvPr/>
        </p:nvSpPr>
        <p:spPr>
          <a:xfrm>
            <a:off x="261256" y="1900594"/>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activity is focused on measuring the dimensions of real impact craters on the Earth's surface using Mapy.cz or Google Maps.</a:t>
            </a:r>
            <a:endParaRPr lang="en-GB" sz="2800" dirty="0">
              <a:solidFill>
                <a:srgbClr val="002060"/>
              </a:solidFill>
            </a:endParaRPr>
          </a:p>
        </p:txBody>
      </p:sp>
    </p:spTree>
    <p:extLst>
      <p:ext uri="{BB962C8B-B14F-4D97-AF65-F5344CB8AC3E}">
        <p14:creationId xmlns:p14="http://schemas.microsoft.com/office/powerpoint/2010/main" val="4007124591"/>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pic>
        <p:nvPicPr>
          <p:cNvPr id="2" name="Obrázek 1"/>
          <p:cNvPicPr>
            <a:picLocks noChangeAspect="1"/>
          </p:cNvPicPr>
          <p:nvPr/>
        </p:nvPicPr>
        <p:blipFill>
          <a:blip r:embed="rId4"/>
          <a:stretch>
            <a:fillRect/>
          </a:stretch>
        </p:blipFill>
        <p:spPr>
          <a:xfrm>
            <a:off x="6226627" y="1690392"/>
            <a:ext cx="5602515" cy="3137408"/>
          </a:xfrm>
          <a:prstGeom prst="rect">
            <a:avLst/>
          </a:prstGeom>
        </p:spPr>
      </p:pic>
      <p:graphicFrame>
        <p:nvGraphicFramePr>
          <p:cNvPr id="3" name="Tabulka 2"/>
          <p:cNvGraphicFramePr>
            <a:graphicFrameLocks noGrp="1"/>
          </p:cNvGraphicFramePr>
          <p:nvPr>
            <p:extLst>
              <p:ext uri="{D42A27DB-BD31-4B8C-83A1-F6EECF244321}">
                <p14:modId xmlns:p14="http://schemas.microsoft.com/office/powerpoint/2010/main" val="1190937137"/>
              </p:ext>
            </p:extLst>
          </p:nvPr>
        </p:nvGraphicFramePr>
        <p:xfrm>
          <a:off x="301419" y="1690392"/>
          <a:ext cx="5804106" cy="3698253"/>
        </p:xfrm>
        <a:graphic>
          <a:graphicData uri="http://schemas.openxmlformats.org/drawingml/2006/table">
            <a:tbl>
              <a:tblPr firstRow="1" firstCol="1" bandRow="1">
                <a:tableStyleId>{08FB837D-C827-4EFA-A057-4D05807E0F7C}</a:tableStyleId>
              </a:tblPr>
              <a:tblGrid>
                <a:gridCol w="1801387">
                  <a:extLst>
                    <a:ext uri="{9D8B030D-6E8A-4147-A177-3AD203B41FA5}">
                      <a16:colId xmlns:a16="http://schemas.microsoft.com/office/drawing/2014/main" val="4264873963"/>
                    </a:ext>
                  </a:extLst>
                </a:gridCol>
                <a:gridCol w="795187">
                  <a:extLst>
                    <a:ext uri="{9D8B030D-6E8A-4147-A177-3AD203B41FA5}">
                      <a16:colId xmlns:a16="http://schemas.microsoft.com/office/drawing/2014/main" val="2423379117"/>
                    </a:ext>
                  </a:extLst>
                </a:gridCol>
                <a:gridCol w="859160">
                  <a:extLst>
                    <a:ext uri="{9D8B030D-6E8A-4147-A177-3AD203B41FA5}">
                      <a16:colId xmlns:a16="http://schemas.microsoft.com/office/drawing/2014/main" val="1901330537"/>
                    </a:ext>
                  </a:extLst>
                </a:gridCol>
                <a:gridCol w="805272">
                  <a:extLst>
                    <a:ext uri="{9D8B030D-6E8A-4147-A177-3AD203B41FA5}">
                      <a16:colId xmlns:a16="http://schemas.microsoft.com/office/drawing/2014/main" val="1273090238"/>
                    </a:ext>
                  </a:extLst>
                </a:gridCol>
                <a:gridCol w="626662">
                  <a:extLst>
                    <a:ext uri="{9D8B030D-6E8A-4147-A177-3AD203B41FA5}">
                      <a16:colId xmlns:a16="http://schemas.microsoft.com/office/drawing/2014/main" val="2592658638"/>
                    </a:ext>
                  </a:extLst>
                </a:gridCol>
                <a:gridCol w="916438">
                  <a:extLst>
                    <a:ext uri="{9D8B030D-6E8A-4147-A177-3AD203B41FA5}">
                      <a16:colId xmlns:a16="http://schemas.microsoft.com/office/drawing/2014/main" val="1491484112"/>
                    </a:ext>
                  </a:extLst>
                </a:gridCol>
              </a:tblGrid>
              <a:tr h="142815">
                <a:tc>
                  <a:txBody>
                    <a:bodyPr/>
                    <a:lstStyle/>
                    <a:p>
                      <a:pPr algn="just">
                        <a:spcAft>
                          <a:spcPts val="0"/>
                        </a:spcAft>
                      </a:pPr>
                      <a:r>
                        <a:rPr lang="en-GB" sz="700" noProof="0" dirty="0" smtClean="0">
                          <a:effectLst/>
                        </a:rPr>
                        <a:t>Name of Impact Crater</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noProof="0" dirty="0" smtClean="0">
                          <a:effectLst/>
                        </a:rPr>
                        <a:t>Latitude</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noProof="0" dirty="0" smtClean="0">
                          <a:effectLst/>
                        </a:rPr>
                        <a:t>Longitude</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noProof="0" dirty="0" smtClean="0">
                          <a:effectLst/>
                        </a:rPr>
                        <a:t>Size (km)</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noProof="0" dirty="0" smtClean="0">
                          <a:effectLst/>
                        </a:rPr>
                        <a:t>Area (km</a:t>
                      </a:r>
                      <a:r>
                        <a:rPr lang="en-GB" sz="700" baseline="30000" noProof="0" dirty="0" smtClean="0">
                          <a:effectLst/>
                        </a:rPr>
                        <a:t>2</a:t>
                      </a:r>
                      <a:r>
                        <a:rPr lang="en-GB" sz="700" noProof="0" dirty="0" smtClean="0">
                          <a:effectLst/>
                        </a:rPr>
                        <a:t>)</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noProof="0" dirty="0" smtClean="0">
                          <a:effectLst/>
                        </a:rPr>
                        <a:t>State</a:t>
                      </a:r>
                      <a:endParaRPr lang="en-GB" sz="70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3591310949"/>
                  </a:ext>
                </a:extLst>
              </a:tr>
              <a:tr h="315697">
                <a:tc>
                  <a:txBody>
                    <a:bodyPr/>
                    <a:lstStyle/>
                    <a:p>
                      <a:pPr algn="l">
                        <a:spcAft>
                          <a:spcPts val="0"/>
                        </a:spcAft>
                      </a:pPr>
                      <a:r>
                        <a:rPr lang="en-GB" sz="700" b="0" noProof="0" dirty="0" err="1" smtClean="0">
                          <a:effectLst/>
                        </a:rPr>
                        <a:t>Barringer‘s</a:t>
                      </a:r>
                      <a:r>
                        <a:rPr lang="en-GB" sz="700" b="0" noProof="0" dirty="0" smtClean="0">
                          <a:effectLst/>
                        </a:rPr>
                        <a:t> crater</a:t>
                      </a:r>
                    </a:p>
                    <a:p>
                      <a:pPr algn="l">
                        <a:spcAft>
                          <a:spcPts val="0"/>
                        </a:spcAft>
                      </a:pPr>
                      <a:r>
                        <a:rPr lang="en-GB" sz="600" b="0" noProof="0" dirty="0" smtClean="0">
                          <a:effectLst/>
                        </a:rPr>
                        <a:t>This crater was formed 50,000 years ago by the impact of an iron meteorite.</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35°02'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111°01'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1.2</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1</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Arizona, USA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4090936488"/>
                  </a:ext>
                </a:extLst>
              </a:tr>
              <a:tr h="352125">
                <a:tc>
                  <a:txBody>
                    <a:bodyPr/>
                    <a:lstStyle/>
                    <a:p>
                      <a:pPr algn="l">
                        <a:spcAft>
                          <a:spcPts val="0"/>
                        </a:spcAft>
                      </a:pPr>
                      <a:r>
                        <a:rPr lang="en-GB" sz="700" b="0" noProof="0" dirty="0" smtClean="0">
                          <a:effectLst/>
                        </a:rPr>
                        <a:t>Manicouagan</a:t>
                      </a:r>
                    </a:p>
                    <a:p>
                      <a:pPr algn="l">
                        <a:spcAft>
                          <a:spcPts val="0"/>
                        </a:spcAft>
                      </a:pPr>
                      <a:r>
                        <a:rPr lang="en-GB" sz="600" b="0" noProof="0" dirty="0" smtClean="0">
                          <a:effectLst/>
                        </a:rPr>
                        <a:t>One of the largest preserved impact craters, it was formed more than 200 million years ago.</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51°23'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68°42'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69.3</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3 200</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Canada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4164742735"/>
                  </a:ext>
                </a:extLst>
              </a:tr>
              <a:tr h="352125">
                <a:tc>
                  <a:txBody>
                    <a:bodyPr/>
                    <a:lstStyle/>
                    <a:p>
                      <a:pPr algn="l">
                        <a:spcAft>
                          <a:spcPts val="0"/>
                        </a:spcAft>
                      </a:pPr>
                      <a:r>
                        <a:rPr lang="en-GB" sz="700" b="0" noProof="0" dirty="0" smtClean="0">
                          <a:effectLst/>
                        </a:rPr>
                        <a:t>Clearwater Lakes</a:t>
                      </a:r>
                    </a:p>
                    <a:p>
                      <a:pPr algn="l">
                        <a:spcAft>
                          <a:spcPts val="0"/>
                        </a:spcAft>
                      </a:pPr>
                      <a:r>
                        <a:rPr lang="en-GB" sz="600" b="0" noProof="0" dirty="0" smtClean="0">
                          <a:effectLst/>
                        </a:rPr>
                        <a:t>These two impact craters were created by the impact of a pair of minor planets on the Earth's surface. </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56°13'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74°30'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32.4 and 22.1</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730 and 360</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Canada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3134182662"/>
                  </a:ext>
                </a:extLst>
              </a:tr>
              <a:tr h="642201">
                <a:tc>
                  <a:txBody>
                    <a:bodyPr/>
                    <a:lstStyle/>
                    <a:p>
                      <a:pPr algn="l">
                        <a:spcAft>
                          <a:spcPts val="0"/>
                        </a:spcAft>
                      </a:pPr>
                      <a:r>
                        <a:rPr lang="en-GB" sz="700" b="0" noProof="0" dirty="0" smtClean="0">
                          <a:effectLst/>
                        </a:rPr>
                        <a:t>Chicxulub crater</a:t>
                      </a:r>
                    </a:p>
                    <a:p>
                      <a:pPr algn="l">
                        <a:spcAft>
                          <a:spcPts val="0"/>
                        </a:spcAft>
                      </a:pPr>
                      <a:r>
                        <a:rPr lang="en-GB" sz="600" b="0" noProof="0" dirty="0" smtClean="0">
                          <a:effectLst/>
                        </a:rPr>
                        <a:t>This impact crater is difficult to find. It was formed 66 million years ago by the impact of a meteorite of 10 km. The impact has released a lot of energy, climate change and the extinction of many species occurred.</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21°24'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89°31'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More</a:t>
                      </a:r>
                      <a:r>
                        <a:rPr lang="en-GB" sz="700" b="0" baseline="0" noProof="0" dirty="0" smtClean="0">
                          <a:effectLst/>
                        </a:rPr>
                        <a:t> than</a:t>
                      </a:r>
                      <a:r>
                        <a:rPr lang="en-GB" sz="700" b="0" noProof="0" dirty="0" smtClean="0">
                          <a:effectLst/>
                        </a:rPr>
                        <a:t> 100 km</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Mexico</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1353210016"/>
                  </a:ext>
                </a:extLst>
              </a:tr>
              <a:tr h="438170">
                <a:tc>
                  <a:txBody>
                    <a:bodyPr/>
                    <a:lstStyle/>
                    <a:p>
                      <a:pPr algn="l">
                        <a:spcAft>
                          <a:spcPts val="0"/>
                        </a:spcAft>
                      </a:pPr>
                      <a:r>
                        <a:rPr lang="en-GB" sz="700" b="0" noProof="0" dirty="0" smtClean="0">
                          <a:effectLst/>
                        </a:rPr>
                        <a:t>Upheaval Dome</a:t>
                      </a:r>
                    </a:p>
                    <a:p>
                      <a:pPr algn="l">
                        <a:spcAft>
                          <a:spcPts val="0"/>
                        </a:spcAft>
                      </a:pPr>
                      <a:r>
                        <a:rPr lang="en-GB" sz="600" b="0" noProof="0" dirty="0" smtClean="0">
                          <a:effectLst/>
                        </a:rPr>
                        <a:t>This crater has all the features of a typical impact crater – central peak, inner crater and outer concentric impact rings.</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38°26'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109°54'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3.5</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8</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Utah, USA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2376737044"/>
                  </a:ext>
                </a:extLst>
              </a:tr>
              <a:tr h="555274">
                <a:tc>
                  <a:txBody>
                    <a:bodyPr/>
                    <a:lstStyle/>
                    <a:p>
                      <a:pPr algn="l">
                        <a:spcAft>
                          <a:spcPts val="0"/>
                        </a:spcAft>
                      </a:pPr>
                      <a:r>
                        <a:rPr lang="en-GB" sz="700" b="0" noProof="0" dirty="0" err="1" smtClean="0">
                          <a:effectLst/>
                        </a:rPr>
                        <a:t>Gosses</a:t>
                      </a:r>
                      <a:r>
                        <a:rPr lang="en-GB" sz="700" b="0" noProof="0" dirty="0" smtClean="0">
                          <a:effectLst/>
                        </a:rPr>
                        <a:t> Bluff</a:t>
                      </a:r>
                    </a:p>
                    <a:p>
                      <a:pPr algn="l">
                        <a:spcAft>
                          <a:spcPts val="0"/>
                        </a:spcAft>
                      </a:pPr>
                      <a:r>
                        <a:rPr lang="en-GB" sz="600" b="0" noProof="0" dirty="0" smtClean="0">
                          <a:effectLst/>
                        </a:rPr>
                        <a:t>This impact crater was formed more than 140</a:t>
                      </a:r>
                    </a:p>
                    <a:p>
                      <a:pPr algn="l">
                        <a:spcAft>
                          <a:spcPts val="0"/>
                        </a:spcAft>
                      </a:pPr>
                      <a:r>
                        <a:rPr lang="en-GB" sz="600" b="0" noProof="0" dirty="0" smtClean="0">
                          <a:effectLst/>
                        </a:rPr>
                        <a:t>million years ago by the impact of a 1 km minor planet. The central circle is not the edge of the crater, it lies much further.</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23°50' S</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132°19' E</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5.4</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20</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Australia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2993616569"/>
                  </a:ext>
                </a:extLst>
              </a:tr>
              <a:tr h="555274">
                <a:tc>
                  <a:txBody>
                    <a:bodyPr/>
                    <a:lstStyle/>
                    <a:p>
                      <a:pPr algn="l">
                        <a:spcAft>
                          <a:spcPts val="0"/>
                        </a:spcAft>
                      </a:pPr>
                      <a:r>
                        <a:rPr lang="en-GB" sz="700" b="0" noProof="0" dirty="0" err="1" smtClean="0">
                          <a:effectLst/>
                        </a:rPr>
                        <a:t>Tenoumer</a:t>
                      </a:r>
                      <a:endParaRPr lang="en-GB" sz="700" b="0" noProof="0" dirty="0" smtClean="0">
                        <a:effectLst/>
                      </a:endParaRPr>
                    </a:p>
                    <a:p>
                      <a:pPr algn="l">
                        <a:spcAft>
                          <a:spcPts val="0"/>
                        </a:spcAft>
                      </a:pPr>
                      <a:r>
                        <a:rPr lang="en-GB" sz="600" b="0" noProof="0" dirty="0" smtClean="0">
                          <a:effectLst/>
                        </a:rPr>
                        <a:t>There are two more around the crater, which are easy to find, the first is 166 km in azimuth 27°, the second 376 km in azimuth 219°. The crater was formed 20,000 years ago.</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22°55' N</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10°24' W</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1.9</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3</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Mauretania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568763594"/>
                  </a:ext>
                </a:extLst>
              </a:tr>
              <a:tr h="315697">
                <a:tc>
                  <a:txBody>
                    <a:bodyPr/>
                    <a:lstStyle/>
                    <a:p>
                      <a:pPr algn="l">
                        <a:spcAft>
                          <a:spcPts val="0"/>
                        </a:spcAft>
                      </a:pPr>
                      <a:r>
                        <a:rPr lang="en-GB" sz="700" b="0" noProof="0" dirty="0" err="1" smtClean="0">
                          <a:effectLst/>
                        </a:rPr>
                        <a:t>Vredefort</a:t>
                      </a:r>
                      <a:endParaRPr lang="en-GB" sz="700" b="0" noProof="0" dirty="0" smtClean="0">
                        <a:effectLst/>
                      </a:endParaRPr>
                    </a:p>
                    <a:p>
                      <a:pPr algn="l">
                        <a:spcAft>
                          <a:spcPts val="0"/>
                        </a:spcAft>
                      </a:pPr>
                      <a:r>
                        <a:rPr lang="en-GB" sz="600" b="0" noProof="0" dirty="0" smtClean="0">
                          <a:effectLst/>
                        </a:rPr>
                        <a:t>A crater composed of several rings. Age 2 billion years. Meteorite with a size of 10 km.</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27°00' S</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27°30' E</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l">
                        <a:spcAft>
                          <a:spcPts val="0"/>
                        </a:spcAft>
                      </a:pPr>
                      <a:r>
                        <a:rPr lang="en-GB" sz="700" b="0" noProof="0" dirty="0" smtClean="0">
                          <a:effectLst/>
                        </a:rPr>
                        <a:t>60</a:t>
                      </a:r>
                      <a:br>
                        <a:rPr lang="en-GB" sz="700" b="0" noProof="0" dirty="0" smtClean="0">
                          <a:effectLst/>
                        </a:rPr>
                      </a:br>
                      <a:r>
                        <a:rPr lang="en-GB" sz="700" b="0" noProof="0" dirty="0" smtClean="0">
                          <a:effectLst/>
                        </a:rPr>
                        <a:t>(inner ring)</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2 000</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tc>
                  <a:txBody>
                    <a:bodyPr/>
                    <a:lstStyle/>
                    <a:p>
                      <a:pPr algn="just">
                        <a:spcAft>
                          <a:spcPts val="0"/>
                        </a:spcAft>
                      </a:pPr>
                      <a:r>
                        <a:rPr lang="en-GB" sz="700" b="0" noProof="0" dirty="0" smtClean="0">
                          <a:effectLst/>
                        </a:rPr>
                        <a:t>Republic of South Africa</a:t>
                      </a:r>
                      <a:endParaRPr lang="en-GB" sz="700" b="0" noProof="0" dirty="0">
                        <a:effectLst/>
                        <a:latin typeface="Times New Roman" panose="02020603050405020304" pitchFamily="18" charset="0"/>
                        <a:ea typeface="Times New Roman" panose="02020603050405020304" pitchFamily="18" charset="0"/>
                      </a:endParaRPr>
                    </a:p>
                  </a:txBody>
                  <a:tcPr marL="38124" marR="38124" marT="0" marB="0"/>
                </a:tc>
                <a:extLst>
                  <a:ext uri="{0D108BD9-81ED-4DB2-BD59-A6C34878D82A}">
                    <a16:rowId xmlns:a16="http://schemas.microsoft.com/office/drawing/2014/main" val="3857532519"/>
                  </a:ext>
                </a:extLst>
              </a:tr>
            </a:tbl>
          </a:graphicData>
        </a:graphic>
      </p:graphicFrame>
      <p:sp>
        <p:nvSpPr>
          <p:cNvPr id="4" name="Obdélník 3"/>
          <p:cNvSpPr/>
          <p:nvPr/>
        </p:nvSpPr>
        <p:spPr>
          <a:xfrm>
            <a:off x="6226627" y="1713523"/>
            <a:ext cx="2826415" cy="369332"/>
          </a:xfrm>
          <a:prstGeom prst="rect">
            <a:avLst/>
          </a:prstGeom>
        </p:spPr>
        <p:txBody>
          <a:bodyPr wrap="none">
            <a:spAutoFit/>
          </a:bodyPr>
          <a:lstStyle/>
          <a:p>
            <a:r>
              <a:rPr lang="en-GB" dirty="0" err="1" smtClean="0">
                <a:latin typeface="Calibri" panose="020F0502020204030204" pitchFamily="34" charset="0"/>
                <a:ea typeface="Times New Roman" panose="02020603050405020304" pitchFamily="18" charset="0"/>
                <a:cs typeface="Calibri" panose="020F0502020204030204" pitchFamily="34" charset="0"/>
              </a:rPr>
              <a:t>Barringer‘s</a:t>
            </a:r>
            <a:r>
              <a:rPr lang="en-GB" dirty="0" smtClean="0">
                <a:latin typeface="Calibri" panose="020F0502020204030204" pitchFamily="34" charset="0"/>
                <a:ea typeface="Times New Roman" panose="02020603050405020304" pitchFamily="18" charset="0"/>
                <a:cs typeface="Calibri" panose="020F0502020204030204" pitchFamily="34" charset="0"/>
              </a:rPr>
              <a:t> crater at Arizona</a:t>
            </a:r>
            <a:endParaRPr lang="en-GB" dirty="0">
              <a:latin typeface="Calibri" panose="020F0502020204030204" pitchFamily="34" charset="0"/>
              <a:cs typeface="Calibri" panose="020F0502020204030204" pitchFamily="34" charset="0"/>
            </a:endParaRPr>
          </a:p>
        </p:txBody>
      </p:sp>
      <p:sp>
        <p:nvSpPr>
          <p:cNvPr id="11"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5a.3.4 Impact crater</a:t>
            </a:r>
            <a:endParaRPr lang="en-GB" sz="3200" dirty="0">
              <a:solidFill>
                <a:srgbClr val="002060"/>
              </a:solidFill>
            </a:endParaRPr>
          </a:p>
        </p:txBody>
      </p:sp>
    </p:spTree>
    <p:extLst>
      <p:ext uri="{BB962C8B-B14F-4D97-AF65-F5344CB8AC3E}">
        <p14:creationId xmlns:p14="http://schemas.microsoft.com/office/powerpoint/2010/main" val="110291250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4" name="Obdélník 3"/>
          <p:cNvSpPr/>
          <p:nvPr/>
        </p:nvSpPr>
        <p:spPr>
          <a:xfrm>
            <a:off x="261256" y="1708272"/>
            <a:ext cx="2720617" cy="369332"/>
          </a:xfrm>
          <a:prstGeom prst="rect">
            <a:avLst/>
          </a:prstGeom>
        </p:spPr>
        <p:txBody>
          <a:bodyPr wrap="none">
            <a:spAutoFit/>
          </a:bodyPr>
          <a:lstStyle/>
          <a:p>
            <a:r>
              <a:rPr lang="en-GB" b="1" dirty="0" smtClean="0">
                <a:latin typeface="Calibri" panose="020F0502020204030204" pitchFamily="34" charset="0"/>
                <a:ea typeface="Times New Roman" panose="02020603050405020304" pitchFamily="18" charset="0"/>
                <a:cs typeface="Calibri" panose="020F0502020204030204" pitchFamily="34" charset="0"/>
              </a:rPr>
              <a:t>Chicxulub crater in Mexico</a:t>
            </a:r>
            <a:endParaRPr lang="en-GB" b="1" dirty="0">
              <a:latin typeface="Calibri" panose="020F0502020204030204" pitchFamily="34" charset="0"/>
              <a:cs typeface="Calibri" panose="020F0502020204030204" pitchFamily="34" charset="0"/>
            </a:endParaRPr>
          </a:p>
        </p:txBody>
      </p:sp>
      <p:sp>
        <p:nvSpPr>
          <p:cNvPr id="6" name="Obdélník 5"/>
          <p:cNvSpPr/>
          <p:nvPr/>
        </p:nvSpPr>
        <p:spPr>
          <a:xfrm>
            <a:off x="261256" y="2073335"/>
            <a:ext cx="6096000" cy="646331"/>
          </a:xfrm>
          <a:prstGeom prst="rect">
            <a:avLst/>
          </a:prstGeom>
        </p:spPr>
        <p:txBody>
          <a:bodyPr>
            <a:spAutoFit/>
          </a:bodyPr>
          <a:lstStyle/>
          <a:p>
            <a:r>
              <a:rPr lang="en-GB" dirty="0" smtClean="0"/>
              <a:t>formed by the impact of a rocky body </a:t>
            </a:r>
            <a:r>
              <a:rPr lang="en-GB" dirty="0" smtClean="0"/>
              <a:t>(density = 2 700 </a:t>
            </a:r>
            <a:r>
              <a:rPr lang="en-GB" dirty="0" err="1" smtClean="0"/>
              <a:t>kg·m</a:t>
            </a:r>
            <a:r>
              <a:rPr lang="en-GB" baseline="30000" dirty="0" smtClean="0"/>
              <a:t>–3</a:t>
            </a:r>
            <a:r>
              <a:rPr lang="en-GB" dirty="0" smtClean="0"/>
              <a:t>) </a:t>
            </a:r>
            <a:br>
              <a:rPr lang="en-GB" dirty="0" smtClean="0"/>
            </a:br>
            <a:r>
              <a:rPr lang="en-GB" dirty="0" smtClean="0"/>
              <a:t>with a diameter 17</a:t>
            </a:r>
            <a:r>
              <a:rPr lang="cs-CZ" dirty="0" smtClean="0"/>
              <a:t>.</a:t>
            </a:r>
            <a:r>
              <a:rPr lang="en-GB" dirty="0" smtClean="0"/>
              <a:t>5 km</a:t>
            </a:r>
            <a:endParaRPr lang="en-GB" dirty="0"/>
          </a:p>
        </p:txBody>
      </p:sp>
      <p:sp>
        <p:nvSpPr>
          <p:cNvPr id="11" name="Obdélník 10"/>
          <p:cNvSpPr/>
          <p:nvPr/>
        </p:nvSpPr>
        <p:spPr>
          <a:xfrm>
            <a:off x="261256" y="2663788"/>
            <a:ext cx="6096000" cy="646331"/>
          </a:xfrm>
          <a:prstGeom prst="rect">
            <a:avLst/>
          </a:prstGeom>
        </p:spPr>
        <p:txBody>
          <a:bodyPr>
            <a:spAutoFit/>
          </a:bodyPr>
          <a:lstStyle/>
          <a:p>
            <a:r>
              <a:rPr lang="en-GB" dirty="0" smtClean="0"/>
              <a:t>volume of the body (spherical), via formula for the volume of the sphere</a:t>
            </a:r>
            <a:endParaRPr lang="en-GB" dirty="0"/>
          </a:p>
        </p:txBody>
      </p:sp>
      <p:sp>
        <p:nvSpPr>
          <p:cNvPr id="12" name="Obdélník 11"/>
          <p:cNvSpPr/>
          <p:nvPr/>
        </p:nvSpPr>
        <p:spPr>
          <a:xfrm>
            <a:off x="261256" y="3748938"/>
            <a:ext cx="6096000" cy="646331"/>
          </a:xfrm>
          <a:prstGeom prst="rect">
            <a:avLst/>
          </a:prstGeom>
        </p:spPr>
        <p:txBody>
          <a:bodyPr>
            <a:spAutoFit/>
          </a:bodyPr>
          <a:lstStyle/>
          <a:p>
            <a:r>
              <a:rPr lang="en-GB" dirty="0" smtClean="0"/>
              <a:t>mass of th</a:t>
            </a:r>
            <a:r>
              <a:rPr lang="en-GB" dirty="0" smtClean="0"/>
              <a:t>e body</a:t>
            </a:r>
            <a:r>
              <a:rPr lang="en-GB" dirty="0" smtClean="0"/>
              <a:t>, via formula with knowledge of volume and density</a:t>
            </a:r>
            <a:endParaRPr lang="en-GB" dirty="0"/>
          </a:p>
        </p:txBody>
      </p:sp>
      <p:sp>
        <p:nvSpPr>
          <p:cNvPr id="13" name="Obdélník 12"/>
          <p:cNvSpPr/>
          <p:nvPr/>
        </p:nvSpPr>
        <p:spPr>
          <a:xfrm>
            <a:off x="261256" y="4643576"/>
            <a:ext cx="6096000" cy="369332"/>
          </a:xfrm>
          <a:prstGeom prst="rect">
            <a:avLst/>
          </a:prstGeom>
        </p:spPr>
        <p:txBody>
          <a:bodyPr>
            <a:spAutoFit/>
          </a:bodyPr>
          <a:lstStyle/>
          <a:p>
            <a:r>
              <a:rPr lang="en-GB" dirty="0" smtClean="0"/>
              <a:t>kinetic energy released during impact with speed 20 </a:t>
            </a:r>
            <a:r>
              <a:rPr lang="en-GB" dirty="0" err="1" smtClean="0"/>
              <a:t>km·s</a:t>
            </a:r>
            <a:r>
              <a:rPr lang="en-GB" baseline="30000" dirty="0" smtClean="0"/>
              <a:t>–1</a:t>
            </a:r>
            <a:endParaRPr lang="en-GB" baseline="30000" dirty="0"/>
          </a:p>
        </p:txBody>
      </p:sp>
      <mc:AlternateContent xmlns:mc="http://schemas.openxmlformats.org/markup-compatibility/2006">
        <mc:Choice xmlns:a14="http://schemas.microsoft.com/office/drawing/2010/main" Requires="a14">
          <p:sp>
            <p:nvSpPr>
              <p:cNvPr id="7" name="Obdélník 6"/>
              <p:cNvSpPr/>
              <p:nvPr/>
            </p:nvSpPr>
            <p:spPr>
              <a:xfrm>
                <a:off x="858535" y="3174731"/>
                <a:ext cx="4641014" cy="611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i="1" smtClean="0">
                          <a:solidFill>
                            <a:srgbClr val="C00000"/>
                          </a:solidFill>
                          <a:latin typeface="Cambria Math" panose="02040503050406030204" pitchFamily="18" charset="0"/>
                        </a:rPr>
                        <m:t>𝑉</m:t>
                      </m:r>
                      <m:r>
                        <a:rPr lang="cs-CZ" i="0">
                          <a:solidFill>
                            <a:srgbClr val="C00000"/>
                          </a:solidFill>
                          <a:latin typeface="Cambria Math" panose="02040503050406030204" pitchFamily="18" charset="0"/>
                        </a:rPr>
                        <m:t>=</m:t>
                      </m:r>
                      <m:f>
                        <m:fPr>
                          <m:ctrlPr>
                            <a:rPr lang="cs-CZ" i="1">
                              <a:solidFill>
                                <a:srgbClr val="C00000"/>
                              </a:solidFill>
                              <a:latin typeface="Cambria Math" panose="02040503050406030204" pitchFamily="18" charset="0"/>
                            </a:rPr>
                          </m:ctrlPr>
                        </m:fPr>
                        <m:num>
                          <m:r>
                            <a:rPr lang="cs-CZ" i="0">
                              <a:solidFill>
                                <a:srgbClr val="C00000"/>
                              </a:solidFill>
                              <a:latin typeface="Cambria Math" panose="02040503050406030204" pitchFamily="18" charset="0"/>
                            </a:rPr>
                            <m:t>4</m:t>
                          </m:r>
                        </m:num>
                        <m:den>
                          <m:r>
                            <a:rPr lang="cs-CZ" i="0">
                              <a:solidFill>
                                <a:srgbClr val="C00000"/>
                              </a:solidFill>
                              <a:latin typeface="Cambria Math" panose="02040503050406030204" pitchFamily="18" charset="0"/>
                            </a:rPr>
                            <m:t>3</m:t>
                          </m:r>
                        </m:den>
                      </m:f>
                      <m:r>
                        <a:rPr lang="cs-CZ" i="1">
                          <a:solidFill>
                            <a:srgbClr val="C00000"/>
                          </a:solidFill>
                          <a:latin typeface="Cambria Math" panose="02040503050406030204" pitchFamily="18" charset="0"/>
                        </a:rPr>
                        <m:t>𝜋</m:t>
                      </m:r>
                      <m:sSup>
                        <m:sSupPr>
                          <m:ctrlPr>
                            <a:rPr lang="cs-CZ" i="1">
                              <a:solidFill>
                                <a:srgbClr val="C00000"/>
                              </a:solidFill>
                              <a:latin typeface="Cambria Math" panose="02040503050406030204" pitchFamily="18" charset="0"/>
                            </a:rPr>
                          </m:ctrlPr>
                        </m:sSupPr>
                        <m:e>
                          <m:r>
                            <a:rPr lang="cs-CZ" i="1">
                              <a:solidFill>
                                <a:srgbClr val="C00000"/>
                              </a:solidFill>
                              <a:latin typeface="Cambria Math" panose="02040503050406030204" pitchFamily="18" charset="0"/>
                            </a:rPr>
                            <m:t>𝑟</m:t>
                          </m:r>
                        </m:e>
                        <m:sup>
                          <m:r>
                            <a:rPr lang="cs-CZ" i="0">
                              <a:solidFill>
                                <a:srgbClr val="C00000"/>
                              </a:solidFill>
                              <a:latin typeface="Cambria Math" panose="02040503050406030204" pitchFamily="18" charset="0"/>
                            </a:rPr>
                            <m:t>3</m:t>
                          </m:r>
                        </m:sup>
                      </m:sSup>
                      <m:r>
                        <a:rPr lang="cs-CZ" i="0">
                          <a:solidFill>
                            <a:srgbClr val="C00000"/>
                          </a:solidFill>
                          <a:latin typeface="Cambria Math" panose="02040503050406030204" pitchFamily="18" charset="0"/>
                        </a:rPr>
                        <m:t>=</m:t>
                      </m:r>
                      <m:f>
                        <m:fPr>
                          <m:ctrlPr>
                            <a:rPr lang="cs-CZ" i="1">
                              <a:solidFill>
                                <a:srgbClr val="C00000"/>
                              </a:solidFill>
                              <a:latin typeface="Cambria Math" panose="02040503050406030204" pitchFamily="18" charset="0"/>
                            </a:rPr>
                          </m:ctrlPr>
                        </m:fPr>
                        <m:num>
                          <m:r>
                            <a:rPr lang="cs-CZ" i="0">
                              <a:solidFill>
                                <a:srgbClr val="C00000"/>
                              </a:solidFill>
                              <a:latin typeface="Cambria Math" panose="02040503050406030204" pitchFamily="18" charset="0"/>
                            </a:rPr>
                            <m:t>4</m:t>
                          </m:r>
                        </m:num>
                        <m:den>
                          <m:r>
                            <a:rPr lang="cs-CZ" i="0">
                              <a:solidFill>
                                <a:srgbClr val="C00000"/>
                              </a:solidFill>
                              <a:latin typeface="Cambria Math" panose="02040503050406030204" pitchFamily="18" charset="0"/>
                            </a:rPr>
                            <m:t>3</m:t>
                          </m:r>
                        </m:den>
                      </m:f>
                      <m:r>
                        <a:rPr lang="cs-CZ" i="1">
                          <a:solidFill>
                            <a:srgbClr val="C00000"/>
                          </a:solidFill>
                          <a:latin typeface="Cambria Math" panose="02040503050406030204" pitchFamily="18" charset="0"/>
                        </a:rPr>
                        <m:t>𝜋</m:t>
                      </m:r>
                      <m:sSup>
                        <m:sSupPr>
                          <m:ctrlPr>
                            <a:rPr lang="cs-CZ" i="1">
                              <a:solidFill>
                                <a:srgbClr val="C00000"/>
                              </a:solidFill>
                              <a:latin typeface="Cambria Math" panose="02040503050406030204" pitchFamily="18" charset="0"/>
                            </a:rPr>
                          </m:ctrlPr>
                        </m:sSupPr>
                        <m:e>
                          <m:d>
                            <m:dPr>
                              <m:ctrlPr>
                                <a:rPr lang="cs-CZ" i="1">
                                  <a:solidFill>
                                    <a:srgbClr val="C00000"/>
                                  </a:solidFill>
                                  <a:latin typeface="Cambria Math" panose="02040503050406030204" pitchFamily="18" charset="0"/>
                                </a:rPr>
                              </m:ctrlPr>
                            </m:dPr>
                            <m:e>
                              <m:r>
                                <a:rPr lang="cs-CZ" i="0">
                                  <a:solidFill>
                                    <a:srgbClr val="C00000"/>
                                  </a:solidFill>
                                  <a:latin typeface="Cambria Math" panose="02040503050406030204" pitchFamily="18" charset="0"/>
                                </a:rPr>
                                <m:t>8750</m:t>
                              </m:r>
                            </m:e>
                          </m:d>
                        </m:e>
                        <m:sup>
                          <m:r>
                            <a:rPr lang="cs-CZ" i="0">
                              <a:solidFill>
                                <a:srgbClr val="C00000"/>
                              </a:solidFill>
                              <a:latin typeface="Cambria Math" panose="02040503050406030204" pitchFamily="18" charset="0"/>
                            </a:rPr>
                            <m:t>3</m:t>
                          </m:r>
                        </m:sup>
                      </m:sSup>
                      <m:sSup>
                        <m:sSupPr>
                          <m:ctrlPr>
                            <a:rPr lang="cs-CZ" i="1">
                              <a:solidFill>
                                <a:srgbClr val="C00000"/>
                              </a:solidFill>
                              <a:latin typeface="Cambria Math" panose="02040503050406030204" pitchFamily="18" charset="0"/>
                            </a:rPr>
                          </m:ctrlPr>
                        </m:sSupPr>
                        <m:e>
                          <m:r>
                            <a:rPr lang="cs-CZ" i="1">
                              <a:solidFill>
                                <a:srgbClr val="C00000"/>
                              </a:solidFill>
                              <a:latin typeface="Cambria Math" panose="02040503050406030204" pitchFamily="18" charset="0"/>
                            </a:rPr>
                            <m:t> </m:t>
                          </m:r>
                          <m:r>
                            <a:rPr lang="cs-CZ" i="1">
                              <a:solidFill>
                                <a:srgbClr val="C00000"/>
                              </a:solidFill>
                              <a:latin typeface="Cambria Math" panose="02040503050406030204" pitchFamily="18" charset="0"/>
                            </a:rPr>
                            <m:t>𝑚</m:t>
                          </m:r>
                        </m:e>
                        <m:sup>
                          <m:r>
                            <a:rPr lang="cs-CZ" i="1">
                              <a:solidFill>
                                <a:srgbClr val="C00000"/>
                              </a:solidFill>
                              <a:latin typeface="Cambria Math" panose="02040503050406030204" pitchFamily="18" charset="0"/>
                            </a:rPr>
                            <m:t>3</m:t>
                          </m:r>
                        </m:sup>
                      </m:sSup>
                      <m:r>
                        <a:rPr lang="cs-CZ" i="0">
                          <a:solidFill>
                            <a:srgbClr val="C00000"/>
                          </a:solidFill>
                          <a:latin typeface="Cambria Math" panose="02040503050406030204" pitchFamily="18" charset="0"/>
                        </a:rPr>
                        <m:t>=2</m:t>
                      </m:r>
                      <m:r>
                        <a:rPr lang="cs-CZ" b="0" i="0" smtClean="0">
                          <a:solidFill>
                            <a:srgbClr val="C00000"/>
                          </a:solidFill>
                          <a:latin typeface="Cambria Math" panose="02040503050406030204" pitchFamily="18" charset="0"/>
                        </a:rPr>
                        <m:t>.</m:t>
                      </m:r>
                      <m:r>
                        <a:rPr lang="cs-CZ" i="0">
                          <a:solidFill>
                            <a:srgbClr val="C00000"/>
                          </a:solidFill>
                          <a:latin typeface="Cambria Math" panose="02040503050406030204" pitchFamily="18" charset="0"/>
                        </a:rPr>
                        <m:t>8⋅</m:t>
                      </m:r>
                      <m:sSup>
                        <m:sSupPr>
                          <m:ctrlPr>
                            <a:rPr lang="cs-CZ" i="1">
                              <a:solidFill>
                                <a:srgbClr val="C00000"/>
                              </a:solidFill>
                              <a:latin typeface="Cambria Math" panose="02040503050406030204" pitchFamily="18" charset="0"/>
                            </a:rPr>
                          </m:ctrlPr>
                        </m:sSupPr>
                        <m:e>
                          <m:r>
                            <a:rPr lang="cs-CZ" i="0">
                              <a:solidFill>
                                <a:srgbClr val="C00000"/>
                              </a:solidFill>
                              <a:latin typeface="Cambria Math" panose="02040503050406030204" pitchFamily="18" charset="0"/>
                            </a:rPr>
                            <m:t>10</m:t>
                          </m:r>
                        </m:e>
                        <m:sup>
                          <m:r>
                            <a:rPr lang="cs-CZ" i="0">
                              <a:solidFill>
                                <a:srgbClr val="C00000"/>
                              </a:solidFill>
                              <a:latin typeface="Cambria Math" panose="02040503050406030204" pitchFamily="18" charset="0"/>
                            </a:rPr>
                            <m:t>12</m:t>
                          </m:r>
                        </m:sup>
                      </m:sSup>
                      <m:sSup>
                        <m:sSupPr>
                          <m:ctrlPr>
                            <a:rPr lang="cs-CZ" i="1">
                              <a:solidFill>
                                <a:srgbClr val="C00000"/>
                              </a:solidFill>
                              <a:latin typeface="Cambria Math" panose="02040503050406030204" pitchFamily="18" charset="0"/>
                            </a:rPr>
                          </m:ctrlPr>
                        </m:sSupPr>
                        <m:e>
                          <m:r>
                            <a:rPr lang="cs-CZ" i="1">
                              <a:solidFill>
                                <a:srgbClr val="C00000"/>
                              </a:solidFill>
                              <a:latin typeface="Cambria Math" panose="02040503050406030204" pitchFamily="18" charset="0"/>
                            </a:rPr>
                            <m:t> </m:t>
                          </m:r>
                          <m:r>
                            <a:rPr lang="cs-CZ" i="1">
                              <a:solidFill>
                                <a:srgbClr val="C00000"/>
                              </a:solidFill>
                              <a:latin typeface="Cambria Math" panose="02040503050406030204" pitchFamily="18" charset="0"/>
                            </a:rPr>
                            <m:t>𝑚</m:t>
                          </m:r>
                        </m:e>
                        <m:sup>
                          <m:r>
                            <a:rPr lang="cs-CZ" i="1">
                              <a:solidFill>
                                <a:srgbClr val="C00000"/>
                              </a:solidFill>
                              <a:latin typeface="Cambria Math" panose="02040503050406030204" pitchFamily="18" charset="0"/>
                            </a:rPr>
                            <m:t>3</m:t>
                          </m:r>
                        </m:sup>
                      </m:sSup>
                    </m:oMath>
                  </m:oMathPara>
                </a14:m>
                <a:endParaRPr lang="cs-CZ" dirty="0">
                  <a:solidFill>
                    <a:srgbClr val="C00000"/>
                  </a:solidFill>
                </a:endParaRPr>
              </a:p>
            </p:txBody>
          </p:sp>
        </mc:Choice>
        <mc:Fallback>
          <p:sp>
            <p:nvSpPr>
              <p:cNvPr id="7" name="Obdélník 6"/>
              <p:cNvSpPr>
                <a:spLocks noRot="1" noChangeAspect="1" noMove="1" noResize="1" noEditPoints="1" noAdjustHandles="1" noChangeArrowheads="1" noChangeShapeType="1" noTextEdit="1"/>
              </p:cNvSpPr>
              <p:nvPr/>
            </p:nvSpPr>
            <p:spPr>
              <a:xfrm>
                <a:off x="858535" y="3174731"/>
                <a:ext cx="4641014" cy="611706"/>
              </a:xfrm>
              <a:prstGeom prst="rect">
                <a:avLst/>
              </a:prstGeom>
              <a:blipFill>
                <a:blip r:embed="rId4"/>
                <a:stretch>
                  <a:fillRect/>
                </a:stretch>
              </a:blipFill>
            </p:spPr>
            <p:txBody>
              <a:bodyPr/>
              <a:lstStyle/>
              <a:p>
                <a:r>
                  <a:rPr lang="cs-CZ">
                    <a:noFill/>
                  </a:rPr>
                  <a:t> </a:t>
                </a:r>
              </a:p>
            </p:txBody>
          </p:sp>
        </mc:Fallback>
      </mc:AlternateContent>
      <mc:AlternateContent xmlns:mc="http://schemas.openxmlformats.org/markup-compatibility/2006">
        <mc:Choice xmlns:a14="http://schemas.microsoft.com/office/drawing/2010/main" Requires="a14">
          <p:sp>
            <p:nvSpPr>
              <p:cNvPr id="8" name="Obdélník 7"/>
              <p:cNvSpPr/>
              <p:nvPr/>
            </p:nvSpPr>
            <p:spPr>
              <a:xfrm>
                <a:off x="811406" y="4331859"/>
                <a:ext cx="4735271"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i="1" smtClean="0">
                          <a:solidFill>
                            <a:srgbClr val="C00000"/>
                          </a:solidFill>
                          <a:latin typeface="Cambria Math" panose="02040503050406030204" pitchFamily="18" charset="0"/>
                        </a:rPr>
                        <m:t>𝑚</m:t>
                      </m:r>
                      <m:r>
                        <a:rPr lang="cs-CZ" i="0">
                          <a:solidFill>
                            <a:srgbClr val="C00000"/>
                          </a:solidFill>
                          <a:latin typeface="Cambria Math" panose="02040503050406030204" pitchFamily="18" charset="0"/>
                        </a:rPr>
                        <m:t>=</m:t>
                      </m:r>
                      <m:r>
                        <a:rPr lang="cs-CZ" i="1">
                          <a:solidFill>
                            <a:srgbClr val="C00000"/>
                          </a:solidFill>
                          <a:latin typeface="Cambria Math" panose="02040503050406030204" pitchFamily="18" charset="0"/>
                        </a:rPr>
                        <m:t>𝜌</m:t>
                      </m:r>
                      <m:r>
                        <a:rPr lang="cs-CZ" i="1">
                          <a:solidFill>
                            <a:srgbClr val="C00000"/>
                          </a:solidFill>
                          <a:latin typeface="Cambria Math" panose="02040503050406030204" pitchFamily="18" charset="0"/>
                        </a:rPr>
                        <m:t>𝑉</m:t>
                      </m:r>
                      <m:r>
                        <a:rPr lang="cs-CZ" i="0">
                          <a:solidFill>
                            <a:srgbClr val="C00000"/>
                          </a:solidFill>
                          <a:latin typeface="Cambria Math" panose="02040503050406030204" pitchFamily="18" charset="0"/>
                        </a:rPr>
                        <m:t>=2700⋅2</m:t>
                      </m:r>
                      <m:r>
                        <a:rPr lang="cs-CZ" b="0" i="0" smtClean="0">
                          <a:solidFill>
                            <a:srgbClr val="C00000"/>
                          </a:solidFill>
                          <a:latin typeface="Cambria Math" panose="02040503050406030204" pitchFamily="18" charset="0"/>
                        </a:rPr>
                        <m:t>.</m:t>
                      </m:r>
                      <m:r>
                        <a:rPr lang="cs-CZ" i="0">
                          <a:solidFill>
                            <a:srgbClr val="C00000"/>
                          </a:solidFill>
                          <a:latin typeface="Cambria Math" panose="02040503050406030204" pitchFamily="18" charset="0"/>
                        </a:rPr>
                        <m:t>8⋅</m:t>
                      </m:r>
                      <m:sSup>
                        <m:sSupPr>
                          <m:ctrlPr>
                            <a:rPr lang="cs-CZ" i="1">
                              <a:solidFill>
                                <a:srgbClr val="C00000"/>
                              </a:solidFill>
                              <a:latin typeface="Cambria Math" panose="02040503050406030204" pitchFamily="18" charset="0"/>
                            </a:rPr>
                          </m:ctrlPr>
                        </m:sSupPr>
                        <m:e>
                          <m:r>
                            <a:rPr lang="cs-CZ" i="0">
                              <a:solidFill>
                                <a:srgbClr val="C00000"/>
                              </a:solidFill>
                              <a:latin typeface="Cambria Math" panose="02040503050406030204" pitchFamily="18" charset="0"/>
                            </a:rPr>
                            <m:t>10</m:t>
                          </m:r>
                        </m:e>
                        <m:sup>
                          <m:r>
                            <a:rPr lang="cs-CZ" i="0">
                              <a:solidFill>
                                <a:srgbClr val="C00000"/>
                              </a:solidFill>
                              <a:latin typeface="Cambria Math" panose="02040503050406030204" pitchFamily="18" charset="0"/>
                            </a:rPr>
                            <m:t>12</m:t>
                          </m:r>
                        </m:sup>
                      </m:sSup>
                      <m:r>
                        <m:rPr>
                          <m:nor/>
                        </m:rPr>
                        <a:rPr lang="cs-CZ" i="1">
                          <a:solidFill>
                            <a:srgbClr val="C00000"/>
                          </a:solidFill>
                          <a:latin typeface="Cambria Math" panose="02040503050406030204" pitchFamily="18" charset="0"/>
                        </a:rPr>
                        <m:t> </m:t>
                      </m:r>
                      <m:r>
                        <m:rPr>
                          <m:nor/>
                        </m:rPr>
                        <a:rPr lang="cs-CZ" i="0">
                          <a:solidFill>
                            <a:srgbClr val="C00000"/>
                          </a:solidFill>
                          <a:latin typeface="Cambria Math" panose="02040503050406030204" pitchFamily="18" charset="0"/>
                        </a:rPr>
                        <m:t>kg</m:t>
                      </m:r>
                      <m:r>
                        <a:rPr lang="cs-CZ" i="0">
                          <a:solidFill>
                            <a:srgbClr val="C00000"/>
                          </a:solidFill>
                          <a:latin typeface="Cambria Math" panose="02040503050406030204" pitchFamily="18" charset="0"/>
                        </a:rPr>
                        <m:t>=7</m:t>
                      </m:r>
                      <m:r>
                        <a:rPr lang="cs-CZ" b="0" i="0" smtClean="0">
                          <a:solidFill>
                            <a:srgbClr val="C00000"/>
                          </a:solidFill>
                          <a:latin typeface="Cambria Math" panose="02040503050406030204" pitchFamily="18" charset="0"/>
                        </a:rPr>
                        <m:t>.</m:t>
                      </m:r>
                      <m:r>
                        <a:rPr lang="cs-CZ" i="0">
                          <a:solidFill>
                            <a:srgbClr val="C00000"/>
                          </a:solidFill>
                          <a:latin typeface="Cambria Math" panose="02040503050406030204" pitchFamily="18" charset="0"/>
                        </a:rPr>
                        <m:t>6⋅</m:t>
                      </m:r>
                      <m:sSup>
                        <m:sSupPr>
                          <m:ctrlPr>
                            <a:rPr lang="cs-CZ" i="1">
                              <a:solidFill>
                                <a:srgbClr val="C00000"/>
                              </a:solidFill>
                              <a:latin typeface="Cambria Math" panose="02040503050406030204" pitchFamily="18" charset="0"/>
                            </a:rPr>
                          </m:ctrlPr>
                        </m:sSupPr>
                        <m:e>
                          <m:r>
                            <a:rPr lang="cs-CZ" i="0">
                              <a:solidFill>
                                <a:srgbClr val="C00000"/>
                              </a:solidFill>
                              <a:latin typeface="Cambria Math" panose="02040503050406030204" pitchFamily="18" charset="0"/>
                            </a:rPr>
                            <m:t>10</m:t>
                          </m:r>
                        </m:e>
                        <m:sup>
                          <m:r>
                            <a:rPr lang="cs-CZ" i="0">
                              <a:solidFill>
                                <a:srgbClr val="C00000"/>
                              </a:solidFill>
                              <a:latin typeface="Cambria Math" panose="02040503050406030204" pitchFamily="18" charset="0"/>
                            </a:rPr>
                            <m:t>15</m:t>
                          </m:r>
                        </m:sup>
                      </m:sSup>
                      <m:r>
                        <m:rPr>
                          <m:nor/>
                        </m:rPr>
                        <a:rPr lang="cs-CZ" i="1">
                          <a:solidFill>
                            <a:srgbClr val="C00000"/>
                          </a:solidFill>
                          <a:latin typeface="Cambria Math" panose="02040503050406030204" pitchFamily="18" charset="0"/>
                        </a:rPr>
                        <m:t> </m:t>
                      </m:r>
                      <m:r>
                        <m:rPr>
                          <m:nor/>
                        </m:rPr>
                        <a:rPr lang="cs-CZ" i="0">
                          <a:solidFill>
                            <a:srgbClr val="C00000"/>
                          </a:solidFill>
                          <a:latin typeface="Cambria Math" panose="02040503050406030204" pitchFamily="18" charset="0"/>
                        </a:rPr>
                        <m:t>kg</m:t>
                      </m:r>
                    </m:oMath>
                  </m:oMathPara>
                </a14:m>
                <a:endParaRPr lang="cs-CZ" dirty="0">
                  <a:solidFill>
                    <a:srgbClr val="C00000"/>
                  </a:solidFill>
                </a:endParaRPr>
              </a:p>
            </p:txBody>
          </p:sp>
        </mc:Choice>
        <mc:Fallback>
          <p:sp>
            <p:nvSpPr>
              <p:cNvPr id="8" name="Obdélník 7"/>
              <p:cNvSpPr>
                <a:spLocks noRot="1" noChangeAspect="1" noMove="1" noResize="1" noEditPoints="1" noAdjustHandles="1" noChangeArrowheads="1" noChangeShapeType="1" noTextEdit="1"/>
              </p:cNvSpPr>
              <p:nvPr/>
            </p:nvSpPr>
            <p:spPr>
              <a:xfrm>
                <a:off x="811406" y="4331859"/>
                <a:ext cx="4735271" cy="372410"/>
              </a:xfrm>
              <a:prstGeom prst="rect">
                <a:avLst/>
              </a:prstGeom>
              <a:blipFill>
                <a:blip r:embed="rId5"/>
                <a:stretch>
                  <a:fillRect b="-13115"/>
                </a:stretch>
              </a:blipFill>
            </p:spPr>
            <p:txBody>
              <a:bodyPr/>
              <a:lstStyle/>
              <a:p>
                <a:r>
                  <a:rPr lang="cs-CZ">
                    <a:noFill/>
                  </a:rPr>
                  <a:t> </a:t>
                </a:r>
              </a:p>
            </p:txBody>
          </p:sp>
        </mc:Fallback>
      </mc:AlternateContent>
      <mc:AlternateContent xmlns:mc="http://schemas.openxmlformats.org/markup-compatibility/2006">
        <mc:Choice xmlns:a14="http://schemas.microsoft.com/office/drawing/2010/main" Requires="a14">
          <p:sp>
            <p:nvSpPr>
              <p:cNvPr id="14" name="Obdélník 13"/>
              <p:cNvSpPr/>
              <p:nvPr/>
            </p:nvSpPr>
            <p:spPr>
              <a:xfrm>
                <a:off x="858535" y="4912550"/>
                <a:ext cx="556190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solidFill>
                                <a:srgbClr val="C00000"/>
                              </a:solidFill>
                              <a:latin typeface="Cambria Math" panose="02040503050406030204" pitchFamily="18" charset="0"/>
                            </a:rPr>
                          </m:ctrlPr>
                        </m:sSubPr>
                        <m:e>
                          <m:r>
                            <a:rPr lang="cs-CZ" i="1">
                              <a:solidFill>
                                <a:srgbClr val="C00000"/>
                              </a:solidFill>
                              <a:latin typeface="Cambria Math" panose="02040503050406030204" pitchFamily="18" charset="0"/>
                            </a:rPr>
                            <m:t>𝐸</m:t>
                          </m:r>
                        </m:e>
                        <m:sub>
                          <m:r>
                            <a:rPr lang="cs-CZ" i="1">
                              <a:solidFill>
                                <a:srgbClr val="C00000"/>
                              </a:solidFill>
                              <a:latin typeface="Cambria Math" panose="02040503050406030204" pitchFamily="18" charset="0"/>
                            </a:rPr>
                            <m:t>𝑘</m:t>
                          </m:r>
                        </m:sub>
                      </m:sSub>
                      <m:r>
                        <a:rPr lang="cs-CZ" i="0">
                          <a:solidFill>
                            <a:srgbClr val="C00000"/>
                          </a:solidFill>
                          <a:latin typeface="Cambria Math" panose="02040503050406030204" pitchFamily="18" charset="0"/>
                        </a:rPr>
                        <m:t>=</m:t>
                      </m:r>
                      <m:f>
                        <m:fPr>
                          <m:ctrlPr>
                            <a:rPr lang="cs-CZ" i="1">
                              <a:solidFill>
                                <a:srgbClr val="C00000"/>
                              </a:solidFill>
                              <a:latin typeface="Cambria Math" panose="02040503050406030204" pitchFamily="18" charset="0"/>
                            </a:rPr>
                          </m:ctrlPr>
                        </m:fPr>
                        <m:num>
                          <m:r>
                            <a:rPr lang="cs-CZ" i="0">
                              <a:solidFill>
                                <a:srgbClr val="C00000"/>
                              </a:solidFill>
                              <a:latin typeface="Cambria Math" panose="02040503050406030204" pitchFamily="18" charset="0"/>
                            </a:rPr>
                            <m:t>1</m:t>
                          </m:r>
                        </m:num>
                        <m:den>
                          <m:r>
                            <a:rPr lang="cs-CZ" i="0">
                              <a:solidFill>
                                <a:srgbClr val="C00000"/>
                              </a:solidFill>
                              <a:latin typeface="Cambria Math" panose="02040503050406030204" pitchFamily="18" charset="0"/>
                            </a:rPr>
                            <m:t>2</m:t>
                          </m:r>
                        </m:den>
                      </m:f>
                      <m:r>
                        <a:rPr lang="cs-CZ" i="1">
                          <a:solidFill>
                            <a:srgbClr val="C00000"/>
                          </a:solidFill>
                          <a:latin typeface="Cambria Math" panose="02040503050406030204" pitchFamily="18" charset="0"/>
                        </a:rPr>
                        <m:t>𝑚</m:t>
                      </m:r>
                      <m:sSup>
                        <m:sSupPr>
                          <m:ctrlPr>
                            <a:rPr lang="cs-CZ" i="1">
                              <a:solidFill>
                                <a:srgbClr val="C00000"/>
                              </a:solidFill>
                              <a:latin typeface="Cambria Math" panose="02040503050406030204" pitchFamily="18" charset="0"/>
                            </a:rPr>
                          </m:ctrlPr>
                        </m:sSupPr>
                        <m:e>
                          <m:r>
                            <a:rPr lang="cs-CZ" i="1">
                              <a:solidFill>
                                <a:srgbClr val="C00000"/>
                              </a:solidFill>
                              <a:latin typeface="Cambria Math" panose="02040503050406030204" pitchFamily="18" charset="0"/>
                            </a:rPr>
                            <m:t>𝑣</m:t>
                          </m:r>
                        </m:e>
                        <m:sup>
                          <m:r>
                            <a:rPr lang="cs-CZ" i="0">
                              <a:solidFill>
                                <a:srgbClr val="C00000"/>
                              </a:solidFill>
                              <a:latin typeface="Cambria Math" panose="02040503050406030204" pitchFamily="18" charset="0"/>
                            </a:rPr>
                            <m:t>2</m:t>
                          </m:r>
                        </m:sup>
                      </m:sSup>
                      <m:r>
                        <a:rPr lang="cs-CZ" i="0">
                          <a:solidFill>
                            <a:srgbClr val="C00000"/>
                          </a:solidFill>
                          <a:latin typeface="Cambria Math" panose="02040503050406030204" pitchFamily="18" charset="0"/>
                        </a:rPr>
                        <m:t>=</m:t>
                      </m:r>
                      <m:f>
                        <m:fPr>
                          <m:ctrlPr>
                            <a:rPr lang="cs-CZ" i="1">
                              <a:solidFill>
                                <a:srgbClr val="C00000"/>
                              </a:solidFill>
                              <a:latin typeface="Cambria Math" panose="02040503050406030204" pitchFamily="18" charset="0"/>
                            </a:rPr>
                          </m:ctrlPr>
                        </m:fPr>
                        <m:num>
                          <m:r>
                            <a:rPr lang="cs-CZ" i="0">
                              <a:solidFill>
                                <a:srgbClr val="C00000"/>
                              </a:solidFill>
                              <a:latin typeface="Cambria Math" panose="02040503050406030204" pitchFamily="18" charset="0"/>
                            </a:rPr>
                            <m:t>1</m:t>
                          </m:r>
                        </m:num>
                        <m:den>
                          <m:r>
                            <a:rPr lang="cs-CZ" i="0">
                              <a:solidFill>
                                <a:srgbClr val="C00000"/>
                              </a:solidFill>
                              <a:latin typeface="Cambria Math" panose="02040503050406030204" pitchFamily="18" charset="0"/>
                            </a:rPr>
                            <m:t>2</m:t>
                          </m:r>
                        </m:den>
                      </m:f>
                      <m:r>
                        <a:rPr lang="cs-CZ" i="0">
                          <a:solidFill>
                            <a:srgbClr val="C00000"/>
                          </a:solidFill>
                          <a:latin typeface="Cambria Math" panose="02040503050406030204" pitchFamily="18" charset="0"/>
                        </a:rPr>
                        <m:t>⋅7</m:t>
                      </m:r>
                      <m:r>
                        <a:rPr lang="cs-CZ" b="0" i="0" smtClean="0">
                          <a:solidFill>
                            <a:srgbClr val="C00000"/>
                          </a:solidFill>
                          <a:latin typeface="Cambria Math" panose="02040503050406030204" pitchFamily="18" charset="0"/>
                        </a:rPr>
                        <m:t>.</m:t>
                      </m:r>
                      <m:r>
                        <a:rPr lang="cs-CZ" i="0">
                          <a:solidFill>
                            <a:srgbClr val="C00000"/>
                          </a:solidFill>
                          <a:latin typeface="Cambria Math" panose="02040503050406030204" pitchFamily="18" charset="0"/>
                        </a:rPr>
                        <m:t>6⋅</m:t>
                      </m:r>
                      <m:sSup>
                        <m:sSupPr>
                          <m:ctrlPr>
                            <a:rPr lang="cs-CZ" i="1">
                              <a:solidFill>
                                <a:srgbClr val="C00000"/>
                              </a:solidFill>
                              <a:latin typeface="Cambria Math" panose="02040503050406030204" pitchFamily="18" charset="0"/>
                            </a:rPr>
                          </m:ctrlPr>
                        </m:sSupPr>
                        <m:e>
                          <m:r>
                            <a:rPr lang="cs-CZ" i="0">
                              <a:solidFill>
                                <a:srgbClr val="C00000"/>
                              </a:solidFill>
                              <a:latin typeface="Cambria Math" panose="02040503050406030204" pitchFamily="18" charset="0"/>
                            </a:rPr>
                            <m:t>10</m:t>
                          </m:r>
                        </m:e>
                        <m:sup>
                          <m:r>
                            <a:rPr lang="cs-CZ" i="0">
                              <a:solidFill>
                                <a:srgbClr val="C00000"/>
                              </a:solidFill>
                              <a:latin typeface="Cambria Math" panose="02040503050406030204" pitchFamily="18" charset="0"/>
                            </a:rPr>
                            <m:t>15</m:t>
                          </m:r>
                        </m:sup>
                      </m:sSup>
                      <m:r>
                        <m:rPr>
                          <m:nor/>
                        </m:rPr>
                        <a:rPr lang="cs-CZ" i="1">
                          <a:solidFill>
                            <a:srgbClr val="C00000"/>
                          </a:solidFill>
                          <a:latin typeface="Cambria Math" panose="02040503050406030204" pitchFamily="18" charset="0"/>
                        </a:rPr>
                        <m:t>⋅ </m:t>
                      </m:r>
                      <m:sSup>
                        <m:sSupPr>
                          <m:ctrlPr>
                            <a:rPr lang="cs-CZ" i="1">
                              <a:solidFill>
                                <a:srgbClr val="C00000"/>
                              </a:solidFill>
                              <a:latin typeface="Cambria Math" panose="02040503050406030204" pitchFamily="18" charset="0"/>
                            </a:rPr>
                          </m:ctrlPr>
                        </m:sSupPr>
                        <m:e>
                          <m:d>
                            <m:dPr>
                              <m:ctrlPr>
                                <a:rPr lang="cs-CZ" i="1">
                                  <a:solidFill>
                                    <a:srgbClr val="C00000"/>
                                  </a:solidFill>
                                  <a:latin typeface="Cambria Math" panose="02040503050406030204" pitchFamily="18" charset="0"/>
                                </a:rPr>
                              </m:ctrlPr>
                            </m:dPr>
                            <m:e>
                              <m:r>
                                <a:rPr lang="cs-CZ" i="0">
                                  <a:solidFill>
                                    <a:srgbClr val="C00000"/>
                                  </a:solidFill>
                                  <a:latin typeface="Cambria Math" panose="02040503050406030204" pitchFamily="18" charset="0"/>
                                </a:rPr>
                                <m:t>20000</m:t>
                              </m:r>
                            </m:e>
                          </m:d>
                        </m:e>
                        <m:sup>
                          <m:r>
                            <a:rPr lang="cs-CZ" i="0">
                              <a:solidFill>
                                <a:srgbClr val="C00000"/>
                              </a:solidFill>
                              <a:latin typeface="Cambria Math" panose="02040503050406030204" pitchFamily="18" charset="0"/>
                            </a:rPr>
                            <m:t>2</m:t>
                          </m:r>
                        </m:sup>
                      </m:sSup>
                      <m:r>
                        <m:rPr>
                          <m:nor/>
                        </m:rPr>
                        <a:rPr lang="cs-CZ" i="0">
                          <a:solidFill>
                            <a:srgbClr val="C00000"/>
                          </a:solidFill>
                          <a:latin typeface="Cambria Math" panose="02040503050406030204" pitchFamily="18" charset="0"/>
                        </a:rPr>
                        <m:t> </m:t>
                      </m:r>
                      <m:r>
                        <m:rPr>
                          <m:nor/>
                        </m:rPr>
                        <a:rPr lang="cs-CZ" i="0">
                          <a:solidFill>
                            <a:srgbClr val="C00000"/>
                          </a:solidFill>
                          <a:latin typeface="Cambria Math" panose="02040503050406030204" pitchFamily="18" charset="0"/>
                        </a:rPr>
                        <m:t>J</m:t>
                      </m:r>
                      <m:r>
                        <m:rPr>
                          <m:nor/>
                        </m:rPr>
                        <a:rPr lang="cs-CZ" i="0">
                          <a:solidFill>
                            <a:srgbClr val="C00000"/>
                          </a:solidFill>
                          <a:latin typeface="Cambria Math" panose="02040503050406030204" pitchFamily="18" charset="0"/>
                        </a:rPr>
                        <m:t> </m:t>
                      </m:r>
                      <m:r>
                        <m:rPr>
                          <m:nor/>
                        </m:rPr>
                        <a:rPr lang="cs-CZ" i="1">
                          <a:solidFill>
                            <a:srgbClr val="C00000"/>
                          </a:solidFill>
                          <a:latin typeface="Cambria Math" panose="02040503050406030204" pitchFamily="18" charset="0"/>
                        </a:rPr>
                        <m:t>= </m:t>
                      </m:r>
                      <m:r>
                        <a:rPr lang="cs-CZ" i="1">
                          <a:solidFill>
                            <a:srgbClr val="C00000"/>
                          </a:solidFill>
                          <a:latin typeface="Cambria Math" panose="02040503050406030204" pitchFamily="18" charset="0"/>
                        </a:rPr>
                        <m:t>1</m:t>
                      </m:r>
                      <m:r>
                        <a:rPr lang="cs-CZ" b="0" i="1" smtClean="0">
                          <a:solidFill>
                            <a:srgbClr val="C00000"/>
                          </a:solidFill>
                          <a:latin typeface="Cambria Math" panose="02040503050406030204" pitchFamily="18" charset="0"/>
                        </a:rPr>
                        <m:t>.</m:t>
                      </m:r>
                      <m:r>
                        <a:rPr lang="cs-CZ" i="1">
                          <a:solidFill>
                            <a:srgbClr val="C00000"/>
                          </a:solidFill>
                          <a:latin typeface="Cambria Math" panose="02040503050406030204" pitchFamily="18" charset="0"/>
                        </a:rPr>
                        <m:t>5</m:t>
                      </m:r>
                      <m:r>
                        <a:rPr lang="cs-CZ" i="0">
                          <a:solidFill>
                            <a:srgbClr val="C00000"/>
                          </a:solidFill>
                          <a:latin typeface="Cambria Math" panose="02040503050406030204" pitchFamily="18" charset="0"/>
                        </a:rPr>
                        <m:t>⋅</m:t>
                      </m:r>
                      <m:sSup>
                        <m:sSupPr>
                          <m:ctrlPr>
                            <a:rPr lang="cs-CZ" i="1">
                              <a:solidFill>
                                <a:srgbClr val="C00000"/>
                              </a:solidFill>
                              <a:latin typeface="Cambria Math" panose="02040503050406030204" pitchFamily="18" charset="0"/>
                            </a:rPr>
                          </m:ctrlPr>
                        </m:sSupPr>
                        <m:e>
                          <m:r>
                            <a:rPr lang="cs-CZ" i="0">
                              <a:solidFill>
                                <a:srgbClr val="C00000"/>
                              </a:solidFill>
                              <a:latin typeface="Cambria Math" panose="02040503050406030204" pitchFamily="18" charset="0"/>
                            </a:rPr>
                            <m:t>10</m:t>
                          </m:r>
                        </m:e>
                        <m:sup>
                          <m:r>
                            <a:rPr lang="cs-CZ" i="0">
                              <a:solidFill>
                                <a:srgbClr val="C00000"/>
                              </a:solidFill>
                              <a:latin typeface="Cambria Math" panose="02040503050406030204" pitchFamily="18" charset="0"/>
                            </a:rPr>
                            <m:t>24</m:t>
                          </m:r>
                        </m:sup>
                      </m:sSup>
                      <m:r>
                        <m:rPr>
                          <m:nor/>
                        </m:rPr>
                        <a:rPr lang="cs-CZ" i="0">
                          <a:solidFill>
                            <a:srgbClr val="C00000"/>
                          </a:solidFill>
                          <a:latin typeface="Cambria Math" panose="02040503050406030204" pitchFamily="18" charset="0"/>
                        </a:rPr>
                        <m:t> </m:t>
                      </m:r>
                      <m:r>
                        <m:rPr>
                          <m:nor/>
                        </m:rPr>
                        <a:rPr lang="cs-CZ" i="0">
                          <a:solidFill>
                            <a:srgbClr val="C00000"/>
                          </a:solidFill>
                          <a:latin typeface="Cambria Math" panose="02040503050406030204" pitchFamily="18" charset="0"/>
                        </a:rPr>
                        <m:t>J</m:t>
                      </m:r>
                    </m:oMath>
                  </m:oMathPara>
                </a14:m>
                <a:endParaRPr lang="cs-CZ" dirty="0">
                  <a:solidFill>
                    <a:srgbClr val="C00000"/>
                  </a:solidFill>
                </a:endParaRPr>
              </a:p>
            </p:txBody>
          </p:sp>
        </mc:Choice>
        <mc:Fallback>
          <p:sp>
            <p:nvSpPr>
              <p:cNvPr id="14" name="Obdélník 13"/>
              <p:cNvSpPr>
                <a:spLocks noRot="1" noChangeAspect="1" noMove="1" noResize="1" noEditPoints="1" noAdjustHandles="1" noChangeArrowheads="1" noChangeShapeType="1" noTextEdit="1"/>
              </p:cNvSpPr>
              <p:nvPr/>
            </p:nvSpPr>
            <p:spPr>
              <a:xfrm>
                <a:off x="858535" y="4912550"/>
                <a:ext cx="5561907" cy="610936"/>
              </a:xfrm>
              <a:prstGeom prst="rect">
                <a:avLst/>
              </a:prstGeom>
              <a:blipFill>
                <a:blip r:embed="rId6"/>
                <a:stretch>
                  <a:fillRect/>
                </a:stretch>
              </a:blipFill>
            </p:spPr>
            <p:txBody>
              <a:bodyPr/>
              <a:lstStyle/>
              <a:p>
                <a:r>
                  <a:rPr lang="cs-CZ">
                    <a:noFill/>
                  </a:rPr>
                  <a:t> </a:t>
                </a:r>
              </a:p>
            </p:txBody>
          </p:sp>
        </mc:Fallback>
      </mc:AlternateContent>
      <p:sp>
        <p:nvSpPr>
          <p:cNvPr id="17" name="Obdélník 16"/>
          <p:cNvSpPr/>
          <p:nvPr/>
        </p:nvSpPr>
        <p:spPr>
          <a:xfrm>
            <a:off x="6383002" y="3492943"/>
            <a:ext cx="2487972" cy="1754326"/>
          </a:xfrm>
          <a:prstGeom prst="rect">
            <a:avLst/>
          </a:prstGeom>
        </p:spPr>
        <p:txBody>
          <a:bodyPr wrap="square">
            <a:spAutoFit/>
          </a:bodyPr>
          <a:lstStyle/>
          <a:p>
            <a:r>
              <a:rPr lang="en-GB" dirty="0" smtClean="0"/>
              <a:t>thermal energy of </a:t>
            </a:r>
            <a:r>
              <a:rPr lang="en-GB" dirty="0" err="1" smtClean="0"/>
              <a:t>Temel</a:t>
            </a:r>
            <a:r>
              <a:rPr lang="en-GB" dirty="0" err="1" smtClean="0"/>
              <a:t>í</a:t>
            </a:r>
            <a:r>
              <a:rPr lang="en-GB" dirty="0" err="1" smtClean="0"/>
              <a:t>n</a:t>
            </a:r>
            <a:r>
              <a:rPr lang="en-GB" dirty="0" smtClean="0"/>
              <a:t> nuclear power plant at Czech Republic during continuous annual operation</a:t>
            </a:r>
            <a:br>
              <a:rPr lang="en-GB" dirty="0" smtClean="0"/>
            </a:br>
            <a:r>
              <a:rPr lang="en-GB" dirty="0" smtClean="0"/>
              <a:t>(2 · 10</a:t>
            </a:r>
            <a:r>
              <a:rPr lang="en-GB" baseline="30000" dirty="0" smtClean="0"/>
              <a:t>17</a:t>
            </a:r>
            <a:r>
              <a:rPr lang="en-GB" dirty="0" smtClean="0"/>
              <a:t> J)</a:t>
            </a:r>
            <a:endParaRPr lang="en-GB" baseline="30000" dirty="0"/>
          </a:p>
        </p:txBody>
      </p:sp>
      <p:pic>
        <p:nvPicPr>
          <p:cNvPr id="16" name="Obrázek 15"/>
          <p:cNvPicPr>
            <a:picLocks noChangeAspect="1"/>
          </p:cNvPicPr>
          <p:nvPr/>
        </p:nvPicPr>
        <p:blipFill>
          <a:blip r:embed="rId7"/>
          <a:stretch>
            <a:fillRect/>
          </a:stretch>
        </p:blipFill>
        <p:spPr>
          <a:xfrm>
            <a:off x="6498188" y="1629292"/>
            <a:ext cx="3124784" cy="1749879"/>
          </a:xfrm>
          <a:prstGeom prst="rect">
            <a:avLst/>
          </a:prstGeom>
        </p:spPr>
      </p:pic>
      <p:pic>
        <p:nvPicPr>
          <p:cNvPr id="18" name="Obrázek 17"/>
          <p:cNvPicPr>
            <a:picLocks noChangeAspect="1"/>
          </p:cNvPicPr>
          <p:nvPr/>
        </p:nvPicPr>
        <p:blipFill>
          <a:blip r:embed="rId8"/>
          <a:stretch>
            <a:fillRect/>
          </a:stretch>
        </p:blipFill>
        <p:spPr>
          <a:xfrm>
            <a:off x="8870974" y="3482182"/>
            <a:ext cx="3110443" cy="1883486"/>
          </a:xfrm>
          <a:prstGeom prst="rect">
            <a:avLst/>
          </a:prstGeom>
        </p:spPr>
      </p:pic>
      <p:sp>
        <p:nvSpPr>
          <p:cNvPr id="19" name="Obdélník 18"/>
          <p:cNvSpPr/>
          <p:nvPr/>
        </p:nvSpPr>
        <p:spPr>
          <a:xfrm>
            <a:off x="9765907" y="1619761"/>
            <a:ext cx="1903580" cy="1200329"/>
          </a:xfrm>
          <a:prstGeom prst="rect">
            <a:avLst/>
          </a:prstGeom>
        </p:spPr>
        <p:txBody>
          <a:bodyPr wrap="square">
            <a:spAutoFit/>
          </a:bodyPr>
          <a:lstStyle/>
          <a:p>
            <a:r>
              <a:rPr lang="en-GB" dirty="0" smtClean="0"/>
              <a:t>same energy emits by Sun over its entire surface</a:t>
            </a:r>
            <a:br>
              <a:rPr lang="en-GB" dirty="0" smtClean="0"/>
            </a:br>
            <a:r>
              <a:rPr lang="en-GB" dirty="0" smtClean="0"/>
              <a:t>(in 0,004 s) </a:t>
            </a:r>
            <a:endParaRPr lang="en-GB" dirty="0"/>
          </a:p>
        </p:txBody>
      </p:sp>
      <p:sp>
        <p:nvSpPr>
          <p:cNvPr id="20"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5a.3.4 Impact crater</a:t>
            </a:r>
            <a:endParaRPr lang="en-GB" sz="3200" dirty="0">
              <a:solidFill>
                <a:srgbClr val="002060"/>
              </a:solidFill>
            </a:endParaRPr>
          </a:p>
        </p:txBody>
      </p:sp>
    </p:spTree>
    <p:extLst>
      <p:ext uri="{BB962C8B-B14F-4D97-AF65-F5344CB8AC3E}">
        <p14:creationId xmlns:p14="http://schemas.microsoft.com/office/powerpoint/2010/main" val="18706169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14" grpId="0"/>
      <p:bldP spid="17"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73"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5a.3.5 Gravitational force</a:t>
            </a:r>
            <a:endParaRPr lang="en-GB" sz="3200" dirty="0">
              <a:solidFill>
                <a:srgbClr val="002060"/>
              </a:solidFill>
            </a:endParaRPr>
          </a:p>
        </p:txBody>
      </p:sp>
      <p:sp>
        <p:nvSpPr>
          <p:cNvPr id="174" name="Shape 174"/>
          <p:cNvSpPr/>
          <p:nvPr/>
        </p:nvSpPr>
        <p:spPr>
          <a:xfrm>
            <a:off x="261256" y="3433699"/>
            <a:ext cx="11685322"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Material and </a:t>
            </a:r>
            <a:r>
              <a:rPr lang="en-GB" sz="3600" dirty="0" smtClean="0">
                <a:solidFill>
                  <a:srgbClr val="002060"/>
                </a:solidFill>
              </a:rPr>
              <a:t>tool</a:t>
            </a:r>
            <a:r>
              <a:rPr lang="en-GB" sz="3600" dirty="0" smtClean="0">
                <a:solidFill>
                  <a:srgbClr val="002060"/>
                </a:solidFill>
              </a:rPr>
              <a:t>:</a:t>
            </a:r>
            <a:r>
              <a:rPr lang="en-GB" sz="2800" dirty="0" smtClean="0">
                <a:solidFill>
                  <a:srgbClr val="002060"/>
                </a:solidFill>
              </a:rPr>
              <a:t> </a:t>
            </a:r>
            <a:r>
              <a:rPr lang="en-GB" sz="2800" dirty="0" smtClean="0">
                <a:solidFill>
                  <a:srgbClr val="002060"/>
                </a:solidFill>
              </a:rPr>
              <a:t>C</a:t>
            </a:r>
            <a:r>
              <a:rPr lang="en-GB" sz="2800" dirty="0" smtClean="0">
                <a:solidFill>
                  <a:srgbClr val="002060"/>
                </a:solidFill>
              </a:rPr>
              <a:t>alculator, spreadsheet</a:t>
            </a:r>
            <a:endParaRPr lang="en-GB" sz="2800" dirty="0">
              <a:solidFill>
                <a:srgbClr val="002060"/>
              </a:solidFill>
            </a:endParaRPr>
          </a:p>
        </p:txBody>
      </p:sp>
      <p:sp>
        <p:nvSpPr>
          <p:cNvPr id="175" name="Shape 175"/>
          <p:cNvSpPr/>
          <p:nvPr/>
        </p:nvSpPr>
        <p:spPr>
          <a:xfrm>
            <a:off x="261256" y="4188165"/>
            <a:ext cx="11685322"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Procedure: </a:t>
            </a:r>
            <a:r>
              <a:rPr lang="en-GB" sz="2800" dirty="0" smtClean="0">
                <a:solidFill>
                  <a:srgbClr val="002060"/>
                </a:solidFill>
              </a:rPr>
              <a:t>Pupils</a:t>
            </a:r>
            <a:r>
              <a:rPr lang="en-GB" sz="2800" dirty="0" smtClean="0">
                <a:solidFill>
                  <a:srgbClr val="002060"/>
                </a:solidFill>
              </a:rPr>
              <a:t> will practice calculations of gravitational force, sphere volume and unit conversions.</a:t>
            </a:r>
            <a:endParaRPr lang="en-GB" sz="2800" dirty="0">
              <a:solidFill>
                <a:srgbClr val="002060"/>
              </a:solidFill>
            </a:endParaRPr>
          </a:p>
        </p:txBody>
      </p:sp>
      <p:sp>
        <p:nvSpPr>
          <p:cNvPr id="176" name="Shape 176"/>
          <p:cNvSpPr/>
          <p:nvPr/>
        </p:nvSpPr>
        <p:spPr>
          <a:xfrm>
            <a:off x="261256" y="1807994"/>
            <a:ext cx="11685322" cy="15081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lang="en-GB" sz="3600" dirty="0" smtClean="0">
                <a:solidFill>
                  <a:srgbClr val="002060"/>
                </a:solidFill>
              </a:rPr>
              <a:t>Methodical part: </a:t>
            </a:r>
            <a:r>
              <a:rPr lang="en-GB" sz="2800" dirty="0" smtClean="0">
                <a:solidFill>
                  <a:srgbClr val="002060"/>
                </a:solidFill>
              </a:rPr>
              <a:t>The activity is focused on the calculation (estimation) of the gravitational force acting between two bodies of different masses and different distances.</a:t>
            </a:r>
            <a:endParaRPr lang="en-GB" sz="2800" dirty="0">
              <a:solidFill>
                <a:srgbClr val="002060"/>
              </a:solidFill>
            </a:endParaRPr>
          </a:p>
        </p:txBody>
      </p:sp>
    </p:spTree>
    <p:extLst>
      <p:ext uri="{BB962C8B-B14F-4D97-AF65-F5344CB8AC3E}">
        <p14:creationId xmlns:p14="http://schemas.microsoft.com/office/powerpoint/2010/main" val="1766642128"/>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jpg">
            <a:extLst>
              <a:ext uri="{FF2B5EF4-FFF2-40B4-BE49-F238E27FC236}">
                <a16:creationId xmlns:a16="http://schemas.microsoft.com/office/drawing/2014/main" id="{E7D86E1B-B265-46BD-8359-07F1416579F2}"/>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10" name="image1.png">
            <a:extLst>
              <a:ext uri="{FF2B5EF4-FFF2-40B4-BE49-F238E27FC236}">
                <a16:creationId xmlns:a16="http://schemas.microsoft.com/office/drawing/2014/main" id="{EBE6FDF3-417E-4E68-AFF9-71A856D62A4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70" name="Shape 170"/>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3" name="TextovéPole 2"/>
          <p:cNvSpPr txBox="1"/>
          <p:nvPr/>
        </p:nvSpPr>
        <p:spPr>
          <a:xfrm>
            <a:off x="270984" y="1622046"/>
            <a:ext cx="8281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a:t>
            </a:r>
            <a:r>
              <a:rPr kumimoji="0" lang="cs-CZ" sz="1800" b="0" i="0" u="none" strike="noStrike" cap="none" spc="0" normalizeH="0" dirty="0" smtClean="0">
                <a:ln>
                  <a:noFill/>
                </a:ln>
                <a:solidFill>
                  <a:srgbClr val="000000"/>
                </a:solidFill>
                <a:effectLst/>
                <a:uFillTx/>
                <a:latin typeface="Calibri"/>
                <a:ea typeface="Calibri"/>
                <a:cs typeface="Calibri"/>
                <a:sym typeface="Calibri"/>
              </a:rPr>
              <a:t>0.2 </a:t>
            </a:r>
            <a:r>
              <a:rPr kumimoji="0" lang="cs-CZ" sz="1800" b="0" i="0" u="none" strike="noStrike" cap="none" spc="0" normalizeH="0" dirty="0">
                <a:ln>
                  <a:noFill/>
                </a:ln>
                <a:solidFill>
                  <a:srgbClr val="000000"/>
                </a:solidFill>
                <a:effectLst/>
                <a:uFillTx/>
                <a:latin typeface="Calibri"/>
                <a:ea typeface="Calibri"/>
                <a:cs typeface="Calibri"/>
                <a:sym typeface="Calibri"/>
              </a:rPr>
              <a:t>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TextovéPole 11"/>
          <p:cNvSpPr txBox="1"/>
          <p:nvPr/>
        </p:nvSpPr>
        <p:spPr>
          <a:xfrm>
            <a:off x="2756940" y="1622046"/>
            <a:ext cx="8281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a:t>
            </a:r>
            <a:r>
              <a:rPr kumimoji="0" lang="cs-CZ" sz="1800" b="0" i="0" u="none" strike="noStrike" cap="none" spc="0" normalizeH="0" dirty="0" smtClean="0">
                <a:ln>
                  <a:noFill/>
                </a:ln>
                <a:solidFill>
                  <a:srgbClr val="000000"/>
                </a:solidFill>
                <a:effectLst/>
                <a:uFillTx/>
                <a:latin typeface="Calibri"/>
                <a:ea typeface="Calibri"/>
                <a:cs typeface="Calibri"/>
                <a:sym typeface="Calibri"/>
              </a:rPr>
              <a:t>0.2 </a:t>
            </a:r>
            <a:r>
              <a:rPr kumimoji="0" lang="cs-CZ" sz="1800" b="0" i="0" u="none" strike="noStrike" cap="none" spc="0" normalizeH="0" dirty="0">
                <a:ln>
                  <a:noFill/>
                </a:ln>
                <a:solidFill>
                  <a:srgbClr val="000000"/>
                </a:solidFill>
                <a:effectLst/>
                <a:uFillTx/>
                <a:latin typeface="Calibri"/>
                <a:ea typeface="Calibri"/>
                <a:cs typeface="Calibri"/>
                <a:sym typeface="Calibri"/>
              </a:rPr>
              <a:t>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5" name="Přímá spojnice 4"/>
          <p:cNvCxnSpPr/>
          <p:nvPr/>
        </p:nvCxnSpPr>
        <p:spPr>
          <a:xfrm>
            <a:off x="682876"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15" name="Přímá spojnice 14"/>
          <p:cNvCxnSpPr/>
          <p:nvPr/>
        </p:nvCxnSpPr>
        <p:spPr>
          <a:xfrm>
            <a:off x="3163429"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pic>
        <p:nvPicPr>
          <p:cNvPr id="2" name="Obrázek 1"/>
          <p:cNvPicPr>
            <a:picLocks noChangeAspect="1"/>
          </p:cNvPicPr>
          <p:nvPr/>
        </p:nvPicPr>
        <p:blipFill>
          <a:blip r:embed="rId4">
            <a:clrChange>
              <a:clrFrom>
                <a:srgbClr val="F7F7F7"/>
              </a:clrFrom>
              <a:clrTo>
                <a:srgbClr val="F7F7F7">
                  <a:alpha val="0"/>
                </a:srgbClr>
              </a:clrTo>
            </a:clrChange>
          </a:blip>
          <a:stretch>
            <a:fillRect/>
          </a:stretch>
        </p:blipFill>
        <p:spPr>
          <a:xfrm>
            <a:off x="261256" y="1923027"/>
            <a:ext cx="843241" cy="886340"/>
          </a:xfrm>
          <a:prstGeom prst="rect">
            <a:avLst/>
          </a:prstGeom>
        </p:spPr>
      </p:pic>
      <p:pic>
        <p:nvPicPr>
          <p:cNvPr id="11" name="Obrázek 10"/>
          <p:cNvPicPr>
            <a:picLocks noChangeAspect="1"/>
          </p:cNvPicPr>
          <p:nvPr/>
        </p:nvPicPr>
        <p:blipFill>
          <a:blip r:embed="rId4">
            <a:clrChange>
              <a:clrFrom>
                <a:srgbClr val="F7F7F7"/>
              </a:clrFrom>
              <a:clrTo>
                <a:srgbClr val="F7F7F7">
                  <a:alpha val="0"/>
                </a:srgbClr>
              </a:clrTo>
            </a:clrChange>
          </a:blip>
          <a:stretch>
            <a:fillRect/>
          </a:stretch>
        </p:blipFill>
        <p:spPr>
          <a:xfrm>
            <a:off x="2741809" y="1923027"/>
            <a:ext cx="843241" cy="886340"/>
          </a:xfrm>
          <a:prstGeom prst="rect">
            <a:avLst/>
          </a:prstGeom>
        </p:spPr>
      </p:pic>
      <p:cxnSp>
        <p:nvCxnSpPr>
          <p:cNvPr id="7" name="Přímá spojnice se šipkou 6"/>
          <p:cNvCxnSpPr/>
          <p:nvPr/>
        </p:nvCxnSpPr>
        <p:spPr>
          <a:xfrm>
            <a:off x="682876" y="3015574"/>
            <a:ext cx="2480553" cy="0"/>
          </a:xfrm>
          <a:prstGeom prst="straightConnector1">
            <a:avLst/>
          </a:prstGeom>
          <a:noFill/>
          <a:ln w="12700" cap="flat">
            <a:solidFill>
              <a:srgbClr val="5B9BD5"/>
            </a:solidFill>
            <a:prstDash val="solid"/>
            <a:miter lim="800000"/>
            <a:headEnd type="triangle" w="med" len="med"/>
            <a:tailEnd type="triangle" w="med" len="med"/>
          </a:ln>
          <a:effectLst/>
        </p:spPr>
        <p:style>
          <a:lnRef idx="0">
            <a:scrgbClr r="0" g="0" b="0"/>
          </a:lnRef>
          <a:fillRef idx="0">
            <a:scrgbClr r="0" g="0" b="0"/>
          </a:fillRef>
          <a:effectRef idx="0">
            <a:scrgbClr r="0" g="0" b="0"/>
          </a:effectRef>
          <a:fontRef idx="none"/>
        </p:style>
      </p:cxnSp>
      <p:sp>
        <p:nvSpPr>
          <p:cNvPr id="18" name="TextovéPole 17"/>
          <p:cNvSpPr txBox="1"/>
          <p:nvPr/>
        </p:nvSpPr>
        <p:spPr>
          <a:xfrm>
            <a:off x="1716875" y="2611922"/>
            <a:ext cx="44659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dirty="0">
                <a:ln>
                  <a:noFill/>
                </a:ln>
                <a:solidFill>
                  <a:srgbClr val="000000"/>
                </a:solidFill>
                <a:effectLst/>
                <a:uFillTx/>
                <a:latin typeface="Calibri"/>
                <a:ea typeface="Calibri"/>
                <a:cs typeface="Calibri"/>
                <a:sym typeface="Calibri"/>
              </a:rPr>
              <a:t>1 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TextovéPole 7"/>
          <p:cNvSpPr txBox="1"/>
          <p:nvPr/>
        </p:nvSpPr>
        <p:spPr>
          <a:xfrm>
            <a:off x="1146874" y="1896601"/>
            <a:ext cx="156228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l-GR" sz="1800" b="0" i="0" u="none" strike="noStrike" cap="none" spc="0" normalizeH="0" baseline="0" dirty="0">
                <a:ln>
                  <a:noFill/>
                </a:ln>
                <a:solidFill>
                  <a:srgbClr val="000000"/>
                </a:solidFill>
                <a:effectLst/>
                <a:uFillTx/>
                <a:latin typeface="Calibri"/>
                <a:ea typeface="Calibri"/>
                <a:cs typeface="Calibri"/>
                <a:sym typeface="Calibri"/>
              </a:rPr>
              <a:t>ρ</a:t>
            </a:r>
            <a:r>
              <a:rPr kumimoji="0" lang="cs-CZ" sz="1800" b="0" i="0" u="none" strike="noStrike" cap="none" spc="0" normalizeH="0" baseline="0" dirty="0">
                <a:ln>
                  <a:noFill/>
                </a:ln>
                <a:solidFill>
                  <a:srgbClr val="000000"/>
                </a:solidFill>
                <a:effectLst/>
                <a:uFillTx/>
                <a:latin typeface="Calibri"/>
                <a:ea typeface="Calibri"/>
                <a:cs typeface="Calibri"/>
                <a:sym typeface="Calibri"/>
              </a:rPr>
              <a:t> =</a:t>
            </a:r>
            <a:r>
              <a:rPr kumimoji="0" lang="cs-CZ" sz="1800" b="0" i="0" u="none" strike="noStrike" cap="none" spc="0" normalizeH="0" dirty="0">
                <a:ln>
                  <a:noFill/>
                </a:ln>
                <a:solidFill>
                  <a:srgbClr val="000000"/>
                </a:solidFill>
                <a:effectLst/>
                <a:uFillTx/>
                <a:latin typeface="Calibri"/>
                <a:ea typeface="Calibri"/>
                <a:cs typeface="Calibri"/>
                <a:sym typeface="Calibri"/>
              </a:rPr>
              <a:t> 1300 </a:t>
            </a:r>
            <a:r>
              <a:rPr kumimoji="0" lang="cs-CZ" sz="1800" b="0" i="0" u="none" strike="noStrike" cap="none" spc="0" normalizeH="0" dirty="0" err="1">
                <a:ln>
                  <a:noFill/>
                </a:ln>
                <a:solidFill>
                  <a:srgbClr val="000000"/>
                </a:solidFill>
                <a:effectLst/>
                <a:uFillTx/>
                <a:latin typeface="Calibri"/>
                <a:ea typeface="Calibri"/>
                <a:cs typeface="Calibri"/>
                <a:sym typeface="Calibri"/>
              </a:rPr>
              <a:t>kg∙m</a:t>
            </a:r>
            <a:r>
              <a:rPr kumimoji="0" lang="cs-CZ" sz="1800" b="0" i="0" u="none" strike="noStrike" cap="none" spc="0" normalizeH="0" baseline="30000" dirty="0">
                <a:ln>
                  <a:noFill/>
                </a:ln>
                <a:solidFill>
                  <a:srgbClr val="000000"/>
                </a:solidFill>
                <a:effectLst/>
                <a:uFillTx/>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13" name="Obdélník 12"/>
              <p:cNvSpPr/>
              <p:nvPr/>
            </p:nvSpPr>
            <p:spPr>
              <a:xfrm>
                <a:off x="1153230" y="3232862"/>
                <a:ext cx="1539844"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rPr>
                            <m:t>𝐹</m:t>
                          </m:r>
                        </m:e>
                        <m:sub>
                          <m:r>
                            <a:rPr lang="cs-CZ" i="1">
                              <a:latin typeface="Cambria Math" panose="02040503050406030204" pitchFamily="18" charset="0"/>
                            </a:rPr>
                            <m:t>𝑔</m:t>
                          </m:r>
                        </m:sub>
                      </m:sSub>
                      <m:r>
                        <a:rPr lang="cs-CZ" i="0">
                          <a:latin typeface="Cambria Math" panose="02040503050406030204" pitchFamily="18" charset="0"/>
                        </a:rPr>
                        <m:t>=</m:t>
                      </m:r>
                      <m:r>
                        <a:rPr lang="cs-CZ" i="1">
                          <a:latin typeface="Cambria Math" panose="02040503050406030204" pitchFamily="18" charset="0"/>
                        </a:rPr>
                        <m:t>𝐺</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1</m:t>
                              </m:r>
                            </m:sub>
                          </m:sSub>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2</m:t>
                              </m:r>
                            </m:sub>
                          </m:sSub>
                        </m:num>
                        <m:den>
                          <m:sSup>
                            <m:sSupPr>
                              <m:ctrlPr>
                                <a:rPr lang="cs-CZ" i="1">
                                  <a:latin typeface="Cambria Math" panose="02040503050406030204" pitchFamily="18" charset="0"/>
                                </a:rPr>
                              </m:ctrlPr>
                            </m:sSupPr>
                            <m:e>
                              <m:r>
                                <a:rPr lang="cs-CZ" i="1">
                                  <a:latin typeface="Cambria Math" panose="02040503050406030204" pitchFamily="18" charset="0"/>
                                </a:rPr>
                                <m:t>𝑟</m:t>
                              </m:r>
                            </m:e>
                            <m:sup>
                              <m:r>
                                <a:rPr lang="cs-CZ" i="0">
                                  <a:latin typeface="Cambria Math" panose="02040503050406030204" pitchFamily="18" charset="0"/>
                                </a:rPr>
                                <m:t>2</m:t>
                              </m:r>
                            </m:sup>
                          </m:sSup>
                        </m:den>
                      </m:f>
                    </m:oMath>
                  </m:oMathPara>
                </a14:m>
                <a:endParaRPr lang="cs-CZ" dirty="0"/>
              </a:p>
            </p:txBody>
          </p:sp>
        </mc:Choice>
        <mc:Fallback xmlns="">
          <p:sp>
            <p:nvSpPr>
              <p:cNvPr id="13" name="Obdélník 12"/>
              <p:cNvSpPr>
                <a:spLocks noRot="1" noChangeAspect="1" noMove="1" noResize="1" noEditPoints="1" noAdjustHandles="1" noChangeArrowheads="1" noChangeShapeType="1" noTextEdit="1"/>
              </p:cNvSpPr>
              <p:nvPr/>
            </p:nvSpPr>
            <p:spPr>
              <a:xfrm>
                <a:off x="1153230" y="3232862"/>
                <a:ext cx="1539844" cy="564898"/>
              </a:xfrm>
              <a:prstGeom prst="rect">
                <a:avLst/>
              </a:prstGeom>
              <a:blipFill>
                <a:blip r:embed="rId5"/>
                <a:stretch>
                  <a:fillRect/>
                </a:stretch>
              </a:blipFill>
            </p:spPr>
            <p:txBody>
              <a:bodyPr/>
              <a:lstStyle/>
              <a:p>
                <a:r>
                  <a:rPr lang="cs-CZ">
                    <a:noFill/>
                  </a:rPr>
                  <a:t> </a:t>
                </a:r>
              </a:p>
            </p:txBody>
          </p:sp>
        </mc:Fallback>
      </mc:AlternateContent>
      <p:sp>
        <p:nvSpPr>
          <p:cNvPr id="14" name="TextovéPole 13"/>
          <p:cNvSpPr txBox="1"/>
          <p:nvPr/>
        </p:nvSpPr>
        <p:spPr>
          <a:xfrm>
            <a:off x="243715" y="3877661"/>
            <a:ext cx="339291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grains volume over sphere volume,</a:t>
            </a:r>
          </a:p>
          <a:p>
            <a:pPr marL="0" marR="0" indent="0" algn="ctr" defTabSz="914400" rtl="0" fontAlgn="auto" latinLnBrk="1" hangingPunct="0">
              <a:lnSpc>
                <a:spcPct val="100000"/>
              </a:lnSpc>
              <a:spcBef>
                <a:spcPts val="0"/>
              </a:spcBef>
              <a:spcAft>
                <a:spcPts val="0"/>
              </a:spcAft>
              <a:buClrTx/>
              <a:buSzTx/>
              <a:buFontTx/>
              <a:buNone/>
              <a:tabLst/>
            </a:pPr>
            <a:r>
              <a:rPr lang="en-GB" dirty="0" smtClean="0">
                <a:solidFill>
                  <a:srgbClr val="000000"/>
                </a:solidFill>
              </a:rPr>
              <a:t>weight from density knowledge</a:t>
            </a:r>
            <a:endParaRPr kumimoji="0" lang="en-GB" sz="1800" b="0" i="0" u="none" strike="noStrike" cap="none" spc="0" normalizeH="0" baseline="0" dirty="0">
              <a:ln>
                <a:noFill/>
              </a:ln>
              <a:solidFill>
                <a:srgbClr val="000000"/>
              </a:solidFill>
              <a:effectLst/>
              <a:uFillTx/>
              <a:sym typeface="Calibri"/>
            </a:endParaRPr>
          </a:p>
        </p:txBody>
      </p:sp>
      <p:sp>
        <p:nvSpPr>
          <p:cNvPr id="22" name="TextovéPole 21"/>
          <p:cNvSpPr txBox="1"/>
          <p:nvPr/>
        </p:nvSpPr>
        <p:spPr>
          <a:xfrm>
            <a:off x="1167847" y="4625179"/>
            <a:ext cx="154465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cs-CZ" i="1" dirty="0" err="1">
                <a:solidFill>
                  <a:srgbClr val="C00000"/>
                </a:solidFill>
              </a:rPr>
              <a:t>F</a:t>
            </a:r>
            <a:r>
              <a:rPr lang="cs-CZ" i="1" baseline="-25000" dirty="0" err="1">
                <a:solidFill>
                  <a:srgbClr val="C00000"/>
                </a:solidFill>
              </a:rPr>
              <a:t>g</a:t>
            </a:r>
            <a:r>
              <a:rPr lang="cs-CZ" dirty="0">
                <a:solidFill>
                  <a:srgbClr val="C00000"/>
                </a:solidFill>
              </a:rPr>
              <a:t> = </a:t>
            </a:r>
            <a:r>
              <a:rPr lang="cs-CZ" dirty="0" smtClean="0">
                <a:solidFill>
                  <a:srgbClr val="C00000"/>
                </a:solidFill>
              </a:rPr>
              <a:t>2.0 </a:t>
            </a:r>
            <a:r>
              <a:rPr lang="cs-CZ" dirty="0">
                <a:solidFill>
                  <a:srgbClr val="C00000"/>
                </a:solidFill>
              </a:rPr>
              <a:t>∙ 10</a:t>
            </a:r>
            <a:r>
              <a:rPr lang="cs-CZ" baseline="30000" dirty="0">
                <a:solidFill>
                  <a:srgbClr val="C00000"/>
                </a:solidFill>
              </a:rPr>
              <a:t>−9</a:t>
            </a:r>
            <a:r>
              <a:rPr lang="cs-CZ" dirty="0">
                <a:solidFill>
                  <a:srgbClr val="C00000"/>
                </a:solidFill>
              </a:rPr>
              <a:t> N</a:t>
            </a:r>
            <a:endParaRPr kumimoji="0" lang="cs-CZ" sz="1800" b="0" i="0" u="none" strike="noStrike" cap="none" spc="0" normalizeH="0" baseline="0" dirty="0">
              <a:ln>
                <a:noFill/>
              </a:ln>
              <a:solidFill>
                <a:srgbClr val="C00000"/>
              </a:solidFill>
              <a:effectLst/>
              <a:uFillTx/>
              <a:sym typeface="Calibri"/>
            </a:endParaRPr>
          </a:p>
        </p:txBody>
      </p:sp>
      <p:sp>
        <p:nvSpPr>
          <p:cNvPr id="23" name="TextovéPole 22"/>
          <p:cNvSpPr txBox="1"/>
          <p:nvPr/>
        </p:nvSpPr>
        <p:spPr>
          <a:xfrm>
            <a:off x="4806672" y="1622046"/>
            <a:ext cx="77040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20 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4" name="TextovéPole 23"/>
          <p:cNvSpPr txBox="1"/>
          <p:nvPr/>
        </p:nvSpPr>
        <p:spPr>
          <a:xfrm>
            <a:off x="7292628" y="1622046"/>
            <a:ext cx="77040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20 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25" name="Přímá spojnice 24"/>
          <p:cNvCxnSpPr/>
          <p:nvPr/>
        </p:nvCxnSpPr>
        <p:spPr>
          <a:xfrm>
            <a:off x="5189710"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26" name="Přímá spojnice 25"/>
          <p:cNvCxnSpPr/>
          <p:nvPr/>
        </p:nvCxnSpPr>
        <p:spPr>
          <a:xfrm>
            <a:off x="7670263"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pic>
        <p:nvPicPr>
          <p:cNvPr id="27" name="Obrázek 26"/>
          <p:cNvPicPr>
            <a:picLocks noChangeAspect="1"/>
          </p:cNvPicPr>
          <p:nvPr/>
        </p:nvPicPr>
        <p:blipFill>
          <a:blip r:embed="rId4">
            <a:clrChange>
              <a:clrFrom>
                <a:srgbClr val="F7F7F7"/>
              </a:clrFrom>
              <a:clrTo>
                <a:srgbClr val="F7F7F7">
                  <a:alpha val="0"/>
                </a:srgbClr>
              </a:clrTo>
            </a:clrChange>
          </a:blip>
          <a:stretch>
            <a:fillRect/>
          </a:stretch>
        </p:blipFill>
        <p:spPr>
          <a:xfrm>
            <a:off x="4768090" y="1923027"/>
            <a:ext cx="843241" cy="886340"/>
          </a:xfrm>
          <a:prstGeom prst="rect">
            <a:avLst/>
          </a:prstGeom>
        </p:spPr>
      </p:pic>
      <p:pic>
        <p:nvPicPr>
          <p:cNvPr id="28" name="Obrázek 27"/>
          <p:cNvPicPr>
            <a:picLocks noChangeAspect="1"/>
          </p:cNvPicPr>
          <p:nvPr/>
        </p:nvPicPr>
        <p:blipFill>
          <a:blip r:embed="rId4">
            <a:clrChange>
              <a:clrFrom>
                <a:srgbClr val="F7F7F7"/>
              </a:clrFrom>
              <a:clrTo>
                <a:srgbClr val="F7F7F7">
                  <a:alpha val="0"/>
                </a:srgbClr>
              </a:clrTo>
            </a:clrChange>
          </a:blip>
          <a:stretch>
            <a:fillRect/>
          </a:stretch>
        </p:blipFill>
        <p:spPr>
          <a:xfrm>
            <a:off x="7248643" y="1923027"/>
            <a:ext cx="843241" cy="886340"/>
          </a:xfrm>
          <a:prstGeom prst="rect">
            <a:avLst/>
          </a:prstGeom>
        </p:spPr>
      </p:pic>
      <p:cxnSp>
        <p:nvCxnSpPr>
          <p:cNvPr id="29" name="Přímá spojnice se šipkou 28"/>
          <p:cNvCxnSpPr/>
          <p:nvPr/>
        </p:nvCxnSpPr>
        <p:spPr>
          <a:xfrm>
            <a:off x="5189710" y="3015574"/>
            <a:ext cx="2480553" cy="0"/>
          </a:xfrm>
          <a:prstGeom prst="straightConnector1">
            <a:avLst/>
          </a:prstGeom>
          <a:noFill/>
          <a:ln w="12700" cap="flat">
            <a:solidFill>
              <a:srgbClr val="5B9BD5"/>
            </a:solidFill>
            <a:prstDash val="solid"/>
            <a:miter lim="800000"/>
            <a:headEnd type="triangle" w="med" len="med"/>
            <a:tailEnd type="triangle" w="med" len="med"/>
          </a:ln>
          <a:effectLst/>
        </p:spPr>
        <p:style>
          <a:lnRef idx="0">
            <a:scrgbClr r="0" g="0" b="0"/>
          </a:lnRef>
          <a:fillRef idx="0">
            <a:scrgbClr r="0" g="0" b="0"/>
          </a:fillRef>
          <a:effectRef idx="0">
            <a:scrgbClr r="0" g="0" b="0"/>
          </a:effectRef>
          <a:fontRef idx="none"/>
        </p:style>
      </p:cxnSp>
      <p:sp>
        <p:nvSpPr>
          <p:cNvPr id="30" name="TextovéPole 29"/>
          <p:cNvSpPr txBox="1"/>
          <p:nvPr/>
        </p:nvSpPr>
        <p:spPr>
          <a:xfrm>
            <a:off x="6171611" y="2611922"/>
            <a:ext cx="55079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dirty="0">
                <a:ln>
                  <a:noFill/>
                </a:ln>
                <a:solidFill>
                  <a:srgbClr val="000000"/>
                </a:solidFill>
                <a:effectLst/>
                <a:uFillTx/>
                <a:latin typeface="Calibri"/>
                <a:ea typeface="Calibri"/>
                <a:cs typeface="Calibri"/>
                <a:sym typeface="Calibri"/>
              </a:rPr>
              <a:t>1 km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1" name="TextovéPole 30"/>
          <p:cNvSpPr txBox="1"/>
          <p:nvPr/>
        </p:nvSpPr>
        <p:spPr>
          <a:xfrm>
            <a:off x="5653708" y="1896601"/>
            <a:ext cx="156228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l-GR" sz="1800" b="0" i="0" u="none" strike="noStrike" cap="none" spc="0" normalizeH="0" baseline="0" dirty="0">
                <a:ln>
                  <a:noFill/>
                </a:ln>
                <a:solidFill>
                  <a:srgbClr val="000000"/>
                </a:solidFill>
                <a:effectLst/>
                <a:uFillTx/>
                <a:latin typeface="Calibri"/>
                <a:ea typeface="Calibri"/>
                <a:cs typeface="Calibri"/>
                <a:sym typeface="Calibri"/>
              </a:rPr>
              <a:t>ρ</a:t>
            </a:r>
            <a:r>
              <a:rPr kumimoji="0" lang="cs-CZ" sz="1800" b="0" i="0" u="none" strike="noStrike" cap="none" spc="0" normalizeH="0" baseline="0" dirty="0">
                <a:ln>
                  <a:noFill/>
                </a:ln>
                <a:solidFill>
                  <a:srgbClr val="000000"/>
                </a:solidFill>
                <a:effectLst/>
                <a:uFillTx/>
                <a:latin typeface="Calibri"/>
                <a:ea typeface="Calibri"/>
                <a:cs typeface="Calibri"/>
                <a:sym typeface="Calibri"/>
              </a:rPr>
              <a:t> =</a:t>
            </a:r>
            <a:r>
              <a:rPr kumimoji="0" lang="cs-CZ" sz="1800" b="0" i="0" u="none" strike="noStrike" cap="none" spc="0" normalizeH="0" dirty="0">
                <a:ln>
                  <a:noFill/>
                </a:ln>
                <a:solidFill>
                  <a:srgbClr val="000000"/>
                </a:solidFill>
                <a:effectLst/>
                <a:uFillTx/>
                <a:latin typeface="Calibri"/>
                <a:ea typeface="Calibri"/>
                <a:cs typeface="Calibri"/>
                <a:sym typeface="Calibri"/>
              </a:rPr>
              <a:t> 1300 </a:t>
            </a:r>
            <a:r>
              <a:rPr kumimoji="0" lang="cs-CZ" sz="1800" b="0" i="0" u="none" strike="noStrike" cap="none" spc="0" normalizeH="0" dirty="0" err="1">
                <a:ln>
                  <a:noFill/>
                </a:ln>
                <a:solidFill>
                  <a:srgbClr val="000000"/>
                </a:solidFill>
                <a:effectLst/>
                <a:uFillTx/>
                <a:latin typeface="Calibri"/>
                <a:ea typeface="Calibri"/>
                <a:cs typeface="Calibri"/>
                <a:sym typeface="Calibri"/>
              </a:rPr>
              <a:t>kg∙m</a:t>
            </a:r>
            <a:r>
              <a:rPr kumimoji="0" lang="cs-CZ" sz="1800" b="0" i="0" u="none" strike="noStrike" cap="none" spc="0" normalizeH="0" baseline="30000" dirty="0">
                <a:ln>
                  <a:noFill/>
                </a:ln>
                <a:solidFill>
                  <a:srgbClr val="000000"/>
                </a:solidFill>
                <a:effectLst/>
                <a:uFillTx/>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2" name="Obdélník 31"/>
              <p:cNvSpPr/>
              <p:nvPr/>
            </p:nvSpPr>
            <p:spPr>
              <a:xfrm>
                <a:off x="5660064" y="3232862"/>
                <a:ext cx="1539844"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rPr>
                            <m:t>𝐹</m:t>
                          </m:r>
                        </m:e>
                        <m:sub>
                          <m:r>
                            <a:rPr lang="cs-CZ" i="1">
                              <a:latin typeface="Cambria Math" panose="02040503050406030204" pitchFamily="18" charset="0"/>
                            </a:rPr>
                            <m:t>𝑔</m:t>
                          </m:r>
                        </m:sub>
                      </m:sSub>
                      <m:r>
                        <a:rPr lang="cs-CZ" i="0">
                          <a:latin typeface="Cambria Math" panose="02040503050406030204" pitchFamily="18" charset="0"/>
                        </a:rPr>
                        <m:t>=</m:t>
                      </m:r>
                      <m:r>
                        <a:rPr lang="cs-CZ" i="1">
                          <a:latin typeface="Cambria Math" panose="02040503050406030204" pitchFamily="18" charset="0"/>
                        </a:rPr>
                        <m:t>𝐺</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1</m:t>
                              </m:r>
                            </m:sub>
                          </m:sSub>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2</m:t>
                              </m:r>
                            </m:sub>
                          </m:sSub>
                        </m:num>
                        <m:den>
                          <m:sSup>
                            <m:sSupPr>
                              <m:ctrlPr>
                                <a:rPr lang="cs-CZ" i="1">
                                  <a:latin typeface="Cambria Math" panose="02040503050406030204" pitchFamily="18" charset="0"/>
                                </a:rPr>
                              </m:ctrlPr>
                            </m:sSupPr>
                            <m:e>
                              <m:r>
                                <a:rPr lang="cs-CZ" i="1">
                                  <a:latin typeface="Cambria Math" panose="02040503050406030204" pitchFamily="18" charset="0"/>
                                </a:rPr>
                                <m:t>𝑟</m:t>
                              </m:r>
                            </m:e>
                            <m:sup>
                              <m:r>
                                <a:rPr lang="cs-CZ" i="0">
                                  <a:latin typeface="Cambria Math" panose="02040503050406030204" pitchFamily="18" charset="0"/>
                                </a:rPr>
                                <m:t>2</m:t>
                              </m:r>
                            </m:sup>
                          </m:sSup>
                        </m:den>
                      </m:f>
                    </m:oMath>
                  </m:oMathPara>
                </a14:m>
                <a:endParaRPr lang="cs-CZ" dirty="0"/>
              </a:p>
            </p:txBody>
          </p:sp>
        </mc:Choice>
        <mc:Fallback xmlns="">
          <p:sp>
            <p:nvSpPr>
              <p:cNvPr id="32" name="Obdélník 31"/>
              <p:cNvSpPr>
                <a:spLocks noRot="1" noChangeAspect="1" noMove="1" noResize="1" noEditPoints="1" noAdjustHandles="1" noChangeArrowheads="1" noChangeShapeType="1" noTextEdit="1"/>
              </p:cNvSpPr>
              <p:nvPr/>
            </p:nvSpPr>
            <p:spPr>
              <a:xfrm>
                <a:off x="5660064" y="3232862"/>
                <a:ext cx="1539844" cy="564898"/>
              </a:xfrm>
              <a:prstGeom prst="rect">
                <a:avLst/>
              </a:prstGeom>
              <a:blipFill>
                <a:blip r:embed="rId6"/>
                <a:stretch>
                  <a:fillRect/>
                </a:stretch>
              </a:blipFill>
            </p:spPr>
            <p:txBody>
              <a:bodyPr/>
              <a:lstStyle/>
              <a:p>
                <a:r>
                  <a:rPr lang="cs-CZ">
                    <a:noFill/>
                  </a:rPr>
                  <a:t> </a:t>
                </a:r>
              </a:p>
            </p:txBody>
          </p:sp>
        </mc:Fallback>
      </mc:AlternateContent>
      <p:sp>
        <p:nvSpPr>
          <p:cNvPr id="33" name="TextovéPole 32"/>
          <p:cNvSpPr txBox="1"/>
          <p:nvPr/>
        </p:nvSpPr>
        <p:spPr>
          <a:xfrm>
            <a:off x="4750549" y="3877661"/>
            <a:ext cx="339291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GB" dirty="0">
                <a:solidFill>
                  <a:srgbClr val="000000"/>
                </a:solidFill>
              </a:rPr>
              <a:t>grains volume over sphere volume,</a:t>
            </a:r>
          </a:p>
          <a:p>
            <a:pPr marL="0" marR="0" indent="0" algn="ctr" defTabSz="914400" rtl="0" fontAlgn="auto" latinLnBrk="1" hangingPunct="0">
              <a:lnSpc>
                <a:spcPct val="100000"/>
              </a:lnSpc>
              <a:spcBef>
                <a:spcPts val="0"/>
              </a:spcBef>
              <a:spcAft>
                <a:spcPts val="0"/>
              </a:spcAft>
              <a:buClrTx/>
              <a:buSzTx/>
              <a:buFontTx/>
              <a:buNone/>
              <a:tabLst/>
            </a:pPr>
            <a:r>
              <a:rPr lang="en-GB" dirty="0">
                <a:solidFill>
                  <a:srgbClr val="000000"/>
                </a:solidFill>
              </a:rPr>
              <a:t>weight from density knowledge</a:t>
            </a:r>
            <a:endParaRPr lang="en-GB" dirty="0">
              <a:solidFill>
                <a:srgbClr val="000000"/>
              </a:solidFill>
            </a:endParaRPr>
          </a:p>
        </p:txBody>
      </p:sp>
      <p:sp>
        <p:nvSpPr>
          <p:cNvPr id="34" name="TextovéPole 33"/>
          <p:cNvSpPr txBox="1"/>
          <p:nvPr/>
        </p:nvSpPr>
        <p:spPr>
          <a:xfrm>
            <a:off x="5674681" y="4625179"/>
            <a:ext cx="154465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cs-CZ" i="1" dirty="0" err="1">
                <a:solidFill>
                  <a:srgbClr val="C00000"/>
                </a:solidFill>
              </a:rPr>
              <a:t>F</a:t>
            </a:r>
            <a:r>
              <a:rPr lang="cs-CZ" i="1" baseline="-25000" dirty="0" err="1">
                <a:solidFill>
                  <a:srgbClr val="C00000"/>
                </a:solidFill>
              </a:rPr>
              <a:t>g</a:t>
            </a:r>
            <a:r>
              <a:rPr lang="cs-CZ" dirty="0">
                <a:solidFill>
                  <a:srgbClr val="C00000"/>
                </a:solidFill>
              </a:rPr>
              <a:t> = </a:t>
            </a:r>
            <a:r>
              <a:rPr lang="cs-CZ" dirty="0" smtClean="0">
                <a:solidFill>
                  <a:srgbClr val="C00000"/>
                </a:solidFill>
              </a:rPr>
              <a:t>2.0 </a:t>
            </a:r>
            <a:r>
              <a:rPr lang="cs-CZ" dirty="0">
                <a:solidFill>
                  <a:srgbClr val="C00000"/>
                </a:solidFill>
              </a:rPr>
              <a:t>∙ 10</a:t>
            </a:r>
            <a:r>
              <a:rPr lang="cs-CZ" baseline="30000" dirty="0">
                <a:solidFill>
                  <a:srgbClr val="C00000"/>
                </a:solidFill>
              </a:rPr>
              <a:t>−3</a:t>
            </a:r>
            <a:r>
              <a:rPr lang="cs-CZ" dirty="0">
                <a:solidFill>
                  <a:srgbClr val="C00000"/>
                </a:solidFill>
              </a:rPr>
              <a:t> N</a:t>
            </a:r>
            <a:endParaRPr kumimoji="0" lang="cs-CZ" sz="1800" b="0" i="0" u="none" strike="noStrike" cap="none" spc="0" normalizeH="0" baseline="0" dirty="0">
              <a:ln>
                <a:noFill/>
              </a:ln>
              <a:solidFill>
                <a:srgbClr val="C00000"/>
              </a:solidFill>
              <a:effectLst/>
              <a:uFillTx/>
              <a:sym typeface="Calibri"/>
            </a:endParaRPr>
          </a:p>
        </p:txBody>
      </p:sp>
      <p:sp>
        <p:nvSpPr>
          <p:cNvPr id="35" name="TextovéPole 34"/>
          <p:cNvSpPr txBox="1"/>
          <p:nvPr/>
        </p:nvSpPr>
        <p:spPr>
          <a:xfrm>
            <a:off x="8523232" y="1622046"/>
            <a:ext cx="8281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a:t>
            </a:r>
            <a:r>
              <a:rPr kumimoji="0" lang="cs-CZ" sz="1800" b="0" i="0" u="none" strike="noStrike" cap="none" spc="0" normalizeH="0" dirty="0" smtClean="0">
                <a:ln>
                  <a:noFill/>
                </a:ln>
                <a:solidFill>
                  <a:srgbClr val="000000"/>
                </a:solidFill>
                <a:effectLst/>
                <a:uFillTx/>
                <a:latin typeface="Calibri"/>
                <a:ea typeface="Calibri"/>
                <a:cs typeface="Calibri"/>
                <a:sym typeface="Calibri"/>
              </a:rPr>
              <a:t>0.1 </a:t>
            </a:r>
            <a:r>
              <a:rPr kumimoji="0" lang="cs-CZ" sz="1800" b="0" i="0" u="none" strike="noStrike" cap="none" spc="0" normalizeH="0" dirty="0">
                <a:ln>
                  <a:noFill/>
                </a:ln>
                <a:solidFill>
                  <a:srgbClr val="000000"/>
                </a:solidFill>
                <a:effectLst/>
                <a:uFillTx/>
                <a:latin typeface="Calibri"/>
                <a:ea typeface="Calibri"/>
                <a:cs typeface="Calibri"/>
                <a:sym typeface="Calibri"/>
              </a:rPr>
              <a:t>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6" name="TextovéPole 35"/>
          <p:cNvSpPr txBox="1"/>
          <p:nvPr/>
        </p:nvSpPr>
        <p:spPr>
          <a:xfrm>
            <a:off x="10985945" y="1622046"/>
            <a:ext cx="87459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baseline="0" dirty="0">
                <a:ln>
                  <a:noFill/>
                </a:ln>
                <a:solidFill>
                  <a:srgbClr val="000000"/>
                </a:solidFill>
                <a:effectLst/>
                <a:uFillTx/>
                <a:latin typeface="Calibri"/>
                <a:ea typeface="Calibri"/>
                <a:cs typeface="Calibri"/>
                <a:sym typeface="Calibri"/>
              </a:rPr>
              <a:t>Ø</a:t>
            </a:r>
            <a:r>
              <a:rPr kumimoji="0" lang="cs-CZ" sz="1800" b="0" i="0" u="none" strike="noStrike" cap="none" spc="0" normalizeH="0" dirty="0">
                <a:ln>
                  <a:noFill/>
                </a:ln>
                <a:solidFill>
                  <a:srgbClr val="000000"/>
                </a:solidFill>
                <a:effectLst/>
                <a:uFillTx/>
                <a:latin typeface="Calibri"/>
                <a:ea typeface="Calibri"/>
                <a:cs typeface="Calibri"/>
                <a:sym typeface="Calibri"/>
              </a:rPr>
              <a:t> 10 km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37" name="Přímá spojnice 36"/>
          <p:cNvCxnSpPr/>
          <p:nvPr/>
        </p:nvCxnSpPr>
        <p:spPr>
          <a:xfrm>
            <a:off x="8935124"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cxnSp>
        <p:nvCxnSpPr>
          <p:cNvPr id="38" name="Přímá spojnice 37"/>
          <p:cNvCxnSpPr/>
          <p:nvPr/>
        </p:nvCxnSpPr>
        <p:spPr>
          <a:xfrm>
            <a:off x="11415677" y="2276272"/>
            <a:ext cx="0" cy="739302"/>
          </a:xfrm>
          <a:prstGeom prst="line">
            <a:avLst/>
          </a:prstGeom>
          <a:noFill/>
          <a:ln w="12700" cap="flat">
            <a:solidFill>
              <a:srgbClr val="5B9BD5"/>
            </a:solidFill>
            <a:prstDash val="solid"/>
            <a:miter lim="800000"/>
          </a:ln>
          <a:effectLst/>
        </p:spPr>
        <p:style>
          <a:lnRef idx="0">
            <a:scrgbClr r="0" g="0" b="0"/>
          </a:lnRef>
          <a:fillRef idx="0">
            <a:scrgbClr r="0" g="0" b="0"/>
          </a:fillRef>
          <a:effectRef idx="0">
            <a:scrgbClr r="0" g="0" b="0"/>
          </a:effectRef>
          <a:fontRef idx="none"/>
        </p:style>
      </p:cxnSp>
      <p:pic>
        <p:nvPicPr>
          <p:cNvPr id="39" name="Obrázek 38"/>
          <p:cNvPicPr>
            <a:picLocks noChangeAspect="1"/>
          </p:cNvPicPr>
          <p:nvPr/>
        </p:nvPicPr>
        <p:blipFill>
          <a:blip r:embed="rId4">
            <a:clrChange>
              <a:clrFrom>
                <a:srgbClr val="F7F7F7"/>
              </a:clrFrom>
              <a:clrTo>
                <a:srgbClr val="F7F7F7">
                  <a:alpha val="0"/>
                </a:srgbClr>
              </a:clrTo>
            </a:clrChange>
          </a:blip>
          <a:stretch>
            <a:fillRect/>
          </a:stretch>
        </p:blipFill>
        <p:spPr>
          <a:xfrm>
            <a:off x="8513504" y="1923027"/>
            <a:ext cx="843241" cy="886340"/>
          </a:xfrm>
          <a:prstGeom prst="rect">
            <a:avLst/>
          </a:prstGeom>
        </p:spPr>
      </p:pic>
      <p:pic>
        <p:nvPicPr>
          <p:cNvPr id="40" name="Obrázek 39"/>
          <p:cNvPicPr>
            <a:picLocks noChangeAspect="1"/>
          </p:cNvPicPr>
          <p:nvPr/>
        </p:nvPicPr>
        <p:blipFill>
          <a:blip r:embed="rId4">
            <a:clrChange>
              <a:clrFrom>
                <a:srgbClr val="F7F7F7"/>
              </a:clrFrom>
              <a:clrTo>
                <a:srgbClr val="F7F7F7">
                  <a:alpha val="0"/>
                </a:srgbClr>
              </a:clrTo>
            </a:clrChange>
          </a:blip>
          <a:stretch>
            <a:fillRect/>
          </a:stretch>
        </p:blipFill>
        <p:spPr>
          <a:xfrm>
            <a:off x="10994057" y="1923027"/>
            <a:ext cx="843241" cy="886340"/>
          </a:xfrm>
          <a:prstGeom prst="rect">
            <a:avLst/>
          </a:prstGeom>
        </p:spPr>
      </p:pic>
      <p:cxnSp>
        <p:nvCxnSpPr>
          <p:cNvPr id="41" name="Přímá spojnice se šipkou 40"/>
          <p:cNvCxnSpPr/>
          <p:nvPr/>
        </p:nvCxnSpPr>
        <p:spPr>
          <a:xfrm>
            <a:off x="8935124" y="3015574"/>
            <a:ext cx="2480553" cy="0"/>
          </a:xfrm>
          <a:prstGeom prst="straightConnector1">
            <a:avLst/>
          </a:prstGeom>
          <a:noFill/>
          <a:ln w="12700" cap="flat">
            <a:solidFill>
              <a:srgbClr val="5B9BD5"/>
            </a:solidFill>
            <a:prstDash val="solid"/>
            <a:miter lim="800000"/>
            <a:headEnd type="triangle" w="med" len="med"/>
            <a:tailEnd type="triangle" w="med" len="med"/>
          </a:ln>
          <a:effectLst/>
        </p:spPr>
        <p:style>
          <a:lnRef idx="0">
            <a:scrgbClr r="0" g="0" b="0"/>
          </a:lnRef>
          <a:fillRef idx="0">
            <a:scrgbClr r="0" g="0" b="0"/>
          </a:fillRef>
          <a:effectRef idx="0">
            <a:scrgbClr r="0" g="0" b="0"/>
          </a:effectRef>
          <a:fontRef idx="none"/>
        </p:style>
      </p:cxnSp>
      <p:sp>
        <p:nvSpPr>
          <p:cNvPr id="42" name="TextovéPole 41"/>
          <p:cNvSpPr txBox="1"/>
          <p:nvPr/>
        </p:nvSpPr>
        <p:spPr>
          <a:xfrm>
            <a:off x="9858516" y="2611922"/>
            <a:ext cx="6678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cs-CZ" sz="1800" b="0" i="0" u="none" strike="noStrike" cap="none" spc="0" normalizeH="0" dirty="0">
                <a:ln>
                  <a:noFill/>
                </a:ln>
                <a:solidFill>
                  <a:srgbClr val="000000"/>
                </a:solidFill>
                <a:effectLst/>
                <a:uFillTx/>
                <a:latin typeface="Calibri"/>
                <a:ea typeface="Calibri"/>
                <a:cs typeface="Calibri"/>
                <a:sym typeface="Calibri"/>
              </a:rPr>
              <a:t>15 km</a:t>
            </a:r>
            <a:endParaRPr kumimoji="0" lang="cs-CZ"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3" name="TextovéPole 42"/>
          <p:cNvSpPr txBox="1"/>
          <p:nvPr/>
        </p:nvSpPr>
        <p:spPr>
          <a:xfrm>
            <a:off x="9399122" y="1896601"/>
            <a:ext cx="156228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l-GR" sz="1800" b="0" i="0" u="none" strike="noStrike" cap="none" spc="0" normalizeH="0" baseline="0" dirty="0">
                <a:ln>
                  <a:noFill/>
                </a:ln>
                <a:solidFill>
                  <a:srgbClr val="000000"/>
                </a:solidFill>
                <a:effectLst/>
                <a:uFillTx/>
                <a:latin typeface="Calibri"/>
                <a:ea typeface="Calibri"/>
                <a:cs typeface="Calibri"/>
                <a:sym typeface="Calibri"/>
              </a:rPr>
              <a:t>ρ</a:t>
            </a:r>
            <a:r>
              <a:rPr kumimoji="0" lang="cs-CZ" sz="1800" b="0" i="0" u="none" strike="noStrike" cap="none" spc="0" normalizeH="0" baseline="0" dirty="0">
                <a:ln>
                  <a:noFill/>
                </a:ln>
                <a:solidFill>
                  <a:srgbClr val="000000"/>
                </a:solidFill>
                <a:effectLst/>
                <a:uFillTx/>
                <a:latin typeface="Calibri"/>
                <a:ea typeface="Calibri"/>
                <a:cs typeface="Calibri"/>
                <a:sym typeface="Calibri"/>
              </a:rPr>
              <a:t> =</a:t>
            </a:r>
            <a:r>
              <a:rPr kumimoji="0" lang="cs-CZ" sz="1800" b="0" i="0" u="none" strike="noStrike" cap="none" spc="0" normalizeH="0" dirty="0">
                <a:ln>
                  <a:noFill/>
                </a:ln>
                <a:solidFill>
                  <a:srgbClr val="000000"/>
                </a:solidFill>
                <a:effectLst/>
                <a:uFillTx/>
                <a:latin typeface="Calibri"/>
                <a:ea typeface="Calibri"/>
                <a:cs typeface="Calibri"/>
                <a:sym typeface="Calibri"/>
              </a:rPr>
              <a:t> 1300 </a:t>
            </a:r>
            <a:r>
              <a:rPr kumimoji="0" lang="cs-CZ" sz="1800" b="0" i="0" u="none" strike="noStrike" cap="none" spc="0" normalizeH="0" dirty="0" err="1">
                <a:ln>
                  <a:noFill/>
                </a:ln>
                <a:solidFill>
                  <a:srgbClr val="000000"/>
                </a:solidFill>
                <a:effectLst/>
                <a:uFillTx/>
                <a:latin typeface="Calibri"/>
                <a:ea typeface="Calibri"/>
                <a:cs typeface="Calibri"/>
                <a:sym typeface="Calibri"/>
              </a:rPr>
              <a:t>kg∙m</a:t>
            </a:r>
            <a:r>
              <a:rPr kumimoji="0" lang="cs-CZ" sz="1800" b="0" i="0" u="none" strike="noStrike" cap="none" spc="0" normalizeH="0" baseline="30000" dirty="0">
                <a:ln>
                  <a:noFill/>
                </a:ln>
                <a:solidFill>
                  <a:srgbClr val="000000"/>
                </a:solidFill>
                <a:effectLst/>
                <a:uFillTx/>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44" name="Obdélník 43"/>
              <p:cNvSpPr/>
              <p:nvPr/>
            </p:nvSpPr>
            <p:spPr>
              <a:xfrm>
                <a:off x="9405478" y="3232862"/>
                <a:ext cx="1539844"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rPr>
                            <m:t>𝐹</m:t>
                          </m:r>
                        </m:e>
                        <m:sub>
                          <m:r>
                            <a:rPr lang="cs-CZ" i="1">
                              <a:latin typeface="Cambria Math" panose="02040503050406030204" pitchFamily="18" charset="0"/>
                            </a:rPr>
                            <m:t>𝑔</m:t>
                          </m:r>
                        </m:sub>
                      </m:sSub>
                      <m:r>
                        <a:rPr lang="cs-CZ" i="0">
                          <a:latin typeface="Cambria Math" panose="02040503050406030204" pitchFamily="18" charset="0"/>
                        </a:rPr>
                        <m:t>=</m:t>
                      </m:r>
                      <m:r>
                        <a:rPr lang="cs-CZ" i="1">
                          <a:latin typeface="Cambria Math" panose="02040503050406030204" pitchFamily="18" charset="0"/>
                        </a:rPr>
                        <m:t>𝐺</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1</m:t>
                              </m:r>
                            </m:sub>
                          </m:sSub>
                          <m:sSub>
                            <m:sSubPr>
                              <m:ctrlPr>
                                <a:rPr lang="cs-CZ" i="1">
                                  <a:latin typeface="Cambria Math" panose="02040503050406030204" pitchFamily="18" charset="0"/>
                                </a:rPr>
                              </m:ctrlPr>
                            </m:sSubPr>
                            <m:e>
                              <m:r>
                                <a:rPr lang="cs-CZ" i="1">
                                  <a:latin typeface="Cambria Math" panose="02040503050406030204" pitchFamily="18" charset="0"/>
                                </a:rPr>
                                <m:t>𝑚</m:t>
                              </m:r>
                            </m:e>
                            <m:sub>
                              <m:r>
                                <a:rPr lang="cs-CZ" i="0">
                                  <a:latin typeface="Cambria Math" panose="02040503050406030204" pitchFamily="18" charset="0"/>
                                </a:rPr>
                                <m:t>2</m:t>
                              </m:r>
                            </m:sub>
                          </m:sSub>
                        </m:num>
                        <m:den>
                          <m:sSup>
                            <m:sSupPr>
                              <m:ctrlPr>
                                <a:rPr lang="cs-CZ" i="1">
                                  <a:latin typeface="Cambria Math" panose="02040503050406030204" pitchFamily="18" charset="0"/>
                                </a:rPr>
                              </m:ctrlPr>
                            </m:sSupPr>
                            <m:e>
                              <m:r>
                                <a:rPr lang="cs-CZ" i="1">
                                  <a:latin typeface="Cambria Math" panose="02040503050406030204" pitchFamily="18" charset="0"/>
                                </a:rPr>
                                <m:t>𝑟</m:t>
                              </m:r>
                            </m:e>
                            <m:sup>
                              <m:r>
                                <a:rPr lang="cs-CZ" i="0">
                                  <a:latin typeface="Cambria Math" panose="02040503050406030204" pitchFamily="18" charset="0"/>
                                </a:rPr>
                                <m:t>2</m:t>
                              </m:r>
                            </m:sup>
                          </m:sSup>
                        </m:den>
                      </m:f>
                    </m:oMath>
                  </m:oMathPara>
                </a14:m>
                <a:endParaRPr lang="cs-CZ" dirty="0"/>
              </a:p>
            </p:txBody>
          </p:sp>
        </mc:Choice>
        <mc:Fallback xmlns="">
          <p:sp>
            <p:nvSpPr>
              <p:cNvPr id="44" name="Obdélník 43"/>
              <p:cNvSpPr>
                <a:spLocks noRot="1" noChangeAspect="1" noMove="1" noResize="1" noEditPoints="1" noAdjustHandles="1" noChangeArrowheads="1" noChangeShapeType="1" noTextEdit="1"/>
              </p:cNvSpPr>
              <p:nvPr/>
            </p:nvSpPr>
            <p:spPr>
              <a:xfrm>
                <a:off x="9405478" y="3232862"/>
                <a:ext cx="1539844" cy="564898"/>
              </a:xfrm>
              <a:prstGeom prst="rect">
                <a:avLst/>
              </a:prstGeom>
              <a:blipFill>
                <a:blip r:embed="rId7"/>
                <a:stretch>
                  <a:fillRect/>
                </a:stretch>
              </a:blipFill>
            </p:spPr>
            <p:txBody>
              <a:bodyPr/>
              <a:lstStyle/>
              <a:p>
                <a:r>
                  <a:rPr lang="cs-CZ">
                    <a:noFill/>
                  </a:rPr>
                  <a:t> </a:t>
                </a:r>
              </a:p>
            </p:txBody>
          </p:sp>
        </mc:Fallback>
      </mc:AlternateContent>
      <p:sp>
        <p:nvSpPr>
          <p:cNvPr id="45" name="TextovéPole 44"/>
          <p:cNvSpPr txBox="1"/>
          <p:nvPr/>
        </p:nvSpPr>
        <p:spPr>
          <a:xfrm>
            <a:off x="8495963" y="3877661"/>
            <a:ext cx="339291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GB" dirty="0">
                <a:solidFill>
                  <a:srgbClr val="000000"/>
                </a:solidFill>
              </a:rPr>
              <a:t>grains volume over sphere volume,</a:t>
            </a:r>
          </a:p>
          <a:p>
            <a:pPr marL="0" marR="0" indent="0" algn="ctr" defTabSz="914400" rtl="0" fontAlgn="auto" latinLnBrk="1" hangingPunct="0">
              <a:lnSpc>
                <a:spcPct val="100000"/>
              </a:lnSpc>
              <a:spcBef>
                <a:spcPts val="0"/>
              </a:spcBef>
              <a:spcAft>
                <a:spcPts val="0"/>
              </a:spcAft>
              <a:buClrTx/>
              <a:buSzTx/>
              <a:buFontTx/>
              <a:buNone/>
              <a:tabLst/>
            </a:pPr>
            <a:r>
              <a:rPr lang="en-GB" dirty="0">
                <a:solidFill>
                  <a:srgbClr val="000000"/>
                </a:solidFill>
              </a:rPr>
              <a:t>weight from density knowledge</a:t>
            </a:r>
            <a:endParaRPr lang="en-GB" dirty="0">
              <a:solidFill>
                <a:srgbClr val="000000"/>
              </a:solidFill>
            </a:endParaRPr>
          </a:p>
        </p:txBody>
      </p:sp>
      <p:sp>
        <p:nvSpPr>
          <p:cNvPr id="46" name="TextovéPole 45"/>
          <p:cNvSpPr txBox="1"/>
          <p:nvPr/>
        </p:nvSpPr>
        <p:spPr>
          <a:xfrm>
            <a:off x="9420095" y="4625179"/>
            <a:ext cx="154465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cs-CZ" i="1" dirty="0" err="1">
                <a:solidFill>
                  <a:srgbClr val="C00000"/>
                </a:solidFill>
              </a:rPr>
              <a:t>F</a:t>
            </a:r>
            <a:r>
              <a:rPr lang="cs-CZ" i="1" baseline="-25000" dirty="0" err="1">
                <a:solidFill>
                  <a:srgbClr val="C00000"/>
                </a:solidFill>
              </a:rPr>
              <a:t>g</a:t>
            </a:r>
            <a:r>
              <a:rPr lang="cs-CZ" dirty="0">
                <a:solidFill>
                  <a:srgbClr val="C00000"/>
                </a:solidFill>
              </a:rPr>
              <a:t> = </a:t>
            </a:r>
            <a:r>
              <a:rPr lang="cs-CZ" dirty="0" smtClean="0">
                <a:solidFill>
                  <a:srgbClr val="C00000"/>
                </a:solidFill>
              </a:rPr>
              <a:t>1.4 </a:t>
            </a:r>
            <a:r>
              <a:rPr lang="cs-CZ" dirty="0">
                <a:solidFill>
                  <a:srgbClr val="C00000"/>
                </a:solidFill>
              </a:rPr>
              <a:t>∙ 10</a:t>
            </a:r>
            <a:r>
              <a:rPr lang="cs-CZ" baseline="30000" dirty="0">
                <a:solidFill>
                  <a:srgbClr val="C00000"/>
                </a:solidFill>
              </a:rPr>
              <a:t>−4</a:t>
            </a:r>
            <a:r>
              <a:rPr lang="cs-CZ" dirty="0">
                <a:solidFill>
                  <a:srgbClr val="C00000"/>
                </a:solidFill>
              </a:rPr>
              <a:t> N</a:t>
            </a:r>
            <a:endParaRPr kumimoji="0" lang="cs-CZ" sz="1800" b="0" i="0" u="none" strike="noStrike" cap="none" spc="0" normalizeH="0" baseline="0" dirty="0">
              <a:ln>
                <a:noFill/>
              </a:ln>
              <a:solidFill>
                <a:srgbClr val="C00000"/>
              </a:solidFill>
              <a:effectLst/>
              <a:uFillTx/>
              <a:sym typeface="Calibri"/>
            </a:endParaRPr>
          </a:p>
        </p:txBody>
      </p:sp>
      <p:sp>
        <p:nvSpPr>
          <p:cNvPr id="47" name="Shape 173"/>
          <p:cNvSpPr/>
          <p:nvPr/>
        </p:nvSpPr>
        <p:spPr>
          <a:xfrm>
            <a:off x="261256" y="920953"/>
            <a:ext cx="11930744"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Clr>
                <a:srgbClr val="002060"/>
              </a:buClr>
              <a:buSzPct val="100000"/>
            </a:pPr>
            <a:r>
              <a:rPr lang="en-GB" sz="4400" u="sng" dirty="0" smtClean="0">
                <a:solidFill>
                  <a:srgbClr val="02236A"/>
                </a:solidFill>
              </a:rPr>
              <a:t>Practical activity</a:t>
            </a:r>
            <a:r>
              <a:rPr lang="en-GB" sz="4400" dirty="0" smtClean="0">
                <a:solidFill>
                  <a:srgbClr val="02236A"/>
                </a:solidFill>
              </a:rPr>
              <a:t>: </a:t>
            </a:r>
            <a:r>
              <a:rPr lang="en-GB" sz="3200" dirty="0" smtClean="0">
                <a:solidFill>
                  <a:srgbClr val="002060"/>
                </a:solidFill>
              </a:rPr>
              <a:t>5a.3.5 Gravitational force</a:t>
            </a:r>
            <a:endParaRPr lang="en-GB" sz="3200" dirty="0">
              <a:solidFill>
                <a:srgbClr val="002060"/>
              </a:solidFill>
            </a:endParaRPr>
          </a:p>
        </p:txBody>
      </p:sp>
    </p:spTree>
    <p:extLst>
      <p:ext uri="{BB962C8B-B14F-4D97-AF65-F5344CB8AC3E}">
        <p14:creationId xmlns:p14="http://schemas.microsoft.com/office/powerpoint/2010/main" val="134066231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48934854-248E-461B-8764-B1D131EA1BE8}"/>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5D5B77DD-D63F-412B-8DAD-A01FFFFFA716}"/>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495" name="Shape 495"/>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498" name="Shape 498"/>
          <p:cNvSpPr/>
          <p:nvPr/>
        </p:nvSpPr>
        <p:spPr>
          <a:xfrm>
            <a:off x="0" y="1044405"/>
            <a:ext cx="12192000"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Conclusions, results check 1</a:t>
            </a:r>
            <a:endParaRPr lang="en-GB" sz="4400" u="sng" dirty="0">
              <a:solidFill>
                <a:srgbClr val="002060"/>
              </a:solidFill>
            </a:endParaRPr>
          </a:p>
        </p:txBody>
      </p:sp>
      <p:sp>
        <p:nvSpPr>
          <p:cNvPr id="499" name="Shape 499"/>
          <p:cNvSpPr/>
          <p:nvPr/>
        </p:nvSpPr>
        <p:spPr>
          <a:xfrm>
            <a:off x="412530" y="1739391"/>
            <a:ext cx="11685322" cy="3447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lang="en-GB" sz="2800" dirty="0" smtClean="0">
                <a:solidFill>
                  <a:srgbClr val="002060"/>
                </a:solidFill>
              </a:rPr>
              <a:t>Feed Forward: Base your plans for the next lessons on the results of the pupils:</a:t>
            </a:r>
          </a:p>
          <a:p>
            <a:pPr marL="342900" indent="-342900">
              <a:buSzPct val="100000"/>
              <a:buFont typeface="Arial" panose="020B0604020202020204" pitchFamily="34" charset="0"/>
              <a:buChar char="•"/>
            </a:pPr>
            <a:r>
              <a:rPr lang="en-GB" sz="2800" b="1" dirty="0" smtClean="0">
                <a:solidFill>
                  <a:srgbClr val="002060"/>
                </a:solidFill>
              </a:rPr>
              <a:t>Difficulty of the lessons:</a:t>
            </a:r>
            <a:r>
              <a:rPr lang="en-GB" sz="2800" dirty="0" smtClean="0">
                <a:solidFill>
                  <a:srgbClr val="002060"/>
                </a:solidFill>
              </a:rPr>
              <a:t> depending on pupils comprehension of the material and level of completion of the activities.</a:t>
            </a:r>
          </a:p>
          <a:p>
            <a:pPr marL="342900" indent="-342900">
              <a:buSzPct val="100000"/>
              <a:buFont typeface="Arial" panose="020B0604020202020204" pitchFamily="34" charset="0"/>
              <a:buChar char="•"/>
            </a:pPr>
            <a:r>
              <a:rPr lang="en-GB" sz="2800" b="1" dirty="0" smtClean="0">
                <a:solidFill>
                  <a:srgbClr val="002060"/>
                </a:solidFill>
              </a:rPr>
              <a:t>Preparation</a:t>
            </a:r>
            <a:r>
              <a:rPr lang="en-GB" sz="2800" dirty="0" smtClean="0">
                <a:solidFill>
                  <a:srgbClr val="002060"/>
                </a:solidFill>
              </a:rPr>
              <a:t>: Clear and well appointed goals of the lesson and activities. When the goal is well understood, the attention towards a task/material is easier and more effective.</a:t>
            </a:r>
          </a:p>
          <a:p>
            <a:pPr marL="342900" indent="-342900">
              <a:buSzPct val="100000"/>
              <a:buFont typeface="Arial" panose="020B0604020202020204" pitchFamily="34" charset="0"/>
              <a:buChar char="•"/>
            </a:pPr>
            <a:r>
              <a:rPr lang="en-GB" sz="2800" b="1" dirty="0" smtClean="0">
                <a:solidFill>
                  <a:srgbClr val="002060"/>
                </a:solidFill>
              </a:rPr>
              <a:t>Approach toward the material</a:t>
            </a:r>
            <a:r>
              <a:rPr lang="en-GB" sz="2800" dirty="0" smtClean="0">
                <a:solidFill>
                  <a:srgbClr val="002060"/>
                </a:solidFill>
              </a:rPr>
              <a:t>: What would be the correct approach that would help the student comprehension and activity completion.</a:t>
            </a:r>
            <a:endParaRPr lang="en-GB" sz="2800" dirty="0">
              <a:solidFill>
                <a:srgbClr val="002060"/>
              </a:solidFill>
            </a:endParaRPr>
          </a:p>
        </p:txBody>
      </p:sp>
    </p:spTree>
    <p:extLst>
      <p:ext uri="{BB962C8B-B14F-4D97-AF65-F5344CB8AC3E}">
        <p14:creationId xmlns:p14="http://schemas.microsoft.com/office/powerpoint/2010/main" val="405090362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FAFEDBA9-8232-46EB-B435-372FD91950AE}"/>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661739D2-11F9-42BA-A045-07F1C81794BD}"/>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04" name="Shape 104"/>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08" name="Shape 108"/>
          <p:cNvSpPr/>
          <p:nvPr/>
        </p:nvSpPr>
        <p:spPr>
          <a:xfrm>
            <a:off x="748072" y="2191194"/>
            <a:ext cx="11198505" cy="28007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502057" lvl="0" indent="-502057">
              <a:buClr>
                <a:srgbClr val="002060"/>
              </a:buClr>
              <a:buSzPct val="100000"/>
              <a:buAutoNum type="arabicPeriod"/>
            </a:pPr>
            <a:r>
              <a:rPr lang="en-US" sz="2600" dirty="0">
                <a:solidFill>
                  <a:srgbClr val="002060"/>
                </a:solidFill>
              </a:rPr>
              <a:t>Carefully read the theoretical part for the teacher</a:t>
            </a:r>
            <a:r>
              <a:rPr lang="cs-CZ" sz="2600" dirty="0" smtClean="0">
                <a:solidFill>
                  <a:srgbClr val="002060"/>
                </a:solidFill>
              </a:rPr>
              <a:t>.</a:t>
            </a:r>
            <a:endParaRPr sz="2600" dirty="0">
              <a:solidFill>
                <a:srgbClr val="002060"/>
              </a:solidFill>
            </a:endParaRPr>
          </a:p>
          <a:p>
            <a:pPr lvl="0"/>
            <a:endParaRPr sz="2600" dirty="0">
              <a:solidFill>
                <a:srgbClr val="002060"/>
              </a:solidFill>
            </a:endParaRPr>
          </a:p>
          <a:p>
            <a:pPr marL="502057" lvl="0" indent="-502057">
              <a:buClr>
                <a:srgbClr val="002060"/>
              </a:buClr>
              <a:buSzPct val="100000"/>
              <a:buAutoNum type="arabicPeriod" startAt="2"/>
            </a:pPr>
            <a:r>
              <a:rPr lang="en-US" sz="2600" dirty="0">
                <a:solidFill>
                  <a:srgbClr val="002060"/>
                </a:solidFill>
              </a:rPr>
              <a:t>Should questions arise, look for answers in the supplementary materials , on the project’s website </a:t>
            </a:r>
            <a:r>
              <a:rPr lang="en-US" sz="2600" dirty="0" smtClean="0">
                <a:solidFill>
                  <a:srgbClr val="002060"/>
                </a:solidFill>
              </a:rPr>
              <a:t>(project-stars.com</a:t>
            </a:r>
            <a:r>
              <a:rPr lang="en-US" sz="2600" dirty="0">
                <a:solidFill>
                  <a:srgbClr val="002060"/>
                </a:solidFill>
              </a:rPr>
              <a:t>), or other internet sites.</a:t>
            </a:r>
            <a:r>
              <a:rPr sz="2600" dirty="0" smtClean="0">
                <a:solidFill>
                  <a:srgbClr val="002060"/>
                </a:solidFill>
              </a:rPr>
              <a:t> </a:t>
            </a:r>
            <a:r>
              <a:rPr lang="cs-CZ" sz="2600" dirty="0" smtClean="0">
                <a:solidFill>
                  <a:srgbClr val="002060"/>
                </a:solidFill>
              </a:rPr>
              <a:t/>
            </a:r>
            <a:br>
              <a:rPr lang="cs-CZ" sz="2600" dirty="0" smtClean="0">
                <a:solidFill>
                  <a:srgbClr val="002060"/>
                </a:solidFill>
              </a:rPr>
            </a:br>
            <a:r>
              <a:rPr lang="cs-CZ" sz="2600" dirty="0" smtClean="0">
                <a:solidFill>
                  <a:srgbClr val="002060"/>
                </a:solidFill>
              </a:rPr>
              <a:t>	</a:t>
            </a:r>
            <a:r>
              <a:rPr lang="en-US" sz="2600" dirty="0">
                <a:solidFill>
                  <a:srgbClr val="F22D25"/>
                </a:solidFill>
              </a:rPr>
              <a:t> Attention! Make sure the information is reliable</a:t>
            </a:r>
            <a:r>
              <a:rPr lang="en-US" sz="2600" dirty="0" smtClean="0">
                <a:solidFill>
                  <a:srgbClr val="F22D25"/>
                </a:solidFill>
              </a:rPr>
              <a:t>!</a:t>
            </a:r>
            <a:endParaRPr lang="cs-CZ" sz="2600" dirty="0" smtClean="0">
              <a:solidFill>
                <a:srgbClr val="F22D25"/>
              </a:solidFill>
            </a:endParaRPr>
          </a:p>
          <a:p>
            <a:pPr marL="502057" lvl="0" indent="-502057">
              <a:buClr>
                <a:srgbClr val="002060"/>
              </a:buClr>
              <a:buSzPct val="100000"/>
              <a:buAutoNum type="arabicPeriod" startAt="2"/>
            </a:pPr>
            <a:endParaRPr lang="cs-CZ" sz="2600" dirty="0" smtClean="0">
              <a:solidFill>
                <a:srgbClr val="002060"/>
              </a:solidFill>
            </a:endParaRPr>
          </a:p>
          <a:p>
            <a:pPr marL="502057" lvl="0" indent="-502057">
              <a:buClr>
                <a:srgbClr val="002060"/>
              </a:buClr>
              <a:buSzPct val="100000"/>
              <a:buAutoNum type="arabicPeriod" startAt="2"/>
            </a:pPr>
            <a:r>
              <a:rPr lang="en-US" sz="2600" dirty="0">
                <a:solidFill>
                  <a:srgbClr val="002060"/>
                </a:solidFill>
              </a:rPr>
              <a:t>Prepare the theoretical part of your </a:t>
            </a:r>
            <a:r>
              <a:rPr lang="en-US" sz="2600" dirty="0" smtClean="0">
                <a:solidFill>
                  <a:srgbClr val="002060"/>
                </a:solidFill>
              </a:rPr>
              <a:t>lesson</a:t>
            </a:r>
            <a:r>
              <a:rPr lang="cs-CZ" sz="2600" dirty="0" smtClean="0">
                <a:solidFill>
                  <a:srgbClr val="002060"/>
                </a:solidFill>
              </a:rPr>
              <a:t>.</a:t>
            </a:r>
            <a:endParaRPr sz="2600" dirty="0">
              <a:solidFill>
                <a:srgbClr val="002060"/>
              </a:solidFill>
            </a:endParaRPr>
          </a:p>
        </p:txBody>
      </p:sp>
      <p:sp>
        <p:nvSpPr>
          <p:cNvPr id="9" name="Shape 114">
            <a:extLst>
              <a:ext uri="{FF2B5EF4-FFF2-40B4-BE49-F238E27FC236}">
                <a16:creationId xmlns:a16="http://schemas.microsoft.com/office/drawing/2014/main" id="{C62839CD-CF2A-4145-ADA6-6B29B2B191F0}"/>
              </a:ext>
            </a:extLst>
          </p:cNvPr>
          <p:cNvSpPr/>
          <p:nvPr/>
        </p:nvSpPr>
        <p:spPr>
          <a:xfrm>
            <a:off x="-6762" y="1101784"/>
            <a:ext cx="12198761"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How to work with the materials 1</a:t>
            </a:r>
            <a:endParaRPr lang="en-GB" sz="4400" u="sng" dirty="0">
              <a:solidFill>
                <a:srgbClr val="002060"/>
              </a:solidFill>
            </a:endParaRPr>
          </a:p>
        </p:txBody>
      </p:sp>
    </p:spTree>
    <p:extLst>
      <p:ext uri="{BB962C8B-B14F-4D97-AF65-F5344CB8AC3E}">
        <p14:creationId xmlns:p14="http://schemas.microsoft.com/office/powerpoint/2010/main" val="4215339001"/>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850D3BD7-257A-462D-8479-26DD74A2234C}"/>
              </a:ext>
            </a:extLst>
          </p:cNvPr>
          <p:cNvPicPr/>
          <p:nvPr/>
        </p:nvPicPr>
        <p:blipFill rotWithShape="1">
          <a:blip r:embed="rId3"/>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D1A32783-570E-4B76-A4B2-FB883A2295C5}"/>
              </a:ext>
            </a:extLst>
          </p:cNvPr>
          <p:cNvPicPr/>
          <p:nvPr/>
        </p:nvPicPr>
        <p:blipFill rotWithShape="1">
          <a:blip r:embed="rId4"/>
          <a:srcRect t="8893" b="13838"/>
          <a:stretch/>
        </p:blipFill>
        <p:spPr>
          <a:xfrm>
            <a:off x="1254255" y="0"/>
            <a:ext cx="9683489" cy="1101784"/>
          </a:xfrm>
          <a:prstGeom prst="rect">
            <a:avLst/>
          </a:prstGeom>
          <a:ln w="12700">
            <a:miter lim="400000"/>
          </a:ln>
        </p:spPr>
      </p:pic>
      <p:sp>
        <p:nvSpPr>
          <p:cNvPr id="503" name="Shape 503"/>
          <p:cNvSpPr/>
          <p:nvPr/>
        </p:nvSpPr>
        <p:spPr>
          <a:xfrm>
            <a:off x="-6761" y="5572490"/>
            <a:ext cx="12198761" cy="23114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507" name="Shape 507"/>
          <p:cNvSpPr/>
          <p:nvPr/>
        </p:nvSpPr>
        <p:spPr>
          <a:xfrm>
            <a:off x="261256" y="1915859"/>
            <a:ext cx="11685322" cy="25853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7200" lvl="0" indent="-457200">
              <a:buFont typeface="Arial" panose="020B0604020202020204" pitchFamily="34" charset="0"/>
              <a:buChar char="•"/>
            </a:pPr>
            <a:r>
              <a:rPr lang="en-GB" sz="2800" b="1" dirty="0" smtClean="0">
                <a:solidFill>
                  <a:srgbClr val="002060"/>
                </a:solidFill>
              </a:rPr>
              <a:t>Self</a:t>
            </a:r>
            <a:r>
              <a:rPr lang="cs-CZ" sz="2800" b="1" dirty="0">
                <a:solidFill>
                  <a:srgbClr val="002060"/>
                </a:solidFill>
              </a:rPr>
              <a:t>-</a:t>
            </a:r>
            <a:r>
              <a:rPr lang="en-GB" sz="2800" b="1" dirty="0" smtClean="0">
                <a:solidFill>
                  <a:srgbClr val="002060"/>
                </a:solidFill>
              </a:rPr>
              <a:t>evaluation</a:t>
            </a:r>
            <a:r>
              <a:rPr lang="en-GB" sz="2800" dirty="0" smtClean="0">
                <a:solidFill>
                  <a:srgbClr val="002060"/>
                </a:solidFill>
              </a:rPr>
              <a:t>: self</a:t>
            </a:r>
            <a:r>
              <a:rPr lang="cs-CZ" sz="2800" dirty="0" smtClean="0">
                <a:solidFill>
                  <a:srgbClr val="002060"/>
                </a:solidFill>
              </a:rPr>
              <a:t>-</a:t>
            </a:r>
            <a:r>
              <a:rPr lang="en-GB" sz="2800" dirty="0" smtClean="0">
                <a:solidFill>
                  <a:srgbClr val="002060"/>
                </a:solidFill>
              </a:rPr>
              <a:t>discipline, steering and control of the activities.</a:t>
            </a:r>
          </a:p>
          <a:p>
            <a:pPr marL="457200" lvl="0" indent="-457200">
              <a:buFont typeface="Arial" panose="020B0604020202020204" pitchFamily="34" charset="0"/>
              <a:buChar char="•"/>
            </a:pPr>
            <a:r>
              <a:rPr lang="en-GB" sz="2800" b="1" dirty="0" smtClean="0">
                <a:solidFill>
                  <a:srgbClr val="002060"/>
                </a:solidFill>
              </a:rPr>
              <a:t>Individual approach</a:t>
            </a:r>
            <a:r>
              <a:rPr lang="en-GB" sz="2800" dirty="0" smtClean="0">
                <a:solidFill>
                  <a:srgbClr val="002060"/>
                </a:solidFill>
              </a:rPr>
              <a:t>: Individual approach and guidance. </a:t>
            </a:r>
          </a:p>
          <a:p>
            <a:pPr marL="457200" lvl="0" indent="-457200">
              <a:buFont typeface="Arial" panose="020B0604020202020204" pitchFamily="34" charset="0"/>
              <a:buChar char="•"/>
            </a:pPr>
            <a:r>
              <a:rPr lang="en-GB" sz="2800" b="1" dirty="0" smtClean="0">
                <a:solidFill>
                  <a:srgbClr val="002060"/>
                </a:solidFill>
              </a:rPr>
              <a:t>Check</a:t>
            </a:r>
            <a:r>
              <a:rPr lang="en-GB" sz="2800" dirty="0" smtClean="0">
                <a:solidFill>
                  <a:srgbClr val="002060"/>
                </a:solidFill>
              </a:rPr>
              <a:t>: How did I do? Individual evaluation of the </a:t>
            </a:r>
            <a:r>
              <a:rPr lang="cs-CZ" sz="2800" dirty="0" smtClean="0">
                <a:solidFill>
                  <a:srgbClr val="002060"/>
                </a:solidFill>
              </a:rPr>
              <a:t>pupil</a:t>
            </a:r>
            <a:r>
              <a:rPr lang="en-GB" sz="2800" dirty="0" smtClean="0">
                <a:solidFill>
                  <a:srgbClr val="002060"/>
                </a:solidFill>
              </a:rPr>
              <a:t>’s work, pertaining to the specific activity and goal. Must contain information about the advance (or lack of) the </a:t>
            </a:r>
            <a:r>
              <a:rPr lang="cs-CZ" sz="2800" dirty="0" smtClean="0">
                <a:solidFill>
                  <a:srgbClr val="002060"/>
                </a:solidFill>
              </a:rPr>
              <a:t>pupil</a:t>
            </a:r>
            <a:r>
              <a:rPr lang="en-GB" sz="2800" dirty="0" smtClean="0">
                <a:solidFill>
                  <a:srgbClr val="002060"/>
                </a:solidFill>
              </a:rPr>
              <a:t> has made and to guide them to achieve the goals and standards.</a:t>
            </a:r>
          </a:p>
        </p:txBody>
      </p:sp>
      <p:sp>
        <p:nvSpPr>
          <p:cNvPr id="9" name="Shape 498"/>
          <p:cNvSpPr/>
          <p:nvPr/>
        </p:nvSpPr>
        <p:spPr>
          <a:xfrm>
            <a:off x="0" y="1044405"/>
            <a:ext cx="12192000"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Conclusions, results check </a:t>
            </a:r>
            <a:r>
              <a:rPr lang="cs-CZ" sz="4400" u="sng" dirty="0" smtClean="0">
                <a:solidFill>
                  <a:srgbClr val="002060"/>
                </a:solidFill>
              </a:rPr>
              <a:t>2</a:t>
            </a:r>
            <a:endParaRPr lang="en-GB" sz="4400" u="sng" dirty="0">
              <a:solidFill>
                <a:srgbClr val="002060"/>
              </a:solidFill>
            </a:endParaRPr>
          </a:p>
        </p:txBody>
      </p:sp>
    </p:spTree>
    <p:extLst>
      <p:ext uri="{BB962C8B-B14F-4D97-AF65-F5344CB8AC3E}">
        <p14:creationId xmlns:p14="http://schemas.microsoft.com/office/powerpoint/2010/main" val="138965058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4CEB8788-6861-4F51-902A-57CA98832C78}"/>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0C739F15-AB8A-472A-9547-7741D95343DA}"/>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16" name="Shape 116"/>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20" name="Shape 120"/>
          <p:cNvSpPr/>
          <p:nvPr/>
        </p:nvSpPr>
        <p:spPr>
          <a:xfrm>
            <a:off x="496747" y="1970566"/>
            <a:ext cx="11198506" cy="3447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7200" lvl="0" indent="-457200">
              <a:buClr>
                <a:srgbClr val="002060"/>
              </a:buClr>
              <a:buSzPct val="100000"/>
              <a:buFont typeface="+mj-lt"/>
              <a:buAutoNum type="arabicPeriod" startAt="4"/>
            </a:pPr>
            <a:r>
              <a:rPr lang="en-GB" sz="2200" dirty="0" smtClean="0">
                <a:solidFill>
                  <a:srgbClr val="002060"/>
                </a:solidFill>
              </a:rPr>
              <a:t>Read carefully the practical exercises and their answers.</a:t>
            </a:r>
          </a:p>
          <a:p>
            <a:pPr lvl="0"/>
            <a:endParaRPr lang="en-GB" sz="2400" dirty="0" smtClean="0">
              <a:solidFill>
                <a:srgbClr val="002060"/>
              </a:solidFill>
            </a:endParaRPr>
          </a:p>
          <a:p>
            <a:pPr marL="457200" lvl="0" indent="-457200">
              <a:buClr>
                <a:srgbClr val="002060"/>
              </a:buClr>
              <a:buSzPct val="100000"/>
              <a:buFont typeface="+mj-lt"/>
              <a:buAutoNum type="arabicPeriod" startAt="5"/>
            </a:pPr>
            <a:r>
              <a:rPr lang="en-GB" sz="2200" dirty="0" smtClean="0">
                <a:solidFill>
                  <a:srgbClr val="002060"/>
                </a:solidFill>
              </a:rPr>
              <a:t>Should questions arise, look for answers in the supplementary materials , on the project’s website (project-stars.com), or other internet sites. </a:t>
            </a:r>
            <a:br>
              <a:rPr lang="en-GB" sz="2200" dirty="0" smtClean="0">
                <a:solidFill>
                  <a:srgbClr val="002060"/>
                </a:solidFill>
              </a:rPr>
            </a:br>
            <a:r>
              <a:rPr lang="en-GB" sz="2200" dirty="0" smtClean="0">
                <a:solidFill>
                  <a:srgbClr val="F22D25"/>
                </a:solidFill>
              </a:rPr>
              <a:t>Attention! Make sure the information is reliable!</a:t>
            </a:r>
          </a:p>
          <a:p>
            <a:pPr lvl="0"/>
            <a:endParaRPr lang="en-GB" sz="2400" dirty="0" smtClean="0">
              <a:solidFill>
                <a:srgbClr val="002163"/>
              </a:solidFill>
            </a:endParaRPr>
          </a:p>
          <a:p>
            <a:pPr marL="457200" lvl="0" indent="-457200">
              <a:buClr>
                <a:srgbClr val="002163"/>
              </a:buClr>
              <a:buSzPct val="100000"/>
              <a:buFont typeface="+mj-lt"/>
              <a:buAutoNum type="arabicPeriod" startAt="6"/>
            </a:pPr>
            <a:r>
              <a:rPr lang="en-GB" sz="2200" dirty="0" smtClean="0">
                <a:solidFill>
                  <a:srgbClr val="002163"/>
                </a:solidFill>
              </a:rPr>
              <a:t>Depending on the theoretical content of your lesson, choose appropriate practical activities to use. You can look for additional exercises in the supplementary materials or at the webpage of the project (project-stars.com), or other internet sites.</a:t>
            </a:r>
            <a:r>
              <a:rPr lang="en-GB" sz="2200" dirty="0" smtClean="0">
                <a:solidFill>
                  <a:srgbClr val="002060"/>
                </a:solidFill>
              </a:rPr>
              <a:t/>
            </a:r>
            <a:br>
              <a:rPr lang="en-GB" sz="2200" dirty="0" smtClean="0">
                <a:solidFill>
                  <a:srgbClr val="002060"/>
                </a:solidFill>
              </a:rPr>
            </a:br>
            <a:r>
              <a:rPr lang="en-GB" sz="2200" dirty="0" smtClean="0">
                <a:solidFill>
                  <a:srgbClr val="F22D25"/>
                </a:solidFill>
              </a:rPr>
              <a:t>Attention! Make sure the information is reliable!</a:t>
            </a:r>
            <a:endParaRPr lang="en-GB" sz="2200" dirty="0">
              <a:solidFill>
                <a:srgbClr val="F22D25"/>
              </a:solidFill>
            </a:endParaRPr>
          </a:p>
        </p:txBody>
      </p:sp>
      <p:sp>
        <p:nvSpPr>
          <p:cNvPr id="9" name="Shape 114">
            <a:extLst>
              <a:ext uri="{FF2B5EF4-FFF2-40B4-BE49-F238E27FC236}">
                <a16:creationId xmlns:a16="http://schemas.microsoft.com/office/drawing/2014/main" id="{17C274E4-3DE8-4357-B821-416555839368}"/>
              </a:ext>
            </a:extLst>
          </p:cNvPr>
          <p:cNvSpPr/>
          <p:nvPr/>
        </p:nvSpPr>
        <p:spPr>
          <a:xfrm>
            <a:off x="-6761" y="1101784"/>
            <a:ext cx="12198761"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How to work with the materials 2</a:t>
            </a:r>
            <a:endParaRPr lang="en-GB" sz="4400" u="sng" dirty="0">
              <a:solidFill>
                <a:srgbClr val="002060"/>
              </a:solidFill>
            </a:endParaRPr>
          </a:p>
        </p:txBody>
      </p:sp>
    </p:spTree>
    <p:extLst>
      <p:ext uri="{BB962C8B-B14F-4D97-AF65-F5344CB8AC3E}">
        <p14:creationId xmlns:p14="http://schemas.microsoft.com/office/powerpoint/2010/main" val="73266327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6761" y="5572490"/>
            <a:ext cx="12198761" cy="139701"/>
          </a:xfrm>
          <a:prstGeom prst="rect">
            <a:avLst/>
          </a:prstGeom>
          <a:solidFill>
            <a:srgbClr val="ED7D31"/>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26" name="Shape 126"/>
          <p:cNvSpPr/>
          <p:nvPr/>
        </p:nvSpPr>
        <p:spPr>
          <a:xfrm>
            <a:off x="496747" y="1895860"/>
            <a:ext cx="11198506" cy="30777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57200" lvl="0" indent="-457200">
              <a:buClr>
                <a:srgbClr val="002060"/>
              </a:buClr>
              <a:buSzPct val="100000"/>
              <a:buFont typeface="+mj-lt"/>
              <a:buAutoNum type="arabicPeriod" startAt="7"/>
            </a:pPr>
            <a:r>
              <a:rPr lang="en-US" sz="2200" dirty="0">
                <a:solidFill>
                  <a:srgbClr val="002060"/>
                </a:solidFill>
              </a:rPr>
              <a:t>Keep in mind that some of the activities require materials that should be available during the lesson.</a:t>
            </a:r>
          </a:p>
          <a:p>
            <a:pPr lvl="0"/>
            <a:endParaRPr sz="2200" dirty="0">
              <a:solidFill>
                <a:srgbClr val="002060"/>
              </a:solidFill>
            </a:endParaRPr>
          </a:p>
          <a:p>
            <a:pPr marL="457200" lvl="0" indent="-457200">
              <a:buClr>
                <a:srgbClr val="002060"/>
              </a:buClr>
              <a:buSzPct val="100000"/>
              <a:buFont typeface="+mj-lt"/>
              <a:buAutoNum type="arabicPeriod" startAt="8"/>
            </a:pPr>
            <a:r>
              <a:rPr lang="en-US" sz="2200" dirty="0">
                <a:solidFill>
                  <a:srgbClr val="002060"/>
                </a:solidFill>
              </a:rPr>
              <a:t>We </a:t>
            </a:r>
            <a:r>
              <a:rPr lang="en-US" sz="2200" dirty="0" smtClean="0">
                <a:solidFill>
                  <a:srgbClr val="002060"/>
                </a:solidFill>
              </a:rPr>
              <a:t>recommend </a:t>
            </a:r>
            <a:r>
              <a:rPr lang="en-US" sz="2200" dirty="0">
                <a:solidFill>
                  <a:srgbClr val="002060"/>
                </a:solidFill>
              </a:rPr>
              <a:t>you try out the activities yourself before presenting them in the classroom. Based on yours students ages and abilities, you might need to modify the activities (either to make them easier or more difficult). However make sure to keep them correct in terms of physics.</a:t>
            </a:r>
            <a:endParaRPr sz="2200" dirty="0">
              <a:solidFill>
                <a:srgbClr val="002060"/>
              </a:solidFill>
            </a:endParaRPr>
          </a:p>
          <a:p>
            <a:pPr lvl="0"/>
            <a:endParaRPr sz="2400" dirty="0">
              <a:solidFill>
                <a:srgbClr val="002163"/>
              </a:solidFill>
            </a:endParaRPr>
          </a:p>
          <a:p>
            <a:pPr marL="457200" lvl="0" indent="-457200">
              <a:buClr>
                <a:srgbClr val="002163"/>
              </a:buClr>
              <a:buSzPct val="100000"/>
              <a:buFont typeface="+mj-lt"/>
              <a:buAutoNum type="arabicPeriod" startAt="9"/>
            </a:pPr>
            <a:r>
              <a:rPr lang="en-US" sz="2200" dirty="0">
                <a:solidFill>
                  <a:srgbClr val="002163"/>
                </a:solidFill>
              </a:rPr>
              <a:t>You can give parts of, or whole exercises as homework</a:t>
            </a:r>
            <a:r>
              <a:rPr lang="en-US" sz="2200" dirty="0" smtClean="0">
                <a:solidFill>
                  <a:srgbClr val="002163"/>
                </a:solidFill>
              </a:rPr>
              <a:t>.</a:t>
            </a:r>
            <a:endParaRPr lang="en-US" sz="2200" dirty="0">
              <a:solidFill>
                <a:srgbClr val="002163"/>
              </a:solidFill>
            </a:endParaRPr>
          </a:p>
        </p:txBody>
      </p:sp>
      <p:sp>
        <p:nvSpPr>
          <p:cNvPr id="7" name="Shape 114">
            <a:extLst>
              <a:ext uri="{FF2B5EF4-FFF2-40B4-BE49-F238E27FC236}">
                <a16:creationId xmlns:a16="http://schemas.microsoft.com/office/drawing/2014/main" id="{4FF6AEB2-B1EB-48CA-89F9-0BEA488A7F26}"/>
              </a:ext>
            </a:extLst>
          </p:cNvPr>
          <p:cNvSpPr/>
          <p:nvPr/>
        </p:nvSpPr>
        <p:spPr>
          <a:xfrm>
            <a:off x="-6761" y="1101784"/>
            <a:ext cx="12198761"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How to work with the materials </a:t>
            </a:r>
            <a:r>
              <a:rPr lang="cs-CZ" sz="4400" u="sng" dirty="0" smtClean="0">
                <a:solidFill>
                  <a:srgbClr val="002060"/>
                </a:solidFill>
              </a:rPr>
              <a:t>3</a:t>
            </a:r>
            <a:endParaRPr lang="en-GB" sz="4400" u="sng" dirty="0">
              <a:solidFill>
                <a:srgbClr val="002060"/>
              </a:solidFill>
            </a:endParaRPr>
          </a:p>
        </p:txBody>
      </p:sp>
      <p:pic>
        <p:nvPicPr>
          <p:cNvPr id="8" name="image2.jpg">
            <a:extLst>
              <a:ext uri="{FF2B5EF4-FFF2-40B4-BE49-F238E27FC236}">
                <a16:creationId xmlns:a16="http://schemas.microsoft.com/office/drawing/2014/main" id="{D6DA53BC-1A43-4671-9D80-69E6DB3E3E86}"/>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9" name="image1.png">
            <a:extLst>
              <a:ext uri="{FF2B5EF4-FFF2-40B4-BE49-F238E27FC236}">
                <a16:creationId xmlns:a16="http://schemas.microsoft.com/office/drawing/2014/main" id="{D8D5E18E-20A1-4D31-BBD7-E0497C007662}"/>
              </a:ext>
            </a:extLst>
          </p:cNvPr>
          <p:cNvPicPr/>
          <p:nvPr/>
        </p:nvPicPr>
        <p:blipFill rotWithShape="1">
          <a:blip r:embed="rId3"/>
          <a:srcRect t="8893" b="13838"/>
          <a:stretch/>
        </p:blipFill>
        <p:spPr>
          <a:xfrm>
            <a:off x="1254255" y="0"/>
            <a:ext cx="9683489" cy="1101784"/>
          </a:xfrm>
          <a:prstGeom prst="rect">
            <a:avLst/>
          </a:prstGeom>
          <a:ln w="12700">
            <a:miter lim="400000"/>
          </a:ln>
        </p:spPr>
      </p:pic>
    </p:spTree>
    <p:extLst>
      <p:ext uri="{BB962C8B-B14F-4D97-AF65-F5344CB8AC3E}">
        <p14:creationId xmlns:p14="http://schemas.microsoft.com/office/powerpoint/2010/main" val="97095971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D8A46CFB-C2C3-482B-8175-3780BFCF28FA}"/>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9B96CC1A-5494-47C6-BD7F-49BB45CFCFC2}"/>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28" name="Shape 128"/>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31" name="Shape 131"/>
          <p:cNvSpPr/>
          <p:nvPr/>
        </p:nvSpPr>
        <p:spPr>
          <a:xfrm>
            <a:off x="-6763" y="1054369"/>
            <a:ext cx="12198761"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u="sng">
                <a:solidFill>
                  <a:srgbClr val="002060"/>
                </a:solidFill>
              </a:defRPr>
            </a:lvl1pPr>
          </a:lstStyle>
          <a:p>
            <a:pPr lvl="0">
              <a:defRPr sz="1800" u="none">
                <a:solidFill>
                  <a:srgbClr val="000000"/>
                </a:solidFill>
              </a:defRPr>
            </a:pPr>
            <a:r>
              <a:rPr lang="en-GB" sz="4400" u="sng" dirty="0" err="1" smtClean="0">
                <a:solidFill>
                  <a:srgbClr val="002060"/>
                </a:solidFill>
              </a:rPr>
              <a:t>Моdule</a:t>
            </a:r>
            <a:r>
              <a:rPr lang="en-GB" sz="4400" u="sng" dirty="0" smtClean="0">
                <a:solidFill>
                  <a:srgbClr val="002060"/>
                </a:solidFill>
              </a:rPr>
              <a:t> 5a – contents</a:t>
            </a:r>
            <a:endParaRPr lang="en-GB" sz="4400" u="sng" dirty="0">
              <a:solidFill>
                <a:srgbClr val="002060"/>
              </a:solidFill>
            </a:endParaRPr>
          </a:p>
        </p:txBody>
      </p:sp>
      <p:sp>
        <p:nvSpPr>
          <p:cNvPr id="132" name="Shape 132"/>
          <p:cNvSpPr/>
          <p:nvPr/>
        </p:nvSpPr>
        <p:spPr>
          <a:xfrm>
            <a:off x="249956" y="1823810"/>
            <a:ext cx="11685322" cy="34778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5a.1 Planets</a:t>
            </a:r>
          </a:p>
          <a:p>
            <a:pPr lvl="1"/>
            <a:r>
              <a:rPr lang="en-GB" sz="2800" dirty="0" smtClean="0">
                <a:solidFill>
                  <a:srgbClr val="002060"/>
                </a:solidFill>
              </a:rPr>
              <a:t>	Models of planets, Earth's orbit around the Sun, </a:t>
            </a:r>
            <a:br>
              <a:rPr lang="en-GB" sz="2800" dirty="0" smtClean="0">
                <a:solidFill>
                  <a:srgbClr val="002060"/>
                </a:solidFill>
              </a:rPr>
            </a:br>
            <a:r>
              <a:rPr lang="en-GB" sz="2800" dirty="0" smtClean="0">
                <a:solidFill>
                  <a:srgbClr val="002060"/>
                </a:solidFill>
              </a:rPr>
              <a:t>	distances and dimensions of planets.</a:t>
            </a:r>
            <a:endParaRPr lang="en-GB" sz="2200" dirty="0" smtClean="0">
              <a:solidFill>
                <a:srgbClr val="002060"/>
              </a:solidFill>
            </a:endParaRPr>
          </a:p>
          <a:p>
            <a:pPr lvl="0"/>
            <a:r>
              <a:rPr lang="en-GB" sz="3600" dirty="0" smtClean="0">
                <a:solidFill>
                  <a:srgbClr val="002060"/>
                </a:solidFill>
              </a:rPr>
              <a:t>5a.2 Dwarf planets</a:t>
            </a:r>
          </a:p>
          <a:p>
            <a:pPr lvl="1"/>
            <a:r>
              <a:rPr lang="en-GB" sz="2800" dirty="0" smtClean="0">
                <a:solidFill>
                  <a:srgbClr val="002060"/>
                </a:solidFill>
              </a:rPr>
              <a:t>	Dwarf planets, Ceres, Pluto.</a:t>
            </a:r>
          </a:p>
          <a:p>
            <a:pPr lvl="0"/>
            <a:r>
              <a:rPr lang="en-GB" sz="3600" dirty="0" smtClean="0">
                <a:solidFill>
                  <a:srgbClr val="002060"/>
                </a:solidFill>
              </a:rPr>
              <a:t>5a.3 Small bodies of Solar system</a:t>
            </a:r>
          </a:p>
          <a:p>
            <a:pPr lvl="1"/>
            <a:r>
              <a:rPr lang="en-GB" sz="2800" dirty="0" smtClean="0">
                <a:solidFill>
                  <a:srgbClr val="002060"/>
                </a:solidFill>
              </a:rPr>
              <a:t>	Comets, minor planets, meteorite, meteoroid, meteor.</a:t>
            </a:r>
            <a:endParaRPr lang="en-GB" sz="2800" dirty="0">
              <a:solidFill>
                <a:srgbClr val="002060"/>
              </a:solidFill>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g">
            <a:extLst>
              <a:ext uri="{FF2B5EF4-FFF2-40B4-BE49-F238E27FC236}">
                <a16:creationId xmlns:a16="http://schemas.microsoft.com/office/drawing/2014/main" id="{F5425EE1-9285-4AE9-A3D0-0B1DB805585C}"/>
              </a:ext>
            </a:extLst>
          </p:cNvPr>
          <p:cNvPicPr/>
          <p:nvPr/>
        </p:nvPicPr>
        <p:blipFill rotWithShape="1">
          <a:blip r:embed="rId2"/>
          <a:srcRect t="14594" b="20007"/>
          <a:stretch/>
        </p:blipFill>
        <p:spPr>
          <a:xfrm>
            <a:off x="1587482" y="5821509"/>
            <a:ext cx="9032870" cy="1036491"/>
          </a:xfrm>
          <a:prstGeom prst="rect">
            <a:avLst/>
          </a:prstGeom>
          <a:ln w="12700">
            <a:miter lim="400000"/>
          </a:ln>
        </p:spPr>
      </p:pic>
      <p:pic>
        <p:nvPicPr>
          <p:cNvPr id="8" name="image1.png">
            <a:extLst>
              <a:ext uri="{FF2B5EF4-FFF2-40B4-BE49-F238E27FC236}">
                <a16:creationId xmlns:a16="http://schemas.microsoft.com/office/drawing/2014/main" id="{8BD85AAD-3E33-4E52-9FF5-B942E32B6916}"/>
              </a:ext>
            </a:extLst>
          </p:cNvPr>
          <p:cNvPicPr/>
          <p:nvPr/>
        </p:nvPicPr>
        <p:blipFill rotWithShape="1">
          <a:blip r:embed="rId3"/>
          <a:srcRect t="8893" b="13838"/>
          <a:stretch/>
        </p:blipFill>
        <p:spPr>
          <a:xfrm>
            <a:off x="1254255" y="0"/>
            <a:ext cx="9683489" cy="1101784"/>
          </a:xfrm>
          <a:prstGeom prst="rect">
            <a:avLst/>
          </a:prstGeom>
          <a:ln w="12700">
            <a:miter lim="400000"/>
          </a:ln>
        </p:spPr>
      </p:pic>
      <p:sp>
        <p:nvSpPr>
          <p:cNvPr id="134" name="Shape 134"/>
          <p:cNvSpPr/>
          <p:nvPr/>
        </p:nvSpPr>
        <p:spPr>
          <a:xfrm>
            <a:off x="-6761" y="5572490"/>
            <a:ext cx="12198761" cy="231141"/>
          </a:xfrm>
          <a:prstGeom prst="rect">
            <a:avLst/>
          </a:prstGeom>
          <a:solidFill>
            <a:srgbClr val="ED7D31"/>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7000"/>
              </a:lnSpc>
              <a:spcBef>
                <a:spcPts val="800"/>
              </a:spcBef>
              <a:defRPr sz="900">
                <a:latin typeface="Verdana"/>
                <a:ea typeface="Verdana"/>
                <a:cs typeface="Verdana"/>
                <a:sym typeface="Verdana"/>
              </a:defRPr>
            </a:lvl1pPr>
          </a:lstStyle>
          <a:p>
            <a:pPr lvl="0">
              <a:defRPr sz="1800"/>
            </a:pPr>
            <a:r>
              <a:rPr sz="900"/>
              <a:t>The current publication reflects only the author´s view and neither the Slovak National Agency, nor the European Commission are responsible for any use that may be made of the information it contains.</a:t>
            </a:r>
          </a:p>
        </p:txBody>
      </p:sp>
      <p:sp>
        <p:nvSpPr>
          <p:cNvPr id="137" name="Shape 137"/>
          <p:cNvSpPr/>
          <p:nvPr/>
        </p:nvSpPr>
        <p:spPr>
          <a:xfrm>
            <a:off x="0" y="1042734"/>
            <a:ext cx="12192000"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u="sng">
                <a:solidFill>
                  <a:srgbClr val="002060"/>
                </a:solidFill>
              </a:defRPr>
            </a:lvl1pPr>
          </a:lstStyle>
          <a:p>
            <a:pPr lvl="0">
              <a:defRPr sz="1800" u="none">
                <a:solidFill>
                  <a:srgbClr val="000000"/>
                </a:solidFill>
              </a:defRPr>
            </a:pPr>
            <a:r>
              <a:rPr lang="en-GB" sz="4400" u="sng" dirty="0" smtClean="0">
                <a:solidFill>
                  <a:srgbClr val="002060"/>
                </a:solidFill>
              </a:rPr>
              <a:t>Theoretical contents</a:t>
            </a:r>
            <a:endParaRPr lang="en-GB" sz="4400" u="sng" dirty="0">
              <a:solidFill>
                <a:srgbClr val="002060"/>
              </a:solidFill>
            </a:endParaRPr>
          </a:p>
        </p:txBody>
      </p:sp>
      <p:sp>
        <p:nvSpPr>
          <p:cNvPr id="138" name="Shape 138"/>
          <p:cNvSpPr/>
          <p:nvPr/>
        </p:nvSpPr>
        <p:spPr>
          <a:xfrm>
            <a:off x="249958" y="1830053"/>
            <a:ext cx="11685322" cy="193899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lang="en-GB" sz="3600" dirty="0" smtClean="0">
                <a:solidFill>
                  <a:srgbClr val="002060"/>
                </a:solidFill>
              </a:rPr>
              <a:t>5a.1 Planets</a:t>
            </a:r>
          </a:p>
          <a:p>
            <a:pPr marL="661736" lvl="1" indent="-280736">
              <a:buSzPct val="100000"/>
              <a:buChar char="•"/>
            </a:pPr>
            <a:r>
              <a:rPr lang="en-GB" sz="2800" dirty="0" smtClean="0">
                <a:solidFill>
                  <a:srgbClr val="002060"/>
                </a:solidFill>
              </a:rPr>
              <a:t>History of planets discovery;</a:t>
            </a:r>
          </a:p>
          <a:p>
            <a:pPr marL="661736" lvl="1" indent="-280736">
              <a:buSzPct val="100000"/>
              <a:buChar char="•"/>
            </a:pPr>
            <a:r>
              <a:rPr lang="en-GB" sz="2800" dirty="0" smtClean="0">
                <a:solidFill>
                  <a:srgbClr val="002060"/>
                </a:solidFill>
              </a:rPr>
              <a:t>terrestrials planets (Mercury, Venus, Earth, Mars);</a:t>
            </a:r>
          </a:p>
          <a:p>
            <a:pPr marL="661736" lvl="1" indent="-280736">
              <a:buSzPct val="100000"/>
              <a:buChar char="•"/>
            </a:pPr>
            <a:r>
              <a:rPr lang="en-GB" sz="2800" dirty="0" smtClean="0">
                <a:solidFill>
                  <a:srgbClr val="002060"/>
                </a:solidFill>
              </a:rPr>
              <a:t>giant planets (Jupiter, Saturn, Uranus, Neptune).</a:t>
            </a:r>
            <a:endParaRPr lang="en-GB" sz="2800" dirty="0">
              <a:solidFill>
                <a:srgbClr val="002060"/>
              </a:solidFil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2016</TotalTime>
  <Words>6755</Words>
  <Application>Microsoft Office PowerPoint</Application>
  <PresentationFormat>Širokoúhlá obrazovka</PresentationFormat>
  <Paragraphs>680</Paragraphs>
  <Slides>50</Slides>
  <Notes>2</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50</vt:i4>
      </vt:variant>
    </vt:vector>
  </HeadingPairs>
  <TitlesOfParts>
    <vt:vector size="62" baseType="lpstr">
      <vt:lpstr>SimSun</vt:lpstr>
      <vt:lpstr>Arial</vt:lpstr>
      <vt:lpstr>Avenir Roman</vt:lpstr>
      <vt:lpstr>Calibri</vt:lpstr>
      <vt:lpstr>Calibri Light</vt:lpstr>
      <vt:lpstr>Cambria Math</vt:lpstr>
      <vt:lpstr>Franklin Gothic Book</vt:lpstr>
      <vt:lpstr>Times New Roman</vt:lpstr>
      <vt:lpstr>Verdana</vt:lpstr>
      <vt:lpstr>Verdana Bold</vt:lpstr>
      <vt:lpstr>Wingdings</vt:lpstr>
      <vt:lpstr>Default</vt:lpstr>
      <vt:lpstr>Prezentace aplikace PowerPoint</vt:lpstr>
      <vt:lpstr>Prezentace aplikace PowerPoint</vt:lpstr>
      <vt:lpstr>Project STARS modules</vt:lpstr>
      <vt:lpstr>Structure of the modules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cp:lastModifiedBy>Kéhar Ota</cp:lastModifiedBy>
  <cp:revision>170</cp:revision>
  <dcterms:modified xsi:type="dcterms:W3CDTF">2020-10-27T18:58:24Z</dcterms:modified>
</cp:coreProperties>
</file>