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57" r:id="rId3"/>
    <p:sldId id="383" r:id="rId4"/>
    <p:sldId id="259" r:id="rId5"/>
    <p:sldId id="260" r:id="rId6"/>
    <p:sldId id="261" r:id="rId7"/>
    <p:sldId id="262" r:id="rId8"/>
    <p:sldId id="263" r:id="rId9"/>
    <p:sldId id="264" r:id="rId10"/>
    <p:sldId id="265" r:id="rId11"/>
    <p:sldId id="268" r:id="rId12"/>
    <p:sldId id="334"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16" r:id="rId41"/>
    <p:sldId id="317" r:id="rId42"/>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BFBFBF"/>
    <a:srgbClr val="FFFF69"/>
    <a:srgbClr val="E3E3E4"/>
    <a:srgbClr val="FFFFFF"/>
    <a:srgbClr val="92D050"/>
    <a:srgbClr val="002060"/>
    <a:srgbClr val="CCE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52" autoAdjust="0"/>
    <p:restoredTop sz="93829" autoAdjust="0"/>
  </p:normalViewPr>
  <p:slideViewPr>
    <p:cSldViewPr snapToGrid="0">
      <p:cViewPr varScale="1">
        <p:scale>
          <a:sx n="81" d="100"/>
          <a:sy n="81" d="100"/>
        </p:scale>
        <p:origin x="126" y="16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5" name="Shape 55"/>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1" name="Shape 501"/>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9" name="Shape 509"/>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Title Text</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Nadpis a zvislý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Zvislý nadpis a text">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88"/>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51" name="Shape 51"/>
          <p:cNvSpPr>
            <a:spLocks noGrp="1"/>
          </p:cNvSpPr>
          <p:nvPr>
            <p:ph type="title"/>
          </p:nvPr>
        </p:nvSpPr>
        <p:spPr>
          <a:xfrm>
            <a:off x="1524000" y="0"/>
            <a:ext cx="9144000" cy="3509963"/>
          </a:xfrm>
          <a:prstGeom prst="rect">
            <a:avLst/>
          </a:prstGeom>
        </p:spPr>
        <p:txBody>
          <a:bodyPr lIns="0" tIns="0" rIns="0" bIns="0" anchor="b"/>
          <a:lstStyle>
            <a:lvl1pPr algn="ctr">
              <a:defRPr sz="6000"/>
            </a:lvl1pPr>
          </a:lstStyle>
          <a:p>
            <a:pPr lvl="0">
              <a:defRPr sz="1800"/>
            </a:pPr>
            <a:r>
              <a:rPr sz="6000"/>
              <a:t>Title Text</a:t>
            </a:r>
          </a:p>
        </p:txBody>
      </p:sp>
      <p:sp>
        <p:nvSpPr>
          <p:cNvPr id="52" name="Shape 52"/>
          <p:cNvSpPr>
            <a:spLocks noGrp="1"/>
          </p:cNvSpPr>
          <p:nvPr>
            <p:ph type="body" idx="1"/>
          </p:nvPr>
        </p:nvSpPr>
        <p:spPr>
          <a:xfrm>
            <a:off x="1524000" y="3602037"/>
            <a:ext cx="9144000" cy="3255963"/>
          </a:xfrm>
          <a:prstGeom prst="rect">
            <a:avLst/>
          </a:prstGeom>
        </p:spPr>
        <p:txBody>
          <a:bodyPr lIns="0" tIns="0" rIns="0" bIns="0"/>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53" name="Shape 5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adpis a obsah">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Title Text</a:t>
            </a:r>
          </a:p>
        </p:txBody>
      </p:sp>
      <p:sp>
        <p:nvSpPr>
          <p:cNvPr id="11" name="Shape 11"/>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Hlavička sekcie">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defRPr sz="6000"/>
            </a:lvl1pPr>
          </a:lstStyle>
          <a:p>
            <a:pPr lvl="0">
              <a:defRPr sz="1800"/>
            </a:pPr>
            <a:r>
              <a:rPr sz="6000"/>
              <a:t>Title Text</a:t>
            </a:r>
          </a:p>
        </p:txBody>
      </p:sp>
      <p:sp>
        <p:nvSpPr>
          <p:cNvPr id="15" name="Shape 15"/>
          <p:cNvSpPr>
            <a:spLocks noGrp="1"/>
          </p:cNvSpPr>
          <p:nvPr>
            <p:ph type="body" idx="1"/>
          </p:nvPr>
        </p:nvSpPr>
        <p:spPr>
          <a:xfrm>
            <a:off x="831850" y="4589462"/>
            <a:ext cx="10515600" cy="226853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va obsahy">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orovnanie">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Len nadpis">
    <p:spTree>
      <p:nvGrpSpPr>
        <p:cNvPr id="1" name=""/>
        <p:cNvGrpSpPr/>
        <p:nvPr/>
      </p:nvGrpSpPr>
      <p:grpSpPr>
        <a:xfrm>
          <a:off x="0" y="0"/>
          <a:ext cx="0" cy="0"/>
          <a:chOff x="0" y="0"/>
          <a:chExt cx="0" cy="0"/>
        </a:xfrm>
      </p:grpSpPr>
      <p:sp>
        <p:nvSpPr>
          <p:cNvPr id="26" name="Shape 26"/>
          <p:cNvSpPr>
            <a:spLocks noGrp="1"/>
          </p:cNvSpPr>
          <p:nvPr>
            <p:ph type="title"/>
          </p:nvPr>
        </p:nvSpPr>
        <p:spPr>
          <a:xfrm>
            <a:off x="838200" y="365125"/>
            <a:ext cx="10515600" cy="1325563"/>
          </a:xfrm>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rázdna">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sah s popisom">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2" name="Shape 32"/>
          <p:cNvSpPr>
            <a:spLocks noGrp="1"/>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brázok s popisom">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6" name="Shape 36"/>
          <p:cNvSpPr>
            <a:spLocks noGrp="1"/>
          </p:cNvSpPr>
          <p:nvPr>
            <p:ph type="body" idx="1"/>
          </p:nvPr>
        </p:nvSpPr>
        <p:spPr>
          <a:xfrm>
            <a:off x="839787" y="2057400"/>
            <a:ext cx="3932239" cy="48006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7"/>
            <a:ext cx="10515600" cy="159543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a:pPr>
            <a:r>
              <a:rPr sz="4400"/>
              <a:t>Title Text</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 name="Shape 4"/>
          <p:cNvSpPr>
            <a:spLocks noGrp="1"/>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2.png"/><Relationship Id="rId7" Type="http://schemas.openxmlformats.org/officeDocument/2006/relationships/slide" Target="slide2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slide" Target="slide14.xml"/><Relationship Id="rId10" Type="http://schemas.openxmlformats.org/officeDocument/2006/relationships/slide" Target="slide33.xml"/><Relationship Id="rId4" Type="http://schemas.openxmlformats.org/officeDocument/2006/relationships/slide" Target="slide12.xml"/><Relationship Id="rId9" Type="http://schemas.openxmlformats.org/officeDocument/2006/relationships/slide" Target="slide2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project-star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astro.cz/na-obloze/zatmeni.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2.jpg"/>
          <p:cNvPicPr/>
          <p:nvPr/>
        </p:nvPicPr>
        <p:blipFill rotWithShape="1">
          <a:blip r:embed="rId2"/>
          <a:srcRect t="14594" b="20007"/>
          <a:stretch/>
        </p:blipFill>
        <p:spPr>
          <a:xfrm>
            <a:off x="1587482" y="5821509"/>
            <a:ext cx="9032870" cy="1036491"/>
          </a:xfrm>
          <a:prstGeom prst="rect">
            <a:avLst/>
          </a:prstGeom>
          <a:ln w="12700">
            <a:miter lim="400000"/>
          </a:ln>
        </p:spPr>
      </p:pic>
      <p:pic>
        <p:nvPicPr>
          <p:cNvPr id="60" name="image1.png"/>
          <p:cNvPicPr/>
          <p:nvPr/>
        </p:nvPicPr>
        <p:blipFill rotWithShape="1">
          <a:blip r:embed="rId3"/>
          <a:srcRect t="8893" b="13838"/>
          <a:stretch/>
        </p:blipFill>
        <p:spPr>
          <a:xfrm>
            <a:off x="1254255" y="0"/>
            <a:ext cx="9683489" cy="1101784"/>
          </a:xfrm>
          <a:prstGeom prst="rect">
            <a:avLst/>
          </a:prstGeom>
          <a:ln w="12700">
            <a:miter lim="400000"/>
          </a:ln>
        </p:spPr>
      </p:pic>
      <p:sp>
        <p:nvSpPr>
          <p:cNvPr id="57" name="Shape 57"/>
          <p:cNvSpPr/>
          <p:nvPr/>
        </p:nvSpPr>
        <p:spPr>
          <a:xfrm>
            <a:off x="-6761" y="1049639"/>
            <a:ext cx="12198761" cy="60068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150000"/>
              </a:lnSpc>
            </a:pPr>
            <a:r>
              <a:rPr sz="800">
                <a:latin typeface="Verdana Bold"/>
                <a:ea typeface="Verdana Bold"/>
                <a:cs typeface="Verdana Bold"/>
                <a:sym typeface="Verdana Bold"/>
              </a:rPr>
              <a:t>Project:</a:t>
            </a:r>
            <a:r>
              <a:rPr sz="800">
                <a:latin typeface="Verdana"/>
                <a:ea typeface="Verdana"/>
                <a:cs typeface="Verdana"/>
                <a:sym typeface="Verdana"/>
              </a:rPr>
              <a:t> STARS (Successfully Teaching AstRonomy in Schools)		 			</a:t>
            </a:r>
          </a:p>
          <a:p>
            <a:pPr lvl="0">
              <a:lnSpc>
                <a:spcPct val="150000"/>
              </a:lnSpc>
            </a:pPr>
            <a:r>
              <a:rPr sz="800">
                <a:latin typeface="Verdana"/>
                <a:ea typeface="Verdana"/>
                <a:cs typeface="Verdana"/>
                <a:sym typeface="Verdana"/>
              </a:rPr>
              <a:t>This project has been funded with the support of the Erasmus+ Programme, K2 Action, Strategic Partnerships in School Education.</a:t>
            </a:r>
          </a:p>
          <a:p>
            <a:pPr lvl="0">
              <a:lnSpc>
                <a:spcPct val="150000"/>
              </a:lnSpc>
            </a:pPr>
            <a:r>
              <a:rPr sz="800">
                <a:latin typeface="Verdana Bold"/>
                <a:ea typeface="Verdana Bold"/>
                <a:cs typeface="Verdana Bold"/>
                <a:sym typeface="Verdana Bold"/>
              </a:rPr>
              <a:t>Project Agreement Number:</a:t>
            </a:r>
            <a:r>
              <a:rPr sz="800">
                <a:latin typeface="Verdana"/>
                <a:ea typeface="Verdana"/>
                <a:cs typeface="Verdana"/>
                <a:sym typeface="Verdana"/>
              </a:rPr>
              <a:t> </a:t>
            </a:r>
            <a:r>
              <a:rPr sz="800"/>
              <a:t>2017-1-SK01-KA201-035344 				</a:t>
            </a:r>
          </a:p>
        </p:txBody>
      </p:sp>
      <p:sp>
        <p:nvSpPr>
          <p:cNvPr id="58" name="Shape 58"/>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9" name="Shape 59"/>
          <p:cNvSpPr/>
          <p:nvPr/>
        </p:nvSpPr>
        <p:spPr>
          <a:xfrm>
            <a:off x="-6761" y="1847151"/>
            <a:ext cx="12198761" cy="310854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ctr"/>
            <a:r>
              <a:rPr lang="cs-CZ" sz="5400" b="1" dirty="0">
                <a:solidFill>
                  <a:srgbClr val="843C0B"/>
                </a:solidFill>
                <a:latin typeface="Franklin Gothic Book"/>
                <a:ea typeface="Franklin Gothic Book"/>
                <a:cs typeface="Franklin Gothic Book"/>
                <a:sym typeface="Franklin Gothic Book"/>
              </a:rPr>
              <a:t>Tréninkový program pro učitele (O2)</a:t>
            </a:r>
          </a:p>
          <a:p>
            <a:pPr lvl="0" algn="ctr"/>
            <a:endParaRPr lang="cs-CZ" sz="1000" dirty="0"/>
          </a:p>
          <a:p>
            <a:pPr lvl="0" algn="ctr"/>
            <a:r>
              <a:rPr lang="cs-CZ" sz="4400" b="1" dirty="0">
                <a:solidFill>
                  <a:srgbClr val="002060"/>
                </a:solidFill>
              </a:rPr>
              <a:t>Modul #5b</a:t>
            </a:r>
          </a:p>
          <a:p>
            <a:pPr lvl="0" algn="ctr"/>
            <a:r>
              <a:rPr lang="cs-CZ" sz="4400" b="1" u="sng" dirty="0">
                <a:solidFill>
                  <a:srgbClr val="002060"/>
                </a:solidFill>
              </a:rPr>
              <a:t>Sluneční soustava</a:t>
            </a:r>
            <a:br>
              <a:rPr lang="cs-CZ" sz="4400" b="1" dirty="0">
                <a:solidFill>
                  <a:srgbClr val="002060"/>
                </a:solidFill>
              </a:rPr>
            </a:br>
            <a:r>
              <a:rPr lang="cs-CZ" sz="4400" b="1" dirty="0">
                <a:solidFill>
                  <a:srgbClr val="002060"/>
                </a:solidFill>
              </a:rPr>
              <a:t>Zatmění Slunce a Měsíce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5425EE1-9285-4AE9-A3D0-0B1DB805585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BD85AAD-3E33-4E52-9FF5-B942E32B6916}"/>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34" name="Shape 134"/>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37" name="Shape 137"/>
          <p:cNvSpPr/>
          <p:nvPr/>
        </p:nvSpPr>
        <p:spPr>
          <a:xfrm>
            <a:off x="0" y="1042734"/>
            <a:ext cx="12192000"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Teoretický obsah</a:t>
            </a:r>
            <a:endParaRPr sz="4400" u="sng" dirty="0">
              <a:solidFill>
                <a:srgbClr val="002060"/>
              </a:solidFill>
            </a:endParaRPr>
          </a:p>
        </p:txBody>
      </p:sp>
      <p:sp>
        <p:nvSpPr>
          <p:cNvPr id="138" name="Shape 138"/>
          <p:cNvSpPr/>
          <p:nvPr/>
        </p:nvSpPr>
        <p:spPr>
          <a:xfrm>
            <a:off x="249958" y="1830053"/>
            <a:ext cx="11685322" cy="280076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3600" dirty="0">
                <a:solidFill>
                  <a:srgbClr val="002060"/>
                </a:solidFill>
              </a:rPr>
              <a:t>5b</a:t>
            </a:r>
            <a:r>
              <a:rPr sz="3600" dirty="0">
                <a:solidFill>
                  <a:srgbClr val="002060"/>
                </a:solidFill>
              </a:rPr>
              <a:t>.</a:t>
            </a:r>
            <a:r>
              <a:rPr lang="cs-CZ" sz="3600" dirty="0">
                <a:solidFill>
                  <a:srgbClr val="002060"/>
                </a:solidFill>
              </a:rPr>
              <a:t>1</a:t>
            </a:r>
            <a:r>
              <a:rPr sz="3600" dirty="0">
                <a:solidFill>
                  <a:srgbClr val="002060"/>
                </a:solidFill>
              </a:rPr>
              <a:t> </a:t>
            </a:r>
            <a:r>
              <a:rPr lang="cs-CZ" sz="3600" dirty="0">
                <a:solidFill>
                  <a:srgbClr val="002060"/>
                </a:solidFill>
              </a:rPr>
              <a:t>Zatmění</a:t>
            </a:r>
            <a:endParaRPr sz="3600" dirty="0">
              <a:solidFill>
                <a:srgbClr val="002060"/>
              </a:solidFill>
            </a:endParaRPr>
          </a:p>
          <a:p>
            <a:pPr marL="661736" lvl="1" indent="-280736">
              <a:buSzPct val="100000"/>
              <a:buChar char="•"/>
            </a:pPr>
            <a:r>
              <a:rPr lang="cs-CZ" sz="2800" dirty="0">
                <a:solidFill>
                  <a:srgbClr val="002060"/>
                </a:solidFill>
              </a:rPr>
              <a:t>Zatmění Měsíce (základní informace, druhy zatmění, předpovídání zatmění, tabulka nejbližších zatmění)</a:t>
            </a:r>
            <a:r>
              <a:rPr lang="ru-RU" sz="2800" dirty="0">
                <a:solidFill>
                  <a:srgbClr val="002060"/>
                </a:solidFill>
              </a:rPr>
              <a:t>;</a:t>
            </a:r>
          </a:p>
          <a:p>
            <a:pPr marL="661736" lvl="1" indent="-280736">
              <a:buSzPct val="100000"/>
              <a:buChar char="•"/>
            </a:pPr>
            <a:r>
              <a:rPr lang="cs-CZ" sz="2800" dirty="0">
                <a:solidFill>
                  <a:srgbClr val="002060"/>
                </a:solidFill>
              </a:rPr>
              <a:t>zatmění Slunce (základní informace, druhy zatmění, jevy pozorovatelné při úplném zatmění, předpovídání zatmění, tabulka nejbližších zatmění, pozorování zatmění a bezpečnost).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C18904F-1950-41AD-91F0-AD8C93268D2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4D019DC-F0A9-4F96-9483-B2CDA3C8181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52" name="Shape 152"/>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55" name="Shape 155"/>
          <p:cNvSpPr/>
          <p:nvPr/>
        </p:nvSpPr>
        <p:spPr>
          <a:xfrm>
            <a:off x="0" y="1054369"/>
            <a:ext cx="12192000"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Seznam praktických cvičení</a:t>
            </a:r>
            <a:endParaRPr sz="4400" u="sng" dirty="0">
              <a:solidFill>
                <a:srgbClr val="002060"/>
              </a:solidFill>
            </a:endParaRPr>
          </a:p>
        </p:txBody>
      </p:sp>
      <p:sp>
        <p:nvSpPr>
          <p:cNvPr id="156" name="Shape 156"/>
          <p:cNvSpPr/>
          <p:nvPr/>
        </p:nvSpPr>
        <p:spPr>
          <a:xfrm>
            <a:off x="261256" y="1941135"/>
            <a:ext cx="11685322" cy="206210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buClr>
                <a:srgbClr val="002060"/>
              </a:buClr>
              <a:buSzPct val="100000"/>
            </a:pPr>
            <a:r>
              <a:rPr lang="cs-CZ" sz="1600" dirty="0">
                <a:solidFill>
                  <a:srgbClr val="002060"/>
                </a:solidFill>
                <a:hlinkClick r:id="rId4" action="ppaction://hlinksldjump"/>
              </a:rPr>
              <a:t>5b.1.1	Demonstrace zatmění Měsíce</a:t>
            </a:r>
            <a:endParaRPr lang="cs-CZ" sz="1600" dirty="0">
              <a:solidFill>
                <a:srgbClr val="002060"/>
              </a:solidFill>
            </a:endParaRPr>
          </a:p>
          <a:p>
            <a:pPr lvl="0">
              <a:buClr>
                <a:srgbClr val="002060"/>
              </a:buClr>
              <a:buSzPct val="100000"/>
            </a:pPr>
            <a:r>
              <a:rPr lang="cs-CZ" sz="1600" dirty="0">
                <a:solidFill>
                  <a:srgbClr val="002060"/>
                </a:solidFill>
                <a:hlinkClick r:id="rId5" action="ppaction://hlinksldjump"/>
              </a:rPr>
              <a:t>5b.1.2	Model zatmění Měsíce v terénu</a:t>
            </a:r>
            <a:endParaRPr lang="cs-CZ" sz="1600" dirty="0">
              <a:solidFill>
                <a:srgbClr val="002060"/>
              </a:solidFill>
            </a:endParaRPr>
          </a:p>
          <a:p>
            <a:pPr lvl="0">
              <a:buClr>
                <a:srgbClr val="002060"/>
              </a:buClr>
              <a:buSzPct val="100000"/>
            </a:pPr>
            <a:r>
              <a:rPr lang="cs-CZ" sz="1600" dirty="0">
                <a:solidFill>
                  <a:srgbClr val="002060"/>
                </a:solidFill>
                <a:hlinkClick r:id="rId6" action="ppaction://hlinksldjump"/>
              </a:rPr>
              <a:t>5b.1.3	Typy zatmění Měsíce – rozdíly oproti zatmění Slunce</a:t>
            </a:r>
            <a:endParaRPr lang="cs-CZ" sz="1600" dirty="0">
              <a:solidFill>
                <a:srgbClr val="002060"/>
              </a:solidFill>
            </a:endParaRPr>
          </a:p>
          <a:p>
            <a:pPr lvl="0">
              <a:buClr>
                <a:srgbClr val="002060"/>
              </a:buClr>
              <a:buSzPct val="100000"/>
            </a:pPr>
            <a:endParaRPr lang="cs-CZ" sz="1600" dirty="0">
              <a:solidFill>
                <a:srgbClr val="002060"/>
              </a:solidFill>
            </a:endParaRPr>
          </a:p>
          <a:p>
            <a:pPr lvl="0">
              <a:buClr>
                <a:srgbClr val="002060"/>
              </a:buClr>
              <a:buSzPct val="100000"/>
            </a:pPr>
            <a:r>
              <a:rPr lang="cs-CZ" sz="1600" dirty="0">
                <a:solidFill>
                  <a:srgbClr val="002060"/>
                </a:solidFill>
                <a:hlinkClick r:id="rId7" action="ppaction://hlinksldjump"/>
              </a:rPr>
              <a:t>5b.1.4	Demonstrace zatmění Slunce</a:t>
            </a:r>
            <a:endParaRPr lang="cs-CZ" sz="1600" dirty="0">
              <a:solidFill>
                <a:srgbClr val="002060"/>
              </a:solidFill>
            </a:endParaRPr>
          </a:p>
          <a:p>
            <a:pPr lvl="0">
              <a:buClr>
                <a:srgbClr val="002060"/>
              </a:buClr>
              <a:buSzPct val="100000"/>
            </a:pPr>
            <a:r>
              <a:rPr lang="cs-CZ" sz="1600" dirty="0">
                <a:solidFill>
                  <a:srgbClr val="002060"/>
                </a:solidFill>
                <a:hlinkClick r:id="rId8" action="ppaction://hlinksldjump"/>
              </a:rPr>
              <a:t>5b.1.5	Model zatmění Slunce v terénu</a:t>
            </a:r>
            <a:endParaRPr lang="cs-CZ" sz="1600" dirty="0">
              <a:solidFill>
                <a:srgbClr val="002060"/>
              </a:solidFill>
            </a:endParaRPr>
          </a:p>
          <a:p>
            <a:pPr lvl="0">
              <a:buClr>
                <a:srgbClr val="002060"/>
              </a:buClr>
              <a:buSzPct val="100000"/>
            </a:pPr>
            <a:r>
              <a:rPr lang="cs-CZ" sz="1600" dirty="0">
                <a:solidFill>
                  <a:srgbClr val="002060"/>
                </a:solidFill>
                <a:hlinkClick r:id="rId9" action="ppaction://hlinksldjump"/>
              </a:rPr>
              <a:t>5b.1.6	Zdánlivá velikost Slunce a Měsíce na obloze – typy zatmění Slunce</a:t>
            </a:r>
            <a:endParaRPr lang="cs-CZ" sz="1600" dirty="0">
              <a:solidFill>
                <a:srgbClr val="002060"/>
              </a:solidFill>
            </a:endParaRPr>
          </a:p>
          <a:p>
            <a:pPr lvl="0">
              <a:buClr>
                <a:srgbClr val="002060"/>
              </a:buClr>
              <a:buSzPct val="100000"/>
            </a:pPr>
            <a:r>
              <a:rPr lang="cs-CZ" sz="1600" dirty="0">
                <a:solidFill>
                  <a:srgbClr val="002060"/>
                </a:solidFill>
                <a:hlinkClick r:id="rId10" action="ppaction://hlinksldjump"/>
              </a:rPr>
              <a:t>5b.1.7	Pozorování úplného zatmění Slunce z jiných planet</a:t>
            </a:r>
            <a:endParaRPr sz="1600" dirty="0">
              <a:solidFill>
                <a:srgbClr val="002060"/>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sz="4400" dirty="0">
                <a:solidFill>
                  <a:srgbClr val="02236A"/>
                </a:solidFill>
              </a:rPr>
              <a:t>: </a:t>
            </a:r>
            <a:r>
              <a:rPr lang="cs-CZ" sz="3200" dirty="0">
                <a:solidFill>
                  <a:srgbClr val="002060"/>
                </a:solidFill>
              </a:rPr>
              <a:t>5b</a:t>
            </a:r>
            <a:r>
              <a:rPr lang="pt-BR" sz="3200" dirty="0">
                <a:solidFill>
                  <a:srgbClr val="002060"/>
                </a:solidFill>
              </a:rPr>
              <a:t>.1.1</a:t>
            </a:r>
            <a:r>
              <a:rPr lang="cs-CZ" sz="3200" dirty="0">
                <a:solidFill>
                  <a:srgbClr val="002060"/>
                </a:solidFill>
              </a:rPr>
              <a:t> </a:t>
            </a:r>
            <a:r>
              <a:rPr lang="pt-BR" sz="3200" dirty="0">
                <a:solidFill>
                  <a:srgbClr val="002060"/>
                </a:solidFill>
              </a:rPr>
              <a:t>Demonstrace zatmění Měsíce</a:t>
            </a:r>
          </a:p>
        </p:txBody>
      </p:sp>
      <p:sp>
        <p:nvSpPr>
          <p:cNvPr id="174" name="Shape 174"/>
          <p:cNvSpPr/>
          <p:nvPr/>
        </p:nvSpPr>
        <p:spPr>
          <a:xfrm>
            <a:off x="261256" y="3443332"/>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Materiály a nářadí</a:t>
            </a:r>
            <a:r>
              <a:rPr sz="3600" dirty="0">
                <a:solidFill>
                  <a:srgbClr val="002060"/>
                </a:solidFill>
              </a:rPr>
              <a:t>:</a:t>
            </a:r>
            <a:r>
              <a:rPr lang="az-Cyrl-AZ" sz="3600" dirty="0">
                <a:solidFill>
                  <a:srgbClr val="002060"/>
                </a:solidFill>
              </a:rPr>
              <a:t> </a:t>
            </a:r>
            <a:r>
              <a:rPr lang="cs-CZ" sz="2800" dirty="0">
                <a:solidFill>
                  <a:srgbClr val="002060"/>
                </a:solidFill>
              </a:rPr>
              <a:t>Slabší směrový plošný zdroj světla, 2 koule (volejbalový + tenisový míč nebo míček na stolní tenis + gymnastický míč 15 cm)</a:t>
            </a:r>
            <a:endParaRPr sz="3600" dirty="0">
              <a:solidFill>
                <a:srgbClr val="002060"/>
              </a:solidFill>
            </a:endParaRPr>
          </a:p>
        </p:txBody>
      </p:sp>
      <p:sp>
        <p:nvSpPr>
          <p:cNvPr id="175" name="Shape 175"/>
          <p:cNvSpPr/>
          <p:nvPr/>
        </p:nvSpPr>
        <p:spPr>
          <a:xfrm>
            <a:off x="261256" y="4486333"/>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Postup</a:t>
            </a:r>
            <a:r>
              <a:rPr sz="3600" dirty="0">
                <a:solidFill>
                  <a:srgbClr val="002060"/>
                </a:solidFill>
              </a:rPr>
              <a:t>: </a:t>
            </a:r>
            <a:r>
              <a:rPr lang="cs-CZ" sz="2800" dirty="0">
                <a:solidFill>
                  <a:srgbClr val="002060"/>
                </a:solidFill>
              </a:rPr>
              <a:t>Žáci pochopí princip vzniku úplného a částečného zatmění Měsíce. Zapamatují si vzájemnou polohu těles při zatmění Měsíce.</a:t>
            </a:r>
          </a:p>
        </p:txBody>
      </p:sp>
      <p:sp>
        <p:nvSpPr>
          <p:cNvPr id="176" name="Shape 176"/>
          <p:cNvSpPr/>
          <p:nvPr/>
        </p:nvSpPr>
        <p:spPr>
          <a:xfrm>
            <a:off x="261256" y="1481951"/>
            <a:ext cx="11685322" cy="193899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Metodická část</a:t>
            </a:r>
            <a:r>
              <a:rPr sz="3600" dirty="0">
                <a:solidFill>
                  <a:srgbClr val="002060"/>
                </a:solidFill>
              </a:rPr>
              <a:t>:</a:t>
            </a:r>
            <a:r>
              <a:rPr lang="cs-CZ" sz="3600" dirty="0">
                <a:solidFill>
                  <a:srgbClr val="002060"/>
                </a:solidFill>
              </a:rPr>
              <a:t> </a:t>
            </a:r>
            <a:r>
              <a:rPr lang="cs-CZ" sz="2800" dirty="0">
                <a:solidFill>
                  <a:srgbClr val="002060"/>
                </a:solidFill>
              </a:rPr>
              <a:t>Největším problémem je zajištění vhodného zdroje světla – plošný, kruhový (min. 20 cm), směrový, nepříliš silný (zhruba 30 W na vzdálenost 2,5 m). Místnost s černými stěnami pohlcující rozptýlené a odražené světlo.</a:t>
            </a:r>
            <a:endParaRPr sz="2800" dirty="0">
              <a:solidFill>
                <a:srgbClr val="002060"/>
              </a:solidFill>
            </a:endParaRPr>
          </a:p>
        </p:txBody>
      </p:sp>
    </p:spTree>
    <p:extLst>
      <p:ext uri="{BB962C8B-B14F-4D97-AF65-F5344CB8AC3E}">
        <p14:creationId xmlns:p14="http://schemas.microsoft.com/office/powerpoint/2010/main" val="264509417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vnoramenný trojúhelník 26"/>
          <p:cNvSpPr/>
          <p:nvPr/>
        </p:nvSpPr>
        <p:spPr>
          <a:xfrm rot="5400000">
            <a:off x="7611465" y="-128828"/>
            <a:ext cx="2302138" cy="6669214"/>
          </a:xfrm>
          <a:prstGeom prst="triangle">
            <a:avLst/>
          </a:prstGeom>
          <a:solidFill>
            <a:schemeClr val="bg1">
              <a:lumMod val="75000"/>
            </a:schemeClr>
          </a:solid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cxnSp>
        <p:nvCxnSpPr>
          <p:cNvPr id="7" name="Přímá spojnice se šipkou 6"/>
          <p:cNvCxnSpPr>
            <a:cxnSpLocks/>
          </p:cNvCxnSpPr>
          <p:nvPr/>
        </p:nvCxnSpPr>
        <p:spPr>
          <a:xfrm>
            <a:off x="3928156" y="3228975"/>
            <a:ext cx="5272994" cy="0"/>
          </a:xfrm>
          <a:prstGeom prst="straightConnector1">
            <a:avLst/>
          </a:prstGeom>
          <a:noFill/>
          <a:ln w="12700" cap="flat">
            <a:solidFill>
              <a:srgbClr val="5B9BD5"/>
            </a:solidFill>
            <a:prstDash val="solid"/>
            <a:miter lim="800000"/>
            <a:tailEnd type="triangle"/>
          </a:ln>
          <a:effectLst/>
        </p:spPr>
        <p:style>
          <a:lnRef idx="0">
            <a:scrgbClr r="0" g="0" b="0"/>
          </a:lnRef>
          <a:fillRef idx="0">
            <a:scrgbClr r="0" g="0" b="0"/>
          </a:fillRef>
          <a:effectRef idx="0">
            <a:scrgbClr r="0" g="0" b="0"/>
          </a:effectRef>
          <a:fontRef idx="none"/>
        </p:style>
      </p:cxnSp>
      <p:pic>
        <p:nvPicPr>
          <p:cNvPr id="1031" name="Obrázek 1030"/>
          <p:cNvPicPr>
            <a:picLocks noChangeAspect="1"/>
          </p:cNvPicPr>
          <p:nvPr/>
        </p:nvPicPr>
        <p:blipFill>
          <a:blip r:embed="rId2">
            <a:clrChange>
              <a:clrFrom>
                <a:srgbClr val="000000"/>
              </a:clrFrom>
              <a:clrTo>
                <a:srgbClr val="000000">
                  <a:alpha val="0"/>
                </a:srgbClr>
              </a:clrTo>
            </a:clrChange>
          </a:blip>
          <a:stretch>
            <a:fillRect/>
          </a:stretch>
        </p:blipFill>
        <p:spPr>
          <a:xfrm>
            <a:off x="3928156" y="1572509"/>
            <a:ext cx="3060667" cy="3310622"/>
          </a:xfrm>
          <a:prstGeom prst="rect">
            <a:avLst/>
          </a:prstGeom>
        </p:spPr>
      </p:pic>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sz="4400" dirty="0">
                <a:solidFill>
                  <a:srgbClr val="02236A"/>
                </a:solidFill>
              </a:rPr>
              <a:t>: </a:t>
            </a:r>
            <a:r>
              <a:rPr lang="cs-CZ" sz="3200" dirty="0">
                <a:solidFill>
                  <a:srgbClr val="002060"/>
                </a:solidFill>
              </a:rPr>
              <a:t>5b</a:t>
            </a:r>
            <a:r>
              <a:rPr lang="pt-BR" sz="3200" dirty="0">
                <a:solidFill>
                  <a:srgbClr val="002060"/>
                </a:solidFill>
              </a:rPr>
              <a:t>.1.1</a:t>
            </a:r>
            <a:r>
              <a:rPr lang="cs-CZ" sz="3200" dirty="0">
                <a:solidFill>
                  <a:srgbClr val="002060"/>
                </a:solidFill>
              </a:rPr>
              <a:t> </a:t>
            </a:r>
            <a:r>
              <a:rPr lang="pt-BR" sz="3200" dirty="0">
                <a:solidFill>
                  <a:srgbClr val="002060"/>
                </a:solidFill>
              </a:rPr>
              <a:t>Demonstrace zatmění Měsíce</a:t>
            </a:r>
          </a:p>
        </p:txBody>
      </p:sp>
      <p:sp>
        <p:nvSpPr>
          <p:cNvPr id="2" name="Obdélník 1"/>
          <p:cNvSpPr/>
          <p:nvPr/>
        </p:nvSpPr>
        <p:spPr>
          <a:xfrm>
            <a:off x="261256" y="1708272"/>
            <a:ext cx="3857146"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zatemněná místnost s černými stěnami</a:t>
            </a:r>
            <a:endParaRPr lang="cs-CZ" dirty="0"/>
          </a:p>
        </p:txBody>
      </p:sp>
      <p:pic>
        <p:nvPicPr>
          <p:cNvPr id="3" name="Obrázek 2"/>
          <p:cNvPicPr>
            <a:picLocks noChangeAspect="1"/>
          </p:cNvPicPr>
          <p:nvPr/>
        </p:nvPicPr>
        <p:blipFill>
          <a:blip r:embed="rId5"/>
          <a:stretch>
            <a:fillRect/>
          </a:stretch>
        </p:blipFill>
        <p:spPr>
          <a:xfrm flipH="1">
            <a:off x="275042" y="2402379"/>
            <a:ext cx="2091837" cy="2092492"/>
          </a:xfrm>
          <a:prstGeom prst="rect">
            <a:avLst/>
          </a:prstGeom>
        </p:spPr>
      </p:pic>
      <p:sp>
        <p:nvSpPr>
          <p:cNvPr id="12" name="Obdélník 11"/>
          <p:cNvSpPr/>
          <p:nvPr/>
        </p:nvSpPr>
        <p:spPr>
          <a:xfrm>
            <a:off x="742379" y="4424360"/>
            <a:ext cx="845103" cy="369332"/>
          </a:xfrm>
          <a:prstGeom prst="rect">
            <a:avLst/>
          </a:prstGeom>
        </p:spPr>
        <p:txBody>
          <a:bodyPr wrap="none">
            <a:spAutoFit/>
          </a:bodyPr>
          <a:lstStyle/>
          <a:p>
            <a:r>
              <a:rPr lang="cs-CZ" dirty="0">
                <a:latin typeface="Calibri" panose="020F0502020204030204" pitchFamily="34" charset="0"/>
                <a:cs typeface="Times New Roman" panose="02020603050405020304" pitchFamily="18" charset="0"/>
              </a:rPr>
              <a:t>~ 30 W</a:t>
            </a:r>
            <a:endParaRPr lang="cs-CZ" dirty="0"/>
          </a:p>
        </p:txBody>
      </p:sp>
      <p:sp>
        <p:nvSpPr>
          <p:cNvPr id="16" name="Obdélník 15"/>
          <p:cNvSpPr/>
          <p:nvPr/>
        </p:nvSpPr>
        <p:spPr>
          <a:xfrm>
            <a:off x="8846615" y="4703824"/>
            <a:ext cx="1579279" cy="646331"/>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Měsíce</a:t>
            </a:r>
          </a:p>
          <a:p>
            <a:pPr algn="ctr"/>
            <a:r>
              <a:rPr lang="cs-CZ" dirty="0">
                <a:latin typeface="Calibri" panose="020F0502020204030204" pitchFamily="34" charset="0"/>
                <a:cs typeface="Times New Roman" panose="02020603050405020304" pitchFamily="18" charset="0"/>
              </a:rPr>
              <a:t>tenisový míček</a:t>
            </a:r>
            <a:endParaRPr lang="cs-CZ" dirty="0"/>
          </a:p>
        </p:txBody>
      </p:sp>
      <p:sp>
        <p:nvSpPr>
          <p:cNvPr id="17" name="Obdélník 16"/>
          <p:cNvSpPr/>
          <p:nvPr/>
        </p:nvSpPr>
        <p:spPr>
          <a:xfrm>
            <a:off x="582456" y="4703824"/>
            <a:ext cx="1449436" cy="646331"/>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Slunce</a:t>
            </a:r>
          </a:p>
          <a:p>
            <a:pPr algn="ctr"/>
            <a:r>
              <a:rPr lang="cs-CZ" dirty="0">
                <a:latin typeface="Calibri" panose="020F0502020204030204" pitchFamily="34" charset="0"/>
                <a:cs typeface="Times New Roman" panose="02020603050405020304" pitchFamily="18" charset="0"/>
              </a:rPr>
              <a:t>reflektor</a:t>
            </a:r>
            <a:endParaRPr lang="cs-CZ" dirty="0"/>
          </a:p>
        </p:txBody>
      </p:sp>
      <p:sp>
        <p:nvSpPr>
          <p:cNvPr id="18" name="Obdélník 17"/>
          <p:cNvSpPr/>
          <p:nvPr/>
        </p:nvSpPr>
        <p:spPr>
          <a:xfrm>
            <a:off x="8117253" y="4346187"/>
            <a:ext cx="3038012" cy="369332"/>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(4krát menší než model Země)</a:t>
            </a:r>
            <a:endParaRPr lang="cs-CZ" dirty="0"/>
          </a:p>
        </p:txBody>
      </p:sp>
      <p:pic>
        <p:nvPicPr>
          <p:cNvPr id="1033" name="Obrázek 1032"/>
          <p:cNvPicPr>
            <a:picLocks noChangeAspect="1"/>
          </p:cNvPicPr>
          <p:nvPr/>
        </p:nvPicPr>
        <p:blipFill>
          <a:blip r:embed="rId6">
            <a:clrChange>
              <a:clrFrom>
                <a:srgbClr val="F7F7F7"/>
              </a:clrFrom>
              <a:clrTo>
                <a:srgbClr val="F7F7F7">
                  <a:alpha val="0"/>
                </a:srgbClr>
              </a:clrTo>
            </a:clrChange>
          </a:blip>
          <a:stretch>
            <a:fillRect/>
          </a:stretch>
        </p:blipFill>
        <p:spPr>
          <a:xfrm>
            <a:off x="9329497" y="2879022"/>
            <a:ext cx="664376" cy="697595"/>
          </a:xfrm>
          <a:prstGeom prst="rect">
            <a:avLst/>
          </a:prstGeom>
        </p:spPr>
      </p:pic>
      <p:cxnSp>
        <p:nvCxnSpPr>
          <p:cNvPr id="11" name="Přímá spojnice se šipkou 10"/>
          <p:cNvCxnSpPr/>
          <p:nvPr/>
        </p:nvCxnSpPr>
        <p:spPr>
          <a:xfrm>
            <a:off x="10308892" y="2558705"/>
            <a:ext cx="0" cy="1140311"/>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cxnSp>
        <p:nvCxnSpPr>
          <p:cNvPr id="25" name="Přímá spojnice se šipkou 24"/>
          <p:cNvCxnSpPr/>
          <p:nvPr/>
        </p:nvCxnSpPr>
        <p:spPr>
          <a:xfrm>
            <a:off x="10004895" y="2984543"/>
            <a:ext cx="652159" cy="408143"/>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1035" name="Lichoběžník 1034"/>
          <p:cNvSpPr/>
          <p:nvPr/>
        </p:nvSpPr>
        <p:spPr>
          <a:xfrm rot="16200000">
            <a:off x="2066967" y="2207659"/>
            <a:ext cx="2106112" cy="2024330"/>
          </a:xfrm>
          <a:prstGeom prst="trapezoid">
            <a:avLst>
              <a:gd name="adj" fmla="val 31587"/>
            </a:avLst>
          </a:prstGeom>
          <a:gradFill flip="none" rotWithShape="1">
            <a:gsLst>
              <a:gs pos="0">
                <a:srgbClr val="FFFF00"/>
              </a:gs>
              <a:gs pos="20000">
                <a:srgbClr val="FFFF69"/>
              </a:gs>
              <a:gs pos="100000">
                <a:schemeClr val="bg1"/>
              </a:gs>
            </a:gsLst>
            <a:lin ang="5400000" scaled="1"/>
            <a:tileRect/>
          </a:gra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5" name="Obdélník 14"/>
          <p:cNvSpPr/>
          <p:nvPr/>
        </p:nvSpPr>
        <p:spPr>
          <a:xfrm>
            <a:off x="4639996" y="4703824"/>
            <a:ext cx="1636987" cy="646331"/>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Země</a:t>
            </a:r>
          </a:p>
          <a:p>
            <a:pPr algn="ctr"/>
            <a:r>
              <a:rPr lang="cs-CZ" dirty="0">
                <a:latin typeface="Calibri" panose="020F0502020204030204" pitchFamily="34" charset="0"/>
                <a:cs typeface="Times New Roman" panose="02020603050405020304" pitchFamily="18" charset="0"/>
              </a:rPr>
              <a:t>volejbalový míč</a:t>
            </a:r>
            <a:endParaRPr lang="cs-CZ" dirty="0"/>
          </a:p>
        </p:txBody>
      </p:sp>
      <p:cxnSp>
        <p:nvCxnSpPr>
          <p:cNvPr id="20" name="Přímá spojnice se šipkou 19">
            <a:extLst>
              <a:ext uri="{FF2B5EF4-FFF2-40B4-BE49-F238E27FC236}">
                <a16:creationId xmlns:a16="http://schemas.microsoft.com/office/drawing/2014/main" id="{DC6299DE-67B5-4360-973D-B6516BBFA2E0}"/>
              </a:ext>
            </a:extLst>
          </p:cNvPr>
          <p:cNvCxnSpPr>
            <a:cxnSpLocks/>
          </p:cNvCxnSpPr>
          <p:nvPr/>
        </p:nvCxnSpPr>
        <p:spPr>
          <a:xfrm>
            <a:off x="4857172" y="4609026"/>
            <a:ext cx="1202634" cy="0"/>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26" name="Obdélník 25">
            <a:extLst>
              <a:ext uri="{FF2B5EF4-FFF2-40B4-BE49-F238E27FC236}">
                <a16:creationId xmlns:a16="http://schemas.microsoft.com/office/drawing/2014/main" id="{051FE9D4-098C-44D7-8290-1987C19074AC}"/>
              </a:ext>
            </a:extLst>
          </p:cNvPr>
          <p:cNvSpPr/>
          <p:nvPr/>
        </p:nvSpPr>
        <p:spPr>
          <a:xfrm>
            <a:off x="8943414" y="1551520"/>
            <a:ext cx="2775119" cy="923330"/>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pohybem Měsíce</a:t>
            </a:r>
          </a:p>
          <a:p>
            <a:pPr algn="ctr"/>
            <a:r>
              <a:rPr lang="cs-CZ" dirty="0">
                <a:latin typeface="Calibri" panose="020F0502020204030204" pitchFamily="34" charset="0"/>
                <a:cs typeface="Times New Roman" panose="02020603050405020304" pitchFamily="18" charset="0"/>
              </a:rPr>
              <a:t>vznik úplného a částečného</a:t>
            </a:r>
          </a:p>
          <a:p>
            <a:pPr algn="ctr"/>
            <a:r>
              <a:rPr lang="cs-CZ" dirty="0">
                <a:latin typeface="Calibri" panose="020F0502020204030204" pitchFamily="34" charset="0"/>
                <a:cs typeface="Times New Roman" panose="02020603050405020304" pitchFamily="18" charset="0"/>
              </a:rPr>
              <a:t>zatmění Měsíce</a:t>
            </a:r>
            <a:endParaRPr lang="cs-CZ" dirty="0"/>
          </a:p>
        </p:txBody>
      </p:sp>
    </p:spTree>
    <p:extLst>
      <p:ext uri="{BB962C8B-B14F-4D97-AF65-F5344CB8AC3E}">
        <p14:creationId xmlns:p14="http://schemas.microsoft.com/office/powerpoint/2010/main" val="37209983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heckerboard(across)">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033"/>
                                        </p:tgtEl>
                                        <p:attrNameLst>
                                          <p:attrName>style.visibility</p:attrName>
                                        </p:attrNameLst>
                                      </p:cBhvr>
                                      <p:to>
                                        <p:strVal val="visible"/>
                                      </p:to>
                                    </p:set>
                                    <p:animEffect transition="in" filter="checkerboard(across)">
                                      <p:cBhvr>
                                        <p:cTn id="23" dur="500"/>
                                        <p:tgtEl>
                                          <p:spTgt spid="1033"/>
                                        </p:tgtEl>
                                      </p:cBhvr>
                                    </p:animEffect>
                                  </p:childTnLst>
                                </p:cTn>
                              </p:par>
                            </p:childTnLst>
                          </p:cTn>
                        </p:par>
                        <p:par>
                          <p:cTn id="24" fill="hold">
                            <p:stCondLst>
                              <p:cond delay="500"/>
                            </p:stCondLst>
                            <p:childTnLst>
                              <p:par>
                                <p:cTn id="25" presetID="5"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heckerboard(across)">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35"/>
                                        </p:tgtEl>
                                        <p:attrNameLst>
                                          <p:attrName>style.visibility</p:attrName>
                                        </p:attrNameLst>
                                      </p:cBhvr>
                                      <p:to>
                                        <p:strVal val="visible"/>
                                      </p:to>
                                    </p:set>
                                    <p:animEffect transition="in" filter="wipe(left)">
                                      <p:cBhvr>
                                        <p:cTn id="35" dur="500"/>
                                        <p:tgtEl>
                                          <p:spTgt spid="1035"/>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031"/>
                                        </p:tgtEl>
                                        <p:attrNameLst>
                                          <p:attrName>style.visibility</p:attrName>
                                        </p:attrNameLst>
                                      </p:cBhvr>
                                      <p:to>
                                        <p:strVal val="visible"/>
                                      </p:to>
                                    </p:set>
                                    <p:animEffect transition="in" filter="checkerboard(across)">
                                      <p:cBhvr>
                                        <p:cTn id="44" dur="500"/>
                                        <p:tgtEl>
                                          <p:spTgt spid="1031"/>
                                        </p:tgtEl>
                                      </p:cBhvr>
                                    </p:animEffect>
                                  </p:childTnLst>
                                </p:cTn>
                              </p:par>
                            </p:childTnLst>
                          </p:cTn>
                        </p:par>
                        <p:par>
                          <p:cTn id="45" fill="hold">
                            <p:stCondLst>
                              <p:cond delay="500"/>
                            </p:stCondLst>
                            <p:childTnLst>
                              <p:par>
                                <p:cTn id="46" presetID="5" presetClass="entr" presetSubtype="1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heckerboard(across)">
                                      <p:cBhvr>
                                        <p:cTn id="48" dur="500"/>
                                        <p:tgtEl>
                                          <p:spTgt spid="15"/>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heckerboard(across)">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checkerboard(across)">
                                      <p:cBhvr>
                                        <p:cTn id="62" dur="500"/>
                                        <p:tgtEl>
                                          <p:spTgt spid="26"/>
                                        </p:tgtEl>
                                      </p:cBhvr>
                                    </p:animEffect>
                                  </p:childTnLst>
                                </p:cTn>
                              </p:par>
                            </p:childTnLst>
                          </p:cTn>
                        </p:par>
                        <p:par>
                          <p:cTn id="63" fill="hold">
                            <p:stCondLst>
                              <p:cond delay="500"/>
                            </p:stCondLst>
                            <p:childTnLst>
                              <p:par>
                                <p:cTn id="64" presetID="5" presetClass="entr" presetSubtype="10"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checkerboard(across)">
                                      <p:cBhvr>
                                        <p:cTn id="66" dur="500"/>
                                        <p:tgtEl>
                                          <p:spTgt spid="11"/>
                                        </p:tgtEl>
                                      </p:cBhvr>
                                    </p:animEffect>
                                  </p:childTnLst>
                                </p:cTn>
                              </p:par>
                              <p:par>
                                <p:cTn id="67" presetID="5" presetClass="entr" presetSubtype="1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checkerboard(across)">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p:bldP spid="12" grpId="0"/>
      <p:bldP spid="16" grpId="0"/>
      <p:bldP spid="17" grpId="0"/>
      <p:bldP spid="18" grpId="0"/>
      <p:bldP spid="1035" grpId="0" animBg="1"/>
      <p:bldP spid="1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5b.1.2 Model zatmění Měsíce v terénu</a:t>
            </a:r>
          </a:p>
        </p:txBody>
      </p:sp>
      <p:sp>
        <p:nvSpPr>
          <p:cNvPr id="174" name="Shape 174"/>
          <p:cNvSpPr/>
          <p:nvPr/>
        </p:nvSpPr>
        <p:spPr>
          <a:xfrm>
            <a:off x="261256" y="3838463"/>
            <a:ext cx="11685322"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Materiály a nářadí</a:t>
            </a:r>
            <a:r>
              <a:rPr sz="3600" dirty="0">
                <a:solidFill>
                  <a:srgbClr val="002060"/>
                </a:solidFill>
              </a:rPr>
              <a:t>:</a:t>
            </a:r>
            <a:r>
              <a:rPr lang="az-Cyrl-AZ" sz="3600" dirty="0">
                <a:solidFill>
                  <a:srgbClr val="002060"/>
                </a:solidFill>
              </a:rPr>
              <a:t> </a:t>
            </a:r>
            <a:r>
              <a:rPr lang="cs-CZ" sz="2800" dirty="0">
                <a:solidFill>
                  <a:srgbClr val="002060"/>
                </a:solidFill>
              </a:rPr>
              <a:t>Gymnastický míč 70 cm, kuličky 6,5 mm a 1,8 mm</a:t>
            </a:r>
            <a:endParaRPr sz="3600" dirty="0">
              <a:solidFill>
                <a:srgbClr val="002060"/>
              </a:solidFill>
            </a:endParaRPr>
          </a:p>
        </p:txBody>
      </p:sp>
      <p:sp>
        <p:nvSpPr>
          <p:cNvPr id="175" name="Shape 175"/>
          <p:cNvSpPr/>
          <p:nvPr/>
        </p:nvSpPr>
        <p:spPr>
          <a:xfrm>
            <a:off x="261256" y="4445271"/>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Postup</a:t>
            </a:r>
            <a:r>
              <a:rPr sz="3600" dirty="0">
                <a:solidFill>
                  <a:srgbClr val="002060"/>
                </a:solidFill>
              </a:rPr>
              <a:t>: </a:t>
            </a:r>
            <a:r>
              <a:rPr lang="cs-CZ" sz="2800" dirty="0">
                <a:solidFill>
                  <a:srgbClr val="002060"/>
                </a:solidFill>
              </a:rPr>
              <a:t>Žáci si uvědomí obrovskou rozlehlost meziplanetárního prostoru </a:t>
            </a:r>
            <a:br>
              <a:rPr lang="cs-CZ" sz="2800" dirty="0">
                <a:solidFill>
                  <a:srgbClr val="002060"/>
                </a:solidFill>
              </a:rPr>
            </a:br>
            <a:r>
              <a:rPr lang="cs-CZ" sz="2800" dirty="0">
                <a:solidFill>
                  <a:srgbClr val="002060"/>
                </a:solidFill>
              </a:rPr>
              <a:t>a dokáží si představit vzájemnou vzdálenost těles ve vztahu k jejich rozměrům.</a:t>
            </a:r>
          </a:p>
        </p:txBody>
      </p:sp>
      <p:sp>
        <p:nvSpPr>
          <p:cNvPr id="176" name="Shape 176"/>
          <p:cNvSpPr/>
          <p:nvPr/>
        </p:nvSpPr>
        <p:spPr>
          <a:xfrm>
            <a:off x="261256" y="1552392"/>
            <a:ext cx="11685322" cy="236988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Metodická část</a:t>
            </a:r>
            <a:r>
              <a:rPr sz="3600" dirty="0">
                <a:solidFill>
                  <a:srgbClr val="002060"/>
                </a:solidFill>
              </a:rPr>
              <a:t>:</a:t>
            </a:r>
            <a:r>
              <a:rPr lang="cs-CZ" sz="3600" dirty="0">
                <a:solidFill>
                  <a:srgbClr val="002060"/>
                </a:solidFill>
              </a:rPr>
              <a:t> </a:t>
            </a:r>
            <a:r>
              <a:rPr lang="cs-CZ" sz="2800" dirty="0">
                <a:solidFill>
                  <a:srgbClr val="002060"/>
                </a:solidFill>
              </a:rPr>
              <a:t>Přípravu provést dopředu v hodině nebo za domácí úkol. Pozor na převody jednotek do správného měřítka. Demonstraci provést na rovné a volné ploše. Malá tělesa (Měsíc a Země) drží žáci v rukou. Vzdálenost Země a Slunce stačí odkrokovat. Pozor na správné pořadí těles: Slunce–Země–Měsíc.</a:t>
            </a:r>
            <a:endParaRPr sz="2800" dirty="0">
              <a:solidFill>
                <a:srgbClr val="002060"/>
              </a:solidFill>
            </a:endParaRPr>
          </a:p>
        </p:txBody>
      </p:sp>
    </p:spTree>
    <p:extLst>
      <p:ext uri="{BB962C8B-B14F-4D97-AF65-F5344CB8AC3E}">
        <p14:creationId xmlns:p14="http://schemas.microsoft.com/office/powerpoint/2010/main" val="279048765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5b.1.2 Model zatmění Měsíce v terénu</a:t>
            </a:r>
          </a:p>
        </p:txBody>
      </p:sp>
      <p:sp>
        <p:nvSpPr>
          <p:cNvPr id="3" name="Obdélník 2">
            <a:extLst>
              <a:ext uri="{FF2B5EF4-FFF2-40B4-BE49-F238E27FC236}">
                <a16:creationId xmlns:a16="http://schemas.microsoft.com/office/drawing/2014/main" id="{58EDCBA1-9000-49AF-8B1C-7E3590713ABA}"/>
              </a:ext>
            </a:extLst>
          </p:cNvPr>
          <p:cNvSpPr/>
          <p:nvPr/>
        </p:nvSpPr>
        <p:spPr>
          <a:xfrm>
            <a:off x="523462" y="3055607"/>
            <a:ext cx="5035826" cy="1561005"/>
          </a:xfrm>
          <a:prstGeom prst="rect">
            <a:avLst/>
          </a:prstGeom>
        </p:spPr>
        <p:txBody>
          <a:bodyPr wrap="square">
            <a:spAutoFit/>
          </a:bodyPr>
          <a:lstStyle/>
          <a:p>
            <a:pPr marL="179388" defTabSz="896938">
              <a:lnSpc>
                <a:spcPct val="107000"/>
              </a:lnSpc>
              <a:spcAft>
                <a:spcPts val="0"/>
              </a:spcAft>
              <a:tabLst>
                <a:tab pos="2332800" algn="l"/>
                <a:tab pos="4572000" algn="r"/>
              </a:tabLst>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průměr Slunce		1 400 000 km</a:t>
            </a:r>
          </a:p>
          <a:p>
            <a:pPr marL="179388" defTabSz="896938">
              <a:lnSpc>
                <a:spcPct val="107000"/>
              </a:lnSpc>
              <a:spcAft>
                <a:spcPts val="0"/>
              </a:spcAft>
              <a:tabLst>
                <a:tab pos="2332800" algn="l"/>
                <a:tab pos="4572000" algn="r"/>
              </a:tabLst>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průměr Země		13 000 km</a:t>
            </a:r>
          </a:p>
          <a:p>
            <a:pPr marL="179388" defTabSz="896938">
              <a:lnSpc>
                <a:spcPct val="107000"/>
              </a:lnSpc>
              <a:spcAft>
                <a:spcPts val="0"/>
              </a:spcAft>
              <a:tabLst>
                <a:tab pos="2332800" algn="l"/>
                <a:tab pos="4572000" algn="r"/>
              </a:tabLst>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průměr Měsíce		3 500 km</a:t>
            </a:r>
          </a:p>
          <a:p>
            <a:pPr marL="179388" defTabSz="896938">
              <a:lnSpc>
                <a:spcPct val="107000"/>
              </a:lnSpc>
              <a:spcAft>
                <a:spcPts val="0"/>
              </a:spcAft>
              <a:tabLst>
                <a:tab pos="2332800" algn="l"/>
                <a:tab pos="4572000" algn="r"/>
              </a:tabLst>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vzdálenost Země od Slunce	150 000 000 km</a:t>
            </a:r>
          </a:p>
          <a:p>
            <a:pPr marL="179388" defTabSz="896938">
              <a:lnSpc>
                <a:spcPct val="107000"/>
              </a:lnSpc>
              <a:spcAft>
                <a:spcPts val="800"/>
              </a:spcAft>
              <a:tabLst>
                <a:tab pos="2332800" algn="l"/>
                <a:tab pos="4572000" algn="r"/>
              </a:tabLst>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vzdálenost Měsíce od Země	400 000 km</a:t>
            </a:r>
            <a:endParaRPr lang="cs-CZ"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bdélník 11">
            <a:extLst>
              <a:ext uri="{FF2B5EF4-FFF2-40B4-BE49-F238E27FC236}">
                <a16:creationId xmlns:a16="http://schemas.microsoft.com/office/drawing/2014/main" id="{08D24BC2-9002-4FD1-8C84-692813CA5785}"/>
              </a:ext>
            </a:extLst>
          </p:cNvPr>
          <p:cNvSpPr/>
          <p:nvPr/>
        </p:nvSpPr>
        <p:spPr>
          <a:xfrm>
            <a:off x="5383696" y="3055607"/>
            <a:ext cx="1531828" cy="1561005"/>
          </a:xfrm>
          <a:prstGeom prst="rect">
            <a:avLst/>
          </a:prstGeom>
        </p:spPr>
        <p:txBody>
          <a:bodyPr wrap="square">
            <a:spAutoFit/>
          </a:bodyPr>
          <a:lstStyle/>
          <a:p>
            <a:pPr marL="179388" defTabSz="896938">
              <a:lnSpc>
                <a:spcPct val="107000"/>
              </a:lnSpc>
              <a:spcAft>
                <a:spcPts val="0"/>
              </a:spcAft>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0,7 m</a:t>
            </a:r>
          </a:p>
          <a:p>
            <a:pPr marL="179388" defTabSz="896938">
              <a:lnSpc>
                <a:spcPct val="107000"/>
              </a:lnSpc>
              <a:spcAft>
                <a:spcPts val="0"/>
              </a:spcAft>
            </a:pPr>
            <a:r>
              <a:rPr lang="cs-CZ"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6,5 mm</a:t>
            </a:r>
          </a:p>
          <a:p>
            <a:pPr marL="179388" defTabSz="896938">
              <a:lnSpc>
                <a:spcPct val="107000"/>
              </a:lnSpc>
              <a:spcAft>
                <a:spcPts val="0"/>
              </a:spcAft>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1,75 mm</a:t>
            </a:r>
          </a:p>
          <a:p>
            <a:pPr marL="179388" defTabSz="896938">
              <a:lnSpc>
                <a:spcPct val="107000"/>
              </a:lnSpc>
              <a:spcAft>
                <a:spcPts val="0"/>
              </a:spcAft>
            </a:pPr>
            <a:r>
              <a:rPr lang="cs-CZ"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75 m</a:t>
            </a:r>
            <a:endPar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79388" defTabSz="896938">
              <a:lnSpc>
                <a:spcPct val="107000"/>
              </a:lnSpc>
              <a:spcAft>
                <a:spcPts val="0"/>
              </a:spcAft>
            </a:pPr>
            <a:r>
              <a:rPr lang="cs-CZ"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0,2 m</a:t>
            </a:r>
          </a:p>
        </p:txBody>
      </p:sp>
      <p:sp>
        <p:nvSpPr>
          <p:cNvPr id="4" name="TextovéPole 3">
            <a:extLst>
              <a:ext uri="{FF2B5EF4-FFF2-40B4-BE49-F238E27FC236}">
                <a16:creationId xmlns:a16="http://schemas.microsoft.com/office/drawing/2014/main" id="{23CACEFE-23EF-4310-9E6E-60CBC44F0ECE}"/>
              </a:ext>
            </a:extLst>
          </p:cNvPr>
          <p:cNvSpPr txBox="1"/>
          <p:nvPr/>
        </p:nvSpPr>
        <p:spPr>
          <a:xfrm>
            <a:off x="3677478" y="2686277"/>
            <a:ext cx="153182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2060"/>
                </a:solidFill>
                <a:effectLst/>
                <a:uFillTx/>
                <a:latin typeface="Calibri"/>
                <a:ea typeface="Calibri"/>
                <a:cs typeface="Calibri"/>
                <a:sym typeface="Calibri"/>
              </a:rPr>
              <a:t>reálné hodnoty</a:t>
            </a:r>
          </a:p>
        </p:txBody>
      </p:sp>
      <p:sp>
        <p:nvSpPr>
          <p:cNvPr id="14" name="TextovéPole 13">
            <a:extLst>
              <a:ext uri="{FF2B5EF4-FFF2-40B4-BE49-F238E27FC236}">
                <a16:creationId xmlns:a16="http://schemas.microsoft.com/office/drawing/2014/main" id="{984AB387-F196-461A-AE13-84CC02E71A32}"/>
              </a:ext>
            </a:extLst>
          </p:cNvPr>
          <p:cNvSpPr txBox="1"/>
          <p:nvPr/>
        </p:nvSpPr>
        <p:spPr>
          <a:xfrm>
            <a:off x="5559288" y="2686277"/>
            <a:ext cx="68864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2060"/>
                </a:solidFill>
                <a:effectLst/>
                <a:uFillTx/>
                <a:latin typeface="Calibri"/>
                <a:ea typeface="Calibri"/>
                <a:cs typeface="Calibri"/>
                <a:sym typeface="Calibri"/>
              </a:rPr>
              <a:t>model</a:t>
            </a:r>
          </a:p>
        </p:txBody>
      </p:sp>
      <p:sp>
        <p:nvSpPr>
          <p:cNvPr id="15" name="TextovéPole 14">
            <a:extLst>
              <a:ext uri="{FF2B5EF4-FFF2-40B4-BE49-F238E27FC236}">
                <a16:creationId xmlns:a16="http://schemas.microsoft.com/office/drawing/2014/main" id="{8BF28CBB-CCE9-462D-BC4D-9A6D0127B10C}"/>
              </a:ext>
            </a:extLst>
          </p:cNvPr>
          <p:cNvSpPr txBox="1"/>
          <p:nvPr/>
        </p:nvSpPr>
        <p:spPr>
          <a:xfrm>
            <a:off x="718932" y="1862070"/>
            <a:ext cx="10269797"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2060"/>
                </a:solidFill>
                <a:effectLst/>
                <a:uFillTx/>
                <a:latin typeface="Calibri"/>
                <a:ea typeface="Calibri"/>
                <a:cs typeface="Calibri"/>
                <a:sym typeface="Calibri"/>
              </a:rPr>
              <a:t>převod reálných hodnot průměrů a vzdáleností ve správném měřítku, aby gymnastický míč o průměru 70 cm</a:t>
            </a:r>
          </a:p>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2060"/>
                </a:solidFill>
              </a:rPr>
              <a:t>odpovídal Slunci o průměru  1,4 mil. km</a:t>
            </a:r>
            <a:r>
              <a:rPr kumimoji="0" lang="cs-CZ" sz="1800" b="0" i="0" u="none" strike="noStrike" cap="none" spc="0" normalizeH="0" baseline="0" dirty="0">
                <a:ln>
                  <a:noFill/>
                </a:ln>
                <a:solidFill>
                  <a:srgbClr val="002060"/>
                </a:solidFill>
                <a:effectLst/>
                <a:uFillTx/>
                <a:latin typeface="Calibri"/>
                <a:ea typeface="Calibri"/>
                <a:cs typeface="Calibri"/>
                <a:sym typeface="Calibri"/>
              </a:rPr>
              <a:t> </a:t>
            </a:r>
          </a:p>
        </p:txBody>
      </p:sp>
    </p:spTree>
    <p:extLst>
      <p:ext uri="{BB962C8B-B14F-4D97-AF65-F5344CB8AC3E}">
        <p14:creationId xmlns:p14="http://schemas.microsoft.com/office/powerpoint/2010/main" val="14047247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5b.1.2 Model zatmění Měsíce v terénu</a:t>
            </a:r>
          </a:p>
        </p:txBody>
      </p:sp>
      <p:pic>
        <p:nvPicPr>
          <p:cNvPr id="2" name="Obrázek 1">
            <a:extLst>
              <a:ext uri="{FF2B5EF4-FFF2-40B4-BE49-F238E27FC236}">
                <a16:creationId xmlns:a16="http://schemas.microsoft.com/office/drawing/2014/main" id="{5B595A11-749C-420A-A855-16E967785FF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9277" y="1708272"/>
            <a:ext cx="2661138" cy="2661138"/>
          </a:xfrm>
          <a:prstGeom prst="rect">
            <a:avLst/>
          </a:prstGeom>
        </p:spPr>
      </p:pic>
      <p:sp>
        <p:nvSpPr>
          <p:cNvPr id="11" name="Obdélník 10">
            <a:extLst>
              <a:ext uri="{FF2B5EF4-FFF2-40B4-BE49-F238E27FC236}">
                <a16:creationId xmlns:a16="http://schemas.microsoft.com/office/drawing/2014/main" id="{6BAE248A-5D50-4570-909F-ECCEDB9E2A0D}"/>
              </a:ext>
            </a:extLst>
          </p:cNvPr>
          <p:cNvSpPr/>
          <p:nvPr/>
        </p:nvSpPr>
        <p:spPr>
          <a:xfrm>
            <a:off x="835668" y="4594055"/>
            <a:ext cx="1728357" cy="923330"/>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Slunce</a:t>
            </a:r>
          </a:p>
          <a:p>
            <a:pPr algn="ctr"/>
            <a:r>
              <a:rPr lang="cs-CZ" dirty="0">
                <a:latin typeface="Calibri" panose="020F0502020204030204" pitchFamily="34" charset="0"/>
                <a:cs typeface="Times New Roman" panose="02020603050405020304" pitchFamily="18" charset="0"/>
              </a:rPr>
              <a:t>gymnastický míč</a:t>
            </a:r>
          </a:p>
          <a:p>
            <a:pPr algn="ctr"/>
            <a:r>
              <a:rPr lang="cs-CZ" dirty="0">
                <a:latin typeface="Calibri" panose="020F0502020204030204" pitchFamily="34" charset="0"/>
                <a:cs typeface="Times New Roman" panose="02020603050405020304" pitchFamily="18" charset="0"/>
              </a:rPr>
              <a:t>Ø 70 cm</a:t>
            </a:r>
            <a:endParaRPr lang="cs-CZ" dirty="0"/>
          </a:p>
        </p:txBody>
      </p:sp>
      <p:sp>
        <p:nvSpPr>
          <p:cNvPr id="3" name="Ovál 2">
            <a:extLst>
              <a:ext uri="{FF2B5EF4-FFF2-40B4-BE49-F238E27FC236}">
                <a16:creationId xmlns:a16="http://schemas.microsoft.com/office/drawing/2014/main" id="{E1C4960A-79FA-4F33-B8D8-DB76E5BEE3F4}"/>
              </a:ext>
            </a:extLst>
          </p:cNvPr>
          <p:cNvSpPr/>
          <p:nvPr/>
        </p:nvSpPr>
        <p:spPr>
          <a:xfrm>
            <a:off x="6679096" y="2864906"/>
            <a:ext cx="347869" cy="347869"/>
          </a:xfrm>
          <a:prstGeom prst="ellipse">
            <a:avLst/>
          </a:prstGeom>
          <a:solidFill>
            <a:srgbClr val="00B050"/>
          </a:solid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 name="Obdélník 11">
            <a:extLst>
              <a:ext uri="{FF2B5EF4-FFF2-40B4-BE49-F238E27FC236}">
                <a16:creationId xmlns:a16="http://schemas.microsoft.com/office/drawing/2014/main" id="{822F7204-BAFD-4A01-B037-7F610F6FD261}"/>
              </a:ext>
            </a:extLst>
          </p:cNvPr>
          <p:cNvSpPr/>
          <p:nvPr/>
        </p:nvSpPr>
        <p:spPr>
          <a:xfrm>
            <a:off x="5531999" y="4278171"/>
            <a:ext cx="2642070" cy="1200329"/>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Země</a:t>
            </a:r>
          </a:p>
          <a:p>
            <a:pPr algn="ctr"/>
            <a:r>
              <a:rPr lang="cs-CZ" dirty="0">
                <a:latin typeface="Calibri" panose="020F0502020204030204" pitchFamily="34" charset="0"/>
                <a:cs typeface="Times New Roman" panose="02020603050405020304" pitchFamily="18" charset="0"/>
              </a:rPr>
              <a:t>korálek, ložisková kulička, </a:t>
            </a:r>
          </a:p>
          <a:p>
            <a:pPr algn="ctr"/>
            <a:r>
              <a:rPr lang="cs-CZ" dirty="0" err="1">
                <a:latin typeface="Calibri" panose="020F0502020204030204" pitchFamily="34" charset="0"/>
                <a:cs typeface="Times New Roman" panose="02020603050405020304" pitchFamily="18" charset="0"/>
              </a:rPr>
              <a:t>airsoftová</a:t>
            </a:r>
            <a:r>
              <a:rPr lang="cs-CZ" dirty="0">
                <a:latin typeface="Calibri" panose="020F0502020204030204" pitchFamily="34" charset="0"/>
                <a:cs typeface="Times New Roman" panose="02020603050405020304" pitchFamily="18" charset="0"/>
              </a:rPr>
              <a:t> kulička, apod.</a:t>
            </a:r>
            <a:endParaRPr lang="en-GB" dirty="0">
              <a:latin typeface="Calibri" panose="020F0502020204030204" pitchFamily="34" charset="0"/>
              <a:cs typeface="Times New Roman" panose="02020603050405020304" pitchFamily="18" charset="0"/>
            </a:endParaRPr>
          </a:p>
          <a:p>
            <a:pPr algn="ctr"/>
            <a:r>
              <a:rPr lang="cs-CZ" dirty="0">
                <a:latin typeface="Calibri" panose="020F0502020204030204" pitchFamily="34" charset="0"/>
                <a:cs typeface="Times New Roman" panose="02020603050405020304" pitchFamily="18" charset="0"/>
              </a:rPr>
              <a:t>Ø 6,5 mm</a:t>
            </a:r>
            <a:endParaRPr lang="cs-CZ" dirty="0"/>
          </a:p>
        </p:txBody>
      </p:sp>
      <p:cxnSp>
        <p:nvCxnSpPr>
          <p:cNvPr id="5" name="Přímá spojnice se šipkou 4">
            <a:extLst>
              <a:ext uri="{FF2B5EF4-FFF2-40B4-BE49-F238E27FC236}">
                <a16:creationId xmlns:a16="http://schemas.microsoft.com/office/drawing/2014/main" id="{8AFBC136-B293-4F90-8D63-096F0D892E7A}"/>
              </a:ext>
            </a:extLst>
          </p:cNvPr>
          <p:cNvCxnSpPr>
            <a:stCxn id="2" idx="3"/>
          </p:cNvCxnSpPr>
          <p:nvPr/>
        </p:nvCxnSpPr>
        <p:spPr>
          <a:xfrm>
            <a:off x="3030415" y="3038841"/>
            <a:ext cx="3549289" cy="0"/>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13" name="Obdélník 12">
            <a:extLst>
              <a:ext uri="{FF2B5EF4-FFF2-40B4-BE49-F238E27FC236}">
                <a16:creationId xmlns:a16="http://schemas.microsoft.com/office/drawing/2014/main" id="{01EA5C74-9673-44CA-BEEB-845DD05A652B}"/>
              </a:ext>
            </a:extLst>
          </p:cNvPr>
          <p:cNvSpPr/>
          <p:nvPr/>
        </p:nvSpPr>
        <p:spPr>
          <a:xfrm>
            <a:off x="4526781" y="2650987"/>
            <a:ext cx="655949" cy="369332"/>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75 m</a:t>
            </a:r>
            <a:endParaRPr lang="cs-CZ" dirty="0"/>
          </a:p>
        </p:txBody>
      </p:sp>
      <p:sp>
        <p:nvSpPr>
          <p:cNvPr id="14" name="Ovál 13">
            <a:extLst>
              <a:ext uri="{FF2B5EF4-FFF2-40B4-BE49-F238E27FC236}">
                <a16:creationId xmlns:a16="http://schemas.microsoft.com/office/drawing/2014/main" id="{D897FA3B-5944-45B9-9FF8-4C0DBB9B94CB}"/>
              </a:ext>
            </a:extLst>
          </p:cNvPr>
          <p:cNvSpPr/>
          <p:nvPr/>
        </p:nvSpPr>
        <p:spPr>
          <a:xfrm>
            <a:off x="8211704" y="2952832"/>
            <a:ext cx="180000" cy="180000"/>
          </a:xfrm>
          <a:prstGeom prst="ellipse">
            <a:avLst/>
          </a:prstGeom>
          <a:solidFill>
            <a:srgbClr val="00B050"/>
          </a:solid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 name="Obdélník 14">
            <a:extLst>
              <a:ext uri="{FF2B5EF4-FFF2-40B4-BE49-F238E27FC236}">
                <a16:creationId xmlns:a16="http://schemas.microsoft.com/office/drawing/2014/main" id="{45FE610F-1BF2-41AA-BC38-4B237748A687}"/>
              </a:ext>
            </a:extLst>
          </p:cNvPr>
          <p:cNvSpPr/>
          <p:nvPr/>
        </p:nvSpPr>
        <p:spPr>
          <a:xfrm>
            <a:off x="8464312" y="4594055"/>
            <a:ext cx="1502334" cy="923330"/>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Měsíce</a:t>
            </a:r>
          </a:p>
          <a:p>
            <a:pPr algn="ctr"/>
            <a:r>
              <a:rPr lang="cs-CZ" dirty="0">
                <a:latin typeface="Calibri" panose="020F0502020204030204" pitchFamily="34" charset="0"/>
                <a:cs typeface="Times New Roman" panose="02020603050405020304" pitchFamily="18" charset="0"/>
              </a:rPr>
              <a:t>kulička, pepř</a:t>
            </a:r>
            <a:endParaRPr lang="en-GB" dirty="0">
              <a:latin typeface="Calibri" panose="020F0502020204030204" pitchFamily="34" charset="0"/>
              <a:cs typeface="Times New Roman" panose="02020603050405020304" pitchFamily="18" charset="0"/>
            </a:endParaRPr>
          </a:p>
          <a:p>
            <a:pPr algn="ctr"/>
            <a:r>
              <a:rPr lang="cs-CZ" dirty="0">
                <a:latin typeface="Calibri" panose="020F0502020204030204" pitchFamily="34" charset="0"/>
                <a:cs typeface="Times New Roman" panose="02020603050405020304" pitchFamily="18" charset="0"/>
              </a:rPr>
              <a:t>Ø 1,8 mm</a:t>
            </a:r>
            <a:endParaRPr lang="cs-CZ" dirty="0"/>
          </a:p>
        </p:txBody>
      </p:sp>
      <p:cxnSp>
        <p:nvCxnSpPr>
          <p:cNvPr id="16" name="Přímá spojnice se šipkou 15">
            <a:extLst>
              <a:ext uri="{FF2B5EF4-FFF2-40B4-BE49-F238E27FC236}">
                <a16:creationId xmlns:a16="http://schemas.microsoft.com/office/drawing/2014/main" id="{DD2BDA54-AF0D-4ADB-82F2-6DD5897F0EBB}"/>
              </a:ext>
            </a:extLst>
          </p:cNvPr>
          <p:cNvCxnSpPr>
            <a:cxnSpLocks/>
          </p:cNvCxnSpPr>
          <p:nvPr/>
        </p:nvCxnSpPr>
        <p:spPr>
          <a:xfrm>
            <a:off x="7074590" y="3034206"/>
            <a:ext cx="1089489" cy="3991"/>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18" name="Obdélník 17">
            <a:extLst>
              <a:ext uri="{FF2B5EF4-FFF2-40B4-BE49-F238E27FC236}">
                <a16:creationId xmlns:a16="http://schemas.microsoft.com/office/drawing/2014/main" id="{690BEE00-F74B-4478-848D-FEFCE94E5BAF}"/>
              </a:ext>
            </a:extLst>
          </p:cNvPr>
          <p:cNvSpPr/>
          <p:nvPr/>
        </p:nvSpPr>
        <p:spPr>
          <a:xfrm>
            <a:off x="7238941" y="2650987"/>
            <a:ext cx="753732" cy="369332"/>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20 cm</a:t>
            </a:r>
            <a:endParaRPr lang="cs-CZ" dirty="0"/>
          </a:p>
        </p:txBody>
      </p:sp>
      <p:sp>
        <p:nvSpPr>
          <p:cNvPr id="8" name="TextovéPole 7">
            <a:extLst>
              <a:ext uri="{FF2B5EF4-FFF2-40B4-BE49-F238E27FC236}">
                <a16:creationId xmlns:a16="http://schemas.microsoft.com/office/drawing/2014/main" id="{73CD9154-15A7-4E6E-9D5F-DBA0487B8AA8}"/>
              </a:ext>
            </a:extLst>
          </p:cNvPr>
          <p:cNvSpPr txBox="1"/>
          <p:nvPr/>
        </p:nvSpPr>
        <p:spPr>
          <a:xfrm>
            <a:off x="8995548" y="1630286"/>
            <a:ext cx="1942196"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zde není v měřítku, </a:t>
            </a:r>
          </a:p>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0000"/>
                </a:solidFill>
              </a:rPr>
              <a:t>ale žáci si realizují </a:t>
            </a:r>
          </a:p>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0000"/>
                </a:solidFill>
              </a:rPr>
              <a:t>v terénu v měřítku!</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 name="Obdélník 16">
            <a:extLst>
              <a:ext uri="{FF2B5EF4-FFF2-40B4-BE49-F238E27FC236}">
                <a16:creationId xmlns:a16="http://schemas.microsoft.com/office/drawing/2014/main" id="{72393739-B343-4AF8-8C79-5BE40076B8A9}"/>
              </a:ext>
            </a:extLst>
          </p:cNvPr>
          <p:cNvSpPr/>
          <p:nvPr/>
        </p:nvSpPr>
        <p:spPr>
          <a:xfrm>
            <a:off x="3373420" y="3079448"/>
            <a:ext cx="2962671"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stanovit přibližně krokováním</a:t>
            </a:r>
            <a:endParaRPr lang="cs-CZ" dirty="0"/>
          </a:p>
        </p:txBody>
      </p:sp>
      <p:sp>
        <p:nvSpPr>
          <p:cNvPr id="21" name="Obdélník 20">
            <a:extLst>
              <a:ext uri="{FF2B5EF4-FFF2-40B4-BE49-F238E27FC236}">
                <a16:creationId xmlns:a16="http://schemas.microsoft.com/office/drawing/2014/main" id="{25B69910-066B-4330-B72F-1B25356D1524}"/>
              </a:ext>
            </a:extLst>
          </p:cNvPr>
          <p:cNvSpPr/>
          <p:nvPr/>
        </p:nvSpPr>
        <p:spPr>
          <a:xfrm>
            <a:off x="7051711" y="3079448"/>
            <a:ext cx="1135247"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pravítkem</a:t>
            </a:r>
            <a:endParaRPr lang="cs-CZ" dirty="0"/>
          </a:p>
        </p:txBody>
      </p:sp>
      <p:cxnSp>
        <p:nvCxnSpPr>
          <p:cNvPr id="23" name="Přímá spojnice se šipkou 22">
            <a:extLst>
              <a:ext uri="{FF2B5EF4-FFF2-40B4-BE49-F238E27FC236}">
                <a16:creationId xmlns:a16="http://schemas.microsoft.com/office/drawing/2014/main" id="{FB494DF1-2287-48DF-8D1C-F43C87EE3A2C}"/>
              </a:ext>
            </a:extLst>
          </p:cNvPr>
          <p:cNvCxnSpPr>
            <a:stCxn id="15" idx="0"/>
          </p:cNvCxnSpPr>
          <p:nvPr/>
        </p:nvCxnSpPr>
        <p:spPr>
          <a:xfrm flipH="1" flipV="1">
            <a:off x="8340552" y="3169777"/>
            <a:ext cx="874927" cy="1424278"/>
          </a:xfrm>
          <a:prstGeom prst="straightConnector1">
            <a:avLst/>
          </a:prstGeom>
          <a:noFill/>
          <a:ln w="12700" cap="flat">
            <a:solidFill>
              <a:schemeClr val="bg1">
                <a:lumMod val="75000"/>
              </a:schemeClr>
            </a:solidFill>
            <a:prstDash val="solid"/>
            <a:miter lim="800000"/>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3800613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5"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heckerboard(across)">
                                      <p:cBhvr>
                                        <p:cTn id="27" dur="500"/>
                                        <p:tgtEl>
                                          <p:spTgt spid="3"/>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heckerboard(across)">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500"/>
                            </p:stCondLst>
                            <p:childTnLst>
                              <p:par>
                                <p:cTn id="37" presetID="5" presetClass="entr" presetSubtype="1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heckerboard(across)">
                                      <p:cBhvr>
                                        <p:cTn id="39" dur="500"/>
                                        <p:tgtEl>
                                          <p:spTgt spid="21"/>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heckerboard(across)">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heckerboard(across)">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12" grpId="0"/>
      <p:bldP spid="13" grpId="0"/>
      <p:bldP spid="14" grpId="0" animBg="1"/>
      <p:bldP spid="15" grpId="0"/>
      <p:bldP spid="18" grpId="0"/>
      <p:bldP spid="17"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5b.1.3 Typy zatmění Měsíce – rozdíly oproti zatmění Slunce</a:t>
            </a:r>
          </a:p>
        </p:txBody>
      </p:sp>
      <p:sp>
        <p:nvSpPr>
          <p:cNvPr id="176" name="Shape 176"/>
          <p:cNvSpPr/>
          <p:nvPr/>
        </p:nvSpPr>
        <p:spPr>
          <a:xfrm>
            <a:off x="261256" y="2022737"/>
            <a:ext cx="11685322" cy="3662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Metodická část</a:t>
            </a:r>
            <a:r>
              <a:rPr sz="3600" dirty="0">
                <a:solidFill>
                  <a:srgbClr val="002060"/>
                </a:solidFill>
              </a:rPr>
              <a:t>:</a:t>
            </a:r>
            <a:r>
              <a:rPr lang="cs-CZ" sz="3600" dirty="0">
                <a:solidFill>
                  <a:srgbClr val="002060"/>
                </a:solidFill>
              </a:rPr>
              <a:t> </a:t>
            </a:r>
            <a:r>
              <a:rPr lang="cs-CZ" sz="2800" dirty="0">
                <a:solidFill>
                  <a:srgbClr val="002060"/>
                </a:solidFill>
              </a:rPr>
              <a:t>Ze Země má kotouč Slunce přibližně stejnou velikost jako kotouč Měsíce. Proto dochází k úplnému, prstenovému a hybridnímu zatmění Slunce. Při zatmění Měsíce je situace odlišná. Stín vržený Zemí do prostoru je tak veliký, že se do něj Měsíc vždy vejde celý. Zatmění Měsíce je pozorovatelné </a:t>
            </a:r>
            <a:br>
              <a:rPr lang="cs-CZ" sz="2800" dirty="0">
                <a:solidFill>
                  <a:srgbClr val="002060"/>
                </a:solidFill>
              </a:rPr>
            </a:br>
            <a:r>
              <a:rPr lang="cs-CZ" sz="2800" dirty="0">
                <a:solidFill>
                  <a:srgbClr val="002060"/>
                </a:solidFill>
              </a:rPr>
              <a:t>z celé zemské polokoule, na které je právě noc. Měsíc neobíhá kolem Země </a:t>
            </a:r>
            <a:br>
              <a:rPr lang="cs-CZ" sz="2800" dirty="0">
                <a:solidFill>
                  <a:srgbClr val="002060"/>
                </a:solidFill>
              </a:rPr>
            </a:br>
            <a:r>
              <a:rPr lang="cs-CZ" sz="2800" dirty="0">
                <a:solidFill>
                  <a:srgbClr val="002060"/>
                </a:solidFill>
              </a:rPr>
              <a:t>v rovině ekliptiky. Zatmění Měsíce nastane jen tehdy, pokud se všechna tři tělesa dostanou do stejné roviny. Kdyby obíhala ve stejné rovině, nastávalo by zatmění Měsíce při každém úplňku. </a:t>
            </a:r>
            <a:endParaRPr sz="2800" dirty="0">
              <a:solidFill>
                <a:srgbClr val="002060"/>
              </a:solidFill>
            </a:endParaRPr>
          </a:p>
        </p:txBody>
      </p:sp>
    </p:spTree>
    <p:extLst>
      <p:ext uri="{BB962C8B-B14F-4D97-AF65-F5344CB8AC3E}">
        <p14:creationId xmlns:p14="http://schemas.microsoft.com/office/powerpoint/2010/main" val="377457384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5b.1.3 Typy zatmění Měsíce – rozdíly oproti zatmění Slunce</a:t>
            </a:r>
          </a:p>
        </p:txBody>
      </p:sp>
      <p:sp>
        <p:nvSpPr>
          <p:cNvPr id="174" name="Shape 174"/>
          <p:cNvSpPr/>
          <p:nvPr/>
        </p:nvSpPr>
        <p:spPr>
          <a:xfrm>
            <a:off x="261256" y="2457459"/>
            <a:ext cx="11685322"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Materiály a nářadí</a:t>
            </a:r>
            <a:r>
              <a:rPr sz="3600" dirty="0">
                <a:solidFill>
                  <a:srgbClr val="002060"/>
                </a:solidFill>
              </a:rPr>
              <a:t>:</a:t>
            </a:r>
            <a:r>
              <a:rPr lang="az-Cyrl-AZ" sz="3600" dirty="0">
                <a:solidFill>
                  <a:srgbClr val="002060"/>
                </a:solidFill>
              </a:rPr>
              <a:t> </a:t>
            </a:r>
            <a:r>
              <a:rPr lang="cs-CZ" sz="2800" dirty="0">
                <a:solidFill>
                  <a:srgbClr val="002060"/>
                </a:solidFill>
              </a:rPr>
              <a:t>Ne</a:t>
            </a:r>
            <a:endParaRPr sz="3600" dirty="0">
              <a:solidFill>
                <a:srgbClr val="002060"/>
              </a:solidFill>
            </a:endParaRPr>
          </a:p>
        </p:txBody>
      </p:sp>
      <p:sp>
        <p:nvSpPr>
          <p:cNvPr id="175" name="Shape 175"/>
          <p:cNvSpPr/>
          <p:nvPr/>
        </p:nvSpPr>
        <p:spPr>
          <a:xfrm>
            <a:off x="261256" y="3064267"/>
            <a:ext cx="11685322" cy="15081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Postup</a:t>
            </a:r>
            <a:r>
              <a:rPr sz="3600" dirty="0">
                <a:solidFill>
                  <a:srgbClr val="002060"/>
                </a:solidFill>
              </a:rPr>
              <a:t>: </a:t>
            </a:r>
            <a:r>
              <a:rPr lang="cs-CZ" sz="2800" dirty="0">
                <a:solidFill>
                  <a:srgbClr val="002060"/>
                </a:solidFill>
              </a:rPr>
              <a:t>Žáci pochopí zásadní rozdíl mezi zatměním Slunce a Měsíce. Dále si ujasní vliv sklonu roviny oběhu Měsíce kolem Země vůči rovině ekliptiky na typ zatmění Měsíce.</a:t>
            </a:r>
          </a:p>
        </p:txBody>
      </p:sp>
    </p:spTree>
    <p:extLst>
      <p:ext uri="{BB962C8B-B14F-4D97-AF65-F5344CB8AC3E}">
        <p14:creationId xmlns:p14="http://schemas.microsoft.com/office/powerpoint/2010/main" val="257200084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5b.1.3 Typy zatmění Měsíce – rozdíly oproti zatmění Slunce</a:t>
            </a:r>
          </a:p>
        </p:txBody>
      </p:sp>
      <p:sp>
        <p:nvSpPr>
          <p:cNvPr id="2" name="Obdélník 1">
            <a:extLst>
              <a:ext uri="{FF2B5EF4-FFF2-40B4-BE49-F238E27FC236}">
                <a16:creationId xmlns:a16="http://schemas.microsoft.com/office/drawing/2014/main" id="{3DEAE89A-9F45-4C47-B1BC-5B9D4678C523}"/>
              </a:ext>
            </a:extLst>
          </p:cNvPr>
          <p:cNvSpPr/>
          <p:nvPr/>
        </p:nvSpPr>
        <p:spPr>
          <a:xfrm>
            <a:off x="261256" y="2150279"/>
            <a:ext cx="7620474" cy="369332"/>
          </a:xfrm>
          <a:prstGeom prst="rect">
            <a:avLst/>
          </a:prstGeom>
        </p:spPr>
        <p:txBody>
          <a:bodyPr wrap="squar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Za jakých podmínek by mohlo nastávat prstencové zatmění Měsíce?</a:t>
            </a:r>
            <a:endParaRPr lang="cs-CZ" dirty="0"/>
          </a:p>
        </p:txBody>
      </p:sp>
      <p:pic>
        <p:nvPicPr>
          <p:cNvPr id="11" name="Obrázek 10">
            <a:extLst>
              <a:ext uri="{FF2B5EF4-FFF2-40B4-BE49-F238E27FC236}">
                <a16:creationId xmlns:a16="http://schemas.microsoft.com/office/drawing/2014/main" id="{69EDB942-8C11-4162-B9C1-4A29768E81C5}"/>
              </a:ext>
            </a:extLst>
          </p:cNvPr>
          <p:cNvPicPr/>
          <p:nvPr/>
        </p:nvPicPr>
        <p:blipFill rotWithShape="1">
          <a:blip r:embed="rId4" cstate="print">
            <a:extLst>
              <a:ext uri="{28A0092B-C50C-407E-A947-70E740481C1C}">
                <a14:useLocalDpi xmlns:a14="http://schemas.microsoft.com/office/drawing/2010/main" val="0"/>
              </a:ext>
            </a:extLst>
          </a:blip>
          <a:srcRect r="12514"/>
          <a:stretch/>
        </p:blipFill>
        <p:spPr bwMode="auto">
          <a:xfrm>
            <a:off x="261257" y="2694077"/>
            <a:ext cx="6893225" cy="2315246"/>
          </a:xfrm>
          <a:prstGeom prst="rect">
            <a:avLst/>
          </a:prstGeom>
          <a:noFill/>
          <a:ln>
            <a:noFill/>
          </a:ln>
        </p:spPr>
      </p:pic>
      <mc:AlternateContent xmlns:mc="http://schemas.openxmlformats.org/markup-compatibility/2006" xmlns:a14="http://schemas.microsoft.com/office/drawing/2010/main">
        <mc:Choice Requires="a14">
          <p:sp>
            <p:nvSpPr>
              <p:cNvPr id="3" name="Obdélník 2">
                <a:extLst>
                  <a:ext uri="{FF2B5EF4-FFF2-40B4-BE49-F238E27FC236}">
                    <a16:creationId xmlns:a16="http://schemas.microsoft.com/office/drawing/2014/main" id="{501B19F9-3E7B-46AE-B50E-4B8008E93B4A}"/>
                  </a:ext>
                </a:extLst>
              </p:cNvPr>
              <p:cNvSpPr/>
              <p:nvPr/>
            </p:nvSpPr>
            <p:spPr>
              <a:xfrm>
                <a:off x="9115762" y="1734299"/>
                <a:ext cx="1290994"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smtClean="0">
                          <a:latin typeface="Cambria Math" panose="02040503050406030204" pitchFamily="18" charset="0"/>
                        </a:rPr>
                        <m:t>𝛼</m:t>
                      </m:r>
                      <m:r>
                        <a:rPr lang="cs-CZ" i="0">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𝑆</m:t>
                              </m:r>
                            </m:sub>
                          </m:sSub>
                        </m:num>
                        <m:den>
                          <m:sSub>
                            <m:sSubPr>
                              <m:ctrlPr>
                                <a:rPr lang="cs-CZ" i="1">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𝑍</m:t>
                              </m:r>
                            </m:sub>
                          </m:sSub>
                          <m:r>
                            <a:rPr lang="cs-CZ" i="0">
                              <a:latin typeface="Cambria Math" panose="02040503050406030204" pitchFamily="18" charset="0"/>
                            </a:rPr>
                            <m:t>+</m:t>
                          </m:r>
                          <m:r>
                            <a:rPr lang="cs-CZ" i="1">
                              <a:latin typeface="Cambria Math" panose="02040503050406030204" pitchFamily="18" charset="0"/>
                            </a:rPr>
                            <m:t>𝑥</m:t>
                          </m:r>
                        </m:den>
                      </m:f>
                    </m:oMath>
                  </m:oMathPara>
                </a14:m>
                <a:endParaRPr lang="cs-CZ" dirty="0"/>
              </a:p>
            </p:txBody>
          </p:sp>
        </mc:Choice>
        <mc:Fallback xmlns="">
          <p:sp>
            <p:nvSpPr>
              <p:cNvPr id="3" name="Obdélník 2">
                <a:extLst>
                  <a:ext uri="{FF2B5EF4-FFF2-40B4-BE49-F238E27FC236}">
                    <a16:creationId xmlns:a16="http://schemas.microsoft.com/office/drawing/2014/main" id="{501B19F9-3E7B-46AE-B50E-4B8008E93B4A}"/>
                  </a:ext>
                </a:extLst>
              </p:cNvPr>
              <p:cNvSpPr>
                <a:spLocks noRot="1" noChangeAspect="1" noMove="1" noResize="1" noEditPoints="1" noAdjustHandles="1" noChangeArrowheads="1" noChangeShapeType="1" noTextEdit="1"/>
              </p:cNvSpPr>
              <p:nvPr/>
            </p:nvSpPr>
            <p:spPr>
              <a:xfrm>
                <a:off x="9115762" y="1734299"/>
                <a:ext cx="1290994" cy="656205"/>
              </a:xfrm>
              <a:prstGeom prst="rect">
                <a:avLst/>
              </a:prstGeom>
              <a:blipFill>
                <a:blip r:embed="rId5"/>
                <a:stretch>
                  <a:fillRect/>
                </a:stretch>
              </a:blipFill>
            </p:spPr>
            <p:txBody>
              <a:bodyPr/>
              <a:lstStyle/>
              <a:p>
                <a:r>
                  <a:rPr lang="cs-CZ">
                    <a:noFill/>
                  </a:rPr>
                  <a:t> </a:t>
                </a:r>
              </a:p>
            </p:txBody>
          </p:sp>
        </mc:Fallback>
      </mc:AlternateContent>
      <p:sp>
        <p:nvSpPr>
          <p:cNvPr id="5" name="Obdélník 4">
            <a:extLst>
              <a:ext uri="{FF2B5EF4-FFF2-40B4-BE49-F238E27FC236}">
                <a16:creationId xmlns:a16="http://schemas.microsoft.com/office/drawing/2014/main" id="{35E2861D-B460-4341-811B-9E3A796ED393}"/>
              </a:ext>
            </a:extLst>
          </p:cNvPr>
          <p:cNvSpPr/>
          <p:nvPr/>
        </p:nvSpPr>
        <p:spPr>
          <a:xfrm>
            <a:off x="7145351" y="1877736"/>
            <a:ext cx="1970411"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kuželový stín Země</a:t>
            </a:r>
            <a:endParaRPr lang="cs-CZ" dirty="0"/>
          </a:p>
        </p:txBody>
      </p:sp>
      <p:sp>
        <p:nvSpPr>
          <p:cNvPr id="13" name="Obdélník 12">
            <a:extLst>
              <a:ext uri="{FF2B5EF4-FFF2-40B4-BE49-F238E27FC236}">
                <a16:creationId xmlns:a16="http://schemas.microsoft.com/office/drawing/2014/main" id="{4D983CF8-FF02-4777-B518-7B6BC884C340}"/>
              </a:ext>
            </a:extLst>
          </p:cNvPr>
          <p:cNvSpPr/>
          <p:nvPr/>
        </p:nvSpPr>
        <p:spPr>
          <a:xfrm>
            <a:off x="7576934" y="2381307"/>
            <a:ext cx="1539204" cy="369332"/>
          </a:xfrm>
          <a:prstGeom prst="rect">
            <a:avLst/>
          </a:prstGeom>
        </p:spPr>
        <p:txBody>
          <a:bodyPr wrap="none">
            <a:spAutoFit/>
          </a:bodyPr>
          <a:lstStyle/>
          <a:p>
            <a:r>
              <a:rPr lang="cs-CZ" i="1" dirty="0">
                <a:latin typeface="Calibri" panose="020F0502020204030204" pitchFamily="34" charset="0"/>
                <a:ea typeface="Calibri" panose="020F0502020204030204" pitchFamily="34" charset="0"/>
                <a:cs typeface="Times New Roman" panose="02020603050405020304" pitchFamily="18" charset="0"/>
              </a:rPr>
              <a:t>x</a:t>
            </a:r>
            <a:r>
              <a:rPr lang="cs-CZ" dirty="0">
                <a:latin typeface="Calibri" panose="020F0502020204030204" pitchFamily="34" charset="0"/>
                <a:ea typeface="Calibri" panose="020F0502020204030204" pitchFamily="34" charset="0"/>
                <a:cs typeface="Times New Roman" panose="02020603050405020304" pitchFamily="18" charset="0"/>
              </a:rPr>
              <a:t> = 1,4 mil. km</a:t>
            </a:r>
            <a:endParaRPr lang="cs-CZ" dirty="0"/>
          </a:p>
        </p:txBody>
      </p:sp>
      <mc:AlternateContent xmlns:mc="http://schemas.openxmlformats.org/markup-compatibility/2006" xmlns:a14="http://schemas.microsoft.com/office/drawing/2010/main">
        <mc:Choice Requires="a14">
          <p:sp>
            <p:nvSpPr>
              <p:cNvPr id="6" name="Obdélník 5">
                <a:extLst>
                  <a:ext uri="{FF2B5EF4-FFF2-40B4-BE49-F238E27FC236}">
                    <a16:creationId xmlns:a16="http://schemas.microsoft.com/office/drawing/2014/main" id="{643B43CF-278B-4552-8FC3-14F86F7C7923}"/>
                  </a:ext>
                </a:extLst>
              </p:cNvPr>
              <p:cNvSpPr/>
              <p:nvPr/>
            </p:nvSpPr>
            <p:spPr>
              <a:xfrm>
                <a:off x="10600910" y="1727141"/>
                <a:ext cx="1410386"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𝑆</m:t>
                              </m:r>
                            </m:sub>
                          </m:sSub>
                        </m:num>
                        <m:den>
                          <m:sSub>
                            <m:sSubPr>
                              <m:ctrlPr>
                                <a:rPr lang="cs-CZ" i="1">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𝑍</m:t>
                              </m:r>
                            </m:sub>
                          </m:sSub>
                          <m:r>
                            <a:rPr lang="cs-CZ" i="0">
                              <a:latin typeface="Cambria Math" panose="02040503050406030204" pitchFamily="18" charset="0"/>
                            </a:rPr>
                            <m:t>+</m:t>
                          </m:r>
                          <m:r>
                            <a:rPr lang="cs-CZ" i="1">
                              <a:latin typeface="Cambria Math" panose="02040503050406030204" pitchFamily="18" charset="0"/>
                            </a:rPr>
                            <m:t>𝑥</m:t>
                          </m:r>
                        </m:den>
                      </m:f>
                      <m:r>
                        <a:rPr lang="cs-CZ" i="0">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𝑍</m:t>
                              </m:r>
                            </m:sub>
                          </m:sSub>
                        </m:num>
                        <m:den>
                          <m:r>
                            <a:rPr lang="cs-CZ" i="1">
                              <a:latin typeface="Cambria Math" panose="02040503050406030204" pitchFamily="18" charset="0"/>
                            </a:rPr>
                            <m:t>𝑥</m:t>
                          </m:r>
                        </m:den>
                      </m:f>
                    </m:oMath>
                  </m:oMathPara>
                </a14:m>
                <a:endParaRPr lang="cs-CZ" dirty="0"/>
              </a:p>
            </p:txBody>
          </p:sp>
        </mc:Choice>
        <mc:Fallback xmlns="">
          <p:sp>
            <p:nvSpPr>
              <p:cNvPr id="6" name="Obdélník 5">
                <a:extLst>
                  <a:ext uri="{FF2B5EF4-FFF2-40B4-BE49-F238E27FC236}">
                    <a16:creationId xmlns:a16="http://schemas.microsoft.com/office/drawing/2014/main" id="{643B43CF-278B-4552-8FC3-14F86F7C7923}"/>
                  </a:ext>
                </a:extLst>
              </p:cNvPr>
              <p:cNvSpPr>
                <a:spLocks noRot="1" noChangeAspect="1" noMove="1" noResize="1" noEditPoints="1" noAdjustHandles="1" noChangeArrowheads="1" noChangeShapeType="1" noTextEdit="1"/>
              </p:cNvSpPr>
              <p:nvPr/>
            </p:nvSpPr>
            <p:spPr>
              <a:xfrm>
                <a:off x="10600910" y="1727141"/>
                <a:ext cx="1410386" cy="656205"/>
              </a:xfrm>
              <a:prstGeom prst="rect">
                <a:avLst/>
              </a:prstGeom>
              <a:blipFill>
                <a:blip r:embed="rId6"/>
                <a:stretch>
                  <a:fillRect/>
                </a:stretch>
              </a:blipFill>
            </p:spPr>
            <p:txBody>
              <a:bodyPr/>
              <a:lstStyle/>
              <a:p>
                <a:r>
                  <a:rPr lang="cs-CZ">
                    <a:noFill/>
                  </a:rPr>
                  <a:t> </a:t>
                </a:r>
              </a:p>
            </p:txBody>
          </p:sp>
        </mc:Fallback>
      </mc:AlternateContent>
      <p:sp>
        <p:nvSpPr>
          <p:cNvPr id="15" name="Obdélník 14">
            <a:extLst>
              <a:ext uri="{FF2B5EF4-FFF2-40B4-BE49-F238E27FC236}">
                <a16:creationId xmlns:a16="http://schemas.microsoft.com/office/drawing/2014/main" id="{DBE12B5E-4379-4E6D-9A30-D6ABE24EC18F}"/>
              </a:ext>
            </a:extLst>
          </p:cNvPr>
          <p:cNvSpPr/>
          <p:nvPr/>
        </p:nvSpPr>
        <p:spPr>
          <a:xfrm>
            <a:off x="7201486" y="3119653"/>
            <a:ext cx="2621230"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mezní průměr Měsíce </a:t>
            </a:r>
            <a:r>
              <a:rPr lang="cs-CZ" i="1" dirty="0">
                <a:latin typeface="Calibri" panose="020F0502020204030204" pitchFamily="34" charset="0"/>
                <a:ea typeface="Calibri" panose="020F0502020204030204" pitchFamily="34" charset="0"/>
                <a:cs typeface="Times New Roman" panose="02020603050405020304" pitchFamily="18" charset="0"/>
              </a:rPr>
              <a:t>D</a:t>
            </a:r>
            <a:r>
              <a:rPr lang="cs-CZ" baseline="-25000" dirty="0">
                <a:latin typeface="Calibri" panose="020F0502020204030204" pitchFamily="34" charset="0"/>
                <a:ea typeface="Calibri" panose="020F0502020204030204" pitchFamily="34" charset="0"/>
                <a:cs typeface="Times New Roman" panose="02020603050405020304" pitchFamily="18" charset="0"/>
              </a:rPr>
              <a:t>M</a:t>
            </a:r>
            <a:endParaRPr lang="cs-CZ" baseline="-25000" dirty="0"/>
          </a:p>
        </p:txBody>
      </p:sp>
      <mc:AlternateContent xmlns:mc="http://schemas.openxmlformats.org/markup-compatibility/2006" xmlns:a14="http://schemas.microsoft.com/office/drawing/2010/main">
        <mc:Choice Requires="a14">
          <p:sp>
            <p:nvSpPr>
              <p:cNvPr id="7" name="Obdélník 6">
                <a:extLst>
                  <a:ext uri="{FF2B5EF4-FFF2-40B4-BE49-F238E27FC236}">
                    <a16:creationId xmlns:a16="http://schemas.microsoft.com/office/drawing/2014/main" id="{2F1D5A79-23D9-4E84-9A09-F8050D594F55}"/>
                  </a:ext>
                </a:extLst>
              </p:cNvPr>
              <p:cNvSpPr/>
              <p:nvPr/>
            </p:nvSpPr>
            <p:spPr>
              <a:xfrm>
                <a:off x="10051692" y="2990708"/>
                <a:ext cx="1454052"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𝑍</m:t>
                              </m:r>
                            </m:sub>
                          </m:sSub>
                        </m:num>
                        <m:den>
                          <m:r>
                            <a:rPr lang="cs-CZ" i="1">
                              <a:latin typeface="Cambria Math" panose="02040503050406030204" pitchFamily="18" charset="0"/>
                            </a:rPr>
                            <m:t>𝑥</m:t>
                          </m:r>
                        </m:den>
                      </m:f>
                      <m:r>
                        <a:rPr lang="cs-CZ" i="0">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𝑀</m:t>
                              </m:r>
                            </m:sub>
                          </m:sSub>
                        </m:num>
                        <m:den>
                          <m:r>
                            <a:rPr lang="cs-CZ" i="1">
                              <a:latin typeface="Cambria Math" panose="02040503050406030204" pitchFamily="18" charset="0"/>
                            </a:rPr>
                            <m:t>𝑥</m:t>
                          </m:r>
                          <m:r>
                            <a:rPr lang="cs-CZ" i="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𝑀</m:t>
                              </m:r>
                            </m:sub>
                          </m:sSub>
                        </m:den>
                      </m:f>
                    </m:oMath>
                  </m:oMathPara>
                </a14:m>
                <a:endParaRPr lang="cs-CZ" dirty="0"/>
              </a:p>
            </p:txBody>
          </p:sp>
        </mc:Choice>
        <mc:Fallback xmlns="">
          <p:sp>
            <p:nvSpPr>
              <p:cNvPr id="7" name="Obdélník 6">
                <a:extLst>
                  <a:ext uri="{FF2B5EF4-FFF2-40B4-BE49-F238E27FC236}">
                    <a16:creationId xmlns:a16="http://schemas.microsoft.com/office/drawing/2014/main" id="{2F1D5A79-23D9-4E84-9A09-F8050D594F55}"/>
                  </a:ext>
                </a:extLst>
              </p:cNvPr>
              <p:cNvSpPr>
                <a:spLocks noRot="1" noChangeAspect="1" noMove="1" noResize="1" noEditPoints="1" noAdjustHandles="1" noChangeArrowheads="1" noChangeShapeType="1" noTextEdit="1"/>
              </p:cNvSpPr>
              <p:nvPr/>
            </p:nvSpPr>
            <p:spPr>
              <a:xfrm>
                <a:off x="10051692" y="2990708"/>
                <a:ext cx="1454052" cy="656205"/>
              </a:xfrm>
              <a:prstGeom prst="rect">
                <a:avLst/>
              </a:prstGeom>
              <a:blipFill>
                <a:blip r:embed="rId7"/>
                <a:stretch>
                  <a:fillRect/>
                </a:stretch>
              </a:blipFill>
            </p:spPr>
            <p:txBody>
              <a:bodyPr/>
              <a:lstStyle/>
              <a:p>
                <a:r>
                  <a:rPr lang="cs-CZ">
                    <a:noFill/>
                  </a:rPr>
                  <a:t> </a:t>
                </a:r>
              </a:p>
            </p:txBody>
          </p:sp>
        </mc:Fallback>
      </mc:AlternateContent>
      <p:sp>
        <p:nvSpPr>
          <p:cNvPr id="17" name="Obdélník 16">
            <a:extLst>
              <a:ext uri="{FF2B5EF4-FFF2-40B4-BE49-F238E27FC236}">
                <a16:creationId xmlns:a16="http://schemas.microsoft.com/office/drawing/2014/main" id="{8E610A4B-7B4F-4752-B6EE-F666690EF830}"/>
              </a:ext>
            </a:extLst>
          </p:cNvPr>
          <p:cNvSpPr/>
          <p:nvPr/>
        </p:nvSpPr>
        <p:spPr>
          <a:xfrm>
            <a:off x="7576934" y="3613980"/>
            <a:ext cx="1547218" cy="369332"/>
          </a:xfrm>
          <a:prstGeom prst="rect">
            <a:avLst/>
          </a:prstGeom>
        </p:spPr>
        <p:txBody>
          <a:bodyPr wrap="none">
            <a:spAutoFit/>
          </a:bodyPr>
          <a:lstStyle/>
          <a:p>
            <a:r>
              <a:rPr lang="cs-CZ" i="1" dirty="0">
                <a:latin typeface="Calibri" panose="020F0502020204030204" pitchFamily="34" charset="0"/>
                <a:ea typeface="Calibri" panose="020F0502020204030204" pitchFamily="34" charset="0"/>
                <a:cs typeface="Times New Roman" panose="02020603050405020304" pitchFamily="18" charset="0"/>
              </a:rPr>
              <a:t>D</a:t>
            </a:r>
            <a:r>
              <a:rPr lang="cs-CZ" baseline="-25000" dirty="0">
                <a:latin typeface="Calibri" panose="020F0502020204030204" pitchFamily="34" charset="0"/>
                <a:ea typeface="Calibri" panose="020F0502020204030204" pitchFamily="34" charset="0"/>
                <a:cs typeface="Times New Roman" panose="02020603050405020304" pitchFamily="18" charset="0"/>
              </a:rPr>
              <a:t>M</a:t>
            </a:r>
            <a:r>
              <a:rPr lang="cs-CZ" dirty="0">
                <a:latin typeface="Calibri" panose="020F0502020204030204" pitchFamily="34" charset="0"/>
                <a:ea typeface="Calibri" panose="020F0502020204030204" pitchFamily="34" charset="0"/>
                <a:cs typeface="Times New Roman" panose="02020603050405020304" pitchFamily="18" charset="0"/>
              </a:rPr>
              <a:t> = 9 500 km</a:t>
            </a:r>
            <a:endParaRPr lang="cs-CZ" dirty="0"/>
          </a:p>
        </p:txBody>
      </p:sp>
      <p:sp>
        <p:nvSpPr>
          <p:cNvPr id="18" name="Obdélník 17">
            <a:extLst>
              <a:ext uri="{FF2B5EF4-FFF2-40B4-BE49-F238E27FC236}">
                <a16:creationId xmlns:a16="http://schemas.microsoft.com/office/drawing/2014/main" id="{AC05C6B3-BE35-487A-B9AA-A9FE24E1C3FA}"/>
              </a:ext>
            </a:extLst>
          </p:cNvPr>
          <p:cNvSpPr/>
          <p:nvPr/>
        </p:nvSpPr>
        <p:spPr>
          <a:xfrm>
            <a:off x="9353128" y="3613980"/>
            <a:ext cx="1165704"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3krát větší</a:t>
            </a:r>
            <a:endParaRPr lang="cs-CZ" dirty="0"/>
          </a:p>
        </p:txBody>
      </p:sp>
      <p:sp>
        <p:nvSpPr>
          <p:cNvPr id="19" name="Obdélník 18">
            <a:extLst>
              <a:ext uri="{FF2B5EF4-FFF2-40B4-BE49-F238E27FC236}">
                <a16:creationId xmlns:a16="http://schemas.microsoft.com/office/drawing/2014/main" id="{6B464312-E2AE-486C-A5FC-00F977BD4121}"/>
              </a:ext>
            </a:extLst>
          </p:cNvPr>
          <p:cNvSpPr/>
          <p:nvPr/>
        </p:nvSpPr>
        <p:spPr>
          <a:xfrm>
            <a:off x="7201486" y="4352073"/>
            <a:ext cx="2794355"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mezní vzdálenost Měsíce </a:t>
            </a:r>
            <a:r>
              <a:rPr lang="cs-CZ" i="1" dirty="0" err="1">
                <a:latin typeface="Calibri" panose="020F0502020204030204" pitchFamily="34" charset="0"/>
                <a:ea typeface="Calibri" panose="020F0502020204030204" pitchFamily="34" charset="0"/>
                <a:cs typeface="Times New Roman" panose="02020603050405020304" pitchFamily="18" charset="0"/>
              </a:rPr>
              <a:t>r</a:t>
            </a:r>
            <a:r>
              <a:rPr lang="cs-CZ" baseline="-25000" dirty="0" err="1">
                <a:latin typeface="Calibri" panose="020F0502020204030204" pitchFamily="34" charset="0"/>
                <a:ea typeface="Calibri" panose="020F0502020204030204" pitchFamily="34" charset="0"/>
                <a:cs typeface="Times New Roman" panose="02020603050405020304" pitchFamily="18" charset="0"/>
              </a:rPr>
              <a:t>M</a:t>
            </a:r>
            <a:endParaRPr lang="cs-CZ" baseline="-25000" dirty="0"/>
          </a:p>
        </p:txBody>
      </p:sp>
      <mc:AlternateContent xmlns:mc="http://schemas.openxmlformats.org/markup-compatibility/2006" xmlns:a14="http://schemas.microsoft.com/office/drawing/2010/main">
        <mc:Choice Requires="a14">
          <p:sp>
            <p:nvSpPr>
              <p:cNvPr id="8" name="Obdélník 7">
                <a:extLst>
                  <a:ext uri="{FF2B5EF4-FFF2-40B4-BE49-F238E27FC236}">
                    <a16:creationId xmlns:a16="http://schemas.microsoft.com/office/drawing/2014/main" id="{FAA0E03F-0F23-4DD2-A0CE-E72F9E45BE71}"/>
                  </a:ext>
                </a:extLst>
              </p:cNvPr>
              <p:cNvSpPr/>
              <p:nvPr/>
            </p:nvSpPr>
            <p:spPr>
              <a:xfrm>
                <a:off x="10067448" y="4235075"/>
                <a:ext cx="1454052"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𝑍</m:t>
                              </m:r>
                            </m:sub>
                          </m:sSub>
                        </m:num>
                        <m:den>
                          <m:r>
                            <a:rPr lang="cs-CZ" i="1">
                              <a:latin typeface="Cambria Math" panose="02040503050406030204" pitchFamily="18" charset="0"/>
                            </a:rPr>
                            <m:t>𝑥</m:t>
                          </m:r>
                        </m:den>
                      </m:f>
                      <m:r>
                        <a:rPr lang="cs-CZ" i="0">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𝐷</m:t>
                              </m:r>
                            </m:e>
                            <m:sub>
                              <m:r>
                                <a:rPr lang="cs-CZ" i="1">
                                  <a:latin typeface="Cambria Math" panose="02040503050406030204" pitchFamily="18" charset="0"/>
                                </a:rPr>
                                <m:t>𝑀</m:t>
                              </m:r>
                            </m:sub>
                          </m:sSub>
                        </m:num>
                        <m:den>
                          <m:r>
                            <a:rPr lang="cs-CZ" i="1">
                              <a:latin typeface="Cambria Math" panose="02040503050406030204" pitchFamily="18" charset="0"/>
                            </a:rPr>
                            <m:t>𝑥</m:t>
                          </m:r>
                          <m:r>
                            <a:rPr lang="cs-CZ" i="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𝑀</m:t>
                              </m:r>
                            </m:sub>
                          </m:sSub>
                        </m:den>
                      </m:f>
                    </m:oMath>
                  </m:oMathPara>
                </a14:m>
                <a:endParaRPr lang="cs-CZ" dirty="0"/>
              </a:p>
            </p:txBody>
          </p:sp>
        </mc:Choice>
        <mc:Fallback xmlns="">
          <p:sp>
            <p:nvSpPr>
              <p:cNvPr id="8" name="Obdélník 7">
                <a:extLst>
                  <a:ext uri="{FF2B5EF4-FFF2-40B4-BE49-F238E27FC236}">
                    <a16:creationId xmlns:a16="http://schemas.microsoft.com/office/drawing/2014/main" id="{FAA0E03F-0F23-4DD2-A0CE-E72F9E45BE71}"/>
                  </a:ext>
                </a:extLst>
              </p:cNvPr>
              <p:cNvSpPr>
                <a:spLocks noRot="1" noChangeAspect="1" noMove="1" noResize="1" noEditPoints="1" noAdjustHandles="1" noChangeArrowheads="1" noChangeShapeType="1" noTextEdit="1"/>
              </p:cNvSpPr>
              <p:nvPr/>
            </p:nvSpPr>
            <p:spPr>
              <a:xfrm>
                <a:off x="10067448" y="4235075"/>
                <a:ext cx="1454052" cy="656205"/>
              </a:xfrm>
              <a:prstGeom prst="rect">
                <a:avLst/>
              </a:prstGeom>
              <a:blipFill>
                <a:blip r:embed="rId8"/>
                <a:stretch>
                  <a:fillRect/>
                </a:stretch>
              </a:blipFill>
            </p:spPr>
            <p:txBody>
              <a:bodyPr/>
              <a:lstStyle/>
              <a:p>
                <a:r>
                  <a:rPr lang="cs-CZ">
                    <a:noFill/>
                  </a:rPr>
                  <a:t> </a:t>
                </a:r>
              </a:p>
            </p:txBody>
          </p:sp>
        </mc:Fallback>
      </mc:AlternateContent>
      <p:sp>
        <p:nvSpPr>
          <p:cNvPr id="21" name="Obdélník 20">
            <a:extLst>
              <a:ext uri="{FF2B5EF4-FFF2-40B4-BE49-F238E27FC236}">
                <a16:creationId xmlns:a16="http://schemas.microsoft.com/office/drawing/2014/main" id="{13654A0A-F15C-4185-AB78-324FFD5F322F}"/>
              </a:ext>
            </a:extLst>
          </p:cNvPr>
          <p:cNvSpPr/>
          <p:nvPr/>
        </p:nvSpPr>
        <p:spPr>
          <a:xfrm>
            <a:off x="7576934" y="4893497"/>
            <a:ext cx="1308371" cy="369332"/>
          </a:xfrm>
          <a:prstGeom prst="rect">
            <a:avLst/>
          </a:prstGeom>
        </p:spPr>
        <p:txBody>
          <a:bodyPr wrap="none">
            <a:spAutoFit/>
          </a:bodyPr>
          <a:lstStyle/>
          <a:p>
            <a:r>
              <a:rPr lang="cs-CZ" i="1" dirty="0" err="1">
                <a:latin typeface="Calibri" panose="020F0502020204030204" pitchFamily="34" charset="0"/>
                <a:ea typeface="Calibri" panose="020F0502020204030204" pitchFamily="34" charset="0"/>
                <a:cs typeface="Times New Roman" panose="02020603050405020304" pitchFamily="18" charset="0"/>
              </a:rPr>
              <a:t>r</a:t>
            </a:r>
            <a:r>
              <a:rPr lang="cs-CZ" baseline="-25000" dirty="0" err="1">
                <a:latin typeface="Calibri" panose="020F0502020204030204" pitchFamily="34" charset="0"/>
                <a:ea typeface="Calibri" panose="020F0502020204030204" pitchFamily="34" charset="0"/>
                <a:cs typeface="Times New Roman" panose="02020603050405020304" pitchFamily="18" charset="0"/>
              </a:rPr>
              <a:t>M</a:t>
            </a:r>
            <a:r>
              <a:rPr lang="cs-CZ" dirty="0">
                <a:latin typeface="Calibri" panose="020F0502020204030204" pitchFamily="34" charset="0"/>
                <a:ea typeface="Calibri" panose="020F0502020204030204" pitchFamily="34" charset="0"/>
                <a:cs typeface="Times New Roman" panose="02020603050405020304" pitchFamily="18" charset="0"/>
              </a:rPr>
              <a:t> = 10</a:t>
            </a:r>
            <a:r>
              <a:rPr lang="cs-CZ" baseline="30000" dirty="0">
                <a:latin typeface="Calibri" panose="020F0502020204030204" pitchFamily="34" charset="0"/>
                <a:ea typeface="Calibri" panose="020F0502020204030204" pitchFamily="34" charset="0"/>
                <a:cs typeface="Times New Roman" panose="02020603050405020304" pitchFamily="18" charset="0"/>
              </a:rPr>
              <a:t>6</a:t>
            </a:r>
            <a:r>
              <a:rPr lang="cs-CZ" dirty="0">
                <a:latin typeface="Calibri" panose="020F0502020204030204" pitchFamily="34" charset="0"/>
                <a:ea typeface="Calibri" panose="020F0502020204030204" pitchFamily="34" charset="0"/>
                <a:cs typeface="Times New Roman" panose="02020603050405020304" pitchFamily="18" charset="0"/>
              </a:rPr>
              <a:t> km</a:t>
            </a:r>
            <a:endParaRPr lang="cs-CZ" dirty="0"/>
          </a:p>
        </p:txBody>
      </p:sp>
      <p:sp>
        <p:nvSpPr>
          <p:cNvPr id="22" name="Obdélník 21">
            <a:extLst>
              <a:ext uri="{FF2B5EF4-FFF2-40B4-BE49-F238E27FC236}">
                <a16:creationId xmlns:a16="http://schemas.microsoft.com/office/drawing/2014/main" id="{391591C3-3739-478D-B778-56FCF6CF18A0}"/>
              </a:ext>
            </a:extLst>
          </p:cNvPr>
          <p:cNvSpPr/>
          <p:nvPr/>
        </p:nvSpPr>
        <p:spPr>
          <a:xfrm>
            <a:off x="9353128" y="4893497"/>
            <a:ext cx="1301959"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2,6krát dále</a:t>
            </a:r>
            <a:endParaRPr lang="cs-CZ" dirty="0"/>
          </a:p>
        </p:txBody>
      </p:sp>
    </p:spTree>
    <p:extLst>
      <p:ext uri="{BB962C8B-B14F-4D97-AF65-F5344CB8AC3E}">
        <p14:creationId xmlns:p14="http://schemas.microsoft.com/office/powerpoint/2010/main" val="404608673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2.jpg">
            <a:extLst>
              <a:ext uri="{FF2B5EF4-FFF2-40B4-BE49-F238E27FC236}">
                <a16:creationId xmlns:a16="http://schemas.microsoft.com/office/drawing/2014/main" id="{67DC00D4-5EDA-4398-9BDF-084CD55F4D6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33" name="image1.png">
            <a:extLst>
              <a:ext uri="{FF2B5EF4-FFF2-40B4-BE49-F238E27FC236}">
                <a16:creationId xmlns:a16="http://schemas.microsoft.com/office/drawing/2014/main" id="{FD4AB659-7E47-4BC4-AD2D-C505FE1C684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63" name="Shape 63"/>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grpSp>
        <p:nvGrpSpPr>
          <p:cNvPr id="70" name="Group 70"/>
          <p:cNvGrpSpPr/>
          <p:nvPr/>
        </p:nvGrpSpPr>
        <p:grpSpPr>
          <a:xfrm>
            <a:off x="1116521" y="3416575"/>
            <a:ext cx="3795125" cy="1779938"/>
            <a:chOff x="-723654" y="0"/>
            <a:chExt cx="3795123" cy="1779936"/>
          </a:xfrm>
        </p:grpSpPr>
        <p:sp>
          <p:nvSpPr>
            <p:cNvPr id="66" name="Shape 66"/>
            <p:cNvSpPr/>
            <p:nvPr/>
          </p:nvSpPr>
          <p:spPr>
            <a:xfrm>
              <a:off x="-1" y="0"/>
              <a:ext cx="2080590" cy="1768686"/>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grpSp>
          <p:nvGrpSpPr>
            <p:cNvPr id="69" name="Group 69"/>
            <p:cNvGrpSpPr/>
            <p:nvPr/>
          </p:nvGrpSpPr>
          <p:grpSpPr>
            <a:xfrm>
              <a:off x="-723654" y="683495"/>
              <a:ext cx="3795123" cy="1096441"/>
              <a:chOff x="-809993" y="347372"/>
              <a:chExt cx="3795121" cy="1096440"/>
            </a:xfrm>
          </p:grpSpPr>
          <p:sp>
            <p:nvSpPr>
              <p:cNvPr id="67" name="Shape 67"/>
              <p:cNvSpPr/>
              <p:nvPr/>
            </p:nvSpPr>
            <p:spPr>
              <a:xfrm>
                <a:off x="-809993" y="347372"/>
                <a:ext cx="3707841" cy="1096440"/>
              </a:xfrm>
              <a:prstGeom prst="rect">
                <a:avLst/>
              </a:prstGeom>
              <a:solidFill>
                <a:srgbClr val="A5A5A5"/>
              </a:solidFill>
              <a:ln w="19050" cap="flat">
                <a:solidFill>
                  <a:srgbClr val="FFFFFF"/>
                </a:solidFill>
                <a:prstDash val="solid"/>
                <a:miter lim="800000"/>
              </a:ln>
              <a:effectLst/>
            </p:spPr>
            <p:txBody>
              <a:bodyPr wrap="square" lIns="0" tIns="0" rIns="0" bIns="0" numCol="1" anchor="ctr">
                <a:noAutofit/>
              </a:bodyPr>
              <a:lstStyle/>
              <a:p>
                <a:pPr lvl="0"/>
                <a:endParaRPr/>
              </a:p>
            </p:txBody>
          </p:sp>
          <p:sp>
            <p:nvSpPr>
              <p:cNvPr id="68" name="Shape 68"/>
              <p:cNvSpPr/>
              <p:nvPr/>
            </p:nvSpPr>
            <p:spPr>
              <a:xfrm>
                <a:off x="-600507" y="547911"/>
                <a:ext cx="3585635" cy="5847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r>
                  <a:rPr sz="1900" b="1" dirty="0">
                    <a:solidFill>
                      <a:srgbClr val="0D0D0D"/>
                    </a:solidFill>
                  </a:rPr>
                  <a:t>4.</a:t>
                </a:r>
                <a:r>
                  <a:rPr sz="1900" b="1" dirty="0">
                    <a:solidFill>
                      <a:srgbClr val="FFFFFF"/>
                    </a:solidFill>
                  </a:rPr>
                  <a:t> </a:t>
                </a:r>
                <a:r>
                  <a:rPr sz="1900" b="1" dirty="0"/>
                  <a:t>STARS </a:t>
                </a:r>
                <a:r>
                  <a:rPr lang="cs-CZ" sz="1900" b="1" dirty="0"/>
                  <a:t>Koncept edukačního programu na výuku astronomie</a:t>
                </a:r>
                <a:endParaRPr sz="1900" b="1" dirty="0"/>
              </a:p>
            </p:txBody>
          </p:sp>
        </p:grpSp>
      </p:grpSp>
      <p:grpSp>
        <p:nvGrpSpPr>
          <p:cNvPr id="73" name="Group 73"/>
          <p:cNvGrpSpPr/>
          <p:nvPr/>
        </p:nvGrpSpPr>
        <p:grpSpPr>
          <a:xfrm>
            <a:off x="5338533" y="4051202"/>
            <a:ext cx="4144137" cy="965203"/>
            <a:chOff x="0" y="0"/>
            <a:chExt cx="3830799" cy="965201"/>
          </a:xfrm>
        </p:grpSpPr>
        <p:sp>
          <p:nvSpPr>
            <p:cNvPr id="71" name="Shape 71"/>
            <p:cNvSpPr/>
            <p:nvPr/>
          </p:nvSpPr>
          <p:spPr>
            <a:xfrm>
              <a:off x="0" y="0"/>
              <a:ext cx="1954213" cy="96520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lgn="ctr">
                <a:defRPr sz="1600" b="1"/>
              </a:pPr>
              <a:endParaRPr/>
            </a:p>
          </p:txBody>
        </p:sp>
        <p:sp>
          <p:nvSpPr>
            <p:cNvPr id="72" name="Shape 72"/>
            <p:cNvSpPr/>
            <p:nvPr/>
          </p:nvSpPr>
          <p:spPr>
            <a:xfrm>
              <a:off x="47117" y="303594"/>
              <a:ext cx="3783682" cy="640514"/>
            </a:xfrm>
            <a:prstGeom prst="rect">
              <a:avLst/>
            </a:prstGeom>
            <a:solidFill>
              <a:srgbClr val="ED7D31"/>
            </a:solidFill>
            <a:ln w="12700" cap="flat">
              <a:solidFill>
                <a:srgbClr val="AD5B24"/>
              </a:solidFill>
              <a:prstDash val="solid"/>
              <a:miter lim="800000"/>
            </a:ln>
            <a:effectLst/>
            <a:extLst>
              <a:ext uri="{C572A759-6A51-4108-AA02-DFA0A04FC94B}">
                <ma14:wrappingTextBoxFlag xmlns="" xmlns:ma14="http://schemas.microsoft.com/office/mac/drawingml/2011/main" val="1"/>
              </a:ext>
            </a:extLst>
          </p:spPr>
          <p:txBody>
            <a:bodyPr wrap="square" lIns="180000" tIns="180000" rIns="180000" bIns="180000" numCol="1" anchor="ctr">
              <a:spAutoFit/>
            </a:bodyPr>
            <a:lstStyle>
              <a:lvl1pPr>
                <a:defRPr b="1"/>
              </a:lvl1pPr>
            </a:lstStyle>
            <a:p>
              <a:pPr lvl="0" algn="ctr">
                <a:defRPr b="0"/>
              </a:pPr>
              <a:r>
                <a:rPr lang="cs-CZ" b="1" dirty="0"/>
                <a:t>Mezinárodní konferenci v Senci </a:t>
              </a:r>
              <a:r>
                <a:rPr b="1" dirty="0"/>
                <a:t>2020</a:t>
              </a:r>
            </a:p>
          </p:txBody>
        </p:sp>
      </p:grpSp>
      <p:grpSp>
        <p:nvGrpSpPr>
          <p:cNvPr id="78" name="Group 78"/>
          <p:cNvGrpSpPr/>
          <p:nvPr/>
        </p:nvGrpSpPr>
        <p:grpSpPr>
          <a:xfrm>
            <a:off x="652964" y="1810399"/>
            <a:ext cx="3602726" cy="1880032"/>
            <a:chOff x="-1" y="-1"/>
            <a:chExt cx="3602724" cy="1942344"/>
          </a:xfrm>
        </p:grpSpPr>
        <p:sp>
          <p:nvSpPr>
            <p:cNvPr id="74" name="Shape 74"/>
            <p:cNvSpPr/>
            <p:nvPr/>
          </p:nvSpPr>
          <p:spPr>
            <a:xfrm>
              <a:off x="-1" y="-1"/>
              <a:ext cx="3356336" cy="146389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a:p>
          </p:txBody>
        </p:sp>
        <p:grpSp>
          <p:nvGrpSpPr>
            <p:cNvPr id="77" name="Group 77"/>
            <p:cNvGrpSpPr/>
            <p:nvPr/>
          </p:nvGrpSpPr>
          <p:grpSpPr>
            <a:xfrm>
              <a:off x="71458" y="65366"/>
              <a:ext cx="3531265" cy="1876977"/>
              <a:chOff x="-1" y="0"/>
              <a:chExt cx="3531263" cy="1876975"/>
            </a:xfrm>
          </p:grpSpPr>
          <p:sp>
            <p:nvSpPr>
              <p:cNvPr id="75" name="Shape 75"/>
              <p:cNvSpPr/>
              <p:nvPr/>
            </p:nvSpPr>
            <p:spPr>
              <a:xfrm>
                <a:off x="-1" y="0"/>
                <a:ext cx="3531263" cy="1876975"/>
              </a:xfrm>
              <a:prstGeom prst="rect">
                <a:avLst/>
              </a:prstGeom>
              <a:gradFill flip="none" rotWithShape="1">
                <a:gsLst>
                  <a:gs pos="0">
                    <a:srgbClr val="5F82CB"/>
                  </a:gs>
                  <a:gs pos="50000">
                    <a:srgbClr val="3E70CA"/>
                  </a:gs>
                  <a:gs pos="100000">
                    <a:srgbClr val="2F61BA"/>
                  </a:gs>
                </a:gsLst>
                <a:lin ang="5400000" scaled="0"/>
              </a:gradFill>
              <a:ln w="6350" cap="flat">
                <a:solidFill>
                  <a:srgbClr val="4472C4"/>
                </a:solidFill>
                <a:prstDash val="solid"/>
                <a:miter lim="800000"/>
              </a:ln>
              <a:effectLst/>
            </p:spPr>
            <p:txBody>
              <a:bodyPr wrap="square" lIns="0" tIns="0" rIns="0" bIns="0" numCol="1" anchor="ctr">
                <a:noAutofit/>
              </a:bodyPr>
              <a:lstStyle/>
              <a:p>
                <a:pPr lvl="0"/>
                <a:endParaRPr/>
              </a:p>
            </p:txBody>
          </p:sp>
          <p:sp>
            <p:nvSpPr>
              <p:cNvPr id="76" name="Shape 76"/>
              <p:cNvSpPr/>
              <p:nvPr/>
            </p:nvSpPr>
            <p:spPr>
              <a:xfrm>
                <a:off x="177088" y="353713"/>
                <a:ext cx="3177984" cy="116954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r>
                  <a:rPr lang="cs-CZ" sz="1900" b="1" dirty="0">
                    <a:solidFill>
                      <a:srgbClr val="FFFFFF"/>
                    </a:solidFill>
                  </a:rPr>
                  <a:t>1.</a:t>
                </a:r>
                <a:r>
                  <a:rPr lang="cs-CZ" sz="1900" dirty="0">
                    <a:solidFill>
                      <a:srgbClr val="FFFFFF"/>
                    </a:solidFill>
                  </a:rPr>
                  <a:t> </a:t>
                </a:r>
                <a:r>
                  <a:rPr lang="cs-CZ" sz="1900" b="1" dirty="0">
                    <a:solidFill>
                      <a:srgbClr val="FFFFFF"/>
                    </a:solidFill>
                  </a:rPr>
                  <a:t>STARS Metodická příručka pro učitele</a:t>
                </a:r>
                <a:endParaRPr lang="cs-CZ" sz="1900" dirty="0">
                  <a:solidFill>
                    <a:srgbClr val="FFFFFF"/>
                  </a:solidFill>
                </a:endParaRPr>
              </a:p>
              <a:p>
                <a:pPr lvl="0"/>
                <a:r>
                  <a:rPr lang="cs-CZ" sz="1900" dirty="0">
                    <a:solidFill>
                      <a:srgbClr val="FFFFFF"/>
                    </a:solidFill>
                  </a:rPr>
                  <a:t>materiál pro učitele připravený </a:t>
                </a:r>
                <a:br>
                  <a:rPr lang="cs-CZ" sz="1900" dirty="0">
                    <a:solidFill>
                      <a:srgbClr val="FFFFFF"/>
                    </a:solidFill>
                  </a:rPr>
                </a:br>
                <a:r>
                  <a:rPr lang="cs-CZ" sz="1900" dirty="0">
                    <a:solidFill>
                      <a:srgbClr val="FFFFFF"/>
                    </a:solidFill>
                  </a:rPr>
                  <a:t>k okamžitému použití</a:t>
                </a:r>
              </a:p>
            </p:txBody>
          </p:sp>
        </p:grpSp>
      </p:grpSp>
      <p:grpSp>
        <p:nvGrpSpPr>
          <p:cNvPr id="83" name="Group 83"/>
          <p:cNvGrpSpPr/>
          <p:nvPr/>
        </p:nvGrpSpPr>
        <p:grpSpPr>
          <a:xfrm>
            <a:off x="8186445" y="2447476"/>
            <a:ext cx="3640417" cy="1768689"/>
            <a:chOff x="-1" y="-2"/>
            <a:chExt cx="3640416" cy="1768687"/>
          </a:xfrm>
        </p:grpSpPr>
        <p:sp>
          <p:nvSpPr>
            <p:cNvPr id="79" name="Shape 79"/>
            <p:cNvSpPr/>
            <p:nvPr/>
          </p:nvSpPr>
          <p:spPr>
            <a:xfrm>
              <a:off x="-1" y="165338"/>
              <a:ext cx="3640416" cy="1438008"/>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grpSp>
          <p:nvGrpSpPr>
            <p:cNvPr id="82" name="Group 82"/>
            <p:cNvGrpSpPr/>
            <p:nvPr/>
          </p:nvGrpSpPr>
          <p:grpSpPr>
            <a:xfrm>
              <a:off x="70197" y="-2"/>
              <a:ext cx="3500021" cy="1768687"/>
              <a:chOff x="0" y="0"/>
              <a:chExt cx="3500019" cy="1768685"/>
            </a:xfrm>
          </p:grpSpPr>
          <p:sp>
            <p:nvSpPr>
              <p:cNvPr id="80" name="Shape 80"/>
              <p:cNvSpPr/>
              <p:nvPr/>
            </p:nvSpPr>
            <p:spPr>
              <a:xfrm>
                <a:off x="0" y="0"/>
                <a:ext cx="3500019" cy="1768685"/>
              </a:xfrm>
              <a:prstGeom prst="rect">
                <a:avLst/>
              </a:prstGeom>
              <a:gradFill flip="none" rotWithShape="1">
                <a:gsLst>
                  <a:gs pos="0">
                    <a:srgbClr val="FFDB9B"/>
                  </a:gs>
                  <a:gs pos="50000">
                    <a:srgbClr val="FFD58D"/>
                  </a:gs>
                  <a:gs pos="100000">
                    <a:srgbClr val="FFD078"/>
                  </a:gs>
                </a:gsLst>
                <a:lin ang="5400000" scaled="0"/>
              </a:gradFill>
              <a:ln w="6350" cap="flat">
                <a:solidFill>
                  <a:srgbClr val="FFC000"/>
                </a:solidFill>
                <a:prstDash val="solid"/>
                <a:miter lim="800000"/>
              </a:ln>
              <a:effectLst/>
            </p:spPr>
            <p:txBody>
              <a:bodyPr wrap="square" lIns="0" tIns="0" rIns="0" bIns="0" numCol="1" anchor="ctr">
                <a:noAutofit/>
              </a:bodyPr>
              <a:lstStyle/>
              <a:p>
                <a:pPr lvl="0"/>
                <a:endParaRPr/>
              </a:p>
            </p:txBody>
          </p:sp>
          <p:sp>
            <p:nvSpPr>
              <p:cNvPr id="81" name="Shape 81"/>
              <p:cNvSpPr/>
              <p:nvPr/>
            </p:nvSpPr>
            <p:spPr>
              <a:xfrm>
                <a:off x="99362" y="299568"/>
                <a:ext cx="3253399" cy="116954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r>
                  <a:rPr sz="1900" b="1" dirty="0"/>
                  <a:t>3.</a:t>
                </a:r>
                <a:r>
                  <a:rPr sz="1900" dirty="0"/>
                  <a:t> </a:t>
                </a:r>
                <a:r>
                  <a:rPr sz="1900" b="1" dirty="0"/>
                  <a:t>STARS Online Platform</a:t>
                </a:r>
                <a:r>
                  <a:rPr lang="cs-CZ" sz="1900" b="1" dirty="0"/>
                  <a:t>a</a:t>
                </a:r>
                <a:r>
                  <a:rPr sz="1900" b="1" dirty="0"/>
                  <a:t> </a:t>
                </a:r>
                <a:br>
                  <a:rPr lang="cs-CZ" sz="1900" b="1" dirty="0"/>
                </a:br>
                <a:r>
                  <a:rPr lang="cs-CZ" sz="1900" dirty="0"/>
                  <a:t>s příklady dobré praxe </a:t>
                </a:r>
                <a:br>
                  <a:rPr lang="cs-CZ" sz="1900" dirty="0"/>
                </a:br>
                <a:r>
                  <a:rPr lang="cs-CZ" sz="1900" dirty="0"/>
                  <a:t>a příležitostí k diskusím </a:t>
                </a:r>
                <a:br>
                  <a:rPr lang="cs-CZ" sz="1900" dirty="0"/>
                </a:br>
                <a:r>
                  <a:rPr lang="cs-CZ" sz="1900" dirty="0"/>
                  <a:t>a výměně informací</a:t>
                </a:r>
                <a:endParaRPr sz="1900" dirty="0"/>
              </a:p>
            </p:txBody>
          </p:sp>
        </p:grpSp>
      </p:grpSp>
      <p:grpSp>
        <p:nvGrpSpPr>
          <p:cNvPr id="88" name="Group 88"/>
          <p:cNvGrpSpPr/>
          <p:nvPr/>
        </p:nvGrpSpPr>
        <p:grpSpPr>
          <a:xfrm>
            <a:off x="4478553" y="2064685"/>
            <a:ext cx="3289671" cy="1856276"/>
            <a:chOff x="-2" y="0"/>
            <a:chExt cx="3289670" cy="1856275"/>
          </a:xfrm>
        </p:grpSpPr>
        <p:sp>
          <p:nvSpPr>
            <p:cNvPr id="84" name="Shape 84"/>
            <p:cNvSpPr/>
            <p:nvPr/>
          </p:nvSpPr>
          <p:spPr>
            <a:xfrm>
              <a:off x="41451" y="0"/>
              <a:ext cx="2576601" cy="1329692"/>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a:p>
          </p:txBody>
        </p:sp>
        <p:grpSp>
          <p:nvGrpSpPr>
            <p:cNvPr id="87" name="Group 87"/>
            <p:cNvGrpSpPr/>
            <p:nvPr/>
          </p:nvGrpSpPr>
          <p:grpSpPr>
            <a:xfrm>
              <a:off x="-2" y="73640"/>
              <a:ext cx="3289670" cy="1782635"/>
              <a:chOff x="-1" y="-1"/>
              <a:chExt cx="3289669" cy="1782634"/>
            </a:xfrm>
          </p:grpSpPr>
          <p:sp>
            <p:nvSpPr>
              <p:cNvPr id="85" name="Shape 85"/>
              <p:cNvSpPr/>
              <p:nvPr/>
            </p:nvSpPr>
            <p:spPr>
              <a:xfrm>
                <a:off x="-1" y="-1"/>
                <a:ext cx="3289669" cy="1782634"/>
              </a:xfrm>
              <a:prstGeom prst="rect">
                <a:avLst/>
              </a:prstGeom>
              <a:gradFill flip="none" rotWithShape="1">
                <a:gsLst>
                  <a:gs pos="0">
                    <a:srgbClr val="80B860"/>
                  </a:gs>
                  <a:gs pos="50000">
                    <a:srgbClr val="6FB242"/>
                  </a:gs>
                  <a:gs pos="100000">
                    <a:srgbClr val="61A236"/>
                  </a:gs>
                </a:gsLst>
                <a:lin ang="5400000" scaled="0"/>
              </a:gradFill>
              <a:ln w="6350" cap="flat">
                <a:solidFill>
                  <a:srgbClr val="5B9BD5"/>
                </a:solidFill>
                <a:prstDash val="solid"/>
                <a:miter lim="800000"/>
              </a:ln>
              <a:effectLst>
                <a:outerShdw blurRad="63500" dist="19050" dir="5400000" rotWithShape="0">
                  <a:srgbClr val="000000">
                    <a:alpha val="63000"/>
                  </a:srgbClr>
                </a:outerShdw>
              </a:effectLst>
            </p:spPr>
            <p:txBody>
              <a:bodyPr wrap="square" lIns="0" tIns="0" rIns="0" bIns="0" numCol="1" anchor="ctr">
                <a:noAutofit/>
              </a:bodyPr>
              <a:lstStyle/>
              <a:p>
                <a:pPr lvl="0"/>
                <a:endParaRPr/>
              </a:p>
            </p:txBody>
          </p:sp>
          <p:sp>
            <p:nvSpPr>
              <p:cNvPr id="86" name="Shape 86"/>
              <p:cNvSpPr/>
              <p:nvPr/>
            </p:nvSpPr>
            <p:spPr>
              <a:xfrm>
                <a:off x="89364" y="452735"/>
                <a:ext cx="3106095" cy="8771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r>
                  <a:rPr lang="cs-CZ" sz="1900" b="1" dirty="0">
                    <a:solidFill>
                      <a:srgbClr val="040404"/>
                    </a:solidFill>
                  </a:rPr>
                  <a:t>2.</a:t>
                </a:r>
                <a:r>
                  <a:rPr lang="cs-CZ" sz="1900" dirty="0">
                    <a:solidFill>
                      <a:srgbClr val="040404"/>
                    </a:solidFill>
                  </a:rPr>
                  <a:t> </a:t>
                </a:r>
                <a:r>
                  <a:rPr lang="cs-CZ" sz="1900" b="1" dirty="0"/>
                  <a:t>STARS Tréninkový program pro učitele</a:t>
                </a:r>
                <a:endParaRPr lang="cs-CZ" sz="1900" dirty="0">
                  <a:solidFill>
                    <a:srgbClr val="FFFFFF"/>
                  </a:solidFill>
                </a:endParaRPr>
              </a:p>
              <a:p>
                <a:pPr lvl="0"/>
                <a:r>
                  <a:rPr lang="cs-CZ" sz="1900" dirty="0"/>
                  <a:t>inovativní a komplexní přístup</a:t>
                </a:r>
              </a:p>
            </p:txBody>
          </p:sp>
        </p:grpSp>
      </p:grpSp>
      <p:sp>
        <p:nvSpPr>
          <p:cNvPr id="89" name="Shape 89"/>
          <p:cNvSpPr/>
          <p:nvPr/>
        </p:nvSpPr>
        <p:spPr>
          <a:xfrm>
            <a:off x="0" y="958288"/>
            <a:ext cx="12192001"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4400" u="sng">
                <a:solidFill>
                  <a:srgbClr val="002060"/>
                </a:solidFill>
              </a:defRPr>
            </a:lvl1pPr>
          </a:lstStyle>
          <a:p>
            <a:pPr lvl="0" algn="ctr">
              <a:defRPr sz="1800" u="none">
                <a:solidFill>
                  <a:srgbClr val="000000"/>
                </a:solidFill>
              </a:defRPr>
            </a:pPr>
            <a:r>
              <a:rPr lang="cs-CZ" sz="4400" u="sng" dirty="0">
                <a:solidFill>
                  <a:srgbClr val="002060"/>
                </a:solidFill>
              </a:rPr>
              <a:t>Úvod do projektu </a:t>
            </a:r>
            <a:r>
              <a:rPr sz="4400" u="sng" dirty="0">
                <a:solidFill>
                  <a:srgbClr val="002060"/>
                </a:solidFill>
              </a:rPr>
              <a:t>STARS</a:t>
            </a:r>
          </a:p>
        </p:txBody>
      </p:sp>
      <p:sp>
        <p:nvSpPr>
          <p:cNvPr id="90" name="Shape 90"/>
          <p:cNvSpPr/>
          <p:nvPr/>
        </p:nvSpPr>
        <p:spPr>
          <a:xfrm>
            <a:off x="8828907" y="4977484"/>
            <a:ext cx="3356333" cy="5613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200">
                <a:hlinkClick r:id="rId4"/>
              </a:defRPr>
            </a:lvl1pPr>
          </a:lstStyle>
          <a:p>
            <a:pPr lvl="0">
              <a:defRPr sz="1800"/>
            </a:pPr>
            <a:r>
              <a:rPr sz="3200" dirty="0">
                <a:hlinkClick r:id="rId4"/>
              </a:rPr>
              <a:t>project-stars.com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5b.1.3 Typy zatmění Měsíce – rozdíly oproti zatmění Slunce</a:t>
            </a:r>
          </a:p>
        </p:txBody>
      </p:sp>
      <p:sp>
        <p:nvSpPr>
          <p:cNvPr id="15" name="Obdélník 14">
            <a:extLst>
              <a:ext uri="{FF2B5EF4-FFF2-40B4-BE49-F238E27FC236}">
                <a16:creationId xmlns:a16="http://schemas.microsoft.com/office/drawing/2014/main" id="{DBE12B5E-4379-4E6D-9A30-D6ABE24EC18F}"/>
              </a:ext>
            </a:extLst>
          </p:cNvPr>
          <p:cNvSpPr/>
          <p:nvPr/>
        </p:nvSpPr>
        <p:spPr>
          <a:xfrm>
            <a:off x="261256" y="2326182"/>
            <a:ext cx="2635658" cy="369332"/>
          </a:xfrm>
          <a:prstGeom prst="rect">
            <a:avLst/>
          </a:prstGeom>
        </p:spPr>
        <p:txBody>
          <a:bodyPr wrap="none">
            <a:spAutoFit/>
          </a:bodyPr>
          <a:lstStyle/>
          <a:p>
            <a:pPr algn="ct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částečné zatmění Měsíce</a:t>
            </a:r>
            <a:endParaRPr lang="cs-CZ" baseline="-25000" dirty="0">
              <a:solidFill>
                <a:srgbClr val="002060"/>
              </a:solidFill>
            </a:endParaRPr>
          </a:p>
        </p:txBody>
      </p:sp>
      <p:pic>
        <p:nvPicPr>
          <p:cNvPr id="1026" name="Picture 2" descr="Image result for částečné zatmění měsíce">
            <a:extLst>
              <a:ext uri="{FF2B5EF4-FFF2-40B4-BE49-F238E27FC236}">
                <a16:creationId xmlns:a16="http://schemas.microsoft.com/office/drawing/2014/main" id="{3F7820C4-87C7-4FD7-AFB9-E5981B9595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53" y="2768376"/>
            <a:ext cx="2658389" cy="2658389"/>
          </a:xfrm>
          <a:prstGeom prst="rect">
            <a:avLst/>
          </a:prstGeom>
          <a:noFill/>
          <a:extLst>
            <a:ext uri="{909E8E84-426E-40DD-AFC4-6F175D3DCCD1}">
              <a14:hiddenFill xmlns:a14="http://schemas.microsoft.com/office/drawing/2010/main">
                <a:solidFill>
                  <a:srgbClr val="FFFFFF"/>
                </a:solidFill>
              </a14:hiddenFill>
            </a:ext>
          </a:extLst>
        </p:spPr>
      </p:pic>
      <p:pic>
        <p:nvPicPr>
          <p:cNvPr id="12" name="Obrázek 11">
            <a:extLst>
              <a:ext uri="{FF2B5EF4-FFF2-40B4-BE49-F238E27FC236}">
                <a16:creationId xmlns:a16="http://schemas.microsoft.com/office/drawing/2014/main" id="{54E63D40-6B45-4ECF-91D2-9DAD96E518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1435" y="1695903"/>
            <a:ext cx="3998307" cy="3730862"/>
          </a:xfrm>
          <a:prstGeom prst="rect">
            <a:avLst/>
          </a:prstGeom>
        </p:spPr>
      </p:pic>
      <p:sp>
        <p:nvSpPr>
          <p:cNvPr id="14" name="Obdélník 13">
            <a:extLst>
              <a:ext uri="{FF2B5EF4-FFF2-40B4-BE49-F238E27FC236}">
                <a16:creationId xmlns:a16="http://schemas.microsoft.com/office/drawing/2014/main" id="{87458F09-14AC-4D8D-9E37-303C7D6BEC40}"/>
              </a:ext>
            </a:extLst>
          </p:cNvPr>
          <p:cNvSpPr/>
          <p:nvPr/>
        </p:nvSpPr>
        <p:spPr>
          <a:xfrm>
            <a:off x="3112203" y="5009553"/>
            <a:ext cx="3071675" cy="369332"/>
          </a:xfrm>
          <a:prstGeom prst="rect">
            <a:avLst/>
          </a:prstGeom>
        </p:spPr>
        <p:txBody>
          <a:bodyPr wrap="none">
            <a:spAutoFit/>
          </a:bodyPr>
          <a:lstStyle/>
          <a:p>
            <a:r>
              <a:rPr lang="cs-CZ" dirty="0">
                <a:solidFill>
                  <a:schemeClr val="bg1"/>
                </a:solidFill>
              </a:rPr>
              <a:t>umbra = nejtemnější část stínu</a:t>
            </a:r>
          </a:p>
        </p:txBody>
      </p:sp>
      <p:sp>
        <p:nvSpPr>
          <p:cNvPr id="24" name="Obdélník 23">
            <a:extLst>
              <a:ext uri="{FF2B5EF4-FFF2-40B4-BE49-F238E27FC236}">
                <a16:creationId xmlns:a16="http://schemas.microsoft.com/office/drawing/2014/main" id="{EEA59858-7E20-47EA-AC15-54A98D8D8BBB}"/>
              </a:ext>
            </a:extLst>
          </p:cNvPr>
          <p:cNvSpPr/>
          <p:nvPr/>
        </p:nvSpPr>
        <p:spPr>
          <a:xfrm>
            <a:off x="3031435" y="1846855"/>
            <a:ext cx="2143536" cy="369332"/>
          </a:xfrm>
          <a:prstGeom prst="rect">
            <a:avLst/>
          </a:prstGeom>
        </p:spPr>
        <p:txBody>
          <a:bodyPr wrap="none">
            <a:spAutoFit/>
          </a:bodyPr>
          <a:lstStyle/>
          <a:p>
            <a:r>
              <a:rPr lang="cs-CZ" dirty="0">
                <a:solidFill>
                  <a:schemeClr val="bg1"/>
                </a:solidFill>
              </a:rPr>
              <a:t>penumbra = polostín</a:t>
            </a:r>
          </a:p>
        </p:txBody>
      </p:sp>
      <p:pic>
        <p:nvPicPr>
          <p:cNvPr id="20" name="Obrázek 19" descr="Obsah obrázku různé, vsedě, bílá, stůl&#10;&#10;Popis byl vytvořen automaticky">
            <a:extLst>
              <a:ext uri="{FF2B5EF4-FFF2-40B4-BE49-F238E27FC236}">
                <a16:creationId xmlns:a16="http://schemas.microsoft.com/office/drawing/2014/main" id="{E7613EC0-A4AF-4A5B-8838-DA5036A091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0332" y="1695903"/>
            <a:ext cx="4965434" cy="2979261"/>
          </a:xfrm>
          <a:prstGeom prst="rect">
            <a:avLst/>
          </a:prstGeom>
        </p:spPr>
      </p:pic>
    </p:spTree>
    <p:extLst>
      <p:ext uri="{BB962C8B-B14F-4D97-AF65-F5344CB8AC3E}">
        <p14:creationId xmlns:p14="http://schemas.microsoft.com/office/powerpoint/2010/main" val="376276883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sz="4400" dirty="0">
                <a:solidFill>
                  <a:srgbClr val="02236A"/>
                </a:solidFill>
              </a:rPr>
              <a:t>: </a:t>
            </a:r>
            <a:r>
              <a:rPr lang="cs-CZ" sz="3200" dirty="0">
                <a:solidFill>
                  <a:srgbClr val="002060"/>
                </a:solidFill>
              </a:rPr>
              <a:t>5b</a:t>
            </a:r>
            <a:r>
              <a:rPr lang="pt-BR" sz="3200" dirty="0">
                <a:solidFill>
                  <a:srgbClr val="002060"/>
                </a:solidFill>
              </a:rPr>
              <a:t>.1.4 Demonstrace zatmění Slunce</a:t>
            </a:r>
          </a:p>
        </p:txBody>
      </p:sp>
      <p:sp>
        <p:nvSpPr>
          <p:cNvPr id="174" name="Shape 174"/>
          <p:cNvSpPr/>
          <p:nvPr/>
        </p:nvSpPr>
        <p:spPr>
          <a:xfrm>
            <a:off x="261256" y="3443332"/>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Materiály a nářadí</a:t>
            </a:r>
            <a:r>
              <a:rPr sz="3600" dirty="0">
                <a:solidFill>
                  <a:srgbClr val="002060"/>
                </a:solidFill>
              </a:rPr>
              <a:t>:</a:t>
            </a:r>
            <a:r>
              <a:rPr lang="az-Cyrl-AZ" sz="3600" dirty="0">
                <a:solidFill>
                  <a:srgbClr val="002060"/>
                </a:solidFill>
              </a:rPr>
              <a:t> </a:t>
            </a:r>
            <a:r>
              <a:rPr lang="cs-CZ" sz="2800" dirty="0">
                <a:solidFill>
                  <a:srgbClr val="002060"/>
                </a:solidFill>
              </a:rPr>
              <a:t>Slabší směrový plošný zdroj světla, 2 koule (volejbalový + tenisový míč nebo míček na stolní tenis + gymnastický míč 15 cm)</a:t>
            </a:r>
            <a:endParaRPr sz="3600" dirty="0">
              <a:solidFill>
                <a:srgbClr val="002060"/>
              </a:solidFill>
            </a:endParaRPr>
          </a:p>
        </p:txBody>
      </p:sp>
      <p:sp>
        <p:nvSpPr>
          <p:cNvPr id="175" name="Shape 175"/>
          <p:cNvSpPr/>
          <p:nvPr/>
        </p:nvSpPr>
        <p:spPr>
          <a:xfrm>
            <a:off x="261256" y="4486333"/>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Postup</a:t>
            </a:r>
            <a:r>
              <a:rPr sz="3600" dirty="0">
                <a:solidFill>
                  <a:srgbClr val="002060"/>
                </a:solidFill>
              </a:rPr>
              <a:t>: </a:t>
            </a:r>
            <a:r>
              <a:rPr lang="cs-CZ" sz="2800" dirty="0">
                <a:solidFill>
                  <a:srgbClr val="002060"/>
                </a:solidFill>
              </a:rPr>
              <a:t>Žáci pochopí princip vzniku zatmění Slunce a oblastí plného stínu a polostínu. Zapamatují si vzájemnou polohu těles při zatmění Slunce.</a:t>
            </a:r>
          </a:p>
        </p:txBody>
      </p:sp>
      <p:sp>
        <p:nvSpPr>
          <p:cNvPr id="176" name="Shape 176"/>
          <p:cNvSpPr/>
          <p:nvPr/>
        </p:nvSpPr>
        <p:spPr>
          <a:xfrm>
            <a:off x="261256" y="1581335"/>
            <a:ext cx="11685322" cy="193899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Metodická část</a:t>
            </a:r>
            <a:r>
              <a:rPr sz="3600" dirty="0">
                <a:solidFill>
                  <a:srgbClr val="002060"/>
                </a:solidFill>
              </a:rPr>
              <a:t>:</a:t>
            </a:r>
            <a:r>
              <a:rPr lang="cs-CZ" sz="3600" dirty="0">
                <a:solidFill>
                  <a:srgbClr val="002060"/>
                </a:solidFill>
              </a:rPr>
              <a:t> </a:t>
            </a:r>
            <a:r>
              <a:rPr lang="cs-CZ" sz="2800" dirty="0">
                <a:solidFill>
                  <a:srgbClr val="002060"/>
                </a:solidFill>
              </a:rPr>
              <a:t>Největším problémem je zajištění vhodného zdroje světla – plošný, kruhový (min. 20 cm), směrový, nepříliš silný (zhruba 30 W na vzdálenost 2,5 m). Místnost s černými stěnami pohlcující rozptýlené a odražené světlo.</a:t>
            </a:r>
            <a:endParaRPr sz="2800" dirty="0">
              <a:solidFill>
                <a:srgbClr val="002060"/>
              </a:solidFill>
            </a:endParaRPr>
          </a:p>
        </p:txBody>
      </p:sp>
    </p:spTree>
    <p:extLst>
      <p:ext uri="{BB962C8B-B14F-4D97-AF65-F5344CB8AC3E}">
        <p14:creationId xmlns:p14="http://schemas.microsoft.com/office/powerpoint/2010/main" val="9188312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Obrázek 1030"/>
          <p:cNvPicPr>
            <a:picLocks noChangeAspect="1"/>
          </p:cNvPicPr>
          <p:nvPr/>
        </p:nvPicPr>
        <p:blipFill>
          <a:blip r:embed="rId2">
            <a:clrChange>
              <a:clrFrom>
                <a:srgbClr val="000000"/>
              </a:clrFrom>
              <a:clrTo>
                <a:srgbClr val="000000">
                  <a:alpha val="0"/>
                </a:srgbClr>
              </a:clrTo>
            </a:clrChange>
          </a:blip>
          <a:stretch>
            <a:fillRect/>
          </a:stretch>
        </p:blipFill>
        <p:spPr>
          <a:xfrm rot="19800000">
            <a:off x="9201150" y="1572509"/>
            <a:ext cx="3060667" cy="3310622"/>
          </a:xfrm>
          <a:prstGeom prst="rect">
            <a:avLst/>
          </a:prstGeom>
        </p:spPr>
      </p:pic>
      <p:sp>
        <p:nvSpPr>
          <p:cNvPr id="4" name="Lichoběžník 3">
            <a:extLst>
              <a:ext uri="{FF2B5EF4-FFF2-40B4-BE49-F238E27FC236}">
                <a16:creationId xmlns:a16="http://schemas.microsoft.com/office/drawing/2014/main" id="{9B2D3FE7-43BC-4441-9649-2A6696E66912}"/>
              </a:ext>
            </a:extLst>
          </p:cNvPr>
          <p:cNvSpPr/>
          <p:nvPr/>
        </p:nvSpPr>
        <p:spPr>
          <a:xfrm rot="5400000">
            <a:off x="8423698" y="2210861"/>
            <a:ext cx="572985" cy="2005537"/>
          </a:xfrm>
          <a:prstGeom prst="trapezoid">
            <a:avLst>
              <a:gd name="adj" fmla="val 42284"/>
            </a:avLst>
          </a:prstGeom>
          <a:solidFill>
            <a:srgbClr val="BFBFBF"/>
          </a:solidFill>
          <a:ln w="12700" cap="flat">
            <a:solidFill>
              <a:srgbClr val="BFBFBF"/>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cxnSp>
        <p:nvCxnSpPr>
          <p:cNvPr id="7" name="Přímá spojnice se šipkou 6"/>
          <p:cNvCxnSpPr>
            <a:cxnSpLocks/>
          </p:cNvCxnSpPr>
          <p:nvPr/>
        </p:nvCxnSpPr>
        <p:spPr>
          <a:xfrm>
            <a:off x="3928156" y="3228975"/>
            <a:ext cx="5272994" cy="0"/>
          </a:xfrm>
          <a:prstGeom prst="straightConnector1">
            <a:avLst/>
          </a:prstGeom>
          <a:noFill/>
          <a:ln w="12700" cap="flat">
            <a:solidFill>
              <a:srgbClr val="5B9BD5"/>
            </a:solidFill>
            <a:prstDash val="solid"/>
            <a:miter lim="800000"/>
            <a:tailEnd type="triangle"/>
          </a:ln>
          <a:effectLst/>
        </p:spPr>
        <p:style>
          <a:lnRef idx="0">
            <a:scrgbClr r="0" g="0" b="0"/>
          </a:lnRef>
          <a:fillRef idx="0">
            <a:scrgbClr r="0" g="0" b="0"/>
          </a:fillRef>
          <a:effectRef idx="0">
            <a:scrgbClr r="0" g="0" b="0"/>
          </a:effectRef>
          <a:fontRef idx="none"/>
        </p:style>
      </p:cxnSp>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sz="4400" dirty="0">
                <a:solidFill>
                  <a:srgbClr val="02236A"/>
                </a:solidFill>
              </a:rPr>
              <a:t>: </a:t>
            </a:r>
            <a:r>
              <a:rPr lang="cs-CZ" sz="3200" dirty="0">
                <a:solidFill>
                  <a:srgbClr val="002060"/>
                </a:solidFill>
              </a:rPr>
              <a:t>5b</a:t>
            </a:r>
            <a:r>
              <a:rPr lang="pt-BR" sz="3200" dirty="0">
                <a:solidFill>
                  <a:srgbClr val="002060"/>
                </a:solidFill>
              </a:rPr>
              <a:t>.1.4 Demonstrace zatmění Slunce</a:t>
            </a:r>
          </a:p>
        </p:txBody>
      </p:sp>
      <p:sp>
        <p:nvSpPr>
          <p:cNvPr id="2" name="Obdélník 1"/>
          <p:cNvSpPr/>
          <p:nvPr/>
        </p:nvSpPr>
        <p:spPr>
          <a:xfrm>
            <a:off x="261256" y="1708272"/>
            <a:ext cx="3857146"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zatemněná místnost s černými stěnami</a:t>
            </a:r>
            <a:endParaRPr lang="cs-CZ" dirty="0"/>
          </a:p>
        </p:txBody>
      </p:sp>
      <p:pic>
        <p:nvPicPr>
          <p:cNvPr id="3" name="Obrázek 2"/>
          <p:cNvPicPr>
            <a:picLocks noChangeAspect="1"/>
          </p:cNvPicPr>
          <p:nvPr/>
        </p:nvPicPr>
        <p:blipFill>
          <a:blip r:embed="rId5"/>
          <a:stretch>
            <a:fillRect/>
          </a:stretch>
        </p:blipFill>
        <p:spPr>
          <a:xfrm flipH="1">
            <a:off x="275042" y="2402379"/>
            <a:ext cx="2091837" cy="2092492"/>
          </a:xfrm>
          <a:prstGeom prst="rect">
            <a:avLst/>
          </a:prstGeom>
        </p:spPr>
      </p:pic>
      <p:sp>
        <p:nvSpPr>
          <p:cNvPr id="12" name="Obdélník 11"/>
          <p:cNvSpPr/>
          <p:nvPr/>
        </p:nvSpPr>
        <p:spPr>
          <a:xfrm>
            <a:off x="742379" y="4424360"/>
            <a:ext cx="845103" cy="369332"/>
          </a:xfrm>
          <a:prstGeom prst="rect">
            <a:avLst/>
          </a:prstGeom>
        </p:spPr>
        <p:txBody>
          <a:bodyPr wrap="none">
            <a:spAutoFit/>
          </a:bodyPr>
          <a:lstStyle/>
          <a:p>
            <a:r>
              <a:rPr lang="cs-CZ" dirty="0">
                <a:latin typeface="Calibri" panose="020F0502020204030204" pitchFamily="34" charset="0"/>
                <a:cs typeface="Times New Roman" panose="02020603050405020304" pitchFamily="18" charset="0"/>
              </a:rPr>
              <a:t>~ 30 W</a:t>
            </a:r>
            <a:endParaRPr lang="cs-CZ" dirty="0"/>
          </a:p>
        </p:txBody>
      </p:sp>
      <p:sp>
        <p:nvSpPr>
          <p:cNvPr id="16" name="Obdélník 15"/>
          <p:cNvSpPr/>
          <p:nvPr/>
        </p:nvSpPr>
        <p:spPr>
          <a:xfrm>
            <a:off x="6917782" y="4703824"/>
            <a:ext cx="1579279" cy="646331"/>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Měsíce</a:t>
            </a:r>
          </a:p>
          <a:p>
            <a:pPr algn="ctr"/>
            <a:r>
              <a:rPr lang="cs-CZ" dirty="0">
                <a:latin typeface="Calibri" panose="020F0502020204030204" pitchFamily="34" charset="0"/>
                <a:cs typeface="Times New Roman" panose="02020603050405020304" pitchFamily="18" charset="0"/>
              </a:rPr>
              <a:t>tenisový míček</a:t>
            </a:r>
            <a:endParaRPr lang="cs-CZ" dirty="0"/>
          </a:p>
        </p:txBody>
      </p:sp>
      <p:sp>
        <p:nvSpPr>
          <p:cNvPr id="17" name="Obdélník 16"/>
          <p:cNvSpPr/>
          <p:nvPr/>
        </p:nvSpPr>
        <p:spPr>
          <a:xfrm>
            <a:off x="582456" y="4703824"/>
            <a:ext cx="1449436" cy="646331"/>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Slunce</a:t>
            </a:r>
          </a:p>
          <a:p>
            <a:pPr algn="ctr"/>
            <a:r>
              <a:rPr lang="cs-CZ" dirty="0">
                <a:latin typeface="Calibri" panose="020F0502020204030204" pitchFamily="34" charset="0"/>
                <a:cs typeface="Times New Roman" panose="02020603050405020304" pitchFamily="18" charset="0"/>
              </a:rPr>
              <a:t>reflektor</a:t>
            </a:r>
            <a:endParaRPr lang="cs-CZ" dirty="0"/>
          </a:p>
        </p:txBody>
      </p:sp>
      <p:sp>
        <p:nvSpPr>
          <p:cNvPr id="18" name="Obdélník 17"/>
          <p:cNvSpPr/>
          <p:nvPr/>
        </p:nvSpPr>
        <p:spPr>
          <a:xfrm>
            <a:off x="6276127" y="4339239"/>
            <a:ext cx="3038012" cy="369332"/>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(4krát menší než model Země)</a:t>
            </a:r>
            <a:endParaRPr lang="cs-CZ" dirty="0"/>
          </a:p>
        </p:txBody>
      </p:sp>
      <p:pic>
        <p:nvPicPr>
          <p:cNvPr id="1033" name="Obrázek 1032"/>
          <p:cNvPicPr>
            <a:picLocks noChangeAspect="1"/>
          </p:cNvPicPr>
          <p:nvPr/>
        </p:nvPicPr>
        <p:blipFill>
          <a:blip r:embed="rId6">
            <a:clrChange>
              <a:clrFrom>
                <a:srgbClr val="F7F7F7"/>
              </a:clrFrom>
              <a:clrTo>
                <a:srgbClr val="F7F7F7">
                  <a:alpha val="0"/>
                </a:srgbClr>
              </a:clrTo>
            </a:clrChange>
          </a:blip>
          <a:stretch>
            <a:fillRect/>
          </a:stretch>
        </p:blipFill>
        <p:spPr>
          <a:xfrm>
            <a:off x="7406879" y="2879022"/>
            <a:ext cx="664376" cy="697595"/>
          </a:xfrm>
          <a:prstGeom prst="rect">
            <a:avLst/>
          </a:prstGeom>
        </p:spPr>
      </p:pic>
      <p:cxnSp>
        <p:nvCxnSpPr>
          <p:cNvPr id="11" name="Přímá spojnice se šipkou 10"/>
          <p:cNvCxnSpPr/>
          <p:nvPr/>
        </p:nvCxnSpPr>
        <p:spPr>
          <a:xfrm>
            <a:off x="7728555" y="1674625"/>
            <a:ext cx="0" cy="1140311"/>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cxnSp>
        <p:nvCxnSpPr>
          <p:cNvPr id="25" name="Přímá spojnice se šipkou 24"/>
          <p:cNvCxnSpPr/>
          <p:nvPr/>
        </p:nvCxnSpPr>
        <p:spPr>
          <a:xfrm>
            <a:off x="7424558" y="2100463"/>
            <a:ext cx="652159" cy="408143"/>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1035" name="Lichoběžník 1034"/>
          <p:cNvSpPr/>
          <p:nvPr/>
        </p:nvSpPr>
        <p:spPr>
          <a:xfrm rot="16200000">
            <a:off x="2066967" y="2207659"/>
            <a:ext cx="2106112" cy="2024330"/>
          </a:xfrm>
          <a:prstGeom prst="trapezoid">
            <a:avLst>
              <a:gd name="adj" fmla="val 31587"/>
            </a:avLst>
          </a:prstGeom>
          <a:gradFill flip="none" rotWithShape="1">
            <a:gsLst>
              <a:gs pos="0">
                <a:srgbClr val="FFFF00"/>
              </a:gs>
              <a:gs pos="20000">
                <a:srgbClr val="FFFF69"/>
              </a:gs>
              <a:gs pos="100000">
                <a:schemeClr val="bg1"/>
              </a:gs>
            </a:gsLst>
            <a:lin ang="5400000" scaled="1"/>
            <a:tileRect/>
          </a:gra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5" name="Obdélník 14"/>
          <p:cNvSpPr/>
          <p:nvPr/>
        </p:nvSpPr>
        <p:spPr>
          <a:xfrm>
            <a:off x="9928100" y="4703824"/>
            <a:ext cx="1636987" cy="646331"/>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Země</a:t>
            </a:r>
          </a:p>
          <a:p>
            <a:pPr algn="ctr"/>
            <a:r>
              <a:rPr lang="cs-CZ" dirty="0">
                <a:latin typeface="Calibri" panose="020F0502020204030204" pitchFamily="34" charset="0"/>
                <a:cs typeface="Times New Roman" panose="02020603050405020304" pitchFamily="18" charset="0"/>
              </a:rPr>
              <a:t>volejbalový míč</a:t>
            </a:r>
            <a:endParaRPr lang="cs-CZ" dirty="0"/>
          </a:p>
        </p:txBody>
      </p:sp>
      <p:cxnSp>
        <p:nvCxnSpPr>
          <p:cNvPr id="20" name="Přímá spojnice se šipkou 19">
            <a:extLst>
              <a:ext uri="{FF2B5EF4-FFF2-40B4-BE49-F238E27FC236}">
                <a16:creationId xmlns:a16="http://schemas.microsoft.com/office/drawing/2014/main" id="{DC6299DE-67B5-4360-973D-B6516BBFA2E0}"/>
              </a:ext>
            </a:extLst>
          </p:cNvPr>
          <p:cNvCxnSpPr>
            <a:cxnSpLocks/>
          </p:cNvCxnSpPr>
          <p:nvPr/>
        </p:nvCxnSpPr>
        <p:spPr>
          <a:xfrm>
            <a:off x="10145277" y="4609026"/>
            <a:ext cx="1202634" cy="0"/>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26" name="Obdélník 25">
            <a:extLst>
              <a:ext uri="{FF2B5EF4-FFF2-40B4-BE49-F238E27FC236}">
                <a16:creationId xmlns:a16="http://schemas.microsoft.com/office/drawing/2014/main" id="{051FE9D4-098C-44D7-8290-1987C19074AC}"/>
              </a:ext>
            </a:extLst>
          </p:cNvPr>
          <p:cNvSpPr/>
          <p:nvPr/>
        </p:nvSpPr>
        <p:spPr>
          <a:xfrm>
            <a:off x="4716357" y="1674625"/>
            <a:ext cx="2775119" cy="923330"/>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pohybem Měsíce</a:t>
            </a:r>
          </a:p>
          <a:p>
            <a:pPr algn="ctr"/>
            <a:r>
              <a:rPr lang="cs-CZ" dirty="0">
                <a:latin typeface="Calibri" panose="020F0502020204030204" pitchFamily="34" charset="0"/>
                <a:cs typeface="Times New Roman" panose="02020603050405020304" pitchFamily="18" charset="0"/>
              </a:rPr>
              <a:t>vznik úplného a částečného</a:t>
            </a:r>
          </a:p>
          <a:p>
            <a:pPr algn="ctr"/>
            <a:r>
              <a:rPr lang="cs-CZ" dirty="0">
                <a:latin typeface="Calibri" panose="020F0502020204030204" pitchFamily="34" charset="0"/>
                <a:cs typeface="Times New Roman" panose="02020603050405020304" pitchFamily="18" charset="0"/>
              </a:rPr>
              <a:t>zatmění Slunce</a:t>
            </a:r>
            <a:endParaRPr lang="cs-CZ" dirty="0"/>
          </a:p>
        </p:txBody>
      </p:sp>
    </p:spTree>
    <p:extLst>
      <p:ext uri="{BB962C8B-B14F-4D97-AF65-F5344CB8AC3E}">
        <p14:creationId xmlns:p14="http://schemas.microsoft.com/office/powerpoint/2010/main" val="25745502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heckerboard(across)">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35"/>
                                        </p:tgtEl>
                                        <p:attrNameLst>
                                          <p:attrName>style.visibility</p:attrName>
                                        </p:attrNameLst>
                                      </p:cBhvr>
                                      <p:to>
                                        <p:strVal val="visible"/>
                                      </p:to>
                                    </p:set>
                                    <p:animEffect transition="in" filter="wipe(left)">
                                      <p:cBhvr>
                                        <p:cTn id="23" dur="500"/>
                                        <p:tgtEl>
                                          <p:spTgt spid="103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checkerboard(across)">
                                      <p:cBhvr>
                                        <p:cTn id="32" dur="500"/>
                                        <p:tgtEl>
                                          <p:spTgt spid="1031"/>
                                        </p:tgtEl>
                                      </p:cBhvr>
                                    </p:animEffect>
                                  </p:childTnLst>
                                </p:cTn>
                              </p:par>
                            </p:childTnLst>
                          </p:cTn>
                        </p:par>
                        <p:par>
                          <p:cTn id="33" fill="hold">
                            <p:stCondLst>
                              <p:cond delay="500"/>
                            </p:stCondLst>
                            <p:childTnLst>
                              <p:par>
                                <p:cTn id="34" presetID="5" presetClass="entr" presetSubtype="1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heckerboard(across)">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heckerboard(across)">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033"/>
                                        </p:tgtEl>
                                        <p:attrNameLst>
                                          <p:attrName>style.visibility</p:attrName>
                                        </p:attrNameLst>
                                      </p:cBhvr>
                                      <p:to>
                                        <p:strVal val="visible"/>
                                      </p:to>
                                    </p:set>
                                    <p:animEffect transition="in" filter="checkerboard(across)">
                                      <p:cBhvr>
                                        <p:cTn id="46" dur="500"/>
                                        <p:tgtEl>
                                          <p:spTgt spid="1033"/>
                                        </p:tgtEl>
                                      </p:cBhvr>
                                    </p:animEffect>
                                  </p:childTnLst>
                                </p:cTn>
                              </p:par>
                            </p:childTnLst>
                          </p:cTn>
                        </p:par>
                        <p:par>
                          <p:cTn id="47" fill="hold">
                            <p:stCondLst>
                              <p:cond delay="500"/>
                            </p:stCondLst>
                            <p:childTnLst>
                              <p:par>
                                <p:cTn id="48" presetID="5" presetClass="entr" presetSubtype="1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heckerboard(across)">
                                      <p:cBhvr>
                                        <p:cTn id="50" dur="500"/>
                                        <p:tgtEl>
                                          <p:spTgt spid="16"/>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checkerboard(across)">
                                      <p:cBhvr>
                                        <p:cTn id="53" dur="500"/>
                                        <p:tgtEl>
                                          <p:spTgt spid="18"/>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checkerboard(across)">
                                      <p:cBhvr>
                                        <p:cTn id="62" dur="500"/>
                                        <p:tgtEl>
                                          <p:spTgt spid="26"/>
                                        </p:tgtEl>
                                      </p:cBhvr>
                                    </p:animEffect>
                                  </p:childTnLst>
                                </p:cTn>
                              </p:par>
                            </p:childTnLst>
                          </p:cTn>
                        </p:par>
                        <p:par>
                          <p:cTn id="63" fill="hold">
                            <p:stCondLst>
                              <p:cond delay="500"/>
                            </p:stCondLst>
                            <p:childTnLst>
                              <p:par>
                                <p:cTn id="64" presetID="5" presetClass="entr" presetSubtype="10"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checkerboard(across)">
                                      <p:cBhvr>
                                        <p:cTn id="66" dur="500"/>
                                        <p:tgtEl>
                                          <p:spTgt spid="11"/>
                                        </p:tgtEl>
                                      </p:cBhvr>
                                    </p:animEffect>
                                  </p:childTnLst>
                                </p:cTn>
                              </p:par>
                              <p:par>
                                <p:cTn id="67" presetID="5" presetClass="entr" presetSubtype="1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checkerboard(across)">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2" grpId="0"/>
      <p:bldP spid="16" grpId="0"/>
      <p:bldP spid="17" grpId="0"/>
      <p:bldP spid="18" grpId="0"/>
      <p:bldP spid="1035" grpId="0" animBg="1"/>
      <p:bldP spid="1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sz="4400" dirty="0">
                <a:solidFill>
                  <a:srgbClr val="02236A"/>
                </a:solidFill>
              </a:rPr>
              <a:t>: </a:t>
            </a:r>
            <a:r>
              <a:rPr lang="cs-CZ" sz="3200" dirty="0">
                <a:solidFill>
                  <a:srgbClr val="002060"/>
                </a:solidFill>
              </a:rPr>
              <a:t>5b</a:t>
            </a:r>
            <a:r>
              <a:rPr lang="pt-BR" sz="3200" dirty="0">
                <a:solidFill>
                  <a:srgbClr val="002060"/>
                </a:solidFill>
              </a:rPr>
              <a:t>.1.4 Demonstrace zatmění Slunce</a:t>
            </a:r>
          </a:p>
        </p:txBody>
      </p:sp>
      <p:pic>
        <p:nvPicPr>
          <p:cNvPr id="22" name="Obrázek 21">
            <a:extLst>
              <a:ext uri="{FF2B5EF4-FFF2-40B4-BE49-F238E27FC236}">
                <a16:creationId xmlns:a16="http://schemas.microsoft.com/office/drawing/2014/main" id="{1B9F7DEB-E2A1-4535-899B-0DB799D4501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385" y="1690394"/>
            <a:ext cx="2792431" cy="3723817"/>
          </a:xfrm>
          <a:prstGeom prst="rect">
            <a:avLst/>
          </a:prstGeom>
          <a:noFill/>
          <a:ln>
            <a:noFill/>
          </a:ln>
        </p:spPr>
      </p:pic>
      <p:sp>
        <p:nvSpPr>
          <p:cNvPr id="5" name="Obdélník 4">
            <a:extLst>
              <a:ext uri="{FF2B5EF4-FFF2-40B4-BE49-F238E27FC236}">
                <a16:creationId xmlns:a16="http://schemas.microsoft.com/office/drawing/2014/main" id="{1E34D097-E1A3-40E3-A29D-A7BF600B7667}"/>
              </a:ext>
            </a:extLst>
          </p:cNvPr>
          <p:cNvSpPr/>
          <p:nvPr/>
        </p:nvSpPr>
        <p:spPr>
          <a:xfrm>
            <a:off x="3751384" y="1794757"/>
            <a:ext cx="6740770" cy="1264642"/>
          </a:xfrm>
          <a:prstGeom prst="rect">
            <a:avLst/>
          </a:prstGeom>
        </p:spPr>
        <p:txBody>
          <a:bodyPr wrap="square">
            <a:spAutoFit/>
          </a:bodyPr>
          <a:lstStyle/>
          <a:p>
            <a:pPr lvl="0">
              <a:lnSpc>
                <a:spcPct val="107000"/>
              </a:lnSpc>
              <a:spcAft>
                <a:spcPts val="800"/>
              </a:spcAft>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Pokud nejsou k dispozici vhodné kulové modely těles, je možné stín a polostín promítat pomocí kruhového stínítka na plochý podklad. Oblasti stínu a polostínu jsou i tak dobře patrné, ale model již částečně pozbývá dojmu reálnosti.</a:t>
            </a:r>
            <a:endParaRPr lang="cs-CZ"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972526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5b.1.5 Model zatmění Slunce v terénu</a:t>
            </a:r>
          </a:p>
        </p:txBody>
      </p:sp>
      <p:sp>
        <p:nvSpPr>
          <p:cNvPr id="174" name="Shape 174"/>
          <p:cNvSpPr/>
          <p:nvPr/>
        </p:nvSpPr>
        <p:spPr>
          <a:xfrm>
            <a:off x="261256" y="3838463"/>
            <a:ext cx="11685322"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Materiály a nářadí</a:t>
            </a:r>
            <a:r>
              <a:rPr sz="3600" dirty="0">
                <a:solidFill>
                  <a:srgbClr val="002060"/>
                </a:solidFill>
              </a:rPr>
              <a:t>:</a:t>
            </a:r>
            <a:r>
              <a:rPr lang="az-Cyrl-AZ" sz="3600" dirty="0">
                <a:solidFill>
                  <a:srgbClr val="002060"/>
                </a:solidFill>
              </a:rPr>
              <a:t> </a:t>
            </a:r>
            <a:r>
              <a:rPr lang="cs-CZ" sz="2800" dirty="0">
                <a:solidFill>
                  <a:srgbClr val="002060"/>
                </a:solidFill>
              </a:rPr>
              <a:t>Gymnastický míč 70 cm, kuličky 6,5 mm a 1,8 mm</a:t>
            </a:r>
            <a:endParaRPr sz="3600" dirty="0">
              <a:solidFill>
                <a:srgbClr val="002060"/>
              </a:solidFill>
            </a:endParaRPr>
          </a:p>
        </p:txBody>
      </p:sp>
      <p:sp>
        <p:nvSpPr>
          <p:cNvPr id="175" name="Shape 175"/>
          <p:cNvSpPr/>
          <p:nvPr/>
        </p:nvSpPr>
        <p:spPr>
          <a:xfrm>
            <a:off x="261256" y="4445271"/>
            <a:ext cx="116853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Postup</a:t>
            </a:r>
            <a:r>
              <a:rPr sz="3600" dirty="0">
                <a:solidFill>
                  <a:srgbClr val="002060"/>
                </a:solidFill>
              </a:rPr>
              <a:t>: </a:t>
            </a:r>
            <a:r>
              <a:rPr lang="cs-CZ" sz="2800" dirty="0">
                <a:solidFill>
                  <a:srgbClr val="002060"/>
                </a:solidFill>
              </a:rPr>
              <a:t>Žáci si uvědomí obrovskou rozlehlost meziplanetárního prostoru </a:t>
            </a:r>
            <a:br>
              <a:rPr lang="cs-CZ" sz="2800" dirty="0">
                <a:solidFill>
                  <a:srgbClr val="002060"/>
                </a:solidFill>
              </a:rPr>
            </a:br>
            <a:r>
              <a:rPr lang="cs-CZ" sz="2800" dirty="0">
                <a:solidFill>
                  <a:srgbClr val="002060"/>
                </a:solidFill>
              </a:rPr>
              <a:t>a dokáží si představit vzájemnou vzdálenost těles ve vztahu k jejich rozměrům.</a:t>
            </a:r>
          </a:p>
        </p:txBody>
      </p:sp>
      <p:sp>
        <p:nvSpPr>
          <p:cNvPr id="176" name="Shape 176"/>
          <p:cNvSpPr/>
          <p:nvPr/>
        </p:nvSpPr>
        <p:spPr>
          <a:xfrm>
            <a:off x="261256" y="1552392"/>
            <a:ext cx="11685322" cy="236988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Metodická část</a:t>
            </a:r>
            <a:r>
              <a:rPr sz="3600" dirty="0">
                <a:solidFill>
                  <a:srgbClr val="002060"/>
                </a:solidFill>
              </a:rPr>
              <a:t>:</a:t>
            </a:r>
            <a:r>
              <a:rPr lang="cs-CZ" sz="3600" dirty="0">
                <a:solidFill>
                  <a:srgbClr val="002060"/>
                </a:solidFill>
              </a:rPr>
              <a:t> </a:t>
            </a:r>
            <a:r>
              <a:rPr lang="cs-CZ" sz="2800" dirty="0">
                <a:solidFill>
                  <a:srgbClr val="002060"/>
                </a:solidFill>
              </a:rPr>
              <a:t>Přípravu provést dopředu v hodině nebo za domácí úkol. Pozor na převody jednotek do správného měřítka. Demonstraci provést na rovné a volné ploše. Malá tělesa (Měsíc a Země) drží žáci v rukou. Vzdálenost Země a Slunce stačí odkrokovat. Pozor na správné pořadí těles: Slunce–</a:t>
            </a:r>
            <a:r>
              <a:rPr lang="en-GB" sz="2800" dirty="0">
                <a:solidFill>
                  <a:srgbClr val="002060"/>
                </a:solidFill>
              </a:rPr>
              <a:t>M</a:t>
            </a:r>
            <a:r>
              <a:rPr lang="cs-CZ" sz="2800" dirty="0" err="1">
                <a:solidFill>
                  <a:srgbClr val="002060"/>
                </a:solidFill>
              </a:rPr>
              <a:t>ěsíc</a:t>
            </a:r>
            <a:r>
              <a:rPr lang="cs-CZ" sz="2800" dirty="0">
                <a:solidFill>
                  <a:srgbClr val="002060"/>
                </a:solidFill>
              </a:rPr>
              <a:t>–Země.</a:t>
            </a:r>
            <a:endParaRPr sz="2800" dirty="0">
              <a:solidFill>
                <a:srgbClr val="002060"/>
              </a:solidFill>
            </a:endParaRPr>
          </a:p>
        </p:txBody>
      </p:sp>
    </p:spTree>
    <p:extLst>
      <p:ext uri="{BB962C8B-B14F-4D97-AF65-F5344CB8AC3E}">
        <p14:creationId xmlns:p14="http://schemas.microsoft.com/office/powerpoint/2010/main" val="126418813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5b.1.5 Model zatmění Slunce v terénu</a:t>
            </a:r>
          </a:p>
        </p:txBody>
      </p:sp>
      <p:sp>
        <p:nvSpPr>
          <p:cNvPr id="3" name="Obdélník 2">
            <a:extLst>
              <a:ext uri="{FF2B5EF4-FFF2-40B4-BE49-F238E27FC236}">
                <a16:creationId xmlns:a16="http://schemas.microsoft.com/office/drawing/2014/main" id="{58EDCBA1-9000-49AF-8B1C-7E3590713ABA}"/>
              </a:ext>
            </a:extLst>
          </p:cNvPr>
          <p:cNvSpPr/>
          <p:nvPr/>
        </p:nvSpPr>
        <p:spPr>
          <a:xfrm>
            <a:off x="523462" y="3055607"/>
            <a:ext cx="5035826" cy="1561005"/>
          </a:xfrm>
          <a:prstGeom prst="rect">
            <a:avLst/>
          </a:prstGeom>
        </p:spPr>
        <p:txBody>
          <a:bodyPr wrap="square">
            <a:spAutoFit/>
          </a:bodyPr>
          <a:lstStyle/>
          <a:p>
            <a:pPr marL="179388" defTabSz="896938">
              <a:lnSpc>
                <a:spcPct val="107000"/>
              </a:lnSpc>
              <a:spcAft>
                <a:spcPts val="0"/>
              </a:spcAft>
              <a:tabLst>
                <a:tab pos="2332800" algn="l"/>
                <a:tab pos="4572000" algn="r"/>
              </a:tabLst>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průměr Slunce		1 400 000 km</a:t>
            </a:r>
          </a:p>
          <a:p>
            <a:pPr marL="179388" defTabSz="896938">
              <a:lnSpc>
                <a:spcPct val="107000"/>
              </a:lnSpc>
              <a:spcAft>
                <a:spcPts val="0"/>
              </a:spcAft>
              <a:tabLst>
                <a:tab pos="2332800" algn="l"/>
                <a:tab pos="4572000" algn="r"/>
              </a:tabLst>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průměr Země		13 000 km</a:t>
            </a:r>
          </a:p>
          <a:p>
            <a:pPr marL="179388" defTabSz="896938">
              <a:lnSpc>
                <a:spcPct val="107000"/>
              </a:lnSpc>
              <a:spcAft>
                <a:spcPts val="0"/>
              </a:spcAft>
              <a:tabLst>
                <a:tab pos="2332800" algn="l"/>
                <a:tab pos="4572000" algn="r"/>
              </a:tabLst>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průměr Měsíce		3 500 km</a:t>
            </a:r>
          </a:p>
          <a:p>
            <a:pPr marL="179388" defTabSz="896938">
              <a:lnSpc>
                <a:spcPct val="107000"/>
              </a:lnSpc>
              <a:spcAft>
                <a:spcPts val="0"/>
              </a:spcAft>
              <a:tabLst>
                <a:tab pos="2332800" algn="l"/>
                <a:tab pos="4572000" algn="r"/>
              </a:tabLst>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vzdálenost Země od Slunce	150 000 000 km</a:t>
            </a:r>
          </a:p>
          <a:p>
            <a:pPr marL="179388" defTabSz="896938">
              <a:lnSpc>
                <a:spcPct val="107000"/>
              </a:lnSpc>
              <a:spcAft>
                <a:spcPts val="800"/>
              </a:spcAft>
              <a:tabLst>
                <a:tab pos="2332800" algn="l"/>
                <a:tab pos="4572000" algn="r"/>
              </a:tabLst>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vzdálenost Měsíce od Země	400 000 km</a:t>
            </a:r>
            <a:endParaRPr lang="cs-CZ"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Obdélník 11">
            <a:extLst>
              <a:ext uri="{FF2B5EF4-FFF2-40B4-BE49-F238E27FC236}">
                <a16:creationId xmlns:a16="http://schemas.microsoft.com/office/drawing/2014/main" id="{08D24BC2-9002-4FD1-8C84-692813CA5785}"/>
              </a:ext>
            </a:extLst>
          </p:cNvPr>
          <p:cNvSpPr/>
          <p:nvPr/>
        </p:nvSpPr>
        <p:spPr>
          <a:xfrm>
            <a:off x="5383696" y="3055607"/>
            <a:ext cx="1531828" cy="1561005"/>
          </a:xfrm>
          <a:prstGeom prst="rect">
            <a:avLst/>
          </a:prstGeom>
        </p:spPr>
        <p:txBody>
          <a:bodyPr wrap="square">
            <a:spAutoFit/>
          </a:bodyPr>
          <a:lstStyle/>
          <a:p>
            <a:pPr marL="179388" defTabSz="896938">
              <a:lnSpc>
                <a:spcPct val="107000"/>
              </a:lnSpc>
              <a:spcAft>
                <a:spcPts val="0"/>
              </a:spcAft>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0,7 m</a:t>
            </a:r>
          </a:p>
          <a:p>
            <a:pPr marL="179388" defTabSz="896938">
              <a:lnSpc>
                <a:spcPct val="107000"/>
              </a:lnSpc>
              <a:spcAft>
                <a:spcPts val="0"/>
              </a:spcAft>
            </a:pPr>
            <a:r>
              <a:rPr lang="cs-CZ"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6,5 mm</a:t>
            </a:r>
          </a:p>
          <a:p>
            <a:pPr marL="179388" defTabSz="896938">
              <a:lnSpc>
                <a:spcPct val="107000"/>
              </a:lnSpc>
              <a:spcAft>
                <a:spcPts val="0"/>
              </a:spcAft>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1,75 mm</a:t>
            </a:r>
          </a:p>
          <a:p>
            <a:pPr marL="179388" defTabSz="896938">
              <a:lnSpc>
                <a:spcPct val="107000"/>
              </a:lnSpc>
              <a:spcAft>
                <a:spcPts val="0"/>
              </a:spcAft>
            </a:pPr>
            <a:r>
              <a:rPr lang="cs-CZ"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75 m</a:t>
            </a:r>
            <a:endPar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79388" defTabSz="896938">
              <a:lnSpc>
                <a:spcPct val="107000"/>
              </a:lnSpc>
              <a:spcAft>
                <a:spcPts val="0"/>
              </a:spcAft>
            </a:pPr>
            <a:r>
              <a:rPr lang="cs-CZ"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0,2 m</a:t>
            </a:r>
          </a:p>
        </p:txBody>
      </p:sp>
      <p:sp>
        <p:nvSpPr>
          <p:cNvPr id="4" name="TextovéPole 3">
            <a:extLst>
              <a:ext uri="{FF2B5EF4-FFF2-40B4-BE49-F238E27FC236}">
                <a16:creationId xmlns:a16="http://schemas.microsoft.com/office/drawing/2014/main" id="{23CACEFE-23EF-4310-9E6E-60CBC44F0ECE}"/>
              </a:ext>
            </a:extLst>
          </p:cNvPr>
          <p:cNvSpPr txBox="1"/>
          <p:nvPr/>
        </p:nvSpPr>
        <p:spPr>
          <a:xfrm>
            <a:off x="3677478" y="2686277"/>
            <a:ext cx="153182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reálné hodnoty</a:t>
            </a:r>
          </a:p>
        </p:txBody>
      </p:sp>
      <p:sp>
        <p:nvSpPr>
          <p:cNvPr id="14" name="TextovéPole 13">
            <a:extLst>
              <a:ext uri="{FF2B5EF4-FFF2-40B4-BE49-F238E27FC236}">
                <a16:creationId xmlns:a16="http://schemas.microsoft.com/office/drawing/2014/main" id="{984AB387-F196-461A-AE13-84CC02E71A32}"/>
              </a:ext>
            </a:extLst>
          </p:cNvPr>
          <p:cNvSpPr txBox="1"/>
          <p:nvPr/>
        </p:nvSpPr>
        <p:spPr>
          <a:xfrm>
            <a:off x="5559288" y="2686277"/>
            <a:ext cx="68864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model</a:t>
            </a:r>
          </a:p>
        </p:txBody>
      </p:sp>
      <p:sp>
        <p:nvSpPr>
          <p:cNvPr id="15" name="TextovéPole 14">
            <a:extLst>
              <a:ext uri="{FF2B5EF4-FFF2-40B4-BE49-F238E27FC236}">
                <a16:creationId xmlns:a16="http://schemas.microsoft.com/office/drawing/2014/main" id="{8BF28CBB-CCE9-462D-BC4D-9A6D0127B10C}"/>
              </a:ext>
            </a:extLst>
          </p:cNvPr>
          <p:cNvSpPr txBox="1"/>
          <p:nvPr/>
        </p:nvSpPr>
        <p:spPr>
          <a:xfrm>
            <a:off x="718932" y="1862070"/>
            <a:ext cx="10269797"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2060"/>
                </a:solidFill>
                <a:effectLst/>
                <a:uFillTx/>
                <a:latin typeface="Calibri"/>
                <a:ea typeface="Calibri"/>
                <a:cs typeface="Calibri"/>
                <a:sym typeface="Calibri"/>
              </a:rPr>
              <a:t>převod reálných hodnot průměrů a vzdáleností ve správném měřítku, aby gymnastický míč o průměru 70 cm</a:t>
            </a:r>
          </a:p>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2060"/>
                </a:solidFill>
              </a:rPr>
              <a:t>odpovídal Slunci o průměru  1,4 mil. km</a:t>
            </a:r>
            <a:r>
              <a:rPr kumimoji="0" lang="cs-CZ" sz="1800" b="0" i="0" u="none" strike="noStrike" cap="none" spc="0" normalizeH="0" baseline="0" dirty="0">
                <a:ln>
                  <a:noFill/>
                </a:ln>
                <a:solidFill>
                  <a:srgbClr val="002060"/>
                </a:solidFill>
                <a:effectLst/>
                <a:uFillTx/>
                <a:latin typeface="Calibri"/>
                <a:ea typeface="Calibri"/>
                <a:cs typeface="Calibri"/>
                <a:sym typeface="Calibri"/>
              </a:rPr>
              <a:t> </a:t>
            </a:r>
          </a:p>
        </p:txBody>
      </p:sp>
    </p:spTree>
    <p:extLst>
      <p:ext uri="{BB962C8B-B14F-4D97-AF65-F5344CB8AC3E}">
        <p14:creationId xmlns:p14="http://schemas.microsoft.com/office/powerpoint/2010/main" val="90761456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5b.1.5 Model zatmění Slunce v terénu</a:t>
            </a:r>
          </a:p>
        </p:txBody>
      </p:sp>
      <p:pic>
        <p:nvPicPr>
          <p:cNvPr id="2" name="Obrázek 1">
            <a:extLst>
              <a:ext uri="{FF2B5EF4-FFF2-40B4-BE49-F238E27FC236}">
                <a16:creationId xmlns:a16="http://schemas.microsoft.com/office/drawing/2014/main" id="{5B595A11-749C-420A-A855-16E967785FF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9277" y="1708272"/>
            <a:ext cx="2661138" cy="2661138"/>
          </a:xfrm>
          <a:prstGeom prst="rect">
            <a:avLst/>
          </a:prstGeom>
        </p:spPr>
      </p:pic>
      <p:sp>
        <p:nvSpPr>
          <p:cNvPr id="11" name="Obdélník 10">
            <a:extLst>
              <a:ext uri="{FF2B5EF4-FFF2-40B4-BE49-F238E27FC236}">
                <a16:creationId xmlns:a16="http://schemas.microsoft.com/office/drawing/2014/main" id="{6BAE248A-5D50-4570-909F-ECCEDB9E2A0D}"/>
              </a:ext>
            </a:extLst>
          </p:cNvPr>
          <p:cNvSpPr/>
          <p:nvPr/>
        </p:nvSpPr>
        <p:spPr>
          <a:xfrm>
            <a:off x="835668" y="4594055"/>
            <a:ext cx="1728357" cy="923330"/>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Slunce</a:t>
            </a:r>
          </a:p>
          <a:p>
            <a:pPr algn="ctr"/>
            <a:r>
              <a:rPr lang="cs-CZ" dirty="0">
                <a:latin typeface="Calibri" panose="020F0502020204030204" pitchFamily="34" charset="0"/>
                <a:cs typeface="Times New Roman" panose="02020603050405020304" pitchFamily="18" charset="0"/>
              </a:rPr>
              <a:t>gymnastický míč</a:t>
            </a:r>
          </a:p>
          <a:p>
            <a:pPr algn="ctr"/>
            <a:r>
              <a:rPr lang="cs-CZ" dirty="0">
                <a:latin typeface="Calibri" panose="020F0502020204030204" pitchFamily="34" charset="0"/>
                <a:cs typeface="Times New Roman" panose="02020603050405020304" pitchFamily="18" charset="0"/>
              </a:rPr>
              <a:t>Ø 70 cm</a:t>
            </a:r>
            <a:endParaRPr lang="cs-CZ" dirty="0"/>
          </a:p>
        </p:txBody>
      </p:sp>
      <p:sp>
        <p:nvSpPr>
          <p:cNvPr id="3" name="Ovál 2">
            <a:extLst>
              <a:ext uri="{FF2B5EF4-FFF2-40B4-BE49-F238E27FC236}">
                <a16:creationId xmlns:a16="http://schemas.microsoft.com/office/drawing/2014/main" id="{E1C4960A-79FA-4F33-B8D8-DB76E5BEE3F4}"/>
              </a:ext>
            </a:extLst>
          </p:cNvPr>
          <p:cNvSpPr/>
          <p:nvPr/>
        </p:nvSpPr>
        <p:spPr>
          <a:xfrm>
            <a:off x="7854737" y="2866901"/>
            <a:ext cx="347869" cy="347869"/>
          </a:xfrm>
          <a:prstGeom prst="ellipse">
            <a:avLst/>
          </a:prstGeom>
          <a:solidFill>
            <a:srgbClr val="00B050"/>
          </a:solid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 name="Obdélník 11">
            <a:extLst>
              <a:ext uri="{FF2B5EF4-FFF2-40B4-BE49-F238E27FC236}">
                <a16:creationId xmlns:a16="http://schemas.microsoft.com/office/drawing/2014/main" id="{822F7204-BAFD-4A01-B037-7F610F6FD261}"/>
              </a:ext>
            </a:extLst>
          </p:cNvPr>
          <p:cNvSpPr/>
          <p:nvPr/>
        </p:nvSpPr>
        <p:spPr>
          <a:xfrm>
            <a:off x="7561226" y="4249646"/>
            <a:ext cx="2642070" cy="1200329"/>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Země</a:t>
            </a:r>
          </a:p>
          <a:p>
            <a:pPr algn="ctr"/>
            <a:r>
              <a:rPr lang="cs-CZ" dirty="0">
                <a:latin typeface="Calibri" panose="020F0502020204030204" pitchFamily="34" charset="0"/>
                <a:cs typeface="Times New Roman" panose="02020603050405020304" pitchFamily="18" charset="0"/>
              </a:rPr>
              <a:t>korálek, ložisková kulička, </a:t>
            </a:r>
          </a:p>
          <a:p>
            <a:pPr algn="ctr"/>
            <a:r>
              <a:rPr lang="cs-CZ" dirty="0" err="1">
                <a:latin typeface="Calibri" panose="020F0502020204030204" pitchFamily="34" charset="0"/>
                <a:cs typeface="Times New Roman" panose="02020603050405020304" pitchFamily="18" charset="0"/>
              </a:rPr>
              <a:t>airsoftová</a:t>
            </a:r>
            <a:r>
              <a:rPr lang="cs-CZ" dirty="0">
                <a:latin typeface="Calibri" panose="020F0502020204030204" pitchFamily="34" charset="0"/>
                <a:cs typeface="Times New Roman" panose="02020603050405020304" pitchFamily="18" charset="0"/>
              </a:rPr>
              <a:t> kulička, apod.</a:t>
            </a:r>
            <a:endParaRPr lang="en-GB" dirty="0">
              <a:latin typeface="Calibri" panose="020F0502020204030204" pitchFamily="34" charset="0"/>
              <a:cs typeface="Times New Roman" panose="02020603050405020304" pitchFamily="18" charset="0"/>
            </a:endParaRPr>
          </a:p>
          <a:p>
            <a:pPr algn="ctr"/>
            <a:r>
              <a:rPr lang="cs-CZ" dirty="0">
                <a:latin typeface="Calibri" panose="020F0502020204030204" pitchFamily="34" charset="0"/>
                <a:cs typeface="Times New Roman" panose="02020603050405020304" pitchFamily="18" charset="0"/>
              </a:rPr>
              <a:t>Ø 6,5 mm</a:t>
            </a:r>
            <a:endParaRPr lang="cs-CZ" dirty="0"/>
          </a:p>
        </p:txBody>
      </p:sp>
      <p:cxnSp>
        <p:nvCxnSpPr>
          <p:cNvPr id="5" name="Přímá spojnice se šipkou 4">
            <a:extLst>
              <a:ext uri="{FF2B5EF4-FFF2-40B4-BE49-F238E27FC236}">
                <a16:creationId xmlns:a16="http://schemas.microsoft.com/office/drawing/2014/main" id="{8AFBC136-B293-4F90-8D63-096F0D892E7A}"/>
              </a:ext>
            </a:extLst>
          </p:cNvPr>
          <p:cNvCxnSpPr>
            <a:stCxn id="2" idx="3"/>
          </p:cNvCxnSpPr>
          <p:nvPr/>
        </p:nvCxnSpPr>
        <p:spPr>
          <a:xfrm>
            <a:off x="3030415" y="3038841"/>
            <a:ext cx="3549289" cy="0"/>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13" name="Obdélník 12">
            <a:extLst>
              <a:ext uri="{FF2B5EF4-FFF2-40B4-BE49-F238E27FC236}">
                <a16:creationId xmlns:a16="http://schemas.microsoft.com/office/drawing/2014/main" id="{01EA5C74-9673-44CA-BEEB-845DD05A652B}"/>
              </a:ext>
            </a:extLst>
          </p:cNvPr>
          <p:cNvSpPr/>
          <p:nvPr/>
        </p:nvSpPr>
        <p:spPr>
          <a:xfrm>
            <a:off x="4526781" y="2650987"/>
            <a:ext cx="655949" cy="369332"/>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75 m</a:t>
            </a:r>
            <a:endParaRPr lang="cs-CZ" dirty="0"/>
          </a:p>
        </p:txBody>
      </p:sp>
      <p:sp>
        <p:nvSpPr>
          <p:cNvPr id="15" name="Obdélník 14">
            <a:extLst>
              <a:ext uri="{FF2B5EF4-FFF2-40B4-BE49-F238E27FC236}">
                <a16:creationId xmlns:a16="http://schemas.microsoft.com/office/drawing/2014/main" id="{45FE610F-1BF2-41AA-BC38-4B237748A687}"/>
              </a:ext>
            </a:extLst>
          </p:cNvPr>
          <p:cNvSpPr/>
          <p:nvPr/>
        </p:nvSpPr>
        <p:spPr>
          <a:xfrm>
            <a:off x="5917208" y="4594055"/>
            <a:ext cx="1502334" cy="923330"/>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model Měsíce</a:t>
            </a:r>
          </a:p>
          <a:p>
            <a:pPr algn="ctr"/>
            <a:r>
              <a:rPr lang="cs-CZ" dirty="0">
                <a:latin typeface="Calibri" panose="020F0502020204030204" pitchFamily="34" charset="0"/>
                <a:cs typeface="Times New Roman" panose="02020603050405020304" pitchFamily="18" charset="0"/>
              </a:rPr>
              <a:t>kulička, pepř</a:t>
            </a:r>
            <a:endParaRPr lang="en-GB" dirty="0">
              <a:latin typeface="Calibri" panose="020F0502020204030204" pitchFamily="34" charset="0"/>
              <a:cs typeface="Times New Roman" panose="02020603050405020304" pitchFamily="18" charset="0"/>
            </a:endParaRPr>
          </a:p>
          <a:p>
            <a:pPr algn="ctr"/>
            <a:r>
              <a:rPr lang="cs-CZ" dirty="0">
                <a:latin typeface="Calibri" panose="020F0502020204030204" pitchFamily="34" charset="0"/>
                <a:cs typeface="Times New Roman" panose="02020603050405020304" pitchFamily="18" charset="0"/>
              </a:rPr>
              <a:t>Ø 1,8 mm</a:t>
            </a:r>
            <a:endParaRPr lang="cs-CZ" dirty="0"/>
          </a:p>
        </p:txBody>
      </p:sp>
      <p:cxnSp>
        <p:nvCxnSpPr>
          <p:cNvPr id="16" name="Přímá spojnice se šipkou 15">
            <a:extLst>
              <a:ext uri="{FF2B5EF4-FFF2-40B4-BE49-F238E27FC236}">
                <a16:creationId xmlns:a16="http://schemas.microsoft.com/office/drawing/2014/main" id="{DD2BDA54-AF0D-4ADB-82F2-6DD5897F0EBB}"/>
              </a:ext>
            </a:extLst>
          </p:cNvPr>
          <p:cNvCxnSpPr>
            <a:cxnSpLocks/>
          </p:cNvCxnSpPr>
          <p:nvPr/>
        </p:nvCxnSpPr>
        <p:spPr>
          <a:xfrm>
            <a:off x="6777727" y="3038841"/>
            <a:ext cx="1089489" cy="3991"/>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18" name="Obdélník 17">
            <a:extLst>
              <a:ext uri="{FF2B5EF4-FFF2-40B4-BE49-F238E27FC236}">
                <a16:creationId xmlns:a16="http://schemas.microsoft.com/office/drawing/2014/main" id="{690BEE00-F74B-4478-848D-FEFCE94E5BAF}"/>
              </a:ext>
            </a:extLst>
          </p:cNvPr>
          <p:cNvSpPr/>
          <p:nvPr/>
        </p:nvSpPr>
        <p:spPr>
          <a:xfrm>
            <a:off x="6945605" y="2650987"/>
            <a:ext cx="753732" cy="369332"/>
          </a:xfrm>
          <a:prstGeom prst="rect">
            <a:avLst/>
          </a:prstGeom>
        </p:spPr>
        <p:txBody>
          <a:bodyPr wrap="none">
            <a:spAutoFit/>
          </a:bodyPr>
          <a:lstStyle/>
          <a:p>
            <a:pPr algn="ctr"/>
            <a:r>
              <a:rPr lang="cs-CZ" dirty="0">
                <a:latin typeface="Calibri" panose="020F0502020204030204" pitchFamily="34" charset="0"/>
                <a:cs typeface="Times New Roman" panose="02020603050405020304" pitchFamily="18" charset="0"/>
              </a:rPr>
              <a:t>20 cm</a:t>
            </a:r>
            <a:endParaRPr lang="cs-CZ" dirty="0"/>
          </a:p>
        </p:txBody>
      </p:sp>
      <p:sp>
        <p:nvSpPr>
          <p:cNvPr id="8" name="TextovéPole 7">
            <a:extLst>
              <a:ext uri="{FF2B5EF4-FFF2-40B4-BE49-F238E27FC236}">
                <a16:creationId xmlns:a16="http://schemas.microsoft.com/office/drawing/2014/main" id="{73CD9154-15A7-4E6E-9D5F-DBA0487B8AA8}"/>
              </a:ext>
            </a:extLst>
          </p:cNvPr>
          <p:cNvSpPr txBox="1"/>
          <p:nvPr/>
        </p:nvSpPr>
        <p:spPr>
          <a:xfrm>
            <a:off x="8995548" y="1630286"/>
            <a:ext cx="1942196"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zde není v měřítku, </a:t>
            </a:r>
          </a:p>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0000"/>
                </a:solidFill>
              </a:rPr>
              <a:t>ale žáci si realizují </a:t>
            </a:r>
          </a:p>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0000"/>
                </a:solidFill>
              </a:rPr>
              <a:t>v terénu v měřítku!</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 name="Obdélník 16">
            <a:extLst>
              <a:ext uri="{FF2B5EF4-FFF2-40B4-BE49-F238E27FC236}">
                <a16:creationId xmlns:a16="http://schemas.microsoft.com/office/drawing/2014/main" id="{72393739-B343-4AF8-8C79-5BE40076B8A9}"/>
              </a:ext>
            </a:extLst>
          </p:cNvPr>
          <p:cNvSpPr/>
          <p:nvPr/>
        </p:nvSpPr>
        <p:spPr>
          <a:xfrm>
            <a:off x="3373420" y="3079448"/>
            <a:ext cx="2962671"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stanovit přibližně krokováním</a:t>
            </a:r>
            <a:endParaRPr lang="cs-CZ" dirty="0"/>
          </a:p>
        </p:txBody>
      </p:sp>
      <p:sp>
        <p:nvSpPr>
          <p:cNvPr id="21" name="Obdélník 20">
            <a:extLst>
              <a:ext uri="{FF2B5EF4-FFF2-40B4-BE49-F238E27FC236}">
                <a16:creationId xmlns:a16="http://schemas.microsoft.com/office/drawing/2014/main" id="{25B69910-066B-4330-B72F-1B25356D1524}"/>
              </a:ext>
            </a:extLst>
          </p:cNvPr>
          <p:cNvSpPr/>
          <p:nvPr/>
        </p:nvSpPr>
        <p:spPr>
          <a:xfrm>
            <a:off x="6758375" y="3079448"/>
            <a:ext cx="1135247" cy="369332"/>
          </a:xfrm>
          <a:prstGeom prst="rect">
            <a:avLst/>
          </a:prstGeom>
        </p:spPr>
        <p:txBody>
          <a:bodyPr wrap="none">
            <a:spAutoFit/>
          </a:bodyPr>
          <a:lstStyle/>
          <a:p>
            <a:r>
              <a:rPr lang="cs-CZ" dirty="0">
                <a:latin typeface="Calibri" panose="020F0502020204030204" pitchFamily="34" charset="0"/>
                <a:ea typeface="Calibri" panose="020F0502020204030204" pitchFamily="34" charset="0"/>
                <a:cs typeface="Times New Roman" panose="02020603050405020304" pitchFamily="18" charset="0"/>
              </a:rPr>
              <a:t>pravítkem</a:t>
            </a:r>
            <a:endParaRPr lang="cs-CZ" dirty="0"/>
          </a:p>
        </p:txBody>
      </p:sp>
      <p:cxnSp>
        <p:nvCxnSpPr>
          <p:cNvPr id="23" name="Přímá spojnice se šipkou 22">
            <a:extLst>
              <a:ext uri="{FF2B5EF4-FFF2-40B4-BE49-F238E27FC236}">
                <a16:creationId xmlns:a16="http://schemas.microsoft.com/office/drawing/2014/main" id="{FB494DF1-2287-48DF-8D1C-F43C87EE3A2C}"/>
              </a:ext>
            </a:extLst>
          </p:cNvPr>
          <p:cNvCxnSpPr>
            <a:cxnSpLocks/>
            <a:stCxn id="12" idx="0"/>
          </p:cNvCxnSpPr>
          <p:nvPr/>
        </p:nvCxnSpPr>
        <p:spPr>
          <a:xfrm flipH="1" flipV="1">
            <a:off x="8202607" y="3264114"/>
            <a:ext cx="679654" cy="985532"/>
          </a:xfrm>
          <a:prstGeom prst="straightConnector1">
            <a:avLst/>
          </a:prstGeom>
          <a:noFill/>
          <a:ln w="12700" cap="flat">
            <a:solidFill>
              <a:schemeClr val="bg1">
                <a:lumMod val="75000"/>
              </a:schemeClr>
            </a:solidFill>
            <a:prstDash val="solid"/>
            <a:miter lim="800000"/>
            <a:tailEnd type="triangle"/>
          </a:ln>
          <a:effectLst/>
        </p:spPr>
        <p:style>
          <a:lnRef idx="0">
            <a:scrgbClr r="0" g="0" b="0"/>
          </a:lnRef>
          <a:fillRef idx="0">
            <a:scrgbClr r="0" g="0" b="0"/>
          </a:fillRef>
          <a:effectRef idx="0">
            <a:scrgbClr r="0" g="0" b="0"/>
          </a:effectRef>
          <a:fontRef idx="none"/>
        </p:style>
      </p:cxnSp>
      <p:sp>
        <p:nvSpPr>
          <p:cNvPr id="20" name="Ovál 19">
            <a:extLst>
              <a:ext uri="{FF2B5EF4-FFF2-40B4-BE49-F238E27FC236}">
                <a16:creationId xmlns:a16="http://schemas.microsoft.com/office/drawing/2014/main" id="{215D1D0D-43D4-4EBA-BC58-89EAD5A62CE4}"/>
              </a:ext>
            </a:extLst>
          </p:cNvPr>
          <p:cNvSpPr/>
          <p:nvPr/>
        </p:nvSpPr>
        <p:spPr>
          <a:xfrm>
            <a:off x="6578375" y="2942782"/>
            <a:ext cx="180000" cy="180000"/>
          </a:xfrm>
          <a:prstGeom prst="ellipse">
            <a:avLst/>
          </a:prstGeom>
          <a:solidFill>
            <a:srgbClr val="00B050"/>
          </a:solid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9729539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5"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heckerboard(across)">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500"/>
                            </p:stCondLst>
                            <p:childTnLst>
                              <p:par>
                                <p:cTn id="37" presetID="5" presetClass="entr" presetSubtype="1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heckerboard(across)">
                                      <p:cBhvr>
                                        <p:cTn id="39" dur="500"/>
                                        <p:tgtEl>
                                          <p:spTgt spid="21"/>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heckerboard(across)">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checkerboard(across)">
                                      <p:cBhvr>
                                        <p:cTn id="47" dur="500"/>
                                        <p:tgtEl>
                                          <p:spTgt spid="3"/>
                                        </p:tgtEl>
                                      </p:cBhvr>
                                    </p:animEffect>
                                  </p:childTnLst>
                                </p:cTn>
                              </p:par>
                            </p:childTnLst>
                          </p:cTn>
                        </p:par>
                        <p:par>
                          <p:cTn id="48" fill="hold">
                            <p:stCondLst>
                              <p:cond delay="500"/>
                            </p:stCondLst>
                            <p:childTnLst>
                              <p:par>
                                <p:cTn id="49" presetID="5" presetClass="entr" presetSubtype="1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checkerboard(across)">
                                      <p:cBhvr>
                                        <p:cTn id="51" dur="500"/>
                                        <p:tgtEl>
                                          <p:spTgt spid="12"/>
                                        </p:tgtEl>
                                      </p:cBhvr>
                                    </p:animEffect>
                                  </p:childTnLst>
                                </p:cTn>
                              </p:par>
                            </p:childTnLst>
                          </p:cTn>
                        </p:par>
                        <p:par>
                          <p:cTn id="52" fill="hold">
                            <p:stCondLst>
                              <p:cond delay="1000"/>
                            </p:stCondLst>
                            <p:childTnLst>
                              <p:par>
                                <p:cTn id="53" presetID="22" presetClass="entr" presetSubtype="4"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12" grpId="0"/>
      <p:bldP spid="13" grpId="0"/>
      <p:bldP spid="15" grpId="0"/>
      <p:bldP spid="18" grpId="0"/>
      <p:bldP spid="17" grpId="0"/>
      <p:bldP spid="21" grpId="0"/>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a:t>
            </a:r>
            <a:r>
              <a:rPr lang="en-GB" sz="3200" dirty="0">
                <a:solidFill>
                  <a:srgbClr val="002060"/>
                </a:solidFill>
              </a:rPr>
              <a:t>6</a:t>
            </a:r>
            <a:r>
              <a:rPr lang="cs-CZ" sz="3200" dirty="0">
                <a:solidFill>
                  <a:srgbClr val="002060"/>
                </a:solidFill>
              </a:rPr>
              <a:t> Zdánlivá velikost Slunce a Měsíce na obloze – typy zatmění Slunce</a:t>
            </a:r>
          </a:p>
        </p:txBody>
      </p:sp>
      <p:sp>
        <p:nvSpPr>
          <p:cNvPr id="174" name="Shape 174"/>
          <p:cNvSpPr/>
          <p:nvPr/>
        </p:nvSpPr>
        <p:spPr>
          <a:xfrm>
            <a:off x="261256" y="3505422"/>
            <a:ext cx="11685322"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Materiály a nářadí</a:t>
            </a:r>
            <a:r>
              <a:rPr sz="3600" dirty="0">
                <a:solidFill>
                  <a:srgbClr val="002060"/>
                </a:solidFill>
              </a:rPr>
              <a:t>:</a:t>
            </a:r>
            <a:r>
              <a:rPr lang="az-Cyrl-AZ" sz="3600" dirty="0">
                <a:solidFill>
                  <a:srgbClr val="002060"/>
                </a:solidFill>
              </a:rPr>
              <a:t> </a:t>
            </a:r>
            <a:r>
              <a:rPr lang="en-GB" sz="2800" dirty="0">
                <a:solidFill>
                  <a:srgbClr val="002060"/>
                </a:solidFill>
              </a:rPr>
              <a:t>Ne</a:t>
            </a:r>
            <a:endParaRPr sz="3600" dirty="0">
              <a:solidFill>
                <a:srgbClr val="002060"/>
              </a:solidFill>
            </a:endParaRPr>
          </a:p>
        </p:txBody>
      </p:sp>
      <p:sp>
        <p:nvSpPr>
          <p:cNvPr id="175" name="Shape 175"/>
          <p:cNvSpPr/>
          <p:nvPr/>
        </p:nvSpPr>
        <p:spPr>
          <a:xfrm>
            <a:off x="261256" y="4064385"/>
            <a:ext cx="11685322" cy="15081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Postup</a:t>
            </a:r>
            <a:r>
              <a:rPr sz="3600" dirty="0">
                <a:solidFill>
                  <a:srgbClr val="002060"/>
                </a:solidFill>
              </a:rPr>
              <a:t>: </a:t>
            </a:r>
            <a:r>
              <a:rPr lang="cs-CZ" sz="2800" dirty="0">
                <a:solidFill>
                  <a:srgbClr val="002060"/>
                </a:solidFill>
              </a:rPr>
              <a:t>Žáci pochopí rozdíly mezi jednotlivými typy zatmění Slunce. Dále si upevní představu vzájemné polohy těles v průběhu zatmění a ujasní si vliv sklonu roviny oběhu Měsíce kolem Země vůči rovině ekliptiky.</a:t>
            </a:r>
          </a:p>
        </p:txBody>
      </p:sp>
      <p:sp>
        <p:nvSpPr>
          <p:cNvPr id="176" name="Shape 176"/>
          <p:cNvSpPr/>
          <p:nvPr/>
        </p:nvSpPr>
        <p:spPr>
          <a:xfrm>
            <a:off x="261256" y="2068500"/>
            <a:ext cx="11685322" cy="15081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Metodická část: </a:t>
            </a:r>
            <a:r>
              <a:rPr lang="cs-CZ" sz="2800" dirty="0">
                <a:solidFill>
                  <a:srgbClr val="002060"/>
                </a:solidFill>
              </a:rPr>
              <a:t>Vzdálenost Měsíce od Země kolísá při oběhu po eliptické trajektorii o 11 %, vzdálenost Země od Slunce o necelých 3,5 %. Větší změny velikostí či vzdáleností budou mít vliv na typy zatmění Slunce.</a:t>
            </a:r>
          </a:p>
        </p:txBody>
      </p:sp>
    </p:spTree>
    <p:extLst>
      <p:ext uri="{BB962C8B-B14F-4D97-AF65-F5344CB8AC3E}">
        <p14:creationId xmlns:p14="http://schemas.microsoft.com/office/powerpoint/2010/main" val="129983251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a:t>
            </a:r>
            <a:r>
              <a:rPr lang="en-GB" sz="3200" dirty="0">
                <a:solidFill>
                  <a:srgbClr val="002060"/>
                </a:solidFill>
              </a:rPr>
              <a:t>6</a:t>
            </a:r>
            <a:r>
              <a:rPr lang="cs-CZ" sz="3200" dirty="0">
                <a:solidFill>
                  <a:srgbClr val="002060"/>
                </a:solidFill>
              </a:rPr>
              <a:t> Zdánlivá velikost Slunce a Měsíce na obloze – typy zatmění Slunce</a:t>
            </a:r>
          </a:p>
        </p:txBody>
      </p:sp>
      <p:sp>
        <p:nvSpPr>
          <p:cNvPr id="2" name="Obdélník 1">
            <a:extLst>
              <a:ext uri="{FF2B5EF4-FFF2-40B4-BE49-F238E27FC236}">
                <a16:creationId xmlns:a16="http://schemas.microsoft.com/office/drawing/2014/main" id="{6AFD66CC-3B68-40BA-AED7-F8FAD50B8337}"/>
              </a:ext>
            </a:extLst>
          </p:cNvPr>
          <p:cNvSpPr/>
          <p:nvPr/>
        </p:nvSpPr>
        <p:spPr>
          <a:xfrm>
            <a:off x="261256" y="2182837"/>
            <a:ext cx="11685322" cy="968278"/>
          </a:xfrm>
          <a:prstGeom prst="rect">
            <a:avLst/>
          </a:prstGeom>
        </p:spPr>
        <p:txBody>
          <a:bodyPr wrap="square">
            <a:spAutoFit/>
          </a:bodyPr>
          <a:lstStyle/>
          <a:p>
            <a:pPr marL="342900" lvl="0" indent="-342900">
              <a:lnSpc>
                <a:spcPct val="107000"/>
              </a:lnSpc>
              <a:spcAft>
                <a:spcPts val="800"/>
              </a:spcAft>
              <a:buFont typeface="+mj-lt"/>
              <a:buAutoNum type="alphaLcParenR"/>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Slunce i Měsíc jsou stejně velké jako ve skutečnosti, ale </a:t>
            </a:r>
            <a:r>
              <a:rPr lang="cs-CZ"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Měsíc</a:t>
            </a: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 obíhá </a:t>
            </a:r>
            <a:r>
              <a:rPr lang="cs-CZ"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blíže</a:t>
            </a: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 k </a:t>
            </a:r>
            <a:r>
              <a:rPr lang="cs-CZ"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Zemi</a:t>
            </a: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 Ke kterým typů zatmění by mohlo docházet (úplné, prstencové, hybridní, částečné)? Byla by zatmění Slunce častější nebo naopak vzácnější než ve skutečnosti?</a:t>
            </a:r>
            <a:endParaRPr lang="cs-CZ"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F782C4B7-1549-4493-949A-8BFA85556962}"/>
              </a:ext>
            </a:extLst>
          </p:cNvPr>
          <p:cNvSpPr/>
          <p:nvPr/>
        </p:nvSpPr>
        <p:spPr>
          <a:xfrm>
            <a:off x="586152" y="3222747"/>
            <a:ext cx="11278364" cy="968278"/>
          </a:xfrm>
          <a:prstGeom prst="rect">
            <a:avLst/>
          </a:prstGeom>
        </p:spPr>
        <p:txBody>
          <a:bodyPr wrap="square">
            <a:spAutoFit/>
          </a:bodyPr>
          <a:lstStyle/>
          <a:p>
            <a:pPr lvl="0">
              <a:lnSpc>
                <a:spcPct val="107000"/>
              </a:lnSpc>
              <a:spcAft>
                <a:spcPts val="800"/>
              </a:spcAft>
            </a:pP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Měsíc obíhá blíže, jeho stín má větší úhlovou velikost než Slunce.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Může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nastat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úplné zatmění</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ale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NEMŮŽE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nastat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prstencové</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nebo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hybridní</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zatmění. Protože stín je větší, budou zatmění nastávat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častěji</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(Sklon roviny oběhu Měsíce kolem Země vůči rovině ekliptiky zůstává stejný, úhlová velikost Slunce zůstává stejná,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úhlová velikost</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Měsíce je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větší</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endParaRPr lang="cs-C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876258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a:t>
            </a:r>
            <a:r>
              <a:rPr lang="en-GB" sz="3200" dirty="0">
                <a:solidFill>
                  <a:srgbClr val="002060"/>
                </a:solidFill>
              </a:rPr>
              <a:t>6</a:t>
            </a:r>
            <a:r>
              <a:rPr lang="cs-CZ" sz="3200" dirty="0">
                <a:solidFill>
                  <a:srgbClr val="002060"/>
                </a:solidFill>
              </a:rPr>
              <a:t> Zdánlivá velikost Slunce a Měsíce na obloze – typy zatmění Slunce</a:t>
            </a:r>
          </a:p>
        </p:txBody>
      </p:sp>
      <p:sp>
        <p:nvSpPr>
          <p:cNvPr id="2" name="Obdélník 1">
            <a:extLst>
              <a:ext uri="{FF2B5EF4-FFF2-40B4-BE49-F238E27FC236}">
                <a16:creationId xmlns:a16="http://schemas.microsoft.com/office/drawing/2014/main" id="{6AFD66CC-3B68-40BA-AED7-F8FAD50B8337}"/>
              </a:ext>
            </a:extLst>
          </p:cNvPr>
          <p:cNvSpPr/>
          <p:nvPr/>
        </p:nvSpPr>
        <p:spPr>
          <a:xfrm>
            <a:off x="261256" y="2182837"/>
            <a:ext cx="11685322" cy="968278"/>
          </a:xfrm>
          <a:prstGeom prst="rect">
            <a:avLst/>
          </a:prstGeom>
        </p:spPr>
        <p:txBody>
          <a:bodyPr wrap="square">
            <a:spAutoFit/>
          </a:bodyPr>
          <a:lstStyle/>
          <a:p>
            <a:pPr marL="342900" lvl="0" indent="-342900">
              <a:lnSpc>
                <a:spcPct val="107000"/>
              </a:lnSpc>
              <a:spcAft>
                <a:spcPts val="800"/>
              </a:spcAft>
              <a:buFont typeface="+mj-lt"/>
              <a:buAutoNum type="alphaLcParenR" startAt="2"/>
            </a:pPr>
            <a:r>
              <a:rPr lang="cs-CZ" dirty="0">
                <a:solidFill>
                  <a:srgbClr val="002060"/>
                </a:solidFill>
              </a:rPr>
              <a:t>Slunce i Měsíc jsou stejně velké jako ve skutečnosti, ale </a:t>
            </a:r>
            <a:r>
              <a:rPr lang="cs-CZ" b="1" dirty="0">
                <a:solidFill>
                  <a:srgbClr val="002060"/>
                </a:solidFill>
              </a:rPr>
              <a:t>Měsíc</a:t>
            </a:r>
            <a:r>
              <a:rPr lang="cs-CZ" dirty="0">
                <a:solidFill>
                  <a:srgbClr val="002060"/>
                </a:solidFill>
              </a:rPr>
              <a:t> obíhá </a:t>
            </a:r>
            <a:r>
              <a:rPr lang="cs-CZ" b="1" dirty="0">
                <a:solidFill>
                  <a:srgbClr val="002060"/>
                </a:solidFill>
              </a:rPr>
              <a:t>dále</a:t>
            </a:r>
            <a:r>
              <a:rPr lang="cs-CZ" dirty="0">
                <a:solidFill>
                  <a:srgbClr val="002060"/>
                </a:solidFill>
              </a:rPr>
              <a:t> od </a:t>
            </a:r>
            <a:r>
              <a:rPr lang="cs-CZ" b="1" dirty="0">
                <a:solidFill>
                  <a:srgbClr val="002060"/>
                </a:solidFill>
              </a:rPr>
              <a:t>Země</a:t>
            </a:r>
            <a:r>
              <a:rPr lang="cs-CZ" dirty="0">
                <a:solidFill>
                  <a:srgbClr val="002060"/>
                </a:solidFill>
              </a:rPr>
              <a:t>. Ke kterým typů zatmění by mohlo docházet (úplné, prstencové, hybridní, částečné)? Byla by zatmění Slunce častější nebo naopak vzácnější než ve skutečnosti?</a:t>
            </a:r>
            <a:endParaRPr lang="cs-CZ"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F782C4B7-1549-4493-949A-8BFA85556962}"/>
              </a:ext>
            </a:extLst>
          </p:cNvPr>
          <p:cNvSpPr/>
          <p:nvPr/>
        </p:nvSpPr>
        <p:spPr>
          <a:xfrm>
            <a:off x="586152" y="3222747"/>
            <a:ext cx="11278364" cy="968278"/>
          </a:xfrm>
          <a:prstGeom prst="rect">
            <a:avLst/>
          </a:prstGeom>
        </p:spPr>
        <p:txBody>
          <a:bodyPr wrap="square">
            <a:spAutoFit/>
          </a:bodyPr>
          <a:lstStyle/>
          <a:p>
            <a:pPr lvl="0">
              <a:lnSpc>
                <a:spcPct val="107000"/>
              </a:lnSpc>
              <a:spcAft>
                <a:spcPts val="800"/>
              </a:spcAft>
            </a:pP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Měsíc obíhá dále, jeho stín má menší úhlovou velikost než Slunce.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NEMŮŽE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nastat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úplné</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ani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hybridní</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zatmění,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pouze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prstencové</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Protože je stín menší, budou zatmění nastávat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méně</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často</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(Sklon roviny oběhu Měsíce kolem Země vůči rovině ekliptiky zůstává stejný, úhlová velikost Slunce zůstává stejná,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úhlová velikost</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Měsíce je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menší</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endParaRPr lang="cs-C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559105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36223A4D-3023-401C-B87B-D47558DCCF2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4EDCB3E2-1EBA-4425-9C15-3D3A560D8617}"/>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2" name="Shape 92"/>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95" name="Shape 95"/>
          <p:cNvSpPr>
            <a:spLocks noGrp="1"/>
          </p:cNvSpPr>
          <p:nvPr>
            <p:ph type="title"/>
          </p:nvPr>
        </p:nvSpPr>
        <p:spPr>
          <a:xfrm>
            <a:off x="-6761" y="981862"/>
            <a:ext cx="12198760" cy="688766"/>
          </a:xfrm>
          <a:prstGeom prst="rect">
            <a:avLst/>
          </a:prstGeom>
        </p:spPr>
        <p:txBody>
          <a:bodyPr>
            <a:normAutofit fontScale="90000"/>
          </a:bodyPr>
          <a:lstStyle>
            <a:lvl1pPr defTabSz="859536">
              <a:defRPr sz="5600">
                <a:solidFill>
                  <a:srgbClr val="142A9D"/>
                </a:solidFill>
                <a:latin typeface="Calibri"/>
                <a:ea typeface="Calibri"/>
                <a:cs typeface="Calibri"/>
                <a:sym typeface="Calibri"/>
              </a:defRPr>
            </a:lvl1pPr>
          </a:lstStyle>
          <a:p>
            <a:pPr lvl="0" defTabSz="713230">
              <a:defRPr sz="1800" u="none">
                <a:solidFill>
                  <a:srgbClr val="000000"/>
                </a:solidFill>
              </a:defRPr>
            </a:pPr>
            <a:r>
              <a:rPr lang="cs-CZ" sz="4400" u="sng" dirty="0">
                <a:solidFill>
                  <a:srgbClr val="002060"/>
                </a:solidFill>
                <a:sym typeface="Calibri Light"/>
              </a:rPr>
              <a:t>Moduly projektu </a:t>
            </a:r>
            <a:r>
              <a:rPr sz="4400" u="sng" dirty="0">
                <a:solidFill>
                  <a:srgbClr val="002060"/>
                </a:solidFill>
                <a:sym typeface="Calibri Light"/>
              </a:rPr>
              <a:t>STARS</a:t>
            </a:r>
          </a:p>
        </p:txBody>
      </p:sp>
      <p:sp>
        <p:nvSpPr>
          <p:cNvPr id="96" name="Shape 96"/>
          <p:cNvSpPr>
            <a:spLocks noGrp="1"/>
          </p:cNvSpPr>
          <p:nvPr>
            <p:ph type="body" idx="1"/>
          </p:nvPr>
        </p:nvSpPr>
        <p:spPr>
          <a:xfrm>
            <a:off x="781665" y="2016189"/>
            <a:ext cx="10826932" cy="3331840"/>
          </a:xfrm>
          <a:prstGeom prst="rect">
            <a:avLst/>
          </a:prstGeom>
        </p:spPr>
        <p:txBody>
          <a:bodyPr>
            <a:normAutofit/>
          </a:bodyPr>
          <a:lstStyle/>
          <a:p>
            <a:pPr algn="just" defTabSz="868680">
              <a:spcBef>
                <a:spcPts val="900"/>
              </a:spcBef>
              <a:defRPr sz="1800"/>
            </a:pPr>
            <a:r>
              <a:rPr sz="2600" dirty="0">
                <a:solidFill>
                  <a:srgbClr val="002060"/>
                </a:solidFill>
              </a:rPr>
              <a:t>#1 </a:t>
            </a:r>
            <a:r>
              <a:rPr lang="cs-CZ" sz="2600" dirty="0">
                <a:solidFill>
                  <a:srgbClr val="002060"/>
                </a:solidFill>
              </a:rPr>
              <a:t>	Souhvězdí.				#6 	Galaktické prostředí.</a:t>
            </a:r>
          </a:p>
          <a:p>
            <a:pPr algn="just" defTabSz="868680">
              <a:spcBef>
                <a:spcPts val="900"/>
              </a:spcBef>
              <a:defRPr sz="1800"/>
            </a:pPr>
            <a:r>
              <a:rPr lang="cs-CZ" sz="2600" dirty="0">
                <a:solidFill>
                  <a:srgbClr val="002060"/>
                </a:solidFill>
              </a:rPr>
              <a:t>#2 	Pohyb nebeských těles.		#7 	Slunce a hvězdy.</a:t>
            </a:r>
          </a:p>
          <a:p>
            <a:pPr lvl="0" algn="just" defTabSz="868680">
              <a:spcBef>
                <a:spcPts val="900"/>
              </a:spcBef>
              <a:defRPr sz="1800"/>
            </a:pPr>
            <a:r>
              <a:rPr sz="2600" dirty="0">
                <a:solidFill>
                  <a:srgbClr val="002060"/>
                </a:solidFill>
              </a:rPr>
              <a:t>#</a:t>
            </a:r>
            <a:r>
              <a:rPr lang="cs-CZ" sz="2600" dirty="0">
                <a:solidFill>
                  <a:srgbClr val="002060"/>
                </a:solidFill>
              </a:rPr>
              <a:t>3</a:t>
            </a:r>
            <a:r>
              <a:rPr sz="2600" dirty="0">
                <a:solidFill>
                  <a:srgbClr val="002060"/>
                </a:solidFill>
              </a:rPr>
              <a:t> </a:t>
            </a:r>
            <a:r>
              <a:rPr lang="cs-CZ" sz="2600" dirty="0">
                <a:solidFill>
                  <a:srgbClr val="002060"/>
                </a:solidFill>
              </a:rPr>
              <a:t>	Newtonův gravitační zákon.	#8 	Naše Galaxie a jiné galaxie.</a:t>
            </a:r>
          </a:p>
          <a:p>
            <a:pPr lvl="0" algn="just" defTabSz="868680">
              <a:spcBef>
                <a:spcPts val="900"/>
              </a:spcBef>
              <a:defRPr sz="1800"/>
            </a:pPr>
            <a:r>
              <a:rPr sz="2600" dirty="0">
                <a:solidFill>
                  <a:srgbClr val="002060"/>
                </a:solidFill>
              </a:rPr>
              <a:t>#</a:t>
            </a:r>
            <a:r>
              <a:rPr lang="cs-CZ" sz="2600" dirty="0">
                <a:solidFill>
                  <a:srgbClr val="002060"/>
                </a:solidFill>
              </a:rPr>
              <a:t>4</a:t>
            </a:r>
            <a:r>
              <a:rPr sz="2600" dirty="0">
                <a:solidFill>
                  <a:srgbClr val="002060"/>
                </a:solidFill>
              </a:rPr>
              <a:t> </a:t>
            </a:r>
            <a:r>
              <a:rPr lang="cs-CZ" sz="2600" dirty="0">
                <a:solidFill>
                  <a:srgbClr val="002060"/>
                </a:solidFill>
              </a:rPr>
              <a:t>	Objevování vesmíru</a:t>
            </a:r>
            <a:r>
              <a:rPr sz="2600" dirty="0">
                <a:solidFill>
                  <a:srgbClr val="002060"/>
                </a:solidFill>
              </a:rPr>
              <a:t>. </a:t>
            </a:r>
            <a:r>
              <a:rPr lang="cs-CZ" sz="2600" dirty="0">
                <a:solidFill>
                  <a:srgbClr val="002060"/>
                </a:solidFill>
              </a:rPr>
              <a:t>		#9 	Vesmír.</a:t>
            </a:r>
          </a:p>
          <a:p>
            <a:pPr algn="just" defTabSz="868680">
              <a:spcBef>
                <a:spcPts val="900"/>
              </a:spcBef>
              <a:defRPr sz="1800"/>
            </a:pPr>
            <a:r>
              <a:rPr lang="cs-CZ" sz="2600" dirty="0">
                <a:solidFill>
                  <a:srgbClr val="002060"/>
                </a:solidFill>
              </a:rPr>
              <a:t>#5 	Sluneční soustava.			#10	Hvězdárny / observatoře.</a:t>
            </a:r>
          </a:p>
        </p:txBody>
      </p:sp>
    </p:spTree>
    <p:extLst>
      <p:ext uri="{BB962C8B-B14F-4D97-AF65-F5344CB8AC3E}">
        <p14:creationId xmlns:p14="http://schemas.microsoft.com/office/powerpoint/2010/main" val="226335292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a:t>
            </a:r>
            <a:r>
              <a:rPr lang="en-GB" sz="3200" dirty="0">
                <a:solidFill>
                  <a:srgbClr val="002060"/>
                </a:solidFill>
              </a:rPr>
              <a:t>6</a:t>
            </a:r>
            <a:r>
              <a:rPr lang="cs-CZ" sz="3200" dirty="0">
                <a:solidFill>
                  <a:srgbClr val="002060"/>
                </a:solidFill>
              </a:rPr>
              <a:t> Zdánlivá velikost Slunce a Měsíce na obloze – typy zatmění Slunce</a:t>
            </a:r>
          </a:p>
        </p:txBody>
      </p:sp>
      <p:sp>
        <p:nvSpPr>
          <p:cNvPr id="2" name="Obdélník 1">
            <a:extLst>
              <a:ext uri="{FF2B5EF4-FFF2-40B4-BE49-F238E27FC236}">
                <a16:creationId xmlns:a16="http://schemas.microsoft.com/office/drawing/2014/main" id="{6AFD66CC-3B68-40BA-AED7-F8FAD50B8337}"/>
              </a:ext>
            </a:extLst>
          </p:cNvPr>
          <p:cNvSpPr/>
          <p:nvPr/>
        </p:nvSpPr>
        <p:spPr>
          <a:xfrm>
            <a:off x="261256" y="2182837"/>
            <a:ext cx="11685322" cy="968278"/>
          </a:xfrm>
          <a:prstGeom prst="rect">
            <a:avLst/>
          </a:prstGeom>
        </p:spPr>
        <p:txBody>
          <a:bodyPr wrap="square">
            <a:spAutoFit/>
          </a:bodyPr>
          <a:lstStyle/>
          <a:p>
            <a:pPr marL="342900" lvl="0" indent="-342900">
              <a:lnSpc>
                <a:spcPct val="107000"/>
              </a:lnSpc>
              <a:spcAft>
                <a:spcPts val="800"/>
              </a:spcAft>
              <a:buFont typeface="+mj-lt"/>
              <a:buAutoNum type="alphaLcParenR" startAt="3"/>
            </a:pPr>
            <a:r>
              <a:rPr lang="cs-CZ" dirty="0">
                <a:solidFill>
                  <a:srgbClr val="002060"/>
                </a:solidFill>
              </a:rPr>
              <a:t>Slunce i Měsíc jsou stejně velké jako ve skutečnosti, ale </a:t>
            </a:r>
            <a:r>
              <a:rPr lang="cs-CZ" b="1" dirty="0">
                <a:solidFill>
                  <a:srgbClr val="002060"/>
                </a:solidFill>
              </a:rPr>
              <a:t>Země</a:t>
            </a:r>
            <a:r>
              <a:rPr lang="cs-CZ" dirty="0">
                <a:solidFill>
                  <a:srgbClr val="002060"/>
                </a:solidFill>
              </a:rPr>
              <a:t> obíhá </a:t>
            </a:r>
            <a:r>
              <a:rPr lang="cs-CZ" b="1" dirty="0">
                <a:solidFill>
                  <a:srgbClr val="002060"/>
                </a:solidFill>
              </a:rPr>
              <a:t>blíže</a:t>
            </a:r>
            <a:r>
              <a:rPr lang="cs-CZ" dirty="0">
                <a:solidFill>
                  <a:srgbClr val="002060"/>
                </a:solidFill>
              </a:rPr>
              <a:t> ke </a:t>
            </a:r>
            <a:r>
              <a:rPr lang="cs-CZ" b="1" dirty="0">
                <a:solidFill>
                  <a:srgbClr val="002060"/>
                </a:solidFill>
              </a:rPr>
              <a:t>Slunci</a:t>
            </a:r>
            <a:r>
              <a:rPr lang="cs-CZ" dirty="0">
                <a:solidFill>
                  <a:srgbClr val="002060"/>
                </a:solidFill>
              </a:rPr>
              <a:t>. Ke kterým typů zatmění by mohlo docházet (úplné, prstencové, hybridní, částečné)? Byla by zatmění Slunce častější nebo naopak vzácnější než ve skutečnosti?</a:t>
            </a:r>
            <a:endParaRPr lang="cs-CZ"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F782C4B7-1549-4493-949A-8BFA85556962}"/>
              </a:ext>
            </a:extLst>
          </p:cNvPr>
          <p:cNvSpPr/>
          <p:nvPr/>
        </p:nvSpPr>
        <p:spPr>
          <a:xfrm>
            <a:off x="586152" y="3222747"/>
            <a:ext cx="11278364" cy="1561005"/>
          </a:xfrm>
          <a:prstGeom prst="rect">
            <a:avLst/>
          </a:prstGeom>
        </p:spPr>
        <p:txBody>
          <a:bodyPr wrap="square">
            <a:spAutoFit/>
          </a:bodyPr>
          <a:lstStyle/>
          <a:p>
            <a:pPr lvl="0">
              <a:lnSpc>
                <a:spcPct val="107000"/>
              </a:lnSpc>
              <a:spcAft>
                <a:spcPts val="800"/>
              </a:spcAft>
            </a:pP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Slunce je blíže k Zemi, jeho úhlová velikost na obloze je větší než Měsíce.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NEMŮŽE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nastat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úplné</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ani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hybridní</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zatmění,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pouze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prstencové</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Protože má Slunce větší úhlovou velikost a Měsíc se pohybuje stále ve stejném pásu vymezeném sklonem jeho roviny oběhu vůči rovině ekliptiky, je pravděpodobnost, že se Měsíc dostane před Slunce, větší a zatmění by byla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častější</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V tomto se úvaha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zásadně liší </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od bodu b), byť první dojem vede k závěru, že situace b) a c) jsou ve výsledku identické.</a:t>
            </a:r>
            <a:endParaRPr lang="cs-C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268845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a:t>
            </a:r>
            <a:r>
              <a:rPr lang="en-GB" sz="3200" dirty="0">
                <a:solidFill>
                  <a:srgbClr val="002060"/>
                </a:solidFill>
              </a:rPr>
              <a:t>6</a:t>
            </a:r>
            <a:r>
              <a:rPr lang="cs-CZ" sz="3200" dirty="0">
                <a:solidFill>
                  <a:srgbClr val="002060"/>
                </a:solidFill>
              </a:rPr>
              <a:t> Zdánlivá velikost Slunce a Měsíce na obloze – typy zatmění Slunce</a:t>
            </a:r>
          </a:p>
        </p:txBody>
      </p:sp>
      <p:sp>
        <p:nvSpPr>
          <p:cNvPr id="2" name="Obdélník 1">
            <a:extLst>
              <a:ext uri="{FF2B5EF4-FFF2-40B4-BE49-F238E27FC236}">
                <a16:creationId xmlns:a16="http://schemas.microsoft.com/office/drawing/2014/main" id="{6AFD66CC-3B68-40BA-AED7-F8FAD50B8337}"/>
              </a:ext>
            </a:extLst>
          </p:cNvPr>
          <p:cNvSpPr/>
          <p:nvPr/>
        </p:nvSpPr>
        <p:spPr>
          <a:xfrm>
            <a:off x="261256" y="2182837"/>
            <a:ext cx="11685322" cy="968278"/>
          </a:xfrm>
          <a:prstGeom prst="rect">
            <a:avLst/>
          </a:prstGeom>
        </p:spPr>
        <p:txBody>
          <a:bodyPr wrap="square">
            <a:spAutoFit/>
          </a:bodyPr>
          <a:lstStyle/>
          <a:p>
            <a:pPr marL="342900" lvl="0" indent="-342900">
              <a:lnSpc>
                <a:spcPct val="107000"/>
              </a:lnSpc>
              <a:spcAft>
                <a:spcPts val="800"/>
              </a:spcAft>
              <a:buFont typeface="+mj-lt"/>
              <a:buAutoNum type="alphaLcParenR" startAt="4"/>
            </a:pPr>
            <a:r>
              <a:rPr lang="cs-CZ" dirty="0">
                <a:solidFill>
                  <a:srgbClr val="002060"/>
                </a:solidFill>
              </a:rPr>
              <a:t>Slunce i Měsíc jsou stejně velké jako ve skutečnosti, ale </a:t>
            </a:r>
            <a:r>
              <a:rPr lang="cs-CZ" b="1" dirty="0">
                <a:solidFill>
                  <a:srgbClr val="002060"/>
                </a:solidFill>
              </a:rPr>
              <a:t>Země</a:t>
            </a:r>
            <a:r>
              <a:rPr lang="cs-CZ" dirty="0">
                <a:solidFill>
                  <a:srgbClr val="002060"/>
                </a:solidFill>
              </a:rPr>
              <a:t> obíhá </a:t>
            </a:r>
            <a:r>
              <a:rPr lang="cs-CZ" b="1" dirty="0">
                <a:solidFill>
                  <a:srgbClr val="002060"/>
                </a:solidFill>
              </a:rPr>
              <a:t>dále</a:t>
            </a:r>
            <a:r>
              <a:rPr lang="cs-CZ" dirty="0">
                <a:solidFill>
                  <a:srgbClr val="002060"/>
                </a:solidFill>
              </a:rPr>
              <a:t> od </a:t>
            </a:r>
            <a:r>
              <a:rPr lang="cs-CZ" b="1" dirty="0">
                <a:solidFill>
                  <a:srgbClr val="002060"/>
                </a:solidFill>
              </a:rPr>
              <a:t>Slunce</a:t>
            </a:r>
            <a:r>
              <a:rPr lang="cs-CZ" dirty="0">
                <a:solidFill>
                  <a:srgbClr val="002060"/>
                </a:solidFill>
              </a:rPr>
              <a:t>. Ke kterým typů zatmění by mohlo docházet (úplné, prstencové, hybridní, částečné)? Byla by zatmění Slunce častější nebo naopak vzácnější než ve skutečnosti?</a:t>
            </a:r>
            <a:endParaRPr lang="cs-CZ"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F782C4B7-1549-4493-949A-8BFA85556962}"/>
              </a:ext>
            </a:extLst>
          </p:cNvPr>
          <p:cNvSpPr/>
          <p:nvPr/>
        </p:nvSpPr>
        <p:spPr>
          <a:xfrm>
            <a:off x="586152" y="3222747"/>
            <a:ext cx="11278364" cy="1561005"/>
          </a:xfrm>
          <a:prstGeom prst="rect">
            <a:avLst/>
          </a:prstGeom>
        </p:spPr>
        <p:txBody>
          <a:bodyPr wrap="square">
            <a:spAutoFit/>
          </a:bodyPr>
          <a:lstStyle/>
          <a:p>
            <a:pPr lvl="0">
              <a:lnSpc>
                <a:spcPct val="107000"/>
              </a:lnSpc>
              <a:spcAft>
                <a:spcPts val="800"/>
              </a:spcAft>
            </a:pP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Slunce je dále od Země, jeho úhlová velikost na obloze je menší než Měsíce.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Může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nastat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úplné</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zatmění, ale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NEMŮŽE</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nastat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prstencové</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nebo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hybridní</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zatmění. Protože má Slunce menší úhlovou velikost a Měsíc se pohybuje stále ve stejném pásu vymezeném sklonem jeho roviny oběhu vůči rovině ekliptiky, je pravděpodobnost, že se Měsíc dostane před Slunce, menší a zatmění by byla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méně častá</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V tomto se úvaha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zásadně liší </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od bodu a), byť první dojem vede </a:t>
            </a:r>
            <a:b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k závěru, že situace a) a d) jsou ve výsledku identické.</a:t>
            </a:r>
            <a:endParaRPr lang="cs-C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702793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a:t>
            </a:r>
            <a:r>
              <a:rPr lang="en-GB" sz="3200" dirty="0">
                <a:solidFill>
                  <a:srgbClr val="002060"/>
                </a:solidFill>
              </a:rPr>
              <a:t>6</a:t>
            </a:r>
            <a:r>
              <a:rPr lang="cs-CZ" sz="3200" dirty="0">
                <a:solidFill>
                  <a:srgbClr val="002060"/>
                </a:solidFill>
              </a:rPr>
              <a:t> Zdánlivá velikost Slunce a Měsíce na obloze – typy zatmění Slunce</a:t>
            </a:r>
          </a:p>
        </p:txBody>
      </p:sp>
      <p:sp>
        <p:nvSpPr>
          <p:cNvPr id="2" name="Obdélník 1">
            <a:extLst>
              <a:ext uri="{FF2B5EF4-FFF2-40B4-BE49-F238E27FC236}">
                <a16:creationId xmlns:a16="http://schemas.microsoft.com/office/drawing/2014/main" id="{6AFD66CC-3B68-40BA-AED7-F8FAD50B8337}"/>
              </a:ext>
            </a:extLst>
          </p:cNvPr>
          <p:cNvSpPr/>
          <p:nvPr/>
        </p:nvSpPr>
        <p:spPr>
          <a:xfrm>
            <a:off x="261256" y="2182837"/>
            <a:ext cx="11685322" cy="671915"/>
          </a:xfrm>
          <a:prstGeom prst="rect">
            <a:avLst/>
          </a:prstGeom>
        </p:spPr>
        <p:txBody>
          <a:bodyPr wrap="square">
            <a:spAutoFit/>
          </a:bodyPr>
          <a:lstStyle/>
          <a:p>
            <a:pPr marL="342900" lvl="0" indent="-342900">
              <a:lnSpc>
                <a:spcPct val="107000"/>
              </a:lnSpc>
              <a:spcAft>
                <a:spcPts val="800"/>
              </a:spcAft>
              <a:buFont typeface="+mj-lt"/>
              <a:buAutoNum type="alphaLcParenR" startAt="5"/>
            </a:pPr>
            <a:r>
              <a:rPr lang="cs-CZ" dirty="0">
                <a:solidFill>
                  <a:srgbClr val="002060"/>
                </a:solidFill>
              </a:rPr>
              <a:t>Ve skutečnosti se </a:t>
            </a:r>
            <a:r>
              <a:rPr lang="cs-CZ" b="1" dirty="0">
                <a:solidFill>
                  <a:srgbClr val="002060"/>
                </a:solidFill>
              </a:rPr>
              <a:t>Měsíc</a:t>
            </a:r>
            <a:r>
              <a:rPr lang="cs-CZ" dirty="0">
                <a:solidFill>
                  <a:srgbClr val="002060"/>
                </a:solidFill>
              </a:rPr>
              <a:t> pomalu </a:t>
            </a:r>
            <a:r>
              <a:rPr lang="cs-CZ" b="1" dirty="0">
                <a:solidFill>
                  <a:srgbClr val="002060"/>
                </a:solidFill>
              </a:rPr>
              <a:t>vzdaluje</a:t>
            </a:r>
            <a:r>
              <a:rPr lang="cs-CZ" dirty="0">
                <a:solidFill>
                  <a:srgbClr val="002060"/>
                </a:solidFill>
              </a:rPr>
              <a:t> od </a:t>
            </a:r>
            <a:r>
              <a:rPr lang="cs-CZ" b="1" dirty="0">
                <a:solidFill>
                  <a:srgbClr val="002060"/>
                </a:solidFill>
              </a:rPr>
              <a:t>Země</a:t>
            </a:r>
            <a:r>
              <a:rPr lang="cs-CZ" dirty="0">
                <a:solidFill>
                  <a:srgbClr val="002060"/>
                </a:solidFill>
              </a:rPr>
              <a:t>. Která ze situací a) až d) toto popisuje? Jaký bude postupný vývoj výskytu jednotlivých typů zatmění?</a:t>
            </a:r>
            <a:endParaRPr lang="cs-CZ"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F782C4B7-1549-4493-949A-8BFA85556962}"/>
              </a:ext>
            </a:extLst>
          </p:cNvPr>
          <p:cNvSpPr/>
          <p:nvPr/>
        </p:nvSpPr>
        <p:spPr>
          <a:xfrm>
            <a:off x="586152" y="3222747"/>
            <a:ext cx="11278364" cy="1264642"/>
          </a:xfrm>
          <a:prstGeom prst="rect">
            <a:avLst/>
          </a:prstGeom>
        </p:spPr>
        <p:txBody>
          <a:bodyPr wrap="square">
            <a:spAutoFit/>
          </a:bodyPr>
          <a:lstStyle/>
          <a:p>
            <a:pPr lvl="0">
              <a:lnSpc>
                <a:spcPct val="107000"/>
              </a:lnSpc>
              <a:spcAft>
                <a:spcPts val="800"/>
              </a:spcAft>
            </a:pP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V budoucnu postupně dojde k situaci popsané v bodě </a:t>
            </a:r>
            <a:r>
              <a:rPr lang="cs-CZ"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b)</a:t>
            </a:r>
            <a:r>
              <a:rPr lang="cs-CZ" dirty="0">
                <a:solidFill>
                  <a:srgbClr val="C00000"/>
                </a:solidFill>
                <a:latin typeface="Calibri" panose="020F0502020204030204" pitchFamily="34" charset="0"/>
                <a:ea typeface="Calibri" panose="020F0502020204030204" pitchFamily="34" charset="0"/>
                <a:cs typeface="Times New Roman" panose="02020603050405020304" pitchFamily="18" charset="0"/>
              </a:rPr>
              <a:t>. Postupně budou ubývat zejména úplná zatmění až přestanou existovat úplně. Hybridní zatmění budou vzácnější, v limitním případě budou moci nastat pouze tehdy, budou-li tělesa zcela přesně v jedné přímce. Prstencová zatmění budou nastávat stále, ale tvar prstence bude moci postupně být výrazněji asymetrický.</a:t>
            </a:r>
            <a:endParaRPr lang="cs-CZ"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019564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5b.1.7 Pozorování úplného zatmění Slunce </a:t>
            </a:r>
            <a:br>
              <a:rPr lang="cs-CZ" sz="3200" dirty="0">
                <a:solidFill>
                  <a:srgbClr val="002060"/>
                </a:solidFill>
              </a:rPr>
            </a:br>
            <a:r>
              <a:rPr lang="cs-CZ" sz="3200" dirty="0">
                <a:solidFill>
                  <a:srgbClr val="002060"/>
                </a:solidFill>
              </a:rPr>
              <a:t>z jiných planet</a:t>
            </a:r>
          </a:p>
        </p:txBody>
      </p:sp>
      <p:sp>
        <p:nvSpPr>
          <p:cNvPr id="174" name="Shape 174"/>
          <p:cNvSpPr/>
          <p:nvPr/>
        </p:nvSpPr>
        <p:spPr>
          <a:xfrm>
            <a:off x="261256" y="3473682"/>
            <a:ext cx="11685322"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Materiály a nářadí: </a:t>
            </a:r>
            <a:r>
              <a:rPr lang="cs-CZ" sz="2800" dirty="0">
                <a:solidFill>
                  <a:srgbClr val="002060"/>
                </a:solidFill>
              </a:rPr>
              <a:t>Stránky s charakteristikami planet a jejich měsíců</a:t>
            </a:r>
            <a:endParaRPr lang="cs-CZ" sz="3600" dirty="0">
              <a:solidFill>
                <a:srgbClr val="002060"/>
              </a:solidFill>
            </a:endParaRPr>
          </a:p>
        </p:txBody>
      </p:sp>
      <p:sp>
        <p:nvSpPr>
          <p:cNvPr id="175" name="Shape 175"/>
          <p:cNvSpPr/>
          <p:nvPr/>
        </p:nvSpPr>
        <p:spPr>
          <a:xfrm>
            <a:off x="261256" y="4064385"/>
            <a:ext cx="11685322" cy="15081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Postup</a:t>
            </a:r>
            <a:r>
              <a:rPr sz="3600" dirty="0">
                <a:solidFill>
                  <a:srgbClr val="002060"/>
                </a:solidFill>
              </a:rPr>
              <a:t>: </a:t>
            </a:r>
            <a:r>
              <a:rPr lang="cs-CZ" sz="2800" dirty="0">
                <a:solidFill>
                  <a:srgbClr val="002060"/>
                </a:solidFill>
              </a:rPr>
              <a:t>Žáci si prohloubí představu mechanismu vzniku zatmění Slunce </a:t>
            </a:r>
            <a:br>
              <a:rPr lang="cs-CZ" sz="2800" dirty="0">
                <a:solidFill>
                  <a:srgbClr val="002060"/>
                </a:solidFill>
              </a:rPr>
            </a:br>
            <a:r>
              <a:rPr lang="cs-CZ" sz="2800" dirty="0">
                <a:solidFill>
                  <a:srgbClr val="002060"/>
                </a:solidFill>
              </a:rPr>
              <a:t>a zdůrazní si nutnou podmínku pro vznik úplného zatmění. Dále si připomenou informace o planetách a jejich měsících.</a:t>
            </a:r>
          </a:p>
        </p:txBody>
      </p:sp>
      <p:sp>
        <p:nvSpPr>
          <p:cNvPr id="176" name="Shape 176"/>
          <p:cNvSpPr/>
          <p:nvPr/>
        </p:nvSpPr>
        <p:spPr>
          <a:xfrm>
            <a:off x="261256" y="2068500"/>
            <a:ext cx="11685322" cy="150810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Metodická část: </a:t>
            </a:r>
            <a:r>
              <a:rPr lang="cs-CZ" sz="2800" dirty="0">
                <a:solidFill>
                  <a:srgbClr val="002060"/>
                </a:solidFill>
              </a:rPr>
              <a:t>Žáci musí mít osvojené základní poznatky o planetách. Některé situace je možné odhadnout, u jiných je nutný výpočet, porovnání úhlové velikosti Slunce a tělesa, které by mohlo sluneční kotouč zakrývat.</a:t>
            </a:r>
          </a:p>
        </p:txBody>
      </p:sp>
    </p:spTree>
    <p:extLst>
      <p:ext uri="{BB962C8B-B14F-4D97-AF65-F5344CB8AC3E}">
        <p14:creationId xmlns:p14="http://schemas.microsoft.com/office/powerpoint/2010/main" val="243645952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5b.1.7 Pozorování úplného zatmění Slunce </a:t>
            </a:r>
            <a:br>
              <a:rPr lang="cs-CZ" sz="3200" dirty="0">
                <a:solidFill>
                  <a:srgbClr val="002060"/>
                </a:solidFill>
              </a:rPr>
            </a:br>
            <a:r>
              <a:rPr lang="cs-CZ" sz="3200" dirty="0">
                <a:solidFill>
                  <a:srgbClr val="002060"/>
                </a:solidFill>
              </a:rPr>
              <a:t>z jiných planet</a:t>
            </a:r>
          </a:p>
        </p:txBody>
      </p:sp>
      <p:sp>
        <p:nvSpPr>
          <p:cNvPr id="2" name="Obdélník 1">
            <a:extLst>
              <a:ext uri="{FF2B5EF4-FFF2-40B4-BE49-F238E27FC236}">
                <a16:creationId xmlns:a16="http://schemas.microsoft.com/office/drawing/2014/main" id="{8B1EAFEE-4127-4440-9D7C-8079640C9A6B}"/>
              </a:ext>
            </a:extLst>
          </p:cNvPr>
          <p:cNvSpPr/>
          <p:nvPr/>
        </p:nvSpPr>
        <p:spPr>
          <a:xfrm>
            <a:off x="261256" y="2200715"/>
            <a:ext cx="11145298" cy="836576"/>
          </a:xfrm>
          <a:prstGeom prst="rect">
            <a:avLst/>
          </a:prstGeom>
        </p:spPr>
        <p:txBody>
          <a:bodyPr wrap="square">
            <a:spAutoFit/>
          </a:bodyPr>
          <a:lstStyle/>
          <a:p>
            <a:pPr>
              <a:lnSpc>
                <a:spcPct val="107000"/>
              </a:lnSpc>
              <a:spcAft>
                <a:spcPts val="800"/>
              </a:spcAft>
            </a:pPr>
            <a:r>
              <a:rPr lang="cs-CZ"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Merkur</a:t>
            </a: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 Planeta nemá měsíc a je nejblíže ke Slunci. Neexistuje žádné těleso, které by mohlo způsobit úplné zatmění Slunce pozorovatelné z povrchu Merkuru. </a:t>
            </a:r>
            <a:r>
              <a:rPr lang="cs-CZ"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NE</a:t>
            </a: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cs-CZ"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triviální</a:t>
            </a: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cs-CZ"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F1DC18DB-B0D5-4950-B1F4-14F72157FEB9}"/>
              </a:ext>
            </a:extLst>
          </p:cNvPr>
          <p:cNvSpPr/>
          <p:nvPr/>
        </p:nvSpPr>
        <p:spPr>
          <a:xfrm>
            <a:off x="261256" y="3347559"/>
            <a:ext cx="11685322" cy="1631216"/>
          </a:xfrm>
          <a:prstGeom prst="rect">
            <a:avLst/>
          </a:prstGeom>
        </p:spPr>
        <p:txBody>
          <a:bodyPr wrap="square">
            <a:spAutoFit/>
          </a:bodyPr>
          <a:lstStyle/>
          <a:p>
            <a:r>
              <a:rPr lang="cs-CZ"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Venuše</a:t>
            </a: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 Planeta nemá měsíc. Jediné těleso, které se může nacházet mezi Venuší a Sluncem, je Merkur. Při pozorování z Venuše je úhlová velikost Merkuru zcela jistě menší než úhlová velikost Slunce. (Ověření výpočtem – průměr Slunce: 1,4·10</a:t>
            </a:r>
            <a:r>
              <a:rPr lang="cs-CZ"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6</a:t>
            </a: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 km, vzdálenost Slunce: 108·10</a:t>
            </a:r>
            <a:r>
              <a:rPr lang="cs-CZ"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6</a:t>
            </a: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 km, úhlová velikost 0,013 rad; průměr Merkuru: 5·10</a:t>
            </a:r>
            <a:r>
              <a:rPr lang="cs-CZ"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3</a:t>
            </a: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 km, minimální vzdálenost Merkuru: 50·10</a:t>
            </a:r>
            <a:r>
              <a:rPr lang="cs-CZ" baseline="30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6</a:t>
            </a: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 km (rozdíl poloos), úhlová velikost 0,000 1 rad </a:t>
            </a:r>
            <a:r>
              <a:rPr lang="en-GB" dirty="0">
                <a:solidFill>
                  <a:srgbClr val="00206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 Slunce nezakryje.) Neexistuje žádné těleso, které by mohlo způsobit úplné zatmění Slunce pozorovatelné z povrchu Venuše. </a:t>
            </a:r>
            <a:r>
              <a:rPr lang="cs-CZ"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NE</a:t>
            </a: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cs-CZ"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standardní</a:t>
            </a: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cs-CZ" dirty="0">
              <a:solidFill>
                <a:srgbClr val="002060"/>
              </a:solidFill>
            </a:endParaRPr>
          </a:p>
        </p:txBody>
      </p:sp>
    </p:spTree>
    <p:extLst>
      <p:ext uri="{BB962C8B-B14F-4D97-AF65-F5344CB8AC3E}">
        <p14:creationId xmlns:p14="http://schemas.microsoft.com/office/powerpoint/2010/main" val="383973559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5b.1.7 Pozorování úplného zatmění Slunce </a:t>
            </a:r>
            <a:br>
              <a:rPr lang="cs-CZ" sz="3200" dirty="0">
                <a:solidFill>
                  <a:srgbClr val="002060"/>
                </a:solidFill>
              </a:rPr>
            </a:br>
            <a:r>
              <a:rPr lang="cs-CZ" sz="3200" dirty="0">
                <a:solidFill>
                  <a:srgbClr val="002060"/>
                </a:solidFill>
              </a:rPr>
              <a:t>z jiných planet</a:t>
            </a:r>
          </a:p>
        </p:txBody>
      </p:sp>
      <p:sp>
        <p:nvSpPr>
          <p:cNvPr id="2" name="Obdélník 1">
            <a:extLst>
              <a:ext uri="{FF2B5EF4-FFF2-40B4-BE49-F238E27FC236}">
                <a16:creationId xmlns:a16="http://schemas.microsoft.com/office/drawing/2014/main" id="{8B1EAFEE-4127-4440-9D7C-8079640C9A6B}"/>
              </a:ext>
            </a:extLst>
          </p:cNvPr>
          <p:cNvSpPr/>
          <p:nvPr/>
        </p:nvSpPr>
        <p:spPr>
          <a:xfrm>
            <a:off x="261256" y="2075717"/>
            <a:ext cx="11145298" cy="3207481"/>
          </a:xfrm>
          <a:prstGeom prst="rect">
            <a:avLst/>
          </a:prstGeom>
        </p:spPr>
        <p:txBody>
          <a:bodyPr wrap="square">
            <a:spAutoFit/>
          </a:bodyPr>
          <a:lstStyle/>
          <a:p>
            <a:pPr>
              <a:lnSpc>
                <a:spcPct val="107000"/>
              </a:lnSpc>
              <a:spcAft>
                <a:spcPts val="800"/>
              </a:spcAft>
            </a:pPr>
            <a:r>
              <a:rPr lang="cs-CZ" sz="2800" b="1" dirty="0">
                <a:solidFill>
                  <a:srgbClr val="002060"/>
                </a:solidFill>
              </a:rPr>
              <a:t>Mars</a:t>
            </a:r>
            <a:r>
              <a:rPr lang="cs-CZ" dirty="0">
                <a:solidFill>
                  <a:srgbClr val="002060"/>
                </a:solidFill>
              </a:rPr>
              <a:t>: Planeta má dva miniaturní měsíce – </a:t>
            </a:r>
            <a:r>
              <a:rPr lang="cs-CZ" dirty="0" err="1">
                <a:solidFill>
                  <a:srgbClr val="002060"/>
                </a:solidFill>
              </a:rPr>
              <a:t>Phobos</a:t>
            </a:r>
            <a:r>
              <a:rPr lang="cs-CZ" dirty="0">
                <a:solidFill>
                  <a:srgbClr val="002060"/>
                </a:solidFill>
              </a:rPr>
              <a:t> a </a:t>
            </a:r>
            <a:r>
              <a:rPr lang="cs-CZ" dirty="0" err="1">
                <a:solidFill>
                  <a:srgbClr val="002060"/>
                </a:solidFill>
              </a:rPr>
              <a:t>Deimos</a:t>
            </a:r>
            <a:r>
              <a:rPr lang="cs-CZ" dirty="0">
                <a:solidFill>
                  <a:srgbClr val="002060"/>
                </a:solidFill>
              </a:rPr>
              <a:t>, dále je nutno zvážit zákryt Slunce Zemí. Předpoklad je, že ani jedno těleso není dostatečně velké, aby způsobilo na povrchu Marsu úplné zatmění Slunce. Nezakryje-li Slunce Země, není již nutno uvažovat vnitřní planety Venuši a Merkur, neboť jsou menší a dále. (Ověření výpočtem – průměr Slunce: 1,4·10</a:t>
            </a:r>
            <a:r>
              <a:rPr lang="cs-CZ" baseline="30000" dirty="0">
                <a:solidFill>
                  <a:srgbClr val="002060"/>
                </a:solidFill>
              </a:rPr>
              <a:t>6</a:t>
            </a:r>
            <a:r>
              <a:rPr lang="cs-CZ" dirty="0">
                <a:solidFill>
                  <a:srgbClr val="002060"/>
                </a:solidFill>
              </a:rPr>
              <a:t> km, vzdálenost Slunce 228·10</a:t>
            </a:r>
            <a:r>
              <a:rPr lang="cs-CZ" baseline="30000" dirty="0">
                <a:solidFill>
                  <a:srgbClr val="002060"/>
                </a:solidFill>
              </a:rPr>
              <a:t>6</a:t>
            </a:r>
            <a:r>
              <a:rPr lang="cs-CZ" dirty="0">
                <a:solidFill>
                  <a:srgbClr val="002060"/>
                </a:solidFill>
              </a:rPr>
              <a:t> km, úhlová velikost 0,0061 rad; průměr </a:t>
            </a:r>
            <a:r>
              <a:rPr lang="cs-CZ" dirty="0" err="1">
                <a:solidFill>
                  <a:srgbClr val="002060"/>
                </a:solidFill>
              </a:rPr>
              <a:t>Phobos</a:t>
            </a:r>
            <a:r>
              <a:rPr lang="cs-CZ" dirty="0">
                <a:solidFill>
                  <a:srgbClr val="002060"/>
                </a:solidFill>
              </a:rPr>
              <a:t> 10 km, vzdálenost od povrchu Marsu 6 000 km (poloměr oběžné dráhy minus poloměr Marsu), </a:t>
            </a:r>
            <a:br>
              <a:rPr lang="en-GB" dirty="0">
                <a:solidFill>
                  <a:srgbClr val="002060"/>
                </a:solidFill>
              </a:rPr>
            </a:br>
            <a:r>
              <a:rPr lang="cs-CZ" dirty="0">
                <a:solidFill>
                  <a:srgbClr val="002060"/>
                </a:solidFill>
              </a:rPr>
              <a:t>úhlová velikost 0,0017 rad </a:t>
            </a:r>
            <a:r>
              <a:rPr lang="en-GB" dirty="0">
                <a:solidFill>
                  <a:srgbClr val="002060"/>
                </a:solidFill>
                <a:sym typeface="Wingdings" panose="05000000000000000000" pitchFamily="2" charset="2"/>
              </a:rPr>
              <a:t></a:t>
            </a:r>
            <a:r>
              <a:rPr lang="cs-CZ" dirty="0">
                <a:solidFill>
                  <a:srgbClr val="002060"/>
                </a:solidFill>
              </a:rPr>
              <a:t> Slunce nezakryje; </a:t>
            </a:r>
            <a:r>
              <a:rPr lang="cs-CZ" dirty="0" err="1">
                <a:solidFill>
                  <a:srgbClr val="002060"/>
                </a:solidFill>
              </a:rPr>
              <a:t>Deimos</a:t>
            </a:r>
            <a:r>
              <a:rPr lang="cs-CZ" dirty="0">
                <a:solidFill>
                  <a:srgbClr val="002060"/>
                </a:solidFill>
              </a:rPr>
              <a:t> je menší a je dále </a:t>
            </a:r>
            <a:r>
              <a:rPr lang="en-GB" dirty="0">
                <a:solidFill>
                  <a:srgbClr val="002060"/>
                </a:solidFill>
                <a:sym typeface="Wingdings" panose="05000000000000000000" pitchFamily="2" charset="2"/>
              </a:rPr>
              <a:t></a:t>
            </a:r>
            <a:r>
              <a:rPr lang="cs-CZ" dirty="0">
                <a:solidFill>
                  <a:srgbClr val="002060"/>
                </a:solidFill>
              </a:rPr>
              <a:t> také </a:t>
            </a:r>
            <a:br>
              <a:rPr lang="en-GB" dirty="0">
                <a:solidFill>
                  <a:srgbClr val="002060"/>
                </a:solidFill>
              </a:rPr>
            </a:br>
            <a:r>
              <a:rPr lang="cs-CZ" dirty="0">
                <a:solidFill>
                  <a:srgbClr val="002060"/>
                </a:solidFill>
              </a:rPr>
              <a:t>nezakryje; průměr Země 13 000 km, minimální vzdálenost od Marsu 54,5·10</a:t>
            </a:r>
            <a:r>
              <a:rPr lang="cs-CZ" baseline="30000" dirty="0">
                <a:solidFill>
                  <a:srgbClr val="002060"/>
                </a:solidFill>
              </a:rPr>
              <a:t>6</a:t>
            </a:r>
            <a:r>
              <a:rPr lang="cs-CZ" dirty="0">
                <a:solidFill>
                  <a:srgbClr val="002060"/>
                </a:solidFill>
              </a:rPr>
              <a:t> km, </a:t>
            </a:r>
            <a:br>
              <a:rPr lang="en-GB" dirty="0">
                <a:solidFill>
                  <a:srgbClr val="002060"/>
                </a:solidFill>
              </a:rPr>
            </a:br>
            <a:r>
              <a:rPr lang="cs-CZ" dirty="0">
                <a:solidFill>
                  <a:srgbClr val="002060"/>
                </a:solidFill>
              </a:rPr>
              <a:t>úhlová velikost 0,00024 rad </a:t>
            </a:r>
            <a:r>
              <a:rPr lang="en-GB" dirty="0">
                <a:solidFill>
                  <a:srgbClr val="002060"/>
                </a:solidFill>
                <a:sym typeface="Wingdings" panose="05000000000000000000" pitchFamily="2" charset="2"/>
              </a:rPr>
              <a:t></a:t>
            </a:r>
            <a:r>
              <a:rPr lang="cs-CZ" dirty="0">
                <a:solidFill>
                  <a:srgbClr val="002060"/>
                </a:solidFill>
              </a:rPr>
              <a:t> Slunce nezakryje.) Neexistuje žádné těleso, které </a:t>
            </a:r>
            <a:br>
              <a:rPr lang="en-GB" dirty="0">
                <a:solidFill>
                  <a:srgbClr val="002060"/>
                </a:solidFill>
              </a:rPr>
            </a:br>
            <a:r>
              <a:rPr lang="cs-CZ" dirty="0">
                <a:solidFill>
                  <a:srgbClr val="002060"/>
                </a:solidFill>
              </a:rPr>
              <a:t>by mohlo způsobit úplné zatmění Slunce pozorovatelné z povrchu Marsu. </a:t>
            </a:r>
            <a:br>
              <a:rPr lang="en-GB" dirty="0">
                <a:solidFill>
                  <a:srgbClr val="002060"/>
                </a:solidFill>
              </a:rPr>
            </a:br>
            <a:r>
              <a:rPr lang="cs-CZ" b="1" dirty="0">
                <a:solidFill>
                  <a:srgbClr val="002060"/>
                </a:solidFill>
              </a:rPr>
              <a:t>NE</a:t>
            </a:r>
            <a:r>
              <a:rPr lang="cs-CZ" dirty="0">
                <a:solidFill>
                  <a:srgbClr val="002060"/>
                </a:solidFill>
              </a:rPr>
              <a:t> (</a:t>
            </a:r>
            <a:r>
              <a:rPr lang="cs-CZ" u="sng" dirty="0">
                <a:solidFill>
                  <a:srgbClr val="002060"/>
                </a:solidFill>
              </a:rPr>
              <a:t>náročnější</a:t>
            </a:r>
            <a:r>
              <a:rPr lang="cs-CZ" dirty="0">
                <a:solidFill>
                  <a:srgbClr val="002060"/>
                </a:solidFill>
              </a:rPr>
              <a:t>)</a:t>
            </a:r>
            <a:endParaRPr lang="cs-CZ"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Image result for mars solar eclipse">
            <a:extLst>
              <a:ext uri="{FF2B5EF4-FFF2-40B4-BE49-F238E27FC236}">
                <a16:creationId xmlns:a16="http://schemas.microsoft.com/office/drawing/2014/main" id="{557C6576-CE17-4907-8B5A-965268892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9231" y="3504427"/>
            <a:ext cx="3431513" cy="192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52113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5b.1.7 Pozorování úplného zatmění Slunce </a:t>
            </a:r>
            <a:br>
              <a:rPr lang="cs-CZ" sz="3200" dirty="0">
                <a:solidFill>
                  <a:srgbClr val="002060"/>
                </a:solidFill>
              </a:rPr>
            </a:br>
            <a:r>
              <a:rPr lang="cs-CZ" sz="3200" dirty="0">
                <a:solidFill>
                  <a:srgbClr val="002060"/>
                </a:solidFill>
              </a:rPr>
              <a:t>z jiných planet</a:t>
            </a:r>
          </a:p>
        </p:txBody>
      </p:sp>
      <p:sp>
        <p:nvSpPr>
          <p:cNvPr id="2" name="Obdélník 1">
            <a:extLst>
              <a:ext uri="{FF2B5EF4-FFF2-40B4-BE49-F238E27FC236}">
                <a16:creationId xmlns:a16="http://schemas.microsoft.com/office/drawing/2014/main" id="{8B1EAFEE-4127-4440-9D7C-8079640C9A6B}"/>
              </a:ext>
            </a:extLst>
          </p:cNvPr>
          <p:cNvSpPr/>
          <p:nvPr/>
        </p:nvSpPr>
        <p:spPr>
          <a:xfrm>
            <a:off x="261256" y="2316658"/>
            <a:ext cx="6092652" cy="2911118"/>
          </a:xfrm>
          <a:prstGeom prst="rect">
            <a:avLst/>
          </a:prstGeom>
        </p:spPr>
        <p:txBody>
          <a:bodyPr wrap="square">
            <a:spAutoFit/>
          </a:bodyPr>
          <a:lstStyle/>
          <a:p>
            <a:pPr>
              <a:lnSpc>
                <a:spcPct val="107000"/>
              </a:lnSpc>
              <a:spcAft>
                <a:spcPts val="800"/>
              </a:spcAft>
            </a:pPr>
            <a:r>
              <a:rPr lang="cs-CZ" sz="2800" b="1" dirty="0">
                <a:solidFill>
                  <a:srgbClr val="002060"/>
                </a:solidFill>
              </a:rPr>
              <a:t>Jupiter</a:t>
            </a:r>
            <a:r>
              <a:rPr lang="cs-CZ" dirty="0">
                <a:solidFill>
                  <a:srgbClr val="002060"/>
                </a:solidFill>
              </a:rPr>
              <a:t>: Planeta má mnoho velkých měsíců a je daleko od Slunce, které se jeví již hodně malé. Mohou nastávat úplné zákryty Slunce měsíci Jupitera. (Ověření výpočtem pro vnitřní měsíc </a:t>
            </a:r>
            <a:r>
              <a:rPr lang="cs-CZ" dirty="0" err="1">
                <a:solidFill>
                  <a:srgbClr val="002060"/>
                </a:solidFill>
              </a:rPr>
              <a:t>Io</a:t>
            </a:r>
            <a:r>
              <a:rPr lang="cs-CZ" dirty="0">
                <a:solidFill>
                  <a:srgbClr val="002060"/>
                </a:solidFill>
              </a:rPr>
              <a:t> – průměr Slunce: 1,4·10</a:t>
            </a:r>
            <a:r>
              <a:rPr lang="cs-CZ" baseline="30000" dirty="0">
                <a:solidFill>
                  <a:srgbClr val="002060"/>
                </a:solidFill>
              </a:rPr>
              <a:t>6</a:t>
            </a:r>
            <a:r>
              <a:rPr lang="cs-CZ" dirty="0">
                <a:solidFill>
                  <a:srgbClr val="002060"/>
                </a:solidFill>
              </a:rPr>
              <a:t> km, vzdálenost Slunce 779·10</a:t>
            </a:r>
            <a:r>
              <a:rPr lang="cs-CZ" baseline="30000" dirty="0">
                <a:solidFill>
                  <a:srgbClr val="002060"/>
                </a:solidFill>
              </a:rPr>
              <a:t>6</a:t>
            </a:r>
            <a:r>
              <a:rPr lang="cs-CZ" dirty="0">
                <a:solidFill>
                  <a:srgbClr val="002060"/>
                </a:solidFill>
              </a:rPr>
              <a:t> km, úhlová velikost 0,001 8 rad; průměr </a:t>
            </a:r>
            <a:r>
              <a:rPr lang="cs-CZ" dirty="0" err="1">
                <a:solidFill>
                  <a:srgbClr val="002060"/>
                </a:solidFill>
              </a:rPr>
              <a:t>Io</a:t>
            </a:r>
            <a:r>
              <a:rPr lang="cs-CZ" dirty="0">
                <a:solidFill>
                  <a:srgbClr val="002060"/>
                </a:solidFill>
              </a:rPr>
              <a:t> 3 600 km, vzdálenost od povrchu Jupiteru 352 000 km (poloměr oběžné dráhy minus poloměr Jupiteru), úhlová velikost 0,01 rad </a:t>
            </a:r>
            <a:r>
              <a:rPr lang="en-GB" dirty="0">
                <a:solidFill>
                  <a:srgbClr val="002060"/>
                </a:solidFill>
                <a:sym typeface="Wingdings" panose="05000000000000000000" pitchFamily="2" charset="2"/>
              </a:rPr>
              <a:t></a:t>
            </a:r>
            <a:r>
              <a:rPr lang="cs-CZ" dirty="0">
                <a:solidFill>
                  <a:srgbClr val="002060"/>
                </a:solidFill>
              </a:rPr>
              <a:t> Slunce zakryje.) Na povrchu Jupiteru může nastat úplné zatmění Slunce. </a:t>
            </a:r>
            <a:r>
              <a:rPr lang="cs-CZ" b="1" dirty="0">
                <a:solidFill>
                  <a:srgbClr val="002060"/>
                </a:solidFill>
              </a:rPr>
              <a:t>ANO</a:t>
            </a:r>
            <a:r>
              <a:rPr lang="cs-CZ" dirty="0">
                <a:solidFill>
                  <a:srgbClr val="002060"/>
                </a:solidFill>
              </a:rPr>
              <a:t> (</a:t>
            </a:r>
            <a:r>
              <a:rPr lang="cs-CZ" u="sng" dirty="0">
                <a:solidFill>
                  <a:srgbClr val="002060"/>
                </a:solidFill>
              </a:rPr>
              <a:t>standardní</a:t>
            </a:r>
            <a:r>
              <a:rPr lang="cs-CZ" dirty="0">
                <a:solidFill>
                  <a:srgbClr val="002060"/>
                </a:solidFill>
              </a:rPr>
              <a:t>)</a:t>
            </a:r>
            <a:endParaRPr lang="cs-CZ"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ázek 3" descr="Obsah obrázku interiér, vsedě, tmavé, černá&#10;&#10;Popis byl vytvořen automaticky">
            <a:extLst>
              <a:ext uri="{FF2B5EF4-FFF2-40B4-BE49-F238E27FC236}">
                <a16:creationId xmlns:a16="http://schemas.microsoft.com/office/drawing/2014/main" id="{3D0ACE48-E55A-4719-A27B-6B0EAB4C8F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9791" y="1606062"/>
            <a:ext cx="5499053" cy="3849337"/>
          </a:xfrm>
          <a:prstGeom prst="rect">
            <a:avLst/>
          </a:prstGeom>
        </p:spPr>
      </p:pic>
    </p:spTree>
    <p:extLst>
      <p:ext uri="{BB962C8B-B14F-4D97-AF65-F5344CB8AC3E}">
        <p14:creationId xmlns:p14="http://schemas.microsoft.com/office/powerpoint/2010/main" val="39061594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5b.1.7 Pozorování úplného zatmění Slunce </a:t>
            </a:r>
            <a:br>
              <a:rPr lang="cs-CZ" sz="3200" dirty="0">
                <a:solidFill>
                  <a:srgbClr val="002060"/>
                </a:solidFill>
              </a:rPr>
            </a:br>
            <a:r>
              <a:rPr lang="cs-CZ" sz="3200" dirty="0">
                <a:solidFill>
                  <a:srgbClr val="002060"/>
                </a:solidFill>
              </a:rPr>
              <a:t>z jiných planet</a:t>
            </a:r>
          </a:p>
        </p:txBody>
      </p:sp>
      <p:sp>
        <p:nvSpPr>
          <p:cNvPr id="2" name="Obdélník 1">
            <a:extLst>
              <a:ext uri="{FF2B5EF4-FFF2-40B4-BE49-F238E27FC236}">
                <a16:creationId xmlns:a16="http://schemas.microsoft.com/office/drawing/2014/main" id="{8B1EAFEE-4127-4440-9D7C-8079640C9A6B}"/>
              </a:ext>
            </a:extLst>
          </p:cNvPr>
          <p:cNvSpPr/>
          <p:nvPr/>
        </p:nvSpPr>
        <p:spPr>
          <a:xfrm>
            <a:off x="261256" y="2316658"/>
            <a:ext cx="7206344" cy="2614755"/>
          </a:xfrm>
          <a:prstGeom prst="rect">
            <a:avLst/>
          </a:prstGeom>
        </p:spPr>
        <p:txBody>
          <a:bodyPr wrap="square">
            <a:spAutoFit/>
          </a:bodyPr>
          <a:lstStyle/>
          <a:p>
            <a:pPr>
              <a:lnSpc>
                <a:spcPct val="107000"/>
              </a:lnSpc>
              <a:spcAft>
                <a:spcPts val="800"/>
              </a:spcAft>
            </a:pPr>
            <a:r>
              <a:rPr lang="cs-CZ" sz="2800" b="1" dirty="0">
                <a:solidFill>
                  <a:srgbClr val="002060"/>
                </a:solidFill>
              </a:rPr>
              <a:t>Saturn</a:t>
            </a:r>
            <a:r>
              <a:rPr lang="cs-CZ" dirty="0">
                <a:solidFill>
                  <a:srgbClr val="002060"/>
                </a:solidFill>
              </a:rPr>
              <a:t>: Planeta má mnoho velkých měsíců a je daleko od Slunce, které se jeví již hodně malé. Mohou nastávat úplné zákryty Slunce měsíci Saturnu. (Ověření výpočtem pro největší měsíc Titan – průměr Slunce: 1,4·10</a:t>
            </a:r>
            <a:r>
              <a:rPr lang="cs-CZ" baseline="30000" dirty="0">
                <a:solidFill>
                  <a:srgbClr val="002060"/>
                </a:solidFill>
              </a:rPr>
              <a:t>6</a:t>
            </a:r>
            <a:r>
              <a:rPr lang="cs-CZ" dirty="0">
                <a:solidFill>
                  <a:srgbClr val="002060"/>
                </a:solidFill>
              </a:rPr>
              <a:t> km, vzdálenost Slunce 1,43·10</a:t>
            </a:r>
            <a:r>
              <a:rPr lang="cs-CZ" baseline="30000" dirty="0">
                <a:solidFill>
                  <a:srgbClr val="002060"/>
                </a:solidFill>
              </a:rPr>
              <a:t>9</a:t>
            </a:r>
            <a:r>
              <a:rPr lang="cs-CZ" dirty="0">
                <a:solidFill>
                  <a:srgbClr val="002060"/>
                </a:solidFill>
              </a:rPr>
              <a:t> km, úhlová velikost 0,000 98 rad; průměr Titan 5 100 km, vzdálenost od povrchu Saturnu 1,16·10</a:t>
            </a:r>
            <a:r>
              <a:rPr lang="cs-CZ" baseline="30000" dirty="0">
                <a:solidFill>
                  <a:srgbClr val="002060"/>
                </a:solidFill>
              </a:rPr>
              <a:t>6</a:t>
            </a:r>
            <a:r>
              <a:rPr lang="cs-CZ" dirty="0">
                <a:solidFill>
                  <a:srgbClr val="002060"/>
                </a:solidFill>
              </a:rPr>
              <a:t> km (poloměr oběžné dráhy minus poloměr Saturnu), úhlová velikost </a:t>
            </a:r>
            <a:br>
              <a:rPr lang="en-GB" dirty="0">
                <a:solidFill>
                  <a:srgbClr val="002060"/>
                </a:solidFill>
              </a:rPr>
            </a:br>
            <a:r>
              <a:rPr lang="cs-CZ" dirty="0">
                <a:solidFill>
                  <a:srgbClr val="002060"/>
                </a:solidFill>
              </a:rPr>
              <a:t>0,004 4 rad </a:t>
            </a:r>
            <a:r>
              <a:rPr lang="en-GB" dirty="0">
                <a:solidFill>
                  <a:srgbClr val="002060"/>
                </a:solidFill>
                <a:sym typeface="Wingdings" panose="05000000000000000000" pitchFamily="2" charset="2"/>
              </a:rPr>
              <a:t></a:t>
            </a:r>
            <a:r>
              <a:rPr lang="cs-CZ" dirty="0">
                <a:solidFill>
                  <a:srgbClr val="002060"/>
                </a:solidFill>
              </a:rPr>
              <a:t> Slunce zakryje.) Na povrchu Saturnu může nastat úplné zatmění Slunce. </a:t>
            </a:r>
            <a:r>
              <a:rPr lang="cs-CZ" b="1" dirty="0">
                <a:solidFill>
                  <a:srgbClr val="002060"/>
                </a:solidFill>
              </a:rPr>
              <a:t>ANO</a:t>
            </a:r>
            <a:r>
              <a:rPr lang="cs-CZ" dirty="0">
                <a:solidFill>
                  <a:srgbClr val="002060"/>
                </a:solidFill>
              </a:rPr>
              <a:t> (</a:t>
            </a:r>
            <a:r>
              <a:rPr lang="cs-CZ" u="sng" dirty="0">
                <a:solidFill>
                  <a:srgbClr val="002060"/>
                </a:solidFill>
              </a:rPr>
              <a:t>standardní</a:t>
            </a:r>
            <a:r>
              <a:rPr lang="cs-CZ" dirty="0">
                <a:solidFill>
                  <a:srgbClr val="002060"/>
                </a:solidFill>
              </a:rPr>
              <a:t>)</a:t>
            </a:r>
            <a:endParaRPr lang="cs-CZ"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descr="Obsah obrázku vsedě, interiér, černá, tmavé&#10;&#10;Popis byl vytvořen automaticky">
            <a:extLst>
              <a:ext uri="{FF2B5EF4-FFF2-40B4-BE49-F238E27FC236}">
                <a16:creationId xmlns:a16="http://schemas.microsoft.com/office/drawing/2014/main" id="{1CA450E2-917B-450E-9C3D-3DE07FA26B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8922" y="1551895"/>
            <a:ext cx="3857655" cy="3857655"/>
          </a:xfrm>
          <a:prstGeom prst="rect">
            <a:avLst/>
          </a:prstGeom>
        </p:spPr>
      </p:pic>
    </p:spTree>
    <p:extLst>
      <p:ext uri="{BB962C8B-B14F-4D97-AF65-F5344CB8AC3E}">
        <p14:creationId xmlns:p14="http://schemas.microsoft.com/office/powerpoint/2010/main" val="358843570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5b.1.7 Pozorování úplného zatmění Slunce </a:t>
            </a:r>
            <a:br>
              <a:rPr lang="cs-CZ" sz="3200" dirty="0">
                <a:solidFill>
                  <a:srgbClr val="002060"/>
                </a:solidFill>
              </a:rPr>
            </a:br>
            <a:r>
              <a:rPr lang="cs-CZ" sz="3200" dirty="0">
                <a:solidFill>
                  <a:srgbClr val="002060"/>
                </a:solidFill>
              </a:rPr>
              <a:t>z jiných planet</a:t>
            </a:r>
          </a:p>
        </p:txBody>
      </p:sp>
      <p:sp>
        <p:nvSpPr>
          <p:cNvPr id="2" name="Obdélník 1">
            <a:extLst>
              <a:ext uri="{FF2B5EF4-FFF2-40B4-BE49-F238E27FC236}">
                <a16:creationId xmlns:a16="http://schemas.microsoft.com/office/drawing/2014/main" id="{8B1EAFEE-4127-4440-9D7C-8079640C9A6B}"/>
              </a:ext>
            </a:extLst>
          </p:cNvPr>
          <p:cNvSpPr/>
          <p:nvPr/>
        </p:nvSpPr>
        <p:spPr>
          <a:xfrm>
            <a:off x="261255" y="2316658"/>
            <a:ext cx="7851113" cy="2893100"/>
          </a:xfrm>
          <a:prstGeom prst="rect">
            <a:avLst/>
          </a:prstGeom>
        </p:spPr>
        <p:txBody>
          <a:bodyPr wrap="square">
            <a:spAutoFit/>
          </a:bodyPr>
          <a:lstStyle/>
          <a:p>
            <a:r>
              <a:rPr lang="cs-CZ" sz="2800" b="1" dirty="0">
                <a:solidFill>
                  <a:srgbClr val="002060"/>
                </a:solidFill>
              </a:rPr>
              <a:t>Uran</a:t>
            </a:r>
            <a:r>
              <a:rPr lang="cs-CZ" dirty="0">
                <a:solidFill>
                  <a:srgbClr val="002060"/>
                </a:solidFill>
              </a:rPr>
              <a:t>: Je násobně dále od Slunce než Saturn a má velké měsíce v malé vzdálenosti. Úhlová velikost měsíců je větší než úhlová velikost Slunce. (Je možno doplnit výpočtem, viz výše.) Na povrchu Uranu může nastat úplné zatmění Slunce. </a:t>
            </a:r>
            <a:r>
              <a:rPr lang="cs-CZ" b="1" dirty="0">
                <a:solidFill>
                  <a:srgbClr val="002060"/>
                </a:solidFill>
              </a:rPr>
              <a:t>ANO</a:t>
            </a:r>
            <a:r>
              <a:rPr lang="cs-CZ" dirty="0">
                <a:solidFill>
                  <a:srgbClr val="002060"/>
                </a:solidFill>
              </a:rPr>
              <a:t> (</a:t>
            </a:r>
            <a:r>
              <a:rPr lang="cs-CZ" u="sng" dirty="0">
                <a:solidFill>
                  <a:srgbClr val="002060"/>
                </a:solidFill>
              </a:rPr>
              <a:t>triviální z předchozích</a:t>
            </a:r>
            <a:r>
              <a:rPr lang="cs-CZ" dirty="0">
                <a:solidFill>
                  <a:srgbClr val="002060"/>
                </a:solidFill>
              </a:rPr>
              <a:t>)</a:t>
            </a:r>
            <a:endParaRPr lang="en-GB" dirty="0">
              <a:solidFill>
                <a:srgbClr val="002060"/>
              </a:solidFill>
            </a:endParaRPr>
          </a:p>
          <a:p>
            <a:endParaRPr lang="cs-CZ" dirty="0">
              <a:solidFill>
                <a:srgbClr val="002060"/>
              </a:solidFill>
            </a:endParaRPr>
          </a:p>
          <a:p>
            <a:r>
              <a:rPr lang="cs-CZ" sz="2800" b="1" dirty="0">
                <a:solidFill>
                  <a:srgbClr val="002060"/>
                </a:solidFill>
              </a:rPr>
              <a:t>Neptun</a:t>
            </a:r>
            <a:r>
              <a:rPr lang="cs-CZ" dirty="0">
                <a:solidFill>
                  <a:srgbClr val="002060"/>
                </a:solidFill>
              </a:rPr>
              <a:t>: Je ještě dále od Slunce než Uran a má velký měsíc Triton v malé vzdálenosti. Úhlová velikost Tritonu je větší než úhlová velikost Slunce. (Je možno doplnit výpočtem, viz výše.) Na povrchu Tritonu může nastat úplné zatmění Slunce. </a:t>
            </a:r>
            <a:r>
              <a:rPr lang="cs-CZ" b="1" dirty="0">
                <a:solidFill>
                  <a:srgbClr val="002060"/>
                </a:solidFill>
              </a:rPr>
              <a:t>ANO</a:t>
            </a:r>
            <a:r>
              <a:rPr lang="cs-CZ" dirty="0">
                <a:solidFill>
                  <a:srgbClr val="002060"/>
                </a:solidFill>
              </a:rPr>
              <a:t> (</a:t>
            </a:r>
            <a:r>
              <a:rPr lang="cs-CZ" u="sng" dirty="0">
                <a:solidFill>
                  <a:srgbClr val="002060"/>
                </a:solidFill>
              </a:rPr>
              <a:t>triviální z předchozích</a:t>
            </a:r>
            <a:r>
              <a:rPr lang="cs-CZ" dirty="0">
                <a:solidFill>
                  <a:srgbClr val="002060"/>
                </a:solidFill>
              </a:rPr>
              <a:t>)</a:t>
            </a:r>
            <a:endParaRPr lang="cs-CZ"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ázek 3" descr="Obsah obrázku světlo&#10;&#10;Popis byl vytvořen automaticky">
            <a:extLst>
              <a:ext uri="{FF2B5EF4-FFF2-40B4-BE49-F238E27FC236}">
                <a16:creationId xmlns:a16="http://schemas.microsoft.com/office/drawing/2014/main" id="{F72564BC-7AF8-4685-A07E-2BC4C569D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8908" y="1581124"/>
            <a:ext cx="3810000" cy="3810000"/>
          </a:xfrm>
          <a:prstGeom prst="rect">
            <a:avLst/>
          </a:prstGeom>
        </p:spPr>
      </p:pic>
    </p:spTree>
    <p:extLst>
      <p:ext uri="{BB962C8B-B14F-4D97-AF65-F5344CB8AC3E}">
        <p14:creationId xmlns:p14="http://schemas.microsoft.com/office/powerpoint/2010/main" val="411013523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lang="cs-CZ" sz="4400" u="sng" dirty="0">
                <a:solidFill>
                  <a:srgbClr val="02236A"/>
                </a:solidFill>
              </a:rPr>
              <a:t>Praktické cvičení</a:t>
            </a:r>
            <a:r>
              <a:rPr lang="cs-CZ" sz="4400" dirty="0">
                <a:solidFill>
                  <a:srgbClr val="02236A"/>
                </a:solidFill>
              </a:rPr>
              <a:t>: </a:t>
            </a:r>
            <a:r>
              <a:rPr lang="cs-CZ" sz="3200" dirty="0">
                <a:solidFill>
                  <a:srgbClr val="002060"/>
                </a:solidFill>
              </a:rPr>
              <a:t>5b.1.7 Pozorování úplného zatmění Slunce </a:t>
            </a:r>
            <a:br>
              <a:rPr lang="cs-CZ" sz="3200" dirty="0">
                <a:solidFill>
                  <a:srgbClr val="002060"/>
                </a:solidFill>
              </a:rPr>
            </a:br>
            <a:r>
              <a:rPr lang="cs-CZ" sz="3200" dirty="0">
                <a:solidFill>
                  <a:srgbClr val="002060"/>
                </a:solidFill>
              </a:rPr>
              <a:t>z jiných planet</a:t>
            </a:r>
          </a:p>
        </p:txBody>
      </p:sp>
      <p:sp>
        <p:nvSpPr>
          <p:cNvPr id="2" name="Obdélník 1">
            <a:extLst>
              <a:ext uri="{FF2B5EF4-FFF2-40B4-BE49-F238E27FC236}">
                <a16:creationId xmlns:a16="http://schemas.microsoft.com/office/drawing/2014/main" id="{8B1EAFEE-4127-4440-9D7C-8079640C9A6B}"/>
              </a:ext>
            </a:extLst>
          </p:cNvPr>
          <p:cNvSpPr/>
          <p:nvPr/>
        </p:nvSpPr>
        <p:spPr>
          <a:xfrm>
            <a:off x="261256" y="2182837"/>
            <a:ext cx="7851113" cy="369332"/>
          </a:xfrm>
          <a:prstGeom prst="rect">
            <a:avLst/>
          </a:prstGeom>
        </p:spPr>
        <p:txBody>
          <a:bodyPr wrap="square">
            <a:spAutoFit/>
          </a:bodyPr>
          <a:lstStyle/>
          <a:p>
            <a:r>
              <a:rPr lang="en-GB" dirty="0">
                <a:solidFill>
                  <a:srgbClr val="002060"/>
                </a:solidFill>
              </a:rPr>
              <a:t>J</a:t>
            </a:r>
            <a:r>
              <a:rPr lang="cs-CZ" dirty="0">
                <a:solidFill>
                  <a:srgbClr val="002060"/>
                </a:solidFill>
              </a:rPr>
              <a:t>e pozorovatelné úplné zatmění Slunce z povrchu Měsíce</a:t>
            </a:r>
            <a:r>
              <a:rPr lang="en-GB" dirty="0">
                <a:solidFill>
                  <a:srgbClr val="002060"/>
                </a:solidFill>
              </a:rPr>
              <a:t>?</a:t>
            </a:r>
            <a:endParaRPr lang="cs-CZ"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Obrázek 6" descr="Obsah obrázku exteriér, voda, muž, tmavé&#10;&#10;Popis byl vytvořen automaticky">
            <a:extLst>
              <a:ext uri="{FF2B5EF4-FFF2-40B4-BE49-F238E27FC236}">
                <a16:creationId xmlns:a16="http://schemas.microsoft.com/office/drawing/2014/main" id="{AFF8E113-A823-42FE-92EB-9B9E37790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041" y="2552169"/>
            <a:ext cx="4235768" cy="2875616"/>
          </a:xfrm>
          <a:prstGeom prst="rect">
            <a:avLst/>
          </a:prstGeom>
        </p:spPr>
      </p:pic>
      <p:pic>
        <p:nvPicPr>
          <p:cNvPr id="8" name="Obrázek 7">
            <a:extLst>
              <a:ext uri="{FF2B5EF4-FFF2-40B4-BE49-F238E27FC236}">
                <a16:creationId xmlns:a16="http://schemas.microsoft.com/office/drawing/2014/main" id="{2F347889-14BB-420B-9DC4-2B80D3FE77DB}"/>
              </a:ext>
            </a:extLst>
          </p:cNvPr>
          <p:cNvPicPr>
            <a:picLocks noChangeAspect="1"/>
          </p:cNvPicPr>
          <p:nvPr/>
        </p:nvPicPr>
        <p:blipFill rotWithShape="1">
          <a:blip r:embed="rId5"/>
          <a:srcRect r="2143" b="8034"/>
          <a:stretch/>
        </p:blipFill>
        <p:spPr>
          <a:xfrm>
            <a:off x="4751563" y="2552170"/>
            <a:ext cx="5439696" cy="2875616"/>
          </a:xfrm>
          <a:prstGeom prst="rect">
            <a:avLst/>
          </a:prstGeom>
        </p:spPr>
      </p:pic>
      <p:pic>
        <p:nvPicPr>
          <p:cNvPr id="12" name="Obrázek 11" descr="Obsah obrázku postel, bílá, vsedě, černá&#10;&#10;Popis byl vytvořen automaticky">
            <a:extLst>
              <a:ext uri="{FF2B5EF4-FFF2-40B4-BE49-F238E27FC236}">
                <a16:creationId xmlns:a16="http://schemas.microsoft.com/office/drawing/2014/main" id="{C2101CD0-CF87-4F90-9317-ECC718A22E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6440" y="1759133"/>
            <a:ext cx="3134304" cy="2362972"/>
          </a:xfrm>
          <a:prstGeom prst="rect">
            <a:avLst/>
          </a:prstGeom>
        </p:spPr>
      </p:pic>
    </p:spTree>
    <p:extLst>
      <p:ext uri="{BB962C8B-B14F-4D97-AF65-F5344CB8AC3E}">
        <p14:creationId xmlns:p14="http://schemas.microsoft.com/office/powerpoint/2010/main" val="13572417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F4DABE8-AE72-4301-BEC5-EAEBFCB9396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709AA62F-BCAB-4629-B7C4-096F41662BB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8" name="Shape 98"/>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01" name="Shape 101"/>
          <p:cNvSpPr>
            <a:spLocks noGrp="1"/>
          </p:cNvSpPr>
          <p:nvPr>
            <p:ph type="title"/>
          </p:nvPr>
        </p:nvSpPr>
        <p:spPr>
          <a:xfrm>
            <a:off x="7917" y="1072925"/>
            <a:ext cx="12192000" cy="657240"/>
          </a:xfrm>
          <a:prstGeom prst="rect">
            <a:avLst/>
          </a:prstGeom>
        </p:spPr>
        <p:txBody>
          <a:bodyPr lIns="0" tIns="0" rIns="0" bIns="0">
            <a:normAutofit/>
          </a:bodyPr>
          <a:lstStyle>
            <a:lvl1pPr defTabSz="713230">
              <a:defRPr sz="4600">
                <a:solidFill>
                  <a:srgbClr val="142A9D"/>
                </a:solidFill>
              </a:defRPr>
            </a:lvl1pPr>
          </a:lstStyle>
          <a:p>
            <a:pPr>
              <a:defRPr sz="1800" u="none">
                <a:solidFill>
                  <a:srgbClr val="000000"/>
                </a:solidFill>
              </a:defRPr>
            </a:pPr>
            <a:r>
              <a:rPr lang="cs-CZ" sz="4400" u="sng" dirty="0">
                <a:solidFill>
                  <a:srgbClr val="002060"/>
                </a:solidFill>
                <a:latin typeface="Calibri"/>
                <a:cs typeface="Calibri"/>
                <a:sym typeface="Calibri"/>
              </a:rPr>
              <a:t>Jak jsou moduly strukturovány</a:t>
            </a:r>
            <a:endParaRPr sz="4400" u="sng" dirty="0">
              <a:solidFill>
                <a:srgbClr val="002060"/>
              </a:solidFill>
              <a:latin typeface="Calibri"/>
              <a:cs typeface="Calibri"/>
              <a:sym typeface="Calibri"/>
            </a:endParaRPr>
          </a:p>
        </p:txBody>
      </p:sp>
      <p:sp>
        <p:nvSpPr>
          <p:cNvPr id="102" name="Shape 102"/>
          <p:cNvSpPr>
            <a:spLocks noGrp="1"/>
          </p:cNvSpPr>
          <p:nvPr>
            <p:ph type="body" idx="1"/>
          </p:nvPr>
        </p:nvSpPr>
        <p:spPr>
          <a:xfrm>
            <a:off x="92783" y="2036010"/>
            <a:ext cx="11608597" cy="3230635"/>
          </a:xfrm>
          <a:prstGeom prst="rect">
            <a:avLst/>
          </a:prstGeom>
        </p:spPr>
        <p:txBody>
          <a:bodyPr lIns="0" tIns="0" rIns="0" bIns="0">
            <a:noAutofit/>
          </a:bodyPr>
          <a:lstStyle/>
          <a:p>
            <a:pPr lvl="0" algn="just">
              <a:defRPr sz="1800"/>
            </a:pPr>
            <a:r>
              <a:rPr sz="2000" dirty="0"/>
              <a:t>	</a:t>
            </a:r>
            <a:r>
              <a:rPr lang="cs-CZ" sz="2600" dirty="0">
                <a:solidFill>
                  <a:srgbClr val="002060"/>
                </a:solidFill>
              </a:rPr>
              <a:t>Každý modul je rozdělen do několika témat.</a:t>
            </a:r>
            <a:endParaRPr sz="2600" dirty="0">
              <a:solidFill>
                <a:srgbClr val="002060"/>
              </a:solidFill>
            </a:endParaRPr>
          </a:p>
          <a:p>
            <a:pPr lvl="0" algn="just">
              <a:defRPr sz="1800"/>
            </a:pPr>
            <a:r>
              <a:rPr sz="2600" dirty="0">
                <a:solidFill>
                  <a:srgbClr val="002060"/>
                </a:solidFill>
              </a:rPr>
              <a:t>	</a:t>
            </a:r>
            <a:r>
              <a:rPr lang="cs-CZ" sz="2600" dirty="0">
                <a:solidFill>
                  <a:srgbClr val="002060"/>
                </a:solidFill>
              </a:rPr>
              <a:t>Každé téma obsahuje</a:t>
            </a:r>
            <a:r>
              <a:rPr sz="2600" dirty="0">
                <a:solidFill>
                  <a:srgbClr val="002060"/>
                </a:solidFill>
              </a:rPr>
              <a:t>:</a:t>
            </a:r>
          </a:p>
          <a:p>
            <a:pPr marL="1435100" lvl="0" indent="-304800" algn="just">
              <a:buClr>
                <a:srgbClr val="131D84"/>
              </a:buClr>
              <a:buSzPct val="100000"/>
              <a:buFont typeface="Arial"/>
              <a:buChar char="•"/>
              <a:defRPr sz="1800"/>
            </a:pPr>
            <a:r>
              <a:rPr lang="cs-CZ" sz="2000" dirty="0">
                <a:solidFill>
                  <a:srgbClr val="002060"/>
                </a:solidFill>
              </a:rPr>
              <a:t>Stručný úvod a klíčová slova</a:t>
            </a:r>
            <a:r>
              <a:rPr sz="2000" dirty="0">
                <a:solidFill>
                  <a:srgbClr val="002060"/>
                </a:solidFill>
              </a:rPr>
              <a:t>;</a:t>
            </a:r>
          </a:p>
          <a:p>
            <a:pPr marL="1435100" lvl="0" indent="-304800" algn="l">
              <a:buClr>
                <a:srgbClr val="131D84"/>
              </a:buClr>
              <a:buSzPct val="100000"/>
              <a:buFont typeface="Arial"/>
              <a:buChar char="•"/>
              <a:defRPr sz="1800"/>
            </a:pPr>
            <a:r>
              <a:rPr lang="cs-CZ" sz="2000" dirty="0">
                <a:solidFill>
                  <a:srgbClr val="002060"/>
                </a:solidFill>
              </a:rPr>
              <a:t>Teoretická část pro učitele - Poskytuje základní informace potřebné k přípravě lekce na toto téma (v některých případech odkazy na další materiály na internetu).</a:t>
            </a:r>
          </a:p>
          <a:p>
            <a:pPr marL="1435100" lvl="0" indent="-304800" algn="l">
              <a:buClr>
                <a:srgbClr val="131D84"/>
              </a:buClr>
              <a:buSzPct val="100000"/>
              <a:buFont typeface="Arial"/>
              <a:buChar char="•"/>
              <a:defRPr sz="1800"/>
            </a:pPr>
            <a:r>
              <a:rPr lang="cs-CZ" sz="2000" dirty="0">
                <a:solidFill>
                  <a:srgbClr val="002060"/>
                </a:solidFill>
              </a:rPr>
              <a:t>Praktická cvičení pro žáky – (ve většině případů) připravené k použití ve třídě, doplněné odpověďmi.</a:t>
            </a:r>
            <a:endParaRPr sz="2000" dirty="0">
              <a:solidFill>
                <a:srgbClr val="002060"/>
              </a:solidFill>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8934854-248E-461B-8764-B1D131EA1BE8}"/>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5D5B77DD-D63F-412B-8DAD-A01FFFFFA716}"/>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495" name="Shape 495"/>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498" name="Shape 498"/>
          <p:cNvSpPr/>
          <p:nvPr/>
        </p:nvSpPr>
        <p:spPr>
          <a:xfrm>
            <a:off x="0" y="1044405"/>
            <a:ext cx="12192000" cy="67710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Závěry, ověření výsledků</a:t>
            </a:r>
            <a:endParaRPr sz="4400" u="sng" dirty="0">
              <a:solidFill>
                <a:srgbClr val="002060"/>
              </a:solidFill>
            </a:endParaRPr>
          </a:p>
        </p:txBody>
      </p:sp>
      <p:sp>
        <p:nvSpPr>
          <p:cNvPr id="499" name="Shape 499"/>
          <p:cNvSpPr/>
          <p:nvPr/>
        </p:nvSpPr>
        <p:spPr>
          <a:xfrm>
            <a:off x="412530" y="1923452"/>
            <a:ext cx="11685322" cy="34470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lang="cs-CZ" sz="2800" dirty="0">
                <a:solidFill>
                  <a:srgbClr val="002060"/>
                </a:solidFill>
              </a:rPr>
              <a:t>Co bude dál</a:t>
            </a:r>
            <a:r>
              <a:rPr sz="2800" dirty="0">
                <a:solidFill>
                  <a:srgbClr val="002060"/>
                </a:solidFill>
              </a:rPr>
              <a:t> (Feed Forward): </a:t>
            </a:r>
            <a:r>
              <a:rPr lang="cs-CZ" sz="2800" dirty="0">
                <a:solidFill>
                  <a:srgbClr val="002060"/>
                </a:solidFill>
              </a:rPr>
              <a:t>Plánujte další hodinu na základě výkonu žáka</a:t>
            </a:r>
            <a:r>
              <a:rPr sz="2800" dirty="0">
                <a:solidFill>
                  <a:srgbClr val="002060"/>
                </a:solidFill>
              </a:rPr>
              <a:t>:</a:t>
            </a:r>
          </a:p>
          <a:p>
            <a:pPr lvl="0"/>
            <a:endParaRPr sz="2800" dirty="0">
              <a:solidFill>
                <a:srgbClr val="002060"/>
              </a:solidFill>
            </a:endParaRPr>
          </a:p>
          <a:p>
            <a:pPr marL="342900" indent="-342900">
              <a:buSzPct val="100000"/>
              <a:buFont typeface="Arial" panose="020B0604020202020204" pitchFamily="34" charset="0"/>
              <a:buChar char="•"/>
            </a:pPr>
            <a:r>
              <a:rPr lang="cs-CZ" sz="2800" b="1" dirty="0">
                <a:solidFill>
                  <a:srgbClr val="002060"/>
                </a:solidFill>
              </a:rPr>
              <a:t>Obtížnost ve třídě</a:t>
            </a:r>
            <a:r>
              <a:rPr sz="2800" b="1" dirty="0">
                <a:solidFill>
                  <a:srgbClr val="002060"/>
                </a:solidFill>
              </a:rPr>
              <a:t>:</a:t>
            </a:r>
            <a:r>
              <a:rPr sz="2800" dirty="0">
                <a:solidFill>
                  <a:srgbClr val="002060"/>
                </a:solidFill>
              </a:rPr>
              <a:t> </a:t>
            </a:r>
            <a:r>
              <a:rPr lang="cs-CZ" sz="2800" dirty="0">
                <a:solidFill>
                  <a:srgbClr val="002060"/>
                </a:solidFill>
              </a:rPr>
              <a:t>V závislosti na tom, jak dobře žáci porozuměli materiálu </a:t>
            </a:r>
            <a:br>
              <a:rPr lang="cs-CZ" sz="2800" dirty="0">
                <a:solidFill>
                  <a:srgbClr val="002060"/>
                </a:solidFill>
              </a:rPr>
            </a:br>
            <a:r>
              <a:rPr lang="cs-CZ" sz="2800" dirty="0">
                <a:solidFill>
                  <a:srgbClr val="002060"/>
                </a:solidFill>
              </a:rPr>
              <a:t>a zvládli úkoly.</a:t>
            </a:r>
            <a:endParaRPr sz="2800" dirty="0">
              <a:solidFill>
                <a:srgbClr val="002060"/>
              </a:solidFill>
            </a:endParaRPr>
          </a:p>
          <a:p>
            <a:pPr marL="342900" indent="-342900">
              <a:buSzPct val="100000"/>
              <a:buFont typeface="Arial" panose="020B0604020202020204" pitchFamily="34" charset="0"/>
              <a:buChar char="•"/>
            </a:pPr>
            <a:r>
              <a:rPr lang="cs-CZ" sz="2800" b="1" dirty="0">
                <a:solidFill>
                  <a:srgbClr val="002060"/>
                </a:solidFill>
              </a:rPr>
              <a:t>Přístup k materiálu</a:t>
            </a:r>
            <a:r>
              <a:rPr sz="2800" dirty="0">
                <a:solidFill>
                  <a:srgbClr val="002060"/>
                </a:solidFill>
              </a:rPr>
              <a:t>: </a:t>
            </a:r>
            <a:r>
              <a:rPr lang="cs-CZ" sz="2800" dirty="0">
                <a:solidFill>
                  <a:srgbClr val="002060"/>
                </a:solidFill>
              </a:rPr>
              <a:t>Jaký je správný postup, který vám pomůže porozumět materiálu a splnit stanovené úkoly</a:t>
            </a:r>
            <a:r>
              <a:rPr sz="2800" dirty="0">
                <a:solidFill>
                  <a:srgbClr val="002060"/>
                </a:solidFill>
              </a:rPr>
              <a:t>.</a:t>
            </a:r>
          </a:p>
          <a:p>
            <a:pPr marL="342900" indent="-342900">
              <a:buSzPct val="100000"/>
              <a:buFont typeface="Arial" panose="020B0604020202020204" pitchFamily="34" charset="0"/>
              <a:buChar char="•"/>
            </a:pPr>
            <a:r>
              <a:rPr lang="cs-CZ" sz="2800" b="1" dirty="0">
                <a:solidFill>
                  <a:srgbClr val="002060"/>
                </a:solidFill>
              </a:rPr>
              <a:t>Sebehodnocení</a:t>
            </a:r>
            <a:r>
              <a:rPr sz="2800" dirty="0">
                <a:solidFill>
                  <a:srgbClr val="002060"/>
                </a:solidFill>
              </a:rPr>
              <a:t>: </a:t>
            </a:r>
            <a:r>
              <a:rPr lang="cs-CZ" sz="2800" dirty="0">
                <a:solidFill>
                  <a:srgbClr val="002060"/>
                </a:solidFill>
              </a:rPr>
              <a:t>sebekázeň,</a:t>
            </a:r>
            <a:r>
              <a:rPr sz="2800" dirty="0">
                <a:solidFill>
                  <a:srgbClr val="002060"/>
                </a:solidFill>
              </a:rPr>
              <a:t> </a:t>
            </a:r>
            <a:r>
              <a:rPr lang="cs-CZ" sz="2800" dirty="0">
                <a:solidFill>
                  <a:srgbClr val="002060"/>
                </a:solidFill>
              </a:rPr>
              <a:t>vedení a kontrola činností</a:t>
            </a:r>
            <a:r>
              <a:rPr sz="2800" dirty="0">
                <a:solidFill>
                  <a:srgbClr val="002060"/>
                </a:solidFill>
              </a:rPr>
              <a:t>.</a:t>
            </a:r>
          </a:p>
          <a:p>
            <a:pPr marL="342900" indent="-342900">
              <a:buSzPct val="100000"/>
              <a:buFont typeface="Arial" panose="020B0604020202020204" pitchFamily="34" charset="0"/>
              <a:buChar char="•"/>
            </a:pPr>
            <a:r>
              <a:rPr lang="cs-CZ" sz="2800" b="1" dirty="0">
                <a:solidFill>
                  <a:srgbClr val="002060"/>
                </a:solidFill>
              </a:rPr>
              <a:t>Individuální přístup</a:t>
            </a:r>
            <a:r>
              <a:rPr lang="cs-CZ" sz="2800" dirty="0">
                <a:solidFill>
                  <a:srgbClr val="002060"/>
                </a:solidFill>
              </a:rPr>
              <a:t>: Individuální hodnocení a vedení</a:t>
            </a:r>
            <a:r>
              <a:rPr sz="2800" dirty="0">
                <a:solidFill>
                  <a:srgbClr val="002060"/>
                </a:solidFill>
              </a:rPr>
              <a:t>.</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850D3BD7-257A-462D-8479-26DD74A2234C}"/>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D1A32783-570E-4B76-A4B2-FB883A2295C5}"/>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503" name="Shape 503"/>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06" name="Shape 506"/>
          <p:cNvSpPr/>
          <p:nvPr/>
        </p:nvSpPr>
        <p:spPr>
          <a:xfrm>
            <a:off x="261256" y="1054369"/>
            <a:ext cx="11685322" cy="67710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Závěry, ověření výsledků </a:t>
            </a:r>
            <a:r>
              <a:rPr sz="4400" u="sng" dirty="0">
                <a:solidFill>
                  <a:srgbClr val="002060"/>
                </a:solidFill>
              </a:rPr>
              <a:t>2</a:t>
            </a:r>
          </a:p>
        </p:txBody>
      </p:sp>
      <p:sp>
        <p:nvSpPr>
          <p:cNvPr id="507" name="Shape 507"/>
          <p:cNvSpPr/>
          <p:nvPr/>
        </p:nvSpPr>
        <p:spPr>
          <a:xfrm>
            <a:off x="261256" y="1915859"/>
            <a:ext cx="11685322" cy="278537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457200" lvl="0" indent="-457200">
              <a:buFont typeface="Arial" panose="020B0604020202020204" pitchFamily="34" charset="0"/>
              <a:buChar char="•"/>
            </a:pPr>
            <a:r>
              <a:rPr lang="cs-CZ" sz="2800" b="1" dirty="0">
                <a:solidFill>
                  <a:srgbClr val="002060"/>
                </a:solidFill>
              </a:rPr>
              <a:t>Příprava</a:t>
            </a:r>
            <a:r>
              <a:rPr sz="2800" dirty="0">
                <a:solidFill>
                  <a:srgbClr val="002060"/>
                </a:solidFill>
              </a:rPr>
              <a:t>: </a:t>
            </a:r>
            <a:r>
              <a:rPr lang="cs-CZ" sz="2400" dirty="0">
                <a:solidFill>
                  <a:srgbClr val="002060"/>
                </a:solidFill>
              </a:rPr>
              <a:t>Jasné a dobře definované cíle lekce a cvičení. Když budou dobře rozumět konečnému cíli, mohou se žáci snadněji a efektivněji zaměřit na konkrétní úkol / materiál</a:t>
            </a:r>
            <a:r>
              <a:rPr sz="2400" dirty="0">
                <a:solidFill>
                  <a:srgbClr val="002060"/>
                </a:solidFill>
              </a:rPr>
              <a:t>.</a:t>
            </a:r>
            <a:r>
              <a:rPr sz="2800" dirty="0">
                <a:solidFill>
                  <a:srgbClr val="002060"/>
                </a:solidFill>
              </a:rPr>
              <a:t>  </a:t>
            </a:r>
          </a:p>
          <a:p>
            <a:pPr marL="457200" lvl="0" indent="-457200">
              <a:buFont typeface="Arial" panose="020B0604020202020204" pitchFamily="34" charset="0"/>
              <a:buChar char="•"/>
            </a:pPr>
            <a:endParaRPr sz="2800" dirty="0">
              <a:solidFill>
                <a:srgbClr val="002060"/>
              </a:solidFill>
            </a:endParaRPr>
          </a:p>
          <a:p>
            <a:pPr marL="457200" lvl="0" indent="-457200">
              <a:buFont typeface="Arial" panose="020B0604020202020204" pitchFamily="34" charset="0"/>
              <a:buChar char="•"/>
            </a:pPr>
            <a:r>
              <a:rPr lang="cs-CZ" sz="2800" b="1" dirty="0">
                <a:solidFill>
                  <a:srgbClr val="002060"/>
                </a:solidFill>
              </a:rPr>
              <a:t>Ověřování</a:t>
            </a:r>
            <a:r>
              <a:rPr sz="2800" dirty="0">
                <a:solidFill>
                  <a:srgbClr val="002060"/>
                </a:solidFill>
              </a:rPr>
              <a:t>: </a:t>
            </a:r>
            <a:r>
              <a:rPr lang="cs-CZ" sz="2300" dirty="0">
                <a:solidFill>
                  <a:srgbClr val="002060"/>
                </a:solidFill>
              </a:rPr>
              <a:t>Jak jsem to udělal? Individuální hodnocení a zpětná vazba od učitele o práci žáka, která se konkrétně týká dosažení cíle. Poskytněte informace o pokroku žáka (nebo jeho nedostatku) a poskytněte pokyny, které pomohou dosáhnout cíle a dosáhnout očekávané úrovně.</a:t>
            </a:r>
            <a:endParaRPr sz="2800" dirty="0">
              <a:solidFill>
                <a:srgbClr val="002060"/>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AFEDBA9-8232-46EB-B435-372FD91950AE}"/>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661739D2-11F9-42BA-A045-07F1C81794BD}"/>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04" name="Shape 104"/>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08" name="Shape 108"/>
          <p:cNvSpPr/>
          <p:nvPr/>
        </p:nvSpPr>
        <p:spPr>
          <a:xfrm>
            <a:off x="748072" y="2191194"/>
            <a:ext cx="11198505" cy="200054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502057" lvl="0" indent="-502057">
              <a:buClr>
                <a:srgbClr val="002060"/>
              </a:buClr>
              <a:buSzPct val="100000"/>
              <a:buAutoNum type="arabicPeriod"/>
            </a:pPr>
            <a:r>
              <a:rPr lang="cs-CZ" sz="2600" dirty="0">
                <a:solidFill>
                  <a:srgbClr val="002060"/>
                </a:solidFill>
              </a:rPr>
              <a:t>Pozorně si přečtěte teoretickou část pro učitele.</a:t>
            </a:r>
            <a:endParaRPr sz="2600" dirty="0">
              <a:solidFill>
                <a:srgbClr val="002060"/>
              </a:solidFill>
            </a:endParaRPr>
          </a:p>
          <a:p>
            <a:pPr lvl="0"/>
            <a:endParaRPr sz="2600" dirty="0">
              <a:solidFill>
                <a:srgbClr val="002060"/>
              </a:solidFill>
            </a:endParaRPr>
          </a:p>
          <a:p>
            <a:pPr marL="502057" lvl="0" indent="-502057">
              <a:buClr>
                <a:srgbClr val="002060"/>
              </a:buClr>
              <a:buSzPct val="100000"/>
              <a:buAutoNum type="arabicPeriod" startAt="2"/>
            </a:pPr>
            <a:r>
              <a:rPr lang="cs-CZ" sz="2600" dirty="0">
                <a:solidFill>
                  <a:srgbClr val="002060"/>
                </a:solidFill>
              </a:rPr>
              <a:t>Máte-li jakékoli dotazy, vyhledejte další materiál na stránce projektu </a:t>
            </a:r>
            <a:br>
              <a:rPr lang="cs-CZ" sz="2600" dirty="0">
                <a:solidFill>
                  <a:srgbClr val="002060"/>
                </a:solidFill>
              </a:rPr>
            </a:br>
            <a:r>
              <a:rPr lang="cs-CZ" sz="2600" dirty="0">
                <a:solidFill>
                  <a:srgbClr val="002060"/>
                </a:solidFill>
              </a:rPr>
              <a:t>(project-stars.com) nebo na jiných webových stránkách.</a:t>
            </a:r>
            <a:r>
              <a:rPr sz="2600" dirty="0">
                <a:solidFill>
                  <a:srgbClr val="002060"/>
                </a:solidFill>
              </a:rPr>
              <a:t> </a:t>
            </a:r>
          </a:p>
          <a:p>
            <a:pPr lvl="0"/>
            <a:r>
              <a:rPr sz="2600" dirty="0">
                <a:solidFill>
                  <a:srgbClr val="002060"/>
                </a:solidFill>
              </a:rPr>
              <a:t>	</a:t>
            </a:r>
            <a:r>
              <a:rPr lang="cs-CZ" sz="2600" dirty="0">
                <a:solidFill>
                  <a:srgbClr val="F22D25"/>
                </a:solidFill>
              </a:rPr>
              <a:t>Pozor! Ujistěte se, že zdroje jsou spolehlivé!</a:t>
            </a:r>
            <a:endParaRPr sz="2600" dirty="0">
              <a:solidFill>
                <a:srgbClr val="F22D25"/>
              </a:solidFill>
            </a:endParaRPr>
          </a:p>
        </p:txBody>
      </p:sp>
      <p:sp>
        <p:nvSpPr>
          <p:cNvPr id="9" name="Shape 114">
            <a:extLst>
              <a:ext uri="{FF2B5EF4-FFF2-40B4-BE49-F238E27FC236}">
                <a16:creationId xmlns:a16="http://schemas.microsoft.com/office/drawing/2014/main" id="{C62839CD-CF2A-4145-ADA6-6B29B2B191F0}"/>
              </a:ext>
            </a:extLst>
          </p:cNvPr>
          <p:cNvSpPr/>
          <p:nvPr/>
        </p:nvSpPr>
        <p:spPr>
          <a:xfrm>
            <a:off x="-6762" y="1101784"/>
            <a:ext cx="12198761" cy="67710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Jak</a:t>
            </a:r>
            <a:r>
              <a:rPr sz="4400" u="sng" dirty="0">
                <a:solidFill>
                  <a:srgbClr val="002060"/>
                </a:solidFill>
              </a:rPr>
              <a:t> </a:t>
            </a:r>
            <a:r>
              <a:rPr lang="cs-CZ" sz="4400" u="sng" dirty="0">
                <a:solidFill>
                  <a:srgbClr val="002060"/>
                </a:solidFill>
              </a:rPr>
              <a:t>přistupovat k materiálu 1</a:t>
            </a:r>
            <a:endParaRPr sz="4400" u="sng" dirty="0">
              <a:solidFill>
                <a:srgbClr val="002060"/>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57766CD6-1A30-4EC7-9007-558110A5F9D7}"/>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D2AFB0D9-C260-4509-8235-3A828CA36B4C}"/>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10" name="Shape 110"/>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13" name="Shape 113"/>
          <p:cNvSpPr/>
          <p:nvPr/>
        </p:nvSpPr>
        <p:spPr>
          <a:xfrm>
            <a:off x="668185" y="2181619"/>
            <a:ext cx="11198506" cy="2062103"/>
          </a:xfrm>
          <a:prstGeom prst="rect">
            <a:avLst/>
          </a:prstGeom>
          <a:no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buClr>
                <a:srgbClr val="002163"/>
              </a:buClr>
            </a:pPr>
            <a:r>
              <a:rPr lang="cs-CZ" sz="2600" dirty="0">
                <a:solidFill>
                  <a:srgbClr val="002163"/>
                </a:solidFill>
              </a:rPr>
              <a:t>Při přípravě teoretické části:</a:t>
            </a:r>
          </a:p>
          <a:p>
            <a:pPr lvl="0"/>
            <a:r>
              <a:rPr lang="cs-CZ" dirty="0">
                <a:solidFill>
                  <a:srgbClr val="002060"/>
                </a:solidFill>
              </a:rPr>
              <a:t>Zatmění Slunce a zejména zatmění Měsíce jsou úkazy, které je možné relativně snadno pozorovat. Nevýhodou je jejich malá četnost z jednoho místa na Zemi. Zatmění Měsíce může být na konkrétním místě pozorovatelné i několikrát do roka, úplné zatmění Slunce průměrně jedenkrát za 400 let. Při zatmění Slunce se nedoporučuje pozorování přímým pohledem pouhým okem. Na úplné zatmění Slunce na území České republiky si musíme počkat do roku 2135, nicméně částečných zatmění Slunce se dočkáme i v dohledné době. Stačí průběžně sledovat např. stránky </a:t>
            </a:r>
            <a:r>
              <a:rPr lang="cs-CZ" dirty="0">
                <a:solidFill>
                  <a:srgbClr val="002060"/>
                </a:solidFill>
                <a:hlinkClick r:id="rId4">
                  <a:extLst>
                    <a:ext uri="{A12FA001-AC4F-418D-AE19-62706E023703}">
                      <ahyp:hlinkClr xmlns:ahyp="http://schemas.microsoft.com/office/drawing/2018/hyperlinkcolor" val="tx"/>
                    </a:ext>
                  </a:extLst>
                </a:hlinkClick>
              </a:rPr>
              <a:t>www.astro.cz/na-obloze/zatmeni.html</a:t>
            </a:r>
            <a:r>
              <a:rPr lang="cs-CZ" dirty="0">
                <a:solidFill>
                  <a:srgbClr val="002060"/>
                </a:solidFill>
              </a:rPr>
              <a:t>.</a:t>
            </a:r>
          </a:p>
        </p:txBody>
      </p:sp>
      <p:sp>
        <p:nvSpPr>
          <p:cNvPr id="114" name="Shape 114"/>
          <p:cNvSpPr/>
          <p:nvPr/>
        </p:nvSpPr>
        <p:spPr>
          <a:xfrm>
            <a:off x="-6761" y="1101784"/>
            <a:ext cx="12198761" cy="67710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Jak</a:t>
            </a:r>
            <a:r>
              <a:rPr sz="4400" u="sng" dirty="0">
                <a:solidFill>
                  <a:srgbClr val="002060"/>
                </a:solidFill>
              </a:rPr>
              <a:t> </a:t>
            </a:r>
            <a:r>
              <a:rPr lang="cs-CZ" sz="4400" u="sng" dirty="0">
                <a:solidFill>
                  <a:srgbClr val="002060"/>
                </a:solidFill>
              </a:rPr>
              <a:t>přistupovat k materiálu 2</a:t>
            </a:r>
            <a:endParaRPr sz="4400" u="sng" dirty="0">
              <a:solidFill>
                <a:srgbClr val="002060"/>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CEB8788-6861-4F51-902A-57CA98832C78}"/>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0C739F15-AB8A-472A-9547-7741D95343D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16" name="Shape 116"/>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20" name="Shape 120"/>
          <p:cNvSpPr/>
          <p:nvPr/>
        </p:nvSpPr>
        <p:spPr>
          <a:xfrm>
            <a:off x="496747" y="1970566"/>
            <a:ext cx="11198506" cy="27699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457200" lvl="0" indent="-457200">
              <a:buClr>
                <a:srgbClr val="002060"/>
              </a:buClr>
              <a:buSzPct val="100000"/>
              <a:buFont typeface="+mj-lt"/>
              <a:buAutoNum type="arabicPeriod" startAt="3"/>
            </a:pPr>
            <a:r>
              <a:rPr lang="cs-CZ" sz="2200" dirty="0">
                <a:solidFill>
                  <a:srgbClr val="002060"/>
                </a:solidFill>
              </a:rPr>
              <a:t>Přečtěte si pozorně praktická cvičení a jejich odpovědi.</a:t>
            </a:r>
            <a:endParaRPr sz="2200" dirty="0">
              <a:solidFill>
                <a:srgbClr val="002060"/>
              </a:solidFill>
            </a:endParaRPr>
          </a:p>
          <a:p>
            <a:pPr lvl="0"/>
            <a:endParaRPr sz="2400" dirty="0">
              <a:solidFill>
                <a:srgbClr val="002060"/>
              </a:solidFill>
            </a:endParaRPr>
          </a:p>
          <a:p>
            <a:pPr marL="457200" lvl="0" indent="-457200">
              <a:buClr>
                <a:srgbClr val="002060"/>
              </a:buClr>
              <a:buSzPct val="100000"/>
              <a:buFont typeface="+mj-lt"/>
              <a:buAutoNum type="arabicPeriod" startAt="4"/>
            </a:pPr>
            <a:r>
              <a:rPr lang="cs-CZ" sz="2200" dirty="0">
                <a:solidFill>
                  <a:srgbClr val="002060"/>
                </a:solidFill>
              </a:rPr>
              <a:t>Pokud máte nějaké dotazy, podívejte se na další materiály a / nebo stránky projektu </a:t>
            </a:r>
            <a:br>
              <a:rPr lang="cs-CZ" sz="2200" dirty="0">
                <a:solidFill>
                  <a:srgbClr val="002060"/>
                </a:solidFill>
              </a:rPr>
            </a:br>
            <a:r>
              <a:rPr lang="cs-CZ" sz="2200" dirty="0">
                <a:solidFill>
                  <a:srgbClr val="002060"/>
                </a:solidFill>
              </a:rPr>
              <a:t>(project-stars.com) nebo na jiné webové stránky. </a:t>
            </a:r>
            <a:r>
              <a:rPr lang="cs-CZ" sz="2200" dirty="0">
                <a:solidFill>
                  <a:srgbClr val="F22D25"/>
                </a:solidFill>
              </a:rPr>
              <a:t>Pozor! Ujistěte se, že zdroje jsou spolehlivé!</a:t>
            </a:r>
            <a:endParaRPr sz="2200" dirty="0">
              <a:solidFill>
                <a:srgbClr val="F22D25"/>
              </a:solidFill>
            </a:endParaRPr>
          </a:p>
          <a:p>
            <a:pPr lvl="0"/>
            <a:endParaRPr sz="2400" dirty="0">
              <a:solidFill>
                <a:srgbClr val="002163"/>
              </a:solidFill>
            </a:endParaRPr>
          </a:p>
          <a:p>
            <a:pPr marL="457200" lvl="0" indent="-457200">
              <a:buClr>
                <a:srgbClr val="002163"/>
              </a:buClr>
              <a:buSzPct val="100000"/>
              <a:buFont typeface="+mj-lt"/>
              <a:buAutoNum type="arabicPeriod" startAt="5"/>
            </a:pPr>
            <a:r>
              <a:rPr lang="cs-CZ" sz="2200" dirty="0">
                <a:solidFill>
                  <a:srgbClr val="002163"/>
                </a:solidFill>
              </a:rPr>
              <a:t>Na základě teoretické části vyberte pro ilustraci praktická cvičení. Další cvičení můžete hledat </a:t>
            </a:r>
            <a:br>
              <a:rPr lang="cs-CZ" sz="2200" dirty="0">
                <a:solidFill>
                  <a:srgbClr val="002163"/>
                </a:solidFill>
              </a:rPr>
            </a:br>
            <a:r>
              <a:rPr lang="cs-CZ" sz="2200" dirty="0">
                <a:solidFill>
                  <a:srgbClr val="002163"/>
                </a:solidFill>
              </a:rPr>
              <a:t>v doplňkových materiálech a / nebo na stránce projektu (project-stars.com) nebo na jiných webových stránkách.</a:t>
            </a:r>
            <a:r>
              <a:rPr lang="cs-CZ" sz="2200" dirty="0">
                <a:solidFill>
                  <a:srgbClr val="002060"/>
                </a:solidFill>
              </a:rPr>
              <a:t> </a:t>
            </a:r>
            <a:r>
              <a:rPr lang="cs-CZ" sz="2200" dirty="0">
                <a:solidFill>
                  <a:srgbClr val="F22D25"/>
                </a:solidFill>
              </a:rPr>
              <a:t>Pozor! Ujistěte se, že zdroje jsou spolehlivé!</a:t>
            </a:r>
          </a:p>
        </p:txBody>
      </p:sp>
      <p:sp>
        <p:nvSpPr>
          <p:cNvPr id="9" name="Shape 114">
            <a:extLst>
              <a:ext uri="{FF2B5EF4-FFF2-40B4-BE49-F238E27FC236}">
                <a16:creationId xmlns:a16="http://schemas.microsoft.com/office/drawing/2014/main" id="{17C274E4-3DE8-4357-B821-416555839368}"/>
              </a:ext>
            </a:extLst>
          </p:cNvPr>
          <p:cNvSpPr/>
          <p:nvPr/>
        </p:nvSpPr>
        <p:spPr>
          <a:xfrm>
            <a:off x="-6761" y="1101784"/>
            <a:ext cx="12198761" cy="67710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Jak</a:t>
            </a:r>
            <a:r>
              <a:rPr sz="4400" u="sng" dirty="0">
                <a:solidFill>
                  <a:srgbClr val="002060"/>
                </a:solidFill>
              </a:rPr>
              <a:t> </a:t>
            </a:r>
            <a:r>
              <a:rPr lang="cs-CZ" sz="4400" u="sng" dirty="0">
                <a:solidFill>
                  <a:srgbClr val="002060"/>
                </a:solidFill>
              </a:rPr>
              <a:t>přistupovat k materiálu 3</a:t>
            </a:r>
            <a:endParaRPr sz="4400" u="sng" dirty="0">
              <a:solidFill>
                <a:srgbClr val="002060"/>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6761" y="5572490"/>
            <a:ext cx="12198761" cy="13970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26" name="Shape 126"/>
          <p:cNvSpPr/>
          <p:nvPr/>
        </p:nvSpPr>
        <p:spPr>
          <a:xfrm>
            <a:off x="496747" y="1895860"/>
            <a:ext cx="11198506" cy="341632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457200" lvl="0" indent="-457200">
              <a:buClr>
                <a:srgbClr val="002060"/>
              </a:buClr>
              <a:buSzPct val="100000"/>
              <a:buFont typeface="+mj-lt"/>
              <a:buAutoNum type="arabicPeriod" startAt="6"/>
            </a:pPr>
            <a:r>
              <a:rPr lang="cs-CZ" sz="2200" dirty="0">
                <a:solidFill>
                  <a:srgbClr val="002060"/>
                </a:solidFill>
              </a:rPr>
              <a:t>Uvědomte si, že některá cvičení vyžadují další materiály, které jsou ve třídě stěží dostupné. Pro ně je třeba se připravit předem - buď je dodat, nebo upozornit žáky, aby si je připravili předem!</a:t>
            </a:r>
            <a:endParaRPr sz="2200" dirty="0">
              <a:solidFill>
                <a:srgbClr val="002060"/>
              </a:solidFill>
            </a:endParaRPr>
          </a:p>
          <a:p>
            <a:pPr lvl="0"/>
            <a:endParaRPr sz="2200" dirty="0">
              <a:solidFill>
                <a:srgbClr val="002060"/>
              </a:solidFill>
            </a:endParaRPr>
          </a:p>
          <a:p>
            <a:pPr marL="457200" lvl="0" indent="-457200">
              <a:buClr>
                <a:srgbClr val="002060"/>
              </a:buClr>
              <a:buSzPct val="100000"/>
              <a:buFont typeface="+mj-lt"/>
              <a:buAutoNum type="arabicPeriod" startAt="7"/>
            </a:pPr>
            <a:r>
              <a:rPr lang="cs-CZ" sz="2200" dirty="0">
                <a:solidFill>
                  <a:srgbClr val="002060"/>
                </a:solidFill>
              </a:rPr>
              <a:t>Doporučujeme vyzkoušet vybraná cvičení a udělat si vlastní úsudek ohledně složitosti a času potřebného k dokončení cvičení. Pokud se rozhodnete, můžete provádět změny, vynechat některé části, usnadnit si části cvičení, pokud to nenarušuje fyzikální význam úkolů.</a:t>
            </a:r>
            <a:endParaRPr sz="2200" dirty="0">
              <a:solidFill>
                <a:srgbClr val="002060"/>
              </a:solidFill>
            </a:endParaRPr>
          </a:p>
          <a:p>
            <a:pPr lvl="0"/>
            <a:endParaRPr sz="2400" dirty="0">
              <a:solidFill>
                <a:srgbClr val="002163"/>
              </a:solidFill>
            </a:endParaRPr>
          </a:p>
          <a:p>
            <a:pPr marL="457200" lvl="0" indent="-457200">
              <a:buClr>
                <a:srgbClr val="002163"/>
              </a:buClr>
              <a:buSzPct val="100000"/>
              <a:buFont typeface="+mj-lt"/>
              <a:buAutoNum type="arabicPeriod" startAt="8"/>
            </a:pPr>
            <a:r>
              <a:rPr lang="cs-CZ" sz="2200" dirty="0">
                <a:solidFill>
                  <a:srgbClr val="002163"/>
                </a:solidFill>
              </a:rPr>
              <a:t>Podle svého uvážení můžete dát některá cvičení (nebo některá z nich) za domácí úkoly, provést předběžnou přípravu doma nebo naopak nechat dokončit doma.</a:t>
            </a:r>
            <a:endParaRPr sz="2200" dirty="0">
              <a:solidFill>
                <a:srgbClr val="002163"/>
              </a:solidFill>
            </a:endParaRPr>
          </a:p>
        </p:txBody>
      </p:sp>
      <p:sp>
        <p:nvSpPr>
          <p:cNvPr id="7" name="Shape 114">
            <a:extLst>
              <a:ext uri="{FF2B5EF4-FFF2-40B4-BE49-F238E27FC236}">
                <a16:creationId xmlns:a16="http://schemas.microsoft.com/office/drawing/2014/main" id="{4FF6AEB2-B1EB-48CA-89F9-0BEA488A7F26}"/>
              </a:ext>
            </a:extLst>
          </p:cNvPr>
          <p:cNvSpPr/>
          <p:nvPr/>
        </p:nvSpPr>
        <p:spPr>
          <a:xfrm>
            <a:off x="-6761" y="1101784"/>
            <a:ext cx="12198761" cy="67710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Jak</a:t>
            </a:r>
            <a:r>
              <a:rPr sz="4400" u="sng" dirty="0">
                <a:solidFill>
                  <a:srgbClr val="002060"/>
                </a:solidFill>
              </a:rPr>
              <a:t> </a:t>
            </a:r>
            <a:r>
              <a:rPr lang="cs-CZ" sz="4400" u="sng" dirty="0">
                <a:solidFill>
                  <a:srgbClr val="002060"/>
                </a:solidFill>
              </a:rPr>
              <a:t>přistupovat k materiálu 4</a:t>
            </a:r>
            <a:endParaRPr sz="4400" u="sng" dirty="0">
              <a:solidFill>
                <a:srgbClr val="002060"/>
              </a:solidFill>
            </a:endParaRPr>
          </a:p>
        </p:txBody>
      </p:sp>
      <p:pic>
        <p:nvPicPr>
          <p:cNvPr id="8" name="image2.jpg">
            <a:extLst>
              <a:ext uri="{FF2B5EF4-FFF2-40B4-BE49-F238E27FC236}">
                <a16:creationId xmlns:a16="http://schemas.microsoft.com/office/drawing/2014/main" id="{D6DA53BC-1A43-4671-9D80-69E6DB3E3E8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9" name="image1.png">
            <a:extLst>
              <a:ext uri="{FF2B5EF4-FFF2-40B4-BE49-F238E27FC236}">
                <a16:creationId xmlns:a16="http://schemas.microsoft.com/office/drawing/2014/main" id="{D8D5E18E-20A1-4D31-BBD7-E0497C007662}"/>
              </a:ext>
            </a:extLst>
          </p:cNvPr>
          <p:cNvPicPr/>
          <p:nvPr/>
        </p:nvPicPr>
        <p:blipFill rotWithShape="1">
          <a:blip r:embed="rId3"/>
          <a:srcRect t="8893" b="13838"/>
          <a:stretch/>
        </p:blipFill>
        <p:spPr>
          <a:xfrm>
            <a:off x="1254255" y="0"/>
            <a:ext cx="9683489" cy="110178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D8A46CFB-C2C3-482B-8175-3780BFCF28FA}"/>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9B96CC1A-5494-47C6-BD7F-49BB45CFCFC2}"/>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28" name="Shape 128"/>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31" name="Shape 131"/>
          <p:cNvSpPr/>
          <p:nvPr/>
        </p:nvSpPr>
        <p:spPr>
          <a:xfrm>
            <a:off x="-6763" y="1054369"/>
            <a:ext cx="12198761" cy="7694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cs-CZ" sz="4400" u="sng" dirty="0" err="1">
                <a:solidFill>
                  <a:srgbClr val="002060"/>
                </a:solidFill>
              </a:rPr>
              <a:t>Моdul</a:t>
            </a:r>
            <a:r>
              <a:rPr lang="cs-CZ" sz="4400" u="sng" dirty="0">
                <a:solidFill>
                  <a:srgbClr val="002060"/>
                </a:solidFill>
              </a:rPr>
              <a:t> 5b – obsah</a:t>
            </a:r>
          </a:p>
        </p:txBody>
      </p:sp>
      <p:sp>
        <p:nvSpPr>
          <p:cNvPr id="132" name="Shape 132"/>
          <p:cNvSpPr/>
          <p:nvPr/>
        </p:nvSpPr>
        <p:spPr>
          <a:xfrm>
            <a:off x="249956" y="1823810"/>
            <a:ext cx="116853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3600" dirty="0">
                <a:solidFill>
                  <a:srgbClr val="002060"/>
                </a:solidFill>
              </a:rPr>
              <a:t>5b</a:t>
            </a:r>
            <a:r>
              <a:rPr sz="3600" dirty="0">
                <a:solidFill>
                  <a:srgbClr val="002060"/>
                </a:solidFill>
              </a:rPr>
              <a:t>.1 </a:t>
            </a:r>
            <a:r>
              <a:rPr lang="cs-CZ" sz="3600" dirty="0">
                <a:solidFill>
                  <a:srgbClr val="002060"/>
                </a:solidFill>
              </a:rPr>
              <a:t>Zatmění</a:t>
            </a:r>
            <a:endParaRPr sz="3600" dirty="0">
              <a:solidFill>
                <a:srgbClr val="002060"/>
              </a:solidFill>
            </a:endParaRPr>
          </a:p>
          <a:p>
            <a:pPr lvl="1"/>
            <a:r>
              <a:rPr sz="2800" dirty="0">
                <a:solidFill>
                  <a:srgbClr val="002060"/>
                </a:solidFill>
              </a:rPr>
              <a:t>	</a:t>
            </a:r>
            <a:r>
              <a:rPr lang="cs-CZ" sz="2800" dirty="0">
                <a:solidFill>
                  <a:srgbClr val="002060"/>
                </a:solidFill>
              </a:rPr>
              <a:t>Zatmění Měsíce, zatmění Slunce.</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2306</TotalTime>
  <Words>5128</Words>
  <Application>Microsoft Office PowerPoint</Application>
  <PresentationFormat>Širokouhlá</PresentationFormat>
  <Paragraphs>289</Paragraphs>
  <Slides>41</Slides>
  <Notes>2</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41</vt:i4>
      </vt:variant>
    </vt:vector>
  </HeadingPairs>
  <TitlesOfParts>
    <vt:vector size="50" baseType="lpstr">
      <vt:lpstr>Arial</vt:lpstr>
      <vt:lpstr>Avenir Roman</vt:lpstr>
      <vt:lpstr>Calibri</vt:lpstr>
      <vt:lpstr>Calibri Light</vt:lpstr>
      <vt:lpstr>Cambria Math</vt:lpstr>
      <vt:lpstr>Franklin Gothic Book</vt:lpstr>
      <vt:lpstr>Verdana</vt:lpstr>
      <vt:lpstr>Verdana Bold</vt:lpstr>
      <vt:lpstr>Default</vt:lpstr>
      <vt:lpstr>Prezentácia programu PowerPoint</vt:lpstr>
      <vt:lpstr>Prezentácia programu PowerPoint</vt:lpstr>
      <vt:lpstr>Moduly projektu STARS</vt:lpstr>
      <vt:lpstr>Jak jsou moduly strukturovány</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Ota Kéhar</dc:creator>
  <cp:lastModifiedBy>Andrea Vadasova</cp:lastModifiedBy>
  <cp:revision>212</cp:revision>
  <dcterms:modified xsi:type="dcterms:W3CDTF">2020-09-21T08:56:18Z</dcterms:modified>
</cp:coreProperties>
</file>