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384" r:id="rId3"/>
    <p:sldId id="385" r:id="rId4"/>
    <p:sldId id="386" r:id="rId5"/>
    <p:sldId id="387" r:id="rId6"/>
    <p:sldId id="388" r:id="rId7"/>
    <p:sldId id="389" r:id="rId8"/>
    <p:sldId id="264" r:id="rId9"/>
    <p:sldId id="265" r:id="rId10"/>
    <p:sldId id="268" r:id="rId11"/>
    <p:sldId id="334"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90" r:id="rId40"/>
    <p:sldId id="391" r:id="rId41"/>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FBFBF"/>
    <a:srgbClr val="FFFF69"/>
    <a:srgbClr val="E3E3E4"/>
    <a:srgbClr val="FFFFFF"/>
    <a:srgbClr val="92D050"/>
    <a:srgbClr val="00206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2" autoAdjust="0"/>
    <p:restoredTop sz="93829" autoAdjust="0"/>
  </p:normalViewPr>
  <p:slideViewPr>
    <p:cSldViewPr snapToGrid="0">
      <p:cViewPr varScale="1">
        <p:scale>
          <a:sx n="65" d="100"/>
          <a:sy n="65" d="100"/>
        </p:scale>
        <p:origin x="474"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327575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113980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3.xml"/><Relationship Id="rId10" Type="http://schemas.openxmlformats.org/officeDocument/2006/relationships/slide" Target="slide32.xml"/><Relationship Id="rId4" Type="http://schemas.openxmlformats.org/officeDocument/2006/relationships/slide" Target="slide11.xml"/><Relationship Id="rId9" Type="http://schemas.openxmlformats.org/officeDocument/2006/relationships/slide" Target="slide2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lang="en-GB" sz="5400" b="1" dirty="0" smtClean="0">
                <a:solidFill>
                  <a:schemeClr val="accent2">
                    <a:lumMod val="50000"/>
                  </a:schemeClr>
                </a:solidFill>
                <a:latin typeface="Franklin Gothic Book" panose="020B0503020102020204" pitchFamily="34" charset="0"/>
              </a:rPr>
              <a:t>Training programme for teachers </a:t>
            </a:r>
            <a:r>
              <a:rPr lang="en-GB" sz="5400" b="1" dirty="0" smtClean="0">
                <a:solidFill>
                  <a:srgbClr val="843C0B"/>
                </a:solidFill>
                <a:latin typeface="Franklin Gothic Book"/>
                <a:ea typeface="Franklin Gothic Book"/>
                <a:cs typeface="Franklin Gothic Book"/>
                <a:sym typeface="Franklin Gothic Book"/>
              </a:rPr>
              <a:t>(O2)</a:t>
            </a:r>
          </a:p>
          <a:p>
            <a:pPr lvl="0" algn="ctr"/>
            <a:endParaRPr lang="en-GB" sz="1000" dirty="0" smtClean="0"/>
          </a:p>
          <a:p>
            <a:pPr lvl="0" algn="ctr"/>
            <a:r>
              <a:rPr lang="en-GB" sz="4400" b="1" dirty="0" smtClean="0">
                <a:solidFill>
                  <a:srgbClr val="152392"/>
                </a:solidFill>
              </a:rPr>
              <a:t>Module #5b</a:t>
            </a:r>
          </a:p>
          <a:p>
            <a:pPr lvl="0" algn="ctr"/>
            <a:r>
              <a:rPr lang="en-GB" sz="4400" b="1" u="sng" dirty="0" smtClean="0">
                <a:solidFill>
                  <a:srgbClr val="152392"/>
                </a:solidFill>
              </a:rPr>
              <a:t>Solar system</a:t>
            </a:r>
            <a:r>
              <a:rPr lang="en-GB" sz="4400" b="1" dirty="0" smtClean="0">
                <a:solidFill>
                  <a:srgbClr val="152392"/>
                </a:solidFill>
              </a:rPr>
              <a:t/>
            </a:r>
            <a:br>
              <a:rPr lang="en-GB" sz="4400" b="1" dirty="0" smtClean="0">
                <a:solidFill>
                  <a:srgbClr val="152392"/>
                </a:solidFill>
              </a:rPr>
            </a:br>
            <a:r>
              <a:rPr lang="en-GB" sz="4400" b="1" dirty="0" smtClean="0">
                <a:solidFill>
                  <a:srgbClr val="152392"/>
                </a:solidFill>
              </a:rPr>
              <a:t>Solar and lunar eclipses</a:t>
            </a:r>
            <a:endParaRPr lang="en-GB" sz="4400" b="1" dirty="0">
              <a:solidFill>
                <a:srgbClr val="15239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List of Practical activities</a:t>
            </a:r>
            <a:endParaRPr lang="en-GB" sz="4400" u="sng" dirty="0">
              <a:solidFill>
                <a:srgbClr val="002060"/>
              </a:solidFill>
            </a:endParaRPr>
          </a:p>
        </p:txBody>
      </p:sp>
      <p:sp>
        <p:nvSpPr>
          <p:cNvPr id="156" name="Shape 156"/>
          <p:cNvSpPr/>
          <p:nvPr/>
        </p:nvSpPr>
        <p:spPr>
          <a:xfrm>
            <a:off x="261256" y="1941135"/>
            <a:ext cx="11685322" cy="206210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2060"/>
              </a:buClr>
              <a:buSzPct val="100000"/>
            </a:pPr>
            <a:r>
              <a:rPr lang="en-GB" sz="1600" dirty="0" smtClean="0">
                <a:solidFill>
                  <a:srgbClr val="002060"/>
                </a:solidFill>
                <a:hlinkClick r:id="rId4" action="ppaction://hlinksldjump"/>
              </a:rPr>
              <a:t>5b.1.1	</a:t>
            </a:r>
            <a:r>
              <a:rPr lang="en-GB" sz="1600" dirty="0" smtClean="0">
                <a:solidFill>
                  <a:srgbClr val="002060"/>
                </a:solidFill>
                <a:hlinkClick r:id="rId4" action="ppaction://hlinksldjump"/>
              </a:rPr>
              <a:t>Demonstration </a:t>
            </a:r>
            <a:r>
              <a:rPr lang="en-GB" sz="1600" dirty="0" smtClean="0">
                <a:solidFill>
                  <a:srgbClr val="002060"/>
                </a:solidFill>
                <a:hlinkClick r:id="rId4" action="ppaction://hlinksldjump"/>
              </a:rPr>
              <a:t>of Lunar eclipse</a:t>
            </a:r>
            <a:endParaRPr lang="en-GB" sz="1600" dirty="0" smtClean="0">
              <a:solidFill>
                <a:srgbClr val="002060"/>
              </a:solidFill>
            </a:endParaRPr>
          </a:p>
          <a:p>
            <a:pPr lvl="0">
              <a:buClr>
                <a:srgbClr val="002060"/>
              </a:buClr>
              <a:buSzPct val="100000"/>
            </a:pPr>
            <a:r>
              <a:rPr lang="en-GB" sz="1600" dirty="0" smtClean="0">
                <a:solidFill>
                  <a:srgbClr val="002060"/>
                </a:solidFill>
                <a:hlinkClick r:id="rId5" action="ppaction://hlinksldjump"/>
              </a:rPr>
              <a:t>5b.1.2	Lunar eclipse model in the field</a:t>
            </a:r>
            <a:endParaRPr lang="en-GB" sz="1600" dirty="0" smtClean="0">
              <a:solidFill>
                <a:srgbClr val="002060"/>
              </a:solidFill>
            </a:endParaRPr>
          </a:p>
          <a:p>
            <a:pPr lvl="0">
              <a:buClr>
                <a:srgbClr val="002060"/>
              </a:buClr>
              <a:buSzPct val="100000"/>
            </a:pPr>
            <a:r>
              <a:rPr lang="en-GB" sz="1600" dirty="0" smtClean="0">
                <a:solidFill>
                  <a:srgbClr val="002060"/>
                </a:solidFill>
                <a:hlinkClick r:id="rId6" action="ppaction://hlinksldjump"/>
              </a:rPr>
              <a:t>5b.1.3	Types of Lunar eclipses – differences from Solar eclipses</a:t>
            </a:r>
            <a:endParaRPr lang="en-GB" sz="1600" dirty="0" smtClean="0">
              <a:solidFill>
                <a:srgbClr val="002060"/>
              </a:solidFill>
            </a:endParaRPr>
          </a:p>
          <a:p>
            <a:pPr lvl="0">
              <a:buClr>
                <a:srgbClr val="002060"/>
              </a:buClr>
              <a:buSzPct val="100000"/>
            </a:pPr>
            <a:endParaRPr lang="en-GB" sz="1600" dirty="0" smtClean="0">
              <a:solidFill>
                <a:srgbClr val="002060"/>
              </a:solidFill>
            </a:endParaRPr>
          </a:p>
          <a:p>
            <a:pPr lvl="0">
              <a:buClr>
                <a:srgbClr val="002060"/>
              </a:buClr>
              <a:buSzPct val="100000"/>
            </a:pPr>
            <a:r>
              <a:rPr lang="en-GB" sz="1600" dirty="0" smtClean="0">
                <a:solidFill>
                  <a:srgbClr val="002060"/>
                </a:solidFill>
                <a:hlinkClick r:id="rId7" action="ppaction://hlinksldjump"/>
              </a:rPr>
              <a:t>5b.1.4	Demonstration of Solar eclipse</a:t>
            </a:r>
            <a:endParaRPr lang="en-GB" sz="1600" dirty="0" smtClean="0">
              <a:solidFill>
                <a:srgbClr val="002060"/>
              </a:solidFill>
            </a:endParaRPr>
          </a:p>
          <a:p>
            <a:pPr lvl="0">
              <a:buClr>
                <a:srgbClr val="002060"/>
              </a:buClr>
              <a:buSzPct val="100000"/>
            </a:pPr>
            <a:r>
              <a:rPr lang="en-GB" sz="1600" dirty="0" smtClean="0">
                <a:solidFill>
                  <a:srgbClr val="002060"/>
                </a:solidFill>
                <a:hlinkClick r:id="rId8" action="ppaction://hlinksldjump"/>
              </a:rPr>
              <a:t>5b.1.5	Solar eclipse model in the field</a:t>
            </a:r>
            <a:endParaRPr lang="en-GB" sz="1600" dirty="0" smtClean="0">
              <a:solidFill>
                <a:srgbClr val="002060"/>
              </a:solidFill>
            </a:endParaRPr>
          </a:p>
          <a:p>
            <a:pPr lvl="0">
              <a:buClr>
                <a:srgbClr val="002060"/>
              </a:buClr>
              <a:buSzPct val="100000"/>
            </a:pPr>
            <a:r>
              <a:rPr lang="en-GB" sz="1600" dirty="0" smtClean="0">
                <a:solidFill>
                  <a:srgbClr val="002060"/>
                </a:solidFill>
                <a:hlinkClick r:id="rId9" action="ppaction://hlinksldjump"/>
              </a:rPr>
              <a:t>5b.1.6	Apparent size of Sun and Moon in the sky – types of Solar eclipses</a:t>
            </a:r>
            <a:endParaRPr lang="en-GB" sz="1600" dirty="0" smtClean="0">
              <a:solidFill>
                <a:srgbClr val="002060"/>
              </a:solidFill>
            </a:endParaRPr>
          </a:p>
          <a:p>
            <a:pPr lvl="0">
              <a:buClr>
                <a:srgbClr val="002060"/>
              </a:buClr>
              <a:buSzPct val="100000"/>
            </a:pPr>
            <a:r>
              <a:rPr lang="en-GB" sz="1600" dirty="0" smtClean="0">
                <a:solidFill>
                  <a:srgbClr val="002060"/>
                </a:solidFill>
                <a:hlinkClick r:id="rId10" action="ppaction://hlinksldjump"/>
              </a:rPr>
              <a:t>5b.1.7	Observation of Total solar eclipse from other planets</a:t>
            </a:r>
            <a:endParaRPr lang="en-GB" sz="1600" dirty="0">
              <a:solidFill>
                <a:srgbClr val="002060"/>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5b.1.1 Demonstration of Lunar eclipse</a:t>
            </a:r>
            <a:endParaRPr lang="en-GB" sz="3200" dirty="0">
              <a:solidFill>
                <a:srgbClr val="002060"/>
              </a:solidFill>
            </a:endParaRPr>
          </a:p>
        </p:txBody>
      </p:sp>
      <p:sp>
        <p:nvSpPr>
          <p:cNvPr id="174" name="Shape 174"/>
          <p:cNvSpPr/>
          <p:nvPr/>
        </p:nvSpPr>
        <p:spPr>
          <a:xfrm>
            <a:off x="261256" y="2990056"/>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Weaker directional planar light source, 2 balls (volleyball + tennis ball or table tennis ball + gymnastic ball 15 cm)</a:t>
            </a:r>
            <a:endParaRPr lang="en-GB" sz="3600" dirty="0">
              <a:solidFill>
                <a:srgbClr val="002060"/>
              </a:solidFill>
            </a:endParaRPr>
          </a:p>
        </p:txBody>
      </p:sp>
      <p:sp>
        <p:nvSpPr>
          <p:cNvPr id="175" name="Shape 175"/>
          <p:cNvSpPr/>
          <p:nvPr/>
        </p:nvSpPr>
        <p:spPr>
          <a:xfrm>
            <a:off x="261256" y="4033057"/>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will understand the principle of a total and partial lunar eclipse. They remember the relative position of the bodies during a lunar eclipse.</a:t>
            </a:r>
            <a:endParaRPr lang="en-GB" sz="2800" dirty="0">
              <a:solidFill>
                <a:srgbClr val="002060"/>
              </a:solidFill>
            </a:endParaRPr>
          </a:p>
        </p:txBody>
      </p:sp>
      <p:sp>
        <p:nvSpPr>
          <p:cNvPr id="176" name="Shape 176"/>
          <p:cNvSpPr/>
          <p:nvPr/>
        </p:nvSpPr>
        <p:spPr>
          <a:xfrm>
            <a:off x="261256" y="1586173"/>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The biggest issue is to ensure a suitable light source - flat, circular (min. 20 cm), directional, not very strong (approx. 30 W at a distance of 2.5 m). A room with black walls absorbing scattered and reflected light.</a:t>
            </a:r>
            <a:endParaRPr lang="en-GB" sz="2800" dirty="0">
              <a:solidFill>
                <a:srgbClr val="002060"/>
              </a:solidFill>
            </a:endParaRPr>
          </a:p>
        </p:txBody>
      </p:sp>
    </p:spTree>
    <p:extLst>
      <p:ext uri="{BB962C8B-B14F-4D97-AF65-F5344CB8AC3E}">
        <p14:creationId xmlns:p14="http://schemas.microsoft.com/office/powerpoint/2010/main" val="264509417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vnoramenný trojúhelník 26"/>
          <p:cNvSpPr/>
          <p:nvPr/>
        </p:nvSpPr>
        <p:spPr>
          <a:xfrm rot="5400000">
            <a:off x="7611465" y="-128828"/>
            <a:ext cx="2302138" cy="6669214"/>
          </a:xfrm>
          <a:prstGeom prst="triangle">
            <a:avLst/>
          </a:prstGeom>
          <a:solidFill>
            <a:schemeClr val="bg1">
              <a:lumMod val="75000"/>
            </a:schemeClr>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7" name="Přímá spojnice se šipkou 6"/>
          <p:cNvCxnSpPr>
            <a:cxnSpLocks/>
          </p:cNvCxnSpPr>
          <p:nvPr/>
        </p:nvCxnSpPr>
        <p:spPr>
          <a:xfrm>
            <a:off x="3928156" y="3228975"/>
            <a:ext cx="5272994" cy="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1031" name="Obrázek 1030"/>
          <p:cNvPicPr>
            <a:picLocks noChangeAspect="1"/>
          </p:cNvPicPr>
          <p:nvPr/>
        </p:nvPicPr>
        <p:blipFill>
          <a:blip r:embed="rId2">
            <a:clrChange>
              <a:clrFrom>
                <a:srgbClr val="000000"/>
              </a:clrFrom>
              <a:clrTo>
                <a:srgbClr val="000000">
                  <a:alpha val="0"/>
                </a:srgbClr>
              </a:clrTo>
            </a:clrChange>
          </a:blip>
          <a:stretch>
            <a:fillRect/>
          </a:stretch>
        </p:blipFill>
        <p:spPr>
          <a:xfrm>
            <a:off x="3928156" y="1572509"/>
            <a:ext cx="3060667" cy="3310622"/>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p:cNvSpPr/>
          <p:nvPr/>
        </p:nvSpPr>
        <p:spPr>
          <a:xfrm>
            <a:off x="261256" y="1708272"/>
            <a:ext cx="3171061" cy="369332"/>
          </a:xfrm>
          <a:prstGeom prst="rect">
            <a:avLst/>
          </a:prstGeom>
        </p:spPr>
        <p:txBody>
          <a:bodyPr wrap="non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darkened room with black walls</a:t>
            </a:r>
            <a:endParaRPr lang="en-GB" dirty="0"/>
          </a:p>
        </p:txBody>
      </p:sp>
      <p:pic>
        <p:nvPicPr>
          <p:cNvPr id="3" name="Obrázek 2"/>
          <p:cNvPicPr>
            <a:picLocks noChangeAspect="1"/>
          </p:cNvPicPr>
          <p:nvPr/>
        </p:nvPicPr>
        <p:blipFill>
          <a:blip r:embed="rId5"/>
          <a:stretch>
            <a:fillRect/>
          </a:stretch>
        </p:blipFill>
        <p:spPr>
          <a:xfrm flipH="1">
            <a:off x="275042" y="2402379"/>
            <a:ext cx="2091837" cy="2092492"/>
          </a:xfrm>
          <a:prstGeom prst="rect">
            <a:avLst/>
          </a:prstGeom>
        </p:spPr>
      </p:pic>
      <p:sp>
        <p:nvSpPr>
          <p:cNvPr id="12" name="Obdélník 11"/>
          <p:cNvSpPr/>
          <p:nvPr/>
        </p:nvSpPr>
        <p:spPr>
          <a:xfrm>
            <a:off x="742379" y="4424360"/>
            <a:ext cx="845103" cy="369332"/>
          </a:xfrm>
          <a:prstGeom prst="rect">
            <a:avLst/>
          </a:prstGeom>
        </p:spPr>
        <p:txBody>
          <a:bodyPr wrap="none">
            <a:spAutoFit/>
          </a:bodyPr>
          <a:lstStyle/>
          <a:p>
            <a:r>
              <a:rPr lang="cs-CZ" dirty="0">
                <a:latin typeface="Calibri" panose="020F0502020204030204" pitchFamily="34" charset="0"/>
                <a:cs typeface="Times New Roman" panose="02020603050405020304" pitchFamily="18" charset="0"/>
              </a:rPr>
              <a:t>~ 30 W</a:t>
            </a:r>
            <a:endParaRPr lang="cs-CZ" dirty="0"/>
          </a:p>
        </p:txBody>
      </p:sp>
      <p:sp>
        <p:nvSpPr>
          <p:cNvPr id="16" name="Obdélník 15"/>
          <p:cNvSpPr/>
          <p:nvPr/>
        </p:nvSpPr>
        <p:spPr>
          <a:xfrm>
            <a:off x="8815358" y="4703824"/>
            <a:ext cx="1641795" cy="646331"/>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model of Moon</a:t>
            </a:r>
          </a:p>
          <a:p>
            <a:pPr algn="ctr"/>
            <a:r>
              <a:rPr lang="en-GB" dirty="0" smtClean="0">
                <a:latin typeface="Calibri" panose="020F0502020204030204" pitchFamily="34" charset="0"/>
                <a:cs typeface="Times New Roman" panose="02020603050405020304" pitchFamily="18" charset="0"/>
              </a:rPr>
              <a:t>tennis ball</a:t>
            </a:r>
            <a:endParaRPr lang="en-GB" dirty="0"/>
          </a:p>
        </p:txBody>
      </p:sp>
      <p:sp>
        <p:nvSpPr>
          <p:cNvPr id="17" name="Obdélník 16"/>
          <p:cNvSpPr/>
          <p:nvPr/>
        </p:nvSpPr>
        <p:spPr>
          <a:xfrm>
            <a:off x="592876" y="4703824"/>
            <a:ext cx="1428596" cy="646331"/>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model of Sun</a:t>
            </a:r>
          </a:p>
          <a:p>
            <a:pPr algn="ctr"/>
            <a:r>
              <a:rPr lang="en-GB" dirty="0" smtClean="0">
                <a:latin typeface="Calibri" panose="020F0502020204030204" pitchFamily="34" charset="0"/>
                <a:cs typeface="Times New Roman" panose="02020603050405020304" pitchFamily="18" charset="0"/>
              </a:rPr>
              <a:t>reflector</a:t>
            </a:r>
            <a:endParaRPr lang="en-GB" dirty="0"/>
          </a:p>
        </p:txBody>
      </p:sp>
      <p:sp>
        <p:nvSpPr>
          <p:cNvPr id="18" name="Obdélník 17"/>
          <p:cNvSpPr/>
          <p:nvPr/>
        </p:nvSpPr>
        <p:spPr>
          <a:xfrm>
            <a:off x="7884021" y="4346187"/>
            <a:ext cx="3504485" cy="369332"/>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(4times smaller than Earth model)</a:t>
            </a:r>
            <a:endParaRPr lang="en-GB" dirty="0"/>
          </a:p>
        </p:txBody>
      </p:sp>
      <p:pic>
        <p:nvPicPr>
          <p:cNvPr id="1033" name="Obrázek 1032"/>
          <p:cNvPicPr>
            <a:picLocks noChangeAspect="1"/>
          </p:cNvPicPr>
          <p:nvPr/>
        </p:nvPicPr>
        <p:blipFill>
          <a:blip r:embed="rId6">
            <a:clrChange>
              <a:clrFrom>
                <a:srgbClr val="F7F7F7"/>
              </a:clrFrom>
              <a:clrTo>
                <a:srgbClr val="F7F7F7">
                  <a:alpha val="0"/>
                </a:srgbClr>
              </a:clrTo>
            </a:clrChange>
          </a:blip>
          <a:stretch>
            <a:fillRect/>
          </a:stretch>
        </p:blipFill>
        <p:spPr>
          <a:xfrm>
            <a:off x="9329497" y="2879022"/>
            <a:ext cx="664376" cy="697595"/>
          </a:xfrm>
          <a:prstGeom prst="rect">
            <a:avLst/>
          </a:prstGeom>
        </p:spPr>
      </p:pic>
      <p:cxnSp>
        <p:nvCxnSpPr>
          <p:cNvPr id="11" name="Přímá spojnice se šipkou 10"/>
          <p:cNvCxnSpPr/>
          <p:nvPr/>
        </p:nvCxnSpPr>
        <p:spPr>
          <a:xfrm>
            <a:off x="10308892" y="2558705"/>
            <a:ext cx="0" cy="114031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cxnSp>
        <p:nvCxnSpPr>
          <p:cNvPr id="25" name="Přímá spojnice se šipkou 24"/>
          <p:cNvCxnSpPr/>
          <p:nvPr/>
        </p:nvCxnSpPr>
        <p:spPr>
          <a:xfrm>
            <a:off x="10004895" y="2984543"/>
            <a:ext cx="652159" cy="408143"/>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035" name="Lichoběžník 1034"/>
          <p:cNvSpPr/>
          <p:nvPr/>
        </p:nvSpPr>
        <p:spPr>
          <a:xfrm rot="16200000">
            <a:off x="2066967" y="2207659"/>
            <a:ext cx="2106112" cy="2024330"/>
          </a:xfrm>
          <a:prstGeom prst="trapezoid">
            <a:avLst>
              <a:gd name="adj" fmla="val 31587"/>
            </a:avLst>
          </a:prstGeom>
          <a:gradFill flip="none" rotWithShape="1">
            <a:gsLst>
              <a:gs pos="0">
                <a:srgbClr val="FFFF00"/>
              </a:gs>
              <a:gs pos="20000">
                <a:srgbClr val="FFFF69"/>
              </a:gs>
              <a:gs pos="100000">
                <a:schemeClr val="bg1"/>
              </a:gs>
            </a:gsLst>
            <a:lin ang="5400000" scaled="1"/>
            <a:tileRect/>
          </a:gra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Obdélník 14"/>
          <p:cNvSpPr/>
          <p:nvPr/>
        </p:nvSpPr>
        <p:spPr>
          <a:xfrm>
            <a:off x="4650418" y="4703824"/>
            <a:ext cx="1616147" cy="646331"/>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model of Earth</a:t>
            </a:r>
          </a:p>
          <a:p>
            <a:pPr algn="ctr"/>
            <a:r>
              <a:rPr lang="en-GB" dirty="0" smtClean="0">
                <a:latin typeface="Calibri" panose="020F0502020204030204" pitchFamily="34" charset="0"/>
                <a:cs typeface="Times New Roman" panose="02020603050405020304" pitchFamily="18" charset="0"/>
              </a:rPr>
              <a:t>volley</a:t>
            </a:r>
            <a:r>
              <a:rPr lang="en-GB" dirty="0" smtClean="0">
                <a:latin typeface="Calibri" panose="020F0502020204030204" pitchFamily="34" charset="0"/>
                <a:cs typeface="Times New Roman" panose="02020603050405020304" pitchFamily="18" charset="0"/>
              </a:rPr>
              <a:t>ball ball</a:t>
            </a:r>
            <a:endParaRPr lang="en-GB" dirty="0"/>
          </a:p>
        </p:txBody>
      </p:sp>
      <p:cxnSp>
        <p:nvCxnSpPr>
          <p:cNvPr id="20" name="Přímá spojnice se šipkou 19">
            <a:extLst>
              <a:ext uri="{FF2B5EF4-FFF2-40B4-BE49-F238E27FC236}">
                <a16:creationId xmlns:a16="http://schemas.microsoft.com/office/drawing/2014/main" id="{DC6299DE-67B5-4360-973D-B6516BBFA2E0}"/>
              </a:ext>
            </a:extLst>
          </p:cNvPr>
          <p:cNvCxnSpPr>
            <a:cxnSpLocks/>
          </p:cNvCxnSpPr>
          <p:nvPr/>
        </p:nvCxnSpPr>
        <p:spPr>
          <a:xfrm>
            <a:off x="4857172" y="4609026"/>
            <a:ext cx="1202634"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26" name="Obdélník 25">
            <a:extLst>
              <a:ext uri="{FF2B5EF4-FFF2-40B4-BE49-F238E27FC236}">
                <a16:creationId xmlns:a16="http://schemas.microsoft.com/office/drawing/2014/main" id="{051FE9D4-098C-44D7-8290-1987C19074AC}"/>
              </a:ext>
            </a:extLst>
          </p:cNvPr>
          <p:cNvSpPr/>
          <p:nvPr/>
        </p:nvSpPr>
        <p:spPr>
          <a:xfrm>
            <a:off x="8928987" y="1551520"/>
            <a:ext cx="2803974" cy="923330"/>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the movement of the Moon</a:t>
            </a:r>
          </a:p>
          <a:p>
            <a:pPr algn="ctr"/>
            <a:r>
              <a:rPr lang="en-GB" dirty="0" smtClean="0">
                <a:latin typeface="Calibri" panose="020F0502020204030204" pitchFamily="34" charset="0"/>
                <a:cs typeface="Times New Roman" panose="02020603050405020304" pitchFamily="18" charset="0"/>
              </a:rPr>
              <a:t>formation of full and partial</a:t>
            </a:r>
          </a:p>
          <a:p>
            <a:pPr algn="ctr"/>
            <a:r>
              <a:rPr lang="en-GB" dirty="0" smtClean="0">
                <a:latin typeface="Calibri" panose="020F0502020204030204" pitchFamily="34" charset="0"/>
                <a:cs typeface="Times New Roman" panose="02020603050405020304" pitchFamily="18" charset="0"/>
              </a:rPr>
              <a:t>lunar eclipse</a:t>
            </a:r>
            <a:endParaRPr lang="en-GB" dirty="0"/>
          </a:p>
        </p:txBody>
      </p:sp>
      <p:sp>
        <p:nvSpPr>
          <p:cNvPr id="22"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5b.1.1 Demonstration of Lunar eclipse</a:t>
            </a:r>
            <a:endParaRPr lang="en-GB" sz="3200" dirty="0">
              <a:solidFill>
                <a:srgbClr val="002060"/>
              </a:solidFill>
            </a:endParaRPr>
          </a:p>
        </p:txBody>
      </p:sp>
    </p:spTree>
    <p:extLst>
      <p:ext uri="{BB962C8B-B14F-4D97-AF65-F5344CB8AC3E}">
        <p14:creationId xmlns:p14="http://schemas.microsoft.com/office/powerpoint/2010/main" val="3720998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animEffect transition="in" filter="checkerboard(across)">
                                      <p:cBhvr>
                                        <p:cTn id="23" dur="500"/>
                                        <p:tgtEl>
                                          <p:spTgt spid="1033"/>
                                        </p:tgtEl>
                                      </p:cBhvr>
                                    </p:animEffect>
                                  </p:childTnLst>
                                </p:cTn>
                              </p:par>
                            </p:childTnLst>
                          </p:cTn>
                        </p:par>
                        <p:par>
                          <p:cTn id="24" fill="hold">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35"/>
                                        </p:tgtEl>
                                        <p:attrNameLst>
                                          <p:attrName>style.visibility</p:attrName>
                                        </p:attrNameLst>
                                      </p:cBhvr>
                                      <p:to>
                                        <p:strVal val="visible"/>
                                      </p:to>
                                    </p:set>
                                    <p:animEffect transition="in" filter="wipe(left)">
                                      <p:cBhvr>
                                        <p:cTn id="35" dur="500"/>
                                        <p:tgtEl>
                                          <p:spTgt spid="1035"/>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031"/>
                                        </p:tgtEl>
                                        <p:attrNameLst>
                                          <p:attrName>style.visibility</p:attrName>
                                        </p:attrNameLst>
                                      </p:cBhvr>
                                      <p:to>
                                        <p:strVal val="visible"/>
                                      </p:to>
                                    </p:set>
                                    <p:animEffect transition="in" filter="checkerboard(across)">
                                      <p:cBhvr>
                                        <p:cTn id="44" dur="500"/>
                                        <p:tgtEl>
                                          <p:spTgt spid="1031"/>
                                        </p:tgtEl>
                                      </p:cBhvr>
                                    </p:animEffect>
                                  </p:childTnLst>
                                </p:cTn>
                              </p:par>
                            </p:childTnLst>
                          </p:cTn>
                        </p:par>
                        <p:par>
                          <p:cTn id="45" fill="hold">
                            <p:stCondLst>
                              <p:cond delay="500"/>
                            </p:stCondLst>
                            <p:childTnLst>
                              <p:par>
                                <p:cTn id="46" presetID="5" presetClass="entr" presetSubtype="1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5" presetClass="entr" presetSubtype="1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heckerboard(across)">
                                      <p:cBhvr>
                                        <p:cTn id="66" dur="500"/>
                                        <p:tgtEl>
                                          <p:spTgt spid="11"/>
                                        </p:tgtEl>
                                      </p:cBhvr>
                                    </p:animEffect>
                                  </p:childTnLst>
                                </p:cTn>
                              </p:par>
                              <p:par>
                                <p:cTn id="67" presetID="5"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P spid="12" grpId="0"/>
      <p:bldP spid="16" grpId="0"/>
      <p:bldP spid="17" grpId="0"/>
      <p:bldP spid="18" grpId="0"/>
      <p:bldP spid="1035" grpId="0" animBg="1"/>
      <p:bldP spid="1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5b.1.2 </a:t>
            </a:r>
            <a:r>
              <a:rPr lang="en-GB" sz="3200" dirty="0" smtClean="0">
                <a:solidFill>
                  <a:srgbClr val="002060"/>
                </a:solidFill>
              </a:rPr>
              <a:t>Lunar eclipse model in field</a:t>
            </a:r>
            <a:endParaRPr lang="en-GB" sz="3200" dirty="0">
              <a:solidFill>
                <a:srgbClr val="002060"/>
              </a:solidFill>
            </a:endParaRPr>
          </a:p>
        </p:txBody>
      </p:sp>
      <p:sp>
        <p:nvSpPr>
          <p:cNvPr id="174" name="Shape 174"/>
          <p:cNvSpPr/>
          <p:nvPr/>
        </p:nvSpPr>
        <p:spPr>
          <a:xfrm>
            <a:off x="261256" y="3838463"/>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Gymnastic ball 70 cm, balls 6.5 mm and 1.8 mm</a:t>
            </a:r>
            <a:endParaRPr lang="en-GB" sz="3600" dirty="0">
              <a:solidFill>
                <a:srgbClr val="002060"/>
              </a:solidFill>
            </a:endParaRPr>
          </a:p>
        </p:txBody>
      </p:sp>
      <p:sp>
        <p:nvSpPr>
          <p:cNvPr id="175" name="Shape 175"/>
          <p:cNvSpPr/>
          <p:nvPr/>
        </p:nvSpPr>
        <p:spPr>
          <a:xfrm>
            <a:off x="261256" y="4445271"/>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realize the enormous vastness of interplanetary space and can imagine the mutual distance of bodies in relation to their dimensions.</a:t>
            </a:r>
            <a:endParaRPr lang="en-GB" sz="2800" dirty="0">
              <a:solidFill>
                <a:srgbClr val="002060"/>
              </a:solidFill>
            </a:endParaRPr>
          </a:p>
        </p:txBody>
      </p:sp>
      <p:sp>
        <p:nvSpPr>
          <p:cNvPr id="176" name="Shape 176"/>
          <p:cNvSpPr/>
          <p:nvPr/>
        </p:nvSpPr>
        <p:spPr>
          <a:xfrm>
            <a:off x="261256" y="1552392"/>
            <a:ext cx="11685322" cy="23698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Make the preparation in advance in class or as a homework. Beware of converting units to the correct scale. Perform the demonstration on a flat and free surface. Small bodies (Moon and Earth) are held by pupils in their hands. The distance between the Earth and the Sun is just a step away. Pay attention to the correct order of bodies: Sun – Earth – Moon.</a:t>
            </a:r>
            <a:endParaRPr lang="en-GB" sz="2800" dirty="0">
              <a:solidFill>
                <a:srgbClr val="002060"/>
              </a:solidFill>
            </a:endParaRPr>
          </a:p>
        </p:txBody>
      </p:sp>
    </p:spTree>
    <p:extLst>
      <p:ext uri="{BB962C8B-B14F-4D97-AF65-F5344CB8AC3E}">
        <p14:creationId xmlns:p14="http://schemas.microsoft.com/office/powerpoint/2010/main" val="279048765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3" name="Obdélník 2">
            <a:extLst>
              <a:ext uri="{FF2B5EF4-FFF2-40B4-BE49-F238E27FC236}">
                <a16:creationId xmlns:a16="http://schemas.microsoft.com/office/drawing/2014/main" id="{58EDCBA1-9000-49AF-8B1C-7E3590713ABA}"/>
              </a:ext>
            </a:extLst>
          </p:cNvPr>
          <p:cNvSpPr/>
          <p:nvPr/>
        </p:nvSpPr>
        <p:spPr>
          <a:xfrm>
            <a:off x="523462" y="3055607"/>
            <a:ext cx="5035826" cy="1574149"/>
          </a:xfrm>
          <a:prstGeom prst="rect">
            <a:avLst/>
          </a:prstGeom>
        </p:spPr>
        <p:txBody>
          <a:bodyPr wrap="square">
            <a:spAutoFit/>
          </a:bodyPr>
          <a:lstStyle/>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Sun diameter		1,400,000 km</a:t>
            </a:r>
          </a:p>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Earth diameter		13,000 km</a:t>
            </a:r>
          </a:p>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Moon diameter		3,500 km</a:t>
            </a:r>
          </a:p>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distance Earth from Sun	150,000,000 km</a:t>
            </a:r>
          </a:p>
          <a:p>
            <a:pPr marL="179388" defTabSz="896938">
              <a:lnSpc>
                <a:spcPct val="107000"/>
              </a:lnSpc>
              <a:spcAft>
                <a:spcPts val="80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distance Moon from Earth	400,000 km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08D24BC2-9002-4FD1-8C84-692813CA5785}"/>
              </a:ext>
            </a:extLst>
          </p:cNvPr>
          <p:cNvSpPr/>
          <p:nvPr/>
        </p:nvSpPr>
        <p:spPr>
          <a:xfrm>
            <a:off x="5383696" y="3055607"/>
            <a:ext cx="1531828" cy="1561005"/>
          </a:xfrm>
          <a:prstGeom prst="rect">
            <a:avLst/>
          </a:prstGeom>
        </p:spPr>
        <p:txBody>
          <a:bodyPr wrap="square">
            <a:spAutoFit/>
          </a:bodyPr>
          <a:lstStyle/>
          <a:p>
            <a:pPr marL="179388" defTabSz="896938">
              <a:lnSpc>
                <a:spcPct val="107000"/>
              </a:lnSpc>
              <a:spcAft>
                <a:spcPts val="0"/>
              </a:spcAft>
            </a:pPr>
            <a:r>
              <a:rPr lang="cs-CZ" dirty="0" smtClean="0">
                <a:latin typeface="Calibri" panose="020F0502020204030204" pitchFamily="34" charset="0"/>
                <a:ea typeface="Calibri" panose="020F0502020204030204" pitchFamily="34" charset="0"/>
                <a:cs typeface="Times New Roman" panose="02020603050405020304" pitchFamily="18" charset="0"/>
              </a:rPr>
              <a:t>0.7 </a:t>
            </a:r>
            <a:r>
              <a:rPr lang="cs-CZ" dirty="0">
                <a:latin typeface="Calibri" panose="020F0502020204030204" pitchFamily="34" charset="0"/>
                <a:ea typeface="Calibri" panose="020F0502020204030204" pitchFamily="34" charset="0"/>
                <a:cs typeface="Times New Roman" panose="02020603050405020304" pitchFamily="18" charset="0"/>
              </a:rPr>
              <a:t>m</a:t>
            </a:r>
          </a:p>
          <a:p>
            <a:pPr marL="179388" defTabSz="896938">
              <a:lnSpc>
                <a:spcPct val="107000"/>
              </a:lnSpc>
              <a:spcAft>
                <a:spcPts val="0"/>
              </a:spcAft>
            </a:pP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6.5 </a:t>
            </a:r>
            <a:r>
              <a:rPr lang="cs-CZ" sz="1800" dirty="0">
                <a:effectLst/>
                <a:latin typeface="Calibri" panose="020F0502020204030204" pitchFamily="34" charset="0"/>
                <a:ea typeface="Calibri" panose="020F0502020204030204" pitchFamily="34" charset="0"/>
                <a:cs typeface="Times New Roman" panose="02020603050405020304" pitchFamily="18" charset="0"/>
              </a:rPr>
              <a:t>mm</a:t>
            </a:r>
          </a:p>
          <a:p>
            <a:pPr marL="179388" defTabSz="896938">
              <a:lnSpc>
                <a:spcPct val="107000"/>
              </a:lnSpc>
              <a:spcAft>
                <a:spcPts val="0"/>
              </a:spcAft>
            </a:pPr>
            <a:r>
              <a:rPr lang="cs-CZ" dirty="0" smtClean="0">
                <a:latin typeface="Calibri" panose="020F0502020204030204" pitchFamily="34" charset="0"/>
                <a:ea typeface="Calibri" panose="020F0502020204030204" pitchFamily="34" charset="0"/>
                <a:cs typeface="Times New Roman" panose="02020603050405020304" pitchFamily="18" charset="0"/>
              </a:rPr>
              <a:t>1.75 </a:t>
            </a:r>
            <a:r>
              <a:rPr lang="cs-CZ" dirty="0">
                <a:latin typeface="Calibri" panose="020F0502020204030204" pitchFamily="34" charset="0"/>
                <a:ea typeface="Calibri" panose="020F0502020204030204" pitchFamily="34" charset="0"/>
                <a:cs typeface="Times New Roman" panose="02020603050405020304" pitchFamily="18" charset="0"/>
              </a:rPr>
              <a:t>mm</a:t>
            </a: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75 m</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179388" defTabSz="896938">
              <a:lnSpc>
                <a:spcPct val="107000"/>
              </a:lnSpc>
              <a:spcAft>
                <a:spcPts val="0"/>
              </a:spcAft>
            </a:pP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0.2 </a:t>
            </a:r>
            <a:r>
              <a:rPr lang="cs-CZ" sz="1800" dirty="0">
                <a:effectLst/>
                <a:latin typeface="Calibri" panose="020F0502020204030204" pitchFamily="34" charset="0"/>
                <a:ea typeface="Calibri" panose="020F0502020204030204" pitchFamily="34" charset="0"/>
                <a:cs typeface="Times New Roman" panose="02020603050405020304" pitchFamily="18" charset="0"/>
              </a:rPr>
              <a:t>m</a:t>
            </a:r>
          </a:p>
        </p:txBody>
      </p:sp>
      <p:sp>
        <p:nvSpPr>
          <p:cNvPr id="4" name="TextovéPole 3">
            <a:extLst>
              <a:ext uri="{FF2B5EF4-FFF2-40B4-BE49-F238E27FC236}">
                <a16:creationId xmlns:a16="http://schemas.microsoft.com/office/drawing/2014/main" id="{23CACEFE-23EF-4310-9E6E-60CBC44F0ECE}"/>
              </a:ext>
            </a:extLst>
          </p:cNvPr>
          <p:cNvSpPr txBox="1"/>
          <p:nvPr/>
        </p:nvSpPr>
        <p:spPr>
          <a:xfrm>
            <a:off x="4145539" y="2686277"/>
            <a:ext cx="10990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real values</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 name="TextovéPole 13">
            <a:extLst>
              <a:ext uri="{FF2B5EF4-FFF2-40B4-BE49-F238E27FC236}">
                <a16:creationId xmlns:a16="http://schemas.microsoft.com/office/drawing/2014/main" id="{984AB387-F196-461A-AE13-84CC02E71A32}"/>
              </a:ext>
            </a:extLst>
          </p:cNvPr>
          <p:cNvSpPr txBox="1"/>
          <p:nvPr/>
        </p:nvSpPr>
        <p:spPr>
          <a:xfrm>
            <a:off x="5559288" y="2686277"/>
            <a:ext cx="68864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model</a:t>
            </a:r>
          </a:p>
        </p:txBody>
      </p:sp>
      <p:sp>
        <p:nvSpPr>
          <p:cNvPr id="15" name="TextovéPole 14">
            <a:extLst>
              <a:ext uri="{FF2B5EF4-FFF2-40B4-BE49-F238E27FC236}">
                <a16:creationId xmlns:a16="http://schemas.microsoft.com/office/drawing/2014/main" id="{8BF28CBB-CCE9-462D-BC4D-9A6D0127B10C}"/>
              </a:ext>
            </a:extLst>
          </p:cNvPr>
          <p:cNvSpPr txBox="1"/>
          <p:nvPr/>
        </p:nvSpPr>
        <p:spPr>
          <a:xfrm>
            <a:off x="718932" y="1862070"/>
            <a:ext cx="1112419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Convert real values of diameters and distances to the correct scale to make a gymnastic ball with a diameter of 70 cm</a:t>
            </a:r>
          </a:p>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corresponded to the Sun with a diameter of 1.4 million km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5b.1.2 </a:t>
            </a:r>
            <a:r>
              <a:rPr lang="en-GB" sz="3200" dirty="0" smtClean="0">
                <a:solidFill>
                  <a:srgbClr val="002060"/>
                </a:solidFill>
              </a:rPr>
              <a:t>Lunar eclipse model in field</a:t>
            </a:r>
            <a:endParaRPr lang="en-GB" sz="3200" dirty="0">
              <a:solidFill>
                <a:srgbClr val="002060"/>
              </a:solidFill>
            </a:endParaRPr>
          </a:p>
        </p:txBody>
      </p:sp>
    </p:spTree>
    <p:extLst>
      <p:ext uri="{BB962C8B-B14F-4D97-AF65-F5344CB8AC3E}">
        <p14:creationId xmlns:p14="http://schemas.microsoft.com/office/powerpoint/2010/main" val="1404724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 name="Obrázek 1">
            <a:extLst>
              <a:ext uri="{FF2B5EF4-FFF2-40B4-BE49-F238E27FC236}">
                <a16:creationId xmlns:a16="http://schemas.microsoft.com/office/drawing/2014/main" id="{5B595A11-749C-420A-A855-16E967785FF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9277" y="1708272"/>
            <a:ext cx="2661138" cy="2661138"/>
          </a:xfrm>
          <a:prstGeom prst="rect">
            <a:avLst/>
          </a:prstGeom>
        </p:spPr>
      </p:pic>
      <p:sp>
        <p:nvSpPr>
          <p:cNvPr id="11" name="Obdélník 10">
            <a:extLst>
              <a:ext uri="{FF2B5EF4-FFF2-40B4-BE49-F238E27FC236}">
                <a16:creationId xmlns:a16="http://schemas.microsoft.com/office/drawing/2014/main" id="{6BAE248A-5D50-4570-909F-ECCEDB9E2A0D}"/>
              </a:ext>
            </a:extLst>
          </p:cNvPr>
          <p:cNvSpPr/>
          <p:nvPr/>
        </p:nvSpPr>
        <p:spPr>
          <a:xfrm>
            <a:off x="938260" y="4594055"/>
            <a:ext cx="1523174" cy="923330"/>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model of Sun</a:t>
            </a:r>
          </a:p>
          <a:p>
            <a:pPr algn="ctr"/>
            <a:r>
              <a:rPr lang="en-GB" dirty="0" smtClean="0">
                <a:latin typeface="Calibri" panose="020F0502020204030204" pitchFamily="34" charset="0"/>
                <a:cs typeface="Times New Roman" panose="02020603050405020304" pitchFamily="18" charset="0"/>
              </a:rPr>
              <a:t>gymnastic ball</a:t>
            </a:r>
          </a:p>
          <a:p>
            <a:pPr algn="ctr"/>
            <a:r>
              <a:rPr lang="en-GB" dirty="0" smtClean="0">
                <a:latin typeface="Calibri" panose="020F0502020204030204" pitchFamily="34" charset="0"/>
                <a:cs typeface="Times New Roman" panose="02020603050405020304" pitchFamily="18" charset="0"/>
              </a:rPr>
              <a:t>Ø 70 cm</a:t>
            </a:r>
            <a:endParaRPr lang="en-GB" dirty="0"/>
          </a:p>
        </p:txBody>
      </p:sp>
      <p:sp>
        <p:nvSpPr>
          <p:cNvPr id="3" name="Ovál 2">
            <a:extLst>
              <a:ext uri="{FF2B5EF4-FFF2-40B4-BE49-F238E27FC236}">
                <a16:creationId xmlns:a16="http://schemas.microsoft.com/office/drawing/2014/main" id="{E1C4960A-79FA-4F33-B8D8-DB76E5BEE3F4}"/>
              </a:ext>
            </a:extLst>
          </p:cNvPr>
          <p:cNvSpPr/>
          <p:nvPr/>
        </p:nvSpPr>
        <p:spPr>
          <a:xfrm>
            <a:off x="6679096" y="2864906"/>
            <a:ext cx="347869" cy="347869"/>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Obdélník 11">
            <a:extLst>
              <a:ext uri="{FF2B5EF4-FFF2-40B4-BE49-F238E27FC236}">
                <a16:creationId xmlns:a16="http://schemas.microsoft.com/office/drawing/2014/main" id="{822F7204-BAFD-4A01-B037-7F610F6FD261}"/>
              </a:ext>
            </a:extLst>
          </p:cNvPr>
          <p:cNvSpPr/>
          <p:nvPr/>
        </p:nvSpPr>
        <p:spPr>
          <a:xfrm>
            <a:off x="5890270" y="4278171"/>
            <a:ext cx="1925527" cy="1200329"/>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model of Earth</a:t>
            </a:r>
          </a:p>
          <a:p>
            <a:pPr algn="ctr"/>
            <a:r>
              <a:rPr lang="en-GB" dirty="0" smtClean="0">
                <a:latin typeface="Calibri" panose="020F0502020204030204" pitchFamily="34" charset="0"/>
                <a:cs typeface="Times New Roman" panose="02020603050405020304" pitchFamily="18" charset="0"/>
              </a:rPr>
              <a:t>bead, ball bearing,</a:t>
            </a:r>
          </a:p>
          <a:p>
            <a:pPr algn="ctr"/>
            <a:r>
              <a:rPr lang="en-GB" dirty="0" smtClean="0">
                <a:latin typeface="Calibri" panose="020F0502020204030204" pitchFamily="34" charset="0"/>
                <a:cs typeface="Times New Roman" panose="02020603050405020304" pitchFamily="18" charset="0"/>
              </a:rPr>
              <a:t>airsoft ball, etc.</a:t>
            </a:r>
            <a:endParaRPr lang="en-GB" dirty="0" smtClean="0">
              <a:latin typeface="Calibri" panose="020F0502020204030204" pitchFamily="34" charset="0"/>
              <a:cs typeface="Times New Roman" panose="02020603050405020304" pitchFamily="18" charset="0"/>
            </a:endParaRPr>
          </a:p>
          <a:p>
            <a:pPr algn="ctr"/>
            <a:r>
              <a:rPr lang="en-GB" dirty="0" smtClean="0">
                <a:latin typeface="Calibri" panose="020F0502020204030204" pitchFamily="34" charset="0"/>
                <a:cs typeface="Times New Roman" panose="02020603050405020304" pitchFamily="18" charset="0"/>
              </a:rPr>
              <a:t>Ø 6.5 mm</a:t>
            </a:r>
            <a:endParaRPr lang="en-GB" dirty="0"/>
          </a:p>
        </p:txBody>
      </p:sp>
      <p:cxnSp>
        <p:nvCxnSpPr>
          <p:cNvPr id="5" name="Přímá spojnice se šipkou 4">
            <a:extLst>
              <a:ext uri="{FF2B5EF4-FFF2-40B4-BE49-F238E27FC236}">
                <a16:creationId xmlns:a16="http://schemas.microsoft.com/office/drawing/2014/main" id="{8AFBC136-B293-4F90-8D63-096F0D892E7A}"/>
              </a:ext>
            </a:extLst>
          </p:cNvPr>
          <p:cNvCxnSpPr>
            <a:stCxn id="2" idx="3"/>
          </p:cNvCxnSpPr>
          <p:nvPr/>
        </p:nvCxnSpPr>
        <p:spPr>
          <a:xfrm>
            <a:off x="3030415" y="3038841"/>
            <a:ext cx="3549289"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3" name="Obdélník 12">
            <a:extLst>
              <a:ext uri="{FF2B5EF4-FFF2-40B4-BE49-F238E27FC236}">
                <a16:creationId xmlns:a16="http://schemas.microsoft.com/office/drawing/2014/main" id="{01EA5C74-9673-44CA-BEEB-845DD05A652B}"/>
              </a:ext>
            </a:extLst>
          </p:cNvPr>
          <p:cNvSpPr/>
          <p:nvPr/>
        </p:nvSpPr>
        <p:spPr>
          <a:xfrm>
            <a:off x="4526781" y="2650987"/>
            <a:ext cx="655949"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75 m</a:t>
            </a:r>
            <a:endParaRPr lang="cs-CZ" dirty="0"/>
          </a:p>
        </p:txBody>
      </p:sp>
      <p:sp>
        <p:nvSpPr>
          <p:cNvPr id="14" name="Ovál 13">
            <a:extLst>
              <a:ext uri="{FF2B5EF4-FFF2-40B4-BE49-F238E27FC236}">
                <a16:creationId xmlns:a16="http://schemas.microsoft.com/office/drawing/2014/main" id="{D897FA3B-5944-45B9-9FF8-4C0DBB9B94CB}"/>
              </a:ext>
            </a:extLst>
          </p:cNvPr>
          <p:cNvSpPr/>
          <p:nvPr/>
        </p:nvSpPr>
        <p:spPr>
          <a:xfrm>
            <a:off x="8211704" y="2952832"/>
            <a:ext cx="180000" cy="180000"/>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Obdélník 14">
            <a:extLst>
              <a:ext uri="{FF2B5EF4-FFF2-40B4-BE49-F238E27FC236}">
                <a16:creationId xmlns:a16="http://schemas.microsoft.com/office/drawing/2014/main" id="{45FE610F-1BF2-41AA-BC38-4B237748A687}"/>
              </a:ext>
            </a:extLst>
          </p:cNvPr>
          <p:cNvSpPr/>
          <p:nvPr/>
        </p:nvSpPr>
        <p:spPr>
          <a:xfrm>
            <a:off x="8394582" y="4594055"/>
            <a:ext cx="1641796" cy="923330"/>
          </a:xfrm>
          <a:prstGeom prst="rect">
            <a:avLst/>
          </a:prstGeom>
        </p:spPr>
        <p:txBody>
          <a:bodyPr wrap="none">
            <a:spAutoFit/>
          </a:bodyPr>
          <a:lstStyle/>
          <a:p>
            <a:pPr algn="ctr"/>
            <a:r>
              <a:rPr lang="en-GB" dirty="0" smtClean="0">
                <a:latin typeface="Calibri" panose="020F0502020204030204" pitchFamily="34" charset="0"/>
                <a:cs typeface="Times New Roman" panose="02020603050405020304" pitchFamily="18" charset="0"/>
              </a:rPr>
              <a:t>model of Moon</a:t>
            </a:r>
          </a:p>
          <a:p>
            <a:pPr algn="ctr"/>
            <a:r>
              <a:rPr lang="en-GB" dirty="0" smtClean="0">
                <a:latin typeface="Calibri" panose="020F0502020204030204" pitchFamily="34" charset="0"/>
                <a:cs typeface="Times New Roman" panose="02020603050405020304" pitchFamily="18" charset="0"/>
              </a:rPr>
              <a:t>ball, pepper</a:t>
            </a:r>
          </a:p>
          <a:p>
            <a:pPr algn="ctr"/>
            <a:r>
              <a:rPr lang="en-GB" dirty="0" smtClean="0">
                <a:latin typeface="Calibri" panose="020F0502020204030204" pitchFamily="34" charset="0"/>
                <a:cs typeface="Times New Roman" panose="02020603050405020304" pitchFamily="18" charset="0"/>
              </a:rPr>
              <a:t>Ø 1.8 mm</a:t>
            </a:r>
            <a:endParaRPr lang="en-GB" dirty="0"/>
          </a:p>
        </p:txBody>
      </p:sp>
      <p:cxnSp>
        <p:nvCxnSpPr>
          <p:cNvPr id="16" name="Přímá spojnice se šipkou 15">
            <a:extLst>
              <a:ext uri="{FF2B5EF4-FFF2-40B4-BE49-F238E27FC236}">
                <a16:creationId xmlns:a16="http://schemas.microsoft.com/office/drawing/2014/main" id="{DD2BDA54-AF0D-4ADB-82F2-6DD5897F0EBB}"/>
              </a:ext>
            </a:extLst>
          </p:cNvPr>
          <p:cNvCxnSpPr>
            <a:cxnSpLocks/>
          </p:cNvCxnSpPr>
          <p:nvPr/>
        </p:nvCxnSpPr>
        <p:spPr>
          <a:xfrm>
            <a:off x="7074590" y="3034206"/>
            <a:ext cx="1089489" cy="399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8" name="Obdélník 17">
            <a:extLst>
              <a:ext uri="{FF2B5EF4-FFF2-40B4-BE49-F238E27FC236}">
                <a16:creationId xmlns:a16="http://schemas.microsoft.com/office/drawing/2014/main" id="{690BEE00-F74B-4478-848D-FEFCE94E5BAF}"/>
              </a:ext>
            </a:extLst>
          </p:cNvPr>
          <p:cNvSpPr/>
          <p:nvPr/>
        </p:nvSpPr>
        <p:spPr>
          <a:xfrm>
            <a:off x="7238941" y="2650987"/>
            <a:ext cx="75373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20 cm</a:t>
            </a:r>
            <a:endParaRPr lang="cs-CZ" dirty="0"/>
          </a:p>
        </p:txBody>
      </p:sp>
      <p:sp>
        <p:nvSpPr>
          <p:cNvPr id="8" name="TextovéPole 7">
            <a:extLst>
              <a:ext uri="{FF2B5EF4-FFF2-40B4-BE49-F238E27FC236}">
                <a16:creationId xmlns:a16="http://schemas.microsoft.com/office/drawing/2014/main" id="{73CD9154-15A7-4E6E-9D5F-DBA0487B8AA8}"/>
              </a:ext>
            </a:extLst>
          </p:cNvPr>
          <p:cNvSpPr txBox="1"/>
          <p:nvPr/>
        </p:nvSpPr>
        <p:spPr>
          <a:xfrm>
            <a:off x="8995548" y="1630286"/>
            <a:ext cx="2155396"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not to scale here</a:t>
            </a:r>
          </a:p>
          <a:p>
            <a:pPr marL="0" marR="0" indent="0" algn="l"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but pupils realize</a:t>
            </a:r>
          </a:p>
          <a:p>
            <a:pPr marL="0" marR="0" indent="0" algn="l"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in the field on a scale!</a:t>
            </a:r>
            <a:endParaRPr kumimoji="0" lang="en-GB" sz="1800" b="0" i="0" u="none" strike="noStrike" cap="none" spc="0" normalizeH="0" baseline="0" dirty="0">
              <a:ln>
                <a:noFill/>
              </a:ln>
              <a:solidFill>
                <a:srgbClr val="000000"/>
              </a:solidFill>
              <a:effectLst/>
              <a:uFillTx/>
              <a:sym typeface="Calibri"/>
            </a:endParaRPr>
          </a:p>
        </p:txBody>
      </p:sp>
      <p:sp>
        <p:nvSpPr>
          <p:cNvPr id="17" name="Obdélník 16">
            <a:extLst>
              <a:ext uri="{FF2B5EF4-FFF2-40B4-BE49-F238E27FC236}">
                <a16:creationId xmlns:a16="http://schemas.microsoft.com/office/drawing/2014/main" id="{72393739-B343-4AF8-8C79-5BE40076B8A9}"/>
              </a:ext>
            </a:extLst>
          </p:cNvPr>
          <p:cNvSpPr/>
          <p:nvPr/>
        </p:nvSpPr>
        <p:spPr>
          <a:xfrm>
            <a:off x="3125212" y="3079448"/>
            <a:ext cx="3400290" cy="369332"/>
          </a:xfrm>
          <a:prstGeom prst="rect">
            <a:avLst/>
          </a:prstGeom>
        </p:spPr>
        <p:txBody>
          <a:bodyPr wrap="non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determine approximately by steps</a:t>
            </a:r>
            <a:endParaRPr lang="en-GB" dirty="0"/>
          </a:p>
        </p:txBody>
      </p:sp>
      <p:sp>
        <p:nvSpPr>
          <p:cNvPr id="21" name="Obdélník 20">
            <a:extLst>
              <a:ext uri="{FF2B5EF4-FFF2-40B4-BE49-F238E27FC236}">
                <a16:creationId xmlns:a16="http://schemas.microsoft.com/office/drawing/2014/main" id="{25B69910-066B-4330-B72F-1B25356D1524}"/>
              </a:ext>
            </a:extLst>
          </p:cNvPr>
          <p:cNvSpPr/>
          <p:nvPr/>
        </p:nvSpPr>
        <p:spPr>
          <a:xfrm>
            <a:off x="7158790" y="3079448"/>
            <a:ext cx="914033" cy="369332"/>
          </a:xfrm>
          <a:prstGeom prst="rect">
            <a:avLst/>
          </a:prstGeom>
        </p:spPr>
        <p:txBody>
          <a:bodyPr wrap="non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by ruler</a:t>
            </a:r>
            <a:endParaRPr lang="en-GB" dirty="0"/>
          </a:p>
        </p:txBody>
      </p:sp>
      <p:cxnSp>
        <p:nvCxnSpPr>
          <p:cNvPr id="23" name="Přímá spojnice se šipkou 22">
            <a:extLst>
              <a:ext uri="{FF2B5EF4-FFF2-40B4-BE49-F238E27FC236}">
                <a16:creationId xmlns:a16="http://schemas.microsoft.com/office/drawing/2014/main" id="{FB494DF1-2287-48DF-8D1C-F43C87EE3A2C}"/>
              </a:ext>
            </a:extLst>
          </p:cNvPr>
          <p:cNvCxnSpPr>
            <a:stCxn id="15" idx="0"/>
          </p:cNvCxnSpPr>
          <p:nvPr/>
        </p:nvCxnSpPr>
        <p:spPr>
          <a:xfrm flipH="1" flipV="1">
            <a:off x="8340556" y="3169777"/>
            <a:ext cx="874924" cy="1424278"/>
          </a:xfrm>
          <a:prstGeom prst="straightConnector1">
            <a:avLst/>
          </a:prstGeom>
          <a:noFill/>
          <a:ln w="12700" cap="flat">
            <a:solidFill>
              <a:schemeClr val="bg1">
                <a:lumMod val="75000"/>
              </a:schemeClr>
            </a:solidFill>
            <a:prstDash val="solid"/>
            <a:miter lim="800000"/>
            <a:tailEnd type="triangle"/>
          </a:ln>
          <a:effectLst/>
        </p:spPr>
        <p:style>
          <a:lnRef idx="0">
            <a:scrgbClr r="0" g="0" b="0"/>
          </a:lnRef>
          <a:fillRef idx="0">
            <a:scrgbClr r="0" g="0" b="0"/>
          </a:fillRef>
          <a:effectRef idx="0">
            <a:scrgbClr r="0" g="0" b="0"/>
          </a:effectRef>
          <a:fontRef idx="none"/>
        </p:style>
      </p:cxnSp>
      <p:sp>
        <p:nvSpPr>
          <p:cNvPr id="20"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5b.1.2 </a:t>
            </a:r>
            <a:r>
              <a:rPr lang="en-GB" sz="3200" dirty="0" smtClean="0">
                <a:solidFill>
                  <a:srgbClr val="002060"/>
                </a:solidFill>
              </a:rPr>
              <a:t>Lunar eclipse model in field</a:t>
            </a:r>
            <a:endParaRPr lang="en-GB" sz="3200" dirty="0">
              <a:solidFill>
                <a:srgbClr val="002060"/>
              </a:solidFill>
            </a:endParaRPr>
          </a:p>
        </p:txBody>
      </p:sp>
    </p:spTree>
    <p:extLst>
      <p:ext uri="{BB962C8B-B14F-4D97-AF65-F5344CB8AC3E}">
        <p14:creationId xmlns:p14="http://schemas.microsoft.com/office/powerpoint/2010/main" val="33800613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heckerboard(across)">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p:bldP spid="13" grpId="0"/>
      <p:bldP spid="14" grpId="0" animBg="1"/>
      <p:bldP spid="15" grpId="0"/>
      <p:bldP spid="18" grpId="0"/>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5b.1.3 Types of Lunar eclipses – difference </a:t>
            </a:r>
            <a:r>
              <a:rPr lang="en-GB" sz="3200" dirty="0" smtClean="0">
                <a:solidFill>
                  <a:srgbClr val="002060"/>
                </a:solidFill>
              </a:rPr>
              <a:t>from Solar eclipses</a:t>
            </a:r>
            <a:endParaRPr lang="en-GB" sz="3200" dirty="0">
              <a:solidFill>
                <a:srgbClr val="002060"/>
              </a:solidFill>
            </a:endParaRPr>
          </a:p>
        </p:txBody>
      </p:sp>
      <p:sp>
        <p:nvSpPr>
          <p:cNvPr id="176" name="Shape 176"/>
          <p:cNvSpPr/>
          <p:nvPr/>
        </p:nvSpPr>
        <p:spPr>
          <a:xfrm>
            <a:off x="261256" y="2022737"/>
            <a:ext cx="11685322" cy="36009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400" dirty="0" smtClean="0">
                <a:solidFill>
                  <a:srgbClr val="002060"/>
                </a:solidFill>
              </a:rPr>
              <a:t>When viewed from Earth, the disk of the Sun is approximately the same size as the disk of the Moon. Therefore, a total, annular and hybrid solar eclipse may occur. When the Moon is eclipsed, the situation is completely different. The shadow cast by the Earth into space is so great that the Moon will always fit in whole. A lunar eclipse is always observable from the entire Earth's hemisphere, where there is night. </a:t>
            </a:r>
          </a:p>
          <a:p>
            <a:pPr lvl="0"/>
            <a:r>
              <a:rPr lang="en-GB" sz="2400" dirty="0" smtClean="0">
                <a:solidFill>
                  <a:srgbClr val="002060"/>
                </a:solidFill>
              </a:rPr>
              <a:t>The Moon also does not orbit the Earth in the same plane as the Earth around the Sun (= in the ecliptic plane). Therefore, a lunar eclipse will occur only if all three bodies exceptionally reach the same plane. If they orbited in the same plane constantly, the Moon would be eclipsed with each full moon.</a:t>
            </a:r>
            <a:endParaRPr lang="en-GB" sz="2800" dirty="0">
              <a:solidFill>
                <a:srgbClr val="002060"/>
              </a:solidFill>
            </a:endParaRPr>
          </a:p>
        </p:txBody>
      </p:sp>
    </p:spTree>
    <p:extLst>
      <p:ext uri="{BB962C8B-B14F-4D97-AF65-F5344CB8AC3E}">
        <p14:creationId xmlns:p14="http://schemas.microsoft.com/office/powerpoint/2010/main" val="377457384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4" name="Shape 174"/>
          <p:cNvSpPr/>
          <p:nvPr/>
        </p:nvSpPr>
        <p:spPr>
          <a:xfrm>
            <a:off x="261256" y="2300386"/>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No</a:t>
            </a:r>
            <a:endParaRPr lang="en-GB" sz="3600" dirty="0">
              <a:solidFill>
                <a:srgbClr val="002060"/>
              </a:solidFill>
            </a:endParaRPr>
          </a:p>
        </p:txBody>
      </p:sp>
      <p:sp>
        <p:nvSpPr>
          <p:cNvPr id="175" name="Shape 175"/>
          <p:cNvSpPr/>
          <p:nvPr/>
        </p:nvSpPr>
        <p:spPr>
          <a:xfrm>
            <a:off x="261256" y="3064267"/>
            <a:ext cx="11685322" cy="19389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will understand the fundamental difference between solar and lunar eclipses. They will also clarify the effect of the inclination of the plane of the Moon's orbit around the Earth relative to the plane of the ecliptic on the type of lunar eclipse.</a:t>
            </a:r>
            <a:endParaRPr lang="en-GB" sz="2800" dirty="0">
              <a:solidFill>
                <a:srgbClr val="002060"/>
              </a:solidFill>
            </a:endParaRPr>
          </a:p>
        </p:txBody>
      </p:sp>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5b.1.3 Types of Lunar eclipses – difference </a:t>
            </a:r>
            <a:r>
              <a:rPr lang="en-GB" sz="3200" dirty="0" smtClean="0">
                <a:solidFill>
                  <a:srgbClr val="002060"/>
                </a:solidFill>
              </a:rPr>
              <a:t>from Solar eclipses</a:t>
            </a:r>
            <a:endParaRPr lang="en-GB" sz="3200" dirty="0">
              <a:solidFill>
                <a:srgbClr val="002060"/>
              </a:solidFill>
            </a:endParaRPr>
          </a:p>
        </p:txBody>
      </p:sp>
    </p:spTree>
    <p:extLst>
      <p:ext uri="{BB962C8B-B14F-4D97-AF65-F5344CB8AC3E}">
        <p14:creationId xmlns:p14="http://schemas.microsoft.com/office/powerpoint/2010/main" val="257200084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3DEAE89A-9F45-4C47-B1BC-5B9D4678C523}"/>
              </a:ext>
            </a:extLst>
          </p:cNvPr>
          <p:cNvSpPr/>
          <p:nvPr/>
        </p:nvSpPr>
        <p:spPr>
          <a:xfrm>
            <a:off x="261256" y="2150279"/>
            <a:ext cx="7620474" cy="369332"/>
          </a:xfrm>
          <a:prstGeom prst="rect">
            <a:avLst/>
          </a:prstGeom>
        </p:spPr>
        <p:txBody>
          <a:bodyPr wrap="square">
            <a:spAutoFit/>
          </a:bodyPr>
          <a:lstStyle/>
          <a:p>
            <a:r>
              <a:rPr lang="en-GB" dirty="0"/>
              <a:t>Under what conditions could an annular lunar eclipse occur?</a:t>
            </a:r>
            <a:endParaRPr lang="cs-CZ" dirty="0"/>
          </a:p>
        </p:txBody>
      </p:sp>
      <p:pic>
        <p:nvPicPr>
          <p:cNvPr id="11" name="Obrázek 10">
            <a:extLst>
              <a:ext uri="{FF2B5EF4-FFF2-40B4-BE49-F238E27FC236}">
                <a16:creationId xmlns:a16="http://schemas.microsoft.com/office/drawing/2014/main" id="{69EDB942-8C11-4162-B9C1-4A29768E81C5}"/>
              </a:ext>
            </a:extLst>
          </p:cNvPr>
          <p:cNvPicPr/>
          <p:nvPr/>
        </p:nvPicPr>
        <p:blipFill rotWithShape="1">
          <a:blip r:embed="rId4" cstate="print">
            <a:extLst>
              <a:ext uri="{28A0092B-C50C-407E-A947-70E740481C1C}">
                <a14:useLocalDpi xmlns:a14="http://schemas.microsoft.com/office/drawing/2010/main" val="0"/>
              </a:ext>
            </a:extLst>
          </a:blip>
          <a:srcRect r="12514"/>
          <a:stretch/>
        </p:blipFill>
        <p:spPr bwMode="auto">
          <a:xfrm>
            <a:off x="261257" y="2694077"/>
            <a:ext cx="6893225" cy="2315246"/>
          </a:xfrm>
          <a:prstGeom prst="rect">
            <a:avLst/>
          </a:prstGeom>
          <a:noFill/>
          <a:ln>
            <a:noFill/>
          </a:ln>
        </p:spPr>
      </p:pic>
      <mc:AlternateContent xmlns:mc="http://schemas.openxmlformats.org/markup-compatibility/2006" xmlns:a14="http://schemas.microsoft.com/office/drawing/2010/main">
        <mc:Choice Requires="a14">
          <p:sp>
            <p:nvSpPr>
              <p:cNvPr id="3" name="Obdélník 2">
                <a:extLst>
                  <a:ext uri="{FF2B5EF4-FFF2-40B4-BE49-F238E27FC236}">
                    <a16:creationId xmlns:a16="http://schemas.microsoft.com/office/drawing/2014/main" id="{501B19F9-3E7B-46AE-B50E-4B8008E93B4A}"/>
                  </a:ext>
                </a:extLst>
              </p:cNvPr>
              <p:cNvSpPr/>
              <p:nvPr/>
            </p:nvSpPr>
            <p:spPr>
              <a:xfrm>
                <a:off x="9115762" y="1734299"/>
                <a:ext cx="1290994"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𝛼</m:t>
                      </m:r>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𝑆</m:t>
                              </m:r>
                            </m:sub>
                          </m:sSub>
                        </m:num>
                        <m:den>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𝑍</m:t>
                              </m:r>
                            </m:sub>
                          </m:sSub>
                          <m:r>
                            <a:rPr lang="cs-CZ" i="0">
                              <a:latin typeface="Cambria Math" panose="02040503050406030204" pitchFamily="18" charset="0"/>
                            </a:rPr>
                            <m:t>+</m:t>
                          </m:r>
                          <m:r>
                            <a:rPr lang="cs-CZ" i="1">
                              <a:latin typeface="Cambria Math" panose="02040503050406030204" pitchFamily="18" charset="0"/>
                            </a:rPr>
                            <m:t>𝑥</m:t>
                          </m:r>
                        </m:den>
                      </m:f>
                    </m:oMath>
                  </m:oMathPara>
                </a14:m>
                <a:endParaRPr lang="cs-CZ" dirty="0"/>
              </a:p>
            </p:txBody>
          </p:sp>
        </mc:Choice>
        <mc:Fallback xmlns="">
          <p:sp>
            <p:nvSpPr>
              <p:cNvPr id="3" name="Obdélník 2">
                <a:extLst>
                  <a:ext uri="{FF2B5EF4-FFF2-40B4-BE49-F238E27FC236}">
                    <a16:creationId xmlns:a16="http://schemas.microsoft.com/office/drawing/2014/main" id="{501B19F9-3E7B-46AE-B50E-4B8008E93B4A}"/>
                  </a:ext>
                </a:extLst>
              </p:cNvPr>
              <p:cNvSpPr>
                <a:spLocks noRot="1" noChangeAspect="1" noMove="1" noResize="1" noEditPoints="1" noAdjustHandles="1" noChangeArrowheads="1" noChangeShapeType="1" noTextEdit="1"/>
              </p:cNvSpPr>
              <p:nvPr/>
            </p:nvSpPr>
            <p:spPr>
              <a:xfrm>
                <a:off x="9115762" y="1734299"/>
                <a:ext cx="1290994" cy="656205"/>
              </a:xfrm>
              <a:prstGeom prst="rect">
                <a:avLst/>
              </a:prstGeom>
              <a:blipFill>
                <a:blip r:embed="rId5"/>
                <a:stretch>
                  <a:fillRect/>
                </a:stretch>
              </a:blipFill>
            </p:spPr>
            <p:txBody>
              <a:bodyPr/>
              <a:lstStyle/>
              <a:p>
                <a:r>
                  <a:rPr lang="cs-CZ">
                    <a:noFill/>
                  </a:rPr>
                  <a:t> </a:t>
                </a:r>
              </a:p>
            </p:txBody>
          </p:sp>
        </mc:Fallback>
      </mc:AlternateContent>
      <p:sp>
        <p:nvSpPr>
          <p:cNvPr id="5" name="Obdélník 4">
            <a:extLst>
              <a:ext uri="{FF2B5EF4-FFF2-40B4-BE49-F238E27FC236}">
                <a16:creationId xmlns:a16="http://schemas.microsoft.com/office/drawing/2014/main" id="{35E2861D-B460-4341-811B-9E3A796ED393}"/>
              </a:ext>
            </a:extLst>
          </p:cNvPr>
          <p:cNvSpPr/>
          <p:nvPr/>
        </p:nvSpPr>
        <p:spPr>
          <a:xfrm>
            <a:off x="6382697" y="1877736"/>
            <a:ext cx="279114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conical shadow of the Earth</a:t>
            </a:r>
            <a:endParaRPr lang="cs-CZ" dirty="0"/>
          </a:p>
        </p:txBody>
      </p:sp>
      <p:sp>
        <p:nvSpPr>
          <p:cNvPr id="13" name="Obdélník 12">
            <a:extLst>
              <a:ext uri="{FF2B5EF4-FFF2-40B4-BE49-F238E27FC236}">
                <a16:creationId xmlns:a16="http://schemas.microsoft.com/office/drawing/2014/main" id="{4D983CF8-FF02-4777-B518-7B6BC884C340}"/>
              </a:ext>
            </a:extLst>
          </p:cNvPr>
          <p:cNvSpPr/>
          <p:nvPr/>
        </p:nvSpPr>
        <p:spPr>
          <a:xfrm>
            <a:off x="7576934" y="2381307"/>
            <a:ext cx="1596912" cy="369332"/>
          </a:xfrm>
          <a:prstGeom prst="rect">
            <a:avLst/>
          </a:prstGeom>
        </p:spPr>
        <p:txBody>
          <a:bodyPr wrap="none">
            <a:spAutoFit/>
          </a:bodyPr>
          <a:lstStyle/>
          <a:p>
            <a:r>
              <a:rPr lang="cs-CZ" i="1" dirty="0">
                <a:latin typeface="Calibri" panose="020F0502020204030204" pitchFamily="34" charset="0"/>
                <a:ea typeface="Calibri" panose="020F0502020204030204" pitchFamily="34" charset="0"/>
                <a:cs typeface="Times New Roman" panose="02020603050405020304" pitchFamily="18" charset="0"/>
              </a:rPr>
              <a:t>x</a:t>
            </a:r>
            <a:r>
              <a:rPr lang="cs-CZ" dirty="0">
                <a:latin typeface="Calibri" panose="020F0502020204030204" pitchFamily="34" charset="0"/>
                <a:ea typeface="Calibri" panose="020F0502020204030204" pitchFamily="34" charset="0"/>
                <a:cs typeface="Times New Roman" panose="02020603050405020304" pitchFamily="18" charset="0"/>
              </a:rPr>
              <a:t> = </a:t>
            </a:r>
            <a:r>
              <a:rPr lang="cs-CZ" dirty="0" smtClean="0">
                <a:latin typeface="Calibri" panose="020F0502020204030204" pitchFamily="34" charset="0"/>
                <a:ea typeface="Calibri" panose="020F0502020204030204" pitchFamily="34" charset="0"/>
                <a:cs typeface="Times New Roman" panose="02020603050405020304" pitchFamily="18" charset="0"/>
              </a:rPr>
              <a:t>1.4 </a:t>
            </a:r>
            <a:r>
              <a:rPr lang="cs-CZ" dirty="0">
                <a:latin typeface="Calibri" panose="020F0502020204030204" pitchFamily="34" charset="0"/>
                <a:ea typeface="Calibri" panose="020F0502020204030204" pitchFamily="34" charset="0"/>
                <a:cs typeface="Times New Roman" panose="02020603050405020304" pitchFamily="18" charset="0"/>
              </a:rPr>
              <a:t>mil. km</a:t>
            </a:r>
            <a:endParaRPr lang="cs-CZ" dirty="0"/>
          </a:p>
        </p:txBody>
      </p:sp>
      <mc:AlternateContent xmlns:mc="http://schemas.openxmlformats.org/markup-compatibility/2006" xmlns:a14="http://schemas.microsoft.com/office/drawing/2010/main">
        <mc:Choice Requires="a14">
          <p:sp>
            <p:nvSpPr>
              <p:cNvPr id="6" name="Obdélník 5">
                <a:extLst>
                  <a:ext uri="{FF2B5EF4-FFF2-40B4-BE49-F238E27FC236}">
                    <a16:creationId xmlns:a16="http://schemas.microsoft.com/office/drawing/2014/main" id="{643B43CF-278B-4552-8FC3-14F86F7C7923}"/>
                  </a:ext>
                </a:extLst>
              </p:cNvPr>
              <p:cNvSpPr/>
              <p:nvPr/>
            </p:nvSpPr>
            <p:spPr>
              <a:xfrm>
                <a:off x="10600910" y="1727141"/>
                <a:ext cx="1410386"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𝑆</m:t>
                              </m:r>
                            </m:sub>
                          </m:sSub>
                        </m:num>
                        <m:den>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𝑍</m:t>
                              </m:r>
                            </m:sub>
                          </m:sSub>
                          <m:r>
                            <a:rPr lang="cs-CZ" i="0">
                              <a:latin typeface="Cambria Math" panose="02040503050406030204" pitchFamily="18" charset="0"/>
                            </a:rPr>
                            <m:t>+</m:t>
                          </m:r>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oMath>
                  </m:oMathPara>
                </a14:m>
                <a:endParaRPr lang="cs-CZ" dirty="0"/>
              </a:p>
            </p:txBody>
          </p:sp>
        </mc:Choice>
        <mc:Fallback xmlns="">
          <p:sp>
            <p:nvSpPr>
              <p:cNvPr id="6" name="Obdélník 5">
                <a:extLst>
                  <a:ext uri="{FF2B5EF4-FFF2-40B4-BE49-F238E27FC236}">
                    <a16:creationId xmlns:a16="http://schemas.microsoft.com/office/drawing/2014/main" id="{643B43CF-278B-4552-8FC3-14F86F7C7923}"/>
                  </a:ext>
                </a:extLst>
              </p:cNvPr>
              <p:cNvSpPr>
                <a:spLocks noRot="1" noChangeAspect="1" noMove="1" noResize="1" noEditPoints="1" noAdjustHandles="1" noChangeArrowheads="1" noChangeShapeType="1" noTextEdit="1"/>
              </p:cNvSpPr>
              <p:nvPr/>
            </p:nvSpPr>
            <p:spPr>
              <a:xfrm>
                <a:off x="10600910" y="1727141"/>
                <a:ext cx="1410386" cy="656205"/>
              </a:xfrm>
              <a:prstGeom prst="rect">
                <a:avLst/>
              </a:prstGeom>
              <a:blipFill>
                <a:blip r:embed="rId6"/>
                <a:stretch>
                  <a:fillRect/>
                </a:stretch>
              </a:blipFill>
            </p:spPr>
            <p:txBody>
              <a:bodyPr/>
              <a:lstStyle/>
              <a:p>
                <a:r>
                  <a:rPr lang="cs-CZ">
                    <a:noFill/>
                  </a:rPr>
                  <a:t> </a:t>
                </a:r>
              </a:p>
            </p:txBody>
          </p:sp>
        </mc:Fallback>
      </mc:AlternateContent>
      <p:sp>
        <p:nvSpPr>
          <p:cNvPr id="15" name="Obdélník 14">
            <a:extLst>
              <a:ext uri="{FF2B5EF4-FFF2-40B4-BE49-F238E27FC236}">
                <a16:creationId xmlns:a16="http://schemas.microsoft.com/office/drawing/2014/main" id="{DBE12B5E-4379-4E6D-9A30-D6ABE24EC18F}"/>
              </a:ext>
            </a:extLst>
          </p:cNvPr>
          <p:cNvSpPr/>
          <p:nvPr/>
        </p:nvSpPr>
        <p:spPr>
          <a:xfrm>
            <a:off x="6937163" y="3119653"/>
            <a:ext cx="2912977" cy="369332"/>
          </a:xfrm>
          <a:prstGeom prst="rect">
            <a:avLst/>
          </a:prstGeom>
        </p:spPr>
        <p:txBody>
          <a:bodyPr wrap="none">
            <a:spAutoFit/>
          </a:bodyPr>
          <a:lstStyle/>
          <a:p>
            <a:r>
              <a:rPr lang="en-GB" dirty="0" smtClean="0"/>
              <a:t>cut-off diameter of Moon</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i="1" dirty="0" smtClean="0">
                <a:latin typeface="Calibri" panose="020F0502020204030204" pitchFamily="34" charset="0"/>
                <a:ea typeface="Calibri" panose="020F0502020204030204" pitchFamily="34" charset="0"/>
                <a:cs typeface="Times New Roman" panose="02020603050405020304" pitchFamily="18" charset="0"/>
              </a:rPr>
              <a:t>D</a:t>
            </a:r>
            <a:r>
              <a:rPr lang="en-GB" baseline="-25000" dirty="0" smtClean="0">
                <a:latin typeface="Calibri" panose="020F0502020204030204" pitchFamily="34" charset="0"/>
                <a:ea typeface="Calibri" panose="020F0502020204030204" pitchFamily="34" charset="0"/>
                <a:cs typeface="Times New Roman" panose="02020603050405020304" pitchFamily="18" charset="0"/>
              </a:rPr>
              <a:t>M</a:t>
            </a:r>
            <a:endParaRPr lang="en-GB" baseline="-25000" dirty="0"/>
          </a:p>
        </p:txBody>
      </p:sp>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2F1D5A79-23D9-4E84-9A09-F8050D594F55}"/>
                  </a:ext>
                </a:extLst>
              </p:cNvPr>
              <p:cNvSpPr/>
              <p:nvPr/>
            </p:nvSpPr>
            <p:spPr>
              <a:xfrm>
                <a:off x="10051692" y="2990708"/>
                <a:ext cx="1454052"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𝑀</m:t>
                              </m:r>
                            </m:sub>
                          </m:sSub>
                        </m:num>
                        <m:den>
                          <m:r>
                            <a:rPr lang="cs-CZ" i="1">
                              <a:latin typeface="Cambria Math" panose="02040503050406030204" pitchFamily="18" charset="0"/>
                            </a:rPr>
                            <m:t>𝑥</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𝑀</m:t>
                              </m:r>
                            </m:sub>
                          </m:sSub>
                        </m:den>
                      </m:f>
                    </m:oMath>
                  </m:oMathPara>
                </a14:m>
                <a:endParaRPr lang="cs-CZ" dirty="0"/>
              </a:p>
            </p:txBody>
          </p:sp>
        </mc:Choice>
        <mc:Fallback xmlns="">
          <p:sp>
            <p:nvSpPr>
              <p:cNvPr id="7" name="Obdélník 6">
                <a:extLst>
                  <a:ext uri="{FF2B5EF4-FFF2-40B4-BE49-F238E27FC236}">
                    <a16:creationId xmlns:a16="http://schemas.microsoft.com/office/drawing/2014/main" id="{2F1D5A79-23D9-4E84-9A09-F8050D594F55}"/>
                  </a:ext>
                </a:extLst>
              </p:cNvPr>
              <p:cNvSpPr>
                <a:spLocks noRot="1" noChangeAspect="1" noMove="1" noResize="1" noEditPoints="1" noAdjustHandles="1" noChangeArrowheads="1" noChangeShapeType="1" noTextEdit="1"/>
              </p:cNvSpPr>
              <p:nvPr/>
            </p:nvSpPr>
            <p:spPr>
              <a:xfrm>
                <a:off x="10051692" y="2990708"/>
                <a:ext cx="1454052" cy="656205"/>
              </a:xfrm>
              <a:prstGeom prst="rect">
                <a:avLst/>
              </a:prstGeom>
              <a:blipFill>
                <a:blip r:embed="rId7"/>
                <a:stretch>
                  <a:fillRect/>
                </a:stretch>
              </a:blipFill>
            </p:spPr>
            <p:txBody>
              <a:bodyPr/>
              <a:lstStyle/>
              <a:p>
                <a:r>
                  <a:rPr lang="cs-CZ">
                    <a:noFill/>
                  </a:rPr>
                  <a:t> </a:t>
                </a:r>
              </a:p>
            </p:txBody>
          </p:sp>
        </mc:Fallback>
      </mc:AlternateContent>
      <p:sp>
        <p:nvSpPr>
          <p:cNvPr id="17" name="Obdélník 16">
            <a:extLst>
              <a:ext uri="{FF2B5EF4-FFF2-40B4-BE49-F238E27FC236}">
                <a16:creationId xmlns:a16="http://schemas.microsoft.com/office/drawing/2014/main" id="{8E610A4B-7B4F-4752-B6EE-F666690EF830}"/>
              </a:ext>
            </a:extLst>
          </p:cNvPr>
          <p:cNvSpPr/>
          <p:nvPr/>
        </p:nvSpPr>
        <p:spPr>
          <a:xfrm>
            <a:off x="7576934" y="3613980"/>
            <a:ext cx="1547218" cy="369332"/>
          </a:xfrm>
          <a:prstGeom prst="rect">
            <a:avLst/>
          </a:prstGeom>
        </p:spPr>
        <p:txBody>
          <a:bodyPr wrap="none">
            <a:spAutoFit/>
          </a:bodyPr>
          <a:lstStyle/>
          <a:p>
            <a:r>
              <a:rPr lang="cs-CZ" i="1" dirty="0">
                <a:latin typeface="Calibri" panose="020F0502020204030204" pitchFamily="34" charset="0"/>
                <a:ea typeface="Calibri" panose="020F0502020204030204" pitchFamily="34" charset="0"/>
                <a:cs typeface="Times New Roman" panose="02020603050405020304" pitchFamily="18" charset="0"/>
              </a:rPr>
              <a:t>D</a:t>
            </a:r>
            <a:r>
              <a:rPr lang="cs-CZ" baseline="-25000" dirty="0">
                <a:latin typeface="Calibri" panose="020F0502020204030204" pitchFamily="34" charset="0"/>
                <a:ea typeface="Calibri" panose="020F0502020204030204" pitchFamily="34" charset="0"/>
                <a:cs typeface="Times New Roman" panose="02020603050405020304" pitchFamily="18" charset="0"/>
              </a:rPr>
              <a:t>M</a:t>
            </a:r>
            <a:r>
              <a:rPr lang="cs-CZ" dirty="0">
                <a:latin typeface="Calibri" panose="020F0502020204030204" pitchFamily="34" charset="0"/>
                <a:ea typeface="Calibri" panose="020F0502020204030204" pitchFamily="34" charset="0"/>
                <a:cs typeface="Times New Roman" panose="02020603050405020304" pitchFamily="18" charset="0"/>
              </a:rPr>
              <a:t> = 9 500 km</a:t>
            </a:r>
            <a:endParaRPr lang="cs-CZ" dirty="0"/>
          </a:p>
        </p:txBody>
      </p:sp>
      <p:sp>
        <p:nvSpPr>
          <p:cNvPr id="18" name="Obdélník 17">
            <a:extLst>
              <a:ext uri="{FF2B5EF4-FFF2-40B4-BE49-F238E27FC236}">
                <a16:creationId xmlns:a16="http://schemas.microsoft.com/office/drawing/2014/main" id="{AC05C6B3-BE35-487A-B9AA-A9FE24E1C3FA}"/>
              </a:ext>
            </a:extLst>
          </p:cNvPr>
          <p:cNvSpPr/>
          <p:nvPr/>
        </p:nvSpPr>
        <p:spPr>
          <a:xfrm>
            <a:off x="9353128" y="3613980"/>
            <a:ext cx="1515158" cy="369332"/>
          </a:xfrm>
          <a:prstGeom prst="rect">
            <a:avLst/>
          </a:prstGeom>
        </p:spPr>
        <p:txBody>
          <a:bodyPr wrap="non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3times bigger</a:t>
            </a:r>
            <a:endParaRPr lang="en-GB" dirty="0"/>
          </a:p>
        </p:txBody>
      </p:sp>
      <p:sp>
        <p:nvSpPr>
          <p:cNvPr id="19" name="Obdélník 18">
            <a:extLst>
              <a:ext uri="{FF2B5EF4-FFF2-40B4-BE49-F238E27FC236}">
                <a16:creationId xmlns:a16="http://schemas.microsoft.com/office/drawing/2014/main" id="{6B464312-E2AE-486C-A5FC-00F977BD4121}"/>
              </a:ext>
            </a:extLst>
          </p:cNvPr>
          <p:cNvSpPr/>
          <p:nvPr/>
        </p:nvSpPr>
        <p:spPr>
          <a:xfrm>
            <a:off x="7201486" y="4352073"/>
            <a:ext cx="2778325" cy="369332"/>
          </a:xfrm>
          <a:prstGeom prst="rect">
            <a:avLst/>
          </a:prstGeom>
        </p:spPr>
        <p:txBody>
          <a:bodyPr wrap="non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cut</a:t>
            </a:r>
            <a:r>
              <a:rPr lang="en-GB" dirty="0" smtClean="0">
                <a:latin typeface="Calibri" panose="020F0502020204030204" pitchFamily="34" charset="0"/>
                <a:ea typeface="Calibri" panose="020F0502020204030204" pitchFamily="34" charset="0"/>
                <a:cs typeface="Times New Roman" panose="02020603050405020304" pitchFamily="18" charset="0"/>
              </a:rPr>
              <a:t>-off</a:t>
            </a:r>
            <a:r>
              <a:rPr lang="en-GB" dirty="0" smtClean="0">
                <a:latin typeface="Calibri" panose="020F0502020204030204" pitchFamily="34" charset="0"/>
                <a:ea typeface="Calibri" panose="020F0502020204030204" pitchFamily="34" charset="0"/>
                <a:cs typeface="Times New Roman" panose="02020603050405020304" pitchFamily="18" charset="0"/>
              </a:rPr>
              <a:t> distance of Moon </a:t>
            </a:r>
            <a:r>
              <a:rPr lang="en-GB" i="1" dirty="0" err="1" smtClean="0">
                <a:latin typeface="Calibri" panose="020F0502020204030204" pitchFamily="34" charset="0"/>
                <a:ea typeface="Calibri" panose="020F0502020204030204" pitchFamily="34" charset="0"/>
                <a:cs typeface="Times New Roman" panose="02020603050405020304" pitchFamily="18" charset="0"/>
              </a:rPr>
              <a:t>r</a:t>
            </a:r>
            <a:r>
              <a:rPr lang="en-GB" baseline="-25000" dirty="0" err="1" smtClean="0">
                <a:latin typeface="Calibri" panose="020F0502020204030204" pitchFamily="34" charset="0"/>
                <a:ea typeface="Calibri" panose="020F0502020204030204" pitchFamily="34" charset="0"/>
                <a:cs typeface="Times New Roman" panose="02020603050405020304" pitchFamily="18" charset="0"/>
              </a:rPr>
              <a:t>M</a:t>
            </a:r>
            <a:endParaRPr lang="en-GB" baseline="-25000" dirty="0"/>
          </a:p>
        </p:txBody>
      </p:sp>
      <mc:AlternateContent xmlns:mc="http://schemas.openxmlformats.org/markup-compatibility/2006" xmlns:a14="http://schemas.microsoft.com/office/drawing/2010/main">
        <mc:Choice Requires="a14">
          <p:sp>
            <p:nvSpPr>
              <p:cNvPr id="8" name="Obdélník 7">
                <a:extLst>
                  <a:ext uri="{FF2B5EF4-FFF2-40B4-BE49-F238E27FC236}">
                    <a16:creationId xmlns:a16="http://schemas.microsoft.com/office/drawing/2014/main" id="{FAA0E03F-0F23-4DD2-A0CE-E72F9E45BE71}"/>
                  </a:ext>
                </a:extLst>
              </p:cNvPr>
              <p:cNvSpPr/>
              <p:nvPr/>
            </p:nvSpPr>
            <p:spPr>
              <a:xfrm>
                <a:off x="10067448" y="4235075"/>
                <a:ext cx="1454052"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𝑀</m:t>
                              </m:r>
                            </m:sub>
                          </m:sSub>
                        </m:num>
                        <m:den>
                          <m:r>
                            <a:rPr lang="cs-CZ" i="1">
                              <a:latin typeface="Cambria Math" panose="02040503050406030204" pitchFamily="18" charset="0"/>
                            </a:rPr>
                            <m:t>𝑥</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𝑀</m:t>
                              </m:r>
                            </m:sub>
                          </m:sSub>
                        </m:den>
                      </m:f>
                    </m:oMath>
                  </m:oMathPara>
                </a14:m>
                <a:endParaRPr lang="cs-CZ" dirty="0"/>
              </a:p>
            </p:txBody>
          </p:sp>
        </mc:Choice>
        <mc:Fallback xmlns="">
          <p:sp>
            <p:nvSpPr>
              <p:cNvPr id="8" name="Obdélník 7">
                <a:extLst>
                  <a:ext uri="{FF2B5EF4-FFF2-40B4-BE49-F238E27FC236}">
                    <a16:creationId xmlns:a16="http://schemas.microsoft.com/office/drawing/2014/main" id="{FAA0E03F-0F23-4DD2-A0CE-E72F9E45BE71}"/>
                  </a:ext>
                </a:extLst>
              </p:cNvPr>
              <p:cNvSpPr>
                <a:spLocks noRot="1" noChangeAspect="1" noMove="1" noResize="1" noEditPoints="1" noAdjustHandles="1" noChangeArrowheads="1" noChangeShapeType="1" noTextEdit="1"/>
              </p:cNvSpPr>
              <p:nvPr/>
            </p:nvSpPr>
            <p:spPr>
              <a:xfrm>
                <a:off x="10067448" y="4235075"/>
                <a:ext cx="1454052" cy="656205"/>
              </a:xfrm>
              <a:prstGeom prst="rect">
                <a:avLst/>
              </a:prstGeom>
              <a:blipFill>
                <a:blip r:embed="rId8"/>
                <a:stretch>
                  <a:fillRect/>
                </a:stretch>
              </a:blipFill>
            </p:spPr>
            <p:txBody>
              <a:bodyPr/>
              <a:lstStyle/>
              <a:p>
                <a:r>
                  <a:rPr lang="cs-CZ">
                    <a:noFill/>
                  </a:rPr>
                  <a:t> </a:t>
                </a:r>
              </a:p>
            </p:txBody>
          </p:sp>
        </mc:Fallback>
      </mc:AlternateContent>
      <p:sp>
        <p:nvSpPr>
          <p:cNvPr id="21" name="Obdélník 20">
            <a:extLst>
              <a:ext uri="{FF2B5EF4-FFF2-40B4-BE49-F238E27FC236}">
                <a16:creationId xmlns:a16="http://schemas.microsoft.com/office/drawing/2014/main" id="{13654A0A-F15C-4185-AB78-324FFD5F322F}"/>
              </a:ext>
            </a:extLst>
          </p:cNvPr>
          <p:cNvSpPr/>
          <p:nvPr/>
        </p:nvSpPr>
        <p:spPr>
          <a:xfrm>
            <a:off x="7576934" y="4893497"/>
            <a:ext cx="1308371" cy="369332"/>
          </a:xfrm>
          <a:prstGeom prst="rect">
            <a:avLst/>
          </a:prstGeom>
        </p:spPr>
        <p:txBody>
          <a:bodyPr wrap="none">
            <a:spAutoFit/>
          </a:bodyPr>
          <a:lstStyle/>
          <a:p>
            <a:r>
              <a:rPr lang="cs-CZ" i="1" dirty="0" err="1">
                <a:latin typeface="Calibri" panose="020F0502020204030204" pitchFamily="34" charset="0"/>
                <a:ea typeface="Calibri" panose="020F0502020204030204" pitchFamily="34" charset="0"/>
                <a:cs typeface="Times New Roman" panose="02020603050405020304" pitchFamily="18" charset="0"/>
              </a:rPr>
              <a:t>r</a:t>
            </a:r>
            <a:r>
              <a:rPr lang="cs-CZ" baseline="-25000" dirty="0" err="1">
                <a:latin typeface="Calibri" panose="020F0502020204030204" pitchFamily="34" charset="0"/>
                <a:ea typeface="Calibri" panose="020F0502020204030204" pitchFamily="34" charset="0"/>
                <a:cs typeface="Times New Roman" panose="02020603050405020304" pitchFamily="18" charset="0"/>
              </a:rPr>
              <a:t>M</a:t>
            </a:r>
            <a:r>
              <a:rPr lang="cs-CZ" dirty="0">
                <a:latin typeface="Calibri" panose="020F0502020204030204" pitchFamily="34" charset="0"/>
                <a:ea typeface="Calibri" panose="020F0502020204030204" pitchFamily="34" charset="0"/>
                <a:cs typeface="Times New Roman" panose="02020603050405020304" pitchFamily="18" charset="0"/>
              </a:rPr>
              <a:t> = 10</a:t>
            </a:r>
            <a:r>
              <a:rPr lang="cs-CZ" baseline="30000" dirty="0">
                <a:latin typeface="Calibri" panose="020F0502020204030204" pitchFamily="34" charset="0"/>
                <a:ea typeface="Calibri" panose="020F0502020204030204" pitchFamily="34" charset="0"/>
                <a:cs typeface="Times New Roman" panose="02020603050405020304" pitchFamily="18" charset="0"/>
              </a:rPr>
              <a:t>6</a:t>
            </a:r>
            <a:r>
              <a:rPr lang="cs-CZ" dirty="0">
                <a:latin typeface="Calibri" panose="020F0502020204030204" pitchFamily="34" charset="0"/>
                <a:ea typeface="Calibri" panose="020F0502020204030204" pitchFamily="34" charset="0"/>
                <a:cs typeface="Times New Roman" panose="02020603050405020304" pitchFamily="18" charset="0"/>
              </a:rPr>
              <a:t> km</a:t>
            </a:r>
            <a:endParaRPr lang="cs-CZ" dirty="0"/>
          </a:p>
        </p:txBody>
      </p:sp>
      <p:sp>
        <p:nvSpPr>
          <p:cNvPr id="22" name="Obdélník 21">
            <a:extLst>
              <a:ext uri="{FF2B5EF4-FFF2-40B4-BE49-F238E27FC236}">
                <a16:creationId xmlns:a16="http://schemas.microsoft.com/office/drawing/2014/main" id="{391591C3-3739-478D-B778-56FCF6CF18A0}"/>
              </a:ext>
            </a:extLst>
          </p:cNvPr>
          <p:cNvSpPr/>
          <p:nvPr/>
        </p:nvSpPr>
        <p:spPr>
          <a:xfrm>
            <a:off x="9353128" y="4893497"/>
            <a:ext cx="1704313" cy="369332"/>
          </a:xfrm>
          <a:prstGeom prst="rect">
            <a:avLst/>
          </a:prstGeom>
        </p:spPr>
        <p:txBody>
          <a:bodyPr wrap="non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2.6times farther</a:t>
            </a:r>
            <a:endParaRPr lang="en-GB" dirty="0"/>
          </a:p>
        </p:txBody>
      </p:sp>
      <p:sp>
        <p:nvSpPr>
          <p:cNvPr id="20"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5b.1.3 Types of Lunar eclipses – difference </a:t>
            </a:r>
            <a:r>
              <a:rPr lang="en-GB" sz="3200" dirty="0" smtClean="0">
                <a:solidFill>
                  <a:srgbClr val="002060"/>
                </a:solidFill>
              </a:rPr>
              <a:t>from Solar eclipses</a:t>
            </a:r>
            <a:endParaRPr lang="en-GB" sz="3200" dirty="0">
              <a:solidFill>
                <a:srgbClr val="002060"/>
              </a:solidFill>
            </a:endParaRPr>
          </a:p>
        </p:txBody>
      </p:sp>
    </p:spTree>
    <p:extLst>
      <p:ext uri="{BB962C8B-B14F-4D97-AF65-F5344CB8AC3E}">
        <p14:creationId xmlns:p14="http://schemas.microsoft.com/office/powerpoint/2010/main" val="404608673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 name="Obdélník 14">
            <a:extLst>
              <a:ext uri="{FF2B5EF4-FFF2-40B4-BE49-F238E27FC236}">
                <a16:creationId xmlns:a16="http://schemas.microsoft.com/office/drawing/2014/main" id="{DBE12B5E-4379-4E6D-9A30-D6ABE24EC18F}"/>
              </a:ext>
            </a:extLst>
          </p:cNvPr>
          <p:cNvSpPr/>
          <p:nvPr/>
        </p:nvSpPr>
        <p:spPr>
          <a:xfrm>
            <a:off x="564224" y="2326182"/>
            <a:ext cx="2029722" cy="369332"/>
          </a:xfrm>
          <a:prstGeom prst="rect">
            <a:avLst/>
          </a:prstGeom>
        </p:spPr>
        <p:txBody>
          <a:bodyPr wrap="none">
            <a:spAutoFit/>
          </a:bodyPr>
          <a:lstStyle/>
          <a:p>
            <a:pPr algn="ctr"/>
            <a:r>
              <a:rPr lang="en-GB" dirty="0" smtClean="0">
                <a:latin typeface="Calibri" panose="020F0502020204030204" pitchFamily="34" charset="0"/>
                <a:ea typeface="Calibri" panose="020F0502020204030204" pitchFamily="34" charset="0"/>
                <a:cs typeface="Times New Roman" panose="02020603050405020304" pitchFamily="18" charset="0"/>
              </a:rPr>
              <a:t>partial lunar eclipse</a:t>
            </a:r>
            <a:endParaRPr lang="en-GB" baseline="-25000" dirty="0"/>
          </a:p>
        </p:txBody>
      </p:sp>
      <p:pic>
        <p:nvPicPr>
          <p:cNvPr id="1026" name="Picture 2" descr="Image result for částečné zatmění měsíce">
            <a:extLst>
              <a:ext uri="{FF2B5EF4-FFF2-40B4-BE49-F238E27FC236}">
                <a16:creationId xmlns:a16="http://schemas.microsoft.com/office/drawing/2014/main" id="{3F7820C4-87C7-4FD7-AFB9-E5981B959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53" y="2768376"/>
            <a:ext cx="2658389" cy="2658389"/>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54E63D40-6B45-4ECF-91D2-9DAD96E518A7}"/>
              </a:ext>
            </a:extLst>
          </p:cNvPr>
          <p:cNvPicPr>
            <a:picLocks noChangeAspect="1"/>
          </p:cNvPicPr>
          <p:nvPr/>
        </p:nvPicPr>
        <p:blipFill rotWithShape="1">
          <a:blip r:embed="rId5">
            <a:extLst>
              <a:ext uri="{28A0092B-C50C-407E-A947-70E740481C1C}">
                <a14:useLocalDpi xmlns:a14="http://schemas.microsoft.com/office/drawing/2010/main" val="0"/>
              </a:ext>
            </a:extLst>
          </a:blip>
          <a:srcRect t="4353" b="6720"/>
          <a:stretch/>
        </p:blipFill>
        <p:spPr>
          <a:xfrm>
            <a:off x="3031435" y="2109019"/>
            <a:ext cx="3998307" cy="3317746"/>
          </a:xfrm>
          <a:prstGeom prst="rect">
            <a:avLst/>
          </a:prstGeom>
        </p:spPr>
      </p:pic>
      <p:pic>
        <p:nvPicPr>
          <p:cNvPr id="20" name="Obrázek 19" descr="Obsah obrázku různé, vsedě, bílá, stůl&#10;&#10;Popis byl vytvořen automaticky">
            <a:extLst>
              <a:ext uri="{FF2B5EF4-FFF2-40B4-BE49-F238E27FC236}">
                <a16:creationId xmlns:a16="http://schemas.microsoft.com/office/drawing/2014/main" id="{E7613EC0-A4AF-4A5B-8838-DA5036A09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332" y="1695903"/>
            <a:ext cx="4965434" cy="2979261"/>
          </a:xfrm>
          <a:prstGeom prst="rect">
            <a:avLst/>
          </a:prstGeom>
        </p:spPr>
      </p:pic>
      <p:sp>
        <p:nvSpPr>
          <p:cNvPr id="13"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5b.1.3 Types of Lunar eclipses – difference </a:t>
            </a:r>
            <a:r>
              <a:rPr lang="en-GB" sz="3200" dirty="0" smtClean="0">
                <a:solidFill>
                  <a:srgbClr val="002060"/>
                </a:solidFill>
              </a:rPr>
              <a:t>from Solar eclipses</a:t>
            </a:r>
            <a:endParaRPr lang="en-GB" sz="3200" dirty="0">
              <a:solidFill>
                <a:srgbClr val="002060"/>
              </a:solidFill>
            </a:endParaRPr>
          </a:p>
        </p:txBody>
      </p:sp>
    </p:spTree>
    <p:extLst>
      <p:ext uri="{BB962C8B-B14F-4D97-AF65-F5344CB8AC3E}">
        <p14:creationId xmlns:p14="http://schemas.microsoft.com/office/powerpoint/2010/main" val="376276883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US" sz="1900" b="1" dirty="0">
                    <a:solidFill>
                      <a:srgbClr val="0D0D0D"/>
                    </a:solidFill>
                  </a:rPr>
                  <a:t>4. STARS Concept for Astronomy Education Program</a:t>
                </a:r>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en-GB" b="1" dirty="0" smtClean="0"/>
                <a:t>International Online Conference 2020</a:t>
              </a:r>
              <a:endParaRPr lang="en-GB" b="1" dirty="0"/>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lang="en-GB" dirty="0"/>
              </a:p>
            </p:txBody>
          </p:sp>
          <p:sp>
            <p:nvSpPr>
              <p:cNvPr id="76" name="Shape 76"/>
              <p:cNvSpPr/>
              <p:nvPr/>
            </p:nvSpPr>
            <p:spPr>
              <a:xfrm>
                <a:off x="177088" y="334331"/>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FFFFFF"/>
                    </a:solidFill>
                  </a:rPr>
                  <a:t>1.</a:t>
                </a:r>
                <a:r>
                  <a:rPr lang="en-GB" sz="1900" dirty="0" smtClean="0">
                    <a:solidFill>
                      <a:srgbClr val="FFFFFF"/>
                    </a:solidFill>
                  </a:rPr>
                  <a:t> </a:t>
                </a:r>
                <a:r>
                  <a:rPr lang="en-GB" sz="1900" b="1" dirty="0" smtClean="0">
                    <a:solidFill>
                      <a:srgbClr val="FFFFFF"/>
                    </a:solidFill>
                  </a:rPr>
                  <a:t>STARS Methodological Handbook for Teachers</a:t>
                </a:r>
                <a:endParaRPr lang="en-GB" sz="1900" dirty="0" smtClean="0">
                  <a:solidFill>
                    <a:srgbClr val="FFFFFF"/>
                  </a:solidFill>
                </a:endParaRPr>
              </a:p>
              <a:p>
                <a:pPr lvl="0"/>
                <a:r>
                  <a:rPr lang="en-GB" sz="1900" dirty="0" smtClean="0">
                    <a:solidFill>
                      <a:srgbClr val="FFFFFF"/>
                    </a:solidFill>
                  </a:rPr>
                  <a:t>ready-to-use resource for teachers</a:t>
                </a:r>
                <a:endParaRPr lang="en-GB" sz="1900" dirty="0">
                  <a:solidFill>
                    <a:srgbClr val="FFFFFF"/>
                  </a:solidFill>
                </a:endParaRP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lang="en-GB" dirty="0"/>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lang="en-GB" dirty="0"/>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t>3. STARS Online Platform  </a:t>
                </a:r>
                <a:br>
                  <a:rPr lang="en-GB" sz="1900" b="1" dirty="0" smtClean="0"/>
                </a:br>
                <a:r>
                  <a:rPr lang="en-GB" sz="1900" dirty="0" smtClean="0"/>
                  <a:t>with examples of good practice and opportunities for discussions and exchange</a:t>
                </a:r>
                <a:endParaRPr lang="en-GB"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lang="en-GB" dirty="0"/>
              </a:p>
            </p:txBody>
          </p:sp>
          <p:sp>
            <p:nvSpPr>
              <p:cNvPr id="86" name="Shape 86"/>
              <p:cNvSpPr/>
              <p:nvPr/>
            </p:nvSpPr>
            <p:spPr>
              <a:xfrm>
                <a:off x="89364" y="306542"/>
                <a:ext cx="3106095" cy="1169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040404"/>
                    </a:solidFill>
                  </a:rPr>
                  <a:t>2.</a:t>
                </a:r>
                <a:r>
                  <a:rPr lang="en-GB" sz="1900" dirty="0" smtClean="0">
                    <a:solidFill>
                      <a:srgbClr val="040404"/>
                    </a:solidFill>
                  </a:rPr>
                  <a:t> </a:t>
                </a:r>
                <a:r>
                  <a:rPr lang="en-GB" sz="1900" b="1" dirty="0" smtClean="0"/>
                  <a:t>STARS Training Program </a:t>
                </a:r>
                <a:r>
                  <a:rPr lang="cs-CZ" sz="1900" b="1" dirty="0" smtClean="0"/>
                  <a:t/>
                </a:r>
                <a:br>
                  <a:rPr lang="cs-CZ" sz="1900" b="1" dirty="0" smtClean="0"/>
                </a:br>
                <a:r>
                  <a:rPr lang="en-GB" sz="1900" b="1" dirty="0" smtClean="0"/>
                  <a:t>for Teachers</a:t>
                </a:r>
                <a:endParaRPr lang="en-GB" sz="1900" dirty="0" smtClean="0">
                  <a:solidFill>
                    <a:srgbClr val="FFFFFF"/>
                  </a:solidFill>
                </a:endParaRPr>
              </a:p>
              <a:p>
                <a:pPr lvl="0"/>
                <a:r>
                  <a:rPr lang="en-GB" sz="1900" dirty="0" smtClean="0"/>
                  <a:t>innovative and comprehensive approach</a:t>
                </a:r>
                <a:endParaRPr lang="en-GB" sz="1900" dirty="0"/>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en-GB" sz="4400" u="sng" dirty="0" smtClean="0">
                <a:solidFill>
                  <a:srgbClr val="002060"/>
                </a:solidFill>
              </a:rPr>
              <a:t>Project STARS introduction</a:t>
            </a:r>
            <a:endParaRPr lang="en-GB" sz="4400" u="sng" dirty="0">
              <a:solidFill>
                <a:srgbClr val="002060"/>
              </a:solidFill>
            </a:endParaRP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extLst>
      <p:ext uri="{BB962C8B-B14F-4D97-AF65-F5344CB8AC3E}">
        <p14:creationId xmlns:p14="http://schemas.microsoft.com/office/powerpoint/2010/main" val="29531075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5b.1.4 Demonstration of Solar Eclipse</a:t>
            </a:r>
            <a:endParaRPr lang="en-GB" sz="3200" dirty="0">
              <a:solidFill>
                <a:srgbClr val="002060"/>
              </a:solidFill>
            </a:endParaRPr>
          </a:p>
        </p:txBody>
      </p:sp>
      <p:sp>
        <p:nvSpPr>
          <p:cNvPr id="174" name="Shape 174"/>
          <p:cNvSpPr/>
          <p:nvPr/>
        </p:nvSpPr>
        <p:spPr>
          <a:xfrm>
            <a:off x="261256" y="3021384"/>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Weaker directional planar light source, 2 balls (volleyball + tennis ball or table tennis ball + gymnastic ball 15 cm)</a:t>
            </a:r>
            <a:endParaRPr lang="en-GB" sz="3600" dirty="0">
              <a:solidFill>
                <a:srgbClr val="002060"/>
              </a:solidFill>
            </a:endParaRPr>
          </a:p>
        </p:txBody>
      </p:sp>
      <p:sp>
        <p:nvSpPr>
          <p:cNvPr id="175" name="Shape 175"/>
          <p:cNvSpPr/>
          <p:nvPr/>
        </p:nvSpPr>
        <p:spPr>
          <a:xfrm>
            <a:off x="261256" y="4064385"/>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will understand the principle of solar eclipses and areas of full shadow and partial shadow. They remember the relative position of the bodies during a solar eclipse.</a:t>
            </a:r>
            <a:endParaRPr lang="en-GB" sz="2800" dirty="0">
              <a:solidFill>
                <a:srgbClr val="002060"/>
              </a:solidFill>
            </a:endParaRPr>
          </a:p>
        </p:txBody>
      </p:sp>
      <p:sp>
        <p:nvSpPr>
          <p:cNvPr id="176" name="Shape 176"/>
          <p:cNvSpPr/>
          <p:nvPr/>
        </p:nvSpPr>
        <p:spPr>
          <a:xfrm>
            <a:off x="261256" y="1581335"/>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The biggest issue is to ensure a suitable light source - flat, circular (min. 20 cm), directional, not very strong (approx. 30 W at a distance of 2.5 m). A room with black walls absorbing scattered and reflected light.</a:t>
            </a:r>
            <a:endParaRPr lang="en-GB" sz="2800" dirty="0">
              <a:solidFill>
                <a:srgbClr val="002060"/>
              </a:solidFill>
            </a:endParaRPr>
          </a:p>
        </p:txBody>
      </p:sp>
    </p:spTree>
    <p:extLst>
      <p:ext uri="{BB962C8B-B14F-4D97-AF65-F5344CB8AC3E}">
        <p14:creationId xmlns:p14="http://schemas.microsoft.com/office/powerpoint/2010/main" val="91883128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Obrázek 1030"/>
          <p:cNvPicPr>
            <a:picLocks noChangeAspect="1"/>
          </p:cNvPicPr>
          <p:nvPr/>
        </p:nvPicPr>
        <p:blipFill>
          <a:blip r:embed="rId2">
            <a:clrChange>
              <a:clrFrom>
                <a:srgbClr val="000000"/>
              </a:clrFrom>
              <a:clrTo>
                <a:srgbClr val="000000">
                  <a:alpha val="0"/>
                </a:srgbClr>
              </a:clrTo>
            </a:clrChange>
          </a:blip>
          <a:stretch>
            <a:fillRect/>
          </a:stretch>
        </p:blipFill>
        <p:spPr>
          <a:xfrm rot="19800000">
            <a:off x="9201150" y="1572509"/>
            <a:ext cx="3060667" cy="3310622"/>
          </a:xfrm>
          <a:prstGeom prst="rect">
            <a:avLst/>
          </a:prstGeom>
        </p:spPr>
      </p:pic>
      <p:sp>
        <p:nvSpPr>
          <p:cNvPr id="4" name="Lichoběžník 3">
            <a:extLst>
              <a:ext uri="{FF2B5EF4-FFF2-40B4-BE49-F238E27FC236}">
                <a16:creationId xmlns:a16="http://schemas.microsoft.com/office/drawing/2014/main" id="{9B2D3FE7-43BC-4441-9649-2A6696E66912}"/>
              </a:ext>
            </a:extLst>
          </p:cNvPr>
          <p:cNvSpPr/>
          <p:nvPr/>
        </p:nvSpPr>
        <p:spPr>
          <a:xfrm rot="5400000">
            <a:off x="8423698" y="2210861"/>
            <a:ext cx="572985" cy="2005537"/>
          </a:xfrm>
          <a:prstGeom prst="trapezoid">
            <a:avLst>
              <a:gd name="adj" fmla="val 42284"/>
            </a:avLst>
          </a:prstGeom>
          <a:solidFill>
            <a:srgbClr val="BFBFBF"/>
          </a:solidFill>
          <a:ln w="12700" cap="flat">
            <a:solidFill>
              <a:srgbClr val="BFBFBF"/>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7" name="Přímá spojnice se šipkou 6"/>
          <p:cNvCxnSpPr>
            <a:cxnSpLocks/>
          </p:cNvCxnSpPr>
          <p:nvPr/>
        </p:nvCxnSpPr>
        <p:spPr>
          <a:xfrm>
            <a:off x="3928156" y="3228975"/>
            <a:ext cx="5272994" cy="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p:cNvSpPr/>
          <p:nvPr/>
        </p:nvSpPr>
        <p:spPr>
          <a:xfrm>
            <a:off x="261256" y="1708272"/>
            <a:ext cx="317106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darkened room with black walls</a:t>
            </a:r>
            <a:endParaRPr lang="en-GB" dirty="0"/>
          </a:p>
        </p:txBody>
      </p:sp>
      <p:pic>
        <p:nvPicPr>
          <p:cNvPr id="3" name="Obrázek 2"/>
          <p:cNvPicPr>
            <a:picLocks noChangeAspect="1"/>
          </p:cNvPicPr>
          <p:nvPr/>
        </p:nvPicPr>
        <p:blipFill>
          <a:blip r:embed="rId5"/>
          <a:stretch>
            <a:fillRect/>
          </a:stretch>
        </p:blipFill>
        <p:spPr>
          <a:xfrm flipH="1">
            <a:off x="275042" y="2402379"/>
            <a:ext cx="2091837" cy="2092492"/>
          </a:xfrm>
          <a:prstGeom prst="rect">
            <a:avLst/>
          </a:prstGeom>
        </p:spPr>
      </p:pic>
      <p:sp>
        <p:nvSpPr>
          <p:cNvPr id="12" name="Obdélník 11"/>
          <p:cNvSpPr/>
          <p:nvPr/>
        </p:nvSpPr>
        <p:spPr>
          <a:xfrm>
            <a:off x="742379" y="4424360"/>
            <a:ext cx="845103" cy="369332"/>
          </a:xfrm>
          <a:prstGeom prst="rect">
            <a:avLst/>
          </a:prstGeom>
        </p:spPr>
        <p:txBody>
          <a:bodyPr wrap="none">
            <a:spAutoFit/>
          </a:bodyPr>
          <a:lstStyle/>
          <a:p>
            <a:r>
              <a:rPr lang="cs-CZ" dirty="0">
                <a:latin typeface="Calibri" panose="020F0502020204030204" pitchFamily="34" charset="0"/>
                <a:cs typeface="Times New Roman" panose="02020603050405020304" pitchFamily="18" charset="0"/>
              </a:rPr>
              <a:t>~ 30 W</a:t>
            </a:r>
            <a:endParaRPr lang="cs-CZ" dirty="0"/>
          </a:p>
        </p:txBody>
      </p:sp>
      <p:sp>
        <p:nvSpPr>
          <p:cNvPr id="16" name="Obdélník 15"/>
          <p:cNvSpPr/>
          <p:nvPr/>
        </p:nvSpPr>
        <p:spPr>
          <a:xfrm>
            <a:off x="6886524" y="4703824"/>
            <a:ext cx="1641796" cy="646331"/>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model of Moon</a:t>
            </a:r>
          </a:p>
          <a:p>
            <a:pPr algn="ctr"/>
            <a:r>
              <a:rPr lang="en-GB" dirty="0">
                <a:latin typeface="Calibri" panose="020F0502020204030204" pitchFamily="34" charset="0"/>
                <a:cs typeface="Times New Roman" panose="02020603050405020304" pitchFamily="18" charset="0"/>
              </a:rPr>
              <a:t>tennis ball</a:t>
            </a:r>
            <a:endParaRPr lang="en-GB" dirty="0"/>
          </a:p>
        </p:txBody>
      </p:sp>
      <p:sp>
        <p:nvSpPr>
          <p:cNvPr id="17" name="Obdélník 16"/>
          <p:cNvSpPr/>
          <p:nvPr/>
        </p:nvSpPr>
        <p:spPr>
          <a:xfrm>
            <a:off x="582456" y="4703824"/>
            <a:ext cx="1449436" cy="646331"/>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model of Sun</a:t>
            </a:r>
          </a:p>
          <a:p>
            <a:pPr algn="ctr"/>
            <a:r>
              <a:rPr lang="en-GB" dirty="0">
                <a:latin typeface="Calibri" panose="020F0502020204030204" pitchFamily="34" charset="0"/>
                <a:cs typeface="Times New Roman" panose="02020603050405020304" pitchFamily="18" charset="0"/>
              </a:rPr>
              <a:t>reflector</a:t>
            </a:r>
            <a:endParaRPr lang="en-GB" dirty="0"/>
          </a:p>
        </p:txBody>
      </p:sp>
      <p:sp>
        <p:nvSpPr>
          <p:cNvPr id="18" name="Obdélník 17"/>
          <p:cNvSpPr/>
          <p:nvPr/>
        </p:nvSpPr>
        <p:spPr>
          <a:xfrm>
            <a:off x="6100599" y="4339239"/>
            <a:ext cx="3389069" cy="369332"/>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(4times smaller than Earth model)</a:t>
            </a:r>
            <a:endParaRPr lang="en-GB" dirty="0"/>
          </a:p>
        </p:txBody>
      </p:sp>
      <p:pic>
        <p:nvPicPr>
          <p:cNvPr id="1033" name="Obrázek 1032"/>
          <p:cNvPicPr>
            <a:picLocks noChangeAspect="1"/>
          </p:cNvPicPr>
          <p:nvPr/>
        </p:nvPicPr>
        <p:blipFill>
          <a:blip r:embed="rId6">
            <a:clrChange>
              <a:clrFrom>
                <a:srgbClr val="F7F7F7"/>
              </a:clrFrom>
              <a:clrTo>
                <a:srgbClr val="F7F7F7">
                  <a:alpha val="0"/>
                </a:srgbClr>
              </a:clrTo>
            </a:clrChange>
          </a:blip>
          <a:stretch>
            <a:fillRect/>
          </a:stretch>
        </p:blipFill>
        <p:spPr>
          <a:xfrm>
            <a:off x="7406879" y="2879022"/>
            <a:ext cx="664376" cy="697595"/>
          </a:xfrm>
          <a:prstGeom prst="rect">
            <a:avLst/>
          </a:prstGeom>
        </p:spPr>
      </p:pic>
      <p:cxnSp>
        <p:nvCxnSpPr>
          <p:cNvPr id="11" name="Přímá spojnice se šipkou 10"/>
          <p:cNvCxnSpPr/>
          <p:nvPr/>
        </p:nvCxnSpPr>
        <p:spPr>
          <a:xfrm>
            <a:off x="7728555" y="1674625"/>
            <a:ext cx="0" cy="114031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cxnSp>
        <p:nvCxnSpPr>
          <p:cNvPr id="25" name="Přímá spojnice se šipkou 24"/>
          <p:cNvCxnSpPr/>
          <p:nvPr/>
        </p:nvCxnSpPr>
        <p:spPr>
          <a:xfrm>
            <a:off x="7424558" y="2100463"/>
            <a:ext cx="652159" cy="408143"/>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035" name="Lichoběžník 1034"/>
          <p:cNvSpPr/>
          <p:nvPr/>
        </p:nvSpPr>
        <p:spPr>
          <a:xfrm rot="16200000">
            <a:off x="2066967" y="2207659"/>
            <a:ext cx="2106112" cy="2024330"/>
          </a:xfrm>
          <a:prstGeom prst="trapezoid">
            <a:avLst>
              <a:gd name="adj" fmla="val 31587"/>
            </a:avLst>
          </a:prstGeom>
          <a:gradFill flip="none" rotWithShape="1">
            <a:gsLst>
              <a:gs pos="0">
                <a:srgbClr val="FFFF00"/>
              </a:gs>
              <a:gs pos="20000">
                <a:srgbClr val="FFFF69"/>
              </a:gs>
              <a:gs pos="100000">
                <a:schemeClr val="bg1"/>
              </a:gs>
            </a:gsLst>
            <a:lin ang="5400000" scaled="1"/>
            <a:tileRect/>
          </a:gra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Obdélník 14"/>
          <p:cNvSpPr/>
          <p:nvPr/>
        </p:nvSpPr>
        <p:spPr>
          <a:xfrm>
            <a:off x="9928100" y="4703824"/>
            <a:ext cx="1636987" cy="646331"/>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model of Earth</a:t>
            </a:r>
          </a:p>
          <a:p>
            <a:pPr algn="ctr"/>
            <a:r>
              <a:rPr lang="en-GB" dirty="0">
                <a:latin typeface="Calibri" panose="020F0502020204030204" pitchFamily="34" charset="0"/>
                <a:cs typeface="Times New Roman" panose="02020603050405020304" pitchFamily="18" charset="0"/>
              </a:rPr>
              <a:t>volleyball ball</a:t>
            </a:r>
            <a:endParaRPr lang="en-GB" dirty="0"/>
          </a:p>
        </p:txBody>
      </p:sp>
      <p:cxnSp>
        <p:nvCxnSpPr>
          <p:cNvPr id="20" name="Přímá spojnice se šipkou 19">
            <a:extLst>
              <a:ext uri="{FF2B5EF4-FFF2-40B4-BE49-F238E27FC236}">
                <a16:creationId xmlns:a16="http://schemas.microsoft.com/office/drawing/2014/main" id="{DC6299DE-67B5-4360-973D-B6516BBFA2E0}"/>
              </a:ext>
            </a:extLst>
          </p:cNvPr>
          <p:cNvCxnSpPr>
            <a:cxnSpLocks/>
          </p:cNvCxnSpPr>
          <p:nvPr/>
        </p:nvCxnSpPr>
        <p:spPr>
          <a:xfrm>
            <a:off x="10145277" y="4609026"/>
            <a:ext cx="1202634"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26" name="Obdélník 25">
            <a:extLst>
              <a:ext uri="{FF2B5EF4-FFF2-40B4-BE49-F238E27FC236}">
                <a16:creationId xmlns:a16="http://schemas.microsoft.com/office/drawing/2014/main" id="{051FE9D4-098C-44D7-8290-1987C19074AC}"/>
              </a:ext>
            </a:extLst>
          </p:cNvPr>
          <p:cNvSpPr/>
          <p:nvPr/>
        </p:nvSpPr>
        <p:spPr>
          <a:xfrm>
            <a:off x="4701930" y="1674625"/>
            <a:ext cx="2803974" cy="923330"/>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the movement of the Moon</a:t>
            </a:r>
          </a:p>
          <a:p>
            <a:pPr algn="ctr"/>
            <a:r>
              <a:rPr lang="en-GB" dirty="0">
                <a:latin typeface="Calibri" panose="020F0502020204030204" pitchFamily="34" charset="0"/>
                <a:cs typeface="Times New Roman" panose="02020603050405020304" pitchFamily="18" charset="0"/>
              </a:rPr>
              <a:t>formation of full and partial</a:t>
            </a:r>
          </a:p>
          <a:p>
            <a:pPr algn="ctr"/>
            <a:r>
              <a:rPr lang="cs-CZ" dirty="0" err="1" smtClean="0">
                <a:latin typeface="Calibri" panose="020F0502020204030204" pitchFamily="34" charset="0"/>
                <a:cs typeface="Times New Roman" panose="02020603050405020304" pitchFamily="18" charset="0"/>
              </a:rPr>
              <a:t>solar</a:t>
            </a:r>
            <a:r>
              <a:rPr lang="en-GB" dirty="0" smtClean="0">
                <a:latin typeface="Calibri" panose="020F0502020204030204" pitchFamily="34" charset="0"/>
                <a:cs typeface="Times New Roman" panose="02020603050405020304" pitchFamily="18" charset="0"/>
              </a:rPr>
              <a:t> </a:t>
            </a:r>
            <a:r>
              <a:rPr lang="en-GB" dirty="0">
                <a:latin typeface="Calibri" panose="020F0502020204030204" pitchFamily="34" charset="0"/>
                <a:cs typeface="Times New Roman" panose="02020603050405020304" pitchFamily="18" charset="0"/>
              </a:rPr>
              <a:t>eclipse</a:t>
            </a:r>
            <a:endParaRPr lang="en-GB" dirty="0"/>
          </a:p>
        </p:txBody>
      </p:sp>
      <p:sp>
        <p:nvSpPr>
          <p:cNvPr id="22"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5b.1.4 Demonstration of Solar Eclipse</a:t>
            </a:r>
            <a:endParaRPr lang="en-GB" sz="3200" dirty="0">
              <a:solidFill>
                <a:srgbClr val="002060"/>
              </a:solidFill>
            </a:endParaRPr>
          </a:p>
        </p:txBody>
      </p:sp>
    </p:spTree>
    <p:extLst>
      <p:ext uri="{BB962C8B-B14F-4D97-AF65-F5344CB8AC3E}">
        <p14:creationId xmlns:p14="http://schemas.microsoft.com/office/powerpoint/2010/main" val="2574550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wipe(left)">
                                      <p:cBhvr>
                                        <p:cTn id="23" dur="500"/>
                                        <p:tgtEl>
                                          <p:spTgt spid="103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checkerboard(across)">
                                      <p:cBhvr>
                                        <p:cTn id="32" dur="500"/>
                                        <p:tgtEl>
                                          <p:spTgt spid="1031"/>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checkerboard(across)">
                                      <p:cBhvr>
                                        <p:cTn id="46" dur="500"/>
                                        <p:tgtEl>
                                          <p:spTgt spid="1033"/>
                                        </p:tgtEl>
                                      </p:cBhvr>
                                    </p:animEffect>
                                  </p:childTnLst>
                                </p:cTn>
                              </p:par>
                            </p:childTnLst>
                          </p:cTn>
                        </p:par>
                        <p:par>
                          <p:cTn id="47" fill="hold">
                            <p:stCondLst>
                              <p:cond delay="500"/>
                            </p:stCondLst>
                            <p:childTnLst>
                              <p:par>
                                <p:cTn id="48" presetID="5" presetClass="entr" presetSubtype="1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heckerboard(across)">
                                      <p:cBhvr>
                                        <p:cTn id="50" dur="500"/>
                                        <p:tgtEl>
                                          <p:spTgt spid="16"/>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heckerboard(across)">
                                      <p:cBhvr>
                                        <p:cTn id="53" dur="500"/>
                                        <p:tgtEl>
                                          <p:spTgt spid="18"/>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5" presetClass="entr" presetSubtype="1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heckerboard(across)">
                                      <p:cBhvr>
                                        <p:cTn id="66" dur="500"/>
                                        <p:tgtEl>
                                          <p:spTgt spid="11"/>
                                        </p:tgtEl>
                                      </p:cBhvr>
                                    </p:animEffect>
                                  </p:childTnLst>
                                </p:cTn>
                              </p:par>
                              <p:par>
                                <p:cTn id="67" presetID="5"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2" grpId="0"/>
      <p:bldP spid="16" grpId="0"/>
      <p:bldP spid="17" grpId="0"/>
      <p:bldP spid="18" grpId="0"/>
      <p:bldP spid="1035" grpId="0" animBg="1"/>
      <p:bldP spid="1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2" name="Obrázek 21">
            <a:extLst>
              <a:ext uri="{FF2B5EF4-FFF2-40B4-BE49-F238E27FC236}">
                <a16:creationId xmlns:a16="http://schemas.microsoft.com/office/drawing/2014/main" id="{1B9F7DEB-E2A1-4535-899B-0DB799D450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85" y="1690394"/>
            <a:ext cx="2792431" cy="3723817"/>
          </a:xfrm>
          <a:prstGeom prst="rect">
            <a:avLst/>
          </a:prstGeom>
          <a:noFill/>
          <a:ln>
            <a:noFill/>
          </a:ln>
        </p:spPr>
      </p:pic>
      <p:sp>
        <p:nvSpPr>
          <p:cNvPr id="5" name="Obdélník 4">
            <a:extLst>
              <a:ext uri="{FF2B5EF4-FFF2-40B4-BE49-F238E27FC236}">
                <a16:creationId xmlns:a16="http://schemas.microsoft.com/office/drawing/2014/main" id="{1E34D097-E1A3-40E3-A29D-A7BF600B7667}"/>
              </a:ext>
            </a:extLst>
          </p:cNvPr>
          <p:cNvSpPr/>
          <p:nvPr/>
        </p:nvSpPr>
        <p:spPr>
          <a:xfrm>
            <a:off x="3751384" y="1794757"/>
            <a:ext cx="6740770" cy="1561005"/>
          </a:xfrm>
          <a:prstGeom prst="rect">
            <a:avLst/>
          </a:prstGeom>
        </p:spPr>
        <p:txBody>
          <a:bodyPr wrap="square">
            <a:spAutoFit/>
          </a:bodyPr>
          <a:lstStyle/>
          <a:p>
            <a:pPr lvl="0">
              <a:lnSpc>
                <a:spcPct val="107000"/>
              </a:lnSpc>
              <a:spcAft>
                <a:spcPts val="800"/>
              </a:spcAft>
            </a:pPr>
            <a:r>
              <a:rPr lang="en-GB" dirty="0"/>
              <a:t>If suitable spherical body models are not available, the shadow and half-shadow can be projected on a flat surface using a circular shade, see the figure beside the text. The shadow and half-shadow areas are still clearly visible, but the model already partially loses the impression of reality.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5b.1.4 Demonstration of Solar Eclipse</a:t>
            </a:r>
            <a:endParaRPr lang="en-GB" sz="3200" dirty="0">
              <a:solidFill>
                <a:srgbClr val="002060"/>
              </a:solidFill>
            </a:endParaRPr>
          </a:p>
        </p:txBody>
      </p:sp>
    </p:spTree>
    <p:extLst>
      <p:ext uri="{BB962C8B-B14F-4D97-AF65-F5344CB8AC3E}">
        <p14:creationId xmlns:p14="http://schemas.microsoft.com/office/powerpoint/2010/main" val="185972526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5b.1.5 Solar eclipse model in the field</a:t>
            </a:r>
            <a:endParaRPr lang="en-GB" sz="3200" dirty="0">
              <a:solidFill>
                <a:srgbClr val="002060"/>
              </a:solidFill>
            </a:endParaRPr>
          </a:p>
        </p:txBody>
      </p:sp>
      <p:sp>
        <p:nvSpPr>
          <p:cNvPr id="174" name="Shape 174"/>
          <p:cNvSpPr/>
          <p:nvPr/>
        </p:nvSpPr>
        <p:spPr>
          <a:xfrm>
            <a:off x="261256" y="3838463"/>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Gymnastic ball 70 cm, balls 6.5 mm a 1.8 mm</a:t>
            </a:r>
            <a:endParaRPr lang="en-GB" sz="3600" dirty="0">
              <a:solidFill>
                <a:srgbClr val="002060"/>
              </a:solidFill>
            </a:endParaRPr>
          </a:p>
        </p:txBody>
      </p:sp>
      <p:sp>
        <p:nvSpPr>
          <p:cNvPr id="175" name="Shape 175"/>
          <p:cNvSpPr/>
          <p:nvPr/>
        </p:nvSpPr>
        <p:spPr>
          <a:xfrm>
            <a:off x="261256" y="4445271"/>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realize the enormous vastness of interplanetary space and can imagine the mutual distance of bodies in relation to their dimensions.</a:t>
            </a:r>
            <a:endParaRPr lang="en-GB" sz="2800" dirty="0">
              <a:solidFill>
                <a:srgbClr val="002060"/>
              </a:solidFill>
            </a:endParaRPr>
          </a:p>
        </p:txBody>
      </p:sp>
      <p:sp>
        <p:nvSpPr>
          <p:cNvPr id="176" name="Shape 176"/>
          <p:cNvSpPr/>
          <p:nvPr/>
        </p:nvSpPr>
        <p:spPr>
          <a:xfrm>
            <a:off x="261256" y="1552392"/>
            <a:ext cx="11685322" cy="23698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Make the preparation in advance in class or as a homework. Beware of converting units to the correct scale. Perform the demonstration on a flat and free surface. Small bodies (Moon and Earth) are held by pupils in their hands. The distance between the Earth and the Sun is just a step away. Pay attention to the correct order of bodies: Sun – Moon – Earth.</a:t>
            </a:r>
            <a:endParaRPr lang="en-GB" sz="2800" dirty="0">
              <a:solidFill>
                <a:srgbClr val="002060"/>
              </a:solidFill>
            </a:endParaRPr>
          </a:p>
        </p:txBody>
      </p:sp>
    </p:spTree>
    <p:extLst>
      <p:ext uri="{BB962C8B-B14F-4D97-AF65-F5344CB8AC3E}">
        <p14:creationId xmlns:p14="http://schemas.microsoft.com/office/powerpoint/2010/main" val="126418813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5b.1.5 Solar eclipse model in the field</a:t>
            </a:r>
            <a:endParaRPr lang="en-GB" sz="3200" dirty="0">
              <a:solidFill>
                <a:srgbClr val="002060"/>
              </a:solidFill>
            </a:endParaRPr>
          </a:p>
        </p:txBody>
      </p:sp>
      <p:sp>
        <p:nvSpPr>
          <p:cNvPr id="13" name="Obdélník 12">
            <a:extLst>
              <a:ext uri="{FF2B5EF4-FFF2-40B4-BE49-F238E27FC236}">
                <a16:creationId xmlns:a16="http://schemas.microsoft.com/office/drawing/2014/main" id="{58EDCBA1-9000-49AF-8B1C-7E3590713ABA}"/>
              </a:ext>
            </a:extLst>
          </p:cNvPr>
          <p:cNvSpPr/>
          <p:nvPr/>
        </p:nvSpPr>
        <p:spPr>
          <a:xfrm>
            <a:off x="523462" y="3055607"/>
            <a:ext cx="5035826" cy="1574149"/>
          </a:xfrm>
          <a:prstGeom prst="rect">
            <a:avLst/>
          </a:prstGeom>
        </p:spPr>
        <p:txBody>
          <a:bodyPr wrap="square">
            <a:spAutoFit/>
          </a:bodyPr>
          <a:lstStyle/>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Sun diameter		1,400,000 km</a:t>
            </a:r>
          </a:p>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Earth diameter		13,000 km</a:t>
            </a:r>
          </a:p>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Moon diameter		3,500 km</a:t>
            </a:r>
          </a:p>
          <a:p>
            <a:pPr marL="179388" defTabSz="896938">
              <a:lnSpc>
                <a:spcPct val="107000"/>
              </a:lnSpc>
              <a:spcAft>
                <a:spcPts val="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distance Earth from Sun	150,000,000 km</a:t>
            </a:r>
          </a:p>
          <a:p>
            <a:pPr marL="179388" defTabSz="896938">
              <a:lnSpc>
                <a:spcPct val="107000"/>
              </a:lnSpc>
              <a:spcAft>
                <a:spcPts val="800"/>
              </a:spcAft>
              <a:tabLst>
                <a:tab pos="2332800" algn="l"/>
                <a:tab pos="457200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distance Moon from Earth	400,000 km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bdélník 15">
            <a:extLst>
              <a:ext uri="{FF2B5EF4-FFF2-40B4-BE49-F238E27FC236}">
                <a16:creationId xmlns:a16="http://schemas.microsoft.com/office/drawing/2014/main" id="{08D24BC2-9002-4FD1-8C84-692813CA5785}"/>
              </a:ext>
            </a:extLst>
          </p:cNvPr>
          <p:cNvSpPr/>
          <p:nvPr/>
        </p:nvSpPr>
        <p:spPr>
          <a:xfrm>
            <a:off x="5383696" y="3055607"/>
            <a:ext cx="1531828" cy="1561005"/>
          </a:xfrm>
          <a:prstGeom prst="rect">
            <a:avLst/>
          </a:prstGeom>
        </p:spPr>
        <p:txBody>
          <a:bodyPr wrap="square">
            <a:spAutoFit/>
          </a:bodyPr>
          <a:lstStyle/>
          <a:p>
            <a:pPr marL="179388" defTabSz="896938">
              <a:lnSpc>
                <a:spcPct val="107000"/>
              </a:lnSpc>
              <a:spcAft>
                <a:spcPts val="0"/>
              </a:spcAft>
            </a:pPr>
            <a:r>
              <a:rPr lang="cs-CZ" dirty="0" smtClean="0">
                <a:latin typeface="Calibri" panose="020F0502020204030204" pitchFamily="34" charset="0"/>
                <a:ea typeface="Calibri" panose="020F0502020204030204" pitchFamily="34" charset="0"/>
                <a:cs typeface="Times New Roman" panose="02020603050405020304" pitchFamily="18" charset="0"/>
              </a:rPr>
              <a:t>0.7 </a:t>
            </a:r>
            <a:r>
              <a:rPr lang="cs-CZ" dirty="0">
                <a:latin typeface="Calibri" panose="020F0502020204030204" pitchFamily="34" charset="0"/>
                <a:ea typeface="Calibri" panose="020F0502020204030204" pitchFamily="34" charset="0"/>
                <a:cs typeface="Times New Roman" panose="02020603050405020304" pitchFamily="18" charset="0"/>
              </a:rPr>
              <a:t>m</a:t>
            </a:r>
          </a:p>
          <a:p>
            <a:pPr marL="179388" defTabSz="896938">
              <a:lnSpc>
                <a:spcPct val="107000"/>
              </a:lnSpc>
              <a:spcAft>
                <a:spcPts val="0"/>
              </a:spcAft>
            </a:pP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6.5 </a:t>
            </a:r>
            <a:r>
              <a:rPr lang="cs-CZ" sz="1800" dirty="0">
                <a:effectLst/>
                <a:latin typeface="Calibri" panose="020F0502020204030204" pitchFamily="34" charset="0"/>
                <a:ea typeface="Calibri" panose="020F0502020204030204" pitchFamily="34" charset="0"/>
                <a:cs typeface="Times New Roman" panose="02020603050405020304" pitchFamily="18" charset="0"/>
              </a:rPr>
              <a:t>mm</a:t>
            </a:r>
          </a:p>
          <a:p>
            <a:pPr marL="179388" defTabSz="896938">
              <a:lnSpc>
                <a:spcPct val="107000"/>
              </a:lnSpc>
              <a:spcAft>
                <a:spcPts val="0"/>
              </a:spcAft>
            </a:pPr>
            <a:r>
              <a:rPr lang="cs-CZ" dirty="0" smtClean="0">
                <a:latin typeface="Calibri" panose="020F0502020204030204" pitchFamily="34" charset="0"/>
                <a:ea typeface="Calibri" panose="020F0502020204030204" pitchFamily="34" charset="0"/>
                <a:cs typeface="Times New Roman" panose="02020603050405020304" pitchFamily="18" charset="0"/>
              </a:rPr>
              <a:t>1.75 </a:t>
            </a:r>
            <a:r>
              <a:rPr lang="cs-CZ" dirty="0">
                <a:latin typeface="Calibri" panose="020F0502020204030204" pitchFamily="34" charset="0"/>
                <a:ea typeface="Calibri" panose="020F0502020204030204" pitchFamily="34" charset="0"/>
                <a:cs typeface="Times New Roman" panose="02020603050405020304" pitchFamily="18" charset="0"/>
              </a:rPr>
              <a:t>mm</a:t>
            </a: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75 m</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179388" defTabSz="896938">
              <a:lnSpc>
                <a:spcPct val="107000"/>
              </a:lnSpc>
              <a:spcAft>
                <a:spcPts val="0"/>
              </a:spcAft>
            </a:pP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0.2 </a:t>
            </a:r>
            <a:r>
              <a:rPr lang="cs-CZ" sz="1800" dirty="0">
                <a:effectLst/>
                <a:latin typeface="Calibri" panose="020F0502020204030204" pitchFamily="34" charset="0"/>
                <a:ea typeface="Calibri" panose="020F0502020204030204" pitchFamily="34" charset="0"/>
                <a:cs typeface="Times New Roman" panose="02020603050405020304" pitchFamily="18" charset="0"/>
              </a:rPr>
              <a:t>m</a:t>
            </a:r>
          </a:p>
        </p:txBody>
      </p:sp>
      <p:sp>
        <p:nvSpPr>
          <p:cNvPr id="17" name="TextovéPole 16">
            <a:extLst>
              <a:ext uri="{FF2B5EF4-FFF2-40B4-BE49-F238E27FC236}">
                <a16:creationId xmlns:a16="http://schemas.microsoft.com/office/drawing/2014/main" id="{23CACEFE-23EF-4310-9E6E-60CBC44F0ECE}"/>
              </a:ext>
            </a:extLst>
          </p:cNvPr>
          <p:cNvSpPr txBox="1"/>
          <p:nvPr/>
        </p:nvSpPr>
        <p:spPr>
          <a:xfrm>
            <a:off x="4145539" y="2686277"/>
            <a:ext cx="10990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real values</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 name="TextovéPole 17">
            <a:extLst>
              <a:ext uri="{FF2B5EF4-FFF2-40B4-BE49-F238E27FC236}">
                <a16:creationId xmlns:a16="http://schemas.microsoft.com/office/drawing/2014/main" id="{984AB387-F196-461A-AE13-84CC02E71A32}"/>
              </a:ext>
            </a:extLst>
          </p:cNvPr>
          <p:cNvSpPr txBox="1"/>
          <p:nvPr/>
        </p:nvSpPr>
        <p:spPr>
          <a:xfrm>
            <a:off x="5559288" y="2686277"/>
            <a:ext cx="68864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model</a:t>
            </a:r>
          </a:p>
        </p:txBody>
      </p:sp>
      <p:sp>
        <p:nvSpPr>
          <p:cNvPr id="19" name="TextovéPole 18">
            <a:extLst>
              <a:ext uri="{FF2B5EF4-FFF2-40B4-BE49-F238E27FC236}">
                <a16:creationId xmlns:a16="http://schemas.microsoft.com/office/drawing/2014/main" id="{8BF28CBB-CCE9-462D-BC4D-9A6D0127B10C}"/>
              </a:ext>
            </a:extLst>
          </p:cNvPr>
          <p:cNvSpPr txBox="1"/>
          <p:nvPr/>
        </p:nvSpPr>
        <p:spPr>
          <a:xfrm>
            <a:off x="718932" y="1862070"/>
            <a:ext cx="1112419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Convert real values of diameters and distances to the correct scale to make a gymnastic ball with a diameter of 70 cm</a:t>
            </a:r>
          </a:p>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corresponded to the Sun with a diameter of 1.4 million km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90761456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 name="Obrázek 1">
            <a:extLst>
              <a:ext uri="{FF2B5EF4-FFF2-40B4-BE49-F238E27FC236}">
                <a16:creationId xmlns:a16="http://schemas.microsoft.com/office/drawing/2014/main" id="{5B595A11-749C-420A-A855-16E967785FF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9277" y="1708272"/>
            <a:ext cx="2661138" cy="2661138"/>
          </a:xfrm>
          <a:prstGeom prst="rect">
            <a:avLst/>
          </a:prstGeom>
        </p:spPr>
      </p:pic>
      <p:sp>
        <p:nvSpPr>
          <p:cNvPr id="11" name="Obdélník 10">
            <a:extLst>
              <a:ext uri="{FF2B5EF4-FFF2-40B4-BE49-F238E27FC236}">
                <a16:creationId xmlns:a16="http://schemas.microsoft.com/office/drawing/2014/main" id="{6BAE248A-5D50-4570-909F-ECCEDB9E2A0D}"/>
              </a:ext>
            </a:extLst>
          </p:cNvPr>
          <p:cNvSpPr/>
          <p:nvPr/>
        </p:nvSpPr>
        <p:spPr>
          <a:xfrm>
            <a:off x="938260" y="4594055"/>
            <a:ext cx="1523173" cy="923330"/>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model of Sun</a:t>
            </a:r>
          </a:p>
          <a:p>
            <a:pPr algn="ctr"/>
            <a:r>
              <a:rPr lang="en-GB" dirty="0">
                <a:latin typeface="Calibri" panose="020F0502020204030204" pitchFamily="34" charset="0"/>
                <a:cs typeface="Times New Roman" panose="02020603050405020304" pitchFamily="18" charset="0"/>
              </a:rPr>
              <a:t>gymnastic ball</a:t>
            </a:r>
          </a:p>
          <a:p>
            <a:pPr algn="ctr"/>
            <a:r>
              <a:rPr lang="en-GB" dirty="0">
                <a:latin typeface="Calibri" panose="020F0502020204030204" pitchFamily="34" charset="0"/>
                <a:cs typeface="Times New Roman" panose="02020603050405020304" pitchFamily="18" charset="0"/>
              </a:rPr>
              <a:t>Ø 70 cm</a:t>
            </a:r>
            <a:endParaRPr lang="en-GB" dirty="0"/>
          </a:p>
        </p:txBody>
      </p:sp>
      <p:sp>
        <p:nvSpPr>
          <p:cNvPr id="3" name="Ovál 2">
            <a:extLst>
              <a:ext uri="{FF2B5EF4-FFF2-40B4-BE49-F238E27FC236}">
                <a16:creationId xmlns:a16="http://schemas.microsoft.com/office/drawing/2014/main" id="{E1C4960A-79FA-4F33-B8D8-DB76E5BEE3F4}"/>
              </a:ext>
            </a:extLst>
          </p:cNvPr>
          <p:cNvSpPr/>
          <p:nvPr/>
        </p:nvSpPr>
        <p:spPr>
          <a:xfrm>
            <a:off x="7854737" y="2866901"/>
            <a:ext cx="347869" cy="347869"/>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Obdélník 11">
            <a:extLst>
              <a:ext uri="{FF2B5EF4-FFF2-40B4-BE49-F238E27FC236}">
                <a16:creationId xmlns:a16="http://schemas.microsoft.com/office/drawing/2014/main" id="{822F7204-BAFD-4A01-B037-7F610F6FD261}"/>
              </a:ext>
            </a:extLst>
          </p:cNvPr>
          <p:cNvSpPr/>
          <p:nvPr/>
        </p:nvSpPr>
        <p:spPr>
          <a:xfrm>
            <a:off x="7919497" y="4249646"/>
            <a:ext cx="1925527" cy="1200329"/>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model of Earth</a:t>
            </a:r>
          </a:p>
          <a:p>
            <a:pPr algn="ctr"/>
            <a:r>
              <a:rPr lang="en-GB" dirty="0">
                <a:latin typeface="Calibri" panose="020F0502020204030204" pitchFamily="34" charset="0"/>
                <a:cs typeface="Times New Roman" panose="02020603050405020304" pitchFamily="18" charset="0"/>
              </a:rPr>
              <a:t>bead, ball bearing,</a:t>
            </a:r>
          </a:p>
          <a:p>
            <a:pPr algn="ctr"/>
            <a:r>
              <a:rPr lang="en-GB" dirty="0">
                <a:latin typeface="Calibri" panose="020F0502020204030204" pitchFamily="34" charset="0"/>
                <a:cs typeface="Times New Roman" panose="02020603050405020304" pitchFamily="18" charset="0"/>
              </a:rPr>
              <a:t>airsoft ball, etc.</a:t>
            </a:r>
          </a:p>
          <a:p>
            <a:pPr algn="ctr"/>
            <a:r>
              <a:rPr lang="en-GB" dirty="0">
                <a:latin typeface="Calibri" panose="020F0502020204030204" pitchFamily="34" charset="0"/>
                <a:cs typeface="Times New Roman" panose="02020603050405020304" pitchFamily="18" charset="0"/>
              </a:rPr>
              <a:t>Ø 6.5 mm</a:t>
            </a:r>
            <a:endParaRPr lang="en-GB" dirty="0"/>
          </a:p>
        </p:txBody>
      </p:sp>
      <p:cxnSp>
        <p:nvCxnSpPr>
          <p:cNvPr id="5" name="Přímá spojnice se šipkou 4">
            <a:extLst>
              <a:ext uri="{FF2B5EF4-FFF2-40B4-BE49-F238E27FC236}">
                <a16:creationId xmlns:a16="http://schemas.microsoft.com/office/drawing/2014/main" id="{8AFBC136-B293-4F90-8D63-096F0D892E7A}"/>
              </a:ext>
            </a:extLst>
          </p:cNvPr>
          <p:cNvCxnSpPr>
            <a:stCxn id="2" idx="3"/>
          </p:cNvCxnSpPr>
          <p:nvPr/>
        </p:nvCxnSpPr>
        <p:spPr>
          <a:xfrm>
            <a:off x="3030415" y="3038841"/>
            <a:ext cx="3549289"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3" name="Obdélník 12">
            <a:extLst>
              <a:ext uri="{FF2B5EF4-FFF2-40B4-BE49-F238E27FC236}">
                <a16:creationId xmlns:a16="http://schemas.microsoft.com/office/drawing/2014/main" id="{01EA5C74-9673-44CA-BEEB-845DD05A652B}"/>
              </a:ext>
            </a:extLst>
          </p:cNvPr>
          <p:cNvSpPr/>
          <p:nvPr/>
        </p:nvSpPr>
        <p:spPr>
          <a:xfrm>
            <a:off x="4526781" y="2650987"/>
            <a:ext cx="655949"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75 m</a:t>
            </a:r>
            <a:endParaRPr lang="cs-CZ" dirty="0"/>
          </a:p>
        </p:txBody>
      </p:sp>
      <p:sp>
        <p:nvSpPr>
          <p:cNvPr id="15" name="Obdélník 14">
            <a:extLst>
              <a:ext uri="{FF2B5EF4-FFF2-40B4-BE49-F238E27FC236}">
                <a16:creationId xmlns:a16="http://schemas.microsoft.com/office/drawing/2014/main" id="{45FE610F-1BF2-41AA-BC38-4B237748A687}"/>
              </a:ext>
            </a:extLst>
          </p:cNvPr>
          <p:cNvSpPr/>
          <p:nvPr/>
        </p:nvSpPr>
        <p:spPr>
          <a:xfrm>
            <a:off x="5847477" y="4594055"/>
            <a:ext cx="1641796" cy="923330"/>
          </a:xfrm>
          <a:prstGeom prst="rect">
            <a:avLst/>
          </a:prstGeom>
        </p:spPr>
        <p:txBody>
          <a:bodyPr wrap="none">
            <a:spAutoFit/>
          </a:bodyPr>
          <a:lstStyle/>
          <a:p>
            <a:pPr algn="ctr"/>
            <a:r>
              <a:rPr lang="en-GB" dirty="0">
                <a:latin typeface="Calibri" panose="020F0502020204030204" pitchFamily="34" charset="0"/>
                <a:cs typeface="Times New Roman" panose="02020603050405020304" pitchFamily="18" charset="0"/>
              </a:rPr>
              <a:t>model of Moon</a:t>
            </a:r>
          </a:p>
          <a:p>
            <a:pPr algn="ctr"/>
            <a:r>
              <a:rPr lang="en-GB" dirty="0">
                <a:latin typeface="Calibri" panose="020F0502020204030204" pitchFamily="34" charset="0"/>
                <a:cs typeface="Times New Roman" panose="02020603050405020304" pitchFamily="18" charset="0"/>
              </a:rPr>
              <a:t>ball, pepper</a:t>
            </a:r>
          </a:p>
          <a:p>
            <a:pPr algn="ctr"/>
            <a:r>
              <a:rPr lang="en-GB" dirty="0">
                <a:latin typeface="Calibri" panose="020F0502020204030204" pitchFamily="34" charset="0"/>
                <a:cs typeface="Times New Roman" panose="02020603050405020304" pitchFamily="18" charset="0"/>
              </a:rPr>
              <a:t>Ø 1.8 mm</a:t>
            </a:r>
            <a:endParaRPr lang="en-GB" dirty="0"/>
          </a:p>
        </p:txBody>
      </p:sp>
      <p:cxnSp>
        <p:nvCxnSpPr>
          <p:cNvPr id="16" name="Přímá spojnice se šipkou 15">
            <a:extLst>
              <a:ext uri="{FF2B5EF4-FFF2-40B4-BE49-F238E27FC236}">
                <a16:creationId xmlns:a16="http://schemas.microsoft.com/office/drawing/2014/main" id="{DD2BDA54-AF0D-4ADB-82F2-6DD5897F0EBB}"/>
              </a:ext>
            </a:extLst>
          </p:cNvPr>
          <p:cNvCxnSpPr>
            <a:cxnSpLocks/>
          </p:cNvCxnSpPr>
          <p:nvPr/>
        </p:nvCxnSpPr>
        <p:spPr>
          <a:xfrm>
            <a:off x="6777727" y="3038841"/>
            <a:ext cx="1089489" cy="399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8" name="Obdélník 17">
            <a:extLst>
              <a:ext uri="{FF2B5EF4-FFF2-40B4-BE49-F238E27FC236}">
                <a16:creationId xmlns:a16="http://schemas.microsoft.com/office/drawing/2014/main" id="{690BEE00-F74B-4478-848D-FEFCE94E5BAF}"/>
              </a:ext>
            </a:extLst>
          </p:cNvPr>
          <p:cNvSpPr/>
          <p:nvPr/>
        </p:nvSpPr>
        <p:spPr>
          <a:xfrm>
            <a:off x="6945605" y="2650987"/>
            <a:ext cx="75373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20 cm</a:t>
            </a:r>
            <a:endParaRPr lang="cs-CZ" dirty="0"/>
          </a:p>
        </p:txBody>
      </p:sp>
      <p:sp>
        <p:nvSpPr>
          <p:cNvPr id="8" name="TextovéPole 7">
            <a:extLst>
              <a:ext uri="{FF2B5EF4-FFF2-40B4-BE49-F238E27FC236}">
                <a16:creationId xmlns:a16="http://schemas.microsoft.com/office/drawing/2014/main" id="{73CD9154-15A7-4E6E-9D5F-DBA0487B8AA8}"/>
              </a:ext>
            </a:extLst>
          </p:cNvPr>
          <p:cNvSpPr txBox="1"/>
          <p:nvPr/>
        </p:nvSpPr>
        <p:spPr>
          <a:xfrm>
            <a:off x="8995548" y="1630286"/>
            <a:ext cx="2155396"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dirty="0">
                <a:solidFill>
                  <a:srgbClr val="000000"/>
                </a:solidFill>
              </a:rPr>
              <a:t>not to scale here</a:t>
            </a:r>
          </a:p>
          <a:p>
            <a:pPr marL="0" marR="0" indent="0" algn="l" defTabSz="914400" rtl="0" fontAlgn="auto" latinLnBrk="1" hangingPunct="0">
              <a:lnSpc>
                <a:spcPct val="100000"/>
              </a:lnSpc>
              <a:spcBef>
                <a:spcPts val="0"/>
              </a:spcBef>
              <a:spcAft>
                <a:spcPts val="0"/>
              </a:spcAft>
              <a:buClrTx/>
              <a:buSzTx/>
              <a:buFontTx/>
              <a:buNone/>
              <a:tabLst/>
            </a:pPr>
            <a:r>
              <a:rPr lang="en-GB" dirty="0">
                <a:solidFill>
                  <a:srgbClr val="000000"/>
                </a:solidFill>
              </a:rPr>
              <a:t>but pupils realize</a:t>
            </a:r>
          </a:p>
          <a:p>
            <a:pPr marL="0" marR="0" indent="0" algn="l" defTabSz="914400" rtl="0" fontAlgn="auto" latinLnBrk="1" hangingPunct="0">
              <a:lnSpc>
                <a:spcPct val="100000"/>
              </a:lnSpc>
              <a:spcBef>
                <a:spcPts val="0"/>
              </a:spcBef>
              <a:spcAft>
                <a:spcPts val="0"/>
              </a:spcAft>
              <a:buClrTx/>
              <a:buSzTx/>
              <a:buFontTx/>
              <a:buNone/>
              <a:tabLst/>
            </a:pPr>
            <a:r>
              <a:rPr lang="en-GB" dirty="0">
                <a:solidFill>
                  <a:srgbClr val="000000"/>
                </a:solidFill>
              </a:rPr>
              <a:t>in the field on a scale!</a:t>
            </a:r>
            <a:endParaRPr lang="en-GB" dirty="0">
              <a:solidFill>
                <a:srgbClr val="000000"/>
              </a:solidFill>
            </a:endParaRPr>
          </a:p>
        </p:txBody>
      </p:sp>
      <p:sp>
        <p:nvSpPr>
          <p:cNvPr id="17" name="Obdélník 16">
            <a:extLst>
              <a:ext uri="{FF2B5EF4-FFF2-40B4-BE49-F238E27FC236}">
                <a16:creationId xmlns:a16="http://schemas.microsoft.com/office/drawing/2014/main" id="{72393739-B343-4AF8-8C79-5BE40076B8A9}"/>
              </a:ext>
            </a:extLst>
          </p:cNvPr>
          <p:cNvSpPr/>
          <p:nvPr/>
        </p:nvSpPr>
        <p:spPr>
          <a:xfrm>
            <a:off x="3210415" y="3079448"/>
            <a:ext cx="3400290"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determine approximately by steps</a:t>
            </a:r>
            <a:endParaRPr lang="en-GB" dirty="0"/>
          </a:p>
        </p:txBody>
      </p:sp>
      <p:sp>
        <p:nvSpPr>
          <p:cNvPr id="21" name="Obdélník 20">
            <a:extLst>
              <a:ext uri="{FF2B5EF4-FFF2-40B4-BE49-F238E27FC236}">
                <a16:creationId xmlns:a16="http://schemas.microsoft.com/office/drawing/2014/main" id="{25B69910-066B-4330-B72F-1B25356D1524}"/>
              </a:ext>
            </a:extLst>
          </p:cNvPr>
          <p:cNvSpPr/>
          <p:nvPr/>
        </p:nvSpPr>
        <p:spPr>
          <a:xfrm>
            <a:off x="6940704" y="3079448"/>
            <a:ext cx="914033" cy="369332"/>
          </a:xfrm>
          <a:prstGeom prst="rect">
            <a:avLst/>
          </a:prstGeom>
        </p:spPr>
        <p:txBody>
          <a:bodyPr wrap="non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by ruler</a:t>
            </a:r>
            <a:endParaRPr lang="en-GB" dirty="0"/>
          </a:p>
        </p:txBody>
      </p:sp>
      <p:cxnSp>
        <p:nvCxnSpPr>
          <p:cNvPr id="23" name="Přímá spojnice se šipkou 22">
            <a:extLst>
              <a:ext uri="{FF2B5EF4-FFF2-40B4-BE49-F238E27FC236}">
                <a16:creationId xmlns:a16="http://schemas.microsoft.com/office/drawing/2014/main" id="{FB494DF1-2287-48DF-8D1C-F43C87EE3A2C}"/>
              </a:ext>
            </a:extLst>
          </p:cNvPr>
          <p:cNvCxnSpPr>
            <a:cxnSpLocks/>
            <a:stCxn id="12" idx="0"/>
          </p:cNvCxnSpPr>
          <p:nvPr/>
        </p:nvCxnSpPr>
        <p:spPr>
          <a:xfrm flipH="1" flipV="1">
            <a:off x="8202607" y="3264114"/>
            <a:ext cx="679654" cy="985532"/>
          </a:xfrm>
          <a:prstGeom prst="straightConnector1">
            <a:avLst/>
          </a:prstGeom>
          <a:noFill/>
          <a:ln w="12700" cap="flat">
            <a:solidFill>
              <a:schemeClr val="bg1">
                <a:lumMod val="75000"/>
              </a:schemeClr>
            </a:solidFill>
            <a:prstDash val="solid"/>
            <a:miter lim="800000"/>
            <a:tailEnd type="triangle"/>
          </a:ln>
          <a:effectLst/>
        </p:spPr>
        <p:style>
          <a:lnRef idx="0">
            <a:scrgbClr r="0" g="0" b="0"/>
          </a:lnRef>
          <a:fillRef idx="0">
            <a:scrgbClr r="0" g="0" b="0"/>
          </a:fillRef>
          <a:effectRef idx="0">
            <a:scrgbClr r="0" g="0" b="0"/>
          </a:effectRef>
          <a:fontRef idx="none"/>
        </p:style>
      </p:cxnSp>
      <p:sp>
        <p:nvSpPr>
          <p:cNvPr id="20" name="Ovál 19">
            <a:extLst>
              <a:ext uri="{FF2B5EF4-FFF2-40B4-BE49-F238E27FC236}">
                <a16:creationId xmlns:a16="http://schemas.microsoft.com/office/drawing/2014/main" id="{215D1D0D-43D4-4EBA-BC58-89EAD5A62CE4}"/>
              </a:ext>
            </a:extLst>
          </p:cNvPr>
          <p:cNvSpPr/>
          <p:nvPr/>
        </p:nvSpPr>
        <p:spPr>
          <a:xfrm>
            <a:off x="6578375" y="2942782"/>
            <a:ext cx="180000" cy="180000"/>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2"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5b.1.5 Solar eclipse model in the field</a:t>
            </a:r>
            <a:endParaRPr lang="en-GB" sz="3200" dirty="0">
              <a:solidFill>
                <a:srgbClr val="002060"/>
              </a:solidFill>
            </a:endParaRPr>
          </a:p>
        </p:txBody>
      </p:sp>
    </p:spTree>
    <p:extLst>
      <p:ext uri="{BB962C8B-B14F-4D97-AF65-F5344CB8AC3E}">
        <p14:creationId xmlns:p14="http://schemas.microsoft.com/office/powerpoint/2010/main" val="972953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par>
                          <p:cTn id="48" fill="hold">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heckerboard(across)">
                                      <p:cBhvr>
                                        <p:cTn id="51" dur="500"/>
                                        <p:tgtEl>
                                          <p:spTgt spid="12"/>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p:bldP spid="13" grpId="0"/>
      <p:bldP spid="15" grpId="0"/>
      <p:bldP spid="18" grpId="0"/>
      <p:bldP spid="17" grpId="0"/>
      <p:bldP spid="21"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5b.1.6 Apparent size of the Sun and Moon in the </a:t>
            </a:r>
            <a:r>
              <a:rPr lang="en-GB" sz="3200" dirty="0" smtClean="0">
                <a:solidFill>
                  <a:srgbClr val="002060"/>
                </a:solidFill>
              </a:rPr>
              <a:t>sky </a:t>
            </a:r>
            <a:r>
              <a:rPr lang="en-GB" sz="3200" dirty="0" smtClean="0">
                <a:solidFill>
                  <a:srgbClr val="002060"/>
                </a:solidFill>
              </a:rPr>
              <a:t>– types of Solar eclipse</a:t>
            </a:r>
            <a:endParaRPr lang="en-GB" sz="3200" dirty="0">
              <a:solidFill>
                <a:srgbClr val="002060"/>
              </a:solidFill>
            </a:endParaRPr>
          </a:p>
        </p:txBody>
      </p:sp>
      <p:sp>
        <p:nvSpPr>
          <p:cNvPr id="174" name="Shape 174"/>
          <p:cNvSpPr/>
          <p:nvPr/>
        </p:nvSpPr>
        <p:spPr>
          <a:xfrm>
            <a:off x="261256" y="3330384"/>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No</a:t>
            </a:r>
            <a:endParaRPr lang="en-GB" sz="3600" dirty="0">
              <a:solidFill>
                <a:srgbClr val="002060"/>
              </a:solidFill>
            </a:endParaRPr>
          </a:p>
        </p:txBody>
      </p:sp>
      <p:sp>
        <p:nvSpPr>
          <p:cNvPr id="175" name="Shape 175"/>
          <p:cNvSpPr/>
          <p:nvPr/>
        </p:nvSpPr>
        <p:spPr>
          <a:xfrm>
            <a:off x="261256" y="3832087"/>
            <a:ext cx="11685322" cy="175432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400" dirty="0" smtClean="0">
                <a:solidFill>
                  <a:srgbClr val="002060"/>
                </a:solidFill>
              </a:rPr>
              <a:t>Pupils will understand the differences between different types of solar eclipses. They will further consolidate the idea of the mutual position of bodies during eclipses and clarify the effect of the inclination of the plane of the Moon's orbit around the Earth relative to the plane of the ecliptic.</a:t>
            </a:r>
            <a:endParaRPr lang="en-GB" sz="2400" dirty="0">
              <a:solidFill>
                <a:srgbClr val="002060"/>
              </a:solidFill>
            </a:endParaRPr>
          </a:p>
        </p:txBody>
      </p:sp>
      <p:sp>
        <p:nvSpPr>
          <p:cNvPr id="176" name="Shape 176"/>
          <p:cNvSpPr/>
          <p:nvPr/>
        </p:nvSpPr>
        <p:spPr>
          <a:xfrm>
            <a:off x="261256" y="2068500"/>
            <a:ext cx="11685322" cy="13849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a:t>
            </a:r>
            <a:r>
              <a:rPr lang="en-GB" sz="3600" dirty="0" smtClean="0">
                <a:solidFill>
                  <a:srgbClr val="002060"/>
                </a:solidFill>
              </a:rPr>
              <a:t>part</a:t>
            </a:r>
            <a:r>
              <a:rPr lang="en-GB" sz="3600" dirty="0" smtClean="0">
                <a:solidFill>
                  <a:srgbClr val="002060"/>
                </a:solidFill>
              </a:rPr>
              <a:t>: </a:t>
            </a:r>
            <a:r>
              <a:rPr lang="en-GB" sz="2400" dirty="0" smtClean="0">
                <a:solidFill>
                  <a:srgbClr val="002060"/>
                </a:solidFill>
              </a:rPr>
              <a:t>The distance of the Moon from the Earth fluctuates as it orbits on an elliptical trajectory by 11%, the distance of Earth from Sun by less than 3.5%. Larger changes in size or distance will affect types of solar eclipses.</a:t>
            </a:r>
            <a:endParaRPr lang="en-GB" sz="2400" dirty="0">
              <a:solidFill>
                <a:srgbClr val="002060"/>
              </a:solidFill>
            </a:endParaRPr>
          </a:p>
        </p:txBody>
      </p:sp>
    </p:spTree>
    <p:extLst>
      <p:ext uri="{BB962C8B-B14F-4D97-AF65-F5344CB8AC3E}">
        <p14:creationId xmlns:p14="http://schemas.microsoft.com/office/powerpoint/2010/main" val="129983251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685059"/>
          </a:xfrm>
          <a:prstGeom prst="rect">
            <a:avLst/>
          </a:prstGeom>
        </p:spPr>
        <p:txBody>
          <a:bodyPr wrap="square">
            <a:spAutoFit/>
          </a:bodyPr>
          <a:lstStyle/>
          <a:p>
            <a:pPr marL="342900" lvl="0" indent="-342900">
              <a:lnSpc>
                <a:spcPct val="107000"/>
              </a:lnSpc>
              <a:spcAft>
                <a:spcPts val="800"/>
              </a:spcAft>
              <a:buFont typeface="+mj-lt"/>
              <a:buAutoNum type="alphaLcParenR"/>
            </a:pPr>
            <a:r>
              <a:rPr lang="en-GB" dirty="0"/>
              <a:t>Both the Sun and the Moon are as big as they really are, but the </a:t>
            </a:r>
            <a:r>
              <a:rPr lang="en-GB" b="1" dirty="0"/>
              <a:t>Moon</a:t>
            </a:r>
            <a:r>
              <a:rPr lang="en-GB" dirty="0"/>
              <a:t> orbits </a:t>
            </a:r>
            <a:r>
              <a:rPr lang="en-GB" b="1" dirty="0"/>
              <a:t>closer</a:t>
            </a:r>
            <a:r>
              <a:rPr lang="en-GB" dirty="0"/>
              <a:t> to the </a:t>
            </a:r>
            <a:r>
              <a:rPr lang="en-GB" b="1" dirty="0"/>
              <a:t>Earth</a:t>
            </a:r>
            <a:r>
              <a:rPr lang="en-GB" dirty="0"/>
              <a:t>. What types of eclipses could occur (total, annular, hybrid, partial)? Would solar eclipses be more frequent or rarer than they actually are?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264642"/>
          </a:xfrm>
          <a:prstGeom prst="rect">
            <a:avLst/>
          </a:prstGeom>
        </p:spPr>
        <p:txBody>
          <a:bodyPr wrap="square">
            <a:spAutoFit/>
          </a:bodyPr>
          <a:lstStyle/>
          <a:p>
            <a:pPr lvl="0">
              <a:lnSpc>
                <a:spcPct val="107000"/>
              </a:lnSpc>
              <a:spcAft>
                <a:spcPts val="800"/>
              </a:spcAft>
            </a:pP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Moon orbits closer, its shadow has a larger angular size than the Sun.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 total eclipse </a:t>
            </a:r>
            <a:r>
              <a:rPr lang="en-US"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MAY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occur</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but an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annular</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or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eclipse </a:t>
            </a:r>
            <a:r>
              <a:rPr lang="en-US"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CANNOT</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occur</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Because the shadow is larger, eclipses will occur more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often</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(The inclination of the plane of the Moon's orbit around the Earth relative to the ecliptic plane remains the same, the angular size of the Sun remains the same, the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angular size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of the Moon is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larger</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5b.1.6 Apparent size of the Sun and Moon in the </a:t>
            </a:r>
            <a:r>
              <a:rPr lang="en-GB" sz="3200" dirty="0" smtClean="0">
                <a:solidFill>
                  <a:srgbClr val="002060"/>
                </a:solidFill>
              </a:rPr>
              <a:t>sky </a:t>
            </a:r>
            <a:r>
              <a:rPr lang="en-GB" sz="3200" dirty="0" smtClean="0">
                <a:solidFill>
                  <a:srgbClr val="002060"/>
                </a:solidFill>
              </a:rPr>
              <a:t>– types of Solar eclipse</a:t>
            </a:r>
            <a:endParaRPr lang="en-GB" sz="3200" dirty="0">
              <a:solidFill>
                <a:srgbClr val="002060"/>
              </a:solidFill>
            </a:endParaRPr>
          </a:p>
        </p:txBody>
      </p:sp>
    </p:spTree>
    <p:extLst>
      <p:ext uri="{BB962C8B-B14F-4D97-AF65-F5344CB8AC3E}">
        <p14:creationId xmlns:p14="http://schemas.microsoft.com/office/powerpoint/2010/main" val="112876258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81423"/>
          </a:xfrm>
          <a:prstGeom prst="rect">
            <a:avLst/>
          </a:prstGeom>
        </p:spPr>
        <p:txBody>
          <a:bodyPr wrap="square">
            <a:spAutoFit/>
          </a:bodyPr>
          <a:lstStyle/>
          <a:p>
            <a:pPr marL="342900" lvl="0" indent="-342900">
              <a:lnSpc>
                <a:spcPct val="107000"/>
              </a:lnSpc>
              <a:spcAft>
                <a:spcPts val="800"/>
              </a:spcAft>
              <a:buFont typeface="+mj-lt"/>
              <a:buAutoNum type="alphaLcParenR" startAt="2"/>
            </a:pPr>
            <a:r>
              <a:rPr lang="en-GB" dirty="0"/>
              <a:t>Both the Sun and the Moon are as big as they really are, but the </a:t>
            </a:r>
            <a:r>
              <a:rPr lang="en-GB" b="1" dirty="0"/>
              <a:t>Moon</a:t>
            </a:r>
            <a:r>
              <a:rPr lang="en-GB" dirty="0"/>
              <a:t> orbits </a:t>
            </a:r>
            <a:r>
              <a:rPr lang="en-GB" b="1" dirty="0"/>
              <a:t>further</a:t>
            </a:r>
            <a:r>
              <a:rPr lang="en-GB" dirty="0"/>
              <a:t> from the </a:t>
            </a:r>
            <a:r>
              <a:rPr lang="en-GB" b="1" dirty="0"/>
              <a:t>Earth</a:t>
            </a:r>
            <a:r>
              <a:rPr lang="en-GB" dirty="0"/>
              <a:t>. What types of eclipses could occur (total, annular, hybrid, partial)? Would solar eclipses be more frequent or rarer than they actually </a:t>
            </a:r>
            <a:r>
              <a:rPr lang="en-GB" dirty="0" smtClean="0"/>
              <a:t>are?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277786"/>
          </a:xfrm>
          <a:prstGeom prst="rect">
            <a:avLst/>
          </a:prstGeom>
        </p:spPr>
        <p:txBody>
          <a:bodyPr wrap="square">
            <a:spAutoFit/>
          </a:bodyPr>
          <a:lstStyle/>
          <a:p>
            <a:pPr lvl="0">
              <a:lnSpc>
                <a:spcPct val="107000"/>
              </a:lnSpc>
              <a:spcAft>
                <a:spcPts val="800"/>
              </a:spcAft>
            </a:pP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The Moon orbits further away, its shadow has a smaller angular size than the Sun. There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CANNOT</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be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total</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or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hybrid</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eclipse,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ONLY</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annular</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one. Because the shadow is smaller, eclipses will occur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less often</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(The inclination of the plane of the Moon's orbit around the Earth relative to the ecliptic plane remains the same, the angular size of the Sun remains the same, the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angular size </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of the Moon is </a:t>
            </a:r>
            <a:r>
              <a:rPr lang="en-GB"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smaller</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5b.1.6 Apparent size of the Sun and Moon in the </a:t>
            </a:r>
            <a:r>
              <a:rPr lang="en-GB" sz="3200" dirty="0" smtClean="0">
                <a:solidFill>
                  <a:srgbClr val="002060"/>
                </a:solidFill>
              </a:rPr>
              <a:t>sky </a:t>
            </a:r>
            <a:r>
              <a:rPr lang="en-GB" sz="3200" dirty="0" smtClean="0">
                <a:solidFill>
                  <a:srgbClr val="002060"/>
                </a:solidFill>
              </a:rPr>
              <a:t>– types of Solar eclipse</a:t>
            </a:r>
            <a:endParaRPr lang="en-GB" sz="3200" dirty="0">
              <a:solidFill>
                <a:srgbClr val="002060"/>
              </a:solidFill>
            </a:endParaRPr>
          </a:p>
        </p:txBody>
      </p:sp>
    </p:spTree>
    <p:extLst>
      <p:ext uri="{BB962C8B-B14F-4D97-AF65-F5344CB8AC3E}">
        <p14:creationId xmlns:p14="http://schemas.microsoft.com/office/powerpoint/2010/main" val="318559105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685059"/>
          </a:xfrm>
          <a:prstGeom prst="rect">
            <a:avLst/>
          </a:prstGeom>
        </p:spPr>
        <p:txBody>
          <a:bodyPr wrap="square">
            <a:spAutoFit/>
          </a:bodyPr>
          <a:lstStyle/>
          <a:p>
            <a:pPr marL="342900" lvl="0" indent="-342900">
              <a:lnSpc>
                <a:spcPct val="107000"/>
              </a:lnSpc>
              <a:spcAft>
                <a:spcPts val="800"/>
              </a:spcAft>
              <a:buFont typeface="+mj-lt"/>
              <a:buAutoNum type="alphaLcParenR" startAt="3"/>
            </a:pPr>
            <a:r>
              <a:rPr lang="en-US" dirty="0" smtClean="0"/>
              <a:t>Both </a:t>
            </a:r>
            <a:r>
              <a:rPr lang="en-US" dirty="0"/>
              <a:t>the Sun and the Moon are as big as they really are, but the </a:t>
            </a:r>
            <a:r>
              <a:rPr lang="en-US" b="1" dirty="0"/>
              <a:t>Earth</a:t>
            </a:r>
            <a:r>
              <a:rPr lang="en-US" dirty="0"/>
              <a:t> orbits </a:t>
            </a:r>
            <a:r>
              <a:rPr lang="en-US" b="1" dirty="0"/>
              <a:t>closer</a:t>
            </a:r>
            <a:r>
              <a:rPr lang="en-US" dirty="0"/>
              <a:t> to the </a:t>
            </a:r>
            <a:r>
              <a:rPr lang="en-US" b="1" dirty="0"/>
              <a:t>Sun</a:t>
            </a:r>
            <a:r>
              <a:rPr lang="en-US" dirty="0"/>
              <a:t>. What types of eclipses could occur (total, annular, hybrid, partial)? Would solar eclipses be more frequent or rarer than they actually are</a:t>
            </a:r>
            <a:r>
              <a:rPr lang="en-US" dirty="0" smtClean="0"/>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561005"/>
          </a:xfrm>
          <a:prstGeom prst="rect">
            <a:avLst/>
          </a:prstGeom>
        </p:spPr>
        <p:txBody>
          <a:bodyPr wrap="square">
            <a:spAutoFit/>
          </a:bodyPr>
          <a:lstStyle/>
          <a:p>
            <a:pPr lvl="0">
              <a:lnSpc>
                <a:spcPct val="107000"/>
              </a:lnSpc>
              <a:spcAft>
                <a:spcPts val="800"/>
              </a:spcAft>
            </a:pP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Sun is closer to the Earth, its angular size in the sky is larger than that of the Moon. There </a:t>
            </a:r>
            <a:r>
              <a:rPr lang="en-US"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CAN</a:t>
            </a:r>
            <a:r>
              <a:rPr lang="cs-CZ"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NOT</a:t>
            </a:r>
            <a:r>
              <a:rPr lang="en-US"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be </a:t>
            </a:r>
            <a:r>
              <a:rPr lang="en-US"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total</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or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eclipse, </a:t>
            </a:r>
            <a:r>
              <a:rPr lang="en-US"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ONLY</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annular</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one. Because the Sun has a larger angular size and the Moon is still moving in the same belt defined by the inclination of its plane of orbit to the ecliptic plane, the Moon is more likely to get in front of the Sun and eclipses would be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more frequent</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In that regard, the reasoning is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fundamentally different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from point b), although the first impression leads to the conclusion that situations b) and c) are, in the end, identical</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5b.1.6 Apparent size of the Sun and Moon in the </a:t>
            </a:r>
            <a:r>
              <a:rPr lang="en-GB" sz="3200" dirty="0" smtClean="0">
                <a:solidFill>
                  <a:srgbClr val="002060"/>
                </a:solidFill>
              </a:rPr>
              <a:t>sky </a:t>
            </a:r>
            <a:r>
              <a:rPr lang="en-GB" sz="3200" dirty="0" smtClean="0">
                <a:solidFill>
                  <a:srgbClr val="002060"/>
                </a:solidFill>
              </a:rPr>
              <a:t>– types of Solar eclipse</a:t>
            </a:r>
            <a:endParaRPr lang="en-GB" sz="3200" dirty="0">
              <a:solidFill>
                <a:srgbClr val="002060"/>
              </a:solidFill>
            </a:endParaRPr>
          </a:p>
        </p:txBody>
      </p:sp>
    </p:spTree>
    <p:extLst>
      <p:ext uri="{BB962C8B-B14F-4D97-AF65-F5344CB8AC3E}">
        <p14:creationId xmlns:p14="http://schemas.microsoft.com/office/powerpoint/2010/main" val="64268845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en-GB" sz="4400" u="sng" dirty="0" smtClean="0">
                <a:solidFill>
                  <a:srgbClr val="002060"/>
                </a:solidFill>
                <a:sym typeface="Calibri Light"/>
              </a:rPr>
              <a:t>Project STARS modules</a:t>
            </a:r>
            <a:endParaRPr lang="en-GB" sz="4400" u="sng" dirty="0">
              <a:solidFill>
                <a:srgbClr val="002060"/>
              </a:solidFill>
              <a:sym typeface="Calibri Light"/>
            </a:endParaRP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en-GB" sz="2600" dirty="0" smtClean="0">
                <a:solidFill>
                  <a:srgbClr val="002060"/>
                </a:solidFill>
              </a:rPr>
              <a:t>#1 	Constellations.			#6 	Galactic Neighbourhood.</a:t>
            </a:r>
          </a:p>
          <a:p>
            <a:pPr algn="just" defTabSz="868680">
              <a:spcBef>
                <a:spcPts val="900"/>
              </a:spcBef>
              <a:defRPr sz="1800"/>
            </a:pPr>
            <a:r>
              <a:rPr lang="en-GB" sz="2600" dirty="0" smtClean="0">
                <a:solidFill>
                  <a:srgbClr val="002060"/>
                </a:solidFill>
              </a:rPr>
              <a:t>#2 	Motion of Celestial Bodies.	#7 	Sun and Stars.</a:t>
            </a:r>
          </a:p>
          <a:p>
            <a:pPr lvl="0" algn="just" defTabSz="868680">
              <a:spcBef>
                <a:spcPts val="900"/>
              </a:spcBef>
              <a:defRPr sz="1800"/>
            </a:pPr>
            <a:r>
              <a:rPr lang="en-GB" sz="2600" dirty="0" smtClean="0">
                <a:solidFill>
                  <a:srgbClr val="002060"/>
                </a:solidFill>
              </a:rPr>
              <a:t>#3 	Newton's law of Gravitation.	#8 	Our Galaxy and other galaxies.</a:t>
            </a:r>
          </a:p>
          <a:p>
            <a:pPr lvl="0" algn="just" defTabSz="868680">
              <a:spcBef>
                <a:spcPts val="900"/>
              </a:spcBef>
              <a:defRPr sz="1800"/>
            </a:pPr>
            <a:r>
              <a:rPr lang="en-GB" sz="2600" dirty="0" smtClean="0">
                <a:solidFill>
                  <a:srgbClr val="002060"/>
                </a:solidFill>
              </a:rPr>
              <a:t>#4 	Discovery of the Universe. 	#9 	The Universe.</a:t>
            </a:r>
          </a:p>
          <a:p>
            <a:pPr algn="just" defTabSz="868680">
              <a:spcBef>
                <a:spcPts val="900"/>
              </a:spcBef>
              <a:defRPr sz="1800"/>
            </a:pPr>
            <a:r>
              <a:rPr lang="en-GB" sz="2600" dirty="0" smtClean="0">
                <a:solidFill>
                  <a:srgbClr val="002060"/>
                </a:solidFill>
              </a:rPr>
              <a:t>#5 	Solar System.			#10	Observatories.</a:t>
            </a:r>
            <a:endParaRPr lang="en-GB" sz="2600" dirty="0">
              <a:solidFill>
                <a:srgbClr val="002060"/>
              </a:solidFill>
            </a:endParaRPr>
          </a:p>
        </p:txBody>
      </p:sp>
    </p:spTree>
    <p:extLst>
      <p:ext uri="{BB962C8B-B14F-4D97-AF65-F5344CB8AC3E}">
        <p14:creationId xmlns:p14="http://schemas.microsoft.com/office/powerpoint/2010/main" val="110879678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81423"/>
          </a:xfrm>
          <a:prstGeom prst="rect">
            <a:avLst/>
          </a:prstGeom>
        </p:spPr>
        <p:txBody>
          <a:bodyPr wrap="square">
            <a:spAutoFit/>
          </a:bodyPr>
          <a:lstStyle/>
          <a:p>
            <a:pPr marL="342900" lvl="0" indent="-342900">
              <a:lnSpc>
                <a:spcPct val="107000"/>
              </a:lnSpc>
              <a:spcAft>
                <a:spcPts val="800"/>
              </a:spcAft>
              <a:buFont typeface="+mj-lt"/>
              <a:buAutoNum type="alphaLcParenR" startAt="4"/>
            </a:pPr>
            <a:r>
              <a:rPr lang="en-GB" dirty="0"/>
              <a:t>Both the Sun and the Moon are as big as they really are, but the </a:t>
            </a:r>
            <a:r>
              <a:rPr lang="en-GB" b="1" dirty="0"/>
              <a:t>Earth</a:t>
            </a:r>
            <a:r>
              <a:rPr lang="en-GB" dirty="0"/>
              <a:t> orbits </a:t>
            </a:r>
            <a:r>
              <a:rPr lang="en-GB" b="1" dirty="0"/>
              <a:t>further</a:t>
            </a:r>
            <a:r>
              <a:rPr lang="en-GB" dirty="0"/>
              <a:t> from the </a:t>
            </a:r>
            <a:r>
              <a:rPr lang="en-GB" b="1" dirty="0"/>
              <a:t>Sun</a:t>
            </a:r>
            <a:r>
              <a:rPr lang="en-GB" dirty="0"/>
              <a:t>. What types of eclipses could occur (total, annular, hybrid, partial)? Would solar eclipses be more frequent or rarer than they actually are?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857368"/>
          </a:xfrm>
          <a:prstGeom prst="rect">
            <a:avLst/>
          </a:prstGeom>
        </p:spPr>
        <p:txBody>
          <a:bodyPr wrap="square">
            <a:spAutoFit/>
          </a:bodyPr>
          <a:lstStyle/>
          <a:p>
            <a:pPr lvl="0">
              <a:lnSpc>
                <a:spcPct val="107000"/>
              </a:lnSpc>
              <a:spcAft>
                <a:spcPts val="800"/>
              </a:spcAft>
            </a:pP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Sun is further from the Earth, its angular size in the sky is smaller than that of the Moon. A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total</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eclipse </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MAY occur,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but an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annular</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or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eclipse </a:t>
            </a:r>
            <a:r>
              <a:rPr lang="en-US"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CANNOT</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occur. Eclipses will be less frequent. Because the Sun has a smaller angular size and the Moon is still moving in the same belt defined by the inclination of its plane of orbit to the ecliptic plane, the Moon is less likely to get in front of the Sun and eclipses would be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less frequent</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In that regard, the reasoning is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fundamentally different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from point a), although the first impression leads to the conclusion that situations a) and d) are, in the end, identical</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5b.1.6 Apparent size of the Sun and Moon in the </a:t>
            </a:r>
            <a:r>
              <a:rPr lang="en-GB" sz="3200" dirty="0" smtClean="0">
                <a:solidFill>
                  <a:srgbClr val="002060"/>
                </a:solidFill>
              </a:rPr>
              <a:t>sky </a:t>
            </a:r>
            <a:r>
              <a:rPr lang="en-GB" sz="3200" dirty="0" smtClean="0">
                <a:solidFill>
                  <a:srgbClr val="002060"/>
                </a:solidFill>
              </a:rPr>
              <a:t>– types of Solar eclipse</a:t>
            </a:r>
            <a:endParaRPr lang="en-GB" sz="3200" dirty="0">
              <a:solidFill>
                <a:srgbClr val="002060"/>
              </a:solidFill>
            </a:endParaRPr>
          </a:p>
        </p:txBody>
      </p:sp>
    </p:spTree>
    <p:extLst>
      <p:ext uri="{BB962C8B-B14F-4D97-AF65-F5344CB8AC3E}">
        <p14:creationId xmlns:p14="http://schemas.microsoft.com/office/powerpoint/2010/main" val="325702793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685059"/>
          </a:xfrm>
          <a:prstGeom prst="rect">
            <a:avLst/>
          </a:prstGeom>
        </p:spPr>
        <p:txBody>
          <a:bodyPr wrap="square">
            <a:spAutoFit/>
          </a:bodyPr>
          <a:lstStyle/>
          <a:p>
            <a:pPr marL="342900" lvl="0" indent="-342900">
              <a:lnSpc>
                <a:spcPct val="107000"/>
              </a:lnSpc>
              <a:spcAft>
                <a:spcPts val="800"/>
              </a:spcAft>
              <a:buFont typeface="+mj-lt"/>
              <a:buAutoNum type="alphaLcParenR" startAt="5"/>
            </a:pPr>
            <a:r>
              <a:rPr lang="en-GB" dirty="0"/>
              <a:t>In fact, the </a:t>
            </a:r>
            <a:r>
              <a:rPr lang="en-GB" b="1" dirty="0"/>
              <a:t>Moon</a:t>
            </a:r>
            <a:r>
              <a:rPr lang="en-GB" dirty="0"/>
              <a:t> is slowly </a:t>
            </a:r>
            <a:r>
              <a:rPr lang="en-GB" b="1" dirty="0"/>
              <a:t>moving</a:t>
            </a:r>
            <a:r>
              <a:rPr lang="en-GB" dirty="0"/>
              <a:t> </a:t>
            </a:r>
            <a:r>
              <a:rPr lang="en-GB" b="1" dirty="0"/>
              <a:t>away</a:t>
            </a:r>
            <a:r>
              <a:rPr lang="en-GB" dirty="0"/>
              <a:t> from the </a:t>
            </a:r>
            <a:r>
              <a:rPr lang="en-GB" b="1" dirty="0"/>
              <a:t>Earth</a:t>
            </a:r>
            <a:r>
              <a:rPr lang="en-GB" dirty="0"/>
              <a:t>. Which of the situations a) to d) describes this? What will be the gradual development of the occurrence of individual types of eclipses?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264642"/>
          </a:xfrm>
          <a:prstGeom prst="rect">
            <a:avLst/>
          </a:prstGeom>
        </p:spPr>
        <p:txBody>
          <a:bodyPr wrap="square">
            <a:spAutoFit/>
          </a:bodyPr>
          <a:lstStyle/>
          <a:p>
            <a:pPr lvl="0">
              <a:lnSpc>
                <a:spcPct val="107000"/>
              </a:lnSpc>
              <a:spcAft>
                <a:spcPts val="800"/>
              </a:spcAft>
            </a:pP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In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future, the situation described in point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will gradually occur. Gradually, in particular, total eclipses will decrease until they cease to exist completely. Hybrid eclipses will be rarer, in the limited case they can only occur if the bodies are exactly in one line. Annular eclipses will occur continuously, but the shape of the ring may gradually become more asymmetric</a:t>
            </a:r>
            <a:r>
              <a:rPr lang="en-US"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5b.1.6 Apparent size of the Sun and Moon in the </a:t>
            </a:r>
            <a:r>
              <a:rPr lang="en-GB" sz="3200" dirty="0" smtClean="0">
                <a:solidFill>
                  <a:srgbClr val="002060"/>
                </a:solidFill>
              </a:rPr>
              <a:t>sky </a:t>
            </a:r>
            <a:r>
              <a:rPr lang="en-GB" sz="3200" dirty="0" smtClean="0">
                <a:solidFill>
                  <a:srgbClr val="002060"/>
                </a:solidFill>
              </a:rPr>
              <a:t>– types of Solar eclipse</a:t>
            </a:r>
            <a:endParaRPr lang="en-GB" sz="3200" dirty="0">
              <a:solidFill>
                <a:srgbClr val="002060"/>
              </a:solidFill>
            </a:endParaRPr>
          </a:p>
        </p:txBody>
      </p:sp>
    </p:spTree>
    <p:extLst>
      <p:ext uri="{BB962C8B-B14F-4D97-AF65-F5344CB8AC3E}">
        <p14:creationId xmlns:p14="http://schemas.microsoft.com/office/powerpoint/2010/main" val="410019564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5b.1.7 Observation of a total solar eclipse from other planets</a:t>
            </a:r>
            <a:endParaRPr lang="en-GB" sz="3200" dirty="0">
              <a:solidFill>
                <a:srgbClr val="002060"/>
              </a:solidFill>
            </a:endParaRPr>
          </a:p>
        </p:txBody>
      </p:sp>
      <p:sp>
        <p:nvSpPr>
          <p:cNvPr id="174" name="Shape 174"/>
          <p:cNvSpPr/>
          <p:nvPr/>
        </p:nvSpPr>
        <p:spPr>
          <a:xfrm>
            <a:off x="261256" y="3473682"/>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Pages with characteristics of planets and their moons</a:t>
            </a:r>
            <a:endParaRPr lang="en-GB" sz="3600" dirty="0">
              <a:solidFill>
                <a:srgbClr val="002060"/>
              </a:solidFill>
            </a:endParaRPr>
          </a:p>
        </p:txBody>
      </p:sp>
      <p:sp>
        <p:nvSpPr>
          <p:cNvPr id="175" name="Shape 175"/>
          <p:cNvSpPr/>
          <p:nvPr/>
        </p:nvSpPr>
        <p:spPr>
          <a:xfrm>
            <a:off x="261256" y="4064385"/>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will deepen their idea of the mechanism of the solar eclipse and emphasize the necessary condition for a total eclipse. They will also remember information about planets and their moons.</a:t>
            </a:r>
            <a:endParaRPr lang="en-GB" sz="2800" dirty="0">
              <a:solidFill>
                <a:srgbClr val="002060"/>
              </a:solidFill>
            </a:endParaRPr>
          </a:p>
        </p:txBody>
      </p:sp>
      <p:sp>
        <p:nvSpPr>
          <p:cNvPr id="176" name="Shape 176"/>
          <p:cNvSpPr/>
          <p:nvPr/>
        </p:nvSpPr>
        <p:spPr>
          <a:xfrm>
            <a:off x="261256" y="2068500"/>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Pupils must have acquired basic knowledge of planets. Some situations can be estimated, for others it is necessary to calculate, compare the angular size of Sun and the body that could cover the solar disk.</a:t>
            </a:r>
            <a:endParaRPr lang="en-GB" sz="2800" dirty="0">
              <a:solidFill>
                <a:srgbClr val="002060"/>
              </a:solidFill>
            </a:endParaRPr>
          </a:p>
        </p:txBody>
      </p:sp>
    </p:spTree>
    <p:extLst>
      <p:ext uri="{BB962C8B-B14F-4D97-AF65-F5344CB8AC3E}">
        <p14:creationId xmlns:p14="http://schemas.microsoft.com/office/powerpoint/2010/main" val="243645952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200715"/>
            <a:ext cx="11145298" cy="849720"/>
          </a:xfrm>
          <a:prstGeom prst="rect">
            <a:avLst/>
          </a:prstGeom>
        </p:spPr>
        <p:txBody>
          <a:bodyPr wrap="square">
            <a:spAutoFit/>
          </a:bodyPr>
          <a:lstStyle/>
          <a:p>
            <a:pPr>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Mercury</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t>The planet has no moon and is closest to the Sun. There is no body that could cause a total solar eclipse observable from the surface of Mercury. </a:t>
            </a:r>
            <a:r>
              <a:rPr lang="en-GB" b="1" dirty="0" smtClean="0"/>
              <a:t>NO</a:t>
            </a:r>
            <a:r>
              <a:rPr lang="en-GB" dirty="0" smtClean="0"/>
              <a:t> (</a:t>
            </a:r>
            <a:r>
              <a:rPr lang="en-GB" u="sng" dirty="0" smtClean="0"/>
              <a:t>trivial</a:t>
            </a:r>
            <a:r>
              <a:rPr lang="en-GB" dirty="0" smtClean="0"/>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1DC18DB-B0D5-4950-B1F4-14F72157FEB9}"/>
              </a:ext>
            </a:extLst>
          </p:cNvPr>
          <p:cNvSpPr/>
          <p:nvPr/>
        </p:nvSpPr>
        <p:spPr>
          <a:xfrm>
            <a:off x="261256" y="3347559"/>
            <a:ext cx="11685322" cy="1631216"/>
          </a:xfrm>
          <a:prstGeom prst="rect">
            <a:avLst/>
          </a:prstGeom>
        </p:spPr>
        <p:txBody>
          <a:bodyPr wrap="square">
            <a:spAutoFit/>
          </a:bodyPr>
          <a:lstStyle/>
          <a:p>
            <a:r>
              <a:rPr lang="en-GB" sz="2800" b="1" dirty="0" smtClean="0">
                <a:latin typeface="Calibri" panose="020F0502020204030204" pitchFamily="34" charset="0"/>
                <a:ea typeface="Calibri" panose="020F0502020204030204" pitchFamily="34" charset="0"/>
                <a:cs typeface="Times New Roman" panose="02020603050405020304" pitchFamily="18" charset="0"/>
              </a:rPr>
              <a:t>Venus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Calibri" panose="020F0502020204030204" pitchFamily="34" charset="0"/>
              </a:rPr>
              <a:t>The planet has no moon. The only body that can be located between Venus and the Sun is Mercury. When observed from Venus, the angular size of Mercury is certainly smaller than the angular size of the Sun. (Verification by calculation – diameter of the Sun: 1.4·10</a:t>
            </a:r>
            <a:r>
              <a:rPr lang="en-GB" baseline="30000" dirty="0" smtClean="0">
                <a:latin typeface="Calibri" panose="020F0502020204030204" pitchFamily="34" charset="0"/>
                <a:ea typeface="Calibri" panose="020F0502020204030204" pitchFamily="34" charset="0"/>
                <a:cs typeface="Calibri" panose="020F0502020204030204" pitchFamily="34" charset="0"/>
              </a:rPr>
              <a:t>6</a:t>
            </a:r>
            <a:r>
              <a:rPr lang="en-GB" dirty="0" smtClean="0">
                <a:latin typeface="Calibri" panose="020F0502020204030204" pitchFamily="34" charset="0"/>
                <a:ea typeface="Calibri" panose="020F0502020204030204" pitchFamily="34" charset="0"/>
                <a:cs typeface="Calibri" panose="020F0502020204030204" pitchFamily="34" charset="0"/>
              </a:rPr>
              <a:t> km, distance of the Sun: 108·10</a:t>
            </a:r>
            <a:r>
              <a:rPr lang="en-GB" baseline="30000" dirty="0" smtClean="0">
                <a:latin typeface="Calibri" panose="020F0502020204030204" pitchFamily="34" charset="0"/>
                <a:ea typeface="Calibri" panose="020F0502020204030204" pitchFamily="34" charset="0"/>
                <a:cs typeface="Calibri" panose="020F0502020204030204" pitchFamily="34" charset="0"/>
              </a:rPr>
              <a:t>6</a:t>
            </a:r>
            <a:r>
              <a:rPr lang="en-GB" dirty="0" smtClean="0">
                <a:latin typeface="Calibri" panose="020F0502020204030204" pitchFamily="34" charset="0"/>
                <a:ea typeface="Calibri" panose="020F0502020204030204" pitchFamily="34" charset="0"/>
                <a:cs typeface="Calibri" panose="020F0502020204030204" pitchFamily="34" charset="0"/>
              </a:rPr>
              <a:t> km, angular size 0.013 rad; diameter of Mercury: 5·10</a:t>
            </a:r>
            <a:r>
              <a:rPr lang="en-GB" baseline="30000" dirty="0" smtClean="0">
                <a:latin typeface="Calibri" panose="020F0502020204030204" pitchFamily="34" charset="0"/>
                <a:ea typeface="Calibri" panose="020F0502020204030204" pitchFamily="34" charset="0"/>
                <a:cs typeface="Calibri" panose="020F0502020204030204" pitchFamily="34" charset="0"/>
              </a:rPr>
              <a:t>3</a:t>
            </a:r>
            <a:r>
              <a:rPr lang="en-GB" dirty="0" smtClean="0">
                <a:latin typeface="Calibri" panose="020F0502020204030204" pitchFamily="34" charset="0"/>
                <a:ea typeface="Calibri" panose="020F0502020204030204" pitchFamily="34" charset="0"/>
                <a:cs typeface="Calibri" panose="020F0502020204030204" pitchFamily="34" charset="0"/>
              </a:rPr>
              <a:t> km, minimum distance of Mercury: 50·10</a:t>
            </a:r>
            <a:r>
              <a:rPr lang="en-GB" baseline="30000" dirty="0" smtClean="0">
                <a:latin typeface="Calibri" panose="020F0502020204030204" pitchFamily="34" charset="0"/>
                <a:ea typeface="Calibri" panose="020F0502020204030204" pitchFamily="34" charset="0"/>
                <a:cs typeface="Calibri" panose="020F0502020204030204" pitchFamily="34" charset="0"/>
              </a:rPr>
              <a:t>6</a:t>
            </a:r>
            <a:r>
              <a:rPr lang="en-GB" dirty="0" smtClean="0">
                <a:latin typeface="Calibri" panose="020F0502020204030204" pitchFamily="34" charset="0"/>
                <a:ea typeface="Calibri" panose="020F0502020204030204" pitchFamily="34" charset="0"/>
                <a:cs typeface="Calibri" panose="020F0502020204030204" pitchFamily="34" charset="0"/>
              </a:rPr>
              <a:t> km (half-axis difference), angular size 0.000 1 rad </a:t>
            </a:r>
            <a:r>
              <a:rPr lang="cs-CZ"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dirty="0" smtClean="0">
                <a:latin typeface="Calibri" panose="020F0502020204030204" pitchFamily="34" charset="0"/>
                <a:ea typeface="Calibri" panose="020F0502020204030204" pitchFamily="34" charset="0"/>
                <a:cs typeface="Calibri" panose="020F0502020204030204" pitchFamily="34" charset="0"/>
              </a:rPr>
              <a:t> the Sun is not covered.) There is no body that could cause a total solar eclipse observable from the surface of Venus. </a:t>
            </a:r>
            <a:r>
              <a:rPr lang="en-GB" b="1" dirty="0" smtClean="0">
                <a:latin typeface="Calibri" panose="020F0502020204030204" pitchFamily="34" charset="0"/>
                <a:ea typeface="Calibri" panose="020F0502020204030204" pitchFamily="34" charset="0"/>
                <a:cs typeface="Calibri" panose="020F0502020204030204" pitchFamily="34" charset="0"/>
              </a:rPr>
              <a:t>NO</a:t>
            </a:r>
            <a:r>
              <a:rPr lang="en-GB" dirty="0" smtClean="0">
                <a:latin typeface="Calibri" panose="020F0502020204030204" pitchFamily="34" charset="0"/>
                <a:ea typeface="Calibri" panose="020F0502020204030204" pitchFamily="34" charset="0"/>
                <a:cs typeface="Calibri" panose="020F0502020204030204" pitchFamily="34" charset="0"/>
              </a:rPr>
              <a:t> (</a:t>
            </a:r>
            <a:r>
              <a:rPr lang="en-GB" u="sng" dirty="0" smtClean="0">
                <a:latin typeface="Calibri" panose="020F0502020204030204" pitchFamily="34" charset="0"/>
                <a:ea typeface="Calibri" panose="020F0502020204030204" pitchFamily="34" charset="0"/>
                <a:cs typeface="Calibri" panose="020F0502020204030204" pitchFamily="34" charset="0"/>
              </a:rPr>
              <a:t>standard</a:t>
            </a:r>
            <a:r>
              <a:rPr lang="en-GB" dirty="0" smtClean="0">
                <a:latin typeface="Calibri" panose="020F0502020204030204" pitchFamily="34" charset="0"/>
                <a:ea typeface="Calibri" panose="020F0502020204030204" pitchFamily="34" charset="0"/>
                <a:cs typeface="Calibri" panose="020F0502020204030204" pitchFamily="34" charset="0"/>
              </a:rPr>
              <a:t>)</a:t>
            </a:r>
          </a:p>
        </p:txBody>
      </p:sp>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5b.1.7 Observation of a total solar eclipse from other planets</a:t>
            </a:r>
            <a:endParaRPr lang="en-GB" sz="3200" dirty="0">
              <a:solidFill>
                <a:srgbClr val="002060"/>
              </a:solidFill>
            </a:endParaRPr>
          </a:p>
        </p:txBody>
      </p:sp>
    </p:spTree>
    <p:extLst>
      <p:ext uri="{BB962C8B-B14F-4D97-AF65-F5344CB8AC3E}">
        <p14:creationId xmlns:p14="http://schemas.microsoft.com/office/powerpoint/2010/main" val="383973559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046563"/>
            <a:ext cx="11145298" cy="3516988"/>
          </a:xfrm>
          <a:prstGeom prst="rect">
            <a:avLst/>
          </a:prstGeom>
        </p:spPr>
        <p:txBody>
          <a:bodyPr wrap="square">
            <a:spAutoFit/>
          </a:bodyPr>
          <a:lstStyle/>
          <a:p>
            <a:pPr>
              <a:lnSpc>
                <a:spcPct val="107000"/>
              </a:lnSpc>
              <a:spcAft>
                <a:spcPts val="800"/>
              </a:spcAft>
            </a:pPr>
            <a:r>
              <a:rPr lang="cs-CZ" sz="2800" b="1" dirty="0" smtClean="0"/>
              <a:t>Mars</a:t>
            </a:r>
            <a:r>
              <a:rPr lang="cs-CZ" dirty="0" smtClean="0"/>
              <a:t>: </a:t>
            </a:r>
            <a:r>
              <a:rPr lang="en-GB" dirty="0">
                <a:latin typeface="Calibri" panose="020F0502020204030204" pitchFamily="34" charset="0"/>
                <a:ea typeface="Calibri" panose="020F0502020204030204" pitchFamily="34" charset="0"/>
                <a:cs typeface="Calibri" panose="020F0502020204030204" pitchFamily="34" charset="0"/>
              </a:rPr>
              <a:t>The planet has two miniature moons – </a:t>
            </a:r>
            <a:r>
              <a:rPr lang="en-GB" dirty="0" err="1">
                <a:latin typeface="Calibri" panose="020F0502020204030204" pitchFamily="34" charset="0"/>
                <a:ea typeface="Calibri" panose="020F0502020204030204" pitchFamily="34" charset="0"/>
                <a:cs typeface="Calibri" panose="020F0502020204030204" pitchFamily="34" charset="0"/>
              </a:rPr>
              <a:t>Phobos</a:t>
            </a:r>
            <a:r>
              <a:rPr lang="en-GB" dirty="0">
                <a:latin typeface="Calibri" panose="020F0502020204030204" pitchFamily="34" charset="0"/>
                <a:ea typeface="Calibri" panose="020F0502020204030204" pitchFamily="34" charset="0"/>
                <a:cs typeface="Calibri" panose="020F0502020204030204" pitchFamily="34" charset="0"/>
              </a:rPr>
              <a:t> and Deimos, and it is necessary to consider the eclipse of the Sun by the Earth. The assumption is that neither body is large enough to cause a total solar eclipse on the surface of Mars. If the Sun does not cover the Earth, it is no longer necessary to consider the inner planets of Venus and Mercury, because they are smaller and further away. (Verification by calculation – diameter of the Sun: 1.4·10</a:t>
            </a:r>
            <a:r>
              <a:rPr lang="en-GB" baseline="30000" dirty="0">
                <a:latin typeface="Calibri" panose="020F0502020204030204" pitchFamily="34" charset="0"/>
                <a:ea typeface="Calibri" panose="020F0502020204030204" pitchFamily="34" charset="0"/>
                <a:cs typeface="Calibri" panose="020F0502020204030204" pitchFamily="34" charset="0"/>
              </a:rPr>
              <a:t>6</a:t>
            </a:r>
            <a:r>
              <a:rPr lang="en-GB" dirty="0">
                <a:latin typeface="Calibri" panose="020F0502020204030204" pitchFamily="34" charset="0"/>
                <a:ea typeface="Calibri" panose="020F0502020204030204" pitchFamily="34" charset="0"/>
                <a:cs typeface="Calibri" panose="020F0502020204030204" pitchFamily="34" charset="0"/>
              </a:rPr>
              <a:t> km, distance of the Sun 228·10</a:t>
            </a:r>
            <a:r>
              <a:rPr lang="en-GB" baseline="30000" dirty="0">
                <a:latin typeface="Calibri" panose="020F0502020204030204" pitchFamily="34" charset="0"/>
                <a:ea typeface="Calibri" panose="020F0502020204030204" pitchFamily="34" charset="0"/>
                <a:cs typeface="Calibri" panose="020F0502020204030204" pitchFamily="34" charset="0"/>
              </a:rPr>
              <a:t>6</a:t>
            </a:r>
            <a:r>
              <a:rPr lang="en-GB" dirty="0">
                <a:latin typeface="Calibri" panose="020F0502020204030204" pitchFamily="34" charset="0"/>
                <a:ea typeface="Calibri" panose="020F0502020204030204" pitchFamily="34" charset="0"/>
                <a:cs typeface="Calibri" panose="020F0502020204030204" pitchFamily="34" charset="0"/>
              </a:rPr>
              <a:t> km, angular size 0.0061 rad; </a:t>
            </a:r>
            <a:r>
              <a:rPr lang="en-GB" dirty="0" err="1">
                <a:latin typeface="Calibri" panose="020F0502020204030204" pitchFamily="34" charset="0"/>
                <a:ea typeface="Calibri" panose="020F0502020204030204" pitchFamily="34" charset="0"/>
                <a:cs typeface="Calibri" panose="020F0502020204030204" pitchFamily="34" charset="0"/>
              </a:rPr>
              <a:t>Phobos</a:t>
            </a:r>
            <a:r>
              <a:rPr lang="en-GB" dirty="0">
                <a:latin typeface="Calibri" panose="020F0502020204030204" pitchFamily="34" charset="0"/>
                <a:ea typeface="Calibri" panose="020F0502020204030204" pitchFamily="34" charset="0"/>
                <a:cs typeface="Calibri" panose="020F0502020204030204" pitchFamily="34" charset="0"/>
              </a:rPr>
              <a:t> diameter 10 km, </a:t>
            </a:r>
            <a:r>
              <a:rPr lang="cs-CZ" dirty="0" smtClean="0">
                <a:latin typeface="Calibri" panose="020F0502020204030204" pitchFamily="34" charset="0"/>
                <a:ea typeface="Calibri" panose="020F0502020204030204" pitchFamily="34" charset="0"/>
                <a:cs typeface="Calibri" panose="020F0502020204030204" pitchFamily="34" charset="0"/>
              </a:rPr>
              <a:t/>
            </a:r>
            <a:br>
              <a:rPr lang="cs-CZ" dirty="0" smtClean="0">
                <a:latin typeface="Calibri" panose="020F0502020204030204" pitchFamily="34" charset="0"/>
                <a:ea typeface="Calibri" panose="020F0502020204030204" pitchFamily="34" charset="0"/>
                <a:cs typeface="Calibri" panose="020F0502020204030204" pitchFamily="34" charset="0"/>
              </a:rPr>
            </a:br>
            <a:r>
              <a:rPr lang="en-GB" dirty="0" smtClean="0">
                <a:latin typeface="Calibri" panose="020F0502020204030204" pitchFamily="34" charset="0"/>
                <a:ea typeface="Calibri" panose="020F0502020204030204" pitchFamily="34" charset="0"/>
                <a:cs typeface="Calibri" panose="020F0502020204030204" pitchFamily="34" charset="0"/>
              </a:rPr>
              <a:t>distance </a:t>
            </a:r>
            <a:r>
              <a:rPr lang="en-GB" dirty="0">
                <a:latin typeface="Calibri" panose="020F0502020204030204" pitchFamily="34" charset="0"/>
                <a:ea typeface="Calibri" panose="020F0502020204030204" pitchFamily="34" charset="0"/>
                <a:cs typeface="Calibri" panose="020F0502020204030204" pitchFamily="34" charset="0"/>
              </a:rPr>
              <a:t>from the surface of Mars 6,000 km (the radius of the orbit minus the </a:t>
            </a:r>
            <a:r>
              <a:rPr lang="cs-CZ" dirty="0" smtClean="0">
                <a:latin typeface="Calibri" panose="020F0502020204030204" pitchFamily="34" charset="0"/>
                <a:ea typeface="Calibri" panose="020F0502020204030204" pitchFamily="34" charset="0"/>
                <a:cs typeface="Calibri" panose="020F0502020204030204" pitchFamily="34" charset="0"/>
              </a:rPr>
              <a:t/>
            </a:r>
            <a:br>
              <a:rPr lang="cs-CZ" dirty="0" smtClean="0">
                <a:latin typeface="Calibri" panose="020F0502020204030204" pitchFamily="34" charset="0"/>
                <a:ea typeface="Calibri" panose="020F0502020204030204" pitchFamily="34" charset="0"/>
                <a:cs typeface="Calibri" panose="020F0502020204030204" pitchFamily="34" charset="0"/>
              </a:rPr>
            </a:br>
            <a:r>
              <a:rPr lang="en-GB" dirty="0" smtClean="0">
                <a:latin typeface="Calibri" panose="020F0502020204030204" pitchFamily="34" charset="0"/>
                <a:ea typeface="Calibri" panose="020F0502020204030204" pitchFamily="34" charset="0"/>
                <a:cs typeface="Calibri" panose="020F0502020204030204" pitchFamily="34" charset="0"/>
              </a:rPr>
              <a:t>radius </a:t>
            </a:r>
            <a:r>
              <a:rPr lang="en-GB" dirty="0">
                <a:latin typeface="Calibri" panose="020F0502020204030204" pitchFamily="34" charset="0"/>
                <a:ea typeface="Calibri" panose="020F0502020204030204" pitchFamily="34" charset="0"/>
                <a:cs typeface="Calibri" panose="020F0502020204030204" pitchFamily="34" charset="0"/>
              </a:rPr>
              <a:t>of Mars), angular size 0.0017 rad </a:t>
            </a:r>
            <a:r>
              <a:rPr lang="cs-CZ"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dirty="0" smtClean="0">
                <a:latin typeface="Calibri" panose="020F0502020204030204" pitchFamily="34" charset="0"/>
                <a:ea typeface="Calibri" panose="020F0502020204030204" pitchFamily="34" charset="0"/>
                <a:cs typeface="Calibri" panose="020F0502020204030204" pitchFamily="34" charset="0"/>
              </a:rPr>
              <a:t>the </a:t>
            </a:r>
            <a:r>
              <a:rPr lang="en-GB" dirty="0">
                <a:latin typeface="Calibri" panose="020F0502020204030204" pitchFamily="34" charset="0"/>
                <a:ea typeface="Calibri" panose="020F0502020204030204" pitchFamily="34" charset="0"/>
                <a:cs typeface="Calibri" panose="020F0502020204030204" pitchFamily="34" charset="0"/>
              </a:rPr>
              <a:t>Sun is not covered; Deimos is </a:t>
            </a:r>
            <a:r>
              <a:rPr lang="cs-CZ" dirty="0" smtClean="0">
                <a:latin typeface="Calibri" panose="020F0502020204030204" pitchFamily="34" charset="0"/>
                <a:ea typeface="Calibri" panose="020F0502020204030204" pitchFamily="34" charset="0"/>
                <a:cs typeface="Calibri" panose="020F0502020204030204" pitchFamily="34" charset="0"/>
              </a:rPr>
              <a:t/>
            </a:r>
            <a:br>
              <a:rPr lang="cs-CZ" dirty="0" smtClean="0">
                <a:latin typeface="Calibri" panose="020F0502020204030204" pitchFamily="34" charset="0"/>
                <a:ea typeface="Calibri" panose="020F0502020204030204" pitchFamily="34" charset="0"/>
                <a:cs typeface="Calibri" panose="020F0502020204030204" pitchFamily="34" charset="0"/>
              </a:rPr>
            </a:br>
            <a:r>
              <a:rPr lang="en-GB" dirty="0" smtClean="0">
                <a:latin typeface="Calibri" panose="020F0502020204030204" pitchFamily="34" charset="0"/>
                <a:ea typeface="Calibri" panose="020F0502020204030204" pitchFamily="34" charset="0"/>
                <a:cs typeface="Calibri" panose="020F0502020204030204" pitchFamily="34" charset="0"/>
              </a:rPr>
              <a:t>smaller </a:t>
            </a:r>
            <a:r>
              <a:rPr lang="en-GB" dirty="0">
                <a:latin typeface="Calibri" panose="020F0502020204030204" pitchFamily="34" charset="0"/>
                <a:ea typeface="Calibri" panose="020F0502020204030204" pitchFamily="34" charset="0"/>
                <a:cs typeface="Calibri" panose="020F0502020204030204" pitchFamily="34" charset="0"/>
              </a:rPr>
              <a:t>and further away </a:t>
            </a:r>
            <a:r>
              <a:rPr lang="cs-CZ"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dirty="0" smtClean="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does not cover as well; Earth diameter 13 000 km, </a:t>
            </a:r>
            <a:r>
              <a:rPr lang="cs-CZ" dirty="0" smtClean="0">
                <a:latin typeface="Calibri" panose="020F0502020204030204" pitchFamily="34" charset="0"/>
                <a:ea typeface="Calibri" panose="020F0502020204030204" pitchFamily="34" charset="0"/>
                <a:cs typeface="Calibri" panose="020F0502020204030204" pitchFamily="34" charset="0"/>
              </a:rPr>
              <a:t/>
            </a:r>
            <a:br>
              <a:rPr lang="cs-CZ" dirty="0" smtClean="0">
                <a:latin typeface="Calibri" panose="020F0502020204030204" pitchFamily="34" charset="0"/>
                <a:ea typeface="Calibri" panose="020F0502020204030204" pitchFamily="34" charset="0"/>
                <a:cs typeface="Calibri" panose="020F0502020204030204" pitchFamily="34" charset="0"/>
              </a:rPr>
            </a:br>
            <a:r>
              <a:rPr lang="en-GB" dirty="0" smtClean="0">
                <a:latin typeface="Calibri" panose="020F0502020204030204" pitchFamily="34" charset="0"/>
                <a:ea typeface="Calibri" panose="020F0502020204030204" pitchFamily="34" charset="0"/>
                <a:cs typeface="Calibri" panose="020F0502020204030204" pitchFamily="34" charset="0"/>
              </a:rPr>
              <a:t>minimum </a:t>
            </a:r>
            <a:r>
              <a:rPr lang="en-GB" dirty="0">
                <a:latin typeface="Calibri" panose="020F0502020204030204" pitchFamily="34" charset="0"/>
                <a:ea typeface="Calibri" panose="020F0502020204030204" pitchFamily="34" charset="0"/>
                <a:cs typeface="Calibri" panose="020F0502020204030204" pitchFamily="34" charset="0"/>
              </a:rPr>
              <a:t>distance from Mars 54.5·10</a:t>
            </a:r>
            <a:r>
              <a:rPr lang="en-GB" baseline="30000" dirty="0">
                <a:latin typeface="Calibri" panose="020F0502020204030204" pitchFamily="34" charset="0"/>
                <a:ea typeface="Calibri" panose="020F0502020204030204" pitchFamily="34" charset="0"/>
                <a:cs typeface="Calibri" panose="020F0502020204030204" pitchFamily="34" charset="0"/>
              </a:rPr>
              <a:t>6</a:t>
            </a:r>
            <a:r>
              <a:rPr lang="en-GB" dirty="0">
                <a:latin typeface="Calibri" panose="020F0502020204030204" pitchFamily="34" charset="0"/>
                <a:ea typeface="Calibri" panose="020F0502020204030204" pitchFamily="34" charset="0"/>
                <a:cs typeface="Calibri" panose="020F0502020204030204" pitchFamily="34" charset="0"/>
              </a:rPr>
              <a:t> km, angular size 0.00024 rad </a:t>
            </a:r>
            <a:r>
              <a:rPr lang="cs-CZ"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dirty="0" smtClean="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the Sun </a:t>
            </a:r>
            <a:r>
              <a:rPr lang="cs-CZ" dirty="0" smtClean="0">
                <a:latin typeface="Calibri" panose="020F0502020204030204" pitchFamily="34" charset="0"/>
                <a:ea typeface="Calibri" panose="020F0502020204030204" pitchFamily="34" charset="0"/>
                <a:cs typeface="Calibri" panose="020F0502020204030204" pitchFamily="34" charset="0"/>
              </a:rPr>
              <a:t/>
            </a:r>
            <a:br>
              <a:rPr lang="cs-CZ" dirty="0" smtClean="0">
                <a:latin typeface="Calibri" panose="020F0502020204030204" pitchFamily="34" charset="0"/>
                <a:ea typeface="Calibri" panose="020F0502020204030204" pitchFamily="34" charset="0"/>
                <a:cs typeface="Calibri" panose="020F0502020204030204" pitchFamily="34" charset="0"/>
              </a:rPr>
            </a:br>
            <a:r>
              <a:rPr lang="en-GB" dirty="0" smtClean="0">
                <a:latin typeface="Calibri" panose="020F0502020204030204" pitchFamily="34" charset="0"/>
                <a:ea typeface="Calibri" panose="020F0502020204030204" pitchFamily="34" charset="0"/>
                <a:cs typeface="Calibri" panose="020F0502020204030204" pitchFamily="34" charset="0"/>
              </a:rPr>
              <a:t>is </a:t>
            </a:r>
            <a:r>
              <a:rPr lang="en-GB" dirty="0">
                <a:latin typeface="Calibri" panose="020F0502020204030204" pitchFamily="34" charset="0"/>
                <a:ea typeface="Calibri" panose="020F0502020204030204" pitchFamily="34" charset="0"/>
                <a:cs typeface="Calibri" panose="020F0502020204030204" pitchFamily="34" charset="0"/>
              </a:rPr>
              <a:t>not covered.) There is no body that could cause a total solar eclipse observable </a:t>
            </a:r>
            <a:r>
              <a:rPr lang="cs-CZ" dirty="0" smtClean="0">
                <a:latin typeface="Calibri" panose="020F0502020204030204" pitchFamily="34" charset="0"/>
                <a:ea typeface="Calibri" panose="020F0502020204030204" pitchFamily="34" charset="0"/>
                <a:cs typeface="Calibri" panose="020F0502020204030204" pitchFamily="34" charset="0"/>
              </a:rPr>
              <a:t/>
            </a:r>
            <a:br>
              <a:rPr lang="cs-CZ" dirty="0" smtClean="0">
                <a:latin typeface="Calibri" panose="020F0502020204030204" pitchFamily="34" charset="0"/>
                <a:ea typeface="Calibri" panose="020F0502020204030204" pitchFamily="34" charset="0"/>
                <a:cs typeface="Calibri" panose="020F0502020204030204" pitchFamily="34" charset="0"/>
              </a:rPr>
            </a:br>
            <a:r>
              <a:rPr lang="en-GB" dirty="0" smtClean="0">
                <a:latin typeface="Calibri" panose="020F0502020204030204" pitchFamily="34" charset="0"/>
                <a:ea typeface="Calibri" panose="020F0502020204030204" pitchFamily="34" charset="0"/>
                <a:cs typeface="Calibri" panose="020F0502020204030204" pitchFamily="34" charset="0"/>
              </a:rPr>
              <a:t>from </a:t>
            </a:r>
            <a:r>
              <a:rPr lang="en-GB" dirty="0">
                <a:latin typeface="Calibri" panose="020F0502020204030204" pitchFamily="34" charset="0"/>
                <a:ea typeface="Calibri" panose="020F0502020204030204" pitchFamily="34" charset="0"/>
                <a:cs typeface="Calibri" panose="020F0502020204030204" pitchFamily="34" charset="0"/>
              </a:rPr>
              <a:t>the surface of Mars. </a:t>
            </a:r>
            <a:r>
              <a:rPr lang="en-GB" b="1" dirty="0">
                <a:latin typeface="Calibri" panose="020F0502020204030204" pitchFamily="34" charset="0"/>
                <a:ea typeface="Calibri" panose="020F0502020204030204" pitchFamily="34" charset="0"/>
                <a:cs typeface="Calibri" panose="020F0502020204030204" pitchFamily="34" charset="0"/>
              </a:rPr>
              <a:t>NO</a:t>
            </a:r>
            <a:r>
              <a:rPr lang="en-GB" dirty="0">
                <a:latin typeface="Calibri" panose="020F0502020204030204" pitchFamily="34" charset="0"/>
                <a:ea typeface="Calibri" panose="020F0502020204030204" pitchFamily="34" charset="0"/>
                <a:cs typeface="Calibri" panose="020F0502020204030204" pitchFamily="34" charset="0"/>
              </a:rPr>
              <a:t> (</a:t>
            </a:r>
            <a:r>
              <a:rPr lang="en-GB" u="sng" dirty="0">
                <a:latin typeface="Calibri" panose="020F0502020204030204" pitchFamily="34" charset="0"/>
                <a:ea typeface="Calibri" panose="020F0502020204030204" pitchFamily="34" charset="0"/>
                <a:cs typeface="Calibri" panose="020F0502020204030204" pitchFamily="34" charset="0"/>
              </a:rPr>
              <a:t>difficult</a:t>
            </a:r>
            <a:r>
              <a:rPr lang="en-GB" dirty="0">
                <a:latin typeface="Calibri" panose="020F0502020204030204" pitchFamily="34" charset="0"/>
                <a:ea typeface="Calibri" panose="020F0502020204030204" pitchFamily="34"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Image result for mars solar eclipse">
            <a:extLst>
              <a:ext uri="{FF2B5EF4-FFF2-40B4-BE49-F238E27FC236}">
                <a16:creationId xmlns:a16="http://schemas.microsoft.com/office/drawing/2014/main" id="{557C6576-CE17-4907-8B5A-965268892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9231" y="3504427"/>
            <a:ext cx="3431513" cy="1921647"/>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5b.1.7 Observation of a total solar eclipse from other planets</a:t>
            </a:r>
            <a:endParaRPr lang="en-GB" sz="3200" dirty="0">
              <a:solidFill>
                <a:srgbClr val="002060"/>
              </a:solidFill>
            </a:endParaRPr>
          </a:p>
        </p:txBody>
      </p:sp>
    </p:spTree>
    <p:extLst>
      <p:ext uri="{BB962C8B-B14F-4D97-AF65-F5344CB8AC3E}">
        <p14:creationId xmlns:p14="http://schemas.microsoft.com/office/powerpoint/2010/main" val="67752113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316658"/>
            <a:ext cx="6092652" cy="3207481"/>
          </a:xfrm>
          <a:prstGeom prst="rect">
            <a:avLst/>
          </a:prstGeom>
        </p:spPr>
        <p:txBody>
          <a:bodyPr wrap="square">
            <a:spAutoFit/>
          </a:bodyPr>
          <a:lstStyle/>
          <a:p>
            <a:pPr>
              <a:lnSpc>
                <a:spcPct val="107000"/>
              </a:lnSpc>
              <a:spcAft>
                <a:spcPts val="800"/>
              </a:spcAft>
            </a:pPr>
            <a:r>
              <a:rPr lang="cs-CZ" sz="2800" b="1" dirty="0"/>
              <a:t>Jupiter</a:t>
            </a:r>
            <a:r>
              <a:rPr lang="cs-CZ" dirty="0"/>
              <a:t>: </a:t>
            </a:r>
            <a:r>
              <a:rPr lang="en-GB" dirty="0">
                <a:latin typeface="Calibri" panose="020F0502020204030204" pitchFamily="34" charset="0"/>
                <a:ea typeface="Calibri" panose="020F0502020204030204" pitchFamily="34" charset="0"/>
                <a:cs typeface="Calibri" panose="020F0502020204030204" pitchFamily="34" charset="0"/>
              </a:rPr>
              <a:t>The planet has many large moons and is far from the Sun, which already appears very small. Complete eclipses of the Sun may occur caused by the moons of Jupiter. (Verification by calculation for the inner moon Io – diameter of the Sun: 1.4·10</a:t>
            </a:r>
            <a:r>
              <a:rPr lang="en-GB" baseline="30000" dirty="0">
                <a:latin typeface="Calibri" panose="020F0502020204030204" pitchFamily="34" charset="0"/>
                <a:ea typeface="Calibri" panose="020F0502020204030204" pitchFamily="34" charset="0"/>
                <a:cs typeface="Calibri" panose="020F0502020204030204" pitchFamily="34" charset="0"/>
              </a:rPr>
              <a:t>6</a:t>
            </a:r>
            <a:r>
              <a:rPr lang="en-GB" dirty="0">
                <a:latin typeface="Calibri" panose="020F0502020204030204" pitchFamily="34" charset="0"/>
                <a:ea typeface="Calibri" panose="020F0502020204030204" pitchFamily="34" charset="0"/>
                <a:cs typeface="Calibri" panose="020F0502020204030204" pitchFamily="34" charset="0"/>
              </a:rPr>
              <a:t> km, distance of the Sun 779·10</a:t>
            </a:r>
            <a:r>
              <a:rPr lang="en-GB" baseline="30000" dirty="0">
                <a:latin typeface="Calibri" panose="020F0502020204030204" pitchFamily="34" charset="0"/>
                <a:ea typeface="Calibri" panose="020F0502020204030204" pitchFamily="34" charset="0"/>
                <a:cs typeface="Calibri" panose="020F0502020204030204" pitchFamily="34" charset="0"/>
              </a:rPr>
              <a:t>6</a:t>
            </a:r>
            <a:r>
              <a:rPr lang="en-GB" dirty="0">
                <a:latin typeface="Calibri" panose="020F0502020204030204" pitchFamily="34" charset="0"/>
                <a:ea typeface="Calibri" panose="020F0502020204030204" pitchFamily="34" charset="0"/>
                <a:cs typeface="Calibri" panose="020F0502020204030204" pitchFamily="34" charset="0"/>
              </a:rPr>
              <a:t> km, angular size 0.001 8 rad; Io diameter 3 600 km, distance from the surface of Jupiter 352 000 km (the radius of the orbit minus the radius of Jupiter), angular size 0.01 rad -&gt; the Sun is covered.) A total solar eclipse can occur on the surface of Jupiter. </a:t>
            </a:r>
            <a:r>
              <a:rPr lang="en-GB" b="1" dirty="0">
                <a:latin typeface="Calibri" panose="020F0502020204030204" pitchFamily="34" charset="0"/>
                <a:ea typeface="Calibri" panose="020F0502020204030204" pitchFamily="34" charset="0"/>
                <a:cs typeface="Calibri" panose="020F0502020204030204" pitchFamily="34" charset="0"/>
              </a:rPr>
              <a:t>YES</a:t>
            </a:r>
            <a:r>
              <a:rPr lang="en-GB" dirty="0">
                <a:latin typeface="Calibri" panose="020F0502020204030204" pitchFamily="34" charset="0"/>
                <a:ea typeface="Calibri" panose="020F0502020204030204" pitchFamily="34" charset="0"/>
                <a:cs typeface="Calibri" panose="020F0502020204030204" pitchFamily="34" charset="0"/>
              </a:rPr>
              <a:t> (</a:t>
            </a:r>
            <a:r>
              <a:rPr lang="en-GB" u="sng" dirty="0">
                <a:latin typeface="Calibri" panose="020F0502020204030204" pitchFamily="34" charset="0"/>
                <a:ea typeface="Calibri" panose="020F0502020204030204" pitchFamily="34" charset="0"/>
                <a:cs typeface="Calibri" panose="020F0502020204030204" pitchFamily="34" charset="0"/>
              </a:rPr>
              <a:t>standard</a:t>
            </a:r>
            <a:r>
              <a:rPr lang="en-GB" dirty="0">
                <a:latin typeface="Calibri" panose="020F0502020204030204" pitchFamily="34" charset="0"/>
                <a:ea typeface="Calibri" panose="020F0502020204030204" pitchFamily="34"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Obrázek 3" descr="Obsah obrázku interiér, vsedě, tmavé, černá&#10;&#10;Popis byl vytvořen automaticky">
            <a:extLst>
              <a:ext uri="{FF2B5EF4-FFF2-40B4-BE49-F238E27FC236}">
                <a16:creationId xmlns:a16="http://schemas.microsoft.com/office/drawing/2014/main" id="{3D0ACE48-E55A-4719-A27B-6B0EAB4C8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791" y="1606062"/>
            <a:ext cx="5499053" cy="3849337"/>
          </a:xfrm>
          <a:prstGeom prst="rect">
            <a:avLst/>
          </a:prstGeom>
        </p:spPr>
      </p:pic>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5b.1.7 Observation of a total solar eclipse from other planets</a:t>
            </a:r>
            <a:endParaRPr lang="en-GB" sz="3200" dirty="0">
              <a:solidFill>
                <a:srgbClr val="002060"/>
              </a:solidFill>
            </a:endParaRPr>
          </a:p>
        </p:txBody>
      </p:sp>
    </p:spTree>
    <p:extLst>
      <p:ext uri="{BB962C8B-B14F-4D97-AF65-F5344CB8AC3E}">
        <p14:creationId xmlns:p14="http://schemas.microsoft.com/office/powerpoint/2010/main" val="39061594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316658"/>
            <a:ext cx="7206344" cy="2627899"/>
          </a:xfrm>
          <a:prstGeom prst="rect">
            <a:avLst/>
          </a:prstGeom>
        </p:spPr>
        <p:txBody>
          <a:bodyPr wrap="square">
            <a:spAutoFit/>
          </a:bodyPr>
          <a:lstStyle/>
          <a:p>
            <a:pPr>
              <a:lnSpc>
                <a:spcPct val="107000"/>
              </a:lnSpc>
              <a:spcAft>
                <a:spcPts val="800"/>
              </a:spcAft>
            </a:pPr>
            <a:r>
              <a:rPr lang="cs-CZ" sz="2800" b="1" dirty="0"/>
              <a:t>Saturn</a:t>
            </a:r>
            <a:r>
              <a:rPr lang="cs-CZ" dirty="0"/>
              <a:t>: </a:t>
            </a:r>
            <a:r>
              <a:rPr lang="en-GB" dirty="0">
                <a:latin typeface="Calibri" panose="020F0502020204030204" pitchFamily="34" charset="0"/>
                <a:ea typeface="Calibri" panose="020F0502020204030204" pitchFamily="34" charset="0"/>
                <a:cs typeface="Calibri" panose="020F0502020204030204" pitchFamily="34" charset="0"/>
              </a:rPr>
              <a:t>The planet has many large moons and is far from the Sun, which already appears very small. Complete eclipses of the Sun may occur caused by the moons of Saturn. (Verification by calculation for the biggest moon Titan – diameter of the Sun: 1.4·10</a:t>
            </a:r>
            <a:r>
              <a:rPr lang="en-GB" baseline="30000" dirty="0">
                <a:latin typeface="Calibri" panose="020F0502020204030204" pitchFamily="34" charset="0"/>
                <a:ea typeface="Calibri" panose="020F0502020204030204" pitchFamily="34" charset="0"/>
                <a:cs typeface="Calibri" panose="020F0502020204030204" pitchFamily="34" charset="0"/>
              </a:rPr>
              <a:t>6</a:t>
            </a:r>
            <a:r>
              <a:rPr lang="en-GB" dirty="0">
                <a:latin typeface="Calibri" panose="020F0502020204030204" pitchFamily="34" charset="0"/>
                <a:ea typeface="Calibri" panose="020F0502020204030204" pitchFamily="34" charset="0"/>
                <a:cs typeface="Calibri" panose="020F0502020204030204" pitchFamily="34" charset="0"/>
              </a:rPr>
              <a:t> km, distance of the Sun 1.43·10</a:t>
            </a:r>
            <a:r>
              <a:rPr lang="en-GB" baseline="30000" dirty="0">
                <a:latin typeface="Calibri" panose="020F0502020204030204" pitchFamily="34" charset="0"/>
                <a:ea typeface="Calibri" panose="020F0502020204030204" pitchFamily="34" charset="0"/>
                <a:cs typeface="Calibri" panose="020F0502020204030204" pitchFamily="34" charset="0"/>
              </a:rPr>
              <a:t>9</a:t>
            </a:r>
            <a:r>
              <a:rPr lang="en-GB" dirty="0">
                <a:latin typeface="Calibri" panose="020F0502020204030204" pitchFamily="34" charset="0"/>
                <a:ea typeface="Calibri" panose="020F0502020204030204" pitchFamily="34" charset="0"/>
                <a:cs typeface="Calibri" panose="020F0502020204030204" pitchFamily="34" charset="0"/>
              </a:rPr>
              <a:t> km, angular size 0.000 98 rad; Titan diameter 5 100 km, distance from the surface of Saturn 1.16·10</a:t>
            </a:r>
            <a:r>
              <a:rPr lang="en-GB" baseline="30000" dirty="0">
                <a:latin typeface="Calibri" panose="020F0502020204030204" pitchFamily="34" charset="0"/>
                <a:ea typeface="Calibri" panose="020F0502020204030204" pitchFamily="34" charset="0"/>
                <a:cs typeface="Calibri" panose="020F0502020204030204" pitchFamily="34" charset="0"/>
              </a:rPr>
              <a:t>6</a:t>
            </a:r>
            <a:r>
              <a:rPr lang="en-GB" dirty="0">
                <a:latin typeface="Calibri" panose="020F0502020204030204" pitchFamily="34" charset="0"/>
                <a:ea typeface="Calibri" panose="020F0502020204030204" pitchFamily="34" charset="0"/>
                <a:cs typeface="Calibri" panose="020F0502020204030204" pitchFamily="34" charset="0"/>
              </a:rPr>
              <a:t> km (the radius of the orbit minus the radius of Saturn), angular size 0.004 4 rad </a:t>
            </a:r>
            <a:r>
              <a:rPr lang="cs-CZ"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dirty="0" smtClean="0">
                <a:latin typeface="Calibri" panose="020F0502020204030204" pitchFamily="34" charset="0"/>
                <a:ea typeface="Calibri" panose="020F0502020204030204" pitchFamily="34" charset="0"/>
                <a:cs typeface="Calibri" panose="020F0502020204030204" pitchFamily="34" charset="0"/>
              </a:rPr>
              <a:t>the </a:t>
            </a:r>
            <a:r>
              <a:rPr lang="en-GB" dirty="0">
                <a:latin typeface="Calibri" panose="020F0502020204030204" pitchFamily="34" charset="0"/>
                <a:ea typeface="Calibri" panose="020F0502020204030204" pitchFamily="34" charset="0"/>
                <a:cs typeface="Calibri" panose="020F0502020204030204" pitchFamily="34" charset="0"/>
              </a:rPr>
              <a:t>Sun is covered.) A total solar eclipse can occur on the surface of Saturn. </a:t>
            </a:r>
            <a:r>
              <a:rPr lang="en-GB" b="1" dirty="0">
                <a:latin typeface="Calibri" panose="020F0502020204030204" pitchFamily="34" charset="0"/>
                <a:ea typeface="Calibri" panose="020F0502020204030204" pitchFamily="34" charset="0"/>
                <a:cs typeface="Calibri" panose="020F0502020204030204" pitchFamily="34" charset="0"/>
              </a:rPr>
              <a:t>YES</a:t>
            </a:r>
            <a:r>
              <a:rPr lang="en-GB" dirty="0">
                <a:latin typeface="Calibri" panose="020F0502020204030204" pitchFamily="34" charset="0"/>
                <a:ea typeface="Calibri" panose="020F0502020204030204" pitchFamily="34" charset="0"/>
                <a:cs typeface="Calibri" panose="020F0502020204030204" pitchFamily="34" charset="0"/>
              </a:rPr>
              <a:t> (</a:t>
            </a:r>
            <a:r>
              <a:rPr lang="en-GB" u="sng" dirty="0">
                <a:latin typeface="Calibri" panose="020F0502020204030204" pitchFamily="34" charset="0"/>
                <a:ea typeface="Calibri" panose="020F0502020204030204" pitchFamily="34" charset="0"/>
                <a:cs typeface="Calibri" panose="020F0502020204030204" pitchFamily="34" charset="0"/>
              </a:rPr>
              <a:t>standard</a:t>
            </a:r>
            <a:r>
              <a:rPr lang="en-GB" dirty="0">
                <a:latin typeface="Calibri" panose="020F0502020204030204" pitchFamily="34" charset="0"/>
                <a:ea typeface="Calibri" panose="020F0502020204030204" pitchFamily="34"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Obrázek 4" descr="Obsah obrázku vsedě, interiér, černá, tmavé&#10;&#10;Popis byl vytvořen automaticky">
            <a:extLst>
              <a:ext uri="{FF2B5EF4-FFF2-40B4-BE49-F238E27FC236}">
                <a16:creationId xmlns:a16="http://schemas.microsoft.com/office/drawing/2014/main" id="{1CA450E2-917B-450E-9C3D-3DE07FA26B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8922" y="1551895"/>
            <a:ext cx="3857655" cy="3857655"/>
          </a:xfrm>
          <a:prstGeom prst="rect">
            <a:avLst/>
          </a:prstGeom>
        </p:spPr>
      </p:pic>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5b.1.7 Observation of a total solar eclipse from other planets</a:t>
            </a:r>
            <a:endParaRPr lang="en-GB" sz="3200" dirty="0">
              <a:solidFill>
                <a:srgbClr val="002060"/>
              </a:solidFill>
            </a:endParaRPr>
          </a:p>
        </p:txBody>
      </p:sp>
    </p:spTree>
    <p:extLst>
      <p:ext uri="{BB962C8B-B14F-4D97-AF65-F5344CB8AC3E}">
        <p14:creationId xmlns:p14="http://schemas.microsoft.com/office/powerpoint/2010/main" val="358843570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8B1EAFEE-4127-4440-9D7C-8079640C9A6B}"/>
              </a:ext>
            </a:extLst>
          </p:cNvPr>
          <p:cNvSpPr/>
          <p:nvPr/>
        </p:nvSpPr>
        <p:spPr>
          <a:xfrm>
            <a:off x="261255" y="2113849"/>
            <a:ext cx="7851113" cy="3447098"/>
          </a:xfrm>
          <a:prstGeom prst="rect">
            <a:avLst/>
          </a:prstGeom>
        </p:spPr>
        <p:txBody>
          <a:bodyPr wrap="square">
            <a:spAutoFit/>
          </a:bodyPr>
          <a:lstStyle/>
          <a:p>
            <a:r>
              <a:rPr lang="en-GB" sz="2800" b="1" dirty="0" smtClean="0"/>
              <a:t>Uranus</a:t>
            </a:r>
            <a:r>
              <a:rPr lang="en-GB" dirty="0" smtClean="0"/>
              <a:t>: </a:t>
            </a:r>
            <a:r>
              <a:rPr lang="en-GB" dirty="0" smtClean="0">
                <a:latin typeface="Calibri" panose="020F0502020204030204" pitchFamily="34" charset="0"/>
                <a:ea typeface="Calibri" panose="020F0502020204030204" pitchFamily="34" charset="0"/>
                <a:cs typeface="Calibri" panose="020F0502020204030204" pitchFamily="34" charset="0"/>
              </a:rPr>
              <a:t>It is many times farther from the Sun than Saturn and has large moons at a short distance. The angular size of the moons is larger than the angular size of the Sun. (Can be supplemented by calculation, see above.) A total solar eclipse can occur on the surface of Uranus. </a:t>
            </a:r>
            <a:r>
              <a:rPr lang="en-GB" b="1" dirty="0" smtClean="0">
                <a:latin typeface="Calibri" panose="020F0502020204030204" pitchFamily="34" charset="0"/>
                <a:ea typeface="Calibri" panose="020F0502020204030204" pitchFamily="34" charset="0"/>
                <a:cs typeface="Calibri" panose="020F0502020204030204" pitchFamily="34" charset="0"/>
              </a:rPr>
              <a:t>YES</a:t>
            </a:r>
            <a:r>
              <a:rPr lang="en-GB" dirty="0" smtClean="0">
                <a:latin typeface="Calibri" panose="020F0502020204030204" pitchFamily="34" charset="0"/>
                <a:ea typeface="Calibri" panose="020F0502020204030204" pitchFamily="34" charset="0"/>
                <a:cs typeface="Calibri" panose="020F0502020204030204" pitchFamily="34" charset="0"/>
              </a:rPr>
              <a:t> (</a:t>
            </a:r>
            <a:r>
              <a:rPr lang="en-GB" u="sng" dirty="0" smtClean="0">
                <a:latin typeface="Calibri" panose="020F0502020204030204" pitchFamily="34" charset="0"/>
                <a:ea typeface="Calibri" panose="020F0502020204030204" pitchFamily="34" charset="0"/>
                <a:cs typeface="Calibri" panose="020F0502020204030204" pitchFamily="34" charset="0"/>
              </a:rPr>
              <a:t>trivial based on previous ones</a:t>
            </a:r>
            <a:r>
              <a:rPr lang="en-GB" dirty="0" smtClean="0">
                <a:latin typeface="Calibri" panose="020F0502020204030204" pitchFamily="34" charset="0"/>
                <a:ea typeface="Calibri" panose="020F0502020204030204" pitchFamily="34" charset="0"/>
                <a:cs typeface="Calibri" panose="020F0502020204030204" pitchFamily="34" charset="0"/>
              </a:rPr>
              <a:t>)</a:t>
            </a:r>
            <a:endParaRPr lang="en-GB" dirty="0" smtClean="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r>
              <a:rPr lang="en-GB" sz="2800" b="1" dirty="0" smtClean="0">
                <a:latin typeface="Calibri" panose="020F0502020204030204" pitchFamily="34" charset="0"/>
                <a:cs typeface="Calibri" panose="020F0502020204030204" pitchFamily="34" charset="0"/>
              </a:rPr>
              <a:t>Neptune</a:t>
            </a:r>
            <a:r>
              <a:rPr lang="en-GB"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ea typeface="Calibri" panose="020F0502020204030204" pitchFamily="34" charset="0"/>
                <a:cs typeface="Calibri" panose="020F0502020204030204" pitchFamily="34" charset="0"/>
              </a:rPr>
              <a:t>It is even further from the Sun than Uranus and has the great moon Triton at a short distance. The angular size of Triton is larger than the angular size of the Sun. (Can be supplemented by calculation, see above.) A total solar eclipse can occur on the surface of Neptune. </a:t>
            </a:r>
            <a:r>
              <a:rPr lang="en-GB" b="1" dirty="0" smtClean="0">
                <a:latin typeface="Calibri" panose="020F0502020204030204" pitchFamily="34" charset="0"/>
                <a:ea typeface="Calibri" panose="020F0502020204030204" pitchFamily="34" charset="0"/>
                <a:cs typeface="Calibri" panose="020F0502020204030204" pitchFamily="34" charset="0"/>
              </a:rPr>
              <a:t>YES</a:t>
            </a:r>
            <a:r>
              <a:rPr lang="en-GB" dirty="0" smtClean="0">
                <a:latin typeface="Calibri" panose="020F0502020204030204" pitchFamily="34" charset="0"/>
                <a:ea typeface="Calibri" panose="020F0502020204030204" pitchFamily="34" charset="0"/>
                <a:cs typeface="Calibri" panose="020F0502020204030204" pitchFamily="34" charset="0"/>
              </a:rPr>
              <a:t> (</a:t>
            </a:r>
            <a:r>
              <a:rPr lang="en-GB" u="sng" dirty="0" smtClean="0">
                <a:latin typeface="Calibri" panose="020F0502020204030204" pitchFamily="34" charset="0"/>
                <a:ea typeface="Calibri" panose="020F0502020204030204" pitchFamily="34" charset="0"/>
                <a:cs typeface="Calibri" panose="020F0502020204030204" pitchFamily="34" charset="0"/>
              </a:rPr>
              <a:t>trivial based on previous ones</a:t>
            </a:r>
            <a:r>
              <a:rPr lang="en-GB" dirty="0" smtClean="0">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Obrázek 3" descr="Obsah obrázku světlo&#10;&#10;Popis byl vytvořen automaticky">
            <a:extLst>
              <a:ext uri="{FF2B5EF4-FFF2-40B4-BE49-F238E27FC236}">
                <a16:creationId xmlns:a16="http://schemas.microsoft.com/office/drawing/2014/main" id="{F72564BC-7AF8-4685-A07E-2BC4C569D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908" y="1581124"/>
            <a:ext cx="3810000" cy="3810000"/>
          </a:xfrm>
          <a:prstGeom prst="rect">
            <a:avLst/>
          </a:prstGeom>
        </p:spPr>
      </p:pic>
      <p:sp>
        <p:nvSpPr>
          <p:cNvPr id="8"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5b.1.7 Observation of a total solar eclipse from other planets</a:t>
            </a:r>
            <a:endParaRPr lang="en-GB" sz="3200" dirty="0">
              <a:solidFill>
                <a:srgbClr val="002060"/>
              </a:solidFill>
            </a:endParaRPr>
          </a:p>
        </p:txBody>
      </p:sp>
    </p:spTree>
    <p:extLst>
      <p:ext uri="{BB962C8B-B14F-4D97-AF65-F5344CB8AC3E}">
        <p14:creationId xmlns:p14="http://schemas.microsoft.com/office/powerpoint/2010/main" val="411013523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182837"/>
            <a:ext cx="7851113" cy="369332"/>
          </a:xfrm>
          <a:prstGeom prst="rect">
            <a:avLst/>
          </a:prstGeom>
        </p:spPr>
        <p:txBody>
          <a:bodyPr wrap="square">
            <a:spAutoFit/>
          </a:bodyPr>
          <a:lstStyle/>
          <a:p>
            <a:r>
              <a:rPr lang="en-US" dirty="0"/>
              <a:t>Is a total solar eclipse observed from the moon's surface?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ek 6" descr="Obsah obrázku exteriér, voda, muž, tmavé&#10;&#10;Popis byl vytvořen automaticky">
            <a:extLst>
              <a:ext uri="{FF2B5EF4-FFF2-40B4-BE49-F238E27FC236}">
                <a16:creationId xmlns:a16="http://schemas.microsoft.com/office/drawing/2014/main" id="{AFF8E113-A823-42FE-92EB-9B9E37790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41" y="2552169"/>
            <a:ext cx="4235768" cy="2875616"/>
          </a:xfrm>
          <a:prstGeom prst="rect">
            <a:avLst/>
          </a:prstGeom>
        </p:spPr>
      </p:pic>
      <p:pic>
        <p:nvPicPr>
          <p:cNvPr id="8" name="Obrázek 7">
            <a:extLst>
              <a:ext uri="{FF2B5EF4-FFF2-40B4-BE49-F238E27FC236}">
                <a16:creationId xmlns:a16="http://schemas.microsoft.com/office/drawing/2014/main" id="{2F347889-14BB-420B-9DC4-2B80D3FE77DB}"/>
              </a:ext>
            </a:extLst>
          </p:cNvPr>
          <p:cNvPicPr>
            <a:picLocks noChangeAspect="1"/>
          </p:cNvPicPr>
          <p:nvPr/>
        </p:nvPicPr>
        <p:blipFill rotWithShape="1">
          <a:blip r:embed="rId5"/>
          <a:srcRect r="2143" b="8034"/>
          <a:stretch/>
        </p:blipFill>
        <p:spPr>
          <a:xfrm>
            <a:off x="4751563" y="2552170"/>
            <a:ext cx="5439696" cy="2875616"/>
          </a:xfrm>
          <a:prstGeom prst="rect">
            <a:avLst/>
          </a:prstGeom>
        </p:spPr>
      </p:pic>
      <p:pic>
        <p:nvPicPr>
          <p:cNvPr id="12" name="Obrázek 11" descr="Obsah obrázku postel, bílá, vsedě, černá&#10;&#10;Popis byl vytvořen automaticky">
            <a:extLst>
              <a:ext uri="{FF2B5EF4-FFF2-40B4-BE49-F238E27FC236}">
                <a16:creationId xmlns:a16="http://schemas.microsoft.com/office/drawing/2014/main" id="{C2101CD0-CF87-4F90-9317-ECC718A22E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440" y="1759133"/>
            <a:ext cx="3134304" cy="2362972"/>
          </a:xfrm>
          <a:prstGeom prst="rect">
            <a:avLst/>
          </a:prstGeom>
        </p:spPr>
      </p:pic>
      <p:sp>
        <p:nvSpPr>
          <p:cNvPr id="11"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5b.1.7 Observation of a total solar eclipse from other planets</a:t>
            </a:r>
            <a:endParaRPr lang="en-GB" sz="3200" dirty="0">
              <a:solidFill>
                <a:srgbClr val="002060"/>
              </a:solidFill>
            </a:endParaRPr>
          </a:p>
        </p:txBody>
      </p:sp>
    </p:spTree>
    <p:extLst>
      <p:ext uri="{BB962C8B-B14F-4D97-AF65-F5344CB8AC3E}">
        <p14:creationId xmlns:p14="http://schemas.microsoft.com/office/powerpoint/2010/main" val="135724174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1</a:t>
            </a:r>
            <a:endParaRPr lang="en-GB" sz="4400" u="sng" dirty="0">
              <a:solidFill>
                <a:srgbClr val="002060"/>
              </a:solidFill>
            </a:endParaRPr>
          </a:p>
        </p:txBody>
      </p:sp>
      <p:sp>
        <p:nvSpPr>
          <p:cNvPr id="499" name="Shape 499"/>
          <p:cNvSpPr/>
          <p:nvPr/>
        </p:nvSpPr>
        <p:spPr>
          <a:xfrm>
            <a:off x="412530" y="1739391"/>
            <a:ext cx="11685322"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lang="en-GB" sz="2800" dirty="0" smtClean="0">
                <a:solidFill>
                  <a:srgbClr val="002060"/>
                </a:solidFill>
              </a:rPr>
              <a:t>Feed Forward: Base your plans for the next lessons on the results of the pupils:</a:t>
            </a:r>
          </a:p>
          <a:p>
            <a:pPr marL="342900" indent="-342900">
              <a:buSzPct val="100000"/>
              <a:buFont typeface="Arial" panose="020B0604020202020204" pitchFamily="34" charset="0"/>
              <a:buChar char="•"/>
            </a:pPr>
            <a:r>
              <a:rPr lang="en-GB" sz="2800" b="1" dirty="0" smtClean="0">
                <a:solidFill>
                  <a:srgbClr val="002060"/>
                </a:solidFill>
              </a:rPr>
              <a:t>Difficulty of the lessons:</a:t>
            </a:r>
            <a:r>
              <a:rPr lang="en-GB" sz="2800" dirty="0" smtClean="0">
                <a:solidFill>
                  <a:srgbClr val="002060"/>
                </a:solidFill>
              </a:rPr>
              <a:t> depending on pupils comprehension of the material and level of completion of the activities.</a:t>
            </a:r>
          </a:p>
          <a:p>
            <a:pPr marL="342900" indent="-342900">
              <a:buSzPct val="100000"/>
              <a:buFont typeface="Arial" panose="020B0604020202020204" pitchFamily="34" charset="0"/>
              <a:buChar char="•"/>
            </a:pPr>
            <a:r>
              <a:rPr lang="en-GB" sz="2800" b="1" dirty="0" smtClean="0">
                <a:solidFill>
                  <a:srgbClr val="002060"/>
                </a:solidFill>
              </a:rPr>
              <a:t>Preparation</a:t>
            </a:r>
            <a:r>
              <a:rPr lang="en-GB" sz="2800" dirty="0" smtClean="0">
                <a:solidFill>
                  <a:srgbClr val="002060"/>
                </a:solidFill>
              </a:rPr>
              <a:t>: Clear and well appointed goals of the lesson and activities. When the goal is well understood, the attention towards a task/material is easier and more effective.</a:t>
            </a:r>
          </a:p>
          <a:p>
            <a:pPr marL="342900" indent="-342900">
              <a:buSzPct val="100000"/>
              <a:buFont typeface="Arial" panose="020B0604020202020204" pitchFamily="34" charset="0"/>
              <a:buChar char="•"/>
            </a:pPr>
            <a:r>
              <a:rPr lang="en-GB" sz="2800" b="1" dirty="0" smtClean="0">
                <a:solidFill>
                  <a:srgbClr val="002060"/>
                </a:solidFill>
              </a:rPr>
              <a:t>Approach toward the material</a:t>
            </a:r>
            <a:r>
              <a:rPr lang="en-GB" sz="2800" dirty="0" smtClean="0">
                <a:solidFill>
                  <a:srgbClr val="002060"/>
                </a:solidFill>
              </a:rPr>
              <a:t>: What would be the correct approach that would help the student comprehension and activity completion.</a:t>
            </a:r>
            <a:endParaRPr lang="en-GB" sz="2800" dirty="0">
              <a:solidFill>
                <a:srgbClr val="002060"/>
              </a:solidFill>
            </a:endParaRPr>
          </a:p>
        </p:txBody>
      </p:sp>
    </p:spTree>
    <p:extLst>
      <p:ext uri="{BB962C8B-B14F-4D97-AF65-F5344CB8AC3E}">
        <p14:creationId xmlns:p14="http://schemas.microsoft.com/office/powerpoint/2010/main" val="29457513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en-GB" sz="4400" u="sng" dirty="0" smtClean="0">
                <a:solidFill>
                  <a:srgbClr val="002060"/>
                </a:solidFill>
                <a:latin typeface="Calibri"/>
                <a:cs typeface="Calibri"/>
                <a:sym typeface="Calibri"/>
              </a:rPr>
              <a:t>Structure of the modules</a:t>
            </a:r>
            <a:endParaRPr lang="en-GB"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lang="en-GB" sz="2000" dirty="0" smtClean="0"/>
              <a:t>	</a:t>
            </a:r>
            <a:r>
              <a:rPr lang="en-GB" sz="2600" dirty="0" smtClean="0">
                <a:solidFill>
                  <a:srgbClr val="002060"/>
                </a:solidFill>
              </a:rPr>
              <a:t>There are several topics in each module.</a:t>
            </a:r>
          </a:p>
          <a:p>
            <a:pPr lvl="0" algn="just">
              <a:defRPr sz="1800"/>
            </a:pPr>
            <a:r>
              <a:rPr lang="en-GB" sz="2600" dirty="0" smtClean="0">
                <a:solidFill>
                  <a:srgbClr val="002060"/>
                </a:solidFill>
              </a:rPr>
              <a:t>	Each topic contains:</a:t>
            </a:r>
          </a:p>
          <a:p>
            <a:pPr marL="1435100" lvl="0" indent="-304800" algn="just">
              <a:buClr>
                <a:srgbClr val="131D84"/>
              </a:buClr>
              <a:buSzPct val="100000"/>
              <a:buFont typeface="Arial"/>
              <a:buChar char="•"/>
              <a:defRPr sz="1800"/>
            </a:pPr>
            <a:r>
              <a:rPr lang="en-GB" sz="2000" dirty="0" smtClean="0">
                <a:solidFill>
                  <a:srgbClr val="002060"/>
                </a:solidFill>
              </a:rPr>
              <a:t>A brief introduction and key words;</a:t>
            </a:r>
          </a:p>
          <a:p>
            <a:pPr marL="1435100" lvl="0" indent="-304800" algn="l">
              <a:buClr>
                <a:srgbClr val="131D84"/>
              </a:buClr>
              <a:buSzPct val="100000"/>
              <a:buFont typeface="Arial"/>
              <a:buChar char="•"/>
              <a:defRPr sz="1800"/>
            </a:pPr>
            <a:r>
              <a:rPr lang="en-GB" sz="2000" dirty="0" smtClean="0">
                <a:solidFill>
                  <a:srgbClr val="002060"/>
                </a:solidFill>
              </a:rPr>
              <a:t>Theoretical part for the teacher - provides the basic information, necessary for the planning</a:t>
            </a:r>
            <a:r>
              <a:rPr lang="cs-CZ" sz="2000" dirty="0" smtClean="0">
                <a:solidFill>
                  <a:srgbClr val="002060"/>
                </a:solidFill>
              </a:rPr>
              <a:t/>
            </a:r>
            <a:br>
              <a:rPr lang="cs-CZ" sz="2000" dirty="0" smtClean="0">
                <a:solidFill>
                  <a:srgbClr val="002060"/>
                </a:solidFill>
              </a:rPr>
            </a:br>
            <a:r>
              <a:rPr lang="en-GB" sz="2000" dirty="0" smtClean="0">
                <a:solidFill>
                  <a:srgbClr val="002060"/>
                </a:solidFill>
              </a:rPr>
              <a:t>a lesson on that topic (and links to additional information in some cases).</a:t>
            </a:r>
          </a:p>
          <a:p>
            <a:pPr marL="1435100" lvl="0" indent="-304800" algn="l">
              <a:buClr>
                <a:srgbClr val="131D84"/>
              </a:buClr>
              <a:buSzPct val="100000"/>
              <a:buFont typeface="Arial"/>
              <a:buChar char="•"/>
              <a:defRPr sz="1800"/>
            </a:pPr>
            <a:r>
              <a:rPr lang="en-GB" sz="2000" dirty="0" smtClean="0">
                <a:solidFill>
                  <a:srgbClr val="002060"/>
                </a:solidFill>
              </a:rPr>
              <a:t>Practical exercises and activities for the students - ready for use in the classroom (in most cases) and with answers provided where applicable.</a:t>
            </a:r>
            <a:endParaRPr lang="en-GB" sz="2000" dirty="0">
              <a:solidFill>
                <a:srgbClr val="002060"/>
              </a:solidFill>
            </a:endParaRPr>
          </a:p>
        </p:txBody>
      </p:sp>
    </p:spTree>
    <p:extLst>
      <p:ext uri="{BB962C8B-B14F-4D97-AF65-F5344CB8AC3E}">
        <p14:creationId xmlns:p14="http://schemas.microsoft.com/office/powerpoint/2010/main" val="290932846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7" name="Shape 507"/>
          <p:cNvSpPr/>
          <p:nvPr/>
        </p:nvSpPr>
        <p:spPr>
          <a:xfrm>
            <a:off x="261256" y="1915859"/>
            <a:ext cx="11685322" cy="25853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Arial" panose="020B0604020202020204" pitchFamily="34" charset="0"/>
              <a:buChar char="•"/>
            </a:pPr>
            <a:r>
              <a:rPr lang="en-GB" sz="2800" b="1" dirty="0" smtClean="0">
                <a:solidFill>
                  <a:srgbClr val="002060"/>
                </a:solidFill>
              </a:rPr>
              <a:t>Self</a:t>
            </a:r>
            <a:r>
              <a:rPr lang="cs-CZ" sz="2800" b="1" dirty="0">
                <a:solidFill>
                  <a:srgbClr val="002060"/>
                </a:solidFill>
              </a:rPr>
              <a:t>-</a:t>
            </a:r>
            <a:r>
              <a:rPr lang="en-GB" sz="2800" b="1" dirty="0" smtClean="0">
                <a:solidFill>
                  <a:srgbClr val="002060"/>
                </a:solidFill>
              </a:rPr>
              <a:t>evaluation</a:t>
            </a:r>
            <a:r>
              <a:rPr lang="en-GB" sz="2800" dirty="0" smtClean="0">
                <a:solidFill>
                  <a:srgbClr val="002060"/>
                </a:solidFill>
              </a:rPr>
              <a:t>: self</a:t>
            </a:r>
            <a:r>
              <a:rPr lang="cs-CZ" sz="2800" dirty="0" smtClean="0">
                <a:solidFill>
                  <a:srgbClr val="002060"/>
                </a:solidFill>
              </a:rPr>
              <a:t>-</a:t>
            </a:r>
            <a:r>
              <a:rPr lang="en-GB" sz="2800" dirty="0" smtClean="0">
                <a:solidFill>
                  <a:srgbClr val="002060"/>
                </a:solidFill>
              </a:rPr>
              <a:t>discipline, steering and control of the activities.</a:t>
            </a:r>
          </a:p>
          <a:p>
            <a:pPr marL="457200" lvl="0" indent="-457200">
              <a:buFont typeface="Arial" panose="020B0604020202020204" pitchFamily="34" charset="0"/>
              <a:buChar char="•"/>
            </a:pPr>
            <a:r>
              <a:rPr lang="en-GB" sz="2800" b="1" dirty="0" smtClean="0">
                <a:solidFill>
                  <a:srgbClr val="002060"/>
                </a:solidFill>
              </a:rPr>
              <a:t>Individual approach</a:t>
            </a:r>
            <a:r>
              <a:rPr lang="en-GB" sz="2800" dirty="0" smtClean="0">
                <a:solidFill>
                  <a:srgbClr val="002060"/>
                </a:solidFill>
              </a:rPr>
              <a:t>: Individual approach and guidance. </a:t>
            </a:r>
          </a:p>
          <a:p>
            <a:pPr marL="457200" lvl="0" indent="-457200">
              <a:buFont typeface="Arial" panose="020B0604020202020204" pitchFamily="34" charset="0"/>
              <a:buChar char="•"/>
            </a:pPr>
            <a:r>
              <a:rPr lang="en-GB" sz="2800" b="1" dirty="0" smtClean="0">
                <a:solidFill>
                  <a:srgbClr val="002060"/>
                </a:solidFill>
              </a:rPr>
              <a:t>Check</a:t>
            </a:r>
            <a:r>
              <a:rPr lang="en-GB" sz="2800" dirty="0" smtClean="0">
                <a:solidFill>
                  <a:srgbClr val="002060"/>
                </a:solidFill>
              </a:rPr>
              <a:t>: How did I do? Individual evaluation of the </a:t>
            </a:r>
            <a:r>
              <a:rPr lang="cs-CZ" sz="2800" dirty="0" smtClean="0">
                <a:solidFill>
                  <a:srgbClr val="002060"/>
                </a:solidFill>
              </a:rPr>
              <a:t>pupil</a:t>
            </a:r>
            <a:r>
              <a:rPr lang="en-GB" sz="2800" dirty="0" smtClean="0">
                <a:solidFill>
                  <a:srgbClr val="002060"/>
                </a:solidFill>
              </a:rPr>
              <a:t>’s work, pertaining to the specific activity and goal. Must contain information about the advance (or lack of) the </a:t>
            </a:r>
            <a:r>
              <a:rPr lang="cs-CZ" sz="2800" dirty="0" smtClean="0">
                <a:solidFill>
                  <a:srgbClr val="002060"/>
                </a:solidFill>
              </a:rPr>
              <a:t>pupil</a:t>
            </a:r>
            <a:r>
              <a:rPr lang="en-GB" sz="2800" dirty="0" smtClean="0">
                <a:solidFill>
                  <a:srgbClr val="002060"/>
                </a:solidFill>
              </a:rPr>
              <a:t> has made and to guide them to achieve the goals and standards.</a:t>
            </a:r>
          </a:p>
        </p:txBody>
      </p:sp>
      <p:sp>
        <p:nvSpPr>
          <p:cNvPr id="9"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a:t>
            </a:r>
            <a:r>
              <a:rPr lang="cs-CZ" sz="4400" u="sng" dirty="0" smtClean="0">
                <a:solidFill>
                  <a:srgbClr val="002060"/>
                </a:solidFill>
              </a:rPr>
              <a:t>2</a:t>
            </a:r>
            <a:endParaRPr lang="en-GB" sz="4400" u="sng" dirty="0">
              <a:solidFill>
                <a:srgbClr val="002060"/>
              </a:solidFill>
            </a:endParaRPr>
          </a:p>
        </p:txBody>
      </p:sp>
    </p:spTree>
    <p:extLst>
      <p:ext uri="{BB962C8B-B14F-4D97-AF65-F5344CB8AC3E}">
        <p14:creationId xmlns:p14="http://schemas.microsoft.com/office/powerpoint/2010/main" val="23688605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8007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en-US" sz="2600" dirty="0">
                <a:solidFill>
                  <a:srgbClr val="002060"/>
                </a:solidFill>
              </a:rPr>
              <a:t>Carefully read the theoretical part for the teacher</a:t>
            </a:r>
            <a:r>
              <a:rPr lang="cs-CZ" sz="2600" dirty="0" smtClean="0">
                <a:solidFill>
                  <a:srgbClr val="002060"/>
                </a:solidFill>
              </a:rPr>
              <a:t>.</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en-US" sz="2600" dirty="0">
                <a:solidFill>
                  <a:srgbClr val="002060"/>
                </a:solidFill>
              </a:rPr>
              <a:t>Should questions arise, look for answers in the supplementary materials , on the project’s website </a:t>
            </a:r>
            <a:r>
              <a:rPr lang="en-US" sz="2600" dirty="0" smtClean="0">
                <a:solidFill>
                  <a:srgbClr val="002060"/>
                </a:solidFill>
              </a:rPr>
              <a:t>(project-stars.com</a:t>
            </a:r>
            <a:r>
              <a:rPr lang="en-US" sz="2600" dirty="0">
                <a:solidFill>
                  <a:srgbClr val="002060"/>
                </a:solidFill>
              </a:rPr>
              <a:t>), or other internet sites.</a:t>
            </a:r>
            <a:r>
              <a:rPr sz="2600" dirty="0" smtClean="0">
                <a:solidFill>
                  <a:srgbClr val="002060"/>
                </a:solidFill>
              </a:rPr>
              <a:t> </a:t>
            </a:r>
            <a:r>
              <a:rPr lang="cs-CZ" sz="2600" dirty="0" smtClean="0">
                <a:solidFill>
                  <a:srgbClr val="002060"/>
                </a:solidFill>
              </a:rPr>
              <a:t/>
            </a:r>
            <a:br>
              <a:rPr lang="cs-CZ" sz="2600" dirty="0" smtClean="0">
                <a:solidFill>
                  <a:srgbClr val="002060"/>
                </a:solidFill>
              </a:rPr>
            </a:br>
            <a:r>
              <a:rPr lang="cs-CZ" sz="2600" dirty="0" smtClean="0">
                <a:solidFill>
                  <a:srgbClr val="002060"/>
                </a:solidFill>
              </a:rPr>
              <a:t>	</a:t>
            </a:r>
            <a:r>
              <a:rPr lang="en-US" sz="2600" dirty="0">
                <a:solidFill>
                  <a:srgbClr val="F22D25"/>
                </a:solidFill>
              </a:rPr>
              <a:t> Attention! Make sure the information is reliable</a:t>
            </a:r>
            <a:r>
              <a:rPr lang="en-US" sz="2600" dirty="0" smtClean="0">
                <a:solidFill>
                  <a:srgbClr val="F22D25"/>
                </a:solidFill>
              </a:rPr>
              <a:t>!</a:t>
            </a:r>
            <a:endParaRPr lang="cs-CZ" sz="2600" dirty="0" smtClean="0">
              <a:solidFill>
                <a:srgbClr val="F22D25"/>
              </a:solidFill>
            </a:endParaRPr>
          </a:p>
          <a:p>
            <a:pPr marL="502057" lvl="0" indent="-502057">
              <a:buClr>
                <a:srgbClr val="002060"/>
              </a:buClr>
              <a:buSzPct val="100000"/>
              <a:buAutoNum type="arabicPeriod" startAt="2"/>
            </a:pPr>
            <a:endParaRPr lang="cs-CZ" sz="2600" dirty="0" smtClean="0">
              <a:solidFill>
                <a:srgbClr val="002060"/>
              </a:solidFill>
            </a:endParaRPr>
          </a:p>
          <a:p>
            <a:pPr marL="502057" lvl="0" indent="-502057">
              <a:buClr>
                <a:srgbClr val="002060"/>
              </a:buClr>
              <a:buSzPct val="100000"/>
              <a:buAutoNum type="arabicPeriod" startAt="2"/>
            </a:pPr>
            <a:r>
              <a:rPr lang="en-US" sz="2600" dirty="0">
                <a:solidFill>
                  <a:srgbClr val="002060"/>
                </a:solidFill>
              </a:rPr>
              <a:t>Prepare the theoretical part of your </a:t>
            </a:r>
            <a:r>
              <a:rPr lang="en-US" sz="2600" dirty="0" smtClean="0">
                <a:solidFill>
                  <a:srgbClr val="002060"/>
                </a:solidFill>
              </a:rPr>
              <a:t>lesson</a:t>
            </a:r>
            <a:r>
              <a:rPr lang="cs-CZ" sz="2600" dirty="0" smtClean="0">
                <a:solidFill>
                  <a:srgbClr val="002060"/>
                </a:solidFill>
              </a:rPr>
              <a:t>.</a:t>
            </a:r>
            <a:endParaRPr sz="2600" dirty="0">
              <a:solidFill>
                <a:srgbClr val="002060"/>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1</a:t>
            </a:r>
            <a:endParaRPr lang="en-GB" sz="4400" u="sng" dirty="0">
              <a:solidFill>
                <a:srgbClr val="002060"/>
              </a:solidFill>
            </a:endParaRPr>
          </a:p>
        </p:txBody>
      </p:sp>
    </p:spTree>
    <p:extLst>
      <p:ext uri="{BB962C8B-B14F-4D97-AF65-F5344CB8AC3E}">
        <p14:creationId xmlns:p14="http://schemas.microsoft.com/office/powerpoint/2010/main" val="207421539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4"/>
            </a:pPr>
            <a:r>
              <a:rPr lang="en-GB" sz="2200" dirty="0" smtClean="0">
                <a:solidFill>
                  <a:srgbClr val="002060"/>
                </a:solidFill>
              </a:rPr>
              <a:t>Read carefully the practical exercises and their answers.</a:t>
            </a:r>
          </a:p>
          <a:p>
            <a:pPr lvl="0"/>
            <a:endParaRPr lang="en-GB" sz="2400" dirty="0" smtClean="0">
              <a:solidFill>
                <a:srgbClr val="002060"/>
              </a:solidFill>
            </a:endParaRPr>
          </a:p>
          <a:p>
            <a:pPr marL="457200" lvl="0" indent="-457200">
              <a:buClr>
                <a:srgbClr val="002060"/>
              </a:buClr>
              <a:buSzPct val="100000"/>
              <a:buFont typeface="+mj-lt"/>
              <a:buAutoNum type="arabicPeriod" startAt="5"/>
            </a:pPr>
            <a:r>
              <a:rPr lang="en-GB" sz="2200" dirty="0" smtClean="0">
                <a:solidFill>
                  <a:srgbClr val="002060"/>
                </a:solidFill>
              </a:rPr>
              <a:t>Should questions arise, look for answers in the supplementary materials , on the project’s website (project-stars.com), or other internet sites. </a:t>
            </a:r>
            <a:br>
              <a:rPr lang="en-GB" sz="2200" dirty="0" smtClean="0">
                <a:solidFill>
                  <a:srgbClr val="002060"/>
                </a:solidFill>
              </a:rPr>
            </a:br>
            <a:r>
              <a:rPr lang="en-GB" sz="2200" dirty="0" smtClean="0">
                <a:solidFill>
                  <a:srgbClr val="F22D25"/>
                </a:solidFill>
              </a:rPr>
              <a:t>Attention! Make sure the information is reliable!</a:t>
            </a:r>
          </a:p>
          <a:p>
            <a:pPr lvl="0"/>
            <a:endParaRPr lang="en-GB" sz="2400" dirty="0" smtClean="0">
              <a:solidFill>
                <a:srgbClr val="002163"/>
              </a:solidFill>
            </a:endParaRPr>
          </a:p>
          <a:p>
            <a:pPr marL="457200" lvl="0" indent="-457200">
              <a:buClr>
                <a:srgbClr val="002163"/>
              </a:buClr>
              <a:buSzPct val="100000"/>
              <a:buFont typeface="+mj-lt"/>
              <a:buAutoNum type="arabicPeriod" startAt="6"/>
            </a:pPr>
            <a:r>
              <a:rPr lang="en-GB" sz="2200" dirty="0" smtClean="0">
                <a:solidFill>
                  <a:srgbClr val="002163"/>
                </a:solidFill>
              </a:rPr>
              <a:t>Depending on the theoretical content of your lesson, choose appropriate practical activities to use. You can look for additional exercises in the supplementary materials or at the webpage of the project (project-stars.com), or other internet sites.</a:t>
            </a:r>
            <a:r>
              <a:rPr lang="en-GB" sz="2200" dirty="0" smtClean="0">
                <a:solidFill>
                  <a:srgbClr val="002060"/>
                </a:solidFill>
              </a:rPr>
              <a:t/>
            </a:r>
            <a:br>
              <a:rPr lang="en-GB" sz="2200" dirty="0" smtClean="0">
                <a:solidFill>
                  <a:srgbClr val="002060"/>
                </a:solidFill>
              </a:rPr>
            </a:br>
            <a:r>
              <a:rPr lang="en-GB" sz="2200" dirty="0" smtClean="0">
                <a:solidFill>
                  <a:srgbClr val="F22D25"/>
                </a:solidFill>
              </a:rPr>
              <a:t>Attention! Make sure the information is reliable!</a:t>
            </a:r>
            <a:endParaRPr lang="en-GB" sz="2200" dirty="0">
              <a:solidFill>
                <a:srgbClr val="F22D25"/>
              </a:solidFill>
            </a:endParaRP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2</a:t>
            </a:r>
            <a:endParaRPr lang="en-GB" sz="4400" u="sng" dirty="0">
              <a:solidFill>
                <a:srgbClr val="002060"/>
              </a:solidFill>
            </a:endParaRPr>
          </a:p>
        </p:txBody>
      </p:sp>
    </p:spTree>
    <p:extLst>
      <p:ext uri="{BB962C8B-B14F-4D97-AF65-F5344CB8AC3E}">
        <p14:creationId xmlns:p14="http://schemas.microsoft.com/office/powerpoint/2010/main" val="268086201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7"/>
            </a:pPr>
            <a:r>
              <a:rPr lang="en-US" sz="2200" dirty="0">
                <a:solidFill>
                  <a:srgbClr val="002060"/>
                </a:solidFill>
              </a:rPr>
              <a:t>Keep in mind that some of the activities require materials that should be available during the lesson.</a:t>
            </a:r>
          </a:p>
          <a:p>
            <a:pPr lvl="0"/>
            <a:endParaRPr sz="2200" dirty="0">
              <a:solidFill>
                <a:srgbClr val="002060"/>
              </a:solidFill>
            </a:endParaRPr>
          </a:p>
          <a:p>
            <a:pPr marL="457200" lvl="0" indent="-457200">
              <a:buClr>
                <a:srgbClr val="002060"/>
              </a:buClr>
              <a:buSzPct val="100000"/>
              <a:buFont typeface="+mj-lt"/>
              <a:buAutoNum type="arabicPeriod" startAt="8"/>
            </a:pPr>
            <a:r>
              <a:rPr lang="en-US" sz="2200" dirty="0">
                <a:solidFill>
                  <a:srgbClr val="002060"/>
                </a:solidFill>
              </a:rPr>
              <a:t>We </a:t>
            </a:r>
            <a:r>
              <a:rPr lang="en-US" sz="2200" dirty="0" smtClean="0">
                <a:solidFill>
                  <a:srgbClr val="002060"/>
                </a:solidFill>
              </a:rPr>
              <a:t>recommend </a:t>
            </a:r>
            <a:r>
              <a:rPr lang="en-US" sz="2200" dirty="0">
                <a:solidFill>
                  <a:srgbClr val="002060"/>
                </a:solidFill>
              </a:rPr>
              <a:t>you try out the activities yourself before presenting them in the classroom. Based on yours students ages and abilities, you might need to modify the activities (either to make them easier or more difficult). However make sure to keep them correct in terms of physics.</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9"/>
            </a:pPr>
            <a:r>
              <a:rPr lang="en-US" sz="2200" dirty="0">
                <a:solidFill>
                  <a:srgbClr val="002163"/>
                </a:solidFill>
              </a:rPr>
              <a:t>You can give parts of, or whole exercises as homework</a:t>
            </a:r>
            <a:r>
              <a:rPr lang="en-US" sz="2200" dirty="0" smtClean="0">
                <a:solidFill>
                  <a:srgbClr val="002163"/>
                </a:solidFill>
              </a:rPr>
              <a:t>.</a:t>
            </a:r>
            <a:endParaRPr lang="en-US"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a:t>
            </a:r>
            <a:r>
              <a:rPr lang="cs-CZ" sz="4400" u="sng" dirty="0" smtClean="0">
                <a:solidFill>
                  <a:srgbClr val="002060"/>
                </a:solidFill>
              </a:rPr>
              <a:t>3</a:t>
            </a:r>
            <a:endParaRPr lang="en-GB"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extLst>
      <p:ext uri="{BB962C8B-B14F-4D97-AF65-F5344CB8AC3E}">
        <p14:creationId xmlns:p14="http://schemas.microsoft.com/office/powerpoint/2010/main" val="212191976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err="1" smtClean="0">
                <a:solidFill>
                  <a:srgbClr val="002060"/>
                </a:solidFill>
              </a:rPr>
              <a:t>Моdule</a:t>
            </a:r>
            <a:r>
              <a:rPr lang="en-GB" sz="4400" u="sng" dirty="0" smtClean="0">
                <a:solidFill>
                  <a:srgbClr val="002060"/>
                </a:solidFill>
              </a:rPr>
              <a:t> 5b – contents</a:t>
            </a:r>
            <a:endParaRPr lang="en-GB" sz="4400" u="sng" dirty="0">
              <a:solidFill>
                <a:srgbClr val="002060"/>
              </a:solidFill>
            </a:endParaRPr>
          </a:p>
        </p:txBody>
      </p:sp>
      <p:sp>
        <p:nvSpPr>
          <p:cNvPr id="132" name="Shape 132"/>
          <p:cNvSpPr/>
          <p:nvPr/>
        </p:nvSpPr>
        <p:spPr>
          <a:xfrm>
            <a:off x="249956" y="1823810"/>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5b.1 Eclipse</a:t>
            </a:r>
          </a:p>
          <a:p>
            <a:pPr lvl="1"/>
            <a:r>
              <a:rPr lang="en-GB" sz="2800" dirty="0" smtClean="0">
                <a:solidFill>
                  <a:srgbClr val="002060"/>
                </a:solidFill>
              </a:rPr>
              <a:t>	Lunar eclipse, solar eclipse.</a:t>
            </a:r>
            <a:endParaRPr lang="en-GB" sz="2800" dirty="0">
              <a:solidFill>
                <a:srgbClr val="00206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Theoretical contents</a:t>
            </a:r>
            <a:endParaRPr lang="en-GB" sz="4400" u="sng" dirty="0">
              <a:solidFill>
                <a:srgbClr val="002060"/>
              </a:solidFill>
            </a:endParaRPr>
          </a:p>
        </p:txBody>
      </p:sp>
      <p:sp>
        <p:nvSpPr>
          <p:cNvPr id="138" name="Shape 138"/>
          <p:cNvSpPr/>
          <p:nvPr/>
        </p:nvSpPr>
        <p:spPr>
          <a:xfrm>
            <a:off x="249958" y="1830053"/>
            <a:ext cx="11685322" cy="28007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5b.1 Eclipse</a:t>
            </a:r>
          </a:p>
          <a:p>
            <a:pPr marL="661736" lvl="1" indent="-280736">
              <a:buSzPct val="100000"/>
              <a:buChar char="•"/>
            </a:pPr>
            <a:r>
              <a:rPr lang="en-GB" sz="2800" dirty="0" smtClean="0">
                <a:solidFill>
                  <a:srgbClr val="002060"/>
                </a:solidFill>
              </a:rPr>
              <a:t>Lunar eclipse (basic information, types of eclipses, eclipse prediction, list of nearest eclipses);</a:t>
            </a:r>
          </a:p>
          <a:p>
            <a:pPr marL="661736" lvl="1" indent="-280736">
              <a:buSzPct val="100000"/>
              <a:buChar char="•"/>
            </a:pPr>
            <a:r>
              <a:rPr lang="en-GB" sz="2800" dirty="0" smtClean="0">
                <a:solidFill>
                  <a:srgbClr val="002060"/>
                </a:solidFill>
              </a:rPr>
              <a:t>solar eclipse (basic information, types of eclipses, phenomena observable during a total eclipse, eclipse prediction, list of nearest eclipses, eclipse observation and security).</a:t>
            </a:r>
            <a:endParaRPr lang="en-GB" sz="2800" dirty="0">
              <a:solidFill>
                <a:srgbClr val="00206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2551</TotalTime>
  <Words>5458</Words>
  <Application>Microsoft Office PowerPoint</Application>
  <PresentationFormat>Širokoúhlá obrazovka</PresentationFormat>
  <Paragraphs>283</Paragraphs>
  <Slides>40</Slides>
  <Notes>2</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40</vt:i4>
      </vt:variant>
    </vt:vector>
  </HeadingPairs>
  <TitlesOfParts>
    <vt:vector size="51" baseType="lpstr">
      <vt:lpstr>Arial</vt:lpstr>
      <vt:lpstr>Avenir Roman</vt:lpstr>
      <vt:lpstr>Calibri</vt:lpstr>
      <vt:lpstr>Calibri Light</vt:lpstr>
      <vt:lpstr>Cambria Math</vt:lpstr>
      <vt:lpstr>Franklin Gothic Book</vt:lpstr>
      <vt:lpstr>Times New Roman</vt:lpstr>
      <vt:lpstr>Verdana</vt:lpstr>
      <vt:lpstr>Verdana Bold</vt:lpstr>
      <vt:lpstr>Wingdings</vt:lpstr>
      <vt:lpstr>Default</vt:lpstr>
      <vt:lpstr>Prezentace aplikace PowerPoint</vt:lpstr>
      <vt:lpstr>Prezentace aplikace PowerPoint</vt:lpstr>
      <vt:lpstr>Project STARS modules</vt:lpstr>
      <vt:lpstr>Structure of the modules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Kéhar Ota</cp:lastModifiedBy>
  <cp:revision>222</cp:revision>
  <dcterms:modified xsi:type="dcterms:W3CDTF">2020-11-24T00:26:15Z</dcterms:modified>
</cp:coreProperties>
</file>