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341" r:id="rId3"/>
    <p:sldId id="342" r:id="rId4"/>
    <p:sldId id="343" r:id="rId5"/>
    <p:sldId id="344" r:id="rId6"/>
    <p:sldId id="345" r:id="rId7"/>
    <p:sldId id="346" r:id="rId8"/>
    <p:sldId id="264" r:id="rId9"/>
    <p:sldId id="265" r:id="rId10"/>
    <p:sldId id="268" r:id="rId11"/>
    <p:sldId id="334" r:id="rId12"/>
    <p:sldId id="336" r:id="rId13"/>
    <p:sldId id="337" r:id="rId14"/>
    <p:sldId id="335" r:id="rId15"/>
    <p:sldId id="338" r:id="rId16"/>
    <p:sldId id="339" r:id="rId17"/>
    <p:sldId id="347" r:id="rId18"/>
    <p:sldId id="348" r:id="rId19"/>
  </p:sldIdLst>
  <p:sldSz cx="12192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FFFF"/>
    <a:srgbClr val="92D050"/>
    <a:srgbClr val="C00000"/>
    <a:srgbClr val="CCE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a:tcStyle>
        <a:tcBdr/>
        <a:fill>
          <a:solidFill>
            <a:srgbClr val="E9EFF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B9BD5"/>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5B9BD5"/>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52" autoAdjust="0"/>
    <p:restoredTop sz="93829" autoAdjust="0"/>
  </p:normalViewPr>
  <p:slideViewPr>
    <p:cSldViewPr snapToGrid="0">
      <p:cViewPr varScale="1">
        <p:scale>
          <a:sx n="65" d="100"/>
          <a:sy n="65" d="100"/>
        </p:scale>
        <p:origin x="474" y="66"/>
      </p:cViewPr>
      <p:guideLst/>
    </p:cSldViewPr>
  </p:slideViewPr>
  <p:notesTextViewPr>
    <p:cViewPr>
      <p:scale>
        <a:sx n="1" d="1"/>
        <a:sy n="1" d="1"/>
      </p:scale>
      <p:origin x="0" y="0"/>
    </p:cViewPr>
  </p:notesTextViewPr>
  <p:sorterViewPr>
    <p:cViewPr>
      <p:scale>
        <a:sx n="100" d="100"/>
        <a:sy n="100" d="100"/>
      </p:scale>
      <p:origin x="0" y="-185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 name="Shape 5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5" name="Shape 55"/>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Shape 500"/>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501" name="Shape 501"/>
          <p:cNvSpPr>
            <a:spLocks noGrp="1"/>
          </p:cNvSpPr>
          <p:nvPr>
            <p:ph type="body" sz="quarter" idx="1"/>
          </p:nvPr>
        </p:nvSpPr>
        <p:spPr>
          <a:prstGeom prst="rect">
            <a:avLst/>
          </a:prstGeom>
        </p:spPr>
        <p:txBody>
          <a:bodyPr/>
          <a:lstStyle/>
          <a:p>
            <a:pPr lvl="0" defTabSz="914400">
              <a:lnSpc>
                <a:spcPct val="100000"/>
              </a:lnSpc>
              <a:defRPr sz="1800"/>
            </a:pPr>
            <a:r>
              <a:rPr sz="1200" i="1">
                <a:latin typeface="Calibri"/>
                <a:ea typeface="Calibri"/>
                <a:cs typeface="Calibri"/>
                <a:sym typeface="Calibri"/>
              </a:rPr>
              <a:t>DOI: 10.3102/003465430298487, </a:t>
            </a:r>
            <a:r>
              <a:rPr sz="1200">
                <a:latin typeface="Calibri"/>
                <a:ea typeface="Calibri"/>
                <a:cs typeface="Calibri"/>
                <a:sym typeface="Calibri"/>
              </a:rPr>
              <a:t>The Power of Feedback, John Hattie and Helen Timperley, </a:t>
            </a:r>
            <a:r>
              <a:rPr sz="1200" i="1">
                <a:latin typeface="Calibri"/>
                <a:ea typeface="Calibri"/>
                <a:cs typeface="Calibri"/>
                <a:sym typeface="Calibri"/>
              </a:rPr>
              <a:t>University of Auckland</a:t>
            </a:r>
          </a:p>
        </p:txBody>
      </p:sp>
    </p:spTree>
    <p:extLst>
      <p:ext uri="{BB962C8B-B14F-4D97-AF65-F5344CB8AC3E}">
        <p14:creationId xmlns:p14="http://schemas.microsoft.com/office/powerpoint/2010/main" val="870344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Shape 50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509" name="Shape 509"/>
          <p:cNvSpPr>
            <a:spLocks noGrp="1"/>
          </p:cNvSpPr>
          <p:nvPr>
            <p:ph type="body" sz="quarter" idx="1"/>
          </p:nvPr>
        </p:nvSpPr>
        <p:spPr>
          <a:prstGeom prst="rect">
            <a:avLst/>
          </a:prstGeom>
        </p:spPr>
        <p:txBody>
          <a:bodyPr/>
          <a:lstStyle/>
          <a:p>
            <a:pPr lvl="0" defTabSz="914400">
              <a:lnSpc>
                <a:spcPct val="100000"/>
              </a:lnSpc>
              <a:defRPr sz="1800"/>
            </a:pPr>
            <a:r>
              <a:rPr sz="1200" i="1">
                <a:latin typeface="Calibri"/>
                <a:ea typeface="Calibri"/>
                <a:cs typeface="Calibri"/>
                <a:sym typeface="Calibri"/>
              </a:rPr>
              <a:t>DOI: 10.3102/003465430298487, </a:t>
            </a:r>
            <a:r>
              <a:rPr sz="1200">
                <a:latin typeface="Calibri"/>
                <a:ea typeface="Calibri"/>
                <a:cs typeface="Calibri"/>
                <a:sym typeface="Calibri"/>
              </a:rPr>
              <a:t>The Power of Feedback, John Hattie and Helen Timperley, </a:t>
            </a:r>
            <a:r>
              <a:rPr sz="1200" i="1">
                <a:latin typeface="Calibri"/>
                <a:ea typeface="Calibri"/>
                <a:cs typeface="Calibri"/>
                <a:sym typeface="Calibri"/>
              </a:rPr>
              <a:t>University of Auckland</a:t>
            </a:r>
          </a:p>
        </p:txBody>
      </p:sp>
    </p:spTree>
    <p:extLst>
      <p:ext uri="{BB962C8B-B14F-4D97-AF65-F5344CB8AC3E}">
        <p14:creationId xmlns:p14="http://schemas.microsoft.com/office/powerpoint/2010/main" val="3387429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Úvodná snímka">
    <p:spTree>
      <p:nvGrpSpPr>
        <p:cNvPr id="1" name=""/>
        <p:cNvGrpSpPr/>
        <p:nvPr/>
      </p:nvGrpSpPr>
      <p:grpSpPr>
        <a:xfrm>
          <a:off x="0" y="0"/>
          <a:ext cx="0" cy="0"/>
          <a:chOff x="0" y="0"/>
          <a:chExt cx="0" cy="0"/>
        </a:xfrm>
      </p:grpSpPr>
      <p:sp>
        <p:nvSpPr>
          <p:cNvPr id="6" name="Shape 6"/>
          <p:cNvSpPr>
            <a:spLocks noGrp="1"/>
          </p:cNvSpPr>
          <p:nvPr>
            <p:ph type="title"/>
          </p:nvPr>
        </p:nvSpPr>
        <p:spPr>
          <a:xfrm>
            <a:off x="1524000" y="0"/>
            <a:ext cx="9144000" cy="3509963"/>
          </a:xfrm>
          <a:prstGeom prst="rect">
            <a:avLst/>
          </a:prstGeom>
        </p:spPr>
        <p:txBody>
          <a:bodyPr anchor="b"/>
          <a:lstStyle>
            <a:lvl1pPr algn="ctr">
              <a:defRPr sz="6000"/>
            </a:lvl1pPr>
          </a:lstStyle>
          <a:p>
            <a:pPr lvl="0">
              <a:defRPr sz="1800"/>
            </a:pPr>
            <a:r>
              <a:rPr sz="6000"/>
              <a:t>Title Text</a:t>
            </a:r>
          </a:p>
        </p:txBody>
      </p:sp>
      <p:sp>
        <p:nvSpPr>
          <p:cNvPr id="7" name="Shape 7"/>
          <p:cNvSpPr>
            <a:spLocks noGrp="1"/>
          </p:cNvSpPr>
          <p:nvPr>
            <p:ph type="body" idx="1"/>
          </p:nvPr>
        </p:nvSpPr>
        <p:spPr>
          <a:xfrm>
            <a:off x="1524000" y="3602037"/>
            <a:ext cx="9144000" cy="32559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Nadpis a zvislý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Title Text</a:t>
            </a:r>
          </a:p>
        </p:txBody>
      </p:sp>
      <p:sp>
        <p:nvSpPr>
          <p:cNvPr id="40" name="Shape 40"/>
          <p:cNvSpPr>
            <a:spLocks noGrp="1"/>
          </p:cNvSpPr>
          <p:nvPr>
            <p:ph type="body" idx="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Zvislý nadpis a text">
    <p:spTree>
      <p:nvGrpSpPr>
        <p:cNvPr id="1" name=""/>
        <p:cNvGrpSpPr/>
        <p:nvPr/>
      </p:nvGrpSpPr>
      <p:grpSpPr>
        <a:xfrm>
          <a:off x="0" y="0"/>
          <a:ext cx="0" cy="0"/>
          <a:chOff x="0" y="0"/>
          <a:chExt cx="0" cy="0"/>
        </a:xfrm>
      </p:grpSpPr>
      <p:sp>
        <p:nvSpPr>
          <p:cNvPr id="43" name="Shape 43"/>
          <p:cNvSpPr>
            <a:spLocks noGrp="1"/>
          </p:cNvSpPr>
          <p:nvPr>
            <p:ph type="title"/>
          </p:nvPr>
        </p:nvSpPr>
        <p:spPr>
          <a:xfrm>
            <a:off x="8724900" y="0"/>
            <a:ext cx="2628900" cy="6542088"/>
          </a:xfrm>
          <a:prstGeom prst="rect">
            <a:avLst/>
          </a:prstGeom>
        </p:spPr>
        <p:txBody>
          <a:bodyPr/>
          <a:lstStyle/>
          <a:p>
            <a:pPr lvl="0">
              <a:defRPr sz="1800"/>
            </a:pPr>
            <a:r>
              <a:rPr sz="4400"/>
              <a:t>Title Text</a:t>
            </a:r>
          </a:p>
        </p:txBody>
      </p:sp>
      <p:sp>
        <p:nvSpPr>
          <p:cNvPr id="44" name="Shape 44"/>
          <p:cNvSpPr>
            <a:spLocks noGrp="1"/>
          </p:cNvSpPr>
          <p:nvPr>
            <p:ph type="body" idx="1"/>
          </p:nvPr>
        </p:nvSpPr>
        <p:spPr>
          <a:xfrm>
            <a:off x="838200" y="365125"/>
            <a:ext cx="7734300" cy="6492875"/>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Nadpis a obsah">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Title Text</a:t>
            </a:r>
          </a:p>
        </p:txBody>
      </p:sp>
      <p:sp>
        <p:nvSpPr>
          <p:cNvPr id="11" name="Shape 11"/>
          <p:cNvSpPr>
            <a:spLocks noGrp="1"/>
          </p:cNvSpPr>
          <p:nvPr>
            <p:ph type="body" idx="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Hlavička sekcie">
    <p:spTree>
      <p:nvGrpSpPr>
        <p:cNvPr id="1" name=""/>
        <p:cNvGrpSpPr/>
        <p:nvPr/>
      </p:nvGrpSpPr>
      <p:grpSpPr>
        <a:xfrm>
          <a:off x="0" y="0"/>
          <a:ext cx="0" cy="0"/>
          <a:chOff x="0" y="0"/>
          <a:chExt cx="0" cy="0"/>
        </a:xfrm>
      </p:grpSpPr>
      <p:sp>
        <p:nvSpPr>
          <p:cNvPr id="14" name="Shape 14"/>
          <p:cNvSpPr>
            <a:spLocks noGrp="1"/>
          </p:cNvSpPr>
          <p:nvPr>
            <p:ph type="title"/>
          </p:nvPr>
        </p:nvSpPr>
        <p:spPr>
          <a:xfrm>
            <a:off x="831850" y="0"/>
            <a:ext cx="10515600" cy="4562475"/>
          </a:xfrm>
          <a:prstGeom prst="rect">
            <a:avLst/>
          </a:prstGeom>
        </p:spPr>
        <p:txBody>
          <a:bodyPr anchor="b"/>
          <a:lstStyle>
            <a:lvl1pPr>
              <a:defRPr sz="6000"/>
            </a:lvl1pPr>
          </a:lstStyle>
          <a:p>
            <a:pPr lvl="0">
              <a:defRPr sz="1800"/>
            </a:pPr>
            <a:r>
              <a:rPr sz="6000"/>
              <a:t>Title Text</a:t>
            </a:r>
          </a:p>
        </p:txBody>
      </p:sp>
      <p:sp>
        <p:nvSpPr>
          <p:cNvPr id="15" name="Shape 15"/>
          <p:cNvSpPr>
            <a:spLocks noGrp="1"/>
          </p:cNvSpPr>
          <p:nvPr>
            <p:ph type="body" idx="1"/>
          </p:nvPr>
        </p:nvSpPr>
        <p:spPr>
          <a:xfrm>
            <a:off x="831850" y="4589462"/>
            <a:ext cx="10515600" cy="226853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lvl="0">
              <a:defRPr sz="1800">
                <a:solidFill>
                  <a:srgbClr val="000000"/>
                </a:solidFill>
              </a:defRPr>
            </a:pPr>
            <a:r>
              <a:rPr sz="2400">
                <a:solidFill>
                  <a:srgbClr val="888888"/>
                </a:solidFill>
              </a:rPr>
              <a:t>Body Level One</a:t>
            </a:r>
          </a:p>
          <a:p>
            <a:pPr lvl="1">
              <a:defRPr sz="1800">
                <a:solidFill>
                  <a:srgbClr val="000000"/>
                </a:solidFill>
              </a:defRPr>
            </a:pPr>
            <a:r>
              <a:rPr sz="2400">
                <a:solidFill>
                  <a:srgbClr val="888888"/>
                </a:solidFill>
              </a:rPr>
              <a:t>Body Level Two</a:t>
            </a:r>
          </a:p>
          <a:p>
            <a:pPr lvl="2">
              <a:defRPr sz="1800">
                <a:solidFill>
                  <a:srgbClr val="000000"/>
                </a:solidFill>
              </a:defRPr>
            </a:pPr>
            <a:r>
              <a:rPr sz="2400">
                <a:solidFill>
                  <a:srgbClr val="888888"/>
                </a:solidFill>
              </a:rPr>
              <a:t>Body Level Three</a:t>
            </a:r>
          </a:p>
          <a:p>
            <a:pPr lvl="3">
              <a:defRPr sz="1800">
                <a:solidFill>
                  <a:srgbClr val="000000"/>
                </a:solidFill>
              </a:defRPr>
            </a:pPr>
            <a:r>
              <a:rPr sz="2400">
                <a:solidFill>
                  <a:srgbClr val="888888"/>
                </a:solidFill>
              </a:rPr>
              <a:t>Body Level Four</a:t>
            </a:r>
          </a:p>
          <a:p>
            <a:pPr lvl="4">
              <a:defRPr sz="1800">
                <a:solidFill>
                  <a:srgbClr val="000000"/>
                </a:solidFill>
              </a:defRPr>
            </a:pPr>
            <a:r>
              <a:rPr sz="2400">
                <a:solidFill>
                  <a:srgbClr val="888888"/>
                </a:solidFill>
              </a:rPr>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va obsahy">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Title Text</a:t>
            </a:r>
          </a:p>
        </p:txBody>
      </p:sp>
      <p:sp>
        <p:nvSpPr>
          <p:cNvPr id="19" name="Shape 19"/>
          <p:cNvSpPr>
            <a:spLocks noGrp="1"/>
          </p:cNvSpPr>
          <p:nvPr>
            <p:ph type="body" idx="1"/>
          </p:nvPr>
        </p:nvSpPr>
        <p:spPr>
          <a:xfrm>
            <a:off x="838200" y="1825625"/>
            <a:ext cx="5181600" cy="5032375"/>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orovnanie">
    <p:spTree>
      <p:nvGrpSpPr>
        <p:cNvPr id="1" name=""/>
        <p:cNvGrpSpPr/>
        <p:nvPr/>
      </p:nvGrpSpPr>
      <p:grpSpPr>
        <a:xfrm>
          <a:off x="0" y="0"/>
          <a:ext cx="0" cy="0"/>
          <a:chOff x="0" y="0"/>
          <a:chExt cx="0" cy="0"/>
        </a:xfrm>
      </p:grpSpPr>
      <p:sp>
        <p:nvSpPr>
          <p:cNvPr id="22" name="Shape 22"/>
          <p:cNvSpPr>
            <a:spLocks noGrp="1"/>
          </p:cNvSpPr>
          <p:nvPr>
            <p:ph type="title"/>
          </p:nvPr>
        </p:nvSpPr>
        <p:spPr>
          <a:xfrm>
            <a:off x="839787" y="365125"/>
            <a:ext cx="10515601" cy="1325563"/>
          </a:xfrm>
          <a:prstGeom prst="rect">
            <a:avLst/>
          </a:prstGeom>
        </p:spPr>
        <p:txBody>
          <a:bodyPr/>
          <a:lstStyle/>
          <a:p>
            <a:pPr lvl="0">
              <a:defRPr sz="1800"/>
            </a:pPr>
            <a:r>
              <a:rPr sz="4400"/>
              <a:t>Title Text</a:t>
            </a:r>
          </a:p>
        </p:txBody>
      </p:sp>
      <p:sp>
        <p:nvSpPr>
          <p:cNvPr id="23" name="Shape 23"/>
          <p:cNvSpPr>
            <a:spLocks noGrp="1"/>
          </p:cNvSpPr>
          <p:nvPr>
            <p:ph type="body"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Len nadpis">
    <p:spTree>
      <p:nvGrpSpPr>
        <p:cNvPr id="1" name=""/>
        <p:cNvGrpSpPr/>
        <p:nvPr/>
      </p:nvGrpSpPr>
      <p:grpSpPr>
        <a:xfrm>
          <a:off x="0" y="0"/>
          <a:ext cx="0" cy="0"/>
          <a:chOff x="0" y="0"/>
          <a:chExt cx="0" cy="0"/>
        </a:xfrm>
      </p:grpSpPr>
      <p:sp>
        <p:nvSpPr>
          <p:cNvPr id="26" name="Shape 26"/>
          <p:cNvSpPr>
            <a:spLocks noGrp="1"/>
          </p:cNvSpPr>
          <p:nvPr>
            <p:ph type="title"/>
          </p:nvPr>
        </p:nvSpPr>
        <p:spPr>
          <a:xfrm>
            <a:off x="838200" y="365125"/>
            <a:ext cx="10515600" cy="1325563"/>
          </a:xfrm>
          <a:prstGeom prst="rect">
            <a:avLst/>
          </a:prstGeom>
        </p:spPr>
        <p:txBody>
          <a:bodyPr/>
          <a:lstStyle/>
          <a:p>
            <a:pPr lvl="0">
              <a:defRPr sz="1800"/>
            </a:pPr>
            <a:r>
              <a:rPr sz="4400"/>
              <a:t>Title Text</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rázdna">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Obsah s popisom">
    <p:spTree>
      <p:nvGrpSpPr>
        <p:cNvPr id="1" name=""/>
        <p:cNvGrpSpPr/>
        <p:nvPr/>
      </p:nvGrpSpPr>
      <p:grpSpPr>
        <a:xfrm>
          <a:off x="0" y="0"/>
          <a:ext cx="0" cy="0"/>
          <a:chOff x="0" y="0"/>
          <a:chExt cx="0" cy="0"/>
        </a:xfrm>
      </p:grpSpPr>
      <p:sp>
        <p:nvSpPr>
          <p:cNvPr id="31" name="Shape 31"/>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Title Text</a:t>
            </a:r>
          </a:p>
        </p:txBody>
      </p:sp>
      <p:sp>
        <p:nvSpPr>
          <p:cNvPr id="32" name="Shape 32"/>
          <p:cNvSpPr>
            <a:spLocks noGrp="1"/>
          </p:cNvSpPr>
          <p:nvPr>
            <p:ph type="body" idx="1"/>
          </p:nvPr>
        </p:nvSpPr>
        <p:spPr>
          <a:xfrm>
            <a:off x="5183187" y="987425"/>
            <a:ext cx="6172201" cy="587057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Obrázok s popisom">
    <p:spTree>
      <p:nvGrpSpPr>
        <p:cNvPr id="1" name=""/>
        <p:cNvGrpSpPr/>
        <p:nvPr/>
      </p:nvGrpSpPr>
      <p:grpSpPr>
        <a:xfrm>
          <a:off x="0" y="0"/>
          <a:ext cx="0" cy="0"/>
          <a:chOff x="0" y="0"/>
          <a:chExt cx="0" cy="0"/>
        </a:xfrm>
      </p:grpSpPr>
      <p:sp>
        <p:nvSpPr>
          <p:cNvPr id="35" name="Shape 35"/>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Title Text</a:t>
            </a:r>
          </a:p>
        </p:txBody>
      </p:sp>
      <p:sp>
        <p:nvSpPr>
          <p:cNvPr id="36" name="Shape 36"/>
          <p:cNvSpPr>
            <a:spLocks noGrp="1"/>
          </p:cNvSpPr>
          <p:nvPr>
            <p:ph type="body" idx="1"/>
          </p:nvPr>
        </p:nvSpPr>
        <p:spPr>
          <a:xfrm>
            <a:off x="839787" y="2057400"/>
            <a:ext cx="3932239" cy="4800600"/>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lvl="0">
              <a:defRPr sz="1800"/>
            </a:pPr>
            <a:r>
              <a:rPr sz="1600"/>
              <a:t>Body Level One</a:t>
            </a:r>
          </a:p>
          <a:p>
            <a:pPr lvl="1">
              <a:defRPr sz="1800"/>
            </a:pPr>
            <a:r>
              <a:rPr sz="1600"/>
              <a:t>Body Level Two</a:t>
            </a:r>
          </a:p>
          <a:p>
            <a:pPr lvl="2">
              <a:defRPr sz="1800"/>
            </a:pPr>
            <a:r>
              <a:rPr sz="1600"/>
              <a:t>Body Level Three</a:t>
            </a:r>
          </a:p>
          <a:p>
            <a:pPr lvl="3">
              <a:defRPr sz="1800"/>
            </a:pPr>
            <a:r>
              <a:rPr sz="1600"/>
              <a:t>Body Level Four</a:t>
            </a:r>
          </a:p>
          <a:p>
            <a:pPr lvl="4">
              <a:defRPr sz="1800"/>
            </a:pPr>
            <a:r>
              <a:rPr sz="1600"/>
              <a:t>Body Level Five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230187"/>
            <a:ext cx="10515600" cy="159543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lvl="0">
              <a:defRPr sz="1800"/>
            </a:pPr>
            <a:r>
              <a:rPr sz="4400"/>
              <a:t>Title Text</a:t>
            </a:r>
          </a:p>
        </p:txBody>
      </p:sp>
      <p:sp>
        <p:nvSpPr>
          <p:cNvPr id="3" name="Shape 3"/>
          <p:cNvSpPr>
            <a:spLocks noGrp="1"/>
          </p:cNvSpPr>
          <p:nvPr>
            <p:ph type="body" idx="1"/>
          </p:nvPr>
        </p:nvSpPr>
        <p:spPr>
          <a:xfrm>
            <a:off x="838200" y="1825625"/>
            <a:ext cx="10515600" cy="5032375"/>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 name="Shape 4"/>
          <p:cNvSpPr>
            <a:spLocks noGrp="1"/>
          </p:cNvSpPr>
          <p:nvPr>
            <p:ph type="sldNum" sz="quarter" idx="2"/>
          </p:nvPr>
        </p:nvSpPr>
        <p:spPr>
          <a:xfrm>
            <a:off x="8610600" y="6404292"/>
            <a:ext cx="27432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nSpc>
          <a:spcPct val="90000"/>
        </a:lnSpc>
        <a:defRPr sz="4400">
          <a:latin typeface="Calibri Light"/>
          <a:ea typeface="Calibri Light"/>
          <a:cs typeface="Calibri Light"/>
          <a:sym typeface="Calibri Light"/>
        </a:defRPr>
      </a:lvl1pPr>
      <a:lvl2pPr>
        <a:lnSpc>
          <a:spcPct val="90000"/>
        </a:lnSpc>
        <a:defRPr sz="4400">
          <a:latin typeface="Calibri Light"/>
          <a:ea typeface="Calibri Light"/>
          <a:cs typeface="Calibri Light"/>
          <a:sym typeface="Calibri Light"/>
        </a:defRPr>
      </a:lvl2pPr>
      <a:lvl3pPr>
        <a:lnSpc>
          <a:spcPct val="90000"/>
        </a:lnSpc>
        <a:defRPr sz="4400">
          <a:latin typeface="Calibri Light"/>
          <a:ea typeface="Calibri Light"/>
          <a:cs typeface="Calibri Light"/>
          <a:sym typeface="Calibri Light"/>
        </a:defRPr>
      </a:lvl3pPr>
      <a:lvl4pPr>
        <a:lnSpc>
          <a:spcPct val="90000"/>
        </a:lnSpc>
        <a:defRPr sz="4400">
          <a:latin typeface="Calibri Light"/>
          <a:ea typeface="Calibri Light"/>
          <a:cs typeface="Calibri Light"/>
          <a:sym typeface="Calibri Light"/>
        </a:defRPr>
      </a:lvl4pPr>
      <a:lvl5pPr>
        <a:lnSpc>
          <a:spcPct val="90000"/>
        </a:lnSpc>
        <a:defRPr sz="4400">
          <a:latin typeface="Calibri Light"/>
          <a:ea typeface="Calibri Light"/>
          <a:cs typeface="Calibri Light"/>
          <a:sym typeface="Calibri Light"/>
        </a:defRPr>
      </a:lvl5pPr>
      <a:lvl6pPr>
        <a:lnSpc>
          <a:spcPct val="90000"/>
        </a:lnSpc>
        <a:defRPr sz="4400">
          <a:latin typeface="Calibri Light"/>
          <a:ea typeface="Calibri Light"/>
          <a:cs typeface="Calibri Light"/>
          <a:sym typeface="Calibri Light"/>
        </a:defRPr>
      </a:lvl6pPr>
      <a:lvl7pPr>
        <a:lnSpc>
          <a:spcPct val="90000"/>
        </a:lnSpc>
        <a:defRPr sz="4400">
          <a:latin typeface="Calibri Light"/>
          <a:ea typeface="Calibri Light"/>
          <a:cs typeface="Calibri Light"/>
          <a:sym typeface="Calibri Light"/>
        </a:defRPr>
      </a:lvl7pPr>
      <a:lvl8pPr>
        <a:lnSpc>
          <a:spcPct val="90000"/>
        </a:lnSpc>
        <a:defRPr sz="4400">
          <a:latin typeface="Calibri Light"/>
          <a:ea typeface="Calibri Light"/>
          <a:cs typeface="Calibri Light"/>
          <a:sym typeface="Calibri Light"/>
        </a:defRPr>
      </a:lvl8pPr>
      <a:lvl9pPr>
        <a:lnSpc>
          <a:spcPct val="90000"/>
        </a:lnSpc>
        <a:defRPr sz="4400">
          <a:latin typeface="Calibri Light"/>
          <a:ea typeface="Calibri Light"/>
          <a:cs typeface="Calibri Light"/>
          <a:sym typeface="Calibri Light"/>
        </a:defRPr>
      </a:lvl9pPr>
    </p:titleStyle>
    <p:bodyStyle>
      <a:lvl1pPr marL="228600" indent="-228600">
        <a:lnSpc>
          <a:spcPct val="90000"/>
        </a:lnSpc>
        <a:spcBef>
          <a:spcPts val="1000"/>
        </a:spcBef>
        <a:buSzPct val="100000"/>
        <a:buFont typeface="Arial"/>
        <a:buChar char="•"/>
        <a:defRPr sz="2800">
          <a:latin typeface="Calibri"/>
          <a:ea typeface="Calibri"/>
          <a:cs typeface="Calibri"/>
          <a:sym typeface="Calibri"/>
        </a:defRPr>
      </a:lvl1pPr>
      <a:lvl2pPr marL="723900" indent="-266700">
        <a:lnSpc>
          <a:spcPct val="90000"/>
        </a:lnSpc>
        <a:spcBef>
          <a:spcPts val="1000"/>
        </a:spcBef>
        <a:buSzPct val="100000"/>
        <a:buFont typeface="Arial"/>
        <a:buChar char="•"/>
        <a:defRPr sz="2800">
          <a:latin typeface="Calibri"/>
          <a:ea typeface="Calibri"/>
          <a:cs typeface="Calibri"/>
          <a:sym typeface="Calibri"/>
        </a:defRPr>
      </a:lvl2pPr>
      <a:lvl3pPr marL="1234439" indent="-320039">
        <a:lnSpc>
          <a:spcPct val="90000"/>
        </a:lnSpc>
        <a:spcBef>
          <a:spcPts val="1000"/>
        </a:spcBef>
        <a:buSzPct val="100000"/>
        <a:buFont typeface="Arial"/>
        <a:buChar char="•"/>
        <a:defRPr sz="2800">
          <a:latin typeface="Calibri"/>
          <a:ea typeface="Calibri"/>
          <a:cs typeface="Calibri"/>
          <a:sym typeface="Calibri"/>
        </a:defRPr>
      </a:lvl3pPr>
      <a:lvl4pPr marL="1727200" indent="-355600">
        <a:lnSpc>
          <a:spcPct val="90000"/>
        </a:lnSpc>
        <a:spcBef>
          <a:spcPts val="1000"/>
        </a:spcBef>
        <a:buSzPct val="100000"/>
        <a:buFont typeface="Arial"/>
        <a:buChar char="•"/>
        <a:defRPr sz="2800">
          <a:latin typeface="Calibri"/>
          <a:ea typeface="Calibri"/>
          <a:cs typeface="Calibri"/>
          <a:sym typeface="Calibri"/>
        </a:defRPr>
      </a:lvl4pPr>
      <a:lvl5pPr marL="2184400" indent="-355600">
        <a:lnSpc>
          <a:spcPct val="90000"/>
        </a:lnSpc>
        <a:spcBef>
          <a:spcPts val="1000"/>
        </a:spcBef>
        <a:buSzPct val="100000"/>
        <a:buFont typeface="Arial"/>
        <a:buChar char="•"/>
        <a:defRPr sz="2800">
          <a:latin typeface="Calibri"/>
          <a:ea typeface="Calibri"/>
          <a:cs typeface="Calibri"/>
          <a:sym typeface="Calibri"/>
        </a:defRPr>
      </a:lvl5pPr>
      <a:lvl6pPr marL="2641600" indent="-355600">
        <a:lnSpc>
          <a:spcPct val="90000"/>
        </a:lnSpc>
        <a:spcBef>
          <a:spcPts val="1000"/>
        </a:spcBef>
        <a:buSzPct val="100000"/>
        <a:buFont typeface="Arial"/>
        <a:buChar char="•"/>
        <a:defRPr sz="2800">
          <a:latin typeface="Calibri"/>
          <a:ea typeface="Calibri"/>
          <a:cs typeface="Calibri"/>
          <a:sym typeface="Calibri"/>
        </a:defRPr>
      </a:lvl6pPr>
      <a:lvl7pPr marL="3098800" indent="-355600">
        <a:lnSpc>
          <a:spcPct val="90000"/>
        </a:lnSpc>
        <a:spcBef>
          <a:spcPts val="1000"/>
        </a:spcBef>
        <a:buSzPct val="100000"/>
        <a:buFont typeface="Arial"/>
        <a:buChar char="•"/>
        <a:defRPr sz="2800">
          <a:latin typeface="Calibri"/>
          <a:ea typeface="Calibri"/>
          <a:cs typeface="Calibri"/>
          <a:sym typeface="Calibri"/>
        </a:defRPr>
      </a:lvl7pPr>
      <a:lvl8pPr marL="3556000" indent="-355600">
        <a:lnSpc>
          <a:spcPct val="90000"/>
        </a:lnSpc>
        <a:spcBef>
          <a:spcPts val="1000"/>
        </a:spcBef>
        <a:buSzPct val="100000"/>
        <a:buFont typeface="Arial"/>
        <a:buChar char="•"/>
        <a:defRPr sz="2800">
          <a:latin typeface="Calibri"/>
          <a:ea typeface="Calibri"/>
          <a:cs typeface="Calibri"/>
          <a:sym typeface="Calibri"/>
        </a:defRPr>
      </a:lvl8pPr>
      <a:lvl9pPr marL="4013200" indent="-355600">
        <a:lnSpc>
          <a:spcPct val="90000"/>
        </a:lnSpc>
        <a:spcBef>
          <a:spcPts val="1000"/>
        </a:spcBef>
        <a:buSzPct val="100000"/>
        <a:buFont typeface="Arial"/>
        <a:buChar char="•"/>
        <a:defRPr sz="28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slide" Target="slide14.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astronomia.zcu.cz/hvezdy/exoplanety/102-katalogy-exoplanet" TargetMode="External"/><Relationship Id="rId5" Type="http://schemas.openxmlformats.org/officeDocument/2006/relationships/image" Target="../media/image4.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emf"/><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project-star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2.jpg"/>
          <p:cNvPicPr/>
          <p:nvPr/>
        </p:nvPicPr>
        <p:blipFill rotWithShape="1">
          <a:blip r:embed="rId2"/>
          <a:srcRect t="14594" b="20007"/>
          <a:stretch/>
        </p:blipFill>
        <p:spPr>
          <a:xfrm>
            <a:off x="1587482" y="5821509"/>
            <a:ext cx="9032870" cy="1036491"/>
          </a:xfrm>
          <a:prstGeom prst="rect">
            <a:avLst/>
          </a:prstGeom>
          <a:ln w="12700">
            <a:miter lim="400000"/>
          </a:ln>
        </p:spPr>
      </p:pic>
      <p:pic>
        <p:nvPicPr>
          <p:cNvPr id="60" name="image1.png"/>
          <p:cNvPicPr/>
          <p:nvPr/>
        </p:nvPicPr>
        <p:blipFill rotWithShape="1">
          <a:blip r:embed="rId3"/>
          <a:srcRect t="8893" b="13838"/>
          <a:stretch/>
        </p:blipFill>
        <p:spPr>
          <a:xfrm>
            <a:off x="1254255" y="0"/>
            <a:ext cx="9683489" cy="1101784"/>
          </a:xfrm>
          <a:prstGeom prst="rect">
            <a:avLst/>
          </a:prstGeom>
          <a:ln w="12700">
            <a:miter lim="400000"/>
          </a:ln>
        </p:spPr>
      </p:pic>
      <p:sp>
        <p:nvSpPr>
          <p:cNvPr id="57" name="Shape 57"/>
          <p:cNvSpPr/>
          <p:nvPr/>
        </p:nvSpPr>
        <p:spPr>
          <a:xfrm>
            <a:off x="-6761" y="1049639"/>
            <a:ext cx="12198761" cy="60068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lvl="0">
              <a:lnSpc>
                <a:spcPct val="150000"/>
              </a:lnSpc>
            </a:pPr>
            <a:r>
              <a:rPr sz="800">
                <a:latin typeface="Verdana Bold"/>
                <a:ea typeface="Verdana Bold"/>
                <a:cs typeface="Verdana Bold"/>
                <a:sym typeface="Verdana Bold"/>
              </a:rPr>
              <a:t>Project:</a:t>
            </a:r>
            <a:r>
              <a:rPr sz="800">
                <a:latin typeface="Verdana"/>
                <a:ea typeface="Verdana"/>
                <a:cs typeface="Verdana"/>
                <a:sym typeface="Verdana"/>
              </a:rPr>
              <a:t> STARS (Successfully Teaching AstRonomy in Schools)		 			</a:t>
            </a:r>
          </a:p>
          <a:p>
            <a:pPr lvl="0">
              <a:lnSpc>
                <a:spcPct val="150000"/>
              </a:lnSpc>
            </a:pPr>
            <a:r>
              <a:rPr sz="800">
                <a:latin typeface="Verdana"/>
                <a:ea typeface="Verdana"/>
                <a:cs typeface="Verdana"/>
                <a:sym typeface="Verdana"/>
              </a:rPr>
              <a:t>This project has been funded with the support of the Erasmus+ Programme, K2 Action, Strategic Partnerships in School Education.</a:t>
            </a:r>
          </a:p>
          <a:p>
            <a:pPr lvl="0">
              <a:lnSpc>
                <a:spcPct val="150000"/>
              </a:lnSpc>
            </a:pPr>
            <a:r>
              <a:rPr sz="800">
                <a:latin typeface="Verdana Bold"/>
                <a:ea typeface="Verdana Bold"/>
                <a:cs typeface="Verdana Bold"/>
                <a:sym typeface="Verdana Bold"/>
              </a:rPr>
              <a:t>Project Agreement Number:</a:t>
            </a:r>
            <a:r>
              <a:rPr sz="800">
                <a:latin typeface="Verdana"/>
                <a:ea typeface="Verdana"/>
                <a:cs typeface="Verdana"/>
                <a:sym typeface="Verdana"/>
              </a:rPr>
              <a:t> </a:t>
            </a:r>
            <a:r>
              <a:rPr sz="800"/>
              <a:t>2017-1-SK01-KA201-035344 				</a:t>
            </a:r>
          </a:p>
        </p:txBody>
      </p:sp>
      <p:sp>
        <p:nvSpPr>
          <p:cNvPr id="58" name="Shape 58"/>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59" name="Shape 59"/>
          <p:cNvSpPr/>
          <p:nvPr/>
        </p:nvSpPr>
        <p:spPr>
          <a:xfrm>
            <a:off x="-6761" y="1847151"/>
            <a:ext cx="12198761" cy="310854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ctr"/>
            <a:r>
              <a:rPr lang="en-GB" sz="5400" b="1" dirty="0" smtClean="0">
                <a:solidFill>
                  <a:schemeClr val="accent2">
                    <a:lumMod val="50000"/>
                  </a:schemeClr>
                </a:solidFill>
                <a:latin typeface="Franklin Gothic Book" panose="020B0503020102020204" pitchFamily="34" charset="0"/>
              </a:rPr>
              <a:t>Training programme for teachers </a:t>
            </a:r>
            <a:r>
              <a:rPr lang="en-GB" sz="5400" b="1" dirty="0" smtClean="0">
                <a:solidFill>
                  <a:srgbClr val="843C0B"/>
                </a:solidFill>
                <a:latin typeface="Franklin Gothic Book"/>
                <a:ea typeface="Franklin Gothic Book"/>
                <a:cs typeface="Franklin Gothic Book"/>
                <a:sym typeface="Franklin Gothic Book"/>
              </a:rPr>
              <a:t>(O2)</a:t>
            </a:r>
          </a:p>
          <a:p>
            <a:pPr lvl="0" algn="ctr"/>
            <a:endParaRPr lang="en-GB" sz="1000" dirty="0" smtClean="0"/>
          </a:p>
          <a:p>
            <a:pPr lvl="0" algn="ctr"/>
            <a:r>
              <a:rPr lang="en-GB" sz="4400" b="1" dirty="0" smtClean="0">
                <a:solidFill>
                  <a:srgbClr val="152392"/>
                </a:solidFill>
              </a:rPr>
              <a:t>Module #6</a:t>
            </a:r>
          </a:p>
          <a:p>
            <a:pPr lvl="0" algn="ctr"/>
            <a:r>
              <a:rPr lang="en-GB" sz="4400" b="1" u="sng" dirty="0" smtClean="0">
                <a:solidFill>
                  <a:srgbClr val="152392"/>
                </a:solidFill>
              </a:rPr>
              <a:t>Exoplanet</a:t>
            </a:r>
            <a:r>
              <a:rPr lang="cs-CZ" sz="4400" b="1" u="sng" dirty="0" smtClean="0">
                <a:solidFill>
                  <a:srgbClr val="152392"/>
                </a:solidFill>
              </a:rPr>
              <a:t>s</a:t>
            </a:r>
            <a:r>
              <a:rPr lang="en-GB" sz="4400" b="1" dirty="0" smtClean="0">
                <a:solidFill>
                  <a:srgbClr val="152392"/>
                </a:solidFill>
              </a:rPr>
              <a:t/>
            </a:r>
            <a:br>
              <a:rPr lang="en-GB" sz="4400" b="1" dirty="0" smtClean="0">
                <a:solidFill>
                  <a:srgbClr val="152392"/>
                </a:solidFill>
              </a:rPr>
            </a:br>
            <a:r>
              <a:rPr lang="en-GB" sz="4400" b="1" dirty="0" smtClean="0">
                <a:solidFill>
                  <a:srgbClr val="152392"/>
                </a:solidFill>
              </a:rPr>
              <a:t>Habitable zone, transit photometry</a:t>
            </a:r>
            <a:endParaRPr lang="en-GB" sz="4400" b="1" dirty="0">
              <a:solidFill>
                <a:srgbClr val="152392"/>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1C18904F-1950-41AD-91F0-AD8C93268D2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84D019DC-F0A9-4F96-9483-B2CDA3C8181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52" name="Shape 152"/>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55" name="Shape 155"/>
          <p:cNvSpPr/>
          <p:nvPr/>
        </p:nvSpPr>
        <p:spPr>
          <a:xfrm>
            <a:off x="0" y="1054369"/>
            <a:ext cx="12192000"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List of practical activities</a:t>
            </a:r>
            <a:endParaRPr lang="en-GB" sz="4400" u="sng" dirty="0">
              <a:solidFill>
                <a:srgbClr val="002060"/>
              </a:solidFill>
            </a:endParaRPr>
          </a:p>
        </p:txBody>
      </p:sp>
      <p:sp>
        <p:nvSpPr>
          <p:cNvPr id="156" name="Shape 156"/>
          <p:cNvSpPr/>
          <p:nvPr/>
        </p:nvSpPr>
        <p:spPr>
          <a:xfrm>
            <a:off x="261256" y="1941135"/>
            <a:ext cx="11685322" cy="8309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buClr>
                <a:srgbClr val="002060"/>
              </a:buClr>
              <a:buSzPct val="100000"/>
            </a:pPr>
            <a:r>
              <a:rPr lang="en-GB" sz="1600" dirty="0" smtClean="0">
                <a:solidFill>
                  <a:srgbClr val="002060"/>
                </a:solidFill>
                <a:hlinkClick r:id="rId4" action="ppaction://hlinksldjump"/>
              </a:rPr>
              <a:t>6.1.1	Habitable zone</a:t>
            </a:r>
            <a:endParaRPr lang="en-GB" sz="1600" dirty="0" smtClean="0">
              <a:solidFill>
                <a:srgbClr val="002060"/>
              </a:solidFill>
            </a:endParaRPr>
          </a:p>
          <a:p>
            <a:pPr lvl="0">
              <a:buClr>
                <a:srgbClr val="002060"/>
              </a:buClr>
              <a:buSzPct val="100000"/>
            </a:pPr>
            <a:endParaRPr lang="en-GB" sz="1600" dirty="0" smtClean="0">
              <a:solidFill>
                <a:srgbClr val="002060"/>
              </a:solidFill>
            </a:endParaRPr>
          </a:p>
          <a:p>
            <a:pPr lvl="0">
              <a:buClr>
                <a:srgbClr val="002060"/>
              </a:buClr>
              <a:buSzPct val="100000"/>
            </a:pPr>
            <a:r>
              <a:rPr lang="en-GB" sz="1600" dirty="0" smtClean="0">
                <a:solidFill>
                  <a:srgbClr val="002060"/>
                </a:solidFill>
                <a:hlinkClick r:id="rId5" action="ppaction://hlinksldjump"/>
              </a:rPr>
              <a:t>6.2.1	Transit photometry</a:t>
            </a:r>
            <a:endParaRPr lang="en-GB" sz="1600" dirty="0">
              <a:solidFill>
                <a:srgbClr val="002060"/>
              </a:solidFill>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6.1.1 Habitable zone</a:t>
            </a:r>
            <a:endParaRPr lang="en-GB" sz="3200" dirty="0">
              <a:solidFill>
                <a:srgbClr val="002060"/>
              </a:solidFill>
            </a:endParaRPr>
          </a:p>
        </p:txBody>
      </p:sp>
      <p:sp>
        <p:nvSpPr>
          <p:cNvPr id="174" name="Shape 174"/>
          <p:cNvSpPr/>
          <p:nvPr/>
        </p:nvSpPr>
        <p:spPr>
          <a:xfrm>
            <a:off x="261256" y="3015396"/>
            <a:ext cx="11685322" cy="150810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Material and tool: </a:t>
            </a:r>
            <a:r>
              <a:rPr lang="en-GB" sz="2800" dirty="0" smtClean="0">
                <a:solidFill>
                  <a:srgbClr val="002060"/>
                </a:solidFill>
              </a:rPr>
              <a:t>Radiant heat source, two thermometers (one with a blackened bulb, one with a shiny bulb), laboratory stand with clamps, meter rule, graph paper</a:t>
            </a:r>
            <a:endParaRPr lang="en-GB" sz="3600" dirty="0">
              <a:solidFill>
                <a:srgbClr val="002060"/>
              </a:solidFill>
            </a:endParaRPr>
          </a:p>
        </p:txBody>
      </p:sp>
      <p:sp>
        <p:nvSpPr>
          <p:cNvPr id="175" name="Shape 175"/>
          <p:cNvSpPr/>
          <p:nvPr/>
        </p:nvSpPr>
        <p:spPr>
          <a:xfrm>
            <a:off x="261256" y="4486333"/>
            <a:ext cx="11685322"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Procedure: </a:t>
            </a:r>
            <a:r>
              <a:rPr lang="en-GB" sz="2800" dirty="0" smtClean="0">
                <a:solidFill>
                  <a:srgbClr val="002060"/>
                </a:solidFill>
              </a:rPr>
              <a:t>Pupils study the change in the surface temperature of the exoplanet with the change in distance from the parent star.</a:t>
            </a:r>
            <a:endParaRPr lang="en-GB" sz="2800" dirty="0">
              <a:solidFill>
                <a:srgbClr val="002060"/>
              </a:solidFill>
            </a:endParaRPr>
          </a:p>
        </p:txBody>
      </p:sp>
      <p:sp>
        <p:nvSpPr>
          <p:cNvPr id="176" name="Shape 176"/>
          <p:cNvSpPr/>
          <p:nvPr/>
        </p:nvSpPr>
        <p:spPr>
          <a:xfrm>
            <a:off x="261256" y="1581979"/>
            <a:ext cx="11685322" cy="150810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Methodical part: </a:t>
            </a:r>
            <a:r>
              <a:rPr lang="en-GB" sz="2800" dirty="0" smtClean="0">
                <a:solidFill>
                  <a:srgbClr val="002060"/>
                </a:solidFill>
              </a:rPr>
              <a:t>Pupils will understand that there are places with high and low temperatures around the parent star, including areas (habitable zone), where the surface of exoplanet is suitable for keeping water in a liquid state.</a:t>
            </a:r>
            <a:endParaRPr lang="en-GB" sz="2800" dirty="0">
              <a:solidFill>
                <a:srgbClr val="002060"/>
              </a:solidFill>
            </a:endParaRPr>
          </a:p>
        </p:txBody>
      </p:sp>
    </p:spTree>
    <p:extLst>
      <p:ext uri="{BB962C8B-B14F-4D97-AF65-F5344CB8AC3E}">
        <p14:creationId xmlns:p14="http://schemas.microsoft.com/office/powerpoint/2010/main" val="264509417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1">
            <a:extLst>
              <a:ext uri="{FF2B5EF4-FFF2-40B4-BE49-F238E27FC236}">
                <a16:creationId xmlns:a16="http://schemas.microsoft.com/office/drawing/2014/main" id="{09ADDEEE-E0D2-4E88-8541-E070E57B45B0}"/>
              </a:ext>
            </a:extLst>
          </p:cNvPr>
          <p:cNvPicPr/>
          <p:nvPr/>
        </p:nvPicPr>
        <p:blipFill>
          <a:blip r:embed="rId2"/>
          <a:stretch>
            <a:fillRect/>
          </a:stretch>
        </p:blipFill>
        <p:spPr bwMode="auto">
          <a:xfrm>
            <a:off x="8524515" y="1291178"/>
            <a:ext cx="3233420" cy="2218055"/>
          </a:xfrm>
          <a:prstGeom prst="rect">
            <a:avLst/>
          </a:prstGeom>
        </p:spPr>
      </p:pic>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2" name="TextovéPole 1">
            <a:extLst>
              <a:ext uri="{FF2B5EF4-FFF2-40B4-BE49-F238E27FC236}">
                <a16:creationId xmlns:a16="http://schemas.microsoft.com/office/drawing/2014/main" id="{079C7272-CEF4-4960-B55D-D3622C3BDE1D}"/>
              </a:ext>
            </a:extLst>
          </p:cNvPr>
          <p:cNvSpPr txBox="1"/>
          <p:nvPr/>
        </p:nvSpPr>
        <p:spPr>
          <a:xfrm>
            <a:off x="261256" y="1755798"/>
            <a:ext cx="73590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GB" dirty="0" smtClean="0">
                <a:solidFill>
                  <a:srgbClr val="000000"/>
                </a:solidFill>
              </a:rPr>
              <a:t>Change of surface temperature with change of distance from parent star</a:t>
            </a:r>
            <a:r>
              <a:rPr kumimoji="0" lang="en-GB" sz="1800" b="0" i="0" u="none" strike="noStrike" cap="none" spc="0" normalizeH="0" baseline="0" dirty="0" smtClean="0">
                <a:ln>
                  <a:noFill/>
                </a:ln>
                <a:solidFill>
                  <a:srgbClr val="000000"/>
                </a:solidFill>
                <a:effectLst/>
                <a:uFillTx/>
                <a:sym typeface="Calibri"/>
              </a:rPr>
              <a:t/>
            </a:r>
            <a:br>
              <a:rPr kumimoji="0" lang="en-GB" sz="1800" b="0" i="0" u="none" strike="noStrike" cap="none" spc="0" normalizeH="0" baseline="0" dirty="0" smtClean="0">
                <a:ln>
                  <a:noFill/>
                </a:ln>
                <a:solidFill>
                  <a:srgbClr val="000000"/>
                </a:solidFill>
                <a:effectLst/>
                <a:uFillTx/>
                <a:sym typeface="Calibri"/>
              </a:rPr>
            </a:br>
            <a:r>
              <a:rPr lang="en-GB" dirty="0" smtClean="0">
                <a:solidFill>
                  <a:srgbClr val="C00000"/>
                </a:solidFill>
              </a:rPr>
              <a:t>Surface temperature decreases with increasing distance</a:t>
            </a:r>
            <a:r>
              <a:rPr kumimoji="0" lang="en-GB" sz="1800" b="0" i="0" u="none" strike="noStrike" cap="none" spc="0" normalizeH="0" baseline="0" dirty="0" smtClean="0">
                <a:ln>
                  <a:noFill/>
                </a:ln>
                <a:solidFill>
                  <a:srgbClr val="C00000"/>
                </a:solidFill>
                <a:effectLst/>
                <a:uFillTx/>
                <a:sym typeface="Calibri"/>
              </a:rPr>
              <a:t>.</a:t>
            </a:r>
            <a:endParaRPr kumimoji="0" lang="en-GB" sz="1800" b="0" i="0" u="none" strike="noStrike" cap="none" spc="0" normalizeH="0" baseline="0" dirty="0">
              <a:ln>
                <a:noFill/>
              </a:ln>
              <a:solidFill>
                <a:srgbClr val="C00000"/>
              </a:solidFill>
              <a:effectLst/>
              <a:uFillTx/>
              <a:sym typeface="Calibri"/>
            </a:endParaRPr>
          </a:p>
        </p:txBody>
      </p:sp>
      <p:sp>
        <p:nvSpPr>
          <p:cNvPr id="12" name="TextovéPole 11">
            <a:extLst>
              <a:ext uri="{FF2B5EF4-FFF2-40B4-BE49-F238E27FC236}">
                <a16:creationId xmlns:a16="http://schemas.microsoft.com/office/drawing/2014/main" id="{293CA240-9325-4DDD-96CF-5BD9164A53D6}"/>
              </a:ext>
            </a:extLst>
          </p:cNvPr>
          <p:cNvSpPr txBox="1"/>
          <p:nvPr/>
        </p:nvSpPr>
        <p:spPr>
          <a:xfrm>
            <a:off x="261256" y="2393845"/>
            <a:ext cx="8764757"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sym typeface="Calibri"/>
              </a:rPr>
              <a:t>Change of</a:t>
            </a:r>
            <a:r>
              <a:rPr kumimoji="0" lang="en-GB" sz="1800" b="0" i="0" u="none" strike="noStrike" cap="none" spc="0" normalizeH="0" dirty="0" smtClean="0">
                <a:ln>
                  <a:noFill/>
                </a:ln>
                <a:solidFill>
                  <a:srgbClr val="000000"/>
                </a:solidFill>
                <a:effectLst/>
                <a:uFillTx/>
                <a:sym typeface="Calibri"/>
              </a:rPr>
              <a:t> surface temperature with change of albedo</a:t>
            </a:r>
            <a:r>
              <a:rPr lang="en-GB" dirty="0" smtClean="0">
                <a:solidFill>
                  <a:srgbClr val="000000"/>
                </a:solidFill>
              </a:rPr>
              <a:t> (</a:t>
            </a:r>
            <a:r>
              <a:rPr lang="en-GB" dirty="0" smtClean="0"/>
              <a:t>reflectivity of </a:t>
            </a:r>
            <a:r>
              <a:rPr lang="en-GB" dirty="0" smtClean="0">
                <a:solidFill>
                  <a:srgbClr val="000000"/>
                </a:solidFill>
              </a:rPr>
              <a:t>exoplanet surface) </a:t>
            </a:r>
            <a:br>
              <a:rPr lang="en-GB" dirty="0" smtClean="0">
                <a:solidFill>
                  <a:srgbClr val="000000"/>
                </a:solidFill>
              </a:rPr>
            </a:br>
            <a:r>
              <a:rPr lang="en-GB" dirty="0" smtClean="0">
                <a:solidFill>
                  <a:srgbClr val="C00000"/>
                </a:solidFill>
              </a:rPr>
              <a:t>Surface temperature decreases with increasing albedo</a:t>
            </a:r>
            <a:r>
              <a:rPr kumimoji="0" lang="en-GB" sz="1800" b="0" i="0" u="none" strike="noStrike" cap="none" spc="0" normalizeH="0" baseline="0" dirty="0" smtClean="0">
                <a:ln>
                  <a:noFill/>
                </a:ln>
                <a:solidFill>
                  <a:srgbClr val="C00000"/>
                </a:solidFill>
                <a:effectLst/>
                <a:uFillTx/>
                <a:sym typeface="Calibri"/>
              </a:rPr>
              <a:t>.</a:t>
            </a:r>
            <a:endParaRPr kumimoji="0" lang="en-GB" sz="1800" b="0" i="0" u="none" strike="noStrike" cap="none" spc="0" normalizeH="0" baseline="0" dirty="0">
              <a:ln>
                <a:noFill/>
              </a:ln>
              <a:solidFill>
                <a:srgbClr val="C00000"/>
              </a:solidFill>
              <a:effectLst/>
              <a:uFillTx/>
              <a:sym typeface="Calibri"/>
            </a:endParaRPr>
          </a:p>
        </p:txBody>
      </p:sp>
      <p:sp>
        <p:nvSpPr>
          <p:cNvPr id="13" name="TextovéPole 12">
            <a:extLst>
              <a:ext uri="{FF2B5EF4-FFF2-40B4-BE49-F238E27FC236}">
                <a16:creationId xmlns:a16="http://schemas.microsoft.com/office/drawing/2014/main" id="{14EFE0DF-954B-412A-9FEC-0B5973B7BFC5}"/>
              </a:ext>
            </a:extLst>
          </p:cNvPr>
          <p:cNvSpPr txBox="1"/>
          <p:nvPr/>
        </p:nvSpPr>
        <p:spPr>
          <a:xfrm>
            <a:off x="261256" y="3031892"/>
            <a:ext cx="7709927"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GB" dirty="0" smtClean="0">
                <a:solidFill>
                  <a:srgbClr val="000000"/>
                </a:solidFill>
              </a:rPr>
              <a:t>Influence of the atmosphere</a:t>
            </a:r>
            <a:r>
              <a:rPr lang="en-GB" dirty="0" smtClean="0">
                <a:solidFill>
                  <a:srgbClr val="000000"/>
                </a:solidFill>
              </a:rPr>
              <a:t/>
            </a:r>
            <a:br>
              <a:rPr lang="en-GB" dirty="0" smtClean="0">
                <a:solidFill>
                  <a:srgbClr val="000000"/>
                </a:solidFill>
              </a:rPr>
            </a:br>
            <a:r>
              <a:rPr lang="en-GB" dirty="0" smtClean="0">
                <a:solidFill>
                  <a:srgbClr val="C00000"/>
                </a:solidFill>
              </a:rPr>
              <a:t>The presence of the atmosphere increases the temperature of the exoplanet.</a:t>
            </a:r>
            <a:endParaRPr kumimoji="0" lang="en-GB" sz="1800" b="0" i="0" u="none" strike="noStrike" cap="none" spc="0" normalizeH="0" baseline="0" dirty="0">
              <a:ln>
                <a:noFill/>
              </a:ln>
              <a:solidFill>
                <a:srgbClr val="C00000"/>
              </a:solidFill>
              <a:effectLst/>
              <a:uFillTx/>
              <a:sym typeface="Calibri"/>
            </a:endParaRPr>
          </a:p>
        </p:txBody>
      </p:sp>
      <p:pic>
        <p:nvPicPr>
          <p:cNvPr id="14" name="Obrázek2">
            <a:extLst>
              <a:ext uri="{FF2B5EF4-FFF2-40B4-BE49-F238E27FC236}">
                <a16:creationId xmlns:a16="http://schemas.microsoft.com/office/drawing/2014/main" id="{E2F05A54-FB38-4E13-88B0-927F17AF5BA9}"/>
              </a:ext>
            </a:extLst>
          </p:cNvPr>
          <p:cNvPicPr/>
          <p:nvPr/>
        </p:nvPicPr>
        <p:blipFill>
          <a:blip r:embed="rId5"/>
          <a:stretch>
            <a:fillRect/>
          </a:stretch>
        </p:blipFill>
        <p:spPr bwMode="auto">
          <a:xfrm>
            <a:off x="7779079" y="3393878"/>
            <a:ext cx="2738782" cy="1540565"/>
          </a:xfrm>
          <a:prstGeom prst="rect">
            <a:avLst/>
          </a:prstGeom>
        </p:spPr>
      </p:pic>
      <p:sp>
        <p:nvSpPr>
          <p:cNvPr id="15" name="TextovéPole 14">
            <a:extLst>
              <a:ext uri="{FF2B5EF4-FFF2-40B4-BE49-F238E27FC236}">
                <a16:creationId xmlns:a16="http://schemas.microsoft.com/office/drawing/2014/main" id="{CCAA59D4-EE39-44C7-A45A-4C6F4E56AA32}"/>
              </a:ext>
            </a:extLst>
          </p:cNvPr>
          <p:cNvSpPr txBox="1"/>
          <p:nvPr/>
        </p:nvSpPr>
        <p:spPr>
          <a:xfrm>
            <a:off x="261256" y="3634401"/>
            <a:ext cx="6964491"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sym typeface="Calibri"/>
              </a:rPr>
              <a:t>Habitable</a:t>
            </a:r>
            <a:r>
              <a:rPr kumimoji="0" lang="en-GB" sz="1800" b="0" i="0" u="none" strike="noStrike" cap="none" spc="0" normalizeH="0" dirty="0" smtClean="0">
                <a:ln>
                  <a:noFill/>
                </a:ln>
                <a:solidFill>
                  <a:srgbClr val="000000"/>
                </a:solidFill>
                <a:effectLst/>
                <a:uFillTx/>
                <a:sym typeface="Calibri"/>
              </a:rPr>
              <a:t> zone</a:t>
            </a:r>
            <a:r>
              <a:rPr lang="en-GB" dirty="0" smtClean="0">
                <a:solidFill>
                  <a:srgbClr val="000000"/>
                </a:solidFill>
              </a:rPr>
              <a:t/>
            </a:r>
            <a:br>
              <a:rPr lang="en-GB" dirty="0" smtClean="0">
                <a:solidFill>
                  <a:srgbClr val="000000"/>
                </a:solidFill>
              </a:rPr>
            </a:br>
            <a:r>
              <a:rPr lang="en-GB" dirty="0" smtClean="0">
                <a:solidFill>
                  <a:srgbClr val="C00000"/>
                </a:solidFill>
              </a:rPr>
              <a:t>The interval of distances from the parent star, where exoplanets can have liquid water on their surface at sufficient atmospheric pressure. Temperatures between 0 ° C and 100 ° C (depending on atmospheric pressure).</a:t>
            </a:r>
            <a:endParaRPr kumimoji="0" lang="en-GB" sz="1800" b="0" i="0" u="none" strike="noStrike" cap="none" spc="0" normalizeH="0" baseline="0" dirty="0">
              <a:ln>
                <a:noFill/>
              </a:ln>
              <a:solidFill>
                <a:srgbClr val="C00000"/>
              </a:solidFill>
              <a:effectLst/>
              <a:uFillTx/>
              <a:sym typeface="Calibri"/>
            </a:endParaRPr>
          </a:p>
        </p:txBody>
      </p:sp>
      <p:sp>
        <p:nvSpPr>
          <p:cNvPr id="16" name="TextovéPole 15">
            <a:extLst>
              <a:ext uri="{FF2B5EF4-FFF2-40B4-BE49-F238E27FC236}">
                <a16:creationId xmlns:a16="http://schemas.microsoft.com/office/drawing/2014/main" id="{CCE4ED9B-79C6-4436-95D6-2F2DDA512D72}"/>
              </a:ext>
            </a:extLst>
          </p:cNvPr>
          <p:cNvSpPr txBox="1"/>
          <p:nvPr/>
        </p:nvSpPr>
        <p:spPr>
          <a:xfrm>
            <a:off x="261256" y="4843077"/>
            <a:ext cx="6964491"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sym typeface="Calibri"/>
              </a:rPr>
              <a:t>Solar system</a:t>
            </a:r>
            <a:r>
              <a:rPr kumimoji="0" lang="en-GB" sz="1800" b="0" i="0" u="none" strike="noStrike" cap="none" spc="0" normalizeH="0" dirty="0" smtClean="0">
                <a:ln>
                  <a:noFill/>
                </a:ln>
                <a:solidFill>
                  <a:srgbClr val="000000"/>
                </a:solidFill>
                <a:effectLst/>
                <a:uFillTx/>
                <a:sym typeface="Calibri"/>
              </a:rPr>
              <a:t> and habitable zone</a:t>
            </a:r>
            <a:r>
              <a:rPr lang="en-GB" dirty="0" smtClean="0">
                <a:solidFill>
                  <a:srgbClr val="000000"/>
                </a:solidFill>
              </a:rPr>
              <a:t/>
            </a:r>
            <a:br>
              <a:rPr lang="en-GB" dirty="0" smtClean="0">
                <a:solidFill>
                  <a:srgbClr val="000000"/>
                </a:solidFill>
              </a:rPr>
            </a:br>
            <a:r>
              <a:rPr lang="en-GB" dirty="0" smtClean="0">
                <a:solidFill>
                  <a:srgbClr val="C00000"/>
                </a:solidFill>
              </a:rPr>
              <a:t>Just Earth</a:t>
            </a:r>
            <a:r>
              <a:rPr lang="en-GB" dirty="0" smtClean="0">
                <a:solidFill>
                  <a:srgbClr val="C00000"/>
                </a:solidFill>
              </a:rPr>
              <a:t>.</a:t>
            </a:r>
            <a:endParaRPr kumimoji="0" lang="en-GB" sz="1800" b="0" i="0" u="none" strike="noStrike" cap="none" spc="0" normalizeH="0" baseline="0" dirty="0">
              <a:ln>
                <a:noFill/>
              </a:ln>
              <a:solidFill>
                <a:srgbClr val="C00000"/>
              </a:solidFill>
              <a:effectLst/>
              <a:uFillTx/>
              <a:sym typeface="Calibri"/>
            </a:endParaRPr>
          </a:p>
        </p:txBody>
      </p:sp>
      <p:sp>
        <p:nvSpPr>
          <p:cNvPr id="3" name="Obdélník 2">
            <a:extLst>
              <a:ext uri="{FF2B5EF4-FFF2-40B4-BE49-F238E27FC236}">
                <a16:creationId xmlns:a16="http://schemas.microsoft.com/office/drawing/2014/main" id="{4EBA5804-DC2D-47D8-8EA6-51AFEBFE9FA6}"/>
              </a:ext>
            </a:extLst>
          </p:cNvPr>
          <p:cNvSpPr/>
          <p:nvPr/>
        </p:nvSpPr>
        <p:spPr>
          <a:xfrm>
            <a:off x="5940287" y="5157145"/>
            <a:ext cx="6096000" cy="369332"/>
          </a:xfrm>
          <a:prstGeom prst="rect">
            <a:avLst/>
          </a:prstGeom>
        </p:spPr>
        <p:txBody>
          <a:bodyPr>
            <a:spAutoFit/>
          </a:bodyPr>
          <a:lstStyle/>
          <a:p>
            <a:r>
              <a:rPr lang="cs-CZ" dirty="0">
                <a:hlinkClick r:id="rId6"/>
              </a:rPr>
              <a:t>astronomia.zcu.cz/</a:t>
            </a:r>
            <a:r>
              <a:rPr lang="cs-CZ" dirty="0" err="1">
                <a:hlinkClick r:id="rId6"/>
              </a:rPr>
              <a:t>hvezdy</a:t>
            </a:r>
            <a:r>
              <a:rPr lang="cs-CZ" dirty="0">
                <a:hlinkClick r:id="rId6"/>
              </a:rPr>
              <a:t>/exoplanety/102-katalogy-exoplanet</a:t>
            </a:r>
            <a:endParaRPr lang="cs-CZ" dirty="0"/>
          </a:p>
        </p:txBody>
      </p:sp>
      <p:sp>
        <p:nvSpPr>
          <p:cNvPr id="17"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6.1.1 Habitable zone</a:t>
            </a:r>
            <a:endParaRPr lang="en-GB" sz="3200" dirty="0">
              <a:solidFill>
                <a:srgbClr val="002060"/>
              </a:solidFill>
            </a:endParaRPr>
          </a:p>
        </p:txBody>
      </p:sp>
    </p:spTree>
    <p:extLst>
      <p:ext uri="{BB962C8B-B14F-4D97-AF65-F5344CB8AC3E}">
        <p14:creationId xmlns:p14="http://schemas.microsoft.com/office/powerpoint/2010/main" val="399653770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7" name="Obrázek 16">
            <a:extLst>
              <a:ext uri="{FF2B5EF4-FFF2-40B4-BE49-F238E27FC236}">
                <a16:creationId xmlns:a16="http://schemas.microsoft.com/office/drawing/2014/main" id="{3BB41804-0614-4FC7-8F20-B1D346DE07BA}"/>
              </a:ext>
            </a:extLst>
          </p:cNvPr>
          <p:cNvPicPr>
            <a:picLocks noChangeAspect="1"/>
          </p:cNvPicPr>
          <p:nvPr/>
        </p:nvPicPr>
        <p:blipFill>
          <a:blip r:embed="rId4"/>
          <a:stretch>
            <a:fillRect/>
          </a:stretch>
        </p:blipFill>
        <p:spPr>
          <a:xfrm>
            <a:off x="4443058" y="1591004"/>
            <a:ext cx="787760" cy="3831376"/>
          </a:xfrm>
          <a:prstGeom prst="rect">
            <a:avLst/>
          </a:prstGeom>
        </p:spPr>
      </p:pic>
      <p:pic>
        <p:nvPicPr>
          <p:cNvPr id="1026" name="Picture 2" descr="Image result for žárovka">
            <a:extLst>
              <a:ext uri="{FF2B5EF4-FFF2-40B4-BE49-F238E27FC236}">
                <a16:creationId xmlns:a16="http://schemas.microsoft.com/office/drawing/2014/main" id="{EF1C2872-142B-4200-8D67-9D79E583A9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366" r="16549"/>
          <a:stretch/>
        </p:blipFill>
        <p:spPr bwMode="auto">
          <a:xfrm>
            <a:off x="543235" y="2291284"/>
            <a:ext cx="1808922" cy="2822713"/>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99FA0941-66DD-4376-9F0A-20B08F9E16F8}"/>
              </a:ext>
            </a:extLst>
          </p:cNvPr>
          <p:cNvSpPr txBox="1"/>
          <p:nvPr/>
        </p:nvSpPr>
        <p:spPr>
          <a:xfrm>
            <a:off x="491025" y="5108187"/>
            <a:ext cx="1913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GB" dirty="0" smtClean="0">
                <a:solidFill>
                  <a:srgbClr val="000000"/>
                </a:solidFill>
              </a:rPr>
              <a:t>radiant light source</a:t>
            </a:r>
            <a:endParaRPr kumimoji="0" lang="en-GB" sz="1800" b="0" i="0" u="none" strike="noStrike" cap="none" spc="0" normalizeH="0" baseline="0" dirty="0">
              <a:ln>
                <a:noFill/>
              </a:ln>
              <a:solidFill>
                <a:srgbClr val="000000"/>
              </a:solidFill>
              <a:effectLst/>
              <a:uFillTx/>
              <a:sym typeface="Calibri"/>
            </a:endParaRPr>
          </a:p>
        </p:txBody>
      </p:sp>
      <p:grpSp>
        <p:nvGrpSpPr>
          <p:cNvPr id="7" name="Skupina 6">
            <a:extLst>
              <a:ext uri="{FF2B5EF4-FFF2-40B4-BE49-F238E27FC236}">
                <a16:creationId xmlns:a16="http://schemas.microsoft.com/office/drawing/2014/main" id="{4671582C-F552-4AD4-B0E9-909383326093}"/>
              </a:ext>
            </a:extLst>
          </p:cNvPr>
          <p:cNvGrpSpPr/>
          <p:nvPr/>
        </p:nvGrpSpPr>
        <p:grpSpPr>
          <a:xfrm>
            <a:off x="4777428" y="4624586"/>
            <a:ext cx="180000" cy="756000"/>
            <a:chOff x="3448878" y="2782957"/>
            <a:chExt cx="288235" cy="1431234"/>
          </a:xfrm>
        </p:grpSpPr>
        <p:sp>
          <p:nvSpPr>
            <p:cNvPr id="5" name="Ovál 4">
              <a:extLst>
                <a:ext uri="{FF2B5EF4-FFF2-40B4-BE49-F238E27FC236}">
                  <a16:creationId xmlns:a16="http://schemas.microsoft.com/office/drawing/2014/main" id="{E1E56066-D2B1-4A40-8283-670B5FAEB96F}"/>
                </a:ext>
              </a:extLst>
            </p:cNvPr>
            <p:cNvSpPr/>
            <p:nvPr/>
          </p:nvSpPr>
          <p:spPr>
            <a:xfrm>
              <a:off x="3448878" y="3051313"/>
              <a:ext cx="288235" cy="1162878"/>
            </a:xfrm>
            <a:prstGeom prst="ellipse">
              <a:avLst/>
            </a:prstGeom>
            <a:solidFill>
              <a:schemeClr val="tx1"/>
            </a:solidFill>
            <a:ln w="12700" cap="flat">
              <a:solidFill>
                <a:schemeClr val="tx1"/>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sp>
          <p:nvSpPr>
            <p:cNvPr id="6" name="Obdélník 5">
              <a:extLst>
                <a:ext uri="{FF2B5EF4-FFF2-40B4-BE49-F238E27FC236}">
                  <a16:creationId xmlns:a16="http://schemas.microsoft.com/office/drawing/2014/main" id="{23F7DFD6-1CA5-4F50-ACD6-5F6FF3983FC9}"/>
                </a:ext>
              </a:extLst>
            </p:cNvPr>
            <p:cNvSpPr/>
            <p:nvPr/>
          </p:nvSpPr>
          <p:spPr>
            <a:xfrm>
              <a:off x="3448878" y="2782957"/>
              <a:ext cx="288235" cy="874643"/>
            </a:xfrm>
            <a:prstGeom prst="rect">
              <a:avLst/>
            </a:prstGeom>
            <a:solidFill>
              <a:schemeClr val="tx1"/>
            </a:solidFill>
            <a:ln w="12700" cap="flat">
              <a:solidFill>
                <a:schemeClr val="tx1"/>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grpSp>
      <p:pic>
        <p:nvPicPr>
          <p:cNvPr id="21" name="Obrázek 20">
            <a:extLst>
              <a:ext uri="{FF2B5EF4-FFF2-40B4-BE49-F238E27FC236}">
                <a16:creationId xmlns:a16="http://schemas.microsoft.com/office/drawing/2014/main" id="{0C0408C3-B8C7-4CE0-BDF7-7BB80A12F5A9}"/>
              </a:ext>
            </a:extLst>
          </p:cNvPr>
          <p:cNvPicPr>
            <a:picLocks noChangeAspect="1"/>
          </p:cNvPicPr>
          <p:nvPr/>
        </p:nvPicPr>
        <p:blipFill>
          <a:blip r:embed="rId4"/>
          <a:stretch>
            <a:fillRect/>
          </a:stretch>
        </p:blipFill>
        <p:spPr>
          <a:xfrm>
            <a:off x="5439701" y="1591004"/>
            <a:ext cx="787760" cy="3831376"/>
          </a:xfrm>
          <a:prstGeom prst="rect">
            <a:avLst/>
          </a:prstGeom>
        </p:spPr>
      </p:pic>
      <p:grpSp>
        <p:nvGrpSpPr>
          <p:cNvPr id="22" name="Skupina 21">
            <a:extLst>
              <a:ext uri="{FF2B5EF4-FFF2-40B4-BE49-F238E27FC236}">
                <a16:creationId xmlns:a16="http://schemas.microsoft.com/office/drawing/2014/main" id="{7F1B2EC0-7827-40DE-8D5D-F16B0D1E5596}"/>
              </a:ext>
            </a:extLst>
          </p:cNvPr>
          <p:cNvGrpSpPr/>
          <p:nvPr/>
        </p:nvGrpSpPr>
        <p:grpSpPr>
          <a:xfrm>
            <a:off x="5774071" y="4624586"/>
            <a:ext cx="180000" cy="756000"/>
            <a:chOff x="3448878" y="2782957"/>
            <a:chExt cx="288235" cy="1431234"/>
          </a:xfrm>
          <a:blipFill dpi="0" rotWithShape="1">
            <a:blip r:embed="rId6">
              <a:extLst>
                <a:ext uri="{28A0092B-C50C-407E-A947-70E740481C1C}">
                  <a14:useLocalDpi xmlns:a14="http://schemas.microsoft.com/office/drawing/2010/main" val="0"/>
                </a:ext>
              </a:extLst>
            </a:blip>
            <a:srcRect/>
            <a:stretch>
              <a:fillRect/>
            </a:stretch>
          </a:blipFill>
        </p:grpSpPr>
        <p:sp>
          <p:nvSpPr>
            <p:cNvPr id="23" name="Ovál 22">
              <a:extLst>
                <a:ext uri="{FF2B5EF4-FFF2-40B4-BE49-F238E27FC236}">
                  <a16:creationId xmlns:a16="http://schemas.microsoft.com/office/drawing/2014/main" id="{ABAFF9B0-D33D-4B4D-A815-D9A0D2D2876E}"/>
                </a:ext>
              </a:extLst>
            </p:cNvPr>
            <p:cNvSpPr/>
            <p:nvPr/>
          </p:nvSpPr>
          <p:spPr>
            <a:xfrm>
              <a:off x="3448878" y="3051313"/>
              <a:ext cx="288235" cy="1162878"/>
            </a:xfrm>
            <a:prstGeom prst="ellipse">
              <a:avLst/>
            </a:prstGeom>
            <a:grp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4" name="Obdélník 23">
              <a:extLst>
                <a:ext uri="{FF2B5EF4-FFF2-40B4-BE49-F238E27FC236}">
                  <a16:creationId xmlns:a16="http://schemas.microsoft.com/office/drawing/2014/main" id="{47399830-4BBF-49C9-9A0E-D1F5FFBFE93F}"/>
                </a:ext>
              </a:extLst>
            </p:cNvPr>
            <p:cNvSpPr/>
            <p:nvPr/>
          </p:nvSpPr>
          <p:spPr>
            <a:xfrm>
              <a:off x="3448878" y="2782957"/>
              <a:ext cx="288235" cy="874643"/>
            </a:xfrm>
            <a:prstGeom prst="rect">
              <a:avLst/>
            </a:prstGeom>
            <a:grp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grpSp>
      <p:sp>
        <p:nvSpPr>
          <p:cNvPr id="27" name="TextovéPole 26">
            <a:extLst>
              <a:ext uri="{FF2B5EF4-FFF2-40B4-BE49-F238E27FC236}">
                <a16:creationId xmlns:a16="http://schemas.microsoft.com/office/drawing/2014/main" id="{2A4AD158-ED5D-4691-A759-4CE21D395EB4}"/>
              </a:ext>
            </a:extLst>
          </p:cNvPr>
          <p:cNvSpPr txBox="1"/>
          <p:nvPr/>
        </p:nvSpPr>
        <p:spPr>
          <a:xfrm>
            <a:off x="3558742" y="5089556"/>
            <a:ext cx="105092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Calibri"/>
                <a:ea typeface="Calibri"/>
                <a:cs typeface="Calibri"/>
                <a:sym typeface="Calibri"/>
              </a:rPr>
              <a:t>black bulb</a:t>
            </a:r>
            <a:endParaRPr kumimoji="0" lang="en-GB"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8" name="TextovéPole 27">
            <a:extLst>
              <a:ext uri="{FF2B5EF4-FFF2-40B4-BE49-F238E27FC236}">
                <a16:creationId xmlns:a16="http://schemas.microsoft.com/office/drawing/2014/main" id="{68529631-5F95-4193-87F4-A75385B3AFEA}"/>
              </a:ext>
            </a:extLst>
          </p:cNvPr>
          <p:cNvSpPr txBox="1"/>
          <p:nvPr/>
        </p:nvSpPr>
        <p:spPr>
          <a:xfrm>
            <a:off x="5954071" y="5132663"/>
            <a:ext cx="191815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Calibri"/>
                <a:ea typeface="Calibri"/>
                <a:cs typeface="Calibri"/>
                <a:sym typeface="Calibri"/>
              </a:rPr>
              <a:t>aluminium foil bulb</a:t>
            </a:r>
            <a:endParaRPr kumimoji="0" lang="en-GB" sz="1800" b="0" i="0" u="none" strike="noStrike" cap="none" spc="0" normalizeH="0" baseline="0" dirty="0">
              <a:ln>
                <a:noFill/>
              </a:ln>
              <a:solidFill>
                <a:srgbClr val="000000"/>
              </a:solidFill>
              <a:effectLst/>
              <a:uFillTx/>
              <a:latin typeface="Calibri"/>
              <a:ea typeface="Calibri"/>
              <a:cs typeface="Calibri"/>
              <a:sym typeface="Calibri"/>
            </a:endParaRPr>
          </a:p>
        </p:txBody>
      </p:sp>
      <p:cxnSp>
        <p:nvCxnSpPr>
          <p:cNvPr id="25" name="Přímá spojnice se šipkou 24">
            <a:extLst>
              <a:ext uri="{FF2B5EF4-FFF2-40B4-BE49-F238E27FC236}">
                <a16:creationId xmlns:a16="http://schemas.microsoft.com/office/drawing/2014/main" id="{F29F1BCA-8B31-4133-A77D-364BC999CCF0}"/>
              </a:ext>
            </a:extLst>
          </p:cNvPr>
          <p:cNvCxnSpPr>
            <a:stCxn id="1026" idx="3"/>
          </p:cNvCxnSpPr>
          <p:nvPr/>
        </p:nvCxnSpPr>
        <p:spPr>
          <a:xfrm flipV="1">
            <a:off x="2352157" y="3697547"/>
            <a:ext cx="2006483" cy="5094"/>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sp>
        <p:nvSpPr>
          <p:cNvPr id="31" name="TextovéPole 30">
            <a:extLst>
              <a:ext uri="{FF2B5EF4-FFF2-40B4-BE49-F238E27FC236}">
                <a16:creationId xmlns:a16="http://schemas.microsoft.com/office/drawing/2014/main" id="{93542E87-A05A-4414-BE02-DD0600960F4C}"/>
              </a:ext>
            </a:extLst>
          </p:cNvPr>
          <p:cNvSpPr txBox="1"/>
          <p:nvPr/>
        </p:nvSpPr>
        <p:spPr>
          <a:xfrm>
            <a:off x="3076494" y="3059670"/>
            <a:ext cx="44659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1 m</a:t>
            </a:r>
          </a:p>
        </p:txBody>
      </p:sp>
      <p:sp>
        <p:nvSpPr>
          <p:cNvPr id="32" name="TextovéPole 31">
            <a:extLst>
              <a:ext uri="{FF2B5EF4-FFF2-40B4-BE49-F238E27FC236}">
                <a16:creationId xmlns:a16="http://schemas.microsoft.com/office/drawing/2014/main" id="{1DFC38A9-3CCA-4B15-A1E0-3F6DFB96A12E}"/>
              </a:ext>
            </a:extLst>
          </p:cNvPr>
          <p:cNvSpPr txBox="1"/>
          <p:nvPr/>
        </p:nvSpPr>
        <p:spPr>
          <a:xfrm>
            <a:off x="6255958" y="1708272"/>
            <a:ext cx="383053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000000"/>
                </a:solidFill>
              </a:rPr>
              <a:t>stabilization of values on thermometers</a:t>
            </a: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33" name="TextovéPole 32">
            <a:extLst>
              <a:ext uri="{FF2B5EF4-FFF2-40B4-BE49-F238E27FC236}">
                <a16:creationId xmlns:a16="http://schemas.microsoft.com/office/drawing/2014/main" id="{CBAAE571-DBDD-4C2F-8DDA-96B15546BB54}"/>
              </a:ext>
            </a:extLst>
          </p:cNvPr>
          <p:cNvSpPr txBox="1"/>
          <p:nvPr/>
        </p:nvSpPr>
        <p:spPr>
          <a:xfrm>
            <a:off x="7350813" y="2058876"/>
            <a:ext cx="164083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Calibri"/>
                <a:ea typeface="Calibri"/>
                <a:cs typeface="Calibri"/>
                <a:sym typeface="Calibri"/>
              </a:rPr>
              <a:t>recording values</a:t>
            </a:r>
            <a:endParaRPr kumimoji="0" lang="en-GB"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34" name="TextovéPole 33">
            <a:extLst>
              <a:ext uri="{FF2B5EF4-FFF2-40B4-BE49-F238E27FC236}">
                <a16:creationId xmlns:a16="http://schemas.microsoft.com/office/drawing/2014/main" id="{A98B98A7-DBE8-470F-93B5-0846A9960602}"/>
              </a:ext>
            </a:extLst>
          </p:cNvPr>
          <p:cNvSpPr txBox="1"/>
          <p:nvPr/>
        </p:nvSpPr>
        <p:spPr>
          <a:xfrm>
            <a:off x="6973492" y="2449663"/>
            <a:ext cx="234775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GB" dirty="0" smtClean="0">
                <a:solidFill>
                  <a:srgbClr val="000000"/>
                </a:solidFill>
              </a:rPr>
              <a:t>5 cm distance reduction</a:t>
            </a:r>
            <a:endParaRPr kumimoji="0" lang="en-GB" sz="1800" b="0" i="0" u="none" strike="noStrike" cap="none" spc="0" normalizeH="0" baseline="0" dirty="0">
              <a:ln>
                <a:noFill/>
              </a:ln>
              <a:solidFill>
                <a:srgbClr val="000000"/>
              </a:solidFill>
              <a:effectLst/>
              <a:uFillTx/>
              <a:sym typeface="Calibri"/>
            </a:endParaRPr>
          </a:p>
        </p:txBody>
      </p:sp>
      <p:pic>
        <p:nvPicPr>
          <p:cNvPr id="1028" name="Picture 4" descr="Image result for milimetrový papír">
            <a:extLst>
              <a:ext uri="{FF2B5EF4-FFF2-40B4-BE49-F238E27FC236}">
                <a16:creationId xmlns:a16="http://schemas.microsoft.com/office/drawing/2014/main" id="{16F56E0A-3931-4E1C-B871-19AFC71958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7082128" y="2553458"/>
            <a:ext cx="1800225" cy="2543175"/>
          </a:xfrm>
          <a:prstGeom prst="rect">
            <a:avLst/>
          </a:prstGeom>
          <a:noFill/>
          <a:extLst>
            <a:ext uri="{909E8E84-426E-40DD-AFC4-6F175D3DCCD1}">
              <a14:hiddenFill xmlns:a14="http://schemas.microsoft.com/office/drawing/2010/main">
                <a:solidFill>
                  <a:srgbClr val="FFFFFF"/>
                </a:solidFill>
              </a14:hiddenFill>
            </a:ext>
          </a:extLst>
        </p:spPr>
      </p:pic>
      <p:sp>
        <p:nvSpPr>
          <p:cNvPr id="36" name="TextovéPole 35">
            <a:extLst>
              <a:ext uri="{FF2B5EF4-FFF2-40B4-BE49-F238E27FC236}">
                <a16:creationId xmlns:a16="http://schemas.microsoft.com/office/drawing/2014/main" id="{C445975A-5C85-4F99-B557-5C9EEB130E3E}"/>
              </a:ext>
            </a:extLst>
          </p:cNvPr>
          <p:cNvSpPr txBox="1"/>
          <p:nvPr/>
        </p:nvSpPr>
        <p:spPr>
          <a:xfrm>
            <a:off x="7055960" y="4704131"/>
            <a:ext cx="206883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Calibri"/>
                <a:ea typeface="Calibri"/>
                <a:cs typeface="Calibri"/>
                <a:sym typeface="Calibri"/>
              </a:rPr>
              <a:t>distance from source</a:t>
            </a:r>
            <a:endParaRPr kumimoji="0" lang="en-GB"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37" name="TextovéPole 36">
            <a:extLst>
              <a:ext uri="{FF2B5EF4-FFF2-40B4-BE49-F238E27FC236}">
                <a16:creationId xmlns:a16="http://schemas.microsoft.com/office/drawing/2014/main" id="{54A60868-0F29-48E7-8D66-FDB6385DEBE7}"/>
              </a:ext>
            </a:extLst>
          </p:cNvPr>
          <p:cNvSpPr txBox="1"/>
          <p:nvPr/>
        </p:nvSpPr>
        <p:spPr>
          <a:xfrm rot="16200000">
            <a:off x="5975323" y="3377640"/>
            <a:ext cx="129137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Calibri"/>
                <a:ea typeface="Calibri"/>
                <a:cs typeface="Calibri"/>
                <a:sym typeface="Calibri"/>
              </a:rPr>
              <a:t>temperature</a:t>
            </a:r>
            <a:endParaRPr kumimoji="0" lang="en-GB"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38" name="TextovéPole 37">
            <a:extLst>
              <a:ext uri="{FF2B5EF4-FFF2-40B4-BE49-F238E27FC236}">
                <a16:creationId xmlns:a16="http://schemas.microsoft.com/office/drawing/2014/main" id="{9264EE79-7A98-4F42-97CE-4AE69453954F}"/>
              </a:ext>
            </a:extLst>
          </p:cNvPr>
          <p:cNvSpPr txBox="1"/>
          <p:nvPr/>
        </p:nvSpPr>
        <p:spPr>
          <a:xfrm>
            <a:off x="7281315" y="3407951"/>
            <a:ext cx="1490151"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GB" dirty="0" smtClean="0">
                <a:solidFill>
                  <a:srgbClr val="000000"/>
                </a:solidFill>
              </a:rPr>
              <a:t>charts for both</a:t>
            </a:r>
          </a:p>
          <a:p>
            <a:pPr marL="0" marR="0" indent="0" algn="ctr" defTabSz="914400" rtl="0" fontAlgn="auto" latinLnBrk="1" hangingPunct="0">
              <a:lnSpc>
                <a:spcPct val="100000"/>
              </a:lnSpc>
              <a:spcBef>
                <a:spcPts val="0"/>
              </a:spcBef>
              <a:spcAft>
                <a:spcPts val="0"/>
              </a:spcAft>
              <a:buClrTx/>
              <a:buSzTx/>
              <a:buFontTx/>
              <a:buNone/>
              <a:tabLst/>
            </a:pPr>
            <a:r>
              <a:rPr lang="en-GB" dirty="0" smtClean="0">
                <a:solidFill>
                  <a:srgbClr val="000000"/>
                </a:solidFill>
              </a:rPr>
              <a:t>thermometers</a:t>
            </a:r>
            <a:endParaRPr kumimoji="0" lang="en-GB" sz="1800" b="0" i="0" u="none" strike="noStrike" cap="none" spc="0" normalizeH="0" baseline="0" dirty="0">
              <a:ln>
                <a:noFill/>
              </a:ln>
              <a:solidFill>
                <a:srgbClr val="000000"/>
              </a:solidFill>
              <a:effectLst/>
              <a:uFillTx/>
              <a:sym typeface="Calibri"/>
            </a:endParaRPr>
          </a:p>
        </p:txBody>
      </p:sp>
      <p:sp>
        <p:nvSpPr>
          <p:cNvPr id="39" name="TextovéPole 38">
            <a:extLst>
              <a:ext uri="{FF2B5EF4-FFF2-40B4-BE49-F238E27FC236}">
                <a16:creationId xmlns:a16="http://schemas.microsoft.com/office/drawing/2014/main" id="{2E397BFA-6300-4E59-93A8-661FB9B569C2}"/>
              </a:ext>
            </a:extLst>
          </p:cNvPr>
          <p:cNvSpPr txBox="1"/>
          <p:nvPr/>
        </p:nvSpPr>
        <p:spPr>
          <a:xfrm>
            <a:off x="10114989" y="2040703"/>
            <a:ext cx="1320232"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GB" dirty="0" smtClean="0">
                <a:solidFill>
                  <a:srgbClr val="000000"/>
                </a:solidFill>
              </a:rPr>
              <a:t>interpolation</a:t>
            </a:r>
          </a:p>
          <a:p>
            <a:pPr marL="0" marR="0" indent="0" algn="ctr" defTabSz="914400" rtl="0" fontAlgn="auto" latinLnBrk="1" hangingPunct="0">
              <a:lnSpc>
                <a:spcPct val="100000"/>
              </a:lnSpc>
              <a:spcBef>
                <a:spcPts val="0"/>
              </a:spcBef>
              <a:spcAft>
                <a:spcPts val="0"/>
              </a:spcAft>
              <a:buClrTx/>
              <a:buSzTx/>
              <a:buFontTx/>
              <a:buNone/>
              <a:tabLst/>
            </a:pPr>
            <a:r>
              <a:rPr lang="en-GB" dirty="0" smtClean="0">
                <a:solidFill>
                  <a:srgbClr val="000000"/>
                </a:solidFill>
              </a:rPr>
              <a:t>data curves</a:t>
            </a:r>
            <a:endParaRPr kumimoji="0" lang="en-GB" sz="1800" b="0" i="0" u="none" strike="noStrike" cap="none" spc="0" normalizeH="0" baseline="0" dirty="0">
              <a:ln>
                <a:noFill/>
              </a:ln>
              <a:solidFill>
                <a:srgbClr val="000000"/>
              </a:solidFill>
              <a:effectLst/>
              <a:uFillTx/>
              <a:sym typeface="Calibri"/>
            </a:endParaRPr>
          </a:p>
        </p:txBody>
      </p:sp>
      <p:sp>
        <p:nvSpPr>
          <p:cNvPr id="26" name="Obdélník 25">
            <a:extLst>
              <a:ext uri="{FF2B5EF4-FFF2-40B4-BE49-F238E27FC236}">
                <a16:creationId xmlns:a16="http://schemas.microsoft.com/office/drawing/2014/main" id="{AF1A1FE3-9540-4150-9F48-8FCB7E709C1F}"/>
              </a:ext>
            </a:extLst>
          </p:cNvPr>
          <p:cNvSpPr/>
          <p:nvPr/>
        </p:nvSpPr>
        <p:spPr>
          <a:xfrm>
            <a:off x="9815883" y="2904660"/>
            <a:ext cx="2224915" cy="2585323"/>
          </a:xfrm>
          <a:prstGeom prst="rect">
            <a:avLst/>
          </a:prstGeom>
        </p:spPr>
        <p:txBody>
          <a:bodyPr wrap="square">
            <a:spAutoFit/>
          </a:bodyPr>
          <a:lstStyle/>
          <a:p>
            <a:r>
              <a:rPr lang="en-GB" dirty="0" smtClean="0">
                <a:solidFill>
                  <a:srgbClr val="00B050"/>
                </a:solidFill>
                <a:latin typeface="Arial" panose="020B0604020202020204" pitchFamily="34" charset="0"/>
                <a:ea typeface="SimSun" panose="02010600030101010101" pitchFamily="2" charset="-122"/>
              </a:rPr>
              <a:t>The curve for the blackened thermometer lies above the curve for the glossy thermometer, higher reflectivity leads to a lower temperature.</a:t>
            </a:r>
            <a:endParaRPr lang="en-GB" dirty="0"/>
          </a:p>
        </p:txBody>
      </p:sp>
      <p:sp>
        <p:nvSpPr>
          <p:cNvPr id="41" name="TextovéPole 40">
            <a:extLst>
              <a:ext uri="{FF2B5EF4-FFF2-40B4-BE49-F238E27FC236}">
                <a16:creationId xmlns:a16="http://schemas.microsoft.com/office/drawing/2014/main" id="{2BC73FC5-6CE2-4FC0-A175-5F39EF101579}"/>
              </a:ext>
            </a:extLst>
          </p:cNvPr>
          <p:cNvSpPr txBox="1"/>
          <p:nvPr/>
        </p:nvSpPr>
        <p:spPr>
          <a:xfrm>
            <a:off x="2206096" y="2022738"/>
            <a:ext cx="2383023"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C00000"/>
                </a:solidFill>
              </a:rPr>
              <a:t>watch out for</a:t>
            </a:r>
          </a:p>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C00000"/>
                </a:solidFill>
              </a:rPr>
              <a:t>exceeding temperatures</a:t>
            </a:r>
          </a:p>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C00000"/>
                </a:solidFill>
              </a:rPr>
              <a:t>on thermometers</a:t>
            </a:r>
            <a:endParaRPr kumimoji="0" lang="cs-CZ" sz="1800" b="0" i="0" u="none" strike="noStrike" cap="none" spc="0" normalizeH="0" baseline="0" dirty="0">
              <a:ln>
                <a:noFill/>
              </a:ln>
              <a:solidFill>
                <a:srgbClr val="C00000"/>
              </a:solidFill>
              <a:effectLst/>
              <a:uFillTx/>
              <a:latin typeface="Calibri"/>
              <a:ea typeface="Calibri"/>
              <a:cs typeface="Calibri"/>
              <a:sym typeface="Calibri"/>
            </a:endParaRPr>
          </a:p>
        </p:txBody>
      </p:sp>
      <p:sp>
        <p:nvSpPr>
          <p:cNvPr id="42" name="TextovéPole 41">
            <a:extLst>
              <a:ext uri="{FF2B5EF4-FFF2-40B4-BE49-F238E27FC236}">
                <a16:creationId xmlns:a16="http://schemas.microsoft.com/office/drawing/2014/main" id="{F163DB20-5DB1-4CC1-8775-9630AC7E5121}"/>
              </a:ext>
            </a:extLst>
          </p:cNvPr>
          <p:cNvSpPr txBox="1"/>
          <p:nvPr/>
        </p:nvSpPr>
        <p:spPr>
          <a:xfrm>
            <a:off x="202484" y="1712944"/>
            <a:ext cx="2490424"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dirty="0" smtClean="0">
                <a:solidFill>
                  <a:srgbClr val="C00000"/>
                </a:solidFill>
              </a:rPr>
              <a:t>do</a:t>
            </a:r>
            <a:r>
              <a:rPr lang="cs-CZ" dirty="0" smtClean="0">
                <a:solidFill>
                  <a:srgbClr val="C00000"/>
                </a:solidFill>
              </a:rPr>
              <a:t> </a:t>
            </a:r>
            <a:r>
              <a:rPr lang="en-US" dirty="0" smtClean="0">
                <a:solidFill>
                  <a:srgbClr val="C00000"/>
                </a:solidFill>
              </a:rPr>
              <a:t>n</a:t>
            </a:r>
            <a:r>
              <a:rPr lang="cs-CZ" dirty="0" smtClean="0">
                <a:solidFill>
                  <a:srgbClr val="C00000"/>
                </a:solidFill>
              </a:rPr>
              <a:t>o</a:t>
            </a:r>
            <a:r>
              <a:rPr lang="en-US" dirty="0" smtClean="0">
                <a:solidFill>
                  <a:srgbClr val="C00000"/>
                </a:solidFill>
              </a:rPr>
              <a:t>t </a:t>
            </a:r>
            <a:r>
              <a:rPr lang="en-US" dirty="0">
                <a:solidFill>
                  <a:srgbClr val="C00000"/>
                </a:solidFill>
              </a:rPr>
              <a:t>look unnecessarily</a:t>
            </a:r>
          </a:p>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C00000"/>
                </a:solidFill>
              </a:rPr>
              <a:t>into a light bulb</a:t>
            </a:r>
            <a:endParaRPr kumimoji="0" lang="cs-CZ" sz="1800" b="0" i="0" u="none" strike="noStrike" cap="none" spc="0" normalizeH="0" baseline="0" dirty="0">
              <a:ln>
                <a:noFill/>
              </a:ln>
              <a:solidFill>
                <a:srgbClr val="C00000"/>
              </a:solidFill>
              <a:effectLst/>
              <a:uFillTx/>
              <a:latin typeface="Calibri"/>
              <a:ea typeface="Calibri"/>
              <a:cs typeface="Calibri"/>
              <a:sym typeface="Calibri"/>
            </a:endParaRPr>
          </a:p>
        </p:txBody>
      </p:sp>
      <p:sp>
        <p:nvSpPr>
          <p:cNvPr id="35"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6.1.1 Habitable zone</a:t>
            </a:r>
            <a:endParaRPr lang="en-GB" sz="3200" dirty="0">
              <a:solidFill>
                <a:srgbClr val="002060"/>
              </a:solidFill>
            </a:endParaRPr>
          </a:p>
        </p:txBody>
      </p:sp>
    </p:spTree>
    <p:extLst>
      <p:ext uri="{BB962C8B-B14F-4D97-AF65-F5344CB8AC3E}">
        <p14:creationId xmlns:p14="http://schemas.microsoft.com/office/powerpoint/2010/main" val="27873662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par>
                          <p:cTn id="16" fill="hold">
                            <p:stCondLst>
                              <p:cond delay="500"/>
                            </p:stCondLst>
                            <p:childTnLst>
                              <p:par>
                                <p:cTn id="17" presetID="5"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checkerboard(across)">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heckerboard(across)">
                                      <p:cBhvr>
                                        <p:cTn id="24" dur="500"/>
                                        <p:tgtEl>
                                          <p:spTgt spid="17"/>
                                        </p:tgtEl>
                                      </p:cBhvr>
                                    </p:animEffect>
                                  </p:childTnLst>
                                </p:cTn>
                              </p:par>
                              <p:par>
                                <p:cTn id="25" presetID="5" presetClass="entr" presetSubtype="1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checkerboard(across)">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checkerboard(across)">
                                      <p:cBhvr>
                                        <p:cTn id="35" dur="500"/>
                                        <p:tgtEl>
                                          <p:spTgt spid="21"/>
                                        </p:tgtEl>
                                      </p:cBhvr>
                                    </p:animEffect>
                                  </p:childTnLst>
                                </p:cTn>
                              </p:par>
                              <p:par>
                                <p:cTn id="36" presetID="5" presetClass="entr" presetSubtype="1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checkerboard(across)">
                                      <p:cBhvr>
                                        <p:cTn id="38" dur="500"/>
                                        <p:tgtEl>
                                          <p:spTgt spid="22"/>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checkerboard(across)">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checkerboard(across)">
                                      <p:cBhvr>
                                        <p:cTn id="46" dur="500"/>
                                        <p:tgtEl>
                                          <p:spTgt spid="42"/>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checkerboard(across)">
                                      <p:cBhvr>
                                        <p:cTn id="49" dur="500"/>
                                        <p:tgtEl>
                                          <p:spTgt spid="41"/>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checkerboard(across)">
                                      <p:cBhvr>
                                        <p:cTn id="54" dur="500"/>
                                        <p:tgtEl>
                                          <p:spTgt spid="32"/>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checkerboard(across)">
                                      <p:cBhvr>
                                        <p:cTn id="57" dur="500"/>
                                        <p:tgtEl>
                                          <p:spTgt spid="33"/>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checkerboard(across)">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nodeType="clickEffect">
                                  <p:stCondLst>
                                    <p:cond delay="0"/>
                                  </p:stCondLst>
                                  <p:childTnLst>
                                    <p:set>
                                      <p:cBhvr>
                                        <p:cTn id="64" dur="1" fill="hold">
                                          <p:stCondLst>
                                            <p:cond delay="0"/>
                                          </p:stCondLst>
                                        </p:cTn>
                                        <p:tgtEl>
                                          <p:spTgt spid="1028"/>
                                        </p:tgtEl>
                                        <p:attrNameLst>
                                          <p:attrName>style.visibility</p:attrName>
                                        </p:attrNameLst>
                                      </p:cBhvr>
                                      <p:to>
                                        <p:strVal val="visible"/>
                                      </p:to>
                                    </p:set>
                                    <p:animEffect transition="in" filter="checkerboard(across)">
                                      <p:cBhvr>
                                        <p:cTn id="65" dur="500"/>
                                        <p:tgtEl>
                                          <p:spTgt spid="1028"/>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checkerboard(across)">
                                      <p:cBhvr>
                                        <p:cTn id="68" dur="500"/>
                                        <p:tgtEl>
                                          <p:spTgt spid="37"/>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checkerboard(across)">
                                      <p:cBhvr>
                                        <p:cTn id="71" dur="500"/>
                                        <p:tgtEl>
                                          <p:spTgt spid="36"/>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checkerboard(across)">
                                      <p:cBhvr>
                                        <p:cTn id="74" dur="500"/>
                                        <p:tgtEl>
                                          <p:spTgt spid="38"/>
                                        </p:tgtEl>
                                      </p:cBhvr>
                                    </p:animEffect>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checkerboard(across)">
                                      <p:cBhvr>
                                        <p:cTn id="79" dur="500"/>
                                        <p:tgtEl>
                                          <p:spTgt spid="39"/>
                                        </p:tgtEl>
                                      </p:cBhvr>
                                    </p:animEffect>
                                  </p:childTnLst>
                                </p:cTn>
                              </p:par>
                            </p:childTnLst>
                          </p:cTn>
                        </p:par>
                      </p:childTnLst>
                    </p:cTn>
                  </p:par>
                  <p:par>
                    <p:cTn id="80" fill="hold">
                      <p:stCondLst>
                        <p:cond delay="indefinite"/>
                      </p:stCondLst>
                      <p:childTnLst>
                        <p:par>
                          <p:cTn id="81" fill="hold">
                            <p:stCondLst>
                              <p:cond delay="0"/>
                            </p:stCondLst>
                            <p:childTnLst>
                              <p:par>
                                <p:cTn id="82" presetID="5" presetClass="entr" presetSubtype="10"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checkerboard(across)">
                                      <p:cBhvr>
                                        <p:cTn id="8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P spid="28" grpId="0"/>
      <p:bldP spid="31" grpId="0"/>
      <p:bldP spid="32" grpId="0"/>
      <p:bldP spid="33" grpId="0"/>
      <p:bldP spid="34" grpId="0"/>
      <p:bldP spid="36" grpId="0"/>
      <p:bldP spid="37" grpId="0"/>
      <p:bldP spid="38" grpId="0"/>
      <p:bldP spid="39" grpId="0"/>
      <p:bldP spid="26"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activities</a:t>
            </a:r>
            <a:r>
              <a:rPr lang="en-GB" sz="4400" dirty="0" smtClean="0">
                <a:solidFill>
                  <a:srgbClr val="02236A"/>
                </a:solidFill>
              </a:rPr>
              <a:t>: </a:t>
            </a:r>
            <a:r>
              <a:rPr lang="en-GB" sz="3200" dirty="0" smtClean="0">
                <a:solidFill>
                  <a:srgbClr val="002060"/>
                </a:solidFill>
              </a:rPr>
              <a:t>6.2.1 Transit photometry</a:t>
            </a:r>
            <a:endParaRPr lang="en-GB" sz="3200" dirty="0">
              <a:solidFill>
                <a:srgbClr val="002060"/>
              </a:solidFill>
            </a:endParaRPr>
          </a:p>
        </p:txBody>
      </p:sp>
      <p:sp>
        <p:nvSpPr>
          <p:cNvPr id="174" name="Shape 174"/>
          <p:cNvSpPr/>
          <p:nvPr/>
        </p:nvSpPr>
        <p:spPr>
          <a:xfrm>
            <a:off x="261256" y="2971411"/>
            <a:ext cx="11685322" cy="193899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Material and tool: </a:t>
            </a:r>
            <a:r>
              <a:rPr lang="en-GB" sz="2800" dirty="0" smtClean="0">
                <a:solidFill>
                  <a:srgbClr val="002060"/>
                </a:solidFill>
              </a:rPr>
              <a:t>Light bulb </a:t>
            </a:r>
            <a:r>
              <a:rPr lang="en-GB" sz="2400" dirty="0" smtClean="0">
                <a:solidFill>
                  <a:srgbClr val="002060"/>
                </a:solidFill>
              </a:rPr>
              <a:t>(preferably spherical with diffusing globe)</a:t>
            </a:r>
            <a:r>
              <a:rPr lang="en-GB" sz="2800" dirty="0" smtClean="0">
                <a:solidFill>
                  <a:srgbClr val="002060"/>
                </a:solidFill>
              </a:rPr>
              <a:t>, light detector </a:t>
            </a:r>
            <a:r>
              <a:rPr lang="en-GB" sz="2400" dirty="0" smtClean="0">
                <a:solidFill>
                  <a:srgbClr val="002060"/>
                </a:solidFill>
              </a:rPr>
              <a:t>(ideally equipped with a data logger or connectable to a PC with suitable software for analysing measured data; alternatively can use a stopwatch)</a:t>
            </a:r>
            <a:r>
              <a:rPr lang="en-GB" sz="2800" dirty="0" smtClean="0">
                <a:solidFill>
                  <a:srgbClr val="002060"/>
                </a:solidFill>
              </a:rPr>
              <a:t>, laboratory stand with a clamp, cork/polystyrene balls of diverse sizes, piece of string</a:t>
            </a:r>
            <a:endParaRPr lang="en-GB" sz="3600" dirty="0">
              <a:solidFill>
                <a:srgbClr val="002060"/>
              </a:solidFill>
            </a:endParaRPr>
          </a:p>
        </p:txBody>
      </p:sp>
      <p:sp>
        <p:nvSpPr>
          <p:cNvPr id="175" name="Shape 175"/>
          <p:cNvSpPr/>
          <p:nvPr/>
        </p:nvSpPr>
        <p:spPr>
          <a:xfrm>
            <a:off x="261256" y="4843074"/>
            <a:ext cx="11685322"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Procedure: </a:t>
            </a:r>
            <a:r>
              <a:rPr lang="en-GB" sz="2800" dirty="0" smtClean="0">
                <a:solidFill>
                  <a:srgbClr val="002060"/>
                </a:solidFill>
              </a:rPr>
              <a:t>Pupils study the method of transit photometry.</a:t>
            </a:r>
            <a:endParaRPr lang="en-GB" sz="2800" dirty="0">
              <a:solidFill>
                <a:srgbClr val="002060"/>
              </a:solidFill>
            </a:endParaRPr>
          </a:p>
        </p:txBody>
      </p:sp>
      <p:sp>
        <p:nvSpPr>
          <p:cNvPr id="176" name="Shape 176"/>
          <p:cNvSpPr/>
          <p:nvPr/>
        </p:nvSpPr>
        <p:spPr>
          <a:xfrm>
            <a:off x="261256" y="1581979"/>
            <a:ext cx="11685322" cy="150810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Methodical part: </a:t>
            </a:r>
            <a:r>
              <a:rPr lang="en-GB" sz="2800" dirty="0" smtClean="0">
                <a:solidFill>
                  <a:srgbClr val="002060"/>
                </a:solidFill>
              </a:rPr>
              <a:t>Pupils will understand how the method of transit photometry works and on what parameters the light curve of a star with a transiting exoplanet depends.</a:t>
            </a:r>
            <a:endParaRPr lang="en-GB" sz="2800" dirty="0">
              <a:solidFill>
                <a:srgbClr val="002060"/>
              </a:solidFill>
            </a:endParaRPr>
          </a:p>
        </p:txBody>
      </p:sp>
    </p:spTree>
    <p:extLst>
      <p:ext uri="{BB962C8B-B14F-4D97-AF65-F5344CB8AC3E}">
        <p14:creationId xmlns:p14="http://schemas.microsoft.com/office/powerpoint/2010/main" val="195609393"/>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1" name="TextovéPole 10">
            <a:extLst>
              <a:ext uri="{FF2B5EF4-FFF2-40B4-BE49-F238E27FC236}">
                <a16:creationId xmlns:a16="http://schemas.microsoft.com/office/drawing/2014/main" id="{25BEEDEB-CA1C-4787-BF8F-654CD8445454}"/>
              </a:ext>
            </a:extLst>
          </p:cNvPr>
          <p:cNvSpPr txBox="1"/>
          <p:nvPr/>
        </p:nvSpPr>
        <p:spPr>
          <a:xfrm>
            <a:off x="261256" y="1755798"/>
            <a:ext cx="7359000"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sym typeface="Calibri"/>
              </a:rPr>
              <a:t>Direct</a:t>
            </a:r>
            <a:r>
              <a:rPr kumimoji="0" lang="en-GB" sz="1800" b="0" i="0" u="none" strike="noStrike" cap="none" spc="0" normalizeH="0" dirty="0" smtClean="0">
                <a:ln>
                  <a:noFill/>
                </a:ln>
                <a:solidFill>
                  <a:srgbClr val="000000"/>
                </a:solidFill>
                <a:effectLst/>
                <a:uFillTx/>
                <a:sym typeface="Calibri"/>
              </a:rPr>
              <a:t> imaging of exoplanet</a:t>
            </a:r>
            <a:r>
              <a:rPr kumimoji="0" lang="en-GB" sz="1800" b="0" i="0" u="none" strike="noStrike" cap="none" spc="0" normalizeH="0" baseline="0" dirty="0" smtClean="0">
                <a:ln>
                  <a:noFill/>
                </a:ln>
                <a:solidFill>
                  <a:srgbClr val="000000"/>
                </a:solidFill>
                <a:effectLst/>
                <a:uFillTx/>
                <a:sym typeface="Calibri"/>
              </a:rPr>
              <a:t/>
            </a:r>
            <a:br>
              <a:rPr kumimoji="0" lang="en-GB" sz="1800" b="0" i="0" u="none" strike="noStrike" cap="none" spc="0" normalizeH="0" baseline="0" dirty="0" smtClean="0">
                <a:ln>
                  <a:noFill/>
                </a:ln>
                <a:solidFill>
                  <a:srgbClr val="000000"/>
                </a:solidFill>
                <a:effectLst/>
                <a:uFillTx/>
                <a:sym typeface="Calibri"/>
              </a:rPr>
            </a:br>
            <a:r>
              <a:rPr lang="en-GB" dirty="0" smtClean="0">
                <a:solidFill>
                  <a:srgbClr val="C00000"/>
                </a:solidFill>
              </a:rPr>
              <a:t>Complicated with regard to their very small angular distance from its star and low brightness compared with the parent star.</a:t>
            </a:r>
            <a:endParaRPr kumimoji="0" lang="en-GB" sz="1800" b="0" i="0" u="none" strike="noStrike" cap="none" spc="0" normalizeH="0" baseline="0" dirty="0">
              <a:ln>
                <a:noFill/>
              </a:ln>
              <a:solidFill>
                <a:srgbClr val="C00000"/>
              </a:solidFill>
              <a:effectLst/>
              <a:uFillTx/>
              <a:sym typeface="Calibri"/>
            </a:endParaRPr>
          </a:p>
        </p:txBody>
      </p:sp>
      <p:sp>
        <p:nvSpPr>
          <p:cNvPr id="12" name="TextovéPole 11">
            <a:extLst>
              <a:ext uri="{FF2B5EF4-FFF2-40B4-BE49-F238E27FC236}">
                <a16:creationId xmlns:a16="http://schemas.microsoft.com/office/drawing/2014/main" id="{AC9F74B4-BE35-4F1C-B21D-833AE92CA9E0}"/>
              </a:ext>
            </a:extLst>
          </p:cNvPr>
          <p:cNvSpPr txBox="1"/>
          <p:nvPr/>
        </p:nvSpPr>
        <p:spPr>
          <a:xfrm>
            <a:off x="261256" y="2611347"/>
            <a:ext cx="73590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sym typeface="Calibri"/>
              </a:rPr>
              <a:t>Light curve</a:t>
            </a:r>
            <a:br>
              <a:rPr kumimoji="0" lang="en-GB" sz="1800" b="0" i="0" u="none" strike="noStrike" cap="none" spc="0" normalizeH="0" baseline="0" dirty="0" smtClean="0">
                <a:ln>
                  <a:noFill/>
                </a:ln>
                <a:solidFill>
                  <a:srgbClr val="000000"/>
                </a:solidFill>
                <a:effectLst/>
                <a:uFillTx/>
                <a:sym typeface="Calibri"/>
              </a:rPr>
            </a:br>
            <a:r>
              <a:rPr lang="en-GB" dirty="0" smtClean="0">
                <a:solidFill>
                  <a:srgbClr val="C00000"/>
                </a:solidFill>
              </a:rPr>
              <a:t>Dependence of the observed brightness of an object (typically a star) on time.</a:t>
            </a:r>
            <a:endParaRPr kumimoji="0" lang="en-GB" sz="1800" b="0" i="0" u="none" strike="noStrike" cap="none" spc="0" normalizeH="0" baseline="0" dirty="0">
              <a:ln>
                <a:noFill/>
              </a:ln>
              <a:solidFill>
                <a:srgbClr val="C00000"/>
              </a:solidFill>
              <a:effectLst/>
              <a:uFillTx/>
              <a:sym typeface="Calibri"/>
            </a:endParaRPr>
          </a:p>
        </p:txBody>
      </p:sp>
      <p:sp>
        <p:nvSpPr>
          <p:cNvPr id="13" name="TextovéPole 12">
            <a:extLst>
              <a:ext uri="{FF2B5EF4-FFF2-40B4-BE49-F238E27FC236}">
                <a16:creationId xmlns:a16="http://schemas.microsoft.com/office/drawing/2014/main" id="{91153C33-F7E2-44D0-A2B0-A5AD6DCD299C}"/>
              </a:ext>
            </a:extLst>
          </p:cNvPr>
          <p:cNvSpPr txBox="1"/>
          <p:nvPr/>
        </p:nvSpPr>
        <p:spPr>
          <a:xfrm>
            <a:off x="261256" y="3254715"/>
            <a:ext cx="9604104"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GB" dirty="0" smtClean="0">
                <a:solidFill>
                  <a:srgbClr val="000000"/>
                </a:solidFill>
              </a:rPr>
              <a:t>The effect of an exoplanet on light from the parent star</a:t>
            </a:r>
            <a:r>
              <a:rPr kumimoji="0" lang="en-GB" sz="1800" b="0" i="0" u="none" strike="noStrike" cap="none" spc="0" normalizeH="0" baseline="0" dirty="0" smtClean="0">
                <a:ln>
                  <a:noFill/>
                </a:ln>
                <a:solidFill>
                  <a:srgbClr val="000000"/>
                </a:solidFill>
                <a:effectLst/>
                <a:uFillTx/>
                <a:sym typeface="Calibri"/>
              </a:rPr>
              <a:t/>
            </a:r>
            <a:br>
              <a:rPr kumimoji="0" lang="en-GB" sz="1800" b="0" i="0" u="none" strike="noStrike" cap="none" spc="0" normalizeH="0" baseline="0" dirty="0" smtClean="0">
                <a:ln>
                  <a:noFill/>
                </a:ln>
                <a:solidFill>
                  <a:srgbClr val="000000"/>
                </a:solidFill>
                <a:effectLst/>
                <a:uFillTx/>
                <a:sym typeface="Calibri"/>
              </a:rPr>
            </a:br>
            <a:r>
              <a:rPr lang="en-GB" dirty="0" smtClean="0">
                <a:solidFill>
                  <a:srgbClr val="C00000"/>
                </a:solidFill>
              </a:rPr>
              <a:t>Exoplanets can regularly cover the disk of the parent star </a:t>
            </a:r>
            <a:r>
              <a:rPr lang="en-GB" dirty="0" smtClean="0">
                <a:solidFill>
                  <a:srgbClr val="C00000"/>
                </a:solidFill>
                <a:sym typeface="Wingdings" panose="05000000000000000000" pitchFamily="2" charset="2"/>
              </a:rPr>
              <a:t> </a:t>
            </a:r>
            <a:r>
              <a:rPr lang="en-GB" dirty="0" smtClean="0">
                <a:solidFill>
                  <a:srgbClr val="C00000"/>
                </a:solidFill>
              </a:rPr>
              <a:t>regular dips on the light curve.</a:t>
            </a:r>
            <a:endParaRPr kumimoji="0" lang="en-GB" sz="1800" b="0" i="0" u="none" strike="noStrike" cap="none" spc="0" normalizeH="0" baseline="0" dirty="0">
              <a:ln>
                <a:noFill/>
              </a:ln>
              <a:solidFill>
                <a:srgbClr val="C00000"/>
              </a:solidFill>
              <a:effectLst/>
              <a:uFillTx/>
              <a:sym typeface="Calibri"/>
            </a:endParaRPr>
          </a:p>
        </p:txBody>
      </p:sp>
      <p:sp>
        <p:nvSpPr>
          <p:cNvPr id="14" name="TextovéPole 13">
            <a:extLst>
              <a:ext uri="{FF2B5EF4-FFF2-40B4-BE49-F238E27FC236}">
                <a16:creationId xmlns:a16="http://schemas.microsoft.com/office/drawing/2014/main" id="{4CB57DE7-C6FA-4B11-A9A5-B821BF35A8DA}"/>
              </a:ext>
            </a:extLst>
          </p:cNvPr>
          <p:cNvSpPr txBox="1"/>
          <p:nvPr/>
        </p:nvSpPr>
        <p:spPr>
          <a:xfrm>
            <a:off x="261256" y="3898083"/>
            <a:ext cx="9604104"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sym typeface="Calibri"/>
              </a:rPr>
              <a:t>Shape of light curve</a:t>
            </a:r>
            <a:br>
              <a:rPr kumimoji="0" lang="en-GB" sz="1800" b="0" i="0" u="none" strike="noStrike" cap="none" spc="0" normalizeH="0" baseline="0" dirty="0" smtClean="0">
                <a:ln>
                  <a:noFill/>
                </a:ln>
                <a:solidFill>
                  <a:srgbClr val="000000"/>
                </a:solidFill>
                <a:effectLst/>
                <a:uFillTx/>
                <a:sym typeface="Calibri"/>
              </a:rPr>
            </a:br>
            <a:r>
              <a:rPr lang="en-GB" dirty="0" smtClean="0">
                <a:solidFill>
                  <a:srgbClr val="C00000"/>
                </a:solidFill>
              </a:rPr>
              <a:t>The separation of dips depends on the orbital period, the depth of dips on the ratio of the size of the star to the exoplanet</a:t>
            </a:r>
            <a:endParaRPr kumimoji="0" lang="en-GB" sz="1800" b="0" i="0" u="none" strike="noStrike" cap="none" spc="0" normalizeH="0" baseline="0" dirty="0">
              <a:ln>
                <a:noFill/>
              </a:ln>
              <a:solidFill>
                <a:srgbClr val="C00000"/>
              </a:solidFill>
              <a:effectLst/>
              <a:uFillTx/>
              <a:sym typeface="Calibri"/>
            </a:endParaRPr>
          </a:p>
        </p:txBody>
      </p:sp>
      <p:pic>
        <p:nvPicPr>
          <p:cNvPr id="2050" name="Picture 2">
            <a:extLst>
              <a:ext uri="{FF2B5EF4-FFF2-40B4-BE49-F238E27FC236}">
                <a16:creationId xmlns:a16="http://schemas.microsoft.com/office/drawing/2014/main" id="{435EB5BF-1DBB-42AD-AD0D-6BCE0049AD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6236" y="1405455"/>
            <a:ext cx="2768690" cy="18729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activities</a:t>
            </a:r>
            <a:r>
              <a:rPr lang="en-GB" sz="4400" dirty="0" smtClean="0">
                <a:solidFill>
                  <a:srgbClr val="02236A"/>
                </a:solidFill>
              </a:rPr>
              <a:t>: </a:t>
            </a:r>
            <a:r>
              <a:rPr lang="en-GB" sz="3200" dirty="0" smtClean="0">
                <a:solidFill>
                  <a:srgbClr val="002060"/>
                </a:solidFill>
              </a:rPr>
              <a:t>6.2.1 Transit photometry</a:t>
            </a:r>
            <a:endParaRPr lang="en-GB" sz="3200" dirty="0">
              <a:solidFill>
                <a:srgbClr val="002060"/>
              </a:solidFill>
            </a:endParaRPr>
          </a:p>
        </p:txBody>
      </p:sp>
    </p:spTree>
    <p:extLst>
      <p:ext uri="{BB962C8B-B14F-4D97-AF65-F5344CB8AC3E}">
        <p14:creationId xmlns:p14="http://schemas.microsoft.com/office/powerpoint/2010/main" val="327235120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270ED547-0FE7-4012-96D0-DD8B117B63ED}"/>
              </a:ext>
            </a:extLst>
          </p:cNvPr>
          <p:cNvPicPr/>
          <p:nvPr/>
        </p:nvPicPr>
        <p:blipFill>
          <a:blip r:embed="rId2" cstate="print"/>
          <a:srcRect l="42876" t="34449" r="24441" b="13976"/>
          <a:stretch>
            <a:fillRect/>
          </a:stretch>
        </p:blipFill>
        <p:spPr bwMode="auto">
          <a:xfrm>
            <a:off x="4219792" y="1879851"/>
            <a:ext cx="3958883" cy="3512922"/>
          </a:xfrm>
          <a:prstGeom prst="rect">
            <a:avLst/>
          </a:prstGeom>
          <a:noFill/>
          <a:ln w="9525">
            <a:noFill/>
            <a:miter lim="800000"/>
            <a:headEnd/>
            <a:tailEnd/>
          </a:ln>
        </p:spPr>
      </p:pic>
      <p:sp>
        <p:nvSpPr>
          <p:cNvPr id="5" name="Obdélník 4"/>
          <p:cNvSpPr/>
          <p:nvPr/>
        </p:nvSpPr>
        <p:spPr>
          <a:xfrm>
            <a:off x="6065313" y="1690394"/>
            <a:ext cx="922083" cy="1787161"/>
          </a:xfrm>
          <a:prstGeom prst="rect">
            <a:avLst/>
          </a:prstGeom>
          <a:solidFill>
            <a:schemeClr val="bg1"/>
          </a:soli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5" name="Picture 1">
            <a:extLst>
              <a:ext uri="{FF2B5EF4-FFF2-40B4-BE49-F238E27FC236}">
                <a16:creationId xmlns:a16="http://schemas.microsoft.com/office/drawing/2014/main" id="{1C97426A-8D88-431D-8B26-F022CE56CC62}"/>
              </a:ext>
            </a:extLst>
          </p:cNvPr>
          <p:cNvPicPr/>
          <p:nvPr/>
        </p:nvPicPr>
        <p:blipFill>
          <a:blip r:embed="rId5" cstate="print"/>
          <a:srcRect l="6061" r="4970" b="16529"/>
          <a:stretch>
            <a:fillRect/>
          </a:stretch>
        </p:blipFill>
        <p:spPr bwMode="auto">
          <a:xfrm>
            <a:off x="261256" y="1779161"/>
            <a:ext cx="4071148" cy="2800994"/>
          </a:xfrm>
          <a:prstGeom prst="rect">
            <a:avLst/>
          </a:prstGeom>
          <a:ln>
            <a:noFill/>
          </a:ln>
          <a:effectLst>
            <a:softEdge rad="112500"/>
          </a:effectLst>
        </p:spPr>
      </p:pic>
      <p:pic>
        <p:nvPicPr>
          <p:cNvPr id="17" name="Picture 11">
            <a:extLst>
              <a:ext uri="{FF2B5EF4-FFF2-40B4-BE49-F238E27FC236}">
                <a16:creationId xmlns:a16="http://schemas.microsoft.com/office/drawing/2014/main" id="{8EB8BBE7-7656-4BEF-AC14-0531D990C9C7}"/>
              </a:ext>
            </a:extLst>
          </p:cNvPr>
          <p:cNvPicPr/>
          <p:nvPr/>
        </p:nvPicPr>
        <p:blipFill rotWithShape="1">
          <a:blip r:embed="rId6" cstate="print">
            <a:clrChange>
              <a:clrFrom>
                <a:srgbClr val="FFFFFF"/>
              </a:clrFrom>
              <a:clrTo>
                <a:srgbClr val="FFFFFF">
                  <a:alpha val="0"/>
                </a:srgbClr>
              </a:clrTo>
            </a:clrChange>
          </a:blip>
          <a:srcRect l="3241" b="9841"/>
          <a:stretch/>
        </p:blipFill>
        <p:spPr bwMode="auto">
          <a:xfrm>
            <a:off x="6400800" y="1791535"/>
            <a:ext cx="5545778" cy="1803400"/>
          </a:xfrm>
          <a:prstGeom prst="rect">
            <a:avLst/>
          </a:prstGeom>
          <a:noFill/>
          <a:ln w="9525">
            <a:noFill/>
            <a:miter lim="800000"/>
            <a:headEnd/>
            <a:tailEnd/>
          </a:ln>
        </p:spPr>
      </p:pic>
      <p:sp>
        <p:nvSpPr>
          <p:cNvPr id="3" name="Obdélník 2"/>
          <p:cNvSpPr/>
          <p:nvPr/>
        </p:nvSpPr>
        <p:spPr>
          <a:xfrm>
            <a:off x="7228936" y="4412690"/>
            <a:ext cx="655607" cy="418103"/>
          </a:xfrm>
          <a:prstGeom prst="rect">
            <a:avLst/>
          </a:prstGeom>
          <a:solidFill>
            <a:srgbClr val="92D050"/>
          </a:soli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 name="TextovéPole 1"/>
          <p:cNvSpPr txBox="1"/>
          <p:nvPr/>
        </p:nvSpPr>
        <p:spPr>
          <a:xfrm>
            <a:off x="7255266" y="4322103"/>
            <a:ext cx="733532"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400" b="0" i="0" u="none" strike="noStrike" cap="none" spc="0" normalizeH="0" baseline="0" dirty="0" smtClean="0">
                <a:ln>
                  <a:noFill/>
                </a:ln>
                <a:solidFill>
                  <a:srgbClr val="000000"/>
                </a:solidFill>
                <a:effectLst/>
                <a:uFillTx/>
                <a:sym typeface="Calibri"/>
              </a:rPr>
              <a:t>detector</a:t>
            </a:r>
          </a:p>
          <a:p>
            <a:pPr marL="0" marR="0" indent="0" algn="ctr" defTabSz="914400" rtl="0" fontAlgn="auto" latinLnBrk="1" hangingPunct="0">
              <a:lnSpc>
                <a:spcPct val="100000"/>
              </a:lnSpc>
              <a:spcBef>
                <a:spcPts val="0"/>
              </a:spcBef>
              <a:spcAft>
                <a:spcPts val="0"/>
              </a:spcAft>
              <a:buClrTx/>
              <a:buSzTx/>
              <a:buFontTx/>
              <a:buNone/>
              <a:tabLst/>
            </a:pPr>
            <a:r>
              <a:rPr lang="en-GB" sz="1400" dirty="0" smtClean="0">
                <a:solidFill>
                  <a:srgbClr val="000000"/>
                </a:solidFill>
              </a:rPr>
              <a:t>of light</a:t>
            </a:r>
            <a:endParaRPr kumimoji="0" lang="en-GB" sz="1400" b="0" i="0" u="none" strike="noStrike" cap="none" spc="0" normalizeH="0" baseline="0" dirty="0">
              <a:ln>
                <a:noFill/>
              </a:ln>
              <a:solidFill>
                <a:srgbClr val="000000"/>
              </a:solidFill>
              <a:effectLst/>
              <a:uFillTx/>
              <a:sym typeface="Calibri"/>
            </a:endParaRPr>
          </a:p>
        </p:txBody>
      </p:sp>
      <p:sp>
        <p:nvSpPr>
          <p:cNvPr id="4" name="Obdélník 3"/>
          <p:cNvSpPr/>
          <p:nvPr/>
        </p:nvSpPr>
        <p:spPr>
          <a:xfrm>
            <a:off x="5449310" y="5007074"/>
            <a:ext cx="519690" cy="168176"/>
          </a:xfrm>
          <a:prstGeom prst="rect">
            <a:avLst/>
          </a:prstGeom>
          <a:solidFill>
            <a:srgbClr val="FFFFFF"/>
          </a:soli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300" b="0" i="0" u="none" strike="noStrike" cap="none" spc="0" normalizeH="0" baseline="0">
              <a:ln>
                <a:noFill/>
              </a:ln>
              <a:solidFill>
                <a:srgbClr val="000000"/>
              </a:solidFill>
              <a:effectLst/>
              <a:uFillTx/>
              <a:latin typeface="Calibri"/>
              <a:ea typeface="Calibri"/>
              <a:cs typeface="Calibri"/>
              <a:sym typeface="Calibri"/>
            </a:endParaRPr>
          </a:p>
        </p:txBody>
      </p:sp>
      <p:sp>
        <p:nvSpPr>
          <p:cNvPr id="11" name="TextovéPole 10"/>
          <p:cNvSpPr txBox="1"/>
          <p:nvPr/>
        </p:nvSpPr>
        <p:spPr>
          <a:xfrm>
            <a:off x="5528149" y="4938762"/>
            <a:ext cx="417741"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400" b="0" i="0" u="none" strike="noStrike" cap="none" spc="0" normalizeH="0" baseline="0" dirty="0" smtClean="0">
                <a:ln>
                  <a:noFill/>
                </a:ln>
                <a:solidFill>
                  <a:srgbClr val="000000"/>
                </a:solidFill>
                <a:effectLst/>
                <a:uFillTx/>
                <a:sym typeface="Calibri"/>
              </a:rPr>
              <a:t>bulb</a:t>
            </a:r>
            <a:endParaRPr kumimoji="0" lang="en-GB" sz="1400" b="0" i="0" u="none" strike="noStrike" cap="none" spc="0" normalizeH="0" baseline="0" dirty="0">
              <a:ln>
                <a:noFill/>
              </a:ln>
              <a:solidFill>
                <a:srgbClr val="000000"/>
              </a:solidFill>
              <a:effectLst/>
              <a:uFillTx/>
              <a:sym typeface="Calibri"/>
            </a:endParaRPr>
          </a:p>
        </p:txBody>
      </p:sp>
      <p:sp>
        <p:nvSpPr>
          <p:cNvPr id="14" name="TextovéPole 13"/>
          <p:cNvSpPr txBox="1"/>
          <p:nvPr/>
        </p:nvSpPr>
        <p:spPr>
          <a:xfrm>
            <a:off x="6420041" y="4703052"/>
            <a:ext cx="356827"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400" b="0" i="0" u="none" strike="noStrike" cap="none" spc="0" normalizeH="0" baseline="0" dirty="0" smtClean="0">
                <a:ln>
                  <a:noFill/>
                </a:ln>
                <a:solidFill>
                  <a:srgbClr val="FF0000"/>
                </a:solidFill>
                <a:effectLst/>
                <a:uFillTx/>
                <a:sym typeface="Calibri"/>
              </a:rPr>
              <a:t>ball</a:t>
            </a:r>
            <a:endParaRPr kumimoji="0" lang="en-GB" sz="1400" b="0" i="0" u="none" strike="noStrike" cap="none" spc="0" normalizeH="0" baseline="0" dirty="0">
              <a:ln>
                <a:noFill/>
              </a:ln>
              <a:solidFill>
                <a:srgbClr val="FF0000"/>
              </a:solidFill>
              <a:effectLst/>
              <a:uFillTx/>
              <a:sym typeface="Calibri"/>
            </a:endParaRPr>
          </a:p>
        </p:txBody>
      </p:sp>
      <p:sp>
        <p:nvSpPr>
          <p:cNvPr id="18" name="TextovéPole 17"/>
          <p:cNvSpPr txBox="1"/>
          <p:nvPr/>
        </p:nvSpPr>
        <p:spPr>
          <a:xfrm>
            <a:off x="5393465" y="3477555"/>
            <a:ext cx="507509"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400" b="0" i="0" u="none" strike="noStrike" cap="none" spc="0" normalizeH="0" baseline="0" dirty="0" smtClean="0">
                <a:ln>
                  <a:noFill/>
                </a:ln>
                <a:solidFill>
                  <a:schemeClr val="tx1"/>
                </a:solidFill>
                <a:effectLst/>
                <a:uFillTx/>
                <a:sym typeface="Calibri"/>
              </a:rPr>
              <a:t>string</a:t>
            </a:r>
            <a:endParaRPr kumimoji="0" lang="en-GB" sz="1400" b="0" i="0" u="none" strike="noStrike" cap="none" spc="0" normalizeH="0" baseline="0" dirty="0">
              <a:ln>
                <a:noFill/>
              </a:ln>
              <a:solidFill>
                <a:schemeClr val="tx1"/>
              </a:solidFill>
              <a:effectLst/>
              <a:uFillTx/>
              <a:sym typeface="Calibri"/>
            </a:endParaRPr>
          </a:p>
        </p:txBody>
      </p:sp>
      <p:sp>
        <p:nvSpPr>
          <p:cNvPr id="19" name="TextovéPole 18"/>
          <p:cNvSpPr txBox="1"/>
          <p:nvPr/>
        </p:nvSpPr>
        <p:spPr>
          <a:xfrm>
            <a:off x="4756975" y="2022737"/>
            <a:ext cx="858566"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1400" b="0" i="0" u="none" strike="noStrike" cap="none" spc="0" normalizeH="0" baseline="0" dirty="0" smtClean="0">
                <a:ln>
                  <a:noFill/>
                </a:ln>
                <a:solidFill>
                  <a:schemeClr val="tx1"/>
                </a:solidFill>
                <a:effectLst/>
                <a:uFillTx/>
                <a:sym typeface="Calibri"/>
              </a:rPr>
              <a:t>laboratory</a:t>
            </a:r>
          </a:p>
          <a:p>
            <a:pPr marL="0" marR="0" indent="0" algn="l" defTabSz="914400" rtl="0" fontAlgn="auto" latinLnBrk="1" hangingPunct="0">
              <a:lnSpc>
                <a:spcPct val="100000"/>
              </a:lnSpc>
              <a:spcBef>
                <a:spcPts val="0"/>
              </a:spcBef>
              <a:spcAft>
                <a:spcPts val="0"/>
              </a:spcAft>
              <a:buClrTx/>
              <a:buSzTx/>
              <a:buFontTx/>
              <a:buNone/>
              <a:tabLst/>
            </a:pPr>
            <a:r>
              <a:rPr kumimoji="0" lang="en-GB" sz="1400" b="0" i="0" u="none" strike="noStrike" cap="none" spc="0" normalizeH="0" baseline="0" dirty="0" smtClean="0">
                <a:ln>
                  <a:noFill/>
                </a:ln>
                <a:solidFill>
                  <a:schemeClr val="tx1"/>
                </a:solidFill>
                <a:effectLst/>
                <a:uFillTx/>
                <a:sym typeface="Calibri"/>
              </a:rPr>
              <a:t>stand</a:t>
            </a:r>
            <a:endParaRPr kumimoji="0" lang="en-GB" sz="1400" b="0" i="0" u="none" strike="noStrike" cap="none" spc="0" normalizeH="0" baseline="0" dirty="0">
              <a:ln>
                <a:noFill/>
              </a:ln>
              <a:solidFill>
                <a:schemeClr val="tx1"/>
              </a:solidFill>
              <a:effectLst/>
              <a:uFillTx/>
              <a:sym typeface="Calibri"/>
            </a:endParaRPr>
          </a:p>
        </p:txBody>
      </p:sp>
      <p:sp>
        <p:nvSpPr>
          <p:cNvPr id="20" name="TextovéPole 19"/>
          <p:cNvSpPr txBox="1"/>
          <p:nvPr/>
        </p:nvSpPr>
        <p:spPr>
          <a:xfrm rot="16200000">
            <a:off x="5419895" y="2457459"/>
            <a:ext cx="1671289"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GB" sz="1400" dirty="0" smtClean="0">
                <a:solidFill>
                  <a:schemeClr val="tx1"/>
                </a:solidFill>
              </a:rPr>
              <a:t>relative luminous flux</a:t>
            </a:r>
            <a:endParaRPr kumimoji="0" lang="en-GB" sz="1400" b="0" i="0" u="none" strike="noStrike" cap="none" spc="0" normalizeH="0" baseline="0" dirty="0">
              <a:ln>
                <a:noFill/>
              </a:ln>
              <a:solidFill>
                <a:schemeClr val="tx1"/>
              </a:solidFill>
              <a:effectLst/>
              <a:uFillTx/>
              <a:sym typeface="Calibri"/>
            </a:endParaRPr>
          </a:p>
        </p:txBody>
      </p:sp>
      <p:sp>
        <p:nvSpPr>
          <p:cNvPr id="21" name="TextovéPole 20"/>
          <p:cNvSpPr txBox="1"/>
          <p:nvPr/>
        </p:nvSpPr>
        <p:spPr>
          <a:xfrm>
            <a:off x="11327826" y="3514061"/>
            <a:ext cx="427359"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400" b="0" i="0" u="none" strike="noStrike" cap="none" spc="0" normalizeH="0" baseline="0" dirty="0" err="1" smtClean="0">
                <a:ln>
                  <a:noFill/>
                </a:ln>
                <a:solidFill>
                  <a:schemeClr val="tx1"/>
                </a:solidFill>
                <a:effectLst/>
                <a:uFillTx/>
                <a:sym typeface="Calibri"/>
              </a:rPr>
              <a:t>time</a:t>
            </a:r>
            <a:endParaRPr kumimoji="0" lang="cs-CZ" sz="1400" b="0" i="0" u="none" strike="noStrike" cap="none" spc="0" normalizeH="0" baseline="0" dirty="0">
              <a:ln>
                <a:noFill/>
              </a:ln>
              <a:solidFill>
                <a:schemeClr val="tx1"/>
              </a:solidFill>
              <a:effectLst/>
              <a:uFillTx/>
              <a:sym typeface="Calibri"/>
            </a:endParaRPr>
          </a:p>
        </p:txBody>
      </p:sp>
      <p:sp>
        <p:nvSpPr>
          <p:cNvPr id="22" name="TextovéPole 21"/>
          <p:cNvSpPr txBox="1"/>
          <p:nvPr/>
        </p:nvSpPr>
        <p:spPr>
          <a:xfrm>
            <a:off x="1463400" y="2576241"/>
            <a:ext cx="417741"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400" b="0" i="0" u="none" strike="noStrike" cap="none" spc="0" normalizeH="0" baseline="0" dirty="0" smtClean="0">
                <a:ln>
                  <a:noFill/>
                </a:ln>
                <a:solidFill>
                  <a:srgbClr val="000000"/>
                </a:solidFill>
                <a:effectLst/>
                <a:uFillTx/>
                <a:sym typeface="Calibri"/>
              </a:rPr>
              <a:t>bulb</a:t>
            </a:r>
            <a:endParaRPr kumimoji="0" lang="en-GB" sz="1400" b="0" i="0" u="none" strike="noStrike" cap="none" spc="0" normalizeH="0" baseline="0" dirty="0">
              <a:ln>
                <a:noFill/>
              </a:ln>
              <a:solidFill>
                <a:srgbClr val="000000"/>
              </a:solidFill>
              <a:effectLst/>
              <a:uFillTx/>
              <a:sym typeface="Calibri"/>
            </a:endParaRPr>
          </a:p>
        </p:txBody>
      </p:sp>
      <p:sp>
        <p:nvSpPr>
          <p:cNvPr id="23" name="TextovéPole 22"/>
          <p:cNvSpPr txBox="1"/>
          <p:nvPr/>
        </p:nvSpPr>
        <p:spPr>
          <a:xfrm>
            <a:off x="3530826" y="3783142"/>
            <a:ext cx="356827"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400" b="0" i="0" u="none" strike="noStrike" cap="none" spc="0" normalizeH="0" baseline="0" dirty="0" smtClean="0">
                <a:ln>
                  <a:noFill/>
                </a:ln>
                <a:solidFill>
                  <a:srgbClr val="FF0000"/>
                </a:solidFill>
                <a:effectLst/>
                <a:uFillTx/>
                <a:sym typeface="Calibri"/>
              </a:rPr>
              <a:t>ball</a:t>
            </a:r>
            <a:endParaRPr kumimoji="0" lang="en-GB" sz="1400" b="0" i="0" u="none" strike="noStrike" cap="none" spc="0" normalizeH="0" baseline="0" dirty="0">
              <a:ln>
                <a:noFill/>
              </a:ln>
              <a:solidFill>
                <a:srgbClr val="FF0000"/>
              </a:solidFill>
              <a:effectLst/>
              <a:uFillTx/>
              <a:sym typeface="Calibri"/>
            </a:endParaRPr>
          </a:p>
        </p:txBody>
      </p:sp>
      <p:sp>
        <p:nvSpPr>
          <p:cNvPr id="24" name="TextovéPole 23"/>
          <p:cNvSpPr txBox="1"/>
          <p:nvPr/>
        </p:nvSpPr>
        <p:spPr>
          <a:xfrm>
            <a:off x="3630761" y="2385460"/>
            <a:ext cx="507509"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400" b="0" i="0" u="none" strike="noStrike" cap="none" spc="0" normalizeH="0" baseline="0" dirty="0" smtClean="0">
                <a:ln>
                  <a:noFill/>
                </a:ln>
                <a:solidFill>
                  <a:schemeClr val="tx1"/>
                </a:solidFill>
                <a:effectLst/>
                <a:uFillTx/>
                <a:sym typeface="Calibri"/>
              </a:rPr>
              <a:t>string</a:t>
            </a:r>
            <a:endParaRPr kumimoji="0" lang="en-GB" sz="1400" b="0" i="0" u="none" strike="noStrike" cap="none" spc="0" normalizeH="0" baseline="0" dirty="0">
              <a:ln>
                <a:noFill/>
              </a:ln>
              <a:solidFill>
                <a:schemeClr val="tx1"/>
              </a:solidFill>
              <a:effectLst/>
              <a:uFillTx/>
              <a:sym typeface="Calibri"/>
            </a:endParaRPr>
          </a:p>
        </p:txBody>
      </p:sp>
      <p:sp>
        <p:nvSpPr>
          <p:cNvPr id="25" name="TextovéPole 24"/>
          <p:cNvSpPr txBox="1"/>
          <p:nvPr/>
        </p:nvSpPr>
        <p:spPr>
          <a:xfrm>
            <a:off x="4803178" y="2855185"/>
            <a:ext cx="603689"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1400" b="0" i="0" u="none" strike="noStrike" cap="none" spc="0" normalizeH="0" baseline="0" dirty="0" smtClean="0">
                <a:ln>
                  <a:noFill/>
                </a:ln>
                <a:solidFill>
                  <a:schemeClr val="tx1"/>
                </a:solidFill>
                <a:effectLst/>
                <a:uFillTx/>
                <a:sym typeface="Calibri"/>
              </a:rPr>
              <a:t>clamps</a:t>
            </a:r>
            <a:endParaRPr kumimoji="0" lang="en-GB" sz="1400" b="0" i="0" u="none" strike="noStrike" cap="none" spc="0" normalizeH="0" baseline="0" dirty="0">
              <a:ln>
                <a:noFill/>
              </a:ln>
              <a:solidFill>
                <a:schemeClr val="tx1"/>
              </a:solidFill>
              <a:effectLst/>
              <a:uFillTx/>
              <a:sym typeface="Calibri"/>
            </a:endParaRPr>
          </a:p>
        </p:txBody>
      </p:sp>
      <p:sp>
        <p:nvSpPr>
          <p:cNvPr id="26" name="Shape 173"/>
          <p:cNvSpPr/>
          <p:nvPr/>
        </p:nvSpPr>
        <p:spPr>
          <a:xfrm>
            <a:off x="261256" y="920953"/>
            <a:ext cx="11685322"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GB" sz="4400" u="sng" dirty="0" smtClean="0">
                <a:solidFill>
                  <a:srgbClr val="02236A"/>
                </a:solidFill>
              </a:rPr>
              <a:t>Practical activities</a:t>
            </a:r>
            <a:r>
              <a:rPr lang="en-GB" sz="4400" dirty="0" smtClean="0">
                <a:solidFill>
                  <a:srgbClr val="02236A"/>
                </a:solidFill>
              </a:rPr>
              <a:t>: </a:t>
            </a:r>
            <a:r>
              <a:rPr lang="en-GB" sz="3200" dirty="0" smtClean="0">
                <a:solidFill>
                  <a:srgbClr val="002060"/>
                </a:solidFill>
              </a:rPr>
              <a:t>6.2.1 Transit photometry</a:t>
            </a:r>
            <a:endParaRPr lang="en-GB" sz="3200" dirty="0">
              <a:solidFill>
                <a:srgbClr val="002060"/>
              </a:solidFill>
            </a:endParaRPr>
          </a:p>
        </p:txBody>
      </p:sp>
    </p:spTree>
    <p:extLst>
      <p:ext uri="{BB962C8B-B14F-4D97-AF65-F5344CB8AC3E}">
        <p14:creationId xmlns:p14="http://schemas.microsoft.com/office/powerpoint/2010/main" val="236355882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48934854-248E-461B-8764-B1D131EA1BE8}"/>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5D5B77DD-D63F-412B-8DAD-A01FFFFFA716}"/>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495" name="Shape 495"/>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498" name="Shape 498"/>
          <p:cNvSpPr/>
          <p:nvPr/>
        </p:nvSpPr>
        <p:spPr>
          <a:xfrm>
            <a:off x="0" y="1044405"/>
            <a:ext cx="12192000" cy="67710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Conclusions, results check 1</a:t>
            </a:r>
            <a:endParaRPr lang="en-GB" sz="4400" u="sng" dirty="0">
              <a:solidFill>
                <a:srgbClr val="002060"/>
              </a:solidFill>
            </a:endParaRPr>
          </a:p>
        </p:txBody>
      </p:sp>
      <p:sp>
        <p:nvSpPr>
          <p:cNvPr id="499" name="Shape 499"/>
          <p:cNvSpPr/>
          <p:nvPr/>
        </p:nvSpPr>
        <p:spPr>
          <a:xfrm>
            <a:off x="412530" y="1739391"/>
            <a:ext cx="11685322" cy="34470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lang="en-GB" sz="2800" dirty="0" smtClean="0">
                <a:solidFill>
                  <a:srgbClr val="002060"/>
                </a:solidFill>
              </a:rPr>
              <a:t>Feed Forward: Base your plans for the next lessons on the results of the pupils:</a:t>
            </a:r>
          </a:p>
          <a:p>
            <a:pPr marL="342900" indent="-342900">
              <a:buSzPct val="100000"/>
              <a:buFont typeface="Arial" panose="020B0604020202020204" pitchFamily="34" charset="0"/>
              <a:buChar char="•"/>
            </a:pPr>
            <a:r>
              <a:rPr lang="en-GB" sz="2800" b="1" dirty="0" smtClean="0">
                <a:solidFill>
                  <a:srgbClr val="002060"/>
                </a:solidFill>
              </a:rPr>
              <a:t>Difficulty of the lessons:</a:t>
            </a:r>
            <a:r>
              <a:rPr lang="en-GB" sz="2800" dirty="0" smtClean="0">
                <a:solidFill>
                  <a:srgbClr val="002060"/>
                </a:solidFill>
              </a:rPr>
              <a:t> depending on pupils comprehension of the material and level of completion of the activities.</a:t>
            </a:r>
          </a:p>
          <a:p>
            <a:pPr marL="342900" indent="-342900">
              <a:buSzPct val="100000"/>
              <a:buFont typeface="Arial" panose="020B0604020202020204" pitchFamily="34" charset="0"/>
              <a:buChar char="•"/>
            </a:pPr>
            <a:r>
              <a:rPr lang="en-GB" sz="2800" b="1" dirty="0" smtClean="0">
                <a:solidFill>
                  <a:srgbClr val="002060"/>
                </a:solidFill>
              </a:rPr>
              <a:t>Preparation</a:t>
            </a:r>
            <a:r>
              <a:rPr lang="en-GB" sz="2800" dirty="0" smtClean="0">
                <a:solidFill>
                  <a:srgbClr val="002060"/>
                </a:solidFill>
              </a:rPr>
              <a:t>: Clear and well appointed goals of the lesson and activities. When the goal is well understood, the attention towards a task/material is easier and more effective.</a:t>
            </a:r>
          </a:p>
          <a:p>
            <a:pPr marL="342900" indent="-342900">
              <a:buSzPct val="100000"/>
              <a:buFont typeface="Arial" panose="020B0604020202020204" pitchFamily="34" charset="0"/>
              <a:buChar char="•"/>
            </a:pPr>
            <a:r>
              <a:rPr lang="en-GB" sz="2800" b="1" dirty="0" smtClean="0">
                <a:solidFill>
                  <a:srgbClr val="002060"/>
                </a:solidFill>
              </a:rPr>
              <a:t>Approach toward the material</a:t>
            </a:r>
            <a:r>
              <a:rPr lang="en-GB" sz="2800" dirty="0" smtClean="0">
                <a:solidFill>
                  <a:srgbClr val="002060"/>
                </a:solidFill>
              </a:rPr>
              <a:t>: What would be the correct approach that would help the student comprehension and activity completion.</a:t>
            </a:r>
            <a:endParaRPr lang="en-GB" sz="2800" dirty="0">
              <a:solidFill>
                <a:srgbClr val="002060"/>
              </a:solidFill>
            </a:endParaRPr>
          </a:p>
        </p:txBody>
      </p:sp>
    </p:spTree>
    <p:extLst>
      <p:ext uri="{BB962C8B-B14F-4D97-AF65-F5344CB8AC3E}">
        <p14:creationId xmlns:p14="http://schemas.microsoft.com/office/powerpoint/2010/main" val="188298241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850D3BD7-257A-462D-8479-26DD74A2234C}"/>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D1A32783-570E-4B76-A4B2-FB883A2295C5}"/>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503" name="Shape 503"/>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507" name="Shape 507"/>
          <p:cNvSpPr/>
          <p:nvPr/>
        </p:nvSpPr>
        <p:spPr>
          <a:xfrm>
            <a:off x="261256" y="1915859"/>
            <a:ext cx="11685322" cy="258532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457200" lvl="0" indent="-457200">
              <a:buFont typeface="Arial" panose="020B0604020202020204" pitchFamily="34" charset="0"/>
              <a:buChar char="•"/>
            </a:pPr>
            <a:r>
              <a:rPr lang="en-GB" sz="2800" b="1" dirty="0" smtClean="0">
                <a:solidFill>
                  <a:srgbClr val="002060"/>
                </a:solidFill>
              </a:rPr>
              <a:t>Self</a:t>
            </a:r>
            <a:r>
              <a:rPr lang="cs-CZ" sz="2800" b="1" dirty="0">
                <a:solidFill>
                  <a:srgbClr val="002060"/>
                </a:solidFill>
              </a:rPr>
              <a:t>-</a:t>
            </a:r>
            <a:r>
              <a:rPr lang="en-GB" sz="2800" b="1" dirty="0" smtClean="0">
                <a:solidFill>
                  <a:srgbClr val="002060"/>
                </a:solidFill>
              </a:rPr>
              <a:t>evaluation</a:t>
            </a:r>
            <a:r>
              <a:rPr lang="en-GB" sz="2800" dirty="0" smtClean="0">
                <a:solidFill>
                  <a:srgbClr val="002060"/>
                </a:solidFill>
              </a:rPr>
              <a:t>: self</a:t>
            </a:r>
            <a:r>
              <a:rPr lang="cs-CZ" sz="2800" dirty="0" smtClean="0">
                <a:solidFill>
                  <a:srgbClr val="002060"/>
                </a:solidFill>
              </a:rPr>
              <a:t>-</a:t>
            </a:r>
            <a:r>
              <a:rPr lang="en-GB" sz="2800" dirty="0" smtClean="0">
                <a:solidFill>
                  <a:srgbClr val="002060"/>
                </a:solidFill>
              </a:rPr>
              <a:t>discipline, steering and control of the activities.</a:t>
            </a:r>
          </a:p>
          <a:p>
            <a:pPr marL="457200" lvl="0" indent="-457200">
              <a:buFont typeface="Arial" panose="020B0604020202020204" pitchFamily="34" charset="0"/>
              <a:buChar char="•"/>
            </a:pPr>
            <a:r>
              <a:rPr lang="en-GB" sz="2800" b="1" dirty="0" smtClean="0">
                <a:solidFill>
                  <a:srgbClr val="002060"/>
                </a:solidFill>
              </a:rPr>
              <a:t>Individual approach</a:t>
            </a:r>
            <a:r>
              <a:rPr lang="en-GB" sz="2800" dirty="0" smtClean="0">
                <a:solidFill>
                  <a:srgbClr val="002060"/>
                </a:solidFill>
              </a:rPr>
              <a:t>: Individual approach and guidance. </a:t>
            </a:r>
          </a:p>
          <a:p>
            <a:pPr marL="457200" lvl="0" indent="-457200">
              <a:buFont typeface="Arial" panose="020B0604020202020204" pitchFamily="34" charset="0"/>
              <a:buChar char="•"/>
            </a:pPr>
            <a:r>
              <a:rPr lang="en-GB" sz="2800" b="1" dirty="0" smtClean="0">
                <a:solidFill>
                  <a:srgbClr val="002060"/>
                </a:solidFill>
              </a:rPr>
              <a:t>Check</a:t>
            </a:r>
            <a:r>
              <a:rPr lang="en-GB" sz="2800" dirty="0" smtClean="0">
                <a:solidFill>
                  <a:srgbClr val="002060"/>
                </a:solidFill>
              </a:rPr>
              <a:t>: How did I do? Individual evaluation of the </a:t>
            </a:r>
            <a:r>
              <a:rPr lang="cs-CZ" sz="2800" dirty="0" smtClean="0">
                <a:solidFill>
                  <a:srgbClr val="002060"/>
                </a:solidFill>
              </a:rPr>
              <a:t>pupil</a:t>
            </a:r>
            <a:r>
              <a:rPr lang="en-GB" sz="2800" dirty="0" smtClean="0">
                <a:solidFill>
                  <a:srgbClr val="002060"/>
                </a:solidFill>
              </a:rPr>
              <a:t>’s work, pertaining to the specific activity and goal. Must contain information about the advance (or lack of) the </a:t>
            </a:r>
            <a:r>
              <a:rPr lang="cs-CZ" sz="2800" dirty="0" smtClean="0">
                <a:solidFill>
                  <a:srgbClr val="002060"/>
                </a:solidFill>
              </a:rPr>
              <a:t>pupil</a:t>
            </a:r>
            <a:r>
              <a:rPr lang="en-GB" sz="2800" dirty="0" smtClean="0">
                <a:solidFill>
                  <a:srgbClr val="002060"/>
                </a:solidFill>
              </a:rPr>
              <a:t> has made and to guide them to achieve the goals and standards.</a:t>
            </a:r>
          </a:p>
        </p:txBody>
      </p:sp>
      <p:sp>
        <p:nvSpPr>
          <p:cNvPr id="9" name="Shape 498"/>
          <p:cNvSpPr/>
          <p:nvPr/>
        </p:nvSpPr>
        <p:spPr>
          <a:xfrm>
            <a:off x="0" y="1044405"/>
            <a:ext cx="12192000" cy="67710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Conclusions, results check </a:t>
            </a:r>
            <a:r>
              <a:rPr lang="cs-CZ" sz="4400" u="sng" dirty="0" smtClean="0">
                <a:solidFill>
                  <a:srgbClr val="002060"/>
                </a:solidFill>
              </a:rPr>
              <a:t>2</a:t>
            </a:r>
            <a:endParaRPr lang="en-GB" sz="4400" u="sng" dirty="0">
              <a:solidFill>
                <a:srgbClr val="002060"/>
              </a:solidFill>
            </a:endParaRPr>
          </a:p>
        </p:txBody>
      </p:sp>
    </p:spTree>
    <p:extLst>
      <p:ext uri="{BB962C8B-B14F-4D97-AF65-F5344CB8AC3E}">
        <p14:creationId xmlns:p14="http://schemas.microsoft.com/office/powerpoint/2010/main" val="206452798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2.jpg">
            <a:extLst>
              <a:ext uri="{FF2B5EF4-FFF2-40B4-BE49-F238E27FC236}">
                <a16:creationId xmlns:a16="http://schemas.microsoft.com/office/drawing/2014/main" id="{67DC00D4-5EDA-4398-9BDF-084CD55F4D6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33" name="image1.png">
            <a:extLst>
              <a:ext uri="{FF2B5EF4-FFF2-40B4-BE49-F238E27FC236}">
                <a16:creationId xmlns:a16="http://schemas.microsoft.com/office/drawing/2014/main" id="{FD4AB659-7E47-4BC4-AD2D-C505FE1C6841}"/>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63" name="Shape 63"/>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grpSp>
        <p:nvGrpSpPr>
          <p:cNvPr id="70" name="Group 70"/>
          <p:cNvGrpSpPr/>
          <p:nvPr/>
        </p:nvGrpSpPr>
        <p:grpSpPr>
          <a:xfrm>
            <a:off x="1116521" y="3416575"/>
            <a:ext cx="3795125" cy="1779938"/>
            <a:chOff x="-723654" y="0"/>
            <a:chExt cx="3795123" cy="1779936"/>
          </a:xfrm>
        </p:grpSpPr>
        <p:sp>
          <p:nvSpPr>
            <p:cNvPr id="66" name="Shape 66"/>
            <p:cNvSpPr/>
            <p:nvPr/>
          </p:nvSpPr>
          <p:spPr>
            <a:xfrm>
              <a:off x="-1" y="0"/>
              <a:ext cx="2080590" cy="1768686"/>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a:solidFill>
                    <a:srgbClr val="FFFFFF"/>
                  </a:solidFill>
                </a:defRPr>
              </a:pPr>
              <a:endParaRPr/>
            </a:p>
          </p:txBody>
        </p:sp>
        <p:grpSp>
          <p:nvGrpSpPr>
            <p:cNvPr id="69" name="Group 69"/>
            <p:cNvGrpSpPr/>
            <p:nvPr/>
          </p:nvGrpSpPr>
          <p:grpSpPr>
            <a:xfrm>
              <a:off x="-723654" y="683495"/>
              <a:ext cx="3795123" cy="1096441"/>
              <a:chOff x="-809993" y="347372"/>
              <a:chExt cx="3795121" cy="1096440"/>
            </a:xfrm>
          </p:grpSpPr>
          <p:sp>
            <p:nvSpPr>
              <p:cNvPr id="67" name="Shape 67"/>
              <p:cNvSpPr/>
              <p:nvPr/>
            </p:nvSpPr>
            <p:spPr>
              <a:xfrm>
                <a:off x="-809993" y="347372"/>
                <a:ext cx="3707841" cy="1096440"/>
              </a:xfrm>
              <a:prstGeom prst="rect">
                <a:avLst/>
              </a:prstGeom>
              <a:solidFill>
                <a:srgbClr val="A5A5A5"/>
              </a:solidFill>
              <a:ln w="19050" cap="flat">
                <a:solidFill>
                  <a:srgbClr val="FFFFFF"/>
                </a:solidFill>
                <a:prstDash val="solid"/>
                <a:miter lim="800000"/>
              </a:ln>
              <a:effectLst/>
            </p:spPr>
            <p:txBody>
              <a:bodyPr wrap="square" lIns="0" tIns="0" rIns="0" bIns="0" numCol="1" anchor="ctr">
                <a:noAutofit/>
              </a:bodyPr>
              <a:lstStyle/>
              <a:p>
                <a:pPr lvl="0"/>
                <a:endParaRPr/>
              </a:p>
            </p:txBody>
          </p:sp>
          <p:sp>
            <p:nvSpPr>
              <p:cNvPr id="68" name="Shape 68"/>
              <p:cNvSpPr/>
              <p:nvPr/>
            </p:nvSpPr>
            <p:spPr>
              <a:xfrm>
                <a:off x="-600507" y="547911"/>
                <a:ext cx="3585635" cy="5847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lang="en-US" sz="1900" b="1" dirty="0">
                    <a:solidFill>
                      <a:srgbClr val="0D0D0D"/>
                    </a:solidFill>
                  </a:rPr>
                  <a:t>4. STARS Concept for Astronomy Education Program</a:t>
                </a:r>
              </a:p>
            </p:txBody>
          </p:sp>
        </p:grpSp>
      </p:grpSp>
      <p:grpSp>
        <p:nvGrpSpPr>
          <p:cNvPr id="73" name="Group 73"/>
          <p:cNvGrpSpPr/>
          <p:nvPr/>
        </p:nvGrpSpPr>
        <p:grpSpPr>
          <a:xfrm>
            <a:off x="5338533" y="4051202"/>
            <a:ext cx="4144137" cy="965203"/>
            <a:chOff x="0" y="0"/>
            <a:chExt cx="3830799" cy="965201"/>
          </a:xfrm>
        </p:grpSpPr>
        <p:sp>
          <p:nvSpPr>
            <p:cNvPr id="71" name="Shape 71"/>
            <p:cNvSpPr/>
            <p:nvPr/>
          </p:nvSpPr>
          <p:spPr>
            <a:xfrm>
              <a:off x="0" y="0"/>
              <a:ext cx="1954213" cy="965201"/>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lgn="ctr">
                <a:defRPr sz="1600" b="1"/>
              </a:pPr>
              <a:endParaRPr/>
            </a:p>
          </p:txBody>
        </p:sp>
        <p:sp>
          <p:nvSpPr>
            <p:cNvPr id="72" name="Shape 72"/>
            <p:cNvSpPr/>
            <p:nvPr/>
          </p:nvSpPr>
          <p:spPr>
            <a:xfrm>
              <a:off x="47117" y="303594"/>
              <a:ext cx="3783682" cy="640514"/>
            </a:xfrm>
            <a:prstGeom prst="rect">
              <a:avLst/>
            </a:prstGeom>
            <a:solidFill>
              <a:srgbClr val="ED7D31"/>
            </a:solidFill>
            <a:ln w="12700" cap="flat">
              <a:solidFill>
                <a:srgbClr val="AD5B24"/>
              </a:solidFill>
              <a:prstDash val="solid"/>
              <a:miter lim="800000"/>
            </a:ln>
            <a:effectLst/>
            <a:extLst>
              <a:ext uri="{C572A759-6A51-4108-AA02-DFA0A04FC94B}">
                <ma14:wrappingTextBoxFlag xmlns:ma14="http://schemas.microsoft.com/office/mac/drawingml/2011/main" xmlns="" val="1"/>
              </a:ext>
            </a:extLst>
          </p:spPr>
          <p:txBody>
            <a:bodyPr wrap="square" lIns="180000" tIns="180000" rIns="180000" bIns="180000" numCol="1" anchor="ctr">
              <a:spAutoFit/>
            </a:bodyPr>
            <a:lstStyle>
              <a:lvl1pPr>
                <a:defRPr b="1"/>
              </a:lvl1pPr>
            </a:lstStyle>
            <a:p>
              <a:pPr lvl="0" algn="ctr">
                <a:defRPr b="0"/>
              </a:pPr>
              <a:r>
                <a:rPr lang="en-GB" b="1" dirty="0" smtClean="0"/>
                <a:t>International Online Conference 2020</a:t>
              </a:r>
              <a:endParaRPr lang="en-GB" b="1" dirty="0"/>
            </a:p>
          </p:txBody>
        </p:sp>
      </p:grpSp>
      <p:grpSp>
        <p:nvGrpSpPr>
          <p:cNvPr id="78" name="Group 78"/>
          <p:cNvGrpSpPr/>
          <p:nvPr/>
        </p:nvGrpSpPr>
        <p:grpSpPr>
          <a:xfrm>
            <a:off x="652964" y="1810399"/>
            <a:ext cx="3602726" cy="1880032"/>
            <a:chOff x="-1" y="-1"/>
            <a:chExt cx="3602724" cy="1942344"/>
          </a:xfrm>
        </p:grpSpPr>
        <p:sp>
          <p:nvSpPr>
            <p:cNvPr id="74" name="Shape 74"/>
            <p:cNvSpPr/>
            <p:nvPr/>
          </p:nvSpPr>
          <p:spPr>
            <a:xfrm>
              <a:off x="-1" y="-1"/>
              <a:ext cx="3356336" cy="1463891"/>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a:pPr>
              <a:endParaRPr lang="en-GB" dirty="0"/>
            </a:p>
          </p:txBody>
        </p:sp>
        <p:grpSp>
          <p:nvGrpSpPr>
            <p:cNvPr id="77" name="Group 77"/>
            <p:cNvGrpSpPr/>
            <p:nvPr/>
          </p:nvGrpSpPr>
          <p:grpSpPr>
            <a:xfrm>
              <a:off x="71458" y="65366"/>
              <a:ext cx="3531265" cy="1876977"/>
              <a:chOff x="-1" y="0"/>
              <a:chExt cx="3531263" cy="1876975"/>
            </a:xfrm>
          </p:grpSpPr>
          <p:sp>
            <p:nvSpPr>
              <p:cNvPr id="75" name="Shape 75"/>
              <p:cNvSpPr/>
              <p:nvPr/>
            </p:nvSpPr>
            <p:spPr>
              <a:xfrm>
                <a:off x="-1" y="0"/>
                <a:ext cx="3531263" cy="1876975"/>
              </a:xfrm>
              <a:prstGeom prst="rect">
                <a:avLst/>
              </a:prstGeom>
              <a:gradFill flip="none" rotWithShape="1">
                <a:gsLst>
                  <a:gs pos="0">
                    <a:srgbClr val="5F82CB"/>
                  </a:gs>
                  <a:gs pos="50000">
                    <a:srgbClr val="3E70CA"/>
                  </a:gs>
                  <a:gs pos="100000">
                    <a:srgbClr val="2F61BA"/>
                  </a:gs>
                </a:gsLst>
                <a:lin ang="5400000" scaled="0"/>
              </a:gradFill>
              <a:ln w="6350" cap="flat">
                <a:solidFill>
                  <a:srgbClr val="4472C4"/>
                </a:solidFill>
                <a:prstDash val="solid"/>
                <a:miter lim="800000"/>
              </a:ln>
              <a:effectLst/>
            </p:spPr>
            <p:txBody>
              <a:bodyPr wrap="square" lIns="0" tIns="0" rIns="0" bIns="0" numCol="1" anchor="ctr">
                <a:noAutofit/>
              </a:bodyPr>
              <a:lstStyle/>
              <a:p>
                <a:pPr lvl="0"/>
                <a:endParaRPr lang="en-GB" dirty="0"/>
              </a:p>
            </p:txBody>
          </p:sp>
          <p:sp>
            <p:nvSpPr>
              <p:cNvPr id="76" name="Shape 76"/>
              <p:cNvSpPr/>
              <p:nvPr/>
            </p:nvSpPr>
            <p:spPr>
              <a:xfrm>
                <a:off x="177088" y="334331"/>
                <a:ext cx="3177984" cy="12083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lang="en-GB" sz="1900" b="1" dirty="0" smtClean="0">
                    <a:solidFill>
                      <a:srgbClr val="FFFFFF"/>
                    </a:solidFill>
                  </a:rPr>
                  <a:t>1.</a:t>
                </a:r>
                <a:r>
                  <a:rPr lang="en-GB" sz="1900" dirty="0" smtClean="0">
                    <a:solidFill>
                      <a:srgbClr val="FFFFFF"/>
                    </a:solidFill>
                  </a:rPr>
                  <a:t> </a:t>
                </a:r>
                <a:r>
                  <a:rPr lang="en-GB" sz="1900" b="1" dirty="0" smtClean="0">
                    <a:solidFill>
                      <a:srgbClr val="FFFFFF"/>
                    </a:solidFill>
                  </a:rPr>
                  <a:t>STARS Methodological Handbook for Teachers</a:t>
                </a:r>
                <a:endParaRPr lang="en-GB" sz="1900" dirty="0" smtClean="0">
                  <a:solidFill>
                    <a:srgbClr val="FFFFFF"/>
                  </a:solidFill>
                </a:endParaRPr>
              </a:p>
              <a:p>
                <a:pPr lvl="0"/>
                <a:r>
                  <a:rPr lang="en-GB" sz="1900" dirty="0" smtClean="0">
                    <a:solidFill>
                      <a:srgbClr val="FFFFFF"/>
                    </a:solidFill>
                  </a:rPr>
                  <a:t>ready-to-use resource for teachers</a:t>
                </a:r>
                <a:endParaRPr lang="en-GB" sz="1900" dirty="0">
                  <a:solidFill>
                    <a:srgbClr val="FFFFFF"/>
                  </a:solidFill>
                </a:endParaRPr>
              </a:p>
            </p:txBody>
          </p:sp>
        </p:grpSp>
      </p:grpSp>
      <p:grpSp>
        <p:nvGrpSpPr>
          <p:cNvPr id="83" name="Group 83"/>
          <p:cNvGrpSpPr/>
          <p:nvPr/>
        </p:nvGrpSpPr>
        <p:grpSpPr>
          <a:xfrm>
            <a:off x="8186445" y="2447476"/>
            <a:ext cx="3640417" cy="1768689"/>
            <a:chOff x="-1" y="-2"/>
            <a:chExt cx="3640416" cy="1768687"/>
          </a:xfrm>
        </p:grpSpPr>
        <p:sp>
          <p:nvSpPr>
            <p:cNvPr id="79" name="Shape 79"/>
            <p:cNvSpPr/>
            <p:nvPr/>
          </p:nvSpPr>
          <p:spPr>
            <a:xfrm>
              <a:off x="-1" y="165338"/>
              <a:ext cx="3640416" cy="1438008"/>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a:solidFill>
                    <a:srgbClr val="FFFFFF"/>
                  </a:solidFill>
                </a:defRPr>
              </a:pPr>
              <a:endParaRPr lang="en-GB" dirty="0"/>
            </a:p>
          </p:txBody>
        </p:sp>
        <p:grpSp>
          <p:nvGrpSpPr>
            <p:cNvPr id="82" name="Group 82"/>
            <p:cNvGrpSpPr/>
            <p:nvPr/>
          </p:nvGrpSpPr>
          <p:grpSpPr>
            <a:xfrm>
              <a:off x="70197" y="-2"/>
              <a:ext cx="3500021" cy="1768687"/>
              <a:chOff x="0" y="0"/>
              <a:chExt cx="3500019" cy="1768685"/>
            </a:xfrm>
          </p:grpSpPr>
          <p:sp>
            <p:nvSpPr>
              <p:cNvPr id="80" name="Shape 80"/>
              <p:cNvSpPr/>
              <p:nvPr/>
            </p:nvSpPr>
            <p:spPr>
              <a:xfrm>
                <a:off x="0" y="0"/>
                <a:ext cx="3500019" cy="1768685"/>
              </a:xfrm>
              <a:prstGeom prst="rect">
                <a:avLst/>
              </a:prstGeom>
              <a:gradFill flip="none" rotWithShape="1">
                <a:gsLst>
                  <a:gs pos="0">
                    <a:srgbClr val="FFDB9B"/>
                  </a:gs>
                  <a:gs pos="50000">
                    <a:srgbClr val="FFD58D"/>
                  </a:gs>
                  <a:gs pos="100000">
                    <a:srgbClr val="FFD078"/>
                  </a:gs>
                </a:gsLst>
                <a:lin ang="5400000" scaled="0"/>
              </a:gradFill>
              <a:ln w="6350" cap="flat">
                <a:solidFill>
                  <a:srgbClr val="FFC000"/>
                </a:solidFill>
                <a:prstDash val="solid"/>
                <a:miter lim="800000"/>
              </a:ln>
              <a:effectLst/>
            </p:spPr>
            <p:txBody>
              <a:bodyPr wrap="square" lIns="0" tIns="0" rIns="0" bIns="0" numCol="1" anchor="ctr">
                <a:noAutofit/>
              </a:bodyPr>
              <a:lstStyle/>
              <a:p>
                <a:pPr lvl="0"/>
                <a:endParaRPr lang="en-GB" dirty="0"/>
              </a:p>
            </p:txBody>
          </p:sp>
          <p:sp>
            <p:nvSpPr>
              <p:cNvPr id="81" name="Shape 81"/>
              <p:cNvSpPr/>
              <p:nvPr/>
            </p:nvSpPr>
            <p:spPr>
              <a:xfrm>
                <a:off x="99362" y="299568"/>
                <a:ext cx="3253399" cy="11695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lang="en-GB" sz="1900" b="1" dirty="0" smtClean="0"/>
                  <a:t>3. STARS Online Platform  </a:t>
                </a:r>
                <a:br>
                  <a:rPr lang="en-GB" sz="1900" b="1" dirty="0" smtClean="0"/>
                </a:br>
                <a:r>
                  <a:rPr lang="en-GB" sz="1900" dirty="0" smtClean="0"/>
                  <a:t>with examples of good practice and opportunities for discussions and exchange</a:t>
                </a:r>
                <a:endParaRPr lang="en-GB" sz="1900" dirty="0"/>
              </a:p>
            </p:txBody>
          </p:sp>
        </p:grpSp>
      </p:grpSp>
      <p:grpSp>
        <p:nvGrpSpPr>
          <p:cNvPr id="88" name="Group 88"/>
          <p:cNvGrpSpPr/>
          <p:nvPr/>
        </p:nvGrpSpPr>
        <p:grpSpPr>
          <a:xfrm>
            <a:off x="4478553" y="2064685"/>
            <a:ext cx="3289671" cy="1856276"/>
            <a:chOff x="-2" y="0"/>
            <a:chExt cx="3289670" cy="1856275"/>
          </a:xfrm>
        </p:grpSpPr>
        <p:sp>
          <p:nvSpPr>
            <p:cNvPr id="84" name="Shape 84"/>
            <p:cNvSpPr/>
            <p:nvPr/>
          </p:nvSpPr>
          <p:spPr>
            <a:xfrm>
              <a:off x="41451" y="0"/>
              <a:ext cx="2576601" cy="1329692"/>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a:pPr>
              <a:endParaRPr lang="en-GB" dirty="0"/>
            </a:p>
          </p:txBody>
        </p:sp>
        <p:grpSp>
          <p:nvGrpSpPr>
            <p:cNvPr id="87" name="Group 87"/>
            <p:cNvGrpSpPr/>
            <p:nvPr/>
          </p:nvGrpSpPr>
          <p:grpSpPr>
            <a:xfrm>
              <a:off x="-2" y="73640"/>
              <a:ext cx="3289670" cy="1782635"/>
              <a:chOff x="-1" y="-1"/>
              <a:chExt cx="3289669" cy="1782634"/>
            </a:xfrm>
          </p:grpSpPr>
          <p:sp>
            <p:nvSpPr>
              <p:cNvPr id="85" name="Shape 85"/>
              <p:cNvSpPr/>
              <p:nvPr/>
            </p:nvSpPr>
            <p:spPr>
              <a:xfrm>
                <a:off x="-1" y="-1"/>
                <a:ext cx="3289669" cy="1782634"/>
              </a:xfrm>
              <a:prstGeom prst="rect">
                <a:avLst/>
              </a:prstGeom>
              <a:gradFill flip="none" rotWithShape="1">
                <a:gsLst>
                  <a:gs pos="0">
                    <a:srgbClr val="80B860"/>
                  </a:gs>
                  <a:gs pos="50000">
                    <a:srgbClr val="6FB242"/>
                  </a:gs>
                  <a:gs pos="100000">
                    <a:srgbClr val="61A236"/>
                  </a:gs>
                </a:gsLst>
                <a:lin ang="5400000" scaled="0"/>
              </a:gradFill>
              <a:ln w="6350" cap="flat">
                <a:solidFill>
                  <a:srgbClr val="5B9BD5"/>
                </a:solidFill>
                <a:prstDash val="solid"/>
                <a:miter lim="800000"/>
              </a:ln>
              <a:effectLst>
                <a:outerShdw blurRad="63500" dist="19050" dir="5400000" rotWithShape="0">
                  <a:srgbClr val="000000">
                    <a:alpha val="63000"/>
                  </a:srgbClr>
                </a:outerShdw>
              </a:effectLst>
            </p:spPr>
            <p:txBody>
              <a:bodyPr wrap="square" lIns="0" tIns="0" rIns="0" bIns="0" numCol="1" anchor="ctr">
                <a:noAutofit/>
              </a:bodyPr>
              <a:lstStyle/>
              <a:p>
                <a:pPr lvl="0"/>
                <a:endParaRPr lang="en-GB" dirty="0"/>
              </a:p>
            </p:txBody>
          </p:sp>
          <p:sp>
            <p:nvSpPr>
              <p:cNvPr id="86" name="Shape 86"/>
              <p:cNvSpPr/>
              <p:nvPr/>
            </p:nvSpPr>
            <p:spPr>
              <a:xfrm>
                <a:off x="89364" y="306542"/>
                <a:ext cx="3106095" cy="11695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lang="en-GB" sz="1900" b="1" dirty="0" smtClean="0">
                    <a:solidFill>
                      <a:srgbClr val="040404"/>
                    </a:solidFill>
                  </a:rPr>
                  <a:t>2.</a:t>
                </a:r>
                <a:r>
                  <a:rPr lang="en-GB" sz="1900" dirty="0" smtClean="0">
                    <a:solidFill>
                      <a:srgbClr val="040404"/>
                    </a:solidFill>
                  </a:rPr>
                  <a:t> </a:t>
                </a:r>
                <a:r>
                  <a:rPr lang="en-GB" sz="1900" b="1" dirty="0" smtClean="0"/>
                  <a:t>STARS Training Program </a:t>
                </a:r>
                <a:r>
                  <a:rPr lang="cs-CZ" sz="1900" b="1" dirty="0" smtClean="0"/>
                  <a:t/>
                </a:r>
                <a:br>
                  <a:rPr lang="cs-CZ" sz="1900" b="1" dirty="0" smtClean="0"/>
                </a:br>
                <a:r>
                  <a:rPr lang="en-GB" sz="1900" b="1" dirty="0" smtClean="0"/>
                  <a:t>for Teachers</a:t>
                </a:r>
                <a:endParaRPr lang="en-GB" sz="1900" dirty="0" smtClean="0">
                  <a:solidFill>
                    <a:srgbClr val="FFFFFF"/>
                  </a:solidFill>
                </a:endParaRPr>
              </a:p>
              <a:p>
                <a:pPr lvl="0"/>
                <a:r>
                  <a:rPr lang="en-GB" sz="1900" dirty="0" smtClean="0"/>
                  <a:t>innovative and comprehensive approach</a:t>
                </a:r>
                <a:endParaRPr lang="en-GB" sz="1900" dirty="0"/>
              </a:p>
            </p:txBody>
          </p:sp>
        </p:grpSp>
      </p:grpSp>
      <p:sp>
        <p:nvSpPr>
          <p:cNvPr id="89" name="Shape 89"/>
          <p:cNvSpPr/>
          <p:nvPr/>
        </p:nvSpPr>
        <p:spPr>
          <a:xfrm>
            <a:off x="0" y="958288"/>
            <a:ext cx="12192001"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4400" u="sng">
                <a:solidFill>
                  <a:srgbClr val="002060"/>
                </a:solidFill>
              </a:defRPr>
            </a:lvl1pPr>
          </a:lstStyle>
          <a:p>
            <a:pPr lvl="0" algn="ctr">
              <a:defRPr sz="1800" u="none">
                <a:solidFill>
                  <a:srgbClr val="000000"/>
                </a:solidFill>
              </a:defRPr>
            </a:pPr>
            <a:r>
              <a:rPr lang="en-GB" sz="4400" u="sng" dirty="0" smtClean="0">
                <a:solidFill>
                  <a:srgbClr val="002060"/>
                </a:solidFill>
              </a:rPr>
              <a:t>Project STARS introduction</a:t>
            </a:r>
            <a:endParaRPr lang="en-GB" sz="4400" u="sng" dirty="0">
              <a:solidFill>
                <a:srgbClr val="002060"/>
              </a:solidFill>
            </a:endParaRPr>
          </a:p>
        </p:txBody>
      </p:sp>
      <p:sp>
        <p:nvSpPr>
          <p:cNvPr id="90" name="Shape 90"/>
          <p:cNvSpPr/>
          <p:nvPr/>
        </p:nvSpPr>
        <p:spPr>
          <a:xfrm>
            <a:off x="8828907" y="4977484"/>
            <a:ext cx="3356333" cy="5613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200">
                <a:hlinkClick r:id="rId4"/>
              </a:defRPr>
            </a:lvl1pPr>
          </a:lstStyle>
          <a:p>
            <a:pPr lvl="0">
              <a:defRPr sz="1800"/>
            </a:pPr>
            <a:r>
              <a:rPr sz="3200" dirty="0">
                <a:hlinkClick r:id="rId4"/>
              </a:rPr>
              <a:t>project-stars.com</a:t>
            </a:r>
          </a:p>
        </p:txBody>
      </p:sp>
    </p:spTree>
    <p:extLst>
      <p:ext uri="{BB962C8B-B14F-4D97-AF65-F5344CB8AC3E}">
        <p14:creationId xmlns:p14="http://schemas.microsoft.com/office/powerpoint/2010/main" val="13280452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36223A4D-3023-401C-B87B-D47558DCCF2C}"/>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4EDCB3E2-1EBA-4425-9C15-3D3A560D8617}"/>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92" name="Shape 92"/>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95" name="Shape 95"/>
          <p:cNvSpPr>
            <a:spLocks noGrp="1"/>
          </p:cNvSpPr>
          <p:nvPr>
            <p:ph type="title"/>
          </p:nvPr>
        </p:nvSpPr>
        <p:spPr>
          <a:xfrm>
            <a:off x="-6761" y="981862"/>
            <a:ext cx="12198760" cy="688766"/>
          </a:xfrm>
          <a:prstGeom prst="rect">
            <a:avLst/>
          </a:prstGeom>
        </p:spPr>
        <p:txBody>
          <a:bodyPr>
            <a:normAutofit fontScale="90000"/>
          </a:bodyPr>
          <a:lstStyle>
            <a:lvl1pPr defTabSz="859536">
              <a:defRPr sz="5600">
                <a:solidFill>
                  <a:srgbClr val="142A9D"/>
                </a:solidFill>
                <a:latin typeface="Calibri"/>
                <a:ea typeface="Calibri"/>
                <a:cs typeface="Calibri"/>
                <a:sym typeface="Calibri"/>
              </a:defRPr>
            </a:lvl1pPr>
          </a:lstStyle>
          <a:p>
            <a:pPr lvl="0" defTabSz="713230">
              <a:defRPr sz="1800" u="none">
                <a:solidFill>
                  <a:srgbClr val="000000"/>
                </a:solidFill>
              </a:defRPr>
            </a:pPr>
            <a:r>
              <a:rPr lang="en-GB" sz="4400" u="sng" dirty="0" smtClean="0">
                <a:solidFill>
                  <a:srgbClr val="002060"/>
                </a:solidFill>
                <a:sym typeface="Calibri Light"/>
              </a:rPr>
              <a:t>Project STARS modules</a:t>
            </a:r>
            <a:endParaRPr lang="en-GB" sz="4400" u="sng" dirty="0">
              <a:solidFill>
                <a:srgbClr val="002060"/>
              </a:solidFill>
              <a:sym typeface="Calibri Light"/>
            </a:endParaRPr>
          </a:p>
        </p:txBody>
      </p:sp>
      <p:sp>
        <p:nvSpPr>
          <p:cNvPr id="96" name="Shape 96"/>
          <p:cNvSpPr>
            <a:spLocks noGrp="1"/>
          </p:cNvSpPr>
          <p:nvPr>
            <p:ph type="body" idx="1"/>
          </p:nvPr>
        </p:nvSpPr>
        <p:spPr>
          <a:xfrm>
            <a:off x="781665" y="2016189"/>
            <a:ext cx="10826932" cy="3331840"/>
          </a:xfrm>
          <a:prstGeom prst="rect">
            <a:avLst/>
          </a:prstGeom>
        </p:spPr>
        <p:txBody>
          <a:bodyPr>
            <a:normAutofit/>
          </a:bodyPr>
          <a:lstStyle/>
          <a:p>
            <a:pPr algn="just" defTabSz="868680">
              <a:spcBef>
                <a:spcPts val="900"/>
              </a:spcBef>
              <a:defRPr sz="1800"/>
            </a:pPr>
            <a:r>
              <a:rPr lang="en-GB" sz="2600" dirty="0" smtClean="0">
                <a:solidFill>
                  <a:srgbClr val="002060"/>
                </a:solidFill>
              </a:rPr>
              <a:t>#1 	Constellations.			#6 	Galactic Neighbourhood.</a:t>
            </a:r>
          </a:p>
          <a:p>
            <a:pPr algn="just" defTabSz="868680">
              <a:spcBef>
                <a:spcPts val="900"/>
              </a:spcBef>
              <a:defRPr sz="1800"/>
            </a:pPr>
            <a:r>
              <a:rPr lang="en-GB" sz="2600" dirty="0" smtClean="0">
                <a:solidFill>
                  <a:srgbClr val="002060"/>
                </a:solidFill>
              </a:rPr>
              <a:t>#2 	Motion of Celestial Bodies.	#7 	Sun and Stars.</a:t>
            </a:r>
          </a:p>
          <a:p>
            <a:pPr lvl="0" algn="just" defTabSz="868680">
              <a:spcBef>
                <a:spcPts val="900"/>
              </a:spcBef>
              <a:defRPr sz="1800"/>
            </a:pPr>
            <a:r>
              <a:rPr lang="en-GB" sz="2600" dirty="0" smtClean="0">
                <a:solidFill>
                  <a:srgbClr val="002060"/>
                </a:solidFill>
              </a:rPr>
              <a:t>#3 	Newton's law of Gravitation.	#8 	Our Galaxy and other galaxies.</a:t>
            </a:r>
          </a:p>
          <a:p>
            <a:pPr lvl="0" algn="just" defTabSz="868680">
              <a:spcBef>
                <a:spcPts val="900"/>
              </a:spcBef>
              <a:defRPr sz="1800"/>
            </a:pPr>
            <a:r>
              <a:rPr lang="en-GB" sz="2600" dirty="0" smtClean="0">
                <a:solidFill>
                  <a:srgbClr val="002060"/>
                </a:solidFill>
              </a:rPr>
              <a:t>#4 	Discovery of the Universe. 	#9 	The Universe.</a:t>
            </a:r>
          </a:p>
          <a:p>
            <a:pPr algn="just" defTabSz="868680">
              <a:spcBef>
                <a:spcPts val="900"/>
              </a:spcBef>
              <a:defRPr sz="1800"/>
            </a:pPr>
            <a:r>
              <a:rPr lang="en-GB" sz="2600" dirty="0" smtClean="0">
                <a:solidFill>
                  <a:srgbClr val="002060"/>
                </a:solidFill>
              </a:rPr>
              <a:t>#5 	Solar System.			#10	Observatories.</a:t>
            </a:r>
            <a:endParaRPr lang="en-GB" sz="2600" dirty="0">
              <a:solidFill>
                <a:srgbClr val="002060"/>
              </a:solidFill>
            </a:endParaRPr>
          </a:p>
        </p:txBody>
      </p:sp>
    </p:spTree>
    <p:extLst>
      <p:ext uri="{BB962C8B-B14F-4D97-AF65-F5344CB8AC3E}">
        <p14:creationId xmlns:p14="http://schemas.microsoft.com/office/powerpoint/2010/main" val="52510126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1F4DABE8-AE72-4301-BEC5-EAEBFCB9396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709AA62F-BCAB-4629-B7C4-096F41662BB1}"/>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98" name="Shape 98"/>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01" name="Shape 101"/>
          <p:cNvSpPr>
            <a:spLocks noGrp="1"/>
          </p:cNvSpPr>
          <p:nvPr>
            <p:ph type="title"/>
          </p:nvPr>
        </p:nvSpPr>
        <p:spPr>
          <a:xfrm>
            <a:off x="7917" y="1072925"/>
            <a:ext cx="12192000" cy="657240"/>
          </a:xfrm>
          <a:prstGeom prst="rect">
            <a:avLst/>
          </a:prstGeom>
        </p:spPr>
        <p:txBody>
          <a:bodyPr lIns="0" tIns="0" rIns="0" bIns="0">
            <a:normAutofit/>
          </a:bodyPr>
          <a:lstStyle>
            <a:lvl1pPr defTabSz="713230">
              <a:defRPr sz="4600">
                <a:solidFill>
                  <a:srgbClr val="142A9D"/>
                </a:solidFill>
              </a:defRPr>
            </a:lvl1pPr>
          </a:lstStyle>
          <a:p>
            <a:pPr>
              <a:defRPr sz="1800" u="none">
                <a:solidFill>
                  <a:srgbClr val="000000"/>
                </a:solidFill>
              </a:defRPr>
            </a:pPr>
            <a:r>
              <a:rPr lang="en-GB" sz="4400" u="sng" dirty="0" smtClean="0">
                <a:solidFill>
                  <a:srgbClr val="002060"/>
                </a:solidFill>
                <a:latin typeface="Calibri"/>
                <a:cs typeface="Calibri"/>
                <a:sym typeface="Calibri"/>
              </a:rPr>
              <a:t>Structure of the modules</a:t>
            </a:r>
            <a:endParaRPr lang="en-GB" sz="4400" u="sng" dirty="0">
              <a:solidFill>
                <a:srgbClr val="002060"/>
              </a:solidFill>
              <a:latin typeface="Calibri"/>
              <a:cs typeface="Calibri"/>
              <a:sym typeface="Calibri"/>
            </a:endParaRPr>
          </a:p>
        </p:txBody>
      </p:sp>
      <p:sp>
        <p:nvSpPr>
          <p:cNvPr id="102" name="Shape 102"/>
          <p:cNvSpPr>
            <a:spLocks noGrp="1"/>
          </p:cNvSpPr>
          <p:nvPr>
            <p:ph type="body" idx="1"/>
          </p:nvPr>
        </p:nvSpPr>
        <p:spPr>
          <a:xfrm>
            <a:off x="92783" y="2036010"/>
            <a:ext cx="11608597" cy="3230635"/>
          </a:xfrm>
          <a:prstGeom prst="rect">
            <a:avLst/>
          </a:prstGeom>
        </p:spPr>
        <p:txBody>
          <a:bodyPr lIns="0" tIns="0" rIns="0" bIns="0">
            <a:noAutofit/>
          </a:bodyPr>
          <a:lstStyle/>
          <a:p>
            <a:pPr lvl="0" algn="just">
              <a:defRPr sz="1800"/>
            </a:pPr>
            <a:r>
              <a:rPr lang="en-GB" sz="2000" dirty="0" smtClean="0"/>
              <a:t>	</a:t>
            </a:r>
            <a:r>
              <a:rPr lang="en-GB" sz="2600" dirty="0" smtClean="0">
                <a:solidFill>
                  <a:srgbClr val="002060"/>
                </a:solidFill>
              </a:rPr>
              <a:t>There are several topics in each module.</a:t>
            </a:r>
          </a:p>
          <a:p>
            <a:pPr lvl="0" algn="just">
              <a:defRPr sz="1800"/>
            </a:pPr>
            <a:r>
              <a:rPr lang="en-GB" sz="2600" dirty="0" smtClean="0">
                <a:solidFill>
                  <a:srgbClr val="002060"/>
                </a:solidFill>
              </a:rPr>
              <a:t>	Each topic contains:</a:t>
            </a:r>
          </a:p>
          <a:p>
            <a:pPr marL="1435100" lvl="0" indent="-304800" algn="just">
              <a:buClr>
                <a:srgbClr val="131D84"/>
              </a:buClr>
              <a:buSzPct val="100000"/>
              <a:buFont typeface="Arial"/>
              <a:buChar char="•"/>
              <a:defRPr sz="1800"/>
            </a:pPr>
            <a:r>
              <a:rPr lang="en-GB" sz="2000" dirty="0" smtClean="0">
                <a:solidFill>
                  <a:srgbClr val="002060"/>
                </a:solidFill>
              </a:rPr>
              <a:t>A brief introduction and key words;</a:t>
            </a:r>
          </a:p>
          <a:p>
            <a:pPr marL="1435100" lvl="0" indent="-304800" algn="l">
              <a:buClr>
                <a:srgbClr val="131D84"/>
              </a:buClr>
              <a:buSzPct val="100000"/>
              <a:buFont typeface="Arial"/>
              <a:buChar char="•"/>
              <a:defRPr sz="1800"/>
            </a:pPr>
            <a:r>
              <a:rPr lang="en-GB" sz="2000" dirty="0" smtClean="0">
                <a:solidFill>
                  <a:srgbClr val="002060"/>
                </a:solidFill>
              </a:rPr>
              <a:t>Theoretical part for the teacher - provides the basic information, necessary for the planning</a:t>
            </a:r>
            <a:r>
              <a:rPr lang="cs-CZ" sz="2000" dirty="0" smtClean="0">
                <a:solidFill>
                  <a:srgbClr val="002060"/>
                </a:solidFill>
              </a:rPr>
              <a:t/>
            </a:r>
            <a:br>
              <a:rPr lang="cs-CZ" sz="2000" dirty="0" smtClean="0">
                <a:solidFill>
                  <a:srgbClr val="002060"/>
                </a:solidFill>
              </a:rPr>
            </a:br>
            <a:r>
              <a:rPr lang="en-GB" sz="2000" dirty="0" smtClean="0">
                <a:solidFill>
                  <a:srgbClr val="002060"/>
                </a:solidFill>
              </a:rPr>
              <a:t>a lesson on that topic (and links to additional information in some cases).</a:t>
            </a:r>
          </a:p>
          <a:p>
            <a:pPr marL="1435100" lvl="0" indent="-304800" algn="l">
              <a:buClr>
                <a:srgbClr val="131D84"/>
              </a:buClr>
              <a:buSzPct val="100000"/>
              <a:buFont typeface="Arial"/>
              <a:buChar char="•"/>
              <a:defRPr sz="1800"/>
            </a:pPr>
            <a:r>
              <a:rPr lang="en-GB" sz="2000" dirty="0" smtClean="0">
                <a:solidFill>
                  <a:srgbClr val="002060"/>
                </a:solidFill>
              </a:rPr>
              <a:t>Practical exercises and activities for the students - ready for use in the classroom (in most cases) and with answers provided where applicable.</a:t>
            </a:r>
            <a:endParaRPr lang="en-GB" sz="2000" dirty="0">
              <a:solidFill>
                <a:srgbClr val="002060"/>
              </a:solidFill>
            </a:endParaRPr>
          </a:p>
        </p:txBody>
      </p:sp>
    </p:spTree>
    <p:extLst>
      <p:ext uri="{BB962C8B-B14F-4D97-AF65-F5344CB8AC3E}">
        <p14:creationId xmlns:p14="http://schemas.microsoft.com/office/powerpoint/2010/main" val="396649529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FAFEDBA9-8232-46EB-B435-372FD91950AE}"/>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661739D2-11F9-42BA-A045-07F1C81794BD}"/>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04" name="Shape 104"/>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08" name="Shape 108"/>
          <p:cNvSpPr/>
          <p:nvPr/>
        </p:nvSpPr>
        <p:spPr>
          <a:xfrm>
            <a:off x="748072" y="2191194"/>
            <a:ext cx="11198505" cy="280076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502057" lvl="0" indent="-502057">
              <a:buClr>
                <a:srgbClr val="002060"/>
              </a:buClr>
              <a:buSzPct val="100000"/>
              <a:buAutoNum type="arabicPeriod"/>
            </a:pPr>
            <a:r>
              <a:rPr lang="en-US" sz="2600" dirty="0">
                <a:solidFill>
                  <a:srgbClr val="002060"/>
                </a:solidFill>
              </a:rPr>
              <a:t>Carefully read the theoretical part for the teacher</a:t>
            </a:r>
            <a:r>
              <a:rPr lang="cs-CZ" sz="2600" dirty="0" smtClean="0">
                <a:solidFill>
                  <a:srgbClr val="002060"/>
                </a:solidFill>
              </a:rPr>
              <a:t>.</a:t>
            </a:r>
            <a:endParaRPr sz="2600" dirty="0">
              <a:solidFill>
                <a:srgbClr val="002060"/>
              </a:solidFill>
            </a:endParaRPr>
          </a:p>
          <a:p>
            <a:pPr lvl="0"/>
            <a:endParaRPr sz="2600" dirty="0">
              <a:solidFill>
                <a:srgbClr val="002060"/>
              </a:solidFill>
            </a:endParaRPr>
          </a:p>
          <a:p>
            <a:pPr marL="502057" lvl="0" indent="-502057">
              <a:buClr>
                <a:srgbClr val="002060"/>
              </a:buClr>
              <a:buSzPct val="100000"/>
              <a:buAutoNum type="arabicPeriod" startAt="2"/>
            </a:pPr>
            <a:r>
              <a:rPr lang="en-US" sz="2600" dirty="0">
                <a:solidFill>
                  <a:srgbClr val="002060"/>
                </a:solidFill>
              </a:rPr>
              <a:t>Should questions arise, look for answers in the supplementary materials , on the project’s website </a:t>
            </a:r>
            <a:r>
              <a:rPr lang="en-US" sz="2600" dirty="0" smtClean="0">
                <a:solidFill>
                  <a:srgbClr val="002060"/>
                </a:solidFill>
              </a:rPr>
              <a:t>(project-stars.com</a:t>
            </a:r>
            <a:r>
              <a:rPr lang="en-US" sz="2600" dirty="0">
                <a:solidFill>
                  <a:srgbClr val="002060"/>
                </a:solidFill>
              </a:rPr>
              <a:t>), or other internet sites.</a:t>
            </a:r>
            <a:r>
              <a:rPr sz="2600" dirty="0" smtClean="0">
                <a:solidFill>
                  <a:srgbClr val="002060"/>
                </a:solidFill>
              </a:rPr>
              <a:t> </a:t>
            </a:r>
            <a:r>
              <a:rPr lang="cs-CZ" sz="2600" dirty="0" smtClean="0">
                <a:solidFill>
                  <a:srgbClr val="002060"/>
                </a:solidFill>
              </a:rPr>
              <a:t/>
            </a:r>
            <a:br>
              <a:rPr lang="cs-CZ" sz="2600" dirty="0" smtClean="0">
                <a:solidFill>
                  <a:srgbClr val="002060"/>
                </a:solidFill>
              </a:rPr>
            </a:br>
            <a:r>
              <a:rPr lang="cs-CZ" sz="2600" dirty="0" smtClean="0">
                <a:solidFill>
                  <a:srgbClr val="002060"/>
                </a:solidFill>
              </a:rPr>
              <a:t>	</a:t>
            </a:r>
            <a:r>
              <a:rPr lang="en-US" sz="2600" dirty="0">
                <a:solidFill>
                  <a:srgbClr val="F22D25"/>
                </a:solidFill>
              </a:rPr>
              <a:t> Attention! Make sure the information is reliable</a:t>
            </a:r>
            <a:r>
              <a:rPr lang="en-US" sz="2600" dirty="0" smtClean="0">
                <a:solidFill>
                  <a:srgbClr val="F22D25"/>
                </a:solidFill>
              </a:rPr>
              <a:t>!</a:t>
            </a:r>
            <a:endParaRPr lang="cs-CZ" sz="2600" dirty="0" smtClean="0">
              <a:solidFill>
                <a:srgbClr val="F22D25"/>
              </a:solidFill>
            </a:endParaRPr>
          </a:p>
          <a:p>
            <a:pPr marL="502057" lvl="0" indent="-502057">
              <a:buClr>
                <a:srgbClr val="002060"/>
              </a:buClr>
              <a:buSzPct val="100000"/>
              <a:buAutoNum type="arabicPeriod" startAt="2"/>
            </a:pPr>
            <a:endParaRPr lang="cs-CZ" sz="2600" dirty="0" smtClean="0">
              <a:solidFill>
                <a:srgbClr val="002060"/>
              </a:solidFill>
            </a:endParaRPr>
          </a:p>
          <a:p>
            <a:pPr marL="502057" lvl="0" indent="-502057">
              <a:buClr>
                <a:srgbClr val="002060"/>
              </a:buClr>
              <a:buSzPct val="100000"/>
              <a:buAutoNum type="arabicPeriod" startAt="2"/>
            </a:pPr>
            <a:r>
              <a:rPr lang="en-US" sz="2600" dirty="0">
                <a:solidFill>
                  <a:srgbClr val="002060"/>
                </a:solidFill>
              </a:rPr>
              <a:t>Prepare the theoretical part of your </a:t>
            </a:r>
            <a:r>
              <a:rPr lang="en-US" sz="2600" dirty="0" smtClean="0">
                <a:solidFill>
                  <a:srgbClr val="002060"/>
                </a:solidFill>
              </a:rPr>
              <a:t>lesson</a:t>
            </a:r>
            <a:r>
              <a:rPr lang="cs-CZ" sz="2600" dirty="0" smtClean="0">
                <a:solidFill>
                  <a:srgbClr val="002060"/>
                </a:solidFill>
              </a:rPr>
              <a:t>.</a:t>
            </a:r>
            <a:endParaRPr sz="2600" dirty="0">
              <a:solidFill>
                <a:srgbClr val="002060"/>
              </a:solidFill>
            </a:endParaRPr>
          </a:p>
        </p:txBody>
      </p:sp>
      <p:sp>
        <p:nvSpPr>
          <p:cNvPr id="9" name="Shape 114">
            <a:extLst>
              <a:ext uri="{FF2B5EF4-FFF2-40B4-BE49-F238E27FC236}">
                <a16:creationId xmlns:a16="http://schemas.microsoft.com/office/drawing/2014/main" id="{C62839CD-CF2A-4145-ADA6-6B29B2B191F0}"/>
              </a:ext>
            </a:extLst>
          </p:cNvPr>
          <p:cNvSpPr/>
          <p:nvPr/>
        </p:nvSpPr>
        <p:spPr>
          <a:xfrm>
            <a:off x="-6762" y="1101784"/>
            <a:ext cx="12198761"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How to work with the materials 1</a:t>
            </a:r>
            <a:endParaRPr lang="en-GB" sz="4400" u="sng" dirty="0">
              <a:solidFill>
                <a:srgbClr val="002060"/>
              </a:solidFill>
            </a:endParaRPr>
          </a:p>
        </p:txBody>
      </p:sp>
    </p:spTree>
    <p:extLst>
      <p:ext uri="{BB962C8B-B14F-4D97-AF65-F5344CB8AC3E}">
        <p14:creationId xmlns:p14="http://schemas.microsoft.com/office/powerpoint/2010/main" val="175080637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4CEB8788-6861-4F51-902A-57CA98832C78}"/>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0C739F15-AB8A-472A-9547-7741D95343D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16" name="Shape 116"/>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20" name="Shape 120"/>
          <p:cNvSpPr/>
          <p:nvPr/>
        </p:nvSpPr>
        <p:spPr>
          <a:xfrm>
            <a:off x="496747" y="1970566"/>
            <a:ext cx="11198506" cy="34470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57200" lvl="0" indent="-457200">
              <a:buClr>
                <a:srgbClr val="002060"/>
              </a:buClr>
              <a:buSzPct val="100000"/>
              <a:buFont typeface="+mj-lt"/>
              <a:buAutoNum type="arabicPeriod" startAt="4"/>
            </a:pPr>
            <a:r>
              <a:rPr lang="en-GB" sz="2200" dirty="0" smtClean="0">
                <a:solidFill>
                  <a:srgbClr val="002060"/>
                </a:solidFill>
              </a:rPr>
              <a:t>Read carefully the practical exercises and their answers.</a:t>
            </a:r>
          </a:p>
          <a:p>
            <a:pPr lvl="0"/>
            <a:endParaRPr lang="en-GB" sz="2400" dirty="0" smtClean="0">
              <a:solidFill>
                <a:srgbClr val="002060"/>
              </a:solidFill>
            </a:endParaRPr>
          </a:p>
          <a:p>
            <a:pPr marL="457200" lvl="0" indent="-457200">
              <a:buClr>
                <a:srgbClr val="002060"/>
              </a:buClr>
              <a:buSzPct val="100000"/>
              <a:buFont typeface="+mj-lt"/>
              <a:buAutoNum type="arabicPeriod" startAt="5"/>
            </a:pPr>
            <a:r>
              <a:rPr lang="en-GB" sz="2200" dirty="0" smtClean="0">
                <a:solidFill>
                  <a:srgbClr val="002060"/>
                </a:solidFill>
              </a:rPr>
              <a:t>Should questions arise, look for answers in the supplementary materials , on the project’s website (project-stars.com), or other internet sites. </a:t>
            </a:r>
            <a:br>
              <a:rPr lang="en-GB" sz="2200" dirty="0" smtClean="0">
                <a:solidFill>
                  <a:srgbClr val="002060"/>
                </a:solidFill>
              </a:rPr>
            </a:br>
            <a:r>
              <a:rPr lang="en-GB" sz="2200" dirty="0" smtClean="0">
                <a:solidFill>
                  <a:srgbClr val="F22D25"/>
                </a:solidFill>
              </a:rPr>
              <a:t>Attention! Make sure the information is reliable!</a:t>
            </a:r>
          </a:p>
          <a:p>
            <a:pPr lvl="0"/>
            <a:endParaRPr lang="en-GB" sz="2400" dirty="0" smtClean="0">
              <a:solidFill>
                <a:srgbClr val="002163"/>
              </a:solidFill>
            </a:endParaRPr>
          </a:p>
          <a:p>
            <a:pPr marL="457200" lvl="0" indent="-457200">
              <a:buClr>
                <a:srgbClr val="002163"/>
              </a:buClr>
              <a:buSzPct val="100000"/>
              <a:buFont typeface="+mj-lt"/>
              <a:buAutoNum type="arabicPeriod" startAt="6"/>
            </a:pPr>
            <a:r>
              <a:rPr lang="en-GB" sz="2200" dirty="0" smtClean="0">
                <a:solidFill>
                  <a:srgbClr val="002163"/>
                </a:solidFill>
              </a:rPr>
              <a:t>Depending on the theoretical content of your lesson, choose appropriate practical activities to use. You can look for additional exercises in the supplementary materials or at the webpage of the project (project-stars.com), or other internet sites.</a:t>
            </a:r>
            <a:r>
              <a:rPr lang="en-GB" sz="2200" dirty="0" smtClean="0">
                <a:solidFill>
                  <a:srgbClr val="002060"/>
                </a:solidFill>
              </a:rPr>
              <a:t/>
            </a:r>
            <a:br>
              <a:rPr lang="en-GB" sz="2200" dirty="0" smtClean="0">
                <a:solidFill>
                  <a:srgbClr val="002060"/>
                </a:solidFill>
              </a:rPr>
            </a:br>
            <a:r>
              <a:rPr lang="en-GB" sz="2200" dirty="0" smtClean="0">
                <a:solidFill>
                  <a:srgbClr val="F22D25"/>
                </a:solidFill>
              </a:rPr>
              <a:t>Attention! Make sure the information is reliable!</a:t>
            </a:r>
            <a:endParaRPr lang="en-GB" sz="2200" dirty="0">
              <a:solidFill>
                <a:srgbClr val="F22D25"/>
              </a:solidFill>
            </a:endParaRPr>
          </a:p>
        </p:txBody>
      </p:sp>
      <p:sp>
        <p:nvSpPr>
          <p:cNvPr id="9" name="Shape 114">
            <a:extLst>
              <a:ext uri="{FF2B5EF4-FFF2-40B4-BE49-F238E27FC236}">
                <a16:creationId xmlns:a16="http://schemas.microsoft.com/office/drawing/2014/main" id="{17C274E4-3DE8-4357-B821-416555839368}"/>
              </a:ext>
            </a:extLst>
          </p:cNvPr>
          <p:cNvSpPr/>
          <p:nvPr/>
        </p:nvSpPr>
        <p:spPr>
          <a:xfrm>
            <a:off x="-6761" y="1101784"/>
            <a:ext cx="12198761"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How to work with the materials 2</a:t>
            </a:r>
            <a:endParaRPr lang="en-GB" sz="4400" u="sng" dirty="0">
              <a:solidFill>
                <a:srgbClr val="002060"/>
              </a:solidFill>
            </a:endParaRPr>
          </a:p>
        </p:txBody>
      </p:sp>
    </p:spTree>
    <p:extLst>
      <p:ext uri="{BB962C8B-B14F-4D97-AF65-F5344CB8AC3E}">
        <p14:creationId xmlns:p14="http://schemas.microsoft.com/office/powerpoint/2010/main" val="31573031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26" name="Shape 126"/>
          <p:cNvSpPr/>
          <p:nvPr/>
        </p:nvSpPr>
        <p:spPr>
          <a:xfrm>
            <a:off x="496747" y="1895860"/>
            <a:ext cx="11198506" cy="30777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57200" lvl="0" indent="-457200">
              <a:buClr>
                <a:srgbClr val="002060"/>
              </a:buClr>
              <a:buSzPct val="100000"/>
              <a:buFont typeface="+mj-lt"/>
              <a:buAutoNum type="arabicPeriod" startAt="7"/>
            </a:pPr>
            <a:r>
              <a:rPr lang="en-US" sz="2200" dirty="0">
                <a:solidFill>
                  <a:srgbClr val="002060"/>
                </a:solidFill>
              </a:rPr>
              <a:t>Keep in mind that some of the activities require materials that should be available during the lesson.</a:t>
            </a:r>
          </a:p>
          <a:p>
            <a:pPr lvl="0"/>
            <a:endParaRPr sz="2200" dirty="0">
              <a:solidFill>
                <a:srgbClr val="002060"/>
              </a:solidFill>
            </a:endParaRPr>
          </a:p>
          <a:p>
            <a:pPr marL="457200" lvl="0" indent="-457200">
              <a:buClr>
                <a:srgbClr val="002060"/>
              </a:buClr>
              <a:buSzPct val="100000"/>
              <a:buFont typeface="+mj-lt"/>
              <a:buAutoNum type="arabicPeriod" startAt="8"/>
            </a:pPr>
            <a:r>
              <a:rPr lang="en-US" sz="2200" dirty="0">
                <a:solidFill>
                  <a:srgbClr val="002060"/>
                </a:solidFill>
              </a:rPr>
              <a:t>We </a:t>
            </a:r>
            <a:r>
              <a:rPr lang="en-US" sz="2200" dirty="0" smtClean="0">
                <a:solidFill>
                  <a:srgbClr val="002060"/>
                </a:solidFill>
              </a:rPr>
              <a:t>recommend </a:t>
            </a:r>
            <a:r>
              <a:rPr lang="en-US" sz="2200" dirty="0">
                <a:solidFill>
                  <a:srgbClr val="002060"/>
                </a:solidFill>
              </a:rPr>
              <a:t>you try out the activities yourself before presenting them in the classroom. Based on yours students ages and abilities, you might need to modify the activities (either to make them easier or more difficult). However make sure to keep them correct in terms of physics.</a:t>
            </a:r>
            <a:endParaRPr sz="2200" dirty="0">
              <a:solidFill>
                <a:srgbClr val="002060"/>
              </a:solidFill>
            </a:endParaRPr>
          </a:p>
          <a:p>
            <a:pPr lvl="0"/>
            <a:endParaRPr sz="2400" dirty="0">
              <a:solidFill>
                <a:srgbClr val="002163"/>
              </a:solidFill>
            </a:endParaRPr>
          </a:p>
          <a:p>
            <a:pPr marL="457200" lvl="0" indent="-457200">
              <a:buClr>
                <a:srgbClr val="002163"/>
              </a:buClr>
              <a:buSzPct val="100000"/>
              <a:buFont typeface="+mj-lt"/>
              <a:buAutoNum type="arabicPeriod" startAt="9"/>
            </a:pPr>
            <a:r>
              <a:rPr lang="en-US" sz="2200" dirty="0">
                <a:solidFill>
                  <a:srgbClr val="002163"/>
                </a:solidFill>
              </a:rPr>
              <a:t>You can give parts of, or whole exercises as homework</a:t>
            </a:r>
            <a:r>
              <a:rPr lang="en-US" sz="2200" dirty="0" smtClean="0">
                <a:solidFill>
                  <a:srgbClr val="002163"/>
                </a:solidFill>
              </a:rPr>
              <a:t>.</a:t>
            </a:r>
            <a:endParaRPr lang="en-US" sz="2200" dirty="0">
              <a:solidFill>
                <a:srgbClr val="002163"/>
              </a:solidFill>
            </a:endParaRPr>
          </a:p>
        </p:txBody>
      </p:sp>
      <p:sp>
        <p:nvSpPr>
          <p:cNvPr id="7" name="Shape 114">
            <a:extLst>
              <a:ext uri="{FF2B5EF4-FFF2-40B4-BE49-F238E27FC236}">
                <a16:creationId xmlns:a16="http://schemas.microsoft.com/office/drawing/2014/main" id="{4FF6AEB2-B1EB-48CA-89F9-0BEA488A7F26}"/>
              </a:ext>
            </a:extLst>
          </p:cNvPr>
          <p:cNvSpPr/>
          <p:nvPr/>
        </p:nvSpPr>
        <p:spPr>
          <a:xfrm>
            <a:off x="-6761" y="1101784"/>
            <a:ext cx="12198761"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How to work with the materials </a:t>
            </a:r>
            <a:r>
              <a:rPr lang="cs-CZ" sz="4400" u="sng" dirty="0" smtClean="0">
                <a:solidFill>
                  <a:srgbClr val="002060"/>
                </a:solidFill>
              </a:rPr>
              <a:t>3</a:t>
            </a:r>
            <a:endParaRPr lang="en-GB" sz="4400" u="sng" dirty="0">
              <a:solidFill>
                <a:srgbClr val="002060"/>
              </a:solidFill>
            </a:endParaRPr>
          </a:p>
        </p:txBody>
      </p:sp>
      <p:pic>
        <p:nvPicPr>
          <p:cNvPr id="8" name="image2.jpg">
            <a:extLst>
              <a:ext uri="{FF2B5EF4-FFF2-40B4-BE49-F238E27FC236}">
                <a16:creationId xmlns:a16="http://schemas.microsoft.com/office/drawing/2014/main" id="{D6DA53BC-1A43-4671-9D80-69E6DB3E3E8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9" name="image1.png">
            <a:extLst>
              <a:ext uri="{FF2B5EF4-FFF2-40B4-BE49-F238E27FC236}">
                <a16:creationId xmlns:a16="http://schemas.microsoft.com/office/drawing/2014/main" id="{D8D5E18E-20A1-4D31-BBD7-E0497C007662}"/>
              </a:ext>
            </a:extLst>
          </p:cNvPr>
          <p:cNvPicPr/>
          <p:nvPr/>
        </p:nvPicPr>
        <p:blipFill rotWithShape="1">
          <a:blip r:embed="rId3"/>
          <a:srcRect t="8893" b="13838"/>
          <a:stretch/>
        </p:blipFill>
        <p:spPr>
          <a:xfrm>
            <a:off x="1254255" y="0"/>
            <a:ext cx="9683489" cy="1101784"/>
          </a:xfrm>
          <a:prstGeom prst="rect">
            <a:avLst/>
          </a:prstGeom>
          <a:ln w="12700">
            <a:miter lim="400000"/>
          </a:ln>
        </p:spPr>
      </p:pic>
    </p:spTree>
    <p:extLst>
      <p:ext uri="{BB962C8B-B14F-4D97-AF65-F5344CB8AC3E}">
        <p14:creationId xmlns:p14="http://schemas.microsoft.com/office/powerpoint/2010/main" val="103159036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D8A46CFB-C2C3-482B-8175-3780BFCF28FA}"/>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9B96CC1A-5494-47C6-BD7F-49BB45CFCFC2}"/>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28" name="Shape 128"/>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31" name="Shape 131"/>
          <p:cNvSpPr/>
          <p:nvPr/>
        </p:nvSpPr>
        <p:spPr>
          <a:xfrm>
            <a:off x="-6763" y="1054369"/>
            <a:ext cx="12198761"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en-GB" sz="4400" u="sng" dirty="0" err="1" smtClean="0">
                <a:solidFill>
                  <a:srgbClr val="002060"/>
                </a:solidFill>
              </a:rPr>
              <a:t>Моdule</a:t>
            </a:r>
            <a:r>
              <a:rPr lang="en-GB" sz="4400" u="sng" dirty="0" smtClean="0">
                <a:solidFill>
                  <a:srgbClr val="002060"/>
                </a:solidFill>
              </a:rPr>
              <a:t> 6 – contents</a:t>
            </a:r>
            <a:endParaRPr lang="en-GB" sz="4400" u="sng" dirty="0">
              <a:solidFill>
                <a:srgbClr val="002060"/>
              </a:solidFill>
            </a:endParaRPr>
          </a:p>
        </p:txBody>
      </p:sp>
      <p:sp>
        <p:nvSpPr>
          <p:cNvPr id="132" name="Shape 132"/>
          <p:cNvSpPr/>
          <p:nvPr/>
        </p:nvSpPr>
        <p:spPr>
          <a:xfrm>
            <a:off x="249956" y="1823810"/>
            <a:ext cx="11685322"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3600" dirty="0" smtClean="0">
                <a:solidFill>
                  <a:srgbClr val="002060"/>
                </a:solidFill>
              </a:rPr>
              <a:t>6.1 Exoplanets</a:t>
            </a:r>
          </a:p>
          <a:p>
            <a:pPr lvl="1"/>
            <a:r>
              <a:rPr lang="en-GB" sz="2800" dirty="0" smtClean="0">
                <a:solidFill>
                  <a:srgbClr val="002060"/>
                </a:solidFill>
              </a:rPr>
              <a:t>	Habitable zone, transit photometry.</a:t>
            </a:r>
            <a:endParaRPr lang="en-GB" sz="2200" dirty="0">
              <a:solidFill>
                <a:srgbClr val="002060"/>
              </a:solidFill>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F5425EE1-9285-4AE9-A3D0-0B1DB805585C}"/>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8BD85AAD-3E33-4E52-9FF5-B942E32B6916}"/>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34" name="Shape 134"/>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37" name="Shape 137"/>
          <p:cNvSpPr/>
          <p:nvPr/>
        </p:nvSpPr>
        <p:spPr>
          <a:xfrm>
            <a:off x="0" y="1042734"/>
            <a:ext cx="12192000"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Theoretical contents</a:t>
            </a:r>
            <a:endParaRPr lang="en-GB" sz="4400" u="sng" dirty="0">
              <a:solidFill>
                <a:srgbClr val="002060"/>
              </a:solidFill>
            </a:endParaRPr>
          </a:p>
        </p:txBody>
      </p:sp>
      <p:sp>
        <p:nvSpPr>
          <p:cNvPr id="138" name="Shape 138"/>
          <p:cNvSpPr/>
          <p:nvPr/>
        </p:nvSpPr>
        <p:spPr>
          <a:xfrm>
            <a:off x="249958" y="1830053"/>
            <a:ext cx="11685322" cy="193899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3600" dirty="0" smtClean="0">
                <a:solidFill>
                  <a:srgbClr val="002060"/>
                </a:solidFill>
              </a:rPr>
              <a:t>6.1 Exoplanets</a:t>
            </a:r>
          </a:p>
          <a:p>
            <a:pPr marL="661736" lvl="1" indent="-280736">
              <a:buSzPct val="100000"/>
              <a:buChar char="•"/>
            </a:pPr>
            <a:r>
              <a:rPr lang="en-GB" sz="2800" dirty="0" smtClean="0">
                <a:solidFill>
                  <a:srgbClr val="002060"/>
                </a:solidFill>
              </a:rPr>
              <a:t>Exoplanet designation;</a:t>
            </a:r>
          </a:p>
          <a:p>
            <a:pPr marL="661736" lvl="1" indent="-280736">
              <a:buSzPct val="100000"/>
              <a:buChar char="•"/>
            </a:pPr>
            <a:r>
              <a:rPr lang="en-GB" sz="2800" dirty="0" smtClean="0">
                <a:solidFill>
                  <a:srgbClr val="002060"/>
                </a:solidFill>
              </a:rPr>
              <a:t>history of discovery;</a:t>
            </a:r>
          </a:p>
          <a:p>
            <a:pPr marL="661736" lvl="1" indent="-280736">
              <a:buSzPct val="100000"/>
              <a:buChar char="•"/>
            </a:pPr>
            <a:r>
              <a:rPr lang="en-GB" sz="2800" dirty="0" smtClean="0">
                <a:solidFill>
                  <a:srgbClr val="002060"/>
                </a:solidFill>
              </a:rPr>
              <a:t>detection methods (radial velocity, transit photometry).</a:t>
            </a:r>
            <a:endParaRPr lang="en-GB" sz="2800" dirty="0">
              <a:solidFill>
                <a:srgbClr val="002060"/>
              </a:solidFill>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1714</TotalTime>
  <Words>1929</Words>
  <Application>Microsoft Office PowerPoint</Application>
  <PresentationFormat>Širokoúhlá obrazovka</PresentationFormat>
  <Paragraphs>141</Paragraphs>
  <Slides>18</Slides>
  <Notes>2</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18</vt:i4>
      </vt:variant>
    </vt:vector>
  </HeadingPairs>
  <TitlesOfParts>
    <vt:vector size="28" baseType="lpstr">
      <vt:lpstr>SimSun</vt:lpstr>
      <vt:lpstr>Arial</vt:lpstr>
      <vt:lpstr>Avenir Roman</vt:lpstr>
      <vt:lpstr>Calibri</vt:lpstr>
      <vt:lpstr>Calibri Light</vt:lpstr>
      <vt:lpstr>Franklin Gothic Book</vt:lpstr>
      <vt:lpstr>Verdana</vt:lpstr>
      <vt:lpstr>Verdana Bold</vt:lpstr>
      <vt:lpstr>Wingdings</vt:lpstr>
      <vt:lpstr>Default</vt:lpstr>
      <vt:lpstr>Prezentace aplikace PowerPoint</vt:lpstr>
      <vt:lpstr>Prezentace aplikace PowerPoint</vt:lpstr>
      <vt:lpstr>Project STARS modules</vt:lpstr>
      <vt:lpstr>Structure of the modules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Ota Kéhar</dc:creator>
  <cp:lastModifiedBy>Kéhar Ota</cp:lastModifiedBy>
  <cp:revision>167</cp:revision>
  <dcterms:modified xsi:type="dcterms:W3CDTF">2020-11-23T22:15:41Z</dcterms:modified>
</cp:coreProperties>
</file>